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6"/>
  </p:notesMasterIdLst>
  <p:sldIdLst>
    <p:sldId id="256" r:id="rId3"/>
    <p:sldId id="307" r:id="rId4"/>
    <p:sldId id="306" r:id="rId5"/>
    <p:sldId id="309" r:id="rId6"/>
    <p:sldId id="315" r:id="rId7"/>
    <p:sldId id="316" r:id="rId8"/>
    <p:sldId id="311" r:id="rId9"/>
    <p:sldId id="291" r:id="rId10"/>
    <p:sldId id="313" r:id="rId11"/>
    <p:sldId id="293" r:id="rId12"/>
    <p:sldId id="292" r:id="rId13"/>
    <p:sldId id="312" r:id="rId14"/>
    <p:sldId id="310" r:id="rId15"/>
    <p:sldId id="317" r:id="rId16"/>
    <p:sldId id="294" r:id="rId17"/>
    <p:sldId id="295" r:id="rId18"/>
    <p:sldId id="296" r:id="rId19"/>
    <p:sldId id="318" r:id="rId20"/>
    <p:sldId id="320" r:id="rId21"/>
    <p:sldId id="319" r:id="rId22"/>
    <p:sldId id="308" r:id="rId23"/>
    <p:sldId id="303" r:id="rId24"/>
    <p:sldId id="300" r:id="rId25"/>
  </p:sldIdLst>
  <p:sldSz cx="9144000" cy="6858000" type="screen4x3"/>
  <p:notesSz cx="7023100" cy="9309100"/>
  <p:defaultTextStyle>
    <a:defPPr>
      <a:defRPr lang="en-US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Rowe" initials="GR" lastIdx="1" clrIdx="0">
    <p:extLst>
      <p:ext uri="{19B8F6BF-5375-455C-9EA6-DF929625EA0E}">
        <p15:presenceInfo xmlns:p15="http://schemas.microsoft.com/office/powerpoint/2012/main" userId="S-1-5-21-2664737520-481353137-1098671830-1084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3883" autoAdjust="0"/>
  </p:normalViewPr>
  <p:slideViewPr>
    <p:cSldViewPr>
      <p:cViewPr varScale="1">
        <p:scale>
          <a:sx n="74" d="100"/>
          <a:sy n="74" d="100"/>
        </p:scale>
        <p:origin x="98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="" xmlns:a16="http://schemas.microsoft.com/office/drawing/2014/main" id="{7BAA4C16-D823-4DCE-AA24-9ACEB46BDA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3A9018A3-6A40-4ADE-BE0C-C9FD3EB5152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BD8E8582-3C80-4DD9-8C1D-6394A41137E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7A93D92A-8516-44A4-B4FE-FAF030F98CD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17C1C28C-5C61-44EE-9741-0CC0E0EA731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0869000E-A644-4768-AED0-31918D6F43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FEAE7070-0CA8-4432-AC85-558746FA80F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255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F281ED84-91FF-4215-A753-146BCBF3C51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AF22B-534D-4FD1-8CB0-BE80A46696A4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6145" name="Rectangle 1">
            <a:extLst>
              <a:ext uri="{FF2B5EF4-FFF2-40B4-BE49-F238E27FC236}">
                <a16:creationId xmlns="" xmlns:a16="http://schemas.microsoft.com/office/drawing/2014/main" id="{D0C0AE97-1DEC-4229-B905-07670294CD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4275" y="698500"/>
            <a:ext cx="4651375" cy="3487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3EDF740D-7D16-4870-844C-C964F68BEA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21188"/>
            <a:ext cx="5616575" cy="4186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13D6C15C-A69E-483F-A745-7062DE8DD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8842375"/>
            <a:ext cx="30416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800" rIns="93240" bIns="4680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lnSpc>
                <a:spcPct val="100000"/>
              </a:lnSpc>
            </a:pPr>
            <a:fld id="{C63F7C17-627E-43E8-8220-5FE45385F07D}" type="slidenum">
              <a:rPr lang="en-CA" altLang="en-US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</a:t>
            </a:fld>
            <a:endParaRPr lang="en-CA" altLang="en-US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A0AF3-9FC1-4614-B62A-0402AA4B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2F402EB-6F2C-4D13-AAB2-C805671D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55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704E0D-19FB-44F3-AD4A-F21081EE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395D9E-B5A8-4A2E-AFFC-A41062CA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91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C34F09B-CBAB-41D5-AF95-5134C4A7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1C45A8-FE1C-40F0-A262-4F916BF4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714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8A2E8-210B-4132-AFEF-CD49930DC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C1C6F5-10AF-495C-AFF9-F066782C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12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385D9-7808-49F8-AF7D-F34207F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2C2573-6F0D-461E-9728-809C001F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67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E536E6-92DA-4296-8EA7-A9EDEFAC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CA00AC-758E-4099-A2A3-2380A4C64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19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C0A1A7-A0B7-405A-A2BC-B18090A2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567018-A552-43C5-992C-5CAB0D7FA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26BBE6-A5BF-46E2-A204-1F01EA80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846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1A3EAA-5721-447F-B139-4913B4FC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DBED8A-CF09-4B79-A9B6-3E816CD1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476F42-1820-4046-AF16-4CC3F4E6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81AD71-B412-44A3-AD10-3CC6C0CF0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6DB30C5-BA10-416C-B6AC-23EA5F8BC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70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09E02-7DFD-4FF3-BF73-DFFCA5AA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6139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042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B4EF0-4EAD-4DF8-8041-1FFFA9C2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8DC243-C9EC-4FF2-9E52-7E736126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FAE398-D825-4A22-B982-61D144AE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48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98DA1-8D67-4A66-BB68-4F2564CE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64290A-D391-45DC-9289-7584C30B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1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D4A1D-97A4-406F-AC1E-2D2BA00D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70DA86F-708D-4D19-825D-FCC2F1BB9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90F29D-2C39-449B-AE37-0B68F574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509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C1088C-4F03-4564-84F1-62F78737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8B51FB5-D72D-4644-852B-24C19B737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442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C3B7D3F-2A6B-4740-9CCF-7EB73D7E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1A324C-8A7A-49AA-8CE2-2421512F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17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69BAA6-3C87-47C2-AE5F-A1E0F22D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C1893C-B3F7-4678-8894-F8DA08C5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1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65847-8292-4A8A-8A9D-5DC28EF6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9ECCA6-55A7-4D02-BC32-E3F735ED8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D51192-AD77-4430-96B2-2CB78EAA5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41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8D469-57C8-40E6-A291-001F4CFE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4CBB1E-36B0-42BE-9AC6-7FF2C449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A84E75-B6C1-47F2-A9A5-E3A119714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237043-E5C2-481F-AED2-F54565F1E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0FE8C9-D5B3-48E4-ACE7-A653999C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21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B9EC9C-FF65-4013-BAC1-14B3D2E3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37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44320-FA50-4501-B1C4-BA1AC495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06EEE1-CFB8-4D9F-BFCE-FA7A9E86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1226362-9DBC-47E3-AA3D-4CF6CED2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9A102-82DA-4CCC-9073-A045FC7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5591B8-CF10-424E-AD8D-E078BE99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5AC551-F68A-4E4A-8A26-4F2CE63E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94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 hidden="1">
            <a:extLst>
              <a:ext uri="{FF2B5EF4-FFF2-40B4-BE49-F238E27FC236}">
                <a16:creationId xmlns="" xmlns:a16="http://schemas.microsoft.com/office/drawing/2014/main" id="{23D87769-0C60-4243-9931-E7386C39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0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 hidden="1">
            <a:extLst>
              <a:ext uri="{FF2B5EF4-FFF2-40B4-BE49-F238E27FC236}">
                <a16:creationId xmlns="" xmlns:a16="http://schemas.microsoft.com/office/drawing/2014/main" id="{EE6EB8F9-3889-40D8-9A6E-99E4162C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66713"/>
            <a:ext cx="2254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altLang="en-US" sz="12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="" xmlns:a16="http://schemas.microsoft.com/office/drawing/2014/main" id="{1F6928EF-659A-439A-8467-EF36CD45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4" hidden="1">
            <a:extLst>
              <a:ext uri="{FF2B5EF4-FFF2-40B4-BE49-F238E27FC236}">
                <a16:creationId xmlns="" xmlns:a16="http://schemas.microsoft.com/office/drawing/2014/main" id="{36D82837-6E1B-415E-B7BF-8CEAB29D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="" xmlns:a16="http://schemas.microsoft.com/office/drawing/2014/main" id="{ECEBE7B7-EAAD-4203-BF5D-51657A43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 r="17752"/>
          <a:stretch>
            <a:fillRect/>
          </a:stretch>
        </p:blipFill>
        <p:spPr bwMode="auto">
          <a:xfrm>
            <a:off x="682625" y="127000"/>
            <a:ext cx="3144838" cy="63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185" r="177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392F99CC-8926-4A91-BE2B-933913856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B6A5B0FC-81C9-45F9-B31E-BD26CAC98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 hidden="1">
            <a:extLst>
              <a:ext uri="{FF2B5EF4-FFF2-40B4-BE49-F238E27FC236}">
                <a16:creationId xmlns="" xmlns:a16="http://schemas.microsoft.com/office/drawing/2014/main" id="{3764AEFA-883F-443F-A165-2DABFC96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0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 hidden="1">
            <a:extLst>
              <a:ext uri="{FF2B5EF4-FFF2-40B4-BE49-F238E27FC236}">
                <a16:creationId xmlns="" xmlns:a16="http://schemas.microsoft.com/office/drawing/2014/main" id="{BC3739F2-4CBA-41D8-9886-2971D8E3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66713"/>
            <a:ext cx="2254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altLang="en-US" sz="12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="" xmlns:a16="http://schemas.microsoft.com/office/drawing/2014/main" id="{4CEC57B7-CE04-4634-9352-2D09100D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 hidden="1">
            <a:extLst>
              <a:ext uri="{FF2B5EF4-FFF2-40B4-BE49-F238E27FC236}">
                <a16:creationId xmlns="" xmlns:a16="http://schemas.microsoft.com/office/drawing/2014/main" id="{B9B684A3-BD5C-4DF5-BCB1-292FAF77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="" xmlns:a16="http://schemas.microsoft.com/office/drawing/2014/main" id="{1E6216A9-8FBC-4E31-A7B9-84B2E71E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7D51C5B1-2052-43A9-9F56-A49A6906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C5769448-4784-431C-B588-530999BE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6426200"/>
            <a:ext cx="3070225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CA" altLang="en-US" sz="1000">
                <a:solidFill>
                  <a:srgbClr val="949494"/>
                </a:solidFill>
                <a:cs typeface="DejaVu Sans" charset="0"/>
              </a:rPr>
              <a:t>© 2017, Southern Alberta Institute of Technology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9E6344D4-E91E-4770-84C1-370CC695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429375"/>
            <a:ext cx="3683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documentation/dui0473/c/writing-arm-assembly-language/stack-implementation-using-ldm-and-s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cumentation/dui0040/d/Basic-Assembly-Language-Programming/Loading-constants-into-registers/Direct-loading-with-MOV-and-MVN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9A78C9A4-D416-4495-8B3C-0BD57B77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1320800"/>
            <a:ext cx="4351338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4800" dirty="0">
                <a:solidFill>
                  <a:srgbClr val="005EB8"/>
                </a:solidFill>
                <a:latin typeface="Titillium Lt" panose="00000400000000000000" pitchFamily="2" charset="0"/>
                <a:cs typeface="DejaVu Sans" charset="0"/>
              </a:rPr>
              <a:t>ITSC 204:</a:t>
            </a:r>
          </a:p>
          <a:p>
            <a:pPr>
              <a:lnSpc>
                <a:spcPct val="100000"/>
              </a:lnSpc>
            </a:pPr>
            <a:r>
              <a:rPr lang="en-CA" altLang="en-US" sz="2800" dirty="0">
                <a:solidFill>
                  <a:srgbClr val="005EB8"/>
                </a:solidFill>
                <a:latin typeface="Titillium Lt" panose="00000400000000000000" pitchFamily="2" charset="0"/>
                <a:cs typeface="DejaVu Sans" charset="0"/>
              </a:rPr>
              <a:t>Computer Architecture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1B5F926B-DA66-4083-9922-0E4E25B8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4410075"/>
            <a:ext cx="4351338" cy="673100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CA" altLang="en-US" sz="1400" b="1" dirty="0">
                <a:solidFill>
                  <a:schemeClr val="tx1"/>
                </a:solidFill>
                <a:latin typeface="Titillium Lt" panose="00000400000000000000" pitchFamily="2" charset="0"/>
                <a:cs typeface="DejaVu Sans" charset="0"/>
              </a:rPr>
              <a:t>ARM </a:t>
            </a:r>
            <a:r>
              <a:rPr lang="en-CA" altLang="en-US" sz="1400" b="1" dirty="0" smtClean="0">
                <a:solidFill>
                  <a:schemeClr val="tx1"/>
                </a:solidFill>
                <a:latin typeface="Titillium Lt" panose="00000400000000000000" pitchFamily="2" charset="0"/>
                <a:cs typeface="DejaVu Sans" charset="0"/>
              </a:rPr>
              <a:t>Software and Memory</a:t>
            </a:r>
            <a:endParaRPr lang="en-CA" altLang="en-US" sz="1400" b="1" dirty="0">
              <a:solidFill>
                <a:srgbClr val="005EB8"/>
              </a:solidFill>
              <a:latin typeface="Titillium Lt" panose="00000400000000000000" pitchFamily="2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1484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latin typeface="+mn-lt"/>
                <a:cs typeface="DejaVu Sans" charset="0"/>
              </a:rPr>
              <a:t>ARM </a:t>
            </a:r>
            <a:r>
              <a:rPr lang="en-CA" altLang="en-US" sz="3000" b="1" dirty="0" smtClean="0">
                <a:latin typeface="+mn-lt"/>
                <a:cs typeface="DejaVu Sans" charset="0"/>
              </a:rPr>
              <a:t>Memory Addressing Modes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3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753" y="990600"/>
            <a:ext cx="7886700" cy="4800600"/>
          </a:xfrm>
        </p:spPr>
        <p:txBody>
          <a:bodyPr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PRE r0 = 0x00000000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r1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= 0x00090000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mem32[0x00009000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] = 0x01010101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mem32[0x00009004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] = 0x02020202</a:t>
            </a:r>
          </a:p>
          <a:p>
            <a:r>
              <a:rPr lang="pt-B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Preindexing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writeback</a:t>
            </a:r>
            <a:r>
              <a:rPr lang="pt-B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 r0, [r1, #4]!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POST(1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r0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= 0x02020202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r1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= 0x00009004</a:t>
            </a:r>
          </a:p>
          <a:p>
            <a:r>
              <a:rPr lang="pt-B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Preindexing:</a:t>
            </a:r>
            <a:r>
              <a:rPr lang="pt-B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LDR r0, [r1, #4]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POST(2)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r0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= 0x02020202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r1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= 0x00009000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pt-B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r0, [r1], #</a:t>
            </a:r>
            <a:r>
              <a:rPr lang="pt-B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en-CA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Postindexing</a:t>
            </a:r>
            <a:r>
              <a:rPr lang="en-CA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  r0, [r1], #</a:t>
            </a:r>
            <a:r>
              <a:rPr lang="en-CA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POST(3</a:t>
            </a:r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C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r0 = 0x01010101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r1 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= 0x00009004</a:t>
            </a:r>
          </a:p>
          <a:p>
            <a:endParaRPr lang="en-CA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latin typeface="+mn-lt"/>
                <a:cs typeface="DejaVu Sans" charset="0"/>
              </a:rPr>
              <a:t>ARM </a:t>
            </a:r>
            <a:r>
              <a:rPr lang="en-CA" altLang="en-US" sz="3000" b="1" dirty="0" smtClean="0">
                <a:latin typeface="+mn-lt"/>
                <a:cs typeface="DejaVu Sans" charset="0"/>
              </a:rPr>
              <a:t>Memory Addressing Modes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3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8867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When a function is called in ARM architecture, by convention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, registers </a:t>
            </a:r>
            <a:r>
              <a:rPr lang="en-CA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R0 to R3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are used to pass arguments to 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function,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CA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R0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is used to pass a result back to the callers. A 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that needs more than 4 inputs uses the stack for the additional inputs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label  (call function)  - Branch Instruction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instruction places the return address in the link 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set the PC register to the address of the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After function code is executed </a:t>
            </a:r>
            <a:r>
              <a:rPr lang="en-CA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to return to previous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latin typeface="+mn-lt"/>
                <a:cs typeface="DejaVu Sans" charset="0"/>
              </a:rPr>
              <a:t>Procedure Call for ARM 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6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Stack 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4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PUSH and POP are pseudo-instructions and are aliases for the following respectively: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500" dirty="0"/>
              <a:t>STMDB R13!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500" dirty="0"/>
              <a:t>LDMIA R13!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LDM is shorthand for Load Multiple Register, DB – Decrement before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STM is shorthand for Store Multiple Register, IA – Increment after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3. </a:t>
            </a:r>
            <a:r>
              <a:rPr lang="en-CA" sz="1600" dirty="0" smtClean="0">
                <a:cs typeface="Arial" panose="020B0604020202020204" pitchFamily="34" charset="0"/>
              </a:rPr>
              <a:t>LDM and STM can update </a:t>
            </a:r>
            <a:r>
              <a:rPr lang="en-CA" sz="1600" dirty="0">
                <a:cs typeface="Arial" panose="020B0604020202020204" pitchFamily="34" charset="0"/>
              </a:rPr>
              <a:t>the base register. For </a:t>
            </a:r>
            <a:r>
              <a:rPr lang="en-CA" sz="1600" dirty="0" smtClean="0">
                <a:cs typeface="Arial" panose="020B0604020202020204" pitchFamily="34" charset="0"/>
              </a:rPr>
              <a:t>the stack </a:t>
            </a:r>
            <a:r>
              <a:rPr lang="en-CA" sz="1600" dirty="0">
                <a:cs typeface="Arial" panose="020B0604020202020204" pitchFamily="34" charset="0"/>
              </a:rPr>
              <a:t>base register is usually </a:t>
            </a:r>
            <a:endParaRPr lang="en-CA" sz="1600" dirty="0" smtClean="0">
              <a:cs typeface="Arial" panose="020B0604020202020204" pitchFamily="34" charset="0"/>
            </a:endParaRPr>
          </a:p>
          <a:p>
            <a:r>
              <a:rPr lang="en-CA" sz="1600" dirty="0">
                <a:cs typeface="Arial" panose="020B0604020202020204" pitchFamily="34" charset="0"/>
              </a:rPr>
              <a:t> </a:t>
            </a:r>
            <a:r>
              <a:rPr lang="en-CA" sz="1600" dirty="0" smtClean="0">
                <a:cs typeface="Arial" panose="020B0604020202020204" pitchFamily="34" charset="0"/>
              </a:rPr>
              <a:t>       </a:t>
            </a:r>
            <a:r>
              <a:rPr lang="en-CA" sz="1600" dirty="0" err="1" smtClean="0">
                <a:cs typeface="Arial" panose="020B0604020202020204" pitchFamily="34" charset="0"/>
              </a:rPr>
              <a:t>sp</a:t>
            </a:r>
            <a:r>
              <a:rPr lang="en-CA" sz="1600" dirty="0" smtClean="0">
                <a:cs typeface="Arial" panose="020B0604020202020204" pitchFamily="34" charset="0"/>
              </a:rPr>
              <a:t> register .</a:t>
            </a:r>
          </a:p>
          <a:p>
            <a:r>
              <a:rPr lang="en-CA" sz="1600" dirty="0" smtClean="0">
                <a:cs typeface="Arial" panose="020B0604020202020204" pitchFamily="34" charset="0"/>
              </a:rPr>
              <a:t>4. The </a:t>
            </a:r>
            <a:r>
              <a:rPr lang="en-CA" sz="1600" dirty="0" err="1" smtClean="0">
                <a:cs typeface="Arial" panose="020B0604020202020204" pitchFamily="34" charset="0"/>
              </a:rPr>
              <a:t>sp</a:t>
            </a:r>
            <a:r>
              <a:rPr lang="en-CA" sz="1600" dirty="0" smtClean="0">
                <a:cs typeface="Arial" panose="020B0604020202020204" pitchFamily="34" charset="0"/>
              </a:rPr>
              <a:t> register can </a:t>
            </a:r>
            <a:r>
              <a:rPr lang="en-CA" sz="1600" dirty="0">
                <a:cs typeface="Arial" panose="020B0604020202020204" pitchFamily="34" charset="0"/>
              </a:rPr>
              <a:t>be used to push and pop many registers in one </a:t>
            </a:r>
            <a:r>
              <a:rPr lang="en-CA" sz="1600" dirty="0" smtClean="0">
                <a:cs typeface="Arial" panose="020B0604020202020204" pitchFamily="34" charset="0"/>
              </a:rPr>
              <a:t>instruction </a:t>
            </a:r>
            <a:endParaRPr lang="en-CA" sz="1600" dirty="0">
              <a:cs typeface="Arial" panose="020B0604020202020204" pitchFamily="34" charset="0"/>
            </a:endParaRPr>
          </a:p>
          <a:p>
            <a:endParaRPr lang="en-CA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/>
              <a:t>PUSH </a:t>
            </a:r>
            <a:r>
              <a:rPr lang="en-US" sz="1500" dirty="0"/>
              <a:t>{R0-R2} – pushes the values in R0, R1 and R2 onto the stack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</a:t>
            </a:r>
            <a:r>
              <a:rPr lang="en-US" sz="1500" dirty="0" err="1"/>
              <a:t>stmdb</a:t>
            </a:r>
            <a:r>
              <a:rPr lang="en-US" sz="1500" dirty="0"/>
              <a:t> r13!, {r0-r2}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POP {R0-R2} – pops the values starting at the stack register into </a:t>
            </a:r>
            <a:r>
              <a:rPr lang="en-US" sz="1500" dirty="0" smtClean="0"/>
              <a:t>register RO,R1 and R2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/>
              <a:t>	</a:t>
            </a:r>
            <a:r>
              <a:rPr lang="en-US" sz="1500" dirty="0" err="1"/>
              <a:t>ldmia</a:t>
            </a:r>
            <a:r>
              <a:rPr lang="en-US" sz="1500" dirty="0"/>
              <a:t> r13!, {r0-r2}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1398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Stack Instructions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412" y="1066800"/>
            <a:ext cx="7886700" cy="4351338"/>
          </a:xfrm>
        </p:spPr>
        <p:txBody>
          <a:bodyPr/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LDM and STM instructions can be used with the following address mode: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-Increment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address After each transfer. This is the default, and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be omitted.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- Increment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address Before each transfer (ARM only).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Decrement address After each transfer (ARM only).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- Decrement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address Before each transfer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LDM  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r8,{r0,r2,r9}      ;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same as LDMIA </a:t>
            </a:r>
          </a:p>
          <a:p>
            <a:pPr marL="0" indent="0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STMDB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r1!,{r3-r6,r11,r12}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latin typeface="+mn-lt"/>
                <a:cs typeface="DejaVu Sans" charset="0"/>
              </a:rPr>
              <a:t>Addressing Modes For Load-Store 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7886700" cy="4351338"/>
          </a:xfrm>
        </p:spPr>
        <p:txBody>
          <a:bodyPr/>
          <a:lstStyle/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mem32[0x80018] = 0x03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mem32[0x80014] =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0x02</a:t>
            </a:r>
          </a:p>
          <a:p>
            <a:r>
              <a:rPr lang="en-CA" sz="1800" dirty="0"/>
              <a:t>mem32[0x80010] = 0x01</a:t>
            </a:r>
          </a:p>
          <a:p>
            <a:r>
              <a:rPr lang="pt-BR" sz="1800" dirty="0"/>
              <a:t>r0 = 0x00080010 </a:t>
            </a:r>
            <a:r>
              <a:rPr lang="pt-BR" sz="1800" dirty="0" smtClean="0"/>
              <a:t>r1 </a:t>
            </a:r>
            <a:r>
              <a:rPr lang="pt-BR" sz="1800" dirty="0"/>
              <a:t>= 0x00000000 </a:t>
            </a:r>
            <a:r>
              <a:rPr lang="pt-BR" sz="1800" dirty="0" smtClean="0"/>
              <a:t>r2 </a:t>
            </a:r>
            <a:r>
              <a:rPr lang="pt-BR" sz="1800" dirty="0"/>
              <a:t>= 0x00000000 r3 = 0x00000000</a:t>
            </a:r>
          </a:p>
          <a:p>
            <a:r>
              <a:rPr lang="en-CA" sz="1800" dirty="0">
                <a:solidFill>
                  <a:srgbClr val="FF0000"/>
                </a:solidFill>
              </a:rPr>
              <a:t>LDMIA r0!, {r1-r3}</a:t>
            </a:r>
          </a:p>
          <a:p>
            <a:r>
              <a:rPr lang="en-CA" sz="1800" dirty="0" smtClean="0"/>
              <a:t>r0 </a:t>
            </a:r>
            <a:r>
              <a:rPr lang="en-CA" sz="1800" dirty="0"/>
              <a:t>= 0x0008001c</a:t>
            </a:r>
          </a:p>
          <a:p>
            <a:r>
              <a:rPr lang="pt-BR" sz="1800" dirty="0"/>
              <a:t>r1 = 0x00000001 r2 = 0x00000002 r3 = </a:t>
            </a:r>
            <a:r>
              <a:rPr lang="pt-BR" sz="1800" dirty="0" smtClean="0"/>
              <a:t>0x00000003</a:t>
            </a:r>
            <a:endParaRPr lang="pt-BR" sz="1800" dirty="0"/>
          </a:p>
          <a:p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063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latin typeface="+mn-lt"/>
                <a:cs typeface="DejaVu Sans" charset="0"/>
              </a:rPr>
              <a:t>Addressing Modes For Load-Store 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57250"/>
            <a:ext cx="5399255" cy="254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15" y="3505200"/>
            <a:ext cx="5357615" cy="25618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52795" y="5931079"/>
            <a:ext cx="199285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LDMIB </a:t>
            </a:r>
            <a:r>
              <a:rPr lang="en-CA" dirty="0">
                <a:solidFill>
                  <a:srgbClr val="FF0000"/>
                </a:solidFill>
              </a:rPr>
              <a:t>r0!, {r1-r3}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3116237"/>
            <a:ext cx="198009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LDMIA </a:t>
            </a:r>
            <a:r>
              <a:rPr lang="en-CA" dirty="0">
                <a:solidFill>
                  <a:srgbClr val="FF0000"/>
                </a:solidFill>
              </a:rPr>
              <a:t>r0!, {r1-r3}</a:t>
            </a:r>
          </a:p>
        </p:txBody>
      </p:sp>
    </p:spTree>
    <p:extLst>
      <p:ext uri="{BB962C8B-B14F-4D97-AF65-F5344CB8AC3E}">
        <p14:creationId xmlns:p14="http://schemas.microsoft.com/office/powerpoint/2010/main" val="292131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4876800"/>
          </a:xfrm>
        </p:spPr>
        <p:txBody>
          <a:bodyPr/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r0 = 0x00009000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r1 = 0x00000009 r2 = 0x00000008 r3 = 0x00000007</a:t>
            </a:r>
          </a:p>
          <a:p>
            <a:r>
              <a:rPr lang="en-CA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STMIB r0!, {r1-r3}</a:t>
            </a:r>
          </a:p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MOV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r1, #1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MOV r2, #2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MOV r3, #3</a:t>
            </a:r>
          </a:p>
          <a:p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r0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0x0000900c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r1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0x00000001 r2 = 0x00000002 r3 = 0x00000003</a:t>
            </a:r>
          </a:p>
          <a:p>
            <a:r>
              <a:rPr lang="en-CA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LDMDA </a:t>
            </a:r>
            <a:r>
              <a:rPr lang="en-CA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r0!, {r1-r3}</a:t>
            </a:r>
          </a:p>
          <a:p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r0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C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0x00009000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r1 = 0x00000009 r2 = 0x00000008 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r3 = 0x00000007</a:t>
            </a:r>
          </a:p>
          <a:p>
            <a:endParaRPr lang="en-CA" sz="66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latin typeface="+mn-lt"/>
                <a:cs typeface="DejaVu Sans" charset="0"/>
              </a:rPr>
              <a:t>Addressing Modes For Load-Store 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1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606" y="1066800"/>
            <a:ext cx="7886700" cy="4351338"/>
          </a:xfrm>
        </p:spPr>
        <p:txBody>
          <a:bodyPr/>
          <a:lstStyle/>
          <a:p>
            <a:r>
              <a:rPr lang="en-CA" dirty="0" smtClean="0"/>
              <a:t>The stack in ARM is implemented as: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Descending.</a:t>
            </a:r>
            <a:r>
              <a:rPr lang="en-CA" dirty="0" smtClean="0"/>
              <a:t> The </a:t>
            </a:r>
            <a:r>
              <a:rPr lang="en-CA" dirty="0"/>
              <a:t>stack grows downwards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Ascending</a:t>
            </a:r>
            <a:r>
              <a:rPr lang="en-CA" dirty="0" smtClean="0"/>
              <a:t>. The stack grows upwards.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Full stack</a:t>
            </a:r>
            <a:r>
              <a:rPr lang="en-CA" dirty="0" smtClean="0"/>
              <a:t>. The </a:t>
            </a:r>
            <a:r>
              <a:rPr lang="en-CA" dirty="0" err="1" smtClean="0"/>
              <a:t>sp</a:t>
            </a:r>
            <a:r>
              <a:rPr lang="en-CA" dirty="0" smtClean="0"/>
              <a:t> register points </a:t>
            </a:r>
            <a:r>
              <a:rPr lang="en-CA" dirty="0"/>
              <a:t>to the last item in the stack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Empty stack</a:t>
            </a:r>
            <a:r>
              <a:rPr lang="en-CA" dirty="0" smtClean="0"/>
              <a:t>. The </a:t>
            </a:r>
            <a:r>
              <a:rPr lang="en-CA" dirty="0" err="1" smtClean="0"/>
              <a:t>sp</a:t>
            </a:r>
            <a:r>
              <a:rPr lang="en-CA" dirty="0" smtClean="0"/>
              <a:t> register points to the </a:t>
            </a:r>
            <a:r>
              <a:rPr lang="en-CA" dirty="0"/>
              <a:t>next free space on the stack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latin typeface="+mn-lt"/>
                <a:cs typeface="DejaVu Sans" charset="0"/>
              </a:rPr>
              <a:t>Stack Implementation in ARM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3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2" y="1143000"/>
            <a:ext cx="7915780" cy="2362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latin typeface="+mn-lt"/>
                <a:cs typeface="DejaVu Sans" charset="0"/>
              </a:rPr>
              <a:t>Stack Implementation in ARM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7302" y="4648200"/>
            <a:ext cx="8001000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hlinkClick r:id="rId3"/>
              </a:rPr>
              <a:t>From: 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developer.arm.com/documentation/dui0473/c/writing-arm-assembly-language/stack-implementation-using-ldm-and-stm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3350" y="3505200"/>
            <a:ext cx="78915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STMFD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!, {r0-r5} ; Push onto a Full Descending Stack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LDMFD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!, {r0-r5} ; Pop from a Full Descending Stack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3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Memory Mapped I/O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the processor needs to access data it needs to consider where that data exists. Is it in the I/O space or is it in memory. The Intel processor makes that distinction clear; requesting data from either the available I/O ports using specialized instructions or Memory using mov instructions for example.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ARM processor there isn't a distinction between the two. Instead the system maps everything into memory. Memory mapped I/O is the term used to refer to I/O that is mapped into memory.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access any of these regions requires that one read the Manual for that processor to determine where in memory a specific I/O device would be mapped. It means that it is also possible to copy data into a region to effect the change required, turning on a GPIO port etc. </a:t>
            </a:r>
          </a:p>
        </p:txBody>
      </p:sp>
    </p:spTree>
    <p:extLst>
      <p:ext uri="{BB962C8B-B14F-4D97-AF65-F5344CB8AC3E}">
        <p14:creationId xmlns:p14="http://schemas.microsoft.com/office/powerpoint/2010/main" val="313255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606" y="1066800"/>
            <a:ext cx="7886700" cy="4351338"/>
          </a:xfrm>
        </p:spPr>
        <p:txBody>
          <a:bodyPr/>
          <a:lstStyle/>
          <a:p>
            <a:r>
              <a:rPr lang="en-CA" dirty="0" smtClean="0"/>
              <a:t> 			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0x80018    0x00000002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0x80014    0x00000003        </a:t>
            </a:r>
          </a:p>
          <a:p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			0x80010    empty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			0x8000c    empty</a:t>
            </a:r>
          </a:p>
          <a:p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if  r1=0x00000002 and r4=0x00000003</a:t>
            </a:r>
          </a:p>
          <a:p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STMFD  </a:t>
            </a:r>
            <a:r>
              <a:rPr lang="en-CA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!,{r1,r4}     same as  STMDB  </a:t>
            </a:r>
            <a:r>
              <a:rPr lang="en-CA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!, {r1,r4}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0x80018    0x00000002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0x80014    0x00000003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0x80010    0x00000003</a:t>
            </a:r>
          </a:p>
          <a:p>
            <a:r>
              <a:rPr lang="en-CA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0x8000c     0x00000002  </a:t>
            </a:r>
            <a:endParaRPr lang="en-CA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latin typeface="+mn-lt"/>
                <a:cs typeface="DejaVu Sans" charset="0"/>
              </a:rPr>
              <a:t>Stack Implementation in ARM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5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469464" cy="3790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7132" y="5105400"/>
            <a:ext cx="7772400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https://www.allaboutcircuits.com/uploads/articles/Introduction_to_ARM_Assembly3.png</a:t>
            </a:r>
          </a:p>
        </p:txBody>
      </p:sp>
      <p:sp>
        <p:nvSpPr>
          <p:cNvPr id="5" name="CustomShape 5"/>
          <p:cNvSpPr/>
          <p:nvPr/>
        </p:nvSpPr>
        <p:spPr>
          <a:xfrm>
            <a:off x="58192" y="-50040"/>
            <a:ext cx="722340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 Instruction Set Format (ARM7TDMI)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69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58192" y="-50040"/>
            <a:ext cx="722340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 Instruction Set Format (ARM7TDMI)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6"/>
          <p:cNvPicPr/>
          <p:nvPr/>
        </p:nvPicPr>
        <p:blipFill>
          <a:blip r:embed="rId2"/>
          <a:stretch/>
        </p:blipFill>
        <p:spPr>
          <a:xfrm>
            <a:off x="18000" y="864000"/>
            <a:ext cx="9087480" cy="511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717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cs typeface="DejaVu Sans" charset="0"/>
              </a:rPr>
              <a:t>ARM Opcode  e.g.  For ARMv7</a:t>
            </a:r>
            <a:endParaRPr lang="en-CA" altLang="en-US" sz="3000" b="1" dirty="0">
              <a:cs typeface="DejaVu Sans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5950" y="1143000"/>
            <a:ext cx="7886700" cy="4351338"/>
          </a:xfrm>
        </p:spPr>
        <p:txBody>
          <a:bodyPr/>
          <a:lstStyle/>
          <a:p>
            <a:r>
              <a:rPr lang="pt-BR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   </a:t>
            </a:r>
            <a:r>
              <a:rPr lang="pt-B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R0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 </a:t>
            </a: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  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000" dirty="0">
                <a:solidFill>
                  <a:srgbClr val="FF0000"/>
                </a:solidFill>
              </a:rPr>
              <a:t>Condition</a:t>
            </a:r>
            <a:r>
              <a:rPr lang="nl-NL" sz="2000" dirty="0"/>
              <a:t>  </a:t>
            </a:r>
            <a:r>
              <a:rPr lang="nl-NL" sz="2000" dirty="0">
                <a:solidFill>
                  <a:srgbClr val="FFC000"/>
                </a:solidFill>
              </a:rPr>
              <a:t>I</a:t>
            </a:r>
            <a:r>
              <a:rPr lang="nl-NL" sz="2000" dirty="0"/>
              <a:t> </a:t>
            </a:r>
            <a:r>
              <a:rPr lang="nl-NL" sz="2000" dirty="0">
                <a:solidFill>
                  <a:srgbClr val="0070C0"/>
                </a:solidFill>
              </a:rPr>
              <a:t>Opcode</a:t>
            </a:r>
            <a:r>
              <a:rPr lang="nl-NL" sz="2000" dirty="0"/>
              <a:t> </a:t>
            </a:r>
            <a:r>
              <a:rPr lang="nl-NL" sz="2000" dirty="0" smtClean="0">
                <a:solidFill>
                  <a:srgbClr val="C00000"/>
                </a:solidFill>
              </a:rPr>
              <a:t>S</a:t>
            </a:r>
            <a:r>
              <a:rPr lang="nl-NL" sz="2000" dirty="0" smtClean="0"/>
              <a:t> </a:t>
            </a:r>
            <a:r>
              <a:rPr lang="nl-NL" sz="2000" dirty="0"/>
              <a:t> </a:t>
            </a:r>
            <a:r>
              <a:rPr lang="nl-NL" sz="2000" dirty="0">
                <a:solidFill>
                  <a:srgbClr val="002060"/>
                </a:solidFill>
              </a:rPr>
              <a:t>Rn</a:t>
            </a:r>
            <a:r>
              <a:rPr lang="nl-NL" sz="2000" dirty="0"/>
              <a:t> </a:t>
            </a:r>
            <a:r>
              <a:rPr lang="nl-NL" sz="2000" dirty="0">
                <a:solidFill>
                  <a:srgbClr val="7030A0"/>
                </a:solidFill>
              </a:rPr>
              <a:t>Rd</a:t>
            </a:r>
            <a:r>
              <a:rPr lang="nl-NL" sz="2000" dirty="0"/>
              <a:t> </a:t>
            </a:r>
            <a:r>
              <a:rPr lang="nl-NL" sz="2000" dirty="0">
                <a:solidFill>
                  <a:srgbClr val="00B050"/>
                </a:solidFill>
              </a:rPr>
              <a:t>Op2</a:t>
            </a:r>
          </a:p>
          <a:p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1110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|00|</a:t>
            </a:r>
            <a:r>
              <a:rPr lang="pt-BR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000000000010</a:t>
            </a:r>
          </a:p>
          <a:p>
            <a:r>
              <a:rPr lang="pt-BR" sz="2000" dirty="0">
                <a:solidFill>
                  <a:srgbClr val="0070C0"/>
                </a:solidFill>
              </a:rPr>
              <a:t>ADD</a:t>
            </a:r>
            <a:r>
              <a:rPr lang="pt-BR" sz="2000" dirty="0">
                <a:solidFill>
                  <a:srgbClr val="C00000"/>
                </a:solidFill>
              </a:rPr>
              <a:t>S</a:t>
            </a:r>
            <a:r>
              <a:rPr lang="pt-BR" sz="2000" dirty="0"/>
              <a:t>     </a:t>
            </a:r>
            <a:r>
              <a:rPr lang="pt-BR" sz="2000" dirty="0">
                <a:solidFill>
                  <a:srgbClr val="7030A0"/>
                </a:solidFill>
              </a:rPr>
              <a:t>R4</a:t>
            </a:r>
            <a:r>
              <a:rPr lang="pt-BR" sz="2000" dirty="0"/>
              <a:t>, </a:t>
            </a:r>
            <a:r>
              <a:rPr lang="pt-BR" sz="2000" dirty="0" smtClean="0">
                <a:solidFill>
                  <a:srgbClr val="002060"/>
                </a:solidFill>
              </a:rPr>
              <a:t>R6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00B050"/>
                </a:solidFill>
              </a:rPr>
              <a:t>#42</a:t>
            </a:r>
            <a:r>
              <a:rPr lang="pt-BR" sz="2000" dirty="0"/>
              <a:t> </a:t>
            </a:r>
            <a:endParaRPr lang="pt-BR" sz="2000" dirty="0" smtClean="0"/>
          </a:p>
          <a:p>
            <a:r>
              <a:rPr lang="pt-BR" sz="2000" dirty="0" smtClean="0">
                <a:solidFill>
                  <a:srgbClr val="FF0000"/>
                </a:solidFill>
              </a:rPr>
              <a:t>1110</a:t>
            </a:r>
            <a:r>
              <a:rPr lang="pt-BR" sz="2000" dirty="0" smtClean="0"/>
              <a:t>|00|</a:t>
            </a:r>
            <a:r>
              <a:rPr lang="pt-BR" sz="2000" dirty="0" smtClean="0">
                <a:solidFill>
                  <a:srgbClr val="FFC000"/>
                </a:solidFill>
              </a:rPr>
              <a:t>1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rgbClr val="0070C0"/>
                </a:solidFill>
              </a:rPr>
              <a:t>0100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rgbClr val="C00000"/>
                </a:solidFill>
              </a:rPr>
              <a:t>1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rgbClr val="002060"/>
                </a:solidFill>
              </a:rPr>
              <a:t>0110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rgbClr val="7030A0"/>
                </a:solidFill>
              </a:rPr>
              <a:t>0100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rgbClr val="00B050"/>
                </a:solidFill>
              </a:rPr>
              <a:t>000000101010</a:t>
            </a:r>
            <a:endParaRPr lang="pt-BR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000" dirty="0" smtClean="0">
                <a:solidFill>
                  <a:srgbClr val="FFC000"/>
                </a:solidFill>
              </a:rPr>
              <a:t>I  </a:t>
            </a:r>
            <a:r>
              <a:rPr lang="nl-NL" sz="2000" dirty="0" smtClean="0">
                <a:solidFill>
                  <a:schemeClr val="tx1"/>
                </a:solidFill>
              </a:rPr>
              <a:t>if set to 1 the second operand is an </a:t>
            </a:r>
            <a:r>
              <a:rPr lang="nl-NL" sz="2000" dirty="0" smtClean="0">
                <a:solidFill>
                  <a:srgbClr val="FFC000"/>
                </a:solidFill>
              </a:rPr>
              <a:t>immediate</a:t>
            </a:r>
            <a:r>
              <a:rPr lang="nl-NL" sz="2000" dirty="0" smtClean="0">
                <a:solidFill>
                  <a:schemeClr val="tx1"/>
                </a:solidFill>
              </a:rPr>
              <a:t> value  </a:t>
            </a:r>
          </a:p>
          <a:p>
            <a:r>
              <a:rPr lang="nl-NL" sz="2000" dirty="0" smtClean="0">
                <a:solidFill>
                  <a:srgbClr val="C00000"/>
                </a:solidFill>
              </a:rPr>
              <a:t>S  </a:t>
            </a:r>
            <a:r>
              <a:rPr lang="nl-NL" sz="2000" dirty="0" smtClean="0">
                <a:solidFill>
                  <a:schemeClr val="tx1"/>
                </a:solidFill>
              </a:rPr>
              <a:t>If set to 1 the conditions status can be updated</a:t>
            </a:r>
            <a:endParaRPr lang="en-CA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 reserved bits</a:t>
            </a:r>
            <a:endParaRPr lang="en-CA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Memory 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Instruction like mov, add and sub work on immediate and values in registers. The ARM processor allows for the direct access to memory through specialized instructions.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Load and Store instructions provide this level of access.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load </a:t>
            </a:r>
            <a:r>
              <a:rPr lang="en-US" dirty="0" smtClean="0"/>
              <a:t>values(data) </a:t>
            </a:r>
            <a:r>
              <a:rPr lang="en-US" dirty="0"/>
              <a:t>from a memory location into a register: LDR R1, [R0]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1600" dirty="0" smtClean="0"/>
              <a:t>The value located in memory address pointed in R0 will be loaded </a:t>
            </a:r>
            <a:r>
              <a:rPr lang="en-US" sz="1600" dirty="0"/>
              <a:t>into the </a:t>
            </a:r>
            <a:r>
              <a:rPr lang="en-US" sz="1600" dirty="0" smtClean="0"/>
              <a:t>			R1 </a:t>
            </a:r>
            <a:r>
              <a:rPr lang="en-US" sz="1600" dirty="0"/>
              <a:t>register.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store a </a:t>
            </a:r>
            <a:r>
              <a:rPr lang="en-US" dirty="0" smtClean="0"/>
              <a:t>value (data) </a:t>
            </a:r>
            <a:r>
              <a:rPr lang="en-US" dirty="0"/>
              <a:t>contained in a register to memory: STR </a:t>
            </a:r>
            <a:r>
              <a:rPr lang="en-US" dirty="0" smtClean="0"/>
              <a:t>R1, </a:t>
            </a:r>
            <a:r>
              <a:rPr lang="en-US" dirty="0"/>
              <a:t>[</a:t>
            </a:r>
            <a:r>
              <a:rPr lang="en-US" dirty="0" smtClean="0"/>
              <a:t>R0]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content of </a:t>
            </a:r>
            <a:r>
              <a:rPr lang="en-US" sz="1600" dirty="0" smtClean="0"/>
              <a:t>R1 will be stored in memory at the address pointed by R0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7701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7886700" cy="609600"/>
          </a:xfrm>
        </p:spPr>
        <p:txBody>
          <a:bodyPr/>
          <a:lstStyle/>
          <a:p>
            <a:r>
              <a:rPr lang="en-CA" altLang="en-US" sz="3200" b="1" dirty="0">
                <a:latin typeface="+mn-lt"/>
                <a:cs typeface="DejaVu Sans" charset="0"/>
              </a:rPr>
              <a:t>ARM LDR and STR instructions</a:t>
            </a:r>
            <a:br>
              <a:rPr lang="en-CA" altLang="en-US" sz="3200" b="1" dirty="0">
                <a:latin typeface="+mn-lt"/>
                <a:cs typeface="DejaVu Sans" charset="0"/>
              </a:rPr>
            </a:br>
            <a:endParaRPr lang="en-CA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886700" cy="5181600"/>
          </a:xfrm>
        </p:spPr>
        <p:txBody>
          <a:bodyPr/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ldr = Load Word    </a:t>
            </a:r>
          </a:p>
          <a:p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ldrh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= Load unsigned Half Word</a:t>
            </a:r>
          </a:p>
          <a:p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ldrsh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= Load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Half Word</a:t>
            </a:r>
          </a:p>
          <a:p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ldrb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= Load unsigned Byte</a:t>
            </a:r>
          </a:p>
          <a:p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ldrsb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= Load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CA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</a:p>
          <a:p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= Store Word</a:t>
            </a:r>
          </a:p>
          <a:p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strh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= Store unsigned Half Word</a:t>
            </a:r>
          </a:p>
          <a:p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strsh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= Store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Half Word</a:t>
            </a:r>
          </a:p>
          <a:p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strb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= Store unsigned Byte</a:t>
            </a:r>
          </a:p>
          <a:p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strsb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= Store signed Byte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17178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5090"/>
            <a:ext cx="7886700" cy="609600"/>
          </a:xfrm>
        </p:spPr>
        <p:txBody>
          <a:bodyPr/>
          <a:lstStyle/>
          <a:p>
            <a:pPr algn="l"/>
            <a:r>
              <a:rPr lang="en-CA" altLang="en-US" sz="3200" b="1" dirty="0" smtClean="0">
                <a:latin typeface="+mn-lt"/>
                <a:cs typeface="DejaVu Sans" charset="0"/>
              </a:rPr>
              <a:t>ARM immediate value</a:t>
            </a:r>
            <a:r>
              <a:rPr lang="en-CA" altLang="en-US" sz="3200" b="1" dirty="0">
                <a:latin typeface="+mn-lt"/>
                <a:cs typeface="DejaVu Sans" charset="0"/>
              </a:rPr>
              <a:t/>
            </a:r>
            <a:br>
              <a:rPr lang="en-CA" altLang="en-US" sz="3200" b="1" dirty="0">
                <a:latin typeface="+mn-lt"/>
                <a:cs typeface="DejaVu Sans" charset="0"/>
              </a:rPr>
            </a:br>
            <a:endParaRPr lang="en-CA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74690"/>
            <a:ext cx="7886700" cy="5181600"/>
          </a:xfrm>
        </p:spPr>
        <p:txBody>
          <a:bodyPr/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ARM instructions are 32 bits long. The first 4 bits are for condition,</a:t>
            </a:r>
          </a:p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other bits are for operand, registers and other flags. </a:t>
            </a:r>
          </a:p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remains a limited amount of bits for immediate values. Assembler</a:t>
            </a:r>
          </a:p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try to find solution such as implementing </a:t>
            </a:r>
            <a:r>
              <a:rPr lang="en-CA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instruction on the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alue. If assembler cannot find solution it will generate an error</a:t>
            </a:r>
          </a:p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“invalid constant”</a:t>
            </a: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developer.arm.com/documentation/dui0040/d/Basic-Assembly-Language-Programming/Loading-constants-into-registers/Direct-loading-with-MOV-and-MVN</a:t>
            </a: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7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886700" cy="4351338"/>
          </a:xfrm>
        </p:spPr>
        <p:txBody>
          <a:bodyPr/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It is not possible to load full 32 bit address at once. </a:t>
            </a:r>
          </a:p>
          <a:p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moving 511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r0,#511 will generate an error of “invalid constant”. To solve the problem we can use: 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r0,256 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r0,255  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or   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 r0,=511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For 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#imm16   the value can be moved in groups by using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lsl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instruction   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r0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#0x1234   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r0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#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0x5678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lsl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#16 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r0, #0xabcd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lsl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#32 </a:t>
            </a:r>
          </a:p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65090"/>
            <a:ext cx="7886700" cy="609600"/>
          </a:xfrm>
        </p:spPr>
        <p:txBody>
          <a:bodyPr/>
          <a:lstStyle/>
          <a:p>
            <a:pPr algn="l"/>
            <a:r>
              <a:rPr lang="en-CA" altLang="en-US" sz="3200" b="1" dirty="0" smtClean="0">
                <a:latin typeface="+mn-lt"/>
                <a:cs typeface="DejaVu Sans" charset="0"/>
              </a:rPr>
              <a:t>ARM immediate value</a:t>
            </a:r>
            <a:r>
              <a:rPr lang="en-CA" altLang="en-US" sz="3200" b="1" dirty="0">
                <a:latin typeface="+mn-lt"/>
                <a:cs typeface="DejaVu Sans" charset="0"/>
              </a:rPr>
              <a:t/>
            </a:r>
            <a:br>
              <a:rPr lang="en-CA" altLang="en-US" sz="3200" b="1" dirty="0">
                <a:latin typeface="+mn-lt"/>
                <a:cs typeface="DejaVu Sans" charset="0"/>
              </a:rPr>
            </a:br>
            <a:endParaRPr lang="en-CA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136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96" y="990600"/>
            <a:ext cx="78867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</a:t>
            </a:r>
            <a:r>
              <a:rPr lang="en-CA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offset</a:t>
            </a:r>
          </a:p>
          <a:p>
            <a:pPr marL="400050" lvl="1" indent="0"/>
            <a:r>
              <a:rPr lang="en-CA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CA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 r3,[r1,#4]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CA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offset</a:t>
            </a:r>
          </a:p>
          <a:p>
            <a:pPr marL="0" indent="0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ldr r3, [r1,r2]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Register </a:t>
            </a:r>
            <a:r>
              <a:rPr lang="en-CA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offset </a:t>
            </a:r>
          </a:p>
          <a:p>
            <a:pPr marL="400050" lvl="1" indent="0"/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ldr r3, [r1,r2,lsl#2]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latin typeface="+mn-lt"/>
                <a:cs typeface="DejaVu Sans" charset="0"/>
              </a:rPr>
              <a:t>ARM </a:t>
            </a:r>
            <a:r>
              <a:rPr lang="en-CA" altLang="en-US" sz="3000" b="1" dirty="0" smtClean="0">
                <a:latin typeface="+mn-lt"/>
                <a:cs typeface="DejaVu Sans" charset="0"/>
              </a:rPr>
              <a:t>Addressing Modes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8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Preindex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CA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writeback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calculates an address from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CA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plus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offset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then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base register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with the new address. </a:t>
            </a: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Preindex</a:t>
            </a:r>
            <a:r>
              <a:rPr lang="en-CA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offset 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the same as the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preindex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writeback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update the address base register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preindex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mode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is useful for accessing an element in a data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Postindex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only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the address base register after the address is used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postindex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preindex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writeback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modes are useful for traversing an array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Postindex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useful to pop off the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4319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latin typeface="+mn-lt"/>
                <a:cs typeface="DejaVu Sans" charset="0"/>
              </a:rPr>
              <a:t>ARM </a:t>
            </a:r>
            <a:r>
              <a:rPr lang="en-CA" altLang="en-US" sz="3000" b="1" dirty="0" smtClean="0">
                <a:latin typeface="+mn-lt"/>
                <a:cs typeface="DejaVu Sans" charset="0"/>
              </a:rPr>
              <a:t>Memory Addressing Modes 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8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886700" cy="4351338"/>
          </a:xfrm>
        </p:spPr>
        <p:txBody>
          <a:bodyPr/>
          <a:lstStyle/>
          <a:p>
            <a:r>
              <a:rPr lang="en-CA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Preindex</a:t>
            </a:r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CA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writeback</a:t>
            </a:r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address register is updated</a:t>
            </a:r>
          </a:p>
          <a:p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ldr r0,[r1,#4]!</a:t>
            </a:r>
          </a:p>
          <a:p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ldr r0,[r1,r2]!</a:t>
            </a:r>
          </a:p>
          <a:p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ldr r0,[r1,r2,lsl#2]!</a:t>
            </a:r>
          </a:p>
          <a:p>
            <a:r>
              <a:rPr lang="en-CA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Preindex</a:t>
            </a:r>
            <a:r>
              <a:rPr lang="en-CA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offset </a:t>
            </a:r>
            <a:r>
              <a:rPr lang="en-CA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address register is NOT updated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ldr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r0,[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r1,#4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ldr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r0,[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r1,r2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ldr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r0,[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r1,r2,lsl#2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pt-BR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Postindex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base address register is updated</a:t>
            </a:r>
          </a:p>
          <a:p>
            <a:r>
              <a:rPr lang="en-CA" sz="1800" dirty="0"/>
              <a:t>ldr </a:t>
            </a:r>
            <a:r>
              <a:rPr lang="en-CA" sz="1800" dirty="0" smtClean="0"/>
              <a:t>r0,[r1],#4</a:t>
            </a:r>
            <a:endParaRPr lang="en-CA" sz="1800" dirty="0"/>
          </a:p>
          <a:p>
            <a:r>
              <a:rPr lang="en-CA" sz="1800" dirty="0"/>
              <a:t>ldr </a:t>
            </a:r>
            <a:r>
              <a:rPr lang="en-CA" sz="1800" dirty="0" smtClean="0"/>
              <a:t>r0,[r1]</a:t>
            </a:r>
            <a:endParaRPr lang="en-CA" sz="1800" dirty="0"/>
          </a:p>
          <a:p>
            <a:r>
              <a:rPr lang="en-CA" sz="1800" dirty="0"/>
              <a:t>ldr </a:t>
            </a:r>
            <a:r>
              <a:rPr lang="en-CA" sz="1800" dirty="0" smtClean="0"/>
              <a:t>r0,[r1],r2,lsl#2</a:t>
            </a:r>
            <a:endParaRPr lang="en-CA" sz="1800" dirty="0"/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2390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latin typeface="+mn-lt"/>
                <a:cs typeface="DejaVu Sans" charset="0"/>
              </a:rPr>
              <a:t>ARM </a:t>
            </a:r>
            <a:r>
              <a:rPr lang="en-CA" altLang="en-US" sz="3000" b="1" dirty="0" smtClean="0">
                <a:latin typeface="+mn-lt"/>
                <a:cs typeface="DejaVu Sans" charset="0"/>
              </a:rPr>
              <a:t>Addressing Modes for ldr and </a:t>
            </a:r>
            <a:r>
              <a:rPr lang="en-CA" altLang="en-US" sz="3000" b="1" dirty="0" err="1" smtClean="0">
                <a:latin typeface="+mn-lt"/>
                <a:cs typeface="DejaVu Sans" charset="0"/>
              </a:rPr>
              <a:t>str</a:t>
            </a:r>
            <a:endParaRPr lang="en-CA" altLang="en-US" sz="3000" b="1" dirty="0"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5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EA757D6-89D0-4A63-A9EF-6BA713E2A739}" vid="{6D9493B5-8B56-4CB9-8E5E-FA95E4F0F78E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EA757D6-89D0-4A63-A9EF-6BA713E2A739}" vid="{1F1BBF77-A93F-4F04-9FC6-F51663FC9AE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ITSC204</Template>
  <TotalTime>4313</TotalTime>
  <Words>1205</Words>
  <Application>Microsoft Office PowerPoint</Application>
  <PresentationFormat>On-screen Show (4:3)</PresentationFormat>
  <Paragraphs>170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Noto Sans CJK SC</vt:lpstr>
      <vt:lpstr>Times New Roman</vt:lpstr>
      <vt:lpstr>Titillium Lt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ARM LDR and STR instructions </vt:lpstr>
      <vt:lpstr>ARM immediate value </vt:lpstr>
      <vt:lpstr>ARM immediate value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Rowe</dc:creator>
  <cp:lastModifiedBy>Patricia Castillo</cp:lastModifiedBy>
  <cp:revision>144</cp:revision>
  <cp:lastPrinted>2016-04-11T23:01:10Z</cp:lastPrinted>
  <dcterms:created xsi:type="dcterms:W3CDTF">2020-04-05T21:19:52Z</dcterms:created>
  <dcterms:modified xsi:type="dcterms:W3CDTF">2021-04-12T14:23:18Z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SAIT Polytechnic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