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53"/>
  </p:notesMasterIdLst>
  <p:sldIdLst>
    <p:sldId id="258" r:id="rId2"/>
    <p:sldId id="284" r:id="rId3"/>
    <p:sldId id="277" r:id="rId4"/>
    <p:sldId id="325" r:id="rId5"/>
    <p:sldId id="329" r:id="rId6"/>
    <p:sldId id="326" r:id="rId7"/>
    <p:sldId id="316" r:id="rId8"/>
    <p:sldId id="330" r:id="rId9"/>
    <p:sldId id="283" r:id="rId10"/>
    <p:sldId id="317" r:id="rId11"/>
    <p:sldId id="292" r:id="rId12"/>
    <p:sldId id="293" r:id="rId13"/>
    <p:sldId id="298" r:id="rId14"/>
    <p:sldId id="332" r:id="rId15"/>
    <p:sldId id="299" r:id="rId16"/>
    <p:sldId id="318" r:id="rId17"/>
    <p:sldId id="276" r:id="rId18"/>
    <p:sldId id="279" r:id="rId19"/>
    <p:sldId id="260" r:id="rId20"/>
    <p:sldId id="280" r:id="rId21"/>
    <p:sldId id="314" r:id="rId22"/>
    <p:sldId id="315" r:id="rId23"/>
    <p:sldId id="281" r:id="rId24"/>
    <p:sldId id="319" r:id="rId25"/>
    <p:sldId id="282" r:id="rId26"/>
    <p:sldId id="286" r:id="rId27"/>
    <p:sldId id="327" r:id="rId28"/>
    <p:sldId id="287" r:id="rId29"/>
    <p:sldId id="320" r:id="rId30"/>
    <p:sldId id="285" r:id="rId31"/>
    <p:sldId id="278" r:id="rId32"/>
    <p:sldId id="290" r:id="rId33"/>
    <p:sldId id="328" r:id="rId34"/>
    <p:sldId id="291" r:id="rId35"/>
    <p:sldId id="321" r:id="rId36"/>
    <p:sldId id="300" r:id="rId37"/>
    <p:sldId id="301" r:id="rId38"/>
    <p:sldId id="333" r:id="rId39"/>
    <p:sldId id="305" r:id="rId40"/>
    <p:sldId id="322" r:id="rId41"/>
    <p:sldId id="306" r:id="rId42"/>
    <p:sldId id="307" r:id="rId43"/>
    <p:sldId id="308" r:id="rId44"/>
    <p:sldId id="334" r:id="rId45"/>
    <p:sldId id="309" r:id="rId46"/>
    <p:sldId id="323" r:id="rId47"/>
    <p:sldId id="310" r:id="rId48"/>
    <p:sldId id="311" r:id="rId49"/>
    <p:sldId id="312" r:id="rId50"/>
    <p:sldId id="324" r:id="rId51"/>
    <p:sldId id="31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Symanczyk" initials="M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6" autoAdjust="0"/>
    <p:restoredTop sz="95313" autoAdjust="0"/>
  </p:normalViewPr>
  <p:slideViewPr>
    <p:cSldViewPr snapToGrid="0" snapToObjects="1" showGuides="1">
      <p:cViewPr>
        <p:scale>
          <a:sx n="100" d="100"/>
          <a:sy n="100" d="100"/>
        </p:scale>
        <p:origin x="-75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626"/>
    </p:cViewPr>
  </p:sorterViewPr>
  <p:notesViewPr>
    <p:cSldViewPr snapToGrid="0" snapToObjects="1">
      <p:cViewPr varScale="1">
        <p:scale>
          <a:sx n="84" d="100"/>
          <a:sy n="84" d="100"/>
        </p:scale>
        <p:origin x="31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38248-C7CB-4C61-A957-27DFF6E69D0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D67D1-2607-4FCB-8D1C-B307A288C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5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81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7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26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6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35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32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35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32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24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52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60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97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32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85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9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74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96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32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66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10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13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47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32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353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70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294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724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323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867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655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259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0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4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60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10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46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5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8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2" r="17753"/>
          <a:stretch/>
        </p:blipFill>
        <p:spPr>
          <a:xfrm>
            <a:off x="681889" y="127000"/>
            <a:ext cx="3147646" cy="635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769" y="1320800"/>
            <a:ext cx="4353169" cy="2980352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005EB8"/>
                </a:solidFill>
                <a:latin typeface="Titillium Lt" panose="00000400000000000000" pitchFamily="50" charset="0"/>
              </a:defRPr>
            </a:lvl1pPr>
          </a:lstStyle>
          <a:p>
            <a:endParaRPr lang="en-CA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54769" y="4401023"/>
            <a:ext cx="4353169" cy="675789"/>
          </a:xfrm>
          <a:prstGeom prst="rect">
            <a:avLst/>
          </a:prstGeom>
        </p:spPr>
        <p:txBody>
          <a:bodyPr vert="horz"/>
          <a:lstStyle>
            <a:lvl1pPr marL="0" algn="l" defTabSz="914400" rtl="0" eaLnBrk="1" latinLnBrk="0" hangingPunct="1">
              <a:spcBef>
                <a:spcPct val="50000"/>
              </a:spcBef>
              <a:defRPr lang="en-US" sz="1400" b="1" kern="1200" baseline="0" dirty="0">
                <a:solidFill>
                  <a:srgbClr val="005EB8"/>
                </a:solidFill>
                <a:latin typeface="Titillium Lt" panose="00000400000000000000" pitchFamily="50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Presentation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30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91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7004" y="6390217"/>
            <a:ext cx="923925" cy="365125"/>
          </a:xfrm>
          <a:prstGeom prst="rect">
            <a:avLst/>
          </a:prstGeom>
        </p:spPr>
        <p:txBody>
          <a:bodyPr anchor="b"/>
          <a:lstStyle/>
          <a:p>
            <a:fld id="{B3D2B377-CF7E-8F44-A32D-7E519906999D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4279" y="6390217"/>
            <a:ext cx="3800496" cy="365125"/>
          </a:xfrm>
          <a:prstGeom prst="rect">
            <a:avLst/>
          </a:prstGeo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8125" y="6390217"/>
            <a:ext cx="657225" cy="365125"/>
          </a:xfrm>
          <a:prstGeom prst="rect">
            <a:avLst/>
          </a:prstGeo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6" y="6176964"/>
            <a:ext cx="1238229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1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7852" y="154483"/>
            <a:ext cx="6697348" cy="627860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08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 xmlns="">
        <p15:guide id="1" orient="horz" pos="864">
          <p15:clr>
            <a:srgbClr val="FBAE40"/>
          </p15:clr>
        </p15:guide>
        <p15:guide id="2" pos="56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+mj-lt"/>
              <a:buAutoNum type="arabicPeriod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+mj-lt"/>
              <a:buAutoNum type="alphaLcParenR"/>
              <a:defRPr sz="2400"/>
            </a:lvl2pPr>
            <a:lvl3pPr marL="914400" indent="-228600">
              <a:buFont typeface="+mj-lt"/>
              <a:buAutoNum type="romanLcPeriod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846" y="157876"/>
            <a:ext cx="6699354" cy="68238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868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4952" y="155768"/>
            <a:ext cx="6700248" cy="675703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32882" y="1239716"/>
            <a:ext cx="7842780" cy="486875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55634" y="6133275"/>
            <a:ext cx="4496696" cy="28571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816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4656"/>
            <a:ext cx="6699902" cy="68560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2517157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32882" y="3852567"/>
            <a:ext cx="7842780" cy="2255898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055634" y="6126049"/>
            <a:ext cx="4496696" cy="25716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3867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60030"/>
            <a:ext cx="6699902" cy="647852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105400" y="1248508"/>
            <a:ext cx="3370262" cy="4689714"/>
          </a:xfrm>
          <a:prstGeom prst="rect">
            <a:avLst/>
          </a:prstGeom>
        </p:spPr>
        <p:txBody>
          <a:bodyPr vert="horz"/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accent3"/>
                </a:solidFill>
              </a:defRPr>
            </a:lvl1pPr>
            <a:lvl2pPr marL="685800" indent="-342900">
              <a:defRPr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r>
              <a:rPr lang="en-CA" noProof="0" dirty="0" smtClean="0"/>
              <a:t>Insert image here.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48508"/>
            <a:ext cx="4203699" cy="5076988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04870" y="5938221"/>
            <a:ext cx="3490490" cy="384318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3484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5149"/>
            <a:ext cx="6708694" cy="685114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95092" y="1239715"/>
            <a:ext cx="3791250" cy="508578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 b="0"/>
            </a:lvl2pPr>
            <a:lvl3pPr marL="914400" indent="-228600">
              <a:buFont typeface="Wingdings" panose="05000000000000000000" pitchFamily="2" charset="2"/>
              <a:buChar char="§"/>
              <a:defRPr sz="2000" b="0"/>
            </a:lvl3pPr>
            <a:lvl4pPr marL="1143000" indent="-228600">
              <a:defRPr sz="1800" b="0"/>
            </a:lvl4pPr>
            <a:lvl5pPr marL="1371600" indent="-228600"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39715"/>
            <a:ext cx="3831491" cy="5085781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820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35000" y="4297680"/>
            <a:ext cx="7840663" cy="2320290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50585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7004" y="1122363"/>
            <a:ext cx="5133996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5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7004" y="3602038"/>
            <a:ext cx="5133996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5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7004" y="6390217"/>
            <a:ext cx="923925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B3D2B377-CF7E-8F44-A32D-7E519906999D}" type="datetimeFigureOut">
              <a:rPr lang="en-US" smtClean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4279" y="6390217"/>
            <a:ext cx="3800496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8125" y="6390217"/>
            <a:ext cx="657225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904252"/>
            <a:ext cx="2781279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6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0900" algn="r"/>
                <a:tab pos="2971800" algn="ctr"/>
                <a:tab pos="5943600" algn="r"/>
              </a:tabLs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5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en-CA" sz="3600" dirty="0" smtClean="0">
                <a:solidFill>
                  <a:srgbClr val="005EB8"/>
                </a:solidFill>
                <a:latin typeface="Titillium Lt" panose="00000400000000000000" pitchFamily="50" charset="0"/>
                <a:ea typeface="+mj-ea"/>
                <a:cs typeface="+mj-cs"/>
              </a:rPr>
              <a:t>ITSC 206: LAN </a:t>
            </a:r>
            <a:br>
              <a:rPr lang="en-CA" sz="3600" dirty="0" smtClean="0">
                <a:solidFill>
                  <a:srgbClr val="005EB8"/>
                </a:solidFill>
                <a:latin typeface="Titillium Lt" panose="00000400000000000000" pitchFamily="50" charset="0"/>
                <a:ea typeface="+mj-ea"/>
                <a:cs typeface="+mj-cs"/>
              </a:rPr>
            </a:br>
            <a:r>
              <a:rPr lang="en-CA" sz="3600" dirty="0" smtClean="0">
                <a:solidFill>
                  <a:srgbClr val="005EB8"/>
                </a:solidFill>
                <a:latin typeface="Titillium Lt" panose="00000400000000000000" pitchFamily="50" charset="0"/>
                <a:ea typeface="+mj-ea"/>
                <a:cs typeface="+mj-cs"/>
              </a:rPr>
              <a:t>Networking for Offensive and Defensive Environments</a:t>
            </a:r>
            <a:endParaRPr lang="en-US" sz="3600" dirty="0">
              <a:solidFill>
                <a:srgbClr val="005EB8"/>
              </a:solidFill>
              <a:latin typeface="Titillium Lt" panose="00000400000000000000" pitchFamily="50" charset="0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4454769" y="4927569"/>
            <a:ext cx="4353169" cy="675789"/>
          </a:xfrm>
        </p:spPr>
        <p:txBody>
          <a:bodyPr>
            <a:normAutofit/>
          </a:bodyPr>
          <a:lstStyle/>
          <a:p>
            <a:r>
              <a:rPr lang="en-US" dirty="0"/>
              <a:t>Lecture</a:t>
            </a:r>
            <a:r>
              <a:rPr lang="en-US" b="1" dirty="0" smtClean="0">
                <a:solidFill>
                  <a:srgbClr val="005EB8"/>
                </a:solidFill>
                <a:latin typeface="Titillium Lt" panose="00000400000000000000" pitchFamily="50" charset="0"/>
                <a:ea typeface="+mn-ea"/>
                <a:cs typeface="Arial" pitchFamily="34" charset="0"/>
              </a:rPr>
              <a:t> </a:t>
            </a:r>
            <a:r>
              <a:rPr lang="en-US" b="1" dirty="0">
                <a:solidFill>
                  <a:srgbClr val="005EB8"/>
                </a:solidFill>
                <a:latin typeface="Titillium Lt" panose="00000400000000000000" pitchFamily="50" charset="0"/>
                <a:ea typeface="+mn-ea"/>
                <a:cs typeface="Arial" pitchFamily="34" charset="0"/>
              </a:rPr>
              <a:t>2: </a:t>
            </a:r>
            <a:r>
              <a:rPr lang="en-US" dirty="0"/>
              <a:t>Secure the Local Area Network. (LAN)</a:t>
            </a:r>
            <a:endParaRPr lang="en-US" b="1" dirty="0">
              <a:solidFill>
                <a:srgbClr val="005EB8"/>
              </a:solidFill>
              <a:latin typeface="Titillium Lt" panose="00000400000000000000" pitchFamily="50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4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7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ARP Spoofing</a:t>
            </a:r>
          </a:p>
        </p:txBody>
      </p:sp>
    </p:spTree>
    <p:extLst>
      <p:ext uri="{BB962C8B-B14F-4D97-AF65-F5344CB8AC3E}">
        <p14:creationId xmlns:p14="http://schemas.microsoft.com/office/powerpoint/2010/main" val="240204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ARP 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/>
              <a:t>attack designed to take over traffic for the targeted IP </a:t>
            </a:r>
            <a:r>
              <a:rPr lang="en-US" dirty="0" smtClean="0"/>
              <a:t>address (man-in-the-middle)</a:t>
            </a:r>
            <a:endParaRPr lang="en-US" dirty="0"/>
          </a:p>
          <a:p>
            <a:r>
              <a:rPr lang="en-US" dirty="0" smtClean="0"/>
              <a:t>Relies </a:t>
            </a:r>
            <a:r>
              <a:rPr lang="en-US" dirty="0"/>
              <a:t>on ARP protocol to </a:t>
            </a:r>
            <a:r>
              <a:rPr lang="en-US" dirty="0" smtClean="0"/>
              <a:t>associate </a:t>
            </a:r>
            <a:r>
              <a:rPr lang="en-US" dirty="0"/>
              <a:t>the attacker’s MAC address to an IP address on the same LAN segment</a:t>
            </a:r>
          </a:p>
          <a:p>
            <a:r>
              <a:rPr lang="en-US" dirty="0"/>
              <a:t>Successful execution </a:t>
            </a:r>
            <a:r>
              <a:rPr lang="en-US" dirty="0" smtClean="0"/>
              <a:t>allows </a:t>
            </a:r>
            <a:r>
              <a:rPr lang="en-US" dirty="0"/>
              <a:t>attacker to </a:t>
            </a:r>
            <a:r>
              <a:rPr lang="en-US" dirty="0" smtClean="0"/>
              <a:t>hijack </a:t>
            </a:r>
            <a:r>
              <a:rPr lang="en-US" dirty="0"/>
              <a:t>network traffic for the targeted IP </a:t>
            </a:r>
            <a:r>
              <a:rPr lang="en-US" dirty="0" smtClean="0"/>
              <a:t>address</a:t>
            </a:r>
          </a:p>
          <a:p>
            <a:r>
              <a:rPr lang="en-US" dirty="0"/>
              <a:t>P</a:t>
            </a:r>
            <a:r>
              <a:rPr lang="en-US" dirty="0" smtClean="0"/>
              <a:t>articularly </a:t>
            </a:r>
            <a:r>
              <a:rPr lang="en-US" dirty="0"/>
              <a:t>useful for spoofing </a:t>
            </a:r>
            <a:r>
              <a:rPr lang="en-US" dirty="0" smtClean="0"/>
              <a:t>a network </a:t>
            </a:r>
            <a:r>
              <a:rPr lang="en-US" dirty="0"/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177994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ARP 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8069613" cy="4967260"/>
          </a:xfrm>
        </p:spPr>
        <p:txBody>
          <a:bodyPr/>
          <a:lstStyle/>
          <a:p>
            <a:r>
              <a:rPr lang="en-US" dirty="0"/>
              <a:t>ARP </a:t>
            </a:r>
            <a:r>
              <a:rPr lang="en-US" dirty="0" smtClean="0"/>
              <a:t>spoofing </a:t>
            </a:r>
            <a:r>
              <a:rPr lang="en-US" dirty="0"/>
              <a:t>builds on </a:t>
            </a:r>
            <a:r>
              <a:rPr lang="en-US" dirty="0" smtClean="0"/>
              <a:t>MAC address spoofing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err="1" smtClean="0"/>
              <a:t>achived</a:t>
            </a:r>
            <a:r>
              <a:rPr lang="en-US" dirty="0" smtClean="0"/>
              <a:t> </a:t>
            </a:r>
            <a:r>
              <a:rPr lang="en-US" dirty="0"/>
              <a:t>by sending specially crafted G-ARP packets to announce the MAC address for the target IP address on a particular network port</a:t>
            </a:r>
          </a:p>
          <a:p>
            <a:r>
              <a:rPr lang="en-US" dirty="0"/>
              <a:t>By repeatedly sending G-ARP packets, the MAC address is repeatedly associated </a:t>
            </a:r>
            <a:r>
              <a:rPr lang="en-US" dirty="0" smtClean="0"/>
              <a:t>with </a:t>
            </a:r>
            <a:r>
              <a:rPr lang="en-US" dirty="0"/>
              <a:t>the attacker’s network port in the CAM table</a:t>
            </a:r>
          </a:p>
          <a:p>
            <a:r>
              <a:rPr lang="en-US" dirty="0"/>
              <a:t>Also, other hosts on the network </a:t>
            </a:r>
            <a:r>
              <a:rPr lang="en-US" dirty="0" smtClean="0"/>
              <a:t>intercept </a:t>
            </a:r>
            <a:r>
              <a:rPr lang="en-US" dirty="0"/>
              <a:t>and store the attacker’s MAC address for the target IP address</a:t>
            </a:r>
          </a:p>
        </p:txBody>
      </p:sp>
    </p:spTree>
    <p:extLst>
      <p:ext uri="{BB962C8B-B14F-4D97-AF65-F5344CB8AC3E}">
        <p14:creationId xmlns:p14="http://schemas.microsoft.com/office/powerpoint/2010/main" val="311198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ARP Spoofing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6082" y="967740"/>
            <a:ext cx="7813993" cy="53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ARP </a:t>
            </a:r>
            <a:r>
              <a:rPr lang="en-US" dirty="0" smtClean="0"/>
              <a:t>Spoofing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66775"/>
            <a:ext cx="7840663" cy="5572125"/>
          </a:xfrm>
        </p:spPr>
        <p:txBody>
          <a:bodyPr/>
          <a:lstStyle/>
          <a:p>
            <a:r>
              <a:rPr lang="en-US" dirty="0"/>
              <a:t>To mitigate ARP </a:t>
            </a:r>
            <a:r>
              <a:rPr lang="en-US" dirty="0" smtClean="0"/>
              <a:t>spoofing</a:t>
            </a:r>
          </a:p>
          <a:p>
            <a:pPr lvl="1"/>
            <a:r>
              <a:rPr lang="en-US" dirty="0" smtClean="0"/>
              <a:t>Similar to MAC Spoofing Mitigation; and </a:t>
            </a:r>
            <a:endParaRPr lang="en-US" dirty="0"/>
          </a:p>
          <a:p>
            <a:pPr lvl="1"/>
            <a:r>
              <a:rPr lang="en-US" dirty="0" smtClean="0"/>
              <a:t>Enable Dynamic </a:t>
            </a:r>
            <a:r>
              <a:rPr lang="en-US" dirty="0"/>
              <a:t>ARP </a:t>
            </a:r>
            <a:r>
              <a:rPr lang="en-US" dirty="0" smtClean="0"/>
              <a:t>Inspection (DAI) on Switch</a:t>
            </a:r>
          </a:p>
          <a:p>
            <a:pPr lvl="2"/>
            <a:r>
              <a:rPr lang="en-US" dirty="0"/>
              <a:t>Intercepts all ARP requests </a:t>
            </a:r>
            <a:r>
              <a:rPr lang="en-US" dirty="0" smtClean="0"/>
              <a:t>(</a:t>
            </a:r>
            <a:r>
              <a:rPr lang="en-US" dirty="0"/>
              <a:t>DHCP </a:t>
            </a:r>
            <a:r>
              <a:rPr lang="en-US" dirty="0" smtClean="0"/>
              <a:t>snooping) and </a:t>
            </a:r>
            <a:r>
              <a:rPr lang="en-US" dirty="0"/>
              <a:t>responses on untrusted ports prevents a class of man-in-the-middle attacks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switch drops ARP packet if the sender MAC address and sender IP address do not match an entry in the DHCP snooping bindings </a:t>
            </a:r>
            <a:r>
              <a:rPr lang="en-US" dirty="0" smtClean="0"/>
              <a:t>database</a:t>
            </a:r>
          </a:p>
          <a:p>
            <a:pPr lvl="3"/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/>
              <a:t>arp</a:t>
            </a:r>
            <a:r>
              <a:rPr lang="en-US" dirty="0"/>
              <a:t> inspection </a:t>
            </a:r>
            <a:r>
              <a:rPr lang="en-US" dirty="0" err="1"/>
              <a:t>vlan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Static ARP mappings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/>
              <a:t>A static mapping associates an IP address to a MAC address on a VLAN. </a:t>
            </a:r>
            <a:endParaRPr lang="en-US" dirty="0" smtClean="0"/>
          </a:p>
          <a:p>
            <a:pPr lvl="2"/>
            <a:r>
              <a:rPr lang="en-US" dirty="0"/>
              <a:t>U</a:t>
            </a:r>
            <a:r>
              <a:rPr lang="en-US" dirty="0" smtClean="0"/>
              <a:t>seful </a:t>
            </a:r>
            <a:r>
              <a:rPr lang="en-US" dirty="0"/>
              <a:t>when </a:t>
            </a:r>
            <a:r>
              <a:rPr lang="en-US" dirty="0" smtClean="0"/>
              <a:t>static </a:t>
            </a:r>
            <a:r>
              <a:rPr lang="en-US" dirty="0"/>
              <a:t>IP </a:t>
            </a:r>
            <a:r>
              <a:rPr lang="en-US" dirty="0" smtClean="0"/>
              <a:t>addresses are used, </a:t>
            </a:r>
            <a:r>
              <a:rPr lang="en-US" dirty="0"/>
              <a:t>DHCP snooping cannot be run, or other switches in the network do not run dynamic ARP inspection. </a:t>
            </a:r>
          </a:p>
        </p:txBody>
      </p:sp>
    </p:spTree>
    <p:extLst>
      <p:ext uri="{BB962C8B-B14F-4D97-AF65-F5344CB8AC3E}">
        <p14:creationId xmlns:p14="http://schemas.microsoft.com/office/powerpoint/2010/main" val="85807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95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VLAN Hopping</a:t>
            </a:r>
          </a:p>
        </p:txBody>
      </p:sp>
    </p:spTree>
    <p:extLst>
      <p:ext uri="{BB962C8B-B14F-4D97-AF65-F5344CB8AC3E}">
        <p14:creationId xmlns:p14="http://schemas.microsoft.com/office/powerpoint/2010/main" val="357323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VLAN Hopping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fontAlgn="ctr"/>
            <a:r>
              <a:rPr lang="en-CA" dirty="0" smtClean="0"/>
              <a:t>A</a:t>
            </a:r>
            <a:r>
              <a:rPr lang="en-CA" dirty="0"/>
              <a:t> layer 2 network attack </a:t>
            </a:r>
            <a:r>
              <a:rPr lang="en-CA" dirty="0" smtClean="0"/>
              <a:t>that targets the switch </a:t>
            </a:r>
            <a:r>
              <a:rPr lang="en-CA" dirty="0"/>
              <a:t>to gain access to </a:t>
            </a:r>
            <a:r>
              <a:rPr lang="en-CA" dirty="0" smtClean="0"/>
              <a:t>a VLAN </a:t>
            </a:r>
            <a:r>
              <a:rPr lang="en-CA" dirty="0"/>
              <a:t>that is not </a:t>
            </a:r>
            <a:r>
              <a:rPr lang="en-CA" dirty="0" smtClean="0"/>
              <a:t>accessible.  </a:t>
            </a:r>
          </a:p>
          <a:p>
            <a:pPr fontAlgn="ctr"/>
            <a:r>
              <a:rPr lang="en-CA" dirty="0" smtClean="0"/>
              <a:t>2 Types of attacks:</a:t>
            </a:r>
          </a:p>
          <a:p>
            <a:pPr lvl="1" fontAlgn="ctr"/>
            <a:r>
              <a:rPr lang="en-CA" dirty="0" smtClean="0"/>
              <a:t>Posing </a:t>
            </a:r>
            <a:r>
              <a:rPr lang="en-CA" dirty="0"/>
              <a:t>as a switch connected with </a:t>
            </a:r>
            <a:r>
              <a:rPr lang="en-CA" dirty="0" smtClean="0"/>
              <a:t>a VLAN </a:t>
            </a:r>
            <a:r>
              <a:rPr lang="en-CA" dirty="0"/>
              <a:t>trunk, </a:t>
            </a:r>
            <a:endParaRPr lang="en-CA" dirty="0" smtClean="0"/>
          </a:p>
          <a:p>
            <a:pPr lvl="1" fontAlgn="ctr"/>
            <a:r>
              <a:rPr lang="en-CA" dirty="0" smtClean="0"/>
              <a:t>Double-tagging a VLAN </a:t>
            </a:r>
            <a:r>
              <a:rPr lang="en-CA" dirty="0"/>
              <a:t>to </a:t>
            </a:r>
            <a:r>
              <a:rPr lang="en-CA" dirty="0" smtClean="0"/>
              <a:t>“hop</a:t>
            </a:r>
            <a:r>
              <a:rPr lang="en-CA" dirty="0"/>
              <a:t>” to another VLAN.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66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VLAN Hopping via Trunk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Posing as a switch, the attacking device can request the switch port to negotiate a trunk using Dynamic </a:t>
            </a:r>
            <a:r>
              <a:rPr lang="en-US" dirty="0" err="1"/>
              <a:t>Trunking</a:t>
            </a:r>
            <a:r>
              <a:rPr lang="en-US" dirty="0"/>
              <a:t> Protocol (DTP)</a:t>
            </a:r>
          </a:p>
          <a:p>
            <a:r>
              <a:rPr lang="en-US" dirty="0"/>
              <a:t>Once a trunk is established, the connected device can send and receive different VLAN traffic</a:t>
            </a:r>
          </a:p>
          <a:p>
            <a:r>
              <a:rPr lang="en-US" dirty="0" smtClean="0"/>
              <a:t>Can access restricted VLANs (e.g., </a:t>
            </a:r>
            <a:r>
              <a:rPr lang="en-US" dirty="0"/>
              <a:t>management </a:t>
            </a:r>
            <a:r>
              <a:rPr lang="en-US" dirty="0" smtClean="0"/>
              <a:t>VLAN)</a:t>
            </a:r>
            <a:endParaRPr lang="en-US" dirty="0"/>
          </a:p>
          <a:p>
            <a:r>
              <a:rPr lang="en-US" dirty="0"/>
              <a:t>This type of network attack is effective with physical access to the LAN environment</a:t>
            </a:r>
          </a:p>
        </p:txBody>
      </p:sp>
    </p:spTree>
    <p:extLst>
      <p:ext uri="{BB962C8B-B14F-4D97-AF65-F5344CB8AC3E}">
        <p14:creationId xmlns:p14="http://schemas.microsoft.com/office/powerpoint/2010/main" val="131516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019175"/>
            <a:ext cx="7840663" cy="5196593"/>
          </a:xfrm>
        </p:spPr>
        <p:txBody>
          <a:bodyPr>
            <a:normAutofit/>
          </a:bodyPr>
          <a:lstStyle/>
          <a:p>
            <a:r>
              <a:rPr lang="en-US" dirty="0" smtClean="0"/>
              <a:t>Review Lecture &amp; Lab</a:t>
            </a:r>
          </a:p>
          <a:p>
            <a:r>
              <a:rPr lang="en-US" dirty="0" smtClean="0"/>
              <a:t>MAC Address Spoofing</a:t>
            </a:r>
            <a:endParaRPr lang="en-US" dirty="0"/>
          </a:p>
          <a:p>
            <a:r>
              <a:rPr lang="en-US" dirty="0" smtClean="0"/>
              <a:t>ARP Address Spoofing</a:t>
            </a:r>
            <a:endParaRPr lang="en-US" dirty="0"/>
          </a:p>
          <a:p>
            <a:r>
              <a:rPr lang="en-US" dirty="0" smtClean="0"/>
              <a:t>VLAN Hopping</a:t>
            </a:r>
            <a:endParaRPr lang="en-US" dirty="0"/>
          </a:p>
          <a:p>
            <a:r>
              <a:rPr lang="en-US" dirty="0" smtClean="0"/>
              <a:t>DHCP Starvation</a:t>
            </a:r>
          </a:p>
          <a:p>
            <a:r>
              <a:rPr lang="en-US" dirty="0" smtClean="0"/>
              <a:t>DHCP Server </a:t>
            </a:r>
            <a:r>
              <a:rPr lang="en-US" dirty="0" smtClean="0"/>
              <a:t>Spoofing</a:t>
            </a:r>
          </a:p>
          <a:p>
            <a:r>
              <a:rPr lang="en-US" dirty="0" smtClean="0"/>
              <a:t>IP Spoofing</a:t>
            </a:r>
          </a:p>
          <a:p>
            <a:r>
              <a:rPr lang="en-US" dirty="0" smtClean="0"/>
              <a:t>STP Spoofing</a:t>
            </a:r>
          </a:p>
          <a:p>
            <a:r>
              <a:rPr lang="en-US" dirty="0" smtClean="0"/>
              <a:t>Private </a:t>
            </a:r>
            <a:r>
              <a:rPr lang="en-US" dirty="0" err="1" smtClean="0"/>
              <a:t>VLan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6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VLAN Hopping via Trunk Port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19214"/>
            <a:ext cx="8210549" cy="325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388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VLAN Hopping via </a:t>
            </a:r>
            <a:r>
              <a:rPr lang="en-US" dirty="0" smtClean="0"/>
              <a:t>Double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double tagging attack </a:t>
            </a:r>
            <a:r>
              <a:rPr lang="en-US" dirty="0"/>
              <a:t>is </a:t>
            </a:r>
            <a:r>
              <a:rPr lang="en-US" dirty="0" smtClean="0"/>
              <a:t>when connected </a:t>
            </a:r>
            <a:r>
              <a:rPr lang="en-US" dirty="0"/>
              <a:t>to an interface in access mode with the same VLAN as the native untagged VLAN on the trunk.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attacker sends a frame with two 802.1Q tags, the “inner” VLAN tag is the VLAN that we want to reach and the “outer” VLAN tag is the native VLAN.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switch receives the frame, it will remove the first (native VLAN) 802.1Q tag and forwards the frame with the second 802.1Q tag on its trunk interface(s).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attacker has now “jumped” from the native VLAN to the victim’s VLAN</a:t>
            </a:r>
            <a:r>
              <a:rPr lang="en-US" dirty="0" smtClean="0"/>
              <a:t>. It’s </a:t>
            </a:r>
            <a:r>
              <a:rPr lang="en-US" dirty="0"/>
              <a:t>a one way trip but it could be used perhaps for a DOS attack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08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VLAN Hopping via </a:t>
            </a:r>
            <a:r>
              <a:rPr lang="en-US" dirty="0" smtClean="0"/>
              <a:t>Double Tagging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3230" y="3714750"/>
            <a:ext cx="1016454" cy="600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>
                <a:solidFill>
                  <a:schemeClr val="accent6"/>
                </a:solidFill>
              </a:rPr>
              <a:t>Attack Device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25774" y="3686174"/>
            <a:ext cx="1016454" cy="600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 smtClean="0">
                <a:solidFill>
                  <a:schemeClr val="accent6"/>
                </a:solidFill>
              </a:rPr>
              <a:t>Victim</a:t>
            </a:r>
          </a:p>
          <a:p>
            <a:pPr algn="ctr"/>
            <a:r>
              <a:rPr lang="en-CA" sz="1350" dirty="0" smtClean="0">
                <a:solidFill>
                  <a:schemeClr val="accent6"/>
                </a:solidFill>
              </a:rPr>
              <a:t>Device</a:t>
            </a:r>
            <a:endParaRPr lang="en-CA" sz="1350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3230" y="1752600"/>
            <a:ext cx="1016454" cy="600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>
                <a:solidFill>
                  <a:schemeClr val="accent6"/>
                </a:solidFill>
              </a:rPr>
              <a:t>Switch 1 </a:t>
            </a:r>
          </a:p>
        </p:txBody>
      </p:sp>
      <p:sp>
        <p:nvSpPr>
          <p:cNvPr id="7" name="Rectangle 6"/>
          <p:cNvSpPr/>
          <p:nvPr/>
        </p:nvSpPr>
        <p:spPr>
          <a:xfrm>
            <a:off x="4825774" y="1752599"/>
            <a:ext cx="1016454" cy="600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>
                <a:solidFill>
                  <a:schemeClr val="accent6"/>
                </a:solidFill>
              </a:rPr>
              <a:t>Switch 2</a:t>
            </a:r>
          </a:p>
        </p:txBody>
      </p:sp>
      <p:sp>
        <p:nvSpPr>
          <p:cNvPr id="8" name="Rectangle 7"/>
          <p:cNvSpPr/>
          <p:nvPr/>
        </p:nvSpPr>
        <p:spPr>
          <a:xfrm>
            <a:off x="469557" y="2959596"/>
            <a:ext cx="636814" cy="2939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 smtClean="0">
                <a:solidFill>
                  <a:schemeClr val="accent6"/>
                </a:solidFill>
              </a:rPr>
              <a:t>Tag</a:t>
            </a:r>
            <a:endParaRPr lang="en-CA" sz="1350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6371" y="2959596"/>
            <a:ext cx="636814" cy="2939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 smtClean="0">
                <a:solidFill>
                  <a:schemeClr val="accent6"/>
                </a:solidFill>
              </a:rPr>
              <a:t>1, 20</a:t>
            </a:r>
            <a:endParaRPr lang="en-CA" sz="135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/>
          <p:cNvCxnSpPr>
            <a:stCxn id="4" idx="0"/>
            <a:endCxn id="6" idx="2"/>
          </p:cNvCxnSpPr>
          <p:nvPr/>
        </p:nvCxnSpPr>
        <p:spPr>
          <a:xfrm flipV="1">
            <a:off x="1861457" y="2352675"/>
            <a:ext cx="0" cy="1362075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stCxn id="6" idx="3"/>
            <a:endCxn id="7" idx="1"/>
          </p:cNvCxnSpPr>
          <p:nvPr/>
        </p:nvCxnSpPr>
        <p:spPr>
          <a:xfrm flipV="1">
            <a:off x="2369684" y="2052637"/>
            <a:ext cx="2456090" cy="1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stCxn id="7" idx="2"/>
            <a:endCxn id="5" idx="0"/>
          </p:cNvCxnSpPr>
          <p:nvPr/>
        </p:nvCxnSpPr>
        <p:spPr>
          <a:xfrm>
            <a:off x="5334001" y="2352674"/>
            <a:ext cx="0" cy="13335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87964" y="3282042"/>
            <a:ext cx="636814" cy="2939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 smtClean="0">
                <a:solidFill>
                  <a:schemeClr val="accent6"/>
                </a:solidFill>
              </a:rPr>
              <a:t>IP</a:t>
            </a:r>
            <a:endParaRPr lang="en-CA" sz="1350" dirty="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76952" y="1605642"/>
            <a:ext cx="636814" cy="2939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 smtClean="0">
                <a:solidFill>
                  <a:schemeClr val="accent6"/>
                </a:solidFill>
              </a:rPr>
              <a:t>IP</a:t>
            </a:r>
            <a:endParaRPr lang="en-CA" sz="135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58545" y="1311726"/>
            <a:ext cx="636814" cy="2939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 smtClean="0">
                <a:solidFill>
                  <a:schemeClr val="accent6"/>
                </a:solidFill>
              </a:rPr>
              <a:t>Tag</a:t>
            </a:r>
            <a:endParaRPr lang="en-CA" sz="135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5359" y="1311726"/>
            <a:ext cx="636814" cy="2939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 smtClean="0">
                <a:solidFill>
                  <a:schemeClr val="accent6"/>
                </a:solidFill>
              </a:rPr>
              <a:t>20</a:t>
            </a:r>
            <a:endParaRPr lang="en-CA" sz="135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23821" y="2758846"/>
            <a:ext cx="636814" cy="2939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 smtClean="0">
                <a:solidFill>
                  <a:schemeClr val="accent6"/>
                </a:solidFill>
              </a:rPr>
              <a:t>IP</a:t>
            </a:r>
            <a:endParaRPr lang="en-CA" sz="1350" dirty="0">
              <a:solidFill>
                <a:schemeClr val="accent6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25774" y="4314825"/>
            <a:ext cx="1016454" cy="2939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 smtClean="0">
                <a:solidFill>
                  <a:schemeClr val="accent6"/>
                </a:solidFill>
              </a:rPr>
              <a:t>VLAN 20</a:t>
            </a:r>
            <a:endParaRPr lang="en-CA" sz="135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53230" y="4320267"/>
            <a:ext cx="1016454" cy="2939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 smtClean="0">
                <a:solidFill>
                  <a:schemeClr val="accent6"/>
                </a:solidFill>
              </a:rPr>
              <a:t>VLAN 1</a:t>
            </a:r>
            <a:endParaRPr lang="en-CA" sz="135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9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VLAN Hopping </a:t>
            </a:r>
            <a:r>
              <a:rPr lang="en-US" dirty="0" smtClean="0"/>
              <a:t>Prevention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66775"/>
            <a:ext cx="7840663" cy="5348993"/>
          </a:xfrm>
        </p:spPr>
        <p:txBody>
          <a:bodyPr>
            <a:normAutofit/>
          </a:bodyPr>
          <a:lstStyle/>
          <a:p>
            <a:r>
              <a:rPr lang="en-US" dirty="0"/>
              <a:t>To mitigate </a:t>
            </a:r>
            <a:r>
              <a:rPr lang="en-US" dirty="0" smtClean="0"/>
              <a:t>VLAN hopping </a:t>
            </a:r>
            <a:r>
              <a:rPr lang="en-US" dirty="0"/>
              <a:t>via </a:t>
            </a:r>
            <a:r>
              <a:rPr lang="en-US" dirty="0" smtClean="0"/>
              <a:t>trunk port:</a:t>
            </a:r>
            <a:endParaRPr lang="en-US" dirty="0"/>
          </a:p>
          <a:p>
            <a:pPr lvl="1"/>
            <a:r>
              <a:rPr lang="en-US" dirty="0"/>
              <a:t>Similar to MAC Spoofing Mitigation; and </a:t>
            </a:r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dirty="0"/>
              <a:t>not put any hosts on VLAN 1 (the default VLAN);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the native VLAN on all trunk ports to an unused VLAN ID;</a:t>
            </a:r>
          </a:p>
          <a:p>
            <a:pPr lvl="1"/>
            <a:r>
              <a:rPr lang="en-US" dirty="0" smtClean="0"/>
              <a:t>Explicit </a:t>
            </a:r>
            <a:r>
              <a:rPr lang="en-US" dirty="0"/>
              <a:t>tagging on the native VLAN on all trunk ports.</a:t>
            </a:r>
          </a:p>
        </p:txBody>
      </p:sp>
    </p:spTree>
    <p:extLst>
      <p:ext uri="{BB962C8B-B14F-4D97-AF65-F5344CB8AC3E}">
        <p14:creationId xmlns:p14="http://schemas.microsoft.com/office/powerpoint/2010/main" val="1258921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96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DHCP Starvation</a:t>
            </a:r>
          </a:p>
        </p:txBody>
      </p:sp>
    </p:spTree>
    <p:extLst>
      <p:ext uri="{BB962C8B-B14F-4D97-AF65-F5344CB8AC3E}">
        <p14:creationId xmlns:p14="http://schemas.microsoft.com/office/powerpoint/2010/main" val="3308217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 Starvation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76300"/>
            <a:ext cx="7840663" cy="533946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Network </a:t>
            </a:r>
            <a:r>
              <a:rPr lang="en-US" dirty="0"/>
              <a:t>attack targeting the exhaustion of </a:t>
            </a:r>
            <a:r>
              <a:rPr lang="en-US" dirty="0" smtClean="0"/>
              <a:t>a DHCP </a:t>
            </a:r>
            <a:r>
              <a:rPr lang="en-US" dirty="0"/>
              <a:t>client IP from an authorized DHCP server</a:t>
            </a:r>
          </a:p>
          <a:p>
            <a:r>
              <a:rPr lang="en-US" dirty="0"/>
              <a:t>Using MAC address spoofing, an attacking device </a:t>
            </a:r>
            <a:r>
              <a:rPr lang="en-US" dirty="0" smtClean="0"/>
              <a:t>sends </a:t>
            </a:r>
            <a:r>
              <a:rPr lang="en-US" dirty="0"/>
              <a:t>large </a:t>
            </a:r>
            <a:r>
              <a:rPr lang="en-US" dirty="0" smtClean="0"/>
              <a:t>numbers </a:t>
            </a:r>
            <a:r>
              <a:rPr lang="en-US" dirty="0"/>
              <a:t>of DHCP requests using different “fake” MAC addresses</a:t>
            </a:r>
          </a:p>
          <a:p>
            <a:r>
              <a:rPr lang="en-US" dirty="0"/>
              <a:t>Once exhausted, the network DHCP server </a:t>
            </a:r>
            <a:r>
              <a:rPr lang="en-US" dirty="0" smtClean="0"/>
              <a:t>no </a:t>
            </a:r>
            <a:r>
              <a:rPr lang="en-US" dirty="0"/>
              <a:t>longer </a:t>
            </a:r>
            <a:r>
              <a:rPr lang="en-US" dirty="0" smtClean="0"/>
              <a:t>has an </a:t>
            </a:r>
            <a:r>
              <a:rPr lang="en-US" dirty="0"/>
              <a:t>available DHCP client IP to offer</a:t>
            </a:r>
          </a:p>
          <a:p>
            <a:r>
              <a:rPr lang="en-US" dirty="0"/>
              <a:t>This </a:t>
            </a:r>
            <a:r>
              <a:rPr lang="en-US" dirty="0" smtClean="0"/>
              <a:t>causes </a:t>
            </a:r>
            <a:r>
              <a:rPr lang="en-US" dirty="0"/>
              <a:t>a Denial of Service </a:t>
            </a:r>
            <a:r>
              <a:rPr lang="en-US" dirty="0" smtClean="0"/>
              <a:t>(</a:t>
            </a:r>
            <a:r>
              <a:rPr lang="en-US" dirty="0" err="1" smtClean="0"/>
              <a:t>DoS</a:t>
            </a:r>
            <a:r>
              <a:rPr lang="en-US" dirty="0" smtClean="0"/>
              <a:t>) on </a:t>
            </a:r>
            <a:r>
              <a:rPr lang="en-US" dirty="0"/>
              <a:t>the target network</a:t>
            </a:r>
          </a:p>
          <a:p>
            <a:r>
              <a:rPr lang="en-US" dirty="0"/>
              <a:t>DHCP starvation also serves as the basis of DHCP server spoofing </a:t>
            </a:r>
            <a:r>
              <a:rPr lang="en-US" dirty="0" smtClean="0"/>
              <a:t>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19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DHCP Starvation</a:t>
            </a:r>
            <a:endParaRPr lang="en-US" dirty="0"/>
          </a:p>
        </p:txBody>
      </p:sp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1072197" y="1121251"/>
            <a:ext cx="6824028" cy="461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61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 </a:t>
            </a:r>
            <a:r>
              <a:rPr lang="en-US" dirty="0" smtClean="0"/>
              <a:t>Starvation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mitigate </a:t>
            </a:r>
            <a:r>
              <a:rPr lang="en-US" dirty="0" smtClean="0"/>
              <a:t>a DHCP starvation </a:t>
            </a:r>
            <a:r>
              <a:rPr lang="en-US" dirty="0"/>
              <a:t>attack</a:t>
            </a:r>
          </a:p>
          <a:p>
            <a:pPr lvl="1"/>
            <a:r>
              <a:rPr lang="en-US" dirty="0"/>
              <a:t>Similar to MAC Spoofing Mitigation; and </a:t>
            </a:r>
            <a:endParaRPr lang="en-US" dirty="0"/>
          </a:p>
          <a:p>
            <a:pPr lvl="1" fontAlgn="ctr"/>
            <a:r>
              <a:rPr lang="en-US" dirty="0" smtClean="0"/>
              <a:t>Enable </a:t>
            </a:r>
            <a:r>
              <a:rPr lang="en-US" dirty="0"/>
              <a:t>DHCP snooping on switch to prevent an unauthorized DHCP server from responding to DHCP requests</a:t>
            </a:r>
          </a:p>
        </p:txBody>
      </p:sp>
    </p:spTree>
    <p:extLst>
      <p:ext uri="{BB962C8B-B14F-4D97-AF65-F5344CB8AC3E}">
        <p14:creationId xmlns:p14="http://schemas.microsoft.com/office/powerpoint/2010/main" val="596589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Review Lecture &amp;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62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DHCP Server Spoofing</a:t>
            </a:r>
          </a:p>
        </p:txBody>
      </p:sp>
    </p:spTree>
    <p:extLst>
      <p:ext uri="{BB962C8B-B14F-4D97-AF65-F5344CB8AC3E}">
        <p14:creationId xmlns:p14="http://schemas.microsoft.com/office/powerpoint/2010/main" val="25442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 Server 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fontAlgn="ctr"/>
            <a:r>
              <a:rPr lang="en-US" dirty="0" smtClean="0"/>
              <a:t>Network </a:t>
            </a:r>
            <a:r>
              <a:rPr lang="en-US" dirty="0"/>
              <a:t>attack </a:t>
            </a:r>
            <a:r>
              <a:rPr lang="en-US" dirty="0" smtClean="0"/>
              <a:t>a </a:t>
            </a:r>
            <a:r>
              <a:rPr lang="en-US" dirty="0"/>
              <a:t>rogue DHCP server </a:t>
            </a:r>
            <a:r>
              <a:rPr lang="en-US" dirty="0" smtClean="0"/>
              <a:t>poses as </a:t>
            </a:r>
            <a:r>
              <a:rPr lang="en-US" dirty="0"/>
              <a:t>a legitimate DHCP server for the network segment</a:t>
            </a:r>
          </a:p>
          <a:p>
            <a:pPr fontAlgn="ctr"/>
            <a:r>
              <a:rPr lang="en-US" dirty="0"/>
              <a:t>Since </a:t>
            </a:r>
            <a:r>
              <a:rPr lang="en-US" dirty="0" smtClean="0"/>
              <a:t>the DHCP </a:t>
            </a:r>
            <a:r>
              <a:rPr lang="en-US" dirty="0"/>
              <a:t>server provides </a:t>
            </a:r>
            <a:r>
              <a:rPr lang="en-US" dirty="0" smtClean="0"/>
              <a:t>network </a:t>
            </a:r>
            <a:r>
              <a:rPr lang="en-US" dirty="0"/>
              <a:t>gateway, DNS information, WPAD configuration, </a:t>
            </a:r>
            <a:r>
              <a:rPr lang="en-US" dirty="0" smtClean="0"/>
              <a:t>etc., </a:t>
            </a:r>
          </a:p>
          <a:p>
            <a:pPr fontAlgn="ctr"/>
            <a:r>
              <a:rPr lang="en-US" dirty="0" smtClean="0"/>
              <a:t>DHCP server spoofing is the basis for many </a:t>
            </a:r>
            <a:r>
              <a:rPr lang="en-US" dirty="0"/>
              <a:t>other </a:t>
            </a:r>
            <a:r>
              <a:rPr lang="en-US" dirty="0" smtClean="0"/>
              <a:t>higher-level </a:t>
            </a:r>
            <a:r>
              <a:rPr lang="en-US" dirty="0"/>
              <a:t>network </a:t>
            </a:r>
            <a:r>
              <a:rPr lang="en-US" dirty="0" smtClean="0"/>
              <a:t>attacks, </a:t>
            </a:r>
            <a:r>
              <a:rPr lang="en-US" dirty="0"/>
              <a:t>such as gateway spoofing, DNS </a:t>
            </a:r>
            <a:r>
              <a:rPr lang="en-US" dirty="0" smtClean="0"/>
              <a:t>spoofing and proxy spoofing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92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 Server 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fontAlgn="ctr"/>
            <a:r>
              <a:rPr lang="en-US" dirty="0"/>
              <a:t>DHCP </a:t>
            </a:r>
            <a:r>
              <a:rPr lang="en-US" dirty="0" smtClean="0"/>
              <a:t>server spoofing </a:t>
            </a:r>
            <a:r>
              <a:rPr lang="en-US" dirty="0"/>
              <a:t>relies on DHCP </a:t>
            </a:r>
            <a:r>
              <a:rPr lang="en-US" dirty="0" smtClean="0"/>
              <a:t>starvation attacks</a:t>
            </a:r>
            <a:endParaRPr lang="en-US" dirty="0"/>
          </a:p>
          <a:p>
            <a:pPr fontAlgn="ctr"/>
            <a:r>
              <a:rPr lang="en-US" dirty="0" smtClean="0"/>
              <a:t>If DHCP starvation </a:t>
            </a:r>
            <a:r>
              <a:rPr lang="en-US" dirty="0"/>
              <a:t>attack is successful, the legitimate DHCP server </a:t>
            </a:r>
            <a:r>
              <a:rPr lang="en-US" dirty="0" smtClean="0"/>
              <a:t>no </a:t>
            </a:r>
            <a:r>
              <a:rPr lang="en-US" dirty="0"/>
              <a:t>longer </a:t>
            </a:r>
            <a:r>
              <a:rPr lang="en-US" dirty="0" smtClean="0"/>
              <a:t>offers </a:t>
            </a:r>
            <a:r>
              <a:rPr lang="en-US" dirty="0"/>
              <a:t>DHCP </a:t>
            </a:r>
            <a:r>
              <a:rPr lang="en-US" dirty="0" smtClean="0"/>
              <a:t>client IPs</a:t>
            </a:r>
            <a:endParaRPr lang="en-US" dirty="0"/>
          </a:p>
          <a:p>
            <a:pPr fontAlgn="ctr"/>
            <a:r>
              <a:rPr lang="en-US" dirty="0"/>
              <a:t>The rogue DHCP server </a:t>
            </a:r>
            <a:r>
              <a:rPr lang="en-US" dirty="0" smtClean="0"/>
              <a:t>starts </a:t>
            </a:r>
            <a:r>
              <a:rPr lang="en-US" dirty="0"/>
              <a:t>offering DHCP </a:t>
            </a:r>
            <a:r>
              <a:rPr lang="en-US" dirty="0" smtClean="0"/>
              <a:t>servers </a:t>
            </a:r>
            <a:r>
              <a:rPr lang="en-US" dirty="0"/>
              <a:t>on the network from its own pool of IP </a:t>
            </a:r>
            <a:r>
              <a:rPr lang="en-US" dirty="0" smtClean="0"/>
              <a:t>addresses </a:t>
            </a:r>
            <a:r>
              <a:rPr lang="en-US" dirty="0"/>
              <a:t>(typically from the exhausted pool of IPs obtained from </a:t>
            </a:r>
            <a:r>
              <a:rPr lang="en-US" dirty="0" smtClean="0"/>
              <a:t>the DHCP starvation </a:t>
            </a:r>
            <a:r>
              <a:rPr lang="en-US" dirty="0"/>
              <a:t>attack)</a:t>
            </a:r>
          </a:p>
        </p:txBody>
      </p:sp>
    </p:spTree>
    <p:extLst>
      <p:ext uri="{BB962C8B-B14F-4D97-AF65-F5344CB8AC3E}">
        <p14:creationId xmlns:p14="http://schemas.microsoft.com/office/powerpoint/2010/main" val="2362334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DHCP </a:t>
            </a:r>
            <a:r>
              <a:rPr lang="en-US" dirty="0" smtClean="0"/>
              <a:t>Server Spoofing</a:t>
            </a:r>
            <a:endParaRPr lang="en-US" dirty="0"/>
          </a:p>
        </p:txBody>
      </p:sp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1186497" y="966152"/>
            <a:ext cx="6004878" cy="45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31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 Server </a:t>
            </a:r>
            <a:r>
              <a:rPr lang="en-US" dirty="0" smtClean="0"/>
              <a:t>Spoofing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fontAlgn="ctr"/>
            <a:r>
              <a:rPr lang="en-US" dirty="0"/>
              <a:t>To mitigate DHCP </a:t>
            </a:r>
            <a:r>
              <a:rPr lang="en-US" dirty="0" smtClean="0"/>
              <a:t>server spoofing</a:t>
            </a:r>
            <a:endParaRPr lang="en-US" dirty="0"/>
          </a:p>
          <a:p>
            <a:pPr lvl="1" fontAlgn="ctr"/>
            <a:r>
              <a:rPr lang="en-US" dirty="0"/>
              <a:t>Similar to MAC Spoofing Mitigation; and </a:t>
            </a:r>
          </a:p>
          <a:p>
            <a:pPr lvl="1" fontAlgn="ctr"/>
            <a:r>
              <a:rPr lang="en-US" dirty="0" smtClean="0"/>
              <a:t>Enable </a:t>
            </a:r>
            <a:r>
              <a:rPr lang="en-US" dirty="0" smtClean="0"/>
              <a:t>Port security on switch, limits the number of MAC addresses connected to switch port</a:t>
            </a:r>
          </a:p>
          <a:p>
            <a:pPr lvl="2" fontAlgn="ctr"/>
            <a:r>
              <a:rPr lang="en-US" dirty="0" smtClean="0"/>
              <a:t>The attack relies </a:t>
            </a:r>
            <a:r>
              <a:rPr lang="en-US" dirty="0"/>
              <a:t>on DHCP </a:t>
            </a:r>
            <a:r>
              <a:rPr lang="en-US" dirty="0" smtClean="0"/>
              <a:t>starvation attacks, mitigating </a:t>
            </a:r>
            <a:r>
              <a:rPr lang="en-US" dirty="0"/>
              <a:t>DHCP </a:t>
            </a:r>
            <a:r>
              <a:rPr lang="en-US" dirty="0" smtClean="0"/>
              <a:t>starvation attacks also mitigates </a:t>
            </a:r>
            <a:r>
              <a:rPr lang="en-US" dirty="0"/>
              <a:t>DHCP </a:t>
            </a:r>
            <a:r>
              <a:rPr lang="en-US" dirty="0" smtClean="0"/>
              <a:t>server spoofing</a:t>
            </a:r>
            <a:endParaRPr lang="en-US" dirty="0"/>
          </a:p>
          <a:p>
            <a:pPr lvl="1" fontAlgn="ctr"/>
            <a:r>
              <a:rPr lang="en-US" dirty="0"/>
              <a:t>Enable DHCP </a:t>
            </a:r>
            <a:r>
              <a:rPr lang="en-US" dirty="0" smtClean="0"/>
              <a:t>snooping on switch to </a:t>
            </a:r>
            <a:r>
              <a:rPr lang="en-US" dirty="0"/>
              <a:t>prevent </a:t>
            </a:r>
            <a:r>
              <a:rPr lang="en-US" dirty="0" smtClean="0"/>
              <a:t>an unauthorized </a:t>
            </a:r>
            <a:r>
              <a:rPr lang="en-US" dirty="0"/>
              <a:t>DHCP server from responding to DHCP </a:t>
            </a:r>
            <a:r>
              <a:rPr lang="en-US" dirty="0" smtClean="0"/>
              <a:t>requests</a:t>
            </a:r>
          </a:p>
          <a:p>
            <a:pPr lvl="1" font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62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88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IP Spoofing</a:t>
            </a:r>
          </a:p>
        </p:txBody>
      </p:sp>
    </p:spTree>
    <p:extLst>
      <p:ext uri="{BB962C8B-B14F-4D97-AF65-F5344CB8AC3E}">
        <p14:creationId xmlns:p14="http://schemas.microsoft.com/office/powerpoint/2010/main" val="4268785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</a:t>
            </a:r>
            <a:r>
              <a:rPr lang="en-US" dirty="0"/>
              <a:t>attack to </a:t>
            </a:r>
            <a:r>
              <a:rPr lang="en-US" dirty="0" smtClean="0"/>
              <a:t>hijack </a:t>
            </a:r>
            <a:r>
              <a:rPr lang="en-US" dirty="0"/>
              <a:t>another IP address</a:t>
            </a:r>
          </a:p>
          <a:p>
            <a:r>
              <a:rPr lang="en-US" dirty="0" smtClean="0"/>
              <a:t>Can hijack </a:t>
            </a:r>
            <a:r>
              <a:rPr lang="en-US" dirty="0"/>
              <a:t>traffic destined for the target host</a:t>
            </a:r>
          </a:p>
          <a:p>
            <a:r>
              <a:rPr lang="en-US" dirty="0" smtClean="0"/>
              <a:t>Builds </a:t>
            </a:r>
            <a:r>
              <a:rPr lang="en-US" dirty="0"/>
              <a:t>on </a:t>
            </a:r>
            <a:r>
              <a:rPr lang="en-US" dirty="0" smtClean="0"/>
              <a:t>ARP </a:t>
            </a:r>
            <a:r>
              <a:rPr lang="en-US" dirty="0"/>
              <a:t>spoofing to be successful</a:t>
            </a:r>
          </a:p>
          <a:p>
            <a:r>
              <a:rPr lang="en-US" dirty="0"/>
              <a:t>Attacker can repeatedly send G-ARP for a target IP address and redirects IP traffic to the attacker’s port</a:t>
            </a:r>
          </a:p>
          <a:p>
            <a:r>
              <a:rPr lang="en-US" dirty="0"/>
              <a:t>In its simplest form, attacker can change </a:t>
            </a:r>
            <a:r>
              <a:rPr lang="en-US" dirty="0" smtClean="0"/>
              <a:t>the IP </a:t>
            </a:r>
            <a:r>
              <a:rPr lang="en-US" dirty="0"/>
              <a:t>address of a host and </a:t>
            </a:r>
            <a:r>
              <a:rPr lang="en-US" dirty="0" smtClean="0"/>
              <a:t>cause </a:t>
            </a:r>
            <a:r>
              <a:rPr lang="en-US" dirty="0"/>
              <a:t>an IP address conflict (and </a:t>
            </a:r>
            <a:r>
              <a:rPr lang="en-US" dirty="0" err="1"/>
              <a:t>DoS</a:t>
            </a:r>
            <a:r>
              <a:rPr lang="en-US" dirty="0"/>
              <a:t>) on the target 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17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 Spoofing</a:t>
            </a:r>
            <a:endParaRPr lang="en-US" dirty="0"/>
          </a:p>
        </p:txBody>
      </p:sp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1186497" y="966152"/>
            <a:ext cx="6004878" cy="45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74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 mitigate </a:t>
            </a:r>
            <a:r>
              <a:rPr lang="en-US" dirty="0" smtClean="0"/>
              <a:t>an IP </a:t>
            </a:r>
            <a:r>
              <a:rPr lang="en-US" dirty="0"/>
              <a:t>spoofing attack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MAC Spoofing Mitigation; and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/>
              <a:t>IP Source Guard to further restrict IP </a:t>
            </a:r>
            <a:r>
              <a:rPr lang="en-US" dirty="0" smtClean="0"/>
              <a:t>spoofing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0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904875"/>
            <a:ext cx="7840663" cy="5310893"/>
          </a:xfrm>
        </p:spPr>
        <p:txBody>
          <a:bodyPr/>
          <a:lstStyle/>
          <a:p>
            <a:r>
              <a:rPr lang="en-US" dirty="0" smtClean="0"/>
              <a:t>Network Security</a:t>
            </a:r>
          </a:p>
          <a:p>
            <a:r>
              <a:rPr lang="en-US" dirty="0" smtClean="0"/>
              <a:t>Threats</a:t>
            </a:r>
          </a:p>
          <a:p>
            <a:r>
              <a:rPr lang="en-US" dirty="0" smtClean="0"/>
              <a:t>Defenses (Defense in Depth)</a:t>
            </a:r>
          </a:p>
          <a:p>
            <a:r>
              <a:rPr lang="en-US" dirty="0" smtClean="0"/>
              <a:t>Wired vs Wireless Networks</a:t>
            </a:r>
          </a:p>
          <a:p>
            <a:r>
              <a:rPr lang="en-US" dirty="0"/>
              <a:t>Network </a:t>
            </a:r>
            <a:r>
              <a:rPr lang="en-US" dirty="0" smtClean="0"/>
              <a:t>Vulnerabilities</a:t>
            </a:r>
          </a:p>
          <a:p>
            <a:r>
              <a:rPr lang="en-US" dirty="0" smtClean="0"/>
              <a:t>Security Toolbox</a:t>
            </a:r>
          </a:p>
          <a:p>
            <a:r>
              <a:rPr lang="en-US" dirty="0" smtClean="0"/>
              <a:t>Lab: Architecture Review, Packet Investigation &amp; Vulnerability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47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5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Spanning Tree Protocol Spoofing</a:t>
            </a:r>
          </a:p>
        </p:txBody>
      </p:sp>
    </p:spTree>
    <p:extLst>
      <p:ext uri="{BB962C8B-B14F-4D97-AF65-F5344CB8AC3E}">
        <p14:creationId xmlns:p14="http://schemas.microsoft.com/office/powerpoint/2010/main" val="3837759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Spanning Tree Protocol 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/>
              <a:t>attack that changes the STP topologies to force network traffic to </a:t>
            </a:r>
            <a:r>
              <a:rPr lang="en-US" dirty="0" smtClean="0"/>
              <a:t>traverse </a:t>
            </a:r>
            <a:r>
              <a:rPr lang="en-US" dirty="0"/>
              <a:t>a rogue network device</a:t>
            </a:r>
          </a:p>
          <a:p>
            <a:r>
              <a:rPr lang="en-US" dirty="0"/>
              <a:t>By controlling the rogue network device, attacker can </a:t>
            </a:r>
            <a:r>
              <a:rPr lang="en-US" dirty="0" smtClean="0"/>
              <a:t>sniff </a:t>
            </a:r>
            <a:r>
              <a:rPr lang="en-US" dirty="0"/>
              <a:t>all passing network </a:t>
            </a:r>
            <a:r>
              <a:rPr lang="en-US" dirty="0" smtClean="0"/>
              <a:t>traffic </a:t>
            </a:r>
            <a:r>
              <a:rPr lang="en-US" dirty="0"/>
              <a:t>and perform man-in-the-middle </a:t>
            </a:r>
            <a:r>
              <a:rPr lang="en-US" dirty="0" smtClean="0"/>
              <a:t>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23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Spanning Tree Protocol 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/>
              <a:t>a </a:t>
            </a:r>
            <a:r>
              <a:rPr lang="en-US" dirty="0" smtClean="0"/>
              <a:t>rogue </a:t>
            </a:r>
            <a:r>
              <a:rPr lang="en-US" dirty="0"/>
              <a:t>network device to pose as the ROOT bridge in a STP network</a:t>
            </a:r>
          </a:p>
          <a:p>
            <a:r>
              <a:rPr lang="en-US" dirty="0"/>
              <a:t>By injecting BPDU frames with the lowest priority, the </a:t>
            </a:r>
            <a:r>
              <a:rPr lang="en-US" dirty="0" smtClean="0"/>
              <a:t>rogue </a:t>
            </a:r>
            <a:r>
              <a:rPr lang="en-US" dirty="0"/>
              <a:t>network device can become the elected ROOT bridge and </a:t>
            </a:r>
            <a:r>
              <a:rPr lang="en-US" dirty="0" smtClean="0"/>
              <a:t>change </a:t>
            </a:r>
            <a:r>
              <a:rPr lang="en-US" dirty="0"/>
              <a:t>the topology in a STP network</a:t>
            </a:r>
          </a:p>
          <a:p>
            <a:r>
              <a:rPr lang="en-US" dirty="0"/>
              <a:t>Network traffic </a:t>
            </a:r>
            <a:r>
              <a:rPr lang="en-US" dirty="0" smtClean="0"/>
              <a:t>begins </a:t>
            </a:r>
            <a:r>
              <a:rPr lang="en-US" dirty="0"/>
              <a:t>flowing through the ROOT bridge, allowing sniffing and man-in-the-middle </a:t>
            </a:r>
            <a:r>
              <a:rPr lang="en-US" dirty="0" smtClean="0"/>
              <a:t>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53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STP Spoofing</a:t>
            </a:r>
            <a:endParaRPr lang="en-US" dirty="0"/>
          </a:p>
        </p:txBody>
      </p:sp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1186497" y="966152"/>
            <a:ext cx="6004878" cy="45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71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STP Spoofing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 mitigate </a:t>
            </a:r>
            <a:r>
              <a:rPr lang="en-US" dirty="0" smtClean="0"/>
              <a:t>STP spoofing</a:t>
            </a:r>
            <a:endParaRPr lang="en-US" dirty="0"/>
          </a:p>
          <a:p>
            <a:pPr lvl="1"/>
            <a:r>
              <a:rPr lang="en-US" dirty="0"/>
              <a:t>Similar to MAC Spoofing </a:t>
            </a:r>
            <a:r>
              <a:rPr lang="en-US" dirty="0" smtClean="0"/>
              <a:t>Mitigation 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Configure network ports with BPDU guard and ROOT guard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Configure non-trunk ports to switch access ports</a:t>
            </a:r>
          </a:p>
        </p:txBody>
      </p:sp>
    </p:spTree>
    <p:extLst>
      <p:ext uri="{BB962C8B-B14F-4D97-AF65-F5344CB8AC3E}">
        <p14:creationId xmlns:p14="http://schemas.microsoft.com/office/powerpoint/2010/main" val="25936874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86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Private VLAN</a:t>
            </a:r>
          </a:p>
        </p:txBody>
      </p:sp>
    </p:spTree>
    <p:extLst>
      <p:ext uri="{BB962C8B-B14F-4D97-AF65-F5344CB8AC3E}">
        <p14:creationId xmlns:p14="http://schemas.microsoft.com/office/powerpoint/2010/main" val="23164927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Private VLAN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 private </a:t>
            </a:r>
            <a:r>
              <a:rPr lang="en-US" dirty="0"/>
              <a:t>VLAN is used to provide additional segregation between all network hosts within the same VLAN</a:t>
            </a:r>
          </a:p>
          <a:p>
            <a:r>
              <a:rPr lang="en-US" dirty="0" smtClean="0"/>
              <a:t>Especially </a:t>
            </a:r>
            <a:r>
              <a:rPr lang="en-US" dirty="0"/>
              <a:t>useful </a:t>
            </a:r>
            <a:r>
              <a:rPr lang="en-US" dirty="0" smtClean="0"/>
              <a:t>for </a:t>
            </a:r>
            <a:r>
              <a:rPr lang="en-US" dirty="0"/>
              <a:t>sensitive data servers that require port isolation to established secure hosting</a:t>
            </a:r>
          </a:p>
          <a:p>
            <a:r>
              <a:rPr lang="en-US" dirty="0" smtClean="0"/>
              <a:t>A private VLAN </a:t>
            </a:r>
            <a:r>
              <a:rPr lang="en-US" dirty="0"/>
              <a:t>includes Primary VLAN, Secondary VLAN (isolated and community), Promiscuous port, Isolated port and Community port</a:t>
            </a:r>
          </a:p>
        </p:txBody>
      </p:sp>
    </p:spTree>
    <p:extLst>
      <p:ext uri="{BB962C8B-B14F-4D97-AF65-F5344CB8AC3E}">
        <p14:creationId xmlns:p14="http://schemas.microsoft.com/office/powerpoint/2010/main" val="27534851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Private VLAN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635000" y="1247775"/>
          <a:ext cx="7840732" cy="24233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60183">
                  <a:extLst>
                    <a:ext uri="{9D8B030D-6E8A-4147-A177-3AD203B41FA5}">
                      <a16:colId xmlns:a16="http://schemas.microsoft.com/office/drawing/2014/main" xmlns="" val="3478141692"/>
                    </a:ext>
                  </a:extLst>
                </a:gridCol>
                <a:gridCol w="1960183">
                  <a:extLst>
                    <a:ext uri="{9D8B030D-6E8A-4147-A177-3AD203B41FA5}">
                      <a16:colId xmlns:a16="http://schemas.microsoft.com/office/drawing/2014/main" xmlns="" val="1391679628"/>
                    </a:ext>
                  </a:extLst>
                </a:gridCol>
                <a:gridCol w="1960183">
                  <a:extLst>
                    <a:ext uri="{9D8B030D-6E8A-4147-A177-3AD203B41FA5}">
                      <a16:colId xmlns:a16="http://schemas.microsoft.com/office/drawing/2014/main" xmlns="" val="2024578951"/>
                    </a:ext>
                  </a:extLst>
                </a:gridCol>
                <a:gridCol w="1960183">
                  <a:extLst>
                    <a:ext uri="{9D8B030D-6E8A-4147-A177-3AD203B41FA5}">
                      <a16:colId xmlns:a16="http://schemas.microsoft.com/office/drawing/2014/main" xmlns="" val="3486244975"/>
                    </a:ext>
                  </a:extLst>
                </a:gridCol>
              </a:tblGrid>
              <a:tr h="594458">
                <a:tc>
                  <a:txBody>
                    <a:bodyPr/>
                    <a:lstStyle/>
                    <a:p>
                      <a:pPr algn="ctr"/>
                      <a:endParaRPr lang="en-CA" sz="1800" b="1" dirty="0"/>
                    </a:p>
                  </a:txBody>
                  <a:tcPr marL="66402" marR="66402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Isolated Port</a:t>
                      </a:r>
                    </a:p>
                  </a:txBody>
                  <a:tcPr marL="66402" marR="66402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Promiscuous Port</a:t>
                      </a:r>
                    </a:p>
                  </a:txBody>
                  <a:tcPr marL="66402" marR="66402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Community Port</a:t>
                      </a:r>
                    </a:p>
                  </a:txBody>
                  <a:tcPr marL="66402" marR="66402" marT="34290" marB="34290" anchor="ctr"/>
                </a:tc>
                <a:extLst>
                  <a:ext uri="{0D108BD9-81ED-4DB2-BD59-A6C34878D82A}">
                    <a16:rowId xmlns:a16="http://schemas.microsoft.com/office/drawing/2014/main" xmlns="" val="2671879739"/>
                  </a:ext>
                </a:extLst>
              </a:tr>
              <a:tr h="594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/>
                        <a:t>Isolated Port</a:t>
                      </a:r>
                    </a:p>
                  </a:txBody>
                  <a:tcPr marL="66402" marR="66402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Deny</a:t>
                      </a:r>
                    </a:p>
                  </a:txBody>
                  <a:tcPr marL="66402" marR="66402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Permit</a:t>
                      </a:r>
                    </a:p>
                  </a:txBody>
                  <a:tcPr marL="66402" marR="66402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Deny</a:t>
                      </a:r>
                    </a:p>
                  </a:txBody>
                  <a:tcPr marL="66402" marR="66402" marT="34290" marB="34290" anchor="ctr"/>
                </a:tc>
                <a:extLst>
                  <a:ext uri="{0D108BD9-81ED-4DB2-BD59-A6C34878D82A}">
                    <a16:rowId xmlns:a16="http://schemas.microsoft.com/office/drawing/2014/main" xmlns="" val="294545232"/>
                  </a:ext>
                </a:extLst>
              </a:tr>
              <a:tr h="594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/>
                        <a:t>Promiscuous Port</a:t>
                      </a:r>
                    </a:p>
                  </a:txBody>
                  <a:tcPr marL="66402" marR="66402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Permit</a:t>
                      </a:r>
                    </a:p>
                  </a:txBody>
                  <a:tcPr marL="66402" marR="66402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Permit</a:t>
                      </a:r>
                    </a:p>
                  </a:txBody>
                  <a:tcPr marL="66402" marR="66402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Permit</a:t>
                      </a:r>
                    </a:p>
                  </a:txBody>
                  <a:tcPr marL="66402" marR="66402" marT="34290" marB="34290" anchor="ctr"/>
                </a:tc>
                <a:extLst>
                  <a:ext uri="{0D108BD9-81ED-4DB2-BD59-A6C34878D82A}">
                    <a16:rowId xmlns:a16="http://schemas.microsoft.com/office/drawing/2014/main" xmlns="" val="1169349916"/>
                  </a:ext>
                </a:extLst>
              </a:tr>
              <a:tr h="594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/>
                        <a:t>Community Port</a:t>
                      </a:r>
                    </a:p>
                  </a:txBody>
                  <a:tcPr marL="66402" marR="66402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Deny</a:t>
                      </a:r>
                    </a:p>
                  </a:txBody>
                  <a:tcPr marL="66402" marR="66402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Permit</a:t>
                      </a:r>
                    </a:p>
                  </a:txBody>
                  <a:tcPr marL="66402" marR="66402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Permit</a:t>
                      </a:r>
                    </a:p>
                  </a:txBody>
                  <a:tcPr marL="66402" marR="66402" marT="34290" marB="34290" anchor="ctr"/>
                </a:tc>
                <a:extLst>
                  <a:ext uri="{0D108BD9-81ED-4DB2-BD59-A6C34878D82A}">
                    <a16:rowId xmlns:a16="http://schemas.microsoft.com/office/drawing/2014/main" xmlns="" val="19483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08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375" y="154482"/>
            <a:ext cx="6981825" cy="1026617"/>
          </a:xfrm>
        </p:spPr>
        <p:txBody>
          <a:bodyPr/>
          <a:lstStyle/>
          <a:p>
            <a:pPr algn="ctr"/>
            <a:r>
              <a:rPr lang="en-US" altLang="en-US" dirty="0"/>
              <a:t>Threats, Vulnerabilities, Safeguards &amp; Assets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411209"/>
              </p:ext>
            </p:extLst>
          </p:nvPr>
        </p:nvGraphicFramePr>
        <p:xfrm>
          <a:off x="5105400" y="3124200"/>
          <a:ext cx="1752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Clip" r:id="rId3" imgW="4671360" imgH="4267080" progId="MS_ClipArt_Gallery.5">
                  <p:embed/>
                </p:oleObj>
              </mc:Choice>
              <mc:Fallback>
                <p:oleObj name="Clip" r:id="rId3" imgW="4671360" imgH="426708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124200"/>
                        <a:ext cx="17526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07032"/>
              </p:ext>
            </p:extLst>
          </p:nvPr>
        </p:nvGraphicFramePr>
        <p:xfrm>
          <a:off x="5486400" y="1766888"/>
          <a:ext cx="1574800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Clip" r:id="rId5" imgW="1574280" imgH="1661400" progId="MS_ClipArt_Gallery.5">
                  <p:embed/>
                </p:oleObj>
              </mc:Choice>
              <mc:Fallback>
                <p:oleObj name="Clip" r:id="rId5" imgW="1574280" imgH="16614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766888"/>
                        <a:ext cx="1574800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4343400" y="1447800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charset="0"/>
              </a:rPr>
              <a:t>Assets</a:t>
            </a:r>
          </a:p>
        </p:txBody>
      </p:sp>
      <p:sp>
        <p:nvSpPr>
          <p:cNvPr id="7" name="Text Box 1030"/>
          <p:cNvSpPr txBox="1">
            <a:spLocks noChangeArrowheads="1"/>
          </p:cNvSpPr>
          <p:nvPr/>
        </p:nvSpPr>
        <p:spPr bwMode="auto">
          <a:xfrm>
            <a:off x="4337701" y="1828800"/>
            <a:ext cx="130997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charset="0"/>
              </a:rPr>
              <a:t>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charset="0"/>
              </a:rPr>
              <a:t>Facilities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latin typeface="Times New Roman" charset="0"/>
              </a:rPr>
              <a:t>Hw</a:t>
            </a:r>
            <a:r>
              <a:rPr lang="en-US" altLang="en-US" sz="2400" dirty="0">
                <a:latin typeface="Times New Roman" charset="0"/>
              </a:rPr>
              <a:t>/</a:t>
            </a:r>
            <a:r>
              <a:rPr lang="en-US" altLang="en-US" sz="2400" dirty="0" err="1">
                <a:latin typeface="Times New Roman" charset="0"/>
              </a:rPr>
              <a:t>Sw</a:t>
            </a:r>
            <a:endParaRPr lang="en-US" altLang="en-US" sz="2400" dirty="0">
              <a:latin typeface="Times New Roman" charset="0"/>
            </a:endParaRPr>
          </a:p>
        </p:txBody>
      </p:sp>
      <p:sp>
        <p:nvSpPr>
          <p:cNvPr id="8" name="Text Box 1031"/>
          <p:cNvSpPr txBox="1">
            <a:spLocks noChangeArrowheads="1"/>
          </p:cNvSpPr>
          <p:nvPr/>
        </p:nvSpPr>
        <p:spPr bwMode="auto">
          <a:xfrm rot="16200000">
            <a:off x="2429669" y="1904207"/>
            <a:ext cx="1550987" cy="4699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charset="0"/>
              </a:rPr>
              <a:t>Safeguards</a:t>
            </a: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 rot="16200000">
            <a:off x="2418556" y="4502944"/>
            <a:ext cx="1550988" cy="4699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charset="0"/>
              </a:rPr>
              <a:t>Safeguards</a:t>
            </a:r>
          </a:p>
        </p:txBody>
      </p:sp>
      <p:sp>
        <p:nvSpPr>
          <p:cNvPr id="10" name="Text Box 1033"/>
          <p:cNvSpPr txBox="1">
            <a:spLocks noChangeArrowheads="1"/>
          </p:cNvSpPr>
          <p:nvPr/>
        </p:nvSpPr>
        <p:spPr bwMode="auto">
          <a:xfrm>
            <a:off x="3048000" y="3200400"/>
            <a:ext cx="180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Vulnerability</a:t>
            </a:r>
          </a:p>
        </p:txBody>
      </p:sp>
      <p:sp>
        <p:nvSpPr>
          <p:cNvPr id="11" name="AutoShape 1034"/>
          <p:cNvSpPr>
            <a:spLocks noChangeArrowheads="1"/>
          </p:cNvSpPr>
          <p:nvPr/>
        </p:nvSpPr>
        <p:spPr bwMode="auto">
          <a:xfrm>
            <a:off x="0" y="3138368"/>
            <a:ext cx="3124200" cy="733663"/>
          </a:xfrm>
          <a:prstGeom prst="rightArrow">
            <a:avLst>
              <a:gd name="adj1" fmla="val 50000"/>
              <a:gd name="adj2" fmla="val 85417"/>
            </a:avLst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Text Box 1035"/>
          <p:cNvSpPr txBox="1">
            <a:spLocks noChangeArrowheads="1"/>
          </p:cNvSpPr>
          <p:nvPr/>
        </p:nvSpPr>
        <p:spPr bwMode="auto">
          <a:xfrm>
            <a:off x="720725" y="3276599"/>
            <a:ext cx="97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charset="0"/>
              </a:rPr>
              <a:t>Threat</a:t>
            </a:r>
          </a:p>
        </p:txBody>
      </p:sp>
      <p:sp>
        <p:nvSpPr>
          <p:cNvPr id="13" name="AutoShape 1036"/>
          <p:cNvSpPr>
            <a:spLocks noChangeArrowheads="1"/>
          </p:cNvSpPr>
          <p:nvPr/>
        </p:nvSpPr>
        <p:spPr bwMode="auto">
          <a:xfrm>
            <a:off x="0" y="4038600"/>
            <a:ext cx="3048000" cy="762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Text Box 1037"/>
          <p:cNvSpPr txBox="1">
            <a:spLocks noChangeArrowheads="1"/>
          </p:cNvSpPr>
          <p:nvPr/>
        </p:nvSpPr>
        <p:spPr bwMode="auto">
          <a:xfrm>
            <a:off x="685800" y="4191000"/>
            <a:ext cx="97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Threat</a:t>
            </a:r>
          </a:p>
        </p:txBody>
      </p:sp>
      <p:sp>
        <p:nvSpPr>
          <p:cNvPr id="15" name="Text Box 1038"/>
          <p:cNvSpPr txBox="1">
            <a:spLocks noChangeArrowheads="1"/>
          </p:cNvSpPr>
          <p:nvPr/>
        </p:nvSpPr>
        <p:spPr bwMode="auto">
          <a:xfrm>
            <a:off x="685800" y="1752600"/>
            <a:ext cx="97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Threat</a:t>
            </a:r>
          </a:p>
        </p:txBody>
      </p:sp>
      <p:sp>
        <p:nvSpPr>
          <p:cNvPr id="16" name="AutoShape 1039"/>
          <p:cNvSpPr>
            <a:spLocks noChangeArrowheads="1"/>
          </p:cNvSpPr>
          <p:nvPr/>
        </p:nvSpPr>
        <p:spPr bwMode="auto">
          <a:xfrm>
            <a:off x="0" y="1600200"/>
            <a:ext cx="3048000" cy="762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935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703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246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MAC </a:t>
            </a:r>
            <a:r>
              <a:rPr lang="en-US" dirty="0" smtClean="0"/>
              <a:t>Address </a:t>
            </a:r>
            <a:r>
              <a:rPr lang="en-US" dirty="0"/>
              <a:t>Spoofing</a:t>
            </a:r>
          </a:p>
        </p:txBody>
      </p:sp>
    </p:spTree>
    <p:extLst>
      <p:ext uri="{BB962C8B-B14F-4D97-AF65-F5344CB8AC3E}">
        <p14:creationId xmlns:p14="http://schemas.microsoft.com/office/powerpoint/2010/main" val="371373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 </a:t>
            </a:r>
            <a:r>
              <a:rPr lang="en-US" dirty="0" smtClean="0"/>
              <a:t>Address 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</a:t>
            </a:r>
            <a:r>
              <a:rPr lang="en-US" dirty="0"/>
              <a:t>simple network attack technique</a:t>
            </a:r>
          </a:p>
          <a:p>
            <a:r>
              <a:rPr lang="en-US" dirty="0" smtClean="0"/>
              <a:t>Attacking </a:t>
            </a:r>
            <a:r>
              <a:rPr lang="en-US" dirty="0"/>
              <a:t>device can spoof a MAC </a:t>
            </a:r>
            <a:r>
              <a:rPr lang="en-US" dirty="0" smtClean="0"/>
              <a:t>address, registering </a:t>
            </a:r>
            <a:r>
              <a:rPr lang="en-US" dirty="0"/>
              <a:t>itself as a different network node on the switch</a:t>
            </a:r>
          </a:p>
          <a:p>
            <a:r>
              <a:rPr lang="en-US" dirty="0"/>
              <a:t>This network attack technique </a:t>
            </a:r>
            <a:r>
              <a:rPr lang="en-US" dirty="0" smtClean="0"/>
              <a:t>serves </a:t>
            </a:r>
            <a:r>
              <a:rPr lang="en-US" dirty="0"/>
              <a:t>as the basis for many </a:t>
            </a:r>
            <a:r>
              <a:rPr lang="en-US" dirty="0" smtClean="0"/>
              <a:t>higher-level </a:t>
            </a:r>
            <a:r>
              <a:rPr lang="en-US" dirty="0"/>
              <a:t>network attacks</a:t>
            </a:r>
          </a:p>
          <a:p>
            <a:pPr lvl="1"/>
            <a:r>
              <a:rPr lang="en-US" dirty="0"/>
              <a:t>Including CAM overflow, ARP </a:t>
            </a:r>
            <a:r>
              <a:rPr lang="en-US" dirty="0" smtClean="0"/>
              <a:t>spoofing, </a:t>
            </a:r>
            <a:r>
              <a:rPr lang="en-US" dirty="0"/>
              <a:t>DHCP starvation and DHCP server </a:t>
            </a:r>
            <a:r>
              <a:rPr lang="en-US" dirty="0" smtClean="0"/>
              <a:t>spoofing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0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 Address Spoofing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5765" y="1032509"/>
            <a:ext cx="8081010" cy="49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2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 </a:t>
            </a:r>
            <a:r>
              <a:rPr lang="en-US" dirty="0" smtClean="0"/>
              <a:t>Address Spoofing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76300"/>
            <a:ext cx="7840663" cy="53394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mitigate MAC address </a:t>
            </a:r>
            <a:r>
              <a:rPr lang="en-US" dirty="0" smtClean="0"/>
              <a:t>spoofing:</a:t>
            </a:r>
            <a:endParaRPr lang="en-US" dirty="0"/>
          </a:p>
          <a:p>
            <a:pPr lvl="1"/>
            <a:r>
              <a:rPr lang="en-US" dirty="0"/>
              <a:t>Configure </a:t>
            </a:r>
            <a:r>
              <a:rPr lang="en-US" dirty="0" smtClean="0"/>
              <a:t>Port </a:t>
            </a:r>
            <a:r>
              <a:rPr lang="en-US" dirty="0"/>
              <a:t>security on all access </a:t>
            </a:r>
            <a:r>
              <a:rPr lang="en-US" dirty="0" smtClean="0"/>
              <a:t>ports </a:t>
            </a:r>
            <a:r>
              <a:rPr lang="en-US" dirty="0"/>
              <a:t>to limit the number of allowed MAC address </a:t>
            </a:r>
            <a:r>
              <a:rPr lang="en-US" dirty="0" smtClean="0"/>
              <a:t>registrations</a:t>
            </a:r>
            <a:endParaRPr lang="en-US" dirty="0"/>
          </a:p>
          <a:p>
            <a:pPr lvl="1"/>
            <a:r>
              <a:rPr lang="en-US" dirty="0"/>
              <a:t>Configure the violation types and the aging timers</a:t>
            </a:r>
          </a:p>
          <a:p>
            <a:pPr lvl="2"/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/>
              <a:t>)# </a:t>
            </a:r>
            <a:r>
              <a:rPr lang="en-US" dirty="0" err="1"/>
              <a:t>int</a:t>
            </a:r>
            <a:r>
              <a:rPr lang="en-US" dirty="0"/>
              <a:t> range </a:t>
            </a:r>
            <a:r>
              <a:rPr lang="en-US" dirty="0" smtClean="0"/>
              <a:t>fa0/1-24</a:t>
            </a:r>
            <a:endParaRPr lang="en-US" dirty="0"/>
          </a:p>
          <a:p>
            <a:pPr lvl="2"/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 smtClean="0"/>
              <a:t>-if-range</a:t>
            </a:r>
            <a:r>
              <a:rPr lang="en-US" dirty="0"/>
              <a:t>)# </a:t>
            </a:r>
            <a:r>
              <a:rPr lang="en-US" dirty="0" err="1"/>
              <a:t>switchport</a:t>
            </a:r>
            <a:r>
              <a:rPr lang="en-US" dirty="0"/>
              <a:t> mode access</a:t>
            </a:r>
          </a:p>
          <a:p>
            <a:pPr lvl="2"/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 smtClean="0"/>
              <a:t>-if-range</a:t>
            </a:r>
            <a:r>
              <a:rPr lang="en-US" dirty="0"/>
              <a:t>)# </a:t>
            </a:r>
            <a:r>
              <a:rPr lang="en-US" dirty="0" err="1"/>
              <a:t>switchport</a:t>
            </a:r>
            <a:r>
              <a:rPr lang="en-US" dirty="0"/>
              <a:t> </a:t>
            </a:r>
            <a:r>
              <a:rPr lang="en-US" dirty="0" err="1"/>
              <a:t>nonegotiate</a:t>
            </a:r>
            <a:endParaRPr lang="en-US" dirty="0"/>
          </a:p>
          <a:p>
            <a:pPr lvl="2"/>
            <a:r>
              <a:rPr lang="en-US" dirty="0" smtClean="0"/>
              <a:t>Switch</a:t>
            </a:r>
            <a:r>
              <a:rPr lang="en-US" dirty="0"/>
              <a:t># show interfaces </a:t>
            </a:r>
            <a:r>
              <a:rPr lang="en-US" dirty="0" smtClean="0"/>
              <a:t>truck</a:t>
            </a:r>
            <a:endParaRPr lang="en-US" dirty="0"/>
          </a:p>
          <a:p>
            <a:pPr lvl="2"/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 smtClean="0"/>
              <a:t>-if</a:t>
            </a:r>
            <a:r>
              <a:rPr lang="en-US" dirty="0"/>
              <a:t>)# </a:t>
            </a:r>
            <a:r>
              <a:rPr lang="en-US" dirty="0" err="1"/>
              <a:t>switchport</a:t>
            </a:r>
            <a:r>
              <a:rPr lang="en-US" dirty="0"/>
              <a:t> port-security</a:t>
            </a:r>
          </a:p>
          <a:p>
            <a:pPr lvl="2"/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dirty="0" err="1"/>
              <a:t>switchport</a:t>
            </a:r>
            <a:r>
              <a:rPr lang="en-US" dirty="0"/>
              <a:t> port-security maximum 3</a:t>
            </a:r>
          </a:p>
          <a:p>
            <a:pPr lvl="2"/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dirty="0" err="1"/>
              <a:t>switchport</a:t>
            </a:r>
            <a:r>
              <a:rPr lang="en-US" dirty="0"/>
              <a:t> port-security mac-address sticky</a:t>
            </a:r>
          </a:p>
          <a:p>
            <a:pPr lvl="2"/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dirty="0" err="1"/>
              <a:t>switchport</a:t>
            </a:r>
            <a:r>
              <a:rPr lang="en-US" dirty="0"/>
              <a:t> port-security mac-address 0016.cb96.9594</a:t>
            </a:r>
          </a:p>
          <a:p>
            <a:pPr lvl="2"/>
            <a:r>
              <a:rPr lang="en-US" dirty="0"/>
              <a:t>Switch# </a:t>
            </a:r>
            <a:r>
              <a:rPr lang="en-US" dirty="0" err="1"/>
              <a:t>switchport</a:t>
            </a:r>
            <a:r>
              <a:rPr lang="en-US" dirty="0"/>
              <a:t> port-security violation {shutdown | restrict | protect</a:t>
            </a:r>
            <a:r>
              <a:rPr lang="en-US" dirty="0" smtClean="0"/>
              <a:t>}</a:t>
            </a:r>
          </a:p>
          <a:p>
            <a:pPr lvl="2"/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dirty="0" err="1"/>
              <a:t>vlan</a:t>
            </a:r>
            <a:r>
              <a:rPr lang="en-US" dirty="0"/>
              <a:t> 666</a:t>
            </a:r>
          </a:p>
          <a:p>
            <a:pPr lvl="2"/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)# </a:t>
            </a:r>
            <a:r>
              <a:rPr lang="en-US" dirty="0" err="1"/>
              <a:t>int</a:t>
            </a:r>
            <a:r>
              <a:rPr lang="en-US" dirty="0"/>
              <a:t> range fa0/2-24</a:t>
            </a:r>
          </a:p>
          <a:p>
            <a:pPr lvl="2"/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-if-range)# </a:t>
            </a:r>
            <a:r>
              <a:rPr lang="en-US" dirty="0" err="1"/>
              <a:t>switchport</a:t>
            </a:r>
            <a:r>
              <a:rPr lang="en-US" dirty="0"/>
              <a:t>  access </a:t>
            </a:r>
            <a:r>
              <a:rPr lang="en-US" dirty="0" err="1"/>
              <a:t>vlan</a:t>
            </a:r>
            <a:r>
              <a:rPr lang="en-US"/>
              <a:t> </a:t>
            </a:r>
            <a:r>
              <a:rPr lang="en-US" smtClean="0"/>
              <a:t>666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1232"/>
      </p:ext>
    </p:extLst>
  </p:cSld>
  <p:clrMapOvr>
    <a:masterClrMapping/>
  </p:clrMapOvr>
</p:sld>
</file>

<file path=ppt/theme/theme1.xml><?xml version="1.0" encoding="utf-8"?>
<a:theme xmlns:a="http://schemas.openxmlformats.org/drawingml/2006/main" name="ER Master_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9274</TotalTime>
  <Words>1497</Words>
  <Application>Microsoft Office PowerPoint</Application>
  <PresentationFormat>On-screen Show (4:3)</PresentationFormat>
  <Paragraphs>280</Paragraphs>
  <Slides>51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ER Master_2015</vt:lpstr>
      <vt:lpstr>Clip</vt:lpstr>
      <vt:lpstr>ITSC 206: LAN  Networking for Offensive and Defensive Environments</vt:lpstr>
      <vt:lpstr>Table of Contents</vt:lpstr>
      <vt:lpstr>Review Lecture &amp; Lab</vt:lpstr>
      <vt:lpstr>Review</vt:lpstr>
      <vt:lpstr>Threats, Vulnerabilities, Safeguards &amp; Assets</vt:lpstr>
      <vt:lpstr>MAC Address Spoofing</vt:lpstr>
      <vt:lpstr>MAC Address Spoofing</vt:lpstr>
      <vt:lpstr>MAC Address Spoofing</vt:lpstr>
      <vt:lpstr>MAC Address Spoofing Prevention</vt:lpstr>
      <vt:lpstr>PowerPoint Presentation</vt:lpstr>
      <vt:lpstr>ARP Spoofing</vt:lpstr>
      <vt:lpstr>ARP Spoofing</vt:lpstr>
      <vt:lpstr>ARP Spoofing</vt:lpstr>
      <vt:lpstr>ARP Spoofing</vt:lpstr>
      <vt:lpstr>ARP Spoofing Prevention</vt:lpstr>
      <vt:lpstr>PowerPoint Presentation</vt:lpstr>
      <vt:lpstr>VLAN Hopping</vt:lpstr>
      <vt:lpstr>VLAN Hopping</vt:lpstr>
      <vt:lpstr>VLAN Hopping via Trunk Port</vt:lpstr>
      <vt:lpstr>VLAN Hopping via Trunk Port</vt:lpstr>
      <vt:lpstr>VLAN Hopping via Double Tagging</vt:lpstr>
      <vt:lpstr>VLAN Hopping via Double Tagging</vt:lpstr>
      <vt:lpstr>VLAN Hopping Prevention </vt:lpstr>
      <vt:lpstr>PowerPoint Presentation</vt:lpstr>
      <vt:lpstr>DHCP Starvation</vt:lpstr>
      <vt:lpstr>DHCP Starvation </vt:lpstr>
      <vt:lpstr>DHCP Starvation</vt:lpstr>
      <vt:lpstr>DHCP Starvation Prevention</vt:lpstr>
      <vt:lpstr>PowerPoint Presentation</vt:lpstr>
      <vt:lpstr>DHCP Server Spoofing</vt:lpstr>
      <vt:lpstr>DHCP Server Spoofing</vt:lpstr>
      <vt:lpstr>DHCP Server Spoofing</vt:lpstr>
      <vt:lpstr>DHCP Server Spoofing</vt:lpstr>
      <vt:lpstr>DHCP Server Spoofing Prevention</vt:lpstr>
      <vt:lpstr>PowerPoint Presentation</vt:lpstr>
      <vt:lpstr>IP Spoofing</vt:lpstr>
      <vt:lpstr>IP Spoofing</vt:lpstr>
      <vt:lpstr>IP Spoofing</vt:lpstr>
      <vt:lpstr>IP Spoofing</vt:lpstr>
      <vt:lpstr>PowerPoint Presentation</vt:lpstr>
      <vt:lpstr>Spanning Tree Protocol Spoofing</vt:lpstr>
      <vt:lpstr>Spanning Tree Protocol Spoofing</vt:lpstr>
      <vt:lpstr>Spanning Tree Protocol Spoofing</vt:lpstr>
      <vt:lpstr>STP Spoofing</vt:lpstr>
      <vt:lpstr>STP Spoofing Prevention</vt:lpstr>
      <vt:lpstr>PowerPoint Presentation</vt:lpstr>
      <vt:lpstr>Private VLAN</vt:lpstr>
      <vt:lpstr>Private VLAN</vt:lpstr>
      <vt:lpstr>Private VLAN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Cyla Panin</dc:creator>
  <cp:lastModifiedBy>hstlouis</cp:lastModifiedBy>
  <cp:revision>87</cp:revision>
  <dcterms:created xsi:type="dcterms:W3CDTF">2016-04-05T14:17:30Z</dcterms:created>
  <dcterms:modified xsi:type="dcterms:W3CDTF">2018-01-15T03:49:00Z</dcterms:modified>
</cp:coreProperties>
</file>