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8"/>
  </p:notesMasterIdLst>
  <p:sldIdLst>
    <p:sldId id="258" r:id="rId2"/>
    <p:sldId id="328" r:id="rId3"/>
    <p:sldId id="332" r:id="rId4"/>
    <p:sldId id="333" r:id="rId5"/>
    <p:sldId id="276" r:id="rId6"/>
    <p:sldId id="279" r:id="rId7"/>
    <p:sldId id="260" r:id="rId8"/>
    <p:sldId id="313" r:id="rId9"/>
    <p:sldId id="314" r:id="rId10"/>
    <p:sldId id="316" r:id="rId11"/>
    <p:sldId id="315" r:id="rId12"/>
    <p:sldId id="281" r:id="rId13"/>
    <p:sldId id="322" r:id="rId14"/>
    <p:sldId id="329" r:id="rId15"/>
    <p:sldId id="334" r:id="rId16"/>
    <p:sldId id="348" r:id="rId17"/>
    <p:sldId id="349" r:id="rId18"/>
    <p:sldId id="350" r:id="rId19"/>
    <p:sldId id="341" r:id="rId20"/>
    <p:sldId id="336" r:id="rId21"/>
    <p:sldId id="346" r:id="rId22"/>
    <p:sldId id="337" r:id="rId23"/>
    <p:sldId id="347" r:id="rId24"/>
    <p:sldId id="338" r:id="rId25"/>
    <p:sldId id="339" r:id="rId26"/>
    <p:sldId id="340" r:id="rId27"/>
    <p:sldId id="277" r:id="rId28"/>
    <p:sldId id="345" r:id="rId29"/>
    <p:sldId id="317" r:id="rId30"/>
    <p:sldId id="318" r:id="rId31"/>
    <p:sldId id="319" r:id="rId32"/>
    <p:sldId id="320" r:id="rId33"/>
    <p:sldId id="321" r:id="rId34"/>
    <p:sldId id="323" r:id="rId35"/>
    <p:sldId id="330" r:id="rId36"/>
    <p:sldId id="32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 autoAdjust="0"/>
    <p:restoredTop sz="84077" autoAdjust="0"/>
  </p:normalViewPr>
  <p:slideViewPr>
    <p:cSldViewPr snapToGrid="0" snapToObjects="1" showGuides="1">
      <p:cViewPr>
        <p:scale>
          <a:sx n="100" d="100"/>
          <a:sy n="100" d="100"/>
        </p:scale>
        <p:origin x="-18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26"/>
    </p:cViewPr>
  </p:sorterViewPr>
  <p:notesViewPr>
    <p:cSldViewPr snapToGrid="0" snapToObjects="1">
      <p:cViewPr varScale="1">
        <p:scale>
          <a:sx n="84" d="100"/>
          <a:sy n="84" d="100"/>
        </p:scale>
        <p:origin x="31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38248-C7CB-4C61-A957-27DFF6E69D0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67D1-2607-4FCB-8D1C-B307A288C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2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4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2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4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5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3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9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D67D1-2607-4FCB-8D1C-B307A288CE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2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988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/>
          <a:p>
            <a:fld id="{B3D2B377-CF7E-8F44-A32D-7E519906999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6" y="6176964"/>
            <a:ext cx="123822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21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416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881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983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039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014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7437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04" y="1122363"/>
            <a:ext cx="5133996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5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7004" y="3602038"/>
            <a:ext cx="513399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67004" y="6390217"/>
            <a:ext cx="9239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B3D2B377-CF7E-8F44-A32D-7E519906999D}" type="datetimeFigureOut">
              <a:rPr lang="en-US" smtClean="0"/>
              <a:pPr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4279" y="6390217"/>
            <a:ext cx="3800496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8125" y="6390217"/>
            <a:ext cx="657225" cy="3651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904252"/>
            <a:ext cx="2781279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9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1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1211111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fcon.org/images/defcon-16/dc16-presentations/defcon-16-pilosov-kapela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1222222.vsd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3600" dirty="0" smtClean="0"/>
              <a:t>ITSC 206: Advanced </a:t>
            </a:r>
            <a:r>
              <a:rPr lang="en-CA" sz="3600" dirty="0"/>
              <a:t>Networking for Offensive and Defensive Environments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4454769" y="4808213"/>
            <a:ext cx="4353169" cy="675789"/>
          </a:xfrm>
        </p:spPr>
        <p:txBody>
          <a:bodyPr>
            <a:normAutofit/>
          </a:bodyPr>
          <a:lstStyle/>
          <a:p>
            <a:r>
              <a:rPr lang="en-US"/>
              <a:t>Lecture </a:t>
            </a:r>
            <a:r>
              <a:rPr lang="en-US" dirty="0" smtClean="0"/>
              <a:t>3: Advanced </a:t>
            </a:r>
            <a:r>
              <a:rPr lang="en-US" dirty="0"/>
              <a:t>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 Route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RIP version 1 does not require authentication for route update</a:t>
            </a:r>
          </a:p>
          <a:p>
            <a:r>
              <a:rPr lang="en-US" dirty="0"/>
              <a:t>This allows </a:t>
            </a:r>
            <a:r>
              <a:rPr lang="en-US" dirty="0" smtClean="0"/>
              <a:t>rogue </a:t>
            </a:r>
            <a:r>
              <a:rPr lang="en-US" dirty="0"/>
              <a:t>device to inject </a:t>
            </a:r>
            <a:r>
              <a:rPr lang="en-US" dirty="0" smtClean="0"/>
              <a:t>an illegitimate </a:t>
            </a:r>
            <a:r>
              <a:rPr lang="en-US" dirty="0"/>
              <a:t>route into the routing </a:t>
            </a:r>
            <a:r>
              <a:rPr lang="en-US" dirty="0" smtClean="0"/>
              <a:t>tables </a:t>
            </a:r>
            <a:r>
              <a:rPr lang="en-US" dirty="0"/>
              <a:t>of all participating RIP routers</a:t>
            </a:r>
          </a:p>
          <a:p>
            <a:r>
              <a:rPr lang="en-US" dirty="0"/>
              <a:t>Using route injection, an attacking device can poison the route to a network, effectively causing a denial of service attack</a:t>
            </a:r>
          </a:p>
        </p:txBody>
      </p:sp>
    </p:spTree>
    <p:extLst>
      <p:ext uri="{BB962C8B-B14F-4D97-AF65-F5344CB8AC3E}">
        <p14:creationId xmlns:p14="http://schemas.microsoft.com/office/powerpoint/2010/main" val="200863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RIP: Hold-Down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prevent any subsequent route </a:t>
            </a:r>
            <a:r>
              <a:rPr lang="en-US" dirty="0" smtClean="0"/>
              <a:t>updates </a:t>
            </a:r>
            <a:r>
              <a:rPr lang="en-US" dirty="0"/>
              <a:t>after a network is </a:t>
            </a:r>
            <a:r>
              <a:rPr lang="en-US" dirty="0" smtClean="0"/>
              <a:t>announced as </a:t>
            </a:r>
            <a:r>
              <a:rPr lang="en-US" dirty="0"/>
              <a:t>unreachable</a:t>
            </a:r>
          </a:p>
          <a:p>
            <a:r>
              <a:rPr lang="en-US" dirty="0" smtClean="0"/>
              <a:t>Used </a:t>
            </a:r>
            <a:r>
              <a:rPr lang="en-US" dirty="0"/>
              <a:t>to prevent conflicting routing updates until the network converges after a change</a:t>
            </a:r>
          </a:p>
          <a:p>
            <a:r>
              <a:rPr lang="en-US" dirty="0" smtClean="0"/>
              <a:t>Default </a:t>
            </a:r>
            <a:r>
              <a:rPr lang="en-US" dirty="0"/>
              <a:t>hold-down timer is set to 180 seconds</a:t>
            </a:r>
          </a:p>
        </p:txBody>
      </p:sp>
      <p:sp>
        <p:nvSpPr>
          <p:cNvPr id="4" name="Oval 3"/>
          <p:cNvSpPr/>
          <p:nvPr/>
        </p:nvSpPr>
        <p:spPr>
          <a:xfrm>
            <a:off x="3029288" y="5155622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300379" y="5155621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7571470" y="5155622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C</a:t>
            </a:r>
          </a:p>
        </p:txBody>
      </p:sp>
      <p:cxnSp>
        <p:nvCxnSpPr>
          <p:cNvPr id="7" name="Straight Connector 6"/>
          <p:cNvCxnSpPr>
            <a:stCxn id="4" idx="6"/>
            <a:endCxn id="5" idx="2"/>
          </p:cNvCxnSpPr>
          <p:nvPr/>
        </p:nvCxnSpPr>
        <p:spPr>
          <a:xfrm flipV="1">
            <a:off x="3864176" y="5404100"/>
            <a:ext cx="14362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6"/>
            <a:endCxn id="6" idx="2"/>
          </p:cNvCxnSpPr>
          <p:nvPr/>
        </p:nvCxnSpPr>
        <p:spPr>
          <a:xfrm>
            <a:off x="6135266" y="5404100"/>
            <a:ext cx="14362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963567" y="5274888"/>
            <a:ext cx="121929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7982" y="5017121"/>
            <a:ext cx="1559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Route to Z – hop 16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236268" y="5274888"/>
            <a:ext cx="121929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9260" y="5652577"/>
            <a:ext cx="1482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Remove route to 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0351" y="5654959"/>
            <a:ext cx="1482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Remove route to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1286" y="5001671"/>
            <a:ext cx="1559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Route to Z – hop 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8169" y="5654959"/>
            <a:ext cx="1482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Remove route to Z</a:t>
            </a:r>
          </a:p>
        </p:txBody>
      </p:sp>
      <p:sp>
        <p:nvSpPr>
          <p:cNvPr id="16" name="Oval 15"/>
          <p:cNvSpPr/>
          <p:nvPr/>
        </p:nvSpPr>
        <p:spPr>
          <a:xfrm>
            <a:off x="635000" y="5145450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Z</a:t>
            </a:r>
            <a:endParaRPr lang="en-CA" sz="1350" dirty="0"/>
          </a:p>
        </p:txBody>
      </p:sp>
      <p:cxnSp>
        <p:nvCxnSpPr>
          <p:cNvPr id="17" name="Straight Connector 16"/>
          <p:cNvCxnSpPr>
            <a:stCxn id="16" idx="6"/>
          </p:cNvCxnSpPr>
          <p:nvPr/>
        </p:nvCxnSpPr>
        <p:spPr>
          <a:xfrm>
            <a:off x="1469887" y="5393929"/>
            <a:ext cx="1559401" cy="10172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3385" y="5028427"/>
            <a:ext cx="1752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Route to </a:t>
            </a:r>
            <a:r>
              <a:rPr lang="en-CA" sz="1350" dirty="0" smtClean="0">
                <a:solidFill>
                  <a:schemeClr val="accent3">
                    <a:lumMod val="75000"/>
                  </a:schemeClr>
                </a:solidFill>
              </a:rPr>
              <a:t>Z Up/Down</a:t>
            </a:r>
            <a:endParaRPr lang="en-CA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2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 Route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RIP version 1 does not require authentication for route update</a:t>
            </a:r>
          </a:p>
          <a:p>
            <a:r>
              <a:rPr lang="en-US" dirty="0"/>
              <a:t>This allows </a:t>
            </a:r>
            <a:r>
              <a:rPr lang="en-US" dirty="0" smtClean="0"/>
              <a:t>a rogue </a:t>
            </a:r>
            <a:r>
              <a:rPr lang="en-US" dirty="0"/>
              <a:t>device to inject </a:t>
            </a:r>
            <a:r>
              <a:rPr lang="en-US" dirty="0" smtClean="0"/>
              <a:t>an illegitimate </a:t>
            </a:r>
            <a:r>
              <a:rPr lang="en-US" dirty="0"/>
              <a:t>route into the routing </a:t>
            </a:r>
            <a:r>
              <a:rPr lang="en-US" dirty="0" smtClean="0"/>
              <a:t>tables </a:t>
            </a:r>
            <a:r>
              <a:rPr lang="en-US" dirty="0"/>
              <a:t>of all participating RIP routers</a:t>
            </a:r>
          </a:p>
          <a:p>
            <a:r>
              <a:rPr lang="en-US" dirty="0"/>
              <a:t>Using route injection, an attacking device can inject </a:t>
            </a:r>
            <a:r>
              <a:rPr lang="en-US" dirty="0" smtClean="0"/>
              <a:t>a route </a:t>
            </a:r>
            <a:r>
              <a:rPr lang="en-US" dirty="0"/>
              <a:t>to redirect all traffic through itself, and hijack network sessions by performing </a:t>
            </a:r>
            <a:r>
              <a:rPr lang="en-US" dirty="0" smtClean="0"/>
              <a:t>a man-in-the-middle </a:t>
            </a:r>
            <a:r>
              <a:rPr lang="en-US" dirty="0"/>
              <a:t>attack </a:t>
            </a:r>
          </a:p>
        </p:txBody>
      </p:sp>
    </p:spTree>
    <p:extLst>
      <p:ext uri="{BB962C8B-B14F-4D97-AF65-F5344CB8AC3E}">
        <p14:creationId xmlns:p14="http://schemas.microsoft.com/office/powerpoint/2010/main" val="125892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 </a:t>
            </a:r>
            <a:r>
              <a:rPr lang="en-US" dirty="0" smtClean="0"/>
              <a:t>Attack </a:t>
            </a:r>
            <a:r>
              <a:rPr lang="en-US" dirty="0"/>
              <a:t>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85825"/>
            <a:ext cx="7840663" cy="5329943"/>
          </a:xfrm>
        </p:spPr>
        <p:txBody>
          <a:bodyPr>
            <a:normAutofit/>
          </a:bodyPr>
          <a:lstStyle/>
          <a:p>
            <a:r>
              <a:rPr lang="en-US" dirty="0"/>
              <a:t>Do not use RIP version </a:t>
            </a:r>
            <a:r>
              <a:rPr lang="en-US" dirty="0" smtClean="0"/>
              <a:t>1 (no authentication </a:t>
            </a:r>
            <a:r>
              <a:rPr lang="en-US" dirty="0"/>
              <a:t>mechanism, it is susceptible to network </a:t>
            </a:r>
            <a:r>
              <a:rPr lang="en-US" dirty="0" smtClean="0"/>
              <a:t>attacks)</a:t>
            </a:r>
            <a:endParaRPr lang="en-US" dirty="0"/>
          </a:p>
          <a:p>
            <a:r>
              <a:rPr lang="en-US" dirty="0"/>
              <a:t>Choose a complex password for authentication in version 2 to prevent brute force </a:t>
            </a:r>
            <a:r>
              <a:rPr lang="en-US" dirty="0" smtClean="0"/>
              <a:t>attacks </a:t>
            </a:r>
            <a:r>
              <a:rPr lang="en-US" dirty="0"/>
              <a:t>with password file</a:t>
            </a:r>
          </a:p>
          <a:p>
            <a:r>
              <a:rPr lang="en-US" dirty="0" smtClean="0"/>
              <a:t>An </a:t>
            </a:r>
            <a:r>
              <a:rPr lang="en-US" dirty="0"/>
              <a:t>inefficient routing protocol </a:t>
            </a:r>
            <a:r>
              <a:rPr lang="en-US" dirty="0" smtClean="0"/>
              <a:t>that </a:t>
            </a:r>
            <a:r>
              <a:rPr lang="en-US" dirty="0"/>
              <a:t>is also unsafe if </a:t>
            </a:r>
            <a:r>
              <a:rPr lang="en-US" dirty="0" smtClean="0"/>
              <a:t>misconfigured</a:t>
            </a:r>
          </a:p>
          <a:p>
            <a:r>
              <a:rPr lang="en-US" dirty="0" smtClean="0"/>
              <a:t>Implement ACL to prevent other than neighbor to send updates</a:t>
            </a:r>
          </a:p>
          <a:p>
            <a:r>
              <a:rPr lang="en-US" dirty="0"/>
              <a:t>Deprecated, do not use </a:t>
            </a:r>
            <a:r>
              <a:rPr lang="en-US" dirty="0" smtClean="0"/>
              <a:t>RIP</a:t>
            </a:r>
            <a:r>
              <a:rPr lang="en-US" dirty="0"/>
              <a:t> if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en-US" dirty="0" smtClean="0"/>
              <a:t>all </a:t>
            </a:r>
            <a:r>
              <a:rPr lang="en-US" dirty="0"/>
              <a:t>possible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3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</a:t>
            </a:r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76300"/>
            <a:ext cx="7840663" cy="5339468"/>
          </a:xfrm>
        </p:spPr>
        <p:txBody>
          <a:bodyPr/>
          <a:lstStyle/>
          <a:p>
            <a:r>
              <a:rPr lang="en-US" dirty="0" smtClean="0"/>
              <a:t>Interior </a:t>
            </a:r>
            <a:r>
              <a:rPr lang="en-US" dirty="0"/>
              <a:t>Gateway Protocol </a:t>
            </a:r>
            <a:r>
              <a:rPr lang="en-US" dirty="0" smtClean="0"/>
              <a:t>(IGP)– </a:t>
            </a:r>
            <a:r>
              <a:rPr lang="en-US" dirty="0"/>
              <a:t>the protocol used to exchange routing information within an autonomous system.</a:t>
            </a:r>
          </a:p>
          <a:p>
            <a:r>
              <a:rPr lang="en-US" dirty="0"/>
              <a:t>Exterior Routing Protocol </a:t>
            </a:r>
            <a:r>
              <a:rPr lang="en-US" dirty="0" smtClean="0"/>
              <a:t>(ERP)– </a:t>
            </a:r>
            <a:r>
              <a:rPr lang="en-US" dirty="0"/>
              <a:t>the protocol used to transfer exchange information between autonomous systems.</a:t>
            </a:r>
          </a:p>
          <a:p>
            <a:r>
              <a:rPr lang="en-US" dirty="0"/>
              <a:t>Autonomous System (AS) – a set of routers with common routing rules, managed by one technical administrator and working with an IGP protocol (for routing within an AS, several IGP protocols can also be used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1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</a:t>
            </a:r>
            <a:r>
              <a:rPr lang="en-US" dirty="0" smtClean="0"/>
              <a:t>Terminology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85825"/>
            <a:ext cx="7840663" cy="5329943"/>
          </a:xfrm>
        </p:spPr>
        <p:txBody>
          <a:bodyPr/>
          <a:lstStyle/>
          <a:p>
            <a:r>
              <a:rPr lang="en-US" dirty="0"/>
              <a:t>Transit autonomous system (transit AS) – autonomous system, through which traffic is sent to other autonomous systems.</a:t>
            </a:r>
          </a:p>
          <a:p>
            <a:r>
              <a:rPr lang="en-US" dirty="0"/>
              <a:t>Path – a sequence consisting of autonomous systems numbers through which must pass to reach the destination network.</a:t>
            </a:r>
          </a:p>
          <a:p>
            <a:r>
              <a:rPr lang="en-US" dirty="0"/>
              <a:t>Path attributes (PA) – path characteristics that help to choose the best path.</a:t>
            </a:r>
          </a:p>
          <a:p>
            <a:r>
              <a:rPr lang="en-US" dirty="0"/>
              <a:t>BGP speaker – a router that runs BGP protocol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3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Protocol </a:t>
            </a:r>
            <a:r>
              <a:rPr lang="en-US" dirty="0" smtClean="0"/>
              <a:t>Terminology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85825"/>
            <a:ext cx="7840663" cy="5329943"/>
          </a:xfrm>
        </p:spPr>
        <p:txBody>
          <a:bodyPr/>
          <a:lstStyle/>
          <a:p>
            <a:r>
              <a:rPr lang="en-US" dirty="0"/>
              <a:t>Neighbors, peers – any two routers between which a TCP connection for exchanging routing information is open.</a:t>
            </a:r>
          </a:p>
          <a:p>
            <a:r>
              <a:rPr lang="en-US" dirty="0"/>
              <a:t>Network layer information about network availability (Network Layer Reachability Information, NLRI) – IP prefix and prefix length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Operational algorithm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8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BGP WAN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12300"/>
              </p:ext>
            </p:extLst>
          </p:nvPr>
        </p:nvGraphicFramePr>
        <p:xfrm>
          <a:off x="617852" y="1257300"/>
          <a:ext cx="7782064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4" imgW="7315298" imgH="1552588" progId="Visio.Drawing.15">
                  <p:embed/>
                </p:oleObj>
              </mc:Choice>
              <mc:Fallback>
                <p:oleObj r:id="rId4" imgW="7315298" imgH="155258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2" y="1257300"/>
                        <a:ext cx="7782064" cy="164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5419725" y="1085850"/>
            <a:ext cx="3429000" cy="210502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350" y="1085849"/>
            <a:ext cx="3429000" cy="210502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2550" y="7918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AS64001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8378" y="8195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AS65001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250994" y="3190876"/>
            <a:ext cx="4470400" cy="3024892"/>
          </a:xfrm>
        </p:spPr>
        <p:txBody>
          <a:bodyPr>
            <a:normAutofit/>
          </a:bodyPr>
          <a:lstStyle/>
          <a:p>
            <a:r>
              <a:rPr lang="en-US" sz="1400" dirty="0"/>
              <a:t>router </a:t>
            </a:r>
            <a:r>
              <a:rPr lang="en-US" sz="1400" dirty="0" err="1"/>
              <a:t>bgp</a:t>
            </a:r>
            <a:r>
              <a:rPr lang="en-US" sz="1400" dirty="0"/>
              <a:t> 64001</a:t>
            </a:r>
          </a:p>
          <a:p>
            <a:r>
              <a:rPr lang="en-US" sz="1400" dirty="0" err="1"/>
              <a:t>bgp</a:t>
            </a:r>
            <a:r>
              <a:rPr lang="en-US" sz="1400" dirty="0"/>
              <a:t> log-neighbor-changes</a:t>
            </a:r>
          </a:p>
          <a:p>
            <a:r>
              <a:rPr lang="en-US" sz="1400" dirty="0" err="1"/>
              <a:t>bgp</a:t>
            </a:r>
            <a:r>
              <a:rPr lang="en-US" sz="1400" dirty="0"/>
              <a:t> </a:t>
            </a:r>
            <a:r>
              <a:rPr lang="en-US" sz="1400" dirty="0" err="1"/>
              <a:t>maxas</a:t>
            </a:r>
            <a:r>
              <a:rPr lang="en-US" sz="1400" dirty="0"/>
              <a:t>-limit 50</a:t>
            </a:r>
          </a:p>
          <a:p>
            <a:r>
              <a:rPr lang="en-US" sz="1400" dirty="0"/>
              <a:t>aggregate-address 172.16.0.0 255.255.252.0 summary-only</a:t>
            </a:r>
          </a:p>
          <a:p>
            <a:r>
              <a:rPr lang="en-US" sz="1400" dirty="0"/>
              <a:t>redistribute connected</a:t>
            </a:r>
          </a:p>
          <a:p>
            <a:r>
              <a:rPr lang="en-US" sz="1400" dirty="0"/>
              <a:t>redistribute static</a:t>
            </a:r>
          </a:p>
          <a:p>
            <a:r>
              <a:rPr lang="en-US" sz="1400" dirty="0"/>
              <a:t>neighbor 10.200.200.1 remote-as 65001</a:t>
            </a:r>
          </a:p>
          <a:p>
            <a:r>
              <a:rPr lang="en-US" sz="1400" dirty="0"/>
              <a:t>neighbor 10.200.200.1 soft-reconfiguration inbound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62525" y="3190876"/>
            <a:ext cx="4181474" cy="31868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router </a:t>
            </a:r>
            <a:r>
              <a:rPr lang="en-US" sz="1400" dirty="0" err="1"/>
              <a:t>bgp</a:t>
            </a:r>
            <a:r>
              <a:rPr lang="en-US" sz="1400" dirty="0"/>
              <a:t> 65001</a:t>
            </a:r>
          </a:p>
          <a:p>
            <a:r>
              <a:rPr lang="en-US" sz="1400" dirty="0" err="1"/>
              <a:t>bgp</a:t>
            </a:r>
            <a:r>
              <a:rPr lang="en-US" sz="1400" dirty="0"/>
              <a:t> log-neighbor-changes</a:t>
            </a:r>
          </a:p>
          <a:p>
            <a:r>
              <a:rPr lang="en-US" sz="1400" dirty="0" err="1"/>
              <a:t>bgp</a:t>
            </a:r>
            <a:r>
              <a:rPr lang="en-US" sz="1400" dirty="0"/>
              <a:t> </a:t>
            </a:r>
            <a:r>
              <a:rPr lang="en-US" sz="1400" dirty="0" err="1"/>
              <a:t>maxas</a:t>
            </a:r>
            <a:r>
              <a:rPr lang="en-US" sz="1400" dirty="0"/>
              <a:t>-limit 50</a:t>
            </a:r>
          </a:p>
          <a:p>
            <a:r>
              <a:rPr lang="en-US" sz="1400" dirty="0"/>
              <a:t>aggregate-address 172.16.3.0 255.255.252.0 summary-only</a:t>
            </a:r>
          </a:p>
          <a:p>
            <a:r>
              <a:rPr lang="en-US" sz="1400" dirty="0"/>
              <a:t>redistribute connected</a:t>
            </a:r>
          </a:p>
          <a:p>
            <a:r>
              <a:rPr lang="en-US" sz="1400" dirty="0"/>
              <a:t>redistribute static</a:t>
            </a:r>
          </a:p>
          <a:p>
            <a:r>
              <a:rPr lang="en-US" sz="1400" dirty="0"/>
              <a:t>neighbor 10.100.200.1 remote-as 64001</a:t>
            </a:r>
          </a:p>
          <a:p>
            <a:r>
              <a:rPr lang="en-US" sz="1400" dirty="0"/>
              <a:t>neighbor 10.100.200.1 soft-reconfiguration inbound</a:t>
            </a:r>
          </a:p>
        </p:txBody>
      </p:sp>
    </p:spTree>
    <p:extLst>
      <p:ext uri="{BB962C8B-B14F-4D97-AF65-F5344CB8AC3E}">
        <p14:creationId xmlns:p14="http://schemas.microsoft.com/office/powerpoint/2010/main" val="325509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76300"/>
            <a:ext cx="7840663" cy="5339468"/>
          </a:xfrm>
        </p:spPr>
        <p:txBody>
          <a:bodyPr>
            <a:noAutofit/>
          </a:bodyPr>
          <a:lstStyle/>
          <a:p>
            <a:pPr fontAlgn="ctr"/>
            <a:r>
              <a:rPr lang="en-CA" dirty="0" smtClean="0"/>
              <a:t>Review Lab 2</a:t>
            </a:r>
          </a:p>
          <a:p>
            <a:pPr fontAlgn="ctr"/>
            <a:r>
              <a:rPr lang="en-CA" dirty="0" smtClean="0"/>
              <a:t>Routing </a:t>
            </a:r>
            <a:r>
              <a:rPr lang="en-CA" dirty="0"/>
              <a:t>Information Protocol </a:t>
            </a:r>
            <a:r>
              <a:rPr lang="en-CA" dirty="0" smtClean="0"/>
              <a:t>(RIP)</a:t>
            </a:r>
          </a:p>
          <a:p>
            <a:pPr fontAlgn="ctr"/>
            <a:r>
              <a:rPr lang="en-CA" dirty="0" smtClean="0"/>
              <a:t>RIP Attacks</a:t>
            </a:r>
          </a:p>
          <a:p>
            <a:pPr fontAlgn="ctr"/>
            <a:r>
              <a:rPr lang="en-CA" dirty="0" smtClean="0"/>
              <a:t>RIP </a:t>
            </a:r>
            <a:r>
              <a:rPr lang="en-CA" dirty="0"/>
              <a:t>Attack </a:t>
            </a:r>
            <a:r>
              <a:rPr lang="en-CA" dirty="0" smtClean="0"/>
              <a:t>Mitigation</a:t>
            </a:r>
          </a:p>
          <a:p>
            <a:pPr fontAlgn="ctr"/>
            <a:r>
              <a:rPr lang="en-CA" dirty="0" smtClean="0"/>
              <a:t>Open Shortest Path First (OSPF)</a:t>
            </a:r>
          </a:p>
          <a:p>
            <a:pPr fontAlgn="ctr"/>
            <a:r>
              <a:rPr lang="en-CA" dirty="0" smtClean="0"/>
              <a:t>OSPF Attacks</a:t>
            </a:r>
          </a:p>
          <a:p>
            <a:pPr fontAlgn="ctr"/>
            <a:r>
              <a:rPr lang="en-CA" dirty="0" smtClean="0"/>
              <a:t>OSPF </a:t>
            </a:r>
            <a:r>
              <a:rPr lang="en-CA" dirty="0"/>
              <a:t>Attack </a:t>
            </a:r>
            <a:r>
              <a:rPr lang="en-CA" dirty="0" smtClean="0"/>
              <a:t>Mitigation</a:t>
            </a:r>
          </a:p>
          <a:p>
            <a:pPr fontAlgn="ctr"/>
            <a:r>
              <a:rPr lang="en-CA" dirty="0" smtClean="0"/>
              <a:t>Border Gateway Protocol (BGP)</a:t>
            </a:r>
          </a:p>
          <a:p>
            <a:pPr fontAlgn="ctr"/>
            <a:r>
              <a:rPr lang="en-CA" dirty="0" smtClean="0"/>
              <a:t>BGP Attack </a:t>
            </a:r>
          </a:p>
          <a:p>
            <a:pPr fontAlgn="ctr"/>
            <a:r>
              <a:rPr lang="en-CA" dirty="0" smtClean="0"/>
              <a:t>BGP Mitigation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28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038225"/>
            <a:ext cx="7840663" cy="5177543"/>
          </a:xfrm>
        </p:spPr>
        <p:txBody>
          <a:bodyPr>
            <a:normAutofit/>
          </a:bodyPr>
          <a:lstStyle/>
          <a:p>
            <a:r>
              <a:rPr lang="en-US" dirty="0"/>
              <a:t>Standardized protocol used to exchange routing information between AS </a:t>
            </a:r>
            <a:r>
              <a:rPr lang="en-US" dirty="0" smtClean="0"/>
              <a:t>(Autonomous System) on </a:t>
            </a:r>
            <a:r>
              <a:rPr lang="en-US" dirty="0"/>
              <a:t>the Internet</a:t>
            </a:r>
          </a:p>
          <a:p>
            <a:r>
              <a:rPr lang="en-US" dirty="0"/>
              <a:t>Used mostly in </a:t>
            </a:r>
            <a:r>
              <a:rPr lang="en-US" dirty="0" smtClean="0"/>
              <a:t>edge </a:t>
            </a:r>
            <a:r>
              <a:rPr lang="en-US" dirty="0"/>
              <a:t>routers</a:t>
            </a:r>
          </a:p>
          <a:p>
            <a:r>
              <a:rPr lang="en-US" dirty="0"/>
              <a:t>BGP peers are </a:t>
            </a:r>
            <a:r>
              <a:rPr lang="en-US" dirty="0" smtClean="0"/>
              <a:t>set up </a:t>
            </a:r>
            <a:r>
              <a:rPr lang="en-US" dirty="0"/>
              <a:t>manually between edge routers to exchange routing information</a:t>
            </a:r>
          </a:p>
          <a:p>
            <a:r>
              <a:rPr lang="en-US" dirty="0"/>
              <a:t>As </a:t>
            </a:r>
            <a:r>
              <a:rPr lang="en-US" dirty="0" smtClean="0"/>
              <a:t>the </a:t>
            </a:r>
            <a:r>
              <a:rPr lang="en-US" dirty="0"/>
              <a:t>AS learns of a new route, the routing information is propagated to all </a:t>
            </a:r>
            <a:r>
              <a:rPr lang="en-US" dirty="0" smtClean="0"/>
              <a:t>peers</a:t>
            </a:r>
            <a:endParaRPr lang="en-US" dirty="0"/>
          </a:p>
          <a:p>
            <a:r>
              <a:rPr lang="en-US" dirty="0"/>
              <a:t>All learned routes are then processed and stored in RIB (Routing Information Base)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1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BGP</a:t>
            </a:r>
            <a:r>
              <a:rPr lang="en-US" dirty="0"/>
              <a:t> </a:t>
            </a:r>
            <a:r>
              <a:rPr lang="en-US" dirty="0" smtClean="0"/>
              <a:t>– Best Path Selection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95350"/>
            <a:ext cx="7840663" cy="53204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Algorithm </a:t>
            </a:r>
            <a:r>
              <a:rPr lang="en-US" dirty="0"/>
              <a:t>not standardized, Cisco IOS selection order is</a:t>
            </a:r>
          </a:p>
          <a:p>
            <a:pPr lvl="1"/>
            <a:r>
              <a:rPr lang="en-US" dirty="0" smtClean="0"/>
              <a:t>Don't </a:t>
            </a:r>
            <a:r>
              <a:rPr lang="en-US" dirty="0"/>
              <a:t>consider routes if can't reach next-hop </a:t>
            </a:r>
          </a:p>
          <a:p>
            <a:pPr lvl="1"/>
            <a:r>
              <a:rPr lang="en-US" dirty="0" smtClean="0"/>
              <a:t>Weight </a:t>
            </a:r>
            <a:r>
              <a:rPr lang="en-US" dirty="0"/>
              <a:t>(highest) </a:t>
            </a:r>
          </a:p>
          <a:p>
            <a:pPr lvl="1"/>
            <a:r>
              <a:rPr lang="en-US" dirty="0" smtClean="0"/>
              <a:t>Locally </a:t>
            </a:r>
            <a:r>
              <a:rPr lang="en-US" dirty="0"/>
              <a:t>significant Cisco proprietary attribute 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Preference (highest) </a:t>
            </a:r>
          </a:p>
          <a:p>
            <a:pPr lvl="1"/>
            <a:r>
              <a:rPr lang="en-US" dirty="0" smtClean="0"/>
              <a:t>Locally </a:t>
            </a:r>
            <a:r>
              <a:rPr lang="en-US" dirty="0"/>
              <a:t>originated routes </a:t>
            </a:r>
          </a:p>
          <a:p>
            <a:pPr lvl="1"/>
            <a:r>
              <a:rPr lang="en-US" dirty="0" smtClean="0"/>
              <a:t>AS-Path </a:t>
            </a:r>
            <a:r>
              <a:rPr lang="en-US" dirty="0"/>
              <a:t>(shortest) </a:t>
            </a:r>
          </a:p>
          <a:p>
            <a:pPr lvl="1"/>
            <a:r>
              <a:rPr lang="en-US" dirty="0" smtClean="0"/>
              <a:t>Origin </a:t>
            </a:r>
            <a:r>
              <a:rPr lang="en-US" dirty="0"/>
              <a:t>(lowest) </a:t>
            </a:r>
            <a:endParaRPr lang="en-US" dirty="0" smtClean="0"/>
          </a:p>
          <a:p>
            <a:pPr lvl="1"/>
            <a:r>
              <a:rPr lang="en-US" dirty="0" smtClean="0"/>
              <a:t>MED </a:t>
            </a:r>
            <a:r>
              <a:rPr lang="en-US" dirty="0"/>
              <a:t>(lowest) </a:t>
            </a:r>
            <a:endParaRPr lang="en-US" dirty="0" smtClean="0"/>
          </a:p>
          <a:p>
            <a:pPr lvl="1"/>
            <a:r>
              <a:rPr lang="en-US" dirty="0" smtClean="0"/>
              <a:t>EBGP </a:t>
            </a:r>
            <a:r>
              <a:rPr lang="en-US" dirty="0"/>
              <a:t>learned routes over </a:t>
            </a:r>
            <a:r>
              <a:rPr lang="en-US" dirty="0" err="1"/>
              <a:t>iBGP</a:t>
            </a:r>
            <a:r>
              <a:rPr lang="en-US" dirty="0"/>
              <a:t> learned routes </a:t>
            </a:r>
            <a:endParaRPr lang="en-US" dirty="0" smtClean="0"/>
          </a:p>
          <a:p>
            <a:pPr lvl="1"/>
            <a:r>
              <a:rPr lang="en-US" dirty="0" smtClean="0"/>
              <a:t>Smallest </a:t>
            </a:r>
            <a:r>
              <a:rPr lang="en-US" dirty="0"/>
              <a:t>IGP metric to next-hop value </a:t>
            </a:r>
          </a:p>
          <a:p>
            <a:r>
              <a:rPr lang="en-US" dirty="0"/>
              <a:t>Algorithm runs top down until a deciding match occurs </a:t>
            </a:r>
          </a:p>
          <a:p>
            <a:r>
              <a:rPr lang="en-US" dirty="0"/>
              <a:t>Other tie-breaking checks occur if no </a:t>
            </a:r>
            <a:r>
              <a:rPr lang="en-US" dirty="0" err="1"/>
              <a:t>bestpath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Oldest </a:t>
            </a:r>
            <a:r>
              <a:rPr lang="en-US" dirty="0"/>
              <a:t>route, lowest Router-ID, lowest interface IP address,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1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Limited built-in </a:t>
            </a:r>
            <a:r>
              <a:rPr lang="en-US" sz="2400" dirty="0"/>
              <a:t>mechanism to protect against attack or error from peers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mechanism to protect against modification, deletion, </a:t>
            </a:r>
            <a:r>
              <a:rPr lang="en-US" sz="2400" dirty="0" smtClean="0"/>
              <a:t>forging </a:t>
            </a:r>
            <a:r>
              <a:rPr lang="en-US" sz="2400" dirty="0"/>
              <a:t>or replaying of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be used as an attacking vector to </a:t>
            </a:r>
            <a:r>
              <a:rPr lang="en-US" sz="2000" dirty="0" smtClean="0"/>
              <a:t>destabilize </a:t>
            </a:r>
            <a:r>
              <a:rPr lang="en-US" sz="2000" dirty="0"/>
              <a:t>a network</a:t>
            </a:r>
          </a:p>
          <a:p>
            <a:r>
              <a:rPr lang="en-US" sz="2400" dirty="0" smtClean="0"/>
              <a:t>Advertises </a:t>
            </a:r>
            <a:r>
              <a:rPr lang="en-US" sz="2400" dirty="0"/>
              <a:t>routes with any AS number</a:t>
            </a:r>
          </a:p>
          <a:p>
            <a:r>
              <a:rPr lang="en-US" sz="2400" dirty="0" smtClean="0"/>
              <a:t>Can </a:t>
            </a:r>
            <a:r>
              <a:rPr lang="en-US" sz="2400" dirty="0"/>
              <a:t>advertise an unassigned address prefix to perform prefix hijacking</a:t>
            </a:r>
          </a:p>
          <a:p>
            <a:r>
              <a:rPr lang="en-US" sz="2400" dirty="0" smtClean="0"/>
              <a:t>Does </a:t>
            </a:r>
            <a:r>
              <a:rPr lang="en-US" sz="2400" dirty="0"/>
              <a:t>not provide a global view of correct routing information to allow detection of invalid routes</a:t>
            </a:r>
          </a:p>
          <a:p>
            <a:r>
              <a:rPr lang="en-US" sz="2400" dirty="0" smtClean="0"/>
              <a:t>Highly </a:t>
            </a:r>
            <a:r>
              <a:rPr lang="en-US" sz="2400" dirty="0"/>
              <a:t>susceptible to false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72620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BGP Impactful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04875"/>
            <a:ext cx="7840663" cy="5310893"/>
          </a:xfrm>
        </p:spPr>
        <p:txBody>
          <a:bodyPr>
            <a:noAutofit/>
          </a:bodyPr>
          <a:lstStyle/>
          <a:p>
            <a:r>
              <a:rPr lang="en-US" sz="2400" dirty="0" smtClean="0"/>
              <a:t>1997 AS 7007 – Leaked internal routing table, </a:t>
            </a:r>
            <a:r>
              <a:rPr lang="en-US" sz="2400" dirty="0" err="1" smtClean="0"/>
              <a:t>blackholed</a:t>
            </a:r>
            <a:r>
              <a:rPr lang="en-US" sz="2400" dirty="0" smtClean="0"/>
              <a:t> part of Internet</a:t>
            </a:r>
          </a:p>
          <a:p>
            <a:r>
              <a:rPr lang="en-US" sz="2400" dirty="0" smtClean="0"/>
              <a:t>2005 Google – Misconfiguration or hacked</a:t>
            </a:r>
          </a:p>
          <a:p>
            <a:r>
              <a:rPr lang="en-US" sz="2400" dirty="0" smtClean="0"/>
              <a:t>2008 Pakistan /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 blocking – Internal leaked to whole internet</a:t>
            </a:r>
          </a:p>
          <a:p>
            <a:r>
              <a:rPr lang="en-US" sz="2400" dirty="0" smtClean="0"/>
              <a:t>2010 China – Internal leaked routes redirected a portion of Internet to China</a:t>
            </a:r>
          </a:p>
          <a:p>
            <a:r>
              <a:rPr lang="en-US" sz="2400" dirty="0" smtClean="0"/>
              <a:t>2012 Australia – Filtering failure lead to 30 min outage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196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BGP Hijacking (NLRI </a:t>
            </a:r>
            <a:r>
              <a:rPr lang="en-US" dirty="0" smtClean="0"/>
              <a:t>injection)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Since BGP is the standard protocol </a:t>
            </a:r>
            <a:r>
              <a:rPr lang="en-US" sz="2400" dirty="0" smtClean="0"/>
              <a:t>to </a:t>
            </a:r>
            <a:r>
              <a:rPr lang="en-US" sz="2400" dirty="0"/>
              <a:t>exchange routing information on the I</a:t>
            </a:r>
            <a:r>
              <a:rPr lang="en-US" sz="2400" dirty="0" smtClean="0"/>
              <a:t>nternet</a:t>
            </a:r>
            <a:r>
              <a:rPr lang="en-US" sz="2400" dirty="0"/>
              <a:t>, hijacking BGP routes can </a:t>
            </a:r>
            <a:r>
              <a:rPr lang="en-US" sz="2400" dirty="0" smtClean="0"/>
              <a:t>have a great </a:t>
            </a:r>
            <a:r>
              <a:rPr lang="en-US" sz="2400" dirty="0"/>
              <a:t>impact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an edge router that </a:t>
            </a:r>
            <a:r>
              <a:rPr lang="en-US" sz="2400" dirty="0" smtClean="0"/>
              <a:t>exchanges </a:t>
            </a:r>
            <a:r>
              <a:rPr lang="en-US" sz="2400" dirty="0"/>
              <a:t>routing information with an ISP using BGP is compromised, it is possible to broadcast external BGP announcement to perform </a:t>
            </a:r>
            <a:r>
              <a:rPr lang="en-US" sz="2400" dirty="0" smtClean="0"/>
              <a:t>BGP </a:t>
            </a:r>
            <a:r>
              <a:rPr lang="en-US" sz="2400" dirty="0"/>
              <a:t>hijacking at the </a:t>
            </a:r>
            <a:r>
              <a:rPr lang="en-US" sz="2400" dirty="0" smtClean="0"/>
              <a:t>Internet</a:t>
            </a:r>
            <a:endParaRPr lang="en-US" sz="2400" dirty="0"/>
          </a:p>
          <a:p>
            <a:r>
              <a:rPr lang="en-US" sz="2400" dirty="0"/>
              <a:t>Previous BGP hijacking has been successful at rerouting traffic destined for a network to a controlled intermediate network device to perform man-in-the-middle </a:t>
            </a:r>
            <a:r>
              <a:rPr lang="en-US" sz="2400" dirty="0" smtClean="0"/>
              <a:t>attacks, </a:t>
            </a:r>
            <a:r>
              <a:rPr lang="en-US" sz="2400" dirty="0"/>
              <a:t>or denial-of-service </a:t>
            </a:r>
            <a:r>
              <a:rPr lang="en-US" sz="2400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6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BGP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smtClean="0"/>
              <a:t>peer </a:t>
            </a:r>
            <a:r>
              <a:rPr lang="en-US" dirty="0"/>
              <a:t>authentication with MD5</a:t>
            </a:r>
          </a:p>
          <a:p>
            <a:r>
              <a:rPr lang="en-US" dirty="0"/>
              <a:t>Use a complex </a:t>
            </a:r>
            <a:r>
              <a:rPr lang="en-US" dirty="0" smtClean="0"/>
              <a:t>password</a:t>
            </a:r>
          </a:p>
          <a:p>
            <a:r>
              <a:rPr lang="en-US" dirty="0" smtClean="0"/>
              <a:t>Use system </a:t>
            </a:r>
            <a:r>
              <a:rPr lang="en-US" dirty="0"/>
              <a:t>monitoring to detect </a:t>
            </a:r>
            <a:r>
              <a:rPr lang="en-US" dirty="0" smtClean="0"/>
              <a:t>attacks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Route filtering on inbound announcement (on the ISP side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See https</a:t>
            </a:r>
            <a:r>
              <a:rPr lang="en-US" dirty="0"/>
              <a:t>://tools.ietf.org/html/draft-jdurand-bgp-security-00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2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 &amp;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www.defcon.org/images/defcon-16/dc16-presentations/defcon-16-pilosov-kapela.pdf</a:t>
            </a:r>
            <a:endParaRPr lang="en-US" dirty="0" smtClean="0"/>
          </a:p>
          <a:p>
            <a:r>
              <a:rPr lang="en-US" dirty="0"/>
              <a:t>https://bgpmon.net/how-the-internet-in-australia-went-down-under/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Open Shortest Path First (OSPF)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62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OSPF WAN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67236"/>
              </p:ext>
            </p:extLst>
          </p:nvPr>
        </p:nvGraphicFramePr>
        <p:xfrm>
          <a:off x="617852" y="1257300"/>
          <a:ext cx="7782064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4" imgW="7315298" imgH="1552588" progId="Visio.Drawing.15">
                  <p:embed/>
                </p:oleObj>
              </mc:Choice>
              <mc:Fallback>
                <p:oleObj r:id="rId4" imgW="7315298" imgH="155258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2" y="1257300"/>
                        <a:ext cx="7782064" cy="1647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5419725" y="1085850"/>
            <a:ext cx="3429000" cy="210502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3350" y="1085849"/>
            <a:ext cx="3429000" cy="2105025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2550" y="7918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AS64001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8378" y="81959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AS65001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250994" y="3190876"/>
            <a:ext cx="4470400" cy="3024892"/>
          </a:xfrm>
        </p:spPr>
        <p:txBody>
          <a:bodyPr>
            <a:normAutofit/>
          </a:bodyPr>
          <a:lstStyle/>
          <a:p>
            <a:r>
              <a:rPr lang="en-US" sz="1400" dirty="0"/>
              <a:t>router </a:t>
            </a:r>
            <a:r>
              <a:rPr lang="en-US" sz="1400" dirty="0" err="1"/>
              <a:t>ospf</a:t>
            </a:r>
            <a:r>
              <a:rPr lang="en-US" sz="1400" dirty="0"/>
              <a:t> 10</a:t>
            </a:r>
          </a:p>
          <a:p>
            <a:r>
              <a:rPr lang="en-US" sz="1400" dirty="0"/>
              <a:t>router-id 172.16.3.1</a:t>
            </a:r>
          </a:p>
          <a:p>
            <a:r>
              <a:rPr lang="en-US" sz="1400" dirty="0"/>
              <a:t>auto-cost reference-bandwidth 10000</a:t>
            </a:r>
          </a:p>
          <a:p>
            <a:r>
              <a:rPr lang="en-US" sz="1400" dirty="0"/>
              <a:t>redistribute connected subnets</a:t>
            </a:r>
          </a:p>
          <a:p>
            <a:r>
              <a:rPr lang="en-US" sz="1400" dirty="0"/>
              <a:t>no passive-interface Fastethernet0</a:t>
            </a:r>
          </a:p>
          <a:p>
            <a:r>
              <a:rPr lang="en-US" sz="1400" dirty="0"/>
              <a:t>network 172.16.0.0 0.0.3.255 area 0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Fa0</a:t>
            </a:r>
          </a:p>
          <a:p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ospf</a:t>
            </a:r>
            <a:r>
              <a:rPr lang="en-US" sz="1400" dirty="0"/>
              <a:t> network point-to-point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962525" y="3190876"/>
            <a:ext cx="4181474" cy="31868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router </a:t>
            </a:r>
            <a:r>
              <a:rPr lang="en-US" sz="1400" dirty="0" err="1"/>
              <a:t>ospf</a:t>
            </a:r>
            <a:r>
              <a:rPr lang="en-US" sz="1400" dirty="0"/>
              <a:t> 10</a:t>
            </a:r>
          </a:p>
          <a:p>
            <a:r>
              <a:rPr lang="en-US" sz="1400" dirty="0"/>
              <a:t>router-id 172.16.7.1</a:t>
            </a:r>
          </a:p>
          <a:p>
            <a:r>
              <a:rPr lang="en-US" sz="1400" dirty="0"/>
              <a:t>auto-cost reference-bandwidth 10000</a:t>
            </a:r>
          </a:p>
          <a:p>
            <a:r>
              <a:rPr lang="en-US" sz="1400" dirty="0"/>
              <a:t>redistribute connected subnets</a:t>
            </a:r>
          </a:p>
          <a:p>
            <a:r>
              <a:rPr lang="en-US" sz="1400" dirty="0"/>
              <a:t>no passive-interface Fastethernet0</a:t>
            </a:r>
          </a:p>
          <a:p>
            <a:r>
              <a:rPr lang="en-US" sz="1400" dirty="0"/>
              <a:t>network 172.16.4.0 0.0.3.255 area 0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Fa0</a:t>
            </a:r>
          </a:p>
          <a:p>
            <a:r>
              <a:rPr lang="en-US" sz="1400" dirty="0" err="1"/>
              <a:t>ip</a:t>
            </a:r>
            <a:r>
              <a:rPr lang="en-US" sz="1400" dirty="0"/>
              <a:t> </a:t>
            </a:r>
            <a:r>
              <a:rPr lang="en-US" sz="1400" dirty="0" err="1"/>
              <a:t>ospf</a:t>
            </a:r>
            <a:r>
              <a:rPr lang="en-US" sz="1400" dirty="0"/>
              <a:t> network point-to-point</a:t>
            </a:r>
          </a:p>
        </p:txBody>
      </p:sp>
    </p:spTree>
    <p:extLst>
      <p:ext uri="{BB962C8B-B14F-4D97-AF65-F5344CB8AC3E}">
        <p14:creationId xmlns:p14="http://schemas.microsoft.com/office/powerpoint/2010/main" val="2435313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Shortest Path </a:t>
            </a:r>
            <a:r>
              <a:rPr lang="en-US" dirty="0" smtClean="0"/>
              <a:t>First (OSPF) is an algorithm </a:t>
            </a:r>
            <a:r>
              <a:rPr lang="en-US" dirty="0"/>
              <a:t>to determine the best route to a particular network based on link state</a:t>
            </a:r>
          </a:p>
          <a:p>
            <a:r>
              <a:rPr lang="en-US" dirty="0" smtClean="0"/>
              <a:t>Uses </a:t>
            </a:r>
            <a:r>
              <a:rPr lang="en-US" dirty="0"/>
              <a:t>MD5 for authentication</a:t>
            </a:r>
          </a:p>
          <a:p>
            <a:r>
              <a:rPr lang="en-US" dirty="0"/>
              <a:t>Link State Advertisement is used to communicate routing topology to other OSPF routers in the area</a:t>
            </a:r>
          </a:p>
          <a:p>
            <a:r>
              <a:rPr lang="en-US" dirty="0" smtClean="0"/>
              <a:t>Maximum </a:t>
            </a:r>
            <a:r>
              <a:rPr lang="en-US" dirty="0"/>
              <a:t>age of LSA is one hour</a:t>
            </a:r>
          </a:p>
          <a:p>
            <a:r>
              <a:rPr lang="en-US" dirty="0"/>
              <a:t>LSA uses sequence number to track updates. </a:t>
            </a:r>
            <a:r>
              <a:rPr lang="en-US" dirty="0" smtClean="0"/>
              <a:t>Larger </a:t>
            </a:r>
            <a:r>
              <a:rPr lang="en-US" dirty="0"/>
              <a:t>sequence </a:t>
            </a:r>
            <a:r>
              <a:rPr lang="en-US" dirty="0" smtClean="0"/>
              <a:t>numbers </a:t>
            </a:r>
            <a:r>
              <a:rPr lang="en-US" dirty="0"/>
              <a:t>indicate a fresher route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Review Lecture &amp;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84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OSPF Route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52500"/>
            <a:ext cx="7840663" cy="5263268"/>
          </a:xfrm>
        </p:spPr>
        <p:txBody>
          <a:bodyPr>
            <a:normAutofit/>
          </a:bodyPr>
          <a:lstStyle/>
          <a:p>
            <a:r>
              <a:rPr lang="en-US" dirty="0"/>
              <a:t>OSPF network without authentication can become a vector of attack</a:t>
            </a:r>
          </a:p>
          <a:p>
            <a:r>
              <a:rPr lang="en-US" dirty="0"/>
              <a:t>Route injection can be performed to force traffic through a compromised router and perform man-in-the-middle </a:t>
            </a:r>
            <a:r>
              <a:rPr lang="en-US" dirty="0" smtClean="0"/>
              <a:t>attacks</a:t>
            </a:r>
            <a:endParaRPr lang="en-US" dirty="0"/>
          </a:p>
          <a:p>
            <a:r>
              <a:rPr lang="en-US" dirty="0"/>
              <a:t>Route </a:t>
            </a:r>
            <a:r>
              <a:rPr lang="en-US" dirty="0" smtClean="0"/>
              <a:t>injection </a:t>
            </a:r>
            <a:r>
              <a:rPr lang="en-US" dirty="0"/>
              <a:t>can also be used to blackhole access to networks, causing a denial-of-service attack</a:t>
            </a:r>
          </a:p>
          <a:p>
            <a:r>
              <a:rPr lang="en-US" dirty="0"/>
              <a:t>Other attacks include max age, sequence, max </a:t>
            </a:r>
            <a:r>
              <a:rPr lang="en-US" dirty="0" smtClean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23333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Max Age </a:t>
            </a:r>
            <a:r>
              <a:rPr lang="en-US" dirty="0" smtClean="0"/>
              <a:t>Attack (DOS)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</a:t>
            </a:r>
            <a:r>
              <a:rPr lang="en-US" dirty="0"/>
              <a:t>age of an LSA is </a:t>
            </a:r>
            <a:r>
              <a:rPr lang="en-US" dirty="0" smtClean="0"/>
              <a:t>3,600 </a:t>
            </a:r>
            <a:r>
              <a:rPr lang="en-US" dirty="0"/>
              <a:t>seconds</a:t>
            </a:r>
          </a:p>
          <a:p>
            <a:r>
              <a:rPr lang="en-US" dirty="0"/>
              <a:t>Attacker can clone a fake LSA packet pretending to be from router A with the different </a:t>
            </a:r>
            <a:r>
              <a:rPr lang="en-US" dirty="0" smtClean="0"/>
              <a:t>max-age </a:t>
            </a:r>
            <a:r>
              <a:rPr lang="en-US" dirty="0"/>
              <a:t>set</a:t>
            </a:r>
          </a:p>
          <a:p>
            <a:r>
              <a:rPr lang="en-US" dirty="0"/>
              <a:t>Router A </a:t>
            </a:r>
            <a:r>
              <a:rPr lang="en-US" dirty="0" smtClean="0"/>
              <a:t>contests </a:t>
            </a:r>
            <a:r>
              <a:rPr lang="en-US" dirty="0"/>
              <a:t>the change in age by sending a new message called “fight-back”</a:t>
            </a:r>
          </a:p>
          <a:p>
            <a:r>
              <a:rPr lang="en-US" dirty="0"/>
              <a:t>Attacker can continuously send false LSA </a:t>
            </a:r>
            <a:r>
              <a:rPr lang="en-US" dirty="0" smtClean="0"/>
              <a:t>packets </a:t>
            </a:r>
            <a:r>
              <a:rPr lang="en-US" dirty="0"/>
              <a:t>to cause network confusion and subsequently put the network into a denial-of-service attack</a:t>
            </a:r>
          </a:p>
        </p:txBody>
      </p:sp>
    </p:spTree>
    <p:extLst>
      <p:ext uri="{BB962C8B-B14F-4D97-AF65-F5344CB8AC3E}">
        <p14:creationId xmlns:p14="http://schemas.microsoft.com/office/powerpoint/2010/main" val="88554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Sequence </a:t>
            </a:r>
            <a:r>
              <a:rPr lang="en-US" dirty="0" smtClean="0"/>
              <a:t>Attack (DOS)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Attacker can continuously send </a:t>
            </a:r>
            <a:r>
              <a:rPr lang="en-US" dirty="0" smtClean="0"/>
              <a:t>an </a:t>
            </a:r>
            <a:r>
              <a:rPr lang="en-US" dirty="0"/>
              <a:t>LSA packet with </a:t>
            </a:r>
            <a:r>
              <a:rPr lang="en-US" dirty="0" smtClean="0"/>
              <a:t>a sequence </a:t>
            </a:r>
            <a:r>
              <a:rPr lang="en-US" dirty="0"/>
              <a:t>number larger than the one from router A, which </a:t>
            </a:r>
            <a:r>
              <a:rPr lang="en-US" dirty="0" smtClean="0"/>
              <a:t>indicates </a:t>
            </a:r>
            <a:r>
              <a:rPr lang="en-US" dirty="0"/>
              <a:t>a newer route is available</a:t>
            </a:r>
          </a:p>
          <a:p>
            <a:r>
              <a:rPr lang="en-US" dirty="0"/>
              <a:t>Router A will “fight back” with a newer sequence number LSA</a:t>
            </a:r>
          </a:p>
          <a:p>
            <a:r>
              <a:rPr lang="en-US" dirty="0" smtClean="0"/>
              <a:t>Causes </a:t>
            </a:r>
            <a:r>
              <a:rPr lang="en-US" dirty="0"/>
              <a:t>network to become unstable and subsequently put the network into a denial-of-service attack</a:t>
            </a:r>
          </a:p>
        </p:txBody>
      </p:sp>
    </p:spTree>
    <p:extLst>
      <p:ext uri="{BB962C8B-B14F-4D97-AF65-F5344CB8AC3E}">
        <p14:creationId xmlns:p14="http://schemas.microsoft.com/office/powerpoint/2010/main" val="107829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Authentication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OSPF uses MD5 key based authentication as part of the standard</a:t>
            </a:r>
          </a:p>
          <a:p>
            <a:r>
              <a:rPr lang="en-US" dirty="0" smtClean="0"/>
              <a:t>Provides </a:t>
            </a:r>
            <a:r>
              <a:rPr lang="en-US" dirty="0"/>
              <a:t>good protection on </a:t>
            </a:r>
            <a:r>
              <a:rPr lang="en-US" dirty="0" smtClean="0"/>
              <a:t>OSPF </a:t>
            </a:r>
            <a:r>
              <a:rPr lang="en-US" dirty="0"/>
              <a:t>routers and LSA </a:t>
            </a:r>
            <a:r>
              <a:rPr lang="en-US" dirty="0" smtClean="0"/>
              <a:t>exchanges</a:t>
            </a:r>
            <a:endParaRPr lang="en-US" dirty="0"/>
          </a:p>
          <a:p>
            <a:r>
              <a:rPr lang="en-US" dirty="0"/>
              <a:t>However, it can be cracked using special tools and password </a:t>
            </a:r>
            <a:r>
              <a:rPr lang="en-US" dirty="0" smtClean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575944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is the first line of defense</a:t>
            </a:r>
          </a:p>
          <a:p>
            <a:pPr lvl="1"/>
            <a:r>
              <a:rPr lang="en-US" dirty="0"/>
              <a:t>Always configure the OSPF network with authentication</a:t>
            </a:r>
          </a:p>
          <a:p>
            <a:pPr lvl="1"/>
            <a:r>
              <a:rPr lang="en-US" dirty="0"/>
              <a:t>Use complex password for OSPF authentication</a:t>
            </a:r>
          </a:p>
          <a:p>
            <a:r>
              <a:rPr lang="en-US" dirty="0"/>
              <a:t>Configure </a:t>
            </a:r>
            <a:r>
              <a:rPr lang="en-US" dirty="0" smtClean="0"/>
              <a:t>a passive interface </a:t>
            </a:r>
            <a:r>
              <a:rPr lang="en-US" dirty="0"/>
              <a:t>on network </a:t>
            </a:r>
            <a:r>
              <a:rPr lang="en-US" dirty="0" smtClean="0"/>
              <a:t>interfaces </a:t>
            </a:r>
            <a:r>
              <a:rPr lang="en-US" dirty="0"/>
              <a:t>that </a:t>
            </a:r>
            <a:r>
              <a:rPr lang="en-US" dirty="0" smtClean="0"/>
              <a:t>you don’t receive </a:t>
            </a:r>
            <a:r>
              <a:rPr lang="en-US" dirty="0"/>
              <a:t>routing information </a:t>
            </a:r>
            <a:r>
              <a:rPr lang="en-US" dirty="0" smtClean="0"/>
              <a:t>(e.g., </a:t>
            </a:r>
            <a:r>
              <a:rPr lang="en-US" dirty="0"/>
              <a:t>interface connecting to client networks</a:t>
            </a:r>
            <a:r>
              <a:rPr lang="en-US" dirty="0" smtClean="0"/>
              <a:t>)</a:t>
            </a:r>
          </a:p>
          <a:p>
            <a:r>
              <a:rPr lang="en-US" dirty="0"/>
              <a:t>Use </a:t>
            </a:r>
            <a:r>
              <a:rPr lang="en-US" dirty="0" smtClean="0"/>
              <a:t>system </a:t>
            </a:r>
            <a:r>
              <a:rPr lang="en-US" dirty="0"/>
              <a:t>monitoring to detect </a:t>
            </a:r>
            <a:r>
              <a:rPr lang="en-US" dirty="0" smtClean="0"/>
              <a:t>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33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22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17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04875"/>
            <a:ext cx="7840663" cy="5310893"/>
          </a:xfrm>
        </p:spPr>
        <p:txBody>
          <a:bodyPr/>
          <a:lstStyle/>
          <a:p>
            <a:r>
              <a:rPr lang="en-US" dirty="0" smtClean="0"/>
              <a:t>MAC </a:t>
            </a:r>
            <a:r>
              <a:rPr lang="en-US" dirty="0"/>
              <a:t>Address Spoofing</a:t>
            </a:r>
          </a:p>
          <a:p>
            <a:r>
              <a:rPr lang="en-US" dirty="0"/>
              <a:t>ARP Address Spoofing</a:t>
            </a:r>
          </a:p>
          <a:p>
            <a:r>
              <a:rPr lang="en-US" dirty="0"/>
              <a:t>VLAN Hopping</a:t>
            </a:r>
          </a:p>
          <a:p>
            <a:r>
              <a:rPr lang="en-US" dirty="0"/>
              <a:t>DHCP Starvation</a:t>
            </a:r>
          </a:p>
          <a:p>
            <a:r>
              <a:rPr lang="en-US" dirty="0"/>
              <a:t>DHCP Server Spoofing</a:t>
            </a:r>
          </a:p>
          <a:p>
            <a:r>
              <a:rPr lang="en-US" dirty="0"/>
              <a:t>IP Spoofing</a:t>
            </a:r>
          </a:p>
          <a:p>
            <a:r>
              <a:rPr lang="en-US" dirty="0"/>
              <a:t>STP Spoofing</a:t>
            </a:r>
          </a:p>
          <a:p>
            <a:r>
              <a:rPr lang="en-US" dirty="0"/>
              <a:t>Private </a:t>
            </a:r>
            <a:r>
              <a:rPr lang="en-US" dirty="0" err="1"/>
              <a:t>VLan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Lab: Secure 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5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Routing Information Protocol (RIP)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3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fontAlgn="ctr"/>
            <a:r>
              <a:rPr lang="en-CA" dirty="0"/>
              <a:t>Routing Information Protocol </a:t>
            </a:r>
            <a:r>
              <a:rPr lang="en-CA" dirty="0" smtClean="0"/>
              <a:t>(RIP) is </a:t>
            </a:r>
            <a:r>
              <a:rPr lang="en-CA" dirty="0"/>
              <a:t>a distance-vector routing protocol</a:t>
            </a:r>
          </a:p>
          <a:p>
            <a:pPr fontAlgn="ctr"/>
            <a:r>
              <a:rPr lang="en-CA" dirty="0"/>
              <a:t>It uses hop count as a metric to measure </a:t>
            </a:r>
            <a:r>
              <a:rPr lang="en-CA" dirty="0" smtClean="0"/>
              <a:t>distance</a:t>
            </a:r>
            <a:endParaRPr lang="en-CA" dirty="0"/>
          </a:p>
          <a:p>
            <a:pPr fontAlgn="ctr"/>
            <a:r>
              <a:rPr lang="en-CA" dirty="0" smtClean="0"/>
              <a:t>Maximum </a:t>
            </a:r>
            <a:r>
              <a:rPr lang="en-CA" dirty="0"/>
              <a:t>number of hops </a:t>
            </a:r>
            <a:r>
              <a:rPr lang="en-CA" dirty="0" smtClean="0"/>
              <a:t>allowed: 15</a:t>
            </a:r>
          </a:p>
          <a:p>
            <a:pPr lvl="1" fontAlgn="ctr"/>
            <a:r>
              <a:rPr lang="en-CA" dirty="0" smtClean="0"/>
              <a:t>A </a:t>
            </a:r>
            <a:r>
              <a:rPr lang="en-CA" dirty="0"/>
              <a:t>hop count of 16 is considered infinite and unreachable</a:t>
            </a:r>
          </a:p>
          <a:p>
            <a:pPr fontAlgn="ctr"/>
            <a:r>
              <a:rPr lang="en-CA" dirty="0"/>
              <a:t>Routing update </a:t>
            </a:r>
            <a:r>
              <a:rPr lang="en-CA" dirty="0" smtClean="0"/>
              <a:t>sent </a:t>
            </a:r>
            <a:r>
              <a:rPr lang="en-CA" dirty="0"/>
              <a:t>out every 30 seconds using </a:t>
            </a:r>
            <a:endParaRPr lang="en-CA" dirty="0" smtClean="0"/>
          </a:p>
          <a:p>
            <a:pPr lvl="1" fontAlgn="ctr"/>
            <a:r>
              <a:rPr lang="en-CA" dirty="0" smtClean="0"/>
              <a:t>broadcast </a:t>
            </a:r>
            <a:r>
              <a:rPr lang="en-CA" dirty="0"/>
              <a:t>in version 1 </a:t>
            </a:r>
            <a:endParaRPr lang="en-CA" dirty="0" smtClean="0"/>
          </a:p>
          <a:p>
            <a:pPr lvl="1" fontAlgn="ctr"/>
            <a:r>
              <a:rPr lang="en-CA" dirty="0" smtClean="0"/>
              <a:t>multicast </a:t>
            </a:r>
            <a:r>
              <a:rPr lang="en-CA" dirty="0"/>
              <a:t>in version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6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frequency of routing </a:t>
            </a:r>
            <a:r>
              <a:rPr lang="en-US" dirty="0" smtClean="0"/>
              <a:t>updates </a:t>
            </a:r>
            <a:r>
              <a:rPr lang="en-US" dirty="0"/>
              <a:t>tends to be relatively noisy on network</a:t>
            </a:r>
          </a:p>
          <a:p>
            <a:r>
              <a:rPr lang="en-US" dirty="0"/>
              <a:t>Because </a:t>
            </a:r>
            <a:r>
              <a:rPr lang="en-US" dirty="0" smtClean="0"/>
              <a:t>updates </a:t>
            </a:r>
            <a:r>
              <a:rPr lang="en-US" dirty="0"/>
              <a:t>are sent every 30 seconds, there is a </a:t>
            </a:r>
            <a:r>
              <a:rPr lang="en-US" dirty="0" smtClean="0"/>
              <a:t>tendency </a:t>
            </a:r>
            <a:r>
              <a:rPr lang="en-US" dirty="0"/>
              <a:t>for all RIP routers to send </a:t>
            </a:r>
            <a:r>
              <a:rPr lang="en-US" dirty="0" smtClean="0"/>
              <a:t>updates </a:t>
            </a:r>
            <a:r>
              <a:rPr lang="en-US" dirty="0"/>
              <a:t>within seconds of each other, creating a storm of </a:t>
            </a:r>
            <a:r>
              <a:rPr lang="en-US" dirty="0" smtClean="0"/>
              <a:t>updates every </a:t>
            </a:r>
            <a:r>
              <a:rPr lang="en-US" dirty="0"/>
              <a:t>30 seconds, particularly in version 1</a:t>
            </a:r>
          </a:p>
          <a:p>
            <a:r>
              <a:rPr lang="en-US" dirty="0"/>
              <a:t>Version </a:t>
            </a:r>
            <a:r>
              <a:rPr lang="en-US" dirty="0" smtClean="0"/>
              <a:t>1 does </a:t>
            </a:r>
            <a:r>
              <a:rPr lang="en-US" dirty="0"/>
              <a:t>not support router authentication, making it prone to attacks</a:t>
            </a:r>
          </a:p>
        </p:txBody>
      </p:sp>
    </p:spTree>
    <p:extLst>
      <p:ext uri="{BB962C8B-B14F-4D97-AF65-F5344CB8AC3E}">
        <p14:creationId xmlns:p14="http://schemas.microsoft.com/office/powerpoint/2010/main" val="131516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RIP: </a:t>
            </a:r>
            <a:r>
              <a:rPr lang="en-US" dirty="0"/>
              <a:t>Split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horizon rule is used in RIP to prevent routing loop</a:t>
            </a:r>
          </a:p>
          <a:p>
            <a:r>
              <a:rPr lang="en-US" dirty="0"/>
              <a:t>Consider router A, B and C: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 receives </a:t>
            </a:r>
            <a:r>
              <a:rPr lang="en-US" dirty="0" smtClean="0"/>
              <a:t>a route </a:t>
            </a:r>
            <a:r>
              <a:rPr lang="en-US" dirty="0"/>
              <a:t>to C from B, it does not advertise back to B</a:t>
            </a:r>
          </a:p>
          <a:p>
            <a:r>
              <a:rPr lang="en-US" dirty="0"/>
              <a:t>This ensures B does not get an advertisement from A claiming that A has a route to C (via B) and </a:t>
            </a:r>
            <a:r>
              <a:rPr lang="en-US" dirty="0" smtClean="0"/>
              <a:t>creating </a:t>
            </a:r>
            <a:r>
              <a:rPr lang="en-US" dirty="0"/>
              <a:t>a routing loop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6797" y="2903783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137888" y="2903782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408978" y="2903783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C</a:t>
            </a:r>
          </a:p>
        </p:txBody>
      </p:sp>
      <p:cxnSp>
        <p:nvCxnSpPr>
          <p:cNvPr id="8" name="Straight Connector 7"/>
          <p:cNvCxnSpPr>
            <a:stCxn id="4" idx="6"/>
            <a:endCxn id="5" idx="2"/>
          </p:cNvCxnSpPr>
          <p:nvPr/>
        </p:nvCxnSpPr>
        <p:spPr>
          <a:xfrm flipV="1">
            <a:off x="2701684" y="3152261"/>
            <a:ext cx="14362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6"/>
            <a:endCxn id="6" idx="2"/>
          </p:cNvCxnSpPr>
          <p:nvPr/>
        </p:nvCxnSpPr>
        <p:spPr>
          <a:xfrm>
            <a:off x="4972775" y="3152261"/>
            <a:ext cx="14362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01075" y="3271528"/>
            <a:ext cx="124239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01075" y="3023049"/>
            <a:ext cx="72555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68515" y="284992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X</a:t>
            </a:r>
            <a:endParaRPr lang="en-CA" sz="135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3199" y="3230798"/>
            <a:ext cx="9182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Route to C</a:t>
            </a:r>
          </a:p>
        </p:txBody>
      </p:sp>
    </p:spTree>
    <p:extLst>
      <p:ext uri="{BB962C8B-B14F-4D97-AF65-F5344CB8AC3E}">
        <p14:creationId xmlns:p14="http://schemas.microsoft.com/office/powerpoint/2010/main" val="400893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RIP: </a:t>
            </a:r>
            <a:r>
              <a:rPr lang="en-US" dirty="0"/>
              <a:t>Route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prevent router from routing packets through an invalid network</a:t>
            </a:r>
          </a:p>
          <a:p>
            <a:r>
              <a:rPr lang="en-US" dirty="0"/>
              <a:t>RIP uses route poisoning to announce a route is no longer valid and should be removed from routing table</a:t>
            </a:r>
          </a:p>
          <a:p>
            <a:r>
              <a:rPr lang="en-US" dirty="0"/>
              <a:t>It does it by announcing a route with hop count 16, which marks it as unreachable, causing all RIP routers to remove the route from routing table</a:t>
            </a:r>
          </a:p>
        </p:txBody>
      </p:sp>
      <p:sp>
        <p:nvSpPr>
          <p:cNvPr id="14" name="Oval 13"/>
          <p:cNvSpPr/>
          <p:nvPr/>
        </p:nvSpPr>
        <p:spPr>
          <a:xfrm>
            <a:off x="3164393" y="5456350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5435484" y="5456349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7706575" y="5456350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C</a:t>
            </a:r>
          </a:p>
        </p:txBody>
      </p:sp>
      <p:cxnSp>
        <p:nvCxnSpPr>
          <p:cNvPr id="20" name="Straight Connector 19"/>
          <p:cNvCxnSpPr>
            <a:stCxn id="14" idx="6"/>
            <a:endCxn id="18" idx="2"/>
          </p:cNvCxnSpPr>
          <p:nvPr/>
        </p:nvCxnSpPr>
        <p:spPr>
          <a:xfrm flipV="1">
            <a:off x="3999281" y="5704828"/>
            <a:ext cx="14362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6"/>
            <a:endCxn id="19" idx="2"/>
          </p:cNvCxnSpPr>
          <p:nvPr/>
        </p:nvCxnSpPr>
        <p:spPr>
          <a:xfrm>
            <a:off x="6270371" y="5704828"/>
            <a:ext cx="143620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098672" y="5575616"/>
            <a:ext cx="121929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3087" y="5317849"/>
            <a:ext cx="1559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Route to Z – hop 16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6371373" y="5575616"/>
            <a:ext cx="1219293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34365" y="5953305"/>
            <a:ext cx="1482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Remove route to 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05456" y="5955687"/>
            <a:ext cx="1482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Remove route to 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76391" y="5302399"/>
            <a:ext cx="15594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Route to Z – hop 16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63274" y="5955687"/>
            <a:ext cx="14825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Remove route to Z</a:t>
            </a:r>
          </a:p>
        </p:txBody>
      </p:sp>
      <p:sp>
        <p:nvSpPr>
          <p:cNvPr id="16" name="Oval 15"/>
          <p:cNvSpPr/>
          <p:nvPr/>
        </p:nvSpPr>
        <p:spPr>
          <a:xfrm>
            <a:off x="770105" y="5446178"/>
            <a:ext cx="834887" cy="4969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0" dirty="0"/>
              <a:t>Z</a:t>
            </a:r>
            <a:endParaRPr lang="en-CA" sz="1350" dirty="0"/>
          </a:p>
        </p:txBody>
      </p:sp>
      <p:cxnSp>
        <p:nvCxnSpPr>
          <p:cNvPr id="17" name="Straight Connector 16"/>
          <p:cNvCxnSpPr>
            <a:stCxn id="16" idx="6"/>
          </p:cNvCxnSpPr>
          <p:nvPr/>
        </p:nvCxnSpPr>
        <p:spPr>
          <a:xfrm>
            <a:off x="1604992" y="5694657"/>
            <a:ext cx="1559401" cy="10172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8490" y="5329155"/>
            <a:ext cx="1752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solidFill>
                  <a:schemeClr val="accent3">
                    <a:lumMod val="75000"/>
                  </a:schemeClr>
                </a:solidFill>
              </a:rPr>
              <a:t>Route to </a:t>
            </a:r>
            <a:r>
              <a:rPr lang="en-CA" sz="1350" dirty="0" smtClean="0">
                <a:solidFill>
                  <a:schemeClr val="accent3">
                    <a:lumMod val="75000"/>
                  </a:schemeClr>
                </a:solidFill>
              </a:rPr>
              <a:t>Z Up/Down</a:t>
            </a:r>
            <a:endParaRPr lang="en-CA" sz="135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92963"/>
      </p:ext>
    </p:extLst>
  </p:cSld>
  <p:clrMapOvr>
    <a:masterClrMapping/>
  </p:clrMapOvr>
</p:sld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1772</Words>
  <Application>Microsoft Office PowerPoint</Application>
  <PresentationFormat>On-screen Show (4:3)</PresentationFormat>
  <Paragraphs>265</Paragraphs>
  <Slides>36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ER Master_2015</vt:lpstr>
      <vt:lpstr>Visio.Drawing.15</vt:lpstr>
      <vt:lpstr>ITSC 206: Advanced Networking for Offensive and Defensive Environments</vt:lpstr>
      <vt:lpstr>Table of Contents</vt:lpstr>
      <vt:lpstr>Review Lecture &amp; Lab</vt:lpstr>
      <vt:lpstr>Review</vt:lpstr>
      <vt:lpstr>Routing Information Protocol (RIP)</vt:lpstr>
      <vt:lpstr>RIP</vt:lpstr>
      <vt:lpstr>RIP</vt:lpstr>
      <vt:lpstr>RIP: Split Horizon</vt:lpstr>
      <vt:lpstr>RIP: Route Poisoning</vt:lpstr>
      <vt:lpstr>RIP Route Poisoning</vt:lpstr>
      <vt:lpstr>RIP: Hold-Down Timer</vt:lpstr>
      <vt:lpstr>RIP Route Injection</vt:lpstr>
      <vt:lpstr>RIP Attack Mitigation</vt:lpstr>
      <vt:lpstr>PowerPoint Presentation</vt:lpstr>
      <vt:lpstr>Border Gateway Protocol (BGP)</vt:lpstr>
      <vt:lpstr>Protocol Terminology</vt:lpstr>
      <vt:lpstr>Protocol Terminology (cont)</vt:lpstr>
      <vt:lpstr>Protocol Terminology (cont)</vt:lpstr>
      <vt:lpstr>BGP WAN</vt:lpstr>
      <vt:lpstr>Border Gateway Protocol (BGP)</vt:lpstr>
      <vt:lpstr>BGP – Best Path Selection Order</vt:lpstr>
      <vt:lpstr>BGP</vt:lpstr>
      <vt:lpstr>BGP Impactful Events</vt:lpstr>
      <vt:lpstr>BGP Hijacking (NLRI injection)</vt:lpstr>
      <vt:lpstr>BGP Attack Mitigation</vt:lpstr>
      <vt:lpstr>Discussion &amp; Details</vt:lpstr>
      <vt:lpstr>Open Shortest Path First (OSPF)</vt:lpstr>
      <vt:lpstr>OSPF WAN</vt:lpstr>
      <vt:lpstr>OSPF</vt:lpstr>
      <vt:lpstr>OSPF Route Injection</vt:lpstr>
      <vt:lpstr>OSPF Max Age Attack (DOS)</vt:lpstr>
      <vt:lpstr>OSPF Sequence Attack (DOS)</vt:lpstr>
      <vt:lpstr>OSPF Authentication Attack</vt:lpstr>
      <vt:lpstr>OSPF Attack Mitigation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hstlouis</cp:lastModifiedBy>
  <cp:revision>113</cp:revision>
  <dcterms:created xsi:type="dcterms:W3CDTF">2016-04-05T14:17:30Z</dcterms:created>
  <dcterms:modified xsi:type="dcterms:W3CDTF">2019-01-30T14:17:19Z</dcterms:modified>
</cp:coreProperties>
</file>