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2"/>
  </p:notesMasterIdLst>
  <p:sldIdLst>
    <p:sldId id="258" r:id="rId2"/>
    <p:sldId id="417" r:id="rId3"/>
    <p:sldId id="426" r:id="rId4"/>
    <p:sldId id="427" r:id="rId5"/>
    <p:sldId id="425" r:id="rId6"/>
    <p:sldId id="279" r:id="rId7"/>
    <p:sldId id="365" r:id="rId8"/>
    <p:sldId id="394" r:id="rId9"/>
    <p:sldId id="389" r:id="rId10"/>
    <p:sldId id="390" r:id="rId11"/>
    <p:sldId id="391" r:id="rId12"/>
    <p:sldId id="392" r:id="rId13"/>
    <p:sldId id="419" r:id="rId14"/>
    <p:sldId id="418" r:id="rId15"/>
    <p:sldId id="334" r:id="rId16"/>
    <p:sldId id="393" r:id="rId17"/>
    <p:sldId id="366" r:id="rId18"/>
    <p:sldId id="395" r:id="rId19"/>
    <p:sldId id="367" r:id="rId20"/>
    <p:sldId id="368" r:id="rId21"/>
    <p:sldId id="399" r:id="rId22"/>
    <p:sldId id="420" r:id="rId23"/>
    <p:sldId id="369" r:id="rId24"/>
    <p:sldId id="428" r:id="rId25"/>
    <p:sldId id="260" r:id="rId26"/>
    <p:sldId id="400" r:id="rId27"/>
    <p:sldId id="401" r:id="rId28"/>
    <p:sldId id="402" r:id="rId29"/>
    <p:sldId id="370" r:id="rId30"/>
    <p:sldId id="403" r:id="rId31"/>
    <p:sldId id="404" r:id="rId32"/>
    <p:sldId id="421" r:id="rId33"/>
    <p:sldId id="327" r:id="rId34"/>
    <p:sldId id="313" r:id="rId35"/>
    <p:sldId id="405" r:id="rId36"/>
    <p:sldId id="344" r:id="rId37"/>
    <p:sldId id="406" r:id="rId38"/>
    <p:sldId id="376" r:id="rId39"/>
    <p:sldId id="422" r:id="rId40"/>
    <p:sldId id="408" r:id="rId41"/>
    <p:sldId id="407" r:id="rId42"/>
    <p:sldId id="409" r:id="rId43"/>
    <p:sldId id="410" r:id="rId44"/>
    <p:sldId id="412" r:id="rId45"/>
    <p:sldId id="411" r:id="rId46"/>
    <p:sldId id="413" r:id="rId47"/>
    <p:sldId id="414" r:id="rId48"/>
    <p:sldId id="415" r:id="rId49"/>
    <p:sldId id="423" r:id="rId50"/>
    <p:sldId id="4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3" autoAdjust="0"/>
    <p:restoredTop sz="9435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5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3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5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9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6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0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4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3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8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9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0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0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0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3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3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3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0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5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2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5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6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95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2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/>
          <a:p>
            <a:fld id="{B3D2B377-CF7E-8F44-A32D-7E519906999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6" y="6176964"/>
            <a:ext cx="123822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5338806" y="-21266"/>
            <a:ext cx="3799879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5338806" y="-21266"/>
            <a:ext cx="3799879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583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1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35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504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45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8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123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55" r:id="rId11"/>
    <p:sldLayoutId id="2147483657" r:id="rId12"/>
    <p:sldLayoutId id="214748365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bzgqslnL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ITSC 206: Advanced </a:t>
            </a:r>
            <a:r>
              <a:rPr lang="en-CA" sz="3600" dirty="0"/>
              <a:t>Networking for Offensive and Defensive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833764"/>
            <a:ext cx="4353169" cy="675789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dirty="0" smtClean="0"/>
              <a:t>4: Network </a:t>
            </a:r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Examples of NAC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mobile device is queried for an authentication process, typically a webpage with a form to enter a </a:t>
            </a:r>
            <a:r>
              <a:rPr lang="en-CA" dirty="0" smtClean="0"/>
              <a:t>code </a:t>
            </a:r>
            <a:r>
              <a:rPr lang="en-CA" dirty="0"/>
              <a:t>or credential</a:t>
            </a:r>
          </a:p>
          <a:p>
            <a:r>
              <a:rPr lang="en-CA" dirty="0"/>
              <a:t>If the device cannot authenticate against the </a:t>
            </a:r>
            <a:r>
              <a:rPr lang="en-CA" dirty="0" err="1"/>
              <a:t>WiFi</a:t>
            </a:r>
            <a:r>
              <a:rPr lang="en-CA" dirty="0"/>
              <a:t> hotspot, it is trapped in the quarantined VLAN with no network access</a:t>
            </a:r>
          </a:p>
          <a:p>
            <a:r>
              <a:rPr lang="en-CA" dirty="0"/>
              <a:t>Once authenticated, the device is assigned to an authorized VLAN, given a new IP address by the DHCP </a:t>
            </a:r>
            <a:r>
              <a:rPr lang="en-CA" dirty="0" smtClean="0"/>
              <a:t>server </a:t>
            </a:r>
            <a:r>
              <a:rPr lang="en-CA" dirty="0"/>
              <a:t>and allowed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132652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Enterprise </a:t>
            </a:r>
            <a:r>
              <a:rPr lang="en-CA" dirty="0" smtClean="0"/>
              <a:t>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In an enterprise environment, NAC provide the first line of defense against unauthorized access from unknown </a:t>
            </a:r>
            <a:r>
              <a:rPr lang="en-CA" dirty="0" smtClean="0"/>
              <a:t>devices.</a:t>
            </a:r>
            <a:endParaRPr lang="en-CA" dirty="0"/>
          </a:p>
          <a:p>
            <a:r>
              <a:rPr lang="en-CA" dirty="0"/>
              <a:t>Any person with access to a network port can connect an unknown device </a:t>
            </a:r>
            <a:r>
              <a:rPr lang="en-CA" dirty="0" smtClean="0"/>
              <a:t>to </a:t>
            </a:r>
            <a:r>
              <a:rPr lang="en-CA" dirty="0"/>
              <a:t>the network </a:t>
            </a:r>
            <a:r>
              <a:rPr lang="en-CA" dirty="0" smtClean="0"/>
              <a:t>port.</a:t>
            </a:r>
            <a:endParaRPr lang="en-CA" dirty="0"/>
          </a:p>
          <a:p>
            <a:r>
              <a:rPr lang="en-CA" dirty="0"/>
              <a:t>If the network port is not enabled with NAC, the unknown device is assigned to the configured VLAN for the network port, and assigned a valid IP </a:t>
            </a:r>
            <a:r>
              <a:rPr lang="en-CA" dirty="0" smtClean="0"/>
              <a:t>address.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86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Enterprise </a:t>
            </a:r>
            <a:r>
              <a:rPr lang="en-CA" dirty="0" smtClean="0"/>
              <a:t>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CA" dirty="0"/>
              <a:t>Once an IP address and a gateway is assigned, the </a:t>
            </a:r>
            <a:r>
              <a:rPr lang="en-CA" dirty="0" smtClean="0"/>
              <a:t>device </a:t>
            </a:r>
            <a:r>
              <a:rPr lang="en-CA" dirty="0"/>
              <a:t>has free access to all available network resources </a:t>
            </a:r>
          </a:p>
          <a:p>
            <a:r>
              <a:rPr lang="en-CA" dirty="0" smtClean="0"/>
              <a:t>The device </a:t>
            </a:r>
            <a:r>
              <a:rPr lang="en-CA" dirty="0"/>
              <a:t>may not have the same security </a:t>
            </a:r>
            <a:r>
              <a:rPr lang="en-CA" dirty="0" smtClean="0"/>
              <a:t>measures </a:t>
            </a:r>
            <a:r>
              <a:rPr lang="en-CA" dirty="0"/>
              <a:t>as a </a:t>
            </a:r>
            <a:r>
              <a:rPr lang="en-CA" dirty="0" smtClean="0"/>
              <a:t>corporate-controlled device</a:t>
            </a:r>
          </a:p>
          <a:p>
            <a:pPr lvl="1"/>
            <a:r>
              <a:rPr lang="en-CA" dirty="0" smtClean="0"/>
              <a:t>No </a:t>
            </a:r>
            <a:r>
              <a:rPr lang="en-CA" dirty="0"/>
              <a:t>security </a:t>
            </a:r>
            <a:r>
              <a:rPr lang="en-CA" dirty="0" smtClean="0"/>
              <a:t>protection (antivirus) </a:t>
            </a:r>
          </a:p>
          <a:p>
            <a:pPr lvl="1"/>
            <a:r>
              <a:rPr lang="en-CA" dirty="0" smtClean="0"/>
              <a:t>May even be infected, </a:t>
            </a:r>
            <a:r>
              <a:rPr lang="en-CA" dirty="0"/>
              <a:t>ready to launch an attack on the </a:t>
            </a:r>
            <a:r>
              <a:rPr lang="en-CA" dirty="0" smtClean="0"/>
              <a:t>network</a:t>
            </a:r>
            <a:endParaRPr lang="en-CA" dirty="0"/>
          </a:p>
          <a:p>
            <a:r>
              <a:rPr lang="en-CA" dirty="0" smtClean="0"/>
              <a:t>Deploy </a:t>
            </a:r>
            <a:r>
              <a:rPr lang="en-CA" dirty="0"/>
              <a:t>NAC at </a:t>
            </a:r>
            <a:r>
              <a:rPr lang="en-CA" dirty="0" smtClean="0"/>
              <a:t>network </a:t>
            </a:r>
            <a:r>
              <a:rPr lang="en-CA" dirty="0"/>
              <a:t>ports across the enterprise network to prevent unauthorized access to cross the front line</a:t>
            </a:r>
          </a:p>
        </p:txBody>
      </p:sp>
    </p:spTree>
    <p:extLst>
      <p:ext uri="{BB962C8B-B14F-4D97-AF65-F5344CB8AC3E}">
        <p14:creationId xmlns:p14="http://schemas.microsoft.com/office/powerpoint/2010/main" val="204870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NAC </a:t>
            </a:r>
            <a:r>
              <a:rPr lang="en-CA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Agent </a:t>
            </a:r>
            <a:r>
              <a:rPr lang="en-CA" dirty="0" smtClean="0"/>
              <a:t>vs. </a:t>
            </a:r>
            <a:r>
              <a:rPr lang="en-CA" dirty="0"/>
              <a:t>Agentless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NAC makes decision on network port connectivity based on the intelligence it </a:t>
            </a:r>
            <a:r>
              <a:rPr lang="en-CA" dirty="0" smtClean="0"/>
              <a:t>gathers </a:t>
            </a:r>
            <a:r>
              <a:rPr lang="en-CA" dirty="0"/>
              <a:t>from the connecting device</a:t>
            </a:r>
          </a:p>
          <a:p>
            <a:r>
              <a:rPr lang="en-CA" dirty="0" smtClean="0"/>
              <a:t>How it gathers </a:t>
            </a:r>
            <a:r>
              <a:rPr lang="en-CA" dirty="0"/>
              <a:t>information </a:t>
            </a:r>
            <a:r>
              <a:rPr lang="en-CA" dirty="0" smtClean="0"/>
              <a:t>is </a:t>
            </a:r>
            <a:r>
              <a:rPr lang="en-CA" dirty="0"/>
              <a:t>the crucial step in the NAC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78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Agent </a:t>
            </a:r>
            <a:r>
              <a:rPr lang="en-CA" dirty="0" smtClean="0"/>
              <a:t>vs. </a:t>
            </a:r>
            <a:r>
              <a:rPr lang="en-CA" dirty="0"/>
              <a:t>Agentless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Agent-based </a:t>
            </a:r>
            <a:r>
              <a:rPr lang="en-CA" dirty="0"/>
              <a:t>NAC </a:t>
            </a:r>
            <a:r>
              <a:rPr lang="en-CA" dirty="0" smtClean="0"/>
              <a:t>solution: </a:t>
            </a:r>
            <a:r>
              <a:rPr lang="en-CA" dirty="0"/>
              <a:t>designed to disclose system information using a client installed on the endpoint. </a:t>
            </a:r>
            <a:endParaRPr lang="en-CA" dirty="0" smtClean="0"/>
          </a:p>
          <a:p>
            <a:pPr lvl="1"/>
            <a:r>
              <a:rPr lang="en-CA" dirty="0" smtClean="0"/>
              <a:t>Network </a:t>
            </a:r>
            <a:r>
              <a:rPr lang="en-CA" dirty="0"/>
              <a:t>Access Protection (NAP</a:t>
            </a:r>
            <a:r>
              <a:rPr lang="en-CA" dirty="0" smtClean="0"/>
              <a:t>): agent </a:t>
            </a:r>
            <a:r>
              <a:rPr lang="en-CA" dirty="0"/>
              <a:t>provided by Microsoft on </a:t>
            </a:r>
            <a:r>
              <a:rPr lang="en-CA" dirty="0" smtClean="0"/>
              <a:t>the Windows </a:t>
            </a:r>
            <a:r>
              <a:rPr lang="en-CA" dirty="0"/>
              <a:t>platform to provide system information to NAC system</a:t>
            </a:r>
          </a:p>
          <a:p>
            <a:r>
              <a:rPr lang="en-CA" dirty="0" smtClean="0"/>
              <a:t>Agentless-based </a:t>
            </a:r>
            <a:r>
              <a:rPr lang="en-CA" dirty="0"/>
              <a:t>NAC </a:t>
            </a:r>
            <a:r>
              <a:rPr lang="en-CA" dirty="0" smtClean="0"/>
              <a:t>solution: </a:t>
            </a:r>
            <a:r>
              <a:rPr lang="en-CA" dirty="0"/>
              <a:t>uses scanning techniques to query the system for information </a:t>
            </a:r>
            <a:endParaRPr lang="en-CA" dirty="0" smtClean="0"/>
          </a:p>
          <a:p>
            <a:pPr lvl="1"/>
            <a:r>
              <a:rPr lang="en-CA" dirty="0" smtClean="0"/>
              <a:t>(e.g., </a:t>
            </a:r>
            <a:r>
              <a:rPr lang="en-CA" dirty="0"/>
              <a:t>MAC address, NMAP scan)</a:t>
            </a:r>
          </a:p>
        </p:txBody>
      </p:sp>
    </p:spTree>
    <p:extLst>
      <p:ext uri="{BB962C8B-B14F-4D97-AF65-F5344CB8AC3E}">
        <p14:creationId xmlns:p14="http://schemas.microsoft.com/office/powerpoint/2010/main" val="34195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188366" cy="4967260"/>
          </a:xfrm>
        </p:spPr>
        <p:txBody>
          <a:bodyPr>
            <a:noAutofit/>
          </a:bodyPr>
          <a:lstStyle/>
          <a:p>
            <a:r>
              <a:rPr lang="en-CA" dirty="0" smtClean="0"/>
              <a:t>Determines </a:t>
            </a:r>
            <a:r>
              <a:rPr lang="en-CA" dirty="0"/>
              <a:t>the role of the connecting </a:t>
            </a:r>
            <a:r>
              <a:rPr lang="en-CA" dirty="0" smtClean="0"/>
              <a:t>device and assigns appropriate </a:t>
            </a:r>
            <a:r>
              <a:rPr lang="en-CA" dirty="0"/>
              <a:t>enforcement policy</a:t>
            </a:r>
          </a:p>
          <a:p>
            <a:r>
              <a:rPr lang="en-CA" dirty="0" smtClean="0"/>
              <a:t>Typically </a:t>
            </a:r>
            <a:r>
              <a:rPr lang="en-CA" dirty="0"/>
              <a:t>uses the IEEE 802.1x as </a:t>
            </a:r>
            <a:r>
              <a:rPr lang="en-CA" dirty="0" smtClean="0"/>
              <a:t>authentication </a:t>
            </a:r>
            <a:r>
              <a:rPr lang="en-CA" dirty="0"/>
              <a:t>mechanism for port-based </a:t>
            </a:r>
            <a:r>
              <a:rPr lang="en-CA" dirty="0" smtClean="0"/>
              <a:t>NAC</a:t>
            </a:r>
          </a:p>
          <a:p>
            <a:pPr lvl="1"/>
            <a:r>
              <a:rPr lang="en-CA" dirty="0"/>
              <a:t>Watch </a:t>
            </a:r>
            <a:r>
              <a:rPr lang="en-CA" dirty="0" smtClean="0"/>
              <a:t>this clip for an overview of 802.1x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www.youtube.com/watch?v=3obzgqslnL8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802.1x </a:t>
            </a:r>
            <a:r>
              <a:rPr lang="en-CA" dirty="0"/>
              <a:t>authentication has three components: </a:t>
            </a:r>
            <a:endParaRPr lang="en-CA" dirty="0" smtClean="0"/>
          </a:p>
          <a:p>
            <a:pPr lvl="1"/>
            <a:r>
              <a:rPr lang="en-CA" dirty="0" smtClean="0"/>
              <a:t>Supplicant</a:t>
            </a:r>
          </a:p>
          <a:p>
            <a:pPr lvl="1"/>
            <a:r>
              <a:rPr lang="en-CA" dirty="0" smtClean="0"/>
              <a:t>Authenticator </a:t>
            </a:r>
          </a:p>
          <a:p>
            <a:pPr lvl="1"/>
            <a:r>
              <a:rPr lang="en-CA" dirty="0" smtClean="0"/>
              <a:t>Authentication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8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CA" dirty="0" smtClean="0"/>
              <a:t>Authentication </a:t>
            </a:r>
            <a:r>
              <a:rPr lang="en-CA" dirty="0"/>
              <a:t>server is the RADIUS server</a:t>
            </a:r>
          </a:p>
          <a:p>
            <a:pPr lvl="1"/>
            <a:r>
              <a:rPr lang="en-CA" dirty="0" smtClean="0"/>
              <a:t>Supplicant </a:t>
            </a:r>
            <a:r>
              <a:rPr lang="en-CA" dirty="0"/>
              <a:t>must first identify itself to the authenticator to access the protected side of the network</a:t>
            </a:r>
          </a:p>
          <a:p>
            <a:pPr lvl="1"/>
            <a:r>
              <a:rPr lang="en-CA" dirty="0"/>
              <a:t>Using 802.1x port-based authentication, the authenticator </a:t>
            </a:r>
            <a:r>
              <a:rPr lang="en-CA" dirty="0" smtClean="0"/>
              <a:t>challenges </a:t>
            </a:r>
            <a:r>
              <a:rPr lang="en-CA" dirty="0"/>
              <a:t>the supplicant to provide credentials (username/password or certificate)</a:t>
            </a:r>
          </a:p>
          <a:p>
            <a:pPr lvl="1"/>
            <a:r>
              <a:rPr lang="en-CA" dirty="0" smtClean="0"/>
              <a:t>Authenticator </a:t>
            </a:r>
            <a:r>
              <a:rPr lang="en-CA" dirty="0"/>
              <a:t>then </a:t>
            </a:r>
            <a:r>
              <a:rPr lang="en-CA" dirty="0" smtClean="0"/>
              <a:t>forwards </a:t>
            </a:r>
            <a:r>
              <a:rPr lang="en-CA" dirty="0"/>
              <a:t>the </a:t>
            </a:r>
            <a:r>
              <a:rPr lang="en-CA" dirty="0" smtClean="0"/>
              <a:t>credentials </a:t>
            </a:r>
            <a:r>
              <a:rPr lang="en-CA" dirty="0"/>
              <a:t>to </a:t>
            </a:r>
            <a:r>
              <a:rPr lang="en-CA" dirty="0" smtClean="0"/>
              <a:t>authentication </a:t>
            </a:r>
            <a:r>
              <a:rPr lang="en-CA" dirty="0"/>
              <a:t>server for validation</a:t>
            </a:r>
          </a:p>
          <a:p>
            <a:pPr lvl="1"/>
            <a:r>
              <a:rPr lang="en-CA" dirty="0"/>
              <a:t>Once </a:t>
            </a:r>
            <a:r>
              <a:rPr lang="en-CA" dirty="0" smtClean="0"/>
              <a:t>credentials </a:t>
            </a:r>
            <a:r>
              <a:rPr lang="en-CA" dirty="0"/>
              <a:t>validated, </a:t>
            </a:r>
            <a:r>
              <a:rPr lang="en-CA" dirty="0" smtClean="0"/>
              <a:t>supplicant can access </a:t>
            </a:r>
            <a:r>
              <a:rPr lang="en-CA" dirty="0"/>
              <a:t>the network resources assigned by the policy based on the role</a:t>
            </a:r>
          </a:p>
        </p:txBody>
      </p:sp>
    </p:spTree>
    <p:extLst>
      <p:ext uri="{BB962C8B-B14F-4D97-AF65-F5344CB8AC3E}">
        <p14:creationId xmlns:p14="http://schemas.microsoft.com/office/powerpoint/2010/main" val="21154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Authentication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CA" b="1" dirty="0" smtClean="0"/>
              <a:t>There are four main phases to consider:</a:t>
            </a:r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CA" b="1" dirty="0" smtClean="0"/>
              <a:t>Initialization</a:t>
            </a:r>
            <a:r>
              <a:rPr lang="en-CA" dirty="0"/>
              <a:t> </a:t>
            </a:r>
            <a:endParaRPr lang="en-CA" dirty="0" smtClean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CA" b="1" dirty="0" smtClean="0"/>
              <a:t>Initiation</a:t>
            </a:r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CA" b="1" dirty="0" smtClean="0"/>
              <a:t>Negotiation</a:t>
            </a:r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CA" b="1" dirty="0" smtClean="0"/>
              <a:t>Authentication </a:t>
            </a:r>
          </a:p>
          <a:p>
            <a:pPr lvl="2" fontAlgn="ctr"/>
            <a:r>
              <a:rPr lang="en-CA" b="1" dirty="0" smtClean="0"/>
              <a:t>See </a:t>
            </a:r>
            <a:r>
              <a:rPr lang="en-CA" i="1" dirty="0">
                <a:hlinkClick r:id="rId3"/>
              </a:rPr>
              <a:t>https://</a:t>
            </a:r>
            <a:r>
              <a:rPr lang="en-CA" i="1" dirty="0" smtClean="0">
                <a:hlinkClick r:id="rId3"/>
              </a:rPr>
              <a:t>en.wikipedia.org/wiki/IEEE_802.1X</a:t>
            </a:r>
            <a:r>
              <a:rPr lang="en-CA" i="1" dirty="0" smtClean="0"/>
              <a:t> for complete description of authentication procedure</a:t>
            </a:r>
            <a:endParaRPr lang="en-CA" dirty="0"/>
          </a:p>
          <a:p>
            <a:pPr lvl="1" fontAlgn="ctr">
              <a:buFont typeface="Wingdings" panose="05000000000000000000" pitchFamily="2" charset="2"/>
              <a:buChar char="§"/>
            </a:pPr>
            <a:endParaRPr lang="en-CA" b="1" dirty="0" smtClean="0"/>
          </a:p>
          <a:p>
            <a:pPr marL="0" indent="0" fontAlgn="ctr">
              <a:buNone/>
            </a:pPr>
            <a:r>
              <a:rPr lang="en-CA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27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33450"/>
            <a:ext cx="7840663" cy="5282318"/>
          </a:xfrm>
        </p:spPr>
        <p:txBody>
          <a:bodyPr/>
          <a:lstStyle/>
          <a:p>
            <a:r>
              <a:rPr lang="en-US" dirty="0" smtClean="0"/>
              <a:t>Review Lecture </a:t>
            </a:r>
            <a:r>
              <a:rPr lang="en-US" dirty="0" smtClean="0"/>
              <a:t>3, </a:t>
            </a:r>
            <a:r>
              <a:rPr lang="en-US" dirty="0" smtClean="0"/>
              <a:t>Lab </a:t>
            </a:r>
            <a:r>
              <a:rPr lang="en-US" dirty="0" smtClean="0"/>
              <a:t>3 </a:t>
            </a:r>
            <a:r>
              <a:rPr lang="en-US" dirty="0" smtClean="0"/>
              <a:t>&amp; Quiz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NAC</a:t>
            </a:r>
          </a:p>
          <a:p>
            <a:pPr lvl="1"/>
            <a:r>
              <a:rPr lang="en-US" dirty="0" smtClean="0"/>
              <a:t>What is, How does it work, 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Enterprise Usage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CA" dirty="0" smtClean="0"/>
              <a:t>Architecture</a:t>
            </a:r>
            <a:endParaRPr lang="en-CA" dirty="0" smtClean="0"/>
          </a:p>
          <a:p>
            <a:pPr lvl="1"/>
            <a:r>
              <a:rPr lang="en-CA" smtClean="0"/>
              <a:t>Architecture </a:t>
            </a:r>
            <a:r>
              <a:rPr lang="en-CA" dirty="0" smtClean="0"/>
              <a:t>Flaws</a:t>
            </a:r>
          </a:p>
          <a:p>
            <a:pPr lvl="1"/>
            <a:r>
              <a:rPr lang="en-CA" dirty="0"/>
              <a:t>Extensible Authentication Protocol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Security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Another benefit of NAC is the assessment of security posture on the connecting device</a:t>
            </a:r>
          </a:p>
          <a:p>
            <a:r>
              <a:rPr lang="en-CA" dirty="0"/>
              <a:t>NAC can perform security posture assessment to ensure connecting device is in compliance with the corporate policy</a:t>
            </a:r>
          </a:p>
        </p:txBody>
      </p:sp>
    </p:spTree>
    <p:extLst>
      <p:ext uri="{BB962C8B-B14F-4D97-AF65-F5344CB8AC3E}">
        <p14:creationId xmlns:p14="http://schemas.microsoft.com/office/powerpoint/2010/main" val="28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Security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Assessment can include OS version, patch level, antivirus engine version, virus </a:t>
            </a:r>
            <a:r>
              <a:rPr lang="en-CA" dirty="0" smtClean="0"/>
              <a:t>definition and </a:t>
            </a:r>
            <a:r>
              <a:rPr lang="en-CA" dirty="0"/>
              <a:t>OS firewall </a:t>
            </a:r>
            <a:r>
              <a:rPr lang="en-CA" dirty="0" smtClean="0"/>
              <a:t>configuration</a:t>
            </a:r>
            <a:endParaRPr lang="en-CA" dirty="0"/>
          </a:p>
          <a:p>
            <a:r>
              <a:rPr lang="en-CA" dirty="0"/>
              <a:t>If connecting device failed the security posture assessment, it is assigned to the quarantine VLAN, where it can go through a remediation process to bring it into compliance level </a:t>
            </a:r>
            <a:r>
              <a:rPr lang="en-CA" dirty="0" smtClean="0"/>
              <a:t>(e.g., </a:t>
            </a:r>
            <a:r>
              <a:rPr lang="en-CA" dirty="0"/>
              <a:t>update antivirus, definition, OS patch, firewall </a:t>
            </a:r>
            <a:r>
              <a:rPr lang="en-CA" dirty="0" smtClean="0"/>
              <a:t>setting)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63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4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701" y="1320800"/>
            <a:ext cx="4731238" cy="2980352"/>
          </a:xfrm>
        </p:spPr>
        <p:txBody>
          <a:bodyPr anchor="ctr"/>
          <a:lstStyle/>
          <a:p>
            <a:r>
              <a:rPr lang="en-CA" dirty="0"/>
              <a:t>NAC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NAC Architecture</a:t>
            </a:r>
            <a:endParaRPr lang="en-US" dirty="0"/>
          </a:p>
        </p:txBody>
      </p:sp>
      <p:pic>
        <p:nvPicPr>
          <p:cNvPr id="1026" name="Picture 2" descr="\\SISLAPTOP14\Temp\SISLAPTOP10VMWrk\Henri\Projects\SISTek\Services\Projects\w_SAIT\ITSC206\labsupport\Lab4\Setup\PF-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13324"/>
            <a:ext cx="6657975" cy="520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Inline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 of Band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8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Inline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Deployed </a:t>
            </a:r>
            <a:r>
              <a:rPr lang="en-CA" dirty="0"/>
              <a:t>in network path between switches and core </a:t>
            </a:r>
            <a:r>
              <a:rPr lang="en-CA" dirty="0" smtClean="0"/>
              <a:t>routers</a:t>
            </a:r>
            <a:endParaRPr lang="en-CA" dirty="0"/>
          </a:p>
          <a:p>
            <a:r>
              <a:rPr lang="en-CA" dirty="0" smtClean="0"/>
              <a:t>Typically includes </a:t>
            </a:r>
            <a:r>
              <a:rPr lang="en-CA" dirty="0"/>
              <a:t>multiple interfaces to accommodate multiple network paths through the system</a:t>
            </a:r>
          </a:p>
          <a:p>
            <a:r>
              <a:rPr lang="en-CA" dirty="0"/>
              <a:t>Endpoint detection is achieved by listening to the IP traffic passing through the NAC device</a:t>
            </a:r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Inline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Since it is deployed inline in the network, </a:t>
            </a:r>
            <a:r>
              <a:rPr lang="en-CA" dirty="0" smtClean="0"/>
              <a:t>an inline system doesn’t </a:t>
            </a:r>
            <a:r>
              <a:rPr lang="en-CA" dirty="0"/>
              <a:t>require an agent installed on endpoints to perform passive endpoint detection</a:t>
            </a:r>
          </a:p>
          <a:p>
            <a:r>
              <a:rPr lang="en-CA" dirty="0"/>
              <a:t>Policy enforcement is done at the access layer of the network, </a:t>
            </a:r>
            <a:r>
              <a:rPr lang="en-CA" dirty="0" smtClean="0"/>
              <a:t>because </a:t>
            </a:r>
            <a:r>
              <a:rPr lang="en-CA" dirty="0"/>
              <a:t>inline NAC has the ability to control individual packets </a:t>
            </a:r>
            <a:r>
              <a:rPr lang="en-CA" dirty="0" smtClean="0"/>
              <a:t>passing </a:t>
            </a:r>
            <a:r>
              <a:rPr lang="en-CA" dirty="0"/>
              <a:t>through the inline NAC device, </a:t>
            </a:r>
            <a:r>
              <a:rPr lang="en-CA" dirty="0" smtClean="0"/>
              <a:t>making it similar to an </a:t>
            </a:r>
            <a:r>
              <a:rPr lang="en-CA" dirty="0"/>
              <a:t>internal firewall</a:t>
            </a:r>
          </a:p>
        </p:txBody>
      </p:sp>
    </p:spTree>
    <p:extLst>
      <p:ext uri="{BB962C8B-B14F-4D97-AF65-F5344CB8AC3E}">
        <p14:creationId xmlns:p14="http://schemas.microsoft.com/office/powerpoint/2010/main" val="20060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Inline System </a:t>
            </a:r>
            <a:r>
              <a:rPr lang="en-CA" dirty="0" smtClean="0"/>
              <a:t>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Single point of </a:t>
            </a:r>
            <a:r>
              <a:rPr lang="en-CA" dirty="0" smtClean="0"/>
              <a:t>failure: </a:t>
            </a:r>
            <a:r>
              <a:rPr lang="en-CA" dirty="0"/>
              <a:t>Device can be configured to </a:t>
            </a:r>
            <a:r>
              <a:rPr lang="en-CA" dirty="0" smtClean="0"/>
              <a:t>“fail open” </a:t>
            </a:r>
            <a:r>
              <a:rPr lang="en-CA" dirty="0"/>
              <a:t>to avoid network </a:t>
            </a:r>
            <a:r>
              <a:rPr lang="en-CA" dirty="0" smtClean="0"/>
              <a:t>outages, </a:t>
            </a:r>
            <a:r>
              <a:rPr lang="en-CA" dirty="0"/>
              <a:t>but </a:t>
            </a:r>
            <a:r>
              <a:rPr lang="en-CA" dirty="0" smtClean="0"/>
              <a:t>loses </a:t>
            </a:r>
            <a:r>
              <a:rPr lang="en-CA" dirty="0"/>
              <a:t>the policy enforcement capability</a:t>
            </a:r>
          </a:p>
          <a:p>
            <a:r>
              <a:rPr lang="en-CA" dirty="0"/>
              <a:t>Inline NAC limits </a:t>
            </a:r>
            <a:r>
              <a:rPr lang="en-CA" dirty="0" smtClean="0"/>
              <a:t>network </a:t>
            </a:r>
            <a:r>
              <a:rPr lang="en-CA" dirty="0"/>
              <a:t>traffic throughput based on the processing speed of the hardware, requiring multiple NAC units </a:t>
            </a:r>
            <a:r>
              <a:rPr lang="en-CA" dirty="0" smtClean="0"/>
              <a:t>deployed </a:t>
            </a:r>
            <a:r>
              <a:rPr lang="en-CA" dirty="0"/>
              <a:t>across </a:t>
            </a:r>
            <a:r>
              <a:rPr lang="en-CA" dirty="0" smtClean="0"/>
              <a:t>an </a:t>
            </a:r>
            <a:r>
              <a:rPr lang="en-CA" dirty="0"/>
              <a:t>enterprise network and raising the implementation cost</a:t>
            </a:r>
          </a:p>
          <a:p>
            <a:r>
              <a:rPr lang="en-CA" dirty="0"/>
              <a:t>Deployment of inline NAC requires architectural changes to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192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Inline System </a:t>
            </a:r>
            <a:r>
              <a:rPr lang="en-CA" dirty="0" smtClean="0"/>
              <a:t>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Typically </a:t>
            </a:r>
            <a:r>
              <a:rPr lang="en-CA" dirty="0"/>
              <a:t>deployed at the </a:t>
            </a:r>
            <a:r>
              <a:rPr lang="en-CA" dirty="0" smtClean="0"/>
              <a:t>switch uplink, </a:t>
            </a:r>
            <a:r>
              <a:rPr lang="en-CA" dirty="0"/>
              <a:t>leaving </a:t>
            </a:r>
            <a:r>
              <a:rPr lang="en-CA" dirty="0" smtClean="0"/>
              <a:t>local traffic on </a:t>
            </a:r>
            <a:r>
              <a:rPr lang="en-CA" dirty="0"/>
              <a:t>switches unprotected</a:t>
            </a:r>
          </a:p>
          <a:p>
            <a:r>
              <a:rPr lang="en-CA" dirty="0"/>
              <a:t>Passive endpoint detection limits the amount of intelligence that can be gathered on </a:t>
            </a:r>
            <a:r>
              <a:rPr lang="en-CA" dirty="0" smtClean="0"/>
              <a:t>endpoints</a:t>
            </a:r>
          </a:p>
          <a:p>
            <a:pPr lvl="1"/>
            <a:r>
              <a:rPr lang="en-CA" dirty="0" smtClean="0"/>
              <a:t>Vulnerability </a:t>
            </a:r>
            <a:r>
              <a:rPr lang="en-CA" dirty="0"/>
              <a:t>scanner is used to assess unmanaged </a:t>
            </a:r>
            <a:r>
              <a:rPr lang="en-CA" dirty="0" smtClean="0"/>
              <a:t>endpoints</a:t>
            </a:r>
          </a:p>
          <a:p>
            <a:pPr lvl="1"/>
            <a:r>
              <a:rPr lang="en-CA" dirty="0" smtClean="0"/>
              <a:t>Firewalls </a:t>
            </a:r>
            <a:r>
              <a:rPr lang="en-CA" dirty="0"/>
              <a:t>on these endpoints </a:t>
            </a:r>
            <a:r>
              <a:rPr lang="en-CA" dirty="0" smtClean="0"/>
              <a:t>limits </a:t>
            </a:r>
            <a:r>
              <a:rPr lang="en-CA" dirty="0"/>
              <a:t>the usefulness of these scans</a:t>
            </a:r>
          </a:p>
        </p:txBody>
      </p:sp>
    </p:spTree>
    <p:extLst>
      <p:ext uri="{BB962C8B-B14F-4D97-AF65-F5344CB8AC3E}">
        <p14:creationId xmlns:p14="http://schemas.microsoft.com/office/powerpoint/2010/main" val="39993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Out-of-Band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Typically use </a:t>
            </a:r>
            <a:r>
              <a:rPr lang="en-CA" dirty="0"/>
              <a:t>a span port on the switch to passively monitor traffic</a:t>
            </a:r>
          </a:p>
          <a:p>
            <a:r>
              <a:rPr lang="en-CA" dirty="0"/>
              <a:t>The NAC console can </a:t>
            </a:r>
            <a:r>
              <a:rPr lang="en-CA" dirty="0" smtClean="0"/>
              <a:t>send </a:t>
            </a:r>
            <a:r>
              <a:rPr lang="en-CA" dirty="0"/>
              <a:t>commands to network switches to enforce </a:t>
            </a:r>
            <a:r>
              <a:rPr lang="en-CA" dirty="0" smtClean="0"/>
              <a:t>policy, </a:t>
            </a:r>
            <a:r>
              <a:rPr lang="en-CA" dirty="0"/>
              <a:t>such as assignment to quarantine VLAN</a:t>
            </a:r>
          </a:p>
          <a:p>
            <a:r>
              <a:rPr lang="en-CA" dirty="0" smtClean="0"/>
              <a:t>Enforcement </a:t>
            </a:r>
            <a:r>
              <a:rPr lang="en-CA" dirty="0"/>
              <a:t>option on the network switch is limited to the configuration allowed on </a:t>
            </a:r>
            <a:r>
              <a:rPr lang="en-CA" dirty="0" err="1"/>
              <a:t>switchport</a:t>
            </a:r>
            <a:r>
              <a:rPr lang="en-CA" dirty="0"/>
              <a:t> </a:t>
            </a:r>
            <a:r>
              <a:rPr lang="en-CA" dirty="0" smtClean="0"/>
              <a:t>(e.g., </a:t>
            </a:r>
            <a:r>
              <a:rPr lang="en-CA" dirty="0"/>
              <a:t>VLAN assignment)</a:t>
            </a:r>
          </a:p>
        </p:txBody>
      </p:sp>
    </p:spTree>
    <p:extLst>
      <p:ext uri="{BB962C8B-B14F-4D97-AF65-F5344CB8AC3E}">
        <p14:creationId xmlns:p14="http://schemas.microsoft.com/office/powerpoint/2010/main" val="29321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Review Lecture </a:t>
            </a:r>
            <a:r>
              <a:rPr lang="en-US" dirty="0" smtClean="0"/>
              <a:t>3, </a:t>
            </a:r>
            <a:r>
              <a:rPr lang="en-US" dirty="0" smtClean="0"/>
              <a:t>Lab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Quiz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Out-of-Band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dirty="0"/>
              <a:t>be deployed to an existing infrastructure with ease</a:t>
            </a:r>
          </a:p>
          <a:p>
            <a:r>
              <a:rPr lang="en-CA" dirty="0" smtClean="0"/>
              <a:t>Optionally, </a:t>
            </a:r>
            <a:r>
              <a:rPr lang="en-CA" dirty="0"/>
              <a:t>agent can be installed on endpoint to report information to a central NAC </a:t>
            </a:r>
            <a:r>
              <a:rPr lang="en-CA" dirty="0" smtClean="0"/>
              <a:t>console, allowing </a:t>
            </a:r>
            <a:r>
              <a:rPr lang="en-CA" dirty="0"/>
              <a:t>more enforcement </a:t>
            </a:r>
            <a:r>
              <a:rPr lang="en-CA" dirty="0" smtClean="0"/>
              <a:t>options, such as </a:t>
            </a:r>
            <a:r>
              <a:rPr lang="en-CA" dirty="0"/>
              <a:t>remediation of out-of-date antivirus </a:t>
            </a:r>
            <a:r>
              <a:rPr lang="en-CA" dirty="0" smtClean="0"/>
              <a:t>definitions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6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Out-of-Band </a:t>
            </a:r>
            <a:r>
              <a:rPr lang="en-CA" dirty="0"/>
              <a:t>System </a:t>
            </a:r>
            <a:r>
              <a:rPr lang="en-CA" dirty="0" smtClean="0"/>
              <a:t>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Lacks </a:t>
            </a:r>
            <a:r>
              <a:rPr lang="en-CA" dirty="0"/>
              <a:t>the inline blocking capability</a:t>
            </a:r>
          </a:p>
          <a:p>
            <a:r>
              <a:rPr lang="en-CA" dirty="0"/>
              <a:t>Requires </a:t>
            </a:r>
            <a:r>
              <a:rPr lang="en-CA" dirty="0" smtClean="0"/>
              <a:t>a managed </a:t>
            </a:r>
            <a:r>
              <a:rPr lang="en-CA" dirty="0"/>
              <a:t>switch configurable via management protocol </a:t>
            </a:r>
            <a:r>
              <a:rPr lang="en-CA" dirty="0" smtClean="0"/>
              <a:t>(e.g., </a:t>
            </a:r>
            <a:r>
              <a:rPr lang="en-CA" dirty="0"/>
              <a:t>SSH or SNMP) for quarantine and VLAN assignment</a:t>
            </a:r>
          </a:p>
          <a:p>
            <a:r>
              <a:rPr lang="en-CA" dirty="0"/>
              <a:t>Span port on switches must be connected back to a central NAC controller, limiting the deployment with physical distance</a:t>
            </a:r>
          </a:p>
        </p:txBody>
      </p:sp>
    </p:spTree>
    <p:extLst>
      <p:ext uri="{BB962C8B-B14F-4D97-AF65-F5344CB8AC3E}">
        <p14:creationId xmlns:p14="http://schemas.microsoft.com/office/powerpoint/2010/main" val="2896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1" y="1320800"/>
            <a:ext cx="4712188" cy="2980352"/>
          </a:xfrm>
        </p:spPr>
        <p:txBody>
          <a:bodyPr anchor="ctr"/>
          <a:lstStyle/>
          <a:p>
            <a:r>
              <a:rPr lang="en-CA" dirty="0"/>
              <a:t>Architecture </a:t>
            </a:r>
            <a:r>
              <a:rPr lang="en-CA" dirty="0" smtClean="0"/>
              <a:t>Flaws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Endpoint </a:t>
            </a:r>
            <a:r>
              <a:rPr lang="en-CA" dirty="0" smtClean="0"/>
              <a:t>Detection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NAC </a:t>
            </a:r>
            <a:r>
              <a:rPr lang="en-CA" dirty="0" smtClean="0"/>
              <a:t>solutions </a:t>
            </a:r>
            <a:r>
              <a:rPr lang="en-CA" dirty="0"/>
              <a:t>typically sniff network traffic to detect the presence of a new endpoint</a:t>
            </a:r>
          </a:p>
          <a:p>
            <a:r>
              <a:rPr lang="en-CA" dirty="0"/>
              <a:t>This can be done by analyzing traffic for ARP request, SYN request, DHCP request or any other network traffic</a:t>
            </a:r>
          </a:p>
          <a:p>
            <a:r>
              <a:rPr lang="en-CA" dirty="0"/>
              <a:t>DHCP request detection can be bypassed </a:t>
            </a:r>
            <a:r>
              <a:rPr lang="en-CA" dirty="0" smtClean="0"/>
              <a:t>using a static </a:t>
            </a:r>
            <a:r>
              <a:rPr lang="en-CA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400893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Endpoint </a:t>
            </a:r>
            <a:r>
              <a:rPr lang="en-CA" dirty="0" smtClean="0"/>
              <a:t>Detection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SYN </a:t>
            </a:r>
            <a:r>
              <a:rPr lang="en-CA" dirty="0" smtClean="0"/>
              <a:t>requests </a:t>
            </a:r>
            <a:r>
              <a:rPr lang="en-CA" dirty="0"/>
              <a:t>and IP network traffic detection can be bypassed by not generating network traffic crossing the inline NAC device</a:t>
            </a:r>
          </a:p>
          <a:p>
            <a:r>
              <a:rPr lang="en-CA" dirty="0"/>
              <a:t>The attacking endpoint can stay silent on the </a:t>
            </a:r>
            <a:r>
              <a:rPr lang="en-CA" dirty="0" smtClean="0"/>
              <a:t>LAN and </a:t>
            </a:r>
            <a:r>
              <a:rPr lang="en-CA" dirty="0"/>
              <a:t>target </a:t>
            </a:r>
            <a:r>
              <a:rPr lang="en-CA" dirty="0" smtClean="0"/>
              <a:t>a specific </a:t>
            </a:r>
            <a:r>
              <a:rPr lang="en-CA" dirty="0"/>
              <a:t>host within its subnet without being detected</a:t>
            </a:r>
          </a:p>
          <a:p>
            <a:pPr lvl="1"/>
            <a:r>
              <a:rPr lang="en-CA" dirty="0"/>
              <a:t>This allows the attacking endpoint to infect other endpoints </a:t>
            </a:r>
            <a:r>
              <a:rPr lang="en-CA" dirty="0" smtClean="0"/>
              <a:t>on </a:t>
            </a:r>
            <a:r>
              <a:rPr lang="en-CA" dirty="0"/>
              <a:t>the same subnet, </a:t>
            </a:r>
            <a:r>
              <a:rPr lang="en-CA" dirty="0" smtClean="0"/>
              <a:t>possibly taking </a:t>
            </a:r>
            <a:r>
              <a:rPr lang="en-CA" dirty="0"/>
              <a:t>control and </a:t>
            </a:r>
            <a:r>
              <a:rPr lang="en-CA" dirty="0" smtClean="0"/>
              <a:t>acting </a:t>
            </a:r>
            <a:r>
              <a:rPr lang="en-CA" dirty="0"/>
              <a:t>as a </a:t>
            </a:r>
            <a:r>
              <a:rPr lang="en-CA" dirty="0" smtClean="0"/>
              <a:t>launch pad </a:t>
            </a:r>
            <a:r>
              <a:rPr lang="en-CA" dirty="0"/>
              <a:t>for further network attacks</a:t>
            </a:r>
          </a:p>
        </p:txBody>
      </p:sp>
    </p:spTree>
    <p:extLst>
      <p:ext uri="{BB962C8B-B14F-4D97-AF65-F5344CB8AC3E}">
        <p14:creationId xmlns:p14="http://schemas.microsoft.com/office/powerpoint/2010/main" val="811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Exception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devices within the network often lack the capability to </a:t>
            </a:r>
            <a:r>
              <a:rPr lang="en-CA" dirty="0" smtClean="0"/>
              <a:t>respond </a:t>
            </a:r>
            <a:r>
              <a:rPr lang="en-CA" dirty="0"/>
              <a:t>to </a:t>
            </a:r>
            <a:r>
              <a:rPr lang="en-CA" dirty="0" smtClean="0"/>
              <a:t>interrogation </a:t>
            </a:r>
            <a:r>
              <a:rPr lang="en-CA" dirty="0"/>
              <a:t>from the NAC system</a:t>
            </a:r>
          </a:p>
          <a:p>
            <a:pPr lvl="1"/>
            <a:r>
              <a:rPr lang="en-CA" dirty="0" smtClean="0"/>
              <a:t>E.g., a printer </a:t>
            </a:r>
          </a:p>
          <a:p>
            <a:r>
              <a:rPr lang="en-CA" dirty="0" smtClean="0"/>
              <a:t>Exception </a:t>
            </a:r>
            <a:r>
              <a:rPr lang="en-CA" dirty="0"/>
              <a:t>rules are used to handle these devices and allow them access to network without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083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Exception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Exception </a:t>
            </a:r>
            <a:r>
              <a:rPr lang="en-CA" dirty="0"/>
              <a:t>rules often rely on just the MAC address of the printer for </a:t>
            </a:r>
            <a:r>
              <a:rPr lang="en-CA" dirty="0" smtClean="0"/>
              <a:t>identification. No </a:t>
            </a:r>
            <a:r>
              <a:rPr lang="en-CA" dirty="0"/>
              <a:t>other information is </a:t>
            </a:r>
            <a:r>
              <a:rPr lang="en-CA" dirty="0" smtClean="0"/>
              <a:t>gathered.</a:t>
            </a:r>
            <a:endParaRPr lang="en-CA" dirty="0"/>
          </a:p>
          <a:p>
            <a:r>
              <a:rPr lang="en-CA" dirty="0"/>
              <a:t>An attacking endpoint can spoof the MAC address of printers within the network environment and gain access to network resources</a:t>
            </a:r>
          </a:p>
        </p:txBody>
      </p:sp>
    </p:spTree>
    <p:extLst>
      <p:ext uri="{BB962C8B-B14F-4D97-AF65-F5344CB8AC3E}">
        <p14:creationId xmlns:p14="http://schemas.microsoft.com/office/powerpoint/2010/main" val="28979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Endpoint Security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Endpoint intelligence is gathered by the NAC solution to identify the OS version, patch level, antivirus engine version, virus definition, </a:t>
            </a:r>
            <a:r>
              <a:rPr lang="en-CA" dirty="0" smtClean="0"/>
              <a:t>etc.</a:t>
            </a:r>
            <a:endParaRPr lang="en-CA" dirty="0"/>
          </a:p>
          <a:p>
            <a:r>
              <a:rPr lang="en-CA" dirty="0"/>
              <a:t>The information is typically stored in the OS registry system</a:t>
            </a:r>
          </a:p>
          <a:p>
            <a:r>
              <a:rPr lang="en-CA" dirty="0"/>
              <a:t>A compromised machine can be modified to reflect falsified information to the NAC solution, </a:t>
            </a:r>
            <a:r>
              <a:rPr lang="en-CA" dirty="0" smtClean="0"/>
              <a:t>gaining </a:t>
            </a:r>
            <a:r>
              <a:rPr lang="en-CA" dirty="0"/>
              <a:t>access to network without the actual required software </a:t>
            </a:r>
            <a:r>
              <a:rPr lang="en-CA" dirty="0" smtClean="0"/>
              <a:t>(e.g., antivirus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95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618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3 </a:t>
            </a:r>
            <a:r>
              <a:rPr lang="en-US" dirty="0" smtClean="0"/>
              <a:t>&amp; Lab </a:t>
            </a:r>
            <a:r>
              <a:rPr lang="en-US" dirty="0" smtClean="0"/>
              <a:t>3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019175"/>
            <a:ext cx="7840663" cy="5196593"/>
          </a:xfrm>
        </p:spPr>
        <p:txBody>
          <a:bodyPr>
            <a:normAutofit/>
          </a:bodyPr>
          <a:lstStyle/>
          <a:p>
            <a:r>
              <a:rPr lang="en-US" dirty="0" smtClean="0"/>
              <a:t>Lecture</a:t>
            </a:r>
          </a:p>
          <a:p>
            <a:pPr lvl="1" fontAlgn="ctr"/>
            <a:r>
              <a:rPr lang="en-CA" dirty="0"/>
              <a:t>Routing Information Protocol (RIP)</a:t>
            </a:r>
          </a:p>
          <a:p>
            <a:pPr lvl="1" fontAlgn="ctr"/>
            <a:r>
              <a:rPr lang="en-CA" dirty="0"/>
              <a:t>RIP Attacks</a:t>
            </a:r>
          </a:p>
          <a:p>
            <a:pPr lvl="1" fontAlgn="ctr"/>
            <a:r>
              <a:rPr lang="en-CA" dirty="0"/>
              <a:t>RIP Attack Mitigation</a:t>
            </a:r>
          </a:p>
          <a:p>
            <a:pPr lvl="1" fontAlgn="ctr"/>
            <a:r>
              <a:rPr lang="en-CA" dirty="0"/>
              <a:t>Open Shortest Path First (OSPF)</a:t>
            </a:r>
          </a:p>
          <a:p>
            <a:pPr lvl="1" fontAlgn="ctr"/>
            <a:r>
              <a:rPr lang="en-CA" dirty="0"/>
              <a:t>OSPF Attacks</a:t>
            </a:r>
          </a:p>
          <a:p>
            <a:pPr lvl="1" fontAlgn="ctr"/>
            <a:r>
              <a:rPr lang="en-CA" dirty="0"/>
              <a:t>OSPF Attack Mitigation</a:t>
            </a:r>
          </a:p>
          <a:p>
            <a:pPr lvl="1" fontAlgn="ctr"/>
            <a:r>
              <a:rPr lang="en-CA" dirty="0"/>
              <a:t>Border Gateway Protocol (BGP)</a:t>
            </a:r>
          </a:p>
          <a:p>
            <a:pPr lvl="1" fontAlgn="ctr"/>
            <a:r>
              <a:rPr lang="en-CA" dirty="0"/>
              <a:t>BGP Attack </a:t>
            </a:r>
          </a:p>
          <a:p>
            <a:pPr lvl="1" fontAlgn="ctr"/>
            <a:r>
              <a:rPr lang="en-CA" dirty="0"/>
              <a:t>BGP Mitigation</a:t>
            </a:r>
          </a:p>
          <a:p>
            <a:r>
              <a:rPr lang="en-US" dirty="0" smtClean="0"/>
              <a:t>Lab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0474" y="1320800"/>
            <a:ext cx="5343525" cy="2980352"/>
          </a:xfrm>
        </p:spPr>
        <p:txBody>
          <a:bodyPr anchor="ctr"/>
          <a:lstStyle/>
          <a:p>
            <a:r>
              <a:rPr lang="en-CA" dirty="0"/>
              <a:t>Extensible Authentication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EAP is an authentication framework to provide authentication in wireless networks and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point-to-point connections</a:t>
            </a:r>
            <a:endParaRPr lang="en-CA" dirty="0"/>
          </a:p>
          <a:p>
            <a:r>
              <a:rPr lang="en-CA" dirty="0" smtClean="0"/>
              <a:t>Defines </a:t>
            </a:r>
            <a:r>
              <a:rPr lang="en-CA" dirty="0"/>
              <a:t>the message format </a:t>
            </a:r>
            <a:r>
              <a:rPr lang="en-CA" dirty="0" smtClean="0"/>
              <a:t>used </a:t>
            </a:r>
            <a:r>
              <a:rPr lang="en-CA" dirty="0"/>
              <a:t>to deliver the keying material and parameters of </a:t>
            </a:r>
            <a:r>
              <a:rPr lang="en-CA" dirty="0" smtClean="0"/>
              <a:t>EAP </a:t>
            </a:r>
            <a:r>
              <a:rPr lang="en-CA" dirty="0"/>
              <a:t>methods</a:t>
            </a:r>
          </a:p>
          <a:p>
            <a:r>
              <a:rPr lang="en-CA" dirty="0"/>
              <a:t>EAP methods provides authentication functions and negotiation</a:t>
            </a:r>
          </a:p>
        </p:txBody>
      </p:sp>
    </p:spTree>
    <p:extLst>
      <p:ext uri="{BB962C8B-B14F-4D97-AF65-F5344CB8AC3E}">
        <p14:creationId xmlns:p14="http://schemas.microsoft.com/office/powerpoint/2010/main" val="39394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Lightweight Extensible Authentication Protocol</a:t>
            </a:r>
          </a:p>
          <a:p>
            <a:r>
              <a:rPr lang="en-CA" dirty="0"/>
              <a:t>Developed by Cisco as part of 802.1x and dynamic </a:t>
            </a:r>
            <a:r>
              <a:rPr lang="en-CA" dirty="0" smtClean="0"/>
              <a:t>WEP</a:t>
            </a:r>
          </a:p>
          <a:p>
            <a:r>
              <a:rPr lang="en-CA" dirty="0"/>
              <a:t>W</a:t>
            </a:r>
            <a:r>
              <a:rPr lang="en-CA" dirty="0" smtClean="0"/>
              <a:t>idely </a:t>
            </a:r>
            <a:r>
              <a:rPr lang="en-CA" dirty="0"/>
              <a:t>used by </a:t>
            </a:r>
            <a:r>
              <a:rPr lang="en-CA" dirty="0" smtClean="0"/>
              <a:t>third-party </a:t>
            </a:r>
            <a:r>
              <a:rPr lang="en-CA" dirty="0"/>
              <a:t>client software for wireless devices</a:t>
            </a:r>
          </a:p>
          <a:p>
            <a:r>
              <a:rPr lang="en-CA" dirty="0"/>
              <a:t>LEAP uses a modified version of MS-CHAP and has been exploited by ASLEAP</a:t>
            </a:r>
          </a:p>
          <a:p>
            <a:r>
              <a:rPr lang="en-CA" dirty="0"/>
              <a:t>Mostly replaced by PEAP or EAP-TLS</a:t>
            </a:r>
          </a:p>
        </p:txBody>
      </p:sp>
    </p:spTree>
    <p:extLst>
      <p:ext uri="{BB962C8B-B14F-4D97-AF65-F5344CB8AC3E}">
        <p14:creationId xmlns:p14="http://schemas.microsoft.com/office/powerpoint/2010/main" val="33185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Second-most </a:t>
            </a:r>
            <a:r>
              <a:rPr lang="en-CA" dirty="0"/>
              <a:t>widely supported EAP standard</a:t>
            </a:r>
          </a:p>
          <a:p>
            <a:r>
              <a:rPr lang="en-CA" dirty="0"/>
              <a:t>Protected EAP uses an encrypted TLS tunnel to encapsulate the EAP, providing higher security measure against attack</a:t>
            </a:r>
          </a:p>
          <a:p>
            <a:r>
              <a:rPr lang="en-CA" dirty="0"/>
              <a:t>PEAP uses server-side public key for server authentication and server-side PKI certificate for the TLS tunnel creation</a:t>
            </a:r>
          </a:p>
        </p:txBody>
      </p:sp>
    </p:spTree>
    <p:extLst>
      <p:ext uri="{BB962C8B-B14F-4D97-AF65-F5344CB8AC3E}">
        <p14:creationId xmlns:p14="http://schemas.microsoft.com/office/powerpoint/2010/main" val="31963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PEAPv0 with EAP-MSCHAPv2 is the most common </a:t>
            </a:r>
            <a:r>
              <a:rPr lang="en-CA" dirty="0" smtClean="0"/>
              <a:t>PEAP</a:t>
            </a:r>
          </a:p>
          <a:p>
            <a:pPr lvl="1"/>
            <a:r>
              <a:rPr lang="en-CA" dirty="0" smtClean="0"/>
              <a:t>Supported </a:t>
            </a:r>
            <a:r>
              <a:rPr lang="en-CA" dirty="0"/>
              <a:t>by </a:t>
            </a:r>
            <a:r>
              <a:rPr lang="en-CA" dirty="0" smtClean="0"/>
              <a:t>Windows versions </a:t>
            </a:r>
            <a:r>
              <a:rPr lang="en-CA" dirty="0"/>
              <a:t>NT4 SP4 and later </a:t>
            </a:r>
            <a:endParaRPr lang="en-CA" dirty="0" smtClean="0"/>
          </a:p>
          <a:p>
            <a:r>
              <a:rPr lang="en-CA" dirty="0" smtClean="0"/>
              <a:t>Due to the use of MSCHAPv2, PEAP is susceptible to dictionary attacks if the password hash and the challenge response are captured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EAP-TLS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Most widely supported EAP standard</a:t>
            </a:r>
          </a:p>
          <a:p>
            <a:r>
              <a:rPr lang="en-CA" dirty="0"/>
              <a:t>EAP Transport Layer Security adds TLS protocol to the EAP authentication framework</a:t>
            </a:r>
          </a:p>
          <a:p>
            <a:r>
              <a:rPr lang="en-CA" dirty="0"/>
              <a:t>EAP-TLS is considered the most secure EAP standard </a:t>
            </a:r>
            <a:endParaRPr lang="en-CA" dirty="0" smtClean="0"/>
          </a:p>
          <a:p>
            <a:r>
              <a:rPr lang="en-CA" dirty="0"/>
              <a:t>W</a:t>
            </a:r>
            <a:r>
              <a:rPr lang="en-CA" dirty="0" smtClean="0"/>
              <a:t>idely supported </a:t>
            </a:r>
            <a:r>
              <a:rPr lang="en-CA" dirty="0"/>
              <a:t>by manufacturers of wireless communication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323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EAP-TLS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EAP-TLS requires client-side X.509 certificate implementation to increase the authentication strength</a:t>
            </a:r>
          </a:p>
          <a:p>
            <a:r>
              <a:rPr lang="en-CA" dirty="0"/>
              <a:t>With client-side certificate authentication requirement, a compromised password is not enough to break into EAP-TLS system</a:t>
            </a:r>
          </a:p>
        </p:txBody>
      </p:sp>
    </p:spTree>
    <p:extLst>
      <p:ext uri="{BB962C8B-B14F-4D97-AF65-F5344CB8AC3E}">
        <p14:creationId xmlns:p14="http://schemas.microsoft.com/office/powerpoint/2010/main" val="36452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EAP-MD5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EAP-MD5 was the first implementation of EAP framework</a:t>
            </a:r>
          </a:p>
          <a:p>
            <a:r>
              <a:rPr lang="en-CA" dirty="0"/>
              <a:t>EAP using MD5 has function to hash keys</a:t>
            </a:r>
          </a:p>
          <a:p>
            <a:r>
              <a:rPr lang="en-CA" dirty="0"/>
              <a:t>It is vulnerable to dictionary attacks and does not support key generation</a:t>
            </a:r>
          </a:p>
          <a:p>
            <a:r>
              <a:rPr lang="en-CA" dirty="0"/>
              <a:t>It only authenticates the EAP peer to EAP server, not mutual authentication, making it susceptible to man-in-the-middle </a:t>
            </a:r>
            <a:r>
              <a:rPr lang="en-CA" dirty="0" smtClean="0"/>
              <a:t>attacks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00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EAP-TTLS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EAP Tunneled Transport Layer Security is an extension of TLS</a:t>
            </a:r>
          </a:p>
          <a:p>
            <a:r>
              <a:rPr lang="en-CA" dirty="0"/>
              <a:t>The client can optionally </a:t>
            </a:r>
            <a:r>
              <a:rPr lang="en-CA" dirty="0" smtClean="0"/>
              <a:t>authenticate </a:t>
            </a:r>
            <a:r>
              <a:rPr lang="en-CA" dirty="0"/>
              <a:t>to server using certificate, simplifying the deployment process (no client cert)</a:t>
            </a:r>
          </a:p>
          <a:p>
            <a:r>
              <a:rPr lang="en-CA" dirty="0"/>
              <a:t>The server uses the secured tunnel established to authenticate the client using many authentication </a:t>
            </a:r>
            <a:r>
              <a:rPr lang="en-CA" dirty="0" smtClean="0"/>
              <a:t>protocols</a:t>
            </a:r>
            <a:endParaRPr lang="en-CA" dirty="0"/>
          </a:p>
          <a:p>
            <a:r>
              <a:rPr lang="en-CA" dirty="0"/>
              <a:t>The authentication process is protected by the tunnel from eavesdropping and man-in-the-middle </a:t>
            </a:r>
            <a:r>
              <a:rPr lang="en-CA" dirty="0" smtClean="0"/>
              <a:t>attacks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7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7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 smtClean="0"/>
              <a:t>Network</a:t>
            </a:r>
            <a:br>
              <a:rPr lang="en-CA" dirty="0" smtClean="0"/>
            </a:br>
            <a:r>
              <a:rPr lang="en-CA" dirty="0" smtClean="0"/>
              <a:t>Access</a:t>
            </a:r>
            <a:br>
              <a:rPr lang="en-CA" dirty="0" smtClean="0"/>
            </a:br>
            <a:r>
              <a:rPr lang="en-CA" dirty="0" smtClean="0"/>
              <a:t>Control</a:t>
            </a:r>
            <a:br>
              <a:rPr lang="en-CA" dirty="0" smtClean="0"/>
            </a:br>
            <a:r>
              <a:rPr lang="en-CA" dirty="0" smtClean="0"/>
              <a:t>(NAC)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smtClean="0"/>
              <a:t>Network Access Control?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CA" sz="2600" dirty="0"/>
              <a:t>Network Access Control </a:t>
            </a:r>
            <a:r>
              <a:rPr lang="en-CA" sz="2600" dirty="0" smtClean="0"/>
              <a:t>(or </a:t>
            </a:r>
            <a:r>
              <a:rPr lang="en-CA" sz="2600" dirty="0"/>
              <a:t>Network Admission </a:t>
            </a:r>
            <a:r>
              <a:rPr lang="en-CA" sz="2600" dirty="0" smtClean="0"/>
              <a:t>Control) </a:t>
            </a:r>
            <a:r>
              <a:rPr lang="en-CA" sz="2600" dirty="0"/>
              <a:t>is a method to control access to the network based on the identity of the connecting </a:t>
            </a:r>
            <a:r>
              <a:rPr lang="en-CA" sz="2600" dirty="0" smtClean="0"/>
              <a:t>device and, optionally, </a:t>
            </a:r>
            <a:r>
              <a:rPr lang="en-CA" sz="2600" dirty="0"/>
              <a:t>its security </a:t>
            </a:r>
            <a:r>
              <a:rPr lang="en-CA" sz="2600" dirty="0" smtClean="0"/>
              <a:t>posture.</a:t>
            </a:r>
            <a:endParaRPr lang="en-CA" sz="2600" dirty="0"/>
          </a:p>
          <a:p>
            <a:r>
              <a:rPr lang="en-CA" sz="2600" dirty="0"/>
              <a:t>In the days of </a:t>
            </a:r>
            <a:r>
              <a:rPr lang="en-CA" sz="2600" dirty="0" smtClean="0"/>
              <a:t>bring-your-own-device (BYOD), </a:t>
            </a:r>
            <a:r>
              <a:rPr lang="en-CA" sz="2600" dirty="0"/>
              <a:t>any device </a:t>
            </a:r>
            <a:r>
              <a:rPr lang="en-CA" sz="2600" dirty="0" smtClean="0"/>
              <a:t>could connect to network ports, whether corporate </a:t>
            </a:r>
            <a:r>
              <a:rPr lang="en-CA" sz="2600" dirty="0"/>
              <a:t>controlled </a:t>
            </a:r>
            <a:r>
              <a:rPr lang="en-CA" sz="2600" dirty="0" smtClean="0"/>
              <a:t>devices </a:t>
            </a:r>
            <a:r>
              <a:rPr lang="en-CA" sz="2600" dirty="0"/>
              <a:t>or </a:t>
            </a:r>
            <a:r>
              <a:rPr lang="en-CA" sz="2600" dirty="0" smtClean="0"/>
              <a:t>unknown.</a:t>
            </a:r>
          </a:p>
          <a:p>
            <a:r>
              <a:rPr lang="en-CA" sz="2600" dirty="0" smtClean="0"/>
              <a:t>It is </a:t>
            </a:r>
            <a:r>
              <a:rPr lang="en-CA" sz="2600" dirty="0"/>
              <a:t>crucial to deploy an extra layer of security </a:t>
            </a:r>
            <a:r>
              <a:rPr lang="en-CA" sz="2600" dirty="0" smtClean="0"/>
              <a:t>at </a:t>
            </a:r>
            <a:r>
              <a:rPr lang="en-CA" sz="2600" dirty="0"/>
              <a:t>network ports to control what can and cannot connect to </a:t>
            </a:r>
            <a:r>
              <a:rPr lang="en-CA" sz="2600" dirty="0" smtClean="0"/>
              <a:t>network resources.</a:t>
            </a:r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</a:t>
            </a:r>
            <a:r>
              <a:rPr lang="en-CA" dirty="0" smtClean="0"/>
              <a:t>Does </a:t>
            </a:r>
            <a:r>
              <a:rPr lang="en-CA" dirty="0"/>
              <a:t>NAC </a:t>
            </a:r>
            <a:r>
              <a:rPr lang="en-CA" smtClean="0"/>
              <a:t>Work?*****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a device is connected to a </a:t>
            </a:r>
            <a:r>
              <a:rPr lang="en-CA" dirty="0" smtClean="0"/>
              <a:t>NAC-enabled </a:t>
            </a:r>
            <a:r>
              <a:rPr lang="en-CA" dirty="0"/>
              <a:t>network port, the device is queried for user and/or machine authentication. </a:t>
            </a:r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the authentication is successful, the connecting device is assigned to the designated VLAN with authorized access to network </a:t>
            </a:r>
            <a:r>
              <a:rPr lang="en-CA" dirty="0" smtClean="0"/>
              <a:t>resources.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85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</a:t>
            </a:r>
            <a:r>
              <a:rPr lang="en-CA" dirty="0" smtClean="0"/>
              <a:t>Does </a:t>
            </a:r>
            <a:r>
              <a:rPr lang="en-CA" dirty="0"/>
              <a:t>NAC </a:t>
            </a:r>
            <a:r>
              <a:rPr lang="en-CA" dirty="0" smtClean="0"/>
              <a:t>Work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/>
              <a:t>If the connecting device (e.g., guest computer</a:t>
            </a:r>
            <a:r>
              <a:rPr lang="en-CA" dirty="0" smtClean="0"/>
              <a:t>) fails </a:t>
            </a:r>
            <a:r>
              <a:rPr lang="en-CA" dirty="0"/>
              <a:t>to authenticate </a:t>
            </a:r>
            <a:r>
              <a:rPr lang="en-CA" dirty="0" smtClean="0"/>
              <a:t>itself, it is </a:t>
            </a:r>
            <a:r>
              <a:rPr lang="en-CA" dirty="0"/>
              <a:t>quarantined into a remediation VLAN, where it is isolated </a:t>
            </a:r>
            <a:r>
              <a:rPr lang="en-CA" dirty="0" smtClean="0"/>
              <a:t>(no </a:t>
            </a:r>
            <a:r>
              <a:rPr lang="en-CA" dirty="0"/>
              <a:t>access to network </a:t>
            </a:r>
            <a:r>
              <a:rPr lang="en-CA" dirty="0" smtClean="0"/>
              <a:t>resources</a:t>
            </a:r>
            <a:r>
              <a:rPr lang="en-CA" dirty="0"/>
              <a:t>)</a:t>
            </a:r>
            <a:endParaRPr lang="en-CA" dirty="0" smtClean="0"/>
          </a:p>
          <a:p>
            <a:r>
              <a:rPr lang="en-CA" dirty="0" smtClean="0"/>
              <a:t>Device stays </a:t>
            </a:r>
            <a:r>
              <a:rPr lang="en-CA" dirty="0"/>
              <a:t>in </a:t>
            </a:r>
            <a:r>
              <a:rPr lang="en-CA" dirty="0" smtClean="0"/>
              <a:t>quarantined </a:t>
            </a:r>
            <a:r>
              <a:rPr lang="en-CA" dirty="0"/>
              <a:t>VLAN until it is able to authenticate itself to gain network access</a:t>
            </a:r>
          </a:p>
        </p:txBody>
      </p:sp>
    </p:spTree>
    <p:extLst>
      <p:ext uri="{BB962C8B-B14F-4D97-AF65-F5344CB8AC3E}">
        <p14:creationId xmlns:p14="http://schemas.microsoft.com/office/powerpoint/2010/main" val="32359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Examples of NAC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Most common </a:t>
            </a:r>
            <a:r>
              <a:rPr lang="en-CA" dirty="0"/>
              <a:t>NAC control deployment is a </a:t>
            </a:r>
            <a:r>
              <a:rPr lang="en-CA" dirty="0" err="1"/>
              <a:t>WiFi</a:t>
            </a:r>
            <a:r>
              <a:rPr lang="en-CA" dirty="0"/>
              <a:t> hotspot</a:t>
            </a:r>
          </a:p>
          <a:p>
            <a:r>
              <a:rPr lang="en-CA" dirty="0"/>
              <a:t>A mobile device connects to the </a:t>
            </a:r>
            <a:r>
              <a:rPr lang="en-CA" dirty="0" err="1"/>
              <a:t>WiFi</a:t>
            </a:r>
            <a:r>
              <a:rPr lang="en-CA" dirty="0"/>
              <a:t> hotspot over an unencrypted </a:t>
            </a:r>
            <a:r>
              <a:rPr lang="en-CA" dirty="0" err="1"/>
              <a:t>WiFi</a:t>
            </a:r>
            <a:r>
              <a:rPr lang="en-CA" dirty="0"/>
              <a:t> network</a:t>
            </a:r>
          </a:p>
          <a:p>
            <a:r>
              <a:rPr lang="en-CA" dirty="0"/>
              <a:t>Once connected, the device is assigned </a:t>
            </a:r>
            <a:r>
              <a:rPr lang="en-CA" dirty="0" smtClean="0"/>
              <a:t>to a </a:t>
            </a:r>
            <a:r>
              <a:rPr lang="en-CA" dirty="0"/>
              <a:t>quarantine VLAN with a specific IP address given by the DHCP server</a:t>
            </a:r>
          </a:p>
        </p:txBody>
      </p:sp>
    </p:spTree>
    <p:extLst>
      <p:ext uri="{BB962C8B-B14F-4D97-AF65-F5344CB8AC3E}">
        <p14:creationId xmlns:p14="http://schemas.microsoft.com/office/powerpoint/2010/main" val="1767735458"/>
      </p:ext>
    </p:extLst>
  </p:cSld>
  <p:clrMapOvr>
    <a:masterClrMapping/>
  </p:clrMapOvr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16616</TotalTime>
  <Words>1899</Words>
  <Application>Microsoft Office PowerPoint</Application>
  <PresentationFormat>On-screen Show (4:3)</PresentationFormat>
  <Paragraphs>259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Times New Roman</vt:lpstr>
      <vt:lpstr>Titillium Lt</vt:lpstr>
      <vt:lpstr>Verdana</vt:lpstr>
      <vt:lpstr>Wingdings</vt:lpstr>
      <vt:lpstr>ER Master_2015</vt:lpstr>
      <vt:lpstr>ITSC 206: Advanced Networking for Offensive and Defensive Environments</vt:lpstr>
      <vt:lpstr>Table of Contents</vt:lpstr>
      <vt:lpstr>Review Lecture 3, Lab 3 Quiz 2</vt:lpstr>
      <vt:lpstr>Lecture 3 &amp; Lab 3 Review</vt:lpstr>
      <vt:lpstr>Network Access Control (NAC)</vt:lpstr>
      <vt:lpstr>What is Network Access Control?</vt:lpstr>
      <vt:lpstr>How Does NAC Work?*****</vt:lpstr>
      <vt:lpstr>How Does NAC Work?</vt:lpstr>
      <vt:lpstr>Examples of NAC</vt:lpstr>
      <vt:lpstr>Examples of NAC</vt:lpstr>
      <vt:lpstr>Enterprise Usage</vt:lpstr>
      <vt:lpstr>Enterprise Usage</vt:lpstr>
      <vt:lpstr>PowerPoint Presentation</vt:lpstr>
      <vt:lpstr>NAC Components</vt:lpstr>
      <vt:lpstr>Agent vs. Agentless</vt:lpstr>
      <vt:lpstr>Agent vs. Agentless</vt:lpstr>
      <vt:lpstr>Authentication</vt:lpstr>
      <vt:lpstr>Authentication</vt:lpstr>
      <vt:lpstr>Authentication Procedure</vt:lpstr>
      <vt:lpstr>Security Posture</vt:lpstr>
      <vt:lpstr>Security Posture</vt:lpstr>
      <vt:lpstr>PowerPoint Presentation</vt:lpstr>
      <vt:lpstr>NAC Architecture</vt:lpstr>
      <vt:lpstr>NAC Architecture</vt:lpstr>
      <vt:lpstr>Inline System</vt:lpstr>
      <vt:lpstr>Inline System</vt:lpstr>
      <vt:lpstr>Inline System Weaknesses</vt:lpstr>
      <vt:lpstr>Inline System Weaknesses</vt:lpstr>
      <vt:lpstr>Out-of-Band Systems</vt:lpstr>
      <vt:lpstr>Out-of-Band Systems</vt:lpstr>
      <vt:lpstr>Out-of-Band System Weaknesses</vt:lpstr>
      <vt:lpstr>PowerPoint Presentation</vt:lpstr>
      <vt:lpstr>Architecture Flaws</vt:lpstr>
      <vt:lpstr>Endpoint Detection Method</vt:lpstr>
      <vt:lpstr>Endpoint Detection Method</vt:lpstr>
      <vt:lpstr>Exception Rules</vt:lpstr>
      <vt:lpstr>Exception Rules</vt:lpstr>
      <vt:lpstr>Endpoint Security Assessment</vt:lpstr>
      <vt:lpstr>PowerPoint Presentation</vt:lpstr>
      <vt:lpstr>Extensible Authentication Protocol</vt:lpstr>
      <vt:lpstr>Overview</vt:lpstr>
      <vt:lpstr>LEAP</vt:lpstr>
      <vt:lpstr>PEAP</vt:lpstr>
      <vt:lpstr>PEAP</vt:lpstr>
      <vt:lpstr>EAP-TLS</vt:lpstr>
      <vt:lpstr>EAP-TLS</vt:lpstr>
      <vt:lpstr>EAP-MD5</vt:lpstr>
      <vt:lpstr>EAP-TTLS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Henri St Louis</cp:lastModifiedBy>
  <cp:revision>108</cp:revision>
  <dcterms:created xsi:type="dcterms:W3CDTF">2016-04-05T14:17:30Z</dcterms:created>
  <dcterms:modified xsi:type="dcterms:W3CDTF">2018-02-26T15:06:25Z</dcterms:modified>
</cp:coreProperties>
</file>