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59"/>
  </p:notesMasterIdLst>
  <p:sldIdLst>
    <p:sldId id="258" r:id="rId2"/>
    <p:sldId id="390" r:id="rId3"/>
    <p:sldId id="276" r:id="rId4"/>
    <p:sldId id="401" r:id="rId5"/>
    <p:sldId id="400" r:id="rId6"/>
    <p:sldId id="279" r:id="rId7"/>
    <p:sldId id="365" r:id="rId8"/>
    <p:sldId id="394" r:id="rId9"/>
    <p:sldId id="395" r:id="rId10"/>
    <p:sldId id="378" r:id="rId11"/>
    <p:sldId id="334" r:id="rId12"/>
    <p:sldId id="396" r:id="rId13"/>
    <p:sldId id="366" r:id="rId14"/>
    <p:sldId id="397" r:id="rId15"/>
    <p:sldId id="367" r:id="rId16"/>
    <p:sldId id="368" r:id="rId17"/>
    <p:sldId id="338" r:id="rId18"/>
    <p:sldId id="398" r:id="rId19"/>
    <p:sldId id="369" r:id="rId20"/>
    <p:sldId id="260" r:id="rId21"/>
    <p:sldId id="370" r:id="rId22"/>
    <p:sldId id="335" r:id="rId23"/>
    <p:sldId id="371" r:id="rId24"/>
    <p:sldId id="391" r:id="rId25"/>
    <p:sldId id="372" r:id="rId26"/>
    <p:sldId id="373" r:id="rId27"/>
    <p:sldId id="374" r:id="rId28"/>
    <p:sldId id="392" r:id="rId29"/>
    <p:sldId id="327" r:id="rId30"/>
    <p:sldId id="313" r:id="rId31"/>
    <p:sldId id="375" r:id="rId32"/>
    <p:sldId id="344" r:id="rId33"/>
    <p:sldId id="376" r:id="rId34"/>
    <p:sldId id="384" r:id="rId35"/>
    <p:sldId id="385" r:id="rId36"/>
    <p:sldId id="386" r:id="rId37"/>
    <p:sldId id="387" r:id="rId38"/>
    <p:sldId id="388" r:id="rId39"/>
    <p:sldId id="399" r:id="rId40"/>
    <p:sldId id="377" r:id="rId41"/>
    <p:sldId id="343" r:id="rId42"/>
    <p:sldId id="379" r:id="rId43"/>
    <p:sldId id="328" r:id="rId44"/>
    <p:sldId id="380" r:id="rId45"/>
    <p:sldId id="345" r:id="rId46"/>
    <p:sldId id="381" r:id="rId47"/>
    <p:sldId id="329" r:id="rId48"/>
    <p:sldId id="330" r:id="rId49"/>
    <p:sldId id="314" r:id="rId50"/>
    <p:sldId id="360" r:id="rId51"/>
    <p:sldId id="382" r:id="rId52"/>
    <p:sldId id="315" r:id="rId53"/>
    <p:sldId id="383" r:id="rId54"/>
    <p:sldId id="361" r:id="rId55"/>
    <p:sldId id="281" r:id="rId56"/>
    <p:sldId id="393" r:id="rId57"/>
    <p:sldId id="38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Symanczyk" initials="M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AF85F-38D9-0D41-9646-0C712EFE3CEA}" v="2" dt="2020-03-12T20:59:09.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46" autoAdjust="0"/>
    <p:restoredTop sz="91974" autoAdjust="0"/>
  </p:normalViewPr>
  <p:slideViewPr>
    <p:cSldViewPr snapToGrid="0" snapToObjects="1" showGuides="1">
      <p:cViewPr varScale="1">
        <p:scale>
          <a:sx n="135" d="100"/>
          <a:sy n="135" d="100"/>
        </p:scale>
        <p:origin x="1984" y="17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tor Lyagutsky" userId="e963cab6-e6f2-4754-80a9-43635625277c" providerId="ADAL" clId="{C53AF85F-38D9-0D41-9646-0C712EFE3CEA}"/>
    <pc:docChg chg="modSld">
      <pc:chgData name="Viktor Lyagutsky" userId="e963cab6-e6f2-4754-80a9-43635625277c" providerId="ADAL" clId="{C53AF85F-38D9-0D41-9646-0C712EFE3CEA}" dt="2020-03-12T20:59:13.080" v="5"/>
      <pc:docMkLst>
        <pc:docMk/>
      </pc:docMkLst>
      <pc:sldChg chg="addSp delSp modSp">
        <pc:chgData name="Viktor Lyagutsky" userId="e963cab6-e6f2-4754-80a9-43635625277c" providerId="ADAL" clId="{C53AF85F-38D9-0D41-9646-0C712EFE3CEA}" dt="2020-03-12T20:59:13.080" v="5"/>
        <pc:sldMkLst>
          <pc:docMk/>
          <pc:sldMk cId="712547841" sldId="258"/>
        </pc:sldMkLst>
        <pc:spChg chg="add del mod">
          <ac:chgData name="Viktor Lyagutsky" userId="e963cab6-e6f2-4754-80a9-43635625277c" providerId="ADAL" clId="{C53AF85F-38D9-0D41-9646-0C712EFE3CEA}" dt="2020-03-12T20:59:11.665" v="3"/>
          <ac:spMkLst>
            <pc:docMk/>
            <pc:sldMk cId="712547841" sldId="258"/>
            <ac:spMk id="4" creationId="{62A16E01-5593-3445-84FB-AB8A70EA47E2}"/>
          </ac:spMkLst>
        </pc:spChg>
        <pc:spChg chg="add del mod">
          <ac:chgData name="Viktor Lyagutsky" userId="e963cab6-e6f2-4754-80a9-43635625277c" providerId="ADAL" clId="{C53AF85F-38D9-0D41-9646-0C712EFE3CEA}" dt="2020-03-12T20:59:13.080" v="5"/>
          <ac:spMkLst>
            <pc:docMk/>
            <pc:sldMk cId="712547841" sldId="258"/>
            <ac:spMk id="5" creationId="{82BD9BA1-1714-5C47-84DB-88AD707075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38248-C7CB-4C61-A957-27DFF6E69D0F}" type="datetimeFigureOut">
              <a:rPr lang="en-US" smtClean="0"/>
              <a:t>3/12/20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D67D1-2607-4FCB-8D1C-B307A288CE76}" type="slidenum">
              <a:rPr lang="en-US" smtClean="0"/>
              <a:t>‹#›</a:t>
            </a:fld>
            <a:endParaRPr lang="en-US"/>
          </a:p>
        </p:txBody>
      </p:sp>
    </p:spTree>
    <p:extLst>
      <p:ext uri="{BB962C8B-B14F-4D97-AF65-F5344CB8AC3E}">
        <p14:creationId xmlns:p14="http://schemas.microsoft.com/office/powerpoint/2010/main" val="4436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a:t>
            </a:fld>
            <a:endParaRPr lang="en-US"/>
          </a:p>
        </p:txBody>
      </p:sp>
    </p:spTree>
    <p:extLst>
      <p:ext uri="{BB962C8B-B14F-4D97-AF65-F5344CB8AC3E}">
        <p14:creationId xmlns:p14="http://schemas.microsoft.com/office/powerpoint/2010/main" val="405959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17</a:t>
            </a:fld>
            <a:endParaRPr lang="en-US"/>
          </a:p>
        </p:txBody>
      </p:sp>
    </p:spTree>
    <p:extLst>
      <p:ext uri="{BB962C8B-B14F-4D97-AF65-F5344CB8AC3E}">
        <p14:creationId xmlns:p14="http://schemas.microsoft.com/office/powerpoint/2010/main" val="2916477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19</a:t>
            </a:fld>
            <a:endParaRPr lang="en-US"/>
          </a:p>
        </p:txBody>
      </p:sp>
    </p:spTree>
    <p:extLst>
      <p:ext uri="{BB962C8B-B14F-4D97-AF65-F5344CB8AC3E}">
        <p14:creationId xmlns:p14="http://schemas.microsoft.com/office/powerpoint/2010/main" val="2632986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20</a:t>
            </a:fld>
            <a:endParaRPr lang="en-US"/>
          </a:p>
        </p:txBody>
      </p:sp>
    </p:spTree>
    <p:extLst>
      <p:ext uri="{BB962C8B-B14F-4D97-AF65-F5344CB8AC3E}">
        <p14:creationId xmlns:p14="http://schemas.microsoft.com/office/powerpoint/2010/main" val="1386535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21</a:t>
            </a:fld>
            <a:endParaRPr lang="en-US"/>
          </a:p>
        </p:txBody>
      </p:sp>
    </p:spTree>
    <p:extLst>
      <p:ext uri="{BB962C8B-B14F-4D97-AF65-F5344CB8AC3E}">
        <p14:creationId xmlns:p14="http://schemas.microsoft.com/office/powerpoint/2010/main" val="132501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22</a:t>
            </a:fld>
            <a:endParaRPr lang="en-US"/>
          </a:p>
        </p:txBody>
      </p:sp>
    </p:spTree>
    <p:extLst>
      <p:ext uri="{BB962C8B-B14F-4D97-AF65-F5344CB8AC3E}">
        <p14:creationId xmlns:p14="http://schemas.microsoft.com/office/powerpoint/2010/main" val="911054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23</a:t>
            </a:fld>
            <a:endParaRPr lang="en-US"/>
          </a:p>
        </p:txBody>
      </p:sp>
    </p:spTree>
    <p:extLst>
      <p:ext uri="{BB962C8B-B14F-4D97-AF65-F5344CB8AC3E}">
        <p14:creationId xmlns:p14="http://schemas.microsoft.com/office/powerpoint/2010/main" val="2563230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24</a:t>
            </a:fld>
            <a:endParaRPr lang="en-US"/>
          </a:p>
        </p:txBody>
      </p:sp>
    </p:spTree>
    <p:extLst>
      <p:ext uri="{BB962C8B-B14F-4D97-AF65-F5344CB8AC3E}">
        <p14:creationId xmlns:p14="http://schemas.microsoft.com/office/powerpoint/2010/main" val="2916477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25</a:t>
            </a:fld>
            <a:endParaRPr lang="en-US"/>
          </a:p>
        </p:txBody>
      </p:sp>
    </p:spTree>
    <p:extLst>
      <p:ext uri="{BB962C8B-B14F-4D97-AF65-F5344CB8AC3E}">
        <p14:creationId xmlns:p14="http://schemas.microsoft.com/office/powerpoint/2010/main" val="955417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26</a:t>
            </a:fld>
            <a:endParaRPr lang="en-US"/>
          </a:p>
        </p:txBody>
      </p:sp>
    </p:spTree>
    <p:extLst>
      <p:ext uri="{BB962C8B-B14F-4D97-AF65-F5344CB8AC3E}">
        <p14:creationId xmlns:p14="http://schemas.microsoft.com/office/powerpoint/2010/main" val="187852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3</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27</a:t>
            </a:fld>
            <a:endParaRPr lang="en-US"/>
          </a:p>
        </p:txBody>
      </p:sp>
    </p:spTree>
    <p:extLst>
      <p:ext uri="{BB962C8B-B14F-4D97-AF65-F5344CB8AC3E}">
        <p14:creationId xmlns:p14="http://schemas.microsoft.com/office/powerpoint/2010/main" val="123649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29</a:t>
            </a:fld>
            <a:endParaRPr lang="en-US"/>
          </a:p>
        </p:txBody>
      </p:sp>
    </p:spTree>
    <p:extLst>
      <p:ext uri="{BB962C8B-B14F-4D97-AF65-F5344CB8AC3E}">
        <p14:creationId xmlns:p14="http://schemas.microsoft.com/office/powerpoint/2010/main" val="1037480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30</a:t>
            </a:fld>
            <a:endParaRPr lang="en-US"/>
          </a:p>
        </p:txBody>
      </p:sp>
    </p:spTree>
    <p:extLst>
      <p:ext uri="{BB962C8B-B14F-4D97-AF65-F5344CB8AC3E}">
        <p14:creationId xmlns:p14="http://schemas.microsoft.com/office/powerpoint/2010/main" val="3410715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31</a:t>
            </a:fld>
            <a:endParaRPr lang="en-US"/>
          </a:p>
        </p:txBody>
      </p:sp>
    </p:spTree>
    <p:extLst>
      <p:ext uri="{BB962C8B-B14F-4D97-AF65-F5344CB8AC3E}">
        <p14:creationId xmlns:p14="http://schemas.microsoft.com/office/powerpoint/2010/main" val="3545403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32</a:t>
            </a:fld>
            <a:endParaRPr lang="en-US"/>
          </a:p>
        </p:txBody>
      </p:sp>
    </p:spTree>
    <p:extLst>
      <p:ext uri="{BB962C8B-B14F-4D97-AF65-F5344CB8AC3E}">
        <p14:creationId xmlns:p14="http://schemas.microsoft.com/office/powerpoint/2010/main" val="1406424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33</a:t>
            </a:fld>
            <a:endParaRPr lang="en-US"/>
          </a:p>
        </p:txBody>
      </p:sp>
    </p:spTree>
    <p:extLst>
      <p:ext uri="{BB962C8B-B14F-4D97-AF65-F5344CB8AC3E}">
        <p14:creationId xmlns:p14="http://schemas.microsoft.com/office/powerpoint/2010/main" val="1233043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34</a:t>
            </a:fld>
            <a:endParaRPr lang="en-US"/>
          </a:p>
        </p:txBody>
      </p:sp>
    </p:spTree>
    <p:extLst>
      <p:ext uri="{BB962C8B-B14F-4D97-AF65-F5344CB8AC3E}">
        <p14:creationId xmlns:p14="http://schemas.microsoft.com/office/powerpoint/2010/main" val="2162558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35</a:t>
            </a:fld>
            <a:endParaRPr lang="en-US"/>
          </a:p>
        </p:txBody>
      </p:sp>
    </p:spTree>
    <p:extLst>
      <p:ext uri="{BB962C8B-B14F-4D97-AF65-F5344CB8AC3E}">
        <p14:creationId xmlns:p14="http://schemas.microsoft.com/office/powerpoint/2010/main" val="718864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36</a:t>
            </a:fld>
            <a:endParaRPr lang="en-US"/>
          </a:p>
        </p:txBody>
      </p:sp>
    </p:spTree>
    <p:extLst>
      <p:ext uri="{BB962C8B-B14F-4D97-AF65-F5344CB8AC3E}">
        <p14:creationId xmlns:p14="http://schemas.microsoft.com/office/powerpoint/2010/main" val="106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37</a:t>
            </a:fld>
            <a:endParaRPr lang="en-US"/>
          </a:p>
        </p:txBody>
      </p:sp>
    </p:spTree>
    <p:extLst>
      <p:ext uri="{BB962C8B-B14F-4D97-AF65-F5344CB8AC3E}">
        <p14:creationId xmlns:p14="http://schemas.microsoft.com/office/powerpoint/2010/main" val="203711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a:t>
            </a:fld>
            <a:endParaRPr lang="en-US"/>
          </a:p>
        </p:txBody>
      </p:sp>
    </p:spTree>
    <p:extLst>
      <p:ext uri="{BB962C8B-B14F-4D97-AF65-F5344CB8AC3E}">
        <p14:creationId xmlns:p14="http://schemas.microsoft.com/office/powerpoint/2010/main" val="2733317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38</a:t>
            </a:fld>
            <a:endParaRPr lang="en-US"/>
          </a:p>
        </p:txBody>
      </p:sp>
    </p:spTree>
    <p:extLst>
      <p:ext uri="{BB962C8B-B14F-4D97-AF65-F5344CB8AC3E}">
        <p14:creationId xmlns:p14="http://schemas.microsoft.com/office/powerpoint/2010/main" val="3295721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40</a:t>
            </a:fld>
            <a:endParaRPr lang="en-US"/>
          </a:p>
        </p:txBody>
      </p:sp>
    </p:spTree>
    <p:extLst>
      <p:ext uri="{BB962C8B-B14F-4D97-AF65-F5344CB8AC3E}">
        <p14:creationId xmlns:p14="http://schemas.microsoft.com/office/powerpoint/2010/main" val="322982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41</a:t>
            </a:fld>
            <a:endParaRPr lang="en-US"/>
          </a:p>
        </p:txBody>
      </p:sp>
    </p:spTree>
    <p:extLst>
      <p:ext uri="{BB962C8B-B14F-4D97-AF65-F5344CB8AC3E}">
        <p14:creationId xmlns:p14="http://schemas.microsoft.com/office/powerpoint/2010/main" val="2853750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42</a:t>
            </a:fld>
            <a:endParaRPr lang="en-US"/>
          </a:p>
        </p:txBody>
      </p:sp>
    </p:spTree>
    <p:extLst>
      <p:ext uri="{BB962C8B-B14F-4D97-AF65-F5344CB8AC3E}">
        <p14:creationId xmlns:p14="http://schemas.microsoft.com/office/powerpoint/2010/main" val="3689117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43</a:t>
            </a:fld>
            <a:endParaRPr lang="en-US"/>
          </a:p>
        </p:txBody>
      </p:sp>
    </p:spTree>
    <p:extLst>
      <p:ext uri="{BB962C8B-B14F-4D97-AF65-F5344CB8AC3E}">
        <p14:creationId xmlns:p14="http://schemas.microsoft.com/office/powerpoint/2010/main" val="1734801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44</a:t>
            </a:fld>
            <a:endParaRPr lang="en-US"/>
          </a:p>
        </p:txBody>
      </p:sp>
    </p:spTree>
    <p:extLst>
      <p:ext uri="{BB962C8B-B14F-4D97-AF65-F5344CB8AC3E}">
        <p14:creationId xmlns:p14="http://schemas.microsoft.com/office/powerpoint/2010/main" val="1070531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45</a:t>
            </a:fld>
            <a:endParaRPr lang="en-US"/>
          </a:p>
        </p:txBody>
      </p:sp>
    </p:spTree>
    <p:extLst>
      <p:ext uri="{BB962C8B-B14F-4D97-AF65-F5344CB8AC3E}">
        <p14:creationId xmlns:p14="http://schemas.microsoft.com/office/powerpoint/2010/main" val="3122016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46</a:t>
            </a:fld>
            <a:endParaRPr lang="en-US"/>
          </a:p>
        </p:txBody>
      </p:sp>
    </p:spTree>
    <p:extLst>
      <p:ext uri="{BB962C8B-B14F-4D97-AF65-F5344CB8AC3E}">
        <p14:creationId xmlns:p14="http://schemas.microsoft.com/office/powerpoint/2010/main" val="42555276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47</a:t>
            </a:fld>
            <a:endParaRPr lang="en-US"/>
          </a:p>
        </p:txBody>
      </p:sp>
    </p:spTree>
    <p:extLst>
      <p:ext uri="{BB962C8B-B14F-4D97-AF65-F5344CB8AC3E}">
        <p14:creationId xmlns:p14="http://schemas.microsoft.com/office/powerpoint/2010/main" val="3990250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48</a:t>
            </a:fld>
            <a:endParaRPr lang="en-US"/>
          </a:p>
        </p:txBody>
      </p:sp>
    </p:spTree>
    <p:extLst>
      <p:ext uri="{BB962C8B-B14F-4D97-AF65-F5344CB8AC3E}">
        <p14:creationId xmlns:p14="http://schemas.microsoft.com/office/powerpoint/2010/main" val="166022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6</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49</a:t>
            </a:fld>
            <a:endParaRPr lang="en-US"/>
          </a:p>
        </p:txBody>
      </p:sp>
    </p:spTree>
    <p:extLst>
      <p:ext uri="{BB962C8B-B14F-4D97-AF65-F5344CB8AC3E}">
        <p14:creationId xmlns:p14="http://schemas.microsoft.com/office/powerpoint/2010/main" val="3996594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50</a:t>
            </a:fld>
            <a:endParaRPr lang="en-US"/>
          </a:p>
        </p:txBody>
      </p:sp>
    </p:spTree>
    <p:extLst>
      <p:ext uri="{BB962C8B-B14F-4D97-AF65-F5344CB8AC3E}">
        <p14:creationId xmlns:p14="http://schemas.microsoft.com/office/powerpoint/2010/main" val="4287395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51</a:t>
            </a:fld>
            <a:endParaRPr lang="en-US"/>
          </a:p>
        </p:txBody>
      </p:sp>
    </p:spTree>
    <p:extLst>
      <p:ext uri="{BB962C8B-B14F-4D97-AF65-F5344CB8AC3E}">
        <p14:creationId xmlns:p14="http://schemas.microsoft.com/office/powerpoint/2010/main" val="21699848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52</a:t>
            </a:fld>
            <a:endParaRPr lang="en-US"/>
          </a:p>
        </p:txBody>
      </p:sp>
    </p:spTree>
    <p:extLst>
      <p:ext uri="{BB962C8B-B14F-4D97-AF65-F5344CB8AC3E}">
        <p14:creationId xmlns:p14="http://schemas.microsoft.com/office/powerpoint/2010/main" val="2799360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53</a:t>
            </a:fld>
            <a:endParaRPr lang="en-US"/>
          </a:p>
        </p:txBody>
      </p:sp>
    </p:spTree>
    <p:extLst>
      <p:ext uri="{BB962C8B-B14F-4D97-AF65-F5344CB8AC3E}">
        <p14:creationId xmlns:p14="http://schemas.microsoft.com/office/powerpoint/2010/main" val="10322728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54</a:t>
            </a:fld>
            <a:endParaRPr lang="en-US"/>
          </a:p>
        </p:txBody>
      </p:sp>
    </p:spTree>
    <p:extLst>
      <p:ext uri="{BB962C8B-B14F-4D97-AF65-F5344CB8AC3E}">
        <p14:creationId xmlns:p14="http://schemas.microsoft.com/office/powerpoint/2010/main" val="24611950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55</a:t>
            </a:fld>
            <a:endParaRPr lang="en-US"/>
          </a:p>
        </p:txBody>
      </p:sp>
    </p:spTree>
    <p:extLst>
      <p:ext uri="{BB962C8B-B14F-4D97-AF65-F5344CB8AC3E}">
        <p14:creationId xmlns:p14="http://schemas.microsoft.com/office/powerpoint/2010/main" val="2016424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7</a:t>
            </a:fld>
            <a:endParaRPr lang="en-US"/>
          </a:p>
        </p:txBody>
      </p:sp>
    </p:spTree>
    <p:extLst>
      <p:ext uri="{BB962C8B-B14F-4D97-AF65-F5344CB8AC3E}">
        <p14:creationId xmlns:p14="http://schemas.microsoft.com/office/powerpoint/2010/main" val="214629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10</a:t>
            </a:fld>
            <a:endParaRPr lang="en-US"/>
          </a:p>
        </p:txBody>
      </p:sp>
    </p:spTree>
    <p:extLst>
      <p:ext uri="{BB962C8B-B14F-4D97-AF65-F5344CB8AC3E}">
        <p14:creationId xmlns:p14="http://schemas.microsoft.com/office/powerpoint/2010/main" val="365688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11</a:t>
            </a:fld>
            <a:endParaRPr lang="en-US"/>
          </a:p>
        </p:txBody>
      </p:sp>
    </p:spTree>
    <p:extLst>
      <p:ext uri="{BB962C8B-B14F-4D97-AF65-F5344CB8AC3E}">
        <p14:creationId xmlns:p14="http://schemas.microsoft.com/office/powerpoint/2010/main" val="125123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13</a:t>
            </a:fld>
            <a:endParaRPr lang="en-US"/>
          </a:p>
        </p:txBody>
      </p:sp>
    </p:spTree>
    <p:extLst>
      <p:ext uri="{BB962C8B-B14F-4D97-AF65-F5344CB8AC3E}">
        <p14:creationId xmlns:p14="http://schemas.microsoft.com/office/powerpoint/2010/main" val="2088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15</a:t>
            </a:fld>
            <a:endParaRPr lang="en-US"/>
          </a:p>
        </p:txBody>
      </p:sp>
    </p:spTree>
    <p:extLst>
      <p:ext uri="{BB962C8B-B14F-4D97-AF65-F5344CB8AC3E}">
        <p14:creationId xmlns:p14="http://schemas.microsoft.com/office/powerpoint/2010/main" val="445095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9182" r="17753"/>
          <a:stretch/>
        </p:blipFill>
        <p:spPr>
          <a:xfrm>
            <a:off x="681889" y="127000"/>
            <a:ext cx="3147646" cy="6350000"/>
          </a:xfrm>
          <a:prstGeom prst="rect">
            <a:avLst/>
          </a:prstGeom>
        </p:spPr>
      </p:pic>
      <p:sp>
        <p:nvSpPr>
          <p:cNvPr id="2" name="Title 1"/>
          <p:cNvSpPr>
            <a:spLocks noGrp="1"/>
          </p:cNvSpPr>
          <p:nvPr>
            <p:ph type="ctrTitle"/>
          </p:nvPr>
        </p:nvSpPr>
        <p:spPr>
          <a:xfrm>
            <a:off x="4454769"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4454769" y="4401023"/>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a:t>Presentation Subtitle</a:t>
            </a:r>
          </a:p>
        </p:txBody>
      </p:sp>
    </p:spTree>
    <p:extLst>
      <p:ext uri="{BB962C8B-B14F-4D97-AF65-F5344CB8AC3E}">
        <p14:creationId xmlns:p14="http://schemas.microsoft.com/office/powerpoint/2010/main" val="144091217"/>
      </p:ext>
    </p:extLst>
  </p:cSld>
  <p:clrMapOvr>
    <a:masterClrMapping/>
  </p:clrMapOvr>
  <p:extLst>
    <p:ext uri="{DCECCB84-F9BA-43D5-87BE-67443E8EF086}">
      <p15:sldGuideLst xmlns:p15="http://schemas.microsoft.com/office/powerpoint/2012/main">
        <p15:guide id="1" orient="horz" pos="912">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867004" y="6390217"/>
            <a:ext cx="923925" cy="365125"/>
          </a:xfrm>
          <a:prstGeom prst="rect">
            <a:avLst/>
          </a:prstGeom>
        </p:spPr>
        <p:txBody>
          <a:bodyPr anchor="b"/>
          <a:lstStyle/>
          <a:p>
            <a:fld id="{B3D2B377-CF7E-8F44-A32D-7E519906999D}" type="datetimeFigureOut">
              <a:rPr lang="en-US" smtClean="0"/>
              <a:t>3/12/20</a:t>
            </a:fld>
            <a:endParaRPr lang="en-US"/>
          </a:p>
        </p:txBody>
      </p:sp>
      <p:sp>
        <p:nvSpPr>
          <p:cNvPr id="5" name="Footer Placeholder 4"/>
          <p:cNvSpPr>
            <a:spLocks noGrp="1"/>
          </p:cNvSpPr>
          <p:nvPr>
            <p:ph type="ftr" sz="quarter" idx="11"/>
          </p:nvPr>
        </p:nvSpPr>
        <p:spPr>
          <a:xfrm>
            <a:off x="3924279" y="6390217"/>
            <a:ext cx="3800496" cy="365125"/>
          </a:xfrm>
          <a:prstGeom prst="rect">
            <a:avLst/>
          </a:prstGeom>
        </p:spPr>
        <p:txBody>
          <a:bodyPr anchor="b"/>
          <a:lstStyle/>
          <a:p>
            <a:endParaRPr lang="en-US"/>
          </a:p>
        </p:txBody>
      </p:sp>
      <p:sp>
        <p:nvSpPr>
          <p:cNvPr id="6" name="Slide Number Placeholder 5"/>
          <p:cNvSpPr>
            <a:spLocks noGrp="1"/>
          </p:cNvSpPr>
          <p:nvPr>
            <p:ph type="sldNum" sz="quarter" idx="12"/>
          </p:nvPr>
        </p:nvSpPr>
        <p:spPr>
          <a:xfrm>
            <a:off x="7858125" y="6390217"/>
            <a:ext cx="657225" cy="365125"/>
          </a:xfrm>
          <a:prstGeom prst="rect">
            <a:avLst/>
          </a:prstGeo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3896" y="6176964"/>
            <a:ext cx="1238229" cy="681037"/>
          </a:xfrm>
          <a:prstGeom prst="rect">
            <a:avLst/>
          </a:prstGeom>
        </p:spPr>
      </p:pic>
    </p:spTree>
    <p:extLst>
      <p:ext uri="{BB962C8B-B14F-4D97-AF65-F5344CB8AC3E}">
        <p14:creationId xmlns:p14="http://schemas.microsoft.com/office/powerpoint/2010/main" val="324008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2" y="154483"/>
            <a:ext cx="6697348"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4"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407810"/>
      </p:ext>
    </p:extLst>
  </p:cSld>
  <p:clrMapOvr>
    <a:masterClrMapping/>
  </p:clrMapOvr>
  <p:hf hdr="0" dt="0"/>
  <p:extLst>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6"/>
            <a:ext cx="6699354"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873057"/>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8"/>
            <a:ext cx="6700248"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a:t>Insert image here.</a:t>
            </a:r>
          </a:p>
        </p:txBody>
      </p:sp>
      <p:sp>
        <p:nvSpPr>
          <p:cNvPr id="6" name="Text Placeholder 10"/>
          <p:cNvSpPr>
            <a:spLocks noGrp="1"/>
          </p:cNvSpPr>
          <p:nvPr>
            <p:ph type="body" sz="quarter" idx="11" hasCustomPrompt="1"/>
          </p:nvPr>
        </p:nvSpPr>
        <p:spPr>
          <a:xfrm>
            <a:off x="4055634" y="6133275"/>
            <a:ext cx="4496696" cy="28571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8"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755959"/>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6"/>
            <a:ext cx="6699902"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a:t>Insert image here.</a:t>
            </a:r>
          </a:p>
        </p:txBody>
      </p:sp>
      <p:sp>
        <p:nvSpPr>
          <p:cNvPr id="5" name="Text Placeholder 10"/>
          <p:cNvSpPr>
            <a:spLocks noGrp="1"/>
          </p:cNvSpPr>
          <p:nvPr>
            <p:ph type="body" sz="quarter" idx="12" hasCustomPrompt="1"/>
          </p:nvPr>
        </p:nvSpPr>
        <p:spPr>
          <a:xfrm>
            <a:off x="4055634" y="6126049"/>
            <a:ext cx="4496696" cy="25716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7"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7108858"/>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5105400"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a:t>Insert image here.</a:t>
            </a:r>
          </a:p>
        </p:txBody>
      </p:sp>
      <p:sp>
        <p:nvSpPr>
          <p:cNvPr id="6" name="Content Placeholder 7"/>
          <p:cNvSpPr>
            <a:spLocks noGrp="1"/>
          </p:cNvSpPr>
          <p:nvPr>
            <p:ph sz="quarter" idx="12"/>
          </p:nvPr>
        </p:nvSpPr>
        <p:spPr>
          <a:xfrm>
            <a:off x="635001"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9"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p>
        </p:txBody>
      </p:sp>
      <p:sp>
        <p:nvSpPr>
          <p:cNvPr id="12" name="TextBox 11"/>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421451"/>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5149"/>
            <a:ext cx="6708694"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4695092" y="1239715"/>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p:txBody>
      </p:sp>
      <p:sp>
        <p:nvSpPr>
          <p:cNvPr id="11" name="Content Placeholder 7"/>
          <p:cNvSpPr>
            <a:spLocks noGrp="1"/>
          </p:cNvSpPr>
          <p:nvPr>
            <p:ph sz="quarter" idx="12"/>
          </p:nvPr>
        </p:nvSpPr>
        <p:spPr>
          <a:xfrm>
            <a:off x="635001" y="1239715"/>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6"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0310338"/>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0"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3190276118"/>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2867004" y="1122363"/>
            <a:ext cx="5133996" cy="2387600"/>
          </a:xfrm>
          <a:prstGeom prst="rect">
            <a:avLst/>
          </a:prstGeom>
        </p:spPr>
        <p:txBody>
          <a:bodyPr anchor="b">
            <a:normAutofit/>
          </a:bodyPr>
          <a:lstStyle>
            <a:lvl1pPr algn="l">
              <a:defRPr sz="405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2867004" y="3602038"/>
            <a:ext cx="5133996" cy="1655762"/>
          </a:xfrm>
          <a:prstGeom prst="rect">
            <a:avLst/>
          </a:prstGeom>
        </p:spPr>
        <p:txBody>
          <a:bodyPr>
            <a:normAutofit/>
          </a:bodyPr>
          <a:lstStyle>
            <a:lvl1pPr marL="0" indent="0" algn="l">
              <a:buNone/>
              <a:defRPr sz="2250">
                <a:solidFill>
                  <a:schemeClr val="accent1"/>
                </a:solidFill>
                <a:latin typeface="Verdana" charset="0"/>
                <a:ea typeface="Verdana" charset="0"/>
                <a:cs typeface="Verdan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2867004" y="6390217"/>
            <a:ext cx="923925" cy="365125"/>
          </a:xfrm>
          <a:prstGeom prst="rect">
            <a:avLst/>
          </a:prstGeom>
        </p:spPr>
        <p:txBody>
          <a:bodyPr anchor="b"/>
          <a:lstStyle>
            <a:lvl1pPr>
              <a:defRPr>
                <a:solidFill>
                  <a:schemeClr val="accent6"/>
                </a:solidFill>
              </a:defRPr>
            </a:lvl1pPr>
          </a:lstStyle>
          <a:p>
            <a:fld id="{B3D2B377-CF7E-8F44-A32D-7E519906999D}" type="datetimeFigureOut">
              <a:rPr lang="en-US" smtClean="0"/>
              <a:pPr/>
              <a:t>3/12/20</a:t>
            </a:fld>
            <a:endParaRPr lang="en-US" dirty="0"/>
          </a:p>
        </p:txBody>
      </p:sp>
      <p:sp>
        <p:nvSpPr>
          <p:cNvPr id="5" name="Footer Placeholder 4"/>
          <p:cNvSpPr>
            <a:spLocks noGrp="1"/>
          </p:cNvSpPr>
          <p:nvPr>
            <p:ph type="ftr" sz="quarter" idx="11"/>
          </p:nvPr>
        </p:nvSpPr>
        <p:spPr>
          <a:xfrm>
            <a:off x="3924279" y="6390217"/>
            <a:ext cx="3800496" cy="365125"/>
          </a:xfrm>
          <a:prstGeom prst="rect">
            <a:avLst/>
          </a:prstGeo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7858125" y="6390217"/>
            <a:ext cx="657225" cy="365125"/>
          </a:xfrm>
          <a:prstGeom prst="rect">
            <a:avLst/>
          </a:prstGeo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25" y="904252"/>
            <a:ext cx="2781279" cy="4718090"/>
          </a:xfrm>
          <a:prstGeom prst="rect">
            <a:avLst/>
          </a:prstGeom>
        </p:spPr>
      </p:pic>
    </p:spTree>
    <p:extLst>
      <p:ext uri="{BB962C8B-B14F-4D97-AF65-F5344CB8AC3E}">
        <p14:creationId xmlns:p14="http://schemas.microsoft.com/office/powerpoint/2010/main" val="374467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userDrawn="1"/>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11"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5772382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5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502394" y="4738917"/>
            <a:ext cx="4353169" cy="675789"/>
          </a:xfrm>
        </p:spPr>
        <p:txBody>
          <a:bodyPr>
            <a:normAutofit/>
          </a:bodyPr>
          <a:lstStyle/>
          <a:p>
            <a:r>
              <a:rPr lang="en-US" dirty="0"/>
              <a:t>Lecture 5: Network Address Translation and Web Proxies</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Types of NAT</a:t>
            </a:r>
            <a:endParaRPr lang="en-US" dirty="0"/>
          </a:p>
        </p:txBody>
      </p:sp>
    </p:spTree>
    <p:extLst>
      <p:ext uri="{BB962C8B-B14F-4D97-AF65-F5344CB8AC3E}">
        <p14:creationId xmlns:p14="http://schemas.microsoft.com/office/powerpoint/2010/main" val="294274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One-to-One NAT</a:t>
            </a:r>
          </a:p>
        </p:txBody>
      </p:sp>
      <p:sp>
        <p:nvSpPr>
          <p:cNvPr id="3" name="Content Placeholder 2"/>
          <p:cNvSpPr>
            <a:spLocks noGrp="1"/>
          </p:cNvSpPr>
          <p:nvPr>
            <p:ph sz="quarter" idx="10"/>
          </p:nvPr>
        </p:nvSpPr>
        <p:spPr/>
        <p:txBody>
          <a:bodyPr>
            <a:normAutofit/>
          </a:bodyPr>
          <a:lstStyle/>
          <a:p>
            <a:r>
              <a:rPr lang="en-CA" dirty="0"/>
              <a:t>Simplest NAT type is one-to-one NAT (RFC2663)</a:t>
            </a:r>
          </a:p>
          <a:p>
            <a:r>
              <a:rPr lang="en-CA" dirty="0"/>
              <a:t>Translates IP addresses in a one-to-one relationship</a:t>
            </a:r>
          </a:p>
          <a:p>
            <a:r>
              <a:rPr lang="en-CA" dirty="0"/>
              <a:t>Useful to connect networks that have incompatible (public vs private) or overlapping IP addresses</a:t>
            </a:r>
          </a:p>
        </p:txBody>
      </p:sp>
    </p:spTree>
    <p:extLst>
      <p:ext uri="{BB962C8B-B14F-4D97-AF65-F5344CB8AC3E}">
        <p14:creationId xmlns:p14="http://schemas.microsoft.com/office/powerpoint/2010/main" val="412781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 One-to-One</a:t>
            </a:r>
          </a:p>
        </p:txBody>
      </p:sp>
      <p:sp>
        <p:nvSpPr>
          <p:cNvPr id="17" name="Text Box 18"/>
          <p:cNvSpPr txBox="1">
            <a:spLocks noChangeArrowheads="1"/>
          </p:cNvSpPr>
          <p:nvPr/>
        </p:nvSpPr>
        <p:spPr bwMode="auto">
          <a:xfrm>
            <a:off x="6937295" y="3168134"/>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12.16.23.24/30</a:t>
            </a:r>
            <a:endParaRPr lang="en-US" altLang="en-US" dirty="0"/>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192.168.123.0/24</a:t>
            </a:r>
            <a:endParaRPr lang="en-US" altLang="en-US" dirty="0"/>
          </a:p>
        </p:txBody>
      </p:sp>
      <p:sp>
        <p:nvSpPr>
          <p:cNvPr id="50" name="Text Box 18"/>
          <p:cNvSpPr txBox="1">
            <a:spLocks noChangeArrowheads="1"/>
          </p:cNvSpPr>
          <p:nvPr/>
        </p:nvSpPr>
        <p:spPr bwMode="auto">
          <a:xfrm>
            <a:off x="4883660" y="3468458"/>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DMZ</a:t>
            </a:r>
            <a:endParaRPr lang="en-US" altLang="en-US" dirty="0"/>
          </a:p>
        </p:txBody>
      </p:sp>
      <p:sp>
        <p:nvSpPr>
          <p:cNvPr id="51" name="Text Box 18"/>
          <p:cNvSpPr txBox="1">
            <a:spLocks noChangeArrowheads="1"/>
          </p:cNvSpPr>
          <p:nvPr/>
        </p:nvSpPr>
        <p:spPr bwMode="auto">
          <a:xfrm>
            <a:off x="388857" y="1203489"/>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External</a:t>
            </a:r>
            <a:endParaRPr lang="en-US" altLang="en-US" dirty="0"/>
          </a:p>
        </p:txBody>
      </p:sp>
      <p:sp>
        <p:nvSpPr>
          <p:cNvPr id="52" name="Text Box 18"/>
          <p:cNvSpPr txBox="1">
            <a:spLocks noChangeArrowheads="1"/>
          </p:cNvSpPr>
          <p:nvPr/>
        </p:nvSpPr>
        <p:spPr bwMode="auto">
          <a:xfrm>
            <a:off x="2465386" y="1193017"/>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Internal</a:t>
            </a:r>
          </a:p>
        </p:txBody>
      </p:sp>
      <p:sp>
        <p:nvSpPr>
          <p:cNvPr id="53" name="Text Box 18"/>
          <p:cNvSpPr txBox="1">
            <a:spLocks noChangeArrowheads="1"/>
          </p:cNvSpPr>
          <p:nvPr/>
        </p:nvSpPr>
        <p:spPr bwMode="auto">
          <a:xfrm>
            <a:off x="2302676" y="1572821"/>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192.168.123.2</a:t>
            </a:r>
            <a:endParaRPr lang="en-US" altLang="en-US" dirty="0"/>
          </a:p>
        </p:txBody>
      </p:sp>
      <p:sp>
        <p:nvSpPr>
          <p:cNvPr id="54" name="Text Box 18"/>
          <p:cNvSpPr txBox="1">
            <a:spLocks noChangeArrowheads="1"/>
          </p:cNvSpPr>
          <p:nvPr/>
        </p:nvSpPr>
        <p:spPr bwMode="auto">
          <a:xfrm>
            <a:off x="2302676" y="1939063"/>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192.168.123.3</a:t>
            </a:r>
            <a:endParaRPr lang="en-US" altLang="en-US" dirty="0"/>
          </a:p>
        </p:txBody>
      </p:sp>
      <p:sp>
        <p:nvSpPr>
          <p:cNvPr id="55" name="Text Box 18"/>
          <p:cNvSpPr txBox="1">
            <a:spLocks noChangeArrowheads="1"/>
          </p:cNvSpPr>
          <p:nvPr/>
        </p:nvSpPr>
        <p:spPr bwMode="auto">
          <a:xfrm>
            <a:off x="2302676" y="2308395"/>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192.168.123.4</a:t>
            </a:r>
            <a:endParaRPr lang="en-US" altLang="en-US" dirty="0"/>
          </a:p>
        </p:txBody>
      </p:sp>
      <p:sp>
        <p:nvSpPr>
          <p:cNvPr id="56" name="Text Box 18"/>
          <p:cNvSpPr txBox="1">
            <a:spLocks noChangeArrowheads="1"/>
          </p:cNvSpPr>
          <p:nvPr/>
        </p:nvSpPr>
        <p:spPr bwMode="auto">
          <a:xfrm>
            <a:off x="2302676" y="2700122"/>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192.168.123.5</a:t>
            </a:r>
            <a:endParaRPr lang="en-US" altLang="en-US" dirty="0"/>
          </a:p>
        </p:txBody>
      </p:sp>
      <p:sp>
        <p:nvSpPr>
          <p:cNvPr id="57" name="Text Box 18"/>
          <p:cNvSpPr txBox="1">
            <a:spLocks noChangeArrowheads="1"/>
          </p:cNvSpPr>
          <p:nvPr/>
        </p:nvSpPr>
        <p:spPr bwMode="auto">
          <a:xfrm>
            <a:off x="165020" y="157282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12.16.23.24</a:t>
            </a:r>
            <a:endParaRPr lang="en-US" altLang="en-US" dirty="0"/>
          </a:p>
        </p:txBody>
      </p:sp>
      <p:sp>
        <p:nvSpPr>
          <p:cNvPr id="58" name="Text Box 18"/>
          <p:cNvSpPr txBox="1">
            <a:spLocks noChangeArrowheads="1"/>
          </p:cNvSpPr>
          <p:nvPr/>
        </p:nvSpPr>
        <p:spPr bwMode="auto">
          <a:xfrm>
            <a:off x="165703" y="1942153"/>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12.16.23.25</a:t>
            </a:r>
            <a:endParaRPr lang="en-US" altLang="en-US" dirty="0"/>
          </a:p>
        </p:txBody>
      </p:sp>
      <p:sp>
        <p:nvSpPr>
          <p:cNvPr id="59" name="Text Box 18"/>
          <p:cNvSpPr txBox="1">
            <a:spLocks noChangeArrowheads="1"/>
          </p:cNvSpPr>
          <p:nvPr/>
        </p:nvSpPr>
        <p:spPr bwMode="auto">
          <a:xfrm>
            <a:off x="165703" y="2308395"/>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12.16.23.26</a:t>
            </a:r>
            <a:endParaRPr lang="en-US" altLang="en-US" dirty="0"/>
          </a:p>
        </p:txBody>
      </p:sp>
      <p:sp>
        <p:nvSpPr>
          <p:cNvPr id="60" name="Text Box 18"/>
          <p:cNvSpPr txBox="1">
            <a:spLocks noChangeArrowheads="1"/>
          </p:cNvSpPr>
          <p:nvPr/>
        </p:nvSpPr>
        <p:spPr bwMode="auto">
          <a:xfrm>
            <a:off x="165703" y="2703813"/>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12.16.23.27</a:t>
            </a:r>
            <a:endParaRPr lang="en-US" altLang="en-US" dirty="0"/>
          </a:p>
        </p:txBody>
      </p:sp>
    </p:spTree>
    <p:extLst>
      <p:ext uri="{BB962C8B-B14F-4D97-AF65-F5344CB8AC3E}">
        <p14:creationId xmlns:p14="http://schemas.microsoft.com/office/powerpoint/2010/main" val="34274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One-to-Many NAT</a:t>
            </a:r>
          </a:p>
        </p:txBody>
      </p:sp>
      <p:sp>
        <p:nvSpPr>
          <p:cNvPr id="3" name="Content Placeholder 2"/>
          <p:cNvSpPr>
            <a:spLocks noGrp="1"/>
          </p:cNvSpPr>
          <p:nvPr>
            <p:ph sz="quarter" idx="10"/>
          </p:nvPr>
        </p:nvSpPr>
        <p:spPr/>
        <p:txBody>
          <a:bodyPr>
            <a:normAutofit/>
          </a:bodyPr>
          <a:lstStyle/>
          <a:p>
            <a:r>
              <a:rPr lang="en-CA" dirty="0"/>
              <a:t>Used to map many hosts on the private IP to the public Internet</a:t>
            </a:r>
          </a:p>
          <a:p>
            <a:r>
              <a:rPr lang="en-CA" dirty="0"/>
              <a:t>Translates private IP addresses to a single </a:t>
            </a:r>
            <a:br>
              <a:rPr lang="en-CA" dirty="0"/>
            </a:br>
            <a:r>
              <a:rPr lang="en-CA" dirty="0"/>
              <a:t>IP address (usually a public address on the firewall’s external interface)</a:t>
            </a:r>
          </a:p>
          <a:p>
            <a:r>
              <a:rPr lang="en-CA" dirty="0"/>
              <a:t>This is useful to connect private IP networks to the public Internet</a:t>
            </a:r>
          </a:p>
        </p:txBody>
      </p:sp>
    </p:spTree>
    <p:extLst>
      <p:ext uri="{BB962C8B-B14F-4D97-AF65-F5344CB8AC3E}">
        <p14:creationId xmlns:p14="http://schemas.microsoft.com/office/powerpoint/2010/main" val="118584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 One-to-Many</a:t>
            </a:r>
          </a:p>
        </p:txBody>
      </p:sp>
      <p:sp>
        <p:nvSpPr>
          <p:cNvPr id="17" name="Text Box 18"/>
          <p:cNvSpPr txBox="1">
            <a:spLocks noChangeArrowheads="1"/>
          </p:cNvSpPr>
          <p:nvPr/>
        </p:nvSpPr>
        <p:spPr bwMode="auto">
          <a:xfrm>
            <a:off x="6937295" y="3168134"/>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12.16.23.24/30</a:t>
            </a:r>
            <a:endParaRPr lang="en-US" altLang="en-US" dirty="0"/>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192.168.123.0/24</a:t>
            </a:r>
            <a:endParaRPr lang="en-US" altLang="en-US" dirty="0"/>
          </a:p>
        </p:txBody>
      </p:sp>
      <p:sp>
        <p:nvSpPr>
          <p:cNvPr id="50" name="Text Box 18"/>
          <p:cNvSpPr txBox="1">
            <a:spLocks noChangeArrowheads="1"/>
          </p:cNvSpPr>
          <p:nvPr/>
        </p:nvSpPr>
        <p:spPr bwMode="auto">
          <a:xfrm>
            <a:off x="4883660" y="3468458"/>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DMZ</a:t>
            </a:r>
            <a:endParaRPr lang="en-US" altLang="en-US" dirty="0"/>
          </a:p>
        </p:txBody>
      </p:sp>
      <p:sp>
        <p:nvSpPr>
          <p:cNvPr id="51" name="Text Box 18"/>
          <p:cNvSpPr txBox="1">
            <a:spLocks noChangeArrowheads="1"/>
          </p:cNvSpPr>
          <p:nvPr/>
        </p:nvSpPr>
        <p:spPr bwMode="auto">
          <a:xfrm>
            <a:off x="388857" y="1203489"/>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External</a:t>
            </a:r>
            <a:endParaRPr lang="en-US" altLang="en-US" dirty="0"/>
          </a:p>
        </p:txBody>
      </p:sp>
      <p:sp>
        <p:nvSpPr>
          <p:cNvPr id="52" name="Text Box 18"/>
          <p:cNvSpPr txBox="1">
            <a:spLocks noChangeArrowheads="1"/>
          </p:cNvSpPr>
          <p:nvPr/>
        </p:nvSpPr>
        <p:spPr bwMode="auto">
          <a:xfrm>
            <a:off x="2465386" y="1193017"/>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Internal</a:t>
            </a:r>
          </a:p>
        </p:txBody>
      </p:sp>
      <p:sp>
        <p:nvSpPr>
          <p:cNvPr id="53" name="Text Box 18"/>
          <p:cNvSpPr txBox="1">
            <a:spLocks noChangeArrowheads="1"/>
          </p:cNvSpPr>
          <p:nvPr/>
        </p:nvSpPr>
        <p:spPr bwMode="auto">
          <a:xfrm>
            <a:off x="2302676" y="1572821"/>
            <a:ext cx="1659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192.168.123.2</a:t>
            </a:r>
            <a:endParaRPr lang="en-US" altLang="en-US" dirty="0"/>
          </a:p>
        </p:txBody>
      </p:sp>
      <p:sp>
        <p:nvSpPr>
          <p:cNvPr id="57" name="Text Box 18"/>
          <p:cNvSpPr txBox="1">
            <a:spLocks noChangeArrowheads="1"/>
          </p:cNvSpPr>
          <p:nvPr/>
        </p:nvSpPr>
        <p:spPr bwMode="auto">
          <a:xfrm>
            <a:off x="165020" y="1572821"/>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12.16.23.24</a:t>
            </a:r>
            <a:endParaRPr lang="en-US" altLang="en-US" dirty="0"/>
          </a:p>
        </p:txBody>
      </p:sp>
      <p:sp>
        <p:nvSpPr>
          <p:cNvPr id="58" name="Text Box 18"/>
          <p:cNvSpPr txBox="1">
            <a:spLocks noChangeArrowheads="1"/>
          </p:cNvSpPr>
          <p:nvPr/>
        </p:nvSpPr>
        <p:spPr bwMode="auto">
          <a:xfrm>
            <a:off x="165703" y="1942153"/>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12.16.23.25</a:t>
            </a:r>
            <a:endParaRPr lang="en-US" altLang="en-US" dirty="0"/>
          </a:p>
        </p:txBody>
      </p:sp>
      <p:sp>
        <p:nvSpPr>
          <p:cNvPr id="59" name="Text Box 18"/>
          <p:cNvSpPr txBox="1">
            <a:spLocks noChangeArrowheads="1"/>
          </p:cNvSpPr>
          <p:nvPr/>
        </p:nvSpPr>
        <p:spPr bwMode="auto">
          <a:xfrm>
            <a:off x="165703" y="2308395"/>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12.16.23.26</a:t>
            </a:r>
            <a:endParaRPr lang="en-US" altLang="en-US" dirty="0"/>
          </a:p>
        </p:txBody>
      </p:sp>
      <p:sp>
        <p:nvSpPr>
          <p:cNvPr id="60" name="Text Box 18"/>
          <p:cNvSpPr txBox="1">
            <a:spLocks noChangeArrowheads="1"/>
          </p:cNvSpPr>
          <p:nvPr/>
        </p:nvSpPr>
        <p:spPr bwMode="auto">
          <a:xfrm>
            <a:off x="165703" y="2703813"/>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12.16.23.27</a:t>
            </a:r>
            <a:endParaRPr lang="en-US" altLang="en-US" dirty="0"/>
          </a:p>
        </p:txBody>
      </p:sp>
    </p:spTree>
    <p:extLst>
      <p:ext uri="{BB962C8B-B14F-4D97-AF65-F5344CB8AC3E}">
        <p14:creationId xmlns:p14="http://schemas.microsoft.com/office/powerpoint/2010/main" val="235712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SNAT</a:t>
            </a:r>
          </a:p>
        </p:txBody>
      </p:sp>
      <p:sp>
        <p:nvSpPr>
          <p:cNvPr id="3" name="Content Placeholder 2"/>
          <p:cNvSpPr>
            <a:spLocks noGrp="1"/>
          </p:cNvSpPr>
          <p:nvPr>
            <p:ph sz="quarter" idx="10"/>
          </p:nvPr>
        </p:nvSpPr>
        <p:spPr/>
        <p:txBody>
          <a:bodyPr>
            <a:normAutofit/>
          </a:bodyPr>
          <a:lstStyle/>
          <a:p>
            <a:r>
              <a:rPr lang="en-CA" dirty="0"/>
              <a:t>Source NAT (SNAT) is the address translation done on the packet’s source IP address </a:t>
            </a:r>
          </a:p>
          <a:p>
            <a:r>
              <a:rPr lang="en-CA" dirty="0"/>
              <a:t>Useful to perform source NAT to hide the source IP address from the destination host or network because of routing issues (private IP RFC1918) or overlapping issues</a:t>
            </a:r>
          </a:p>
        </p:txBody>
      </p:sp>
    </p:spTree>
    <p:extLst>
      <p:ext uri="{BB962C8B-B14F-4D97-AF65-F5344CB8AC3E}">
        <p14:creationId xmlns:p14="http://schemas.microsoft.com/office/powerpoint/2010/main" val="81274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DNAT</a:t>
            </a:r>
          </a:p>
        </p:txBody>
      </p:sp>
      <p:sp>
        <p:nvSpPr>
          <p:cNvPr id="3" name="Content Placeholder 2"/>
          <p:cNvSpPr>
            <a:spLocks noGrp="1"/>
          </p:cNvSpPr>
          <p:nvPr>
            <p:ph sz="quarter" idx="10"/>
          </p:nvPr>
        </p:nvSpPr>
        <p:spPr/>
        <p:txBody>
          <a:bodyPr>
            <a:normAutofit/>
          </a:bodyPr>
          <a:lstStyle/>
          <a:p>
            <a:r>
              <a:rPr lang="en-CA" dirty="0"/>
              <a:t>Destination NAT (DNAT) is the address translation done on the destination IP address of the packet</a:t>
            </a:r>
          </a:p>
          <a:p>
            <a:r>
              <a:rPr lang="en-CA" dirty="0"/>
              <a:t>It is useful to perform destination NAT to translate allow access to the destination host or network that is non routable (Private IP RFC1918) or overlapping IP address</a:t>
            </a:r>
          </a:p>
        </p:txBody>
      </p:sp>
    </p:spTree>
    <p:extLst>
      <p:ext uri="{BB962C8B-B14F-4D97-AF65-F5344CB8AC3E}">
        <p14:creationId xmlns:p14="http://schemas.microsoft.com/office/powerpoint/2010/main" val="2845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Port Address Translation (PAT)</a:t>
            </a:r>
          </a:p>
        </p:txBody>
      </p:sp>
      <p:sp>
        <p:nvSpPr>
          <p:cNvPr id="3" name="Content Placeholder 2"/>
          <p:cNvSpPr>
            <a:spLocks noGrp="1"/>
          </p:cNvSpPr>
          <p:nvPr>
            <p:ph sz="quarter" idx="10"/>
          </p:nvPr>
        </p:nvSpPr>
        <p:spPr/>
        <p:txBody>
          <a:bodyPr>
            <a:normAutofit/>
          </a:bodyPr>
          <a:lstStyle/>
          <a:p>
            <a:r>
              <a:rPr lang="en-CA" dirty="0"/>
              <a:t>Since one-to-many NAT uses one IP address for many IPs, it is also necessary to translate the port number (TCP or UDP) to create a distinct combination of IP address and port information on the return packet so that it can be mapped back to the corresponding originating source</a:t>
            </a:r>
          </a:p>
          <a:p>
            <a:r>
              <a:rPr lang="en-CA" dirty="0"/>
              <a:t>Example: Outbound connection to the Internet</a:t>
            </a:r>
          </a:p>
          <a:p>
            <a:r>
              <a:rPr lang="en-CA" dirty="0"/>
              <a:t>Host A IP: 192.168.123.98 </a:t>
            </a:r>
            <a:r>
              <a:rPr lang="en-CA" dirty="0" err="1"/>
              <a:t>src</a:t>
            </a:r>
            <a:r>
              <a:rPr lang="en-CA" dirty="0"/>
              <a:t> port 6845</a:t>
            </a:r>
          </a:p>
          <a:p>
            <a:r>
              <a:rPr lang="en-CA" dirty="0"/>
              <a:t>Host B IP: 192.168.123.99 </a:t>
            </a:r>
            <a:r>
              <a:rPr lang="en-CA" dirty="0" err="1"/>
              <a:t>src</a:t>
            </a:r>
            <a:r>
              <a:rPr lang="en-CA" dirty="0"/>
              <a:t> port 6845</a:t>
            </a:r>
          </a:p>
        </p:txBody>
      </p:sp>
    </p:spTree>
    <p:extLst>
      <p:ext uri="{BB962C8B-B14F-4D97-AF65-F5344CB8AC3E}">
        <p14:creationId xmlns:p14="http://schemas.microsoft.com/office/powerpoint/2010/main" val="137131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 One-to-Many</a:t>
            </a:r>
          </a:p>
        </p:txBody>
      </p:sp>
      <p:sp>
        <p:nvSpPr>
          <p:cNvPr id="17" name="Text Box 18"/>
          <p:cNvSpPr txBox="1">
            <a:spLocks noChangeArrowheads="1"/>
          </p:cNvSpPr>
          <p:nvPr/>
        </p:nvSpPr>
        <p:spPr bwMode="auto">
          <a:xfrm>
            <a:off x="6937295" y="3168134"/>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12.16.23.24/32</a:t>
            </a:r>
            <a:endParaRPr lang="en-US" altLang="en-US" dirty="0"/>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192.168.123.0/24</a:t>
            </a:r>
            <a:endParaRPr lang="en-US" altLang="en-US" dirty="0"/>
          </a:p>
        </p:txBody>
      </p:sp>
      <p:sp>
        <p:nvSpPr>
          <p:cNvPr id="50" name="Text Box 18"/>
          <p:cNvSpPr txBox="1">
            <a:spLocks noChangeArrowheads="1"/>
          </p:cNvSpPr>
          <p:nvPr/>
        </p:nvSpPr>
        <p:spPr bwMode="auto">
          <a:xfrm>
            <a:off x="4883660" y="3468458"/>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DMZ</a:t>
            </a:r>
            <a:endParaRPr lang="en-US" altLang="en-US" dirty="0"/>
          </a:p>
        </p:txBody>
      </p:sp>
      <p:sp>
        <p:nvSpPr>
          <p:cNvPr id="51" name="Text Box 18"/>
          <p:cNvSpPr txBox="1">
            <a:spLocks noChangeArrowheads="1"/>
          </p:cNvSpPr>
          <p:nvPr/>
        </p:nvSpPr>
        <p:spPr bwMode="auto">
          <a:xfrm>
            <a:off x="388857" y="1203489"/>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External</a:t>
            </a:r>
            <a:endParaRPr lang="en-US" altLang="en-US" dirty="0"/>
          </a:p>
        </p:txBody>
      </p:sp>
      <p:sp>
        <p:nvSpPr>
          <p:cNvPr id="52" name="Text Box 18"/>
          <p:cNvSpPr txBox="1">
            <a:spLocks noChangeArrowheads="1"/>
          </p:cNvSpPr>
          <p:nvPr/>
        </p:nvSpPr>
        <p:spPr bwMode="auto">
          <a:xfrm>
            <a:off x="2465386" y="1193017"/>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Internal</a:t>
            </a:r>
          </a:p>
        </p:txBody>
      </p:sp>
      <p:sp>
        <p:nvSpPr>
          <p:cNvPr id="53" name="Text Box 18"/>
          <p:cNvSpPr txBox="1">
            <a:spLocks noChangeArrowheads="1"/>
          </p:cNvSpPr>
          <p:nvPr/>
        </p:nvSpPr>
        <p:spPr bwMode="auto">
          <a:xfrm>
            <a:off x="2302676" y="1572821"/>
            <a:ext cx="30700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CA" dirty="0"/>
              <a:t>192.168.123.98 </a:t>
            </a:r>
            <a:r>
              <a:rPr lang="en-CA" dirty="0" err="1"/>
              <a:t>dst</a:t>
            </a:r>
            <a:r>
              <a:rPr lang="en-CA" dirty="0"/>
              <a:t> port 80</a:t>
            </a:r>
          </a:p>
          <a:p>
            <a:pPr eaLnBrk="0" hangingPunct="0"/>
            <a:r>
              <a:rPr lang="en-CA" dirty="0"/>
              <a:t>192.168.123.99 </a:t>
            </a:r>
            <a:r>
              <a:rPr lang="en-CA" dirty="0" err="1"/>
              <a:t>dst</a:t>
            </a:r>
            <a:r>
              <a:rPr lang="en-CA" dirty="0"/>
              <a:t> port 443</a:t>
            </a:r>
          </a:p>
          <a:p>
            <a:pPr eaLnBrk="0" hangingPunct="0"/>
            <a:r>
              <a:rPr lang="en-CA" dirty="0"/>
              <a:t>192.168.123.100 </a:t>
            </a:r>
            <a:r>
              <a:rPr lang="en-CA" dirty="0" err="1"/>
              <a:t>dst</a:t>
            </a:r>
            <a:r>
              <a:rPr lang="en-CA" dirty="0"/>
              <a:t> port 21</a:t>
            </a:r>
          </a:p>
          <a:p>
            <a:pPr eaLnBrk="0" hangingPunct="0"/>
            <a:r>
              <a:rPr lang="en-CA" dirty="0"/>
              <a:t>192.168.123.101 </a:t>
            </a:r>
            <a:r>
              <a:rPr lang="en-CA" dirty="0" err="1"/>
              <a:t>dst</a:t>
            </a:r>
            <a:r>
              <a:rPr lang="en-CA" dirty="0"/>
              <a:t> port 22</a:t>
            </a:r>
            <a:endParaRPr lang="en-US" altLang="en-US" dirty="0"/>
          </a:p>
        </p:txBody>
      </p:sp>
      <p:sp>
        <p:nvSpPr>
          <p:cNvPr id="57" name="Text Box 18"/>
          <p:cNvSpPr txBox="1">
            <a:spLocks noChangeArrowheads="1"/>
          </p:cNvSpPr>
          <p:nvPr/>
        </p:nvSpPr>
        <p:spPr bwMode="auto">
          <a:xfrm>
            <a:off x="165020" y="1572821"/>
            <a:ext cx="140294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12.16.23.24</a:t>
            </a:r>
          </a:p>
          <a:p>
            <a:pPr eaLnBrk="0" hangingPunct="0"/>
            <a:r>
              <a:rPr lang="en-CA" dirty="0" err="1"/>
              <a:t>dst</a:t>
            </a:r>
            <a:r>
              <a:rPr lang="en-CA" dirty="0"/>
              <a:t> port 80</a:t>
            </a:r>
          </a:p>
          <a:p>
            <a:pPr eaLnBrk="0" hangingPunct="0"/>
            <a:r>
              <a:rPr lang="en-CA" dirty="0" err="1"/>
              <a:t>dst</a:t>
            </a:r>
            <a:r>
              <a:rPr lang="en-CA" dirty="0"/>
              <a:t> port 443</a:t>
            </a:r>
          </a:p>
          <a:p>
            <a:pPr eaLnBrk="0" hangingPunct="0"/>
            <a:r>
              <a:rPr lang="en-CA" dirty="0" err="1"/>
              <a:t>dst</a:t>
            </a:r>
            <a:r>
              <a:rPr lang="en-CA" dirty="0"/>
              <a:t> port 21</a:t>
            </a:r>
          </a:p>
          <a:p>
            <a:pPr eaLnBrk="0" hangingPunct="0"/>
            <a:r>
              <a:rPr lang="en-CA" dirty="0" err="1"/>
              <a:t>dst</a:t>
            </a:r>
            <a:r>
              <a:rPr lang="en-CA" dirty="0"/>
              <a:t> port 22</a:t>
            </a:r>
          </a:p>
        </p:txBody>
      </p:sp>
    </p:spTree>
    <p:extLst>
      <p:ext uri="{BB962C8B-B14F-4D97-AF65-F5344CB8AC3E}">
        <p14:creationId xmlns:p14="http://schemas.microsoft.com/office/powerpoint/2010/main" val="4139643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NAT Scenarios</a:t>
            </a:r>
            <a:endParaRPr lang="en-US" dirty="0"/>
          </a:p>
        </p:txBody>
      </p:sp>
    </p:spTree>
    <p:extLst>
      <p:ext uri="{BB962C8B-B14F-4D97-AF65-F5344CB8AC3E}">
        <p14:creationId xmlns:p14="http://schemas.microsoft.com/office/powerpoint/2010/main" val="304451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p:txBody>
          <a:bodyPr/>
          <a:lstStyle/>
          <a:p>
            <a:r>
              <a:rPr lang="en-US" dirty="0"/>
              <a:t>Module 4 Review</a:t>
            </a:r>
          </a:p>
          <a:p>
            <a:r>
              <a:rPr lang="en-US" dirty="0"/>
              <a:t>Network Address Translation (NAT)</a:t>
            </a:r>
          </a:p>
          <a:p>
            <a:r>
              <a:rPr lang="en-US" dirty="0"/>
              <a:t>NAT Types (One-To-One, One-To-Many, SNAT, DNAT, PAT)</a:t>
            </a:r>
          </a:p>
          <a:p>
            <a:r>
              <a:rPr lang="en-US" dirty="0"/>
              <a:t>NAT Scenarios</a:t>
            </a:r>
          </a:p>
          <a:p>
            <a:r>
              <a:rPr lang="en-US" dirty="0"/>
              <a:t>Web Proxies</a:t>
            </a:r>
          </a:p>
          <a:p>
            <a:r>
              <a:rPr lang="en-US" dirty="0"/>
              <a:t>Web Proxy Types</a:t>
            </a:r>
          </a:p>
          <a:p>
            <a:pPr lvl="1"/>
            <a:r>
              <a:rPr lang="en-US" dirty="0"/>
              <a:t>Explicit, Transparent, WCCP Redirection, Cloud</a:t>
            </a:r>
          </a:p>
          <a:p>
            <a:r>
              <a:rPr lang="en-US" dirty="0"/>
              <a:t>Web Proxy Features</a:t>
            </a:r>
          </a:p>
          <a:p>
            <a:pPr lvl="1"/>
            <a:r>
              <a:rPr lang="en-US" dirty="0"/>
              <a:t>Cache, Categorization, AV Scan, BW Control</a:t>
            </a:r>
          </a:p>
          <a:p>
            <a:pPr lvl="1"/>
            <a:endParaRPr lang="en-US" dirty="0"/>
          </a:p>
        </p:txBody>
      </p:sp>
    </p:spTree>
    <p:extLst>
      <p:ext uri="{BB962C8B-B14F-4D97-AF65-F5344CB8AC3E}">
        <p14:creationId xmlns:p14="http://schemas.microsoft.com/office/powerpoint/2010/main" val="995505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2" y="108"/>
            <a:ext cx="6697348" cy="627860"/>
          </a:xfrm>
        </p:spPr>
        <p:txBody>
          <a:bodyPr/>
          <a:lstStyle/>
          <a:p>
            <a:pPr>
              <a:lnSpc>
                <a:spcPts val="3000"/>
              </a:lnSpc>
            </a:pPr>
            <a:r>
              <a:rPr lang="en-CA" sz="2200" dirty="0"/>
              <a:t>Hiding Behind a Public IP Address Using SNAT</a:t>
            </a:r>
          </a:p>
        </p:txBody>
      </p:sp>
      <p:sp>
        <p:nvSpPr>
          <p:cNvPr id="3" name="Content Placeholder 2"/>
          <p:cNvSpPr>
            <a:spLocks noGrp="1"/>
          </p:cNvSpPr>
          <p:nvPr>
            <p:ph sz="quarter" idx="10"/>
          </p:nvPr>
        </p:nvSpPr>
        <p:spPr>
          <a:xfrm>
            <a:off x="635000" y="831512"/>
            <a:ext cx="7840663" cy="4967260"/>
          </a:xfrm>
        </p:spPr>
        <p:txBody>
          <a:bodyPr>
            <a:normAutofit/>
          </a:bodyPr>
          <a:lstStyle/>
          <a:p>
            <a:r>
              <a:rPr lang="en-CA" dirty="0"/>
              <a:t>Example: Outbound connection to the Internet</a:t>
            </a:r>
          </a:p>
          <a:p>
            <a:r>
              <a:rPr lang="en-CA" dirty="0"/>
              <a:t>Host A IP: 192.168.123.98</a:t>
            </a:r>
          </a:p>
          <a:p>
            <a:r>
              <a:rPr lang="en-CA" dirty="0"/>
              <a:t>Internet web server IP: 208.227.205.38</a:t>
            </a:r>
          </a:p>
          <a:p>
            <a:r>
              <a:rPr lang="en-CA" dirty="0"/>
              <a:t>Firewall external interface IP: 193.38.56.247</a:t>
            </a:r>
          </a:p>
          <a:p>
            <a:r>
              <a:rPr lang="en-CA" dirty="0"/>
              <a:t>Original Packet: Host A 192.168.123.98 &gt; Internet web server 208.227.205.38</a:t>
            </a:r>
          </a:p>
        </p:txBody>
      </p:sp>
      <p:sp>
        <p:nvSpPr>
          <p:cNvPr id="4" name="Text Box 18"/>
          <p:cNvSpPr txBox="1">
            <a:spLocks noChangeArrowheads="1"/>
          </p:cNvSpPr>
          <p:nvPr/>
        </p:nvSpPr>
        <p:spPr bwMode="auto">
          <a:xfrm>
            <a:off x="6004240" y="4562521"/>
            <a:ext cx="17876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CA" dirty="0"/>
              <a:t>208.227.205.38</a:t>
            </a:r>
            <a:endParaRPr lang="en-US" altLang="en-US" dirty="0"/>
          </a:p>
        </p:txBody>
      </p:sp>
      <p:sp>
        <p:nvSpPr>
          <p:cNvPr id="5" name="Line 34"/>
          <p:cNvSpPr>
            <a:spLocks noChangeShapeType="1"/>
          </p:cNvSpPr>
          <p:nvPr/>
        </p:nvSpPr>
        <p:spPr bwMode="auto">
          <a:xfrm>
            <a:off x="914400" y="5406156"/>
            <a:ext cx="1876739"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5"/>
          <p:cNvGrpSpPr>
            <a:grpSpLocks/>
          </p:cNvGrpSpPr>
          <p:nvPr/>
        </p:nvGrpSpPr>
        <p:grpSpPr bwMode="auto">
          <a:xfrm>
            <a:off x="7525065" y="4531214"/>
            <a:ext cx="1219200" cy="1219200"/>
            <a:chOff x="3456" y="1920"/>
            <a:chExt cx="768" cy="768"/>
          </a:xfrm>
        </p:grpSpPr>
        <p:grpSp>
          <p:nvGrpSpPr>
            <p:cNvPr id="7" name="Group 6"/>
            <p:cNvGrpSpPr>
              <a:grpSpLocks/>
            </p:cNvGrpSpPr>
            <p:nvPr/>
          </p:nvGrpSpPr>
          <p:grpSpPr bwMode="auto">
            <a:xfrm>
              <a:off x="3456" y="1920"/>
              <a:ext cx="768" cy="768"/>
              <a:chOff x="3408" y="1776"/>
              <a:chExt cx="384" cy="384"/>
            </a:xfrm>
          </p:grpSpPr>
          <p:sp>
            <p:nvSpPr>
              <p:cNvPr id="9"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10"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8"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11" name="Line 34"/>
          <p:cNvSpPr>
            <a:spLocks noChangeShapeType="1"/>
          </p:cNvSpPr>
          <p:nvPr/>
        </p:nvSpPr>
        <p:spPr bwMode="auto">
          <a:xfrm flipH="1">
            <a:off x="3467099" y="5210175"/>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395" y="4698557"/>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18"/>
          <p:cNvSpPr txBox="1">
            <a:spLocks noChangeArrowheads="1"/>
          </p:cNvSpPr>
          <p:nvPr/>
        </p:nvSpPr>
        <p:spPr bwMode="auto">
          <a:xfrm>
            <a:off x="65100" y="4875488"/>
            <a:ext cx="17876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192.168.123.98</a:t>
            </a:r>
            <a:endParaRPr lang="en-US" altLang="en-US" dirty="0"/>
          </a:p>
        </p:txBody>
      </p:sp>
      <p:sp>
        <p:nvSpPr>
          <p:cNvPr id="15" name="Text Box 18"/>
          <p:cNvSpPr txBox="1">
            <a:spLocks noChangeArrowheads="1"/>
          </p:cNvSpPr>
          <p:nvPr/>
        </p:nvSpPr>
        <p:spPr bwMode="auto">
          <a:xfrm>
            <a:off x="3318190" y="4366233"/>
            <a:ext cx="19800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193.38.56.247/32</a:t>
            </a:r>
            <a:endParaRPr lang="en-US" altLang="en-US" dirty="0"/>
          </a:p>
        </p:txBody>
      </p:sp>
      <p:sp>
        <p:nvSpPr>
          <p:cNvPr id="17" name="Right Arrow 16"/>
          <p:cNvSpPr/>
          <p:nvPr/>
        </p:nvSpPr>
        <p:spPr>
          <a:xfrm>
            <a:off x="3952875" y="5451032"/>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37" y="5279582"/>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160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51668" y="848458"/>
            <a:ext cx="7840663" cy="4361717"/>
          </a:xfrm>
        </p:spPr>
        <p:txBody>
          <a:bodyPr>
            <a:normAutofit/>
          </a:bodyPr>
          <a:lstStyle/>
          <a:p>
            <a:r>
              <a:rPr lang="en-CA" dirty="0"/>
              <a:t>After firewall NAT: Host A 193.38.56.247 &gt; Internet web server 208.227.205.38</a:t>
            </a:r>
          </a:p>
          <a:p>
            <a:r>
              <a:rPr lang="en-CA" dirty="0"/>
              <a:t>This allows host A with private IP 192.168.123.98 to access the Internet web server 208.227.205.38 using the firewall external IP by SNAT</a:t>
            </a:r>
          </a:p>
          <a:p>
            <a:r>
              <a:rPr lang="en-CA" dirty="0"/>
              <a:t>The reply from the Internet web server can route back to the firewall external interface, then NAT back to host A on 192.168.123.98</a:t>
            </a:r>
          </a:p>
        </p:txBody>
      </p:sp>
      <p:sp>
        <p:nvSpPr>
          <p:cNvPr id="4" name="Title 1"/>
          <p:cNvSpPr txBox="1">
            <a:spLocks/>
          </p:cNvSpPr>
          <p:nvPr/>
        </p:nvSpPr>
        <p:spPr>
          <a:xfrm>
            <a:off x="617852" y="108"/>
            <a:ext cx="6697348" cy="62786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a:lnSpc>
                <a:spcPts val="3000"/>
              </a:lnSpc>
            </a:pPr>
            <a:r>
              <a:rPr lang="en-CA" sz="2200" dirty="0"/>
              <a:t>Hiding Behind a Public IP Address Using SNAT</a:t>
            </a:r>
          </a:p>
        </p:txBody>
      </p:sp>
      <p:sp>
        <p:nvSpPr>
          <p:cNvPr id="5" name="Text Box 18"/>
          <p:cNvSpPr txBox="1">
            <a:spLocks noChangeArrowheads="1"/>
          </p:cNvSpPr>
          <p:nvPr/>
        </p:nvSpPr>
        <p:spPr bwMode="auto">
          <a:xfrm>
            <a:off x="6206965" y="4905375"/>
            <a:ext cx="17876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CA" dirty="0"/>
              <a:t>208.227.205.38</a:t>
            </a:r>
            <a:endParaRPr lang="en-US" altLang="en-US" dirty="0"/>
          </a:p>
        </p:txBody>
      </p:sp>
      <p:sp>
        <p:nvSpPr>
          <p:cNvPr id="6" name="Line 34"/>
          <p:cNvSpPr>
            <a:spLocks noChangeShapeType="1"/>
          </p:cNvSpPr>
          <p:nvPr/>
        </p:nvSpPr>
        <p:spPr bwMode="auto">
          <a:xfrm>
            <a:off x="1117125" y="5749010"/>
            <a:ext cx="1876739"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 name="Group 6"/>
          <p:cNvGrpSpPr>
            <a:grpSpLocks/>
          </p:cNvGrpSpPr>
          <p:nvPr/>
        </p:nvGrpSpPr>
        <p:grpSpPr bwMode="auto">
          <a:xfrm>
            <a:off x="7727790" y="4874068"/>
            <a:ext cx="1219200" cy="1219200"/>
            <a:chOff x="3456" y="1920"/>
            <a:chExt cx="768" cy="768"/>
          </a:xfrm>
        </p:grpSpPr>
        <p:grpSp>
          <p:nvGrpSpPr>
            <p:cNvPr id="8" name="Group 7"/>
            <p:cNvGrpSpPr>
              <a:grpSpLocks/>
            </p:cNvGrpSpPr>
            <p:nvPr/>
          </p:nvGrpSpPr>
          <p:grpSpPr bwMode="auto">
            <a:xfrm>
              <a:off x="3456" y="1920"/>
              <a:ext cx="768" cy="768"/>
              <a:chOff x="3408" y="1776"/>
              <a:chExt cx="384" cy="384"/>
            </a:xfrm>
          </p:grpSpPr>
          <p:sp>
            <p:nvSpPr>
              <p:cNvPr id="10"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11"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9"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12" name="Line 34"/>
          <p:cNvSpPr>
            <a:spLocks noChangeShapeType="1"/>
          </p:cNvSpPr>
          <p:nvPr/>
        </p:nvSpPr>
        <p:spPr bwMode="auto">
          <a:xfrm flipH="1">
            <a:off x="3669824" y="5553029"/>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120" y="504141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18"/>
          <p:cNvSpPr txBox="1">
            <a:spLocks noChangeArrowheads="1"/>
          </p:cNvSpPr>
          <p:nvPr/>
        </p:nvSpPr>
        <p:spPr bwMode="auto">
          <a:xfrm>
            <a:off x="3816190" y="5041411"/>
            <a:ext cx="19800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193.38.56.247/32</a:t>
            </a:r>
            <a:endParaRPr lang="en-US" altLang="en-US" dirty="0"/>
          </a:p>
        </p:txBody>
      </p:sp>
      <p:sp>
        <p:nvSpPr>
          <p:cNvPr id="16" name="Right Arrow 15"/>
          <p:cNvSpPr/>
          <p:nvPr/>
        </p:nvSpPr>
        <p:spPr>
          <a:xfrm>
            <a:off x="4298631" y="5793886"/>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8"/>
          <p:cNvSpPr txBox="1">
            <a:spLocks noChangeArrowheads="1"/>
          </p:cNvSpPr>
          <p:nvPr/>
        </p:nvSpPr>
        <p:spPr bwMode="auto">
          <a:xfrm>
            <a:off x="65100" y="5180242"/>
            <a:ext cx="17876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192.168.123.98</a:t>
            </a:r>
            <a:endParaRPr lang="en-US" altLang="en-US" dirty="0"/>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8" y="5483668"/>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219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852" y="108"/>
            <a:ext cx="6697348" cy="627860"/>
          </a:xfrm>
        </p:spPr>
        <p:txBody>
          <a:bodyPr/>
          <a:lstStyle/>
          <a:p>
            <a:pPr>
              <a:lnSpc>
                <a:spcPts val="3000"/>
              </a:lnSpc>
            </a:pPr>
            <a:r>
              <a:rPr lang="en-CA" sz="2200" dirty="0"/>
              <a:t>Static NAT: Inbound to Web Server Using DNAT</a:t>
            </a:r>
          </a:p>
        </p:txBody>
      </p:sp>
      <p:sp>
        <p:nvSpPr>
          <p:cNvPr id="3" name="Content Placeholder 2"/>
          <p:cNvSpPr>
            <a:spLocks noGrp="1"/>
          </p:cNvSpPr>
          <p:nvPr>
            <p:ph sz="quarter" idx="10"/>
          </p:nvPr>
        </p:nvSpPr>
        <p:spPr>
          <a:xfrm>
            <a:off x="635000" y="876300"/>
            <a:ext cx="7840663" cy="3819525"/>
          </a:xfrm>
        </p:spPr>
        <p:txBody>
          <a:bodyPr>
            <a:normAutofit/>
          </a:bodyPr>
          <a:lstStyle/>
          <a:p>
            <a:r>
              <a:rPr lang="en-CA" dirty="0"/>
              <a:t>Example: Inbound connection to web server from Internet</a:t>
            </a:r>
          </a:p>
          <a:p>
            <a:r>
              <a:rPr lang="en-CA" dirty="0"/>
              <a:t>Web server IP: 192.168.1.34</a:t>
            </a:r>
          </a:p>
          <a:p>
            <a:r>
              <a:rPr lang="en-CA" dirty="0"/>
              <a:t>Internet host IP: 209.89.23.29</a:t>
            </a:r>
          </a:p>
          <a:p>
            <a:r>
              <a:rPr lang="en-CA" dirty="0"/>
              <a:t>Firewall external interface IP: 193.38.56.247</a:t>
            </a:r>
          </a:p>
          <a:p>
            <a:r>
              <a:rPr lang="en-CA" dirty="0"/>
              <a:t>Original packet: Internet host 209.89.23.29 &gt; Web server 193.38.56.247</a:t>
            </a:r>
          </a:p>
        </p:txBody>
      </p:sp>
      <p:sp>
        <p:nvSpPr>
          <p:cNvPr id="4" name="Text Box 18"/>
          <p:cNvSpPr txBox="1">
            <a:spLocks noChangeArrowheads="1"/>
          </p:cNvSpPr>
          <p:nvPr/>
        </p:nvSpPr>
        <p:spPr bwMode="auto">
          <a:xfrm>
            <a:off x="6206965" y="4905375"/>
            <a:ext cx="1531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CA" dirty="0"/>
              <a:t>208.98.23.29</a:t>
            </a:r>
            <a:endParaRPr lang="en-US" altLang="en-US" dirty="0"/>
          </a:p>
        </p:txBody>
      </p:sp>
      <p:sp>
        <p:nvSpPr>
          <p:cNvPr id="5" name="Line 34"/>
          <p:cNvSpPr>
            <a:spLocks noChangeShapeType="1"/>
          </p:cNvSpPr>
          <p:nvPr/>
        </p:nvSpPr>
        <p:spPr bwMode="auto">
          <a:xfrm>
            <a:off x="1895475" y="5749010"/>
            <a:ext cx="1098389"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5"/>
          <p:cNvGrpSpPr>
            <a:grpSpLocks/>
          </p:cNvGrpSpPr>
          <p:nvPr/>
        </p:nvGrpSpPr>
        <p:grpSpPr bwMode="auto">
          <a:xfrm>
            <a:off x="7727790" y="4874068"/>
            <a:ext cx="1219200" cy="1219200"/>
            <a:chOff x="3456" y="1920"/>
            <a:chExt cx="768" cy="768"/>
          </a:xfrm>
        </p:grpSpPr>
        <p:grpSp>
          <p:nvGrpSpPr>
            <p:cNvPr id="7" name="Group 6"/>
            <p:cNvGrpSpPr>
              <a:grpSpLocks/>
            </p:cNvGrpSpPr>
            <p:nvPr/>
          </p:nvGrpSpPr>
          <p:grpSpPr bwMode="auto">
            <a:xfrm>
              <a:off x="3456" y="1920"/>
              <a:ext cx="768" cy="768"/>
              <a:chOff x="3408" y="1776"/>
              <a:chExt cx="384" cy="384"/>
            </a:xfrm>
          </p:grpSpPr>
          <p:sp>
            <p:nvSpPr>
              <p:cNvPr id="9"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10"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8"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11" name="Line 34"/>
          <p:cNvSpPr>
            <a:spLocks noChangeShapeType="1"/>
          </p:cNvSpPr>
          <p:nvPr/>
        </p:nvSpPr>
        <p:spPr bwMode="auto">
          <a:xfrm flipH="1">
            <a:off x="3669824" y="5553029"/>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120" y="504141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18"/>
          <p:cNvSpPr txBox="1">
            <a:spLocks noChangeArrowheads="1"/>
          </p:cNvSpPr>
          <p:nvPr/>
        </p:nvSpPr>
        <p:spPr bwMode="auto">
          <a:xfrm>
            <a:off x="3816190" y="5041411"/>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193.38.56.247</a:t>
            </a:r>
            <a:endParaRPr lang="en-US" altLang="en-US" dirty="0"/>
          </a:p>
        </p:txBody>
      </p:sp>
      <p:sp>
        <p:nvSpPr>
          <p:cNvPr id="15" name="Right Arrow 14"/>
          <p:cNvSpPr/>
          <p:nvPr/>
        </p:nvSpPr>
        <p:spPr>
          <a:xfrm rot="10800000">
            <a:off x="4298631" y="5793886"/>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8"/>
          <p:cNvSpPr txBox="1">
            <a:spLocks noChangeArrowheads="1"/>
          </p:cNvSpPr>
          <p:nvPr/>
        </p:nvSpPr>
        <p:spPr bwMode="auto">
          <a:xfrm>
            <a:off x="922350" y="5041411"/>
            <a:ext cx="1531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192.168.1.34</a:t>
            </a:r>
            <a:endParaRPr lang="en-US" alt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5331923"/>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5983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51668" y="850854"/>
            <a:ext cx="7840663" cy="4967260"/>
          </a:xfrm>
        </p:spPr>
        <p:txBody>
          <a:bodyPr>
            <a:normAutofit/>
          </a:bodyPr>
          <a:lstStyle/>
          <a:p>
            <a:r>
              <a:rPr lang="en-CA" dirty="0"/>
              <a:t>After firewall NAT: Internet host </a:t>
            </a:r>
            <a:br>
              <a:rPr lang="en-CA" dirty="0"/>
            </a:br>
            <a:r>
              <a:rPr lang="en-CA" dirty="0"/>
              <a:t>209.89.23.29 &gt; Web server 192.168.1.34</a:t>
            </a:r>
          </a:p>
          <a:p>
            <a:r>
              <a:rPr lang="en-CA" dirty="0"/>
              <a:t>This allows the Internet host 209.89.23.29 to access the web server via the firewall’s external interface IP 193.38.56.247</a:t>
            </a:r>
          </a:p>
          <a:p>
            <a:r>
              <a:rPr lang="en-CA" dirty="0"/>
              <a:t>The firewall performs DNAT to translate the destination IP to 192.168.1.34 and forwards the packet to the web server</a:t>
            </a:r>
          </a:p>
        </p:txBody>
      </p:sp>
      <p:sp>
        <p:nvSpPr>
          <p:cNvPr id="4" name="Title 1"/>
          <p:cNvSpPr txBox="1">
            <a:spLocks/>
          </p:cNvSpPr>
          <p:nvPr/>
        </p:nvSpPr>
        <p:spPr>
          <a:xfrm>
            <a:off x="617852" y="108"/>
            <a:ext cx="6697348" cy="62786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pPr>
              <a:lnSpc>
                <a:spcPts val="3000"/>
              </a:lnSpc>
            </a:pPr>
            <a:r>
              <a:rPr lang="en-CA" sz="2200" dirty="0"/>
              <a:t>Static NAT: Inbound to Web Server Using DNAT</a:t>
            </a:r>
          </a:p>
        </p:txBody>
      </p:sp>
      <p:sp>
        <p:nvSpPr>
          <p:cNvPr id="5" name="Text Box 18"/>
          <p:cNvSpPr txBox="1">
            <a:spLocks noChangeArrowheads="1"/>
          </p:cNvSpPr>
          <p:nvPr/>
        </p:nvSpPr>
        <p:spPr bwMode="auto">
          <a:xfrm>
            <a:off x="5735638" y="5011221"/>
            <a:ext cx="1531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CA" dirty="0"/>
              <a:t>208.98.23.29</a:t>
            </a:r>
            <a:endParaRPr lang="en-US" altLang="en-US" dirty="0"/>
          </a:p>
        </p:txBody>
      </p:sp>
      <p:sp>
        <p:nvSpPr>
          <p:cNvPr id="6" name="Line 34"/>
          <p:cNvSpPr>
            <a:spLocks noChangeShapeType="1"/>
          </p:cNvSpPr>
          <p:nvPr/>
        </p:nvSpPr>
        <p:spPr bwMode="auto">
          <a:xfrm>
            <a:off x="1424148" y="5854856"/>
            <a:ext cx="1098389"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 name="Group 6"/>
          <p:cNvGrpSpPr>
            <a:grpSpLocks/>
          </p:cNvGrpSpPr>
          <p:nvPr/>
        </p:nvGrpSpPr>
        <p:grpSpPr bwMode="auto">
          <a:xfrm>
            <a:off x="7256463" y="4979914"/>
            <a:ext cx="1219200" cy="1219200"/>
            <a:chOff x="3456" y="1920"/>
            <a:chExt cx="768" cy="768"/>
          </a:xfrm>
        </p:grpSpPr>
        <p:grpSp>
          <p:nvGrpSpPr>
            <p:cNvPr id="8" name="Group 7"/>
            <p:cNvGrpSpPr>
              <a:grpSpLocks/>
            </p:cNvGrpSpPr>
            <p:nvPr/>
          </p:nvGrpSpPr>
          <p:grpSpPr bwMode="auto">
            <a:xfrm>
              <a:off x="3456" y="1920"/>
              <a:ext cx="768" cy="768"/>
              <a:chOff x="3408" y="1776"/>
              <a:chExt cx="384" cy="384"/>
            </a:xfrm>
          </p:grpSpPr>
          <p:sp>
            <p:nvSpPr>
              <p:cNvPr id="10"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11"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9"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12" name="Line 34"/>
          <p:cNvSpPr>
            <a:spLocks noChangeShapeType="1"/>
          </p:cNvSpPr>
          <p:nvPr/>
        </p:nvSpPr>
        <p:spPr bwMode="auto">
          <a:xfrm flipH="1">
            <a:off x="3198497" y="5658875"/>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93" y="5147257"/>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18"/>
          <p:cNvSpPr txBox="1">
            <a:spLocks noChangeArrowheads="1"/>
          </p:cNvSpPr>
          <p:nvPr/>
        </p:nvSpPr>
        <p:spPr bwMode="auto">
          <a:xfrm>
            <a:off x="3344863" y="5147257"/>
            <a:ext cx="1723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193.38.56.247</a:t>
            </a:r>
            <a:endParaRPr lang="en-US" altLang="en-US" dirty="0"/>
          </a:p>
        </p:txBody>
      </p:sp>
      <p:sp>
        <p:nvSpPr>
          <p:cNvPr id="15" name="Right Arrow 14"/>
          <p:cNvSpPr/>
          <p:nvPr/>
        </p:nvSpPr>
        <p:spPr>
          <a:xfrm rot="10800000">
            <a:off x="3827304" y="5899732"/>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8"/>
          <p:cNvSpPr txBox="1">
            <a:spLocks noChangeArrowheads="1"/>
          </p:cNvSpPr>
          <p:nvPr/>
        </p:nvSpPr>
        <p:spPr bwMode="auto">
          <a:xfrm>
            <a:off x="451023" y="5147257"/>
            <a:ext cx="1531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192.168.1.34</a:t>
            </a:r>
            <a:endParaRPr lang="en-US" altLang="en-US" dirty="0"/>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98" y="5437769"/>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36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Port Address Translation (PAT)</a:t>
            </a:r>
          </a:p>
        </p:txBody>
      </p:sp>
      <p:sp>
        <p:nvSpPr>
          <p:cNvPr id="3" name="Content Placeholder 2"/>
          <p:cNvSpPr>
            <a:spLocks noGrp="1"/>
          </p:cNvSpPr>
          <p:nvPr>
            <p:ph sz="quarter" idx="10"/>
          </p:nvPr>
        </p:nvSpPr>
        <p:spPr>
          <a:xfrm>
            <a:off x="635000" y="895350"/>
            <a:ext cx="7840663" cy="5320418"/>
          </a:xfrm>
        </p:spPr>
        <p:txBody>
          <a:bodyPr>
            <a:normAutofit/>
          </a:bodyPr>
          <a:lstStyle/>
          <a:p>
            <a:r>
              <a:rPr lang="en-CA" dirty="0"/>
              <a:t>Example: Outbound connection to the Internet</a:t>
            </a:r>
          </a:p>
          <a:p>
            <a:r>
              <a:rPr lang="en-CA" dirty="0"/>
              <a:t>Host A IP: 192.168.1.98 </a:t>
            </a:r>
            <a:r>
              <a:rPr lang="en-CA" dirty="0" err="1"/>
              <a:t>src</a:t>
            </a:r>
            <a:r>
              <a:rPr lang="en-CA" dirty="0"/>
              <a:t> port 6845</a:t>
            </a:r>
          </a:p>
          <a:p>
            <a:r>
              <a:rPr lang="en-CA" dirty="0"/>
              <a:t>Host B IP: 192.168.1.99 </a:t>
            </a:r>
            <a:r>
              <a:rPr lang="en-CA" dirty="0" err="1"/>
              <a:t>src</a:t>
            </a:r>
            <a:r>
              <a:rPr lang="en-CA" dirty="0"/>
              <a:t> port 6845</a:t>
            </a:r>
          </a:p>
          <a:p>
            <a:r>
              <a:rPr lang="en-CA" dirty="0"/>
              <a:t>Internet web server IP: 208.98.23.29 </a:t>
            </a:r>
            <a:r>
              <a:rPr lang="en-CA" dirty="0" err="1"/>
              <a:t>dst</a:t>
            </a:r>
            <a:r>
              <a:rPr lang="en-CA" dirty="0"/>
              <a:t> port 80</a:t>
            </a:r>
          </a:p>
          <a:p>
            <a:r>
              <a:rPr lang="en-CA" dirty="0"/>
              <a:t>Firewall external interface IP: 193.38.56.247</a:t>
            </a:r>
          </a:p>
          <a:p>
            <a:r>
              <a:rPr lang="en-CA" dirty="0"/>
              <a:t>Original Packet: Host A 192.168.1.98:6845 &gt; Internet web server 208.227.205.38:80</a:t>
            </a:r>
          </a:p>
          <a:p>
            <a:pPr marL="0" indent="0">
              <a:buNone/>
            </a:pPr>
            <a:endParaRPr lang="en-CA" dirty="0"/>
          </a:p>
        </p:txBody>
      </p:sp>
    </p:spTree>
    <p:extLst>
      <p:ext uri="{BB962C8B-B14F-4D97-AF65-F5344CB8AC3E}">
        <p14:creationId xmlns:p14="http://schemas.microsoft.com/office/powerpoint/2010/main" val="3015808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PAT</a:t>
            </a:r>
          </a:p>
        </p:txBody>
      </p:sp>
      <p:sp>
        <p:nvSpPr>
          <p:cNvPr id="3" name="Content Placeholder 2"/>
          <p:cNvSpPr>
            <a:spLocks noGrp="1"/>
          </p:cNvSpPr>
          <p:nvPr>
            <p:ph sz="quarter" idx="10"/>
          </p:nvPr>
        </p:nvSpPr>
        <p:spPr>
          <a:xfrm>
            <a:off x="635000" y="857250"/>
            <a:ext cx="7840663" cy="5358518"/>
          </a:xfrm>
        </p:spPr>
        <p:txBody>
          <a:bodyPr>
            <a:normAutofit/>
          </a:bodyPr>
          <a:lstStyle/>
          <a:p>
            <a:r>
              <a:rPr lang="en-CA" dirty="0"/>
              <a:t>After firewall NAT: Host A 193.38.56.247:23456 &gt; Internet web server 208.98.23.29 :80</a:t>
            </a:r>
          </a:p>
          <a:p>
            <a:r>
              <a:rPr lang="en-CA" dirty="0"/>
              <a:t>Original Packet: Host B 192.168.1.99:6845 &gt; Internet web server 208.98.23.29 :80</a:t>
            </a:r>
          </a:p>
          <a:p>
            <a:r>
              <a:rPr lang="en-CA" dirty="0"/>
              <a:t>After firewall NAT: Host B 193.38.56.247:23457 &gt; Internet web server 208.98.23.29:80</a:t>
            </a:r>
          </a:p>
        </p:txBody>
      </p:sp>
    </p:spTree>
    <p:extLst>
      <p:ext uri="{BB962C8B-B14F-4D97-AF65-F5344CB8AC3E}">
        <p14:creationId xmlns:p14="http://schemas.microsoft.com/office/powerpoint/2010/main" val="456190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PAT</a:t>
            </a:r>
          </a:p>
        </p:txBody>
      </p:sp>
      <p:sp>
        <p:nvSpPr>
          <p:cNvPr id="3" name="Content Placeholder 2"/>
          <p:cNvSpPr>
            <a:spLocks noGrp="1"/>
          </p:cNvSpPr>
          <p:nvPr>
            <p:ph sz="quarter" idx="10"/>
          </p:nvPr>
        </p:nvSpPr>
        <p:spPr>
          <a:xfrm>
            <a:off x="635000" y="1248508"/>
            <a:ext cx="8069613" cy="4967260"/>
          </a:xfrm>
        </p:spPr>
        <p:txBody>
          <a:bodyPr>
            <a:noAutofit/>
          </a:bodyPr>
          <a:lstStyle/>
          <a:p>
            <a:r>
              <a:rPr lang="en-CA" dirty="0"/>
              <a:t>Since both hosts use TCP source port 6845 to go to the same web server (208.227.205.38), and both hosts’ source IP addresses are NAT to the firewall external interface IP, the source port number must be translated to different ports to differentiate the five tuples, to distinguish between the two connections and allow the firewall to route the return packet to the correct host</a:t>
            </a:r>
          </a:p>
        </p:txBody>
      </p:sp>
    </p:spTree>
    <p:extLst>
      <p:ext uri="{BB962C8B-B14F-4D97-AF65-F5344CB8AC3E}">
        <p14:creationId xmlns:p14="http://schemas.microsoft.com/office/powerpoint/2010/main" val="3376692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PAT</a:t>
            </a:r>
          </a:p>
        </p:txBody>
      </p:sp>
      <p:sp>
        <p:nvSpPr>
          <p:cNvPr id="3" name="Content Placeholder 2"/>
          <p:cNvSpPr>
            <a:spLocks noGrp="1"/>
          </p:cNvSpPr>
          <p:nvPr>
            <p:ph sz="quarter" idx="10"/>
          </p:nvPr>
        </p:nvSpPr>
        <p:spPr>
          <a:xfrm>
            <a:off x="635000" y="885825"/>
            <a:ext cx="7840663" cy="5329943"/>
          </a:xfrm>
        </p:spPr>
        <p:txBody>
          <a:bodyPr>
            <a:normAutofit/>
          </a:bodyPr>
          <a:lstStyle/>
          <a:p>
            <a:r>
              <a:rPr lang="en-CA" dirty="0"/>
              <a:t>Host A connection five tuples after NAT: 193.38.56.247:</a:t>
            </a:r>
            <a:r>
              <a:rPr lang="en-CA" dirty="0">
                <a:solidFill>
                  <a:srgbClr val="FF0000"/>
                </a:solidFill>
              </a:rPr>
              <a:t>23456</a:t>
            </a:r>
            <a:r>
              <a:rPr lang="en-CA" dirty="0"/>
              <a:t> &gt; 208.227.205.38:80 TCP</a:t>
            </a:r>
          </a:p>
          <a:p>
            <a:r>
              <a:rPr lang="en-CA" dirty="0"/>
              <a:t>Host B connection five tuples after NAT: 193.38.56.247:</a:t>
            </a:r>
            <a:r>
              <a:rPr lang="en-CA" dirty="0">
                <a:solidFill>
                  <a:srgbClr val="FF0000"/>
                </a:solidFill>
              </a:rPr>
              <a:t>23457</a:t>
            </a:r>
            <a:r>
              <a:rPr lang="en-CA" dirty="0"/>
              <a:t> &gt; 208.227.205.38:80 TCP</a:t>
            </a:r>
          </a:p>
        </p:txBody>
      </p:sp>
      <p:sp>
        <p:nvSpPr>
          <p:cNvPr id="4" name="Text Box 18"/>
          <p:cNvSpPr txBox="1">
            <a:spLocks noChangeArrowheads="1"/>
          </p:cNvSpPr>
          <p:nvPr/>
        </p:nvSpPr>
        <p:spPr bwMode="auto">
          <a:xfrm>
            <a:off x="6080606" y="4087814"/>
            <a:ext cx="2469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CA" dirty="0"/>
              <a:t>208.98.23.29 port 80</a:t>
            </a:r>
            <a:endParaRPr lang="en-US" altLang="en-US" dirty="0"/>
          </a:p>
        </p:txBody>
      </p:sp>
      <p:sp>
        <p:nvSpPr>
          <p:cNvPr id="5" name="Line 34"/>
          <p:cNvSpPr>
            <a:spLocks noChangeShapeType="1"/>
          </p:cNvSpPr>
          <p:nvPr/>
        </p:nvSpPr>
        <p:spPr bwMode="auto">
          <a:xfrm>
            <a:off x="1205700" y="4789891"/>
            <a:ext cx="1585344" cy="474303"/>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5"/>
          <p:cNvGrpSpPr>
            <a:grpSpLocks/>
          </p:cNvGrpSpPr>
          <p:nvPr/>
        </p:nvGrpSpPr>
        <p:grpSpPr bwMode="auto">
          <a:xfrm>
            <a:off x="7524969" y="4389252"/>
            <a:ext cx="1219200" cy="1219200"/>
            <a:chOff x="3456" y="1920"/>
            <a:chExt cx="768" cy="768"/>
          </a:xfrm>
        </p:grpSpPr>
        <p:grpSp>
          <p:nvGrpSpPr>
            <p:cNvPr id="7" name="Group 6"/>
            <p:cNvGrpSpPr>
              <a:grpSpLocks/>
            </p:cNvGrpSpPr>
            <p:nvPr/>
          </p:nvGrpSpPr>
          <p:grpSpPr bwMode="auto">
            <a:xfrm>
              <a:off x="3456" y="1920"/>
              <a:ext cx="768" cy="768"/>
              <a:chOff x="3408" y="1776"/>
              <a:chExt cx="384" cy="384"/>
            </a:xfrm>
          </p:grpSpPr>
          <p:sp>
            <p:nvSpPr>
              <p:cNvPr id="9"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10"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8"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11" name="Line 34"/>
          <p:cNvSpPr>
            <a:spLocks noChangeShapeType="1"/>
          </p:cNvSpPr>
          <p:nvPr/>
        </p:nvSpPr>
        <p:spPr bwMode="auto">
          <a:xfrm flipH="1">
            <a:off x="3467003" y="5068213"/>
            <a:ext cx="405796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299" y="4556595"/>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18"/>
          <p:cNvSpPr txBox="1">
            <a:spLocks noChangeArrowheads="1"/>
          </p:cNvSpPr>
          <p:nvPr/>
        </p:nvSpPr>
        <p:spPr bwMode="auto">
          <a:xfrm>
            <a:off x="3613369" y="4187263"/>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193.38.56.247:23456</a:t>
            </a:r>
            <a:endParaRPr lang="en-US" altLang="en-US" dirty="0"/>
          </a:p>
        </p:txBody>
      </p:sp>
      <p:sp>
        <p:nvSpPr>
          <p:cNvPr id="14" name="Right Arrow 13"/>
          <p:cNvSpPr/>
          <p:nvPr/>
        </p:nvSpPr>
        <p:spPr>
          <a:xfrm>
            <a:off x="4095810" y="5309070"/>
            <a:ext cx="2800350" cy="16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8"/>
          <p:cNvSpPr txBox="1">
            <a:spLocks noChangeArrowheads="1"/>
          </p:cNvSpPr>
          <p:nvPr/>
        </p:nvSpPr>
        <p:spPr bwMode="auto">
          <a:xfrm>
            <a:off x="490929" y="4250790"/>
            <a:ext cx="2569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192.168.1.98 port 6845</a:t>
            </a:r>
            <a:endParaRPr lang="en-US" altLang="en-US" dirty="0"/>
          </a:p>
        </p:txBody>
      </p:sp>
      <p:sp>
        <p:nvSpPr>
          <p:cNvPr id="16" name="Line 34"/>
          <p:cNvSpPr>
            <a:spLocks noChangeShapeType="1"/>
          </p:cNvSpPr>
          <p:nvPr/>
        </p:nvSpPr>
        <p:spPr bwMode="auto">
          <a:xfrm flipV="1">
            <a:off x="1552972" y="5264194"/>
            <a:ext cx="1114327" cy="483447"/>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86" y="4581080"/>
            <a:ext cx="683114" cy="68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143" y="5634838"/>
            <a:ext cx="683114" cy="68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18"/>
          <p:cNvSpPr txBox="1">
            <a:spLocks noChangeArrowheads="1"/>
          </p:cNvSpPr>
          <p:nvPr/>
        </p:nvSpPr>
        <p:spPr bwMode="auto">
          <a:xfrm>
            <a:off x="1552971" y="5976395"/>
            <a:ext cx="2569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192.168.1.99 port 6845</a:t>
            </a:r>
            <a:endParaRPr lang="en-US" altLang="en-US" dirty="0"/>
          </a:p>
        </p:txBody>
      </p:sp>
      <p:sp>
        <p:nvSpPr>
          <p:cNvPr id="20" name="Text Box 18"/>
          <p:cNvSpPr txBox="1">
            <a:spLocks noChangeArrowheads="1"/>
          </p:cNvSpPr>
          <p:nvPr/>
        </p:nvSpPr>
        <p:spPr bwMode="auto">
          <a:xfrm>
            <a:off x="3765769" y="5607063"/>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193.38.56.247:23457</a:t>
            </a:r>
            <a:endParaRPr lang="en-US" altLang="en-US" dirty="0"/>
          </a:p>
        </p:txBody>
      </p:sp>
    </p:spTree>
    <p:extLst>
      <p:ext uri="{BB962C8B-B14F-4D97-AF65-F5344CB8AC3E}">
        <p14:creationId xmlns:p14="http://schemas.microsoft.com/office/powerpoint/2010/main" val="2890772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89009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Web Proxies</a:t>
            </a:r>
            <a:endParaRPr lang="en-US" dirty="0"/>
          </a:p>
        </p:txBody>
      </p:sp>
    </p:spTree>
    <p:extLst>
      <p:ext uri="{BB962C8B-B14F-4D97-AF65-F5344CB8AC3E}">
        <p14:creationId xmlns:p14="http://schemas.microsoft.com/office/powerpoint/2010/main" val="293799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Module 4:</a:t>
            </a:r>
            <a:br>
              <a:rPr lang="en-CA" dirty="0"/>
            </a:br>
            <a:r>
              <a:rPr lang="en-CA" dirty="0"/>
              <a:t>Review</a:t>
            </a:r>
            <a:endParaRPr lang="en-US" dirty="0"/>
          </a:p>
        </p:txBody>
      </p:sp>
    </p:spTree>
    <p:extLst>
      <p:ext uri="{BB962C8B-B14F-4D97-AF65-F5344CB8AC3E}">
        <p14:creationId xmlns:p14="http://schemas.microsoft.com/office/powerpoint/2010/main" val="3573234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a Web Proxy?</a:t>
            </a:r>
          </a:p>
        </p:txBody>
      </p:sp>
      <p:sp>
        <p:nvSpPr>
          <p:cNvPr id="3" name="Content Placeholder 2"/>
          <p:cNvSpPr>
            <a:spLocks noGrp="1"/>
          </p:cNvSpPr>
          <p:nvPr>
            <p:ph sz="quarter" idx="10"/>
          </p:nvPr>
        </p:nvSpPr>
        <p:spPr>
          <a:xfrm>
            <a:off x="635000" y="895350"/>
            <a:ext cx="7840663" cy="5320418"/>
          </a:xfrm>
        </p:spPr>
        <p:txBody>
          <a:bodyPr>
            <a:normAutofit/>
          </a:bodyPr>
          <a:lstStyle/>
          <a:p>
            <a:r>
              <a:rPr lang="en-CA" dirty="0"/>
              <a:t>Proxy is a device that acts as an intermediate to perform requests on behalf of the original requestor</a:t>
            </a:r>
          </a:p>
          <a:p>
            <a:r>
              <a:rPr lang="en-CA" dirty="0"/>
              <a:t>As the name proxy implies, it represents the requestor and performs a request to a destination, and then relays the results back to the requestor</a:t>
            </a:r>
          </a:p>
          <a:p>
            <a:r>
              <a:rPr lang="en-CA" dirty="0"/>
              <a:t>This is often seen as the “man-in-the-middle” method of accessing the web</a:t>
            </a:r>
          </a:p>
        </p:txBody>
      </p:sp>
    </p:spTree>
    <p:extLst>
      <p:ext uri="{BB962C8B-B14F-4D97-AF65-F5344CB8AC3E}">
        <p14:creationId xmlns:p14="http://schemas.microsoft.com/office/powerpoint/2010/main" val="4008934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a Web Proxy?</a:t>
            </a:r>
          </a:p>
        </p:txBody>
      </p:sp>
      <p:sp>
        <p:nvSpPr>
          <p:cNvPr id="3" name="Content Placeholder 2"/>
          <p:cNvSpPr>
            <a:spLocks noGrp="1"/>
          </p:cNvSpPr>
          <p:nvPr>
            <p:ph sz="quarter" idx="10"/>
          </p:nvPr>
        </p:nvSpPr>
        <p:spPr/>
        <p:txBody>
          <a:bodyPr>
            <a:normAutofit/>
          </a:bodyPr>
          <a:lstStyle/>
          <a:p>
            <a:r>
              <a:rPr lang="en-CA" dirty="0"/>
              <a:t>A Web proxy is one that specifically proxies web (HTTP or HTTPS) requests</a:t>
            </a:r>
          </a:p>
          <a:p>
            <a:r>
              <a:rPr lang="en-CA" dirty="0"/>
              <a:t>However, most web proxies today can also proxy other protocols, such as FTP, CIFS and streaming media</a:t>
            </a:r>
          </a:p>
        </p:txBody>
      </p:sp>
      <p:grpSp>
        <p:nvGrpSpPr>
          <p:cNvPr id="7" name="Group 6"/>
          <p:cNvGrpSpPr/>
          <p:nvPr/>
        </p:nvGrpSpPr>
        <p:grpSpPr>
          <a:xfrm>
            <a:off x="2000974" y="3967234"/>
            <a:ext cx="5108713" cy="1325001"/>
            <a:chOff x="1252331" y="3824730"/>
            <a:chExt cx="5108713" cy="1325001"/>
          </a:xfrm>
        </p:grpSpPr>
        <p:sp>
          <p:nvSpPr>
            <p:cNvPr id="4" name="Rectangle: Rounded Corners 3"/>
            <p:cNvSpPr/>
            <p:nvPr/>
          </p:nvSpPr>
          <p:spPr>
            <a:xfrm>
              <a:off x="1252331" y="4216676"/>
              <a:ext cx="904461" cy="496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rgbClr val="C00000"/>
                  </a:solidFill>
                </a:rPr>
                <a:t>User</a:t>
              </a:r>
            </a:p>
          </p:txBody>
        </p:sp>
        <p:sp>
          <p:nvSpPr>
            <p:cNvPr id="5" name="Rectangle: Rounded Corners 4"/>
            <p:cNvSpPr/>
            <p:nvPr/>
          </p:nvSpPr>
          <p:spPr>
            <a:xfrm>
              <a:off x="3354457" y="4216676"/>
              <a:ext cx="904461" cy="496956"/>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rgbClr val="002060"/>
                  </a:solidFill>
                </a:rPr>
                <a:t>Proxy</a:t>
              </a:r>
            </a:p>
          </p:txBody>
        </p:sp>
        <p:sp>
          <p:nvSpPr>
            <p:cNvPr id="6" name="Rectangle: Rounded Corners 5"/>
            <p:cNvSpPr/>
            <p:nvPr/>
          </p:nvSpPr>
          <p:spPr>
            <a:xfrm>
              <a:off x="5456583" y="4216676"/>
              <a:ext cx="904461" cy="49695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rgbClr val="00B0F0"/>
                  </a:solidFill>
                </a:rPr>
                <a:t>Google</a:t>
              </a:r>
            </a:p>
          </p:txBody>
        </p:sp>
        <p:cxnSp>
          <p:nvCxnSpPr>
            <p:cNvPr id="8" name="Straight Arrow Connector 7"/>
            <p:cNvCxnSpPr>
              <a:cxnSpLocks/>
            </p:cNvCxnSpPr>
            <p:nvPr/>
          </p:nvCxnSpPr>
          <p:spPr>
            <a:xfrm>
              <a:off x="2241274" y="4206737"/>
              <a:ext cx="96906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4368248" y="4216676"/>
              <a:ext cx="96906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2241276" y="4713632"/>
              <a:ext cx="969064" cy="0"/>
            </a:xfrm>
            <a:prstGeom prst="straightConnector1">
              <a:avLst/>
            </a:prstGeom>
            <a:ln>
              <a:solidFill>
                <a:schemeClr val="accent6">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4368249" y="4713632"/>
              <a:ext cx="969064" cy="0"/>
            </a:xfrm>
            <a:prstGeom prst="straightConnector1">
              <a:avLst/>
            </a:prstGeom>
            <a:ln>
              <a:solidFill>
                <a:schemeClr val="accent6">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80550" y="3824730"/>
              <a:ext cx="1736373" cy="300082"/>
            </a:xfrm>
            <a:prstGeom prst="rect">
              <a:avLst/>
            </a:prstGeom>
            <a:noFill/>
          </p:spPr>
          <p:txBody>
            <a:bodyPr wrap="none" rtlCol="0">
              <a:spAutoFit/>
            </a:bodyPr>
            <a:lstStyle/>
            <a:p>
              <a:r>
                <a:rPr lang="en-CA" sz="1350" dirty="0"/>
                <a:t>http://www.google.ca</a:t>
              </a:r>
            </a:p>
          </p:txBody>
        </p:sp>
        <p:sp>
          <p:nvSpPr>
            <p:cNvPr id="20" name="TextBox 19"/>
            <p:cNvSpPr txBox="1"/>
            <p:nvPr/>
          </p:nvSpPr>
          <p:spPr>
            <a:xfrm>
              <a:off x="4007525" y="3824730"/>
              <a:ext cx="1736373" cy="300082"/>
            </a:xfrm>
            <a:prstGeom prst="rect">
              <a:avLst/>
            </a:prstGeom>
            <a:noFill/>
          </p:spPr>
          <p:txBody>
            <a:bodyPr wrap="none" rtlCol="0">
              <a:spAutoFit/>
            </a:bodyPr>
            <a:lstStyle/>
            <a:p>
              <a:r>
                <a:rPr lang="en-CA" sz="1350" dirty="0"/>
                <a:t>http://www.google.ca</a:t>
              </a:r>
            </a:p>
          </p:txBody>
        </p:sp>
        <p:sp>
          <p:nvSpPr>
            <p:cNvPr id="21" name="TextBox 20"/>
            <p:cNvSpPr txBox="1"/>
            <p:nvPr/>
          </p:nvSpPr>
          <p:spPr>
            <a:xfrm>
              <a:off x="4116400" y="4849649"/>
              <a:ext cx="1515351" cy="300082"/>
            </a:xfrm>
            <a:prstGeom prst="rect">
              <a:avLst/>
            </a:prstGeom>
            <a:noFill/>
          </p:spPr>
          <p:txBody>
            <a:bodyPr wrap="none" rtlCol="0">
              <a:spAutoFit/>
            </a:bodyPr>
            <a:lstStyle/>
            <a:p>
              <a:r>
                <a:rPr lang="en-CA" sz="1350" dirty="0"/>
                <a:t>Google HTML page</a:t>
              </a:r>
            </a:p>
          </p:txBody>
        </p:sp>
        <p:sp>
          <p:nvSpPr>
            <p:cNvPr id="22" name="TextBox 21"/>
            <p:cNvSpPr txBox="1"/>
            <p:nvPr/>
          </p:nvSpPr>
          <p:spPr>
            <a:xfrm>
              <a:off x="1989426" y="4849649"/>
              <a:ext cx="1515351" cy="300082"/>
            </a:xfrm>
            <a:prstGeom prst="rect">
              <a:avLst/>
            </a:prstGeom>
            <a:noFill/>
          </p:spPr>
          <p:txBody>
            <a:bodyPr wrap="none" rtlCol="0">
              <a:spAutoFit/>
            </a:bodyPr>
            <a:lstStyle/>
            <a:p>
              <a:r>
                <a:rPr lang="en-CA" sz="1350" dirty="0"/>
                <a:t>Google HTML page</a:t>
              </a:r>
            </a:p>
          </p:txBody>
        </p:sp>
      </p:grpSp>
      <p:sp>
        <p:nvSpPr>
          <p:cNvPr id="9" name="TextBox 8"/>
          <p:cNvSpPr txBox="1"/>
          <p:nvPr/>
        </p:nvSpPr>
        <p:spPr>
          <a:xfrm>
            <a:off x="2284649" y="5569527"/>
            <a:ext cx="4541362" cy="261610"/>
          </a:xfrm>
          <a:prstGeom prst="rect">
            <a:avLst/>
          </a:prstGeom>
          <a:noFill/>
        </p:spPr>
        <p:txBody>
          <a:bodyPr wrap="square" rtlCol="0">
            <a:spAutoFit/>
          </a:bodyPr>
          <a:lstStyle/>
          <a:p>
            <a:pPr algn="ctr"/>
            <a:r>
              <a:rPr lang="en-US" sz="1100" dirty="0"/>
              <a:t>© 2017, Southern Alberta Institute of Technology</a:t>
            </a:r>
          </a:p>
        </p:txBody>
      </p:sp>
    </p:spTree>
    <p:extLst>
      <p:ext uri="{BB962C8B-B14F-4D97-AF65-F5344CB8AC3E}">
        <p14:creationId xmlns:p14="http://schemas.microsoft.com/office/powerpoint/2010/main" val="370657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Why Use a Web Proxy?</a:t>
            </a:r>
          </a:p>
        </p:txBody>
      </p:sp>
      <p:sp>
        <p:nvSpPr>
          <p:cNvPr id="3" name="Content Placeholder 2"/>
          <p:cNvSpPr>
            <a:spLocks noGrp="1"/>
          </p:cNvSpPr>
          <p:nvPr>
            <p:ph sz="quarter" idx="10"/>
          </p:nvPr>
        </p:nvSpPr>
        <p:spPr/>
        <p:txBody>
          <a:bodyPr>
            <a:normAutofit/>
          </a:bodyPr>
          <a:lstStyle/>
          <a:p>
            <a:r>
              <a:rPr lang="en-CA" dirty="0"/>
              <a:t>Protected hosts do not require a direct network connection to external Internet resources</a:t>
            </a:r>
          </a:p>
          <a:p>
            <a:r>
              <a:rPr lang="en-CA" dirty="0"/>
              <a:t>With all outgoing web request proxied, firewall only needs to open Internet access for the proxy device, not the protected hosts; thus increasing security </a:t>
            </a:r>
          </a:p>
          <a:p>
            <a:r>
              <a:rPr lang="en-CA" dirty="0"/>
              <a:t>All contents from web requests can be cached for performance enhancement</a:t>
            </a:r>
          </a:p>
        </p:txBody>
      </p:sp>
    </p:spTree>
    <p:extLst>
      <p:ext uri="{BB962C8B-B14F-4D97-AF65-F5344CB8AC3E}">
        <p14:creationId xmlns:p14="http://schemas.microsoft.com/office/powerpoint/2010/main" val="3708333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Why Use a Web Proxy?</a:t>
            </a:r>
          </a:p>
        </p:txBody>
      </p:sp>
      <p:sp>
        <p:nvSpPr>
          <p:cNvPr id="3" name="Content Placeholder 2"/>
          <p:cNvSpPr>
            <a:spLocks noGrp="1"/>
          </p:cNvSpPr>
          <p:nvPr>
            <p:ph sz="quarter" idx="10"/>
          </p:nvPr>
        </p:nvSpPr>
        <p:spPr/>
        <p:txBody>
          <a:bodyPr>
            <a:normAutofit/>
          </a:bodyPr>
          <a:lstStyle/>
          <a:p>
            <a:r>
              <a:rPr lang="en-CA" dirty="0"/>
              <a:t>All contents from web requests can be scanned at the network level by antivirus software to provide an extra layer of defense.</a:t>
            </a:r>
          </a:p>
          <a:p>
            <a:r>
              <a:rPr lang="en-CA" dirty="0"/>
              <a:t>Web requests can be filtered based on the categories assigned to the website. This is useful to control users’ Internet behavior (e.g., deny pornography browsing).</a:t>
            </a:r>
          </a:p>
        </p:txBody>
      </p:sp>
    </p:spTree>
    <p:extLst>
      <p:ext uri="{BB962C8B-B14F-4D97-AF65-F5344CB8AC3E}">
        <p14:creationId xmlns:p14="http://schemas.microsoft.com/office/powerpoint/2010/main" val="1299569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 Proxies</a:t>
            </a:r>
          </a:p>
        </p:txBody>
      </p:sp>
      <p:sp>
        <p:nvSpPr>
          <p:cNvPr id="3" name="Content Placeholder 2"/>
          <p:cNvSpPr>
            <a:spLocks noGrp="1"/>
          </p:cNvSpPr>
          <p:nvPr>
            <p:ph sz="quarter" idx="10"/>
          </p:nvPr>
        </p:nvSpPr>
        <p:spPr>
          <a:xfrm>
            <a:off x="635000" y="904875"/>
            <a:ext cx="7840663" cy="5310893"/>
          </a:xfrm>
        </p:spPr>
        <p:txBody>
          <a:bodyPr>
            <a:normAutofit/>
          </a:bodyPr>
          <a:lstStyle/>
          <a:p>
            <a:r>
              <a:rPr lang="en-CA" dirty="0"/>
              <a:t>An HTTP proxy is the fundamental protocol for a web proxy</a:t>
            </a:r>
          </a:p>
          <a:p>
            <a:r>
              <a:rPr lang="en-CA" dirty="0"/>
              <a:t>Detects and intercepts HTTP traffic by reading into the application header (layer 7), and proxies the connection at the application layer</a:t>
            </a:r>
          </a:p>
          <a:p>
            <a:r>
              <a:rPr lang="en-CA" dirty="0"/>
              <a:t>An HTTP proxy presents itself as the destination web server to the connecting client computer and terminates the HTTP connection. Then, posing as a client computer, it re-establishes a new session to the real web server on the Internet</a:t>
            </a:r>
          </a:p>
        </p:txBody>
      </p:sp>
    </p:spTree>
    <p:extLst>
      <p:ext uri="{BB962C8B-B14F-4D97-AF65-F5344CB8AC3E}">
        <p14:creationId xmlns:p14="http://schemas.microsoft.com/office/powerpoint/2010/main" val="2832181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 Proxies</a:t>
            </a:r>
          </a:p>
        </p:txBody>
      </p:sp>
      <p:sp>
        <p:nvSpPr>
          <p:cNvPr id="3" name="Content Placeholder 2"/>
          <p:cNvSpPr>
            <a:spLocks noGrp="1"/>
          </p:cNvSpPr>
          <p:nvPr>
            <p:ph sz="quarter" idx="10"/>
          </p:nvPr>
        </p:nvSpPr>
        <p:spPr/>
        <p:txBody>
          <a:bodyPr>
            <a:normAutofit/>
          </a:bodyPr>
          <a:lstStyle/>
          <a:p>
            <a:r>
              <a:rPr lang="en-CA" dirty="0"/>
              <a:t>For every web request, there are actually two sessions established: one from client computer to the proxy and one from the proxy to web server</a:t>
            </a:r>
          </a:p>
          <a:p>
            <a:r>
              <a:rPr lang="en-CA" dirty="0"/>
              <a:t>The web proxy, in turn, can see everything in the HTTP request, including the text, the images and the passwords!</a:t>
            </a:r>
          </a:p>
          <a:p>
            <a:r>
              <a:rPr lang="en-CA" dirty="0"/>
              <a:t>Since an HTTP proxy has the ability to see all passing web traffic, you must consider the legal implications when using one</a:t>
            </a:r>
          </a:p>
        </p:txBody>
      </p:sp>
    </p:spTree>
    <p:extLst>
      <p:ext uri="{BB962C8B-B14F-4D97-AF65-F5344CB8AC3E}">
        <p14:creationId xmlns:p14="http://schemas.microsoft.com/office/powerpoint/2010/main" val="51927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HTTPS Proxies: SSL Interception</a:t>
            </a:r>
          </a:p>
        </p:txBody>
      </p:sp>
      <p:sp>
        <p:nvSpPr>
          <p:cNvPr id="3" name="Content Placeholder 2"/>
          <p:cNvSpPr>
            <a:spLocks noGrp="1"/>
          </p:cNvSpPr>
          <p:nvPr>
            <p:ph sz="quarter" idx="10"/>
          </p:nvPr>
        </p:nvSpPr>
        <p:spPr/>
        <p:txBody>
          <a:bodyPr>
            <a:normAutofit lnSpcReduction="10000"/>
          </a:bodyPr>
          <a:lstStyle/>
          <a:p>
            <a:r>
              <a:rPr lang="en-CA" dirty="0"/>
              <a:t>An HTTPS proxy is built on the HTTP proxy in a web proxy </a:t>
            </a:r>
          </a:p>
          <a:p>
            <a:r>
              <a:rPr lang="en-CA" dirty="0"/>
              <a:t>It adds the SSL/TLS capability to the proxy engine</a:t>
            </a:r>
          </a:p>
          <a:p>
            <a:r>
              <a:rPr lang="en-CA" dirty="0"/>
              <a:t>It performs HTTPS proxy service by detecting and intercepting HTTPS traffic, and performs the man-in-the-middle function to proxy the connection</a:t>
            </a:r>
          </a:p>
          <a:p>
            <a:r>
              <a:rPr lang="en-CA" dirty="0"/>
              <a:t>Since SSL/TLS requires the careful handling of certificates, the HTTPS proxy is more complicated to set up:</a:t>
            </a:r>
          </a:p>
        </p:txBody>
      </p:sp>
    </p:spTree>
    <p:extLst>
      <p:ext uri="{BB962C8B-B14F-4D97-AF65-F5344CB8AC3E}">
        <p14:creationId xmlns:p14="http://schemas.microsoft.com/office/powerpoint/2010/main" val="1336001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HTTPS Proxies: SSL Interception</a:t>
            </a:r>
          </a:p>
        </p:txBody>
      </p:sp>
      <p:sp>
        <p:nvSpPr>
          <p:cNvPr id="3" name="Content Placeholder 2"/>
          <p:cNvSpPr>
            <a:spLocks noGrp="1"/>
          </p:cNvSpPr>
          <p:nvPr>
            <p:ph sz="quarter" idx="10"/>
          </p:nvPr>
        </p:nvSpPr>
        <p:spPr>
          <a:xfrm>
            <a:off x="635000" y="1248508"/>
            <a:ext cx="8223992" cy="4967260"/>
          </a:xfrm>
        </p:spPr>
        <p:txBody>
          <a:bodyPr>
            <a:normAutofit/>
          </a:bodyPr>
          <a:lstStyle/>
          <a:p>
            <a:pPr marL="385763" lvl="1" indent="-385763" fontAlgn="ctr">
              <a:buFont typeface="+mj-lt"/>
              <a:buAutoNum type="arabicPeriod"/>
            </a:pPr>
            <a:r>
              <a:rPr lang="en-CA" dirty="0"/>
              <a:t>User accesses a web page using HTTPS protocol via web proxy.</a:t>
            </a:r>
          </a:p>
          <a:p>
            <a:pPr marL="385763" lvl="1" indent="-385763" fontAlgn="ctr">
              <a:buFont typeface="+mj-lt"/>
              <a:buAutoNum type="arabicPeriod"/>
            </a:pPr>
            <a:r>
              <a:rPr lang="en-CA" dirty="0"/>
              <a:t>Web proxy receives and intercepts the HTTPS request.</a:t>
            </a:r>
          </a:p>
          <a:p>
            <a:pPr marL="385763" lvl="1" indent="-385763" fontAlgn="ctr">
              <a:buFont typeface="+mj-lt"/>
              <a:buAutoNum type="arabicPeriod"/>
            </a:pPr>
            <a:r>
              <a:rPr lang="en-CA" dirty="0"/>
              <a:t>Web proxy creates a new session to the web page using HTTPS protocol.</a:t>
            </a:r>
          </a:p>
          <a:p>
            <a:pPr marL="385763" lvl="1" indent="-385763" fontAlgn="ctr">
              <a:buFont typeface="+mj-lt"/>
              <a:buAutoNum type="arabicPeriod"/>
            </a:pPr>
            <a:r>
              <a:rPr lang="en-CA" dirty="0"/>
              <a:t>Web proxy receives the certificate from the web page.</a:t>
            </a:r>
          </a:p>
          <a:p>
            <a:pPr marL="385763" lvl="1" indent="-385763" fontAlgn="ctr">
              <a:buFont typeface="+mj-lt"/>
              <a:buAutoNum type="arabicPeriod"/>
            </a:pPr>
            <a:r>
              <a:rPr lang="en-CA" dirty="0"/>
              <a:t>Web proxy rewrites the certificate for the web page with its own information.</a:t>
            </a:r>
          </a:p>
          <a:p>
            <a:pPr marL="385763" lvl="1" indent="-385763" fontAlgn="ctr">
              <a:buFont typeface="+mj-lt"/>
              <a:buAutoNum type="arabicPeriod"/>
            </a:pPr>
            <a:r>
              <a:rPr lang="en-CA" dirty="0"/>
              <a:t>Web proxy presents the rewritten certificate to the user to establish a HTTPS session.</a:t>
            </a:r>
          </a:p>
        </p:txBody>
      </p:sp>
    </p:spTree>
    <p:extLst>
      <p:ext uri="{BB962C8B-B14F-4D97-AF65-F5344CB8AC3E}">
        <p14:creationId xmlns:p14="http://schemas.microsoft.com/office/powerpoint/2010/main" val="283562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HTTPS Proxies: SSL Interception</a:t>
            </a:r>
          </a:p>
        </p:txBody>
      </p:sp>
      <p:sp>
        <p:nvSpPr>
          <p:cNvPr id="3" name="Content Placeholder 2"/>
          <p:cNvSpPr>
            <a:spLocks noGrp="1"/>
          </p:cNvSpPr>
          <p:nvPr>
            <p:ph sz="quarter" idx="10"/>
          </p:nvPr>
        </p:nvSpPr>
        <p:spPr/>
        <p:txBody>
          <a:bodyPr>
            <a:normAutofit/>
          </a:bodyPr>
          <a:lstStyle/>
          <a:p>
            <a:pPr marL="403225" lvl="1" indent="-385763" fontAlgn="ctr">
              <a:buFont typeface="+mj-lt"/>
              <a:buAutoNum type="arabicPeriod" startAt="7"/>
            </a:pPr>
            <a:r>
              <a:rPr lang="en-CA" dirty="0"/>
              <a:t>User sends encrypted HTTPS request to web proxy, web proxy decrypts the HTTPS request and terminates the request.</a:t>
            </a:r>
          </a:p>
          <a:p>
            <a:pPr marL="403225" lvl="1" indent="-385763" fontAlgn="ctr">
              <a:buFont typeface="+mj-lt"/>
              <a:buAutoNum type="arabicPeriod" startAt="7"/>
            </a:pPr>
            <a:r>
              <a:rPr lang="en-CA" dirty="0"/>
              <a:t>Web proxy re-encrypts the HTTPS request and sends it to the web page.</a:t>
            </a:r>
          </a:p>
          <a:p>
            <a:pPr marL="17462" lvl="1" indent="0" fontAlgn="ctr">
              <a:buNone/>
            </a:pPr>
            <a:endParaRPr lang="en-CA" dirty="0"/>
          </a:p>
          <a:p>
            <a:pPr fontAlgn="ctr"/>
            <a:r>
              <a:rPr lang="en-CA" sz="2400" dirty="0"/>
              <a:t>The reply from a web page uses the same decrypt-encrypt procedure in reverse </a:t>
            </a:r>
          </a:p>
          <a:p>
            <a:pPr fontAlgn="ctr"/>
            <a:r>
              <a:rPr lang="en-CA" sz="2400" dirty="0"/>
              <a:t>This setup requires the user computer to trust the certificate presented by the web proxy. </a:t>
            </a:r>
          </a:p>
          <a:p>
            <a:pPr fontAlgn="ctr"/>
            <a:r>
              <a:rPr lang="en-CA" sz="2400" dirty="0"/>
              <a:t>This can be achieved by pushing the proxy certificate to every client computer using Active Directory GPO.</a:t>
            </a:r>
          </a:p>
        </p:txBody>
      </p:sp>
    </p:spTree>
    <p:extLst>
      <p:ext uri="{BB962C8B-B14F-4D97-AF65-F5344CB8AC3E}">
        <p14:creationId xmlns:p14="http://schemas.microsoft.com/office/powerpoint/2010/main" val="2656961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787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Content Placeholder 2"/>
          <p:cNvSpPr>
            <a:spLocks noGrp="1"/>
          </p:cNvSpPr>
          <p:nvPr>
            <p:ph sz="quarter" idx="10"/>
          </p:nvPr>
        </p:nvSpPr>
        <p:spPr/>
        <p:txBody>
          <a:bodyPr/>
          <a:lstStyle/>
          <a:p>
            <a:r>
              <a:rPr lang="en-US" dirty="0"/>
              <a:t>Mid Term</a:t>
            </a:r>
          </a:p>
          <a:p>
            <a:r>
              <a:rPr lang="en-US" dirty="0"/>
              <a:t>NAC</a:t>
            </a:r>
          </a:p>
          <a:p>
            <a:pPr lvl="1"/>
            <a:r>
              <a:rPr lang="en-US" dirty="0"/>
              <a:t>What is, How does it work, </a:t>
            </a:r>
          </a:p>
          <a:p>
            <a:pPr lvl="1"/>
            <a:r>
              <a:rPr lang="en-US" dirty="0"/>
              <a:t>Examples</a:t>
            </a:r>
          </a:p>
          <a:p>
            <a:pPr lvl="1"/>
            <a:r>
              <a:rPr lang="en-US" dirty="0"/>
              <a:t>Enterprise Usage</a:t>
            </a:r>
          </a:p>
          <a:p>
            <a:pPr lvl="1"/>
            <a:r>
              <a:rPr lang="en-US" dirty="0"/>
              <a:t>Components</a:t>
            </a:r>
          </a:p>
          <a:p>
            <a:pPr lvl="1"/>
            <a:r>
              <a:rPr lang="en-CA" dirty="0"/>
              <a:t>Architecture</a:t>
            </a:r>
          </a:p>
          <a:p>
            <a:pPr lvl="1"/>
            <a:r>
              <a:rPr lang="en-CA" dirty="0"/>
              <a:t>Architecture Flaws</a:t>
            </a:r>
          </a:p>
          <a:p>
            <a:pPr lvl="1"/>
            <a:r>
              <a:rPr lang="en-CA" dirty="0"/>
              <a:t>Extensible Authentication Protocol</a:t>
            </a:r>
          </a:p>
          <a:p>
            <a:endParaRPr lang="en-US" dirty="0"/>
          </a:p>
        </p:txBody>
      </p:sp>
    </p:spTree>
    <p:extLst>
      <p:ext uri="{BB962C8B-B14F-4D97-AF65-F5344CB8AC3E}">
        <p14:creationId xmlns:p14="http://schemas.microsoft.com/office/powerpoint/2010/main" val="3347567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Types of Web Proxy</a:t>
            </a:r>
            <a:endParaRPr lang="en-US" dirty="0"/>
          </a:p>
        </p:txBody>
      </p:sp>
    </p:spTree>
    <p:extLst>
      <p:ext uri="{BB962C8B-B14F-4D97-AF65-F5344CB8AC3E}">
        <p14:creationId xmlns:p14="http://schemas.microsoft.com/office/powerpoint/2010/main" val="538468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Explicit Proxy</a:t>
            </a:r>
          </a:p>
        </p:txBody>
      </p:sp>
      <p:sp>
        <p:nvSpPr>
          <p:cNvPr id="3" name="Content Placeholder 2"/>
          <p:cNvSpPr>
            <a:spLocks noGrp="1"/>
          </p:cNvSpPr>
          <p:nvPr>
            <p:ph sz="quarter" idx="10"/>
          </p:nvPr>
        </p:nvSpPr>
        <p:spPr/>
        <p:txBody>
          <a:bodyPr>
            <a:normAutofit/>
          </a:bodyPr>
          <a:lstStyle/>
          <a:p>
            <a:r>
              <a:rPr lang="en-CA" dirty="0"/>
              <a:t>A proxy is usually installed offline, away from a network path to the Internet</a:t>
            </a:r>
          </a:p>
          <a:p>
            <a:r>
              <a:rPr lang="en-CA" dirty="0"/>
              <a:t>Access to the web proxy is explicitly defined in client’s computers</a:t>
            </a:r>
          </a:p>
          <a:p>
            <a:r>
              <a:rPr lang="en-CA" dirty="0"/>
              <a:t>Requires proxy configuration on every client computer that uses the proxy</a:t>
            </a:r>
          </a:p>
          <a:p>
            <a:r>
              <a:rPr lang="en-CA" dirty="0"/>
              <a:t>The explicit proxy configuration can be deployed to domain computers via active directory GPO</a:t>
            </a:r>
          </a:p>
        </p:txBody>
      </p:sp>
    </p:spTree>
    <p:extLst>
      <p:ext uri="{BB962C8B-B14F-4D97-AF65-F5344CB8AC3E}">
        <p14:creationId xmlns:p14="http://schemas.microsoft.com/office/powerpoint/2010/main" val="475469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Explicit Proxy</a:t>
            </a:r>
          </a:p>
        </p:txBody>
      </p:sp>
      <p:sp>
        <p:nvSpPr>
          <p:cNvPr id="3" name="Content Placeholder 2"/>
          <p:cNvSpPr>
            <a:spLocks noGrp="1"/>
          </p:cNvSpPr>
          <p:nvPr>
            <p:ph sz="quarter" idx="10"/>
          </p:nvPr>
        </p:nvSpPr>
        <p:spPr>
          <a:xfrm>
            <a:off x="635000" y="885825"/>
            <a:ext cx="7840663" cy="5329943"/>
          </a:xfrm>
        </p:spPr>
        <p:txBody>
          <a:bodyPr>
            <a:normAutofit/>
          </a:bodyPr>
          <a:lstStyle/>
          <a:p>
            <a:r>
              <a:rPr lang="en-CA" dirty="0"/>
              <a:t>Since the proxy setting is typically configured at the OS level, the OS can capture web traffic (HTTP and HTTPS) and redirect to web proxy regardless of the port number used by the web request (80, 443 or any other port numbers)</a:t>
            </a:r>
          </a:p>
          <a:p>
            <a:r>
              <a:rPr lang="en-CA" dirty="0"/>
              <a:t>An offline proxy failure does not cause interruption to the Internet gateway</a:t>
            </a:r>
          </a:p>
        </p:txBody>
      </p:sp>
      <p:pic>
        <p:nvPicPr>
          <p:cNvPr id="16" name="Picture 15"/>
          <p:cNvPicPr/>
          <p:nvPr/>
        </p:nvPicPr>
        <p:blipFill>
          <a:blip r:embed="rId3"/>
          <a:stretch>
            <a:fillRect/>
          </a:stretch>
        </p:blipFill>
        <p:spPr>
          <a:xfrm>
            <a:off x="2590165" y="4483735"/>
            <a:ext cx="3677920" cy="1910080"/>
          </a:xfrm>
          <a:prstGeom prst="rect">
            <a:avLst/>
          </a:prstGeom>
        </p:spPr>
      </p:pic>
    </p:spTree>
    <p:extLst>
      <p:ext uri="{BB962C8B-B14F-4D97-AF65-F5344CB8AC3E}">
        <p14:creationId xmlns:p14="http://schemas.microsoft.com/office/powerpoint/2010/main" val="3499674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Transparent Proxy</a:t>
            </a:r>
          </a:p>
        </p:txBody>
      </p:sp>
      <p:sp>
        <p:nvSpPr>
          <p:cNvPr id="3" name="Content Placeholder 2"/>
          <p:cNvSpPr>
            <a:spLocks noGrp="1"/>
          </p:cNvSpPr>
          <p:nvPr>
            <p:ph sz="quarter" idx="10"/>
          </p:nvPr>
        </p:nvSpPr>
        <p:spPr/>
        <p:txBody>
          <a:bodyPr>
            <a:normAutofit/>
          </a:bodyPr>
          <a:lstStyle/>
          <a:p>
            <a:r>
              <a:rPr lang="en-CA" dirty="0"/>
              <a:t>Usually installed as an inline appliance, directly in the network path to the Internet (e.g., inline with the Internet firewall)</a:t>
            </a:r>
          </a:p>
          <a:p>
            <a:r>
              <a:rPr lang="en-CA" dirty="0"/>
              <a:t>Since a web request goes out through the firewall, it is intercepted and, in turn, served by the transparent proxy</a:t>
            </a:r>
          </a:p>
          <a:p>
            <a:r>
              <a:rPr lang="en-CA" dirty="0"/>
              <a:t>Simplifies the deployment, since no extra configuration is required on client computers </a:t>
            </a:r>
          </a:p>
        </p:txBody>
      </p:sp>
    </p:spTree>
    <p:extLst>
      <p:ext uri="{BB962C8B-B14F-4D97-AF65-F5344CB8AC3E}">
        <p14:creationId xmlns:p14="http://schemas.microsoft.com/office/powerpoint/2010/main" val="226430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Transparent Proxy</a:t>
            </a:r>
          </a:p>
        </p:txBody>
      </p:sp>
      <p:sp>
        <p:nvSpPr>
          <p:cNvPr id="3" name="Content Placeholder 2"/>
          <p:cNvSpPr>
            <a:spLocks noGrp="1"/>
          </p:cNvSpPr>
          <p:nvPr>
            <p:ph sz="quarter" idx="10"/>
          </p:nvPr>
        </p:nvSpPr>
        <p:spPr/>
        <p:txBody>
          <a:bodyPr>
            <a:normAutofit/>
          </a:bodyPr>
          <a:lstStyle/>
          <a:p>
            <a:r>
              <a:rPr lang="en-CA" dirty="0"/>
              <a:t>The inline nature allows the transparent proxy to examine and capture all web requests regardless of the port numbers used (80, 443 or any other port numbers)</a:t>
            </a:r>
          </a:p>
          <a:p>
            <a:r>
              <a:rPr lang="en-CA" dirty="0"/>
              <a:t>Inline nature also means a single point of failure to the Internet gateway</a:t>
            </a:r>
          </a:p>
        </p:txBody>
      </p:sp>
      <p:grpSp>
        <p:nvGrpSpPr>
          <p:cNvPr id="4" name="Group 3"/>
          <p:cNvGrpSpPr/>
          <p:nvPr/>
        </p:nvGrpSpPr>
        <p:grpSpPr>
          <a:xfrm>
            <a:off x="1905724" y="4767334"/>
            <a:ext cx="5108713" cy="1325001"/>
            <a:chOff x="1252331" y="3824730"/>
            <a:chExt cx="5108713" cy="1325001"/>
          </a:xfrm>
        </p:grpSpPr>
        <p:sp>
          <p:nvSpPr>
            <p:cNvPr id="5" name="Rectangle: Rounded Corners 3"/>
            <p:cNvSpPr/>
            <p:nvPr/>
          </p:nvSpPr>
          <p:spPr>
            <a:xfrm>
              <a:off x="1252331" y="4216676"/>
              <a:ext cx="904461" cy="496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rgbClr val="C00000"/>
                  </a:solidFill>
                </a:rPr>
                <a:t>User</a:t>
              </a:r>
            </a:p>
          </p:txBody>
        </p:sp>
        <p:sp>
          <p:nvSpPr>
            <p:cNvPr id="6" name="Rectangle: Rounded Corners 4"/>
            <p:cNvSpPr/>
            <p:nvPr/>
          </p:nvSpPr>
          <p:spPr>
            <a:xfrm>
              <a:off x="3354457" y="4216676"/>
              <a:ext cx="904461" cy="496956"/>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rgbClr val="002060"/>
                  </a:solidFill>
                </a:rPr>
                <a:t>Proxy</a:t>
              </a:r>
            </a:p>
          </p:txBody>
        </p:sp>
        <p:sp>
          <p:nvSpPr>
            <p:cNvPr id="7" name="Rectangle: Rounded Corners 5"/>
            <p:cNvSpPr/>
            <p:nvPr/>
          </p:nvSpPr>
          <p:spPr>
            <a:xfrm>
              <a:off x="5456583" y="4216676"/>
              <a:ext cx="904461" cy="49695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rgbClr val="00B0F0"/>
                  </a:solidFill>
                </a:rPr>
                <a:t>Google</a:t>
              </a:r>
            </a:p>
          </p:txBody>
        </p:sp>
        <p:cxnSp>
          <p:nvCxnSpPr>
            <p:cNvPr id="8" name="Straight Arrow Connector 7"/>
            <p:cNvCxnSpPr>
              <a:cxnSpLocks/>
            </p:cNvCxnSpPr>
            <p:nvPr/>
          </p:nvCxnSpPr>
          <p:spPr>
            <a:xfrm>
              <a:off x="2241274" y="4206737"/>
              <a:ext cx="96906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4368248" y="4216676"/>
              <a:ext cx="96906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2241276" y="4713632"/>
              <a:ext cx="969064" cy="0"/>
            </a:xfrm>
            <a:prstGeom prst="straightConnector1">
              <a:avLst/>
            </a:prstGeom>
            <a:ln>
              <a:solidFill>
                <a:schemeClr val="accent6">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H="1">
              <a:off x="4368249" y="4713632"/>
              <a:ext cx="969064" cy="0"/>
            </a:xfrm>
            <a:prstGeom prst="straightConnector1">
              <a:avLst/>
            </a:prstGeom>
            <a:ln>
              <a:solidFill>
                <a:schemeClr val="accent6">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80550" y="3824730"/>
              <a:ext cx="1736373" cy="300082"/>
            </a:xfrm>
            <a:prstGeom prst="rect">
              <a:avLst/>
            </a:prstGeom>
            <a:noFill/>
          </p:spPr>
          <p:txBody>
            <a:bodyPr wrap="none" rtlCol="0">
              <a:spAutoFit/>
            </a:bodyPr>
            <a:lstStyle/>
            <a:p>
              <a:r>
                <a:rPr lang="en-CA" sz="1350" dirty="0"/>
                <a:t>http://www.google.ca</a:t>
              </a:r>
            </a:p>
          </p:txBody>
        </p:sp>
        <p:sp>
          <p:nvSpPr>
            <p:cNvPr id="13" name="TextBox 12"/>
            <p:cNvSpPr txBox="1"/>
            <p:nvPr/>
          </p:nvSpPr>
          <p:spPr>
            <a:xfrm>
              <a:off x="4007525" y="3824730"/>
              <a:ext cx="1736373" cy="300082"/>
            </a:xfrm>
            <a:prstGeom prst="rect">
              <a:avLst/>
            </a:prstGeom>
            <a:noFill/>
          </p:spPr>
          <p:txBody>
            <a:bodyPr wrap="none" rtlCol="0">
              <a:spAutoFit/>
            </a:bodyPr>
            <a:lstStyle/>
            <a:p>
              <a:r>
                <a:rPr lang="en-CA" sz="1350" dirty="0"/>
                <a:t>http://www.google.ca</a:t>
              </a:r>
            </a:p>
          </p:txBody>
        </p:sp>
        <p:sp>
          <p:nvSpPr>
            <p:cNvPr id="14" name="TextBox 13"/>
            <p:cNvSpPr txBox="1"/>
            <p:nvPr/>
          </p:nvSpPr>
          <p:spPr>
            <a:xfrm>
              <a:off x="4116400" y="4849649"/>
              <a:ext cx="1515351" cy="300082"/>
            </a:xfrm>
            <a:prstGeom prst="rect">
              <a:avLst/>
            </a:prstGeom>
            <a:noFill/>
          </p:spPr>
          <p:txBody>
            <a:bodyPr wrap="none" rtlCol="0">
              <a:spAutoFit/>
            </a:bodyPr>
            <a:lstStyle/>
            <a:p>
              <a:r>
                <a:rPr lang="en-CA" sz="1350" dirty="0"/>
                <a:t>Google HTML page</a:t>
              </a:r>
            </a:p>
          </p:txBody>
        </p:sp>
        <p:sp>
          <p:nvSpPr>
            <p:cNvPr id="15" name="TextBox 14"/>
            <p:cNvSpPr txBox="1"/>
            <p:nvPr/>
          </p:nvSpPr>
          <p:spPr>
            <a:xfrm>
              <a:off x="1989426" y="4849649"/>
              <a:ext cx="1515351" cy="300082"/>
            </a:xfrm>
            <a:prstGeom prst="rect">
              <a:avLst/>
            </a:prstGeom>
            <a:noFill/>
          </p:spPr>
          <p:txBody>
            <a:bodyPr wrap="none" rtlCol="0">
              <a:spAutoFit/>
            </a:bodyPr>
            <a:lstStyle/>
            <a:p>
              <a:r>
                <a:rPr lang="en-CA" sz="1350" dirty="0"/>
                <a:t>Google HTML page</a:t>
              </a:r>
            </a:p>
          </p:txBody>
        </p:sp>
      </p:grpSp>
    </p:spTree>
    <p:extLst>
      <p:ext uri="{BB962C8B-B14F-4D97-AF65-F5344CB8AC3E}">
        <p14:creationId xmlns:p14="http://schemas.microsoft.com/office/powerpoint/2010/main" val="151455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75" y="154482"/>
            <a:ext cx="7248525" cy="1207593"/>
          </a:xfrm>
        </p:spPr>
        <p:txBody>
          <a:bodyPr/>
          <a:lstStyle/>
          <a:p>
            <a:pPr algn="ctr"/>
            <a:r>
              <a:rPr lang="en-CA" sz="3200" dirty="0"/>
              <a:t>Web Cache Communications Protocol (WCCP) Redirection</a:t>
            </a:r>
          </a:p>
        </p:txBody>
      </p:sp>
      <p:sp>
        <p:nvSpPr>
          <p:cNvPr id="3" name="Content Placeholder 2"/>
          <p:cNvSpPr>
            <a:spLocks noGrp="1"/>
          </p:cNvSpPr>
          <p:nvPr>
            <p:ph sz="quarter" idx="10"/>
          </p:nvPr>
        </p:nvSpPr>
        <p:spPr>
          <a:xfrm>
            <a:off x="635000" y="1552574"/>
            <a:ext cx="7840663" cy="4663193"/>
          </a:xfrm>
        </p:spPr>
        <p:txBody>
          <a:bodyPr>
            <a:normAutofit/>
          </a:bodyPr>
          <a:lstStyle/>
          <a:p>
            <a:r>
              <a:rPr lang="en-CA" dirty="0"/>
              <a:t>In WCCP redirection, the proxy is deployed  offline</a:t>
            </a:r>
          </a:p>
          <a:p>
            <a:r>
              <a:rPr lang="en-CA" dirty="0"/>
              <a:t>A WCCP-enabled router is configured to redirect web requests to the proxy device for service </a:t>
            </a:r>
          </a:p>
          <a:p>
            <a:r>
              <a:rPr lang="en-CA" dirty="0"/>
              <a:t>Client computers do not require extra configuration to use WCCP redirection </a:t>
            </a:r>
          </a:p>
        </p:txBody>
      </p:sp>
    </p:spTree>
    <p:extLst>
      <p:ext uri="{BB962C8B-B14F-4D97-AF65-F5344CB8AC3E}">
        <p14:creationId xmlns:p14="http://schemas.microsoft.com/office/powerpoint/2010/main" val="3498111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WCCP Redirection</a:t>
            </a:r>
          </a:p>
        </p:txBody>
      </p:sp>
      <p:sp>
        <p:nvSpPr>
          <p:cNvPr id="3" name="Content Placeholder 2"/>
          <p:cNvSpPr>
            <a:spLocks noGrp="1"/>
          </p:cNvSpPr>
          <p:nvPr>
            <p:ph sz="quarter" idx="10"/>
          </p:nvPr>
        </p:nvSpPr>
        <p:spPr/>
        <p:txBody>
          <a:bodyPr>
            <a:normAutofit/>
          </a:bodyPr>
          <a:lstStyle/>
          <a:p>
            <a:r>
              <a:rPr lang="en-CA" dirty="0"/>
              <a:t>Since the proxy is deployed offline, there is no interruption to Internet gateway in case of proxy failure</a:t>
            </a:r>
          </a:p>
          <a:p>
            <a:r>
              <a:rPr lang="en-CA" dirty="0"/>
              <a:t>WCCP router must be configured to redirect web request based on specified port number (e.g., 80 and 443), therefore missing other web requests that use non-standard ports </a:t>
            </a:r>
            <a:br>
              <a:rPr lang="en-CA" dirty="0"/>
            </a:br>
            <a:r>
              <a:rPr lang="en-CA" dirty="0"/>
              <a:t>(e.g., 8080 or 8888)</a:t>
            </a:r>
          </a:p>
        </p:txBody>
      </p:sp>
    </p:spTree>
    <p:extLst>
      <p:ext uri="{BB962C8B-B14F-4D97-AF65-F5344CB8AC3E}">
        <p14:creationId xmlns:p14="http://schemas.microsoft.com/office/powerpoint/2010/main" val="105716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Cloud-Based Proxy</a:t>
            </a:r>
          </a:p>
        </p:txBody>
      </p:sp>
      <p:sp>
        <p:nvSpPr>
          <p:cNvPr id="3" name="Content Placeholder 2"/>
          <p:cNvSpPr>
            <a:spLocks noGrp="1"/>
          </p:cNvSpPr>
          <p:nvPr>
            <p:ph sz="quarter" idx="10"/>
          </p:nvPr>
        </p:nvSpPr>
        <p:spPr/>
        <p:txBody>
          <a:bodyPr>
            <a:normAutofit/>
          </a:bodyPr>
          <a:lstStyle/>
          <a:p>
            <a:r>
              <a:rPr lang="en-CA" dirty="0"/>
              <a:t>Cloud based solution is suitable for proxying web requests for remote users with Internet access</a:t>
            </a:r>
          </a:p>
          <a:p>
            <a:r>
              <a:rPr lang="en-CA" dirty="0"/>
              <a:t>Provides the same level of proxy protection as one inside the corporate network</a:t>
            </a:r>
          </a:p>
          <a:p>
            <a:r>
              <a:rPr lang="en-CA" dirty="0"/>
              <a:t>Client computer is explicitly configured to use the cloud-based proxy when possible, and to default to direct Internet access when proxy is unreachable</a:t>
            </a:r>
          </a:p>
        </p:txBody>
      </p:sp>
    </p:spTree>
    <p:extLst>
      <p:ext uri="{BB962C8B-B14F-4D97-AF65-F5344CB8AC3E}">
        <p14:creationId xmlns:p14="http://schemas.microsoft.com/office/powerpoint/2010/main" val="3349130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Web Proxy Features</a:t>
            </a:r>
            <a:endParaRPr lang="en-US" dirty="0"/>
          </a:p>
        </p:txBody>
      </p:sp>
    </p:spTree>
    <p:extLst>
      <p:ext uri="{BB962C8B-B14F-4D97-AF65-F5344CB8AC3E}">
        <p14:creationId xmlns:p14="http://schemas.microsoft.com/office/powerpoint/2010/main" val="92216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Cache</a:t>
            </a:r>
          </a:p>
        </p:txBody>
      </p:sp>
      <p:sp>
        <p:nvSpPr>
          <p:cNvPr id="3" name="Content Placeholder 2"/>
          <p:cNvSpPr>
            <a:spLocks noGrp="1"/>
          </p:cNvSpPr>
          <p:nvPr>
            <p:ph sz="quarter" idx="10"/>
          </p:nvPr>
        </p:nvSpPr>
        <p:spPr/>
        <p:txBody>
          <a:bodyPr>
            <a:normAutofit/>
          </a:bodyPr>
          <a:lstStyle/>
          <a:p>
            <a:r>
              <a:rPr lang="en-CA" dirty="0"/>
              <a:t>One of the main benefits of using a web proxy is the ability to cache web content</a:t>
            </a:r>
          </a:p>
          <a:p>
            <a:r>
              <a:rPr lang="en-CA" dirty="0"/>
              <a:t>Statistically speaking, a good percentage of web requests are duplicates</a:t>
            </a:r>
          </a:p>
          <a:p>
            <a:r>
              <a:rPr lang="en-CA" dirty="0"/>
              <a:t>When web caching enabled, duplicate requests can be served from cache memory, not the Internet</a:t>
            </a:r>
          </a:p>
          <a:p>
            <a:r>
              <a:rPr lang="en-CA" dirty="0"/>
              <a:t>Saves valuable bandwidth and speeds up content fetch time</a:t>
            </a:r>
          </a:p>
        </p:txBody>
      </p:sp>
    </p:spTree>
    <p:extLst>
      <p:ext uri="{BB962C8B-B14F-4D97-AF65-F5344CB8AC3E}">
        <p14:creationId xmlns:p14="http://schemas.microsoft.com/office/powerpoint/2010/main" val="66139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Network Address Translation</a:t>
            </a:r>
            <a:endParaRPr lang="en-US" dirty="0"/>
          </a:p>
        </p:txBody>
      </p:sp>
    </p:spTree>
    <p:extLst>
      <p:ext uri="{BB962C8B-B14F-4D97-AF65-F5344CB8AC3E}">
        <p14:creationId xmlns:p14="http://schemas.microsoft.com/office/powerpoint/2010/main" val="3416727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Categorization</a:t>
            </a:r>
          </a:p>
        </p:txBody>
      </p:sp>
      <p:sp>
        <p:nvSpPr>
          <p:cNvPr id="3" name="Content Placeholder 2"/>
          <p:cNvSpPr>
            <a:spLocks noGrp="1"/>
          </p:cNvSpPr>
          <p:nvPr>
            <p:ph sz="quarter" idx="10"/>
          </p:nvPr>
        </p:nvSpPr>
        <p:spPr/>
        <p:txBody>
          <a:bodyPr>
            <a:noAutofit/>
          </a:bodyPr>
          <a:lstStyle/>
          <a:p>
            <a:r>
              <a:rPr lang="en-CA" dirty="0"/>
              <a:t>Another benefit of web proxy is web categorization of content</a:t>
            </a:r>
          </a:p>
          <a:p>
            <a:r>
              <a:rPr lang="en-CA" dirty="0"/>
              <a:t>Process of sorting every webpage available on the Internet into a collection of categories (typically from 80 to 100 categories)</a:t>
            </a:r>
          </a:p>
          <a:p>
            <a:r>
              <a:rPr lang="en-CA" dirty="0"/>
              <a:t>Categories include gambling, nudity, financial services, malicious sources, scam/questionable and suspicious</a:t>
            </a:r>
          </a:p>
          <a:p>
            <a:r>
              <a:rPr lang="en-CA" dirty="0"/>
              <a:t>Categorization is typically a paid subscription service, maintained by a reputable vendor</a:t>
            </a:r>
          </a:p>
        </p:txBody>
      </p:sp>
    </p:spTree>
    <p:extLst>
      <p:ext uri="{BB962C8B-B14F-4D97-AF65-F5344CB8AC3E}">
        <p14:creationId xmlns:p14="http://schemas.microsoft.com/office/powerpoint/2010/main" val="2255455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Web Categorization</a:t>
            </a:r>
          </a:p>
        </p:txBody>
      </p:sp>
      <p:sp>
        <p:nvSpPr>
          <p:cNvPr id="3" name="Content Placeholder 2"/>
          <p:cNvSpPr>
            <a:spLocks noGrp="1"/>
          </p:cNvSpPr>
          <p:nvPr>
            <p:ph sz="quarter" idx="10"/>
          </p:nvPr>
        </p:nvSpPr>
        <p:spPr/>
        <p:txBody>
          <a:bodyPr>
            <a:noAutofit/>
          </a:bodyPr>
          <a:lstStyle/>
          <a:p>
            <a:r>
              <a:rPr lang="en-CA" sz="2400" dirty="0"/>
              <a:t>Vendor uses web crawlers and intelligent services to select categories for a webpage</a:t>
            </a:r>
          </a:p>
          <a:p>
            <a:r>
              <a:rPr lang="en-CA" sz="2400" dirty="0"/>
              <a:t>Subscriber can also submit categorization through portal if there is a dispute </a:t>
            </a:r>
          </a:p>
          <a:p>
            <a:r>
              <a:rPr lang="en-CA" sz="2400" dirty="0"/>
              <a:t>As of 2016, Google has indexed 30 trillion web pages. </a:t>
            </a:r>
          </a:p>
          <a:p>
            <a:pPr lvl="1"/>
            <a:r>
              <a:rPr lang="en-CA" sz="2000" dirty="0"/>
              <a:t>Due to number of new webpages created daily, often difficult to categorize the entire Internet </a:t>
            </a:r>
          </a:p>
          <a:p>
            <a:pPr lvl="1"/>
            <a:r>
              <a:rPr lang="en-CA" sz="2000" dirty="0"/>
              <a:t>Many lesser known webpages are “unknown” until the crawl engine sweeps them up</a:t>
            </a:r>
          </a:p>
          <a:p>
            <a:r>
              <a:rPr lang="en-CA" sz="2400" dirty="0"/>
              <a:t>Web categorization is and remains the most powerful tool for security administrators to control users’ browsing behavior</a:t>
            </a:r>
          </a:p>
        </p:txBody>
      </p:sp>
    </p:spTree>
    <p:extLst>
      <p:ext uri="{BB962C8B-B14F-4D97-AF65-F5344CB8AC3E}">
        <p14:creationId xmlns:p14="http://schemas.microsoft.com/office/powerpoint/2010/main" val="1313460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Blacklist and Whitelist</a:t>
            </a:r>
          </a:p>
        </p:txBody>
      </p:sp>
      <p:sp>
        <p:nvSpPr>
          <p:cNvPr id="3" name="Content Placeholder 2"/>
          <p:cNvSpPr>
            <a:spLocks noGrp="1"/>
          </p:cNvSpPr>
          <p:nvPr>
            <p:ph sz="quarter" idx="10"/>
          </p:nvPr>
        </p:nvSpPr>
        <p:spPr/>
        <p:txBody>
          <a:bodyPr>
            <a:noAutofit/>
          </a:bodyPr>
          <a:lstStyle/>
          <a:p>
            <a:r>
              <a:rPr lang="en-CA" dirty="0"/>
              <a:t>In addition to web categorization, web proxies typically support blacklists and whitelists</a:t>
            </a:r>
          </a:p>
          <a:p>
            <a:r>
              <a:rPr lang="en-CA" dirty="0"/>
              <a:t>A blacklist is a list of webpages (URLs) that a security administrator wishes to block, regardless of the web category. Often used to block known malicious and off-limits pages.</a:t>
            </a:r>
          </a:p>
          <a:p>
            <a:r>
              <a:rPr lang="en-CA" dirty="0"/>
              <a:t>A whitelist is a list of webpages (URLs) that an administrator wishes to allow, regardless of the category. Often used to allow connections to trusted partner sites and pages.</a:t>
            </a:r>
          </a:p>
        </p:txBody>
      </p:sp>
    </p:spTree>
    <p:extLst>
      <p:ext uri="{BB962C8B-B14F-4D97-AF65-F5344CB8AC3E}">
        <p14:creationId xmlns:p14="http://schemas.microsoft.com/office/powerpoint/2010/main" val="1002123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Blacklist and Whitelist</a:t>
            </a:r>
          </a:p>
        </p:txBody>
      </p:sp>
      <p:sp>
        <p:nvSpPr>
          <p:cNvPr id="3" name="Content Placeholder 2"/>
          <p:cNvSpPr>
            <a:spLocks noGrp="1"/>
          </p:cNvSpPr>
          <p:nvPr>
            <p:ph sz="quarter" idx="10"/>
          </p:nvPr>
        </p:nvSpPr>
        <p:spPr/>
        <p:txBody>
          <a:bodyPr>
            <a:normAutofit/>
          </a:bodyPr>
          <a:lstStyle/>
          <a:p>
            <a:r>
              <a:rPr lang="en-CA" dirty="0"/>
              <a:t>Blacklists and whitelists can create their own issues. </a:t>
            </a:r>
          </a:p>
          <a:p>
            <a:pPr lvl="1"/>
            <a:r>
              <a:rPr lang="en-CA" dirty="0"/>
              <a:t>Since blacklists and whitelists are static, abuse can result in stale records in the list, often running into the thousands. </a:t>
            </a:r>
          </a:p>
          <a:p>
            <a:pPr lvl="1"/>
            <a:r>
              <a:rPr lang="en-CA" dirty="0"/>
              <a:t>Becomes difficult to manage in the long run. </a:t>
            </a:r>
          </a:p>
          <a:p>
            <a:pPr lvl="1"/>
            <a:r>
              <a:rPr lang="en-CA" dirty="0"/>
              <a:t>Careful use and periodic house-cleaning is required for these lists to remain effective</a:t>
            </a:r>
          </a:p>
        </p:txBody>
      </p:sp>
    </p:spTree>
    <p:extLst>
      <p:ext uri="{BB962C8B-B14F-4D97-AF65-F5344CB8AC3E}">
        <p14:creationId xmlns:p14="http://schemas.microsoft.com/office/powerpoint/2010/main" val="1213688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Antivirus Scanning</a:t>
            </a:r>
          </a:p>
        </p:txBody>
      </p:sp>
      <p:sp>
        <p:nvSpPr>
          <p:cNvPr id="3" name="Content Placeholder 2"/>
          <p:cNvSpPr>
            <a:spLocks noGrp="1"/>
          </p:cNvSpPr>
          <p:nvPr>
            <p:ph sz="quarter" idx="10"/>
          </p:nvPr>
        </p:nvSpPr>
        <p:spPr>
          <a:xfrm>
            <a:off x="635000" y="1248508"/>
            <a:ext cx="8045862" cy="4967260"/>
          </a:xfrm>
        </p:spPr>
        <p:txBody>
          <a:bodyPr>
            <a:noAutofit/>
          </a:bodyPr>
          <a:lstStyle/>
          <a:p>
            <a:r>
              <a:rPr lang="en-CA" dirty="0"/>
              <a:t>The third benefit of a web proxy is the ability to perform antivirus/antimalware scanning on web content received from the Internet </a:t>
            </a:r>
          </a:p>
          <a:p>
            <a:r>
              <a:rPr lang="en-CA" dirty="0"/>
              <a:t>Since a web proxy is the man-in-the-middle, it sees all web content received from the Internet, and can scan the content before passing it on to client computers</a:t>
            </a:r>
          </a:p>
          <a:p>
            <a:r>
              <a:rPr lang="en-CA" dirty="0"/>
              <a:t>Using the ICAP protocol, web content is passed to a dedicated appliance for antivirus scanning and results are passed to the proxy to allow or deny the web content to client computers</a:t>
            </a:r>
          </a:p>
        </p:txBody>
      </p:sp>
    </p:spTree>
    <p:extLst>
      <p:ext uri="{BB962C8B-B14F-4D97-AF65-F5344CB8AC3E}">
        <p14:creationId xmlns:p14="http://schemas.microsoft.com/office/powerpoint/2010/main" val="1661508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Bandwidth Control</a:t>
            </a:r>
          </a:p>
        </p:txBody>
      </p:sp>
      <p:sp>
        <p:nvSpPr>
          <p:cNvPr id="3" name="Content Placeholder 2"/>
          <p:cNvSpPr>
            <a:spLocks noGrp="1"/>
          </p:cNvSpPr>
          <p:nvPr>
            <p:ph sz="quarter" idx="10"/>
          </p:nvPr>
        </p:nvSpPr>
        <p:spPr>
          <a:xfrm>
            <a:off x="635000" y="1248508"/>
            <a:ext cx="8022112" cy="4967260"/>
          </a:xfrm>
        </p:spPr>
        <p:txBody>
          <a:bodyPr>
            <a:noAutofit/>
          </a:bodyPr>
          <a:lstStyle/>
          <a:p>
            <a:r>
              <a:rPr lang="en-CA" dirty="0"/>
              <a:t>Web proxies can also control bandwidth usage within an environment</a:t>
            </a:r>
          </a:p>
          <a:p>
            <a:r>
              <a:rPr lang="en-CA" dirty="0"/>
              <a:t>Similar to </a:t>
            </a:r>
            <a:r>
              <a:rPr lang="en-CA" dirty="0" err="1"/>
              <a:t>QoS</a:t>
            </a:r>
            <a:r>
              <a:rPr lang="en-CA" dirty="0"/>
              <a:t>, bandwidth control is used to ensure sufficient bandwidth is available for all network hosts, especially when Internet gateway bandwidth is slow (in 10s of Mbit/sec)</a:t>
            </a:r>
          </a:p>
          <a:p>
            <a:r>
              <a:rPr lang="en-CA" dirty="0"/>
              <a:t>Can restrict bandwidth usage to content such as YouTube videos, which may not be business related but which use large amounts of bandwidth, choking the Internet for business critical applications</a:t>
            </a:r>
          </a:p>
        </p:txBody>
      </p:sp>
    </p:spTree>
    <p:extLst>
      <p:ext uri="{BB962C8B-B14F-4D97-AF65-F5344CB8AC3E}">
        <p14:creationId xmlns:p14="http://schemas.microsoft.com/office/powerpoint/2010/main" val="1258921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a:t>Discussion</a:t>
            </a:r>
          </a:p>
        </p:txBody>
      </p:sp>
    </p:spTree>
    <p:extLst>
      <p:ext uri="{BB962C8B-B14F-4D97-AF65-F5344CB8AC3E}">
        <p14:creationId xmlns:p14="http://schemas.microsoft.com/office/powerpoint/2010/main" val="14517485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9841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NAT?</a:t>
            </a:r>
          </a:p>
        </p:txBody>
      </p:sp>
      <p:sp>
        <p:nvSpPr>
          <p:cNvPr id="3" name="Content Placeholder 2"/>
          <p:cNvSpPr>
            <a:spLocks noGrp="1"/>
          </p:cNvSpPr>
          <p:nvPr>
            <p:ph sz="quarter" idx="10"/>
          </p:nvPr>
        </p:nvSpPr>
        <p:spPr/>
        <p:txBody>
          <a:bodyPr>
            <a:normAutofit/>
          </a:bodyPr>
          <a:lstStyle/>
          <a:p>
            <a:r>
              <a:rPr lang="en-CA" dirty="0"/>
              <a:t>Network Address Translation</a:t>
            </a:r>
          </a:p>
          <a:p>
            <a:r>
              <a:rPr lang="en-CA" dirty="0"/>
              <a:t>The process of mapping one IP address to another by changing the IP address field in the Internet Protocol header</a:t>
            </a:r>
          </a:p>
          <a:p>
            <a:r>
              <a:rPr lang="en-CA" dirty="0"/>
              <a:t>Performed as the IP packet passes through the NAT device</a:t>
            </a:r>
          </a:p>
        </p:txBody>
      </p:sp>
    </p:spTree>
    <p:extLst>
      <p:ext uri="{BB962C8B-B14F-4D97-AF65-F5344CB8AC3E}">
        <p14:creationId xmlns:p14="http://schemas.microsoft.com/office/powerpoint/2010/main" val="218036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NAT?</a:t>
            </a:r>
          </a:p>
        </p:txBody>
      </p:sp>
      <p:sp>
        <p:nvSpPr>
          <p:cNvPr id="3" name="Content Placeholder 2"/>
          <p:cNvSpPr>
            <a:spLocks noGrp="1"/>
          </p:cNvSpPr>
          <p:nvPr>
            <p:ph sz="quarter" idx="10"/>
          </p:nvPr>
        </p:nvSpPr>
        <p:spPr/>
        <p:txBody>
          <a:bodyPr>
            <a:normAutofit/>
          </a:bodyPr>
          <a:lstStyle/>
          <a:p>
            <a:r>
              <a:rPr lang="en-CA" dirty="0"/>
              <a:t>NAT is typically used to map public (internet routable) IP addresses to mask private (non-internet routable) IP addresses.</a:t>
            </a:r>
          </a:p>
          <a:p>
            <a:r>
              <a:rPr lang="en-CA" dirty="0"/>
              <a:t>Example: A host on the network with the IP address 192.168.1.9 is not routable on the Internet. To communicate with hosts on the Internet, a NAT must be performed to translate the private IP address to the public address for the network. Once the IP packet is NAT, return traffic can route back to the network properly.</a:t>
            </a:r>
          </a:p>
        </p:txBody>
      </p:sp>
    </p:spTree>
    <p:extLst>
      <p:ext uri="{BB962C8B-B14F-4D97-AF65-F5344CB8AC3E}">
        <p14:creationId xmlns:p14="http://schemas.microsoft.com/office/powerpoint/2010/main" val="249685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Network Address Translation</a:t>
            </a:r>
            <a:endParaRPr lang="en-US" dirty="0"/>
          </a:p>
        </p:txBody>
      </p:sp>
      <p:sp>
        <p:nvSpPr>
          <p:cNvPr id="3" name="Content Placeholder 2"/>
          <p:cNvSpPr>
            <a:spLocks noGrp="1"/>
          </p:cNvSpPr>
          <p:nvPr>
            <p:ph sz="quarter" idx="10"/>
          </p:nvPr>
        </p:nvSpPr>
        <p:spPr>
          <a:xfrm>
            <a:off x="635000" y="990600"/>
            <a:ext cx="7840663" cy="5225168"/>
          </a:xfrm>
        </p:spPr>
        <p:txBody>
          <a:bodyPr/>
          <a:lstStyle/>
          <a:p>
            <a:r>
              <a:rPr lang="en-US" altLang="en-US" dirty="0"/>
              <a:t>Internal hosts can be assigned various internal (non-</a:t>
            </a:r>
            <a:r>
              <a:rPr lang="en-US" altLang="en-US" dirty="0" err="1"/>
              <a:t>routeable</a:t>
            </a:r>
            <a:r>
              <a:rPr lang="en-US" altLang="en-US" dirty="0"/>
              <a:t>) addresses </a:t>
            </a:r>
            <a:r>
              <a:rPr lang="en-US" altLang="en-US" dirty="0" err="1"/>
              <a:t>eg</a:t>
            </a:r>
            <a:r>
              <a:rPr lang="en-US" altLang="en-US" dirty="0"/>
              <a:t> </a:t>
            </a:r>
          </a:p>
          <a:p>
            <a:pPr>
              <a:spcBef>
                <a:spcPts val="500"/>
              </a:spcBef>
              <a:spcAft>
                <a:spcPts val="500"/>
              </a:spcAft>
              <a:buFont typeface="Symbol" pitchFamily="18" charset="2"/>
              <a:buNone/>
            </a:pPr>
            <a:r>
              <a:rPr lang="en-US" altLang="en-US" sz="2000" dirty="0"/>
              <a:t>Range 1: Class A - 10.0.0.0 through 10.255.255.255 /8</a:t>
            </a:r>
          </a:p>
          <a:p>
            <a:pPr>
              <a:spcBef>
                <a:spcPts val="500"/>
              </a:spcBef>
              <a:spcAft>
                <a:spcPts val="500"/>
              </a:spcAft>
              <a:buFont typeface="Symbol" pitchFamily="18" charset="2"/>
              <a:buNone/>
            </a:pPr>
            <a:r>
              <a:rPr lang="en-US" altLang="en-US" sz="2000" dirty="0"/>
              <a:t>Range 2: Class B - 172.16.0.0 through 172.31.255.255 / 12</a:t>
            </a:r>
          </a:p>
          <a:p>
            <a:pPr>
              <a:spcBef>
                <a:spcPts val="500"/>
              </a:spcBef>
              <a:spcAft>
                <a:spcPts val="500"/>
              </a:spcAft>
              <a:buFont typeface="Symbol" pitchFamily="18" charset="2"/>
              <a:buNone/>
            </a:pPr>
            <a:r>
              <a:rPr lang="en-US" altLang="en-US" sz="2000" dirty="0"/>
              <a:t>Range 3: Class C - 192.168.0.0 through 192.168.255.255 /16</a:t>
            </a:r>
          </a:p>
          <a:p>
            <a:r>
              <a:rPr lang="en-US" altLang="en-US" dirty="0"/>
              <a:t>see RFC 1631</a:t>
            </a:r>
          </a:p>
          <a:p>
            <a:r>
              <a:rPr lang="en-US" altLang="en-US" dirty="0"/>
              <a:t>Increased the life span of IP v4</a:t>
            </a:r>
          </a:p>
          <a:p>
            <a:r>
              <a:rPr lang="en-US" altLang="en-US" dirty="0"/>
              <a:t>can be used for load balancing</a:t>
            </a:r>
          </a:p>
          <a:p>
            <a:r>
              <a:rPr lang="en-US" altLang="en-US" dirty="0"/>
              <a:t>can be used for back up links (</a:t>
            </a:r>
            <a:r>
              <a:rPr lang="en-US" altLang="en-US" dirty="0" err="1"/>
              <a:t>multihoned</a:t>
            </a:r>
            <a:r>
              <a:rPr lang="en-US" altLang="en-US" dirty="0"/>
              <a:t>)</a:t>
            </a:r>
          </a:p>
        </p:txBody>
      </p:sp>
    </p:spTree>
    <p:extLst>
      <p:ext uri="{BB962C8B-B14F-4D97-AF65-F5344CB8AC3E}">
        <p14:creationId xmlns:p14="http://schemas.microsoft.com/office/powerpoint/2010/main" val="23101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Address Translation</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10.1.1.2</a:t>
            </a:r>
            <a:endParaRPr lang="en-US" altLang="en-US"/>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10.1.2.2</a:t>
            </a:r>
            <a:endParaRPr lang="en-US" altLang="en-US"/>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8"/>
          <p:cNvSpPr txBox="1">
            <a:spLocks noChangeArrowheads="1"/>
          </p:cNvSpPr>
          <p:nvPr/>
        </p:nvSpPr>
        <p:spPr bwMode="auto">
          <a:xfrm>
            <a:off x="6937295" y="3168134"/>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12.16.23.24</a:t>
            </a:r>
            <a:endParaRPr lang="en-US" altLang="en-US" dirty="0"/>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10.1.3.2</a:t>
            </a:r>
            <a:endParaRPr lang="en-US" altLang="en-US"/>
          </a:p>
        </p:txBody>
      </p:sp>
      <p:grpSp>
        <p:nvGrpSpPr>
          <p:cNvPr id="21" name="Group 22"/>
          <p:cNvGrpSpPr>
            <a:grpSpLocks/>
          </p:cNvGrpSpPr>
          <p:nvPr/>
        </p:nvGrpSpPr>
        <p:grpSpPr bwMode="auto">
          <a:xfrm>
            <a:off x="2362200" y="4343400"/>
            <a:ext cx="609600" cy="609600"/>
            <a:chOff x="3408" y="1776"/>
            <a:chExt cx="384" cy="384"/>
          </a:xfrm>
        </p:grpSpPr>
        <p:sp>
          <p:nvSpPr>
            <p:cNvPr id="22" name="Oval 23"/>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4"/>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10.1.4.2</a:t>
            </a:r>
            <a:endParaRPr lang="en-US" altLang="en-US"/>
          </a:p>
        </p:txBody>
      </p:sp>
      <p:grpSp>
        <p:nvGrpSpPr>
          <p:cNvPr id="28" name="Group 29"/>
          <p:cNvGrpSpPr>
            <a:grpSpLocks/>
          </p:cNvGrpSpPr>
          <p:nvPr/>
        </p:nvGrpSpPr>
        <p:grpSpPr bwMode="auto">
          <a:xfrm>
            <a:off x="2362200" y="5638800"/>
            <a:ext cx="609600" cy="609600"/>
            <a:chOff x="3408" y="1776"/>
            <a:chExt cx="384" cy="384"/>
          </a:xfrm>
        </p:grpSpPr>
        <p:sp>
          <p:nvSpPr>
            <p:cNvPr id="29" name="Oval 30"/>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31"/>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10.1.4.1/192.168.123.4</a:t>
            </a:r>
            <a:endParaRPr lang="en-US" altLang="en-US"/>
          </a:p>
        </p:txBody>
      </p:sp>
      <p:sp>
        <p:nvSpPr>
          <p:cNvPr id="35" name="Text Box 41"/>
          <p:cNvSpPr txBox="1">
            <a:spLocks noChangeArrowheads="1"/>
          </p:cNvSpPr>
          <p:nvPr/>
        </p:nvSpPr>
        <p:spPr bwMode="auto">
          <a:xfrm>
            <a:off x="1143000" y="3810000"/>
            <a:ext cx="301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10.1.3.1/192/168.123.3</a:t>
            </a:r>
            <a:endParaRPr lang="en-US" altLang="en-US"/>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10.1.2.1/192.168.123.2</a:t>
            </a:r>
            <a:endParaRPr lang="en-US" altLang="en-US"/>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10.1.1.1/192.168.123.1</a:t>
            </a:r>
            <a:endParaRPr lang="en-US" altLang="en-US"/>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solidFill>
                  <a:srgbClr val="080808"/>
                </a:solidFill>
              </a:rPr>
              <a:t>Remote</a:t>
            </a:r>
          </a:p>
          <a:p>
            <a:pPr eaLnBrk="0" hangingPunct="0"/>
            <a:r>
              <a:rPr lang="en-US" altLang="en-US" dirty="0">
                <a:solidFill>
                  <a:srgbClr val="080808"/>
                </a:solidFill>
              </a:rPr>
              <a:t>Access</a:t>
            </a:r>
            <a:endParaRPr lang="en-US" altLang="en-US" dirty="0"/>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solidFill>
                  <a:srgbClr val="080808"/>
                </a:solidFill>
              </a:rPr>
              <a:t>Internal Servers</a:t>
            </a:r>
            <a:endParaRPr lang="en-US" altLang="en-US" dirty="0"/>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192.168.123.0/24</a:t>
            </a:r>
            <a:endParaRPr lang="en-US" altLang="en-US" dirty="0"/>
          </a:p>
        </p:txBody>
      </p:sp>
      <p:pic>
        <p:nvPicPr>
          <p:cNvPr id="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40386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5516144"/>
      </p:ext>
    </p:extLst>
  </p:cSld>
  <p:clrMapOvr>
    <a:masterClrMapping/>
  </p:clrMapOvr>
</p:sld>
</file>

<file path=ppt/theme/theme1.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14775</TotalTime>
  <Words>2777</Words>
  <Application>Microsoft Macintosh PowerPoint</Application>
  <PresentationFormat>On-screen Show (4:3)</PresentationFormat>
  <Paragraphs>364</Paragraphs>
  <Slides>57</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Symbol</vt:lpstr>
      <vt:lpstr>Times New Roman</vt:lpstr>
      <vt:lpstr>Titillium Lt</vt:lpstr>
      <vt:lpstr>Verdana</vt:lpstr>
      <vt:lpstr>Wingdings</vt:lpstr>
      <vt:lpstr>ER Master_2015</vt:lpstr>
      <vt:lpstr>ITSC 206: Advanced Networking for Offensive and Defensive Environments</vt:lpstr>
      <vt:lpstr>Table of Contents</vt:lpstr>
      <vt:lpstr>Module 4: Review</vt:lpstr>
      <vt:lpstr>Review</vt:lpstr>
      <vt:lpstr>Network Address Translation</vt:lpstr>
      <vt:lpstr>What is NAT?</vt:lpstr>
      <vt:lpstr>What is NAT?</vt:lpstr>
      <vt:lpstr>Network Address Translation</vt:lpstr>
      <vt:lpstr>Network Address Translation</vt:lpstr>
      <vt:lpstr>Types of NAT</vt:lpstr>
      <vt:lpstr>One-to-One NAT</vt:lpstr>
      <vt:lpstr>NAT One-to-One</vt:lpstr>
      <vt:lpstr>One-to-Many NAT</vt:lpstr>
      <vt:lpstr>NAT One-to-Many</vt:lpstr>
      <vt:lpstr>SNAT</vt:lpstr>
      <vt:lpstr>DNAT</vt:lpstr>
      <vt:lpstr>Port Address Translation (PAT)</vt:lpstr>
      <vt:lpstr>NAT One-to-Many</vt:lpstr>
      <vt:lpstr>NAT Scenarios</vt:lpstr>
      <vt:lpstr>Hiding Behind a Public IP Address Using SNAT</vt:lpstr>
      <vt:lpstr>PowerPoint Presentation</vt:lpstr>
      <vt:lpstr>Static NAT: Inbound to Web Server Using DNAT</vt:lpstr>
      <vt:lpstr>PowerPoint Presentation</vt:lpstr>
      <vt:lpstr>Port Address Translation (PAT)</vt:lpstr>
      <vt:lpstr>PAT</vt:lpstr>
      <vt:lpstr>PAT</vt:lpstr>
      <vt:lpstr>PAT</vt:lpstr>
      <vt:lpstr>PowerPoint Presentation</vt:lpstr>
      <vt:lpstr>Web Proxies</vt:lpstr>
      <vt:lpstr>What is a Web Proxy?</vt:lpstr>
      <vt:lpstr>What is a Web Proxy?</vt:lpstr>
      <vt:lpstr>Why Use a Web Proxy?</vt:lpstr>
      <vt:lpstr>Why Use a Web Proxy?</vt:lpstr>
      <vt:lpstr>HTTP Proxies</vt:lpstr>
      <vt:lpstr>HTTP Proxies</vt:lpstr>
      <vt:lpstr>HTTPS Proxies: SSL Interception</vt:lpstr>
      <vt:lpstr>HTTPS Proxies: SSL Interception</vt:lpstr>
      <vt:lpstr>HTTPS Proxies: SSL Interception</vt:lpstr>
      <vt:lpstr>PowerPoint Presentation</vt:lpstr>
      <vt:lpstr>Types of Web Proxy</vt:lpstr>
      <vt:lpstr>Explicit Proxy</vt:lpstr>
      <vt:lpstr>Explicit Proxy</vt:lpstr>
      <vt:lpstr>Transparent Proxy</vt:lpstr>
      <vt:lpstr>Transparent Proxy</vt:lpstr>
      <vt:lpstr>Web Cache Communications Protocol (WCCP) Redirection</vt:lpstr>
      <vt:lpstr>WCCP Redirection</vt:lpstr>
      <vt:lpstr>Cloud-Based Proxy</vt:lpstr>
      <vt:lpstr>Web Proxy Features</vt:lpstr>
      <vt:lpstr>Web Cache</vt:lpstr>
      <vt:lpstr>Web Categorization</vt:lpstr>
      <vt:lpstr>Web Categorization</vt:lpstr>
      <vt:lpstr>Blacklist and Whitelist</vt:lpstr>
      <vt:lpstr>Blacklist and Whitelist</vt:lpstr>
      <vt:lpstr>Antivirus Scanning</vt:lpstr>
      <vt:lpstr>Bandwidth Control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Viktor Lyagutsky</cp:lastModifiedBy>
  <cp:revision>118</cp:revision>
  <dcterms:created xsi:type="dcterms:W3CDTF">2016-04-05T14:17:30Z</dcterms:created>
  <dcterms:modified xsi:type="dcterms:W3CDTF">2020-03-12T20:59:19Z</dcterms:modified>
</cp:coreProperties>
</file>