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81"/>
  </p:notesMasterIdLst>
  <p:sldIdLst>
    <p:sldId id="258" r:id="rId2"/>
    <p:sldId id="370" r:id="rId3"/>
    <p:sldId id="276" r:id="rId4"/>
    <p:sldId id="386" r:id="rId5"/>
    <p:sldId id="385" r:id="rId6"/>
    <p:sldId id="279" r:id="rId7"/>
    <p:sldId id="382" r:id="rId8"/>
    <p:sldId id="383" r:id="rId9"/>
    <p:sldId id="260" r:id="rId10"/>
    <p:sldId id="334" r:id="rId11"/>
    <p:sldId id="335" r:id="rId12"/>
    <p:sldId id="336" r:id="rId13"/>
    <p:sldId id="337" r:id="rId14"/>
    <p:sldId id="387" r:id="rId15"/>
    <p:sldId id="338" r:id="rId16"/>
    <p:sldId id="380" r:id="rId17"/>
    <p:sldId id="351" r:id="rId18"/>
    <p:sldId id="354" r:id="rId19"/>
    <p:sldId id="381" r:id="rId20"/>
    <p:sldId id="372" r:id="rId21"/>
    <p:sldId id="355" r:id="rId22"/>
    <p:sldId id="356" r:id="rId23"/>
    <p:sldId id="359" r:id="rId24"/>
    <p:sldId id="361" r:id="rId25"/>
    <p:sldId id="360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75" r:id="rId34"/>
    <p:sldId id="357" r:id="rId35"/>
    <p:sldId id="358" r:id="rId36"/>
    <p:sldId id="376" r:id="rId37"/>
    <p:sldId id="327" r:id="rId38"/>
    <p:sldId id="313" r:id="rId39"/>
    <p:sldId id="339" r:id="rId40"/>
    <p:sldId id="388" r:id="rId41"/>
    <p:sldId id="328" r:id="rId42"/>
    <p:sldId id="340" r:id="rId43"/>
    <p:sldId id="389" r:id="rId44"/>
    <p:sldId id="329" r:id="rId45"/>
    <p:sldId id="341" r:id="rId46"/>
    <p:sldId id="342" r:id="rId47"/>
    <p:sldId id="390" r:id="rId48"/>
    <p:sldId id="343" r:id="rId49"/>
    <p:sldId id="391" r:id="rId50"/>
    <p:sldId id="344" r:id="rId51"/>
    <p:sldId id="397" r:id="rId52"/>
    <p:sldId id="379" r:id="rId53"/>
    <p:sldId id="331" r:id="rId54"/>
    <p:sldId id="318" r:id="rId55"/>
    <p:sldId id="371" r:id="rId56"/>
    <p:sldId id="319" r:id="rId57"/>
    <p:sldId id="320" r:id="rId58"/>
    <p:sldId id="349" r:id="rId59"/>
    <p:sldId id="373" r:id="rId60"/>
    <p:sldId id="321" r:id="rId61"/>
    <p:sldId id="350" r:id="rId62"/>
    <p:sldId id="398" r:id="rId63"/>
    <p:sldId id="374" r:id="rId64"/>
    <p:sldId id="330" r:id="rId65"/>
    <p:sldId id="314" r:id="rId66"/>
    <p:sldId id="392" r:id="rId67"/>
    <p:sldId id="347" r:id="rId68"/>
    <p:sldId id="393" r:id="rId69"/>
    <p:sldId id="345" r:id="rId70"/>
    <p:sldId id="394" r:id="rId71"/>
    <p:sldId id="346" r:id="rId72"/>
    <p:sldId id="395" r:id="rId73"/>
    <p:sldId id="378" r:id="rId74"/>
    <p:sldId id="277" r:id="rId75"/>
    <p:sldId id="396" r:id="rId76"/>
    <p:sldId id="348" r:id="rId77"/>
    <p:sldId id="316" r:id="rId78"/>
    <p:sldId id="377" r:id="rId79"/>
    <p:sldId id="369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34" autoAdjust="0"/>
    <p:restoredTop sz="95879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6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26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248-C7CB-4C61-A957-27DFF6E69D0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67D1-2607-4FCB-8D1C-B307A28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7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8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3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6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7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1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4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0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94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2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0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5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6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1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5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0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8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4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6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0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0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8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5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8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6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2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2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8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4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50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7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4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8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/>
          <a:p>
            <a:fld id="{B3D2B377-CF7E-8F44-A32D-7E519906999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6" y="6176964"/>
            <a:ext cx="123822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86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78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59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58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19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53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1651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04" y="1122363"/>
            <a:ext cx="513399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5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04" y="3602038"/>
            <a:ext cx="513399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252"/>
            <a:ext cx="2781279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ITSC 206: Advanced </a:t>
            </a:r>
            <a:r>
              <a:rPr lang="en-CA" sz="3600" dirty="0"/>
              <a:t>Networking for Offensive and Defensive Environments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454769" y="4643398"/>
            <a:ext cx="4353169" cy="675789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dirty="0" smtClean="0"/>
              <a:t>6: Firewalls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Basic Five Tuples </a:t>
            </a:r>
            <a:r>
              <a:rPr lang="en-CA" dirty="0" err="1" smtClean="0"/>
              <a:t>cont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next </a:t>
            </a:r>
            <a:r>
              <a:rPr lang="en-CA" dirty="0" smtClean="0"/>
              <a:t>two </a:t>
            </a:r>
            <a:r>
              <a:rPr lang="en-CA" dirty="0"/>
              <a:t>tuples define a distinct layer 4 conversation between the two network nodes</a:t>
            </a:r>
          </a:p>
          <a:p>
            <a:r>
              <a:rPr lang="en-CA" dirty="0"/>
              <a:t>The last tuple defines the protocol type of the </a:t>
            </a:r>
            <a:r>
              <a:rPr lang="en-CA" dirty="0" smtClean="0"/>
              <a:t>conversation</a:t>
            </a:r>
          </a:p>
          <a:p>
            <a:pPr lvl="1"/>
            <a:r>
              <a:rPr lang="en-CA" dirty="0" smtClean="0"/>
              <a:t>TCP </a:t>
            </a:r>
            <a:r>
              <a:rPr lang="en-CA" dirty="0"/>
              <a:t>(protocol number </a:t>
            </a:r>
            <a:r>
              <a:rPr lang="en-CA" dirty="0" smtClean="0"/>
              <a:t>6) </a:t>
            </a:r>
            <a:r>
              <a:rPr lang="en-CA" dirty="0"/>
              <a:t>is layer 4 </a:t>
            </a:r>
            <a:r>
              <a:rPr lang="en-CA" dirty="0" smtClean="0"/>
              <a:t>connection-oriented</a:t>
            </a:r>
          </a:p>
          <a:p>
            <a:pPr lvl="1"/>
            <a:r>
              <a:rPr lang="en-CA" dirty="0" smtClean="0"/>
              <a:t>UDP </a:t>
            </a:r>
            <a:r>
              <a:rPr lang="en-CA" dirty="0"/>
              <a:t>(protocol number 17) is layer 4 </a:t>
            </a:r>
            <a:r>
              <a:rPr lang="en-CA" dirty="0" smtClean="0"/>
              <a:t>connectionless</a:t>
            </a:r>
          </a:p>
          <a:p>
            <a:pPr lvl="1"/>
            <a:r>
              <a:rPr lang="en-CA" dirty="0" smtClean="0"/>
              <a:t>ICMP </a:t>
            </a:r>
            <a:r>
              <a:rPr lang="en-CA" dirty="0"/>
              <a:t>(protocol number 1) is layer 3 protocol that can be controlled by </a:t>
            </a:r>
            <a:r>
              <a:rPr lang="en-CA" dirty="0" smtClean="0"/>
              <a:t>a firewall</a:t>
            </a:r>
            <a:endParaRPr lang="en-CA" dirty="0"/>
          </a:p>
          <a:p>
            <a:pPr font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2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Network </a:t>
            </a:r>
            <a:r>
              <a:rPr lang="en-CA" dirty="0" smtClean="0"/>
              <a:t>Traffic Filtering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firewall </a:t>
            </a:r>
            <a:r>
              <a:rPr lang="en-CA" dirty="0"/>
              <a:t>is the necessary evil that guards the network like a gate. It stops most </a:t>
            </a:r>
            <a:r>
              <a:rPr lang="en-CA" dirty="0" smtClean="0"/>
              <a:t>unwanted </a:t>
            </a:r>
            <a:r>
              <a:rPr lang="en-CA" dirty="0"/>
              <a:t>traffic from crossing the gate, </a:t>
            </a:r>
            <a:r>
              <a:rPr lang="en-CA" dirty="0" smtClean="0"/>
              <a:t>allowing </a:t>
            </a:r>
            <a:r>
              <a:rPr lang="en-CA" dirty="0"/>
              <a:t>legitimate traffic through</a:t>
            </a:r>
          </a:p>
          <a:p>
            <a:r>
              <a:rPr lang="en-CA" dirty="0"/>
              <a:t>A firewall rule defines a network connection based on the </a:t>
            </a:r>
            <a:r>
              <a:rPr lang="en-CA" dirty="0" smtClean="0"/>
              <a:t>five </a:t>
            </a:r>
            <a:r>
              <a:rPr lang="en-CA" dirty="0"/>
              <a:t>tuples, along with an assigned action to be performed</a:t>
            </a:r>
          </a:p>
          <a:p>
            <a:pPr lvl="1"/>
            <a:r>
              <a:rPr lang="en-CA" dirty="0" smtClean="0"/>
              <a:t>Actions </a:t>
            </a:r>
            <a:r>
              <a:rPr lang="en-CA" dirty="0"/>
              <a:t>can be Allow, Deny (Drop, Reset)</a:t>
            </a:r>
          </a:p>
        </p:txBody>
      </p:sp>
    </p:spTree>
    <p:extLst>
      <p:ext uri="{BB962C8B-B14F-4D97-AF65-F5344CB8AC3E}">
        <p14:creationId xmlns:p14="http://schemas.microsoft.com/office/powerpoint/2010/main" val="2751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Network </a:t>
            </a:r>
            <a:r>
              <a:rPr lang="en-CA" dirty="0" smtClean="0"/>
              <a:t>Traffic Filtering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“Allow” passes </a:t>
            </a:r>
            <a:r>
              <a:rPr lang="en-CA" dirty="0"/>
              <a:t>inspected traffic through without any modification</a:t>
            </a:r>
          </a:p>
          <a:p>
            <a:r>
              <a:rPr lang="en-CA" dirty="0" smtClean="0"/>
              <a:t>“Deny” blocks traffic </a:t>
            </a:r>
            <a:r>
              <a:rPr lang="en-CA" dirty="0"/>
              <a:t>either by silently dropping the connection or </a:t>
            </a:r>
            <a:r>
              <a:rPr lang="en-CA" dirty="0" smtClean="0"/>
              <a:t>by sending </a:t>
            </a:r>
            <a:r>
              <a:rPr lang="en-CA" dirty="0"/>
              <a:t>a reset to close the connection (TCP-RST)</a:t>
            </a:r>
          </a:p>
        </p:txBody>
      </p:sp>
    </p:spTree>
    <p:extLst>
      <p:ext uri="{BB962C8B-B14F-4D97-AF65-F5344CB8AC3E}">
        <p14:creationId xmlns:p14="http://schemas.microsoft.com/office/powerpoint/2010/main" val="1330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NAT and PAT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firewall </a:t>
            </a:r>
            <a:r>
              <a:rPr lang="en-CA" dirty="0"/>
              <a:t>can also perform Network Address Translation </a:t>
            </a:r>
            <a:r>
              <a:rPr lang="en-CA" dirty="0" smtClean="0"/>
              <a:t>(NAT) from a private </a:t>
            </a:r>
            <a:r>
              <a:rPr lang="en-CA" dirty="0"/>
              <a:t>IP address to </a:t>
            </a:r>
            <a:r>
              <a:rPr lang="en-CA" dirty="0" smtClean="0"/>
              <a:t>a public </a:t>
            </a:r>
            <a:r>
              <a:rPr lang="en-CA" dirty="0"/>
              <a:t>IP address and vice versa in a one-to-one relationship</a:t>
            </a:r>
          </a:p>
          <a:p>
            <a:r>
              <a:rPr lang="en-CA" dirty="0"/>
              <a:t>Port Address Translation </a:t>
            </a:r>
            <a:r>
              <a:rPr lang="en-CA" dirty="0" smtClean="0"/>
              <a:t>(PAT) can </a:t>
            </a:r>
            <a:r>
              <a:rPr lang="en-CA" dirty="0"/>
              <a:t>be performed by </a:t>
            </a:r>
            <a:r>
              <a:rPr lang="en-CA" dirty="0" smtClean="0"/>
              <a:t>a firewall </a:t>
            </a:r>
            <a:r>
              <a:rPr lang="en-CA" dirty="0"/>
              <a:t>to translate multiple IP </a:t>
            </a:r>
            <a:r>
              <a:rPr lang="en-CA" dirty="0" smtClean="0"/>
              <a:t>addresses </a:t>
            </a:r>
            <a:r>
              <a:rPr lang="en-CA" dirty="0"/>
              <a:t>to a single IP address in a one-to-many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731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62200" y="1219200"/>
            <a:ext cx="609600" cy="609600"/>
            <a:chOff x="3408" y="1776"/>
            <a:chExt cx="384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47800" y="3048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1485900" y="3771900"/>
            <a:ext cx="5105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71800" y="1524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1905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10.1.1.2</a:t>
            </a:r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9600" y="3276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10.1.2.2</a:t>
            </a:r>
            <a:endParaRPr lang="en-US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362200" y="2743200"/>
            <a:ext cx="609600" cy="609600"/>
            <a:chOff x="3408" y="1776"/>
            <a:chExt cx="384" cy="3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3048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37295" y="3168134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12.16.23.24</a:t>
            </a:r>
            <a:endParaRPr lang="en-US" altLang="en-US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447800" y="46482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10.1.3.2</a:t>
            </a:r>
            <a:endParaRPr lang="en-US" altLang="en-US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2362200" y="4343400"/>
            <a:ext cx="609600" cy="609600"/>
            <a:chOff x="3408" y="1776"/>
            <a:chExt cx="384" cy="38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71800" y="46482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447800" y="59436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09600" y="61722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10.1.4.2</a:t>
            </a:r>
            <a:endParaRPr lang="en-US" alt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2362200" y="5638800"/>
            <a:ext cx="609600" cy="609600"/>
            <a:chOff x="3408" y="1776"/>
            <a:chExt cx="384" cy="384"/>
          </a:xfrm>
        </p:grpSpPr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71800" y="59436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38599" y="4343400"/>
            <a:ext cx="2333545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371600" y="51816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10.1.4.1/192.168.123.4</a:t>
            </a:r>
            <a:endParaRPr lang="en-US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143000" y="3810000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10.1.3.1/192.168.123.3</a:t>
            </a:r>
            <a:endParaRPr lang="en-US" altLang="en-US" dirty="0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447800" y="22098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10.1.2.1/192.168.123.2</a:t>
            </a:r>
            <a:endParaRPr lang="en-US" alt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371600" y="8382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10.1.1.1/192.168.123.1</a:t>
            </a:r>
            <a:endParaRPr lang="en-US" altLang="en-US"/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28600" y="1108501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Remote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Access</a:t>
            </a:r>
            <a:endParaRPr lang="en-US" altLang="en-US" dirty="0"/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1000" y="5439465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Internal Servers</a:t>
            </a:r>
            <a:endParaRPr lang="en-US" altLang="en-US" dirty="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72145" y="1432089"/>
            <a:ext cx="1219200" cy="1219200"/>
            <a:chOff x="3456" y="1920"/>
            <a:chExt cx="768" cy="7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456" y="1920"/>
              <a:ext cx="768" cy="768"/>
              <a:chOff x="3408" y="1776"/>
              <a:chExt cx="384" cy="384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C0C0C0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chemeClr val="tx1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en-US" dirty="0">
                  <a:solidFill>
                    <a:srgbClr val="080808"/>
                  </a:solidFill>
                </a:rPr>
                <a:t>Internet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981744" y="2651289"/>
            <a:ext cx="1" cy="1692111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35801"/>
            <a:ext cx="103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198857" y="3850064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192.168.123.0/24</a:t>
            </a:r>
            <a:endParaRPr lang="en-US" altLang="en-US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0386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384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3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firewall </a:t>
            </a:r>
            <a:r>
              <a:rPr lang="en-CA" dirty="0"/>
              <a:t>has the capability to log all traffic (allow or deny) passing through it, for analysis </a:t>
            </a:r>
            <a:r>
              <a:rPr lang="en-CA" dirty="0" smtClean="0"/>
              <a:t>purposes</a:t>
            </a:r>
            <a:endParaRPr lang="en-CA" dirty="0"/>
          </a:p>
          <a:p>
            <a:r>
              <a:rPr lang="en-CA" dirty="0" smtClean="0"/>
              <a:t>Traffic </a:t>
            </a:r>
            <a:r>
              <a:rPr lang="en-CA" dirty="0"/>
              <a:t>logging allows security </a:t>
            </a:r>
            <a:r>
              <a:rPr lang="en-CA" dirty="0" smtClean="0"/>
              <a:t>analysts </a:t>
            </a:r>
            <a:r>
              <a:rPr lang="en-CA" dirty="0"/>
              <a:t>to perform troubleshooting on </a:t>
            </a:r>
            <a:r>
              <a:rPr lang="en-CA" dirty="0" smtClean="0"/>
              <a:t>the firewall </a:t>
            </a:r>
            <a:r>
              <a:rPr lang="en-CA" dirty="0"/>
              <a:t>rule set, as well as </a:t>
            </a:r>
            <a:r>
              <a:rPr lang="en-CA" dirty="0" smtClean="0"/>
              <a:t>to post </a:t>
            </a:r>
            <a:r>
              <a:rPr lang="en-CA" dirty="0"/>
              <a:t>incident investigation</a:t>
            </a:r>
          </a:p>
        </p:txBody>
      </p:sp>
    </p:spTree>
    <p:extLst>
      <p:ext uri="{BB962C8B-B14F-4D97-AF65-F5344CB8AC3E}">
        <p14:creationId xmlns:p14="http://schemas.microsoft.com/office/powerpoint/2010/main" val="40950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Defense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Defense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Defense in Depth is a concept borrowed from military</a:t>
            </a:r>
          </a:p>
          <a:p>
            <a:r>
              <a:rPr lang="en-CA" dirty="0"/>
              <a:t>The idea is simple:</a:t>
            </a:r>
          </a:p>
          <a:p>
            <a:pPr lvl="1"/>
            <a:r>
              <a:rPr lang="en-CA" dirty="0" smtClean="0"/>
              <a:t>Use </a:t>
            </a:r>
            <a:r>
              <a:rPr lang="en-CA" dirty="0"/>
              <a:t>multiple layers of defense </a:t>
            </a:r>
            <a:r>
              <a:rPr lang="en-CA" dirty="0" smtClean="0"/>
              <a:t>to </a:t>
            </a:r>
            <a:r>
              <a:rPr lang="en-CA" dirty="0"/>
              <a:t>delay an incoming attack by yielding space to buy time</a:t>
            </a:r>
          </a:p>
          <a:p>
            <a:pPr lvl="1"/>
            <a:r>
              <a:rPr lang="en-CA" dirty="0" smtClean="0"/>
              <a:t>Because attackers </a:t>
            </a:r>
            <a:r>
              <a:rPr lang="en-CA" dirty="0"/>
              <a:t>must work through different defense layers to </a:t>
            </a:r>
            <a:r>
              <a:rPr lang="en-CA" dirty="0" smtClean="0"/>
              <a:t>access internal resources, </a:t>
            </a:r>
            <a:r>
              <a:rPr lang="en-CA" dirty="0"/>
              <a:t>the attack has higher chance of being detected, giving the organization time to </a:t>
            </a:r>
            <a:r>
              <a:rPr lang="en-CA" dirty="0" smtClean="0"/>
              <a:t>respond</a:t>
            </a:r>
            <a:endParaRPr lang="en-CA" dirty="0"/>
          </a:p>
          <a:p>
            <a:r>
              <a:rPr lang="en-CA" dirty="0"/>
              <a:t>In network security, defense in depth includes multiple layers of firewalls, DMZ, IDS/IPS, antivirus, web filtering, </a:t>
            </a:r>
            <a:r>
              <a:rPr lang="en-CA" dirty="0" smtClean="0"/>
              <a:t>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6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07440-1CF4-4366-AA82-A44AD08AB15F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6725" y="47625"/>
            <a:ext cx="8058150" cy="800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Defense In Depth (Remember)</a:t>
            </a:r>
            <a:endParaRPr lang="en-US" altLang="en-US" dirty="0"/>
          </a:p>
        </p:txBody>
      </p:sp>
      <p:pic>
        <p:nvPicPr>
          <p:cNvPr id="8" name="Picture 4" descr="FD00235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726" y="1066800"/>
            <a:ext cx="4190206" cy="44178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029200" y="2362200"/>
            <a:ext cx="3886200" cy="3810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62600" y="2895600"/>
            <a:ext cx="2819400" cy="2819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096000" y="3505200"/>
            <a:ext cx="1752600" cy="1676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191000" y="4114800"/>
            <a:ext cx="2743200" cy="2286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4495799" y="2971800"/>
            <a:ext cx="2847975" cy="6858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495800" y="2362200"/>
            <a:ext cx="2295525" cy="913542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181600" y="2514600"/>
            <a:ext cx="3886200" cy="381000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858000" y="4020234"/>
            <a:ext cx="1159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Human</a:t>
            </a:r>
          </a:p>
          <a:p>
            <a:r>
              <a:rPr lang="en-US" altLang="en-US" dirty="0"/>
              <a:t>Defenses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43774" y="2572434"/>
            <a:ext cx="1159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Internal</a:t>
            </a:r>
          </a:p>
          <a:p>
            <a:r>
              <a:rPr lang="en-US" altLang="en-US" dirty="0"/>
              <a:t>Defenses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692235" y="1755338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Perimeter</a:t>
            </a:r>
          </a:p>
          <a:p>
            <a:r>
              <a:rPr lang="en-US" altLang="en-US" dirty="0"/>
              <a:t>Defenses</a:t>
            </a:r>
          </a:p>
        </p:txBody>
      </p:sp>
    </p:spTree>
    <p:extLst>
      <p:ext uri="{BB962C8B-B14F-4D97-AF65-F5344CB8AC3E}">
        <p14:creationId xmlns:p14="http://schemas.microsoft.com/office/powerpoint/2010/main" val="36131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7250"/>
            <a:ext cx="7840663" cy="5358518"/>
          </a:xfrm>
        </p:spPr>
        <p:txBody>
          <a:bodyPr/>
          <a:lstStyle/>
          <a:p>
            <a:r>
              <a:rPr lang="en-US" dirty="0" smtClean="0"/>
              <a:t>Review Module 5 </a:t>
            </a:r>
            <a:endParaRPr lang="en-US" dirty="0" smtClean="0"/>
          </a:p>
          <a:p>
            <a:r>
              <a:rPr lang="en-US" dirty="0" smtClean="0"/>
              <a:t>Firewall </a:t>
            </a:r>
            <a:r>
              <a:rPr lang="en-US" dirty="0" smtClean="0"/>
              <a:t>Basics &amp; Types</a:t>
            </a:r>
          </a:p>
          <a:p>
            <a:r>
              <a:rPr lang="en-US" dirty="0" smtClean="0"/>
              <a:t>Firewall Placement (Architecture)</a:t>
            </a:r>
          </a:p>
          <a:p>
            <a:r>
              <a:rPr lang="en-US" dirty="0" smtClean="0"/>
              <a:t>Demilitarized Zone</a:t>
            </a:r>
          </a:p>
          <a:p>
            <a:r>
              <a:rPr lang="en-CA" dirty="0" smtClean="0"/>
              <a:t>UTM and </a:t>
            </a:r>
            <a:r>
              <a:rPr lang="en-CA" dirty="0"/>
              <a:t>Other </a:t>
            </a:r>
            <a:r>
              <a:rPr lang="en-CA" dirty="0" smtClean="0"/>
              <a:t>Firewall Services</a:t>
            </a:r>
          </a:p>
          <a:p>
            <a:r>
              <a:rPr lang="en-CA" dirty="0" smtClean="0"/>
              <a:t>Defense in Depth</a:t>
            </a:r>
          </a:p>
          <a:p>
            <a:r>
              <a:rPr lang="en-CA" dirty="0" smtClean="0"/>
              <a:t>Firewall 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6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Firewall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Static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33450"/>
            <a:ext cx="7840663" cy="5282318"/>
          </a:xfrm>
        </p:spPr>
        <p:txBody>
          <a:bodyPr>
            <a:normAutofit/>
          </a:bodyPr>
          <a:lstStyle/>
          <a:p>
            <a:r>
              <a:rPr lang="en-CA" dirty="0" smtClean="0"/>
              <a:t>In </a:t>
            </a:r>
            <a:r>
              <a:rPr lang="en-CA" dirty="0"/>
              <a:t>the internal network, it is </a:t>
            </a:r>
            <a:r>
              <a:rPr lang="en-CA" dirty="0" smtClean="0"/>
              <a:t>standard </a:t>
            </a:r>
            <a:r>
              <a:rPr lang="en-CA" dirty="0"/>
              <a:t>practice to run routing protocols to maintain the network topology</a:t>
            </a:r>
          </a:p>
          <a:p>
            <a:r>
              <a:rPr lang="en-CA" dirty="0"/>
              <a:t>However, it is a standard security practice to use static </a:t>
            </a:r>
            <a:r>
              <a:rPr lang="en-CA" dirty="0" smtClean="0"/>
              <a:t>routes </a:t>
            </a:r>
            <a:r>
              <a:rPr lang="en-CA" dirty="0"/>
              <a:t>when routing traffic to any firewall</a:t>
            </a:r>
          </a:p>
          <a:p>
            <a:r>
              <a:rPr lang="en-CA" dirty="0" smtClean="0"/>
              <a:t>Static </a:t>
            </a:r>
            <a:r>
              <a:rPr lang="en-CA" dirty="0"/>
              <a:t>routes prevent the dynamics of routing protocols to route packets around firewalls in the event an alternative route is introduced </a:t>
            </a:r>
            <a:r>
              <a:rPr lang="en-CA" dirty="0" smtClean="0"/>
              <a:t>(e.g., </a:t>
            </a:r>
            <a:r>
              <a:rPr lang="en-CA" dirty="0"/>
              <a:t>as a network attack)</a:t>
            </a:r>
          </a:p>
        </p:txBody>
      </p:sp>
    </p:spTree>
    <p:extLst>
      <p:ext uri="{BB962C8B-B14F-4D97-AF65-F5344CB8AC3E}">
        <p14:creationId xmlns:p14="http://schemas.microsoft.com/office/powerpoint/2010/main" val="40833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52" y="108"/>
            <a:ext cx="6697348" cy="62786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CA" dirty="0"/>
              <a:t>Firewall </a:t>
            </a:r>
            <a:r>
              <a:rPr lang="en-CA" dirty="0" smtClean="0"/>
              <a:t>Management Access and Management Servers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Firewalls are </a:t>
            </a:r>
            <a:r>
              <a:rPr lang="en-CA" dirty="0"/>
              <a:t>essential </a:t>
            </a:r>
            <a:r>
              <a:rPr lang="en-CA" dirty="0" smtClean="0"/>
              <a:t>tools </a:t>
            </a:r>
            <a:r>
              <a:rPr lang="en-CA" dirty="0"/>
              <a:t>for network </a:t>
            </a:r>
            <a:r>
              <a:rPr lang="en-CA" dirty="0" smtClean="0"/>
              <a:t>security and should </a:t>
            </a:r>
            <a:r>
              <a:rPr lang="en-CA" dirty="0"/>
              <a:t>be hardened to protect </a:t>
            </a:r>
            <a:r>
              <a:rPr lang="en-CA" dirty="0" smtClean="0"/>
              <a:t>them </a:t>
            </a:r>
            <a:r>
              <a:rPr lang="en-CA" dirty="0"/>
              <a:t>from unauthorized access</a:t>
            </a:r>
          </a:p>
          <a:p>
            <a:r>
              <a:rPr lang="en-CA" dirty="0"/>
              <a:t>Individual firewalls should be configured to allow management access from dedicated jump servers or management </a:t>
            </a:r>
            <a:r>
              <a:rPr lang="en-CA" dirty="0" smtClean="0"/>
              <a:t>servers</a:t>
            </a:r>
            <a:endParaRPr lang="en-CA" dirty="0"/>
          </a:p>
          <a:p>
            <a:r>
              <a:rPr lang="en-CA" dirty="0"/>
              <a:t>All other access to the firewall should be explicitly </a:t>
            </a:r>
            <a:r>
              <a:rPr lang="en-CA" dirty="0" smtClean="0"/>
              <a:t>blocked and logged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4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Antispoof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Antispoof</a:t>
            </a:r>
            <a:r>
              <a:rPr lang="en-CA" dirty="0"/>
              <a:t> is a mechanism used to detect unexpected traffic arriving at an interface, and </a:t>
            </a:r>
            <a:r>
              <a:rPr lang="en-CA" dirty="0" smtClean="0"/>
              <a:t>then perform </a:t>
            </a:r>
            <a:r>
              <a:rPr lang="en-CA" dirty="0"/>
              <a:t>predefined </a:t>
            </a:r>
            <a:r>
              <a:rPr lang="en-CA" dirty="0" smtClean="0"/>
              <a:t>actions</a:t>
            </a:r>
          </a:p>
          <a:p>
            <a:r>
              <a:rPr lang="en-CA" dirty="0"/>
              <a:t>In a well-designed firewall deployment, each interface expects traffic from a well-defined collection of networks</a:t>
            </a:r>
          </a:p>
          <a:p>
            <a:r>
              <a:rPr lang="en-CA" dirty="0" err="1"/>
              <a:t>Untrust</a:t>
            </a:r>
            <a:r>
              <a:rPr lang="en-CA" dirty="0"/>
              <a:t> interface expects traffic from the Internet (e.g., source IP = 0.0.0.0/0 minus the RFC1918 addresses)</a:t>
            </a:r>
          </a:p>
          <a:p>
            <a:r>
              <a:rPr lang="en-CA" dirty="0"/>
              <a:t>DMZ interface expects traffic from the DMZ networks (e.g., source IP = 172.16.0.0/12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99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Antispoof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Trust </a:t>
            </a:r>
            <a:r>
              <a:rPr lang="en-CA" dirty="0"/>
              <a:t>interface </a:t>
            </a:r>
            <a:r>
              <a:rPr lang="en-CA" dirty="0" smtClean="0"/>
              <a:t>expects </a:t>
            </a:r>
            <a:r>
              <a:rPr lang="en-CA" dirty="0"/>
              <a:t>traffic from the corporate networks </a:t>
            </a:r>
            <a:r>
              <a:rPr lang="en-CA" dirty="0" smtClean="0"/>
              <a:t>(e.g., source </a:t>
            </a:r>
            <a:br>
              <a:rPr lang="en-CA" dirty="0" smtClean="0"/>
            </a:br>
            <a:r>
              <a:rPr lang="en-CA" dirty="0" smtClean="0"/>
              <a:t>IP </a:t>
            </a:r>
            <a:r>
              <a:rPr lang="en-CA" dirty="0"/>
              <a:t>= 10.0.0.0/8</a:t>
            </a:r>
            <a:r>
              <a:rPr lang="en-CA" dirty="0" smtClean="0"/>
              <a:t>)</a:t>
            </a:r>
          </a:p>
          <a:p>
            <a:r>
              <a:rPr lang="en-CA" dirty="0"/>
              <a:t>Example: Traffic with source IP 10.0.0.1 arriving at the </a:t>
            </a:r>
            <a:r>
              <a:rPr lang="en-CA" dirty="0" err="1"/>
              <a:t>Untrust</a:t>
            </a:r>
            <a:r>
              <a:rPr lang="en-CA" dirty="0"/>
              <a:t> interface triggers the </a:t>
            </a:r>
            <a:r>
              <a:rPr lang="en-CA" dirty="0" err="1"/>
              <a:t>antispoof</a:t>
            </a:r>
            <a:endParaRPr lang="en-CA" dirty="0"/>
          </a:p>
          <a:p>
            <a:r>
              <a:rPr lang="en-CA" dirty="0"/>
              <a:t>Ideally, drop all traffic triggering </a:t>
            </a:r>
            <a:r>
              <a:rPr lang="en-CA" dirty="0" err="1"/>
              <a:t>antispoof</a:t>
            </a:r>
            <a:r>
              <a:rPr lang="en-CA" dirty="0"/>
              <a:t> to prevent spoofing attacks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3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Connection </a:t>
            </a:r>
            <a:r>
              <a:rPr lang="en-CA" dirty="0" smtClean="0"/>
              <a:t>Table: Memory 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Every </a:t>
            </a:r>
            <a:r>
              <a:rPr lang="en-CA" dirty="0" err="1"/>
              <a:t>stateful</a:t>
            </a:r>
            <a:r>
              <a:rPr lang="en-CA" dirty="0"/>
              <a:t> firewall contains a connection table to track </a:t>
            </a:r>
            <a:r>
              <a:rPr lang="en-CA" dirty="0" smtClean="0"/>
              <a:t>connections’ </a:t>
            </a:r>
            <a:r>
              <a:rPr lang="en-CA" dirty="0"/>
              <a:t>state</a:t>
            </a:r>
          </a:p>
          <a:p>
            <a:r>
              <a:rPr lang="en-CA" dirty="0"/>
              <a:t>Established connections with continuous activity </a:t>
            </a:r>
            <a:r>
              <a:rPr lang="en-CA" dirty="0" smtClean="0"/>
              <a:t>remain </a:t>
            </a:r>
            <a:r>
              <a:rPr lang="en-CA" dirty="0"/>
              <a:t>in the connection table until </a:t>
            </a:r>
            <a:r>
              <a:rPr lang="en-CA" dirty="0" smtClean="0"/>
              <a:t>closed </a:t>
            </a:r>
            <a:r>
              <a:rPr lang="en-CA" dirty="0"/>
              <a:t>or dropped</a:t>
            </a:r>
          </a:p>
          <a:p>
            <a:r>
              <a:rPr lang="en-CA" dirty="0"/>
              <a:t>Idle connections </a:t>
            </a:r>
            <a:r>
              <a:rPr lang="en-CA" dirty="0" smtClean="0"/>
              <a:t>remain </a:t>
            </a:r>
            <a:r>
              <a:rPr lang="en-CA" dirty="0"/>
              <a:t>in the connection table until the timeout expires (default TCP timeout is </a:t>
            </a:r>
            <a:r>
              <a:rPr lang="en-CA" dirty="0" smtClean="0"/>
              <a:t>3,600 </a:t>
            </a:r>
            <a:r>
              <a:rPr lang="en-CA" dirty="0"/>
              <a:t>seconds)</a:t>
            </a:r>
          </a:p>
        </p:txBody>
      </p:sp>
    </p:spTree>
    <p:extLst>
      <p:ext uri="{BB962C8B-B14F-4D97-AF65-F5344CB8AC3E}">
        <p14:creationId xmlns:p14="http://schemas.microsoft.com/office/powerpoint/2010/main" val="31854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Connection table - memory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Connection table resides in the memory for fast process, thus every connection takes up available memory</a:t>
            </a:r>
          </a:p>
          <a:p>
            <a:r>
              <a:rPr lang="en-CA" dirty="0"/>
              <a:t>Most firewalls have enough memory for million+ connections, but it is important to monitor the connection table to prevent memory exhaustion</a:t>
            </a:r>
          </a:p>
          <a:p>
            <a:r>
              <a:rPr lang="en-CA" dirty="0"/>
              <a:t>When connection table is full, firewalls will continue to process existing connections but will not allow new connections to be established</a:t>
            </a:r>
          </a:p>
        </p:txBody>
      </p:sp>
    </p:spTree>
    <p:extLst>
      <p:ext uri="{BB962C8B-B14F-4D97-AF65-F5344CB8AC3E}">
        <p14:creationId xmlns:p14="http://schemas.microsoft.com/office/powerpoint/2010/main" val="31538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NAT </a:t>
            </a:r>
            <a:r>
              <a:rPr lang="en-CA" dirty="0" smtClean="0"/>
              <a:t>Table</a:t>
            </a:r>
            <a:r>
              <a:rPr lang="en-CA" dirty="0"/>
              <a:t>, NAT </a:t>
            </a:r>
            <a:r>
              <a:rPr lang="en-CA" dirty="0" smtClean="0"/>
              <a:t>Exhaustion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NAT (</a:t>
            </a:r>
            <a:r>
              <a:rPr lang="en-CA" dirty="0"/>
              <a:t>PAT) is used as a primary function in edge firewalls to allow communication to the </a:t>
            </a:r>
            <a:r>
              <a:rPr lang="en-CA" dirty="0" smtClean="0"/>
              <a:t>Internet </a:t>
            </a:r>
            <a:r>
              <a:rPr lang="en-CA" dirty="0"/>
              <a:t>without assigning a public IP address to every network host</a:t>
            </a:r>
          </a:p>
          <a:p>
            <a:r>
              <a:rPr lang="en-CA" dirty="0"/>
              <a:t>In small to medium </a:t>
            </a:r>
            <a:r>
              <a:rPr lang="en-CA" dirty="0" smtClean="0"/>
              <a:t>enterprises, </a:t>
            </a:r>
            <a:r>
              <a:rPr lang="en-CA" dirty="0"/>
              <a:t>it is typical to configure firewall NAT with a single public IP address for outbound 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31368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NAT </a:t>
            </a:r>
            <a:r>
              <a:rPr lang="en-CA" dirty="0" smtClean="0"/>
              <a:t>Table</a:t>
            </a:r>
            <a:r>
              <a:rPr lang="en-CA" dirty="0"/>
              <a:t>, NAT </a:t>
            </a:r>
            <a:r>
              <a:rPr lang="en-CA" dirty="0" smtClean="0"/>
              <a:t>Exhaustion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With a single public IP address, the available source port is </a:t>
            </a:r>
            <a:r>
              <a:rPr lang="en-CA" dirty="0" smtClean="0"/>
              <a:t>64 K</a:t>
            </a:r>
            <a:endParaRPr lang="en-CA" dirty="0"/>
          </a:p>
          <a:p>
            <a:r>
              <a:rPr lang="en-CA" dirty="0"/>
              <a:t>With </a:t>
            </a:r>
            <a:r>
              <a:rPr lang="en-CA" dirty="0" smtClean="0"/>
              <a:t>a large </a:t>
            </a:r>
            <a:r>
              <a:rPr lang="en-CA" dirty="0"/>
              <a:t>number of active network connections, </a:t>
            </a:r>
            <a:r>
              <a:rPr lang="en-CA" dirty="0" smtClean="0"/>
              <a:t>possible </a:t>
            </a:r>
            <a:r>
              <a:rPr lang="en-CA" dirty="0"/>
              <a:t>to exhaust all available source </a:t>
            </a:r>
            <a:r>
              <a:rPr lang="en-CA" dirty="0" smtClean="0"/>
              <a:t>ports </a:t>
            </a:r>
            <a:r>
              <a:rPr lang="en-CA" dirty="0"/>
              <a:t>in the NAT table, causing the firewall to stop NAT for new connections</a:t>
            </a:r>
          </a:p>
          <a:p>
            <a:r>
              <a:rPr lang="en-CA" dirty="0"/>
              <a:t>To prevent NAT exhaustion, use public IP pool instead of a single public IP address for NAT</a:t>
            </a:r>
          </a:p>
        </p:txBody>
      </p:sp>
    </p:spTree>
    <p:extLst>
      <p:ext uri="{BB962C8B-B14F-4D97-AF65-F5344CB8AC3E}">
        <p14:creationId xmlns:p14="http://schemas.microsoft.com/office/powerpoint/2010/main" val="34818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 smtClean="0"/>
              <a:t>Review </a:t>
            </a:r>
            <a:br>
              <a:rPr lang="en-CA" dirty="0" smtClean="0"/>
            </a:br>
            <a:r>
              <a:rPr lang="en-CA" dirty="0" smtClean="0"/>
              <a:t>Module 5:</a:t>
            </a:r>
            <a:br>
              <a:rPr lang="en-CA" dirty="0" smtClean="0"/>
            </a:br>
            <a:r>
              <a:rPr lang="en-CA" dirty="0" smtClean="0"/>
              <a:t>NAT &amp;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Throughput </a:t>
            </a:r>
            <a:r>
              <a:rPr lang="en-CA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Firewalls </a:t>
            </a:r>
            <a:r>
              <a:rPr lang="en-CA" dirty="0" smtClean="0"/>
              <a:t>perform </a:t>
            </a:r>
            <a:r>
              <a:rPr lang="en-CA" dirty="0"/>
              <a:t>inspection at layer 4 and above</a:t>
            </a:r>
          </a:p>
          <a:p>
            <a:r>
              <a:rPr lang="en-CA" dirty="0"/>
              <a:t>Because of the additional processing required for </a:t>
            </a:r>
            <a:r>
              <a:rPr lang="en-CA" dirty="0" smtClean="0"/>
              <a:t>inspections, processing </a:t>
            </a:r>
            <a:r>
              <a:rPr lang="en-CA" dirty="0"/>
              <a:t>time is often penalized</a:t>
            </a:r>
          </a:p>
          <a:p>
            <a:r>
              <a:rPr lang="en-CA" dirty="0" smtClean="0"/>
              <a:t>Firewalls use </a:t>
            </a:r>
            <a:r>
              <a:rPr lang="en-CA" dirty="0"/>
              <a:t>CPU </a:t>
            </a:r>
            <a:r>
              <a:rPr lang="en-CA" dirty="0" smtClean="0"/>
              <a:t>resources </a:t>
            </a:r>
            <a:r>
              <a:rPr lang="en-CA" dirty="0"/>
              <a:t>to process traffic. Too much throughput </a:t>
            </a:r>
            <a:r>
              <a:rPr lang="en-CA" dirty="0" smtClean="0"/>
              <a:t>causes </a:t>
            </a:r>
            <a:r>
              <a:rPr lang="en-CA" dirty="0"/>
              <a:t>high CPU </a:t>
            </a:r>
            <a:r>
              <a:rPr lang="en-CA" dirty="0" smtClean="0"/>
              <a:t>usage, </a:t>
            </a:r>
            <a:r>
              <a:rPr lang="en-CA" dirty="0"/>
              <a:t>resulting in dropped </a:t>
            </a:r>
            <a:r>
              <a:rPr lang="en-CA" dirty="0" smtClean="0"/>
              <a:t>packets.</a:t>
            </a:r>
            <a:endParaRPr lang="en-CA" dirty="0"/>
          </a:p>
          <a:p>
            <a:r>
              <a:rPr lang="en-CA" dirty="0" smtClean="0"/>
              <a:t>Typical </a:t>
            </a:r>
            <a:r>
              <a:rPr lang="en-CA" dirty="0"/>
              <a:t>firewall can inspect traffic in the range of </a:t>
            </a:r>
            <a:r>
              <a:rPr lang="en-CA" dirty="0" smtClean="0"/>
              <a:t>100 Mbps</a:t>
            </a:r>
            <a:r>
              <a:rPr lang="en-CA" dirty="0"/>
              <a:t>, while </a:t>
            </a:r>
            <a:r>
              <a:rPr lang="en-CA" dirty="0" smtClean="0"/>
              <a:t>enterprise-class firewalls </a:t>
            </a:r>
            <a:r>
              <a:rPr lang="en-CA" dirty="0"/>
              <a:t>can inspect traffic in the range of </a:t>
            </a:r>
            <a:r>
              <a:rPr lang="en-CA" dirty="0" smtClean="0"/>
              <a:t>1 </a:t>
            </a:r>
            <a:r>
              <a:rPr lang="en-CA" dirty="0" err="1" smtClean="0"/>
              <a:t>Gbps</a:t>
            </a:r>
            <a:endParaRPr lang="en-CA" dirty="0"/>
          </a:p>
          <a:p>
            <a:r>
              <a:rPr lang="en-CA" dirty="0" smtClean="0"/>
              <a:t>Consider </a:t>
            </a:r>
            <a:r>
              <a:rPr lang="en-CA" dirty="0"/>
              <a:t>the throughput requirement when </a:t>
            </a:r>
            <a:r>
              <a:rPr lang="en-CA" dirty="0" smtClean="0"/>
              <a:t>designing </a:t>
            </a:r>
            <a:r>
              <a:rPr lang="en-CA" dirty="0"/>
              <a:t>a firewall deployment</a:t>
            </a:r>
          </a:p>
        </p:txBody>
      </p:sp>
    </p:spTree>
    <p:extLst>
      <p:ext uri="{BB962C8B-B14F-4D97-AF65-F5344CB8AC3E}">
        <p14:creationId xmlns:p14="http://schemas.microsoft.com/office/powerpoint/2010/main" val="8765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Drop ANY </a:t>
            </a:r>
            <a:r>
              <a:rPr lang="en-CA" dirty="0" err="1"/>
              <a:t>ANY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Firewalls </a:t>
            </a:r>
            <a:r>
              <a:rPr lang="en-CA" dirty="0"/>
              <a:t>usually have an implicit DROP rule at the bottom of the rule set</a:t>
            </a:r>
          </a:p>
          <a:p>
            <a:r>
              <a:rPr lang="en-CA" dirty="0" smtClean="0"/>
              <a:t>Used </a:t>
            </a:r>
            <a:r>
              <a:rPr lang="en-CA" dirty="0"/>
              <a:t>to </a:t>
            </a:r>
            <a:r>
              <a:rPr lang="en-CA" dirty="0" smtClean="0"/>
              <a:t>block </a:t>
            </a:r>
            <a:r>
              <a:rPr lang="en-CA" dirty="0"/>
              <a:t>all traffic passing through the firewall by default </a:t>
            </a:r>
          </a:p>
          <a:p>
            <a:r>
              <a:rPr lang="en-CA" dirty="0"/>
              <a:t>However, it is useful to define an explicit DROP rule with </a:t>
            </a:r>
            <a:r>
              <a:rPr lang="en-CA" dirty="0" smtClean="0"/>
              <a:t>manual logging for the purpose of troubleshooting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40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ANY </a:t>
            </a:r>
            <a:r>
              <a:rPr lang="en-CA" dirty="0" err="1"/>
              <a:t>ANY</a:t>
            </a:r>
            <a:r>
              <a:rPr lang="en-CA" dirty="0"/>
              <a:t> </a:t>
            </a:r>
            <a:r>
              <a:rPr lang="en-CA" dirty="0" smtClean="0"/>
              <a:t>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Often used in </a:t>
            </a:r>
            <a:r>
              <a:rPr lang="en-CA" dirty="0" smtClean="0"/>
              <a:t>zone-based firewall, </a:t>
            </a:r>
            <a:r>
              <a:rPr lang="en-CA" dirty="0"/>
              <a:t>the ANY (source) ANY (destination) rule is handy to allow ANY traffic from one zone to another </a:t>
            </a:r>
            <a:r>
              <a:rPr lang="en-CA" dirty="0" smtClean="0"/>
              <a:t>(e.g., </a:t>
            </a:r>
            <a:r>
              <a:rPr lang="en-CA" dirty="0"/>
              <a:t>Trust to </a:t>
            </a:r>
            <a:r>
              <a:rPr lang="en-CA" dirty="0" err="1"/>
              <a:t>Untrust</a:t>
            </a:r>
            <a:r>
              <a:rPr lang="en-CA" dirty="0"/>
              <a:t>)</a:t>
            </a:r>
          </a:p>
          <a:p>
            <a:r>
              <a:rPr lang="en-CA" dirty="0"/>
              <a:t>In non-zone based </a:t>
            </a:r>
            <a:r>
              <a:rPr lang="en-CA" dirty="0" smtClean="0"/>
              <a:t>firewalls, </a:t>
            </a:r>
            <a:r>
              <a:rPr lang="en-CA" dirty="0"/>
              <a:t>the ANY </a:t>
            </a:r>
            <a:r>
              <a:rPr lang="en-CA" dirty="0" err="1"/>
              <a:t>ANY</a:t>
            </a:r>
            <a:r>
              <a:rPr lang="en-CA" dirty="0"/>
              <a:t> rule is typically </a:t>
            </a:r>
            <a:r>
              <a:rPr lang="en-CA" dirty="0" smtClean="0"/>
              <a:t>avoided, due to unexpected consequences </a:t>
            </a:r>
            <a:r>
              <a:rPr lang="en-CA" dirty="0"/>
              <a:t>in firewalls with multiple interfaces</a:t>
            </a:r>
          </a:p>
          <a:p>
            <a:r>
              <a:rPr lang="en-CA" dirty="0"/>
              <a:t>For </a:t>
            </a:r>
            <a:r>
              <a:rPr lang="en-CA" dirty="0" smtClean="0"/>
              <a:t>example, </a:t>
            </a:r>
            <a:r>
              <a:rPr lang="en-CA" dirty="0"/>
              <a:t>an ANY </a:t>
            </a:r>
            <a:r>
              <a:rPr lang="en-CA" dirty="0" err="1"/>
              <a:t>ANY</a:t>
            </a:r>
            <a:r>
              <a:rPr lang="en-CA" dirty="0"/>
              <a:t> rule can allow:</a:t>
            </a:r>
          </a:p>
          <a:p>
            <a:pPr lvl="1"/>
            <a:r>
              <a:rPr lang="en-CA" dirty="0"/>
              <a:t>Any host on the internal network to access </a:t>
            </a:r>
            <a:r>
              <a:rPr lang="en-CA" dirty="0" smtClean="0"/>
              <a:t>the Internet </a:t>
            </a:r>
            <a:r>
              <a:rPr lang="en-CA" dirty="0"/>
              <a:t>(intended)</a:t>
            </a:r>
          </a:p>
          <a:p>
            <a:pPr lvl="1"/>
            <a:r>
              <a:rPr lang="en-CA" dirty="0" smtClean="0"/>
              <a:t>Any </a:t>
            </a:r>
            <a:r>
              <a:rPr lang="en-CA" dirty="0"/>
              <a:t>host on the Internet to access the internal network (unintended)</a:t>
            </a:r>
          </a:p>
          <a:p>
            <a:r>
              <a:rPr lang="en-CA" dirty="0"/>
              <a:t>It is a standard security practice not to use ANY in the </a:t>
            </a:r>
            <a:r>
              <a:rPr lang="en-CA" dirty="0" smtClean="0"/>
              <a:t>five </a:t>
            </a:r>
            <a:r>
              <a:rPr lang="en-CA" dirty="0"/>
              <a:t>tuples. Always explicitly define </a:t>
            </a:r>
            <a:r>
              <a:rPr lang="en-CA" dirty="0" smtClean="0"/>
              <a:t>them.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1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Other Firewall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Firewall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Back up </a:t>
            </a:r>
            <a:r>
              <a:rPr lang="en-CA" dirty="0"/>
              <a:t>and </a:t>
            </a:r>
            <a:r>
              <a:rPr lang="en-CA" dirty="0" smtClean="0"/>
              <a:t>restore: An </a:t>
            </a:r>
            <a:r>
              <a:rPr lang="en-CA" dirty="0"/>
              <a:t>integral part of </a:t>
            </a:r>
            <a:r>
              <a:rPr lang="en-CA" dirty="0" smtClean="0"/>
              <a:t>firewall </a:t>
            </a:r>
            <a:r>
              <a:rPr lang="en-CA" dirty="0"/>
              <a:t>management. Since </a:t>
            </a:r>
            <a:r>
              <a:rPr lang="en-CA" dirty="0" smtClean="0"/>
              <a:t>firewalls are </a:t>
            </a:r>
            <a:r>
              <a:rPr lang="en-CA" dirty="0"/>
              <a:t>typically installed at the choke point within a network, it is crucial to have minimal </a:t>
            </a:r>
            <a:r>
              <a:rPr lang="en-CA" dirty="0" smtClean="0"/>
              <a:t>downtime </a:t>
            </a:r>
            <a:r>
              <a:rPr lang="en-CA" dirty="0"/>
              <a:t>in </a:t>
            </a:r>
            <a:r>
              <a:rPr lang="en-CA" dirty="0" smtClean="0"/>
              <a:t>the </a:t>
            </a:r>
            <a:r>
              <a:rPr lang="en-CA" dirty="0"/>
              <a:t>event of an </a:t>
            </a:r>
            <a:r>
              <a:rPr lang="en-CA" dirty="0" smtClean="0"/>
              <a:t>incident.</a:t>
            </a:r>
          </a:p>
          <a:p>
            <a:r>
              <a:rPr lang="en-CA" dirty="0" smtClean="0"/>
              <a:t>Log management: </a:t>
            </a:r>
            <a:r>
              <a:rPr lang="en-CA" dirty="0"/>
              <a:t>Firewall logs can aid in troubleshooting connectivity </a:t>
            </a:r>
            <a:r>
              <a:rPr lang="en-CA" dirty="0" smtClean="0"/>
              <a:t>issues, </a:t>
            </a:r>
            <a:r>
              <a:rPr lang="en-CA" dirty="0"/>
              <a:t>and serve as evidence in a security incident. </a:t>
            </a:r>
            <a:r>
              <a:rPr lang="en-CA" dirty="0" smtClean="0"/>
              <a:t>Store </a:t>
            </a:r>
            <a:r>
              <a:rPr lang="en-CA" dirty="0"/>
              <a:t>all firewall logs in a secured repository and protect </a:t>
            </a:r>
            <a:r>
              <a:rPr lang="en-CA" dirty="0" smtClean="0"/>
              <a:t>them from tampering (log manager, SIEM).</a:t>
            </a:r>
            <a:endParaRPr lang="en-CA" dirty="0"/>
          </a:p>
          <a:p>
            <a:r>
              <a:rPr lang="en-CA" dirty="0"/>
              <a:t>Ruleset version </a:t>
            </a:r>
            <a:r>
              <a:rPr lang="en-CA" dirty="0" smtClean="0"/>
              <a:t>control: If </a:t>
            </a:r>
            <a:r>
              <a:rPr lang="en-CA" dirty="0"/>
              <a:t>firewall management supports version control, use it as a quick rollback mechanism in case of an issue with a change in </a:t>
            </a:r>
            <a:r>
              <a:rPr lang="en-CA" dirty="0" smtClean="0"/>
              <a:t>firewall rules.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4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Firewall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Packet </a:t>
            </a:r>
            <a:r>
              <a:rPr lang="en-CA" dirty="0" smtClean="0"/>
              <a:t>Filtering Firewall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most basic type of </a:t>
            </a:r>
            <a:r>
              <a:rPr lang="en-CA" dirty="0" smtClean="0"/>
              <a:t>firewall</a:t>
            </a:r>
            <a:endParaRPr lang="en-CA" dirty="0"/>
          </a:p>
          <a:p>
            <a:r>
              <a:rPr lang="en-CA" dirty="0" smtClean="0"/>
              <a:t>Works </a:t>
            </a:r>
            <a:r>
              <a:rPr lang="en-CA" dirty="0"/>
              <a:t>at layer 3, similar to a router, with different networks on each </a:t>
            </a:r>
            <a:r>
              <a:rPr lang="en-CA" dirty="0" smtClean="0"/>
              <a:t>interface</a:t>
            </a:r>
          </a:p>
          <a:p>
            <a:r>
              <a:rPr lang="en-CA" dirty="0" smtClean="0"/>
              <a:t>Filters </a:t>
            </a:r>
            <a:r>
              <a:rPr lang="en-CA" dirty="0"/>
              <a:t>traffic at layer 3 according to the </a:t>
            </a:r>
            <a:r>
              <a:rPr lang="en-CA" dirty="0" smtClean="0"/>
              <a:t>five </a:t>
            </a:r>
            <a:r>
              <a:rPr lang="en-CA" dirty="0"/>
              <a:t>tuples in the </a:t>
            </a:r>
            <a:r>
              <a:rPr lang="en-CA" dirty="0" smtClean="0"/>
              <a:t>rules</a:t>
            </a:r>
            <a:endParaRPr lang="en-CA" dirty="0"/>
          </a:p>
          <a:p>
            <a:r>
              <a:rPr lang="en-CA" dirty="0" smtClean="0"/>
              <a:t>Does </a:t>
            </a:r>
            <a:r>
              <a:rPr lang="en-CA" dirty="0"/>
              <a:t>not maintain the state of the </a:t>
            </a:r>
            <a:r>
              <a:rPr lang="en-CA" dirty="0" smtClean="0"/>
              <a:t>traffic</a:t>
            </a:r>
            <a:r>
              <a:rPr lang="en-CA" dirty="0"/>
              <a:t>.</a:t>
            </a:r>
            <a:r>
              <a:rPr lang="en-CA" dirty="0" smtClean="0"/>
              <a:t> An </a:t>
            </a:r>
            <a:r>
              <a:rPr lang="en-CA" dirty="0"/>
              <a:t>administrator must create a rule for each </a:t>
            </a:r>
            <a:r>
              <a:rPr lang="en-CA" dirty="0" smtClean="0"/>
              <a:t>traffic direction (initiate </a:t>
            </a:r>
            <a:r>
              <a:rPr lang="en-CA" dirty="0"/>
              <a:t>and </a:t>
            </a:r>
            <a:r>
              <a:rPr lang="en-CA" dirty="0" smtClean="0"/>
              <a:t>return </a:t>
            </a:r>
            <a:r>
              <a:rPr lang="en-CA"/>
              <a:t>traffic</a:t>
            </a:r>
            <a:r>
              <a:rPr lang="en-CA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89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Packet </a:t>
            </a:r>
            <a:r>
              <a:rPr lang="en-CA" dirty="0" smtClean="0"/>
              <a:t>Filtering Firewall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</a:t>
            </a:r>
            <a:r>
              <a:rPr lang="en-CA" dirty="0" smtClean="0"/>
              <a:t>To </a:t>
            </a:r>
            <a:r>
              <a:rPr lang="en-CA" dirty="0"/>
              <a:t>allow traffic from host A to web server B on TCP port 80 (HTTP) traffic, </a:t>
            </a:r>
            <a:r>
              <a:rPr lang="en-CA" dirty="0" smtClean="0"/>
              <a:t>the administrator </a:t>
            </a:r>
            <a:r>
              <a:rPr lang="en-CA" dirty="0"/>
              <a:t>must create the following two </a:t>
            </a:r>
            <a:r>
              <a:rPr lang="en-CA" dirty="0" smtClean="0"/>
              <a:t>rules:</a:t>
            </a:r>
            <a:endParaRPr lang="en-CA" dirty="0"/>
          </a:p>
          <a:p>
            <a:pPr lvl="1"/>
            <a:r>
              <a:rPr lang="en-CA" dirty="0"/>
              <a:t>Host A on any port </a:t>
            </a:r>
            <a:r>
              <a:rPr lang="en-CA" dirty="0" smtClean="0"/>
              <a:t>&gt; </a:t>
            </a:r>
            <a:r>
              <a:rPr lang="en-CA" dirty="0"/>
              <a:t>Web Server B on port 80 on TCP protocol, allow (the </a:t>
            </a:r>
            <a:r>
              <a:rPr lang="en-CA" dirty="0" smtClean="0"/>
              <a:t>“initiate” </a:t>
            </a:r>
            <a:r>
              <a:rPr lang="en-CA" dirty="0"/>
              <a:t>traffic)</a:t>
            </a:r>
          </a:p>
          <a:p>
            <a:pPr lvl="1"/>
            <a:r>
              <a:rPr lang="en-CA" dirty="0"/>
              <a:t>Web Server B on port 80 </a:t>
            </a:r>
            <a:r>
              <a:rPr lang="en-CA" dirty="0" smtClean="0"/>
              <a:t>&gt; </a:t>
            </a:r>
            <a:r>
              <a:rPr lang="en-CA" dirty="0"/>
              <a:t>Host A on any port on TCP protocol, allow (the </a:t>
            </a:r>
            <a:r>
              <a:rPr lang="en-CA" dirty="0" smtClean="0"/>
              <a:t>“return” </a:t>
            </a:r>
            <a:r>
              <a:rPr lang="en-CA" dirty="0"/>
              <a:t>traffic)</a:t>
            </a:r>
          </a:p>
        </p:txBody>
      </p:sp>
    </p:spTree>
    <p:extLst>
      <p:ext uri="{BB962C8B-B14F-4D97-AF65-F5344CB8AC3E}">
        <p14:creationId xmlns:p14="http://schemas.microsoft.com/office/powerpoint/2010/main" val="3452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Module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23925"/>
            <a:ext cx="7840663" cy="5291843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Address Translation (NAT)</a:t>
            </a:r>
          </a:p>
          <a:p>
            <a:r>
              <a:rPr lang="en-US" dirty="0" smtClean="0"/>
              <a:t>NAT Types (One-To-One, One-To-Many, SNAT, DNAT, PAT)</a:t>
            </a:r>
          </a:p>
          <a:p>
            <a:r>
              <a:rPr lang="en-US" dirty="0" smtClean="0"/>
              <a:t>NAT Scenarios</a:t>
            </a:r>
          </a:p>
          <a:p>
            <a:r>
              <a:rPr lang="en-US" dirty="0" smtClean="0"/>
              <a:t>Web Proxies</a:t>
            </a:r>
          </a:p>
          <a:p>
            <a:r>
              <a:rPr lang="en-US" dirty="0"/>
              <a:t>Web </a:t>
            </a:r>
            <a:r>
              <a:rPr lang="en-US" dirty="0" smtClean="0"/>
              <a:t>Proxy Types</a:t>
            </a:r>
          </a:p>
          <a:p>
            <a:pPr lvl="1"/>
            <a:r>
              <a:rPr lang="en-US" dirty="0" smtClean="0"/>
              <a:t>Explicit, Transparent, WCCP Redirection, Cloud</a:t>
            </a:r>
          </a:p>
          <a:p>
            <a:r>
              <a:rPr lang="en-US" dirty="0"/>
              <a:t>Web </a:t>
            </a:r>
            <a:r>
              <a:rPr lang="en-US" dirty="0" smtClean="0"/>
              <a:t>Proxy Features</a:t>
            </a:r>
          </a:p>
          <a:p>
            <a:pPr lvl="1"/>
            <a:r>
              <a:rPr lang="en-US" dirty="0" smtClean="0"/>
              <a:t>Cache, Categorization, AV Scan, BW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66725" y="228600"/>
            <a:ext cx="6858000" cy="679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Network Filtering Layer 3/4</a:t>
            </a:r>
            <a:endParaRPr lang="en-US" altLang="en-US" dirty="0"/>
          </a:p>
        </p:txBody>
      </p:sp>
      <p:pic>
        <p:nvPicPr>
          <p:cNvPr id="5" name="Picture 1040" descr="C:\My Documents\My Pictures\OSI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7275"/>
            <a:ext cx="59912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0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Stateful</a:t>
            </a:r>
            <a:r>
              <a:rPr lang="en-CA" dirty="0" smtClean="0"/>
              <a:t> Firewall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Has </a:t>
            </a:r>
            <a:r>
              <a:rPr lang="en-CA" dirty="0"/>
              <a:t>the intelligence to maintain the </a:t>
            </a:r>
            <a:r>
              <a:rPr lang="en-CA" dirty="0" smtClean="0"/>
              <a:t>“state” </a:t>
            </a:r>
            <a:r>
              <a:rPr lang="en-CA" dirty="0"/>
              <a:t>of a network connection, </a:t>
            </a:r>
            <a:r>
              <a:rPr lang="en-CA" dirty="0" smtClean="0"/>
              <a:t>and to </a:t>
            </a:r>
            <a:r>
              <a:rPr lang="en-CA" dirty="0"/>
              <a:t>account for the return traffic</a:t>
            </a:r>
          </a:p>
          <a:p>
            <a:r>
              <a:rPr lang="en-CA" dirty="0" smtClean="0"/>
              <a:t>Uses </a:t>
            </a:r>
            <a:r>
              <a:rPr lang="en-CA" dirty="0"/>
              <a:t>computing </a:t>
            </a:r>
            <a:r>
              <a:rPr lang="en-CA" dirty="0" smtClean="0"/>
              <a:t>resources </a:t>
            </a:r>
            <a:r>
              <a:rPr lang="en-CA" dirty="0"/>
              <a:t>to examine a connection at the initiation phase, and tracks the connection in a connection table</a:t>
            </a:r>
          </a:p>
          <a:p>
            <a:r>
              <a:rPr lang="en-CA" dirty="0"/>
              <a:t>When the return traffic arrives at the firewall, </a:t>
            </a:r>
            <a:r>
              <a:rPr lang="en-CA" dirty="0" smtClean="0"/>
              <a:t>it performs </a:t>
            </a:r>
            <a:r>
              <a:rPr lang="en-CA" dirty="0"/>
              <a:t>a lookup at the connection table and automatically </a:t>
            </a:r>
            <a:r>
              <a:rPr lang="en-CA" dirty="0" smtClean="0"/>
              <a:t>allows </a:t>
            </a:r>
            <a:r>
              <a:rPr lang="en-CA" dirty="0"/>
              <a:t>the return traffic through</a:t>
            </a:r>
          </a:p>
        </p:txBody>
      </p:sp>
    </p:spTree>
    <p:extLst>
      <p:ext uri="{BB962C8B-B14F-4D97-AF65-F5344CB8AC3E}">
        <p14:creationId xmlns:p14="http://schemas.microsoft.com/office/powerpoint/2010/main" val="22643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Stateful</a:t>
            </a:r>
            <a:r>
              <a:rPr lang="en-CA" dirty="0" smtClean="0"/>
              <a:t> Firewalls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</a:t>
            </a:r>
            <a:r>
              <a:rPr lang="en-CA" dirty="0" smtClean="0"/>
              <a:t>To </a:t>
            </a:r>
            <a:r>
              <a:rPr lang="en-CA" dirty="0"/>
              <a:t>allow traffic from host A to web server B on TCP port 80 (HTTP) traffic, </a:t>
            </a:r>
            <a:r>
              <a:rPr lang="en-CA" dirty="0" smtClean="0"/>
              <a:t>the administrator </a:t>
            </a:r>
            <a:r>
              <a:rPr lang="en-CA" dirty="0"/>
              <a:t>only </a:t>
            </a:r>
            <a:r>
              <a:rPr lang="en-CA" dirty="0" smtClean="0"/>
              <a:t>needs </a:t>
            </a:r>
            <a:r>
              <a:rPr lang="en-CA" dirty="0"/>
              <a:t>to create one rule</a:t>
            </a:r>
          </a:p>
          <a:p>
            <a:pPr lvl="1"/>
            <a:r>
              <a:rPr lang="en-CA" dirty="0"/>
              <a:t>Host A on any port </a:t>
            </a:r>
            <a:r>
              <a:rPr lang="en-CA" dirty="0" smtClean="0"/>
              <a:t>&gt; </a:t>
            </a:r>
            <a:r>
              <a:rPr lang="en-CA" dirty="0"/>
              <a:t>Web Server B on port 80 on TCP protocol, allow (the </a:t>
            </a:r>
            <a:r>
              <a:rPr lang="en-CA" dirty="0" smtClean="0"/>
              <a:t>“initiate” </a:t>
            </a:r>
            <a:r>
              <a:rPr lang="en-CA" dirty="0"/>
              <a:t>traffic)</a:t>
            </a:r>
          </a:p>
          <a:p>
            <a:r>
              <a:rPr lang="en-CA" dirty="0" smtClean="0"/>
              <a:t>Connection </a:t>
            </a:r>
            <a:r>
              <a:rPr lang="en-CA" dirty="0"/>
              <a:t>is maintained in the connection table and return traffic is automatically </a:t>
            </a:r>
            <a:r>
              <a:rPr lang="en-CA" dirty="0" smtClean="0"/>
              <a:t>allowed </a:t>
            </a:r>
            <a:r>
              <a:rPr lang="en-CA" dirty="0"/>
              <a:t>through</a:t>
            </a:r>
          </a:p>
        </p:txBody>
      </p:sp>
    </p:spTree>
    <p:extLst>
      <p:ext uri="{BB962C8B-B14F-4D97-AF65-F5344CB8AC3E}">
        <p14:creationId xmlns:p14="http://schemas.microsoft.com/office/powerpoint/2010/main" val="35333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66725" y="228600"/>
            <a:ext cx="6858000" cy="679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altLang="en-US" dirty="0" err="1" smtClean="0"/>
              <a:t>Stateful</a:t>
            </a:r>
            <a:r>
              <a:rPr lang="en-US" altLang="en-US" dirty="0" smtClean="0"/>
              <a:t> Filtering Still @ Layer 3/4</a:t>
            </a:r>
            <a:endParaRPr lang="en-US" altLang="en-US" dirty="0"/>
          </a:p>
        </p:txBody>
      </p:sp>
      <p:pic>
        <p:nvPicPr>
          <p:cNvPr id="5" name="Picture 1040" descr="C:\My Documents\My Pictures\OSI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7275"/>
            <a:ext cx="59912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Zone-Based Firewalls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Further development on </a:t>
            </a:r>
            <a:r>
              <a:rPr lang="en-CA" dirty="0" smtClean="0"/>
              <a:t>firewalls </a:t>
            </a:r>
            <a:r>
              <a:rPr lang="en-CA" dirty="0"/>
              <a:t>allows the definition of network </a:t>
            </a:r>
            <a:r>
              <a:rPr lang="en-CA" dirty="0" smtClean="0"/>
              <a:t>“zones” </a:t>
            </a:r>
            <a:r>
              <a:rPr lang="en-CA" dirty="0"/>
              <a:t>associated </a:t>
            </a:r>
            <a:r>
              <a:rPr lang="en-CA" dirty="0" smtClean="0"/>
              <a:t>with </a:t>
            </a:r>
            <a:r>
              <a:rPr lang="en-CA" dirty="0"/>
              <a:t>individual interfaces</a:t>
            </a:r>
          </a:p>
          <a:p>
            <a:r>
              <a:rPr lang="en-CA" dirty="0"/>
              <a:t>Trust </a:t>
            </a:r>
            <a:r>
              <a:rPr lang="en-CA" dirty="0" smtClean="0"/>
              <a:t>zone: </a:t>
            </a:r>
            <a:r>
              <a:rPr lang="en-CA" dirty="0"/>
              <a:t>the network inside the firewall (the corporate network)</a:t>
            </a:r>
          </a:p>
          <a:p>
            <a:r>
              <a:rPr lang="en-CA" dirty="0" err="1"/>
              <a:t>Untrust</a:t>
            </a:r>
            <a:r>
              <a:rPr lang="en-CA" dirty="0"/>
              <a:t> </a:t>
            </a:r>
            <a:r>
              <a:rPr lang="en-CA" dirty="0" smtClean="0"/>
              <a:t>zone: </a:t>
            </a:r>
            <a:r>
              <a:rPr lang="en-CA" dirty="0"/>
              <a:t>the network outside the firewall (the Internet)</a:t>
            </a:r>
          </a:p>
          <a:p>
            <a:r>
              <a:rPr lang="en-CA" dirty="0"/>
              <a:t>DMZ </a:t>
            </a:r>
            <a:r>
              <a:rPr lang="en-CA" dirty="0" smtClean="0"/>
              <a:t>zone: </a:t>
            </a:r>
            <a:r>
              <a:rPr lang="en-CA" dirty="0"/>
              <a:t>the network dedicated between Trust zone and </a:t>
            </a:r>
            <a:r>
              <a:rPr lang="en-CA" dirty="0" err="1"/>
              <a:t>Untrust</a:t>
            </a:r>
            <a:r>
              <a:rPr lang="en-CA" dirty="0"/>
              <a:t> zone, mostly used for hosting web services</a:t>
            </a:r>
          </a:p>
        </p:txBody>
      </p:sp>
    </p:spTree>
    <p:extLst>
      <p:ext uri="{BB962C8B-B14F-4D97-AF65-F5344CB8AC3E}">
        <p14:creationId xmlns:p14="http://schemas.microsoft.com/office/powerpoint/2010/main" val="33491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Zone-Based Firewalls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Rules can be written specifically from one zone to another, simplifying </a:t>
            </a:r>
            <a:r>
              <a:rPr lang="en-CA" dirty="0" smtClean="0"/>
              <a:t>rule </a:t>
            </a:r>
            <a:r>
              <a:rPr lang="en-CA" dirty="0"/>
              <a:t>set management</a:t>
            </a:r>
          </a:p>
          <a:p>
            <a:r>
              <a:rPr lang="en-CA" dirty="0"/>
              <a:t>Example: </a:t>
            </a:r>
            <a:r>
              <a:rPr lang="en-CA" dirty="0" smtClean="0"/>
              <a:t>To </a:t>
            </a:r>
            <a:r>
              <a:rPr lang="en-CA" dirty="0"/>
              <a:t>allow all outbound Internet traffic from </a:t>
            </a:r>
            <a:r>
              <a:rPr lang="en-CA" dirty="0" smtClean="0"/>
              <a:t>a corporate </a:t>
            </a:r>
            <a:r>
              <a:rPr lang="en-CA" dirty="0"/>
              <a:t>network to </a:t>
            </a:r>
            <a:r>
              <a:rPr lang="en-CA" dirty="0" smtClean="0"/>
              <a:t>the Internet:</a:t>
            </a:r>
            <a:endParaRPr lang="en-CA" dirty="0"/>
          </a:p>
          <a:p>
            <a:pPr lvl="1"/>
            <a:r>
              <a:rPr lang="en-CA" dirty="0"/>
              <a:t>Trust zone to </a:t>
            </a:r>
            <a:r>
              <a:rPr lang="en-CA" dirty="0" err="1"/>
              <a:t>Untrust</a:t>
            </a:r>
            <a:r>
              <a:rPr lang="en-CA" dirty="0"/>
              <a:t> zone, allow ANY host to ANY destination on port 80 (HTTP)</a:t>
            </a:r>
          </a:p>
        </p:txBody>
      </p:sp>
    </p:spTree>
    <p:extLst>
      <p:ext uri="{BB962C8B-B14F-4D97-AF65-F5344CB8AC3E}">
        <p14:creationId xmlns:p14="http://schemas.microsoft.com/office/powerpoint/2010/main" val="82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Transparent </a:t>
            </a:r>
            <a:r>
              <a:rPr lang="en-CA" dirty="0" smtClean="0"/>
              <a:t>Firewall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Filters </a:t>
            </a:r>
            <a:r>
              <a:rPr lang="en-CA" dirty="0"/>
              <a:t>traffic based on firewall rules written with </a:t>
            </a:r>
            <a:r>
              <a:rPr lang="en-CA" dirty="0" smtClean="0"/>
              <a:t>the five tuples</a:t>
            </a:r>
            <a:r>
              <a:rPr lang="en-CA" dirty="0"/>
              <a:t>, but </a:t>
            </a:r>
            <a:r>
              <a:rPr lang="en-CA" dirty="0" smtClean="0"/>
              <a:t>examines </a:t>
            </a:r>
            <a:r>
              <a:rPr lang="en-CA" dirty="0"/>
              <a:t>and </a:t>
            </a:r>
            <a:r>
              <a:rPr lang="en-CA" dirty="0" smtClean="0"/>
              <a:t>intercepts traffic </a:t>
            </a:r>
            <a:r>
              <a:rPr lang="en-CA" dirty="0"/>
              <a:t>at layer 2</a:t>
            </a:r>
          </a:p>
          <a:p>
            <a:r>
              <a:rPr lang="en-CA" dirty="0"/>
              <a:t>Interfaces are grouped </a:t>
            </a:r>
            <a:r>
              <a:rPr lang="en-CA" dirty="0" smtClean="0"/>
              <a:t>into </a:t>
            </a:r>
            <a:r>
              <a:rPr lang="en-CA" dirty="0"/>
              <a:t>bridges (layer 2), with </a:t>
            </a:r>
            <a:r>
              <a:rPr lang="en-CA" dirty="0" smtClean="0"/>
              <a:t>the firewall </a:t>
            </a:r>
            <a:r>
              <a:rPr lang="en-CA" dirty="0"/>
              <a:t>inserted into the bridge transparently</a:t>
            </a:r>
          </a:p>
          <a:p>
            <a:r>
              <a:rPr lang="en-CA" dirty="0"/>
              <a:t>Transparent </a:t>
            </a:r>
            <a:r>
              <a:rPr lang="en-CA" dirty="0" smtClean="0"/>
              <a:t>firewalls do </a:t>
            </a:r>
            <a:r>
              <a:rPr lang="en-CA" dirty="0"/>
              <a:t>not require a layer 3 network for </a:t>
            </a:r>
            <a:r>
              <a:rPr lang="en-CA" dirty="0" smtClean="0"/>
              <a:t>connectivity</a:t>
            </a:r>
          </a:p>
          <a:p>
            <a:pPr lvl="1"/>
            <a:r>
              <a:rPr lang="en-CA" dirty="0"/>
              <a:t>U</a:t>
            </a:r>
            <a:r>
              <a:rPr lang="en-CA" dirty="0" smtClean="0"/>
              <a:t>seful </a:t>
            </a:r>
            <a:r>
              <a:rPr lang="en-CA" dirty="0"/>
              <a:t>for adding </a:t>
            </a:r>
            <a:r>
              <a:rPr lang="en-CA" dirty="0" smtClean="0"/>
              <a:t>a </a:t>
            </a:r>
            <a:r>
              <a:rPr lang="en-CA" dirty="0"/>
              <a:t>firewall transparently inline into existing network without changing topology</a:t>
            </a:r>
          </a:p>
        </p:txBody>
      </p:sp>
    </p:spTree>
    <p:extLst>
      <p:ext uri="{BB962C8B-B14F-4D97-AF65-F5344CB8AC3E}">
        <p14:creationId xmlns:p14="http://schemas.microsoft.com/office/powerpoint/2010/main" val="2107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66725" y="228600"/>
            <a:ext cx="6858000" cy="679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Transparent @ Layer 2</a:t>
            </a:r>
            <a:endParaRPr lang="en-US" altLang="en-US" dirty="0"/>
          </a:p>
        </p:txBody>
      </p:sp>
      <p:pic>
        <p:nvPicPr>
          <p:cNvPr id="5" name="Picture 1040" descr="C:\My Documents\My Pictures\OSI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7275"/>
            <a:ext cx="59912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Application Firewall (</a:t>
            </a:r>
            <a:r>
              <a:rPr lang="en-CA" dirty="0" err="1"/>
              <a:t>NextGen</a:t>
            </a:r>
            <a:r>
              <a:rPr lang="en-CA" dirty="0" smtClean="0"/>
              <a:t>): </a:t>
            </a:r>
            <a:r>
              <a:rPr lang="en-CA" dirty="0"/>
              <a:t>L7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Application </a:t>
            </a:r>
            <a:r>
              <a:rPr lang="en-CA" dirty="0"/>
              <a:t>aware and </a:t>
            </a:r>
            <a:r>
              <a:rPr lang="en-CA" dirty="0" smtClean="0"/>
              <a:t>understands </a:t>
            </a:r>
            <a:r>
              <a:rPr lang="en-CA" dirty="0"/>
              <a:t>application session information</a:t>
            </a:r>
          </a:p>
          <a:p>
            <a:r>
              <a:rPr lang="en-CA" dirty="0" smtClean="0"/>
              <a:t>Filters </a:t>
            </a:r>
            <a:r>
              <a:rPr lang="en-CA" dirty="0"/>
              <a:t>traffic based on layer 7 properties</a:t>
            </a:r>
          </a:p>
          <a:p>
            <a:r>
              <a:rPr lang="en-CA" dirty="0" smtClean="0"/>
              <a:t>Often </a:t>
            </a:r>
            <a:r>
              <a:rPr lang="en-CA" dirty="0"/>
              <a:t>user identity aware (AD integrated) to allow rule </a:t>
            </a:r>
            <a:r>
              <a:rPr lang="en-CA" dirty="0" smtClean="0"/>
              <a:t>definition </a:t>
            </a:r>
            <a:r>
              <a:rPr lang="en-CA" dirty="0"/>
              <a:t>at user and group level</a:t>
            </a:r>
          </a:p>
          <a:p>
            <a:r>
              <a:rPr lang="en-CA" dirty="0"/>
              <a:t>Example: </a:t>
            </a:r>
            <a:r>
              <a:rPr lang="en-CA" dirty="0" smtClean="0"/>
              <a:t>Allow </a:t>
            </a:r>
            <a:r>
              <a:rPr lang="en-CA" dirty="0"/>
              <a:t>management group access to </a:t>
            </a:r>
            <a:r>
              <a:rPr lang="en-CA" dirty="0" smtClean="0"/>
              <a:t>Facebook</a:t>
            </a:r>
            <a:endParaRPr lang="en-CA" dirty="0"/>
          </a:p>
          <a:p>
            <a:pPr lvl="1"/>
            <a:r>
              <a:rPr lang="en-CA" dirty="0"/>
              <a:t>Allow </a:t>
            </a:r>
            <a:r>
              <a:rPr lang="en-CA" dirty="0" err="1"/>
              <a:t>AD_GRP_Management</a:t>
            </a:r>
            <a:r>
              <a:rPr lang="en-CA" dirty="0"/>
              <a:t> to </a:t>
            </a:r>
            <a:r>
              <a:rPr lang="en-CA" dirty="0">
                <a:hlinkClick r:id="rId3"/>
              </a:rPr>
              <a:t>www.facebook.com</a:t>
            </a:r>
            <a:r>
              <a:rPr lang="en-CA" dirty="0"/>
              <a:t> on port 80 and 443 (HTTP, HTTPS)</a:t>
            </a:r>
          </a:p>
        </p:txBody>
      </p:sp>
    </p:spTree>
    <p:extLst>
      <p:ext uri="{BB962C8B-B14F-4D97-AF65-F5344CB8AC3E}">
        <p14:creationId xmlns:p14="http://schemas.microsoft.com/office/powerpoint/2010/main" val="8771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66725" y="228600"/>
            <a:ext cx="6858000" cy="679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altLang="en-US" dirty="0" err="1" smtClean="0"/>
              <a:t>Applicaton</a:t>
            </a:r>
            <a:r>
              <a:rPr lang="en-US" altLang="en-US" dirty="0" smtClean="0"/>
              <a:t> FW @ Layer 7</a:t>
            </a:r>
            <a:endParaRPr lang="en-US" altLang="en-US" dirty="0"/>
          </a:p>
        </p:txBody>
      </p:sp>
      <p:pic>
        <p:nvPicPr>
          <p:cNvPr id="5" name="Picture 1040" descr="C:\My Documents\My Pictures\OSI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7275"/>
            <a:ext cx="59912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Firewall </a:t>
            </a:r>
            <a:r>
              <a:rPr lang="en-CA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UTM: Firewall and Other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66775"/>
            <a:ext cx="7840663" cy="5348993"/>
          </a:xfrm>
        </p:spPr>
        <p:txBody>
          <a:bodyPr>
            <a:normAutofit/>
          </a:bodyPr>
          <a:lstStyle/>
          <a:p>
            <a:r>
              <a:rPr lang="en-CA" dirty="0"/>
              <a:t>Unified Threat Management is a </a:t>
            </a:r>
            <a:r>
              <a:rPr lang="en-CA" dirty="0" smtClean="0"/>
              <a:t>traditional (</a:t>
            </a:r>
            <a:r>
              <a:rPr lang="en-CA" dirty="0" err="1" smtClean="0"/>
              <a:t>stateful</a:t>
            </a:r>
            <a:r>
              <a:rPr lang="en-CA" dirty="0" smtClean="0"/>
              <a:t>) </a:t>
            </a:r>
            <a:r>
              <a:rPr lang="en-CA" dirty="0"/>
              <a:t>firewall that </a:t>
            </a:r>
            <a:r>
              <a:rPr lang="en-CA" dirty="0" smtClean="0"/>
              <a:t>can also </a:t>
            </a:r>
            <a:r>
              <a:rPr lang="en-CA" dirty="0"/>
              <a:t>perform other security </a:t>
            </a:r>
            <a:r>
              <a:rPr lang="en-CA" dirty="0" smtClean="0"/>
              <a:t>functions, such as:</a:t>
            </a:r>
          </a:p>
          <a:p>
            <a:pPr lvl="1"/>
            <a:r>
              <a:rPr lang="en-CA" dirty="0" smtClean="0"/>
              <a:t>Anti-Virus and/or Anti-Spam;</a:t>
            </a:r>
          </a:p>
          <a:p>
            <a:pPr lvl="1"/>
            <a:r>
              <a:rPr lang="en-CA" dirty="0" smtClean="0"/>
              <a:t>Web Proxy;</a:t>
            </a:r>
          </a:p>
          <a:p>
            <a:pPr lvl="1"/>
            <a:r>
              <a:rPr lang="en-CA" dirty="0" smtClean="0"/>
              <a:t>White/Black Listing</a:t>
            </a:r>
          </a:p>
          <a:p>
            <a:pPr lvl="1"/>
            <a:r>
              <a:rPr lang="en-CA" dirty="0" smtClean="0"/>
              <a:t>Application Control / ID</a:t>
            </a:r>
          </a:p>
          <a:p>
            <a:pPr lvl="1"/>
            <a:r>
              <a:rPr lang="en-CA" dirty="0" smtClean="0"/>
              <a:t>User Identity</a:t>
            </a:r>
          </a:p>
          <a:p>
            <a:pPr lvl="1"/>
            <a:r>
              <a:rPr lang="en-CA" dirty="0" smtClean="0"/>
              <a:t>Intrusion Detection System and/or Intrusion Prevention System;</a:t>
            </a:r>
          </a:p>
          <a:p>
            <a:pPr lvl="1"/>
            <a:r>
              <a:rPr lang="en-CA" dirty="0" smtClean="0"/>
              <a:t>Virtual Private Network and </a:t>
            </a:r>
          </a:p>
          <a:p>
            <a:pPr lvl="1"/>
            <a:r>
              <a:rPr lang="en-CA" dirty="0" smtClean="0"/>
              <a:t>Web Filtering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3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154483"/>
            <a:ext cx="7210425" cy="627860"/>
          </a:xfrm>
        </p:spPr>
        <p:txBody>
          <a:bodyPr/>
          <a:lstStyle/>
          <a:p>
            <a:r>
              <a:rPr lang="en-CA" dirty="0" smtClean="0"/>
              <a:t>UTM: Firewall and Other Services </a:t>
            </a:r>
            <a:r>
              <a:rPr lang="en-CA" dirty="0" err="1" smtClean="0"/>
              <a:t>cont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66775"/>
            <a:ext cx="7840663" cy="5348993"/>
          </a:xfrm>
        </p:spPr>
        <p:txBody>
          <a:bodyPr>
            <a:normAutofit/>
          </a:bodyPr>
          <a:lstStyle/>
          <a:p>
            <a:r>
              <a:rPr lang="en-CA" dirty="0" smtClean="0"/>
              <a:t>The “all-in-one” approach, functions enabled </a:t>
            </a:r>
            <a:r>
              <a:rPr lang="en-CA" dirty="0"/>
              <a:t>simply by purchasing a license</a:t>
            </a:r>
          </a:p>
          <a:p>
            <a:r>
              <a:rPr lang="en-CA" dirty="0"/>
              <a:t>Ideal for small to medium enterprises due to reduced cost and </a:t>
            </a:r>
            <a:r>
              <a:rPr lang="en-CA" dirty="0" smtClean="0"/>
              <a:t>reduced hardware </a:t>
            </a:r>
            <a:r>
              <a:rPr lang="en-CA" dirty="0"/>
              <a:t>footprint</a:t>
            </a:r>
          </a:p>
        </p:txBody>
      </p:sp>
    </p:spTree>
    <p:extLst>
      <p:ext uri="{BB962C8B-B14F-4D97-AF65-F5344CB8AC3E}">
        <p14:creationId xmlns:p14="http://schemas.microsoft.com/office/powerpoint/2010/main" val="38187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UTM and Other Firewall </a:t>
            </a:r>
            <a:r>
              <a:rPr lang="en-CA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</a:t>
            </a:r>
            <a:r>
              <a:rPr lang="en-CA" dirty="0" smtClean="0"/>
              <a:t>Proxies </a:t>
            </a:r>
            <a:r>
              <a:rPr lang="en-CA" dirty="0"/>
              <a:t>and </a:t>
            </a:r>
            <a:r>
              <a:rPr lang="en-CA" dirty="0" smtClean="0"/>
              <a:t>Filtering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web </a:t>
            </a:r>
            <a:r>
              <a:rPr lang="en-CA" dirty="0"/>
              <a:t>proxy is an intermediate device that </a:t>
            </a:r>
            <a:r>
              <a:rPr lang="en-CA" dirty="0" smtClean="0"/>
              <a:t>“proxies” </a:t>
            </a:r>
            <a:r>
              <a:rPr lang="en-CA" dirty="0"/>
              <a:t>Internet web </a:t>
            </a:r>
            <a:r>
              <a:rPr lang="en-CA" dirty="0" smtClean="0"/>
              <a:t>access to </a:t>
            </a:r>
            <a:r>
              <a:rPr lang="en-CA" dirty="0"/>
              <a:t>minimize corporate </a:t>
            </a:r>
            <a:r>
              <a:rPr lang="en-CA" dirty="0" smtClean="0"/>
              <a:t>computers’ </a:t>
            </a:r>
            <a:r>
              <a:rPr lang="en-CA" dirty="0"/>
              <a:t>exposure to the Internet</a:t>
            </a:r>
          </a:p>
          <a:p>
            <a:r>
              <a:rPr lang="en-CA" dirty="0"/>
              <a:t>Using </a:t>
            </a:r>
            <a:r>
              <a:rPr lang="en-CA" dirty="0" smtClean="0"/>
              <a:t>a middleman </a:t>
            </a:r>
            <a:r>
              <a:rPr lang="en-CA" dirty="0"/>
              <a:t>approach, a web proxy can also cache the content </a:t>
            </a:r>
            <a:r>
              <a:rPr lang="en-CA" dirty="0" smtClean="0"/>
              <a:t>of </a:t>
            </a:r>
            <a:r>
              <a:rPr lang="en-CA" dirty="0"/>
              <a:t>web pages for speed and bandwidth optimization, as well as </a:t>
            </a:r>
            <a:r>
              <a:rPr lang="en-CA" dirty="0" smtClean="0"/>
              <a:t>perform </a:t>
            </a:r>
            <a:r>
              <a:rPr lang="en-CA" dirty="0"/>
              <a:t>web content filtering based on categorization </a:t>
            </a:r>
            <a:r>
              <a:rPr lang="en-CA" dirty="0" smtClean="0"/>
              <a:t>(e.g., blocking </a:t>
            </a:r>
            <a:r>
              <a:rPr lang="en-CA" dirty="0"/>
              <a:t>pornography and malicious websites)</a:t>
            </a:r>
          </a:p>
        </p:txBody>
      </p:sp>
    </p:spTree>
    <p:extLst>
      <p:ext uri="{BB962C8B-B14F-4D97-AF65-F5344CB8AC3E}">
        <p14:creationId xmlns:p14="http://schemas.microsoft.com/office/powerpoint/2010/main" val="29233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/ IP Black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Domain and/or IP black listing using threat intelligence to block external access</a:t>
            </a:r>
          </a:p>
          <a:p>
            <a:r>
              <a:rPr lang="en-US" dirty="0"/>
              <a:t>Vendor Threat Intel used</a:t>
            </a:r>
          </a:p>
        </p:txBody>
      </p:sp>
    </p:spTree>
    <p:extLst>
      <p:ext uri="{BB962C8B-B14F-4D97-AF65-F5344CB8AC3E}">
        <p14:creationId xmlns:p14="http://schemas.microsoft.com/office/powerpoint/2010/main" val="3938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Anti-Malware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Since </a:t>
            </a:r>
            <a:r>
              <a:rPr lang="en-CA" dirty="0"/>
              <a:t>network traffic </a:t>
            </a:r>
            <a:r>
              <a:rPr lang="en-CA" dirty="0" smtClean="0"/>
              <a:t>passes </a:t>
            </a:r>
            <a:r>
              <a:rPr lang="en-CA" dirty="0"/>
              <a:t>through the firewall, network based anti-malware </a:t>
            </a:r>
            <a:r>
              <a:rPr lang="en-CA" dirty="0" smtClean="0"/>
              <a:t>tools can </a:t>
            </a:r>
            <a:r>
              <a:rPr lang="en-CA" dirty="0"/>
              <a:t>be </a:t>
            </a:r>
            <a:r>
              <a:rPr lang="en-CA" dirty="0" smtClean="0"/>
              <a:t>applied </a:t>
            </a:r>
            <a:r>
              <a:rPr lang="en-CA" dirty="0"/>
              <a:t>to all network traffic, adding an extra layer of security against </a:t>
            </a:r>
            <a:r>
              <a:rPr lang="en-CA" dirty="0" smtClean="0"/>
              <a:t>malware</a:t>
            </a:r>
          </a:p>
          <a:p>
            <a:r>
              <a:rPr lang="en-CA" dirty="0" smtClean="0"/>
              <a:t>Using both static (hash signature) and/or dynamic file analysis</a:t>
            </a:r>
          </a:p>
          <a:p>
            <a:r>
              <a:rPr lang="en-CA" dirty="0" smtClean="0"/>
              <a:t>Dynamic file analysis typically consists of file submission to service to perform various functionality up to and including file execution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5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Anti-Spam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Similar </a:t>
            </a:r>
            <a:r>
              <a:rPr lang="en-CA" dirty="0"/>
              <a:t>to anti-malware, network based anti-spam </a:t>
            </a:r>
            <a:r>
              <a:rPr lang="en-CA" dirty="0" smtClean="0"/>
              <a:t>tools can </a:t>
            </a:r>
            <a:r>
              <a:rPr lang="en-CA" dirty="0"/>
              <a:t>be </a:t>
            </a:r>
            <a:r>
              <a:rPr lang="en-CA" dirty="0" smtClean="0"/>
              <a:t>used on all </a:t>
            </a:r>
            <a:r>
              <a:rPr lang="en-CA" dirty="0"/>
              <a:t>email traffic passing through the firewall, adding an extra layer of security against spam and phishing </a:t>
            </a:r>
            <a:r>
              <a:rPr lang="en-CA" dirty="0" smtClean="0"/>
              <a:t>attacks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2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User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Next Generation (</a:t>
            </a:r>
            <a:r>
              <a:rPr lang="en-CA" dirty="0" err="1" smtClean="0"/>
              <a:t>NextGen</a:t>
            </a:r>
            <a:r>
              <a:rPr lang="en-CA" dirty="0" smtClean="0"/>
              <a:t>) firewalls </a:t>
            </a:r>
            <a:r>
              <a:rPr lang="en-CA" dirty="0"/>
              <a:t>usually </a:t>
            </a:r>
            <a:r>
              <a:rPr lang="en-CA" dirty="0" smtClean="0"/>
              <a:t>come </a:t>
            </a:r>
            <a:r>
              <a:rPr lang="en-CA" dirty="0"/>
              <a:t>with user identity awareness, to allow </a:t>
            </a:r>
            <a:r>
              <a:rPr lang="en-CA" dirty="0" smtClean="0"/>
              <a:t>specific users </a:t>
            </a:r>
            <a:r>
              <a:rPr lang="en-CA" dirty="0"/>
              <a:t>or </a:t>
            </a:r>
            <a:r>
              <a:rPr lang="en-CA" dirty="0" smtClean="0"/>
              <a:t>groups, </a:t>
            </a:r>
            <a:r>
              <a:rPr lang="en-CA" dirty="0"/>
              <a:t>instead of the traditional source IP address in the firewall rule</a:t>
            </a:r>
          </a:p>
          <a:p>
            <a:r>
              <a:rPr lang="en-CA" dirty="0"/>
              <a:t>Typical integration includes Active Directory </a:t>
            </a:r>
            <a:r>
              <a:rPr lang="en-CA" dirty="0" smtClean="0"/>
              <a:t>and/or LDAP</a:t>
            </a:r>
          </a:p>
          <a:p>
            <a:r>
              <a:rPr lang="en-CA" dirty="0" smtClean="0"/>
              <a:t>There are challenges with implementing this control effectively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4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Control /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 of firewall to identify the application transiting and confirm it behaves as expected (use of port / signaling / </a:t>
            </a:r>
            <a:r>
              <a:rPr lang="en-US" dirty="0" err="1" smtClean="0"/>
              <a:t>comms</a:t>
            </a:r>
            <a:r>
              <a:rPr lang="en-US" dirty="0" smtClean="0"/>
              <a:t>) and determine if operating within preset parameters</a:t>
            </a:r>
          </a:p>
          <a:p>
            <a:r>
              <a:rPr lang="en-US" dirty="0" smtClean="0"/>
              <a:t>Limitations to depth of packet analysis by each technology vendor (Cisco FP vs Palo Alto vs Check 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Firewall?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firewall </a:t>
            </a:r>
            <a:r>
              <a:rPr lang="en-CA" dirty="0"/>
              <a:t>is typically a layer 3 network device that filters traffic (layer 3 and above) in and out of a </a:t>
            </a:r>
            <a:r>
              <a:rPr lang="en-CA" dirty="0" smtClean="0"/>
              <a:t>network</a:t>
            </a:r>
          </a:p>
          <a:p>
            <a:r>
              <a:rPr lang="en-CA" dirty="0" smtClean="0"/>
              <a:t>Generally </a:t>
            </a:r>
            <a:r>
              <a:rPr lang="en-CA" dirty="0"/>
              <a:t>used to prevent network attacks</a:t>
            </a:r>
            <a:r>
              <a:rPr lang="en-CA" dirty="0" smtClean="0"/>
              <a:t>.</a:t>
            </a:r>
          </a:p>
          <a:p>
            <a:r>
              <a:rPr lang="en-CA" dirty="0" smtClean="0"/>
              <a:t>Computers </a:t>
            </a:r>
            <a:r>
              <a:rPr lang="en-CA" dirty="0"/>
              <a:t>inside a network </a:t>
            </a:r>
            <a:r>
              <a:rPr lang="en-CA" dirty="0" smtClean="0"/>
              <a:t>usually do </a:t>
            </a:r>
            <a:r>
              <a:rPr lang="en-CA" dirty="0"/>
              <a:t>not have the necessary security protection </a:t>
            </a:r>
            <a:r>
              <a:rPr lang="en-CA" dirty="0" smtClean="0"/>
              <a:t>from </a:t>
            </a:r>
            <a:r>
              <a:rPr lang="en-CA" dirty="0"/>
              <a:t>attacks and probes from outside networks.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firewall is </a:t>
            </a:r>
            <a:r>
              <a:rPr lang="en-CA" dirty="0" smtClean="0"/>
              <a:t>the first </a:t>
            </a:r>
            <a:r>
              <a:rPr lang="en-CA" dirty="0"/>
              <a:t>line of defence against these illegitimate attempts. </a:t>
            </a:r>
          </a:p>
        </p:txBody>
      </p:sp>
    </p:spTree>
    <p:extLst>
      <p:ext uri="{BB962C8B-B14F-4D97-AF65-F5344CB8AC3E}">
        <p14:creationId xmlns:p14="http://schemas.microsoft.com/office/powerpoint/2010/main" val="21803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9" y="154483"/>
            <a:ext cx="7248525" cy="627860"/>
          </a:xfrm>
        </p:spPr>
        <p:txBody>
          <a:bodyPr/>
          <a:lstStyle/>
          <a:p>
            <a:r>
              <a:rPr lang="en-CA" dirty="0" smtClean="0"/>
              <a:t>Intrusion Detection Prevention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With </a:t>
            </a:r>
            <a:r>
              <a:rPr lang="en-CA" dirty="0"/>
              <a:t>visibility of all passing network traffic, network based IDS/IPS can also be deployed at the </a:t>
            </a:r>
            <a:r>
              <a:rPr lang="en-CA" dirty="0" smtClean="0"/>
              <a:t>firewall</a:t>
            </a:r>
          </a:p>
          <a:p>
            <a:r>
              <a:rPr lang="en-CA" dirty="0" smtClean="0"/>
              <a:t>Typically signature based (Snort)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9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Most firewalls include </a:t>
            </a:r>
            <a:r>
              <a:rPr lang="en-CA" dirty="0"/>
              <a:t>VPN termination as a standard feature</a:t>
            </a:r>
          </a:p>
          <a:p>
            <a:r>
              <a:rPr lang="en-CA" dirty="0" smtClean="0"/>
              <a:t>Basic </a:t>
            </a:r>
            <a:r>
              <a:rPr lang="en-CA" dirty="0"/>
              <a:t>implementation supports site-to-site VPN </a:t>
            </a:r>
            <a:r>
              <a:rPr lang="en-CA" dirty="0" smtClean="0"/>
              <a:t>(e.g., </a:t>
            </a:r>
            <a:r>
              <a:rPr lang="en-CA" dirty="0" err="1"/>
              <a:t>IPSec</a:t>
            </a:r>
            <a:r>
              <a:rPr lang="en-CA" dirty="0"/>
              <a:t>) and remote access for </a:t>
            </a:r>
            <a:r>
              <a:rPr lang="en-CA" dirty="0" smtClean="0"/>
              <a:t>users (e.g., SSLVPN)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52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Web Filtering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Most UTM firewalls include Web filtering as </a:t>
            </a:r>
            <a:r>
              <a:rPr lang="en-CA" dirty="0"/>
              <a:t>a </a:t>
            </a:r>
            <a:r>
              <a:rPr lang="en-CA" dirty="0" smtClean="0"/>
              <a:t>feature</a:t>
            </a:r>
            <a:endParaRPr lang="en-CA" dirty="0"/>
          </a:p>
          <a:p>
            <a:r>
              <a:rPr lang="en-CA" dirty="0" smtClean="0"/>
              <a:t>Basic </a:t>
            </a:r>
            <a:r>
              <a:rPr lang="en-CA" dirty="0"/>
              <a:t>implementation supports </a:t>
            </a:r>
            <a:r>
              <a:rPr lang="en-CA" dirty="0" smtClean="0"/>
              <a:t>site categorization </a:t>
            </a:r>
            <a:r>
              <a:rPr lang="en-CA" dirty="0"/>
              <a:t>and </a:t>
            </a:r>
            <a:r>
              <a:rPr lang="en-CA" dirty="0" smtClean="0"/>
              <a:t>policy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5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Firewall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Edge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I</a:t>
            </a:r>
            <a:r>
              <a:rPr lang="en-CA" dirty="0" smtClean="0"/>
              <a:t>nstalled </a:t>
            </a:r>
            <a:r>
              <a:rPr lang="en-CA" dirty="0"/>
              <a:t>at the edge of the corporate network, connecting to an external network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(e.g., </a:t>
            </a:r>
            <a:r>
              <a:rPr lang="en-CA" dirty="0"/>
              <a:t>ISP or Partner network)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3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Edge Firewall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62200" y="1219200"/>
            <a:ext cx="609600" cy="609600"/>
            <a:chOff x="3408" y="1776"/>
            <a:chExt cx="384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47800" y="3048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1485900" y="3771900"/>
            <a:ext cx="5105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71800" y="1524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1905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10.1.1.2</a:t>
            </a:r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9600" y="3276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10.1.2.2</a:t>
            </a:r>
            <a:endParaRPr lang="en-US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362200" y="2743200"/>
            <a:ext cx="609600" cy="609600"/>
            <a:chOff x="3408" y="1776"/>
            <a:chExt cx="384" cy="3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3048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37295" y="3168134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12.16.23.24</a:t>
            </a:r>
            <a:endParaRPr lang="en-US" altLang="en-US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447800" y="46482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10.1.3.2</a:t>
            </a:r>
            <a:endParaRPr lang="en-US" altLang="en-US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2362200" y="4343400"/>
            <a:ext cx="609600" cy="609600"/>
            <a:chOff x="3408" y="1776"/>
            <a:chExt cx="384" cy="38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71800" y="46482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447800" y="59436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09600" y="61722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10.1.4.2</a:t>
            </a:r>
            <a:endParaRPr lang="en-US" alt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2362200" y="5638800"/>
            <a:ext cx="609600" cy="609600"/>
            <a:chOff x="3408" y="1776"/>
            <a:chExt cx="384" cy="384"/>
          </a:xfrm>
        </p:grpSpPr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71800" y="59436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38599" y="4343400"/>
            <a:ext cx="2333545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371600" y="51816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10.1.4.1/192.168.123.4</a:t>
            </a:r>
            <a:endParaRPr lang="en-US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143000" y="3810000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10.1.3.1/192.168.123.3</a:t>
            </a:r>
            <a:endParaRPr lang="en-US" altLang="en-US" dirty="0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447800" y="22098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10.1.2.1/192.168.123.2</a:t>
            </a:r>
            <a:endParaRPr lang="en-US" alt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371600" y="8382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10.1.1.1/192.168.123.1</a:t>
            </a:r>
            <a:endParaRPr lang="en-US" altLang="en-US" dirty="0"/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28600" y="1108501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Remote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Access</a:t>
            </a:r>
            <a:endParaRPr lang="en-US" altLang="en-US" dirty="0"/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1000" y="5439465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Internal Servers</a:t>
            </a:r>
            <a:endParaRPr lang="en-US" altLang="en-US" dirty="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72145" y="1432089"/>
            <a:ext cx="1219200" cy="1219200"/>
            <a:chOff x="3456" y="1920"/>
            <a:chExt cx="768" cy="7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456" y="1920"/>
              <a:ext cx="768" cy="768"/>
              <a:chOff x="3408" y="1776"/>
              <a:chExt cx="384" cy="384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C0C0C0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chemeClr val="tx1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en-US" dirty="0">
                  <a:solidFill>
                    <a:srgbClr val="080808"/>
                  </a:solidFill>
                </a:rPr>
                <a:t>Internet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981744" y="2651289"/>
            <a:ext cx="1" cy="1692111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35801"/>
            <a:ext cx="103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198857" y="3850064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192.168.123.0/24</a:t>
            </a:r>
            <a:endParaRPr lang="en-US" altLang="en-US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384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198752" y="4232701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ICS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Systems</a:t>
            </a:r>
            <a:endParaRPr lang="en-US" altLang="en-US" dirty="0"/>
          </a:p>
        </p:txBody>
      </p:sp>
      <p:sp>
        <p:nvSpPr>
          <p:cNvPr id="53" name="Oval 52"/>
          <p:cNvSpPr/>
          <p:nvPr/>
        </p:nvSpPr>
        <p:spPr>
          <a:xfrm>
            <a:off x="5953045" y="3429000"/>
            <a:ext cx="1638300" cy="1839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Internal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Installed </a:t>
            </a:r>
            <a:r>
              <a:rPr lang="en-CA" dirty="0"/>
              <a:t>inside the corporate network, to protect specific groups of networks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(e.g., </a:t>
            </a:r>
            <a:r>
              <a:rPr lang="en-CA" dirty="0"/>
              <a:t>network access to data centre)</a:t>
            </a:r>
          </a:p>
        </p:txBody>
      </p:sp>
    </p:spTree>
    <p:extLst>
      <p:ext uri="{BB962C8B-B14F-4D97-AF65-F5344CB8AC3E}">
        <p14:creationId xmlns:p14="http://schemas.microsoft.com/office/powerpoint/2010/main" val="24843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Firewall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62200" y="1219200"/>
            <a:ext cx="609600" cy="609600"/>
            <a:chOff x="3408" y="1776"/>
            <a:chExt cx="384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47800" y="3048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1485900" y="3771900"/>
            <a:ext cx="5105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71800" y="1524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1905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10.1.1.2</a:t>
            </a:r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9600" y="3276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10.1.2.2</a:t>
            </a:r>
            <a:endParaRPr lang="en-US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362200" y="2743200"/>
            <a:ext cx="609600" cy="609600"/>
            <a:chOff x="3408" y="1776"/>
            <a:chExt cx="384" cy="3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3048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37295" y="3168134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12.16.23.24</a:t>
            </a:r>
            <a:endParaRPr lang="en-US" altLang="en-US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447800" y="46482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10.1.3.2</a:t>
            </a:r>
            <a:endParaRPr lang="en-US" altLang="en-US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2362200" y="4343400"/>
            <a:ext cx="609600" cy="609600"/>
            <a:chOff x="3408" y="1776"/>
            <a:chExt cx="384" cy="38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71800" y="46482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447800" y="59436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09600" y="61722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10.1.4.2</a:t>
            </a:r>
            <a:endParaRPr lang="en-US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71800" y="59436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38599" y="4343400"/>
            <a:ext cx="2333545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371600" y="51816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10.1.4.1/192.168.123.4</a:t>
            </a:r>
            <a:endParaRPr lang="en-US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143000" y="3810000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10.1.3.1/192.168.123.3</a:t>
            </a:r>
            <a:endParaRPr lang="en-US" altLang="en-US" dirty="0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447800" y="22098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10.1.2.1/192.168.123.2</a:t>
            </a:r>
            <a:endParaRPr lang="en-US" alt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371600" y="8382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10.1.1.1/192.168.123.1</a:t>
            </a:r>
            <a:endParaRPr lang="en-US" altLang="en-US" dirty="0"/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28600" y="1108501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Remote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Access</a:t>
            </a:r>
            <a:endParaRPr lang="en-US" altLang="en-US" dirty="0"/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1000" y="5439465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Internal Servers</a:t>
            </a:r>
            <a:endParaRPr lang="en-US" altLang="en-US" dirty="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72145" y="1432089"/>
            <a:ext cx="1219200" cy="1219200"/>
            <a:chOff x="3456" y="1920"/>
            <a:chExt cx="768" cy="7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456" y="1920"/>
              <a:ext cx="768" cy="768"/>
              <a:chOff x="3408" y="1776"/>
              <a:chExt cx="384" cy="384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C0C0C0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chemeClr val="tx1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en-US" dirty="0">
                  <a:solidFill>
                    <a:srgbClr val="080808"/>
                  </a:solidFill>
                </a:rPr>
                <a:t>Internet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981744" y="2651289"/>
            <a:ext cx="1" cy="1692111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35801"/>
            <a:ext cx="103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198857" y="3850064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192.168.123.0/24</a:t>
            </a:r>
            <a:endParaRPr lang="en-US" altLang="en-US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384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5567362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247650" y="4127926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ICS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Systems</a:t>
            </a:r>
            <a:endParaRPr lang="en-US" altLang="en-US" dirty="0"/>
          </a:p>
        </p:txBody>
      </p:sp>
      <p:sp>
        <p:nvSpPr>
          <p:cNvPr id="54" name="Oval 53"/>
          <p:cNvSpPr/>
          <p:nvPr/>
        </p:nvSpPr>
        <p:spPr>
          <a:xfrm>
            <a:off x="2124075" y="5421689"/>
            <a:ext cx="1104900" cy="1102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ICS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Internal </a:t>
            </a:r>
            <a:r>
              <a:rPr lang="en-CA" dirty="0"/>
              <a:t>firewall </a:t>
            </a:r>
            <a:r>
              <a:rPr lang="en-CA" dirty="0" smtClean="0"/>
              <a:t>typically </a:t>
            </a:r>
            <a:r>
              <a:rPr lang="en-CA" dirty="0"/>
              <a:t>used to protect the ICS environment</a:t>
            </a:r>
          </a:p>
          <a:p>
            <a:r>
              <a:rPr lang="en-CA" dirty="0"/>
              <a:t>A </a:t>
            </a:r>
            <a:r>
              <a:rPr lang="en-CA" dirty="0" smtClean="0"/>
              <a:t>simpler way </a:t>
            </a:r>
            <a:r>
              <a:rPr lang="en-CA" dirty="0"/>
              <a:t>to access the ICS would be </a:t>
            </a:r>
            <a:r>
              <a:rPr lang="en-CA" dirty="0" smtClean="0"/>
              <a:t>to allow </a:t>
            </a:r>
            <a:r>
              <a:rPr lang="en-CA" dirty="0"/>
              <a:t>direct access from </a:t>
            </a:r>
            <a:r>
              <a:rPr lang="en-CA" dirty="0" smtClean="0"/>
              <a:t>a corporate </a:t>
            </a:r>
            <a:r>
              <a:rPr lang="en-CA" dirty="0"/>
              <a:t>network to </a:t>
            </a:r>
            <a:r>
              <a:rPr lang="en-CA" dirty="0" smtClean="0"/>
              <a:t>an ICS </a:t>
            </a:r>
            <a:r>
              <a:rPr lang="en-CA" dirty="0"/>
              <a:t>network via the ICS firewall</a:t>
            </a:r>
          </a:p>
          <a:p>
            <a:r>
              <a:rPr lang="en-CA" dirty="0"/>
              <a:t>However, this allows a compromised corporate asset to launch </a:t>
            </a:r>
            <a:r>
              <a:rPr lang="en-CA" dirty="0" smtClean="0"/>
              <a:t>attacks </a:t>
            </a:r>
            <a:r>
              <a:rPr lang="en-CA" dirty="0"/>
              <a:t>on </a:t>
            </a:r>
            <a:r>
              <a:rPr lang="en-CA" dirty="0" smtClean="0"/>
              <a:t>the ICS </a:t>
            </a:r>
            <a:r>
              <a:rPr lang="en-CA" dirty="0"/>
              <a:t>through the allowed communication channel on the ICS firewall</a:t>
            </a:r>
          </a:p>
          <a:p>
            <a:r>
              <a:rPr lang="en-CA" dirty="0"/>
              <a:t>A more </a:t>
            </a:r>
            <a:r>
              <a:rPr lang="en-CA" dirty="0" smtClean="0"/>
              <a:t>secure </a:t>
            </a:r>
            <a:r>
              <a:rPr lang="en-CA" dirty="0"/>
              <a:t>approach would be adding a DMZ between </a:t>
            </a:r>
            <a:r>
              <a:rPr lang="en-CA" dirty="0" smtClean="0"/>
              <a:t>the corporate </a:t>
            </a:r>
            <a:r>
              <a:rPr lang="en-CA" dirty="0"/>
              <a:t>network and </a:t>
            </a:r>
            <a:r>
              <a:rPr lang="en-CA" dirty="0" smtClean="0"/>
              <a:t>the ICS</a:t>
            </a:r>
            <a:r>
              <a:rPr lang="en-CA" dirty="0"/>
              <a:t>, </a:t>
            </a:r>
            <a:r>
              <a:rPr lang="en-CA" dirty="0" smtClean="0"/>
              <a:t>using a </a:t>
            </a:r>
            <a:r>
              <a:rPr lang="en-CA" dirty="0"/>
              <a:t>security hardened jump server in </a:t>
            </a:r>
            <a:r>
              <a:rPr lang="en-CA" dirty="0" smtClean="0"/>
              <a:t>the DMZ </a:t>
            </a:r>
            <a:r>
              <a:rPr lang="en-CA" dirty="0"/>
              <a:t>to access the ICS network</a:t>
            </a:r>
          </a:p>
        </p:txBody>
      </p:sp>
    </p:spTree>
    <p:extLst>
      <p:ext uri="{BB962C8B-B14F-4D97-AF65-F5344CB8AC3E}">
        <p14:creationId xmlns:p14="http://schemas.microsoft.com/office/powerpoint/2010/main" val="23649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Firewalls Are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Active Policy Enforcement</a:t>
            </a:r>
          </a:p>
          <a:p>
            <a:endParaRPr lang="en-US" altLang="en-US" dirty="0"/>
          </a:p>
          <a:p>
            <a:r>
              <a:rPr lang="en-US" altLang="en-US" dirty="0"/>
              <a:t>Unenforceable Policy</a:t>
            </a:r>
          </a:p>
          <a:p>
            <a:endParaRPr lang="en-US" altLang="en-US" dirty="0"/>
          </a:p>
          <a:p>
            <a:r>
              <a:rPr lang="en-US" altLang="en-US" dirty="0"/>
              <a:t>Effects of Unenforceable Policy</a:t>
            </a:r>
          </a:p>
          <a:p>
            <a:endParaRPr lang="en-US" altLang="en-US" dirty="0"/>
          </a:p>
          <a:p>
            <a:r>
              <a:rPr lang="en-US" altLang="en-US" dirty="0"/>
              <a:t>Vectors for Unenforceable </a:t>
            </a:r>
            <a:r>
              <a:rPr lang="en-US" altLang="en-US" dirty="0" smtClean="0"/>
              <a:t>Policy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1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ICS Firewall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62200" y="1219200"/>
            <a:ext cx="609600" cy="609600"/>
            <a:chOff x="3408" y="1776"/>
            <a:chExt cx="384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47800" y="3048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1485900" y="3771900"/>
            <a:ext cx="5105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71800" y="1524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1905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10.1.1.2</a:t>
            </a:r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9600" y="3276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10.1.2.2</a:t>
            </a:r>
            <a:endParaRPr lang="en-US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362200" y="2743200"/>
            <a:ext cx="609600" cy="609600"/>
            <a:chOff x="3408" y="1776"/>
            <a:chExt cx="384" cy="3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3048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37295" y="3168134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12.16.23.24</a:t>
            </a:r>
            <a:endParaRPr lang="en-US" altLang="en-US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447800" y="46482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10.1.3.2</a:t>
            </a:r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71800" y="46482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447800" y="59436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09600" y="61722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10.1.4.2</a:t>
            </a:r>
            <a:endParaRPr lang="en-US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71800" y="59436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38599" y="4343400"/>
            <a:ext cx="2333545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371600" y="51816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10.1.4.1/192.168.123.4</a:t>
            </a:r>
            <a:endParaRPr lang="en-US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143000" y="3810000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10.1.3.1/192.168.123.3</a:t>
            </a:r>
            <a:endParaRPr lang="en-US" altLang="en-US" dirty="0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447800" y="22098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10.1.2.1/192.168.123.2</a:t>
            </a:r>
            <a:endParaRPr lang="en-US" alt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371600" y="8382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10.1.1.1/192.168.123.1</a:t>
            </a:r>
            <a:endParaRPr lang="en-US" altLang="en-US" dirty="0"/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28600" y="1108501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Remote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Access</a:t>
            </a:r>
            <a:endParaRPr lang="en-US" altLang="en-US" dirty="0"/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1000" y="5439465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Internal Servers</a:t>
            </a:r>
            <a:endParaRPr lang="en-US" altLang="en-US" dirty="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72145" y="1432089"/>
            <a:ext cx="1219200" cy="1219200"/>
            <a:chOff x="3456" y="1920"/>
            <a:chExt cx="768" cy="7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456" y="1920"/>
              <a:ext cx="768" cy="768"/>
              <a:chOff x="3408" y="1776"/>
              <a:chExt cx="384" cy="384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C0C0C0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chemeClr val="tx1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en-US" dirty="0">
                  <a:solidFill>
                    <a:srgbClr val="080808"/>
                  </a:solidFill>
                </a:rPr>
                <a:t>Internet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981744" y="2651289"/>
            <a:ext cx="1" cy="1692111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35801"/>
            <a:ext cx="103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198857" y="3850064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192.168.123.0/24</a:t>
            </a:r>
            <a:endParaRPr lang="en-US" altLang="en-US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384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5567362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247650" y="4127926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ICS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Systems</a:t>
            </a:r>
            <a:endParaRPr lang="en-US" altLang="en-US" dirty="0"/>
          </a:p>
        </p:txBody>
      </p:sp>
      <p:pic>
        <p:nvPicPr>
          <p:cNvPr id="50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4230439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Oval 53"/>
          <p:cNvSpPr/>
          <p:nvPr/>
        </p:nvSpPr>
        <p:spPr>
          <a:xfrm>
            <a:off x="2124075" y="4078664"/>
            <a:ext cx="1104900" cy="1102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Host-Based </a:t>
            </a:r>
            <a:r>
              <a:rPr lang="en-CA" dirty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33450"/>
            <a:ext cx="7840663" cy="5282318"/>
          </a:xfrm>
        </p:spPr>
        <p:txBody>
          <a:bodyPr>
            <a:normAutofit/>
          </a:bodyPr>
          <a:lstStyle/>
          <a:p>
            <a:r>
              <a:rPr lang="en-CA" dirty="0"/>
              <a:t>I</a:t>
            </a:r>
            <a:r>
              <a:rPr lang="en-CA" dirty="0" smtClean="0"/>
              <a:t>nstalled </a:t>
            </a:r>
            <a:r>
              <a:rPr lang="en-CA" dirty="0"/>
              <a:t>on individual host </a:t>
            </a:r>
            <a:r>
              <a:rPr lang="en-CA" dirty="0" smtClean="0"/>
              <a:t>(software) to </a:t>
            </a:r>
            <a:r>
              <a:rPr lang="en-CA" dirty="0"/>
              <a:t>protect traffic in and out of a </a:t>
            </a:r>
            <a:r>
              <a:rPr lang="en-CA" dirty="0" smtClean="0"/>
              <a:t>host</a:t>
            </a:r>
          </a:p>
          <a:p>
            <a:r>
              <a:rPr lang="en-CA" dirty="0" smtClean="0"/>
              <a:t>It </a:t>
            </a:r>
            <a:r>
              <a:rPr lang="en-CA" dirty="0"/>
              <a:t>is effective at stopping attacks from within the network, where </a:t>
            </a:r>
            <a:r>
              <a:rPr lang="en-CA" dirty="0" smtClean="0"/>
              <a:t>network-based </a:t>
            </a:r>
            <a:r>
              <a:rPr lang="en-CA" dirty="0"/>
              <a:t>security </a:t>
            </a:r>
            <a:r>
              <a:rPr lang="en-CA" dirty="0" smtClean="0"/>
              <a:t>solutions </a:t>
            </a:r>
            <a:r>
              <a:rPr lang="en-CA" dirty="0"/>
              <a:t>do not have </a:t>
            </a:r>
            <a:r>
              <a:rPr lang="en-CA" dirty="0" smtClean="0"/>
              <a:t>visibility</a:t>
            </a:r>
            <a:endParaRPr lang="en-CA" dirty="0"/>
          </a:p>
          <a:p>
            <a:r>
              <a:rPr lang="en-CA" dirty="0"/>
              <a:t>Windows firewall and Symantec Internet Security are examples of host-based </a:t>
            </a:r>
            <a:r>
              <a:rPr lang="en-CA" dirty="0" smtClean="0"/>
              <a:t>firewalls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 Based Firewall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62200" y="1219200"/>
            <a:ext cx="609600" cy="609600"/>
            <a:chOff x="3408" y="1776"/>
            <a:chExt cx="384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47800" y="3048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1485900" y="3771900"/>
            <a:ext cx="5105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71800" y="1524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1905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10.1.1.2</a:t>
            </a:r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9600" y="3276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10.1.2.2</a:t>
            </a:r>
            <a:endParaRPr lang="en-US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362200" y="2743200"/>
            <a:ext cx="609600" cy="609600"/>
            <a:chOff x="3408" y="1776"/>
            <a:chExt cx="384" cy="3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3048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37295" y="3168134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12.16.23.24</a:t>
            </a:r>
            <a:endParaRPr lang="en-US" altLang="en-US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447800" y="46482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10.1.3.2</a:t>
            </a:r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71800" y="46482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447800" y="59436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09600" y="61722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10.1.4.2</a:t>
            </a:r>
            <a:endParaRPr lang="en-US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71800" y="59436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38599" y="4343400"/>
            <a:ext cx="2333545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371600" y="51816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10.1.4.1/192.168.123.4</a:t>
            </a:r>
            <a:endParaRPr lang="en-US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143000" y="3810000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10.1.3.1/192.168.123.3</a:t>
            </a:r>
            <a:endParaRPr lang="en-US" altLang="en-US" dirty="0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447800" y="22098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10.1.2.1/192.168.123.2</a:t>
            </a:r>
            <a:endParaRPr lang="en-US" alt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371600" y="8382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10.1.1.1/192.168.123.1</a:t>
            </a:r>
            <a:endParaRPr lang="en-US" altLang="en-US" dirty="0"/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28600" y="1108501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Remote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Access</a:t>
            </a:r>
            <a:endParaRPr lang="en-US" altLang="en-US" dirty="0"/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1000" y="5439465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Internal Servers</a:t>
            </a:r>
            <a:endParaRPr lang="en-US" altLang="en-US" dirty="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72145" y="1432089"/>
            <a:ext cx="1219200" cy="1219200"/>
            <a:chOff x="3456" y="1920"/>
            <a:chExt cx="768" cy="7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456" y="1920"/>
              <a:ext cx="768" cy="768"/>
              <a:chOff x="3408" y="1776"/>
              <a:chExt cx="384" cy="384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C0C0C0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chemeClr val="tx1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en-US" dirty="0">
                  <a:solidFill>
                    <a:srgbClr val="080808"/>
                  </a:solidFill>
                </a:rPr>
                <a:t>Internet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981744" y="2651289"/>
            <a:ext cx="1" cy="1692111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35801"/>
            <a:ext cx="103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198857" y="3850064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192.168.123.0/24</a:t>
            </a:r>
            <a:endParaRPr lang="en-US" altLang="en-US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384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5567362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247650" y="4127926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ICS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Systems</a:t>
            </a:r>
            <a:endParaRPr lang="en-US" altLang="en-US" dirty="0"/>
          </a:p>
        </p:txBody>
      </p:sp>
      <p:pic>
        <p:nvPicPr>
          <p:cNvPr id="50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4230439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79" y="2844923"/>
            <a:ext cx="280194" cy="4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047750" y="2651289"/>
            <a:ext cx="952500" cy="812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5225" y="1320800"/>
            <a:ext cx="5102713" cy="2980352"/>
          </a:xfrm>
        </p:spPr>
        <p:txBody>
          <a:bodyPr anchor="ctr"/>
          <a:lstStyle/>
          <a:p>
            <a:r>
              <a:rPr lang="en-US" dirty="0"/>
              <a:t>Demilitarized Zone</a:t>
            </a:r>
          </a:p>
        </p:txBody>
      </p:sp>
    </p:spTree>
    <p:extLst>
      <p:ext uri="{BB962C8B-B14F-4D97-AF65-F5344CB8AC3E}">
        <p14:creationId xmlns:p14="http://schemas.microsoft.com/office/powerpoint/2010/main" val="21441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6981745" y="4127926"/>
            <a:ext cx="1" cy="114300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DMZ </a:t>
            </a:r>
            <a:r>
              <a:rPr lang="en-US" dirty="0" smtClean="0"/>
              <a:t>Firewall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62200" y="1219200"/>
            <a:ext cx="609600" cy="609600"/>
            <a:chOff x="3408" y="1776"/>
            <a:chExt cx="384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47800" y="30480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1485900" y="3771900"/>
            <a:ext cx="5105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71800" y="1524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1905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10.1.1.2</a:t>
            </a:r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9600" y="3276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10.1.2.2</a:t>
            </a:r>
            <a:endParaRPr lang="en-US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362200" y="2743200"/>
            <a:ext cx="609600" cy="609600"/>
            <a:chOff x="3408" y="1776"/>
            <a:chExt cx="384" cy="3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408" y="1776"/>
              <a:ext cx="384" cy="384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71800" y="30480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37295" y="2949059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12.16.23.24</a:t>
            </a:r>
            <a:endParaRPr lang="en-US" altLang="en-US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447800" y="46482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10.1.3.2</a:t>
            </a:r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71800" y="46482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447800" y="5943600"/>
            <a:ext cx="9144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09600" y="61722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10.1.4.2</a:t>
            </a:r>
            <a:endParaRPr lang="en-US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71800" y="5943600"/>
            <a:ext cx="1066800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38599" y="4343400"/>
            <a:ext cx="2333545" cy="0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371600" y="51816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10.1.4.1/192.168.123.4</a:t>
            </a:r>
            <a:endParaRPr lang="en-US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143000" y="3810000"/>
            <a:ext cx="301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10.1.3.1/192/168.123.3</a:t>
            </a:r>
            <a:endParaRPr lang="en-US" altLang="en-US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447800" y="22098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80808"/>
                </a:solidFill>
              </a:rPr>
              <a:t>10.1.2.1/192.168.123.2</a:t>
            </a:r>
            <a:endParaRPr lang="en-US" alt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371600" y="83820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10.1.1.1/192.168.123.1</a:t>
            </a:r>
            <a:endParaRPr lang="en-US" altLang="en-US" dirty="0"/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28600" y="1108501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Remote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Access</a:t>
            </a:r>
            <a:endParaRPr lang="en-US" altLang="en-US" dirty="0"/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1000" y="5439465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Internal Servers</a:t>
            </a:r>
            <a:endParaRPr lang="en-US" altLang="en-US" dirty="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72145" y="1432089"/>
            <a:ext cx="1219200" cy="1219200"/>
            <a:chOff x="3456" y="1920"/>
            <a:chExt cx="768" cy="7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456" y="1920"/>
              <a:ext cx="768" cy="768"/>
              <a:chOff x="3408" y="1776"/>
              <a:chExt cx="384" cy="384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C0C0C0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384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chemeClr val="tx1"/>
              </a:solidFill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en-US" dirty="0">
                  <a:solidFill>
                    <a:srgbClr val="080808"/>
                  </a:solidFill>
                </a:rPr>
                <a:t>Internet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981744" y="2651289"/>
            <a:ext cx="1" cy="1198775"/>
          </a:xfrm>
          <a:prstGeom prst="line">
            <a:avLst/>
          </a:prstGeom>
          <a:noFill/>
          <a:ln w="41275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21476"/>
            <a:ext cx="103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198857" y="3850064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80808"/>
                </a:solidFill>
              </a:rPr>
              <a:t>192.168.123.0/24</a:t>
            </a:r>
            <a:endParaRPr lang="en-US" altLang="en-US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38400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5567362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247650" y="4127926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ICS</a:t>
            </a:r>
          </a:p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Systems</a:t>
            </a:r>
            <a:endParaRPr lang="en-US" altLang="en-US" dirty="0"/>
          </a:p>
        </p:txBody>
      </p:sp>
      <p:pic>
        <p:nvPicPr>
          <p:cNvPr id="50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4230439"/>
            <a:ext cx="560388" cy="8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79" y="2844923"/>
            <a:ext cx="280194" cy="4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7058024" y="4826426"/>
            <a:ext cx="2085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172.16.0.0/24</a:t>
            </a:r>
            <a:endParaRPr lang="en-US" altLang="en-US" dirty="0"/>
          </a:p>
        </p:txBody>
      </p:sp>
      <p:sp>
        <p:nvSpPr>
          <p:cNvPr id="57" name="Text Box 61"/>
          <p:cNvSpPr txBox="1">
            <a:spLocks noChangeArrowheads="1"/>
          </p:cNvSpPr>
          <p:nvPr/>
        </p:nvSpPr>
        <p:spPr bwMode="auto">
          <a:xfrm>
            <a:off x="6410244" y="5355103"/>
            <a:ext cx="1143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080808"/>
                </a:solidFill>
              </a:rPr>
              <a:t>External Facing Servers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2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Demilitarized </a:t>
            </a:r>
            <a:r>
              <a:rPr lang="en-US" dirty="0"/>
              <a:t>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Also </a:t>
            </a:r>
            <a:r>
              <a:rPr lang="en-CA" dirty="0"/>
              <a:t>known as </a:t>
            </a:r>
            <a:r>
              <a:rPr lang="en-CA" dirty="0" smtClean="0"/>
              <a:t>a perimeter </a:t>
            </a:r>
            <a:r>
              <a:rPr lang="en-CA" dirty="0"/>
              <a:t>network, is an isolated network that sits between the corporate trusted network and </a:t>
            </a:r>
            <a:r>
              <a:rPr lang="en-CA" dirty="0" smtClean="0"/>
              <a:t>untrusted networks </a:t>
            </a:r>
            <a:r>
              <a:rPr lang="en-CA" dirty="0"/>
              <a:t>like </a:t>
            </a:r>
            <a:r>
              <a:rPr lang="en-CA" dirty="0" smtClean="0"/>
              <a:t>the Internet </a:t>
            </a:r>
            <a:r>
              <a:rPr lang="en-CA" dirty="0"/>
              <a:t>or partner network</a:t>
            </a:r>
          </a:p>
          <a:p>
            <a:r>
              <a:rPr lang="en-CA" dirty="0" smtClean="0"/>
              <a:t>Useful buffer </a:t>
            </a:r>
            <a:r>
              <a:rPr lang="en-CA" dirty="0"/>
              <a:t>zone to allow an organization to install dedicated servers and services to gain access to resources in the other network, without exposing internal resources</a:t>
            </a:r>
          </a:p>
        </p:txBody>
      </p:sp>
    </p:spTree>
    <p:extLst>
      <p:ext uri="{BB962C8B-B14F-4D97-AF65-F5344CB8AC3E}">
        <p14:creationId xmlns:p14="http://schemas.microsoft.com/office/powerpoint/2010/main" val="870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Demilitarized </a:t>
            </a:r>
            <a:r>
              <a:rPr lang="en-US" dirty="0"/>
              <a:t>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Example: Front-end </a:t>
            </a:r>
            <a:r>
              <a:rPr lang="en-CA" dirty="0"/>
              <a:t>email server in DMZ </a:t>
            </a:r>
            <a:r>
              <a:rPr lang="en-CA" dirty="0" smtClean="0"/>
              <a:t> receives </a:t>
            </a:r>
            <a:r>
              <a:rPr lang="en-CA" dirty="0"/>
              <a:t>emails from </a:t>
            </a:r>
            <a:r>
              <a:rPr lang="en-CA" dirty="0" smtClean="0"/>
              <a:t>the Internet</a:t>
            </a:r>
            <a:r>
              <a:rPr lang="en-CA" dirty="0"/>
              <a:t>, and then </a:t>
            </a:r>
            <a:r>
              <a:rPr lang="en-CA" dirty="0" smtClean="0"/>
              <a:t>relays them </a:t>
            </a:r>
            <a:r>
              <a:rPr lang="en-CA" dirty="0"/>
              <a:t>to </a:t>
            </a:r>
            <a:r>
              <a:rPr lang="en-CA" dirty="0" smtClean="0"/>
              <a:t>an internal </a:t>
            </a:r>
            <a:r>
              <a:rPr lang="en-CA" dirty="0"/>
              <a:t>email server through a secured channel. </a:t>
            </a:r>
            <a:endParaRPr lang="en-CA" dirty="0" smtClean="0"/>
          </a:p>
          <a:p>
            <a:pPr lvl="1"/>
            <a:r>
              <a:rPr lang="en-CA" dirty="0" smtClean="0"/>
              <a:t>This </a:t>
            </a:r>
            <a:r>
              <a:rPr lang="en-CA" dirty="0"/>
              <a:t>allows an organization to receive emails from </a:t>
            </a:r>
            <a:r>
              <a:rPr lang="en-CA" dirty="0" smtClean="0"/>
              <a:t>the Internet </a:t>
            </a:r>
            <a:r>
              <a:rPr lang="en-CA" dirty="0"/>
              <a:t>without directly exposing the internal email server to the Internet</a:t>
            </a:r>
          </a:p>
          <a:p>
            <a:r>
              <a:rPr lang="en-CA" dirty="0" smtClean="0"/>
              <a:t>Example: Web </a:t>
            </a:r>
            <a:r>
              <a:rPr lang="en-CA" dirty="0"/>
              <a:t>proxy in DMZ </a:t>
            </a:r>
            <a:r>
              <a:rPr lang="en-CA" dirty="0" smtClean="0"/>
              <a:t>allows </a:t>
            </a:r>
            <a:r>
              <a:rPr lang="en-CA" dirty="0"/>
              <a:t>corporate computers to access the </a:t>
            </a:r>
            <a:r>
              <a:rPr lang="en-CA" dirty="0" smtClean="0"/>
              <a:t>Internet </a:t>
            </a:r>
            <a:r>
              <a:rPr lang="en-CA" dirty="0"/>
              <a:t>as an intermediate device, without exposing the </a:t>
            </a:r>
            <a:r>
              <a:rPr lang="en-CA" dirty="0" smtClean="0"/>
              <a:t>computers </a:t>
            </a:r>
            <a:r>
              <a:rPr lang="en-CA" dirty="0"/>
              <a:t>directly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086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3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en-US"/>
              <a:t>Henri St.Louis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4E1E-BF74-4180-9188-672ACEBCC3B6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8524875" cy="752475"/>
          </a:xfrm>
        </p:spPr>
        <p:txBody>
          <a:bodyPr/>
          <a:lstStyle/>
          <a:p>
            <a:pPr algn="l"/>
            <a:r>
              <a:rPr lang="en-US" altLang="en-US" sz="3000" b="1" dirty="0">
                <a:latin typeface="+mn-lt"/>
              </a:rPr>
              <a:t>Developing Policy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7772400" cy="5943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Identify 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Communicate Your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Create or Update the Security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Determine Policy Compliance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Sound Out Orgs Rules &amp; Culture</a:t>
            </a:r>
          </a:p>
        </p:txBody>
      </p:sp>
    </p:spTree>
    <p:extLst>
      <p:ext uri="{BB962C8B-B14F-4D97-AF65-F5344CB8AC3E}">
        <p14:creationId xmlns:p14="http://schemas.microsoft.com/office/powerpoint/2010/main" val="10859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Basic Five </a:t>
            </a:r>
            <a:r>
              <a:rPr lang="en-CA" dirty="0"/>
              <a:t>T</a:t>
            </a:r>
            <a:r>
              <a:rPr lang="en-CA" dirty="0" smtClean="0"/>
              <a:t>uples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firewalls leverage the </a:t>
            </a:r>
            <a:r>
              <a:rPr lang="en-CA" dirty="0" smtClean="0"/>
              <a:t>basic </a:t>
            </a:r>
            <a:r>
              <a:rPr lang="en-CA" dirty="0"/>
              <a:t>5 tuples to perform </a:t>
            </a:r>
            <a:r>
              <a:rPr lang="en-CA" dirty="0" smtClean="0"/>
              <a:t>filtering: </a:t>
            </a:r>
          </a:p>
          <a:p>
            <a:pPr lvl="1"/>
            <a:r>
              <a:rPr lang="en-CA" dirty="0" smtClean="0"/>
              <a:t>Source </a:t>
            </a:r>
            <a:r>
              <a:rPr lang="en-CA" dirty="0"/>
              <a:t>IP </a:t>
            </a:r>
            <a:r>
              <a:rPr lang="en-CA" dirty="0" smtClean="0"/>
              <a:t>address</a:t>
            </a:r>
          </a:p>
          <a:p>
            <a:pPr lvl="1"/>
            <a:r>
              <a:rPr lang="en-CA" dirty="0" smtClean="0"/>
              <a:t>Destination </a:t>
            </a:r>
            <a:r>
              <a:rPr lang="en-CA" dirty="0"/>
              <a:t>IP </a:t>
            </a:r>
            <a:r>
              <a:rPr lang="en-CA" dirty="0" smtClean="0"/>
              <a:t>address</a:t>
            </a:r>
          </a:p>
          <a:p>
            <a:pPr lvl="1"/>
            <a:r>
              <a:rPr lang="en-CA" dirty="0" smtClean="0"/>
              <a:t>Source Port</a:t>
            </a:r>
          </a:p>
          <a:p>
            <a:pPr lvl="1"/>
            <a:r>
              <a:rPr lang="en-CA" dirty="0" smtClean="0"/>
              <a:t>Destination Port</a:t>
            </a:r>
          </a:p>
          <a:p>
            <a:pPr lvl="1"/>
            <a:r>
              <a:rPr lang="en-CA" dirty="0" smtClean="0"/>
              <a:t>Protocol </a:t>
            </a:r>
            <a:r>
              <a:rPr lang="en-CA" dirty="0"/>
              <a:t>Type (TCP</a:t>
            </a:r>
            <a:r>
              <a:rPr lang="en-CA" dirty="0" smtClean="0"/>
              <a:t>, UDP, etc.)</a:t>
            </a:r>
            <a:endParaRPr lang="en-CA" dirty="0"/>
          </a:p>
          <a:p>
            <a:r>
              <a:rPr lang="en-CA" dirty="0"/>
              <a:t>The first 2 tuples define a layer 3 network connection between two network nodes that are communicating with each other</a:t>
            </a:r>
          </a:p>
          <a:p>
            <a:pPr font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1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15350</TotalTime>
  <Words>2940</Words>
  <Application>Microsoft Office PowerPoint</Application>
  <PresentationFormat>On-screen Show (4:3)</PresentationFormat>
  <Paragraphs>451</Paragraphs>
  <Slides>79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Times New Roman</vt:lpstr>
      <vt:lpstr>Titillium Lt</vt:lpstr>
      <vt:lpstr>Verdana</vt:lpstr>
      <vt:lpstr>Wingdings</vt:lpstr>
      <vt:lpstr>ER Master_2015</vt:lpstr>
      <vt:lpstr>ITSC 206: Advanced Networking for Offensive and Defensive Environments</vt:lpstr>
      <vt:lpstr>Tables of Contents</vt:lpstr>
      <vt:lpstr>Review  Module 5: NAT &amp; Proxy</vt:lpstr>
      <vt:lpstr>Review Module 5</vt:lpstr>
      <vt:lpstr>Firewall Basics</vt:lpstr>
      <vt:lpstr>What is a Firewall?</vt:lpstr>
      <vt:lpstr>Firewalls Are Policy</vt:lpstr>
      <vt:lpstr>Developing Policy</vt:lpstr>
      <vt:lpstr>The Basic Five Tuples</vt:lpstr>
      <vt:lpstr>The Basic Five Tuples cont</vt:lpstr>
      <vt:lpstr>Network Traffic Filtering</vt:lpstr>
      <vt:lpstr>Network Traffic Filtering</vt:lpstr>
      <vt:lpstr>NAT and PAT</vt:lpstr>
      <vt:lpstr>Network Address Translation</vt:lpstr>
      <vt:lpstr>Logging</vt:lpstr>
      <vt:lpstr>PowerPoint Presentation</vt:lpstr>
      <vt:lpstr>Defense in Depth</vt:lpstr>
      <vt:lpstr>Defense in Depth</vt:lpstr>
      <vt:lpstr>PowerPoint Presentation</vt:lpstr>
      <vt:lpstr>PowerPoint Presentation</vt:lpstr>
      <vt:lpstr>Firewall Defense</vt:lpstr>
      <vt:lpstr>Static Routes</vt:lpstr>
      <vt:lpstr>Firewall Management Access and Management Servers</vt:lpstr>
      <vt:lpstr>Antispoof</vt:lpstr>
      <vt:lpstr>Antispoof</vt:lpstr>
      <vt:lpstr>Connection Table: Memory Issue</vt:lpstr>
      <vt:lpstr>Connection table - memory issue</vt:lpstr>
      <vt:lpstr>NAT Table, NAT Exhaustion</vt:lpstr>
      <vt:lpstr>NAT Table, NAT Exhaustion</vt:lpstr>
      <vt:lpstr>Throughput Considerations</vt:lpstr>
      <vt:lpstr>Drop ANY ANY</vt:lpstr>
      <vt:lpstr>The ANY ANY Rule</vt:lpstr>
      <vt:lpstr>PowerPoint Presentation</vt:lpstr>
      <vt:lpstr>Other Firewall Maintenance</vt:lpstr>
      <vt:lpstr>Other Firewall Maintenance</vt:lpstr>
      <vt:lpstr>PowerPoint Presentation</vt:lpstr>
      <vt:lpstr>Firewall Types</vt:lpstr>
      <vt:lpstr>Packet Filtering Firewall</vt:lpstr>
      <vt:lpstr>Packet Filtering Firewall</vt:lpstr>
      <vt:lpstr>PowerPoint Presentation</vt:lpstr>
      <vt:lpstr>Stateful Firewall</vt:lpstr>
      <vt:lpstr>Stateful Firewalls</vt:lpstr>
      <vt:lpstr>PowerPoint Presentation</vt:lpstr>
      <vt:lpstr>Zone-Based Firewalls</vt:lpstr>
      <vt:lpstr>Zone-Based Firewalls</vt:lpstr>
      <vt:lpstr>Transparent Firewall</vt:lpstr>
      <vt:lpstr>PowerPoint Presentation</vt:lpstr>
      <vt:lpstr>Application Firewall (NextGen): L7</vt:lpstr>
      <vt:lpstr>PowerPoint Presentation</vt:lpstr>
      <vt:lpstr>UTM: Firewall and Other Services</vt:lpstr>
      <vt:lpstr>UTM: Firewall and Other Services cont</vt:lpstr>
      <vt:lpstr>PowerPoint Presentation</vt:lpstr>
      <vt:lpstr>UTM and Other Firewall Services</vt:lpstr>
      <vt:lpstr>Web Proxies and Filtering </vt:lpstr>
      <vt:lpstr>Domain / IP Black Listing</vt:lpstr>
      <vt:lpstr>Anti-Malware Tools</vt:lpstr>
      <vt:lpstr>Anti-Spam Tools</vt:lpstr>
      <vt:lpstr>User Identity</vt:lpstr>
      <vt:lpstr>Application Control / ID</vt:lpstr>
      <vt:lpstr>Intrusion Detection Prevention System</vt:lpstr>
      <vt:lpstr>VPN</vt:lpstr>
      <vt:lpstr>Web Filtering</vt:lpstr>
      <vt:lpstr>PowerPoint Presentation</vt:lpstr>
      <vt:lpstr>Firewall Placement</vt:lpstr>
      <vt:lpstr>Edge Firewall</vt:lpstr>
      <vt:lpstr>Edge Firewall</vt:lpstr>
      <vt:lpstr>Internal Firewall</vt:lpstr>
      <vt:lpstr>Internal Firewall</vt:lpstr>
      <vt:lpstr>ICS Firewall</vt:lpstr>
      <vt:lpstr>ICS Firewall</vt:lpstr>
      <vt:lpstr>Host-Based Firewall</vt:lpstr>
      <vt:lpstr>Host Based Firewall</vt:lpstr>
      <vt:lpstr>PowerPoint Presentation</vt:lpstr>
      <vt:lpstr>Demilitarized Zone</vt:lpstr>
      <vt:lpstr>DMZ Firewall</vt:lpstr>
      <vt:lpstr>Demilitarized Zone</vt:lpstr>
      <vt:lpstr>Demilitarized Zone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Henri St Louis</cp:lastModifiedBy>
  <cp:revision>122</cp:revision>
  <dcterms:created xsi:type="dcterms:W3CDTF">2016-04-05T14:17:30Z</dcterms:created>
  <dcterms:modified xsi:type="dcterms:W3CDTF">2019-04-15T15:04:10Z</dcterms:modified>
</cp:coreProperties>
</file>