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34"/>
  </p:notesMasterIdLst>
  <p:sldIdLst>
    <p:sldId id="258" r:id="rId2"/>
    <p:sldId id="336" r:id="rId3"/>
    <p:sldId id="276" r:id="rId4"/>
    <p:sldId id="343" r:id="rId5"/>
    <p:sldId id="342" r:id="rId6"/>
    <p:sldId id="279" r:id="rId7"/>
    <p:sldId id="260" r:id="rId8"/>
    <p:sldId id="327" r:id="rId9"/>
    <p:sldId id="313" r:id="rId10"/>
    <p:sldId id="341" r:id="rId11"/>
    <p:sldId id="335" r:id="rId12"/>
    <p:sldId id="328" r:id="rId13"/>
    <p:sldId id="329" r:id="rId14"/>
    <p:sldId id="337" r:id="rId15"/>
    <p:sldId id="330" r:id="rId16"/>
    <p:sldId id="314" r:id="rId17"/>
    <p:sldId id="281" r:id="rId18"/>
    <p:sldId id="315" r:id="rId19"/>
    <p:sldId id="338" r:id="rId20"/>
    <p:sldId id="277" r:id="rId21"/>
    <p:sldId id="316" r:id="rId22"/>
    <p:sldId id="332" r:id="rId23"/>
    <p:sldId id="339" r:id="rId24"/>
    <p:sldId id="331" r:id="rId25"/>
    <p:sldId id="317" r:id="rId26"/>
    <p:sldId id="318" r:id="rId27"/>
    <p:sldId id="319" r:id="rId28"/>
    <p:sldId id="320" r:id="rId29"/>
    <p:sldId id="333" r:id="rId30"/>
    <p:sldId id="321" r:id="rId31"/>
    <p:sldId id="340" r:id="rId32"/>
    <p:sldId id="33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5" autoAdjust="0"/>
    <p:restoredTop sz="84077" autoAdjust="0"/>
  </p:normalViewPr>
  <p:slideViewPr>
    <p:cSldViewPr snapToGrid="0" snapToObjects="1" showGuides="1">
      <p:cViewPr varScale="1">
        <p:scale>
          <a:sx n="93" d="100"/>
          <a:sy n="93" d="100"/>
        </p:scale>
        <p:origin x="1518" y="90"/>
      </p:cViewPr>
      <p:guideLst>
        <p:guide orient="horz" pos="2160"/>
        <p:guide pos="2880"/>
      </p:guideLst>
    </p:cSldViewPr>
  </p:slideViewPr>
  <p:notesTextViewPr>
    <p:cViewPr>
      <p:scale>
        <a:sx n="1" d="1"/>
        <a:sy n="1" d="1"/>
      </p:scale>
      <p:origin x="0" y="0"/>
    </p:cViewPr>
  </p:notesTextViewPr>
  <p:sorterViewPr>
    <p:cViewPr>
      <p:scale>
        <a:sx n="100" d="100"/>
        <a:sy n="100" d="100"/>
      </p:scale>
      <p:origin x="0" y="7626"/>
    </p:cViewPr>
  </p:sorterViewPr>
  <p:notesViewPr>
    <p:cSldViewPr snapToGrid="0" snapToObjects="1">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38248-C7CB-4C61-A957-27DFF6E69D0F}" type="datetimeFigureOut">
              <a:rPr lang="en-US" smtClean="0"/>
              <a:t>4/15/2019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D67D1-2607-4FCB-8D1C-B307A288CE76}" type="slidenum">
              <a:rPr lang="en-US" smtClean="0"/>
              <a:t>‹#›</a:t>
            </a:fld>
            <a:endParaRPr lang="en-US"/>
          </a:p>
        </p:txBody>
      </p:sp>
    </p:spTree>
    <p:extLst>
      <p:ext uri="{BB962C8B-B14F-4D97-AF65-F5344CB8AC3E}">
        <p14:creationId xmlns:p14="http://schemas.microsoft.com/office/powerpoint/2010/main" val="4436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a:t>
            </a:fld>
            <a:endParaRPr lang="en-US"/>
          </a:p>
        </p:txBody>
      </p:sp>
    </p:spTree>
    <p:extLst>
      <p:ext uri="{BB962C8B-B14F-4D97-AF65-F5344CB8AC3E}">
        <p14:creationId xmlns:p14="http://schemas.microsoft.com/office/powerpoint/2010/main" val="370283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13</a:t>
            </a:fld>
            <a:endParaRPr lang="en-US"/>
          </a:p>
        </p:txBody>
      </p:sp>
    </p:spTree>
    <p:extLst>
      <p:ext uri="{BB962C8B-B14F-4D97-AF65-F5344CB8AC3E}">
        <p14:creationId xmlns:p14="http://schemas.microsoft.com/office/powerpoint/2010/main" val="399025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15</a:t>
            </a:fld>
            <a:endParaRPr lang="en-US"/>
          </a:p>
        </p:txBody>
      </p:sp>
    </p:spTree>
    <p:extLst>
      <p:ext uri="{BB962C8B-B14F-4D97-AF65-F5344CB8AC3E}">
        <p14:creationId xmlns:p14="http://schemas.microsoft.com/office/powerpoint/2010/main" val="1660228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16</a:t>
            </a:fld>
            <a:endParaRPr lang="en-US"/>
          </a:p>
        </p:txBody>
      </p:sp>
    </p:spTree>
    <p:extLst>
      <p:ext uri="{BB962C8B-B14F-4D97-AF65-F5344CB8AC3E}">
        <p14:creationId xmlns:p14="http://schemas.microsoft.com/office/powerpoint/2010/main" val="399659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17</a:t>
            </a:fld>
            <a:endParaRPr lang="en-US"/>
          </a:p>
        </p:txBody>
      </p:sp>
    </p:spTree>
    <p:extLst>
      <p:ext uri="{BB962C8B-B14F-4D97-AF65-F5344CB8AC3E}">
        <p14:creationId xmlns:p14="http://schemas.microsoft.com/office/powerpoint/2010/main" val="2016424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18</a:t>
            </a:fld>
            <a:endParaRPr lang="en-US"/>
          </a:p>
        </p:txBody>
      </p:sp>
    </p:spTree>
    <p:extLst>
      <p:ext uri="{BB962C8B-B14F-4D97-AF65-F5344CB8AC3E}">
        <p14:creationId xmlns:p14="http://schemas.microsoft.com/office/powerpoint/2010/main" val="279936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20</a:t>
            </a:fld>
            <a:endParaRPr lang="en-US"/>
          </a:p>
        </p:txBody>
      </p:sp>
    </p:spTree>
    <p:extLst>
      <p:ext uri="{BB962C8B-B14F-4D97-AF65-F5344CB8AC3E}">
        <p14:creationId xmlns:p14="http://schemas.microsoft.com/office/powerpoint/2010/main" val="542954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21</a:t>
            </a:fld>
            <a:endParaRPr lang="en-US"/>
          </a:p>
        </p:txBody>
      </p:sp>
    </p:spTree>
    <p:extLst>
      <p:ext uri="{BB962C8B-B14F-4D97-AF65-F5344CB8AC3E}">
        <p14:creationId xmlns:p14="http://schemas.microsoft.com/office/powerpoint/2010/main" val="3909826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22</a:t>
            </a:fld>
            <a:endParaRPr lang="en-US"/>
          </a:p>
        </p:txBody>
      </p:sp>
    </p:spTree>
    <p:extLst>
      <p:ext uri="{BB962C8B-B14F-4D97-AF65-F5344CB8AC3E}">
        <p14:creationId xmlns:p14="http://schemas.microsoft.com/office/powerpoint/2010/main" val="205357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8D67D1-2607-4FCB-8D1C-B307A288CE76}" type="slidenum">
              <a:rPr lang="en-US" smtClean="0"/>
              <a:t>24</a:t>
            </a:fld>
            <a:endParaRPr lang="en-US"/>
          </a:p>
        </p:txBody>
      </p:sp>
    </p:spTree>
    <p:extLst>
      <p:ext uri="{BB962C8B-B14F-4D97-AF65-F5344CB8AC3E}">
        <p14:creationId xmlns:p14="http://schemas.microsoft.com/office/powerpoint/2010/main" val="2390458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25</a:t>
            </a:fld>
            <a:endParaRPr lang="en-US"/>
          </a:p>
        </p:txBody>
      </p:sp>
    </p:spTree>
    <p:extLst>
      <p:ext uri="{BB962C8B-B14F-4D97-AF65-F5344CB8AC3E}">
        <p14:creationId xmlns:p14="http://schemas.microsoft.com/office/powerpoint/2010/main" val="3105902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3</a:t>
            </a:fld>
            <a:endParaRPr lang="en-US"/>
          </a:p>
        </p:txBody>
      </p:sp>
    </p:spTree>
    <p:extLst>
      <p:ext uri="{BB962C8B-B14F-4D97-AF65-F5344CB8AC3E}">
        <p14:creationId xmlns:p14="http://schemas.microsoft.com/office/powerpoint/2010/main" val="2760026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26</a:t>
            </a:fld>
            <a:endParaRPr lang="en-US"/>
          </a:p>
        </p:txBody>
      </p:sp>
    </p:spTree>
    <p:extLst>
      <p:ext uri="{BB962C8B-B14F-4D97-AF65-F5344CB8AC3E}">
        <p14:creationId xmlns:p14="http://schemas.microsoft.com/office/powerpoint/2010/main" val="1215024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27</a:t>
            </a:fld>
            <a:endParaRPr lang="en-US"/>
          </a:p>
        </p:txBody>
      </p:sp>
    </p:spTree>
    <p:extLst>
      <p:ext uri="{BB962C8B-B14F-4D97-AF65-F5344CB8AC3E}">
        <p14:creationId xmlns:p14="http://schemas.microsoft.com/office/powerpoint/2010/main" val="2457565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28</a:t>
            </a:fld>
            <a:endParaRPr lang="en-US"/>
          </a:p>
        </p:txBody>
      </p:sp>
    </p:spTree>
    <p:extLst>
      <p:ext uri="{BB962C8B-B14F-4D97-AF65-F5344CB8AC3E}">
        <p14:creationId xmlns:p14="http://schemas.microsoft.com/office/powerpoint/2010/main" val="2659328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29</a:t>
            </a:fld>
            <a:endParaRPr lang="en-US"/>
          </a:p>
        </p:txBody>
      </p:sp>
    </p:spTree>
    <p:extLst>
      <p:ext uri="{BB962C8B-B14F-4D97-AF65-F5344CB8AC3E}">
        <p14:creationId xmlns:p14="http://schemas.microsoft.com/office/powerpoint/2010/main" val="1016454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30</a:t>
            </a:fld>
            <a:endParaRPr lang="en-US"/>
          </a:p>
        </p:txBody>
      </p:sp>
    </p:spTree>
    <p:extLst>
      <p:ext uri="{BB962C8B-B14F-4D97-AF65-F5344CB8AC3E}">
        <p14:creationId xmlns:p14="http://schemas.microsoft.com/office/powerpoint/2010/main" val="22467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5</a:t>
            </a:fld>
            <a:endParaRPr lang="en-US"/>
          </a:p>
        </p:txBody>
      </p:sp>
    </p:spTree>
    <p:extLst>
      <p:ext uri="{BB962C8B-B14F-4D97-AF65-F5344CB8AC3E}">
        <p14:creationId xmlns:p14="http://schemas.microsoft.com/office/powerpoint/2010/main" val="388926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6</a:t>
            </a:fld>
            <a:endParaRPr lang="en-US"/>
          </a:p>
        </p:txBody>
      </p:sp>
    </p:spTree>
    <p:extLst>
      <p:ext uri="{BB962C8B-B14F-4D97-AF65-F5344CB8AC3E}">
        <p14:creationId xmlns:p14="http://schemas.microsoft.com/office/powerpoint/2010/main" val="207305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7</a:t>
            </a:fld>
            <a:endParaRPr lang="en-US"/>
          </a:p>
        </p:txBody>
      </p:sp>
    </p:spTree>
    <p:extLst>
      <p:ext uri="{BB962C8B-B14F-4D97-AF65-F5344CB8AC3E}">
        <p14:creationId xmlns:p14="http://schemas.microsoft.com/office/powerpoint/2010/main" val="1386535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D67D1-2607-4FCB-8D1C-B307A288CE76}" type="slidenum">
              <a:rPr lang="en-US" smtClean="0"/>
              <a:t>8</a:t>
            </a:fld>
            <a:endParaRPr lang="en-US"/>
          </a:p>
        </p:txBody>
      </p:sp>
    </p:spTree>
    <p:extLst>
      <p:ext uri="{BB962C8B-B14F-4D97-AF65-F5344CB8AC3E}">
        <p14:creationId xmlns:p14="http://schemas.microsoft.com/office/powerpoint/2010/main" val="1037480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9</a:t>
            </a:fld>
            <a:endParaRPr lang="en-US"/>
          </a:p>
        </p:txBody>
      </p:sp>
    </p:spTree>
    <p:extLst>
      <p:ext uri="{BB962C8B-B14F-4D97-AF65-F5344CB8AC3E}">
        <p14:creationId xmlns:p14="http://schemas.microsoft.com/office/powerpoint/2010/main" val="341071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11</a:t>
            </a:fld>
            <a:endParaRPr lang="en-US"/>
          </a:p>
        </p:txBody>
      </p:sp>
    </p:spTree>
    <p:extLst>
      <p:ext uri="{BB962C8B-B14F-4D97-AF65-F5344CB8AC3E}">
        <p14:creationId xmlns:p14="http://schemas.microsoft.com/office/powerpoint/2010/main" val="107634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8D67D1-2607-4FCB-8D1C-B307A288CE76}" type="slidenum">
              <a:rPr lang="en-US" smtClean="0"/>
              <a:t>12</a:t>
            </a:fld>
            <a:endParaRPr lang="en-US"/>
          </a:p>
        </p:txBody>
      </p:sp>
    </p:spTree>
    <p:extLst>
      <p:ext uri="{BB962C8B-B14F-4D97-AF65-F5344CB8AC3E}">
        <p14:creationId xmlns:p14="http://schemas.microsoft.com/office/powerpoint/2010/main" val="1734801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9182" r="17753"/>
          <a:stretch/>
        </p:blipFill>
        <p:spPr>
          <a:xfrm>
            <a:off x="681889" y="127000"/>
            <a:ext cx="3147646" cy="6350000"/>
          </a:xfrm>
          <a:prstGeom prst="rect">
            <a:avLst/>
          </a:prstGeom>
        </p:spPr>
      </p:pic>
      <p:sp>
        <p:nvSpPr>
          <p:cNvPr id="2" name="Title 1"/>
          <p:cNvSpPr>
            <a:spLocks noGrp="1"/>
          </p:cNvSpPr>
          <p:nvPr>
            <p:ph type="ctrTitle"/>
          </p:nvPr>
        </p:nvSpPr>
        <p:spPr>
          <a:xfrm>
            <a:off x="4454769" y="1320800"/>
            <a:ext cx="4353169" cy="2980352"/>
          </a:xfrm>
          <a:prstGeom prst="rect">
            <a:avLst/>
          </a:prstGeom>
        </p:spPr>
        <p:txBody>
          <a:bodyPr/>
          <a:lstStyle>
            <a:lvl1pPr algn="l">
              <a:defRPr sz="4800" baseline="0">
                <a:solidFill>
                  <a:srgbClr val="005EB8"/>
                </a:solidFill>
                <a:latin typeface="Titillium Lt" panose="00000400000000000000" pitchFamily="50" charset="0"/>
              </a:defRPr>
            </a:lvl1pPr>
          </a:lstStyle>
          <a:p>
            <a:endParaRPr lang="en-CA" noProof="0" dirty="0"/>
          </a:p>
        </p:txBody>
      </p:sp>
      <p:sp>
        <p:nvSpPr>
          <p:cNvPr id="11" name="Text Placeholder 10"/>
          <p:cNvSpPr>
            <a:spLocks noGrp="1"/>
          </p:cNvSpPr>
          <p:nvPr>
            <p:ph type="body" sz="quarter" idx="10" hasCustomPrompt="1"/>
          </p:nvPr>
        </p:nvSpPr>
        <p:spPr>
          <a:xfrm>
            <a:off x="4454769" y="4401023"/>
            <a:ext cx="4353169" cy="675789"/>
          </a:xfrm>
          <a:prstGeom prst="rect">
            <a:avLst/>
          </a:prstGeom>
        </p:spPr>
        <p:txBody>
          <a:bodyPr vert="horz"/>
          <a:lstStyle>
            <a:lvl1pPr marL="0" algn="l" defTabSz="914400" rtl="0" eaLnBrk="1" latinLnBrk="0" hangingPunct="1">
              <a:spcBef>
                <a:spcPct val="50000"/>
              </a:spcBef>
              <a:defRPr lang="en-US" sz="1400" b="1" kern="1200" baseline="0" dirty="0">
                <a:solidFill>
                  <a:srgbClr val="005EB8"/>
                </a:solidFill>
                <a:latin typeface="Titillium Lt" panose="00000400000000000000" pitchFamily="50" charset="0"/>
                <a:ea typeface="+mn-ea"/>
                <a:cs typeface="Arial" pitchFamily="34" charset="0"/>
              </a:defRPr>
            </a:lvl1pPr>
          </a:lstStyle>
          <a:p>
            <a:pPr lvl="0"/>
            <a:r>
              <a:rPr lang="en-US" dirty="0" smtClean="0"/>
              <a:t>Presentation Subtitle</a:t>
            </a:r>
            <a:endParaRPr lang="en-US" dirty="0"/>
          </a:p>
        </p:txBody>
      </p:sp>
    </p:spTree>
    <p:extLst>
      <p:ext uri="{BB962C8B-B14F-4D97-AF65-F5344CB8AC3E}">
        <p14:creationId xmlns:p14="http://schemas.microsoft.com/office/powerpoint/2010/main" val="38971130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2">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p>
            <a:fld id="{B3D2B377-CF7E-8F44-A32D-7E519906999D}" type="datetimeFigureOut">
              <a:rPr lang="en-US" smtClean="0"/>
              <a:t>4/15/2019</a:t>
            </a:fld>
            <a:endParaRPr lang="en-US"/>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p>
            <a:endParaRPr lang="en-US"/>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3896" y="6176964"/>
            <a:ext cx="1238229" cy="681037"/>
          </a:xfrm>
          <a:prstGeom prst="rect">
            <a:avLst/>
          </a:prstGeom>
        </p:spPr>
      </p:pic>
    </p:spTree>
    <p:extLst>
      <p:ext uri="{BB962C8B-B14F-4D97-AF65-F5344CB8AC3E}">
        <p14:creationId xmlns:p14="http://schemas.microsoft.com/office/powerpoint/2010/main" val="42714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617852" y="154483"/>
            <a:ext cx="6697348"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4"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484012"/>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5000" y="1248508"/>
            <a:ext cx="7840663"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1"/>
          <p:cNvSpPr>
            <a:spLocks noGrp="1"/>
          </p:cNvSpPr>
          <p:nvPr>
            <p:ph type="ctrTitle"/>
          </p:nvPr>
        </p:nvSpPr>
        <p:spPr>
          <a:xfrm>
            <a:off x="615846" y="157876"/>
            <a:ext cx="6699354"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99578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614952" y="155768"/>
            <a:ext cx="6700248"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632882" y="1239716"/>
            <a:ext cx="7842780" cy="4868750"/>
          </a:xfrm>
          <a:prstGeom prst="rect">
            <a:avLst/>
          </a:prstGeom>
        </p:spPr>
        <p:txBody>
          <a:bodyPr vert="horz"/>
          <a:lstStyle>
            <a:lvl1pPr>
              <a:defRPr baseline="0"/>
            </a:lvl1pPr>
          </a:lstStyle>
          <a:p>
            <a:r>
              <a:rPr lang="en-CA" noProof="0" dirty="0" smtClean="0"/>
              <a:t>Insert image here.</a:t>
            </a:r>
            <a:endParaRPr lang="en-CA" noProof="0" dirty="0"/>
          </a:p>
        </p:txBody>
      </p:sp>
      <p:sp>
        <p:nvSpPr>
          <p:cNvPr id="6" name="Text Placeholder 10"/>
          <p:cNvSpPr>
            <a:spLocks noGrp="1"/>
          </p:cNvSpPr>
          <p:nvPr>
            <p:ph type="body" sz="quarter" idx="11" hasCustomPrompt="1"/>
          </p:nvPr>
        </p:nvSpPr>
        <p:spPr>
          <a:xfrm>
            <a:off x="4055634" y="6133275"/>
            <a:ext cx="4496696" cy="28571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8"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9296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4656"/>
            <a:ext cx="6699902"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635000" y="1248508"/>
            <a:ext cx="7840663"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632882" y="3852567"/>
            <a:ext cx="784278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4055634" y="6126049"/>
            <a:ext cx="4496696" cy="257166"/>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7"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146051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60030"/>
            <a:ext cx="6699902" cy="647852"/>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4" name="Picture Placeholder 4"/>
          <p:cNvSpPr>
            <a:spLocks noGrp="1"/>
          </p:cNvSpPr>
          <p:nvPr>
            <p:ph type="pic" sz="quarter" idx="10" hasCustomPrompt="1"/>
          </p:nvPr>
        </p:nvSpPr>
        <p:spPr>
          <a:xfrm>
            <a:off x="5105400" y="1248508"/>
            <a:ext cx="3370262" cy="4689714"/>
          </a:xfrm>
          <a:prstGeom prst="rect">
            <a:avLst/>
          </a:prstGeom>
        </p:spPr>
        <p:txBody>
          <a:bodyPr vert="horz"/>
          <a:lstStyle>
            <a:lvl1pPr marL="0" indent="0">
              <a:buFont typeface="Arial" panose="020B0604020202020204" pitchFamily="34" charset="0"/>
              <a:buNone/>
              <a:defRPr baseline="0">
                <a:solidFill>
                  <a:schemeClr val="accent3"/>
                </a:solidFill>
              </a:defRPr>
            </a:lvl1pPr>
            <a:lvl2pPr marL="685800" indent="-342900">
              <a:defRPr/>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r>
              <a:rPr lang="en-CA" noProof="0" dirty="0" smtClean="0"/>
              <a:t>Insert image here.</a:t>
            </a:r>
          </a:p>
        </p:txBody>
      </p:sp>
      <p:sp>
        <p:nvSpPr>
          <p:cNvPr id="6" name="Content Placeholder 7"/>
          <p:cNvSpPr>
            <a:spLocks noGrp="1"/>
          </p:cNvSpPr>
          <p:nvPr>
            <p:ph sz="quarter" idx="12"/>
          </p:nvPr>
        </p:nvSpPr>
        <p:spPr>
          <a:xfrm>
            <a:off x="635001" y="1248508"/>
            <a:ext cx="4203699" cy="5076988"/>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sp>
        <p:nvSpPr>
          <p:cNvPr id="8" name="Text Placeholder 10"/>
          <p:cNvSpPr>
            <a:spLocks noGrp="1"/>
          </p:cNvSpPr>
          <p:nvPr>
            <p:ph type="body" sz="quarter" idx="11" hasCustomPrompt="1"/>
          </p:nvPr>
        </p:nvSpPr>
        <p:spPr>
          <a:xfrm>
            <a:off x="5104870" y="5938221"/>
            <a:ext cx="3490490" cy="384318"/>
          </a:xfrm>
          <a:prstGeom prst="rect">
            <a:avLst/>
          </a:prstGeom>
        </p:spPr>
        <p:txBody>
          <a:bodyPr vert="horz"/>
          <a:lstStyle>
            <a:lvl1pPr marL="0" algn="r" defTabSz="914400" rtl="0" eaLnBrk="1" latinLnBrk="0" hangingPunct="1">
              <a:spcBef>
                <a:spcPct val="50000"/>
              </a:spcBef>
              <a:defRPr lang="en-US" sz="10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9"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2" name="TextBox 11"/>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5396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Text split">
    <p:spTree>
      <p:nvGrpSpPr>
        <p:cNvPr id="1" name=""/>
        <p:cNvGrpSpPr/>
        <p:nvPr/>
      </p:nvGrpSpPr>
      <p:grpSpPr>
        <a:xfrm>
          <a:off x="0" y="0"/>
          <a:ext cx="0" cy="0"/>
          <a:chOff x="0" y="0"/>
          <a:chExt cx="0" cy="0"/>
        </a:xfrm>
      </p:grpSpPr>
      <p:sp>
        <p:nvSpPr>
          <p:cNvPr id="3" name="Title 1"/>
          <p:cNvSpPr>
            <a:spLocks noGrp="1"/>
          </p:cNvSpPr>
          <p:nvPr>
            <p:ph type="ctrTitle"/>
          </p:nvPr>
        </p:nvSpPr>
        <p:spPr>
          <a:xfrm>
            <a:off x="615298" y="155149"/>
            <a:ext cx="6708694" cy="685114"/>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10" name="Content Placeholder 3"/>
          <p:cNvSpPr>
            <a:spLocks noGrp="1"/>
          </p:cNvSpPr>
          <p:nvPr>
            <p:ph sz="half" idx="2"/>
          </p:nvPr>
        </p:nvSpPr>
        <p:spPr>
          <a:xfrm>
            <a:off x="4695092" y="1239715"/>
            <a:ext cx="3791250" cy="5085781"/>
          </a:xfrm>
          <a:prstGeom prst="rect">
            <a:avLst/>
          </a:prstGeom>
        </p:spPr>
        <p:txBody>
          <a:bodyPr/>
          <a:lstStyle>
            <a:lvl1pPr marL="342900" indent="-342900">
              <a:buFont typeface="Arial" panose="020B0604020202020204" pitchFamily="34" charset="0"/>
              <a:buChar char="•"/>
              <a:defRPr sz="2800">
                <a:solidFill>
                  <a:schemeClr val="tx2"/>
                </a:solidFill>
              </a:defRPr>
            </a:lvl1pPr>
            <a:lvl2pPr marL="685800" indent="-342900">
              <a:buFont typeface="Arial" panose="020B0604020202020204" pitchFamily="34" charset="0"/>
              <a:buChar char="◦"/>
              <a:defRPr sz="2400" b="0"/>
            </a:lvl2pPr>
            <a:lvl3pPr marL="914400" indent="-228600">
              <a:buFont typeface="Wingdings" panose="05000000000000000000" pitchFamily="2" charset="2"/>
              <a:buChar char="§"/>
              <a:defRPr sz="2000" b="0"/>
            </a:lvl3pPr>
            <a:lvl4pPr marL="1143000" indent="-228600">
              <a:defRPr sz="1800" b="0"/>
            </a:lvl4pPr>
            <a:lvl5pPr marL="1371600" indent="-228600">
              <a:defRPr sz="1600" b="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a:p>
        </p:txBody>
      </p:sp>
      <p:sp>
        <p:nvSpPr>
          <p:cNvPr id="11" name="Content Placeholder 7"/>
          <p:cNvSpPr>
            <a:spLocks noGrp="1"/>
          </p:cNvSpPr>
          <p:nvPr>
            <p:ph sz="quarter" idx="12"/>
          </p:nvPr>
        </p:nvSpPr>
        <p:spPr>
          <a:xfrm>
            <a:off x="635001" y="1239715"/>
            <a:ext cx="3831491" cy="5085781"/>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tabLst/>
              <a:defRPr sz="1600"/>
            </a:lvl5pPr>
          </a:lstStyle>
          <a:p>
            <a:pPr lvl="0"/>
            <a:r>
              <a:rPr lang="en-US" noProof="0" dirty="0" smtClean="0"/>
              <a:t>Click to edit Master text styles</a:t>
            </a:r>
          </a:p>
          <a:p>
            <a:pPr lvl="1"/>
            <a:r>
              <a:rPr lang="en-US" sz="2400" noProof="0" dirty="0" smtClean="0"/>
              <a:t>Second level</a:t>
            </a:r>
          </a:p>
          <a:p>
            <a:pPr lvl="2"/>
            <a:r>
              <a:rPr lang="en-US" sz="2000" noProof="0" dirty="0" smtClean="0"/>
              <a:t>Third level</a:t>
            </a:r>
            <a:endParaRPr lang="en-US" noProof="0" dirty="0" smtClean="0"/>
          </a:p>
          <a:p>
            <a:pPr lvl="3"/>
            <a:r>
              <a:rPr lang="en-US" noProof="0" dirty="0" smtClean="0"/>
              <a:t>Fourth level</a:t>
            </a:r>
          </a:p>
          <a:p>
            <a:pPr lvl="4"/>
            <a:r>
              <a:rPr lang="en-US" noProof="0" dirty="0" smtClean="0"/>
              <a:t>Fifth level</a:t>
            </a:r>
            <a:endParaRPr lang="en-CA" noProof="0" dirty="0" smtClean="0"/>
          </a:p>
          <a:p>
            <a:pPr lvl="0"/>
            <a:endParaRPr lang="en-CA"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6"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3035300" y="6426200"/>
            <a:ext cx="3073400"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 Alberta Institute of</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8686798" y="6429126"/>
            <a:ext cx="370253"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34704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5"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3"/>
          <p:cNvSpPr>
            <a:spLocks noGrp="1"/>
          </p:cNvSpPr>
          <p:nvPr>
            <p:ph sz="quarter" idx="10" hasCustomPrompt="1"/>
          </p:nvPr>
        </p:nvSpPr>
        <p:spPr>
          <a:xfrm>
            <a:off x="635000" y="4297680"/>
            <a:ext cx="7840663"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982991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2867004" y="1122363"/>
            <a:ext cx="5133996" cy="2387600"/>
          </a:xfrm>
          <a:prstGeom prst="rect">
            <a:avLst/>
          </a:prstGeom>
        </p:spPr>
        <p:txBody>
          <a:bodyPr anchor="b">
            <a:normAutofit/>
          </a:bodyPr>
          <a:lstStyle>
            <a:lvl1pPr algn="l">
              <a:defRPr sz="405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2867004" y="3602038"/>
            <a:ext cx="5133996" cy="1655762"/>
          </a:xfrm>
          <a:prstGeom prst="rect">
            <a:avLst/>
          </a:prstGeom>
        </p:spPr>
        <p:txBody>
          <a:bodyPr>
            <a:normAutofit/>
          </a:bodyPr>
          <a:lstStyle>
            <a:lvl1pPr marL="0" indent="0" algn="l">
              <a:buNone/>
              <a:defRPr sz="2250">
                <a:solidFill>
                  <a:schemeClr val="accent1"/>
                </a:solidFill>
                <a:latin typeface="Verdana" charset="0"/>
                <a:ea typeface="Verdana" charset="0"/>
                <a:cs typeface="Verdan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2867004" y="6390217"/>
            <a:ext cx="923925" cy="365125"/>
          </a:xfrm>
          <a:prstGeom prst="rect">
            <a:avLst/>
          </a:prstGeom>
        </p:spPr>
        <p:txBody>
          <a:bodyPr anchor="b"/>
          <a:lstStyle>
            <a:lvl1pPr>
              <a:defRPr>
                <a:solidFill>
                  <a:schemeClr val="accent6"/>
                </a:solidFill>
              </a:defRPr>
            </a:lvl1pPr>
          </a:lstStyle>
          <a:p>
            <a:fld id="{B3D2B377-CF7E-8F44-A32D-7E519906999D}" type="datetimeFigureOut">
              <a:rPr lang="en-US" smtClean="0"/>
              <a:pPr/>
              <a:t>4/15/2019</a:t>
            </a:fld>
            <a:endParaRPr lang="en-US" dirty="0"/>
          </a:p>
        </p:txBody>
      </p:sp>
      <p:sp>
        <p:nvSpPr>
          <p:cNvPr id="5" name="Footer Placeholder 4"/>
          <p:cNvSpPr>
            <a:spLocks noGrp="1"/>
          </p:cNvSpPr>
          <p:nvPr>
            <p:ph type="ftr" sz="quarter" idx="11"/>
          </p:nvPr>
        </p:nvSpPr>
        <p:spPr>
          <a:xfrm>
            <a:off x="3924279" y="6390217"/>
            <a:ext cx="3800496" cy="365125"/>
          </a:xfrm>
          <a:prstGeom prst="rect">
            <a:avLst/>
          </a:prstGeo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7858125" y="6390217"/>
            <a:ext cx="657225" cy="365125"/>
          </a:xfrm>
          <a:prstGeom prst="rect">
            <a:avLst/>
          </a:prstGeo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25" y="904252"/>
            <a:ext cx="2781279" cy="4718090"/>
          </a:xfrm>
          <a:prstGeom prst="rect">
            <a:avLst/>
          </a:prstGeom>
        </p:spPr>
      </p:pic>
    </p:spTree>
    <p:extLst>
      <p:ext uri="{BB962C8B-B14F-4D97-AF65-F5344CB8AC3E}">
        <p14:creationId xmlns:p14="http://schemas.microsoft.com/office/powerpoint/2010/main" val="18676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p:cNvSpPr>
            <a:spLocks noChangeArrowheads="1"/>
          </p:cNvSpPr>
          <p:nvPr userDrawn="1"/>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120900" algn="r"/>
                <a:tab pos="2971800" algn="ctr"/>
                <a:tab pos="5943600" algn="r"/>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39000" y="2941"/>
            <a:ext cx="1905000" cy="786765"/>
          </a:xfrm>
          <a:prstGeom prst="rect">
            <a:avLst/>
          </a:prstGeom>
        </p:spPr>
      </p:pic>
      <p:sp>
        <p:nvSpPr>
          <p:cNvPr id="11" name="Rectangle 2"/>
          <p:cNvSpPr>
            <a:spLocks noChangeArrowheads="1"/>
          </p:cNvSpPr>
          <p:nvPr userDrawn="1"/>
        </p:nvSpPr>
        <p:spPr bwMode="auto">
          <a:xfrm>
            <a:off x="0" y="807882"/>
            <a:ext cx="9144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167157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54"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769" y="809625"/>
            <a:ext cx="4353169" cy="3491527"/>
          </a:xfrm>
        </p:spPr>
        <p:txBody>
          <a:bodyPr>
            <a:noAutofit/>
          </a:bodyPr>
          <a:lstStyle/>
          <a:p>
            <a:r>
              <a:rPr lang="en-CA" sz="3600" dirty="0" smtClean="0"/>
              <a:t>ITSC 206: Advanced </a:t>
            </a:r>
            <a:r>
              <a:rPr lang="en-CA" sz="3600" dirty="0"/>
              <a:t>Networking for Offensive and Defensive Environments</a:t>
            </a:r>
            <a:endParaRPr lang="en-US" sz="3600" dirty="0"/>
          </a:p>
        </p:txBody>
      </p:sp>
      <p:sp>
        <p:nvSpPr>
          <p:cNvPr id="3" name="Subtitle 2"/>
          <p:cNvSpPr>
            <a:spLocks noGrp="1"/>
          </p:cNvSpPr>
          <p:nvPr>
            <p:ph type="body" sz="quarter" idx="10"/>
          </p:nvPr>
        </p:nvSpPr>
        <p:spPr/>
        <p:txBody>
          <a:bodyPr>
            <a:normAutofit/>
          </a:bodyPr>
          <a:lstStyle/>
          <a:p>
            <a:r>
              <a:rPr lang="en-US"/>
              <a:t>Lecture </a:t>
            </a:r>
            <a:r>
              <a:rPr lang="en-US" dirty="0" smtClean="0"/>
              <a:t>7: IDS/IPS</a:t>
            </a:r>
            <a:endParaRPr lang="en-US" dirty="0"/>
          </a:p>
        </p:txBody>
      </p:sp>
    </p:spTree>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34"/>
          <p:cNvSpPr>
            <a:spLocks noChangeShapeType="1"/>
          </p:cNvSpPr>
          <p:nvPr/>
        </p:nvSpPr>
        <p:spPr bwMode="auto">
          <a:xfrm flipH="1" flipV="1">
            <a:off x="6981744" y="4127925"/>
            <a:ext cx="9638" cy="1311539"/>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ctrTitle"/>
          </p:nvPr>
        </p:nvSpPr>
        <p:spPr/>
        <p:txBody>
          <a:bodyPr/>
          <a:lstStyle/>
          <a:p>
            <a:r>
              <a:rPr lang="en-US" dirty="0" smtClean="0"/>
              <a:t>Firewall w/ IDPS</a:t>
            </a:r>
            <a:endParaRPr lang="en-US" dirty="0"/>
          </a:p>
        </p:txBody>
      </p:sp>
      <p:sp>
        <p:nvSpPr>
          <p:cNvPr id="7" name="Line 8"/>
          <p:cNvSpPr>
            <a:spLocks noChangeShapeType="1"/>
          </p:cNvSpPr>
          <p:nvPr/>
        </p:nvSpPr>
        <p:spPr bwMode="auto">
          <a:xfrm>
            <a:off x="1447800" y="1524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9"/>
          <p:cNvSpPr>
            <a:spLocks noChangeShapeType="1"/>
          </p:cNvSpPr>
          <p:nvPr/>
        </p:nvSpPr>
        <p:spPr bwMode="auto">
          <a:xfrm>
            <a:off x="1447800" y="30480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0"/>
          <p:cNvSpPr>
            <a:spLocks noChangeShapeType="1"/>
          </p:cNvSpPr>
          <p:nvPr/>
        </p:nvSpPr>
        <p:spPr bwMode="auto">
          <a:xfrm rot="16200000">
            <a:off x="1485900" y="3771900"/>
            <a:ext cx="5105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1"/>
          <p:cNvSpPr>
            <a:spLocks noChangeShapeType="1"/>
          </p:cNvSpPr>
          <p:nvPr/>
        </p:nvSpPr>
        <p:spPr bwMode="auto">
          <a:xfrm>
            <a:off x="2971800" y="1524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2"/>
          <p:cNvSpPr txBox="1">
            <a:spLocks noChangeArrowheads="1"/>
          </p:cNvSpPr>
          <p:nvPr/>
        </p:nvSpPr>
        <p:spPr bwMode="auto">
          <a:xfrm>
            <a:off x="609600" y="19050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10.1.1.2</a:t>
            </a:r>
            <a:endParaRPr lang="en-US" altLang="en-US"/>
          </a:p>
        </p:txBody>
      </p:sp>
      <p:sp>
        <p:nvSpPr>
          <p:cNvPr id="12" name="Text Box 13"/>
          <p:cNvSpPr txBox="1">
            <a:spLocks noChangeArrowheads="1"/>
          </p:cNvSpPr>
          <p:nvPr/>
        </p:nvSpPr>
        <p:spPr bwMode="auto">
          <a:xfrm>
            <a:off x="609600" y="32766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10.1.2.2</a:t>
            </a:r>
            <a:endParaRPr lang="en-US" altLang="en-US"/>
          </a:p>
        </p:txBody>
      </p:sp>
      <p:grpSp>
        <p:nvGrpSpPr>
          <p:cNvPr id="13" name="Group 14"/>
          <p:cNvGrpSpPr>
            <a:grpSpLocks/>
          </p:cNvGrpSpPr>
          <p:nvPr/>
        </p:nvGrpSpPr>
        <p:grpSpPr bwMode="auto">
          <a:xfrm>
            <a:off x="2362200" y="2743200"/>
            <a:ext cx="609600" cy="609600"/>
            <a:chOff x="3408" y="1776"/>
            <a:chExt cx="384" cy="384"/>
          </a:xfrm>
        </p:grpSpPr>
        <p:sp>
          <p:nvSpPr>
            <p:cNvPr id="14" name="Oval 15"/>
            <p:cNvSpPr>
              <a:spLocks noChangeArrowheads="1"/>
            </p:cNvSpPr>
            <p:nvPr/>
          </p:nvSpPr>
          <p:spPr bwMode="auto">
            <a:xfrm>
              <a:off x="3408" y="1776"/>
              <a:ext cx="384" cy="384"/>
            </a:xfrm>
            <a:prstGeom prst="ellipse">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6"/>
            <p:cNvSpPr>
              <a:spLocks noChangeArrowheads="1"/>
            </p:cNvSpPr>
            <p:nvPr/>
          </p:nvSpPr>
          <p:spPr bwMode="auto">
            <a:xfrm>
              <a:off x="3408" y="1776"/>
              <a:ext cx="384" cy="384"/>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tx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17"/>
          <p:cNvSpPr>
            <a:spLocks noChangeShapeType="1"/>
          </p:cNvSpPr>
          <p:nvPr/>
        </p:nvSpPr>
        <p:spPr bwMode="auto">
          <a:xfrm>
            <a:off x="2971800" y="30480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8"/>
          <p:cNvSpPr txBox="1">
            <a:spLocks noChangeArrowheads="1"/>
          </p:cNvSpPr>
          <p:nvPr/>
        </p:nvSpPr>
        <p:spPr bwMode="auto">
          <a:xfrm>
            <a:off x="6937295" y="2949059"/>
            <a:ext cx="1402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smtClean="0">
                <a:solidFill>
                  <a:srgbClr val="080808"/>
                </a:solidFill>
              </a:rPr>
              <a:t>12.16.23.24</a:t>
            </a:r>
            <a:endParaRPr lang="en-US" altLang="en-US" dirty="0"/>
          </a:p>
        </p:txBody>
      </p:sp>
      <p:sp>
        <p:nvSpPr>
          <p:cNvPr id="19" name="Line 20"/>
          <p:cNvSpPr>
            <a:spLocks noChangeShapeType="1"/>
          </p:cNvSpPr>
          <p:nvPr/>
        </p:nvSpPr>
        <p:spPr bwMode="auto">
          <a:xfrm>
            <a:off x="1447800" y="46482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1"/>
          <p:cNvSpPr txBox="1">
            <a:spLocks noChangeArrowheads="1"/>
          </p:cNvSpPr>
          <p:nvPr/>
        </p:nvSpPr>
        <p:spPr bwMode="auto">
          <a:xfrm>
            <a:off x="609600" y="48768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10.1.3.2</a:t>
            </a:r>
            <a:endParaRPr lang="en-US" altLang="en-US"/>
          </a:p>
        </p:txBody>
      </p:sp>
      <p:sp>
        <p:nvSpPr>
          <p:cNvPr id="24" name="Line 25"/>
          <p:cNvSpPr>
            <a:spLocks noChangeShapeType="1"/>
          </p:cNvSpPr>
          <p:nvPr/>
        </p:nvSpPr>
        <p:spPr bwMode="auto">
          <a:xfrm>
            <a:off x="2971800" y="46482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7"/>
          <p:cNvSpPr>
            <a:spLocks noChangeShapeType="1"/>
          </p:cNvSpPr>
          <p:nvPr/>
        </p:nvSpPr>
        <p:spPr bwMode="auto">
          <a:xfrm>
            <a:off x="1447800" y="5943600"/>
            <a:ext cx="9144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8"/>
          <p:cNvSpPr txBox="1">
            <a:spLocks noChangeArrowheads="1"/>
          </p:cNvSpPr>
          <p:nvPr/>
        </p:nvSpPr>
        <p:spPr bwMode="auto">
          <a:xfrm>
            <a:off x="609600" y="61722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10.1.4.2</a:t>
            </a:r>
            <a:endParaRPr lang="en-US" altLang="en-US"/>
          </a:p>
        </p:txBody>
      </p:sp>
      <p:sp>
        <p:nvSpPr>
          <p:cNvPr id="31" name="Line 32"/>
          <p:cNvSpPr>
            <a:spLocks noChangeShapeType="1"/>
          </p:cNvSpPr>
          <p:nvPr/>
        </p:nvSpPr>
        <p:spPr bwMode="auto">
          <a:xfrm>
            <a:off x="2971800" y="5943600"/>
            <a:ext cx="1066800"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4"/>
          <p:cNvSpPr>
            <a:spLocks noChangeShapeType="1"/>
          </p:cNvSpPr>
          <p:nvPr/>
        </p:nvSpPr>
        <p:spPr bwMode="auto">
          <a:xfrm>
            <a:off x="4038599" y="4343400"/>
            <a:ext cx="2333545" cy="0"/>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40"/>
          <p:cNvSpPr txBox="1">
            <a:spLocks noChangeArrowheads="1"/>
          </p:cNvSpPr>
          <p:nvPr/>
        </p:nvSpPr>
        <p:spPr bwMode="auto">
          <a:xfrm>
            <a:off x="1371600" y="51816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10.1.4.1/192.168.123.4</a:t>
            </a:r>
            <a:endParaRPr lang="en-US" altLang="en-US"/>
          </a:p>
        </p:txBody>
      </p:sp>
      <p:sp>
        <p:nvSpPr>
          <p:cNvPr id="35" name="Text Box 41"/>
          <p:cNvSpPr txBox="1">
            <a:spLocks noChangeArrowheads="1"/>
          </p:cNvSpPr>
          <p:nvPr/>
        </p:nvSpPr>
        <p:spPr bwMode="auto">
          <a:xfrm>
            <a:off x="1143000" y="381000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mtClean="0">
                <a:solidFill>
                  <a:srgbClr val="080808"/>
                </a:solidFill>
              </a:rPr>
              <a:t>10.1.3.1/192.168.123.3</a:t>
            </a:r>
            <a:endParaRPr lang="en-US" altLang="en-US"/>
          </a:p>
        </p:txBody>
      </p:sp>
      <p:sp>
        <p:nvSpPr>
          <p:cNvPr id="36" name="Text Box 42"/>
          <p:cNvSpPr txBox="1">
            <a:spLocks noChangeArrowheads="1"/>
          </p:cNvSpPr>
          <p:nvPr/>
        </p:nvSpPr>
        <p:spPr bwMode="auto">
          <a:xfrm>
            <a:off x="1447800" y="22098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80808"/>
                </a:solidFill>
              </a:rPr>
              <a:t>10.1.2.1/192.168.123.2</a:t>
            </a:r>
            <a:endParaRPr lang="en-US" altLang="en-US"/>
          </a:p>
        </p:txBody>
      </p:sp>
      <p:sp>
        <p:nvSpPr>
          <p:cNvPr id="37" name="Text Box 43"/>
          <p:cNvSpPr txBox="1">
            <a:spLocks noChangeArrowheads="1"/>
          </p:cNvSpPr>
          <p:nvPr/>
        </p:nvSpPr>
        <p:spPr bwMode="auto">
          <a:xfrm>
            <a:off x="1371600" y="8382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10.1.1.1/192.168.123.1</a:t>
            </a:r>
            <a:endParaRPr lang="en-US" altLang="en-US" dirty="0"/>
          </a:p>
        </p:txBody>
      </p:sp>
      <p:sp>
        <p:nvSpPr>
          <p:cNvPr id="38" name="Text Box 61"/>
          <p:cNvSpPr txBox="1">
            <a:spLocks noChangeArrowheads="1"/>
          </p:cNvSpPr>
          <p:nvPr/>
        </p:nvSpPr>
        <p:spPr bwMode="auto">
          <a:xfrm>
            <a:off x="228600" y="1108501"/>
            <a:ext cx="1143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smtClean="0">
                <a:solidFill>
                  <a:srgbClr val="080808"/>
                </a:solidFill>
              </a:rPr>
              <a:t>Remote</a:t>
            </a:r>
          </a:p>
          <a:p>
            <a:pPr eaLnBrk="0" hangingPunct="0"/>
            <a:r>
              <a:rPr lang="en-US" altLang="en-US" dirty="0" smtClean="0">
                <a:solidFill>
                  <a:srgbClr val="080808"/>
                </a:solidFill>
              </a:rPr>
              <a:t>Access</a:t>
            </a:r>
            <a:endParaRPr lang="en-US" altLang="en-US" dirty="0"/>
          </a:p>
        </p:txBody>
      </p:sp>
      <p:sp>
        <p:nvSpPr>
          <p:cNvPr id="39" name="Text Box 61"/>
          <p:cNvSpPr txBox="1">
            <a:spLocks noChangeArrowheads="1"/>
          </p:cNvSpPr>
          <p:nvPr/>
        </p:nvSpPr>
        <p:spPr bwMode="auto">
          <a:xfrm>
            <a:off x="381000" y="5439465"/>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smtClean="0">
                <a:solidFill>
                  <a:srgbClr val="080808"/>
                </a:solidFill>
              </a:rPr>
              <a:t>Internal Servers</a:t>
            </a:r>
            <a:endParaRPr lang="en-US" altLang="en-US" dirty="0"/>
          </a:p>
        </p:txBody>
      </p:sp>
      <p:grpSp>
        <p:nvGrpSpPr>
          <p:cNvPr id="42" name="Group 41"/>
          <p:cNvGrpSpPr>
            <a:grpSpLocks/>
          </p:cNvGrpSpPr>
          <p:nvPr/>
        </p:nvGrpSpPr>
        <p:grpSpPr bwMode="auto">
          <a:xfrm>
            <a:off x="6372145" y="1432089"/>
            <a:ext cx="1219200" cy="1219200"/>
            <a:chOff x="3456" y="1920"/>
            <a:chExt cx="768" cy="768"/>
          </a:xfrm>
        </p:grpSpPr>
        <p:grpSp>
          <p:nvGrpSpPr>
            <p:cNvPr id="43" name="Group 42"/>
            <p:cNvGrpSpPr>
              <a:grpSpLocks/>
            </p:cNvGrpSpPr>
            <p:nvPr/>
          </p:nvGrpSpPr>
          <p:grpSpPr bwMode="auto">
            <a:xfrm>
              <a:off x="3456" y="1920"/>
              <a:ext cx="768" cy="768"/>
              <a:chOff x="3408" y="1776"/>
              <a:chExt cx="384" cy="384"/>
            </a:xfrm>
          </p:grpSpPr>
          <p:sp>
            <p:nvSpPr>
              <p:cNvPr id="45" name="AutoShape 11"/>
              <p:cNvSpPr>
                <a:spLocks noChangeArrowheads="1"/>
              </p:cNvSpPr>
              <p:nvPr/>
            </p:nvSpPr>
            <p:spPr bwMode="auto">
              <a:xfrm>
                <a:off x="3408" y="1776"/>
                <a:ext cx="384" cy="384"/>
              </a:xfrm>
              <a:prstGeom prst="cloudCallout">
                <a:avLst>
                  <a:gd name="adj1" fmla="val -43750"/>
                  <a:gd name="adj2" fmla="val 70000"/>
                </a:avLst>
              </a:prstGeom>
              <a:solidFill>
                <a:srgbClr val="C0C0C0"/>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sp>
            <p:nvSpPr>
              <p:cNvPr id="46" name="AutoShape 12"/>
              <p:cNvSpPr>
                <a:spLocks noChangeArrowheads="1"/>
              </p:cNvSpPr>
              <p:nvPr/>
            </p:nvSpPr>
            <p:spPr bwMode="auto">
              <a:xfrm>
                <a:off x="3408" y="1776"/>
                <a:ext cx="384" cy="384"/>
              </a:xfrm>
              <a:prstGeom prst="cloudCallout">
                <a:avLst>
                  <a:gd name="adj1" fmla="val -43750"/>
                  <a:gd name="adj2" fmla="val 70000"/>
                </a:avLst>
              </a:prstGeom>
              <a:solidFill>
                <a:schemeClr val="tx1"/>
              </a:soli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endParaRPr lang="en-US"/>
              </a:p>
            </p:txBody>
          </p:sp>
        </p:grpSp>
        <p:sp>
          <p:nvSpPr>
            <p:cNvPr id="44" name="Text Box 19"/>
            <p:cNvSpPr txBox="1">
              <a:spLocks noChangeArrowheads="1"/>
            </p:cNvSpPr>
            <p:nvPr/>
          </p:nvSpPr>
          <p:spPr bwMode="auto">
            <a:xfrm>
              <a:off x="3456" y="2160"/>
              <a:ext cx="712" cy="2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rgbClr val="000000"/>
                  </a:solidFill>
                  <a:latin typeface="Times New Roman" charset="0"/>
                  <a:ea typeface="+mn-ea"/>
                  <a:cs typeface="+mn-cs"/>
                </a:defRPr>
              </a:lvl1pPr>
              <a:lvl2pPr marL="457200" algn="l" rtl="0" fontAlgn="base">
                <a:spcBef>
                  <a:spcPct val="0"/>
                </a:spcBef>
                <a:spcAft>
                  <a:spcPct val="0"/>
                </a:spcAft>
                <a:defRPr sz="2400" kern="1200">
                  <a:solidFill>
                    <a:srgbClr val="000000"/>
                  </a:solidFill>
                  <a:latin typeface="Times New Roman" charset="0"/>
                  <a:ea typeface="+mn-ea"/>
                  <a:cs typeface="+mn-cs"/>
                </a:defRPr>
              </a:lvl2pPr>
              <a:lvl3pPr marL="914400" algn="l" rtl="0" fontAlgn="base">
                <a:spcBef>
                  <a:spcPct val="0"/>
                </a:spcBef>
                <a:spcAft>
                  <a:spcPct val="0"/>
                </a:spcAft>
                <a:defRPr sz="2400" kern="1200">
                  <a:solidFill>
                    <a:srgbClr val="000000"/>
                  </a:solidFill>
                  <a:latin typeface="Times New Roman" charset="0"/>
                  <a:ea typeface="+mn-ea"/>
                  <a:cs typeface="+mn-cs"/>
                </a:defRPr>
              </a:lvl3pPr>
              <a:lvl4pPr marL="1371600" algn="l" rtl="0" fontAlgn="base">
                <a:spcBef>
                  <a:spcPct val="0"/>
                </a:spcBef>
                <a:spcAft>
                  <a:spcPct val="0"/>
                </a:spcAft>
                <a:defRPr sz="2400" kern="1200">
                  <a:solidFill>
                    <a:srgbClr val="000000"/>
                  </a:solidFill>
                  <a:latin typeface="Times New Roman" charset="0"/>
                  <a:ea typeface="+mn-ea"/>
                  <a:cs typeface="+mn-cs"/>
                </a:defRPr>
              </a:lvl4pPr>
              <a:lvl5pPr marL="1828800" algn="l" rtl="0" fontAlgn="base">
                <a:spcBef>
                  <a:spcPct val="0"/>
                </a:spcBef>
                <a:spcAft>
                  <a:spcPct val="0"/>
                </a:spcAft>
                <a:defRPr sz="2400" kern="1200">
                  <a:solidFill>
                    <a:srgbClr val="000000"/>
                  </a:solidFill>
                  <a:latin typeface="Times New Roman" charset="0"/>
                  <a:ea typeface="+mn-ea"/>
                  <a:cs typeface="+mn-cs"/>
                </a:defRPr>
              </a:lvl5pPr>
              <a:lvl6pPr marL="2286000" algn="l" defTabSz="914400" rtl="0" eaLnBrk="1" latinLnBrk="0" hangingPunct="1">
                <a:defRPr sz="2400" kern="1200">
                  <a:solidFill>
                    <a:srgbClr val="000000"/>
                  </a:solidFill>
                  <a:latin typeface="Times New Roman" charset="0"/>
                  <a:ea typeface="+mn-ea"/>
                  <a:cs typeface="+mn-cs"/>
                </a:defRPr>
              </a:lvl6pPr>
              <a:lvl7pPr marL="2743200" algn="l" defTabSz="914400" rtl="0" eaLnBrk="1" latinLnBrk="0" hangingPunct="1">
                <a:defRPr sz="2400" kern="1200">
                  <a:solidFill>
                    <a:srgbClr val="000000"/>
                  </a:solidFill>
                  <a:latin typeface="Times New Roman" charset="0"/>
                  <a:ea typeface="+mn-ea"/>
                  <a:cs typeface="+mn-cs"/>
                </a:defRPr>
              </a:lvl7pPr>
              <a:lvl8pPr marL="3200400" algn="l" defTabSz="914400" rtl="0" eaLnBrk="1" latinLnBrk="0" hangingPunct="1">
                <a:defRPr sz="2400" kern="1200">
                  <a:solidFill>
                    <a:srgbClr val="000000"/>
                  </a:solidFill>
                  <a:latin typeface="Times New Roman" charset="0"/>
                  <a:ea typeface="+mn-ea"/>
                  <a:cs typeface="+mn-cs"/>
                </a:defRPr>
              </a:lvl8pPr>
              <a:lvl9pPr marL="3657600" algn="l" defTabSz="914400" rtl="0" eaLnBrk="1" latinLnBrk="0" hangingPunct="1">
                <a:defRPr sz="2400" kern="1200">
                  <a:solidFill>
                    <a:srgbClr val="000000"/>
                  </a:solidFill>
                  <a:latin typeface="Times New Roman" charset="0"/>
                  <a:ea typeface="+mn-ea"/>
                  <a:cs typeface="+mn-cs"/>
                </a:defRPr>
              </a:lvl9pPr>
            </a:lstStyle>
            <a:p>
              <a:pPr eaLnBrk="0" hangingPunct="0"/>
              <a:r>
                <a:rPr lang="en-US" altLang="en-US" dirty="0">
                  <a:solidFill>
                    <a:srgbClr val="080808"/>
                  </a:solidFill>
                </a:rPr>
                <a:t>Internet</a:t>
              </a:r>
              <a:endParaRPr lang="en-US" altLang="en-US" dirty="0">
                <a:solidFill>
                  <a:schemeClr val="tx1"/>
                </a:solidFill>
              </a:endParaRPr>
            </a:p>
          </p:txBody>
        </p:sp>
      </p:grpSp>
      <p:sp>
        <p:nvSpPr>
          <p:cNvPr id="47" name="Line 34"/>
          <p:cNvSpPr>
            <a:spLocks noChangeShapeType="1"/>
          </p:cNvSpPr>
          <p:nvPr/>
        </p:nvSpPr>
        <p:spPr bwMode="auto">
          <a:xfrm>
            <a:off x="6981744" y="2651289"/>
            <a:ext cx="1" cy="1198775"/>
          </a:xfrm>
          <a:prstGeom prst="line">
            <a:avLst/>
          </a:prstGeom>
          <a:noFill/>
          <a:ln w="41275"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321476"/>
            <a:ext cx="10382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 Box 18"/>
          <p:cNvSpPr txBox="1">
            <a:spLocks noChangeArrowheads="1"/>
          </p:cNvSpPr>
          <p:nvPr/>
        </p:nvSpPr>
        <p:spPr bwMode="auto">
          <a:xfrm>
            <a:off x="4198857" y="3850064"/>
            <a:ext cx="232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solidFill>
                  <a:srgbClr val="080808"/>
                </a:solidFill>
              </a:rPr>
              <a:t>192.168.123.0/24</a:t>
            </a:r>
            <a:endParaRPr lang="en-US" altLang="en-US" dirty="0"/>
          </a:p>
        </p:txBody>
      </p:sp>
      <p:pic>
        <p:nvPicPr>
          <p:cNvPr id="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438400"/>
            <a:ext cx="9239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156" y="5567362"/>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Text Box 61"/>
          <p:cNvSpPr txBox="1">
            <a:spLocks noChangeArrowheads="1"/>
          </p:cNvSpPr>
          <p:nvPr/>
        </p:nvSpPr>
        <p:spPr bwMode="auto">
          <a:xfrm>
            <a:off x="247650" y="4127926"/>
            <a:ext cx="114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smtClean="0">
                <a:solidFill>
                  <a:srgbClr val="080808"/>
                </a:solidFill>
              </a:rPr>
              <a:t>ICS</a:t>
            </a:r>
          </a:p>
          <a:p>
            <a:pPr eaLnBrk="0" hangingPunct="0"/>
            <a:r>
              <a:rPr lang="en-US" altLang="en-US" dirty="0" smtClean="0">
                <a:solidFill>
                  <a:srgbClr val="080808"/>
                </a:solidFill>
              </a:rPr>
              <a:t>Systems</a:t>
            </a:r>
            <a:endParaRPr lang="en-US" altLang="en-US" dirty="0"/>
          </a:p>
        </p:txBody>
      </p:sp>
      <p:pic>
        <p:nvPicPr>
          <p:cNvPr id="5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2" y="4230439"/>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 Box 18"/>
          <p:cNvSpPr txBox="1">
            <a:spLocks noChangeArrowheads="1"/>
          </p:cNvSpPr>
          <p:nvPr/>
        </p:nvSpPr>
        <p:spPr bwMode="auto">
          <a:xfrm>
            <a:off x="7058024" y="4826426"/>
            <a:ext cx="20859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smtClean="0">
                <a:solidFill>
                  <a:srgbClr val="080808"/>
                </a:solidFill>
              </a:rPr>
              <a:t>172.16.0.0/24</a:t>
            </a:r>
            <a:endParaRPr lang="en-US" altLang="en-US" dirty="0"/>
          </a:p>
        </p:txBody>
      </p:sp>
      <p:sp>
        <p:nvSpPr>
          <p:cNvPr id="57" name="Text Box 61"/>
          <p:cNvSpPr txBox="1">
            <a:spLocks noChangeArrowheads="1"/>
          </p:cNvSpPr>
          <p:nvPr/>
        </p:nvSpPr>
        <p:spPr bwMode="auto">
          <a:xfrm>
            <a:off x="6410244" y="5355103"/>
            <a:ext cx="1143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dirty="0" smtClean="0">
                <a:solidFill>
                  <a:srgbClr val="080808"/>
                </a:solidFill>
              </a:rPr>
              <a:t>External Facing Servers</a:t>
            </a:r>
            <a:endParaRPr lang="en-US" altLang="en-US" dirty="0"/>
          </a:p>
        </p:txBody>
      </p:sp>
      <p:pic>
        <p:nvPicPr>
          <p:cNvPr id="58" name="Picture 57"/>
          <p:cNvPicPr>
            <a:picLocks noChangeAspect="1"/>
          </p:cNvPicPr>
          <p:nvPr/>
        </p:nvPicPr>
        <p:blipFill>
          <a:blip r:embed="rId4"/>
          <a:stretch>
            <a:fillRect/>
          </a:stretch>
        </p:blipFill>
        <p:spPr>
          <a:xfrm>
            <a:off x="1676234" y="2856611"/>
            <a:ext cx="638588" cy="381593"/>
          </a:xfrm>
          <a:prstGeom prst="rect">
            <a:avLst/>
          </a:prstGeom>
        </p:spPr>
      </p:pic>
      <p:pic>
        <p:nvPicPr>
          <p:cNvPr id="59" name="Picture 58"/>
          <p:cNvPicPr>
            <a:picLocks noChangeAspect="1"/>
          </p:cNvPicPr>
          <p:nvPr/>
        </p:nvPicPr>
        <p:blipFill>
          <a:blip r:embed="rId4"/>
          <a:stretch>
            <a:fillRect/>
          </a:stretch>
        </p:blipFill>
        <p:spPr>
          <a:xfrm>
            <a:off x="3173344" y="4460750"/>
            <a:ext cx="638588" cy="381593"/>
          </a:xfrm>
          <a:prstGeom prst="rect">
            <a:avLst/>
          </a:prstGeom>
        </p:spPr>
      </p:pic>
      <p:pic>
        <p:nvPicPr>
          <p:cNvPr id="60" name="Picture 59"/>
          <p:cNvPicPr>
            <a:picLocks noChangeAspect="1"/>
          </p:cNvPicPr>
          <p:nvPr/>
        </p:nvPicPr>
        <p:blipFill>
          <a:blip r:embed="rId4"/>
          <a:stretch>
            <a:fillRect/>
          </a:stretch>
        </p:blipFill>
        <p:spPr>
          <a:xfrm>
            <a:off x="3195183" y="5752803"/>
            <a:ext cx="638588" cy="381593"/>
          </a:xfrm>
          <a:prstGeom prst="rect">
            <a:avLst/>
          </a:prstGeom>
        </p:spPr>
      </p:pic>
      <p:pic>
        <p:nvPicPr>
          <p:cNvPr id="61" name="Picture 60"/>
          <p:cNvPicPr>
            <a:picLocks noChangeAspect="1"/>
          </p:cNvPicPr>
          <p:nvPr/>
        </p:nvPicPr>
        <p:blipFill>
          <a:blip r:embed="rId4"/>
          <a:stretch>
            <a:fillRect/>
          </a:stretch>
        </p:blipFill>
        <p:spPr>
          <a:xfrm>
            <a:off x="6553200" y="4973510"/>
            <a:ext cx="638588" cy="381593"/>
          </a:xfrm>
          <a:prstGeom prst="rect">
            <a:avLst/>
          </a:prstGeom>
        </p:spPr>
      </p:pic>
      <p:pic>
        <p:nvPicPr>
          <p:cNvPr id="6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716" y="1148095"/>
            <a:ext cx="560388" cy="81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62"/>
          <p:cNvPicPr>
            <a:picLocks noChangeAspect="1"/>
          </p:cNvPicPr>
          <p:nvPr/>
        </p:nvPicPr>
        <p:blipFill>
          <a:blip r:embed="rId4"/>
          <a:stretch>
            <a:fillRect/>
          </a:stretch>
        </p:blipFill>
        <p:spPr>
          <a:xfrm>
            <a:off x="3077121" y="1301875"/>
            <a:ext cx="638588" cy="381593"/>
          </a:xfrm>
          <a:prstGeom prst="rect">
            <a:avLst/>
          </a:prstGeom>
        </p:spPr>
      </p:pic>
      <p:pic>
        <p:nvPicPr>
          <p:cNvPr id="18" name="Picture 17"/>
          <p:cNvPicPr>
            <a:picLocks noChangeAspect="1"/>
          </p:cNvPicPr>
          <p:nvPr/>
        </p:nvPicPr>
        <p:blipFill>
          <a:blip r:embed="rId5"/>
          <a:stretch>
            <a:fillRect/>
          </a:stretch>
        </p:blipFill>
        <p:spPr>
          <a:xfrm>
            <a:off x="4134318" y="2590127"/>
            <a:ext cx="842028" cy="711649"/>
          </a:xfrm>
          <a:prstGeom prst="rect">
            <a:avLst/>
          </a:prstGeom>
        </p:spPr>
      </p:pic>
    </p:spTree>
    <p:extLst>
      <p:ext uri="{BB962C8B-B14F-4D97-AF65-F5344CB8AC3E}">
        <p14:creationId xmlns:p14="http://schemas.microsoft.com/office/powerpoint/2010/main" val="2734921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IDS</a:t>
            </a:r>
          </a:p>
        </p:txBody>
      </p:sp>
      <p:sp>
        <p:nvSpPr>
          <p:cNvPr id="3" name="Content Placeholder 2"/>
          <p:cNvSpPr>
            <a:spLocks noGrp="1"/>
          </p:cNvSpPr>
          <p:nvPr>
            <p:ph sz="quarter" idx="10"/>
          </p:nvPr>
        </p:nvSpPr>
        <p:spPr/>
        <p:txBody>
          <a:bodyPr>
            <a:normAutofit/>
          </a:bodyPr>
          <a:lstStyle/>
          <a:p>
            <a:pPr fontAlgn="ctr"/>
            <a:r>
              <a:rPr lang="en-CA" dirty="0" smtClean="0"/>
              <a:t>Host </a:t>
            </a:r>
            <a:r>
              <a:rPr lang="en-CA" dirty="0"/>
              <a:t>based IDS (HIDS</a:t>
            </a:r>
            <a:r>
              <a:rPr lang="en-CA" dirty="0" smtClean="0"/>
              <a:t>):</a:t>
            </a:r>
          </a:p>
          <a:p>
            <a:pPr lvl="1" fontAlgn="ctr"/>
            <a:r>
              <a:rPr lang="en-CA" dirty="0" smtClean="0"/>
              <a:t>Installs </a:t>
            </a:r>
            <a:r>
              <a:rPr lang="en-CA" dirty="0"/>
              <a:t>on a host </a:t>
            </a:r>
            <a:r>
              <a:rPr lang="en-CA" dirty="0" smtClean="0"/>
              <a:t>(e.g., </a:t>
            </a:r>
            <a:r>
              <a:rPr lang="en-CA" dirty="0"/>
              <a:t>computer or server) and </a:t>
            </a:r>
            <a:r>
              <a:rPr lang="en-CA" dirty="0" smtClean="0"/>
              <a:t>monitors </a:t>
            </a:r>
            <a:r>
              <a:rPr lang="en-CA" dirty="0"/>
              <a:t>activities crossing </a:t>
            </a:r>
            <a:r>
              <a:rPr lang="en-CA" dirty="0" smtClean="0"/>
              <a:t>the host’s network </a:t>
            </a:r>
            <a:r>
              <a:rPr lang="en-CA" dirty="0"/>
              <a:t>interface </a:t>
            </a:r>
            <a:endParaRPr lang="en-CA" dirty="0" smtClean="0"/>
          </a:p>
          <a:p>
            <a:pPr lvl="1" fontAlgn="ctr"/>
            <a:r>
              <a:rPr lang="en-CA" dirty="0" smtClean="0"/>
              <a:t>Can </a:t>
            </a:r>
            <a:r>
              <a:rPr lang="en-CA" dirty="0"/>
              <a:t>be considered a distributed model to provide best coverage of IDS across the IT </a:t>
            </a:r>
            <a:r>
              <a:rPr lang="en-CA" dirty="0" smtClean="0"/>
              <a:t>infrastructure</a:t>
            </a:r>
          </a:p>
          <a:p>
            <a:pPr lvl="1" fontAlgn="ctr"/>
            <a:r>
              <a:rPr lang="en-CA" dirty="0" smtClean="0"/>
              <a:t>Requires </a:t>
            </a:r>
            <a:r>
              <a:rPr lang="en-CA" dirty="0"/>
              <a:t>extra system </a:t>
            </a:r>
            <a:r>
              <a:rPr lang="en-CA" dirty="0" smtClean="0"/>
              <a:t>resources </a:t>
            </a:r>
            <a:r>
              <a:rPr lang="en-CA" dirty="0"/>
              <a:t>to run the HIDS program on the host computer</a:t>
            </a:r>
          </a:p>
          <a:p>
            <a:endParaRPr lang="en-US" dirty="0"/>
          </a:p>
        </p:txBody>
      </p:sp>
    </p:spTree>
    <p:extLst>
      <p:ext uri="{BB962C8B-B14F-4D97-AF65-F5344CB8AC3E}">
        <p14:creationId xmlns:p14="http://schemas.microsoft.com/office/powerpoint/2010/main" val="3571303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IPS</a:t>
            </a:r>
          </a:p>
        </p:txBody>
      </p:sp>
      <p:sp>
        <p:nvSpPr>
          <p:cNvPr id="3" name="Content Placeholder 2"/>
          <p:cNvSpPr>
            <a:spLocks noGrp="1"/>
          </p:cNvSpPr>
          <p:nvPr>
            <p:ph sz="quarter" idx="10"/>
          </p:nvPr>
        </p:nvSpPr>
        <p:spPr/>
        <p:txBody>
          <a:bodyPr>
            <a:normAutofit/>
          </a:bodyPr>
          <a:lstStyle/>
          <a:p>
            <a:pPr fontAlgn="ctr"/>
            <a:r>
              <a:rPr lang="en-CA" dirty="0"/>
              <a:t>Network based IPS (NIPS</a:t>
            </a:r>
            <a:r>
              <a:rPr lang="en-CA" dirty="0" smtClean="0"/>
              <a:t>):</a:t>
            </a:r>
          </a:p>
          <a:p>
            <a:pPr lvl="1" fontAlgn="ctr"/>
            <a:r>
              <a:rPr lang="en-CA" dirty="0" smtClean="0"/>
              <a:t>Inspects </a:t>
            </a:r>
            <a:r>
              <a:rPr lang="en-CA" dirty="0"/>
              <a:t>and </a:t>
            </a:r>
            <a:r>
              <a:rPr lang="en-CA" dirty="0" smtClean="0"/>
              <a:t>intercepts </a:t>
            </a:r>
            <a:r>
              <a:rPr lang="en-CA" dirty="0"/>
              <a:t>network traffic at the network </a:t>
            </a:r>
            <a:r>
              <a:rPr lang="en-CA" dirty="0" smtClean="0"/>
              <a:t>level</a:t>
            </a:r>
          </a:p>
          <a:p>
            <a:pPr lvl="1" fontAlgn="ctr"/>
            <a:r>
              <a:rPr lang="en-CA" dirty="0" smtClean="0"/>
              <a:t>Deployed </a:t>
            </a:r>
            <a:r>
              <a:rPr lang="en-CA" dirty="0"/>
              <a:t>inline with the network, thus requiring a network choke point to be effective</a:t>
            </a:r>
          </a:p>
          <a:p>
            <a:pPr lvl="1" fontAlgn="ctr"/>
            <a:r>
              <a:rPr lang="en-CA" dirty="0" smtClean="0"/>
              <a:t>Typically </a:t>
            </a:r>
            <a:r>
              <a:rPr lang="en-CA" dirty="0"/>
              <a:t>offered as a fail-open or fail-close </a:t>
            </a:r>
            <a:r>
              <a:rPr lang="en-CA" dirty="0" smtClean="0"/>
              <a:t>device</a:t>
            </a:r>
            <a:endParaRPr lang="en-CA" dirty="0"/>
          </a:p>
          <a:p>
            <a:pPr lvl="2" fontAlgn="ctr"/>
            <a:r>
              <a:rPr lang="en-CA" dirty="0" smtClean="0"/>
              <a:t>Fail-open: </a:t>
            </a:r>
            <a:r>
              <a:rPr lang="en-CA" dirty="0"/>
              <a:t>I</a:t>
            </a:r>
            <a:r>
              <a:rPr lang="en-CA" dirty="0" smtClean="0"/>
              <a:t>n </a:t>
            </a:r>
            <a:r>
              <a:rPr lang="en-CA" dirty="0"/>
              <a:t>the event of a hardware (or software) failure, the </a:t>
            </a:r>
            <a:r>
              <a:rPr lang="en-CA" dirty="0" smtClean="0"/>
              <a:t>device </a:t>
            </a:r>
            <a:r>
              <a:rPr lang="en-CA" dirty="0"/>
              <a:t>will fail-open to allow network traffic to continue to flow through uninterrupted. </a:t>
            </a:r>
            <a:r>
              <a:rPr lang="en-CA" dirty="0" smtClean="0"/>
              <a:t>Usually </a:t>
            </a:r>
            <a:r>
              <a:rPr lang="en-CA" dirty="0"/>
              <a:t>required for performance over security deployment, where network connectivity is more important than network protection (</a:t>
            </a:r>
            <a:r>
              <a:rPr lang="en-CA" dirty="0" smtClean="0"/>
              <a:t>provides </a:t>
            </a:r>
            <a:r>
              <a:rPr lang="en-CA" dirty="0"/>
              <a:t>Internet connectivity</a:t>
            </a:r>
            <a:r>
              <a:rPr lang="en-CA" dirty="0" smtClean="0"/>
              <a:t>).</a:t>
            </a:r>
            <a:endParaRPr lang="en-CA" dirty="0"/>
          </a:p>
        </p:txBody>
      </p:sp>
    </p:spTree>
    <p:extLst>
      <p:ext uri="{BB962C8B-B14F-4D97-AF65-F5344CB8AC3E}">
        <p14:creationId xmlns:p14="http://schemas.microsoft.com/office/powerpoint/2010/main" val="2264301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IPS</a:t>
            </a:r>
          </a:p>
        </p:txBody>
      </p:sp>
      <p:sp>
        <p:nvSpPr>
          <p:cNvPr id="3" name="Content Placeholder 2"/>
          <p:cNvSpPr>
            <a:spLocks noGrp="1"/>
          </p:cNvSpPr>
          <p:nvPr>
            <p:ph sz="quarter" idx="10"/>
          </p:nvPr>
        </p:nvSpPr>
        <p:spPr/>
        <p:txBody>
          <a:bodyPr>
            <a:normAutofit/>
          </a:bodyPr>
          <a:lstStyle/>
          <a:p>
            <a:pPr lvl="2" fontAlgn="ctr"/>
            <a:r>
              <a:rPr lang="en-CA" dirty="0" smtClean="0"/>
              <a:t>Fail-close: In </a:t>
            </a:r>
            <a:r>
              <a:rPr lang="en-CA" dirty="0"/>
              <a:t>the event of a hardware (or software) failure, the inline device will fail-close to stop all network traffic flow through the device. This is usually required for security over performance deployment, where protecting the network is more important than network connectivity (protecting highly sensitive data)</a:t>
            </a:r>
          </a:p>
          <a:p>
            <a:pPr fontAlgn="ctr"/>
            <a:r>
              <a:rPr lang="en-CA" dirty="0"/>
              <a:t>Host based IPS (HIPS</a:t>
            </a:r>
            <a:r>
              <a:rPr lang="en-CA" dirty="0" smtClean="0"/>
              <a:t>): </a:t>
            </a:r>
          </a:p>
          <a:p>
            <a:pPr lvl="1" fontAlgn="ctr"/>
            <a:r>
              <a:rPr lang="en-CA" dirty="0" smtClean="0"/>
              <a:t>Same </a:t>
            </a:r>
            <a:r>
              <a:rPr lang="en-CA" dirty="0"/>
              <a:t>as </a:t>
            </a:r>
            <a:r>
              <a:rPr lang="en-CA" dirty="0" smtClean="0"/>
              <a:t>HIDS but additionally can </a:t>
            </a:r>
            <a:r>
              <a:rPr lang="en-CA" dirty="0"/>
              <a:t>intercept and block malicious network activities</a:t>
            </a:r>
          </a:p>
        </p:txBody>
      </p:sp>
    </p:spTree>
    <p:extLst>
      <p:ext uri="{BB962C8B-B14F-4D97-AF65-F5344CB8AC3E}">
        <p14:creationId xmlns:p14="http://schemas.microsoft.com/office/powerpoint/2010/main" val="3349130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smtClean="0"/>
          </a:p>
          <a:p>
            <a:endParaRPr lang="en-US" dirty="0"/>
          </a:p>
          <a:p>
            <a:endParaRPr lang="en-US" dirty="0" smtClean="0"/>
          </a:p>
          <a:p>
            <a:endParaRPr lang="en-US" dirty="0"/>
          </a:p>
          <a:p>
            <a:r>
              <a:rPr lang="en-US" dirty="0" smtClean="0"/>
              <a:t>Discussion</a:t>
            </a:r>
            <a:endParaRPr lang="en-US" dirty="0"/>
          </a:p>
        </p:txBody>
      </p:sp>
    </p:spTree>
    <p:extLst>
      <p:ext uri="{BB962C8B-B14F-4D97-AF65-F5344CB8AC3E}">
        <p14:creationId xmlns:p14="http://schemas.microsoft.com/office/powerpoint/2010/main" val="1538079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Detection Methods</a:t>
            </a:r>
          </a:p>
        </p:txBody>
      </p:sp>
    </p:spTree>
    <p:extLst>
      <p:ext uri="{BB962C8B-B14F-4D97-AF65-F5344CB8AC3E}">
        <p14:creationId xmlns:p14="http://schemas.microsoft.com/office/powerpoint/2010/main" val="92216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Signature-Based Detection</a:t>
            </a:r>
            <a:endParaRPr lang="en-US" dirty="0"/>
          </a:p>
        </p:txBody>
      </p:sp>
      <p:sp>
        <p:nvSpPr>
          <p:cNvPr id="3" name="Content Placeholder 2"/>
          <p:cNvSpPr>
            <a:spLocks noGrp="1"/>
          </p:cNvSpPr>
          <p:nvPr>
            <p:ph sz="quarter" idx="10"/>
          </p:nvPr>
        </p:nvSpPr>
        <p:spPr/>
        <p:txBody>
          <a:bodyPr>
            <a:normAutofit/>
          </a:bodyPr>
          <a:lstStyle/>
          <a:p>
            <a:pPr fontAlgn="ctr"/>
            <a:r>
              <a:rPr lang="en-CA" dirty="0" smtClean="0"/>
              <a:t>A </a:t>
            </a:r>
            <a:r>
              <a:rPr lang="en-CA" dirty="0"/>
              <a:t>signature database that contains </a:t>
            </a:r>
            <a:r>
              <a:rPr lang="en-CA" dirty="0" smtClean="0"/>
              <a:t>specific, </a:t>
            </a:r>
            <a:r>
              <a:rPr lang="en-CA" dirty="0"/>
              <a:t>known network attacks to compare against </a:t>
            </a:r>
            <a:r>
              <a:rPr lang="en-CA" dirty="0" smtClean="0"/>
              <a:t>monitored traffic </a:t>
            </a:r>
          </a:p>
          <a:p>
            <a:pPr fontAlgn="ctr"/>
            <a:r>
              <a:rPr lang="en-CA" dirty="0" smtClean="0"/>
              <a:t>Requires </a:t>
            </a:r>
            <a:r>
              <a:rPr lang="en-CA" dirty="0"/>
              <a:t>a pre-written signature to identify network attacks, which lowers the false positive rate, but </a:t>
            </a:r>
            <a:r>
              <a:rPr lang="en-CA" dirty="0" smtClean="0"/>
              <a:t>which does </a:t>
            </a:r>
            <a:r>
              <a:rPr lang="en-CA" dirty="0"/>
              <a:t>not address zero-day network </a:t>
            </a:r>
            <a:r>
              <a:rPr lang="en-CA" dirty="0" smtClean="0"/>
              <a:t>attacks</a:t>
            </a:r>
            <a:endParaRPr lang="en-CA" dirty="0"/>
          </a:p>
        </p:txBody>
      </p:sp>
    </p:spTree>
    <p:extLst>
      <p:ext uri="{BB962C8B-B14F-4D97-AF65-F5344CB8AC3E}">
        <p14:creationId xmlns:p14="http://schemas.microsoft.com/office/powerpoint/2010/main" val="66139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Stateful</a:t>
            </a:r>
            <a:r>
              <a:rPr lang="en-CA" dirty="0"/>
              <a:t> Protocol Analysis</a:t>
            </a:r>
            <a:endParaRPr lang="en-US" dirty="0"/>
          </a:p>
        </p:txBody>
      </p:sp>
      <p:sp>
        <p:nvSpPr>
          <p:cNvPr id="3" name="Content Placeholder 2"/>
          <p:cNvSpPr>
            <a:spLocks noGrp="1"/>
          </p:cNvSpPr>
          <p:nvPr>
            <p:ph sz="quarter" idx="10"/>
          </p:nvPr>
        </p:nvSpPr>
        <p:spPr/>
        <p:txBody>
          <a:bodyPr>
            <a:normAutofit/>
          </a:bodyPr>
          <a:lstStyle/>
          <a:p>
            <a:pPr fontAlgn="ctr"/>
            <a:r>
              <a:rPr lang="en-CA" dirty="0" smtClean="0"/>
              <a:t>Compares </a:t>
            </a:r>
            <a:r>
              <a:rPr lang="en-CA" dirty="0"/>
              <a:t>the traffic behavior with the normal profile of </a:t>
            </a:r>
            <a:r>
              <a:rPr lang="en-CA" dirty="0" smtClean="0"/>
              <a:t>network </a:t>
            </a:r>
            <a:r>
              <a:rPr lang="en-CA" dirty="0"/>
              <a:t>protocols, and </a:t>
            </a:r>
            <a:r>
              <a:rPr lang="en-CA" dirty="0" smtClean="0"/>
              <a:t>identifies an anomaly </a:t>
            </a:r>
            <a:r>
              <a:rPr lang="en-CA" dirty="0"/>
              <a:t>when network traffic deviates from the normal </a:t>
            </a:r>
            <a:r>
              <a:rPr lang="en-CA" dirty="0" smtClean="0"/>
              <a:t>profile</a:t>
            </a:r>
            <a:endParaRPr lang="en-CA" dirty="0"/>
          </a:p>
        </p:txBody>
      </p:sp>
    </p:spTree>
    <p:extLst>
      <p:ext uri="{BB962C8B-B14F-4D97-AF65-F5344CB8AC3E}">
        <p14:creationId xmlns:p14="http://schemas.microsoft.com/office/powerpoint/2010/main" val="1258921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601" y="154483"/>
            <a:ext cx="6922979" cy="627860"/>
          </a:xfrm>
        </p:spPr>
        <p:txBody>
          <a:bodyPr/>
          <a:lstStyle/>
          <a:p>
            <a:r>
              <a:rPr lang="en-CA" dirty="0" smtClean="0"/>
              <a:t>Statistical, </a:t>
            </a:r>
            <a:r>
              <a:rPr lang="en-CA" dirty="0"/>
              <a:t>Anomaly </a:t>
            </a:r>
            <a:r>
              <a:rPr lang="en-CA" dirty="0" smtClean="0"/>
              <a:t>Based Detection</a:t>
            </a:r>
            <a:endParaRPr lang="en-US" dirty="0"/>
          </a:p>
        </p:txBody>
      </p:sp>
      <p:sp>
        <p:nvSpPr>
          <p:cNvPr id="3" name="Content Placeholder 2"/>
          <p:cNvSpPr>
            <a:spLocks noGrp="1"/>
          </p:cNvSpPr>
          <p:nvPr>
            <p:ph sz="quarter" idx="10"/>
          </p:nvPr>
        </p:nvSpPr>
        <p:spPr/>
        <p:txBody>
          <a:bodyPr>
            <a:normAutofit/>
          </a:bodyPr>
          <a:lstStyle/>
          <a:p>
            <a:r>
              <a:rPr lang="en-CA" dirty="0" smtClean="0"/>
              <a:t>A </a:t>
            </a:r>
            <a:r>
              <a:rPr lang="en-CA" dirty="0"/>
              <a:t>network traffic baseline is first established as the </a:t>
            </a:r>
            <a:r>
              <a:rPr lang="en-CA" dirty="0" smtClean="0"/>
              <a:t>“norm” </a:t>
            </a:r>
          </a:p>
          <a:p>
            <a:r>
              <a:rPr lang="en-CA" dirty="0"/>
              <a:t>C</a:t>
            </a:r>
            <a:r>
              <a:rPr lang="en-CA" dirty="0" smtClean="0"/>
              <a:t>ontinuous </a:t>
            </a:r>
            <a:r>
              <a:rPr lang="en-CA" dirty="0"/>
              <a:t>network monitoring </a:t>
            </a:r>
            <a:r>
              <a:rPr lang="en-CA" dirty="0" smtClean="0"/>
              <a:t>looks </a:t>
            </a:r>
            <a:r>
              <a:rPr lang="en-CA" dirty="0"/>
              <a:t>for </a:t>
            </a:r>
            <a:r>
              <a:rPr lang="en-CA" dirty="0" smtClean="0"/>
              <a:t>anomalies </a:t>
            </a:r>
            <a:r>
              <a:rPr lang="en-CA" dirty="0"/>
              <a:t>in traffic </a:t>
            </a:r>
            <a:r>
              <a:rPr lang="en-CA" dirty="0" smtClean="0"/>
              <a:t>patterns </a:t>
            </a:r>
            <a:r>
              <a:rPr lang="en-CA" dirty="0"/>
              <a:t>and attempt to identify </a:t>
            </a:r>
            <a:r>
              <a:rPr lang="en-CA" dirty="0" smtClean="0"/>
              <a:t>whether an </a:t>
            </a:r>
            <a:r>
              <a:rPr lang="en-CA" dirty="0"/>
              <a:t>intrusion event has </a:t>
            </a:r>
            <a:r>
              <a:rPr lang="en-CA" dirty="0" smtClean="0"/>
              <a:t>occurred</a:t>
            </a:r>
          </a:p>
          <a:p>
            <a:r>
              <a:rPr lang="en-CA" dirty="0" smtClean="0"/>
              <a:t>Often </a:t>
            </a:r>
            <a:r>
              <a:rPr lang="en-CA" dirty="0"/>
              <a:t>results in excess false alarm, but is able to identify anomaly behavior which could serve as an indication of a zero-day network attack</a:t>
            </a:r>
            <a:endParaRPr lang="en-US" dirty="0"/>
          </a:p>
        </p:txBody>
      </p:sp>
    </p:spTree>
    <p:extLst>
      <p:ext uri="{BB962C8B-B14F-4D97-AF65-F5344CB8AC3E}">
        <p14:creationId xmlns:p14="http://schemas.microsoft.com/office/powerpoint/2010/main" val="1002123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smtClean="0"/>
          </a:p>
          <a:p>
            <a:endParaRPr lang="en-US" dirty="0"/>
          </a:p>
          <a:p>
            <a:endParaRPr lang="en-US" dirty="0" smtClean="0"/>
          </a:p>
          <a:p>
            <a:endParaRPr lang="en-US" dirty="0"/>
          </a:p>
          <a:p>
            <a:r>
              <a:rPr lang="en-US" dirty="0" smtClean="0"/>
              <a:t>Discussion</a:t>
            </a:r>
            <a:endParaRPr lang="en-US" dirty="0"/>
          </a:p>
        </p:txBody>
      </p:sp>
    </p:spTree>
    <p:extLst>
      <p:ext uri="{BB962C8B-B14F-4D97-AF65-F5344CB8AC3E}">
        <p14:creationId xmlns:p14="http://schemas.microsoft.com/office/powerpoint/2010/main" val="1188978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 of Contents</a:t>
            </a:r>
            <a:endParaRPr lang="en-US" dirty="0"/>
          </a:p>
        </p:txBody>
      </p:sp>
      <p:sp>
        <p:nvSpPr>
          <p:cNvPr id="3" name="Content Placeholder 2"/>
          <p:cNvSpPr>
            <a:spLocks noGrp="1"/>
          </p:cNvSpPr>
          <p:nvPr>
            <p:ph sz="quarter" idx="10"/>
          </p:nvPr>
        </p:nvSpPr>
        <p:spPr/>
        <p:txBody>
          <a:bodyPr/>
          <a:lstStyle/>
          <a:p>
            <a:r>
              <a:rPr lang="en-US" dirty="0" smtClean="0"/>
              <a:t>Module 6 Review: </a:t>
            </a:r>
            <a:r>
              <a:rPr lang="en-US" smtClean="0"/>
              <a:t>Firewall Basics</a:t>
            </a:r>
            <a:endParaRPr lang="en-US" smtClean="0"/>
          </a:p>
          <a:p>
            <a:r>
              <a:rPr lang="en-US" dirty="0" smtClean="0"/>
              <a:t>IDS</a:t>
            </a:r>
            <a:endParaRPr lang="en-US" dirty="0" smtClean="0"/>
          </a:p>
          <a:p>
            <a:r>
              <a:rPr lang="en-US" dirty="0" smtClean="0"/>
              <a:t>IPS</a:t>
            </a:r>
          </a:p>
          <a:p>
            <a:r>
              <a:rPr lang="en-US" dirty="0" smtClean="0"/>
              <a:t>Types of IDS/IPS</a:t>
            </a:r>
          </a:p>
          <a:p>
            <a:r>
              <a:rPr lang="en-US" dirty="0" smtClean="0"/>
              <a:t>Detection Methods</a:t>
            </a:r>
          </a:p>
          <a:p>
            <a:r>
              <a:rPr lang="en-US" dirty="0" smtClean="0"/>
              <a:t>IDS/IPS Example</a:t>
            </a:r>
          </a:p>
          <a:p>
            <a:r>
              <a:rPr lang="en-US" dirty="0" smtClean="0"/>
              <a:t>How IPS Snort Works</a:t>
            </a:r>
          </a:p>
          <a:p>
            <a:endParaRPr lang="en-US" dirty="0" smtClean="0"/>
          </a:p>
          <a:p>
            <a:endParaRPr lang="en-US" dirty="0"/>
          </a:p>
        </p:txBody>
      </p:sp>
    </p:spTree>
    <p:extLst>
      <p:ext uri="{BB962C8B-B14F-4D97-AF65-F5344CB8AC3E}">
        <p14:creationId xmlns:p14="http://schemas.microsoft.com/office/powerpoint/2010/main" val="2759890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IDS/IPS Examples</a:t>
            </a:r>
          </a:p>
        </p:txBody>
      </p:sp>
    </p:spTree>
    <p:extLst>
      <p:ext uri="{BB962C8B-B14F-4D97-AF65-F5344CB8AC3E}">
        <p14:creationId xmlns:p14="http://schemas.microsoft.com/office/powerpoint/2010/main" val="2144162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Proprietary </a:t>
            </a:r>
            <a:r>
              <a:rPr lang="en-US" dirty="0" smtClean="0"/>
              <a:t>vs. </a:t>
            </a:r>
            <a:r>
              <a:rPr lang="en-US" dirty="0"/>
              <a:t>Open Source</a:t>
            </a:r>
          </a:p>
        </p:txBody>
      </p:sp>
      <p:sp>
        <p:nvSpPr>
          <p:cNvPr id="3" name="Content Placeholder 2"/>
          <p:cNvSpPr>
            <a:spLocks noGrp="1"/>
          </p:cNvSpPr>
          <p:nvPr>
            <p:ph sz="quarter" idx="10"/>
          </p:nvPr>
        </p:nvSpPr>
        <p:spPr/>
        <p:txBody>
          <a:bodyPr>
            <a:normAutofit/>
          </a:bodyPr>
          <a:lstStyle/>
          <a:p>
            <a:pPr fontAlgn="ctr"/>
            <a:r>
              <a:rPr lang="en-CA" dirty="0"/>
              <a:t>There are many proprietary IDS/IPS solutions </a:t>
            </a:r>
            <a:r>
              <a:rPr lang="en-CA" dirty="0" smtClean="0"/>
              <a:t>on </a:t>
            </a:r>
            <a:r>
              <a:rPr lang="en-CA" dirty="0"/>
              <a:t>the market </a:t>
            </a:r>
            <a:r>
              <a:rPr lang="en-CA" dirty="0" smtClean="0"/>
              <a:t>today</a:t>
            </a:r>
          </a:p>
          <a:p>
            <a:pPr fontAlgn="ctr"/>
            <a:r>
              <a:rPr lang="en-CA" dirty="0" smtClean="0"/>
              <a:t>Most </a:t>
            </a:r>
            <a:r>
              <a:rPr lang="en-CA" dirty="0"/>
              <a:t>of them </a:t>
            </a:r>
            <a:r>
              <a:rPr lang="en-CA" dirty="0" smtClean="0"/>
              <a:t>leverage </a:t>
            </a:r>
            <a:r>
              <a:rPr lang="en-CA" dirty="0"/>
              <a:t>a proprietary signature database and scanning algorithm</a:t>
            </a:r>
          </a:p>
        </p:txBody>
      </p:sp>
    </p:spTree>
    <p:extLst>
      <p:ext uri="{BB962C8B-B14F-4D97-AF65-F5344CB8AC3E}">
        <p14:creationId xmlns:p14="http://schemas.microsoft.com/office/powerpoint/2010/main" val="2008632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Proprietary vs Open Source</a:t>
            </a:r>
          </a:p>
        </p:txBody>
      </p:sp>
      <p:sp>
        <p:nvSpPr>
          <p:cNvPr id="3" name="Content Placeholder 2"/>
          <p:cNvSpPr>
            <a:spLocks noGrp="1"/>
          </p:cNvSpPr>
          <p:nvPr>
            <p:ph sz="quarter" idx="10"/>
          </p:nvPr>
        </p:nvSpPr>
        <p:spPr/>
        <p:txBody>
          <a:bodyPr>
            <a:normAutofit/>
          </a:bodyPr>
          <a:lstStyle/>
          <a:p>
            <a:pPr fontAlgn="ctr"/>
            <a:r>
              <a:rPr lang="en-CA" dirty="0"/>
              <a:t>Snort is the most popular </a:t>
            </a:r>
            <a:r>
              <a:rPr lang="en-CA" dirty="0" smtClean="0"/>
              <a:t>open-source </a:t>
            </a:r>
            <a:r>
              <a:rPr lang="en-CA" dirty="0"/>
              <a:t>IDS/IPS </a:t>
            </a:r>
            <a:r>
              <a:rPr lang="en-CA" dirty="0" smtClean="0"/>
              <a:t>solution </a:t>
            </a:r>
          </a:p>
          <a:p>
            <a:pPr fontAlgn="ctr"/>
            <a:r>
              <a:rPr lang="en-CA" dirty="0" smtClean="0"/>
              <a:t>It </a:t>
            </a:r>
            <a:r>
              <a:rPr lang="en-CA" dirty="0"/>
              <a:t>uses protocol analysis and content matching to analyze real-time traffic</a:t>
            </a:r>
          </a:p>
          <a:p>
            <a:pPr fontAlgn="ctr"/>
            <a:r>
              <a:rPr lang="en-CA" dirty="0"/>
              <a:t>Snort runs in three modes: Sniffer, Packet logger and Intrusion detection</a:t>
            </a:r>
          </a:p>
          <a:p>
            <a:pPr lvl="1" fontAlgn="ctr"/>
            <a:r>
              <a:rPr lang="en-CA" dirty="0"/>
              <a:t>Sniffer </a:t>
            </a:r>
            <a:r>
              <a:rPr lang="en-CA" dirty="0" smtClean="0"/>
              <a:t>monitors </a:t>
            </a:r>
            <a:r>
              <a:rPr lang="en-CA" dirty="0"/>
              <a:t>and </a:t>
            </a:r>
            <a:r>
              <a:rPr lang="en-CA" dirty="0" smtClean="0"/>
              <a:t>displays </a:t>
            </a:r>
            <a:r>
              <a:rPr lang="en-CA" dirty="0"/>
              <a:t>packets on console</a:t>
            </a:r>
          </a:p>
          <a:p>
            <a:pPr lvl="1" fontAlgn="ctr"/>
            <a:r>
              <a:rPr lang="en-CA" dirty="0"/>
              <a:t>Packet logger captures and logs packets to disk</a:t>
            </a:r>
          </a:p>
          <a:p>
            <a:pPr lvl="1" fontAlgn="ctr"/>
            <a:r>
              <a:rPr lang="en-CA" dirty="0"/>
              <a:t>Intrusion detection </a:t>
            </a:r>
            <a:r>
              <a:rPr lang="en-CA" dirty="0" smtClean="0"/>
              <a:t>monitors </a:t>
            </a:r>
            <a:r>
              <a:rPr lang="en-CA" dirty="0"/>
              <a:t>and </a:t>
            </a:r>
            <a:r>
              <a:rPr lang="en-CA" dirty="0" smtClean="0"/>
              <a:t>analyzes </a:t>
            </a:r>
            <a:r>
              <a:rPr lang="en-CA" dirty="0"/>
              <a:t>network traffic against </a:t>
            </a:r>
            <a:r>
              <a:rPr lang="en-CA" dirty="0" smtClean="0"/>
              <a:t>user-defined </a:t>
            </a:r>
            <a:r>
              <a:rPr lang="en-CA" dirty="0"/>
              <a:t>rules</a:t>
            </a:r>
          </a:p>
        </p:txBody>
      </p:sp>
    </p:spTree>
    <p:extLst>
      <p:ext uri="{BB962C8B-B14F-4D97-AF65-F5344CB8AC3E}">
        <p14:creationId xmlns:p14="http://schemas.microsoft.com/office/powerpoint/2010/main" val="2067457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smtClean="0"/>
          </a:p>
          <a:p>
            <a:endParaRPr lang="en-US" dirty="0"/>
          </a:p>
          <a:p>
            <a:endParaRPr lang="en-US" dirty="0" smtClean="0"/>
          </a:p>
          <a:p>
            <a:endParaRPr lang="en-US" dirty="0"/>
          </a:p>
          <a:p>
            <a:r>
              <a:rPr lang="en-US" dirty="0" smtClean="0"/>
              <a:t>Discussion</a:t>
            </a:r>
            <a:endParaRPr lang="en-US" dirty="0"/>
          </a:p>
        </p:txBody>
      </p:sp>
    </p:spTree>
    <p:extLst>
      <p:ext uri="{BB962C8B-B14F-4D97-AF65-F5344CB8AC3E}">
        <p14:creationId xmlns:p14="http://schemas.microsoft.com/office/powerpoint/2010/main" val="7858358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How Snort IPS </a:t>
            </a:r>
            <a:r>
              <a:rPr lang="en-US" dirty="0" smtClean="0"/>
              <a:t>Works</a:t>
            </a:r>
            <a:endParaRPr lang="en-US" dirty="0"/>
          </a:p>
        </p:txBody>
      </p:sp>
    </p:spTree>
    <p:extLst>
      <p:ext uri="{BB962C8B-B14F-4D97-AF65-F5344CB8AC3E}">
        <p14:creationId xmlns:p14="http://schemas.microsoft.com/office/powerpoint/2010/main" val="1646694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Snort Architecture</a:t>
            </a:r>
          </a:p>
        </p:txBody>
      </p:sp>
      <p:sp>
        <p:nvSpPr>
          <p:cNvPr id="8" name="Rectangle 7"/>
          <p:cNvSpPr/>
          <p:nvPr/>
        </p:nvSpPr>
        <p:spPr>
          <a:xfrm>
            <a:off x="349112" y="2653596"/>
            <a:ext cx="1053548"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Packets from </a:t>
            </a:r>
            <a:r>
              <a:rPr lang="en-CA" sz="1350" dirty="0" err="1">
                <a:solidFill>
                  <a:schemeClr val="accent6"/>
                </a:solidFill>
              </a:rPr>
              <a:t>libpcap</a:t>
            </a:r>
            <a:endParaRPr lang="en-CA" sz="1350" dirty="0">
              <a:solidFill>
                <a:schemeClr val="accent6"/>
              </a:solidFill>
            </a:endParaRPr>
          </a:p>
        </p:txBody>
      </p:sp>
      <p:sp>
        <p:nvSpPr>
          <p:cNvPr id="9" name="Rectangle 8"/>
          <p:cNvSpPr/>
          <p:nvPr/>
        </p:nvSpPr>
        <p:spPr>
          <a:xfrm>
            <a:off x="1714501" y="3862389"/>
            <a:ext cx="1048578" cy="8597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Packet Decoder</a:t>
            </a:r>
          </a:p>
        </p:txBody>
      </p:sp>
      <p:sp>
        <p:nvSpPr>
          <p:cNvPr id="10" name="Rectangle 9"/>
          <p:cNvSpPr/>
          <p:nvPr/>
        </p:nvSpPr>
        <p:spPr>
          <a:xfrm>
            <a:off x="3200401" y="3862389"/>
            <a:ext cx="1048578" cy="8597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Pre-processors</a:t>
            </a:r>
          </a:p>
        </p:txBody>
      </p:sp>
      <p:sp>
        <p:nvSpPr>
          <p:cNvPr id="11" name="Rectangle 10"/>
          <p:cNvSpPr/>
          <p:nvPr/>
        </p:nvSpPr>
        <p:spPr>
          <a:xfrm>
            <a:off x="4686301" y="3862389"/>
            <a:ext cx="1048578" cy="8597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Detection Engine</a:t>
            </a:r>
          </a:p>
        </p:txBody>
      </p:sp>
      <p:sp>
        <p:nvSpPr>
          <p:cNvPr id="12" name="Rectangle 11"/>
          <p:cNvSpPr/>
          <p:nvPr/>
        </p:nvSpPr>
        <p:spPr>
          <a:xfrm>
            <a:off x="6172201" y="3862388"/>
            <a:ext cx="1048578" cy="8597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Alert / Log Output</a:t>
            </a:r>
          </a:p>
        </p:txBody>
      </p:sp>
      <p:sp>
        <p:nvSpPr>
          <p:cNvPr id="13" name="Oval 12"/>
          <p:cNvSpPr/>
          <p:nvPr/>
        </p:nvSpPr>
        <p:spPr>
          <a:xfrm>
            <a:off x="4628840" y="2653596"/>
            <a:ext cx="1106039" cy="64448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Ruleset</a:t>
            </a:r>
          </a:p>
        </p:txBody>
      </p:sp>
      <p:sp>
        <p:nvSpPr>
          <p:cNvPr id="14" name="Oval 13"/>
          <p:cNvSpPr/>
          <p:nvPr/>
        </p:nvSpPr>
        <p:spPr>
          <a:xfrm>
            <a:off x="5942784" y="2653596"/>
            <a:ext cx="1398622" cy="64448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Alert / Log Database</a:t>
            </a:r>
          </a:p>
        </p:txBody>
      </p:sp>
      <p:sp>
        <p:nvSpPr>
          <p:cNvPr id="15" name="Arrow: Right 14"/>
          <p:cNvSpPr/>
          <p:nvPr/>
        </p:nvSpPr>
        <p:spPr>
          <a:xfrm>
            <a:off x="731767" y="4123289"/>
            <a:ext cx="925273" cy="337931"/>
          </a:xfrm>
          <a:prstGeom prst="rightArrow">
            <a:avLst>
              <a:gd name="adj1" fmla="val 50000"/>
              <a:gd name="adj2" fmla="val 8220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6" name="Arrow: Down 15"/>
          <p:cNvSpPr/>
          <p:nvPr/>
        </p:nvSpPr>
        <p:spPr>
          <a:xfrm>
            <a:off x="432351" y="3527461"/>
            <a:ext cx="375203" cy="622230"/>
          </a:xfrm>
          <a:prstGeom prst="downArrow">
            <a:avLst>
              <a:gd name="adj1" fmla="val 50000"/>
              <a:gd name="adj2" fmla="val 71523"/>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7" name="Arrow: Right 16"/>
          <p:cNvSpPr/>
          <p:nvPr/>
        </p:nvSpPr>
        <p:spPr>
          <a:xfrm>
            <a:off x="2820539" y="4123289"/>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8" name="Arrow: Right 17"/>
          <p:cNvSpPr/>
          <p:nvPr/>
        </p:nvSpPr>
        <p:spPr>
          <a:xfrm>
            <a:off x="4306439" y="4123289"/>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9" name="Arrow: Right 18"/>
          <p:cNvSpPr/>
          <p:nvPr/>
        </p:nvSpPr>
        <p:spPr>
          <a:xfrm>
            <a:off x="5792339" y="4123289"/>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20" name="Arrow: Right 19"/>
          <p:cNvSpPr/>
          <p:nvPr/>
        </p:nvSpPr>
        <p:spPr>
          <a:xfrm>
            <a:off x="7278239" y="4123289"/>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21" name="Rectangle 20"/>
          <p:cNvSpPr/>
          <p:nvPr/>
        </p:nvSpPr>
        <p:spPr>
          <a:xfrm>
            <a:off x="7658101" y="3862388"/>
            <a:ext cx="1053548"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Console Alerts</a:t>
            </a:r>
          </a:p>
        </p:txBody>
      </p:sp>
      <p:sp>
        <p:nvSpPr>
          <p:cNvPr id="22" name="Rectangle 21"/>
          <p:cNvSpPr/>
          <p:nvPr/>
        </p:nvSpPr>
        <p:spPr>
          <a:xfrm>
            <a:off x="1511061" y="2303057"/>
            <a:ext cx="5913470" cy="276838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solidFill>
                  <a:schemeClr val="accent6"/>
                </a:solidFill>
              </a:rPr>
              <a:t>SNORT ARCHITECTURE					</a:t>
            </a:r>
          </a:p>
          <a:p>
            <a:pPr algn="ctr"/>
            <a:endParaRPr lang="en-CA" sz="1350" dirty="0">
              <a:solidFill>
                <a:schemeClr val="accent6"/>
              </a:solidFill>
            </a:endParaRPr>
          </a:p>
          <a:p>
            <a:pPr algn="ctr"/>
            <a:endParaRPr lang="en-CA" sz="1350" dirty="0">
              <a:solidFill>
                <a:schemeClr val="accent6"/>
              </a:solidFill>
            </a:endParaRPr>
          </a:p>
          <a:p>
            <a:pPr algn="ctr"/>
            <a:endParaRPr lang="en-CA" sz="1350" dirty="0">
              <a:solidFill>
                <a:schemeClr val="accent6"/>
              </a:solidFill>
            </a:endParaRPr>
          </a:p>
          <a:p>
            <a:pPr algn="ctr"/>
            <a:endParaRPr lang="en-CA" sz="1350" dirty="0">
              <a:solidFill>
                <a:schemeClr val="accent6"/>
              </a:solidFill>
            </a:endParaRPr>
          </a:p>
          <a:p>
            <a:pPr algn="ctr"/>
            <a:endParaRPr lang="en-CA" sz="1350" dirty="0">
              <a:solidFill>
                <a:schemeClr val="accent6"/>
              </a:solidFill>
            </a:endParaRPr>
          </a:p>
          <a:p>
            <a:pPr algn="ctr"/>
            <a:endParaRPr lang="en-CA" sz="1350" dirty="0">
              <a:solidFill>
                <a:schemeClr val="accent6"/>
              </a:solidFill>
            </a:endParaRPr>
          </a:p>
          <a:p>
            <a:pPr algn="ctr"/>
            <a:endParaRPr lang="en-CA" sz="1350" dirty="0">
              <a:solidFill>
                <a:schemeClr val="accent6"/>
              </a:solidFill>
            </a:endParaRPr>
          </a:p>
        </p:txBody>
      </p:sp>
      <p:sp>
        <p:nvSpPr>
          <p:cNvPr id="23" name="Arrow: Right 22"/>
          <p:cNvSpPr/>
          <p:nvPr/>
        </p:nvSpPr>
        <p:spPr>
          <a:xfrm rot="16200000">
            <a:off x="6535289" y="3411271"/>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24" name="Arrow: Right 23"/>
          <p:cNvSpPr/>
          <p:nvPr/>
        </p:nvSpPr>
        <p:spPr>
          <a:xfrm rot="5400000">
            <a:off x="5049389" y="3411271"/>
            <a:ext cx="322401" cy="337931"/>
          </a:xfrm>
          <a:prstGeom prst="rightArrow">
            <a:avLst>
              <a:gd name="adj1" fmla="val 50000"/>
              <a:gd name="adj2" fmla="val 6062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4" name="TextBox 3"/>
          <p:cNvSpPr txBox="1"/>
          <p:nvPr/>
        </p:nvSpPr>
        <p:spPr>
          <a:xfrm>
            <a:off x="2347893" y="5345544"/>
            <a:ext cx="4239491" cy="276999"/>
          </a:xfrm>
          <a:prstGeom prst="rect">
            <a:avLst/>
          </a:prstGeom>
          <a:noFill/>
        </p:spPr>
        <p:txBody>
          <a:bodyPr wrap="square" rtlCol="0">
            <a:spAutoFit/>
          </a:bodyPr>
          <a:lstStyle/>
          <a:p>
            <a:pPr algn="ctr"/>
            <a:r>
              <a:rPr lang="en-US" sz="1200" dirty="0" smtClean="0"/>
              <a:t>© 2017, Southern Alberta Institute of Technology</a:t>
            </a:r>
            <a:endParaRPr lang="en-US" sz="1200" dirty="0"/>
          </a:p>
        </p:txBody>
      </p:sp>
    </p:spTree>
    <p:extLst>
      <p:ext uri="{BB962C8B-B14F-4D97-AF65-F5344CB8AC3E}">
        <p14:creationId xmlns:p14="http://schemas.microsoft.com/office/powerpoint/2010/main" val="1785771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Packet Decoder</a:t>
            </a:r>
            <a:endParaRPr lang="en-US" dirty="0"/>
          </a:p>
        </p:txBody>
      </p:sp>
      <p:sp>
        <p:nvSpPr>
          <p:cNvPr id="3" name="Content Placeholder 2"/>
          <p:cNvSpPr>
            <a:spLocks noGrp="1"/>
          </p:cNvSpPr>
          <p:nvPr>
            <p:ph sz="quarter" idx="10"/>
          </p:nvPr>
        </p:nvSpPr>
        <p:spPr/>
        <p:txBody>
          <a:bodyPr>
            <a:normAutofit/>
          </a:bodyPr>
          <a:lstStyle/>
          <a:p>
            <a:r>
              <a:rPr lang="en-CA" dirty="0" smtClean="0"/>
              <a:t>Used </a:t>
            </a:r>
            <a:r>
              <a:rPr lang="en-CA" dirty="0"/>
              <a:t>to determine the underlying protocols used in </a:t>
            </a:r>
            <a:r>
              <a:rPr lang="en-CA" dirty="0" smtClean="0"/>
              <a:t>packets (e.g., </a:t>
            </a:r>
            <a:r>
              <a:rPr lang="en-CA" dirty="0"/>
              <a:t>TCP, UDP, </a:t>
            </a:r>
            <a:r>
              <a:rPr lang="en-CA" dirty="0" smtClean="0"/>
              <a:t>IP)</a:t>
            </a:r>
          </a:p>
          <a:p>
            <a:r>
              <a:rPr lang="en-CA" dirty="0" smtClean="0"/>
              <a:t>Also </a:t>
            </a:r>
            <a:r>
              <a:rPr lang="en-CA" dirty="0"/>
              <a:t>looks for errors and anomalies in the protocol </a:t>
            </a:r>
            <a:r>
              <a:rPr lang="en-CA" dirty="0" smtClean="0"/>
              <a:t>headers</a:t>
            </a:r>
          </a:p>
          <a:p>
            <a:pPr lvl="1"/>
            <a:r>
              <a:rPr lang="en-CA" dirty="0" smtClean="0"/>
              <a:t>Example </a:t>
            </a:r>
            <a:r>
              <a:rPr lang="en-CA" dirty="0"/>
              <a:t>of header </a:t>
            </a:r>
            <a:r>
              <a:rPr lang="en-CA" dirty="0" smtClean="0"/>
              <a:t>error </a:t>
            </a:r>
            <a:r>
              <a:rPr lang="en-CA" dirty="0"/>
              <a:t>would be an IPv4 header with less than 20 </a:t>
            </a:r>
            <a:r>
              <a:rPr lang="en-CA" dirty="0" smtClean="0"/>
              <a:t>bytes </a:t>
            </a:r>
          </a:p>
          <a:p>
            <a:r>
              <a:rPr lang="en-CA" dirty="0" err="1" smtClean="0"/>
              <a:t>HTTP_decode</a:t>
            </a:r>
            <a:r>
              <a:rPr lang="en-CA" dirty="0" smtClean="0"/>
              <a:t> </a:t>
            </a:r>
            <a:r>
              <a:rPr lang="en-CA" dirty="0"/>
              <a:t>is used to detect anomalies in HTTP traffic and process HTTP traffic for the detection engine</a:t>
            </a:r>
            <a:endParaRPr lang="en-US" dirty="0"/>
          </a:p>
        </p:txBody>
      </p:sp>
    </p:spTree>
    <p:extLst>
      <p:ext uri="{BB962C8B-B14F-4D97-AF65-F5344CB8AC3E}">
        <p14:creationId xmlns:p14="http://schemas.microsoft.com/office/powerpoint/2010/main" val="2923333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Pre-Processor</a:t>
            </a:r>
            <a:endParaRPr lang="en-US" dirty="0"/>
          </a:p>
        </p:txBody>
      </p:sp>
      <p:sp>
        <p:nvSpPr>
          <p:cNvPr id="3" name="Content Placeholder 2"/>
          <p:cNvSpPr>
            <a:spLocks noGrp="1"/>
          </p:cNvSpPr>
          <p:nvPr>
            <p:ph sz="quarter" idx="10"/>
          </p:nvPr>
        </p:nvSpPr>
        <p:spPr/>
        <p:txBody>
          <a:bodyPr>
            <a:normAutofit/>
          </a:bodyPr>
          <a:lstStyle/>
          <a:p>
            <a:r>
              <a:rPr lang="en-CA" dirty="0" smtClean="0"/>
              <a:t>Examines </a:t>
            </a:r>
            <a:r>
              <a:rPr lang="en-CA" dirty="0"/>
              <a:t>the packet for malicious activity and </a:t>
            </a:r>
            <a:r>
              <a:rPr lang="en-CA" dirty="0" smtClean="0"/>
              <a:t>processes </a:t>
            </a:r>
            <a:r>
              <a:rPr lang="en-CA" dirty="0"/>
              <a:t>the packet for the detection engine to </a:t>
            </a:r>
            <a:r>
              <a:rPr lang="en-CA" dirty="0" smtClean="0"/>
              <a:t>use</a:t>
            </a:r>
          </a:p>
          <a:p>
            <a:r>
              <a:rPr lang="en-CA" dirty="0" smtClean="0"/>
              <a:t>Stream4 </a:t>
            </a:r>
            <a:r>
              <a:rPr lang="en-CA" dirty="0"/>
              <a:t>is an example of preprocessor that tracks the state of TCP </a:t>
            </a:r>
            <a:r>
              <a:rPr lang="en-CA" dirty="0" smtClean="0"/>
              <a:t>stream </a:t>
            </a:r>
          </a:p>
          <a:p>
            <a:pPr lvl="1"/>
            <a:r>
              <a:rPr lang="en-CA" dirty="0" smtClean="0"/>
              <a:t>It </a:t>
            </a:r>
            <a:r>
              <a:rPr lang="en-CA" dirty="0"/>
              <a:t>performs a </a:t>
            </a:r>
            <a:r>
              <a:rPr lang="en-CA" dirty="0" err="1"/>
              <a:t>stateful</a:t>
            </a:r>
            <a:r>
              <a:rPr lang="en-CA" dirty="0"/>
              <a:t> inspection </a:t>
            </a:r>
            <a:r>
              <a:rPr lang="en-CA" dirty="0" smtClean="0"/>
              <a:t>of packets </a:t>
            </a:r>
            <a:r>
              <a:rPr lang="en-CA" dirty="0"/>
              <a:t>to allow </a:t>
            </a:r>
            <a:r>
              <a:rPr lang="en-CA" dirty="0" smtClean="0"/>
              <a:t>a detection </a:t>
            </a:r>
            <a:r>
              <a:rPr lang="en-CA" dirty="0"/>
              <a:t>engine to better match </a:t>
            </a:r>
            <a:r>
              <a:rPr lang="en-CA" dirty="0" smtClean="0"/>
              <a:t>an attack </a:t>
            </a:r>
            <a:r>
              <a:rPr lang="en-CA" dirty="0"/>
              <a:t>signature over several packets</a:t>
            </a:r>
            <a:endParaRPr lang="en-US" dirty="0"/>
          </a:p>
        </p:txBody>
      </p:sp>
    </p:spTree>
    <p:extLst>
      <p:ext uri="{BB962C8B-B14F-4D97-AF65-F5344CB8AC3E}">
        <p14:creationId xmlns:p14="http://schemas.microsoft.com/office/powerpoint/2010/main" val="885548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Detection Engine</a:t>
            </a:r>
            <a:endParaRPr lang="en-US" dirty="0"/>
          </a:p>
        </p:txBody>
      </p:sp>
      <p:sp>
        <p:nvSpPr>
          <p:cNvPr id="3" name="Content Placeholder 2"/>
          <p:cNvSpPr>
            <a:spLocks noGrp="1"/>
          </p:cNvSpPr>
          <p:nvPr>
            <p:ph sz="quarter" idx="10"/>
          </p:nvPr>
        </p:nvSpPr>
        <p:spPr/>
        <p:txBody>
          <a:bodyPr>
            <a:normAutofit/>
          </a:bodyPr>
          <a:lstStyle/>
          <a:p>
            <a:r>
              <a:rPr lang="en-CA" dirty="0" smtClean="0"/>
              <a:t>Performs </a:t>
            </a:r>
            <a:r>
              <a:rPr lang="en-CA" dirty="0"/>
              <a:t>two main </a:t>
            </a:r>
            <a:r>
              <a:rPr lang="en-CA" dirty="0" smtClean="0"/>
              <a:t>functions:</a:t>
            </a:r>
          </a:p>
          <a:p>
            <a:pPr lvl="1"/>
            <a:r>
              <a:rPr lang="en-CA" dirty="0" smtClean="0"/>
              <a:t>Rules </a:t>
            </a:r>
            <a:r>
              <a:rPr lang="en-CA" dirty="0"/>
              <a:t>parsing </a:t>
            </a:r>
            <a:endParaRPr lang="en-CA" dirty="0" smtClean="0"/>
          </a:p>
          <a:p>
            <a:pPr lvl="1"/>
            <a:r>
              <a:rPr lang="en-CA" dirty="0" smtClean="0"/>
              <a:t>Signature </a:t>
            </a:r>
            <a:r>
              <a:rPr lang="en-CA" dirty="0"/>
              <a:t>detection. </a:t>
            </a:r>
          </a:p>
          <a:p>
            <a:pPr marL="458788" lvl="1" indent="-457200">
              <a:buFont typeface="Arial" panose="020B0604020202020204" pitchFamily="34" charset="0"/>
              <a:buChar char="•"/>
            </a:pPr>
            <a:r>
              <a:rPr lang="en-CA" sz="2800" dirty="0" smtClean="0">
                <a:solidFill>
                  <a:schemeClr val="tx2"/>
                </a:solidFill>
                <a:latin typeface="Arial" pitchFamily="34" charset="0"/>
                <a:cs typeface="Arial" pitchFamily="34" charset="0"/>
              </a:rPr>
              <a:t>Detection </a:t>
            </a:r>
            <a:r>
              <a:rPr lang="en-CA" sz="2800" dirty="0">
                <a:solidFill>
                  <a:schemeClr val="tx2"/>
                </a:solidFill>
                <a:latin typeface="Arial" pitchFamily="34" charset="0"/>
                <a:cs typeface="Arial" pitchFamily="34" charset="0"/>
              </a:rPr>
              <a:t>engine parses the </a:t>
            </a:r>
            <a:r>
              <a:rPr lang="en-CA" sz="2800" dirty="0" smtClean="0">
                <a:solidFill>
                  <a:schemeClr val="tx2"/>
                </a:solidFill>
                <a:latin typeface="Arial" pitchFamily="34" charset="0"/>
                <a:cs typeface="Arial" pitchFamily="34" charset="0"/>
              </a:rPr>
              <a:t>Snort </a:t>
            </a:r>
            <a:r>
              <a:rPr lang="en-CA" sz="2800" dirty="0">
                <a:solidFill>
                  <a:schemeClr val="tx2"/>
                </a:solidFill>
                <a:latin typeface="Arial" pitchFamily="34" charset="0"/>
                <a:cs typeface="Arial" pitchFamily="34" charset="0"/>
              </a:rPr>
              <a:t>rules and </a:t>
            </a:r>
            <a:r>
              <a:rPr lang="en-CA" sz="2800" dirty="0" smtClean="0">
                <a:solidFill>
                  <a:schemeClr val="tx2"/>
                </a:solidFill>
                <a:latin typeface="Arial" pitchFamily="34" charset="0"/>
                <a:cs typeface="Arial" pitchFamily="34" charset="0"/>
              </a:rPr>
              <a:t>creates </a:t>
            </a:r>
            <a:r>
              <a:rPr lang="en-CA" sz="2800" dirty="0">
                <a:solidFill>
                  <a:schemeClr val="tx2"/>
                </a:solidFill>
                <a:latin typeface="Arial" pitchFamily="34" charset="0"/>
                <a:cs typeface="Arial" pitchFamily="34" charset="0"/>
              </a:rPr>
              <a:t>the attack signature from the configured rules</a:t>
            </a:r>
          </a:p>
          <a:p>
            <a:r>
              <a:rPr lang="en-CA" dirty="0"/>
              <a:t>Rules are written in two parts:</a:t>
            </a:r>
          </a:p>
          <a:p>
            <a:pPr lvl="1"/>
            <a:r>
              <a:rPr lang="en-CA" dirty="0"/>
              <a:t>Rule </a:t>
            </a:r>
            <a:r>
              <a:rPr lang="en-CA" dirty="0" smtClean="0"/>
              <a:t>Header</a:t>
            </a:r>
          </a:p>
          <a:p>
            <a:pPr lvl="1"/>
            <a:r>
              <a:rPr lang="en-CA" dirty="0" smtClean="0"/>
              <a:t>Rule </a:t>
            </a:r>
            <a:r>
              <a:rPr lang="en-CA" dirty="0"/>
              <a:t>Option</a:t>
            </a:r>
            <a:endParaRPr lang="en-US" dirty="0"/>
          </a:p>
        </p:txBody>
      </p:sp>
    </p:spTree>
    <p:extLst>
      <p:ext uri="{BB962C8B-B14F-4D97-AF65-F5344CB8AC3E}">
        <p14:creationId xmlns:p14="http://schemas.microsoft.com/office/powerpoint/2010/main" val="1078298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Detection Engine</a:t>
            </a:r>
            <a:endParaRPr lang="en-US" dirty="0"/>
          </a:p>
        </p:txBody>
      </p:sp>
      <p:sp>
        <p:nvSpPr>
          <p:cNvPr id="14" name="Content Placeholder 2"/>
          <p:cNvSpPr>
            <a:spLocks noGrp="1"/>
          </p:cNvSpPr>
          <p:nvPr>
            <p:ph sz="quarter" idx="10"/>
          </p:nvPr>
        </p:nvSpPr>
        <p:spPr>
          <a:xfrm>
            <a:off x="635000" y="3705101"/>
            <a:ext cx="7840663" cy="2510667"/>
          </a:xfrm>
        </p:spPr>
        <p:txBody>
          <a:bodyPr>
            <a:normAutofit/>
          </a:bodyPr>
          <a:lstStyle/>
          <a:p>
            <a:r>
              <a:rPr lang="en-CA" sz="2400" dirty="0"/>
              <a:t>Rule header contains the action, </a:t>
            </a:r>
            <a:r>
              <a:rPr lang="en-CA" sz="2400" dirty="0" smtClean="0"/>
              <a:t>protocol</a:t>
            </a:r>
            <a:r>
              <a:rPr lang="en-CA" sz="2400" dirty="0"/>
              <a:t>, source address, source port, destination address, destination port</a:t>
            </a:r>
          </a:p>
          <a:p>
            <a:r>
              <a:rPr lang="en-CA" sz="2400" dirty="0"/>
              <a:t>Rule option contains the message, flags, content to match, reference, </a:t>
            </a:r>
            <a:r>
              <a:rPr lang="en-CA" sz="2400" dirty="0" err="1"/>
              <a:t>sid</a:t>
            </a:r>
            <a:r>
              <a:rPr lang="en-CA" sz="2400" dirty="0"/>
              <a:t>, </a:t>
            </a:r>
            <a:r>
              <a:rPr lang="en-CA" sz="2400" dirty="0" err="1"/>
              <a:t>classtype</a:t>
            </a:r>
            <a:r>
              <a:rPr lang="en-CA" sz="2400" dirty="0"/>
              <a:t>, revision number, </a:t>
            </a:r>
            <a:r>
              <a:rPr lang="en-CA" sz="2400" dirty="0" smtClean="0"/>
              <a:t>etc.</a:t>
            </a:r>
            <a:endParaRPr lang="en-US" sz="2400" dirty="0"/>
          </a:p>
        </p:txBody>
      </p:sp>
      <p:grpSp>
        <p:nvGrpSpPr>
          <p:cNvPr id="15" name="Group 14"/>
          <p:cNvGrpSpPr/>
          <p:nvPr/>
        </p:nvGrpSpPr>
        <p:grpSpPr>
          <a:xfrm>
            <a:off x="640870" y="1227769"/>
            <a:ext cx="8101013" cy="2151651"/>
            <a:chOff x="1491353" y="1692240"/>
            <a:chExt cx="8101013" cy="2151651"/>
          </a:xfrm>
        </p:grpSpPr>
        <p:sp>
          <p:nvSpPr>
            <p:cNvPr id="16" name="Text Box 5"/>
            <p:cNvSpPr txBox="1">
              <a:spLocks noChangeArrowheads="1"/>
            </p:cNvSpPr>
            <p:nvPr/>
          </p:nvSpPr>
          <p:spPr bwMode="auto">
            <a:xfrm>
              <a:off x="2241651" y="1692240"/>
              <a:ext cx="1915910" cy="46166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altLang="en-US" dirty="0">
                  <a:latin typeface="+mj-lt"/>
                </a:rPr>
                <a:t>Rule Header</a:t>
              </a:r>
            </a:p>
          </p:txBody>
        </p:sp>
        <p:sp>
          <p:nvSpPr>
            <p:cNvPr id="17" name="Text Box 6"/>
            <p:cNvSpPr txBox="1">
              <a:spLocks noChangeArrowheads="1"/>
            </p:cNvSpPr>
            <p:nvPr/>
          </p:nvSpPr>
          <p:spPr bwMode="auto">
            <a:xfrm>
              <a:off x="1491353" y="2321958"/>
              <a:ext cx="4073525" cy="406400"/>
            </a:xfrm>
            <a:prstGeom prst="rect">
              <a:avLst/>
            </a:prstGeom>
            <a:noFill/>
            <a:ln w="9525">
              <a:solidFill>
                <a:srgbClr val="00B0F0"/>
              </a:solidFill>
              <a:miter lim="800000"/>
              <a:headEnd/>
              <a:tailEnd/>
            </a:ln>
            <a:effectLs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dirty="0">
                  <a:latin typeface="Arial" panose="020B0604020202020204" pitchFamily="34" charset="0"/>
                </a:rPr>
                <a:t>Alert </a:t>
              </a:r>
              <a:r>
                <a:rPr lang="en-US" altLang="en-US" sz="2000" dirty="0" err="1">
                  <a:latin typeface="Arial" panose="020B0604020202020204" pitchFamily="34" charset="0"/>
                </a:rPr>
                <a:t>tcp</a:t>
              </a:r>
              <a:r>
                <a:rPr lang="en-US" altLang="en-US" sz="2000" dirty="0">
                  <a:latin typeface="Arial" panose="020B0604020202020204" pitchFamily="34" charset="0"/>
                </a:rPr>
                <a:t> 1.1.1.1 any -&gt; 2.2.2.2 any</a:t>
              </a:r>
              <a:endParaRPr lang="en-US" altLang="en-US" dirty="0"/>
            </a:p>
          </p:txBody>
        </p:sp>
        <p:sp>
          <p:nvSpPr>
            <p:cNvPr id="18" name="Text Box 7"/>
            <p:cNvSpPr txBox="1">
              <a:spLocks noChangeArrowheads="1"/>
            </p:cNvSpPr>
            <p:nvPr/>
          </p:nvSpPr>
          <p:spPr bwMode="auto">
            <a:xfrm>
              <a:off x="6607244" y="1692240"/>
              <a:ext cx="1965603" cy="461665"/>
            </a:xfrm>
            <a:prstGeom prst="rect">
              <a:avLst/>
            </a:prstGeom>
            <a:noFill/>
            <a:ln w="9525">
              <a:solidFill>
                <a:srgbClr val="00B0F0"/>
              </a:solidFill>
              <a:miter lim="800000"/>
              <a:headEnd/>
              <a:tailEnd/>
            </a:ln>
            <a:effectLs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dirty="0">
                  <a:latin typeface="+mj-lt"/>
                </a:rPr>
                <a:t>Rule Options</a:t>
              </a:r>
            </a:p>
          </p:txBody>
        </p:sp>
        <p:sp>
          <p:nvSpPr>
            <p:cNvPr id="19" name="Text Box 8"/>
            <p:cNvSpPr txBox="1">
              <a:spLocks noChangeArrowheads="1"/>
            </p:cNvSpPr>
            <p:nvPr/>
          </p:nvSpPr>
          <p:spPr bwMode="auto">
            <a:xfrm>
              <a:off x="5564878" y="2321958"/>
              <a:ext cx="4027488" cy="406400"/>
            </a:xfrm>
            <a:prstGeom prst="rect">
              <a:avLst/>
            </a:prstGeom>
            <a:noFill/>
            <a:ln w="9525">
              <a:solidFill>
                <a:srgbClr val="00B0F0"/>
              </a:solidFill>
              <a:miter lim="800000"/>
              <a:headEnd/>
              <a:tailEnd/>
            </a:ln>
            <a:effectLs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Arial" panose="020B0604020202020204" pitchFamily="34" charset="0"/>
                </a:rPr>
                <a:t>(flags: SF; msg: “SYN-FIN Scan”;)</a:t>
              </a:r>
            </a:p>
          </p:txBody>
        </p:sp>
        <p:sp>
          <p:nvSpPr>
            <p:cNvPr id="20" name="Text Box 9"/>
            <p:cNvSpPr txBox="1">
              <a:spLocks noChangeArrowheads="1"/>
            </p:cNvSpPr>
            <p:nvPr/>
          </p:nvSpPr>
          <p:spPr bwMode="auto">
            <a:xfrm>
              <a:off x="1491353" y="2870543"/>
              <a:ext cx="4073525" cy="406400"/>
            </a:xfrm>
            <a:prstGeom prst="rect">
              <a:avLst/>
            </a:prstGeom>
            <a:noFill/>
            <a:ln w="9525">
              <a:solidFill>
                <a:srgbClr val="00B0F0"/>
              </a:solidFill>
              <a:miter lim="800000"/>
              <a:headEnd/>
              <a:tailEnd/>
            </a:ln>
            <a:effectLs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dirty="0">
                  <a:latin typeface="Arial" panose="020B0604020202020204" pitchFamily="34" charset="0"/>
                </a:rPr>
                <a:t>Alert </a:t>
              </a:r>
              <a:r>
                <a:rPr lang="en-US" altLang="en-US" sz="2000" dirty="0" err="1">
                  <a:latin typeface="Arial" panose="020B0604020202020204" pitchFamily="34" charset="0"/>
                </a:rPr>
                <a:t>tcp</a:t>
              </a:r>
              <a:r>
                <a:rPr lang="en-US" altLang="en-US" sz="2000" dirty="0">
                  <a:latin typeface="Arial" panose="020B0604020202020204" pitchFamily="34" charset="0"/>
                </a:rPr>
                <a:t> 1.1.1.1 any -&gt; 2.2.2.2 any</a:t>
              </a:r>
            </a:p>
          </p:txBody>
        </p:sp>
        <p:sp>
          <p:nvSpPr>
            <p:cNvPr id="21" name="Text Box 10"/>
            <p:cNvSpPr txBox="1">
              <a:spLocks noChangeArrowheads="1"/>
            </p:cNvSpPr>
            <p:nvPr/>
          </p:nvSpPr>
          <p:spPr bwMode="auto">
            <a:xfrm>
              <a:off x="1491353" y="3437491"/>
              <a:ext cx="4073525" cy="406400"/>
            </a:xfrm>
            <a:prstGeom prst="rect">
              <a:avLst/>
            </a:prstGeom>
            <a:noFill/>
            <a:ln w="9525">
              <a:solidFill>
                <a:srgbClr val="00B0F0"/>
              </a:solidFill>
              <a:miter lim="800000"/>
              <a:headEnd/>
              <a:tailEnd/>
            </a:ln>
            <a:effectLs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dirty="0">
                  <a:latin typeface="Arial" panose="020B0604020202020204" pitchFamily="34" charset="0"/>
                </a:rPr>
                <a:t>Alert </a:t>
              </a:r>
              <a:r>
                <a:rPr lang="en-US" altLang="en-US" sz="2000" dirty="0" err="1">
                  <a:latin typeface="Arial" panose="020B0604020202020204" pitchFamily="34" charset="0"/>
                </a:rPr>
                <a:t>tcp</a:t>
              </a:r>
              <a:r>
                <a:rPr lang="en-US" altLang="en-US" sz="2000" dirty="0">
                  <a:latin typeface="Arial" panose="020B0604020202020204" pitchFamily="34" charset="0"/>
                </a:rPr>
                <a:t> 1.1.1.1 any -&gt; 2.2.2.2 any</a:t>
              </a:r>
            </a:p>
          </p:txBody>
        </p:sp>
        <p:sp>
          <p:nvSpPr>
            <p:cNvPr id="22" name="Text Box 11"/>
            <p:cNvSpPr txBox="1">
              <a:spLocks noChangeArrowheads="1"/>
            </p:cNvSpPr>
            <p:nvPr/>
          </p:nvSpPr>
          <p:spPr bwMode="auto">
            <a:xfrm>
              <a:off x="5564878" y="2870543"/>
              <a:ext cx="3884613" cy="406400"/>
            </a:xfrm>
            <a:prstGeom prst="rect">
              <a:avLst/>
            </a:prstGeom>
            <a:noFill/>
            <a:ln w="9525">
              <a:solidFill>
                <a:srgbClr val="00B0F0"/>
              </a:solidFill>
              <a:miter lim="800000"/>
              <a:headEnd/>
              <a:tailEnd/>
            </a:ln>
            <a:effectLs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dirty="0">
                  <a:latin typeface="Arial" panose="020B0604020202020204" pitchFamily="34" charset="0"/>
                </a:rPr>
                <a:t>(flags: S12; </a:t>
              </a:r>
              <a:r>
                <a:rPr lang="en-US" altLang="en-US" sz="2000" dirty="0" err="1">
                  <a:latin typeface="Arial" panose="020B0604020202020204" pitchFamily="34" charset="0"/>
                </a:rPr>
                <a:t>msg</a:t>
              </a:r>
              <a:r>
                <a:rPr lang="en-US" altLang="en-US" sz="2000" dirty="0">
                  <a:latin typeface="Arial" panose="020B0604020202020204" pitchFamily="34" charset="0"/>
                </a:rPr>
                <a:t>: “</a:t>
              </a:r>
              <a:r>
                <a:rPr lang="en-US" altLang="en-US" sz="2000" dirty="0" err="1">
                  <a:latin typeface="Arial" panose="020B0604020202020204" pitchFamily="34" charset="0"/>
                </a:rPr>
                <a:t>Queso</a:t>
              </a:r>
              <a:r>
                <a:rPr lang="en-US" altLang="en-US" sz="2000" dirty="0">
                  <a:latin typeface="Arial" panose="020B0604020202020204" pitchFamily="34" charset="0"/>
                </a:rPr>
                <a:t> Scan”;)</a:t>
              </a:r>
            </a:p>
          </p:txBody>
        </p:sp>
        <p:sp>
          <p:nvSpPr>
            <p:cNvPr id="23" name="Text Box 12"/>
            <p:cNvSpPr txBox="1">
              <a:spLocks noChangeArrowheads="1"/>
            </p:cNvSpPr>
            <p:nvPr/>
          </p:nvSpPr>
          <p:spPr bwMode="auto">
            <a:xfrm>
              <a:off x="5564878" y="3437491"/>
              <a:ext cx="3249613" cy="406400"/>
            </a:xfrm>
            <a:prstGeom prst="rect">
              <a:avLst/>
            </a:prstGeom>
            <a:noFill/>
            <a:ln w="9525">
              <a:solidFill>
                <a:srgbClr val="00B0F0"/>
              </a:solidFill>
              <a:miter lim="800000"/>
              <a:headEnd/>
              <a:tailEnd/>
            </a:ln>
            <a:effectLs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S" sz="2000">
                  <a:latin typeface="Arial" panose="020B0604020202020204" pitchFamily="34" charset="0"/>
                </a:rPr>
                <a:t>(flags: F; msg: “FIN Scan”;)</a:t>
              </a:r>
            </a:p>
          </p:txBody>
        </p:sp>
      </p:grpSp>
    </p:spTree>
    <p:extLst>
      <p:ext uri="{BB962C8B-B14F-4D97-AF65-F5344CB8AC3E}">
        <p14:creationId xmlns:p14="http://schemas.microsoft.com/office/powerpoint/2010/main" val="763634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sz="4400" dirty="0"/>
              <a:t>Review </a:t>
            </a:r>
            <a:br>
              <a:rPr lang="en-CA" sz="4400" dirty="0"/>
            </a:br>
            <a:r>
              <a:rPr lang="en-CA" sz="4400" dirty="0"/>
              <a:t>Module </a:t>
            </a:r>
            <a:r>
              <a:rPr lang="en-CA" sz="4400" dirty="0" smtClean="0"/>
              <a:t>6:</a:t>
            </a:r>
            <a:r>
              <a:rPr lang="en-CA" sz="4400" dirty="0"/>
              <a:t/>
            </a:r>
            <a:br>
              <a:rPr lang="en-CA" sz="4400" dirty="0"/>
            </a:br>
            <a:r>
              <a:rPr lang="en-CA" sz="4400" dirty="0" smtClean="0"/>
              <a:t>Firewall Basics</a:t>
            </a:r>
            <a:endParaRPr lang="en-US" sz="4400" dirty="0"/>
          </a:p>
        </p:txBody>
      </p:sp>
    </p:spTree>
    <p:extLst>
      <p:ext uri="{BB962C8B-B14F-4D97-AF65-F5344CB8AC3E}">
        <p14:creationId xmlns:p14="http://schemas.microsoft.com/office/powerpoint/2010/main" val="3573234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Alert/Log Output</a:t>
            </a:r>
            <a:endParaRPr lang="en-US" dirty="0"/>
          </a:p>
        </p:txBody>
      </p:sp>
      <p:sp>
        <p:nvSpPr>
          <p:cNvPr id="3" name="Content Placeholder 2"/>
          <p:cNvSpPr>
            <a:spLocks noGrp="1"/>
          </p:cNvSpPr>
          <p:nvPr>
            <p:ph sz="quarter" idx="10"/>
          </p:nvPr>
        </p:nvSpPr>
        <p:spPr/>
        <p:txBody>
          <a:bodyPr>
            <a:normAutofit/>
          </a:bodyPr>
          <a:lstStyle/>
          <a:p>
            <a:r>
              <a:rPr lang="en-CA" dirty="0" smtClean="0"/>
              <a:t>Depending </a:t>
            </a:r>
            <a:r>
              <a:rPr lang="en-CA" dirty="0"/>
              <a:t>on the rule action, the output module </a:t>
            </a:r>
            <a:r>
              <a:rPr lang="en-CA" dirty="0" smtClean="0"/>
              <a:t>processes </a:t>
            </a:r>
            <a:r>
              <a:rPr lang="en-CA" dirty="0"/>
              <a:t>the output data to alert and log database, or </a:t>
            </a:r>
            <a:r>
              <a:rPr lang="en-CA" dirty="0" smtClean="0"/>
              <a:t>displays </a:t>
            </a:r>
            <a:r>
              <a:rPr lang="en-CA" dirty="0"/>
              <a:t>the alert on the console output</a:t>
            </a:r>
          </a:p>
          <a:p>
            <a:r>
              <a:rPr lang="en-CA" dirty="0"/>
              <a:t>FAST, FULL, CONSOLE, CMG, NONE, SYSLOG are different output modes available in Snort</a:t>
            </a:r>
            <a:endParaRPr lang="en-US" dirty="0"/>
          </a:p>
        </p:txBody>
      </p:sp>
    </p:spTree>
    <p:extLst>
      <p:ext uri="{BB962C8B-B14F-4D97-AF65-F5344CB8AC3E}">
        <p14:creationId xmlns:p14="http://schemas.microsoft.com/office/powerpoint/2010/main" val="1575944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endParaRPr lang="en-US" dirty="0" smtClean="0"/>
          </a:p>
          <a:p>
            <a:endParaRPr lang="en-US" dirty="0"/>
          </a:p>
          <a:p>
            <a:endParaRPr lang="en-US" dirty="0" smtClean="0"/>
          </a:p>
          <a:p>
            <a:endParaRPr lang="en-US" dirty="0"/>
          </a:p>
          <a:p>
            <a:r>
              <a:rPr lang="en-US" dirty="0" smtClean="0"/>
              <a:t>Discussion</a:t>
            </a:r>
            <a:endParaRPr lang="en-US" dirty="0"/>
          </a:p>
        </p:txBody>
      </p:sp>
    </p:spTree>
    <p:extLst>
      <p:ext uri="{BB962C8B-B14F-4D97-AF65-F5344CB8AC3E}">
        <p14:creationId xmlns:p14="http://schemas.microsoft.com/office/powerpoint/2010/main" val="1961607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prstGeom prst="rect">
            <a:avLst/>
          </a:prstGeom>
          <a:noFill/>
        </p:spPr>
        <p:txBody>
          <a:bodyPr/>
          <a:lstStyle>
            <a:lvl1pPr marL="0" marR="0" indent="0">
              <a:lnSpc>
                <a:spcPct val="115000"/>
              </a:lnSpc>
              <a:spcBef>
                <a:spcPts val="0"/>
              </a:spcBef>
              <a:spcAft>
                <a:spcPts val="0"/>
              </a:spcAft>
              <a:buFontTx/>
              <a:buNone/>
              <a:defRPr sz="1100">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extLst>
      <p:ext uri="{BB962C8B-B14F-4D97-AF65-F5344CB8AC3E}">
        <p14:creationId xmlns:p14="http://schemas.microsoft.com/office/powerpoint/2010/main" val="2816389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Module 6</a:t>
            </a:r>
            <a:endParaRPr lang="en-US" dirty="0"/>
          </a:p>
        </p:txBody>
      </p:sp>
      <p:sp>
        <p:nvSpPr>
          <p:cNvPr id="3" name="Content Placeholder 2"/>
          <p:cNvSpPr>
            <a:spLocks noGrp="1"/>
          </p:cNvSpPr>
          <p:nvPr>
            <p:ph sz="quarter" idx="10"/>
          </p:nvPr>
        </p:nvSpPr>
        <p:spPr>
          <a:xfrm>
            <a:off x="635000" y="857250"/>
            <a:ext cx="7840663" cy="5358518"/>
          </a:xfrm>
        </p:spPr>
        <p:txBody>
          <a:bodyPr/>
          <a:lstStyle/>
          <a:p>
            <a:r>
              <a:rPr lang="en-US" dirty="0" smtClean="0"/>
              <a:t>Firewall </a:t>
            </a:r>
            <a:r>
              <a:rPr lang="en-US" dirty="0" smtClean="0"/>
              <a:t>Basics &amp; Types</a:t>
            </a:r>
          </a:p>
          <a:p>
            <a:r>
              <a:rPr lang="en-US" dirty="0" smtClean="0"/>
              <a:t>Firewall Placement (Architecture)</a:t>
            </a:r>
          </a:p>
          <a:p>
            <a:r>
              <a:rPr lang="en-US" dirty="0" smtClean="0"/>
              <a:t>Demilitarized Zone</a:t>
            </a:r>
          </a:p>
          <a:p>
            <a:r>
              <a:rPr lang="en-CA" dirty="0" smtClean="0"/>
              <a:t>UTM and </a:t>
            </a:r>
            <a:r>
              <a:rPr lang="en-CA" dirty="0"/>
              <a:t>Other </a:t>
            </a:r>
            <a:r>
              <a:rPr lang="en-CA" dirty="0" smtClean="0"/>
              <a:t>Firewall Services</a:t>
            </a:r>
          </a:p>
          <a:p>
            <a:r>
              <a:rPr lang="en-CA" dirty="0" smtClean="0"/>
              <a:t>Defense in Depth</a:t>
            </a:r>
          </a:p>
          <a:p>
            <a:r>
              <a:rPr lang="en-CA" dirty="0" smtClean="0"/>
              <a:t>Firewall Maintenance</a:t>
            </a:r>
            <a:endParaRPr lang="en-US" dirty="0" smtClean="0"/>
          </a:p>
        </p:txBody>
      </p:sp>
    </p:spTree>
    <p:extLst>
      <p:ext uri="{BB962C8B-B14F-4D97-AF65-F5344CB8AC3E}">
        <p14:creationId xmlns:p14="http://schemas.microsoft.com/office/powerpoint/2010/main" val="3133661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4400" dirty="0" smtClean="0"/>
              <a:t>Intrusion Detection System (IDS)/Intrusion Prevention System (IPS)</a:t>
            </a:r>
            <a:endParaRPr lang="en-US" sz="4400" dirty="0"/>
          </a:p>
        </p:txBody>
      </p:sp>
    </p:spTree>
    <p:extLst>
      <p:ext uri="{BB962C8B-B14F-4D97-AF65-F5344CB8AC3E}">
        <p14:creationId xmlns:p14="http://schemas.microsoft.com/office/powerpoint/2010/main" val="770501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Intrusion </a:t>
            </a:r>
            <a:r>
              <a:rPr lang="en-US" dirty="0"/>
              <a:t>Detection </a:t>
            </a:r>
            <a:r>
              <a:rPr lang="en-US" dirty="0" smtClean="0"/>
              <a:t>System (IDS)</a:t>
            </a:r>
            <a:endParaRPr lang="en-US" dirty="0"/>
          </a:p>
        </p:txBody>
      </p:sp>
      <p:sp>
        <p:nvSpPr>
          <p:cNvPr id="3" name="Content Placeholder 2"/>
          <p:cNvSpPr>
            <a:spLocks noGrp="1"/>
          </p:cNvSpPr>
          <p:nvPr>
            <p:ph sz="quarter" idx="10"/>
          </p:nvPr>
        </p:nvSpPr>
        <p:spPr/>
        <p:txBody>
          <a:bodyPr>
            <a:normAutofit/>
          </a:bodyPr>
          <a:lstStyle/>
          <a:p>
            <a:pPr fontAlgn="ctr"/>
            <a:r>
              <a:rPr lang="en-CA" dirty="0" smtClean="0"/>
              <a:t>An IDS </a:t>
            </a:r>
            <a:r>
              <a:rPr lang="en-CA" dirty="0"/>
              <a:t>is a network device that monitors </a:t>
            </a:r>
            <a:r>
              <a:rPr lang="en-CA" dirty="0" smtClean="0"/>
              <a:t>network </a:t>
            </a:r>
            <a:r>
              <a:rPr lang="en-CA" dirty="0"/>
              <a:t>traffic behavior and </a:t>
            </a:r>
            <a:r>
              <a:rPr lang="en-CA" dirty="0" smtClean="0"/>
              <a:t>analyzes it for </a:t>
            </a:r>
            <a:r>
              <a:rPr lang="en-CA" dirty="0"/>
              <a:t>specific activity that stands out from the </a:t>
            </a:r>
            <a:r>
              <a:rPr lang="en-CA" dirty="0" smtClean="0"/>
              <a:t>“norm” </a:t>
            </a:r>
            <a:r>
              <a:rPr lang="en-CA" dirty="0"/>
              <a:t>or matches a signature database of network attacks</a:t>
            </a:r>
          </a:p>
          <a:p>
            <a:pPr fontAlgn="ctr"/>
            <a:r>
              <a:rPr lang="en-CA" dirty="0"/>
              <a:t>IDS is deployed </a:t>
            </a:r>
            <a:r>
              <a:rPr lang="en-CA" dirty="0" smtClean="0"/>
              <a:t>offline and can’t </a:t>
            </a:r>
            <a:r>
              <a:rPr lang="en-CA" dirty="0"/>
              <a:t>intercept the offending network intrusion when identified. It </a:t>
            </a:r>
            <a:r>
              <a:rPr lang="en-CA" dirty="0" smtClean="0"/>
              <a:t>mostly serves </a:t>
            </a:r>
            <a:r>
              <a:rPr lang="en-CA" dirty="0"/>
              <a:t>as an alert to a network condition only, not as </a:t>
            </a:r>
            <a:r>
              <a:rPr lang="en-CA" dirty="0" smtClean="0"/>
              <a:t>a </a:t>
            </a:r>
            <a:r>
              <a:rPr lang="en-CA" dirty="0"/>
              <a:t>defence mechanism</a:t>
            </a:r>
          </a:p>
        </p:txBody>
      </p:sp>
    </p:spTree>
    <p:extLst>
      <p:ext uri="{BB962C8B-B14F-4D97-AF65-F5344CB8AC3E}">
        <p14:creationId xmlns:p14="http://schemas.microsoft.com/office/powerpoint/2010/main" val="2180366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Prevention </a:t>
            </a:r>
            <a:r>
              <a:rPr lang="en-US" dirty="0" smtClean="0"/>
              <a:t>System (IPS)</a:t>
            </a:r>
            <a:endParaRPr lang="en-US" dirty="0"/>
          </a:p>
        </p:txBody>
      </p:sp>
      <p:sp>
        <p:nvSpPr>
          <p:cNvPr id="3" name="Content Placeholder 2"/>
          <p:cNvSpPr>
            <a:spLocks noGrp="1"/>
          </p:cNvSpPr>
          <p:nvPr>
            <p:ph sz="quarter" idx="10"/>
          </p:nvPr>
        </p:nvSpPr>
        <p:spPr/>
        <p:txBody>
          <a:bodyPr>
            <a:normAutofit/>
          </a:bodyPr>
          <a:lstStyle/>
          <a:p>
            <a:pPr fontAlgn="ctr"/>
            <a:r>
              <a:rPr lang="en-CA" dirty="0" smtClean="0"/>
              <a:t>An IPS </a:t>
            </a:r>
            <a:r>
              <a:rPr lang="en-CA" dirty="0"/>
              <a:t>is a network device that is deployed inline with </a:t>
            </a:r>
            <a:r>
              <a:rPr lang="en-CA" dirty="0" smtClean="0"/>
              <a:t>network traffic and analyzes it </a:t>
            </a:r>
            <a:r>
              <a:rPr lang="en-CA" dirty="0"/>
              <a:t>for malicious network activities and </a:t>
            </a:r>
            <a:r>
              <a:rPr lang="en-CA" dirty="0" smtClean="0"/>
              <a:t>then actively </a:t>
            </a:r>
            <a:r>
              <a:rPr lang="en-CA" dirty="0"/>
              <a:t>blocks the network connections upon </a:t>
            </a:r>
            <a:r>
              <a:rPr lang="en-CA" dirty="0" smtClean="0"/>
              <a:t> </a:t>
            </a:r>
            <a:r>
              <a:rPr lang="en-CA" dirty="0"/>
              <a:t>detection</a:t>
            </a:r>
          </a:p>
          <a:p>
            <a:pPr fontAlgn="ctr"/>
            <a:r>
              <a:rPr lang="en-CA" dirty="0"/>
              <a:t>IPS provides </a:t>
            </a:r>
            <a:r>
              <a:rPr lang="en-CA" dirty="0" smtClean="0"/>
              <a:t>real-time </a:t>
            </a:r>
            <a:r>
              <a:rPr lang="en-CA" dirty="0"/>
              <a:t>protection against network attacks, at the expense of milliseconds delay</a:t>
            </a:r>
          </a:p>
          <a:p>
            <a:pPr fontAlgn="ctr"/>
            <a:r>
              <a:rPr lang="en-CA" dirty="0"/>
              <a:t>Since IPS has the added benefit </a:t>
            </a:r>
            <a:r>
              <a:rPr lang="en-CA" dirty="0" smtClean="0"/>
              <a:t>over an IDS of </a:t>
            </a:r>
            <a:r>
              <a:rPr lang="en-CA" dirty="0"/>
              <a:t>intercepting malicious network </a:t>
            </a:r>
            <a:r>
              <a:rPr lang="en-CA" dirty="0" smtClean="0"/>
              <a:t>activities, </a:t>
            </a:r>
            <a:r>
              <a:rPr lang="en-CA" dirty="0"/>
              <a:t>most </a:t>
            </a:r>
            <a:r>
              <a:rPr lang="en-CA" dirty="0" smtClean="0"/>
              <a:t>current intrusion systems </a:t>
            </a:r>
            <a:r>
              <a:rPr lang="en-CA" dirty="0"/>
              <a:t>are </a:t>
            </a:r>
            <a:r>
              <a:rPr lang="en-CA" dirty="0" smtClean="0"/>
              <a:t>IPS</a:t>
            </a:r>
            <a:endParaRPr lang="en-CA" dirty="0"/>
          </a:p>
        </p:txBody>
      </p:sp>
    </p:spTree>
    <p:extLst>
      <p:ext uri="{BB962C8B-B14F-4D97-AF65-F5344CB8AC3E}">
        <p14:creationId xmlns:p14="http://schemas.microsoft.com/office/powerpoint/2010/main" val="1315160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Type of IDS/IPS</a:t>
            </a:r>
          </a:p>
        </p:txBody>
      </p:sp>
    </p:spTree>
    <p:extLst>
      <p:ext uri="{BB962C8B-B14F-4D97-AF65-F5344CB8AC3E}">
        <p14:creationId xmlns:p14="http://schemas.microsoft.com/office/powerpoint/2010/main" val="2937991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IDS</a:t>
            </a:r>
          </a:p>
        </p:txBody>
      </p:sp>
      <p:sp>
        <p:nvSpPr>
          <p:cNvPr id="3" name="Content Placeholder 2"/>
          <p:cNvSpPr>
            <a:spLocks noGrp="1"/>
          </p:cNvSpPr>
          <p:nvPr>
            <p:ph sz="quarter" idx="10"/>
          </p:nvPr>
        </p:nvSpPr>
        <p:spPr/>
        <p:txBody>
          <a:bodyPr>
            <a:normAutofit/>
          </a:bodyPr>
          <a:lstStyle/>
          <a:p>
            <a:pPr fontAlgn="ctr"/>
            <a:r>
              <a:rPr lang="en-CA" dirty="0"/>
              <a:t>Network based IDS (NIDS</a:t>
            </a:r>
            <a:r>
              <a:rPr lang="en-CA" dirty="0" smtClean="0"/>
              <a:t>): </a:t>
            </a:r>
          </a:p>
          <a:p>
            <a:pPr lvl="1" fontAlgn="ctr"/>
            <a:r>
              <a:rPr lang="en-CA" dirty="0" smtClean="0"/>
              <a:t>Monitors </a:t>
            </a:r>
            <a:r>
              <a:rPr lang="en-CA" dirty="0"/>
              <a:t>network traffic at the network </a:t>
            </a:r>
            <a:r>
              <a:rPr lang="en-CA" dirty="0" smtClean="0"/>
              <a:t>level </a:t>
            </a:r>
            <a:endParaRPr lang="en-CA" dirty="0"/>
          </a:p>
          <a:p>
            <a:pPr lvl="1" fontAlgn="ctr"/>
            <a:r>
              <a:rPr lang="en-CA" dirty="0" smtClean="0"/>
              <a:t>Usually </a:t>
            </a:r>
            <a:r>
              <a:rPr lang="en-CA" dirty="0"/>
              <a:t>done by sending traffic through a network </a:t>
            </a:r>
            <a:r>
              <a:rPr lang="en-CA" dirty="0" smtClean="0"/>
              <a:t>tap </a:t>
            </a:r>
            <a:r>
              <a:rPr lang="en-CA" dirty="0"/>
              <a:t>or creating a span port on a network </a:t>
            </a:r>
            <a:r>
              <a:rPr lang="en-CA" dirty="0" smtClean="0"/>
              <a:t>switch </a:t>
            </a:r>
          </a:p>
          <a:p>
            <a:pPr lvl="1" fontAlgn="ctr"/>
            <a:r>
              <a:rPr lang="en-CA" dirty="0" smtClean="0"/>
              <a:t>Looks </a:t>
            </a:r>
            <a:r>
              <a:rPr lang="en-CA" dirty="0"/>
              <a:t>for suspicious network activity across the </a:t>
            </a:r>
            <a:r>
              <a:rPr lang="en-CA" dirty="0" smtClean="0"/>
              <a:t>network </a:t>
            </a:r>
          </a:p>
          <a:p>
            <a:pPr lvl="1" fontAlgn="ctr"/>
            <a:r>
              <a:rPr lang="en-CA" dirty="0" smtClean="0"/>
              <a:t>Requires </a:t>
            </a:r>
            <a:r>
              <a:rPr lang="en-CA" dirty="0"/>
              <a:t>a network choke point to be effective </a:t>
            </a:r>
            <a:r>
              <a:rPr lang="en-CA" dirty="0" smtClean="0"/>
              <a:t>(e.g., </a:t>
            </a:r>
            <a:r>
              <a:rPr lang="en-CA" dirty="0"/>
              <a:t>at the network DMZ, WAN core router, or network entry into a data center</a:t>
            </a:r>
            <a:r>
              <a:rPr lang="en-CA" dirty="0" smtClean="0"/>
              <a:t>)</a:t>
            </a:r>
            <a:endParaRPr lang="en-CA" dirty="0"/>
          </a:p>
        </p:txBody>
      </p:sp>
    </p:spTree>
    <p:extLst>
      <p:ext uri="{BB962C8B-B14F-4D97-AF65-F5344CB8AC3E}">
        <p14:creationId xmlns:p14="http://schemas.microsoft.com/office/powerpoint/2010/main" val="4008934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14436</TotalTime>
  <Words>1158</Words>
  <Application>Microsoft Office PowerPoint</Application>
  <PresentationFormat>On-screen Show (4:3)</PresentationFormat>
  <Paragraphs>187</Paragraphs>
  <Slides>32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Times New Roman</vt:lpstr>
      <vt:lpstr>Titillium Lt</vt:lpstr>
      <vt:lpstr>Verdana</vt:lpstr>
      <vt:lpstr>Wingdings</vt:lpstr>
      <vt:lpstr>ER Master_2015</vt:lpstr>
      <vt:lpstr>ITSC 206: Advanced Networking for Offensive and Defensive Environments</vt:lpstr>
      <vt:lpstr>Table of Contents</vt:lpstr>
      <vt:lpstr>Review  Module 6: Firewall Basics</vt:lpstr>
      <vt:lpstr>Review Module 6</vt:lpstr>
      <vt:lpstr>Intrusion Detection System (IDS)/Intrusion Prevention System (IPS)</vt:lpstr>
      <vt:lpstr>Intrusion Detection System (IDS)</vt:lpstr>
      <vt:lpstr>Intrusion Prevention System (IPS)</vt:lpstr>
      <vt:lpstr>Type of IDS/IPS</vt:lpstr>
      <vt:lpstr>Types of IDS</vt:lpstr>
      <vt:lpstr>Firewall w/ IDPS</vt:lpstr>
      <vt:lpstr>Types of IDS</vt:lpstr>
      <vt:lpstr>Types of IPS</vt:lpstr>
      <vt:lpstr>Types of IPS</vt:lpstr>
      <vt:lpstr>PowerPoint Presentation</vt:lpstr>
      <vt:lpstr>Detection Methods</vt:lpstr>
      <vt:lpstr>Signature-Based Detection</vt:lpstr>
      <vt:lpstr>Stateful Protocol Analysis</vt:lpstr>
      <vt:lpstr>Statistical, Anomaly Based Detection</vt:lpstr>
      <vt:lpstr>PowerPoint Presentation</vt:lpstr>
      <vt:lpstr>IDS/IPS Examples</vt:lpstr>
      <vt:lpstr>Proprietary vs. Open Source</vt:lpstr>
      <vt:lpstr>Proprietary vs Open Source</vt:lpstr>
      <vt:lpstr>PowerPoint Presentation</vt:lpstr>
      <vt:lpstr>How Snort IPS Works</vt:lpstr>
      <vt:lpstr>Snort Architecture</vt:lpstr>
      <vt:lpstr>Packet Decoder</vt:lpstr>
      <vt:lpstr>Pre-Processor</vt:lpstr>
      <vt:lpstr>Detection Engine</vt:lpstr>
      <vt:lpstr>Detection Engine</vt:lpstr>
      <vt:lpstr>Alert/Log 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Henri St Louis</cp:lastModifiedBy>
  <cp:revision>86</cp:revision>
  <dcterms:created xsi:type="dcterms:W3CDTF">2016-04-05T14:17:30Z</dcterms:created>
  <dcterms:modified xsi:type="dcterms:W3CDTF">2019-04-15T14:11:27Z</dcterms:modified>
</cp:coreProperties>
</file>