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9"/>
  </p:notesMasterIdLst>
  <p:sldIdLst>
    <p:sldId id="258" r:id="rId2"/>
    <p:sldId id="366" r:id="rId3"/>
    <p:sldId id="276" r:id="rId4"/>
    <p:sldId id="377" r:id="rId5"/>
    <p:sldId id="376" r:id="rId6"/>
    <p:sldId id="279" r:id="rId7"/>
    <p:sldId id="369" r:id="rId8"/>
    <p:sldId id="370" r:id="rId9"/>
    <p:sldId id="371" r:id="rId10"/>
    <p:sldId id="368" r:id="rId11"/>
    <p:sldId id="334" r:id="rId12"/>
    <p:sldId id="260" r:id="rId13"/>
    <p:sldId id="374" r:id="rId14"/>
    <p:sldId id="335" r:id="rId15"/>
    <p:sldId id="338" r:id="rId16"/>
    <p:sldId id="375" r:id="rId17"/>
    <p:sldId id="336" r:id="rId18"/>
    <p:sldId id="337" r:id="rId19"/>
    <p:sldId id="367" r:id="rId20"/>
    <p:sldId id="339" r:id="rId21"/>
    <p:sldId id="340" r:id="rId22"/>
    <p:sldId id="341" r:id="rId23"/>
    <p:sldId id="342" r:id="rId24"/>
    <p:sldId id="327" r:id="rId25"/>
    <p:sldId id="313" r:id="rId26"/>
    <p:sldId id="344" r:id="rId27"/>
    <p:sldId id="343" r:id="rId28"/>
    <p:sldId id="372" r:id="rId29"/>
    <p:sldId id="328" r:id="rId30"/>
    <p:sldId id="345" r:id="rId31"/>
    <p:sldId id="373" r:id="rId32"/>
    <p:sldId id="329" r:id="rId33"/>
    <p:sldId id="346" r:id="rId34"/>
    <p:sldId id="348" r:id="rId35"/>
    <p:sldId id="347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7" r:id="rId44"/>
    <p:sldId id="359" r:id="rId45"/>
    <p:sldId id="330" r:id="rId46"/>
    <p:sldId id="314" r:id="rId47"/>
    <p:sldId id="360" r:id="rId48"/>
    <p:sldId id="315" r:id="rId49"/>
    <p:sldId id="361" r:id="rId50"/>
    <p:sldId id="281" r:id="rId51"/>
    <p:sldId id="277" r:id="rId52"/>
    <p:sldId id="316" r:id="rId53"/>
    <p:sldId id="362" r:id="rId54"/>
    <p:sldId id="332" r:id="rId55"/>
    <p:sldId id="363" r:id="rId56"/>
    <p:sldId id="364" r:id="rId57"/>
    <p:sldId id="36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84077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9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9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3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0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5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0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1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16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0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0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4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6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5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58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1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1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1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4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5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50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47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6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37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57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759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07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54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98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44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156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9207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cryptography/modern-crypt/v/diffie-hellman-key-exchange-part-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ITSC 206: Advanced </a:t>
            </a:r>
            <a:r>
              <a:rPr lang="en-CA" sz="3600" dirty="0"/>
              <a:t>Networking for Offensive and Defensive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738917"/>
            <a:ext cx="4353169" cy="675789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dirty="0" smtClean="0"/>
              <a:t>8: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smtClean="0"/>
              <a:t>a VPN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Virtual </a:t>
            </a:r>
            <a:r>
              <a:rPr lang="en-CA" dirty="0"/>
              <a:t>Private </a:t>
            </a:r>
            <a:r>
              <a:rPr lang="en-CA" dirty="0" smtClean="0"/>
              <a:t>Network (VPN), </a:t>
            </a:r>
            <a:r>
              <a:rPr lang="en-CA" dirty="0"/>
              <a:t>as the name implies, is a private network that is virtualized over a public network using encapsulation and encryption technologies</a:t>
            </a:r>
          </a:p>
          <a:p>
            <a:r>
              <a:rPr lang="en-CA" dirty="0"/>
              <a:t>VPN is typically deployed over </a:t>
            </a:r>
            <a:r>
              <a:rPr lang="en-CA" dirty="0" smtClean="0"/>
              <a:t>the Internet</a:t>
            </a:r>
            <a:r>
              <a:rPr lang="en-CA" dirty="0"/>
              <a:t>, but it can also be used within private </a:t>
            </a:r>
            <a:r>
              <a:rPr lang="en-CA" dirty="0" smtClean="0"/>
              <a:t>networks </a:t>
            </a:r>
            <a:r>
              <a:rPr lang="en-CA" dirty="0"/>
              <a:t>or over </a:t>
            </a:r>
            <a:r>
              <a:rPr lang="en-CA" dirty="0" smtClean="0"/>
              <a:t>WAN or carrier networks (e.g., </a:t>
            </a:r>
            <a:r>
              <a:rPr lang="en-CA" dirty="0"/>
              <a:t>MPLS) to provide confidentiality and integrity on the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41268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VPN?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Confidentiality: </a:t>
            </a:r>
            <a:r>
              <a:rPr lang="en-CA" dirty="0"/>
              <a:t>VPN </a:t>
            </a:r>
            <a:r>
              <a:rPr lang="en-CA" dirty="0" smtClean="0"/>
              <a:t>applies </a:t>
            </a:r>
            <a:r>
              <a:rPr lang="en-CA" dirty="0"/>
              <a:t>encryption on the VPN traffic to protect against network sniffing</a:t>
            </a:r>
          </a:p>
          <a:p>
            <a:r>
              <a:rPr lang="en-CA" dirty="0" smtClean="0"/>
              <a:t>Integrity: Message </a:t>
            </a:r>
            <a:r>
              <a:rPr lang="en-CA" dirty="0"/>
              <a:t>integrity is provided to ensure VPN traffic is </a:t>
            </a:r>
            <a:r>
              <a:rPr lang="en-CA" dirty="0" smtClean="0"/>
              <a:t>free from tampering</a:t>
            </a:r>
            <a:endParaRPr lang="en-CA" dirty="0"/>
          </a:p>
          <a:p>
            <a:r>
              <a:rPr lang="en-CA" dirty="0" smtClean="0"/>
              <a:t>Authentication: Prevents </a:t>
            </a:r>
            <a:r>
              <a:rPr lang="en-CA" dirty="0"/>
              <a:t>unauthorized access to the VPN service</a:t>
            </a:r>
          </a:p>
        </p:txBody>
      </p:sp>
    </p:spTree>
    <p:extLst>
      <p:ext uri="{BB962C8B-B14F-4D97-AF65-F5344CB8AC3E}">
        <p14:creationId xmlns:p14="http://schemas.microsoft.com/office/powerpoint/2010/main" val="41278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Types of </a:t>
            </a:r>
            <a:r>
              <a:rPr lang="en-CA" dirty="0" smtClean="0"/>
              <a:t>VPN: Site-to-Site </a:t>
            </a:r>
            <a:r>
              <a:rPr lang="en-CA" dirty="0"/>
              <a:t>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Used </a:t>
            </a:r>
            <a:r>
              <a:rPr lang="en-CA" dirty="0"/>
              <a:t>to connect sites from different </a:t>
            </a:r>
            <a:r>
              <a:rPr lang="en-CA" dirty="0" smtClean="0"/>
              <a:t>locations, </a:t>
            </a:r>
            <a:r>
              <a:rPr lang="en-CA" dirty="0"/>
              <a:t>usually back to </a:t>
            </a:r>
            <a:r>
              <a:rPr lang="en-CA" dirty="0" smtClean="0"/>
              <a:t>headquarters, securely </a:t>
            </a:r>
            <a:r>
              <a:rPr lang="en-CA" dirty="0"/>
              <a:t>over the public network </a:t>
            </a:r>
            <a:r>
              <a:rPr lang="en-CA" dirty="0" smtClean="0"/>
              <a:t>(e.g., </a:t>
            </a:r>
            <a:r>
              <a:rPr lang="en-CA" dirty="0"/>
              <a:t>Internet)</a:t>
            </a:r>
          </a:p>
          <a:p>
            <a:r>
              <a:rPr lang="en-CA" dirty="0" smtClean="0"/>
              <a:t>Used </a:t>
            </a:r>
            <a:r>
              <a:rPr lang="en-CA" dirty="0"/>
              <a:t>to extend the corporate network to </a:t>
            </a:r>
            <a:r>
              <a:rPr lang="en-CA" dirty="0" smtClean="0"/>
              <a:t> </a:t>
            </a:r>
            <a:r>
              <a:rPr lang="en-CA" dirty="0"/>
              <a:t>branch </a:t>
            </a:r>
            <a:r>
              <a:rPr lang="en-CA" dirty="0" smtClean="0"/>
              <a:t>offices, </a:t>
            </a:r>
            <a:r>
              <a:rPr lang="en-CA" dirty="0"/>
              <a:t>making network resources available through the VPN at the Internet layer (L3)</a:t>
            </a:r>
          </a:p>
          <a:p>
            <a:r>
              <a:rPr lang="en-CA" dirty="0" smtClean="0"/>
              <a:t>Established </a:t>
            </a:r>
            <a:r>
              <a:rPr lang="en-CA" dirty="0"/>
              <a:t>between network gateways, </a:t>
            </a:r>
            <a:r>
              <a:rPr lang="en-CA" dirty="0" smtClean="0"/>
              <a:t>so </a:t>
            </a:r>
            <a:r>
              <a:rPr lang="en-CA" dirty="0"/>
              <a:t>individual computers do not need to run VPN software to access the other sites</a:t>
            </a:r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812" y="241300"/>
            <a:ext cx="7772400" cy="615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smtClean="0"/>
              <a:t>Gateway-To-Gateway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4012" y="3898900"/>
            <a:ext cx="4267200" cy="2209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en-US" altLang="en-US" u="sng" smtClean="0"/>
              <a:t>Only Tunnel Mode Allowed </a:t>
            </a:r>
          </a:p>
          <a:p>
            <a:pPr>
              <a:buFont typeface="Symbol" pitchFamily="18" charset="2"/>
              <a:buNone/>
            </a:pPr>
            <a:r>
              <a:rPr lang="en-US" altLang="en-US" smtClean="0"/>
              <a:t>[IP2][AH][HP1[payload]</a:t>
            </a:r>
          </a:p>
          <a:p>
            <a:pPr>
              <a:buFont typeface="Symbol" pitchFamily="18" charset="2"/>
              <a:buNone/>
            </a:pPr>
            <a:r>
              <a:rPr lang="en-US" altLang="en-US" smtClean="0"/>
              <a:t>[IP2][ESP][IP1][payload]</a:t>
            </a:r>
            <a:endParaRPr lang="en-US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7812" y="2971800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H1</a:t>
            </a:r>
            <a:endParaRPr lang="en-US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92812" y="2971800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G2</a:t>
            </a:r>
            <a:endParaRPr lang="en-US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030412" y="3213100"/>
            <a:ext cx="39624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16212" y="2755900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Intranet/Internet</a:t>
            </a:r>
            <a:endParaRPr lang="en-US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420812" y="2438400"/>
            <a:ext cx="2590800" cy="317500"/>
          </a:xfrm>
          <a:custGeom>
            <a:avLst/>
            <a:gdLst>
              <a:gd name="T0" fmla="*/ 0 w 1632"/>
              <a:gd name="T1" fmla="*/ 200 h 200"/>
              <a:gd name="T2" fmla="*/ 432 w 1632"/>
              <a:gd name="T3" fmla="*/ 8 h 200"/>
              <a:gd name="T4" fmla="*/ 1440 w 1632"/>
              <a:gd name="T5" fmla="*/ 152 h 200"/>
              <a:gd name="T6" fmla="*/ 1584 w 1632"/>
              <a:gd name="T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200">
                <a:moveTo>
                  <a:pt x="0" y="200"/>
                </a:moveTo>
                <a:cubicBezTo>
                  <a:pt x="96" y="108"/>
                  <a:pt x="192" y="16"/>
                  <a:pt x="432" y="8"/>
                </a:cubicBezTo>
                <a:cubicBezTo>
                  <a:pt x="672" y="0"/>
                  <a:pt x="1248" y="152"/>
                  <a:pt x="1440" y="152"/>
                </a:cubicBezTo>
                <a:cubicBezTo>
                  <a:pt x="1632" y="152"/>
                  <a:pt x="1560" y="32"/>
                  <a:pt x="1584" y="8"/>
                </a:cubicBezTo>
              </a:path>
            </a:pathLst>
          </a:custGeom>
          <a:noFill/>
          <a:ln w="12700" cap="sq" cmpd="sng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3859212" y="2451100"/>
            <a:ext cx="2590800" cy="317500"/>
          </a:xfrm>
          <a:custGeom>
            <a:avLst/>
            <a:gdLst>
              <a:gd name="T0" fmla="*/ 0 w 1632"/>
              <a:gd name="T1" fmla="*/ 200 h 200"/>
              <a:gd name="T2" fmla="*/ 432 w 1632"/>
              <a:gd name="T3" fmla="*/ 8 h 200"/>
              <a:gd name="T4" fmla="*/ 1440 w 1632"/>
              <a:gd name="T5" fmla="*/ 152 h 200"/>
              <a:gd name="T6" fmla="*/ 1584 w 1632"/>
              <a:gd name="T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200">
                <a:moveTo>
                  <a:pt x="0" y="200"/>
                </a:moveTo>
                <a:cubicBezTo>
                  <a:pt x="96" y="108"/>
                  <a:pt x="192" y="16"/>
                  <a:pt x="432" y="8"/>
                </a:cubicBezTo>
                <a:cubicBezTo>
                  <a:pt x="672" y="0"/>
                  <a:pt x="1248" y="152"/>
                  <a:pt x="1440" y="152"/>
                </a:cubicBezTo>
                <a:cubicBezTo>
                  <a:pt x="1632" y="152"/>
                  <a:pt x="1560" y="32"/>
                  <a:pt x="1584" y="8"/>
                </a:cubicBezTo>
              </a:path>
            </a:pathLst>
          </a:custGeom>
          <a:noFill/>
          <a:ln w="12700" cap="sq" cmpd="sng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30612" y="1993900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SA</a:t>
            </a:r>
            <a:endParaRPr lang="en-US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20812" y="2984500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G1</a:t>
            </a:r>
            <a:endParaRPr lang="en-US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135812" y="2971800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H2</a:t>
            </a:r>
            <a:endParaRPr lang="en-US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87412" y="3213100"/>
            <a:ext cx="5334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602412" y="3213100"/>
            <a:ext cx="5334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77812" y="34417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Local Intranet</a:t>
            </a:r>
            <a:endParaRPr lang="en-US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992812" y="34417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Local Intranet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Types of </a:t>
            </a:r>
            <a:r>
              <a:rPr lang="en-CA" dirty="0" smtClean="0"/>
              <a:t>VPN: </a:t>
            </a:r>
            <a:r>
              <a:rPr lang="en-CA" dirty="0"/>
              <a:t>Remote Access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Allows </a:t>
            </a:r>
            <a:r>
              <a:rPr lang="en-CA" dirty="0"/>
              <a:t>remote user to establish secured connections to the corporate network from </a:t>
            </a:r>
            <a:r>
              <a:rPr lang="en-CA" dirty="0" smtClean="0"/>
              <a:t>a remote </a:t>
            </a:r>
            <a:r>
              <a:rPr lang="en-CA" dirty="0"/>
              <a:t>location</a:t>
            </a:r>
          </a:p>
          <a:p>
            <a:r>
              <a:rPr lang="en-CA" dirty="0"/>
              <a:t>Users can access the corporate network resources via the VPN as if they were directly connected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39259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Types of </a:t>
            </a:r>
            <a:r>
              <a:rPr lang="en-CA" dirty="0" smtClean="0"/>
              <a:t>VPN: </a:t>
            </a:r>
            <a:r>
              <a:rPr lang="en-CA" dirty="0"/>
              <a:t>Remote Access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Remote user </a:t>
            </a:r>
            <a:r>
              <a:rPr lang="en-CA" dirty="0" smtClean="0"/>
              <a:t>has </a:t>
            </a:r>
            <a:r>
              <a:rPr lang="en-CA" dirty="0"/>
              <a:t>VPN client software </a:t>
            </a:r>
            <a:r>
              <a:rPr lang="en-CA" dirty="0" smtClean="0"/>
              <a:t>that connects </a:t>
            </a:r>
            <a:r>
              <a:rPr lang="en-CA" dirty="0"/>
              <a:t>to the corporate VPN server, </a:t>
            </a:r>
            <a:r>
              <a:rPr lang="en-CA" dirty="0" smtClean="0"/>
              <a:t>performs authentication </a:t>
            </a:r>
            <a:r>
              <a:rPr lang="en-CA" dirty="0"/>
              <a:t>and </a:t>
            </a:r>
            <a:r>
              <a:rPr lang="en-CA" dirty="0" smtClean="0"/>
              <a:t>establishes </a:t>
            </a:r>
            <a:r>
              <a:rPr lang="en-CA" dirty="0"/>
              <a:t>the VPN tunnel to the corporate network</a:t>
            </a:r>
          </a:p>
          <a:p>
            <a:r>
              <a:rPr lang="en-CA" dirty="0" smtClean="0"/>
              <a:t>Suitable </a:t>
            </a:r>
            <a:r>
              <a:rPr lang="en-CA" dirty="0"/>
              <a:t>for individual </a:t>
            </a:r>
            <a:r>
              <a:rPr lang="en-CA" dirty="0" smtClean="0"/>
              <a:t>users </a:t>
            </a:r>
            <a:r>
              <a:rPr lang="en-CA" dirty="0"/>
              <a:t>who </a:t>
            </a:r>
            <a:r>
              <a:rPr lang="en-CA" dirty="0" smtClean="0"/>
              <a:t>are </a:t>
            </a:r>
            <a:r>
              <a:rPr lang="en-CA" dirty="0"/>
              <a:t>roaming </a:t>
            </a:r>
            <a:r>
              <a:rPr lang="en-CA" dirty="0" smtClean="0"/>
              <a:t>but </a:t>
            </a:r>
            <a:r>
              <a:rPr lang="en-CA" dirty="0"/>
              <a:t>still require connectivity to corporate resources</a:t>
            </a:r>
          </a:p>
        </p:txBody>
      </p:sp>
    </p:spTree>
    <p:extLst>
      <p:ext uri="{BB962C8B-B14F-4D97-AF65-F5344CB8AC3E}">
        <p14:creationId xmlns:p14="http://schemas.microsoft.com/office/powerpoint/2010/main" val="13713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0349" y="60325"/>
            <a:ext cx="7772400" cy="806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smtClean="0"/>
              <a:t>Remote VPN - Host-To-Gateway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6549" y="4860925"/>
            <a:ext cx="75438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Note: Requires special processing of the IPSec header order</a:t>
            </a:r>
            <a:endParaRPr lang="en-US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0349" y="3476625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H1</a:t>
            </a:r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75349" y="3476625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G2</a:t>
            </a:r>
            <a:endParaRPr lang="en-US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69949" y="3717925"/>
            <a:ext cx="51054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98749" y="3260725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Intranet/Internet</a:t>
            </a:r>
            <a:endParaRPr lang="en-US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07999" y="2917825"/>
            <a:ext cx="3486150" cy="495300"/>
          </a:xfrm>
          <a:custGeom>
            <a:avLst/>
            <a:gdLst>
              <a:gd name="T0" fmla="*/ 0 w 2196"/>
              <a:gd name="T1" fmla="*/ 312 h 312"/>
              <a:gd name="T2" fmla="*/ 996 w 2196"/>
              <a:gd name="T3" fmla="*/ 24 h 312"/>
              <a:gd name="T4" fmla="*/ 2004 w 2196"/>
              <a:gd name="T5" fmla="*/ 168 h 312"/>
              <a:gd name="T6" fmla="*/ 2148 w 2196"/>
              <a:gd name="T7" fmla="*/ 2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96" h="312">
                <a:moveTo>
                  <a:pt x="0" y="312"/>
                </a:moveTo>
                <a:cubicBezTo>
                  <a:pt x="168" y="264"/>
                  <a:pt x="662" y="48"/>
                  <a:pt x="996" y="24"/>
                </a:cubicBezTo>
                <a:cubicBezTo>
                  <a:pt x="1330" y="0"/>
                  <a:pt x="1812" y="168"/>
                  <a:pt x="2004" y="168"/>
                </a:cubicBezTo>
                <a:cubicBezTo>
                  <a:pt x="2196" y="168"/>
                  <a:pt x="2124" y="48"/>
                  <a:pt x="2148" y="24"/>
                </a:cubicBezTo>
              </a:path>
            </a:pathLst>
          </a:custGeom>
          <a:noFill/>
          <a:ln w="12700" cap="sq" cmpd="sng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flipH="1">
            <a:off x="3841749" y="2955925"/>
            <a:ext cx="2590800" cy="317500"/>
          </a:xfrm>
          <a:custGeom>
            <a:avLst/>
            <a:gdLst>
              <a:gd name="T0" fmla="*/ 0 w 1632"/>
              <a:gd name="T1" fmla="*/ 200 h 200"/>
              <a:gd name="T2" fmla="*/ 432 w 1632"/>
              <a:gd name="T3" fmla="*/ 8 h 200"/>
              <a:gd name="T4" fmla="*/ 1440 w 1632"/>
              <a:gd name="T5" fmla="*/ 152 h 200"/>
              <a:gd name="T6" fmla="*/ 1584 w 1632"/>
              <a:gd name="T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200">
                <a:moveTo>
                  <a:pt x="0" y="200"/>
                </a:moveTo>
                <a:cubicBezTo>
                  <a:pt x="96" y="108"/>
                  <a:pt x="192" y="16"/>
                  <a:pt x="432" y="8"/>
                </a:cubicBezTo>
                <a:cubicBezTo>
                  <a:pt x="672" y="0"/>
                  <a:pt x="1248" y="152"/>
                  <a:pt x="1440" y="152"/>
                </a:cubicBezTo>
                <a:cubicBezTo>
                  <a:pt x="1632" y="152"/>
                  <a:pt x="1560" y="32"/>
                  <a:pt x="1584" y="8"/>
                </a:cubicBezTo>
              </a:path>
            </a:pathLst>
          </a:custGeom>
          <a:noFill/>
          <a:ln w="12700" cap="sq" cmpd="sng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13149" y="249872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SA1</a:t>
            </a:r>
            <a:endParaRPr lang="en-US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18349" y="3476625"/>
            <a:ext cx="5699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H2</a:t>
            </a:r>
            <a:endParaRPr lang="en-US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584949" y="3717925"/>
            <a:ext cx="5334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60349" y="3946525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Remote Host</a:t>
            </a:r>
            <a:endParaRPr lang="en-US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975349" y="3946525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Local Intranet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7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Remote </a:t>
            </a:r>
            <a:r>
              <a:rPr lang="en-CA" dirty="0"/>
              <a:t>Access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Username and </a:t>
            </a:r>
            <a:r>
              <a:rPr lang="en-CA" dirty="0" smtClean="0"/>
              <a:t>password: Remote access authentication requires, </a:t>
            </a:r>
            <a:r>
              <a:rPr lang="en-CA" dirty="0"/>
              <a:t>at </a:t>
            </a:r>
            <a:r>
              <a:rPr lang="en-CA" dirty="0" smtClean="0"/>
              <a:t>minimum, a </a:t>
            </a:r>
            <a:r>
              <a:rPr lang="en-CA" dirty="0"/>
              <a:t>username and password login. </a:t>
            </a:r>
            <a:r>
              <a:rPr lang="en-CA" dirty="0" smtClean="0"/>
              <a:t>Authentication </a:t>
            </a:r>
            <a:r>
              <a:rPr lang="en-CA" dirty="0"/>
              <a:t>is typically tied in with Active Directory to allow users to use Windows login for </a:t>
            </a:r>
            <a:r>
              <a:rPr lang="en-CA" dirty="0" smtClean="0"/>
              <a:t>remote access</a:t>
            </a:r>
            <a:endParaRPr lang="en-CA" dirty="0"/>
          </a:p>
          <a:p>
            <a:r>
              <a:rPr lang="en-CA" dirty="0" smtClean="0"/>
              <a:t>AAA: </a:t>
            </a:r>
            <a:r>
              <a:rPr lang="en-CA" dirty="0"/>
              <a:t>Smaller </a:t>
            </a:r>
            <a:r>
              <a:rPr lang="en-CA" dirty="0" smtClean="0"/>
              <a:t>implementations </a:t>
            </a:r>
            <a:r>
              <a:rPr lang="en-CA" dirty="0"/>
              <a:t>may choose to authenticate user with </a:t>
            </a:r>
            <a:r>
              <a:rPr lang="en-CA" dirty="0" smtClean="0"/>
              <a:t>an AAA </a:t>
            </a:r>
            <a:r>
              <a:rPr lang="en-CA" dirty="0"/>
              <a:t>server, and maintain user credentials in a simplified database inside a Radius server</a:t>
            </a:r>
          </a:p>
        </p:txBody>
      </p:sp>
    </p:spTree>
    <p:extLst>
      <p:ext uri="{BB962C8B-B14F-4D97-AF65-F5344CB8AC3E}">
        <p14:creationId xmlns:p14="http://schemas.microsoft.com/office/powerpoint/2010/main" val="1987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Remote </a:t>
            </a:r>
            <a:r>
              <a:rPr lang="en-CA" dirty="0"/>
              <a:t>Access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2FA (two </a:t>
            </a:r>
            <a:r>
              <a:rPr lang="en-CA" dirty="0"/>
              <a:t>factor </a:t>
            </a:r>
            <a:r>
              <a:rPr lang="en-CA" dirty="0" smtClean="0"/>
              <a:t>authentication): </a:t>
            </a:r>
            <a:r>
              <a:rPr lang="en-CA" dirty="0"/>
              <a:t>used to increase security </a:t>
            </a:r>
            <a:r>
              <a:rPr lang="en-CA" dirty="0" smtClean="0"/>
              <a:t>on </a:t>
            </a:r>
            <a:r>
              <a:rPr lang="en-CA" dirty="0"/>
              <a:t>remote access </a:t>
            </a:r>
            <a:r>
              <a:rPr lang="en-CA" dirty="0" smtClean="0"/>
              <a:t>authentication</a:t>
            </a:r>
          </a:p>
          <a:p>
            <a:r>
              <a:rPr lang="en-CA" dirty="0" smtClean="0"/>
              <a:t>Requires </a:t>
            </a:r>
            <a:r>
              <a:rPr lang="en-CA" dirty="0"/>
              <a:t>the user to have two of the following factors for authentication: </a:t>
            </a:r>
            <a:endParaRPr lang="en-CA" dirty="0" smtClean="0"/>
          </a:p>
          <a:p>
            <a:pPr marL="914400" lvl="1"/>
            <a:r>
              <a:rPr lang="en-CA" dirty="0" smtClean="0"/>
              <a:t>Something </a:t>
            </a:r>
            <a:r>
              <a:rPr lang="en-CA" dirty="0"/>
              <a:t>you know (secret, password</a:t>
            </a:r>
            <a:r>
              <a:rPr lang="en-CA" dirty="0" smtClean="0"/>
              <a:t>) </a:t>
            </a:r>
          </a:p>
          <a:p>
            <a:pPr marL="914400" lvl="1"/>
            <a:r>
              <a:rPr lang="en-CA" dirty="0" smtClean="0"/>
              <a:t>Something </a:t>
            </a:r>
            <a:r>
              <a:rPr lang="en-CA" dirty="0"/>
              <a:t>you have (tokens, USB key</a:t>
            </a:r>
            <a:r>
              <a:rPr lang="en-CA" dirty="0" smtClean="0"/>
              <a:t>)</a:t>
            </a:r>
          </a:p>
          <a:p>
            <a:pPr marL="914400" lvl="1"/>
            <a:r>
              <a:rPr lang="en-CA" dirty="0" smtClean="0"/>
              <a:t>Something </a:t>
            </a:r>
            <a:r>
              <a:rPr lang="en-CA" dirty="0"/>
              <a:t>you are (fingerprint, retina scan</a:t>
            </a:r>
            <a:r>
              <a:rPr lang="en-CA" dirty="0" smtClean="0"/>
              <a:t>) </a:t>
            </a:r>
          </a:p>
          <a:p>
            <a:pPr marL="344488" lvl="1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Username and password is a good first factor authentication (something you know). RSA token or Google Authenticator are good </a:t>
            </a:r>
            <a:r>
              <a:rPr lang="en-CA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options </a:t>
            </a:r>
            <a:r>
              <a:rPr lang="en-CA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 the second factor authentication (something you have)</a:t>
            </a:r>
          </a:p>
        </p:txBody>
      </p:sp>
    </p:spTree>
    <p:extLst>
      <p:ext uri="{BB962C8B-B14F-4D97-AF65-F5344CB8AC3E}">
        <p14:creationId xmlns:p14="http://schemas.microsoft.com/office/powerpoint/2010/main" val="31803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843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33450"/>
            <a:ext cx="7840663" cy="5282318"/>
          </a:xfrm>
        </p:spPr>
        <p:txBody>
          <a:bodyPr/>
          <a:lstStyle/>
          <a:p>
            <a:r>
              <a:rPr lang="en-US" dirty="0" smtClean="0"/>
              <a:t>Module 7 Review</a:t>
            </a:r>
          </a:p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Business Drivers</a:t>
            </a:r>
          </a:p>
          <a:p>
            <a:r>
              <a:rPr lang="en-US" dirty="0" smtClean="0"/>
              <a:t>Threats from the Internet</a:t>
            </a:r>
          </a:p>
          <a:p>
            <a:r>
              <a:rPr lang="en-US" dirty="0" smtClean="0"/>
              <a:t>What is VPN</a:t>
            </a:r>
          </a:p>
          <a:p>
            <a:r>
              <a:rPr lang="en-US" dirty="0" smtClean="0"/>
              <a:t>Types of VPN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IPSEC</a:t>
            </a:r>
          </a:p>
          <a:p>
            <a:r>
              <a:rPr lang="en-US" dirty="0" smtClean="0"/>
              <a:t>SSL/TLS VPN</a:t>
            </a:r>
          </a:p>
          <a:p>
            <a:r>
              <a:rPr lang="en-US" dirty="0" smtClean="0"/>
              <a:t>PPTP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Symmetric Encryption </a:t>
            </a:r>
            <a:r>
              <a:rPr lang="en-CA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DES (Data </a:t>
            </a:r>
            <a:r>
              <a:rPr lang="en-CA" dirty="0"/>
              <a:t>Encryption </a:t>
            </a:r>
            <a:r>
              <a:rPr lang="en-CA" dirty="0" smtClean="0"/>
              <a:t>System) </a:t>
            </a:r>
          </a:p>
          <a:p>
            <a:pPr lvl="1"/>
            <a:r>
              <a:rPr lang="en-CA" dirty="0" smtClean="0"/>
              <a:t>64-bit </a:t>
            </a:r>
            <a:r>
              <a:rPr lang="en-CA" dirty="0"/>
              <a:t>input blocks, 16 </a:t>
            </a:r>
            <a:r>
              <a:rPr lang="en-CA" dirty="0" smtClean="0"/>
              <a:t>round </a:t>
            </a:r>
            <a:r>
              <a:rPr lang="en-CA" dirty="0"/>
              <a:t>processing, </a:t>
            </a:r>
            <a:r>
              <a:rPr lang="en-CA" dirty="0" smtClean="0"/>
              <a:t>56-bit key </a:t>
            </a:r>
          </a:p>
          <a:p>
            <a:pPr lvl="1"/>
            <a:r>
              <a:rPr lang="en-CA" dirty="0" smtClean="0"/>
              <a:t>Since </a:t>
            </a:r>
            <a:r>
              <a:rPr lang="en-CA" dirty="0"/>
              <a:t>key space quite small, it has been broken </a:t>
            </a:r>
          </a:p>
          <a:p>
            <a:r>
              <a:rPr lang="en-CA" dirty="0" smtClean="0"/>
              <a:t>2DES </a:t>
            </a:r>
          </a:p>
          <a:p>
            <a:pPr lvl="1"/>
            <a:r>
              <a:rPr lang="en-CA" dirty="0" smtClean="0"/>
              <a:t>Double </a:t>
            </a:r>
            <a:r>
              <a:rPr lang="en-CA" dirty="0"/>
              <a:t>the encryption of DES </a:t>
            </a:r>
            <a:r>
              <a:rPr lang="en-CA" dirty="0" smtClean="0"/>
              <a:t>(two 56-bit keys) </a:t>
            </a:r>
          </a:p>
          <a:p>
            <a:pPr lvl="1"/>
            <a:r>
              <a:rPr lang="en-CA" dirty="0" smtClean="0"/>
              <a:t>Because vulnerable to meet-in-the-middle </a:t>
            </a:r>
            <a:r>
              <a:rPr lang="en-CA" dirty="0"/>
              <a:t>attack, it has been broken</a:t>
            </a:r>
          </a:p>
          <a:p>
            <a:r>
              <a:rPr lang="en-CA" dirty="0" smtClean="0"/>
              <a:t>3DES</a:t>
            </a:r>
          </a:p>
          <a:p>
            <a:pPr lvl="1"/>
            <a:r>
              <a:rPr lang="en-CA" dirty="0" smtClean="0"/>
              <a:t>In </a:t>
            </a:r>
            <a:r>
              <a:rPr lang="en-CA" dirty="0"/>
              <a:t>simplest </a:t>
            </a:r>
            <a:r>
              <a:rPr lang="en-CA" dirty="0" smtClean="0"/>
              <a:t>terms, performs </a:t>
            </a:r>
            <a:r>
              <a:rPr lang="en-CA" dirty="0"/>
              <a:t>DES three </a:t>
            </a:r>
            <a:r>
              <a:rPr lang="en-CA" dirty="0" smtClean="0"/>
              <a:t>times </a:t>
            </a:r>
          </a:p>
          <a:p>
            <a:pPr lvl="1"/>
            <a:r>
              <a:rPr lang="en-CA" dirty="0" smtClean="0"/>
              <a:t>Effective </a:t>
            </a:r>
            <a:r>
              <a:rPr lang="en-CA" dirty="0"/>
              <a:t>key strength is 168 bit. </a:t>
            </a:r>
          </a:p>
          <a:p>
            <a:pPr lvl="1"/>
            <a:r>
              <a:rPr lang="en-CA" dirty="0" smtClean="0"/>
              <a:t>Considered </a:t>
            </a:r>
            <a:r>
              <a:rPr lang="en-CA" dirty="0"/>
              <a:t>a legacy algorithm, </a:t>
            </a:r>
            <a:r>
              <a:rPr lang="en-CA" dirty="0" smtClean="0"/>
              <a:t>replaced </a:t>
            </a:r>
            <a:r>
              <a:rPr lang="en-CA" dirty="0"/>
              <a:t>by more advanced </a:t>
            </a:r>
            <a:r>
              <a:rPr lang="en-CA" dirty="0" smtClean="0"/>
              <a:t>algorithms </a:t>
            </a:r>
            <a:r>
              <a:rPr lang="en-CA" dirty="0"/>
              <a:t>like AES</a:t>
            </a:r>
          </a:p>
        </p:txBody>
      </p:sp>
    </p:spTree>
    <p:extLst>
      <p:ext uri="{BB962C8B-B14F-4D97-AF65-F5344CB8AC3E}">
        <p14:creationId xmlns:p14="http://schemas.microsoft.com/office/powerpoint/2010/main" val="10536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Symmetric Encryption </a:t>
            </a:r>
            <a:r>
              <a:rPr lang="en-CA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CCMP</a:t>
            </a:r>
          </a:p>
          <a:p>
            <a:pPr lvl="1"/>
            <a:r>
              <a:rPr lang="en-CA" dirty="0" smtClean="0"/>
              <a:t>Counter </a:t>
            </a:r>
            <a:r>
              <a:rPr lang="en-CA" dirty="0"/>
              <a:t>mode with </a:t>
            </a:r>
            <a:r>
              <a:rPr lang="en-CA" dirty="0" smtClean="0"/>
              <a:t>cipher </a:t>
            </a:r>
            <a:r>
              <a:rPr lang="en-CA" dirty="0"/>
              <a:t>block chaining </a:t>
            </a:r>
            <a:r>
              <a:rPr lang="en-CA" dirty="0" smtClean="0"/>
              <a:t>message </a:t>
            </a:r>
            <a:r>
              <a:rPr lang="en-CA" dirty="0"/>
              <a:t>authentication code </a:t>
            </a:r>
            <a:r>
              <a:rPr lang="en-CA" dirty="0" smtClean="0"/>
              <a:t>protocol</a:t>
            </a:r>
          </a:p>
          <a:p>
            <a:pPr lvl="1"/>
            <a:r>
              <a:rPr lang="en-CA" dirty="0" smtClean="0"/>
              <a:t>Part </a:t>
            </a:r>
            <a:r>
              <a:rPr lang="en-CA" dirty="0"/>
              <a:t>of 802.11i standard for </a:t>
            </a:r>
            <a:r>
              <a:rPr lang="en-CA" dirty="0" err="1"/>
              <a:t>WiFi</a:t>
            </a:r>
            <a:r>
              <a:rPr lang="en-CA" dirty="0"/>
              <a:t> </a:t>
            </a:r>
            <a:r>
              <a:rPr lang="en-CA" dirty="0" smtClean="0"/>
              <a:t>networks </a:t>
            </a:r>
          </a:p>
          <a:p>
            <a:pPr lvl="1"/>
            <a:r>
              <a:rPr lang="en-CA" dirty="0" smtClean="0"/>
              <a:t>Based </a:t>
            </a:r>
            <a:r>
              <a:rPr lang="en-CA" dirty="0"/>
              <a:t>on AES using CTR with CBC-MAC</a:t>
            </a:r>
          </a:p>
          <a:p>
            <a:r>
              <a:rPr lang="en-CA" dirty="0" err="1"/>
              <a:t>Rijndael</a:t>
            </a:r>
            <a:r>
              <a:rPr lang="en-CA" dirty="0"/>
              <a:t> (AES128, </a:t>
            </a:r>
            <a:r>
              <a:rPr lang="en-CA" dirty="0" smtClean="0"/>
              <a:t>AES256)</a:t>
            </a:r>
          </a:p>
          <a:p>
            <a:pPr lvl="1"/>
            <a:r>
              <a:rPr lang="en-CA" dirty="0" smtClean="0"/>
              <a:t>Finalist </a:t>
            </a:r>
            <a:r>
              <a:rPr lang="en-CA" dirty="0"/>
              <a:t>for the AES standard, </a:t>
            </a:r>
            <a:endParaRPr lang="en-CA" dirty="0" smtClean="0"/>
          </a:p>
          <a:p>
            <a:pPr lvl="1"/>
            <a:r>
              <a:rPr lang="en-CA" dirty="0" smtClean="0"/>
              <a:t>Block size: </a:t>
            </a:r>
            <a:r>
              <a:rPr lang="en-CA" dirty="0"/>
              <a:t>128, 192 or 256 </a:t>
            </a:r>
            <a:r>
              <a:rPr lang="en-CA" dirty="0" smtClean="0"/>
              <a:t>bits (AES implementations </a:t>
            </a:r>
            <a:r>
              <a:rPr lang="en-CA" dirty="0"/>
              <a:t>use only 128 bit block </a:t>
            </a:r>
            <a:r>
              <a:rPr lang="en-CA" dirty="0" smtClean="0"/>
              <a:t>size) </a:t>
            </a:r>
          </a:p>
          <a:p>
            <a:pPr lvl="1"/>
            <a:r>
              <a:rPr lang="en-CA" dirty="0" smtClean="0"/>
              <a:t>Key size: </a:t>
            </a:r>
            <a:r>
              <a:rPr lang="en-CA" dirty="0"/>
              <a:t>128, 192 or 256 bits, variable rounds. </a:t>
            </a:r>
            <a:endParaRPr lang="en-CA" dirty="0" smtClean="0"/>
          </a:p>
          <a:p>
            <a:pPr lvl="1"/>
            <a:r>
              <a:rPr lang="en-CA" dirty="0" smtClean="0"/>
              <a:t>Four </a:t>
            </a:r>
            <a:r>
              <a:rPr lang="en-CA" dirty="0"/>
              <a:t>major operations: </a:t>
            </a:r>
            <a:r>
              <a:rPr lang="en-CA" dirty="0" smtClean="0"/>
              <a:t>substitute </a:t>
            </a:r>
            <a:r>
              <a:rPr lang="en-CA" dirty="0"/>
              <a:t>bytes, shift rows, mix columns and add round key</a:t>
            </a:r>
          </a:p>
        </p:txBody>
      </p:sp>
    </p:spTree>
    <p:extLst>
      <p:ext uri="{BB962C8B-B14F-4D97-AF65-F5344CB8AC3E}">
        <p14:creationId xmlns:p14="http://schemas.microsoft.com/office/powerpoint/2010/main" val="22381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Asymmetric Encryption </a:t>
            </a:r>
            <a:r>
              <a:rPr lang="en-CA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RSA</a:t>
            </a:r>
          </a:p>
          <a:p>
            <a:pPr lvl="1"/>
            <a:r>
              <a:rPr lang="en-CA" dirty="0" smtClean="0"/>
              <a:t>Popular </a:t>
            </a:r>
            <a:r>
              <a:rPr lang="en-CA" dirty="0"/>
              <a:t>public key cryptosystem, based on mathematical challenge of </a:t>
            </a:r>
            <a:r>
              <a:rPr lang="en-CA" dirty="0" smtClean="0"/>
              <a:t>prime number </a:t>
            </a:r>
            <a:r>
              <a:rPr lang="en-CA" dirty="0"/>
              <a:t>factoring. </a:t>
            </a:r>
            <a:endParaRPr lang="en-CA" dirty="0" smtClean="0"/>
          </a:p>
          <a:p>
            <a:pPr lvl="1"/>
            <a:r>
              <a:rPr lang="en-CA" dirty="0" smtClean="0"/>
              <a:t>Public </a:t>
            </a:r>
            <a:r>
              <a:rPr lang="en-CA" dirty="0"/>
              <a:t>key, based on two large prime numbers, is used to encrypt the message. Only the private key with the prime numbers can decrypt the message</a:t>
            </a:r>
          </a:p>
          <a:p>
            <a:r>
              <a:rPr lang="en-CA" dirty="0" err="1"/>
              <a:t>Diffie</a:t>
            </a:r>
            <a:r>
              <a:rPr lang="en-CA" dirty="0"/>
              <a:t>-Hellmann </a:t>
            </a:r>
            <a:r>
              <a:rPr lang="en-CA" dirty="0" smtClean="0"/>
              <a:t>Algorithm</a:t>
            </a:r>
          </a:p>
          <a:p>
            <a:pPr lvl="1"/>
            <a:r>
              <a:rPr lang="en-CA" dirty="0" smtClean="0"/>
              <a:t>Key </a:t>
            </a:r>
            <a:r>
              <a:rPr lang="en-CA" dirty="0"/>
              <a:t>exchange algorithm used to create a secret symmetric key </a:t>
            </a:r>
            <a:r>
              <a:rPr lang="en-CA" dirty="0" smtClean="0"/>
              <a:t>between </a:t>
            </a:r>
            <a:r>
              <a:rPr lang="en-CA" dirty="0"/>
              <a:t>two parties over public </a:t>
            </a:r>
            <a:r>
              <a:rPr lang="en-CA" dirty="0" smtClean="0"/>
              <a:t>networks </a:t>
            </a:r>
          </a:p>
          <a:p>
            <a:pPr lvl="1"/>
            <a:r>
              <a:rPr lang="en-CA" dirty="0" smtClean="0"/>
              <a:t>Used </a:t>
            </a:r>
            <a:r>
              <a:rPr lang="en-CA" dirty="0"/>
              <a:t>heavily in </a:t>
            </a:r>
            <a:r>
              <a:rPr lang="en-CA" dirty="0" smtClean="0"/>
              <a:t>PKI</a:t>
            </a:r>
          </a:p>
          <a:p>
            <a:pPr lvl="1"/>
            <a:r>
              <a:rPr lang="en-CA" dirty="0" smtClean="0"/>
              <a:t>Does </a:t>
            </a:r>
            <a:r>
              <a:rPr lang="en-CA" dirty="0"/>
              <a:t>not include message </a:t>
            </a:r>
            <a:r>
              <a:rPr lang="en-CA" dirty="0" smtClean="0"/>
              <a:t>confidentiality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Asymmetric Encryption </a:t>
            </a:r>
            <a:r>
              <a:rPr lang="en-CA" dirty="0" smtClean="0"/>
              <a:t>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El </a:t>
            </a:r>
            <a:r>
              <a:rPr lang="en-CA" dirty="0" smtClean="0"/>
              <a:t>Gamal</a:t>
            </a:r>
          </a:p>
          <a:p>
            <a:pPr lvl="1"/>
            <a:r>
              <a:rPr lang="en-CA" dirty="0"/>
              <a:t>B</a:t>
            </a:r>
            <a:r>
              <a:rPr lang="en-CA" dirty="0" smtClean="0"/>
              <a:t>ased </a:t>
            </a:r>
            <a:r>
              <a:rPr lang="en-CA" dirty="0"/>
              <a:t>on </a:t>
            </a:r>
            <a:r>
              <a:rPr lang="en-CA" dirty="0" err="1"/>
              <a:t>Diffie</a:t>
            </a:r>
            <a:r>
              <a:rPr lang="en-CA" dirty="0"/>
              <a:t>-Hellmann but includes </a:t>
            </a:r>
            <a:r>
              <a:rPr lang="en-CA" dirty="0" smtClean="0"/>
              <a:t>message </a:t>
            </a:r>
            <a:r>
              <a:rPr lang="en-CA" dirty="0"/>
              <a:t>confidentiality and digital signature</a:t>
            </a:r>
          </a:p>
          <a:p>
            <a:r>
              <a:rPr lang="en-CA" dirty="0" smtClean="0"/>
              <a:t>ECC</a:t>
            </a:r>
          </a:p>
          <a:p>
            <a:pPr lvl="1"/>
            <a:r>
              <a:rPr lang="en-CA" dirty="0"/>
              <a:t>H</a:t>
            </a:r>
            <a:r>
              <a:rPr lang="en-CA" dirty="0" smtClean="0"/>
              <a:t>ighest </a:t>
            </a:r>
            <a:r>
              <a:rPr lang="en-CA" dirty="0"/>
              <a:t>strength per </a:t>
            </a:r>
            <a:r>
              <a:rPr lang="en-CA" dirty="0" smtClean="0"/>
              <a:t>bit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ast </a:t>
            </a:r>
            <a:r>
              <a:rPr lang="en-CA" dirty="0"/>
              <a:t>and efficient on </a:t>
            </a:r>
            <a:r>
              <a:rPr lang="en-CA" dirty="0" smtClean="0"/>
              <a:t>resource-constrained devices, </a:t>
            </a:r>
            <a:r>
              <a:rPr lang="en-CA" dirty="0"/>
              <a:t>such as cell </a:t>
            </a:r>
            <a:r>
              <a:rPr lang="en-CA" dirty="0" smtClean="0"/>
              <a:t>phones </a:t>
            </a:r>
            <a:r>
              <a:rPr lang="en-CA" dirty="0"/>
              <a:t>and smart card </a:t>
            </a:r>
            <a:r>
              <a:rPr lang="en-CA" dirty="0" smtClean="0"/>
              <a:t>readers</a:t>
            </a:r>
          </a:p>
          <a:p>
            <a:pPr lvl="1"/>
            <a:r>
              <a:rPr lang="en-CA" dirty="0" smtClean="0"/>
              <a:t>Includes </a:t>
            </a:r>
            <a:r>
              <a:rPr lang="en-CA" dirty="0"/>
              <a:t>confidentiality, digital signature and message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111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Internet Protocol Security (</a:t>
            </a:r>
            <a:r>
              <a:rPr lang="en-CA" dirty="0" smtClean="0"/>
              <a:t>IPSec)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IPSec</a:t>
            </a:r>
            <a:r>
              <a:rPr lang="en-CA" dirty="0"/>
              <a:t> </a:t>
            </a: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Internet Protocol Security (</a:t>
            </a:r>
            <a:r>
              <a:rPr lang="en-CA" dirty="0" err="1"/>
              <a:t>IPSec</a:t>
            </a:r>
            <a:r>
              <a:rPr lang="en-CA" dirty="0"/>
              <a:t>) is one of the most common VPN protocols used today</a:t>
            </a:r>
          </a:p>
          <a:p>
            <a:r>
              <a:rPr lang="en-CA" dirty="0" smtClean="0"/>
              <a:t>Works </a:t>
            </a:r>
            <a:r>
              <a:rPr lang="en-CA" dirty="0"/>
              <a:t>at the Internet layer (L3) of the OSI model, </a:t>
            </a:r>
            <a:r>
              <a:rPr lang="en-CA" dirty="0" smtClean="0"/>
              <a:t>securing </a:t>
            </a:r>
            <a:r>
              <a:rPr lang="en-CA" dirty="0"/>
              <a:t>all data communication </a:t>
            </a:r>
            <a:r>
              <a:rPr lang="en-CA" dirty="0" smtClean="0"/>
              <a:t>layer </a:t>
            </a:r>
            <a:r>
              <a:rPr lang="en-CA" dirty="0"/>
              <a:t>3 and above</a:t>
            </a:r>
          </a:p>
        </p:txBody>
      </p:sp>
    </p:spTree>
    <p:extLst>
      <p:ext uri="{BB962C8B-B14F-4D97-AF65-F5344CB8AC3E}">
        <p14:creationId xmlns:p14="http://schemas.microsoft.com/office/powerpoint/2010/main" val="40089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IPSec</a:t>
            </a:r>
            <a:r>
              <a:rPr lang="en-CA" dirty="0"/>
              <a:t> </a:t>
            </a: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suite </a:t>
            </a:r>
            <a:r>
              <a:rPr lang="en-CA" dirty="0"/>
              <a:t>of network protocols that work together to provide authentication and encryption of data packets over a network</a:t>
            </a:r>
          </a:p>
          <a:p>
            <a:r>
              <a:rPr lang="en-CA" dirty="0" smtClean="0"/>
              <a:t>Provides </a:t>
            </a:r>
            <a:r>
              <a:rPr lang="en-CA" dirty="0"/>
              <a:t>security for gateway-to-host (remote access) or network-to-network (site-to-site) connections</a:t>
            </a:r>
          </a:p>
        </p:txBody>
      </p:sp>
    </p:spTree>
    <p:extLst>
      <p:ext uri="{BB962C8B-B14F-4D97-AF65-F5344CB8AC3E}">
        <p14:creationId xmlns:p14="http://schemas.microsoft.com/office/powerpoint/2010/main" val="37083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Authentication Header (AH)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71550"/>
            <a:ext cx="7840663" cy="5244218"/>
          </a:xfrm>
        </p:spPr>
        <p:txBody>
          <a:bodyPr>
            <a:normAutofit/>
          </a:bodyPr>
          <a:lstStyle/>
          <a:p>
            <a:r>
              <a:rPr lang="en-CA" dirty="0"/>
              <a:t>AH is used to authenticate IP </a:t>
            </a:r>
            <a:r>
              <a:rPr lang="en-CA" dirty="0" smtClean="0"/>
              <a:t>traffic but doesn’t encrypt it</a:t>
            </a:r>
            <a:endParaRPr lang="en-CA" dirty="0"/>
          </a:p>
          <a:p>
            <a:r>
              <a:rPr lang="en-CA" dirty="0"/>
              <a:t>AH uses HMAC (MD5 or SHA) to validate the authenticity and integrity of a message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5715000"/>
            <a:ext cx="468313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IP</a:t>
            </a:r>
            <a:endParaRPr lang="en-US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7600" y="5715000"/>
            <a:ext cx="638175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AH</a:t>
            </a:r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8475" y="5715000"/>
            <a:ext cx="1177925" cy="4699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Payload</a:t>
            </a:r>
            <a:endParaRPr lang="en-US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67400" y="57150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Signature</a:t>
            </a: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95600" y="5562600"/>
            <a:ext cx="44196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IPSec</a:t>
            </a:r>
            <a:r>
              <a:rPr lang="en-US" altLang="en-US" dirty="0"/>
              <a:t> Authentication Header</a:t>
            </a: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275931" y="914400"/>
            <a:ext cx="3733800" cy="762000"/>
            <a:chOff x="2112" y="768"/>
            <a:chExt cx="2784" cy="48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00" y="864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Payload</a:t>
              </a:r>
              <a:endParaRPr lang="en-US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12" y="768"/>
              <a:ext cx="2784" cy="48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2828131" y="914400"/>
            <a:ext cx="1447800" cy="762000"/>
            <a:chOff x="3072" y="720"/>
            <a:chExt cx="768" cy="48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16" y="816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AH</a:t>
              </a:r>
              <a:endParaRPr lang="en-US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072" y="720"/>
              <a:ext cx="768" cy="48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389731" y="914400"/>
            <a:ext cx="2438400" cy="762000"/>
            <a:chOff x="3072" y="720"/>
            <a:chExt cx="768" cy="480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216" y="81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IP Header</a:t>
              </a:r>
              <a:endParaRPr lang="en-US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072" y="720"/>
              <a:ext cx="768" cy="48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266531" y="2743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Reserved</a:t>
            </a:r>
            <a:endParaRPr lang="en-US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275931" y="2667000"/>
            <a:ext cx="37338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65931" y="2743200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Next Header</a:t>
            </a:r>
            <a:endParaRPr lang="en-US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89731" y="2667000"/>
            <a:ext cx="1905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370931" y="2743200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Payload length</a:t>
            </a:r>
            <a:endParaRPr lang="en-US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294731" y="2667000"/>
            <a:ext cx="1982788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447131" y="358140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Security Parameters Index</a:t>
            </a:r>
            <a:endParaRPr lang="en-US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89731" y="342900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370931" y="434340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Sequence Number</a:t>
            </a:r>
            <a:endParaRPr lang="en-US" altLang="en-US"/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389731" y="419100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1532731" y="51054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Authentication Data (variable size)</a:t>
            </a:r>
            <a:endParaRPr lang="en-US" altLang="en-US"/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389731" y="495300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53"/>
          <p:cNvSpPr>
            <a:spLocks noChangeShapeType="1"/>
          </p:cNvSpPr>
          <p:nvPr/>
        </p:nvSpPr>
        <p:spPr bwMode="auto">
          <a:xfrm>
            <a:off x="4275931" y="1676400"/>
            <a:ext cx="3733800" cy="9906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flipH="1">
            <a:off x="389731" y="1676400"/>
            <a:ext cx="2438400" cy="9906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3361531" y="5715000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32 bits</a:t>
            </a:r>
            <a:endParaRPr lang="en-US" alt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 flipH="1">
            <a:off x="389731" y="5943600"/>
            <a:ext cx="2895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4352131" y="5943600"/>
            <a:ext cx="3657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228600"/>
            <a:ext cx="7371360" cy="58102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CA" dirty="0"/>
              <a:t>Encapsulating Security </a:t>
            </a:r>
            <a:r>
              <a:rPr lang="en-CA" dirty="0" smtClean="0"/>
              <a:t>Payload (ESP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45862" cy="4967260"/>
          </a:xfrm>
        </p:spPr>
        <p:txBody>
          <a:bodyPr>
            <a:normAutofit/>
          </a:bodyPr>
          <a:lstStyle/>
          <a:p>
            <a:r>
              <a:rPr lang="en-CA" dirty="0"/>
              <a:t>ESP includes the encryption and authentication of </a:t>
            </a:r>
            <a:r>
              <a:rPr lang="en-CA" dirty="0" smtClean="0"/>
              <a:t>a payload </a:t>
            </a:r>
            <a:r>
              <a:rPr lang="en-CA" dirty="0"/>
              <a:t>in the </a:t>
            </a:r>
            <a:r>
              <a:rPr lang="en-CA" dirty="0" err="1"/>
              <a:t>IPSec</a:t>
            </a:r>
            <a:r>
              <a:rPr lang="en-CA" dirty="0"/>
              <a:t> protocol suite</a:t>
            </a:r>
          </a:p>
          <a:p>
            <a:r>
              <a:rPr lang="en-CA" dirty="0" smtClean="0"/>
              <a:t>Provides </a:t>
            </a:r>
            <a:r>
              <a:rPr lang="en-CA" dirty="0"/>
              <a:t>authenticity, confidentiality and integrity of the payload</a:t>
            </a:r>
          </a:p>
          <a:p>
            <a:r>
              <a:rPr lang="en-CA" dirty="0" smtClean="0"/>
              <a:t>Can </a:t>
            </a:r>
            <a:r>
              <a:rPr lang="en-CA" dirty="0"/>
              <a:t>be implemented with or without authentication, although without authentication is insecure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76300" y="5410200"/>
            <a:ext cx="7391400" cy="914400"/>
            <a:chOff x="912" y="2832"/>
            <a:chExt cx="4656" cy="57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584" y="297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ESP</a:t>
              </a:r>
              <a:endParaRPr lang="en-US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064" y="2976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Encrypt</a:t>
              </a:r>
              <a:endParaRPr lang="en-US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0" y="2976"/>
              <a:ext cx="1434" cy="29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Transport &amp; data</a:t>
              </a:r>
              <a:endParaRPr lang="en-US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656" y="2976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Signature</a:t>
              </a:r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36" y="2832"/>
              <a:ext cx="4032" cy="57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64" y="2928"/>
              <a:ext cx="2400" cy="384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36" y="2928"/>
              <a:ext cx="528" cy="384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" y="2832"/>
              <a:ext cx="624" cy="57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104" y="29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IP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3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Virtual Private </a:t>
            </a:r>
            <a:r>
              <a:rPr lang="en-CA" dirty="0" smtClean="0"/>
              <a:t>Networks (VPNs)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dirty="0"/>
              <a:t>also be implemented with an encryption algorithm </a:t>
            </a:r>
            <a:r>
              <a:rPr lang="en-CA" dirty="0" smtClean="0"/>
              <a:t>(e.g., </a:t>
            </a:r>
            <a:r>
              <a:rPr lang="en-CA" dirty="0"/>
              <a:t>DES, 3DES, AES) to provide confidentiality</a:t>
            </a:r>
          </a:p>
          <a:p>
            <a:r>
              <a:rPr lang="en-CA" dirty="0" smtClean="0"/>
              <a:t>Can be implemented with a </a:t>
            </a:r>
            <a:r>
              <a:rPr lang="en-CA" dirty="0"/>
              <a:t>NULL algorithm to forego confidentiality and use only the authentication feature (similar to AH)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0525" y="108"/>
            <a:ext cx="7304685" cy="6278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en-CA" dirty="0" smtClean="0"/>
              <a:t>Encapsulating Security Payload (ESP)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1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5444" y="9525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/>
              <a:t>IPSec ESP Packet</a:t>
            </a:r>
            <a:endParaRPr lang="en-US" altLang="en-US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383853" y="1581150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32 bits</a:t>
            </a:r>
            <a:endParaRPr lang="en-US" altLang="en-US" dirty="0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H="1">
            <a:off x="412053" y="1809750"/>
            <a:ext cx="2895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4374453" y="1809750"/>
            <a:ext cx="3657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53753" y="104775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Payload</a:t>
            </a:r>
            <a:endParaRPr lang="en-US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77553" y="895350"/>
            <a:ext cx="12954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77353" y="1047750"/>
            <a:ext cx="166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ESP Header</a:t>
            </a:r>
            <a:endParaRPr lang="en-US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77353" y="895350"/>
            <a:ext cx="16002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88253" y="895350"/>
            <a:ext cx="1728788" cy="762000"/>
            <a:chOff x="3072" y="720"/>
            <a:chExt cx="786" cy="480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216" y="81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IP Header</a:t>
              </a:r>
              <a:endParaRPr lang="en-US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72" y="720"/>
              <a:ext cx="768" cy="48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50653" y="5162550"/>
            <a:ext cx="157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Pad Length</a:t>
            </a:r>
            <a:endParaRPr lang="en-US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22053" y="5010150"/>
            <a:ext cx="1905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203253" y="5162550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Next Header</a:t>
            </a:r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27053" y="5010150"/>
            <a:ext cx="1982788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850453" y="371475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Encryption</a:t>
            </a:r>
            <a:endParaRPr lang="en-US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8253" y="348615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393253" y="287655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Sequence Number</a:t>
            </a:r>
            <a:endParaRPr lang="en-US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8253" y="272415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8108253" y="1657350"/>
            <a:ext cx="0" cy="3048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88253" y="1657350"/>
            <a:ext cx="1676400" cy="3048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996753" y="1047750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ESP Trailer</a:t>
            </a:r>
            <a:endParaRPr lang="en-US" altLang="en-US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072953" y="895350"/>
            <a:ext cx="1524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508053" y="1047750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ESP Trailer</a:t>
            </a:r>
            <a:endParaRPr lang="en-US" alt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584253" y="895350"/>
            <a:ext cx="15367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2545653" y="21145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Security Parameters Index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88253" y="196215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88253" y="4248150"/>
            <a:ext cx="1905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16853" y="440055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Encryption</a:t>
            </a:r>
            <a:endParaRPr lang="en-US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1555053" y="516255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Padding</a:t>
            </a:r>
            <a:endParaRPr lang="en-US" altLang="en-US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488253" y="5010150"/>
            <a:ext cx="37338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1631253" y="592455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Authentication Data (variable size)</a:t>
            </a:r>
            <a:endParaRPr lang="en-US" altLang="en-US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488253" y="5772150"/>
            <a:ext cx="7620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2393253" y="4248150"/>
            <a:ext cx="5715000" cy="762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4603053" y="440055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Padding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Transport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One </a:t>
            </a:r>
            <a:r>
              <a:rPr lang="en-CA" dirty="0"/>
              <a:t>of two modes </a:t>
            </a:r>
            <a:r>
              <a:rPr lang="en-CA" dirty="0" err="1"/>
              <a:t>IPSec</a:t>
            </a:r>
            <a:r>
              <a:rPr lang="en-CA" dirty="0"/>
              <a:t> operates in</a:t>
            </a:r>
          </a:p>
          <a:p>
            <a:r>
              <a:rPr lang="en-CA" dirty="0" smtClean="0"/>
              <a:t>Encapsulates </a:t>
            </a:r>
            <a:r>
              <a:rPr lang="en-CA" dirty="0"/>
              <a:t>the payload only and is used for communication between two hosts</a:t>
            </a:r>
          </a:p>
          <a:p>
            <a:r>
              <a:rPr lang="en-CA" dirty="0"/>
              <a:t>IP protocol headers are left untouched</a:t>
            </a:r>
          </a:p>
          <a:p>
            <a:r>
              <a:rPr lang="en-CA" dirty="0"/>
              <a:t>If authentication header is used, performing NAT will break transport mode because NAT </a:t>
            </a:r>
            <a:r>
              <a:rPr lang="en-CA" dirty="0" smtClean="0"/>
              <a:t>invalidates </a:t>
            </a:r>
            <a:r>
              <a:rPr lang="en-CA" dirty="0"/>
              <a:t>the hash value</a:t>
            </a:r>
          </a:p>
        </p:txBody>
      </p:sp>
    </p:spTree>
    <p:extLst>
      <p:ext uri="{BB962C8B-B14F-4D97-AF65-F5344CB8AC3E}">
        <p14:creationId xmlns:p14="http://schemas.microsoft.com/office/powerpoint/2010/main" val="3349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Transport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13037" y="5876739"/>
            <a:ext cx="48142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350" dirty="0"/>
              <a:t>http://www.unixwiz.net/images/IPSec-AH-Transport-Mode.gif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942975"/>
            <a:ext cx="56483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Tunnel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Entire IP packet is encapsulated inside the </a:t>
            </a:r>
            <a:r>
              <a:rPr lang="en-CA" dirty="0" smtClean="0"/>
              <a:t>tunnel</a:t>
            </a:r>
          </a:p>
          <a:p>
            <a:r>
              <a:rPr lang="en-CA" dirty="0" smtClean="0"/>
              <a:t>A </a:t>
            </a:r>
            <a:r>
              <a:rPr lang="en-CA" dirty="0"/>
              <a:t>new IP header is created for the tunnel traffic</a:t>
            </a:r>
          </a:p>
          <a:p>
            <a:r>
              <a:rPr lang="en-CA" dirty="0" smtClean="0"/>
              <a:t>Since </a:t>
            </a:r>
            <a:r>
              <a:rPr lang="en-CA" dirty="0"/>
              <a:t>original IP packet is encapsulated and encrypted, it is impossible to determine the nature of the original IP packet (</a:t>
            </a:r>
            <a:r>
              <a:rPr lang="en-CA" dirty="0" err="1"/>
              <a:t>Src</a:t>
            </a:r>
            <a:r>
              <a:rPr lang="en-CA" dirty="0"/>
              <a:t> and </a:t>
            </a:r>
            <a:r>
              <a:rPr lang="en-CA" dirty="0" err="1"/>
              <a:t>Dst</a:t>
            </a:r>
            <a:r>
              <a:rPr lang="en-CA" dirty="0"/>
              <a:t> IP, ports, protocols)</a:t>
            </a:r>
          </a:p>
        </p:txBody>
      </p:sp>
    </p:spTree>
    <p:extLst>
      <p:ext uri="{BB962C8B-B14F-4D97-AF65-F5344CB8AC3E}">
        <p14:creationId xmlns:p14="http://schemas.microsoft.com/office/powerpoint/2010/main" val="18714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Tunnel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Tunnel mode is typically used between gateways to provide VPN </a:t>
            </a:r>
            <a:r>
              <a:rPr lang="en-CA" dirty="0" smtClean="0"/>
              <a:t>functionality </a:t>
            </a:r>
            <a:r>
              <a:rPr lang="en-CA" dirty="0"/>
              <a:t>across untrusted networks </a:t>
            </a:r>
            <a:r>
              <a:rPr lang="en-CA" dirty="0" smtClean="0"/>
              <a:t>(e.g</a:t>
            </a:r>
            <a:r>
              <a:rPr lang="en-CA" dirty="0"/>
              <a:t>.</a:t>
            </a:r>
            <a:r>
              <a:rPr lang="en-CA" dirty="0" smtClean="0"/>
              <a:t>, </a:t>
            </a:r>
            <a:r>
              <a:rPr lang="en-CA" dirty="0"/>
              <a:t>Internet) for site-to-site communication or </a:t>
            </a:r>
            <a:r>
              <a:rPr lang="en-CA" dirty="0" smtClean="0"/>
              <a:t>host-to-network </a:t>
            </a:r>
            <a:r>
              <a:rPr lang="en-CA" dirty="0"/>
              <a:t>(remote user access) communication</a:t>
            </a:r>
          </a:p>
          <a:p>
            <a:r>
              <a:rPr lang="en-CA" dirty="0" smtClean="0"/>
              <a:t>Supports </a:t>
            </a:r>
            <a:r>
              <a:rPr lang="en-CA" dirty="0"/>
              <a:t>NAT traversal because the entire original IP packet is encapsulated</a:t>
            </a:r>
          </a:p>
        </p:txBody>
      </p:sp>
    </p:spTree>
    <p:extLst>
      <p:ext uri="{BB962C8B-B14F-4D97-AF65-F5344CB8AC3E}">
        <p14:creationId xmlns:p14="http://schemas.microsoft.com/office/powerpoint/2010/main" val="31560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Tunnel </a:t>
            </a:r>
            <a:r>
              <a:rPr lang="en-CA" dirty="0" smtClean="0"/>
              <a:t>Mode</a:t>
            </a:r>
            <a:endParaRPr lang="en-CA" dirty="0"/>
          </a:p>
        </p:txBody>
      </p:sp>
      <p:pic>
        <p:nvPicPr>
          <p:cNvPr id="2050" name="Picture 2" descr="http://www.unixwiz.net/images/IPSec-ESP-Tunnel-M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81" y="985994"/>
            <a:ext cx="5010409" cy="49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2883" y="5817300"/>
            <a:ext cx="43996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350" dirty="0"/>
              <a:t>http://www.unixwiz.net/images/IPSec-ESP-Tunnel-Mode.gif</a:t>
            </a:r>
          </a:p>
        </p:txBody>
      </p:sp>
    </p:spTree>
    <p:extLst>
      <p:ext uri="{BB962C8B-B14F-4D97-AF65-F5344CB8AC3E}">
        <p14:creationId xmlns:p14="http://schemas.microsoft.com/office/powerpoint/2010/main" val="13936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Internet Key Exchange (IKE)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Used </a:t>
            </a:r>
            <a:r>
              <a:rPr lang="en-CA" dirty="0"/>
              <a:t>to build the security association of an IP communication flow</a:t>
            </a:r>
          </a:p>
          <a:p>
            <a:r>
              <a:rPr lang="en-CA" dirty="0" err="1"/>
              <a:t>IPSec</a:t>
            </a:r>
            <a:r>
              <a:rPr lang="en-CA" dirty="0"/>
              <a:t> bulk data encryption typically uses </a:t>
            </a:r>
            <a:r>
              <a:rPr lang="en-CA" dirty="0" smtClean="0"/>
              <a:t>a symmetric </a:t>
            </a:r>
            <a:r>
              <a:rPr lang="en-CA" dirty="0"/>
              <a:t>cryptographic algorithm to achieve reasonable performance </a:t>
            </a:r>
            <a:r>
              <a:rPr lang="en-CA" dirty="0" smtClean="0"/>
              <a:t>(asymmetric </a:t>
            </a:r>
            <a:r>
              <a:rPr lang="en-CA" dirty="0"/>
              <a:t>algorithm is too slow for bulk data transfer)</a:t>
            </a:r>
          </a:p>
          <a:p>
            <a:r>
              <a:rPr lang="en-CA" dirty="0"/>
              <a:t>Symmetric algorithm requires </a:t>
            </a:r>
            <a:r>
              <a:rPr lang="en-CA" dirty="0" smtClean="0"/>
              <a:t>that both sides use the </a:t>
            </a:r>
            <a:r>
              <a:rPr lang="en-CA" dirty="0"/>
              <a:t>same key for encryption and </a:t>
            </a:r>
            <a:r>
              <a:rPr lang="en-CA" dirty="0" smtClean="0"/>
              <a:t>decryption</a:t>
            </a:r>
            <a:endParaRPr lang="en-CA" dirty="0"/>
          </a:p>
          <a:p>
            <a:r>
              <a:rPr lang="en-CA" dirty="0"/>
              <a:t>This key must be </a:t>
            </a:r>
            <a:r>
              <a:rPr lang="en-CA" dirty="0" smtClean="0"/>
              <a:t>securely created </a:t>
            </a:r>
            <a:r>
              <a:rPr lang="en-CA" dirty="0"/>
              <a:t>and maintained by both </a:t>
            </a:r>
            <a:r>
              <a:rPr lang="en-CA" dirty="0" smtClean="0"/>
              <a:t>sides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Internet Key Exchange </a:t>
            </a:r>
            <a:r>
              <a:rPr lang="en-CA" dirty="0" smtClean="0"/>
              <a:t>(IKE)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IKE provides </a:t>
            </a:r>
            <a:r>
              <a:rPr lang="en-CA" dirty="0"/>
              <a:t>a mechanism to create </a:t>
            </a:r>
            <a:r>
              <a:rPr lang="en-CA" dirty="0" smtClean="0"/>
              <a:t>symmetric keys </a:t>
            </a:r>
            <a:r>
              <a:rPr lang="en-CA" dirty="0"/>
              <a:t>by both sides independently, without transmitting </a:t>
            </a:r>
            <a:r>
              <a:rPr lang="en-CA" dirty="0" smtClean="0"/>
              <a:t>it</a:t>
            </a:r>
            <a:endParaRPr lang="en-CA" dirty="0"/>
          </a:p>
          <a:p>
            <a:r>
              <a:rPr lang="en-CA" dirty="0" smtClean="0"/>
              <a:t>Uses slow, </a:t>
            </a:r>
            <a:r>
              <a:rPr lang="en-CA" dirty="0"/>
              <a:t>asymmetric algorithm to establish a symmetric key, then </a:t>
            </a:r>
            <a:r>
              <a:rPr lang="en-CA" dirty="0" smtClean="0"/>
              <a:t>uses </a:t>
            </a:r>
            <a:r>
              <a:rPr lang="en-CA" dirty="0"/>
              <a:t>it for </a:t>
            </a:r>
            <a:r>
              <a:rPr lang="en-CA" dirty="0" smtClean="0"/>
              <a:t>fast, </a:t>
            </a:r>
            <a:r>
              <a:rPr lang="en-CA" dirty="0"/>
              <a:t>symmetric algorithm for bulk data transfer</a:t>
            </a:r>
          </a:p>
          <a:p>
            <a:r>
              <a:rPr lang="en-CA" dirty="0" smtClean="0"/>
              <a:t>Provides </a:t>
            </a:r>
            <a:r>
              <a:rPr lang="en-CA" dirty="0"/>
              <a:t>the platform for both sides to authenticate and agree on encryption methods and integrity</a:t>
            </a:r>
          </a:p>
          <a:p>
            <a:r>
              <a:rPr lang="en-CA" dirty="0" smtClean="0"/>
              <a:t>Result </a:t>
            </a:r>
            <a:r>
              <a:rPr lang="en-CA" dirty="0"/>
              <a:t>of IKE negotiation is the Security Association</a:t>
            </a:r>
          </a:p>
        </p:txBody>
      </p:sp>
    </p:spTree>
    <p:extLst>
      <p:ext uri="{BB962C8B-B14F-4D97-AF65-F5344CB8AC3E}">
        <p14:creationId xmlns:p14="http://schemas.microsoft.com/office/powerpoint/2010/main" val="374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</a:t>
            </a:r>
            <a:r>
              <a:rPr lang="en-CA" dirty="0" smtClean="0"/>
              <a:t>Does </a:t>
            </a:r>
            <a:r>
              <a:rPr lang="en-CA" dirty="0"/>
              <a:t>IKE </a:t>
            </a:r>
            <a:r>
              <a:rPr lang="en-CA" dirty="0" smtClean="0"/>
              <a:t>Work? </a:t>
            </a:r>
            <a:r>
              <a:rPr lang="en-CA" dirty="0"/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IKE is negotiated in two </a:t>
            </a:r>
            <a:r>
              <a:rPr lang="en-CA" dirty="0" smtClean="0"/>
              <a:t>phases:</a:t>
            </a:r>
            <a:endParaRPr lang="en-CA" dirty="0"/>
          </a:p>
          <a:p>
            <a:r>
              <a:rPr lang="en-CA" dirty="0"/>
              <a:t>The first phase of IKE begins with peer authentication</a:t>
            </a:r>
          </a:p>
          <a:p>
            <a:pPr lvl="1"/>
            <a:r>
              <a:rPr lang="en-CA" dirty="0"/>
              <a:t>The authentication can either </a:t>
            </a:r>
            <a:r>
              <a:rPr lang="en-CA" dirty="0" smtClean="0"/>
              <a:t>use a pre-shared </a:t>
            </a:r>
            <a:r>
              <a:rPr lang="en-CA" dirty="0"/>
              <a:t>key (PSK), </a:t>
            </a:r>
            <a:r>
              <a:rPr lang="en-CA" dirty="0" smtClean="0"/>
              <a:t>signatures </a:t>
            </a:r>
            <a:r>
              <a:rPr lang="en-CA" dirty="0"/>
              <a:t>or public key encryption</a:t>
            </a:r>
          </a:p>
          <a:p>
            <a:pPr lvl="1"/>
            <a:r>
              <a:rPr lang="en-CA" dirty="0"/>
              <a:t>Using </a:t>
            </a:r>
            <a:r>
              <a:rPr lang="en-CA" dirty="0" err="1"/>
              <a:t>Diffie</a:t>
            </a:r>
            <a:r>
              <a:rPr lang="en-CA" dirty="0"/>
              <a:t>-Hellman protocol, both sides can independently create the shared secret to be used in phase 2</a:t>
            </a:r>
          </a:p>
        </p:txBody>
      </p:sp>
    </p:spTree>
    <p:extLst>
      <p:ext uri="{BB962C8B-B14F-4D97-AF65-F5344CB8AC3E}">
        <p14:creationId xmlns:p14="http://schemas.microsoft.com/office/powerpoint/2010/main" val="27694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Module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IDS</a:t>
            </a:r>
          </a:p>
          <a:p>
            <a:r>
              <a:rPr lang="en-US" dirty="0" smtClean="0"/>
              <a:t>IPS</a:t>
            </a:r>
          </a:p>
          <a:p>
            <a:r>
              <a:rPr lang="en-US" dirty="0" smtClean="0"/>
              <a:t>Types of IDS/IPS</a:t>
            </a:r>
          </a:p>
          <a:p>
            <a:r>
              <a:rPr lang="en-US" dirty="0" smtClean="0"/>
              <a:t>Detection Methods</a:t>
            </a:r>
          </a:p>
          <a:p>
            <a:r>
              <a:rPr lang="en-US" dirty="0" smtClean="0"/>
              <a:t>IDS/IPS Example</a:t>
            </a:r>
          </a:p>
          <a:p>
            <a:r>
              <a:rPr lang="en-US" dirty="0" smtClean="0"/>
              <a:t>How IPS Snort 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Does IKE Work?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Outcome </a:t>
            </a:r>
            <a:r>
              <a:rPr lang="en-CA" dirty="0"/>
              <a:t>of IKE phase </a:t>
            </a:r>
            <a:r>
              <a:rPr lang="en-CA" dirty="0" smtClean="0"/>
              <a:t>1: </a:t>
            </a:r>
          </a:p>
          <a:p>
            <a:pPr lvl="1"/>
            <a:r>
              <a:rPr lang="en-CA" dirty="0" smtClean="0"/>
              <a:t>IKE SA, </a:t>
            </a:r>
            <a:r>
              <a:rPr lang="en-CA" dirty="0"/>
              <a:t>an agreement of shared keys (DH key) and methods for setting up IKE phase 2</a:t>
            </a:r>
          </a:p>
          <a:p>
            <a:pPr lvl="1"/>
            <a:r>
              <a:rPr lang="en-CA" dirty="0"/>
              <a:t>At the end of phase 1, the two sides </a:t>
            </a:r>
            <a:r>
              <a:rPr lang="en-CA" dirty="0" smtClean="0"/>
              <a:t>have authenticated </a:t>
            </a:r>
            <a:r>
              <a:rPr lang="en-CA" dirty="0"/>
              <a:t>each other and negotiated keying material, </a:t>
            </a:r>
            <a:r>
              <a:rPr lang="en-CA" dirty="0" smtClean="0"/>
              <a:t>and have created </a:t>
            </a:r>
            <a:r>
              <a:rPr lang="en-CA" dirty="0"/>
              <a:t>an encrypted tunnel (control channel) to be used in phase 2 for setting up the ESP SA</a:t>
            </a:r>
          </a:p>
          <a:p>
            <a:r>
              <a:rPr lang="en-CA" dirty="0"/>
              <a:t>Phase 1 can be negotiated in 2 modes: Main mode and Aggressive mode</a:t>
            </a:r>
          </a:p>
        </p:txBody>
      </p:sp>
    </p:spTree>
    <p:extLst>
      <p:ext uri="{BB962C8B-B14F-4D97-AF65-F5344CB8AC3E}">
        <p14:creationId xmlns:p14="http://schemas.microsoft.com/office/powerpoint/2010/main" val="3296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Does IKE Work?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Video</a:t>
            </a:r>
          </a:p>
          <a:p>
            <a:pPr marL="344488" indent="0">
              <a:buNone/>
            </a:pP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www.khanacademy.org/computing/computer-science/cryptography/modern-crypt/v/diffie-hellman-key-exchange-part-2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36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Main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45862" cy="4967260"/>
          </a:xfrm>
        </p:spPr>
        <p:txBody>
          <a:bodyPr>
            <a:normAutofit fontScale="92500"/>
          </a:bodyPr>
          <a:lstStyle/>
          <a:p>
            <a:r>
              <a:rPr lang="en-CA" dirty="0"/>
              <a:t>In </a:t>
            </a:r>
            <a:r>
              <a:rPr lang="en-CA" dirty="0" smtClean="0"/>
              <a:t>Main </a:t>
            </a:r>
            <a:r>
              <a:rPr lang="en-CA" dirty="0"/>
              <a:t>mode, the IKE phase 1 exchange consists of </a:t>
            </a:r>
            <a:r>
              <a:rPr lang="en-CA" dirty="0" smtClean="0"/>
              <a:t>six packets:</a:t>
            </a:r>
            <a:endParaRPr lang="en-CA" dirty="0"/>
          </a:p>
          <a:p>
            <a:pPr lvl="1" fontAlgn="ctr"/>
            <a:r>
              <a:rPr lang="en-CA" dirty="0" smtClean="0"/>
              <a:t>Two </a:t>
            </a:r>
            <a:r>
              <a:rPr lang="en-CA" dirty="0"/>
              <a:t>packets for initiator sending and responder accepting SA </a:t>
            </a:r>
            <a:r>
              <a:rPr lang="en-CA" dirty="0" smtClean="0"/>
              <a:t>proposal, which consists </a:t>
            </a:r>
            <a:r>
              <a:rPr lang="en-CA" dirty="0"/>
              <a:t>of authentication, encryption, key lifetime and perfect forward secrecy definition. Multiple proposals can be offered at the same </a:t>
            </a:r>
            <a:r>
              <a:rPr lang="en-CA" dirty="0" smtClean="0"/>
              <a:t>time</a:t>
            </a:r>
          </a:p>
          <a:p>
            <a:pPr lvl="1" fontAlgn="ctr"/>
            <a:r>
              <a:rPr lang="en-CA" dirty="0" smtClean="0"/>
              <a:t>Two </a:t>
            </a:r>
            <a:r>
              <a:rPr lang="en-CA" dirty="0"/>
              <a:t>packets for sending key materials (</a:t>
            </a:r>
            <a:r>
              <a:rPr lang="en-CA" dirty="0" err="1"/>
              <a:t>Diffie</a:t>
            </a:r>
            <a:r>
              <a:rPr lang="en-CA" dirty="0"/>
              <a:t>-Hellman) between initiator and responder</a:t>
            </a:r>
          </a:p>
          <a:p>
            <a:pPr lvl="1" fontAlgn="ctr"/>
            <a:r>
              <a:rPr lang="en-CA" dirty="0" smtClean="0"/>
              <a:t>Two </a:t>
            </a:r>
            <a:r>
              <a:rPr lang="en-CA" dirty="0"/>
              <a:t>packets for </a:t>
            </a:r>
            <a:r>
              <a:rPr lang="en-CA" dirty="0" smtClean="0"/>
              <a:t>secure </a:t>
            </a:r>
            <a:r>
              <a:rPr lang="en-CA" dirty="0"/>
              <a:t>authentication of peers using the DH key from step 2 to establish the IKE </a:t>
            </a:r>
            <a:r>
              <a:rPr lang="en-CA" dirty="0" smtClean="0"/>
              <a:t>SA</a:t>
            </a:r>
          </a:p>
          <a:p>
            <a:pPr marL="458788" lvl="1" indent="-457200" fontAlgn="ctr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Six packets </a:t>
            </a:r>
            <a:r>
              <a:rPr lang="en-CA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results in slower setup time </a:t>
            </a:r>
            <a:r>
              <a:rPr lang="en-CA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but </a:t>
            </a:r>
            <a:r>
              <a:rPr lang="en-CA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peer authentication is performed in secured channel</a:t>
            </a:r>
          </a:p>
          <a:p>
            <a:pPr lvl="1" font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Aggressive </a:t>
            </a:r>
            <a:r>
              <a:rPr lang="en-CA" dirty="0" smtClean="0"/>
              <a:t>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22112" cy="49672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</a:t>
            </a:r>
            <a:r>
              <a:rPr lang="en-CA" dirty="0" smtClean="0"/>
              <a:t>Aggressive </a:t>
            </a:r>
            <a:r>
              <a:rPr lang="en-CA" dirty="0"/>
              <a:t>mode, the IKE phase 1 exchange consists of only </a:t>
            </a:r>
            <a:r>
              <a:rPr lang="en-CA" dirty="0" smtClean="0"/>
              <a:t>three packets:</a:t>
            </a:r>
            <a:endParaRPr lang="en-CA" dirty="0"/>
          </a:p>
          <a:p>
            <a:pPr lvl="1" fontAlgn="ctr"/>
            <a:r>
              <a:rPr lang="en-CA" dirty="0" smtClean="0"/>
              <a:t>One </a:t>
            </a:r>
            <a:r>
              <a:rPr lang="en-CA" dirty="0"/>
              <a:t>packet for initiator to send SA proposal, DH key materials and authentication (unsecured) to responder</a:t>
            </a:r>
          </a:p>
          <a:p>
            <a:pPr lvl="1" fontAlgn="ctr"/>
            <a:r>
              <a:rPr lang="en-CA" dirty="0" smtClean="0"/>
              <a:t>One packet for responder to reply with accepted SA proposal, DH key material, authentication (unsecured) to initiator and establishment of IKE SA</a:t>
            </a:r>
          </a:p>
          <a:p>
            <a:pPr lvl="1" fontAlgn="ctr"/>
            <a:r>
              <a:rPr lang="en-CA" dirty="0" smtClean="0"/>
              <a:t>One </a:t>
            </a:r>
            <a:r>
              <a:rPr lang="en-CA" dirty="0"/>
              <a:t>packet from initiator to responder to complete establishment of IKE SA</a:t>
            </a:r>
          </a:p>
          <a:p>
            <a:r>
              <a:rPr lang="en-CA" dirty="0"/>
              <a:t>This results in faster setup time </a:t>
            </a:r>
            <a:r>
              <a:rPr lang="en-CA" dirty="0" smtClean="0"/>
              <a:t>but </a:t>
            </a:r>
            <a:r>
              <a:rPr lang="en-CA" dirty="0"/>
              <a:t>peer authentication (Peer ID) is </a:t>
            </a:r>
            <a:r>
              <a:rPr lang="en-CA" dirty="0" smtClean="0"/>
              <a:t>passed </a:t>
            </a:r>
            <a:r>
              <a:rPr lang="en-CA" dirty="0"/>
              <a:t>in the clear text</a:t>
            </a:r>
          </a:p>
          <a:p>
            <a:pPr lvl="1" font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8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</a:t>
            </a:r>
            <a:r>
              <a:rPr lang="en-CA" dirty="0" smtClean="0"/>
              <a:t>Does </a:t>
            </a:r>
            <a:r>
              <a:rPr lang="en-CA" dirty="0"/>
              <a:t>IKE </a:t>
            </a:r>
            <a:r>
              <a:rPr lang="en-CA" dirty="0" smtClean="0"/>
              <a:t>Work? </a:t>
            </a:r>
            <a:r>
              <a:rPr lang="en-CA" dirty="0"/>
              <a:t>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second phase of IKE has one mode, called </a:t>
            </a:r>
            <a:r>
              <a:rPr lang="en-CA" dirty="0" smtClean="0"/>
              <a:t>Quick </a:t>
            </a:r>
            <a:r>
              <a:rPr lang="en-CA" dirty="0"/>
              <a:t>mode</a:t>
            </a:r>
          </a:p>
          <a:p>
            <a:r>
              <a:rPr lang="en-CA" dirty="0" smtClean="0"/>
              <a:t>Starts </a:t>
            </a:r>
            <a:r>
              <a:rPr lang="en-CA" dirty="0"/>
              <a:t>with </a:t>
            </a:r>
            <a:r>
              <a:rPr lang="en-CA" dirty="0" smtClean="0"/>
              <a:t>key </a:t>
            </a:r>
            <a:r>
              <a:rPr lang="en-CA" dirty="0"/>
              <a:t>and methods obtained from IKE SA, </a:t>
            </a:r>
            <a:r>
              <a:rPr lang="en-CA" dirty="0" smtClean="0"/>
              <a:t>the </a:t>
            </a:r>
            <a:r>
              <a:rPr lang="en-CA" dirty="0"/>
              <a:t>basis for </a:t>
            </a:r>
            <a:r>
              <a:rPr lang="en-CA" dirty="0" err="1" smtClean="0"/>
              <a:t>IPSec</a:t>
            </a:r>
            <a:r>
              <a:rPr lang="en-CA" dirty="0" smtClean="0"/>
              <a:t> </a:t>
            </a:r>
            <a:r>
              <a:rPr lang="en-CA" dirty="0"/>
              <a:t>policy negotiation</a:t>
            </a:r>
          </a:p>
          <a:p>
            <a:r>
              <a:rPr lang="en-CA" dirty="0" smtClean="0"/>
              <a:t>Two </a:t>
            </a:r>
            <a:r>
              <a:rPr lang="en-CA" dirty="0"/>
              <a:t>sides </a:t>
            </a:r>
            <a:r>
              <a:rPr lang="en-CA" dirty="0" smtClean="0"/>
              <a:t>negotiate </a:t>
            </a:r>
            <a:r>
              <a:rPr lang="en-CA" dirty="0"/>
              <a:t>the </a:t>
            </a:r>
            <a:r>
              <a:rPr lang="en-CA" dirty="0" err="1"/>
              <a:t>IPSec</a:t>
            </a:r>
            <a:r>
              <a:rPr lang="en-CA" dirty="0"/>
              <a:t> Security </a:t>
            </a:r>
            <a:r>
              <a:rPr lang="en-CA" dirty="0" smtClean="0"/>
              <a:t>Association: </a:t>
            </a:r>
            <a:r>
              <a:rPr lang="en-CA" dirty="0"/>
              <a:t>encryption and integrity algorithm</a:t>
            </a:r>
          </a:p>
          <a:p>
            <a:r>
              <a:rPr lang="en-CA" dirty="0"/>
              <a:t>The </a:t>
            </a:r>
            <a:r>
              <a:rPr lang="en-CA" dirty="0" smtClean="0"/>
              <a:t>result: </a:t>
            </a:r>
            <a:r>
              <a:rPr lang="en-CA" dirty="0" err="1"/>
              <a:t>IPSec</a:t>
            </a:r>
            <a:r>
              <a:rPr lang="en-CA" dirty="0"/>
              <a:t> SA is used to create an </a:t>
            </a:r>
            <a:r>
              <a:rPr lang="en-CA" dirty="0" err="1"/>
              <a:t>IPSec</a:t>
            </a:r>
            <a:r>
              <a:rPr lang="en-CA" dirty="0"/>
              <a:t> tunnel to encrypt the actual data packets </a:t>
            </a:r>
            <a:r>
              <a:rPr lang="en-CA" dirty="0" smtClean="0"/>
              <a:t>communicated </a:t>
            </a:r>
            <a:r>
              <a:rPr lang="en-CA" dirty="0"/>
              <a:t>between two sides (data channel)</a:t>
            </a:r>
          </a:p>
        </p:txBody>
      </p:sp>
    </p:spTree>
    <p:extLst>
      <p:ext uri="{BB962C8B-B14F-4D97-AF65-F5344CB8AC3E}">
        <p14:creationId xmlns:p14="http://schemas.microsoft.com/office/powerpoint/2010/main" val="30148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SSL/TLS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VPN </a:t>
            </a:r>
            <a:r>
              <a:rPr lang="en-CA" dirty="0"/>
              <a:t>uses the Secure Socket Layer protocol to establish </a:t>
            </a:r>
            <a:r>
              <a:rPr lang="en-CA" dirty="0" smtClean="0"/>
              <a:t>VPN </a:t>
            </a:r>
            <a:r>
              <a:rPr lang="en-CA" dirty="0"/>
              <a:t>functionality</a:t>
            </a:r>
          </a:p>
          <a:p>
            <a:r>
              <a:rPr lang="en-CA" dirty="0" smtClean="0"/>
              <a:t>Typically </a:t>
            </a:r>
            <a:r>
              <a:rPr lang="en-CA" dirty="0"/>
              <a:t>initiated from a portal via HTTPS protocol</a:t>
            </a:r>
          </a:p>
          <a:p>
            <a:r>
              <a:rPr lang="en-CA" dirty="0"/>
              <a:t>Remote users log into </a:t>
            </a:r>
            <a:r>
              <a:rPr lang="en-CA" dirty="0" smtClean="0"/>
              <a:t>an SSL VPN </a:t>
            </a:r>
            <a:r>
              <a:rPr lang="en-CA" dirty="0"/>
              <a:t>portal via HTTPS, and initiate a </a:t>
            </a:r>
            <a:r>
              <a:rPr lang="en-CA" dirty="0" smtClean="0"/>
              <a:t>SSL VPN connection </a:t>
            </a:r>
          </a:p>
          <a:p>
            <a:r>
              <a:rPr lang="en-CA" dirty="0" smtClean="0"/>
              <a:t>Traffic between </a:t>
            </a:r>
            <a:r>
              <a:rPr lang="en-CA" dirty="0"/>
              <a:t>web browser and </a:t>
            </a:r>
            <a:r>
              <a:rPr lang="en-CA" dirty="0" smtClean="0"/>
              <a:t>SSL VPN </a:t>
            </a:r>
            <a:r>
              <a:rPr lang="en-CA" dirty="0"/>
              <a:t>server is tunneled through the secure socket layer</a:t>
            </a:r>
          </a:p>
        </p:txBody>
      </p:sp>
    </p:spTree>
    <p:extLst>
      <p:ext uri="{BB962C8B-B14F-4D97-AF65-F5344CB8AC3E}">
        <p14:creationId xmlns:p14="http://schemas.microsoft.com/office/powerpoint/2010/main" val="6613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Communication </a:t>
            </a:r>
            <a:r>
              <a:rPr lang="en-CA" dirty="0"/>
              <a:t>is a pure SSL </a:t>
            </a:r>
            <a:r>
              <a:rPr lang="en-CA" dirty="0" smtClean="0"/>
              <a:t>connection, and </a:t>
            </a:r>
            <a:r>
              <a:rPr lang="en-CA" dirty="0"/>
              <a:t>actual traffic is tunnelled within SSL</a:t>
            </a:r>
          </a:p>
          <a:p>
            <a:r>
              <a:rPr lang="en-CA" dirty="0" smtClean="0"/>
              <a:t>SSL </a:t>
            </a:r>
            <a:r>
              <a:rPr lang="en-CA" dirty="0"/>
              <a:t>tunnelling nature makes it </a:t>
            </a:r>
            <a:r>
              <a:rPr lang="en-CA" dirty="0" smtClean="0"/>
              <a:t>NAT- </a:t>
            </a:r>
            <a:r>
              <a:rPr lang="en-CA" dirty="0"/>
              <a:t>and </a:t>
            </a:r>
            <a:r>
              <a:rPr lang="en-CA" dirty="0" smtClean="0"/>
              <a:t>firewall-friendly</a:t>
            </a:r>
            <a:endParaRPr lang="en-CA" dirty="0"/>
          </a:p>
          <a:p>
            <a:r>
              <a:rPr lang="en-CA" dirty="0"/>
              <a:t>Another advantage </a:t>
            </a:r>
            <a:r>
              <a:rPr lang="en-CA" dirty="0" smtClean="0"/>
              <a:t>is </a:t>
            </a:r>
            <a:r>
              <a:rPr lang="en-CA" dirty="0"/>
              <a:t>the clientless feature. </a:t>
            </a:r>
            <a:endParaRPr lang="en-CA" dirty="0" smtClean="0"/>
          </a:p>
          <a:p>
            <a:pPr lvl="1"/>
            <a:r>
              <a:rPr lang="en-CA" dirty="0" smtClean="0"/>
              <a:t>No </a:t>
            </a:r>
            <a:r>
              <a:rPr lang="en-CA" dirty="0"/>
              <a:t>installation of a VPN application </a:t>
            </a:r>
            <a:r>
              <a:rPr lang="en-CA" dirty="0" smtClean="0"/>
              <a:t>required on </a:t>
            </a:r>
            <a:r>
              <a:rPr lang="en-CA" dirty="0"/>
              <a:t>client computer</a:t>
            </a:r>
          </a:p>
          <a:p>
            <a:pPr lvl="1"/>
            <a:r>
              <a:rPr lang="en-CA" dirty="0" smtClean="0"/>
              <a:t>Allows </a:t>
            </a:r>
            <a:r>
              <a:rPr lang="en-CA" dirty="0"/>
              <a:t>the remote user to use any trusted computer to access the </a:t>
            </a:r>
            <a:r>
              <a:rPr lang="en-CA" dirty="0" smtClean="0"/>
              <a:t>SSL VPN </a:t>
            </a:r>
            <a:r>
              <a:rPr lang="en-CA" dirty="0"/>
              <a:t>without software installation, increasing mobility</a:t>
            </a:r>
          </a:p>
        </p:txBody>
      </p:sp>
    </p:spTree>
    <p:extLst>
      <p:ext uri="{BB962C8B-B14F-4D97-AF65-F5344CB8AC3E}">
        <p14:creationId xmlns:p14="http://schemas.microsoft.com/office/powerpoint/2010/main" val="22554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Types of </a:t>
            </a:r>
            <a:r>
              <a:rPr lang="en-CA" dirty="0" smtClean="0"/>
              <a:t>SSL VPN: SSL VPN </a:t>
            </a:r>
            <a:r>
              <a:rPr lang="en-CA" dirty="0"/>
              <a:t>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Provides </a:t>
            </a:r>
            <a:r>
              <a:rPr lang="en-CA" dirty="0"/>
              <a:t>the remote user </a:t>
            </a:r>
            <a:r>
              <a:rPr lang="en-CA" dirty="0" smtClean="0"/>
              <a:t>access </a:t>
            </a:r>
            <a:r>
              <a:rPr lang="en-CA" dirty="0"/>
              <a:t>to </a:t>
            </a:r>
            <a:r>
              <a:rPr lang="en-CA" dirty="0" smtClean="0"/>
              <a:t>different, predefined </a:t>
            </a:r>
            <a:r>
              <a:rPr lang="en-CA" dirty="0"/>
              <a:t>network resources/applications</a:t>
            </a:r>
          </a:p>
          <a:p>
            <a:r>
              <a:rPr lang="en-CA" dirty="0" smtClean="0"/>
              <a:t>Users </a:t>
            </a:r>
            <a:r>
              <a:rPr lang="en-CA" dirty="0"/>
              <a:t>are not allowed access to any </a:t>
            </a:r>
            <a:r>
              <a:rPr lang="en-CA" dirty="0" smtClean="0"/>
              <a:t>network </a:t>
            </a:r>
            <a:r>
              <a:rPr lang="en-CA" dirty="0"/>
              <a:t>resources that are not defined in the portal</a:t>
            </a:r>
          </a:p>
          <a:p>
            <a:r>
              <a:rPr lang="en-CA" dirty="0"/>
              <a:t>The </a:t>
            </a:r>
            <a:r>
              <a:rPr lang="en-CA" dirty="0" smtClean="0"/>
              <a:t>SSL VPN </a:t>
            </a:r>
            <a:r>
              <a:rPr lang="en-CA" dirty="0"/>
              <a:t>portal </a:t>
            </a:r>
            <a:r>
              <a:rPr lang="en-CA" dirty="0" smtClean="0"/>
              <a:t>gives </a:t>
            </a:r>
            <a:r>
              <a:rPr lang="en-CA" dirty="0"/>
              <a:t>greater control </a:t>
            </a:r>
            <a:r>
              <a:rPr lang="en-CA" dirty="0" smtClean="0"/>
              <a:t>of </a:t>
            </a:r>
            <a:r>
              <a:rPr lang="en-CA" dirty="0"/>
              <a:t>user network access to improve security, and </a:t>
            </a:r>
            <a:r>
              <a:rPr lang="en-CA" dirty="0" smtClean="0"/>
              <a:t>simplifies </a:t>
            </a:r>
            <a:r>
              <a:rPr lang="en-CA" dirty="0"/>
              <a:t>the user experience with the portal page</a:t>
            </a:r>
          </a:p>
        </p:txBody>
      </p:sp>
    </p:spTree>
    <p:extLst>
      <p:ext uri="{BB962C8B-B14F-4D97-AF65-F5344CB8AC3E}">
        <p14:creationId xmlns:p14="http://schemas.microsoft.com/office/powerpoint/2010/main" val="10021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Types of </a:t>
            </a:r>
            <a:r>
              <a:rPr lang="en-CA" dirty="0" smtClean="0"/>
              <a:t>SSL VPN: SSL VPN </a:t>
            </a:r>
            <a:r>
              <a:rPr lang="en-CA" dirty="0"/>
              <a:t>Tunnel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Building on the advantages of SSL protocol, </a:t>
            </a:r>
            <a:r>
              <a:rPr lang="en-CA" dirty="0" smtClean="0"/>
              <a:t>an SSL VPN </a:t>
            </a:r>
            <a:r>
              <a:rPr lang="en-CA" dirty="0"/>
              <a:t>tunnel </a:t>
            </a:r>
            <a:r>
              <a:rPr lang="en-CA" dirty="0" smtClean="0"/>
              <a:t>provides </a:t>
            </a:r>
            <a:r>
              <a:rPr lang="en-CA" dirty="0"/>
              <a:t>access to network resources via an installed client</a:t>
            </a:r>
          </a:p>
          <a:p>
            <a:r>
              <a:rPr lang="en-CA" dirty="0" smtClean="0"/>
              <a:t>A VPN </a:t>
            </a:r>
            <a:r>
              <a:rPr lang="en-CA" dirty="0"/>
              <a:t>tunnel can be established over SSL protocol, and provides access to the corporate </a:t>
            </a:r>
            <a:r>
              <a:rPr lang="en-CA" dirty="0" smtClean="0"/>
              <a:t>network, </a:t>
            </a:r>
            <a:r>
              <a:rPr lang="en-CA" dirty="0"/>
              <a:t>similar to an </a:t>
            </a:r>
            <a:r>
              <a:rPr lang="en-CA" dirty="0" err="1"/>
              <a:t>IPSec</a:t>
            </a:r>
            <a:r>
              <a:rPr lang="en-CA" dirty="0"/>
              <a:t> client</a:t>
            </a:r>
          </a:p>
          <a:p>
            <a:r>
              <a:rPr lang="en-CA" dirty="0"/>
              <a:t>The difference is </a:t>
            </a:r>
            <a:r>
              <a:rPr lang="en-CA" dirty="0" smtClean="0"/>
              <a:t>that the SSL VPN </a:t>
            </a:r>
            <a:r>
              <a:rPr lang="en-CA" dirty="0"/>
              <a:t>client </a:t>
            </a:r>
            <a:r>
              <a:rPr lang="en-CA" dirty="0" smtClean="0"/>
              <a:t> leverages </a:t>
            </a:r>
            <a:r>
              <a:rPr lang="en-CA" dirty="0"/>
              <a:t>SSL protocol to work around NAT and firewall </a:t>
            </a:r>
            <a:r>
              <a:rPr lang="en-CA" dirty="0" smtClean="0"/>
              <a:t>issues, </a:t>
            </a:r>
            <a:r>
              <a:rPr lang="en-CA" dirty="0"/>
              <a:t>giving better connectivity to remote users</a:t>
            </a:r>
          </a:p>
        </p:txBody>
      </p:sp>
    </p:spTree>
    <p:extLst>
      <p:ext uri="{BB962C8B-B14F-4D97-AF65-F5344CB8AC3E}">
        <p14:creationId xmlns:p14="http://schemas.microsoft.com/office/powerpoint/2010/main" val="16615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Virtual Private </a:t>
            </a:r>
            <a:r>
              <a:rPr lang="en-CA" dirty="0" smtClean="0"/>
              <a:t>Networks (VPNs)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SSL VPN Vulnerabilities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VPN </a:t>
            </a:r>
            <a:r>
              <a:rPr lang="en-CA" dirty="0"/>
              <a:t>is based on Secure Socket Layer protocol to provide </a:t>
            </a:r>
            <a:r>
              <a:rPr lang="en-CA" dirty="0" smtClean="0"/>
              <a:t>encryption</a:t>
            </a:r>
            <a:endParaRPr lang="en-CA" dirty="0"/>
          </a:p>
          <a:p>
            <a:r>
              <a:rPr lang="en-CA" dirty="0"/>
              <a:t>It is only as </a:t>
            </a:r>
            <a:r>
              <a:rPr lang="en-CA" dirty="0" smtClean="0"/>
              <a:t>secure </a:t>
            </a:r>
            <a:r>
              <a:rPr lang="en-CA" dirty="0"/>
              <a:t>as SSL protocol itself</a:t>
            </a:r>
          </a:p>
          <a:p>
            <a:r>
              <a:rPr lang="en-CA" dirty="0"/>
              <a:t>Recent SSL vulnerabilities have rendered SSL protocol </a:t>
            </a:r>
            <a:r>
              <a:rPr lang="en-CA" dirty="0" smtClean="0"/>
              <a:t>a </a:t>
            </a:r>
            <a:r>
              <a:rPr lang="en-CA" dirty="0"/>
              <a:t>highly vulnerable technology </a:t>
            </a:r>
          </a:p>
          <a:p>
            <a:r>
              <a:rPr lang="en-CA" dirty="0"/>
              <a:t>Many </a:t>
            </a:r>
            <a:r>
              <a:rPr lang="en-CA" dirty="0" smtClean="0"/>
              <a:t>companies, </a:t>
            </a:r>
            <a:r>
              <a:rPr lang="en-CA" dirty="0"/>
              <a:t>including financial </a:t>
            </a:r>
            <a:r>
              <a:rPr lang="en-CA" dirty="0" smtClean="0"/>
              <a:t>institutions, have begun dropping </a:t>
            </a:r>
            <a:r>
              <a:rPr lang="en-CA" dirty="0"/>
              <a:t>SSL (all versions) in favour of TLS v1.2+</a:t>
            </a:r>
          </a:p>
        </p:txBody>
      </p:sp>
    </p:spTree>
    <p:extLst>
      <p:ext uri="{BB962C8B-B14F-4D97-AF65-F5344CB8AC3E}">
        <p14:creationId xmlns:p14="http://schemas.microsoft.com/office/powerpoint/2010/main" val="12589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 smtClean="0"/>
              <a:t>Point-to-Point Tunnelling Protocol (PPTP)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Point-to-Point Tunneling Protocol </a:t>
            </a:r>
            <a:r>
              <a:rPr lang="en-CA" dirty="0" smtClean="0"/>
              <a:t>(PPTP) is </a:t>
            </a:r>
            <a:r>
              <a:rPr lang="en-CA" dirty="0"/>
              <a:t>an old VPN technology proposed by Microsoft and other companies</a:t>
            </a:r>
          </a:p>
          <a:p>
            <a:r>
              <a:rPr lang="en-CA" dirty="0"/>
              <a:t>It is an extension to the </a:t>
            </a:r>
            <a:r>
              <a:rPr lang="en-CA" dirty="0" smtClean="0"/>
              <a:t>Internet’s </a:t>
            </a:r>
            <a:r>
              <a:rPr lang="en-CA" dirty="0"/>
              <a:t>Point-to-Point protocol (</a:t>
            </a:r>
            <a:r>
              <a:rPr lang="en-CA" dirty="0" smtClean="0"/>
              <a:t>PPP, </a:t>
            </a:r>
            <a:r>
              <a:rPr lang="en-CA" dirty="0"/>
              <a:t>layer 2 </a:t>
            </a:r>
            <a:r>
              <a:rPr lang="en-CA" dirty="0" smtClean="0"/>
              <a:t>protocol)</a:t>
            </a:r>
          </a:p>
          <a:p>
            <a:r>
              <a:rPr lang="en-CA" dirty="0" smtClean="0"/>
              <a:t>It </a:t>
            </a:r>
            <a:r>
              <a:rPr lang="en-CA" dirty="0"/>
              <a:t>encapsulates PPP frames into IP datagrams for transmission over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008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PPTP is a standard VPN technology available on Microsoft Windows Remote Access Server</a:t>
            </a:r>
          </a:p>
          <a:p>
            <a:r>
              <a:rPr lang="en-CA" dirty="0" smtClean="0"/>
              <a:t>Uses </a:t>
            </a:r>
            <a:r>
              <a:rPr lang="en-CA" dirty="0"/>
              <a:t>a control channel for </a:t>
            </a:r>
            <a:r>
              <a:rPr lang="en-CA" dirty="0" smtClean="0"/>
              <a:t>tunnel </a:t>
            </a:r>
            <a:r>
              <a:rPr lang="en-CA" dirty="0"/>
              <a:t>management and a data channel for the actual data tunneling</a:t>
            </a:r>
          </a:p>
        </p:txBody>
      </p:sp>
    </p:spTree>
    <p:extLst>
      <p:ext uri="{BB962C8B-B14F-4D97-AF65-F5344CB8AC3E}">
        <p14:creationId xmlns:p14="http://schemas.microsoft.com/office/powerpoint/2010/main" val="2442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</a:t>
            </a:r>
            <a:r>
              <a:rPr lang="en-CA" dirty="0" smtClean="0"/>
              <a:t>Does </a:t>
            </a:r>
            <a:r>
              <a:rPr lang="en-CA" dirty="0"/>
              <a:t>PPTP </a:t>
            </a:r>
            <a:r>
              <a:rPr lang="en-CA" dirty="0" smtClean="0"/>
              <a:t>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PPTP uses TCP port 1723 to create and manage </a:t>
            </a:r>
            <a:r>
              <a:rPr lang="en-CA" dirty="0" smtClean="0"/>
              <a:t>a </a:t>
            </a:r>
            <a:r>
              <a:rPr lang="en-CA" dirty="0"/>
              <a:t>tunnel with the </a:t>
            </a:r>
            <a:r>
              <a:rPr lang="en-CA" dirty="0" smtClean="0"/>
              <a:t>peer </a:t>
            </a:r>
          </a:p>
          <a:p>
            <a:pPr lvl="1"/>
            <a:r>
              <a:rPr lang="en-CA" dirty="0" smtClean="0"/>
              <a:t>This </a:t>
            </a:r>
            <a:r>
              <a:rPr lang="en-CA" dirty="0"/>
              <a:t>is the control </a:t>
            </a:r>
            <a:r>
              <a:rPr lang="en-CA" dirty="0" smtClean="0"/>
              <a:t>channel</a:t>
            </a:r>
            <a:endParaRPr lang="en-CA" dirty="0"/>
          </a:p>
          <a:p>
            <a:r>
              <a:rPr lang="en-CA" dirty="0"/>
              <a:t>PPTP then uses a modified version of the Generic Routing Encapsulation (GRE) to encapsulate PPP frames into the </a:t>
            </a:r>
            <a:r>
              <a:rPr lang="en-CA" dirty="0" smtClean="0"/>
              <a:t>tunnel.</a:t>
            </a:r>
          </a:p>
          <a:p>
            <a:pPr lvl="1"/>
            <a:r>
              <a:rPr lang="en-CA" dirty="0" smtClean="0"/>
              <a:t>This </a:t>
            </a:r>
            <a:r>
              <a:rPr lang="en-CA" dirty="0"/>
              <a:t>is the data channel</a:t>
            </a:r>
          </a:p>
          <a:p>
            <a:r>
              <a:rPr lang="en-CA" dirty="0"/>
              <a:t>With the PPP frame (layer 2 connectivity) encapsulated in GRE tunnel (layer 3 delivery mechanism), other protocols like IP and NetBEUI can be carried over the PPTP tunnel</a:t>
            </a:r>
          </a:p>
        </p:txBody>
      </p:sp>
    </p:spTree>
    <p:extLst>
      <p:ext uri="{BB962C8B-B14F-4D97-AF65-F5344CB8AC3E}">
        <p14:creationId xmlns:p14="http://schemas.microsoft.com/office/powerpoint/2010/main" val="20674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PPTP </a:t>
            </a:r>
            <a:r>
              <a:rPr lang="en-CA" dirty="0" smtClean="0"/>
              <a:t>Vulnerabilities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many security vulnerabilities </a:t>
            </a:r>
            <a:r>
              <a:rPr lang="en-CA" dirty="0" smtClean="0"/>
              <a:t>associated with the </a:t>
            </a:r>
            <a:r>
              <a:rPr lang="en-CA" dirty="0"/>
              <a:t>PPTP </a:t>
            </a:r>
            <a:r>
              <a:rPr lang="en-CA" dirty="0" smtClean="0"/>
              <a:t>protocol, associated with the authentication </a:t>
            </a:r>
            <a:r>
              <a:rPr lang="en-CA" dirty="0"/>
              <a:t>protocols used by PPP (the underlying protocol in PPTP)</a:t>
            </a:r>
          </a:p>
        </p:txBody>
      </p:sp>
    </p:spTree>
    <p:extLst>
      <p:ext uri="{BB962C8B-B14F-4D97-AF65-F5344CB8AC3E}">
        <p14:creationId xmlns:p14="http://schemas.microsoft.com/office/powerpoint/2010/main" val="14185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PPTP </a:t>
            </a:r>
            <a:r>
              <a:rPr lang="en-CA" dirty="0" smtClean="0"/>
              <a:t>Vulnerabilities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MS-CHAP-v1 is known to be broken. There are existing tools to extract the NT password hashes from a MS-CHAP-v1 traffic capture</a:t>
            </a:r>
          </a:p>
          <a:p>
            <a:r>
              <a:rPr lang="en-CA" dirty="0"/>
              <a:t>MS-CHAP-v2 is susceptible to dictionary attacks on challenge response packets by existing </a:t>
            </a:r>
            <a:r>
              <a:rPr lang="en-CA" dirty="0" smtClean="0"/>
              <a:t>tools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6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2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Remote Access</a:t>
            </a:r>
          </a:p>
          <a:p>
            <a:pPr lvl="1"/>
            <a:r>
              <a:rPr lang="en-US" altLang="en-US" dirty="0"/>
              <a:t>Dramatic increase in telecommuting and mobile work force</a:t>
            </a:r>
          </a:p>
          <a:p>
            <a:pPr lvl="1"/>
            <a:r>
              <a:rPr lang="en-US" altLang="en-US" dirty="0"/>
              <a:t>Reduce costs by using local access to internet, rather than long distance or “toll free” service</a:t>
            </a:r>
          </a:p>
          <a:p>
            <a:r>
              <a:rPr lang="en-US" altLang="en-US" dirty="0"/>
              <a:t>Intranets</a:t>
            </a:r>
            <a:endParaRPr lang="en-US" altLang="en-US" sz="2400" dirty="0"/>
          </a:p>
          <a:p>
            <a:pPr lvl="1"/>
            <a:r>
              <a:rPr lang="en-US" altLang="en-US" dirty="0"/>
              <a:t>High cost of implementing and maintaining private networks</a:t>
            </a:r>
          </a:p>
          <a:p>
            <a:pPr lvl="1"/>
            <a:r>
              <a:rPr lang="en-US" altLang="en-US" dirty="0"/>
              <a:t>Reduce costs by removing point-to-point leased lines and make broader use of internet connectivity</a:t>
            </a:r>
          </a:p>
          <a:p>
            <a:r>
              <a:rPr lang="en-US" altLang="en-US" dirty="0"/>
              <a:t>Extranets</a:t>
            </a:r>
          </a:p>
          <a:p>
            <a:pPr lvl="1"/>
            <a:r>
              <a:rPr lang="en-US" altLang="en-US" dirty="0"/>
              <a:t>Secure transactions on-line with suppliers and business partners</a:t>
            </a:r>
          </a:p>
          <a:p>
            <a:pPr lvl="1"/>
            <a:r>
              <a:rPr lang="en-US" altLang="en-US" dirty="0"/>
              <a:t>Reduce cost by eliminating dependence on dedicated connections</a:t>
            </a:r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Business Drivers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>
            <a:normAutofit/>
          </a:bodyPr>
          <a:lstStyle/>
          <a:p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Eliminate remote access equipment, toll costs, leased lines</a:t>
            </a:r>
          </a:p>
          <a:p>
            <a:pPr lvl="1"/>
            <a:r>
              <a:rPr lang="en-US" altLang="en-US" dirty="0"/>
              <a:t>60 - 80% operational savings</a:t>
            </a:r>
          </a:p>
          <a:p>
            <a:pPr lvl="1"/>
            <a:r>
              <a:rPr lang="en-US" altLang="en-US" dirty="0"/>
              <a:t>SVPN equipment payback 4-6 months</a:t>
            </a:r>
          </a:p>
          <a:p>
            <a:r>
              <a:rPr lang="en-US" altLang="en-US" dirty="0"/>
              <a:t>Leverage the Internet</a:t>
            </a:r>
          </a:p>
          <a:p>
            <a:pPr lvl="1"/>
            <a:r>
              <a:rPr lang="en-US" altLang="en-US" dirty="0"/>
              <a:t>global connectivity</a:t>
            </a:r>
          </a:p>
          <a:p>
            <a:pPr lvl="1"/>
            <a:r>
              <a:rPr lang="en-US" altLang="en-US" dirty="0"/>
              <a:t>instant scalability</a:t>
            </a:r>
          </a:p>
          <a:p>
            <a:pPr lvl="2"/>
            <a:r>
              <a:rPr lang="en-US" altLang="en-US" dirty="0"/>
              <a:t>thousands of users or nodes</a:t>
            </a:r>
          </a:p>
          <a:p>
            <a:pPr lvl="1"/>
            <a:r>
              <a:rPr lang="en-US" altLang="en-US" dirty="0"/>
              <a:t>variety of connectivity options</a:t>
            </a:r>
          </a:p>
          <a:p>
            <a:pPr lvl="2"/>
            <a:r>
              <a:rPr lang="en-US" altLang="en-US" dirty="0"/>
              <a:t>modem, ISDN, cable modem, </a:t>
            </a:r>
            <a:r>
              <a:rPr lang="en-US" altLang="en-US" dirty="0" err="1"/>
              <a:t>xDSL</a:t>
            </a:r>
            <a:endParaRPr lang="en-US" altLang="en-US" dirty="0"/>
          </a:p>
          <a:p>
            <a:pPr lvl="1"/>
            <a:r>
              <a:rPr lang="en-US" altLang="en-US" dirty="0"/>
              <a:t>multi-vendor </a:t>
            </a:r>
            <a:r>
              <a:rPr lang="en-US" altLang="en-US" dirty="0" err="1"/>
              <a:t>interoperabitity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2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Threats </a:t>
            </a:r>
            <a:r>
              <a:rPr lang="en-US" altLang="en-US" dirty="0" smtClean="0"/>
              <a:t>From </a:t>
            </a:r>
            <a:r>
              <a:rPr lang="en-US" altLang="en-US" dirty="0"/>
              <a:t>the Internet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>
            <a:normAutofit/>
          </a:bodyPr>
          <a:lstStyle/>
          <a:p>
            <a:r>
              <a:rPr lang="en-US" altLang="en-US" dirty="0"/>
              <a:t>IP Spoofing</a:t>
            </a:r>
          </a:p>
          <a:p>
            <a:r>
              <a:rPr lang="en-US" altLang="en-US" dirty="0"/>
              <a:t>Eavesdropping (sniffing)</a:t>
            </a:r>
          </a:p>
          <a:p>
            <a:r>
              <a:rPr lang="en-US" altLang="en-US" dirty="0"/>
              <a:t>Session Hijacking</a:t>
            </a:r>
          </a:p>
          <a:p>
            <a:r>
              <a:rPr lang="en-US" altLang="en-US" dirty="0"/>
              <a:t>Man-in-the-Middle attack</a:t>
            </a:r>
          </a:p>
          <a:p>
            <a:r>
              <a:rPr lang="en-US" altLang="en-US" dirty="0"/>
              <a:t>Authentication Replay</a:t>
            </a:r>
          </a:p>
          <a:p>
            <a:pPr lvl="1"/>
            <a:r>
              <a:rPr lang="en-US" altLang="en-US" dirty="0"/>
              <a:t>Attacker “sniffs” valid authentication information and uses it again to create additional authenticated sessions</a:t>
            </a:r>
          </a:p>
        </p:txBody>
      </p:sp>
    </p:spTree>
    <p:extLst>
      <p:ext uri="{BB962C8B-B14F-4D97-AF65-F5344CB8AC3E}">
        <p14:creationId xmlns:p14="http://schemas.microsoft.com/office/powerpoint/2010/main" val="783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Security Services </a:t>
            </a:r>
            <a:r>
              <a:rPr lang="en-US" altLang="en-US" dirty="0" smtClean="0"/>
              <a:t>- Secure VPNs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>
            <a:normAutofit/>
          </a:bodyPr>
          <a:lstStyle/>
          <a:p>
            <a:r>
              <a:rPr lang="en-US" altLang="en-US" dirty="0"/>
              <a:t>Confidentiality</a:t>
            </a:r>
          </a:p>
          <a:p>
            <a:pPr lvl="1"/>
            <a:r>
              <a:rPr lang="en-US" altLang="en-US" dirty="0"/>
              <a:t>prevent disclosure of data communications</a:t>
            </a:r>
          </a:p>
          <a:p>
            <a:r>
              <a:rPr lang="en-US" altLang="en-US" dirty="0"/>
              <a:t>Integrity</a:t>
            </a:r>
          </a:p>
          <a:p>
            <a:pPr lvl="1"/>
            <a:r>
              <a:rPr lang="en-US" altLang="en-US" dirty="0"/>
              <a:t>detection of data modification</a:t>
            </a:r>
          </a:p>
          <a:p>
            <a:r>
              <a:rPr lang="en-US" altLang="en-US" dirty="0"/>
              <a:t>Authentication</a:t>
            </a:r>
          </a:p>
          <a:p>
            <a:pPr lvl="1"/>
            <a:r>
              <a:rPr lang="en-US" altLang="en-US" dirty="0"/>
              <a:t>positive identification of network users</a:t>
            </a:r>
          </a:p>
          <a:p>
            <a:pPr lvl="1"/>
            <a:r>
              <a:rPr lang="en-US" altLang="en-US" dirty="0"/>
              <a:t>protection against spoofing attacks</a:t>
            </a:r>
          </a:p>
          <a:p>
            <a:r>
              <a:rPr lang="en-US" altLang="en-US" dirty="0"/>
              <a:t>Network access control (VPN policy)</a:t>
            </a:r>
          </a:p>
          <a:p>
            <a:pPr lvl="1"/>
            <a:r>
              <a:rPr lang="en-US" altLang="en-US" dirty="0"/>
              <a:t>access privileges for the network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6645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15585</TotalTime>
  <Words>2623</Words>
  <Application>Microsoft Office PowerPoint</Application>
  <PresentationFormat>On-screen Show (4:3)</PresentationFormat>
  <Paragraphs>356</Paragraphs>
  <Slides>57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Symbol</vt:lpstr>
      <vt:lpstr>Times New Roman</vt:lpstr>
      <vt:lpstr>Titillium Lt</vt:lpstr>
      <vt:lpstr>Verdana</vt:lpstr>
      <vt:lpstr>Wingdings</vt:lpstr>
      <vt:lpstr>ER Master_2015</vt:lpstr>
      <vt:lpstr>ITSC 206: Advanced Networking for Offensive and Defensive Environments</vt:lpstr>
      <vt:lpstr>Table of Contents</vt:lpstr>
      <vt:lpstr>Virtual Private Networks (VPNs)</vt:lpstr>
      <vt:lpstr>Review Module 7</vt:lpstr>
      <vt:lpstr>Virtual Private Networks (VPNs)</vt:lpstr>
      <vt:lpstr>Motivation</vt:lpstr>
      <vt:lpstr>Business Drivers</vt:lpstr>
      <vt:lpstr>Threats From the Internet</vt:lpstr>
      <vt:lpstr>Security Services - Secure VPNs</vt:lpstr>
      <vt:lpstr>What is a VPN?</vt:lpstr>
      <vt:lpstr>What is VPN?</vt:lpstr>
      <vt:lpstr>Types of VPN: Site-to-Site VPN</vt:lpstr>
      <vt:lpstr>PowerPoint Presentation</vt:lpstr>
      <vt:lpstr>Types of VPN: Remote Access VPN</vt:lpstr>
      <vt:lpstr>Types of VPN: Remote Access VPN</vt:lpstr>
      <vt:lpstr>PowerPoint Presentation</vt:lpstr>
      <vt:lpstr>Remote Access Authentication</vt:lpstr>
      <vt:lpstr>Remote Access Authentication</vt:lpstr>
      <vt:lpstr>Algorithms</vt:lpstr>
      <vt:lpstr>Symmetric Encryption Algorithms</vt:lpstr>
      <vt:lpstr>Symmetric Encryption Algorithms</vt:lpstr>
      <vt:lpstr>Asymmetric Encryption Algorithms</vt:lpstr>
      <vt:lpstr>Asymmetric Encryption Algorithms</vt:lpstr>
      <vt:lpstr>Internet Protocol Security (IPSec) </vt:lpstr>
      <vt:lpstr>IPSec Overview</vt:lpstr>
      <vt:lpstr>IPSec Overview</vt:lpstr>
      <vt:lpstr>Authentication Header (AH)</vt:lpstr>
      <vt:lpstr>IPSec Authentication Header</vt:lpstr>
      <vt:lpstr>Encapsulating Security Payload (ESP)</vt:lpstr>
      <vt:lpstr>PowerPoint Presentation</vt:lpstr>
      <vt:lpstr>PowerPoint Presentation</vt:lpstr>
      <vt:lpstr>Transport Mode</vt:lpstr>
      <vt:lpstr>Transport Mode</vt:lpstr>
      <vt:lpstr>Tunnel Mode</vt:lpstr>
      <vt:lpstr>Tunnel Mode</vt:lpstr>
      <vt:lpstr>Tunnel Mode</vt:lpstr>
      <vt:lpstr>Internet Key Exchange (IKE)</vt:lpstr>
      <vt:lpstr>Internet Key Exchange (IKE)</vt:lpstr>
      <vt:lpstr>How Does IKE Work? Phase 1</vt:lpstr>
      <vt:lpstr>How Does IKE Work? Phase 1</vt:lpstr>
      <vt:lpstr>How Does IKE Work? Phase 1</vt:lpstr>
      <vt:lpstr>Main Mode</vt:lpstr>
      <vt:lpstr>Aggressive Mode</vt:lpstr>
      <vt:lpstr>How Does IKE Work? Phase 2</vt:lpstr>
      <vt:lpstr>SSL/TLS VPN</vt:lpstr>
      <vt:lpstr>Overview</vt:lpstr>
      <vt:lpstr>Overview</vt:lpstr>
      <vt:lpstr>Types of SSL VPN: SSL VPN Portal</vt:lpstr>
      <vt:lpstr>Types of SSL VPN: SSL VPN Tunnel</vt:lpstr>
      <vt:lpstr>SSL VPN Vulnerabilities</vt:lpstr>
      <vt:lpstr>Point-to-Point Tunnelling Protocol (PPTP)</vt:lpstr>
      <vt:lpstr>Overview</vt:lpstr>
      <vt:lpstr>Overview</vt:lpstr>
      <vt:lpstr>How Does PPTP Work?</vt:lpstr>
      <vt:lpstr>PPTP Vulnerabilities</vt:lpstr>
      <vt:lpstr>PPTP Vulnerabilities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Henri St Louis</cp:lastModifiedBy>
  <cp:revision>103</cp:revision>
  <dcterms:created xsi:type="dcterms:W3CDTF">2016-04-05T14:17:30Z</dcterms:created>
  <dcterms:modified xsi:type="dcterms:W3CDTF">2019-04-15T14:11:48Z</dcterms:modified>
</cp:coreProperties>
</file>