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424"/>
  </p:notesMasterIdLst>
  <p:sldIdLst>
    <p:sldId id="258" r:id="rId2"/>
    <p:sldId id="304" r:id="rId3"/>
    <p:sldId id="307" r:id="rId4"/>
    <p:sldId id="305" r:id="rId5"/>
    <p:sldId id="306" r:id="rId6"/>
    <p:sldId id="276" r:id="rId7"/>
    <p:sldId id="332" r:id="rId8"/>
    <p:sldId id="333" r:id="rId9"/>
    <p:sldId id="331" r:id="rId10"/>
    <p:sldId id="329" r:id="rId11"/>
    <p:sldId id="328" r:id="rId12"/>
    <p:sldId id="330" r:id="rId13"/>
    <p:sldId id="326" r:id="rId14"/>
    <p:sldId id="279" r:id="rId15"/>
    <p:sldId id="327" r:id="rId16"/>
    <p:sldId id="337" r:id="rId17"/>
    <p:sldId id="324" r:id="rId18"/>
    <p:sldId id="325" r:id="rId19"/>
    <p:sldId id="285" r:id="rId20"/>
    <p:sldId id="308" r:id="rId21"/>
    <p:sldId id="309" r:id="rId22"/>
    <p:sldId id="310" r:id="rId23"/>
    <p:sldId id="311" r:id="rId24"/>
    <p:sldId id="312" r:id="rId25"/>
    <p:sldId id="280" r:id="rId26"/>
    <p:sldId id="334" r:id="rId27"/>
    <p:sldId id="298" r:id="rId28"/>
    <p:sldId id="313" r:id="rId29"/>
    <p:sldId id="314" r:id="rId30"/>
    <p:sldId id="315" r:id="rId31"/>
    <p:sldId id="316" r:id="rId32"/>
    <p:sldId id="317" r:id="rId33"/>
    <p:sldId id="318" r:id="rId34"/>
    <p:sldId id="319" r:id="rId35"/>
    <p:sldId id="282" r:id="rId36"/>
    <p:sldId id="335" r:id="rId37"/>
    <p:sldId id="336" r:id="rId38"/>
    <p:sldId id="323" r:id="rId39"/>
    <p:sldId id="283" r:id="rId40"/>
    <p:sldId id="299" r:id="rId41"/>
    <p:sldId id="287" r:id="rId42"/>
    <p:sldId id="286" r:id="rId43"/>
    <p:sldId id="288" r:id="rId44"/>
    <p:sldId id="300" r:id="rId45"/>
    <p:sldId id="289" r:id="rId46"/>
    <p:sldId id="290" r:id="rId47"/>
    <p:sldId id="291" r:id="rId48"/>
    <p:sldId id="301" r:id="rId49"/>
    <p:sldId id="292" r:id="rId50"/>
    <p:sldId id="320" r:id="rId51"/>
    <p:sldId id="284" r:id="rId52"/>
    <p:sldId id="293" r:id="rId53"/>
    <p:sldId id="294" r:id="rId54"/>
    <p:sldId id="302" r:id="rId55"/>
    <p:sldId id="296" r:id="rId56"/>
    <p:sldId id="322" r:id="rId57"/>
    <p:sldId id="295" r:id="rId58"/>
    <p:sldId id="303" r:id="rId59"/>
    <p:sldId id="321" r:id="rId60"/>
    <p:sldId id="297" r:id="rId61"/>
    <p:sldId id="338" r:id="rId62"/>
    <p:sldId id="339" r:id="rId63"/>
    <p:sldId id="277"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260" r:id="rId80"/>
    <p:sldId id="355" r:id="rId81"/>
    <p:sldId id="356" r:id="rId82"/>
    <p:sldId id="357" r:id="rId83"/>
    <p:sldId id="281" r:id="rId84"/>
    <p:sldId id="358" r:id="rId85"/>
    <p:sldId id="359" r:id="rId86"/>
    <p:sldId id="360" r:id="rId87"/>
    <p:sldId id="361" r:id="rId88"/>
    <p:sldId id="362" r:id="rId89"/>
    <p:sldId id="363" r:id="rId90"/>
    <p:sldId id="364" r:id="rId91"/>
    <p:sldId id="278" r:id="rId92"/>
    <p:sldId id="365"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8" r:id="rId106"/>
    <p:sldId id="379" r:id="rId107"/>
    <p:sldId id="380" r:id="rId108"/>
    <p:sldId id="381" r:id="rId109"/>
    <p:sldId id="382" r:id="rId110"/>
    <p:sldId id="383" r:id="rId111"/>
    <p:sldId id="384" r:id="rId112"/>
    <p:sldId id="385" r:id="rId113"/>
    <p:sldId id="386" r:id="rId114"/>
    <p:sldId id="387" r:id="rId115"/>
    <p:sldId id="388" r:id="rId116"/>
    <p:sldId id="389" r:id="rId117"/>
    <p:sldId id="390" r:id="rId118"/>
    <p:sldId id="391" r:id="rId119"/>
    <p:sldId id="392" r:id="rId120"/>
    <p:sldId id="393" r:id="rId121"/>
    <p:sldId id="394" r:id="rId122"/>
    <p:sldId id="395" r:id="rId123"/>
    <p:sldId id="396" r:id="rId124"/>
    <p:sldId id="397" r:id="rId125"/>
    <p:sldId id="398" r:id="rId126"/>
    <p:sldId id="399" r:id="rId127"/>
    <p:sldId id="400" r:id="rId128"/>
    <p:sldId id="401" r:id="rId129"/>
    <p:sldId id="402" r:id="rId130"/>
    <p:sldId id="403" r:id="rId131"/>
    <p:sldId id="404" r:id="rId132"/>
    <p:sldId id="405" r:id="rId133"/>
    <p:sldId id="406" r:id="rId134"/>
    <p:sldId id="407" r:id="rId135"/>
    <p:sldId id="408" r:id="rId136"/>
    <p:sldId id="409" r:id="rId137"/>
    <p:sldId id="410" r:id="rId138"/>
    <p:sldId id="411" r:id="rId139"/>
    <p:sldId id="412" r:id="rId140"/>
    <p:sldId id="413" r:id="rId141"/>
    <p:sldId id="414" r:id="rId142"/>
    <p:sldId id="415" r:id="rId143"/>
    <p:sldId id="416" r:id="rId144"/>
    <p:sldId id="417" r:id="rId145"/>
    <p:sldId id="418" r:id="rId146"/>
    <p:sldId id="419" r:id="rId147"/>
    <p:sldId id="420" r:id="rId148"/>
    <p:sldId id="421" r:id="rId149"/>
    <p:sldId id="422" r:id="rId150"/>
    <p:sldId id="426" r:id="rId151"/>
    <p:sldId id="427" r:id="rId152"/>
    <p:sldId id="425" r:id="rId153"/>
    <p:sldId id="428" r:id="rId154"/>
    <p:sldId id="429" r:id="rId155"/>
    <p:sldId id="430" r:id="rId156"/>
    <p:sldId id="431" r:id="rId157"/>
    <p:sldId id="432" r:id="rId158"/>
    <p:sldId id="433" r:id="rId159"/>
    <p:sldId id="434" r:id="rId160"/>
    <p:sldId id="435" r:id="rId161"/>
    <p:sldId id="436" r:id="rId162"/>
    <p:sldId id="437" r:id="rId163"/>
    <p:sldId id="438" r:id="rId164"/>
    <p:sldId id="439" r:id="rId165"/>
    <p:sldId id="440" r:id="rId166"/>
    <p:sldId id="441" r:id="rId167"/>
    <p:sldId id="442" r:id="rId168"/>
    <p:sldId id="443" r:id="rId169"/>
    <p:sldId id="444" r:id="rId170"/>
    <p:sldId id="445" r:id="rId171"/>
    <p:sldId id="446" r:id="rId172"/>
    <p:sldId id="447" r:id="rId173"/>
    <p:sldId id="448" r:id="rId174"/>
    <p:sldId id="449" r:id="rId175"/>
    <p:sldId id="450" r:id="rId176"/>
    <p:sldId id="451" r:id="rId177"/>
    <p:sldId id="452" r:id="rId178"/>
    <p:sldId id="453" r:id="rId179"/>
    <p:sldId id="454" r:id="rId180"/>
    <p:sldId id="455" r:id="rId181"/>
    <p:sldId id="456" r:id="rId182"/>
    <p:sldId id="457" r:id="rId183"/>
    <p:sldId id="458" r:id="rId184"/>
    <p:sldId id="459" r:id="rId185"/>
    <p:sldId id="460" r:id="rId186"/>
    <p:sldId id="461" r:id="rId187"/>
    <p:sldId id="462" r:id="rId188"/>
    <p:sldId id="463" r:id="rId189"/>
    <p:sldId id="464" r:id="rId190"/>
    <p:sldId id="465" r:id="rId191"/>
    <p:sldId id="466" r:id="rId192"/>
    <p:sldId id="467" r:id="rId193"/>
    <p:sldId id="468" r:id="rId194"/>
    <p:sldId id="469" r:id="rId195"/>
    <p:sldId id="470" r:id="rId196"/>
    <p:sldId id="423" r:id="rId197"/>
    <p:sldId id="471" r:id="rId198"/>
    <p:sldId id="472" r:id="rId199"/>
    <p:sldId id="473" r:id="rId200"/>
    <p:sldId id="474" r:id="rId201"/>
    <p:sldId id="475" r:id="rId202"/>
    <p:sldId id="476" r:id="rId203"/>
    <p:sldId id="477" r:id="rId204"/>
    <p:sldId id="478" r:id="rId205"/>
    <p:sldId id="479" r:id="rId206"/>
    <p:sldId id="480" r:id="rId207"/>
    <p:sldId id="481" r:id="rId208"/>
    <p:sldId id="482" r:id="rId209"/>
    <p:sldId id="483" r:id="rId210"/>
    <p:sldId id="484" r:id="rId211"/>
    <p:sldId id="485" r:id="rId212"/>
    <p:sldId id="486" r:id="rId213"/>
    <p:sldId id="487" r:id="rId214"/>
    <p:sldId id="488" r:id="rId215"/>
    <p:sldId id="489" r:id="rId216"/>
    <p:sldId id="490" r:id="rId217"/>
    <p:sldId id="491" r:id="rId218"/>
    <p:sldId id="492" r:id="rId219"/>
    <p:sldId id="493" r:id="rId220"/>
    <p:sldId id="494" r:id="rId221"/>
    <p:sldId id="495" r:id="rId222"/>
    <p:sldId id="496" r:id="rId223"/>
    <p:sldId id="497" r:id="rId224"/>
    <p:sldId id="498" r:id="rId225"/>
    <p:sldId id="499" r:id="rId226"/>
    <p:sldId id="500" r:id="rId227"/>
    <p:sldId id="501" r:id="rId228"/>
    <p:sldId id="502" r:id="rId229"/>
    <p:sldId id="503" r:id="rId230"/>
    <p:sldId id="504" r:id="rId231"/>
    <p:sldId id="505" r:id="rId232"/>
    <p:sldId id="506" r:id="rId233"/>
    <p:sldId id="507" r:id="rId234"/>
    <p:sldId id="508" r:id="rId235"/>
    <p:sldId id="509" r:id="rId236"/>
    <p:sldId id="510" r:id="rId237"/>
    <p:sldId id="511" r:id="rId238"/>
    <p:sldId id="512" r:id="rId239"/>
    <p:sldId id="513" r:id="rId240"/>
    <p:sldId id="514" r:id="rId241"/>
    <p:sldId id="515" r:id="rId242"/>
    <p:sldId id="516" r:id="rId243"/>
    <p:sldId id="517" r:id="rId244"/>
    <p:sldId id="518" r:id="rId245"/>
    <p:sldId id="519" r:id="rId246"/>
    <p:sldId id="520" r:id="rId247"/>
    <p:sldId id="521" r:id="rId248"/>
    <p:sldId id="522" r:id="rId249"/>
    <p:sldId id="523" r:id="rId250"/>
    <p:sldId id="524" r:id="rId251"/>
    <p:sldId id="525" r:id="rId252"/>
    <p:sldId id="526" r:id="rId253"/>
    <p:sldId id="527" r:id="rId254"/>
    <p:sldId id="528" r:id="rId255"/>
    <p:sldId id="529" r:id="rId256"/>
    <p:sldId id="530" r:id="rId257"/>
    <p:sldId id="531" r:id="rId258"/>
    <p:sldId id="532" r:id="rId259"/>
    <p:sldId id="533" r:id="rId260"/>
    <p:sldId id="534" r:id="rId261"/>
    <p:sldId id="535" r:id="rId262"/>
    <p:sldId id="536" r:id="rId263"/>
    <p:sldId id="537" r:id="rId264"/>
    <p:sldId id="538" r:id="rId265"/>
    <p:sldId id="539" r:id="rId266"/>
    <p:sldId id="540" r:id="rId267"/>
    <p:sldId id="541" r:id="rId268"/>
    <p:sldId id="542" r:id="rId269"/>
    <p:sldId id="543" r:id="rId270"/>
    <p:sldId id="544" r:id="rId271"/>
    <p:sldId id="545" r:id="rId272"/>
    <p:sldId id="546" r:id="rId273"/>
    <p:sldId id="547" r:id="rId274"/>
    <p:sldId id="548" r:id="rId275"/>
    <p:sldId id="549" r:id="rId276"/>
    <p:sldId id="550" r:id="rId277"/>
    <p:sldId id="551" r:id="rId278"/>
    <p:sldId id="552" r:id="rId279"/>
    <p:sldId id="553" r:id="rId280"/>
    <p:sldId id="554" r:id="rId281"/>
    <p:sldId id="555" r:id="rId282"/>
    <p:sldId id="556" r:id="rId283"/>
    <p:sldId id="557" r:id="rId284"/>
    <p:sldId id="558" r:id="rId285"/>
    <p:sldId id="559" r:id="rId286"/>
    <p:sldId id="560" r:id="rId287"/>
    <p:sldId id="561" r:id="rId288"/>
    <p:sldId id="562" r:id="rId289"/>
    <p:sldId id="563" r:id="rId290"/>
    <p:sldId id="564" r:id="rId291"/>
    <p:sldId id="565" r:id="rId292"/>
    <p:sldId id="566" r:id="rId293"/>
    <p:sldId id="567" r:id="rId294"/>
    <p:sldId id="568" r:id="rId295"/>
    <p:sldId id="569" r:id="rId296"/>
    <p:sldId id="570" r:id="rId297"/>
    <p:sldId id="571" r:id="rId298"/>
    <p:sldId id="572" r:id="rId299"/>
    <p:sldId id="573" r:id="rId300"/>
    <p:sldId id="574" r:id="rId301"/>
    <p:sldId id="575" r:id="rId302"/>
    <p:sldId id="576" r:id="rId303"/>
    <p:sldId id="577" r:id="rId304"/>
    <p:sldId id="578" r:id="rId305"/>
    <p:sldId id="579" r:id="rId306"/>
    <p:sldId id="580" r:id="rId307"/>
    <p:sldId id="581" r:id="rId308"/>
    <p:sldId id="582" r:id="rId309"/>
    <p:sldId id="583" r:id="rId310"/>
    <p:sldId id="584" r:id="rId311"/>
    <p:sldId id="585" r:id="rId312"/>
    <p:sldId id="586" r:id="rId313"/>
    <p:sldId id="587" r:id="rId314"/>
    <p:sldId id="588" r:id="rId315"/>
    <p:sldId id="589" r:id="rId316"/>
    <p:sldId id="590" r:id="rId317"/>
    <p:sldId id="591" r:id="rId318"/>
    <p:sldId id="592" r:id="rId319"/>
    <p:sldId id="593" r:id="rId320"/>
    <p:sldId id="594" r:id="rId321"/>
    <p:sldId id="595" r:id="rId322"/>
    <p:sldId id="596" r:id="rId323"/>
    <p:sldId id="597" r:id="rId324"/>
    <p:sldId id="598" r:id="rId325"/>
    <p:sldId id="599" r:id="rId326"/>
    <p:sldId id="600" r:id="rId327"/>
    <p:sldId id="601" r:id="rId328"/>
    <p:sldId id="602" r:id="rId329"/>
    <p:sldId id="603" r:id="rId330"/>
    <p:sldId id="604" r:id="rId331"/>
    <p:sldId id="605" r:id="rId332"/>
    <p:sldId id="606" r:id="rId333"/>
    <p:sldId id="607" r:id="rId334"/>
    <p:sldId id="608" r:id="rId335"/>
    <p:sldId id="609" r:id="rId336"/>
    <p:sldId id="610" r:id="rId337"/>
    <p:sldId id="611" r:id="rId338"/>
    <p:sldId id="612" r:id="rId339"/>
    <p:sldId id="613" r:id="rId340"/>
    <p:sldId id="614" r:id="rId341"/>
    <p:sldId id="615" r:id="rId342"/>
    <p:sldId id="616" r:id="rId343"/>
    <p:sldId id="617" r:id="rId344"/>
    <p:sldId id="618" r:id="rId345"/>
    <p:sldId id="619" r:id="rId346"/>
    <p:sldId id="620" r:id="rId347"/>
    <p:sldId id="621" r:id="rId348"/>
    <p:sldId id="622" r:id="rId349"/>
    <p:sldId id="623" r:id="rId350"/>
    <p:sldId id="624" r:id="rId351"/>
    <p:sldId id="625" r:id="rId352"/>
    <p:sldId id="626" r:id="rId353"/>
    <p:sldId id="627" r:id="rId354"/>
    <p:sldId id="628" r:id="rId355"/>
    <p:sldId id="629" r:id="rId356"/>
    <p:sldId id="630" r:id="rId357"/>
    <p:sldId id="631" r:id="rId358"/>
    <p:sldId id="632" r:id="rId359"/>
    <p:sldId id="633" r:id="rId360"/>
    <p:sldId id="634" r:id="rId361"/>
    <p:sldId id="635" r:id="rId362"/>
    <p:sldId id="636" r:id="rId363"/>
    <p:sldId id="637" r:id="rId364"/>
    <p:sldId id="638" r:id="rId365"/>
    <p:sldId id="639" r:id="rId366"/>
    <p:sldId id="640" r:id="rId367"/>
    <p:sldId id="641" r:id="rId368"/>
    <p:sldId id="642" r:id="rId369"/>
    <p:sldId id="643" r:id="rId370"/>
    <p:sldId id="644" r:id="rId371"/>
    <p:sldId id="645" r:id="rId372"/>
    <p:sldId id="646" r:id="rId373"/>
    <p:sldId id="647" r:id="rId374"/>
    <p:sldId id="648" r:id="rId375"/>
    <p:sldId id="649" r:id="rId376"/>
    <p:sldId id="650" r:id="rId377"/>
    <p:sldId id="651" r:id="rId378"/>
    <p:sldId id="652" r:id="rId379"/>
    <p:sldId id="653" r:id="rId380"/>
    <p:sldId id="654" r:id="rId381"/>
    <p:sldId id="655" r:id="rId382"/>
    <p:sldId id="656" r:id="rId383"/>
    <p:sldId id="657" r:id="rId384"/>
    <p:sldId id="658" r:id="rId385"/>
    <p:sldId id="659" r:id="rId386"/>
    <p:sldId id="660" r:id="rId387"/>
    <p:sldId id="661" r:id="rId388"/>
    <p:sldId id="662" r:id="rId389"/>
    <p:sldId id="663" r:id="rId390"/>
    <p:sldId id="664" r:id="rId391"/>
    <p:sldId id="665" r:id="rId392"/>
    <p:sldId id="666" r:id="rId393"/>
    <p:sldId id="667" r:id="rId394"/>
    <p:sldId id="668" r:id="rId395"/>
    <p:sldId id="669" r:id="rId396"/>
    <p:sldId id="670" r:id="rId397"/>
    <p:sldId id="671" r:id="rId398"/>
    <p:sldId id="672" r:id="rId399"/>
    <p:sldId id="673" r:id="rId400"/>
    <p:sldId id="674" r:id="rId401"/>
    <p:sldId id="675" r:id="rId402"/>
    <p:sldId id="676" r:id="rId403"/>
    <p:sldId id="677" r:id="rId404"/>
    <p:sldId id="678" r:id="rId405"/>
    <p:sldId id="679" r:id="rId406"/>
    <p:sldId id="680" r:id="rId407"/>
    <p:sldId id="681" r:id="rId408"/>
    <p:sldId id="682" r:id="rId409"/>
    <p:sldId id="683" r:id="rId410"/>
    <p:sldId id="684" r:id="rId411"/>
    <p:sldId id="685" r:id="rId412"/>
    <p:sldId id="686" r:id="rId413"/>
    <p:sldId id="687" r:id="rId414"/>
    <p:sldId id="688" r:id="rId415"/>
    <p:sldId id="689" r:id="rId416"/>
    <p:sldId id="690" r:id="rId417"/>
    <p:sldId id="691" r:id="rId418"/>
    <p:sldId id="692" r:id="rId419"/>
    <p:sldId id="693" r:id="rId420"/>
    <p:sldId id="694" r:id="rId421"/>
    <p:sldId id="695" r:id="rId422"/>
    <p:sldId id="696" r:id="rId4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66"/>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02" autoAdjust="0"/>
    <p:restoredTop sz="96044" autoAdjust="0"/>
  </p:normalViewPr>
  <p:slideViewPr>
    <p:cSldViewPr snapToGrid="0" snapToObjects="1" showGuides="1">
      <p:cViewPr varScale="1">
        <p:scale>
          <a:sx n="76" d="100"/>
          <a:sy n="76" d="100"/>
        </p:scale>
        <p:origin x="1512" y="84"/>
      </p:cViewPr>
      <p:guideLst>
        <p:guide orient="horz" pos="2160"/>
        <p:guide pos="2880"/>
      </p:guideLst>
    </p:cSldViewPr>
  </p:slideViewPr>
  <p:notesTextViewPr>
    <p:cViewPr>
      <p:scale>
        <a:sx n="1" d="1"/>
        <a:sy n="1" d="1"/>
      </p:scale>
      <p:origin x="0" y="0"/>
    </p:cViewPr>
  </p:notesTextViewPr>
  <p:sorterViewPr>
    <p:cViewPr>
      <p:scale>
        <a:sx n="100" d="100"/>
        <a:sy n="100" d="100"/>
      </p:scale>
      <p:origin x="0" y="7626"/>
    </p:cViewPr>
  </p:sorterViewPr>
  <p:notesViewPr>
    <p:cSldViewPr snapToGrid="0" snapToObjects="1">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viewProps" Target="viewProps.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tableStyles" Target="tableStyles.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presProps" Target="presProp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tor Lyagutsky" userId="e963cab6-e6f2-4754-80a9-43635625277c" providerId="ADAL" clId="{5DED70DF-CBFB-6640-AB8A-3790EBF753E2}"/>
    <pc:docChg chg="modSld">
      <pc:chgData name="Viktor Lyagutsky" userId="e963cab6-e6f2-4754-80a9-43635625277c" providerId="ADAL" clId="{5DED70DF-CBFB-6640-AB8A-3790EBF753E2}" dt="2020-01-09T16:49:51.764" v="40" actId="20577"/>
      <pc:docMkLst>
        <pc:docMk/>
      </pc:docMkLst>
      <pc:sldChg chg="modSp">
        <pc:chgData name="Viktor Lyagutsky" userId="e963cab6-e6f2-4754-80a9-43635625277c" providerId="ADAL" clId="{5DED70DF-CBFB-6640-AB8A-3790EBF753E2}" dt="2020-01-09T16:49:51.764" v="40" actId="20577"/>
        <pc:sldMkLst>
          <pc:docMk/>
          <pc:sldMk cId="926320407" sldId="305"/>
        </pc:sldMkLst>
        <pc:spChg chg="mod">
          <ac:chgData name="Viktor Lyagutsky" userId="e963cab6-e6f2-4754-80a9-43635625277c" providerId="ADAL" clId="{5DED70DF-CBFB-6640-AB8A-3790EBF753E2}" dt="2020-01-09T16:49:51.764" v="40" actId="20577"/>
          <ac:spMkLst>
            <pc:docMk/>
            <pc:sldMk cId="926320407" sldId="305"/>
            <ac:spMk id="4" creationId="{00000000-0000-0000-0000-000000000000}"/>
          </ac:spMkLst>
        </pc:spChg>
        <pc:spChg chg="mod">
          <ac:chgData name="Viktor Lyagutsky" userId="e963cab6-e6f2-4754-80a9-43635625277c" providerId="ADAL" clId="{5DED70DF-CBFB-6640-AB8A-3790EBF753E2}" dt="2020-01-09T16:49:14.428" v="33" actId="20577"/>
          <ac:spMkLst>
            <pc:docMk/>
            <pc:sldMk cId="926320407" sldId="305"/>
            <ac:spMk id="6" creationId="{00000000-0000-0000-0000-000000000000}"/>
          </ac:spMkLst>
        </pc:spChg>
      </pc:sldChg>
      <pc:sldChg chg="modSp">
        <pc:chgData name="Viktor Lyagutsky" userId="e963cab6-e6f2-4754-80a9-43635625277c" providerId="ADAL" clId="{5DED70DF-CBFB-6640-AB8A-3790EBF753E2}" dt="2020-01-09T16:48:34.298" v="31" actId="20577"/>
        <pc:sldMkLst>
          <pc:docMk/>
          <pc:sldMk cId="880760954" sldId="307"/>
        </pc:sldMkLst>
        <pc:spChg chg="mod">
          <ac:chgData name="Viktor Lyagutsky" userId="e963cab6-e6f2-4754-80a9-43635625277c" providerId="ADAL" clId="{5DED70DF-CBFB-6640-AB8A-3790EBF753E2}" dt="2020-01-09T16:48:34.298" v="31" actId="20577"/>
          <ac:spMkLst>
            <pc:docMk/>
            <pc:sldMk cId="880760954" sldId="30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38248-C7CB-4C61-A957-27DFF6E69D0F}" type="datetimeFigureOut">
              <a:rPr lang="en-US" smtClean="0"/>
              <a:t>8/18/2021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D67D1-2607-4FCB-8D1C-B307A288CE76}" type="slidenum">
              <a:rPr lang="en-US" smtClean="0"/>
              <a:t>‹#›</a:t>
            </a:fld>
            <a:endParaRPr lang="en-US"/>
          </a:p>
        </p:txBody>
      </p:sp>
    </p:spTree>
    <p:extLst>
      <p:ext uri="{BB962C8B-B14F-4D97-AF65-F5344CB8AC3E}">
        <p14:creationId xmlns:p14="http://schemas.microsoft.com/office/powerpoint/2010/main" val="4436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35</a:t>
            </a:fld>
            <a:endParaRPr lang="en-US"/>
          </a:p>
        </p:txBody>
      </p:sp>
    </p:spTree>
    <p:extLst>
      <p:ext uri="{BB962C8B-B14F-4D97-AF65-F5344CB8AC3E}">
        <p14:creationId xmlns:p14="http://schemas.microsoft.com/office/powerpoint/2010/main" val="388503764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1719291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68854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1233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638918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8926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1528303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509576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5959989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6243326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298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38</a:t>
            </a:fld>
            <a:endParaRPr lang="en-US"/>
          </a:p>
        </p:txBody>
      </p:sp>
    </p:spTree>
    <p:extLst>
      <p:ext uri="{BB962C8B-B14F-4D97-AF65-F5344CB8AC3E}">
        <p14:creationId xmlns:p14="http://schemas.microsoft.com/office/powerpoint/2010/main" val="413973228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653502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72389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907031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779489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501341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1371870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309938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748086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071522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5149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39</a:t>
            </a:fld>
            <a:endParaRPr lang="en-US"/>
          </a:p>
        </p:txBody>
      </p:sp>
    </p:spTree>
    <p:extLst>
      <p:ext uri="{BB962C8B-B14F-4D97-AF65-F5344CB8AC3E}">
        <p14:creationId xmlns:p14="http://schemas.microsoft.com/office/powerpoint/2010/main" val="345134481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642424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533395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304387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731354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307331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157088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3527533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681262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688264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2896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41</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509544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449300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02609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331732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629020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688545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12334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89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42</a:t>
            </a:fld>
            <a:endParaRPr lang="en-US"/>
          </a:p>
        </p:txBody>
      </p:sp>
    </p:spTree>
    <p:extLst>
      <p:ext uri="{BB962C8B-B14F-4D97-AF65-F5344CB8AC3E}">
        <p14:creationId xmlns:p14="http://schemas.microsoft.com/office/powerpoint/2010/main" val="229744007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509576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5959989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64779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298611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653502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501341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105498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323037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647799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5417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43</a:t>
            </a:fld>
            <a:endParaRPr lang="en-US"/>
          </a:p>
        </p:txBody>
      </p:sp>
    </p:spTree>
    <p:extLst>
      <p:ext uri="{BB962C8B-B14F-4D97-AF65-F5344CB8AC3E}">
        <p14:creationId xmlns:p14="http://schemas.microsoft.com/office/powerpoint/2010/main" val="4145852347"/>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852296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64963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748086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071522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540395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642424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304387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255835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886443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45</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711474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572125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82994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375066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911748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480127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053187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201694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5527671"/>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0250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46</a:t>
            </a:fld>
            <a:endParaRPr lang="en-US"/>
          </a:p>
        </p:txBody>
      </p:sp>
    </p:spTree>
    <p:extLst>
      <p:ext uri="{BB962C8B-B14F-4D97-AF65-F5344CB8AC3E}">
        <p14:creationId xmlns:p14="http://schemas.microsoft.com/office/powerpoint/2010/main" val="229744007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6022806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659444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739541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9984861"/>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936003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227287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6119507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642473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026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47</a:t>
            </a:fld>
            <a:endParaRPr lang="en-US"/>
          </a:p>
        </p:txBody>
      </p:sp>
    </p:spTree>
    <p:extLst>
      <p:ext uri="{BB962C8B-B14F-4D97-AF65-F5344CB8AC3E}">
        <p14:creationId xmlns:p14="http://schemas.microsoft.com/office/powerpoint/2010/main" val="2297440078"/>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026093"/>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6535029"/>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087679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803703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09918586"/>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4497559"/>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112177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08868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6297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49</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1137221"/>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3618438"/>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3588595"/>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6340749"/>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7703478"/>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4490710"/>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573839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67531598"/>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0677607"/>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639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6</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51</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7304748"/>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7440714"/>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1194260"/>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8892751"/>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748086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071522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8844903"/>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4801276"/>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1185812"/>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0250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52</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29848663"/>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7734121"/>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4626534"/>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0200245"/>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0200245"/>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0458842"/>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5024171"/>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7565081"/>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9328002"/>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34336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53</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675637"/>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3283218"/>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3283218"/>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60228061"/>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6594448"/>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937971"/>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9763543"/>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7397134"/>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2954711"/>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2604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55</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9826491"/>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026093"/>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9269343"/>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6535029"/>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7480866"/>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0715229"/>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6340536"/>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4801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57</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0250553"/>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60228061"/>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6594448"/>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6424733"/>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9360030"/>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2954711"/>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9826491"/>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3573756"/>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0458842"/>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5902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5024171"/>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7565081"/>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9328002"/>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6454474"/>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675637"/>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026093"/>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438805"/>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6160015"/>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123342"/>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6535029"/>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1054985"/>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6477990"/>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9993315"/>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8449099"/>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026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2954711"/>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8819126"/>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29603138"/>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1148143"/>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6815425"/>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7480866"/>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0715229"/>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6424246"/>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3750665"/>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4801276"/>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2016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2954711"/>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0250553"/>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325467"/>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1940875"/>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562578"/>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4007627"/>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8377806"/>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5334480"/>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11146124"/>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37975105"/>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3658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6160015"/>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4361742"/>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0601727"/>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7561491"/>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60228061"/>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6594448"/>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7395410"/>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9360030"/>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61195075"/>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6424733"/>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295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Having said that, it means not only computer information, but all kinds of information like coded letters</a:t>
            </a:r>
          </a:p>
        </p:txBody>
      </p:sp>
      <p:sp>
        <p:nvSpPr>
          <p:cNvPr id="4" name="Slide Number Placeholder 3"/>
          <p:cNvSpPr>
            <a:spLocks noGrp="1"/>
          </p:cNvSpPr>
          <p:nvPr>
            <p:ph type="sldNum" sz="quarter" idx="10"/>
          </p:nvPr>
        </p:nvSpPr>
        <p:spPr/>
        <p:txBody>
          <a:bodyPr/>
          <a:lstStyle/>
          <a:p>
            <a:fld id="{D48D67D1-2607-4FCB-8D1C-B307A288CE76}" type="slidenum">
              <a:rPr lang="en-US" smtClean="0"/>
              <a:t>14</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2510658"/>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9826491"/>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9972113"/>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3573756"/>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2278587"/>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055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4446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3865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4181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4181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687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026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6535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763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17</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6535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7632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6424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86524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0697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7632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44851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57190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46747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919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Having said that, it means not only computer information, but all kinds of information like coded letters</a:t>
            </a:r>
          </a:p>
        </p:txBody>
      </p:sp>
      <p:sp>
        <p:nvSpPr>
          <p:cNvPr id="4" name="Slide Number Placeholder 3"/>
          <p:cNvSpPr>
            <a:spLocks noGrp="1"/>
          </p:cNvSpPr>
          <p:nvPr>
            <p:ph type="sldNum" sz="quarter" idx="10"/>
          </p:nvPr>
        </p:nvSpPr>
        <p:spPr/>
        <p:txBody>
          <a:bodyPr/>
          <a:lstStyle/>
          <a:p>
            <a:fld id="{D48D67D1-2607-4FCB-8D1C-B307A288CE76}" type="slidenum">
              <a:rPr lang="en-US" smtClean="0"/>
              <a:t>18</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7632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15669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8110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57134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7632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9735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98709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31294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6372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7632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19</a:t>
            </a:fld>
            <a:endParaRPr lang="en-US"/>
          </a:p>
        </p:txBody>
      </p:sp>
    </p:spTree>
    <p:extLst>
      <p:ext uri="{BB962C8B-B14F-4D97-AF65-F5344CB8AC3E}">
        <p14:creationId xmlns:p14="http://schemas.microsoft.com/office/powerpoint/2010/main" val="20646686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88867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29655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90259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90031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29547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0260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653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25</a:t>
            </a:fld>
            <a:endParaRPr lang="en-US"/>
          </a:p>
        </p:txBody>
      </p:sp>
    </p:spTree>
    <p:extLst>
      <p:ext uri="{BB962C8B-B14F-4D97-AF65-F5344CB8AC3E}">
        <p14:creationId xmlns:p14="http://schemas.microsoft.com/office/powerpoint/2010/main" val="33056866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07152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65944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98264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93600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64247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45241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86524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0697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0697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994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28</a:t>
            </a:fld>
            <a:endParaRPr lang="en-US"/>
          </a:p>
        </p:txBody>
      </p:sp>
    </p:spTree>
    <p:extLst>
      <p:ext uri="{BB962C8B-B14F-4D97-AF65-F5344CB8AC3E}">
        <p14:creationId xmlns:p14="http://schemas.microsoft.com/office/powerpoint/2010/main" val="127088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99412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18429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7491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29547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59026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502417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75650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93280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6756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21553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29</a:t>
            </a:fld>
            <a:endParaRPr lang="en-US"/>
          </a:p>
        </p:txBody>
      </p:sp>
    </p:spTree>
    <p:extLst>
      <p:ext uri="{BB962C8B-B14F-4D97-AF65-F5344CB8AC3E}">
        <p14:creationId xmlns:p14="http://schemas.microsoft.com/office/powerpoint/2010/main" val="9462976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28357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29547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61600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68854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30565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629020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06818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235575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723657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D67D1-2607-4FCB-8D1C-B307A288CE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6599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9182" r="17753"/>
          <a:stretch/>
        </p:blipFill>
        <p:spPr>
          <a:xfrm>
            <a:off x="681889" y="127000"/>
            <a:ext cx="3147646" cy="6350000"/>
          </a:xfrm>
          <a:prstGeom prst="rect">
            <a:avLst/>
          </a:prstGeom>
        </p:spPr>
      </p:pic>
      <p:sp>
        <p:nvSpPr>
          <p:cNvPr id="2" name="Title 1"/>
          <p:cNvSpPr>
            <a:spLocks noGrp="1"/>
          </p:cNvSpPr>
          <p:nvPr>
            <p:ph type="ctrTitle"/>
          </p:nvPr>
        </p:nvSpPr>
        <p:spPr>
          <a:xfrm>
            <a:off x="4454769"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4454769" y="4401023"/>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a:t>Presentation Subtitle</a:t>
            </a:r>
          </a:p>
        </p:txBody>
      </p:sp>
    </p:spTree>
    <p:extLst>
      <p:ext uri="{BB962C8B-B14F-4D97-AF65-F5344CB8AC3E}">
        <p14:creationId xmlns:p14="http://schemas.microsoft.com/office/powerpoint/2010/main" val="4201790334"/>
      </p:ext>
    </p:extLst>
  </p:cSld>
  <p:clrMapOvr>
    <a:masterClrMapping/>
  </p:clrMapOvr>
  <p:extLst>
    <p:ext uri="{DCECCB84-F9BA-43D5-87BE-67443E8EF086}">
      <p15:sldGuideLst xmlns:p15="http://schemas.microsoft.com/office/powerpoint/2012/main">
        <p15:guide id="1" orient="horz" pos="912">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867004" y="6390217"/>
            <a:ext cx="923925" cy="365125"/>
          </a:xfrm>
          <a:prstGeom prst="rect">
            <a:avLst/>
          </a:prstGeom>
        </p:spPr>
        <p:txBody>
          <a:bodyPr anchor="b"/>
          <a:lstStyle/>
          <a:p>
            <a:pPr marL="0" marR="0" lvl="0" indent="0" algn="l" defTabSz="914400" rtl="0" eaLnBrk="1" fontAlgn="auto" latinLnBrk="0" hangingPunct="1">
              <a:lnSpc>
                <a:spcPct val="100000"/>
              </a:lnSpc>
              <a:spcBef>
                <a:spcPts val="0"/>
              </a:spcBef>
              <a:spcAft>
                <a:spcPts val="0"/>
              </a:spcAft>
              <a:buClrTx/>
              <a:buSzTx/>
              <a:buFontTx/>
              <a:buNone/>
              <a:tabLst/>
              <a:defRPr/>
            </a:pPr>
            <a:fld id="{B3D2B377-CF7E-8F44-A32D-7E519906999D}" type="datetimeFigureOut">
              <a:rPr kumimoji="0" lang="en-US"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8/18/2021</a:t>
            </a:fld>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5" name="Footer Placeholder 4"/>
          <p:cNvSpPr>
            <a:spLocks noGrp="1"/>
          </p:cNvSpPr>
          <p:nvPr>
            <p:ph type="ftr" sz="quarter" idx="11"/>
          </p:nvPr>
        </p:nvSpPr>
        <p:spPr>
          <a:xfrm>
            <a:off x="3924279" y="6390217"/>
            <a:ext cx="3800496" cy="365125"/>
          </a:xfrm>
          <a:prstGeom prst="rect">
            <a:avLst/>
          </a:prstGeom>
        </p:spPr>
        <p:txBody>
          <a:bodyPr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Slide Number Placeholder 5"/>
          <p:cNvSpPr>
            <a:spLocks noGrp="1"/>
          </p:cNvSpPr>
          <p:nvPr>
            <p:ph type="sldNum" sz="quarter" idx="12"/>
          </p:nvPr>
        </p:nvSpPr>
        <p:spPr>
          <a:xfrm>
            <a:off x="7858125" y="6390217"/>
            <a:ext cx="657225" cy="365125"/>
          </a:xfrm>
          <a:prstGeom prst="rect">
            <a:avLst/>
          </a:prstGeom>
        </p:spPr>
        <p:txBody>
          <a:bodyPr anchor="b"/>
          <a:lstStyle/>
          <a:p>
            <a:pPr marL="0" marR="0" lvl="0" indent="0" algn="l" defTabSz="914400" rtl="0" eaLnBrk="1" fontAlgn="auto" latinLnBrk="0" hangingPunct="1">
              <a:lnSpc>
                <a:spcPct val="100000"/>
              </a:lnSpc>
              <a:spcBef>
                <a:spcPts val="0"/>
              </a:spcBef>
              <a:spcAft>
                <a:spcPts val="0"/>
              </a:spcAft>
              <a:buClrTx/>
              <a:buSzTx/>
              <a:buFontTx/>
              <a:buNone/>
              <a:tabLst/>
              <a:defRPr/>
            </a:pPr>
            <a:fld id="{FDDB6027-878D-A249-A7C0-2BF119D95C83}" type="slidenum">
              <a:rPr kumimoji="0" lang="en-US"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3896" y="6176964"/>
            <a:ext cx="1238229" cy="681037"/>
          </a:xfrm>
          <a:prstGeom prst="rect">
            <a:avLst/>
          </a:prstGeom>
        </p:spPr>
      </p:pic>
    </p:spTree>
    <p:extLst>
      <p:ext uri="{BB962C8B-B14F-4D97-AF65-F5344CB8AC3E}">
        <p14:creationId xmlns:p14="http://schemas.microsoft.com/office/powerpoint/2010/main" val="158930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2" y="154483"/>
            <a:ext cx="6697348"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4"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515680"/>
      </p:ext>
    </p:extLst>
  </p:cSld>
  <p:clrMapOvr>
    <a:masterClrMapping/>
  </p:clrMapOvr>
  <p:hf hdr="0" dt="0"/>
  <p:extLst>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6"/>
            <a:ext cx="6699354"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7806982"/>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8"/>
            <a:ext cx="6700248"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a:t>Insert image here.</a:t>
            </a:r>
          </a:p>
        </p:txBody>
      </p:sp>
      <p:sp>
        <p:nvSpPr>
          <p:cNvPr id="6" name="Text Placeholder 10"/>
          <p:cNvSpPr>
            <a:spLocks noGrp="1"/>
          </p:cNvSpPr>
          <p:nvPr>
            <p:ph type="body" sz="quarter" idx="11" hasCustomPrompt="1"/>
          </p:nvPr>
        </p:nvSpPr>
        <p:spPr>
          <a:xfrm>
            <a:off x="4055634" y="6133275"/>
            <a:ext cx="4496696" cy="28571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8"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858124"/>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6"/>
            <a:ext cx="6699902"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a:t>Insert image here.</a:t>
            </a:r>
          </a:p>
        </p:txBody>
      </p:sp>
      <p:sp>
        <p:nvSpPr>
          <p:cNvPr id="5" name="Text Placeholder 10"/>
          <p:cNvSpPr>
            <a:spLocks noGrp="1"/>
          </p:cNvSpPr>
          <p:nvPr>
            <p:ph type="body" sz="quarter" idx="12" hasCustomPrompt="1"/>
          </p:nvPr>
        </p:nvSpPr>
        <p:spPr>
          <a:xfrm>
            <a:off x="4055634" y="6126049"/>
            <a:ext cx="4496696" cy="25716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7"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1734632"/>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5105400"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a:t>Insert image here.</a:t>
            </a:r>
          </a:p>
        </p:txBody>
      </p:sp>
      <p:sp>
        <p:nvSpPr>
          <p:cNvPr id="6" name="Content Placeholder 7"/>
          <p:cNvSpPr>
            <a:spLocks noGrp="1"/>
          </p:cNvSpPr>
          <p:nvPr>
            <p:ph sz="quarter" idx="12"/>
          </p:nvPr>
        </p:nvSpPr>
        <p:spPr>
          <a:xfrm>
            <a:off x="635001"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9"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p>
        </p:txBody>
      </p:sp>
      <p:sp>
        <p:nvSpPr>
          <p:cNvPr id="12" name="TextBox 11"/>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5557735"/>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5149"/>
            <a:ext cx="6708694"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4695092" y="1239715"/>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p:txBody>
      </p:sp>
      <p:sp>
        <p:nvSpPr>
          <p:cNvPr id="11" name="Content Placeholder 7"/>
          <p:cNvSpPr>
            <a:spLocks noGrp="1"/>
          </p:cNvSpPr>
          <p:nvPr>
            <p:ph sz="quarter" idx="12"/>
          </p:nvPr>
        </p:nvSpPr>
        <p:spPr>
          <a:xfrm>
            <a:off x="635001" y="1239715"/>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6"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740833"/>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0"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089272918"/>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2867004" y="1122363"/>
            <a:ext cx="5133996" cy="2387600"/>
          </a:xfrm>
          <a:prstGeom prst="rect">
            <a:avLst/>
          </a:prstGeom>
        </p:spPr>
        <p:txBody>
          <a:bodyPr anchor="b">
            <a:normAutofit/>
          </a:bodyPr>
          <a:lstStyle>
            <a:lvl1pPr algn="l">
              <a:defRPr sz="405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2867004" y="3602038"/>
            <a:ext cx="5133996" cy="1655762"/>
          </a:xfrm>
          <a:prstGeom prst="rect">
            <a:avLst/>
          </a:prstGeom>
        </p:spPr>
        <p:txBody>
          <a:bodyPr>
            <a:normAutofit/>
          </a:bodyPr>
          <a:lstStyle>
            <a:lvl1pPr marL="0" indent="0" algn="l">
              <a:buNone/>
              <a:defRPr sz="2250">
                <a:solidFill>
                  <a:schemeClr val="accent1"/>
                </a:solidFill>
                <a:latin typeface="Verdana" charset="0"/>
                <a:ea typeface="Verdana" charset="0"/>
                <a:cs typeface="Verdana"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2867005" y="6390219"/>
            <a:ext cx="923925" cy="365125"/>
          </a:xfrm>
          <a:prstGeom prst="rect">
            <a:avLst/>
          </a:prstGeom>
        </p:spPr>
        <p:txBody>
          <a:bodyPr anchor="b"/>
          <a:lstStyle>
            <a:lvl1pPr>
              <a:defRPr>
                <a:solidFill>
                  <a:schemeClr val="accent6"/>
                </a:solidFill>
              </a:defRPr>
            </a:lvl1pPr>
          </a:lstStyle>
          <a:p>
            <a:fld id="{B3D2B377-CF7E-8F44-A32D-7E519906999D}" type="datetimeFigureOut">
              <a:rPr lang="en-US" smtClean="0"/>
              <a:pPr/>
              <a:t>8/18/2021</a:t>
            </a:fld>
            <a:endParaRPr lang="en-US" dirty="0"/>
          </a:p>
        </p:txBody>
      </p:sp>
      <p:sp>
        <p:nvSpPr>
          <p:cNvPr id="5" name="Footer Placeholder 4"/>
          <p:cNvSpPr>
            <a:spLocks noGrp="1"/>
          </p:cNvSpPr>
          <p:nvPr>
            <p:ph type="ftr" sz="quarter" idx="11"/>
          </p:nvPr>
        </p:nvSpPr>
        <p:spPr>
          <a:xfrm>
            <a:off x="3924279" y="6390219"/>
            <a:ext cx="3800496" cy="365125"/>
          </a:xfrm>
          <a:prstGeom prst="rect">
            <a:avLst/>
          </a:prstGeo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7858126" y="6390219"/>
            <a:ext cx="657225" cy="365125"/>
          </a:xfrm>
          <a:prstGeom prst="rect">
            <a:avLst/>
          </a:prstGeo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26" y="904252"/>
            <a:ext cx="2781279" cy="4718090"/>
          </a:xfrm>
          <a:prstGeom prst="rect">
            <a:avLst/>
          </a:prstGeom>
        </p:spPr>
      </p:pic>
    </p:spTree>
    <p:extLst>
      <p:ext uri="{BB962C8B-B14F-4D97-AF65-F5344CB8AC3E}">
        <p14:creationId xmlns:p14="http://schemas.microsoft.com/office/powerpoint/2010/main" val="175841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userDrawn="1"/>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11"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482300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54" r:id="rId10"/>
    <p:sldLayoutId id="214748366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Visio_Drawing11211111.vsdx"/><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s://www.defcon.org/images/defcon-16/dc16-presentations/defcon-16-pilosov-kapela.pdf"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Visio_Drawing112111111.vsd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Network_secu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oleObject" Target="../embeddings/oleObject3.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hyperlink" Target="https://www.youtube.com/watch?v=3obzgqslnL8" TargetMode="External"/><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en.wikipedia.org/wiki/IEEE_802.1X" TargetMode="External"/><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Network_secur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emf"/></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84.xml"/><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3" Type="http://schemas.openxmlformats.org/officeDocument/2006/relationships/hyperlink" Target="https://www.khanacademy.org/computing/computer-science/cryptography/modern-crypt/v/diffie-hellman-key-exchange-part-2" TargetMode="External"/><Relationship Id="rId2" Type="http://schemas.openxmlformats.org/officeDocument/2006/relationships/notesSlide" Target="../notesSlides/notesSlide289.xml"/><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www.pentest-standard.or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kali.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samuraistfu.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894348"/>
            <a:ext cx="4353169" cy="675789"/>
          </a:xfrm>
        </p:spPr>
        <p:txBody>
          <a:bodyPr/>
          <a:lstStyle/>
          <a:p>
            <a:r>
              <a:rPr lang="en-US" dirty="0"/>
              <a:t>Lecture 1: Fundamentals of Network Security</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04" y="154483"/>
            <a:ext cx="6697348" cy="627860"/>
          </a:xfrm>
        </p:spPr>
        <p:txBody>
          <a:bodyPr/>
          <a:lstStyle/>
          <a:p>
            <a:r>
              <a:rPr lang="en-US" altLang="en-US" dirty="0">
                <a:solidFill>
                  <a:schemeClr val="tx1"/>
                </a:solidFill>
              </a:rPr>
              <a:t>Internet Address Classes</a:t>
            </a:r>
            <a:endParaRPr lang="en-US" b="0" dirty="0">
              <a:solidFill>
                <a:schemeClr val="tx1"/>
              </a:solidFill>
            </a:endParaRPr>
          </a:p>
        </p:txBody>
      </p:sp>
      <p:sp>
        <p:nvSpPr>
          <p:cNvPr id="4" name="Rectangle 3"/>
          <p:cNvSpPr txBox="1">
            <a:spLocks noChangeArrowheads="1"/>
          </p:cNvSpPr>
          <p:nvPr/>
        </p:nvSpPr>
        <p:spPr>
          <a:xfrm>
            <a:off x="408302" y="990600"/>
            <a:ext cx="5638800" cy="1447800"/>
          </a:xfrm>
          <a:prstGeom prst="rect">
            <a:avLst/>
          </a:prstGeom>
          <a:ln w="38100">
            <a:solidFill>
              <a:srgbClr val="00FF00"/>
            </a:solidFill>
            <a:miter lim="800000"/>
            <a:headEnd/>
            <a:tailEnd/>
          </a:ln>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Symbol" pitchFamily="18" charset="2"/>
              <a:buNone/>
            </a:pPr>
            <a:r>
              <a:rPr lang="en-US" altLang="en-US" dirty="0">
                <a:solidFill>
                  <a:schemeClr val="tx1"/>
                </a:solidFill>
              </a:rPr>
              <a:t>Class A</a:t>
            </a:r>
          </a:p>
          <a:p>
            <a:pPr>
              <a:buFont typeface="Symbol" pitchFamily="18" charset="2"/>
              <a:buNone/>
            </a:pPr>
            <a:r>
              <a:rPr lang="en-US" altLang="en-US" sz="2400" dirty="0">
                <a:solidFill>
                  <a:schemeClr val="tx1"/>
                </a:solidFill>
              </a:rPr>
              <a:t>128 possible network Ids</a:t>
            </a:r>
          </a:p>
          <a:p>
            <a:pPr>
              <a:buFont typeface="Symbol" pitchFamily="18" charset="2"/>
              <a:buNone/>
            </a:pPr>
            <a:r>
              <a:rPr lang="en-US" altLang="en-US" sz="2400" dirty="0">
                <a:solidFill>
                  <a:schemeClr val="tx1"/>
                </a:solidFill>
              </a:rPr>
              <a:t>over 4 million host Ids per network</a:t>
            </a:r>
            <a:endParaRPr lang="en-US" altLang="en-US" dirty="0">
              <a:solidFill>
                <a:schemeClr val="tx1"/>
              </a:solidFill>
            </a:endParaRPr>
          </a:p>
        </p:txBody>
      </p:sp>
      <p:sp>
        <p:nvSpPr>
          <p:cNvPr id="5" name="Rectangle 4"/>
          <p:cNvSpPr txBox="1">
            <a:spLocks noChangeArrowheads="1"/>
          </p:cNvSpPr>
          <p:nvPr/>
        </p:nvSpPr>
        <p:spPr>
          <a:xfrm>
            <a:off x="1170302" y="2514600"/>
            <a:ext cx="5334000" cy="1371600"/>
          </a:xfrm>
          <a:prstGeom prst="rect">
            <a:avLst/>
          </a:prstGeom>
          <a:ln w="38100">
            <a:solidFill>
              <a:srgbClr val="00FFFF"/>
            </a:solidFill>
            <a:miter lim="800000"/>
            <a:headEnd/>
            <a:tailEnd/>
          </a:ln>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Symbol" pitchFamily="18" charset="2"/>
              <a:buNone/>
            </a:pPr>
            <a:r>
              <a:rPr lang="en-US" altLang="en-US">
                <a:solidFill>
                  <a:schemeClr val="tx1"/>
                </a:solidFill>
              </a:rPr>
              <a:t>Class B</a:t>
            </a:r>
          </a:p>
          <a:p>
            <a:pPr>
              <a:buFont typeface="Symbol" pitchFamily="18" charset="2"/>
              <a:buNone/>
            </a:pPr>
            <a:r>
              <a:rPr lang="en-US" altLang="en-US" sz="2400">
                <a:solidFill>
                  <a:schemeClr val="tx1"/>
                </a:solidFill>
              </a:rPr>
              <a:t>16k possible network ids</a:t>
            </a:r>
          </a:p>
          <a:p>
            <a:pPr>
              <a:buFont typeface="Symbol" pitchFamily="18" charset="2"/>
              <a:buNone/>
            </a:pPr>
            <a:r>
              <a:rPr lang="en-US" altLang="en-US" sz="2400">
                <a:solidFill>
                  <a:schemeClr val="tx1"/>
                </a:solidFill>
              </a:rPr>
              <a:t>64k possible host ids per network</a:t>
            </a:r>
            <a:endParaRPr lang="en-US" altLang="en-US">
              <a:solidFill>
                <a:schemeClr val="tx1"/>
              </a:solidFill>
            </a:endParaRPr>
          </a:p>
        </p:txBody>
      </p:sp>
      <p:sp>
        <p:nvSpPr>
          <p:cNvPr id="6" name="Rectangle 5"/>
          <p:cNvSpPr>
            <a:spLocks noChangeArrowheads="1"/>
          </p:cNvSpPr>
          <p:nvPr/>
        </p:nvSpPr>
        <p:spPr bwMode="auto">
          <a:xfrm>
            <a:off x="1779902" y="3962400"/>
            <a:ext cx="5867400" cy="962025"/>
          </a:xfrm>
          <a:prstGeom prst="rect">
            <a:avLst/>
          </a:prstGeom>
          <a:noFill/>
          <a:ln w="38100">
            <a:solidFill>
              <a:srgbClr val="FFCC00"/>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en-US" dirty="0"/>
              <a:t>Class C</a:t>
            </a:r>
          </a:p>
          <a:p>
            <a:pPr algn="l"/>
            <a:r>
              <a:rPr lang="en-US" altLang="en-US" dirty="0"/>
              <a:t>over 2 million possible  network ids</a:t>
            </a:r>
          </a:p>
          <a:p>
            <a:pPr algn="l"/>
            <a:r>
              <a:rPr lang="en-US" altLang="en-US" dirty="0"/>
              <a:t>about 256 hosts ids per network</a:t>
            </a:r>
          </a:p>
        </p:txBody>
      </p:sp>
      <p:sp>
        <p:nvSpPr>
          <p:cNvPr id="7" name="Rectangle 6"/>
          <p:cNvSpPr>
            <a:spLocks noChangeArrowheads="1"/>
          </p:cNvSpPr>
          <p:nvPr/>
        </p:nvSpPr>
        <p:spPr bwMode="auto">
          <a:xfrm>
            <a:off x="2237102" y="5076825"/>
            <a:ext cx="5867400" cy="838200"/>
          </a:xfrm>
          <a:prstGeom prst="rect">
            <a:avLst/>
          </a:prstGeom>
          <a:noFill/>
          <a:ln w="38100">
            <a:solidFill>
              <a:srgbClr val="FFFF00"/>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en-US"/>
              <a:t>Class D is used for multicasting</a:t>
            </a:r>
          </a:p>
          <a:p>
            <a:r>
              <a:rPr lang="en-US" altLang="en-US"/>
              <a:t>Class E is used for experimentation</a:t>
            </a:r>
          </a:p>
        </p:txBody>
      </p:sp>
    </p:spTree>
    <p:extLst>
      <p:ext uri="{BB962C8B-B14F-4D97-AF65-F5344CB8AC3E}">
        <p14:creationId xmlns:p14="http://schemas.microsoft.com/office/powerpoint/2010/main" val="28284307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412855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Spanning Tree Protocol Spoofing</a:t>
            </a:r>
          </a:p>
        </p:txBody>
      </p:sp>
    </p:spTree>
    <p:extLst>
      <p:ext uri="{BB962C8B-B14F-4D97-AF65-F5344CB8AC3E}">
        <p14:creationId xmlns:p14="http://schemas.microsoft.com/office/powerpoint/2010/main" val="38377591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 Protocol Spoofing</a:t>
            </a:r>
          </a:p>
        </p:txBody>
      </p:sp>
      <p:sp>
        <p:nvSpPr>
          <p:cNvPr id="3" name="Content Placeholder 2"/>
          <p:cNvSpPr>
            <a:spLocks noGrp="1"/>
          </p:cNvSpPr>
          <p:nvPr>
            <p:ph sz="quarter" idx="10"/>
          </p:nvPr>
        </p:nvSpPr>
        <p:spPr/>
        <p:txBody>
          <a:bodyPr/>
          <a:lstStyle/>
          <a:p>
            <a:r>
              <a:rPr lang="en-US" dirty="0"/>
              <a:t>Network attack that changes the STP topologies to force network traffic to traverse a rogue network device</a:t>
            </a:r>
          </a:p>
          <a:p>
            <a:r>
              <a:rPr lang="en-US" dirty="0"/>
              <a:t>By controlling the rogue network device, attacker can sniff all passing network traffic and perform man-in-the-middle attacks</a:t>
            </a:r>
          </a:p>
        </p:txBody>
      </p:sp>
    </p:spTree>
    <p:extLst>
      <p:ext uri="{BB962C8B-B14F-4D97-AF65-F5344CB8AC3E}">
        <p14:creationId xmlns:p14="http://schemas.microsoft.com/office/powerpoint/2010/main" val="4838238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 Protocol Spoofing</a:t>
            </a:r>
          </a:p>
        </p:txBody>
      </p:sp>
      <p:sp>
        <p:nvSpPr>
          <p:cNvPr id="3" name="Content Placeholder 2"/>
          <p:cNvSpPr>
            <a:spLocks noGrp="1"/>
          </p:cNvSpPr>
          <p:nvPr>
            <p:ph sz="quarter" idx="10"/>
          </p:nvPr>
        </p:nvSpPr>
        <p:spPr/>
        <p:txBody>
          <a:bodyPr/>
          <a:lstStyle/>
          <a:p>
            <a:r>
              <a:rPr lang="en-US" dirty="0"/>
              <a:t>Uses a rogue network device to pose as the ROOT bridge in a STP network</a:t>
            </a:r>
          </a:p>
          <a:p>
            <a:r>
              <a:rPr lang="en-US" dirty="0"/>
              <a:t>By injecting BPDU frames with the lowest priority, the rogue network device can become the elected ROOT bridge and change the topology in a STP network</a:t>
            </a:r>
          </a:p>
          <a:p>
            <a:r>
              <a:rPr lang="en-US" dirty="0"/>
              <a:t>Network traffic begins flowing through the ROOT bridge, allowing sniffing and man-in-the-middle attacks</a:t>
            </a:r>
          </a:p>
        </p:txBody>
      </p:sp>
    </p:spTree>
    <p:extLst>
      <p:ext uri="{BB962C8B-B14F-4D97-AF65-F5344CB8AC3E}">
        <p14:creationId xmlns:p14="http://schemas.microsoft.com/office/powerpoint/2010/main" val="4906530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STP Spoofing</a:t>
            </a:r>
          </a:p>
        </p:txBody>
      </p:sp>
      <p:pic>
        <p:nvPicPr>
          <p:cNvPr id="17" name="Picture 16"/>
          <p:cNvPicPr/>
          <p:nvPr/>
        </p:nvPicPr>
        <p:blipFill>
          <a:blip r:embed="rId3"/>
          <a:stretch>
            <a:fillRect/>
          </a:stretch>
        </p:blipFill>
        <p:spPr>
          <a:xfrm>
            <a:off x="1186497" y="966152"/>
            <a:ext cx="6004878" cy="4510723"/>
          </a:xfrm>
          <a:prstGeom prst="rect">
            <a:avLst/>
          </a:prstGeom>
        </p:spPr>
      </p:pic>
    </p:spTree>
    <p:extLst>
      <p:ext uri="{BB962C8B-B14F-4D97-AF65-F5344CB8AC3E}">
        <p14:creationId xmlns:p14="http://schemas.microsoft.com/office/powerpoint/2010/main" val="31272717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STP Spoofing Prevention</a:t>
            </a:r>
          </a:p>
        </p:txBody>
      </p:sp>
      <p:sp>
        <p:nvSpPr>
          <p:cNvPr id="3" name="Content Placeholder 2"/>
          <p:cNvSpPr>
            <a:spLocks noGrp="1"/>
          </p:cNvSpPr>
          <p:nvPr>
            <p:ph sz="quarter" idx="10"/>
          </p:nvPr>
        </p:nvSpPr>
        <p:spPr/>
        <p:txBody>
          <a:bodyPr/>
          <a:lstStyle/>
          <a:p>
            <a:r>
              <a:rPr lang="en-US" dirty="0"/>
              <a:t>To mitigate STP spoofing</a:t>
            </a:r>
          </a:p>
          <a:p>
            <a:pPr lvl="1"/>
            <a:r>
              <a:rPr lang="en-US" dirty="0"/>
              <a:t>Similar to MAC Spoofing Mitigation </a:t>
            </a:r>
          </a:p>
          <a:p>
            <a:pPr lvl="1"/>
            <a:endParaRPr lang="en-US" dirty="0"/>
          </a:p>
          <a:p>
            <a:pPr lvl="1"/>
            <a:r>
              <a:rPr lang="en-US" dirty="0"/>
              <a:t>Configure network ports with BPDU guard and ROOT guard</a:t>
            </a:r>
          </a:p>
          <a:p>
            <a:pPr lvl="1"/>
            <a:endParaRPr lang="en-US" dirty="0"/>
          </a:p>
          <a:p>
            <a:pPr lvl="1"/>
            <a:r>
              <a:rPr lang="en-US" dirty="0"/>
              <a:t>Configure non-trunk ports to switch access ports</a:t>
            </a:r>
          </a:p>
        </p:txBody>
      </p:sp>
    </p:spTree>
    <p:extLst>
      <p:ext uri="{BB962C8B-B14F-4D97-AF65-F5344CB8AC3E}">
        <p14:creationId xmlns:p14="http://schemas.microsoft.com/office/powerpoint/2010/main" val="25936874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705786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Private VLAN</a:t>
            </a:r>
          </a:p>
        </p:txBody>
      </p:sp>
    </p:spTree>
    <p:extLst>
      <p:ext uri="{BB962C8B-B14F-4D97-AF65-F5344CB8AC3E}">
        <p14:creationId xmlns:p14="http://schemas.microsoft.com/office/powerpoint/2010/main" val="23164927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Private VLAN</a:t>
            </a:r>
          </a:p>
        </p:txBody>
      </p:sp>
      <p:sp>
        <p:nvSpPr>
          <p:cNvPr id="3" name="Content Placeholder 2"/>
          <p:cNvSpPr>
            <a:spLocks noGrp="1"/>
          </p:cNvSpPr>
          <p:nvPr>
            <p:ph sz="quarter" idx="10"/>
          </p:nvPr>
        </p:nvSpPr>
        <p:spPr/>
        <p:txBody>
          <a:bodyPr/>
          <a:lstStyle/>
          <a:p>
            <a:r>
              <a:rPr lang="en-US" dirty="0"/>
              <a:t>A private VLAN is used to provide additional segregation between all network hosts within the same VLAN</a:t>
            </a:r>
          </a:p>
          <a:p>
            <a:r>
              <a:rPr lang="en-US" dirty="0"/>
              <a:t>Especially useful for sensitive data servers that require port isolation to established secure hosting</a:t>
            </a:r>
          </a:p>
          <a:p>
            <a:r>
              <a:rPr lang="en-US" dirty="0"/>
              <a:t>A private VLAN includes Primary VLAN, Secondary VLAN (isolated and community), Promiscuous port, Isolated port and Community port</a:t>
            </a:r>
          </a:p>
        </p:txBody>
      </p:sp>
    </p:spTree>
    <p:extLst>
      <p:ext uri="{BB962C8B-B14F-4D97-AF65-F5344CB8AC3E}">
        <p14:creationId xmlns:p14="http://schemas.microsoft.com/office/powerpoint/2010/main" val="27534851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Private VLAN</a:t>
            </a:r>
          </a:p>
        </p:txBody>
      </p:sp>
      <p:graphicFrame>
        <p:nvGraphicFramePr>
          <p:cNvPr id="5" name="Content Placeholder 4"/>
          <p:cNvGraphicFramePr>
            <a:graphicFrameLocks noGrp="1"/>
          </p:cNvGraphicFramePr>
          <p:nvPr>
            <p:ph sz="quarter" idx="10"/>
          </p:nvPr>
        </p:nvGraphicFramePr>
        <p:xfrm>
          <a:off x="635000" y="1247775"/>
          <a:ext cx="7840732" cy="2423356"/>
        </p:xfrm>
        <a:graphic>
          <a:graphicData uri="http://schemas.openxmlformats.org/drawingml/2006/table">
            <a:tbl>
              <a:tblPr firstRow="1" bandRow="1">
                <a:tableStyleId>{BC89EF96-8CEA-46FF-86C4-4CE0E7609802}</a:tableStyleId>
              </a:tblPr>
              <a:tblGrid>
                <a:gridCol w="1960183">
                  <a:extLst>
                    <a:ext uri="{9D8B030D-6E8A-4147-A177-3AD203B41FA5}">
                      <a16:colId xmlns:a16="http://schemas.microsoft.com/office/drawing/2014/main" val="3478141692"/>
                    </a:ext>
                  </a:extLst>
                </a:gridCol>
                <a:gridCol w="1960183">
                  <a:extLst>
                    <a:ext uri="{9D8B030D-6E8A-4147-A177-3AD203B41FA5}">
                      <a16:colId xmlns:a16="http://schemas.microsoft.com/office/drawing/2014/main" val="1391679628"/>
                    </a:ext>
                  </a:extLst>
                </a:gridCol>
                <a:gridCol w="1960183">
                  <a:extLst>
                    <a:ext uri="{9D8B030D-6E8A-4147-A177-3AD203B41FA5}">
                      <a16:colId xmlns:a16="http://schemas.microsoft.com/office/drawing/2014/main" val="2024578951"/>
                    </a:ext>
                  </a:extLst>
                </a:gridCol>
                <a:gridCol w="1960183">
                  <a:extLst>
                    <a:ext uri="{9D8B030D-6E8A-4147-A177-3AD203B41FA5}">
                      <a16:colId xmlns:a16="http://schemas.microsoft.com/office/drawing/2014/main" val="3486244975"/>
                    </a:ext>
                  </a:extLst>
                </a:gridCol>
              </a:tblGrid>
              <a:tr h="594458">
                <a:tc>
                  <a:txBody>
                    <a:bodyPr/>
                    <a:lstStyle/>
                    <a:p>
                      <a:pPr algn="ctr"/>
                      <a:endParaRPr lang="en-CA" sz="1800" b="1" dirty="0"/>
                    </a:p>
                  </a:txBody>
                  <a:tcPr marL="66402" marR="66402" marT="34290" marB="34290" anchor="ctr"/>
                </a:tc>
                <a:tc>
                  <a:txBody>
                    <a:bodyPr/>
                    <a:lstStyle/>
                    <a:p>
                      <a:pPr algn="ctr"/>
                      <a:r>
                        <a:rPr lang="en-CA" sz="1800" b="1" dirty="0"/>
                        <a:t>Isolated Port</a:t>
                      </a:r>
                    </a:p>
                  </a:txBody>
                  <a:tcPr marL="66402" marR="66402" marT="34290" marB="34290" anchor="ctr"/>
                </a:tc>
                <a:tc>
                  <a:txBody>
                    <a:bodyPr/>
                    <a:lstStyle/>
                    <a:p>
                      <a:pPr algn="ctr"/>
                      <a:r>
                        <a:rPr lang="en-CA" sz="1800" b="1" dirty="0"/>
                        <a:t>Promiscuous Port</a:t>
                      </a:r>
                    </a:p>
                  </a:txBody>
                  <a:tcPr marL="66402" marR="66402" marT="34290" marB="34290" anchor="ctr"/>
                </a:tc>
                <a:tc>
                  <a:txBody>
                    <a:bodyPr/>
                    <a:lstStyle/>
                    <a:p>
                      <a:pPr algn="ctr"/>
                      <a:r>
                        <a:rPr lang="en-CA" sz="1800" b="1" dirty="0"/>
                        <a:t>Community Port</a:t>
                      </a:r>
                    </a:p>
                  </a:txBody>
                  <a:tcPr marL="66402" marR="66402" marT="34290" marB="34290" anchor="ctr"/>
                </a:tc>
                <a:extLst>
                  <a:ext uri="{0D108BD9-81ED-4DB2-BD59-A6C34878D82A}">
                    <a16:rowId xmlns:a16="http://schemas.microsoft.com/office/drawing/2014/main" val="2671879739"/>
                  </a:ext>
                </a:extLst>
              </a:tr>
              <a:tr h="5944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1" dirty="0"/>
                        <a:t>Isolated Port</a:t>
                      </a:r>
                    </a:p>
                  </a:txBody>
                  <a:tcPr marL="66402" marR="66402" marT="34290" marB="34290" anchor="ctr"/>
                </a:tc>
                <a:tc>
                  <a:txBody>
                    <a:bodyPr/>
                    <a:lstStyle/>
                    <a:p>
                      <a:pPr algn="ctr"/>
                      <a:r>
                        <a:rPr lang="en-CA" sz="1800" b="1" dirty="0"/>
                        <a:t>Deny</a:t>
                      </a:r>
                    </a:p>
                  </a:txBody>
                  <a:tcPr marL="66402" marR="66402" marT="34290" marB="34290" anchor="ctr"/>
                </a:tc>
                <a:tc>
                  <a:txBody>
                    <a:bodyPr/>
                    <a:lstStyle/>
                    <a:p>
                      <a:pPr algn="ctr"/>
                      <a:r>
                        <a:rPr lang="en-CA" sz="1800" b="1" dirty="0"/>
                        <a:t>Permit</a:t>
                      </a:r>
                    </a:p>
                  </a:txBody>
                  <a:tcPr marL="66402" marR="66402" marT="34290" marB="34290" anchor="ctr"/>
                </a:tc>
                <a:tc>
                  <a:txBody>
                    <a:bodyPr/>
                    <a:lstStyle/>
                    <a:p>
                      <a:pPr algn="ctr"/>
                      <a:r>
                        <a:rPr lang="en-CA" sz="1800" b="1" dirty="0"/>
                        <a:t>Deny</a:t>
                      </a:r>
                    </a:p>
                  </a:txBody>
                  <a:tcPr marL="66402" marR="66402" marT="34290" marB="34290" anchor="ctr"/>
                </a:tc>
                <a:extLst>
                  <a:ext uri="{0D108BD9-81ED-4DB2-BD59-A6C34878D82A}">
                    <a16:rowId xmlns:a16="http://schemas.microsoft.com/office/drawing/2014/main" val="294545232"/>
                  </a:ext>
                </a:extLst>
              </a:tr>
              <a:tr h="5944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1" dirty="0"/>
                        <a:t>Promiscuous Port</a:t>
                      </a:r>
                    </a:p>
                  </a:txBody>
                  <a:tcPr marL="66402" marR="66402" marT="34290" marB="34290" anchor="ctr"/>
                </a:tc>
                <a:tc>
                  <a:txBody>
                    <a:bodyPr/>
                    <a:lstStyle/>
                    <a:p>
                      <a:pPr algn="ctr"/>
                      <a:r>
                        <a:rPr lang="en-CA" sz="1800" b="1" dirty="0"/>
                        <a:t>Permit</a:t>
                      </a:r>
                    </a:p>
                  </a:txBody>
                  <a:tcPr marL="66402" marR="66402" marT="34290" marB="34290" anchor="ctr"/>
                </a:tc>
                <a:tc>
                  <a:txBody>
                    <a:bodyPr/>
                    <a:lstStyle/>
                    <a:p>
                      <a:pPr algn="ctr"/>
                      <a:r>
                        <a:rPr lang="en-CA" sz="1800" b="1" dirty="0"/>
                        <a:t>Permit</a:t>
                      </a:r>
                    </a:p>
                  </a:txBody>
                  <a:tcPr marL="66402" marR="66402" marT="34290" marB="34290" anchor="ctr"/>
                </a:tc>
                <a:tc>
                  <a:txBody>
                    <a:bodyPr/>
                    <a:lstStyle/>
                    <a:p>
                      <a:pPr algn="ctr"/>
                      <a:r>
                        <a:rPr lang="en-CA" sz="1800" b="1" dirty="0"/>
                        <a:t>Permit</a:t>
                      </a:r>
                    </a:p>
                  </a:txBody>
                  <a:tcPr marL="66402" marR="66402" marT="34290" marB="34290" anchor="ctr"/>
                </a:tc>
                <a:extLst>
                  <a:ext uri="{0D108BD9-81ED-4DB2-BD59-A6C34878D82A}">
                    <a16:rowId xmlns:a16="http://schemas.microsoft.com/office/drawing/2014/main" val="1169349916"/>
                  </a:ext>
                </a:extLst>
              </a:tr>
              <a:tr h="5944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1" dirty="0"/>
                        <a:t>Community Port</a:t>
                      </a:r>
                    </a:p>
                  </a:txBody>
                  <a:tcPr marL="66402" marR="66402" marT="34290" marB="34290" anchor="ctr"/>
                </a:tc>
                <a:tc>
                  <a:txBody>
                    <a:bodyPr/>
                    <a:lstStyle/>
                    <a:p>
                      <a:pPr algn="ctr"/>
                      <a:r>
                        <a:rPr lang="en-CA" sz="1800" b="1" dirty="0"/>
                        <a:t>Deny</a:t>
                      </a:r>
                    </a:p>
                  </a:txBody>
                  <a:tcPr marL="66402" marR="66402" marT="34290" marB="34290" anchor="ctr"/>
                </a:tc>
                <a:tc>
                  <a:txBody>
                    <a:bodyPr/>
                    <a:lstStyle/>
                    <a:p>
                      <a:pPr algn="ctr"/>
                      <a:r>
                        <a:rPr lang="en-CA" sz="1800" b="1" dirty="0"/>
                        <a:t>Permit</a:t>
                      </a:r>
                    </a:p>
                  </a:txBody>
                  <a:tcPr marL="66402" marR="66402" marT="34290" marB="34290" anchor="ctr"/>
                </a:tc>
                <a:tc>
                  <a:txBody>
                    <a:bodyPr/>
                    <a:lstStyle/>
                    <a:p>
                      <a:pPr algn="ctr"/>
                      <a:r>
                        <a:rPr lang="en-CA" sz="1800" b="1" dirty="0"/>
                        <a:t>Permit</a:t>
                      </a:r>
                    </a:p>
                  </a:txBody>
                  <a:tcPr marL="66402" marR="66402" marT="34290" marB="34290" anchor="ctr"/>
                </a:tc>
                <a:extLst>
                  <a:ext uri="{0D108BD9-81ED-4DB2-BD59-A6C34878D82A}">
                    <a16:rowId xmlns:a16="http://schemas.microsoft.com/office/drawing/2014/main" val="1948378824"/>
                  </a:ext>
                </a:extLst>
              </a:tr>
            </a:tbl>
          </a:graphicData>
        </a:graphic>
      </p:graphicFrame>
    </p:spTree>
    <p:extLst>
      <p:ext uri="{BB962C8B-B14F-4D97-AF65-F5344CB8AC3E}">
        <p14:creationId xmlns:p14="http://schemas.microsoft.com/office/powerpoint/2010/main" val="149508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err="1"/>
              <a:t>Subnetting</a:t>
            </a:r>
            <a:endParaRPr lang="en-US" dirty="0"/>
          </a:p>
        </p:txBody>
      </p:sp>
      <p:sp>
        <p:nvSpPr>
          <p:cNvPr id="3" name="Content Placeholder 2"/>
          <p:cNvSpPr>
            <a:spLocks noGrp="1"/>
          </p:cNvSpPr>
          <p:nvPr>
            <p:ph sz="quarter" idx="10"/>
          </p:nvPr>
        </p:nvSpPr>
        <p:spPr/>
        <p:txBody>
          <a:bodyPr/>
          <a:lstStyle/>
          <a:p>
            <a:r>
              <a:rPr lang="en-US" altLang="en-US" dirty="0"/>
              <a:t>An organization can subdivide it’s host address space into groups called subnets.</a:t>
            </a:r>
          </a:p>
          <a:p>
            <a:r>
              <a:rPr lang="en-US" altLang="en-US" dirty="0"/>
              <a:t>The subnet ID is generally used to group hosts based on the physical network topology.</a:t>
            </a:r>
          </a:p>
          <a:p>
            <a:r>
              <a:rPr lang="en-US" altLang="en-US" dirty="0"/>
              <a:t>Can simplify routing and security</a:t>
            </a:r>
          </a:p>
          <a:p>
            <a:r>
              <a:rPr lang="en-US" altLang="en-US" dirty="0"/>
              <a:t>create a dynamic network</a:t>
            </a:r>
          </a:p>
        </p:txBody>
      </p:sp>
    </p:spTree>
    <p:extLst>
      <p:ext uri="{BB962C8B-B14F-4D97-AF65-F5344CB8AC3E}">
        <p14:creationId xmlns:p14="http://schemas.microsoft.com/office/powerpoint/2010/main" val="352440631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4590703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15424641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808213"/>
            <a:ext cx="4353169" cy="675789"/>
          </a:xfrm>
        </p:spPr>
        <p:txBody>
          <a:bodyPr>
            <a:normAutofit/>
          </a:bodyPr>
          <a:lstStyle/>
          <a:p>
            <a:r>
              <a:rPr lang="en-US"/>
              <a:t>Lecture </a:t>
            </a:r>
            <a:r>
              <a:rPr lang="en-US" dirty="0"/>
              <a:t>3: Advanced Routing Protocols</a:t>
            </a:r>
          </a:p>
        </p:txBody>
      </p:sp>
    </p:spTree>
    <p:extLst>
      <p:ext uri="{BB962C8B-B14F-4D97-AF65-F5344CB8AC3E}">
        <p14:creationId xmlns:p14="http://schemas.microsoft.com/office/powerpoint/2010/main" val="8558683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876300"/>
            <a:ext cx="7840663" cy="5339468"/>
          </a:xfrm>
        </p:spPr>
        <p:txBody>
          <a:bodyPr>
            <a:noAutofit/>
          </a:bodyPr>
          <a:lstStyle/>
          <a:p>
            <a:pPr fontAlgn="ctr"/>
            <a:r>
              <a:rPr lang="en-CA" dirty="0"/>
              <a:t>Review Lab 2</a:t>
            </a:r>
          </a:p>
          <a:p>
            <a:pPr fontAlgn="ctr"/>
            <a:r>
              <a:rPr lang="en-CA" dirty="0"/>
              <a:t>Routing Information Protocol (RIP)</a:t>
            </a:r>
          </a:p>
          <a:p>
            <a:pPr fontAlgn="ctr"/>
            <a:r>
              <a:rPr lang="en-CA" dirty="0"/>
              <a:t>RIP Attacks</a:t>
            </a:r>
          </a:p>
          <a:p>
            <a:pPr fontAlgn="ctr"/>
            <a:r>
              <a:rPr lang="en-CA" dirty="0"/>
              <a:t>RIP Attack Mitigation</a:t>
            </a:r>
          </a:p>
          <a:p>
            <a:pPr fontAlgn="ctr"/>
            <a:r>
              <a:rPr lang="en-CA" dirty="0"/>
              <a:t>Open Shortest Path First (OSPF)</a:t>
            </a:r>
          </a:p>
          <a:p>
            <a:pPr fontAlgn="ctr"/>
            <a:r>
              <a:rPr lang="en-CA" dirty="0"/>
              <a:t>OSPF Attacks</a:t>
            </a:r>
          </a:p>
          <a:p>
            <a:pPr fontAlgn="ctr"/>
            <a:r>
              <a:rPr lang="en-CA" dirty="0"/>
              <a:t>OSPF Attack Mitigation</a:t>
            </a:r>
          </a:p>
          <a:p>
            <a:pPr fontAlgn="ctr"/>
            <a:r>
              <a:rPr lang="en-CA" dirty="0"/>
              <a:t>Border Gateway Protocol (BGP)</a:t>
            </a:r>
          </a:p>
          <a:p>
            <a:pPr fontAlgn="ctr"/>
            <a:r>
              <a:rPr lang="en-CA" dirty="0"/>
              <a:t>BGP Attack </a:t>
            </a:r>
          </a:p>
          <a:p>
            <a:pPr fontAlgn="ctr"/>
            <a:r>
              <a:rPr lang="en-CA" dirty="0"/>
              <a:t>BGP Mitigation</a:t>
            </a:r>
          </a:p>
        </p:txBody>
      </p:sp>
    </p:spTree>
    <p:extLst>
      <p:ext uri="{BB962C8B-B14F-4D97-AF65-F5344CB8AC3E}">
        <p14:creationId xmlns:p14="http://schemas.microsoft.com/office/powerpoint/2010/main" val="24692860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Review Lecture &amp; Lab</a:t>
            </a:r>
          </a:p>
        </p:txBody>
      </p:sp>
    </p:spTree>
    <p:extLst>
      <p:ext uri="{BB962C8B-B14F-4D97-AF65-F5344CB8AC3E}">
        <p14:creationId xmlns:p14="http://schemas.microsoft.com/office/powerpoint/2010/main" val="1123984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Content Placeholder 2"/>
          <p:cNvSpPr>
            <a:spLocks noGrp="1"/>
          </p:cNvSpPr>
          <p:nvPr>
            <p:ph sz="quarter" idx="10"/>
          </p:nvPr>
        </p:nvSpPr>
        <p:spPr>
          <a:xfrm>
            <a:off x="635000" y="904875"/>
            <a:ext cx="7840663" cy="5310893"/>
          </a:xfrm>
        </p:spPr>
        <p:txBody>
          <a:bodyPr/>
          <a:lstStyle/>
          <a:p>
            <a:r>
              <a:rPr lang="en-US" dirty="0"/>
              <a:t>MAC Address Spoofing</a:t>
            </a:r>
          </a:p>
          <a:p>
            <a:r>
              <a:rPr lang="en-US" dirty="0"/>
              <a:t>ARP Address Spoofing</a:t>
            </a:r>
          </a:p>
          <a:p>
            <a:r>
              <a:rPr lang="en-US" dirty="0"/>
              <a:t>VLAN Hopping</a:t>
            </a:r>
          </a:p>
          <a:p>
            <a:r>
              <a:rPr lang="en-US" dirty="0"/>
              <a:t>DHCP Starvation</a:t>
            </a:r>
          </a:p>
          <a:p>
            <a:r>
              <a:rPr lang="en-US" dirty="0"/>
              <a:t>DHCP Server Spoofing</a:t>
            </a:r>
          </a:p>
          <a:p>
            <a:r>
              <a:rPr lang="en-US" dirty="0"/>
              <a:t>IP Spoofing</a:t>
            </a:r>
          </a:p>
          <a:p>
            <a:r>
              <a:rPr lang="en-US" dirty="0"/>
              <a:t>STP Spoofing</a:t>
            </a:r>
          </a:p>
          <a:p>
            <a:r>
              <a:rPr lang="en-US" dirty="0"/>
              <a:t>Private </a:t>
            </a:r>
            <a:r>
              <a:rPr lang="en-US" dirty="0" err="1"/>
              <a:t>VLan</a:t>
            </a:r>
            <a:r>
              <a:rPr lang="en-US" dirty="0"/>
              <a:t> </a:t>
            </a:r>
          </a:p>
          <a:p>
            <a:r>
              <a:rPr lang="en-US" dirty="0"/>
              <a:t>Lab: Secure LAN</a:t>
            </a:r>
          </a:p>
        </p:txBody>
      </p:sp>
    </p:spTree>
    <p:extLst>
      <p:ext uri="{BB962C8B-B14F-4D97-AF65-F5344CB8AC3E}">
        <p14:creationId xmlns:p14="http://schemas.microsoft.com/office/powerpoint/2010/main" val="7817558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Routing Information Protocol (RIP)</a:t>
            </a:r>
          </a:p>
        </p:txBody>
      </p:sp>
    </p:spTree>
    <p:extLst>
      <p:ext uri="{BB962C8B-B14F-4D97-AF65-F5344CB8AC3E}">
        <p14:creationId xmlns:p14="http://schemas.microsoft.com/office/powerpoint/2010/main" val="34915922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3" name="Content Placeholder 2"/>
          <p:cNvSpPr>
            <a:spLocks noGrp="1"/>
          </p:cNvSpPr>
          <p:nvPr>
            <p:ph sz="quarter" idx="10"/>
          </p:nvPr>
        </p:nvSpPr>
        <p:spPr/>
        <p:txBody>
          <a:bodyPr>
            <a:noAutofit/>
          </a:bodyPr>
          <a:lstStyle/>
          <a:p>
            <a:pPr fontAlgn="ctr"/>
            <a:r>
              <a:rPr lang="en-CA" dirty="0"/>
              <a:t>Routing Information Protocol (RIP) is a distance-vector routing protocol</a:t>
            </a:r>
          </a:p>
          <a:p>
            <a:pPr fontAlgn="ctr"/>
            <a:r>
              <a:rPr lang="en-CA" dirty="0"/>
              <a:t>It uses hop count as a metric to measure distance</a:t>
            </a:r>
          </a:p>
          <a:p>
            <a:pPr fontAlgn="ctr"/>
            <a:r>
              <a:rPr lang="en-CA" dirty="0"/>
              <a:t>Maximum number of hops allowed: 15</a:t>
            </a:r>
          </a:p>
          <a:p>
            <a:pPr lvl="1" fontAlgn="ctr"/>
            <a:r>
              <a:rPr lang="en-CA" dirty="0"/>
              <a:t>A hop count of 16 is considered infinite and unreachable</a:t>
            </a:r>
          </a:p>
          <a:p>
            <a:pPr fontAlgn="ctr"/>
            <a:r>
              <a:rPr lang="en-CA" dirty="0"/>
              <a:t>Routing update sent out every 30 seconds using </a:t>
            </a:r>
          </a:p>
          <a:p>
            <a:pPr lvl="1" fontAlgn="ctr"/>
            <a:r>
              <a:rPr lang="en-CA" dirty="0"/>
              <a:t>broadcast in version 1 </a:t>
            </a:r>
          </a:p>
          <a:p>
            <a:pPr lvl="1" fontAlgn="ctr"/>
            <a:r>
              <a:rPr lang="en-CA" dirty="0"/>
              <a:t>multicast in version 2</a:t>
            </a:r>
            <a:endParaRPr lang="en-US" dirty="0"/>
          </a:p>
        </p:txBody>
      </p:sp>
    </p:spTree>
    <p:extLst>
      <p:ext uri="{BB962C8B-B14F-4D97-AF65-F5344CB8AC3E}">
        <p14:creationId xmlns:p14="http://schemas.microsoft.com/office/powerpoint/2010/main" val="10536835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3" name="Content Placeholder 2"/>
          <p:cNvSpPr>
            <a:spLocks noGrp="1"/>
          </p:cNvSpPr>
          <p:nvPr>
            <p:ph sz="quarter" idx="10"/>
          </p:nvPr>
        </p:nvSpPr>
        <p:spPr/>
        <p:txBody>
          <a:bodyPr>
            <a:normAutofit/>
          </a:bodyPr>
          <a:lstStyle/>
          <a:p>
            <a:r>
              <a:rPr lang="en-US" dirty="0"/>
              <a:t>The frequency of routing updates tends to be relatively noisy on network</a:t>
            </a:r>
          </a:p>
          <a:p>
            <a:r>
              <a:rPr lang="en-US" dirty="0"/>
              <a:t>Because updates are sent every 30 seconds, there is a tendency for all RIP routers to send updates within seconds of each other, creating a storm of updates every 30 seconds, particularly in version 1</a:t>
            </a:r>
          </a:p>
          <a:p>
            <a:r>
              <a:rPr lang="en-US" dirty="0"/>
              <a:t>Version 1 does not support router authentication, making it prone to attacks</a:t>
            </a:r>
          </a:p>
        </p:txBody>
      </p:sp>
    </p:spTree>
    <p:extLst>
      <p:ext uri="{BB962C8B-B14F-4D97-AF65-F5344CB8AC3E}">
        <p14:creationId xmlns:p14="http://schemas.microsoft.com/office/powerpoint/2010/main" val="34951065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Split Horizon</a:t>
            </a:r>
          </a:p>
        </p:txBody>
      </p:sp>
      <p:sp>
        <p:nvSpPr>
          <p:cNvPr id="3" name="Content Placeholder 2"/>
          <p:cNvSpPr>
            <a:spLocks noGrp="1"/>
          </p:cNvSpPr>
          <p:nvPr>
            <p:ph sz="quarter" idx="10"/>
          </p:nvPr>
        </p:nvSpPr>
        <p:spPr/>
        <p:txBody>
          <a:bodyPr>
            <a:normAutofit/>
          </a:bodyPr>
          <a:lstStyle/>
          <a:p>
            <a:r>
              <a:rPr lang="en-US" dirty="0"/>
              <a:t>Split horizon rule is used in RIP to prevent routing loop</a:t>
            </a:r>
          </a:p>
          <a:p>
            <a:r>
              <a:rPr lang="en-US" dirty="0"/>
              <a:t>Consider router A, B and C:</a:t>
            </a:r>
          </a:p>
          <a:p>
            <a:endParaRPr lang="en-US" dirty="0"/>
          </a:p>
          <a:p>
            <a:endParaRPr lang="en-US" dirty="0"/>
          </a:p>
          <a:p>
            <a:r>
              <a:rPr lang="en-US" dirty="0"/>
              <a:t>When A receives a route to C from B, it does not advertise back to B</a:t>
            </a:r>
          </a:p>
          <a:p>
            <a:r>
              <a:rPr lang="en-US" dirty="0"/>
              <a:t>This ensures B does not get an advertisement from A claiming that A has a route to C (via B) and creating a routing loop</a:t>
            </a:r>
          </a:p>
          <a:p>
            <a:endParaRPr lang="en-US" dirty="0"/>
          </a:p>
        </p:txBody>
      </p:sp>
      <p:sp>
        <p:nvSpPr>
          <p:cNvPr id="4" name="Oval 3"/>
          <p:cNvSpPr/>
          <p:nvPr/>
        </p:nvSpPr>
        <p:spPr>
          <a:xfrm>
            <a:off x="1866797" y="2903783"/>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A</a:t>
            </a:r>
          </a:p>
        </p:txBody>
      </p:sp>
      <p:sp>
        <p:nvSpPr>
          <p:cNvPr id="5" name="Oval 4"/>
          <p:cNvSpPr/>
          <p:nvPr/>
        </p:nvSpPr>
        <p:spPr>
          <a:xfrm>
            <a:off x="4137888" y="2903782"/>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B</a:t>
            </a:r>
          </a:p>
        </p:txBody>
      </p:sp>
      <p:sp>
        <p:nvSpPr>
          <p:cNvPr id="6" name="Oval 5"/>
          <p:cNvSpPr/>
          <p:nvPr/>
        </p:nvSpPr>
        <p:spPr>
          <a:xfrm>
            <a:off x="6408978" y="2903783"/>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C</a:t>
            </a:r>
          </a:p>
        </p:txBody>
      </p:sp>
      <p:cxnSp>
        <p:nvCxnSpPr>
          <p:cNvPr id="8" name="Straight Connector 7"/>
          <p:cNvCxnSpPr>
            <a:stCxn id="4" idx="6"/>
            <a:endCxn id="5" idx="2"/>
          </p:cNvCxnSpPr>
          <p:nvPr/>
        </p:nvCxnSpPr>
        <p:spPr>
          <a:xfrm flipV="1">
            <a:off x="2701684" y="3152261"/>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a:off x="4972775" y="3152261"/>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01075" y="3271528"/>
            <a:ext cx="1242392"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801075" y="3023049"/>
            <a:ext cx="725557"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68515" y="2849924"/>
            <a:ext cx="3048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0000"/>
                </a:solidFill>
                <a:effectLst/>
                <a:uLnTx/>
                <a:uFillTx/>
                <a:latin typeface="Arial"/>
                <a:ea typeface="+mn-ea"/>
                <a:cs typeface="+mn-cs"/>
              </a:rPr>
              <a:t>X</a:t>
            </a:r>
            <a:endParaRPr kumimoji="0" lang="en-CA" sz="1350" b="0" i="0" u="none" strike="noStrike" kern="1200" cap="none" spc="0" normalizeH="0" baseline="0" noProof="0" dirty="0">
              <a:ln>
                <a:noFill/>
              </a:ln>
              <a:solidFill>
                <a:srgbClr val="FF0000"/>
              </a:solidFill>
              <a:effectLst/>
              <a:uLnTx/>
              <a:uFillTx/>
              <a:latin typeface="Arial"/>
              <a:ea typeface="+mn-ea"/>
              <a:cs typeface="+mn-cs"/>
            </a:endParaRPr>
          </a:p>
        </p:txBody>
      </p:sp>
      <p:sp>
        <p:nvSpPr>
          <p:cNvPr id="17" name="TextBox 16"/>
          <p:cNvSpPr txBox="1"/>
          <p:nvPr/>
        </p:nvSpPr>
        <p:spPr>
          <a:xfrm>
            <a:off x="2983199" y="3230798"/>
            <a:ext cx="918200"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Route to C</a:t>
            </a:r>
          </a:p>
        </p:txBody>
      </p:sp>
    </p:spTree>
    <p:extLst>
      <p:ext uri="{BB962C8B-B14F-4D97-AF65-F5344CB8AC3E}">
        <p14:creationId xmlns:p14="http://schemas.microsoft.com/office/powerpoint/2010/main" val="400893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Network Address Translation</a:t>
            </a:r>
            <a:endParaRPr lang="en-US" dirty="0"/>
          </a:p>
        </p:txBody>
      </p:sp>
      <p:sp>
        <p:nvSpPr>
          <p:cNvPr id="3" name="Content Placeholder 2"/>
          <p:cNvSpPr>
            <a:spLocks noGrp="1"/>
          </p:cNvSpPr>
          <p:nvPr>
            <p:ph sz="quarter" idx="10"/>
          </p:nvPr>
        </p:nvSpPr>
        <p:spPr>
          <a:xfrm>
            <a:off x="635000" y="990600"/>
            <a:ext cx="7840663" cy="5225168"/>
          </a:xfrm>
        </p:spPr>
        <p:txBody>
          <a:bodyPr/>
          <a:lstStyle/>
          <a:p>
            <a:r>
              <a:rPr lang="en-US" altLang="en-US" dirty="0"/>
              <a:t>Internal hosts can be assigned various internal (non-</a:t>
            </a:r>
            <a:r>
              <a:rPr lang="en-US" altLang="en-US" dirty="0" err="1"/>
              <a:t>routeable</a:t>
            </a:r>
            <a:r>
              <a:rPr lang="en-US" altLang="en-US" dirty="0"/>
              <a:t>) addresses </a:t>
            </a:r>
            <a:r>
              <a:rPr lang="en-US" altLang="en-US" dirty="0" err="1"/>
              <a:t>eg</a:t>
            </a:r>
            <a:r>
              <a:rPr lang="en-US" altLang="en-US" dirty="0"/>
              <a:t> </a:t>
            </a:r>
          </a:p>
          <a:p>
            <a:pPr>
              <a:spcBef>
                <a:spcPts val="500"/>
              </a:spcBef>
              <a:spcAft>
                <a:spcPts val="500"/>
              </a:spcAft>
              <a:buFont typeface="Symbol" pitchFamily="18" charset="2"/>
              <a:buNone/>
            </a:pPr>
            <a:r>
              <a:rPr lang="en-US" altLang="en-US" sz="2000" dirty="0"/>
              <a:t>Range 1: Class A - 10.0.0.0 through 10.255.255.255 /8</a:t>
            </a:r>
          </a:p>
          <a:p>
            <a:pPr>
              <a:spcBef>
                <a:spcPts val="500"/>
              </a:spcBef>
              <a:spcAft>
                <a:spcPts val="500"/>
              </a:spcAft>
              <a:buFont typeface="Symbol" pitchFamily="18" charset="2"/>
              <a:buNone/>
            </a:pPr>
            <a:r>
              <a:rPr lang="en-US" altLang="en-US" sz="2000" dirty="0"/>
              <a:t>Range 2: Class B - 172.16.0.0 through 172.31.255.255 / 12</a:t>
            </a:r>
          </a:p>
          <a:p>
            <a:pPr>
              <a:spcBef>
                <a:spcPts val="500"/>
              </a:spcBef>
              <a:spcAft>
                <a:spcPts val="500"/>
              </a:spcAft>
              <a:buFont typeface="Symbol" pitchFamily="18" charset="2"/>
              <a:buNone/>
            </a:pPr>
            <a:r>
              <a:rPr lang="en-US" altLang="en-US" sz="2000" dirty="0"/>
              <a:t>Range 3: Class C - 192.168.0.0 through 192.168.255.255 /16</a:t>
            </a:r>
          </a:p>
          <a:p>
            <a:r>
              <a:rPr lang="en-US" altLang="en-US" dirty="0"/>
              <a:t>see RFC 1631</a:t>
            </a:r>
          </a:p>
          <a:p>
            <a:r>
              <a:rPr lang="en-US" altLang="en-US" dirty="0"/>
              <a:t>Increased the life span of IP v4</a:t>
            </a:r>
          </a:p>
          <a:p>
            <a:r>
              <a:rPr lang="en-US" altLang="en-US" dirty="0"/>
              <a:t>can be used for load balancing</a:t>
            </a:r>
          </a:p>
          <a:p>
            <a:r>
              <a:rPr lang="en-US" altLang="en-US" dirty="0"/>
              <a:t>can be used for back up links (</a:t>
            </a:r>
            <a:r>
              <a:rPr lang="en-US" altLang="en-US" dirty="0" err="1"/>
              <a:t>multihomed</a:t>
            </a:r>
            <a:r>
              <a:rPr lang="en-US" altLang="en-US" dirty="0"/>
              <a:t>)</a:t>
            </a:r>
          </a:p>
        </p:txBody>
      </p:sp>
    </p:spTree>
    <p:extLst>
      <p:ext uri="{BB962C8B-B14F-4D97-AF65-F5344CB8AC3E}">
        <p14:creationId xmlns:p14="http://schemas.microsoft.com/office/powerpoint/2010/main" val="21107268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Route Poisoning</a:t>
            </a:r>
          </a:p>
        </p:txBody>
      </p:sp>
      <p:sp>
        <p:nvSpPr>
          <p:cNvPr id="3" name="Content Placeholder 2"/>
          <p:cNvSpPr>
            <a:spLocks noGrp="1"/>
          </p:cNvSpPr>
          <p:nvPr>
            <p:ph sz="quarter" idx="10"/>
          </p:nvPr>
        </p:nvSpPr>
        <p:spPr/>
        <p:txBody>
          <a:bodyPr>
            <a:normAutofit/>
          </a:bodyPr>
          <a:lstStyle/>
          <a:p>
            <a:r>
              <a:rPr lang="en-US" dirty="0"/>
              <a:t>Used to prevent router from routing packets through an invalid network</a:t>
            </a:r>
          </a:p>
          <a:p>
            <a:r>
              <a:rPr lang="en-US" dirty="0"/>
              <a:t>RIP uses route poisoning to announce a route is no longer valid and should be removed from routing table</a:t>
            </a:r>
          </a:p>
          <a:p>
            <a:r>
              <a:rPr lang="en-US" dirty="0"/>
              <a:t>It does it by announcing a route with hop count 16, which marks it as unreachable, causing all RIP routers to remove the route from routing table</a:t>
            </a:r>
          </a:p>
        </p:txBody>
      </p:sp>
      <p:sp>
        <p:nvSpPr>
          <p:cNvPr id="14" name="Oval 13"/>
          <p:cNvSpPr/>
          <p:nvPr/>
        </p:nvSpPr>
        <p:spPr>
          <a:xfrm>
            <a:off x="3164393" y="5456350"/>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A</a:t>
            </a:r>
          </a:p>
        </p:txBody>
      </p:sp>
      <p:sp>
        <p:nvSpPr>
          <p:cNvPr id="18" name="Oval 17"/>
          <p:cNvSpPr/>
          <p:nvPr/>
        </p:nvSpPr>
        <p:spPr>
          <a:xfrm>
            <a:off x="5435484" y="5456349"/>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B</a:t>
            </a:r>
          </a:p>
        </p:txBody>
      </p:sp>
      <p:sp>
        <p:nvSpPr>
          <p:cNvPr id="19" name="Oval 18"/>
          <p:cNvSpPr/>
          <p:nvPr/>
        </p:nvSpPr>
        <p:spPr>
          <a:xfrm>
            <a:off x="7706575" y="5456350"/>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C</a:t>
            </a:r>
          </a:p>
        </p:txBody>
      </p:sp>
      <p:cxnSp>
        <p:nvCxnSpPr>
          <p:cNvPr id="20" name="Straight Connector 19"/>
          <p:cNvCxnSpPr>
            <a:stCxn id="14" idx="6"/>
            <a:endCxn id="18" idx="2"/>
          </p:cNvCxnSpPr>
          <p:nvPr/>
        </p:nvCxnSpPr>
        <p:spPr>
          <a:xfrm flipV="1">
            <a:off x="3999281" y="5704828"/>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8" idx="6"/>
            <a:endCxn id="19" idx="2"/>
          </p:cNvCxnSpPr>
          <p:nvPr/>
        </p:nvCxnSpPr>
        <p:spPr>
          <a:xfrm>
            <a:off x="6270371" y="5704828"/>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4098672" y="5575616"/>
            <a:ext cx="121929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13087" y="5317849"/>
            <a:ext cx="155940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Route to Z – hop 16</a:t>
            </a:r>
          </a:p>
        </p:txBody>
      </p:sp>
      <p:cxnSp>
        <p:nvCxnSpPr>
          <p:cNvPr id="26" name="Straight Arrow Connector 25"/>
          <p:cNvCxnSpPr>
            <a:cxnSpLocks/>
          </p:cNvCxnSpPr>
          <p:nvPr/>
        </p:nvCxnSpPr>
        <p:spPr>
          <a:xfrm>
            <a:off x="6371373" y="5575616"/>
            <a:ext cx="121929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34365" y="5953305"/>
            <a:ext cx="1482522"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Remove route to Z</a:t>
            </a:r>
          </a:p>
        </p:txBody>
      </p:sp>
      <p:sp>
        <p:nvSpPr>
          <p:cNvPr id="28" name="TextBox 27"/>
          <p:cNvSpPr txBox="1"/>
          <p:nvPr/>
        </p:nvSpPr>
        <p:spPr>
          <a:xfrm>
            <a:off x="7405456" y="5955687"/>
            <a:ext cx="1482522"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Remove route to Z</a:t>
            </a:r>
          </a:p>
        </p:txBody>
      </p:sp>
      <p:sp>
        <p:nvSpPr>
          <p:cNvPr id="29" name="TextBox 28"/>
          <p:cNvSpPr txBox="1"/>
          <p:nvPr/>
        </p:nvSpPr>
        <p:spPr>
          <a:xfrm>
            <a:off x="6276391" y="5302399"/>
            <a:ext cx="155940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Route to Z – hop 16</a:t>
            </a:r>
          </a:p>
        </p:txBody>
      </p:sp>
      <p:sp>
        <p:nvSpPr>
          <p:cNvPr id="30" name="TextBox 29"/>
          <p:cNvSpPr txBox="1"/>
          <p:nvPr/>
        </p:nvSpPr>
        <p:spPr>
          <a:xfrm>
            <a:off x="2863274" y="5955687"/>
            <a:ext cx="1482522"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Remove route to Z</a:t>
            </a:r>
          </a:p>
        </p:txBody>
      </p:sp>
      <p:sp>
        <p:nvSpPr>
          <p:cNvPr id="16" name="Oval 15"/>
          <p:cNvSpPr/>
          <p:nvPr/>
        </p:nvSpPr>
        <p:spPr>
          <a:xfrm>
            <a:off x="770105" y="5446178"/>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Z</a:t>
            </a:r>
          </a:p>
        </p:txBody>
      </p:sp>
      <p:cxnSp>
        <p:nvCxnSpPr>
          <p:cNvPr id="17" name="Straight Connector 16"/>
          <p:cNvCxnSpPr>
            <a:stCxn id="16" idx="6"/>
          </p:cNvCxnSpPr>
          <p:nvPr/>
        </p:nvCxnSpPr>
        <p:spPr>
          <a:xfrm>
            <a:off x="1604992" y="5694657"/>
            <a:ext cx="1559401" cy="10172"/>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08490" y="5329155"/>
            <a:ext cx="175240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Route to Z Up/Down</a:t>
            </a:r>
          </a:p>
        </p:txBody>
      </p:sp>
    </p:spTree>
    <p:extLst>
      <p:ext uri="{BB962C8B-B14F-4D97-AF65-F5344CB8AC3E}">
        <p14:creationId xmlns:p14="http://schemas.microsoft.com/office/powerpoint/2010/main" val="66139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Route Poisoning</a:t>
            </a:r>
          </a:p>
        </p:txBody>
      </p:sp>
      <p:sp>
        <p:nvSpPr>
          <p:cNvPr id="3" name="Content Placeholder 2"/>
          <p:cNvSpPr>
            <a:spLocks noGrp="1"/>
          </p:cNvSpPr>
          <p:nvPr>
            <p:ph sz="quarter" idx="10"/>
          </p:nvPr>
        </p:nvSpPr>
        <p:spPr/>
        <p:txBody>
          <a:bodyPr>
            <a:normAutofit/>
          </a:bodyPr>
          <a:lstStyle/>
          <a:p>
            <a:r>
              <a:rPr lang="en-US" dirty="0"/>
              <a:t>RIP version 1 does not require authentication for route update</a:t>
            </a:r>
          </a:p>
          <a:p>
            <a:r>
              <a:rPr lang="en-US" dirty="0"/>
              <a:t>This allows rogue device to inject an illegitimate route into the routing tables of all participating RIP routers</a:t>
            </a:r>
          </a:p>
          <a:p>
            <a:r>
              <a:rPr lang="en-US" dirty="0"/>
              <a:t>Using route injection, an attacking device can poison the route to a network, effectively causing a denial of service attack</a:t>
            </a:r>
          </a:p>
        </p:txBody>
      </p:sp>
    </p:spTree>
    <p:extLst>
      <p:ext uri="{BB962C8B-B14F-4D97-AF65-F5344CB8AC3E}">
        <p14:creationId xmlns:p14="http://schemas.microsoft.com/office/powerpoint/2010/main" val="20086324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Hold-Down Timer</a:t>
            </a:r>
          </a:p>
        </p:txBody>
      </p:sp>
      <p:sp>
        <p:nvSpPr>
          <p:cNvPr id="3" name="Content Placeholder 2"/>
          <p:cNvSpPr>
            <a:spLocks noGrp="1"/>
          </p:cNvSpPr>
          <p:nvPr>
            <p:ph sz="quarter" idx="10"/>
          </p:nvPr>
        </p:nvSpPr>
        <p:spPr/>
        <p:txBody>
          <a:bodyPr>
            <a:normAutofit/>
          </a:bodyPr>
          <a:lstStyle/>
          <a:p>
            <a:r>
              <a:rPr lang="en-US" dirty="0"/>
              <a:t>Used to prevent any subsequent route updates after a network is announced as unreachable</a:t>
            </a:r>
          </a:p>
          <a:p>
            <a:r>
              <a:rPr lang="en-US" dirty="0"/>
              <a:t>Used to prevent conflicting routing updates until the network converges after a change</a:t>
            </a:r>
          </a:p>
          <a:p>
            <a:r>
              <a:rPr lang="en-US" dirty="0"/>
              <a:t>Default hold-down timer is set to 180 seconds</a:t>
            </a:r>
          </a:p>
        </p:txBody>
      </p:sp>
      <p:sp>
        <p:nvSpPr>
          <p:cNvPr id="4" name="Oval 3"/>
          <p:cNvSpPr/>
          <p:nvPr/>
        </p:nvSpPr>
        <p:spPr>
          <a:xfrm>
            <a:off x="3029288" y="5155622"/>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A</a:t>
            </a:r>
          </a:p>
        </p:txBody>
      </p:sp>
      <p:sp>
        <p:nvSpPr>
          <p:cNvPr id="5" name="Oval 4"/>
          <p:cNvSpPr/>
          <p:nvPr/>
        </p:nvSpPr>
        <p:spPr>
          <a:xfrm>
            <a:off x="5300379" y="5155621"/>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B</a:t>
            </a:r>
          </a:p>
        </p:txBody>
      </p:sp>
      <p:sp>
        <p:nvSpPr>
          <p:cNvPr id="6" name="Oval 5"/>
          <p:cNvSpPr/>
          <p:nvPr/>
        </p:nvSpPr>
        <p:spPr>
          <a:xfrm>
            <a:off x="7571470" y="5155622"/>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C</a:t>
            </a:r>
          </a:p>
        </p:txBody>
      </p:sp>
      <p:cxnSp>
        <p:nvCxnSpPr>
          <p:cNvPr id="7" name="Straight Connector 6"/>
          <p:cNvCxnSpPr>
            <a:stCxn id="4" idx="6"/>
            <a:endCxn id="5" idx="2"/>
          </p:cNvCxnSpPr>
          <p:nvPr/>
        </p:nvCxnSpPr>
        <p:spPr>
          <a:xfrm flipV="1">
            <a:off x="3864176" y="5404100"/>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6"/>
            <a:endCxn id="6" idx="2"/>
          </p:cNvCxnSpPr>
          <p:nvPr/>
        </p:nvCxnSpPr>
        <p:spPr>
          <a:xfrm>
            <a:off x="6135266" y="5404100"/>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3963567" y="5274888"/>
            <a:ext cx="121929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77982" y="5017121"/>
            <a:ext cx="155940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Route to Z – hop 16</a:t>
            </a:r>
          </a:p>
        </p:txBody>
      </p:sp>
      <p:cxnSp>
        <p:nvCxnSpPr>
          <p:cNvPr id="11" name="Straight Arrow Connector 10"/>
          <p:cNvCxnSpPr>
            <a:cxnSpLocks/>
          </p:cNvCxnSpPr>
          <p:nvPr/>
        </p:nvCxnSpPr>
        <p:spPr>
          <a:xfrm>
            <a:off x="6236268" y="5274888"/>
            <a:ext cx="121929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99260" y="5652577"/>
            <a:ext cx="1482522"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Remove route to Z</a:t>
            </a:r>
          </a:p>
        </p:txBody>
      </p:sp>
      <p:sp>
        <p:nvSpPr>
          <p:cNvPr id="13" name="TextBox 12"/>
          <p:cNvSpPr txBox="1"/>
          <p:nvPr/>
        </p:nvSpPr>
        <p:spPr>
          <a:xfrm>
            <a:off x="7270351" y="5654959"/>
            <a:ext cx="1482522"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Remove route to Z</a:t>
            </a:r>
          </a:p>
        </p:txBody>
      </p:sp>
      <p:sp>
        <p:nvSpPr>
          <p:cNvPr id="14" name="TextBox 13"/>
          <p:cNvSpPr txBox="1"/>
          <p:nvPr/>
        </p:nvSpPr>
        <p:spPr>
          <a:xfrm>
            <a:off x="6141286" y="5001671"/>
            <a:ext cx="155940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Route to Z – hop 16</a:t>
            </a:r>
          </a:p>
        </p:txBody>
      </p:sp>
      <p:sp>
        <p:nvSpPr>
          <p:cNvPr id="15" name="TextBox 14"/>
          <p:cNvSpPr txBox="1"/>
          <p:nvPr/>
        </p:nvSpPr>
        <p:spPr>
          <a:xfrm>
            <a:off x="2728169" y="5654959"/>
            <a:ext cx="1482522"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Remove route to Z</a:t>
            </a:r>
          </a:p>
        </p:txBody>
      </p:sp>
      <p:sp>
        <p:nvSpPr>
          <p:cNvPr id="16" name="Oval 15"/>
          <p:cNvSpPr/>
          <p:nvPr/>
        </p:nvSpPr>
        <p:spPr>
          <a:xfrm>
            <a:off x="635000" y="5145450"/>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white"/>
                </a:solidFill>
                <a:effectLst/>
                <a:uLnTx/>
                <a:uFillTx/>
                <a:latin typeface="Arial"/>
                <a:ea typeface="+mn-ea"/>
                <a:cs typeface="+mn-cs"/>
              </a:rPr>
              <a:t>Z</a:t>
            </a:r>
          </a:p>
        </p:txBody>
      </p:sp>
      <p:cxnSp>
        <p:nvCxnSpPr>
          <p:cNvPr id="17" name="Straight Connector 16"/>
          <p:cNvCxnSpPr>
            <a:stCxn id="16" idx="6"/>
          </p:cNvCxnSpPr>
          <p:nvPr/>
        </p:nvCxnSpPr>
        <p:spPr>
          <a:xfrm>
            <a:off x="1469887" y="5393929"/>
            <a:ext cx="1559401" cy="10172"/>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73385" y="5028427"/>
            <a:ext cx="175240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969696">
                    <a:lumMod val="75000"/>
                  </a:srgbClr>
                </a:solidFill>
                <a:effectLst/>
                <a:uLnTx/>
                <a:uFillTx/>
                <a:latin typeface="Arial"/>
                <a:ea typeface="+mn-ea"/>
                <a:cs typeface="+mn-cs"/>
              </a:rPr>
              <a:t>Route to Z Up/Down</a:t>
            </a:r>
          </a:p>
        </p:txBody>
      </p:sp>
    </p:spTree>
    <p:extLst>
      <p:ext uri="{BB962C8B-B14F-4D97-AF65-F5344CB8AC3E}">
        <p14:creationId xmlns:p14="http://schemas.microsoft.com/office/powerpoint/2010/main" val="10021231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Route Injection</a:t>
            </a:r>
          </a:p>
        </p:txBody>
      </p:sp>
      <p:sp>
        <p:nvSpPr>
          <p:cNvPr id="3" name="Content Placeholder 2"/>
          <p:cNvSpPr>
            <a:spLocks noGrp="1"/>
          </p:cNvSpPr>
          <p:nvPr>
            <p:ph sz="quarter" idx="10"/>
          </p:nvPr>
        </p:nvSpPr>
        <p:spPr/>
        <p:txBody>
          <a:bodyPr>
            <a:normAutofit/>
          </a:bodyPr>
          <a:lstStyle/>
          <a:p>
            <a:r>
              <a:rPr lang="en-US" dirty="0"/>
              <a:t>RIP version 1 does not require authentication for route update</a:t>
            </a:r>
          </a:p>
          <a:p>
            <a:r>
              <a:rPr lang="en-US" dirty="0"/>
              <a:t>This allows a rogue device to inject an illegitimate route into the routing tables of all participating RIP routers</a:t>
            </a:r>
          </a:p>
          <a:p>
            <a:r>
              <a:rPr lang="en-US" dirty="0"/>
              <a:t>Using route injection, an attacking device can inject a route to redirect all traffic through itself, and hijack network sessions by performing a man-in-the-middle attack </a:t>
            </a:r>
          </a:p>
        </p:txBody>
      </p:sp>
    </p:spTree>
    <p:extLst>
      <p:ext uri="{BB962C8B-B14F-4D97-AF65-F5344CB8AC3E}">
        <p14:creationId xmlns:p14="http://schemas.microsoft.com/office/powerpoint/2010/main" val="40430660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Attack Mitigation</a:t>
            </a:r>
          </a:p>
        </p:txBody>
      </p:sp>
      <p:sp>
        <p:nvSpPr>
          <p:cNvPr id="3" name="Content Placeholder 2"/>
          <p:cNvSpPr>
            <a:spLocks noGrp="1"/>
          </p:cNvSpPr>
          <p:nvPr>
            <p:ph sz="quarter" idx="10"/>
          </p:nvPr>
        </p:nvSpPr>
        <p:spPr>
          <a:xfrm>
            <a:off x="635000" y="885825"/>
            <a:ext cx="7840663" cy="5329943"/>
          </a:xfrm>
        </p:spPr>
        <p:txBody>
          <a:bodyPr>
            <a:normAutofit/>
          </a:bodyPr>
          <a:lstStyle/>
          <a:p>
            <a:r>
              <a:rPr lang="en-US" dirty="0"/>
              <a:t>Do not use RIP version 1 (no authentication mechanism, it is susceptible to network attacks)</a:t>
            </a:r>
          </a:p>
          <a:p>
            <a:r>
              <a:rPr lang="en-US" dirty="0"/>
              <a:t>Choose a complex password for authentication in version 2 to prevent brute force attacks with password file</a:t>
            </a:r>
          </a:p>
          <a:p>
            <a:r>
              <a:rPr lang="en-US" dirty="0"/>
              <a:t>An inefficient routing protocol that is also unsafe if misconfigured</a:t>
            </a:r>
          </a:p>
          <a:p>
            <a:r>
              <a:rPr lang="en-US" dirty="0"/>
              <a:t>Implement ACL to prevent other than neighbor to send updates</a:t>
            </a:r>
          </a:p>
          <a:p>
            <a:r>
              <a:rPr lang="en-US" dirty="0"/>
              <a:t>Deprecated, do not use RIP if at all possible.</a:t>
            </a:r>
          </a:p>
        </p:txBody>
      </p:sp>
    </p:spTree>
    <p:extLst>
      <p:ext uri="{BB962C8B-B14F-4D97-AF65-F5344CB8AC3E}">
        <p14:creationId xmlns:p14="http://schemas.microsoft.com/office/powerpoint/2010/main" val="5270220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6841914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Border Gateway Protocol (BGP)</a:t>
            </a:r>
          </a:p>
        </p:txBody>
      </p:sp>
    </p:spTree>
    <p:extLst>
      <p:ext uri="{BB962C8B-B14F-4D97-AF65-F5344CB8AC3E}">
        <p14:creationId xmlns:p14="http://schemas.microsoft.com/office/powerpoint/2010/main" val="4669338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Protocol Terminology</a:t>
            </a:r>
          </a:p>
        </p:txBody>
      </p:sp>
      <p:sp>
        <p:nvSpPr>
          <p:cNvPr id="3" name="Content Placeholder 2"/>
          <p:cNvSpPr>
            <a:spLocks noGrp="1"/>
          </p:cNvSpPr>
          <p:nvPr>
            <p:ph sz="quarter" idx="10"/>
          </p:nvPr>
        </p:nvSpPr>
        <p:spPr>
          <a:xfrm>
            <a:off x="635000" y="876300"/>
            <a:ext cx="7840663" cy="5339468"/>
          </a:xfrm>
        </p:spPr>
        <p:txBody>
          <a:bodyPr/>
          <a:lstStyle/>
          <a:p>
            <a:r>
              <a:rPr lang="en-US" dirty="0"/>
              <a:t>Interior Gateway Protocol (IGP)– the protocol used to exchange routing information within an autonomous system.</a:t>
            </a:r>
          </a:p>
          <a:p>
            <a:r>
              <a:rPr lang="en-US" dirty="0"/>
              <a:t>Exterior Routing Protocol (ERP)– the protocol used to transfer exchange information between autonomous systems.</a:t>
            </a:r>
          </a:p>
          <a:p>
            <a:r>
              <a:rPr lang="en-US" dirty="0"/>
              <a:t>Autonomous System (AS) – a set of routers with common routing rules, managed by one technical administrator and working with an IGP protocol (for routing within an AS, several IGP protocols can also be used).</a:t>
            </a:r>
          </a:p>
        </p:txBody>
      </p:sp>
    </p:spTree>
    <p:extLst>
      <p:ext uri="{BB962C8B-B14F-4D97-AF65-F5344CB8AC3E}">
        <p14:creationId xmlns:p14="http://schemas.microsoft.com/office/powerpoint/2010/main" val="6046106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Protocol Terminology (</a:t>
            </a:r>
            <a:r>
              <a:rPr lang="en-US" dirty="0" err="1"/>
              <a:t>cont</a:t>
            </a:r>
            <a:r>
              <a:rPr lang="en-US" dirty="0"/>
              <a:t>)</a:t>
            </a:r>
          </a:p>
        </p:txBody>
      </p:sp>
      <p:sp>
        <p:nvSpPr>
          <p:cNvPr id="3" name="Content Placeholder 2"/>
          <p:cNvSpPr>
            <a:spLocks noGrp="1"/>
          </p:cNvSpPr>
          <p:nvPr>
            <p:ph sz="quarter" idx="10"/>
          </p:nvPr>
        </p:nvSpPr>
        <p:spPr>
          <a:xfrm>
            <a:off x="635000" y="885825"/>
            <a:ext cx="7840663" cy="5329943"/>
          </a:xfrm>
        </p:spPr>
        <p:txBody>
          <a:bodyPr/>
          <a:lstStyle/>
          <a:p>
            <a:r>
              <a:rPr lang="en-US" dirty="0"/>
              <a:t>Transit autonomous system (transit AS) – autonomous system, through which traffic is sent to other autonomous systems.</a:t>
            </a:r>
          </a:p>
          <a:p>
            <a:r>
              <a:rPr lang="en-US" dirty="0"/>
              <a:t>Path – a sequence consisting of autonomous systems numbers through which must pass to reach the destination network.</a:t>
            </a:r>
          </a:p>
          <a:p>
            <a:r>
              <a:rPr lang="en-US" dirty="0"/>
              <a:t>Path attributes (PA) – path characteristics that help to choose the best path.</a:t>
            </a:r>
          </a:p>
          <a:p>
            <a:r>
              <a:rPr lang="en-US" dirty="0"/>
              <a:t>BGP speaker – a router that runs BGP protocol.</a:t>
            </a:r>
          </a:p>
        </p:txBody>
      </p:sp>
    </p:spTree>
    <p:extLst>
      <p:ext uri="{BB962C8B-B14F-4D97-AF65-F5344CB8AC3E}">
        <p14:creationId xmlns:p14="http://schemas.microsoft.com/office/powerpoint/2010/main" val="19875347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Protocol Terminology (</a:t>
            </a:r>
            <a:r>
              <a:rPr lang="en-US" dirty="0" err="1"/>
              <a:t>cont</a:t>
            </a:r>
            <a:r>
              <a:rPr lang="en-US" dirty="0"/>
              <a:t>)</a:t>
            </a:r>
          </a:p>
        </p:txBody>
      </p:sp>
      <p:sp>
        <p:nvSpPr>
          <p:cNvPr id="3" name="Content Placeholder 2"/>
          <p:cNvSpPr>
            <a:spLocks noGrp="1"/>
          </p:cNvSpPr>
          <p:nvPr>
            <p:ph sz="quarter" idx="10"/>
          </p:nvPr>
        </p:nvSpPr>
        <p:spPr>
          <a:xfrm>
            <a:off x="635000" y="885825"/>
            <a:ext cx="7840663" cy="5329943"/>
          </a:xfrm>
        </p:spPr>
        <p:txBody>
          <a:bodyPr/>
          <a:lstStyle/>
          <a:p>
            <a:r>
              <a:rPr lang="en-US" dirty="0"/>
              <a:t>Neighbors, peers – any two routers between which a TCP connection for exchanging routing information is open.</a:t>
            </a:r>
          </a:p>
          <a:p>
            <a:r>
              <a:rPr lang="en-US" dirty="0"/>
              <a:t>Network layer information about network availability (Network Layer Reachability Information, NLRI) – IP prefix and prefix length.</a:t>
            </a:r>
          </a:p>
          <a:p>
            <a:r>
              <a:rPr lang="en-US" dirty="0"/>
              <a:t>Operational algorithm - </a:t>
            </a:r>
          </a:p>
        </p:txBody>
      </p:sp>
    </p:spTree>
    <p:extLst>
      <p:ext uri="{BB962C8B-B14F-4D97-AF65-F5344CB8AC3E}">
        <p14:creationId xmlns:p14="http://schemas.microsoft.com/office/powerpoint/2010/main" val="354318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IP V4 vs V6</a:t>
            </a:r>
            <a:endParaRPr lang="en-US" dirty="0"/>
          </a:p>
        </p:txBody>
      </p:sp>
      <p:graphicFrame>
        <p:nvGraphicFramePr>
          <p:cNvPr id="4" name="Content Placeholder 3"/>
          <p:cNvGraphicFramePr>
            <a:graphicFrameLocks noGrp="1" noChangeAspect="1"/>
          </p:cNvGraphicFramePr>
          <p:nvPr>
            <p:ph sz="quarter" idx="10"/>
          </p:nvPr>
        </p:nvGraphicFramePr>
        <p:xfrm>
          <a:off x="1054100" y="1631156"/>
          <a:ext cx="7002463" cy="4200525"/>
        </p:xfrm>
        <a:graphic>
          <a:graphicData uri="http://schemas.openxmlformats.org/presentationml/2006/ole">
            <mc:AlternateContent xmlns:mc="http://schemas.openxmlformats.org/markup-compatibility/2006">
              <mc:Choice xmlns:v="urn:schemas-microsoft-com:vml" Requires="v">
                <p:oleObj name="Document" r:id="rId2" imgW="7002780" imgH="4201160" progId="Word.Document.8">
                  <p:embed/>
                </p:oleObj>
              </mc:Choice>
              <mc:Fallback>
                <p:oleObj name="Document" r:id="rId2" imgW="7002780" imgH="4201160" progId="Word.Document.8">
                  <p:embed/>
                  <p:pic>
                    <p:nvPicPr>
                      <p:cNvPr id="4"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1631156"/>
                        <a:ext cx="7002463" cy="420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32587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WAN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5" name="Object 4"/>
          <p:cNvGraphicFramePr>
            <a:graphicFrameLocks noChangeAspect="1"/>
          </p:cNvGraphicFramePr>
          <p:nvPr/>
        </p:nvGraphicFramePr>
        <p:xfrm>
          <a:off x="617852" y="1257300"/>
          <a:ext cx="7782064" cy="1647825"/>
        </p:xfrm>
        <a:graphic>
          <a:graphicData uri="http://schemas.openxmlformats.org/presentationml/2006/ole">
            <mc:AlternateContent xmlns:mc="http://schemas.openxmlformats.org/markup-compatibility/2006">
              <mc:Choice xmlns:v="urn:schemas-microsoft-com:vml" Requires="v">
                <p:oleObj r:id="rId2" imgW="7315298" imgH="1552588" progId="Visio.Drawing.15">
                  <p:embed/>
                </p:oleObj>
              </mc:Choice>
              <mc:Fallback>
                <p:oleObj r:id="rId2" imgW="7315298" imgH="1552588" progId="Visio.Drawing.15">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52" y="1257300"/>
                        <a:ext cx="7782064" cy="1647825"/>
                      </a:xfrm>
                      <a:prstGeom prst="rect">
                        <a:avLst/>
                      </a:prstGeom>
                      <a:noFill/>
                    </p:spPr>
                  </p:pic>
                </p:oleObj>
              </mc:Fallback>
            </mc:AlternateContent>
          </a:graphicData>
        </a:graphic>
      </p:graphicFrame>
      <p:sp>
        <p:nvSpPr>
          <p:cNvPr id="3" name="Oval 2"/>
          <p:cNvSpPr/>
          <p:nvPr/>
        </p:nvSpPr>
        <p:spPr>
          <a:xfrm>
            <a:off x="5419725" y="1085850"/>
            <a:ext cx="3429000" cy="210502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 name="Oval 5"/>
          <p:cNvSpPr/>
          <p:nvPr/>
        </p:nvSpPr>
        <p:spPr>
          <a:xfrm>
            <a:off x="133350" y="1085849"/>
            <a:ext cx="3429000" cy="210502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TextBox 6"/>
          <p:cNvSpPr txBox="1"/>
          <p:nvPr/>
        </p:nvSpPr>
        <p:spPr>
          <a:xfrm>
            <a:off x="1352550" y="791868"/>
            <a:ext cx="11336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AS64001</a:t>
            </a:r>
          </a:p>
        </p:txBody>
      </p:sp>
      <p:sp>
        <p:nvSpPr>
          <p:cNvPr id="8" name="TextBox 7"/>
          <p:cNvSpPr txBox="1"/>
          <p:nvPr/>
        </p:nvSpPr>
        <p:spPr>
          <a:xfrm>
            <a:off x="6748378" y="819593"/>
            <a:ext cx="11336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AS65001</a:t>
            </a:r>
          </a:p>
        </p:txBody>
      </p:sp>
      <p:sp>
        <p:nvSpPr>
          <p:cNvPr id="9" name="Content Placeholder 2"/>
          <p:cNvSpPr>
            <a:spLocks noGrp="1"/>
          </p:cNvSpPr>
          <p:nvPr>
            <p:ph sz="quarter" idx="10"/>
          </p:nvPr>
        </p:nvSpPr>
        <p:spPr>
          <a:xfrm>
            <a:off x="250994" y="3190876"/>
            <a:ext cx="4470400" cy="3024892"/>
          </a:xfrm>
        </p:spPr>
        <p:txBody>
          <a:bodyPr>
            <a:normAutofit/>
          </a:bodyPr>
          <a:lstStyle/>
          <a:p>
            <a:r>
              <a:rPr lang="en-US" sz="1400" dirty="0"/>
              <a:t>router </a:t>
            </a:r>
            <a:r>
              <a:rPr lang="en-US" sz="1400" dirty="0" err="1"/>
              <a:t>bgp</a:t>
            </a:r>
            <a:r>
              <a:rPr lang="en-US" sz="1400" dirty="0"/>
              <a:t> 64001</a:t>
            </a:r>
          </a:p>
          <a:p>
            <a:r>
              <a:rPr lang="en-US" sz="1400" dirty="0" err="1"/>
              <a:t>bgp</a:t>
            </a:r>
            <a:r>
              <a:rPr lang="en-US" sz="1400" dirty="0"/>
              <a:t> log-neighbor-changes</a:t>
            </a:r>
          </a:p>
          <a:p>
            <a:r>
              <a:rPr lang="en-US" sz="1400" dirty="0" err="1"/>
              <a:t>bgp</a:t>
            </a:r>
            <a:r>
              <a:rPr lang="en-US" sz="1400" dirty="0"/>
              <a:t> </a:t>
            </a:r>
            <a:r>
              <a:rPr lang="en-US" sz="1400" dirty="0" err="1"/>
              <a:t>maxas</a:t>
            </a:r>
            <a:r>
              <a:rPr lang="en-US" sz="1400" dirty="0"/>
              <a:t>-limit 50</a:t>
            </a:r>
          </a:p>
          <a:p>
            <a:r>
              <a:rPr lang="en-US" sz="1400" dirty="0"/>
              <a:t>aggregate-address 172.16.0.0 255.255.252.0 summary-only</a:t>
            </a:r>
          </a:p>
          <a:p>
            <a:r>
              <a:rPr lang="en-US" sz="1400" dirty="0"/>
              <a:t>redistribute connected</a:t>
            </a:r>
          </a:p>
          <a:p>
            <a:r>
              <a:rPr lang="en-US" sz="1400" dirty="0"/>
              <a:t>redistribute static</a:t>
            </a:r>
          </a:p>
          <a:p>
            <a:r>
              <a:rPr lang="en-US" sz="1400" dirty="0"/>
              <a:t>neighbor 10.200.200.1 remote-as 65001</a:t>
            </a:r>
          </a:p>
          <a:p>
            <a:r>
              <a:rPr lang="en-US" sz="1400" dirty="0"/>
              <a:t>neighbor 10.200.200.1 soft-reconfiguration inbound</a:t>
            </a:r>
          </a:p>
        </p:txBody>
      </p:sp>
      <p:sp>
        <p:nvSpPr>
          <p:cNvPr id="10" name="Content Placeholder 2"/>
          <p:cNvSpPr txBox="1">
            <a:spLocks/>
          </p:cNvSpPr>
          <p:nvPr/>
        </p:nvSpPr>
        <p:spPr>
          <a:xfrm>
            <a:off x="4962525" y="3190876"/>
            <a:ext cx="4181474" cy="3186818"/>
          </a:xfrm>
          <a:prstGeom prst="rect">
            <a:avLst/>
          </a:prstGeom>
        </p:spPr>
        <p:txBody>
          <a:bodyPr vert="horz">
            <a:normAutofit/>
          </a:bodyPr>
          <a:lstStyle>
            <a:lvl1pPr marL="342900" indent="-342900" algn="l" defTabSz="914400" rtl="0" eaLnBrk="1" latinLnBrk="0" hangingPunct="1">
              <a:spcBef>
                <a:spcPct val="20000"/>
              </a:spcBef>
              <a:buFont typeface="Arial" pitchFamily="34" charset="0"/>
              <a:buChar char="•"/>
              <a:defRPr sz="2800" kern="1200" baseline="0">
                <a:solidFill>
                  <a:schemeClr val="tx2"/>
                </a:solidFill>
                <a:latin typeface="Arial" pitchFamily="34" charset="0"/>
                <a:ea typeface="+mn-ea"/>
                <a:cs typeface="Arial" pitchFamily="34" charset="0"/>
              </a:defRPr>
            </a:lvl1pPr>
            <a:lvl2pPr marL="6858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14400" indent="-22860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3pPr>
            <a:lvl4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371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router </a:t>
            </a:r>
            <a:r>
              <a:rPr kumimoji="0" lang="en-US" sz="1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bgp</a:t>
            </a: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65001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bgp</a:t>
            </a: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log-neighbor-changes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bgp</a:t>
            </a: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n-US" sz="1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maxas</a:t>
            </a: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-limit 50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aggregate-address 172.16.3.0 255.255.252.0 summary-only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redistribute connected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redistribute static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neighbor 10.100.200.1 remote-as 64001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neighbor 10.100.200.1 soft-reconfiguration inbound</a:t>
            </a:r>
          </a:p>
        </p:txBody>
      </p:sp>
    </p:spTree>
    <p:extLst>
      <p:ext uri="{BB962C8B-B14F-4D97-AF65-F5344CB8AC3E}">
        <p14:creationId xmlns:p14="http://schemas.microsoft.com/office/powerpoint/2010/main" val="32550989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Border Gateway Protocol (BGP)</a:t>
            </a:r>
          </a:p>
        </p:txBody>
      </p:sp>
      <p:sp>
        <p:nvSpPr>
          <p:cNvPr id="3" name="Content Placeholder 2"/>
          <p:cNvSpPr>
            <a:spLocks noGrp="1"/>
          </p:cNvSpPr>
          <p:nvPr>
            <p:ph sz="quarter" idx="10"/>
          </p:nvPr>
        </p:nvSpPr>
        <p:spPr>
          <a:xfrm>
            <a:off x="635000" y="1038225"/>
            <a:ext cx="7840663" cy="5177543"/>
          </a:xfrm>
        </p:spPr>
        <p:txBody>
          <a:bodyPr>
            <a:normAutofit/>
          </a:bodyPr>
          <a:lstStyle/>
          <a:p>
            <a:r>
              <a:rPr lang="en-US" dirty="0"/>
              <a:t>Standardized protocol used to exchange routing information between AS (Autonomous System) on the Internet</a:t>
            </a:r>
          </a:p>
          <a:p>
            <a:r>
              <a:rPr lang="en-US" dirty="0"/>
              <a:t>Used mostly in edge routers</a:t>
            </a:r>
          </a:p>
          <a:p>
            <a:r>
              <a:rPr lang="en-US" dirty="0"/>
              <a:t>BGP peers are set up manually between edge routers to exchange routing information</a:t>
            </a:r>
          </a:p>
          <a:p>
            <a:r>
              <a:rPr lang="en-US" dirty="0"/>
              <a:t>As the AS learns of a new route, the routing information is propagated to all peers</a:t>
            </a:r>
          </a:p>
          <a:p>
            <a:r>
              <a:rPr lang="en-US" dirty="0"/>
              <a:t>All learned routes are then processed and stored in RIB (Routing Information Base)</a:t>
            </a:r>
          </a:p>
          <a:p>
            <a:endParaRPr lang="en-US" dirty="0"/>
          </a:p>
        </p:txBody>
      </p:sp>
    </p:spTree>
    <p:extLst>
      <p:ext uri="{BB962C8B-B14F-4D97-AF65-F5344CB8AC3E}">
        <p14:creationId xmlns:p14="http://schemas.microsoft.com/office/powerpoint/2010/main" val="32941412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 Best Path Selection Order</a:t>
            </a:r>
          </a:p>
        </p:txBody>
      </p:sp>
      <p:sp>
        <p:nvSpPr>
          <p:cNvPr id="3" name="Content Placeholder 2"/>
          <p:cNvSpPr>
            <a:spLocks noGrp="1"/>
          </p:cNvSpPr>
          <p:nvPr>
            <p:ph sz="quarter" idx="10"/>
          </p:nvPr>
        </p:nvSpPr>
        <p:spPr>
          <a:xfrm>
            <a:off x="635000" y="895350"/>
            <a:ext cx="7840663" cy="5320418"/>
          </a:xfrm>
        </p:spPr>
        <p:txBody>
          <a:bodyPr>
            <a:normAutofit fontScale="85000" lnSpcReduction="20000"/>
          </a:bodyPr>
          <a:lstStyle/>
          <a:p>
            <a:r>
              <a:rPr lang="en-US" dirty="0"/>
              <a:t>Algorithm not standardized, Cisco IOS selection order is</a:t>
            </a:r>
          </a:p>
          <a:p>
            <a:pPr lvl="1"/>
            <a:r>
              <a:rPr lang="en-US" dirty="0"/>
              <a:t>Don't consider routes if can't reach next-hop </a:t>
            </a:r>
          </a:p>
          <a:p>
            <a:pPr lvl="1"/>
            <a:r>
              <a:rPr lang="en-US" dirty="0"/>
              <a:t>Weight (highest) </a:t>
            </a:r>
          </a:p>
          <a:p>
            <a:pPr lvl="1"/>
            <a:r>
              <a:rPr lang="en-US" dirty="0"/>
              <a:t>Locally significant Cisco proprietary attribute </a:t>
            </a:r>
          </a:p>
          <a:p>
            <a:pPr lvl="1"/>
            <a:r>
              <a:rPr lang="en-US" dirty="0"/>
              <a:t>Local Preference (highest) </a:t>
            </a:r>
          </a:p>
          <a:p>
            <a:pPr lvl="1"/>
            <a:r>
              <a:rPr lang="en-US" dirty="0"/>
              <a:t>Locally originated routes </a:t>
            </a:r>
          </a:p>
          <a:p>
            <a:pPr lvl="1"/>
            <a:r>
              <a:rPr lang="en-US" dirty="0"/>
              <a:t>AS-Path (shortest) </a:t>
            </a:r>
          </a:p>
          <a:p>
            <a:pPr lvl="1"/>
            <a:r>
              <a:rPr lang="en-US" dirty="0"/>
              <a:t>Origin (lowest) </a:t>
            </a:r>
          </a:p>
          <a:p>
            <a:pPr lvl="1"/>
            <a:r>
              <a:rPr lang="en-US" dirty="0"/>
              <a:t>MED (lowest) </a:t>
            </a:r>
          </a:p>
          <a:p>
            <a:pPr lvl="1"/>
            <a:r>
              <a:rPr lang="en-US" dirty="0"/>
              <a:t>EBGP learned routes over </a:t>
            </a:r>
            <a:r>
              <a:rPr lang="en-US" dirty="0" err="1"/>
              <a:t>iBGP</a:t>
            </a:r>
            <a:r>
              <a:rPr lang="en-US" dirty="0"/>
              <a:t> learned routes </a:t>
            </a:r>
          </a:p>
          <a:p>
            <a:pPr lvl="1"/>
            <a:r>
              <a:rPr lang="en-US" dirty="0"/>
              <a:t>Smallest IGP metric to next-hop value </a:t>
            </a:r>
          </a:p>
          <a:p>
            <a:r>
              <a:rPr lang="en-US" dirty="0"/>
              <a:t>Algorithm runs top down until a deciding match occurs </a:t>
            </a:r>
          </a:p>
          <a:p>
            <a:r>
              <a:rPr lang="en-US" dirty="0"/>
              <a:t>Other tie-breaking checks occur if no </a:t>
            </a:r>
            <a:r>
              <a:rPr lang="en-US" dirty="0" err="1"/>
              <a:t>bestpath</a:t>
            </a:r>
            <a:r>
              <a:rPr lang="en-US" dirty="0"/>
              <a:t> </a:t>
            </a:r>
          </a:p>
          <a:p>
            <a:pPr lvl="1"/>
            <a:r>
              <a:rPr lang="en-US" dirty="0"/>
              <a:t>Oldest route, lowest Router-ID, lowest interface IP address, etc.</a:t>
            </a:r>
          </a:p>
        </p:txBody>
      </p:sp>
    </p:spTree>
    <p:extLst>
      <p:ext uri="{BB962C8B-B14F-4D97-AF65-F5344CB8AC3E}">
        <p14:creationId xmlns:p14="http://schemas.microsoft.com/office/powerpoint/2010/main" val="78831142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a:t>
            </a:r>
          </a:p>
        </p:txBody>
      </p:sp>
      <p:sp>
        <p:nvSpPr>
          <p:cNvPr id="3" name="Content Placeholder 2"/>
          <p:cNvSpPr>
            <a:spLocks noGrp="1"/>
          </p:cNvSpPr>
          <p:nvPr>
            <p:ph sz="quarter" idx="10"/>
          </p:nvPr>
        </p:nvSpPr>
        <p:spPr/>
        <p:txBody>
          <a:bodyPr>
            <a:noAutofit/>
          </a:bodyPr>
          <a:lstStyle/>
          <a:p>
            <a:r>
              <a:rPr lang="en-US" sz="2400" dirty="0"/>
              <a:t>Limited built-in mechanism to protect against attack or error from peers</a:t>
            </a:r>
          </a:p>
          <a:p>
            <a:r>
              <a:rPr lang="en-US" sz="2400" dirty="0"/>
              <a:t>No mechanism to protect against modification, deletion, forging or replaying of data</a:t>
            </a:r>
          </a:p>
          <a:p>
            <a:pPr lvl="1"/>
            <a:r>
              <a:rPr lang="en-US" sz="2000" dirty="0"/>
              <a:t>Can be used as an attacking vector to destabilize a network</a:t>
            </a:r>
          </a:p>
          <a:p>
            <a:r>
              <a:rPr lang="en-US" sz="2400" dirty="0"/>
              <a:t>Advertises routes with any AS number</a:t>
            </a:r>
          </a:p>
          <a:p>
            <a:r>
              <a:rPr lang="en-US" sz="2400" dirty="0"/>
              <a:t>Can advertise an unassigned address prefix to perform prefix hijacking</a:t>
            </a:r>
          </a:p>
          <a:p>
            <a:r>
              <a:rPr lang="en-US" sz="2400" dirty="0"/>
              <a:t>Does not provide a global view of correct routing information to allow detection of invalid routes</a:t>
            </a:r>
          </a:p>
          <a:p>
            <a:r>
              <a:rPr lang="en-US" sz="2400" dirty="0"/>
              <a:t>Highly susceptible to false advertisement</a:t>
            </a:r>
          </a:p>
        </p:txBody>
      </p:sp>
    </p:spTree>
    <p:extLst>
      <p:ext uri="{BB962C8B-B14F-4D97-AF65-F5344CB8AC3E}">
        <p14:creationId xmlns:p14="http://schemas.microsoft.com/office/powerpoint/2010/main" val="27262063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Impactful Events</a:t>
            </a:r>
          </a:p>
        </p:txBody>
      </p:sp>
      <p:sp>
        <p:nvSpPr>
          <p:cNvPr id="3" name="Content Placeholder 2"/>
          <p:cNvSpPr>
            <a:spLocks noGrp="1"/>
          </p:cNvSpPr>
          <p:nvPr>
            <p:ph sz="quarter" idx="10"/>
          </p:nvPr>
        </p:nvSpPr>
        <p:spPr>
          <a:xfrm>
            <a:off x="635000" y="904875"/>
            <a:ext cx="7840663" cy="5310893"/>
          </a:xfrm>
        </p:spPr>
        <p:txBody>
          <a:bodyPr>
            <a:noAutofit/>
          </a:bodyPr>
          <a:lstStyle/>
          <a:p>
            <a:r>
              <a:rPr lang="en-US" sz="2400" dirty="0"/>
              <a:t>1997 AS 7007 – Leaked internal routing table, </a:t>
            </a:r>
            <a:r>
              <a:rPr lang="en-US" sz="2400" dirty="0" err="1"/>
              <a:t>blackholed</a:t>
            </a:r>
            <a:r>
              <a:rPr lang="en-US" sz="2400" dirty="0"/>
              <a:t> part of Internet</a:t>
            </a:r>
          </a:p>
          <a:p>
            <a:r>
              <a:rPr lang="en-US" sz="2400" dirty="0"/>
              <a:t>2005 Google – Misconfiguration or hacked</a:t>
            </a:r>
          </a:p>
          <a:p>
            <a:r>
              <a:rPr lang="en-US" sz="2400" dirty="0"/>
              <a:t>2008 Pakistan / </a:t>
            </a:r>
            <a:r>
              <a:rPr lang="en-US" sz="2400" dirty="0" err="1"/>
              <a:t>Youtube</a:t>
            </a:r>
            <a:r>
              <a:rPr lang="en-US" sz="2400" dirty="0"/>
              <a:t> blocking – Internal leaked to whole internet</a:t>
            </a:r>
          </a:p>
          <a:p>
            <a:r>
              <a:rPr lang="en-US" sz="2400" dirty="0"/>
              <a:t>2010 China – Internal leaked routes redirected a portion of Internet to China</a:t>
            </a:r>
          </a:p>
          <a:p>
            <a:r>
              <a:rPr lang="en-US" sz="2400" dirty="0"/>
              <a:t>2012 Australia – Filtering failure lead to 30 min outage</a:t>
            </a:r>
          </a:p>
          <a:p>
            <a:endParaRPr lang="en-US" sz="2400" dirty="0"/>
          </a:p>
        </p:txBody>
      </p:sp>
    </p:spTree>
    <p:extLst>
      <p:ext uri="{BB962C8B-B14F-4D97-AF65-F5344CB8AC3E}">
        <p14:creationId xmlns:p14="http://schemas.microsoft.com/office/powerpoint/2010/main" val="7819604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Hijacking (NLRI injection)</a:t>
            </a:r>
          </a:p>
        </p:txBody>
      </p:sp>
      <p:sp>
        <p:nvSpPr>
          <p:cNvPr id="3" name="Content Placeholder 2"/>
          <p:cNvSpPr>
            <a:spLocks noGrp="1"/>
          </p:cNvSpPr>
          <p:nvPr>
            <p:ph sz="quarter" idx="10"/>
          </p:nvPr>
        </p:nvSpPr>
        <p:spPr/>
        <p:txBody>
          <a:bodyPr>
            <a:noAutofit/>
          </a:bodyPr>
          <a:lstStyle/>
          <a:p>
            <a:r>
              <a:rPr lang="en-US" sz="2400" dirty="0"/>
              <a:t>Since BGP is the standard protocol to exchange routing information on the Internet, hijacking BGP routes can have a great impact</a:t>
            </a:r>
          </a:p>
          <a:p>
            <a:r>
              <a:rPr lang="en-US" sz="2400" dirty="0"/>
              <a:t>If an edge router that exchanges routing information with an ISP using BGP is compromised, it is possible to broadcast external BGP announcement to perform BGP hijacking at the Internet</a:t>
            </a:r>
          </a:p>
          <a:p>
            <a:r>
              <a:rPr lang="en-US" sz="2400" dirty="0"/>
              <a:t>Previous BGP hijacking has been successful at rerouting traffic destined for a network to a controlled intermediate network device to perform man-in-the-middle attacks, or denial-of-service attacks</a:t>
            </a:r>
            <a:endParaRPr lang="en-US" dirty="0"/>
          </a:p>
        </p:txBody>
      </p:sp>
    </p:spTree>
    <p:extLst>
      <p:ext uri="{BB962C8B-B14F-4D97-AF65-F5344CB8AC3E}">
        <p14:creationId xmlns:p14="http://schemas.microsoft.com/office/powerpoint/2010/main" val="27706643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Attack Mitigation</a:t>
            </a:r>
          </a:p>
        </p:txBody>
      </p:sp>
      <p:sp>
        <p:nvSpPr>
          <p:cNvPr id="3" name="Content Placeholder 2"/>
          <p:cNvSpPr>
            <a:spLocks noGrp="1"/>
          </p:cNvSpPr>
          <p:nvPr>
            <p:ph sz="quarter" idx="10"/>
          </p:nvPr>
        </p:nvSpPr>
        <p:spPr/>
        <p:txBody>
          <a:bodyPr>
            <a:normAutofit/>
          </a:bodyPr>
          <a:lstStyle/>
          <a:p>
            <a:r>
              <a:rPr lang="en-US" dirty="0"/>
              <a:t>Use peer authentication with MD5</a:t>
            </a:r>
          </a:p>
          <a:p>
            <a:r>
              <a:rPr lang="en-US" dirty="0"/>
              <a:t>Use a complex password</a:t>
            </a:r>
          </a:p>
          <a:p>
            <a:r>
              <a:rPr lang="en-US" dirty="0"/>
              <a:t>Use system monitoring to detect attacks</a:t>
            </a:r>
          </a:p>
          <a:p>
            <a:endParaRPr lang="en-US" dirty="0"/>
          </a:p>
          <a:p>
            <a:r>
              <a:rPr lang="en-US" dirty="0"/>
              <a:t>Route filtering on inbound announcement (on the ISP side)</a:t>
            </a:r>
          </a:p>
          <a:p>
            <a:r>
              <a:rPr lang="en-US" dirty="0"/>
              <a:t>See https://tools.ietf.org/html/draft-jdurand-bgp-security-00</a:t>
            </a:r>
          </a:p>
          <a:p>
            <a:endParaRPr lang="en-US" dirty="0"/>
          </a:p>
        </p:txBody>
      </p:sp>
    </p:spTree>
    <p:extLst>
      <p:ext uri="{BB962C8B-B14F-4D97-AF65-F5344CB8AC3E}">
        <p14:creationId xmlns:p14="http://schemas.microsoft.com/office/powerpoint/2010/main" val="21284280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Discussion &amp; Details</a:t>
            </a:r>
          </a:p>
        </p:txBody>
      </p:sp>
      <p:sp>
        <p:nvSpPr>
          <p:cNvPr id="3" name="Content Placeholder 2"/>
          <p:cNvSpPr>
            <a:spLocks noGrp="1"/>
          </p:cNvSpPr>
          <p:nvPr>
            <p:ph sz="quarter" idx="10"/>
          </p:nvPr>
        </p:nvSpPr>
        <p:spPr/>
        <p:txBody>
          <a:bodyPr/>
          <a:lstStyle/>
          <a:p>
            <a:r>
              <a:rPr lang="en-US" dirty="0">
                <a:hlinkClick r:id="rId2"/>
              </a:rPr>
              <a:t>https://www.defcon.org/images/defcon-16/dc16-presentations/defcon-16-pilosov-kapela.pdf</a:t>
            </a:r>
            <a:endParaRPr lang="en-US" dirty="0"/>
          </a:p>
          <a:p>
            <a:r>
              <a:rPr lang="en-US" dirty="0"/>
              <a:t>https://bgpmon.net/how-the-internet-in-australia-went-down-under/</a:t>
            </a:r>
          </a:p>
          <a:p>
            <a:endParaRPr lang="en-US" dirty="0"/>
          </a:p>
          <a:p>
            <a:endParaRPr lang="en-US" dirty="0"/>
          </a:p>
          <a:p>
            <a:endParaRPr lang="en-US" dirty="0"/>
          </a:p>
        </p:txBody>
      </p:sp>
    </p:spTree>
    <p:extLst>
      <p:ext uri="{BB962C8B-B14F-4D97-AF65-F5344CB8AC3E}">
        <p14:creationId xmlns:p14="http://schemas.microsoft.com/office/powerpoint/2010/main" val="31916988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Open Shortest Path First (OSPF)</a:t>
            </a:r>
          </a:p>
        </p:txBody>
      </p:sp>
    </p:spTree>
    <p:extLst>
      <p:ext uri="{BB962C8B-B14F-4D97-AF65-F5344CB8AC3E}">
        <p14:creationId xmlns:p14="http://schemas.microsoft.com/office/powerpoint/2010/main" val="30150451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WAN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5" name="Object 4"/>
          <p:cNvGraphicFramePr>
            <a:graphicFrameLocks noChangeAspect="1"/>
          </p:cNvGraphicFramePr>
          <p:nvPr/>
        </p:nvGraphicFramePr>
        <p:xfrm>
          <a:off x="617852" y="1257300"/>
          <a:ext cx="7782064" cy="1647825"/>
        </p:xfrm>
        <a:graphic>
          <a:graphicData uri="http://schemas.openxmlformats.org/presentationml/2006/ole">
            <mc:AlternateContent xmlns:mc="http://schemas.openxmlformats.org/markup-compatibility/2006">
              <mc:Choice xmlns:v="urn:schemas-microsoft-com:vml" Requires="v">
                <p:oleObj r:id="rId2" imgW="7315298" imgH="1552588" progId="Visio.Drawing.15">
                  <p:embed/>
                </p:oleObj>
              </mc:Choice>
              <mc:Fallback>
                <p:oleObj r:id="rId2" imgW="7315298" imgH="1552588" progId="Visio.Drawing.15">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52" y="1257300"/>
                        <a:ext cx="7782064" cy="1647825"/>
                      </a:xfrm>
                      <a:prstGeom prst="rect">
                        <a:avLst/>
                      </a:prstGeom>
                      <a:noFill/>
                    </p:spPr>
                  </p:pic>
                </p:oleObj>
              </mc:Fallback>
            </mc:AlternateContent>
          </a:graphicData>
        </a:graphic>
      </p:graphicFrame>
      <p:sp>
        <p:nvSpPr>
          <p:cNvPr id="3" name="Oval 2"/>
          <p:cNvSpPr/>
          <p:nvPr/>
        </p:nvSpPr>
        <p:spPr>
          <a:xfrm>
            <a:off x="5419725" y="1085850"/>
            <a:ext cx="3429000" cy="210502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6" name="Oval 5"/>
          <p:cNvSpPr/>
          <p:nvPr/>
        </p:nvSpPr>
        <p:spPr>
          <a:xfrm>
            <a:off x="133350" y="1085849"/>
            <a:ext cx="3429000" cy="210502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TextBox 6"/>
          <p:cNvSpPr txBox="1"/>
          <p:nvPr/>
        </p:nvSpPr>
        <p:spPr>
          <a:xfrm>
            <a:off x="1352550" y="791868"/>
            <a:ext cx="11336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AS64001</a:t>
            </a:r>
          </a:p>
        </p:txBody>
      </p:sp>
      <p:sp>
        <p:nvSpPr>
          <p:cNvPr id="8" name="TextBox 7"/>
          <p:cNvSpPr txBox="1"/>
          <p:nvPr/>
        </p:nvSpPr>
        <p:spPr>
          <a:xfrm>
            <a:off x="6748378" y="819593"/>
            <a:ext cx="11336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AS65001</a:t>
            </a:r>
          </a:p>
        </p:txBody>
      </p:sp>
      <p:sp>
        <p:nvSpPr>
          <p:cNvPr id="9" name="Content Placeholder 2"/>
          <p:cNvSpPr>
            <a:spLocks noGrp="1"/>
          </p:cNvSpPr>
          <p:nvPr>
            <p:ph sz="quarter" idx="10"/>
          </p:nvPr>
        </p:nvSpPr>
        <p:spPr>
          <a:xfrm>
            <a:off x="250994" y="3190876"/>
            <a:ext cx="4470400" cy="3024892"/>
          </a:xfrm>
        </p:spPr>
        <p:txBody>
          <a:bodyPr>
            <a:normAutofit/>
          </a:bodyPr>
          <a:lstStyle/>
          <a:p>
            <a:r>
              <a:rPr lang="en-US" sz="1400" dirty="0"/>
              <a:t>router </a:t>
            </a:r>
            <a:r>
              <a:rPr lang="en-US" sz="1400" dirty="0" err="1"/>
              <a:t>ospf</a:t>
            </a:r>
            <a:r>
              <a:rPr lang="en-US" sz="1400" dirty="0"/>
              <a:t> 10</a:t>
            </a:r>
          </a:p>
          <a:p>
            <a:r>
              <a:rPr lang="en-US" sz="1400" dirty="0"/>
              <a:t>router-id 172.16.3.1</a:t>
            </a:r>
          </a:p>
          <a:p>
            <a:r>
              <a:rPr lang="en-US" sz="1400" dirty="0"/>
              <a:t>auto-cost reference-bandwidth 10000</a:t>
            </a:r>
          </a:p>
          <a:p>
            <a:r>
              <a:rPr lang="en-US" sz="1400" dirty="0"/>
              <a:t>redistribute connected subnets</a:t>
            </a:r>
          </a:p>
          <a:p>
            <a:r>
              <a:rPr lang="en-US" sz="1400" dirty="0"/>
              <a:t>no passive-interface Fastethernet0</a:t>
            </a:r>
          </a:p>
          <a:p>
            <a:r>
              <a:rPr lang="en-US" sz="1400" dirty="0"/>
              <a:t>network 172.16.0.0 0.0.3.255 area 0</a:t>
            </a:r>
          </a:p>
          <a:p>
            <a:r>
              <a:rPr lang="en-US" sz="1400" dirty="0" err="1"/>
              <a:t>int</a:t>
            </a:r>
            <a:r>
              <a:rPr lang="en-US" sz="1400" dirty="0"/>
              <a:t> Fa0</a:t>
            </a:r>
          </a:p>
          <a:p>
            <a:r>
              <a:rPr lang="en-US" sz="1400" dirty="0" err="1"/>
              <a:t>ip</a:t>
            </a:r>
            <a:r>
              <a:rPr lang="en-US" sz="1400" dirty="0"/>
              <a:t> </a:t>
            </a:r>
            <a:r>
              <a:rPr lang="en-US" sz="1400" dirty="0" err="1"/>
              <a:t>ospf</a:t>
            </a:r>
            <a:r>
              <a:rPr lang="en-US" sz="1400" dirty="0"/>
              <a:t> network point-to-point</a:t>
            </a:r>
          </a:p>
        </p:txBody>
      </p:sp>
      <p:sp>
        <p:nvSpPr>
          <p:cNvPr id="10" name="Content Placeholder 2"/>
          <p:cNvSpPr txBox="1">
            <a:spLocks/>
          </p:cNvSpPr>
          <p:nvPr/>
        </p:nvSpPr>
        <p:spPr>
          <a:xfrm>
            <a:off x="4962525" y="3190876"/>
            <a:ext cx="4181474" cy="3186818"/>
          </a:xfrm>
          <a:prstGeom prst="rect">
            <a:avLst/>
          </a:prstGeom>
        </p:spPr>
        <p:txBody>
          <a:bodyPr vert="horz">
            <a:normAutofit/>
          </a:bodyPr>
          <a:lstStyle>
            <a:lvl1pPr marL="342900" indent="-342900" algn="l" defTabSz="914400" rtl="0" eaLnBrk="1" latinLnBrk="0" hangingPunct="1">
              <a:spcBef>
                <a:spcPct val="20000"/>
              </a:spcBef>
              <a:buFont typeface="Arial" pitchFamily="34" charset="0"/>
              <a:buChar char="•"/>
              <a:defRPr sz="2800" kern="1200" baseline="0">
                <a:solidFill>
                  <a:schemeClr val="tx2"/>
                </a:solidFill>
                <a:latin typeface="Arial" pitchFamily="34" charset="0"/>
                <a:ea typeface="+mn-ea"/>
                <a:cs typeface="Arial" pitchFamily="34" charset="0"/>
              </a:defRPr>
            </a:lvl1pPr>
            <a:lvl2pPr marL="6858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14400" indent="-22860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3pPr>
            <a:lvl4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371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router </a:t>
            </a:r>
            <a:r>
              <a:rPr kumimoji="0" lang="en-US" sz="1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ospf</a:t>
            </a: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10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router-id 172.16.7.1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auto-cost reference-bandwidth 10000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redistribute connected subnets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no passive-interface Fastethernet0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network 172.16.4.0 0.0.3.255 area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int</a:t>
            </a: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Fa0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ip</a:t>
            </a: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n-US" sz="1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ospf</a:t>
            </a:r>
            <a:r>
              <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network point-to-point</a:t>
            </a:r>
          </a:p>
        </p:txBody>
      </p:sp>
    </p:spTree>
    <p:extLst>
      <p:ext uri="{BB962C8B-B14F-4D97-AF65-F5344CB8AC3E}">
        <p14:creationId xmlns:p14="http://schemas.microsoft.com/office/powerpoint/2010/main" val="243531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TCP/IP Summary</a:t>
            </a:r>
          </a:p>
        </p:txBody>
      </p:sp>
      <p:sp>
        <p:nvSpPr>
          <p:cNvPr id="3" name="Content Placeholder 2"/>
          <p:cNvSpPr>
            <a:spLocks noGrp="1"/>
          </p:cNvSpPr>
          <p:nvPr>
            <p:ph sz="quarter" idx="10"/>
          </p:nvPr>
        </p:nvSpPr>
        <p:spPr/>
        <p:txBody>
          <a:bodyPr>
            <a:normAutofit/>
          </a:bodyPr>
          <a:lstStyle/>
          <a:p>
            <a:pPr marL="0" indent="0">
              <a:buNone/>
            </a:pPr>
            <a:r>
              <a:rPr lang="en-CA" dirty="0"/>
              <a:t>IP: Network layer protocol</a:t>
            </a:r>
          </a:p>
          <a:p>
            <a:pPr marL="173827" indent="-173827">
              <a:buNone/>
            </a:pPr>
            <a:r>
              <a:rPr lang="en-CA" dirty="0"/>
              <a:t>unreliable datagram delivery between hosts</a:t>
            </a:r>
          </a:p>
          <a:p>
            <a:r>
              <a:rPr lang="en-CA" dirty="0"/>
              <a:t>UDP: Transport layer protocol</a:t>
            </a:r>
          </a:p>
          <a:p>
            <a:pPr marL="173827" indent="-173827">
              <a:buNone/>
            </a:pPr>
            <a:r>
              <a:rPr lang="en-CA" dirty="0"/>
              <a:t>unreliable datagram delivery between processes</a:t>
            </a:r>
          </a:p>
          <a:p>
            <a:r>
              <a:rPr lang="en-CA" dirty="0"/>
              <a:t>TCP: Transport layer protocol</a:t>
            </a:r>
          </a:p>
          <a:p>
            <a:pPr marL="173827" indent="-173827">
              <a:buNone/>
            </a:pPr>
            <a:r>
              <a:rPr lang="en-CA" dirty="0"/>
              <a:t>reliable, byte-stream delivery between processes</a:t>
            </a:r>
          </a:p>
          <a:p>
            <a:pPr marL="0" indent="0">
              <a:buNone/>
            </a:pPr>
            <a:endParaRPr lang="en-CA" dirty="0"/>
          </a:p>
          <a:p>
            <a:pPr marL="0" indent="0" algn="r">
              <a:buNone/>
            </a:pPr>
            <a:r>
              <a:rPr lang="en-CA" sz="1500" i="1" dirty="0">
                <a:hlinkClick r:id="rId3"/>
              </a:rPr>
              <a:t>https://en.wikipedia.org/wiki/Network_security</a:t>
            </a:r>
            <a:r>
              <a:rPr lang="en-CA" sz="1500" i="1" dirty="0"/>
              <a:t> </a:t>
            </a:r>
            <a:endParaRPr lang="en-CA" sz="1500" dirty="0"/>
          </a:p>
          <a:p>
            <a:pPr fontAlgn="ctr"/>
            <a:endParaRPr lang="en-US" dirty="0"/>
          </a:p>
        </p:txBody>
      </p:sp>
    </p:spTree>
    <p:extLst>
      <p:ext uri="{BB962C8B-B14F-4D97-AF65-F5344CB8AC3E}">
        <p14:creationId xmlns:p14="http://schemas.microsoft.com/office/powerpoint/2010/main" val="218036620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a:t>
            </a:r>
          </a:p>
        </p:txBody>
      </p:sp>
      <p:sp>
        <p:nvSpPr>
          <p:cNvPr id="3" name="Content Placeholder 2"/>
          <p:cNvSpPr>
            <a:spLocks noGrp="1"/>
          </p:cNvSpPr>
          <p:nvPr>
            <p:ph sz="quarter" idx="10"/>
          </p:nvPr>
        </p:nvSpPr>
        <p:spPr/>
        <p:txBody>
          <a:bodyPr>
            <a:normAutofit lnSpcReduction="10000"/>
          </a:bodyPr>
          <a:lstStyle/>
          <a:p>
            <a:r>
              <a:rPr lang="en-US" dirty="0"/>
              <a:t>Open Shortest Path First (OSPF) is an algorithm to determine the best route to a particular network based on link state</a:t>
            </a:r>
          </a:p>
          <a:p>
            <a:r>
              <a:rPr lang="en-US" dirty="0"/>
              <a:t>Uses MD5 for authentication</a:t>
            </a:r>
          </a:p>
          <a:p>
            <a:r>
              <a:rPr lang="en-US" dirty="0"/>
              <a:t>Link State Advertisement is used to communicate routing topology to other OSPF routers in the area</a:t>
            </a:r>
          </a:p>
          <a:p>
            <a:r>
              <a:rPr lang="en-US" dirty="0"/>
              <a:t>Maximum age of LSA is one hour</a:t>
            </a:r>
          </a:p>
          <a:p>
            <a:r>
              <a:rPr lang="en-US" dirty="0"/>
              <a:t>LSA uses sequence number to track updates. Larger sequence numbers indicate a fresher route</a:t>
            </a:r>
          </a:p>
          <a:p>
            <a:endParaRPr lang="en-US" dirty="0"/>
          </a:p>
        </p:txBody>
      </p:sp>
    </p:spTree>
    <p:extLst>
      <p:ext uri="{BB962C8B-B14F-4D97-AF65-F5344CB8AC3E}">
        <p14:creationId xmlns:p14="http://schemas.microsoft.com/office/powerpoint/2010/main" val="17857718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Route Injection</a:t>
            </a:r>
          </a:p>
        </p:txBody>
      </p:sp>
      <p:sp>
        <p:nvSpPr>
          <p:cNvPr id="3" name="Content Placeholder 2"/>
          <p:cNvSpPr>
            <a:spLocks noGrp="1"/>
          </p:cNvSpPr>
          <p:nvPr>
            <p:ph sz="quarter" idx="10"/>
          </p:nvPr>
        </p:nvSpPr>
        <p:spPr>
          <a:xfrm>
            <a:off x="635000" y="952500"/>
            <a:ext cx="7840663" cy="5263268"/>
          </a:xfrm>
        </p:spPr>
        <p:txBody>
          <a:bodyPr>
            <a:normAutofit/>
          </a:bodyPr>
          <a:lstStyle/>
          <a:p>
            <a:r>
              <a:rPr lang="en-US" dirty="0"/>
              <a:t>OSPF network without authentication can become a vector of attack</a:t>
            </a:r>
          </a:p>
          <a:p>
            <a:r>
              <a:rPr lang="en-US" dirty="0"/>
              <a:t>Route injection can be performed to force traffic through a compromised router and perform man-in-the-middle attacks</a:t>
            </a:r>
          </a:p>
          <a:p>
            <a:r>
              <a:rPr lang="en-US" dirty="0"/>
              <a:t>Route injection can also be used to blackhole access to networks, causing a denial-of-service attack</a:t>
            </a:r>
          </a:p>
          <a:p>
            <a:r>
              <a:rPr lang="en-US" dirty="0"/>
              <a:t>Other attacks include max age, sequence, max sequence</a:t>
            </a:r>
          </a:p>
        </p:txBody>
      </p:sp>
    </p:spTree>
    <p:extLst>
      <p:ext uri="{BB962C8B-B14F-4D97-AF65-F5344CB8AC3E}">
        <p14:creationId xmlns:p14="http://schemas.microsoft.com/office/powerpoint/2010/main" val="292333340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Max Age Attack (DOS)</a:t>
            </a:r>
          </a:p>
        </p:txBody>
      </p:sp>
      <p:sp>
        <p:nvSpPr>
          <p:cNvPr id="3" name="Content Placeholder 2"/>
          <p:cNvSpPr>
            <a:spLocks noGrp="1"/>
          </p:cNvSpPr>
          <p:nvPr>
            <p:ph sz="quarter" idx="10"/>
          </p:nvPr>
        </p:nvSpPr>
        <p:spPr/>
        <p:txBody>
          <a:bodyPr>
            <a:normAutofit/>
          </a:bodyPr>
          <a:lstStyle/>
          <a:p>
            <a:r>
              <a:rPr lang="en-US" dirty="0"/>
              <a:t>Maximum age of an LSA is 3,600 seconds</a:t>
            </a:r>
          </a:p>
          <a:p>
            <a:r>
              <a:rPr lang="en-US" dirty="0"/>
              <a:t>Attacker can clone a fake LSA packet pretending to be from router A with the different max-age set</a:t>
            </a:r>
          </a:p>
          <a:p>
            <a:r>
              <a:rPr lang="en-US" dirty="0"/>
              <a:t>Router A contests the change in age by sending a new message called “fight-back”</a:t>
            </a:r>
          </a:p>
          <a:p>
            <a:r>
              <a:rPr lang="en-US" dirty="0"/>
              <a:t>Attacker can continuously send false LSA packets to cause network confusion and subsequently put the network into a denial-of-service attack</a:t>
            </a:r>
          </a:p>
        </p:txBody>
      </p:sp>
    </p:spTree>
    <p:extLst>
      <p:ext uri="{BB962C8B-B14F-4D97-AF65-F5344CB8AC3E}">
        <p14:creationId xmlns:p14="http://schemas.microsoft.com/office/powerpoint/2010/main" val="88554896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Sequence Attack (DOS)</a:t>
            </a:r>
          </a:p>
        </p:txBody>
      </p:sp>
      <p:sp>
        <p:nvSpPr>
          <p:cNvPr id="3" name="Content Placeholder 2"/>
          <p:cNvSpPr>
            <a:spLocks noGrp="1"/>
          </p:cNvSpPr>
          <p:nvPr>
            <p:ph sz="quarter" idx="10"/>
          </p:nvPr>
        </p:nvSpPr>
        <p:spPr/>
        <p:txBody>
          <a:bodyPr>
            <a:normAutofit/>
          </a:bodyPr>
          <a:lstStyle/>
          <a:p>
            <a:r>
              <a:rPr lang="en-US" dirty="0"/>
              <a:t>Attacker can continuously send an LSA packet with a sequence number larger than the one from router A, which indicates a newer route is available</a:t>
            </a:r>
          </a:p>
          <a:p>
            <a:r>
              <a:rPr lang="en-US" dirty="0"/>
              <a:t>Router A will “fight back” with a newer sequence number LSA</a:t>
            </a:r>
          </a:p>
          <a:p>
            <a:r>
              <a:rPr lang="en-US" dirty="0"/>
              <a:t>Causes network to become unstable and subsequently put the network into a denial-of-service attack</a:t>
            </a:r>
          </a:p>
        </p:txBody>
      </p:sp>
    </p:spTree>
    <p:extLst>
      <p:ext uri="{BB962C8B-B14F-4D97-AF65-F5344CB8AC3E}">
        <p14:creationId xmlns:p14="http://schemas.microsoft.com/office/powerpoint/2010/main" val="10782984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Authentication Attack</a:t>
            </a:r>
          </a:p>
        </p:txBody>
      </p:sp>
      <p:sp>
        <p:nvSpPr>
          <p:cNvPr id="3" name="Content Placeholder 2"/>
          <p:cNvSpPr>
            <a:spLocks noGrp="1"/>
          </p:cNvSpPr>
          <p:nvPr>
            <p:ph sz="quarter" idx="10"/>
          </p:nvPr>
        </p:nvSpPr>
        <p:spPr/>
        <p:txBody>
          <a:bodyPr>
            <a:normAutofit/>
          </a:bodyPr>
          <a:lstStyle/>
          <a:p>
            <a:r>
              <a:rPr lang="en-US" dirty="0"/>
              <a:t>OSPF uses MD5 key based authentication as part of the standard</a:t>
            </a:r>
          </a:p>
          <a:p>
            <a:r>
              <a:rPr lang="en-US" dirty="0"/>
              <a:t>Provides good protection on OSPF routers and LSA exchanges</a:t>
            </a:r>
          </a:p>
          <a:p>
            <a:r>
              <a:rPr lang="en-US" dirty="0"/>
              <a:t>However, it can be cracked using special tools and password files</a:t>
            </a:r>
          </a:p>
        </p:txBody>
      </p:sp>
    </p:spTree>
    <p:extLst>
      <p:ext uri="{BB962C8B-B14F-4D97-AF65-F5344CB8AC3E}">
        <p14:creationId xmlns:p14="http://schemas.microsoft.com/office/powerpoint/2010/main" val="15759446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Attack Mitigation</a:t>
            </a:r>
          </a:p>
        </p:txBody>
      </p:sp>
      <p:sp>
        <p:nvSpPr>
          <p:cNvPr id="3" name="Content Placeholder 2"/>
          <p:cNvSpPr>
            <a:spLocks noGrp="1"/>
          </p:cNvSpPr>
          <p:nvPr>
            <p:ph sz="quarter" idx="10"/>
          </p:nvPr>
        </p:nvSpPr>
        <p:spPr/>
        <p:txBody>
          <a:bodyPr>
            <a:normAutofit/>
          </a:bodyPr>
          <a:lstStyle/>
          <a:p>
            <a:r>
              <a:rPr lang="en-US" dirty="0"/>
              <a:t>Authentication is the first line of defense</a:t>
            </a:r>
          </a:p>
          <a:p>
            <a:pPr lvl="1"/>
            <a:r>
              <a:rPr lang="en-US" dirty="0"/>
              <a:t>Always configure the OSPF network with authentication</a:t>
            </a:r>
          </a:p>
          <a:p>
            <a:pPr lvl="1"/>
            <a:r>
              <a:rPr lang="en-US" dirty="0"/>
              <a:t>Use complex password for OSPF authentication</a:t>
            </a:r>
          </a:p>
          <a:p>
            <a:r>
              <a:rPr lang="en-US" dirty="0"/>
              <a:t>Configure a passive interface on network interfaces that you don’t receive routing information (e.g., interface connecting to client networks)</a:t>
            </a:r>
          </a:p>
          <a:p>
            <a:r>
              <a:rPr lang="en-US" dirty="0"/>
              <a:t>Use system monitoring to detect attacks</a:t>
            </a:r>
          </a:p>
        </p:txBody>
      </p:sp>
    </p:spTree>
    <p:extLst>
      <p:ext uri="{BB962C8B-B14F-4D97-AF65-F5344CB8AC3E}">
        <p14:creationId xmlns:p14="http://schemas.microsoft.com/office/powerpoint/2010/main" val="4876339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41794220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19517163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833764"/>
            <a:ext cx="4353169" cy="675789"/>
          </a:xfrm>
        </p:spPr>
        <p:txBody>
          <a:bodyPr>
            <a:normAutofit/>
          </a:bodyPr>
          <a:lstStyle/>
          <a:p>
            <a:r>
              <a:rPr lang="en-US"/>
              <a:t>Lecture </a:t>
            </a:r>
            <a:r>
              <a:rPr lang="en-US" dirty="0"/>
              <a:t>4: Network Access Control</a:t>
            </a:r>
          </a:p>
        </p:txBody>
      </p:sp>
    </p:spTree>
    <p:extLst>
      <p:ext uri="{BB962C8B-B14F-4D97-AF65-F5344CB8AC3E}">
        <p14:creationId xmlns:p14="http://schemas.microsoft.com/office/powerpoint/2010/main" val="16569299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933450"/>
            <a:ext cx="7840663" cy="5282318"/>
          </a:xfrm>
        </p:spPr>
        <p:txBody>
          <a:bodyPr/>
          <a:lstStyle/>
          <a:p>
            <a:r>
              <a:rPr lang="en-US" dirty="0"/>
              <a:t>Review Lecture 3, Lab 3 &amp; Quiz 2</a:t>
            </a:r>
          </a:p>
          <a:p>
            <a:r>
              <a:rPr lang="en-US" dirty="0"/>
              <a:t>NAC</a:t>
            </a:r>
          </a:p>
          <a:p>
            <a:pPr lvl="1"/>
            <a:r>
              <a:rPr lang="en-US" dirty="0"/>
              <a:t>What is, How does it work, </a:t>
            </a:r>
          </a:p>
          <a:p>
            <a:pPr lvl="1"/>
            <a:r>
              <a:rPr lang="en-US" dirty="0"/>
              <a:t>Examples</a:t>
            </a:r>
          </a:p>
          <a:p>
            <a:pPr lvl="1"/>
            <a:r>
              <a:rPr lang="en-US" dirty="0"/>
              <a:t>Enterprise Usage</a:t>
            </a:r>
          </a:p>
          <a:p>
            <a:pPr lvl="1"/>
            <a:r>
              <a:rPr lang="en-US" dirty="0"/>
              <a:t>Components</a:t>
            </a:r>
          </a:p>
          <a:p>
            <a:pPr lvl="1"/>
            <a:r>
              <a:rPr lang="en-CA" dirty="0"/>
              <a:t>Architecture</a:t>
            </a:r>
          </a:p>
          <a:p>
            <a:pPr lvl="1"/>
            <a:r>
              <a:rPr lang="en-CA"/>
              <a:t>Architecture </a:t>
            </a:r>
            <a:r>
              <a:rPr lang="en-CA" dirty="0"/>
              <a:t>Flaws</a:t>
            </a:r>
          </a:p>
          <a:p>
            <a:pPr lvl="1"/>
            <a:r>
              <a:rPr lang="en-CA" dirty="0"/>
              <a:t>Extensible Authentication Protocol</a:t>
            </a:r>
          </a:p>
          <a:p>
            <a:pPr lvl="2"/>
            <a:endParaRPr lang="en-CA" dirty="0"/>
          </a:p>
          <a:p>
            <a:pPr lvl="2"/>
            <a:endParaRPr lang="en-US" dirty="0"/>
          </a:p>
        </p:txBody>
      </p:sp>
    </p:spTree>
    <p:extLst>
      <p:ext uri="{BB962C8B-B14F-4D97-AF65-F5344CB8AC3E}">
        <p14:creationId xmlns:p14="http://schemas.microsoft.com/office/powerpoint/2010/main" val="150286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Network Services</a:t>
            </a:r>
          </a:p>
        </p:txBody>
      </p:sp>
      <p:sp>
        <p:nvSpPr>
          <p:cNvPr id="4" name="Rectangle 3"/>
          <p:cNvSpPr txBox="1">
            <a:spLocks noChangeArrowheads="1"/>
          </p:cNvSpPr>
          <p:nvPr/>
        </p:nvSpPr>
        <p:spPr>
          <a:xfrm>
            <a:off x="1219200" y="1600200"/>
            <a:ext cx="3810000" cy="4495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rPr>
              <a:t>SMTP, POP</a:t>
            </a:r>
          </a:p>
          <a:p>
            <a:r>
              <a:rPr lang="en-US" altLang="en-US" dirty="0">
                <a:solidFill>
                  <a:schemeClr val="tx1"/>
                </a:solidFill>
              </a:rPr>
              <a:t>Telnet</a:t>
            </a:r>
          </a:p>
          <a:p>
            <a:r>
              <a:rPr lang="en-US" altLang="en-US" dirty="0">
                <a:solidFill>
                  <a:schemeClr val="tx1"/>
                </a:solidFill>
              </a:rPr>
              <a:t>FTP, TFTP</a:t>
            </a:r>
          </a:p>
          <a:p>
            <a:r>
              <a:rPr lang="en-US" altLang="en-US" dirty="0">
                <a:solidFill>
                  <a:schemeClr val="tx1"/>
                </a:solidFill>
              </a:rPr>
              <a:t>DNS</a:t>
            </a:r>
          </a:p>
          <a:p>
            <a:r>
              <a:rPr lang="en-US" altLang="en-US" dirty="0">
                <a:solidFill>
                  <a:schemeClr val="tx1"/>
                </a:solidFill>
              </a:rPr>
              <a:t>Gopher</a:t>
            </a:r>
          </a:p>
          <a:p>
            <a:r>
              <a:rPr lang="en-US" altLang="en-US" dirty="0">
                <a:solidFill>
                  <a:schemeClr val="tx1"/>
                </a:solidFill>
              </a:rPr>
              <a:t>http</a:t>
            </a:r>
          </a:p>
          <a:p>
            <a:r>
              <a:rPr lang="en-US" altLang="en-US" dirty="0">
                <a:solidFill>
                  <a:schemeClr val="tx1"/>
                </a:solidFill>
              </a:rPr>
              <a:t>NFS</a:t>
            </a:r>
          </a:p>
        </p:txBody>
      </p:sp>
      <p:sp>
        <p:nvSpPr>
          <p:cNvPr id="5" name="Rectangle 4"/>
          <p:cNvSpPr txBox="1">
            <a:spLocks noChangeArrowheads="1"/>
          </p:cNvSpPr>
          <p:nvPr/>
        </p:nvSpPr>
        <p:spPr>
          <a:xfrm>
            <a:off x="5181600" y="1600200"/>
            <a:ext cx="3810000" cy="4495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rPr>
              <a:t>NIS</a:t>
            </a:r>
          </a:p>
          <a:p>
            <a:r>
              <a:rPr lang="en-US" altLang="en-US" dirty="0">
                <a:solidFill>
                  <a:schemeClr val="tx1"/>
                </a:solidFill>
              </a:rPr>
              <a:t>X Windows</a:t>
            </a:r>
          </a:p>
          <a:p>
            <a:r>
              <a:rPr lang="en-US" altLang="en-US" dirty="0">
                <a:solidFill>
                  <a:schemeClr val="tx1"/>
                </a:solidFill>
              </a:rPr>
              <a:t>Rlogin</a:t>
            </a:r>
          </a:p>
          <a:p>
            <a:r>
              <a:rPr lang="en-US" altLang="en-US" dirty="0" err="1">
                <a:solidFill>
                  <a:schemeClr val="tx1"/>
                </a:solidFill>
              </a:rPr>
              <a:t>wms</a:t>
            </a:r>
            <a:r>
              <a:rPr lang="en-US" altLang="en-US" dirty="0">
                <a:solidFill>
                  <a:schemeClr val="tx1"/>
                </a:solidFill>
              </a:rPr>
              <a:t> &amp; </a:t>
            </a:r>
            <a:r>
              <a:rPr lang="en-US" altLang="en-US" dirty="0" err="1">
                <a:solidFill>
                  <a:schemeClr val="tx1"/>
                </a:solidFill>
              </a:rPr>
              <a:t>rtsp</a:t>
            </a:r>
            <a:endParaRPr lang="en-US" altLang="en-US" dirty="0">
              <a:solidFill>
                <a:schemeClr val="tx1"/>
              </a:solidFill>
            </a:endParaRPr>
          </a:p>
          <a:p>
            <a:r>
              <a:rPr lang="en-US" altLang="en-US" dirty="0">
                <a:solidFill>
                  <a:schemeClr val="tx1"/>
                </a:solidFill>
              </a:rPr>
              <a:t>RDP</a:t>
            </a:r>
          </a:p>
          <a:p>
            <a:r>
              <a:rPr lang="en-US" altLang="en-US" dirty="0" err="1">
                <a:solidFill>
                  <a:schemeClr val="tx1"/>
                </a:solidFill>
              </a:rPr>
              <a:t>ssh</a:t>
            </a:r>
            <a:endParaRPr lang="en-US" altLang="en-US" dirty="0">
              <a:solidFill>
                <a:schemeClr val="tx1"/>
              </a:solidFill>
            </a:endParaRPr>
          </a:p>
          <a:p>
            <a:r>
              <a:rPr lang="en-US" altLang="en-US" dirty="0" err="1">
                <a:solidFill>
                  <a:schemeClr val="tx1"/>
                </a:solidFill>
              </a:rPr>
              <a:t>etc</a:t>
            </a:r>
            <a:endParaRPr lang="en-US" altLang="en-US" dirty="0">
              <a:solidFill>
                <a:schemeClr val="tx1"/>
              </a:solidFill>
            </a:endParaRPr>
          </a:p>
        </p:txBody>
      </p:sp>
    </p:spTree>
    <p:extLst>
      <p:ext uri="{BB962C8B-B14F-4D97-AF65-F5344CB8AC3E}">
        <p14:creationId xmlns:p14="http://schemas.microsoft.com/office/powerpoint/2010/main" val="82790403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Review Lecture 3, Lab 3</a:t>
            </a:r>
            <a:br>
              <a:rPr lang="en-US" dirty="0"/>
            </a:br>
            <a:r>
              <a:rPr lang="en-US" dirty="0"/>
              <a:t>Quiz 2</a:t>
            </a:r>
          </a:p>
        </p:txBody>
      </p:sp>
    </p:spTree>
    <p:extLst>
      <p:ext uri="{BB962C8B-B14F-4D97-AF65-F5344CB8AC3E}">
        <p14:creationId xmlns:p14="http://schemas.microsoft.com/office/powerpoint/2010/main" val="126553997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 &amp; Lab 3 Review</a:t>
            </a:r>
          </a:p>
        </p:txBody>
      </p:sp>
      <p:sp>
        <p:nvSpPr>
          <p:cNvPr id="3" name="Content Placeholder 2"/>
          <p:cNvSpPr>
            <a:spLocks noGrp="1"/>
          </p:cNvSpPr>
          <p:nvPr>
            <p:ph sz="quarter" idx="10"/>
          </p:nvPr>
        </p:nvSpPr>
        <p:spPr>
          <a:xfrm>
            <a:off x="635000" y="1019175"/>
            <a:ext cx="7840663" cy="5196593"/>
          </a:xfrm>
        </p:spPr>
        <p:txBody>
          <a:bodyPr>
            <a:normAutofit/>
          </a:bodyPr>
          <a:lstStyle/>
          <a:p>
            <a:r>
              <a:rPr lang="en-US" dirty="0"/>
              <a:t>Lecture</a:t>
            </a:r>
          </a:p>
          <a:p>
            <a:pPr lvl="1" fontAlgn="ctr"/>
            <a:r>
              <a:rPr lang="en-CA" dirty="0"/>
              <a:t>Routing Information Protocol (RIP)</a:t>
            </a:r>
          </a:p>
          <a:p>
            <a:pPr lvl="1" fontAlgn="ctr"/>
            <a:r>
              <a:rPr lang="en-CA" dirty="0"/>
              <a:t>RIP Attacks</a:t>
            </a:r>
          </a:p>
          <a:p>
            <a:pPr lvl="1" fontAlgn="ctr"/>
            <a:r>
              <a:rPr lang="en-CA" dirty="0"/>
              <a:t>RIP Attack Mitigation</a:t>
            </a:r>
          </a:p>
          <a:p>
            <a:pPr lvl="1" fontAlgn="ctr"/>
            <a:r>
              <a:rPr lang="en-CA" dirty="0"/>
              <a:t>Open Shortest Path First (OSPF)</a:t>
            </a:r>
          </a:p>
          <a:p>
            <a:pPr lvl="1" fontAlgn="ctr"/>
            <a:r>
              <a:rPr lang="en-CA" dirty="0"/>
              <a:t>OSPF Attacks</a:t>
            </a:r>
          </a:p>
          <a:p>
            <a:pPr lvl="1" fontAlgn="ctr"/>
            <a:r>
              <a:rPr lang="en-CA" dirty="0"/>
              <a:t>OSPF Attack Mitigation</a:t>
            </a:r>
          </a:p>
          <a:p>
            <a:pPr lvl="1" fontAlgn="ctr"/>
            <a:r>
              <a:rPr lang="en-CA" dirty="0"/>
              <a:t>Border Gateway Protocol (BGP)</a:t>
            </a:r>
          </a:p>
          <a:p>
            <a:pPr lvl="1" fontAlgn="ctr"/>
            <a:r>
              <a:rPr lang="en-CA" dirty="0"/>
              <a:t>BGP Attack </a:t>
            </a:r>
          </a:p>
          <a:p>
            <a:pPr lvl="1" fontAlgn="ctr"/>
            <a:r>
              <a:rPr lang="en-CA" dirty="0"/>
              <a:t>BGP Mitigation</a:t>
            </a:r>
          </a:p>
          <a:p>
            <a:r>
              <a:rPr lang="en-US" dirty="0"/>
              <a:t>Lab Review</a:t>
            </a:r>
          </a:p>
        </p:txBody>
      </p:sp>
    </p:spTree>
    <p:extLst>
      <p:ext uri="{BB962C8B-B14F-4D97-AF65-F5344CB8AC3E}">
        <p14:creationId xmlns:p14="http://schemas.microsoft.com/office/powerpoint/2010/main" val="327572454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Network</a:t>
            </a:r>
            <a:br>
              <a:rPr lang="en-CA" dirty="0"/>
            </a:br>
            <a:r>
              <a:rPr lang="en-CA" dirty="0"/>
              <a:t>Access</a:t>
            </a:r>
            <a:br>
              <a:rPr lang="en-CA" dirty="0"/>
            </a:br>
            <a:r>
              <a:rPr lang="en-CA" dirty="0"/>
              <a:t>Control</a:t>
            </a:r>
            <a:br>
              <a:rPr lang="en-CA" dirty="0"/>
            </a:br>
            <a:r>
              <a:rPr lang="en-CA" dirty="0"/>
              <a:t>(NAC)</a:t>
            </a:r>
            <a:endParaRPr lang="en-US" dirty="0"/>
          </a:p>
        </p:txBody>
      </p:sp>
    </p:spTree>
    <p:extLst>
      <p:ext uri="{BB962C8B-B14F-4D97-AF65-F5344CB8AC3E}">
        <p14:creationId xmlns:p14="http://schemas.microsoft.com/office/powerpoint/2010/main" val="182643214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Network Access Control?</a:t>
            </a:r>
          </a:p>
        </p:txBody>
      </p:sp>
      <p:sp>
        <p:nvSpPr>
          <p:cNvPr id="3" name="Content Placeholder 2"/>
          <p:cNvSpPr>
            <a:spLocks noGrp="1"/>
          </p:cNvSpPr>
          <p:nvPr>
            <p:ph sz="quarter" idx="10"/>
          </p:nvPr>
        </p:nvSpPr>
        <p:spPr/>
        <p:txBody>
          <a:bodyPr>
            <a:noAutofit/>
          </a:bodyPr>
          <a:lstStyle/>
          <a:p>
            <a:r>
              <a:rPr lang="en-CA" sz="2600" dirty="0"/>
              <a:t>Network Access Control (or Network Admission Control) is a method to control access to the network based on the identity of the connecting device and, optionally, its security posture.</a:t>
            </a:r>
          </a:p>
          <a:p>
            <a:r>
              <a:rPr lang="en-CA" sz="2600" dirty="0"/>
              <a:t>In the days of bring-your-own-device (BYOD), any device could connect to network ports, whether corporate controlled devices or unknown.</a:t>
            </a:r>
          </a:p>
          <a:p>
            <a:r>
              <a:rPr lang="en-CA" sz="2600" dirty="0"/>
              <a:t>It is crucial to deploy an extra layer of security at network ports to control what can and cannot connect to network resources.</a:t>
            </a:r>
          </a:p>
        </p:txBody>
      </p:sp>
    </p:spTree>
    <p:extLst>
      <p:ext uri="{BB962C8B-B14F-4D97-AF65-F5344CB8AC3E}">
        <p14:creationId xmlns:p14="http://schemas.microsoft.com/office/powerpoint/2010/main" val="125825923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Does NAC </a:t>
            </a:r>
            <a:r>
              <a:rPr lang="en-CA"/>
              <a:t>Work?*****</a:t>
            </a:r>
            <a:endParaRPr lang="en-CA" dirty="0"/>
          </a:p>
        </p:txBody>
      </p:sp>
      <p:sp>
        <p:nvSpPr>
          <p:cNvPr id="3" name="Content Placeholder 2"/>
          <p:cNvSpPr>
            <a:spLocks noGrp="1"/>
          </p:cNvSpPr>
          <p:nvPr>
            <p:ph sz="quarter" idx="10"/>
          </p:nvPr>
        </p:nvSpPr>
        <p:spPr/>
        <p:txBody>
          <a:bodyPr>
            <a:normAutofit/>
          </a:bodyPr>
          <a:lstStyle/>
          <a:p>
            <a:r>
              <a:rPr lang="en-CA" dirty="0"/>
              <a:t>When a device is connected to a NAC-enabled network port, the device is queried for user and/or machine authentication. </a:t>
            </a:r>
          </a:p>
          <a:p>
            <a:r>
              <a:rPr lang="en-CA" dirty="0"/>
              <a:t>If the authentication is successful, the connecting device is assigned to the designated VLAN with authorized access to network resources.</a:t>
            </a:r>
          </a:p>
        </p:txBody>
      </p:sp>
    </p:spTree>
    <p:extLst>
      <p:ext uri="{BB962C8B-B14F-4D97-AF65-F5344CB8AC3E}">
        <p14:creationId xmlns:p14="http://schemas.microsoft.com/office/powerpoint/2010/main" val="249685134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Does NAC Work?</a:t>
            </a:r>
          </a:p>
        </p:txBody>
      </p:sp>
      <p:sp>
        <p:nvSpPr>
          <p:cNvPr id="3" name="Content Placeholder 2"/>
          <p:cNvSpPr>
            <a:spLocks noGrp="1"/>
          </p:cNvSpPr>
          <p:nvPr>
            <p:ph sz="quarter" idx="10"/>
          </p:nvPr>
        </p:nvSpPr>
        <p:spPr/>
        <p:txBody>
          <a:bodyPr>
            <a:normAutofit/>
          </a:bodyPr>
          <a:lstStyle/>
          <a:p>
            <a:r>
              <a:rPr lang="en-CA" dirty="0"/>
              <a:t>If the connecting device (e.g., guest computer) fails to authenticate itself, it is quarantined into a remediation VLAN, where it is isolated (no access to network resources)</a:t>
            </a:r>
          </a:p>
          <a:p>
            <a:r>
              <a:rPr lang="en-CA" dirty="0"/>
              <a:t>Device stays in quarantined VLAN until it is able to authenticate itself to gain network access</a:t>
            </a:r>
          </a:p>
        </p:txBody>
      </p:sp>
    </p:spTree>
    <p:extLst>
      <p:ext uri="{BB962C8B-B14F-4D97-AF65-F5344CB8AC3E}">
        <p14:creationId xmlns:p14="http://schemas.microsoft.com/office/powerpoint/2010/main" val="32359268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Examples of NAC</a:t>
            </a:r>
          </a:p>
        </p:txBody>
      </p:sp>
      <p:sp>
        <p:nvSpPr>
          <p:cNvPr id="3" name="Content Placeholder 2"/>
          <p:cNvSpPr>
            <a:spLocks noGrp="1"/>
          </p:cNvSpPr>
          <p:nvPr>
            <p:ph sz="quarter" idx="10"/>
          </p:nvPr>
        </p:nvSpPr>
        <p:spPr/>
        <p:txBody>
          <a:bodyPr>
            <a:normAutofit/>
          </a:bodyPr>
          <a:lstStyle/>
          <a:p>
            <a:r>
              <a:rPr lang="en-CA" dirty="0"/>
              <a:t>Most common NAC control deployment is a </a:t>
            </a:r>
            <a:r>
              <a:rPr lang="en-CA" dirty="0" err="1"/>
              <a:t>WiFi</a:t>
            </a:r>
            <a:r>
              <a:rPr lang="en-CA" dirty="0"/>
              <a:t> hotspot</a:t>
            </a:r>
          </a:p>
          <a:p>
            <a:r>
              <a:rPr lang="en-CA" dirty="0"/>
              <a:t>A mobile device connects to the </a:t>
            </a:r>
            <a:r>
              <a:rPr lang="en-CA" dirty="0" err="1"/>
              <a:t>WiFi</a:t>
            </a:r>
            <a:r>
              <a:rPr lang="en-CA" dirty="0"/>
              <a:t> hotspot over an unencrypted </a:t>
            </a:r>
            <a:r>
              <a:rPr lang="en-CA" dirty="0" err="1"/>
              <a:t>WiFi</a:t>
            </a:r>
            <a:r>
              <a:rPr lang="en-CA" dirty="0"/>
              <a:t> network</a:t>
            </a:r>
          </a:p>
          <a:p>
            <a:r>
              <a:rPr lang="en-CA" dirty="0"/>
              <a:t>Once connected, the device is assigned to a quarantine VLAN with a specific IP address given by the DHCP server</a:t>
            </a:r>
          </a:p>
        </p:txBody>
      </p:sp>
    </p:spTree>
    <p:extLst>
      <p:ext uri="{BB962C8B-B14F-4D97-AF65-F5344CB8AC3E}">
        <p14:creationId xmlns:p14="http://schemas.microsoft.com/office/powerpoint/2010/main" val="176773545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Examples of NAC</a:t>
            </a:r>
          </a:p>
        </p:txBody>
      </p:sp>
      <p:sp>
        <p:nvSpPr>
          <p:cNvPr id="3" name="Content Placeholder 2"/>
          <p:cNvSpPr>
            <a:spLocks noGrp="1"/>
          </p:cNvSpPr>
          <p:nvPr>
            <p:ph sz="quarter" idx="10"/>
          </p:nvPr>
        </p:nvSpPr>
        <p:spPr/>
        <p:txBody>
          <a:bodyPr>
            <a:normAutofit/>
          </a:bodyPr>
          <a:lstStyle/>
          <a:p>
            <a:r>
              <a:rPr lang="en-CA" dirty="0"/>
              <a:t>The mobile device is queried for an authentication process, typically a webpage with a form to enter a code or credential</a:t>
            </a:r>
          </a:p>
          <a:p>
            <a:r>
              <a:rPr lang="en-CA" dirty="0"/>
              <a:t>If the device cannot authenticate against the </a:t>
            </a:r>
            <a:r>
              <a:rPr lang="en-CA" dirty="0" err="1"/>
              <a:t>WiFi</a:t>
            </a:r>
            <a:r>
              <a:rPr lang="en-CA" dirty="0"/>
              <a:t> hotspot, it is trapped in the quarantined VLAN with no network access</a:t>
            </a:r>
          </a:p>
          <a:p>
            <a:r>
              <a:rPr lang="en-CA" dirty="0"/>
              <a:t>Once authenticated, the device is assigned to an authorized VLAN, given a new IP address by the DHCP server and allowed network access</a:t>
            </a:r>
          </a:p>
        </p:txBody>
      </p:sp>
    </p:spTree>
    <p:extLst>
      <p:ext uri="{BB962C8B-B14F-4D97-AF65-F5344CB8AC3E}">
        <p14:creationId xmlns:p14="http://schemas.microsoft.com/office/powerpoint/2010/main" val="13265288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Usage</a:t>
            </a:r>
          </a:p>
        </p:txBody>
      </p:sp>
      <p:sp>
        <p:nvSpPr>
          <p:cNvPr id="3" name="Content Placeholder 2"/>
          <p:cNvSpPr>
            <a:spLocks noGrp="1"/>
          </p:cNvSpPr>
          <p:nvPr>
            <p:ph sz="quarter" idx="10"/>
          </p:nvPr>
        </p:nvSpPr>
        <p:spPr/>
        <p:txBody>
          <a:bodyPr>
            <a:normAutofit/>
          </a:bodyPr>
          <a:lstStyle/>
          <a:p>
            <a:r>
              <a:rPr lang="en-CA" dirty="0"/>
              <a:t>In an enterprise environment, NAC provide the first line of defense against unauthorized access from unknown devices.</a:t>
            </a:r>
          </a:p>
          <a:p>
            <a:r>
              <a:rPr lang="en-CA" dirty="0"/>
              <a:t>Any person with access to a network port can connect an unknown device to the network port.</a:t>
            </a:r>
          </a:p>
          <a:p>
            <a:r>
              <a:rPr lang="en-CA" dirty="0"/>
              <a:t>If the network port is not enabled with NAC, the unknown device is assigned to the configured VLAN for the network port, and assigned a valid IP address.</a:t>
            </a:r>
          </a:p>
        </p:txBody>
      </p:sp>
    </p:spTree>
    <p:extLst>
      <p:ext uri="{BB962C8B-B14F-4D97-AF65-F5344CB8AC3E}">
        <p14:creationId xmlns:p14="http://schemas.microsoft.com/office/powerpoint/2010/main" val="363486148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Usage</a:t>
            </a:r>
          </a:p>
        </p:txBody>
      </p:sp>
      <p:sp>
        <p:nvSpPr>
          <p:cNvPr id="3" name="Content Placeholder 2"/>
          <p:cNvSpPr>
            <a:spLocks noGrp="1"/>
          </p:cNvSpPr>
          <p:nvPr>
            <p:ph sz="quarter" idx="10"/>
          </p:nvPr>
        </p:nvSpPr>
        <p:spPr/>
        <p:txBody>
          <a:bodyPr>
            <a:noAutofit/>
          </a:bodyPr>
          <a:lstStyle/>
          <a:p>
            <a:r>
              <a:rPr lang="en-CA" dirty="0"/>
              <a:t>Once an IP address and a gateway is assigned, the device has free access to all available network resources </a:t>
            </a:r>
          </a:p>
          <a:p>
            <a:r>
              <a:rPr lang="en-CA" dirty="0"/>
              <a:t>The device may not have the same security measures as a corporate-controlled device</a:t>
            </a:r>
          </a:p>
          <a:p>
            <a:pPr lvl="1"/>
            <a:r>
              <a:rPr lang="en-CA" dirty="0"/>
              <a:t>No security protection (antivirus) </a:t>
            </a:r>
          </a:p>
          <a:p>
            <a:pPr lvl="1"/>
            <a:r>
              <a:rPr lang="en-CA" dirty="0"/>
              <a:t>May even be infected, ready to launch an attack on the network</a:t>
            </a:r>
          </a:p>
          <a:p>
            <a:r>
              <a:rPr lang="en-CA" dirty="0"/>
              <a:t>Deploy NAC at network ports across the enterprise network to prevent unauthorized access to cross the front line</a:t>
            </a:r>
          </a:p>
        </p:txBody>
      </p:sp>
    </p:spTree>
    <p:extLst>
      <p:ext uri="{BB962C8B-B14F-4D97-AF65-F5344CB8AC3E}">
        <p14:creationId xmlns:p14="http://schemas.microsoft.com/office/powerpoint/2010/main" val="204870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Review</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10.1.1.2</a:t>
            </a:r>
            <a:endParaRPr lang="en-US" altLang="en-US"/>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10.1.2.2</a:t>
            </a:r>
            <a:endParaRPr lang="en-US" altLang="en-US"/>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8"/>
          <p:cNvSpPr txBox="1">
            <a:spLocks noChangeArrowheads="1"/>
          </p:cNvSpPr>
          <p:nvPr/>
        </p:nvSpPr>
        <p:spPr bwMode="auto">
          <a:xfrm>
            <a:off x="4046457" y="36976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192.168.123.0/24</a:t>
            </a:r>
            <a:endParaRPr lang="en-US" altLang="en-US" dirty="0"/>
          </a:p>
        </p:txBody>
      </p:sp>
      <p:graphicFrame>
        <p:nvGraphicFramePr>
          <p:cNvPr id="18" name="Object 19"/>
          <p:cNvGraphicFramePr>
            <a:graphicFrameLocks noChangeAspect="1"/>
          </p:cNvGraphicFramePr>
          <p:nvPr>
            <p:extLst>
              <p:ext uri="{D42A27DB-BD31-4B8C-83A1-F6EECF244321}">
                <p14:modId xmlns:p14="http://schemas.microsoft.com/office/powerpoint/2010/main" val="1914796145"/>
              </p:ext>
            </p:extLst>
          </p:nvPr>
        </p:nvGraphicFramePr>
        <p:xfrm>
          <a:off x="533400" y="2286000"/>
          <a:ext cx="995363" cy="1066800"/>
        </p:xfrm>
        <a:graphic>
          <a:graphicData uri="http://schemas.openxmlformats.org/presentationml/2006/ole">
            <mc:AlternateContent xmlns:mc="http://schemas.openxmlformats.org/markup-compatibility/2006">
              <mc:Choice xmlns:v="urn:schemas-microsoft-com:vml" Requires="v">
                <p:oleObj name="Clip" r:id="rId2" imgW="666667" imgH="714286" progId="MS_ClipArt_Gallery.5">
                  <p:embed/>
                </p:oleObj>
              </mc:Choice>
              <mc:Fallback>
                <p:oleObj name="Clip" r:id="rId2" imgW="666667" imgH="714286" progId="MS_ClipArt_Gallery.5">
                  <p:embed/>
                  <p:pic>
                    <p:nvPicPr>
                      <p:cNvPr id="18"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9953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10.1.3.2</a:t>
            </a:r>
            <a:endParaRPr lang="en-US" altLang="en-US"/>
          </a:p>
        </p:txBody>
      </p:sp>
      <p:grpSp>
        <p:nvGrpSpPr>
          <p:cNvPr id="21" name="Group 22"/>
          <p:cNvGrpSpPr>
            <a:grpSpLocks/>
          </p:cNvGrpSpPr>
          <p:nvPr/>
        </p:nvGrpSpPr>
        <p:grpSpPr bwMode="auto">
          <a:xfrm>
            <a:off x="2362200" y="4343400"/>
            <a:ext cx="609600" cy="609600"/>
            <a:chOff x="3408" y="1776"/>
            <a:chExt cx="384" cy="384"/>
          </a:xfrm>
        </p:grpSpPr>
        <p:sp>
          <p:nvSpPr>
            <p:cNvPr id="22" name="Oval 23"/>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4"/>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5" name="Object 26"/>
          <p:cNvGraphicFramePr>
            <a:graphicFrameLocks noChangeAspect="1"/>
          </p:cNvGraphicFramePr>
          <p:nvPr>
            <p:extLst>
              <p:ext uri="{D42A27DB-BD31-4B8C-83A1-F6EECF244321}">
                <p14:modId xmlns:p14="http://schemas.microsoft.com/office/powerpoint/2010/main" val="3531047191"/>
              </p:ext>
            </p:extLst>
          </p:nvPr>
        </p:nvGraphicFramePr>
        <p:xfrm>
          <a:off x="452437" y="3900340"/>
          <a:ext cx="995363" cy="1066800"/>
        </p:xfrm>
        <a:graphic>
          <a:graphicData uri="http://schemas.openxmlformats.org/presentationml/2006/ole">
            <mc:AlternateContent xmlns:mc="http://schemas.openxmlformats.org/markup-compatibility/2006">
              <mc:Choice xmlns:v="urn:schemas-microsoft-com:vml" Requires="v">
                <p:oleObj name="Clip" r:id="rId4" imgW="666667" imgH="714286" progId="MS_ClipArt_Gallery.5">
                  <p:embed/>
                </p:oleObj>
              </mc:Choice>
              <mc:Fallback>
                <p:oleObj name="Clip" r:id="rId4" imgW="666667" imgH="714286" progId="MS_ClipArt_Gallery.5">
                  <p:embed/>
                  <p:pic>
                    <p:nvPicPr>
                      <p:cNvPr id="25"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 y="3900340"/>
                        <a:ext cx="9953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10.1.4.2</a:t>
            </a:r>
            <a:endParaRPr lang="en-US" altLang="en-US"/>
          </a:p>
        </p:txBody>
      </p:sp>
      <p:grpSp>
        <p:nvGrpSpPr>
          <p:cNvPr id="28" name="Group 29"/>
          <p:cNvGrpSpPr>
            <a:grpSpLocks/>
          </p:cNvGrpSpPr>
          <p:nvPr/>
        </p:nvGrpSpPr>
        <p:grpSpPr bwMode="auto">
          <a:xfrm>
            <a:off x="2362200" y="5638800"/>
            <a:ext cx="609600" cy="609600"/>
            <a:chOff x="3408" y="1776"/>
            <a:chExt cx="384" cy="384"/>
          </a:xfrm>
        </p:grpSpPr>
        <p:sp>
          <p:nvSpPr>
            <p:cNvPr id="29" name="Oval 30"/>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31"/>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10.1.4.1/192.168.123.4</a:t>
            </a:r>
            <a:endParaRPr lang="en-US" altLang="en-US"/>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10.1.3.1/192.168.123.3</a:t>
            </a:r>
            <a:endParaRPr lang="en-US" altLang="en-US"/>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10.1.2.1/192.168.123.2</a:t>
            </a:r>
            <a:endParaRPr lang="en-US" altLang="en-US"/>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10.1.1.1/192.168.123.1</a:t>
            </a:r>
            <a:endParaRPr lang="en-US" altLang="en-US"/>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solidFill>
                  <a:srgbClr val="080808"/>
                </a:solidFill>
              </a:rPr>
              <a:t>Remote</a:t>
            </a:r>
          </a:p>
          <a:p>
            <a:pPr eaLnBrk="0" hangingPunct="0"/>
            <a:r>
              <a:rPr lang="en-US" altLang="en-US" dirty="0">
                <a:solidFill>
                  <a:srgbClr val="080808"/>
                </a:solidFill>
              </a:rPr>
              <a:t>Access</a:t>
            </a:r>
            <a:endParaRPr lang="en-US" altLang="en-US" dirty="0"/>
          </a:p>
        </p:txBody>
      </p:sp>
      <p:sp>
        <p:nvSpPr>
          <p:cNvPr id="39" name="Text Box 61"/>
          <p:cNvSpPr txBox="1">
            <a:spLocks noChangeArrowheads="1"/>
          </p:cNvSpPr>
          <p:nvPr/>
        </p:nvSpPr>
        <p:spPr bwMode="auto">
          <a:xfrm>
            <a:off x="381000" y="5439465"/>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err="1">
                <a:solidFill>
                  <a:srgbClr val="080808"/>
                </a:solidFill>
              </a:rPr>
              <a:t>InternalServers</a:t>
            </a:r>
            <a:endParaRPr lang="en-US" altLang="en-US" dirty="0"/>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87125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27164587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NAC Components</a:t>
            </a:r>
            <a:endParaRPr lang="en-US" dirty="0"/>
          </a:p>
        </p:txBody>
      </p:sp>
    </p:spTree>
    <p:extLst>
      <p:ext uri="{BB962C8B-B14F-4D97-AF65-F5344CB8AC3E}">
        <p14:creationId xmlns:p14="http://schemas.microsoft.com/office/powerpoint/2010/main" val="419119087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Agent vs. Agentless</a:t>
            </a:r>
          </a:p>
        </p:txBody>
      </p:sp>
      <p:sp>
        <p:nvSpPr>
          <p:cNvPr id="3" name="Content Placeholder 2"/>
          <p:cNvSpPr>
            <a:spLocks noGrp="1"/>
          </p:cNvSpPr>
          <p:nvPr>
            <p:ph sz="quarter" idx="10"/>
          </p:nvPr>
        </p:nvSpPr>
        <p:spPr/>
        <p:txBody>
          <a:bodyPr>
            <a:normAutofit/>
          </a:bodyPr>
          <a:lstStyle/>
          <a:p>
            <a:r>
              <a:rPr lang="en-CA" dirty="0"/>
              <a:t>NAC makes decision on network port connectivity based on the intelligence it gathers from the connecting device</a:t>
            </a:r>
          </a:p>
          <a:p>
            <a:r>
              <a:rPr lang="en-CA" dirty="0"/>
              <a:t>How it gathers information is the crucial step in the NAC architecture</a:t>
            </a:r>
          </a:p>
        </p:txBody>
      </p:sp>
    </p:spTree>
    <p:extLst>
      <p:ext uri="{BB962C8B-B14F-4D97-AF65-F5344CB8AC3E}">
        <p14:creationId xmlns:p14="http://schemas.microsoft.com/office/powerpoint/2010/main" val="412781400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Agent vs. Agentless</a:t>
            </a:r>
          </a:p>
        </p:txBody>
      </p:sp>
      <p:sp>
        <p:nvSpPr>
          <p:cNvPr id="3" name="Content Placeholder 2"/>
          <p:cNvSpPr>
            <a:spLocks noGrp="1"/>
          </p:cNvSpPr>
          <p:nvPr>
            <p:ph sz="quarter" idx="10"/>
          </p:nvPr>
        </p:nvSpPr>
        <p:spPr/>
        <p:txBody>
          <a:bodyPr>
            <a:normAutofit/>
          </a:bodyPr>
          <a:lstStyle/>
          <a:p>
            <a:r>
              <a:rPr lang="en-CA" dirty="0"/>
              <a:t>Agent-based NAC solution: designed to disclose system information using a client installed on the endpoint. </a:t>
            </a:r>
          </a:p>
          <a:p>
            <a:pPr lvl="1"/>
            <a:r>
              <a:rPr lang="en-CA" dirty="0"/>
              <a:t>Network Access Protection (NAP): agent provided by Microsoft on the Windows platform to provide system information to NAC system</a:t>
            </a:r>
          </a:p>
          <a:p>
            <a:r>
              <a:rPr lang="en-CA" dirty="0"/>
              <a:t>Agentless-based NAC solution: uses scanning techniques to query the system for information </a:t>
            </a:r>
          </a:p>
          <a:p>
            <a:pPr lvl="1"/>
            <a:r>
              <a:rPr lang="en-CA" dirty="0"/>
              <a:t>(e.g., MAC address, NMAP scan)</a:t>
            </a:r>
          </a:p>
        </p:txBody>
      </p:sp>
    </p:spTree>
    <p:extLst>
      <p:ext uri="{BB962C8B-B14F-4D97-AF65-F5344CB8AC3E}">
        <p14:creationId xmlns:p14="http://schemas.microsoft.com/office/powerpoint/2010/main" val="341958107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Authentication</a:t>
            </a:r>
          </a:p>
        </p:txBody>
      </p:sp>
      <p:sp>
        <p:nvSpPr>
          <p:cNvPr id="3" name="Content Placeholder 2"/>
          <p:cNvSpPr>
            <a:spLocks noGrp="1"/>
          </p:cNvSpPr>
          <p:nvPr>
            <p:ph sz="quarter" idx="10"/>
          </p:nvPr>
        </p:nvSpPr>
        <p:spPr>
          <a:xfrm>
            <a:off x="635000" y="1248508"/>
            <a:ext cx="8188366" cy="4967260"/>
          </a:xfrm>
        </p:spPr>
        <p:txBody>
          <a:bodyPr>
            <a:noAutofit/>
          </a:bodyPr>
          <a:lstStyle/>
          <a:p>
            <a:r>
              <a:rPr lang="en-CA" dirty="0"/>
              <a:t>Determines the role of the connecting device and assigns appropriate enforcement policy</a:t>
            </a:r>
          </a:p>
          <a:p>
            <a:r>
              <a:rPr lang="en-CA" dirty="0"/>
              <a:t>Typically uses the IEEE 802.1x as authentication mechanism for port-based NAC</a:t>
            </a:r>
          </a:p>
          <a:p>
            <a:pPr lvl="1"/>
            <a:r>
              <a:rPr lang="en-CA" dirty="0"/>
              <a:t>Watch this clip for an overview of 802.1x </a:t>
            </a:r>
            <a:r>
              <a:rPr lang="en-CA" dirty="0">
                <a:hlinkClick r:id="rId3"/>
              </a:rPr>
              <a:t>https://www.youtube.com/watch?v=3obzgqslnL8</a:t>
            </a:r>
            <a:endParaRPr lang="en-CA" dirty="0"/>
          </a:p>
          <a:p>
            <a:pPr lvl="1"/>
            <a:endParaRPr lang="en-CA" dirty="0"/>
          </a:p>
          <a:p>
            <a:r>
              <a:rPr lang="en-CA" dirty="0"/>
              <a:t>802.1x authentication has three components: </a:t>
            </a:r>
          </a:p>
          <a:p>
            <a:pPr lvl="1"/>
            <a:r>
              <a:rPr lang="en-CA" dirty="0"/>
              <a:t>Supplicant</a:t>
            </a:r>
          </a:p>
          <a:p>
            <a:pPr lvl="1"/>
            <a:r>
              <a:rPr lang="en-CA" dirty="0"/>
              <a:t>Authenticator </a:t>
            </a:r>
          </a:p>
          <a:p>
            <a:pPr lvl="1"/>
            <a:r>
              <a:rPr lang="en-CA" dirty="0"/>
              <a:t>Authentication server</a:t>
            </a:r>
          </a:p>
        </p:txBody>
      </p:sp>
    </p:spTree>
    <p:extLst>
      <p:ext uri="{BB962C8B-B14F-4D97-AF65-F5344CB8AC3E}">
        <p14:creationId xmlns:p14="http://schemas.microsoft.com/office/powerpoint/2010/main" val="118584833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Authentication</a:t>
            </a:r>
          </a:p>
        </p:txBody>
      </p:sp>
      <p:sp>
        <p:nvSpPr>
          <p:cNvPr id="3" name="Content Placeholder 2"/>
          <p:cNvSpPr>
            <a:spLocks noGrp="1"/>
          </p:cNvSpPr>
          <p:nvPr>
            <p:ph sz="quarter" idx="10"/>
          </p:nvPr>
        </p:nvSpPr>
        <p:spPr/>
        <p:txBody>
          <a:bodyPr>
            <a:noAutofit/>
          </a:bodyPr>
          <a:lstStyle/>
          <a:p>
            <a:r>
              <a:rPr lang="en-CA" dirty="0"/>
              <a:t>Authentication server is the RADIUS server</a:t>
            </a:r>
          </a:p>
          <a:p>
            <a:pPr lvl="1"/>
            <a:r>
              <a:rPr lang="en-CA" dirty="0"/>
              <a:t>Supplicant must first identify itself to the authenticator to access the protected side of the network</a:t>
            </a:r>
          </a:p>
          <a:p>
            <a:pPr lvl="1"/>
            <a:r>
              <a:rPr lang="en-CA" dirty="0"/>
              <a:t>Using 802.1x port-based authentication, the authenticator challenges the supplicant to provide credentials (username/password or certificate)</a:t>
            </a:r>
          </a:p>
          <a:p>
            <a:pPr lvl="1"/>
            <a:r>
              <a:rPr lang="en-CA" dirty="0"/>
              <a:t>Authenticator then forwards the credentials to authentication server for validation</a:t>
            </a:r>
          </a:p>
          <a:p>
            <a:pPr lvl="1"/>
            <a:r>
              <a:rPr lang="en-CA" dirty="0"/>
              <a:t>Once credentials validated, supplicant can access the network resources assigned by the policy based on the role</a:t>
            </a:r>
          </a:p>
        </p:txBody>
      </p:sp>
    </p:spTree>
    <p:extLst>
      <p:ext uri="{BB962C8B-B14F-4D97-AF65-F5344CB8AC3E}">
        <p14:creationId xmlns:p14="http://schemas.microsoft.com/office/powerpoint/2010/main" val="21154314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Authentication Procedure</a:t>
            </a:r>
          </a:p>
        </p:txBody>
      </p:sp>
      <p:sp>
        <p:nvSpPr>
          <p:cNvPr id="3" name="Content Placeholder 2"/>
          <p:cNvSpPr>
            <a:spLocks noGrp="1"/>
          </p:cNvSpPr>
          <p:nvPr>
            <p:ph sz="quarter" idx="10"/>
          </p:nvPr>
        </p:nvSpPr>
        <p:spPr/>
        <p:txBody>
          <a:bodyPr>
            <a:normAutofit/>
          </a:bodyPr>
          <a:lstStyle/>
          <a:p>
            <a:pPr marL="0" indent="0" fontAlgn="ctr">
              <a:buNone/>
            </a:pPr>
            <a:r>
              <a:rPr lang="en-CA" b="1" dirty="0"/>
              <a:t>There are four main phases to consider:</a:t>
            </a:r>
          </a:p>
          <a:p>
            <a:pPr fontAlgn="ctr">
              <a:buFont typeface="Wingdings" panose="05000000000000000000" pitchFamily="2" charset="2"/>
              <a:buChar char="§"/>
            </a:pPr>
            <a:r>
              <a:rPr lang="en-CA" b="1" dirty="0"/>
              <a:t>Initialization</a:t>
            </a:r>
            <a:r>
              <a:rPr lang="en-CA" dirty="0"/>
              <a:t> </a:t>
            </a:r>
          </a:p>
          <a:p>
            <a:pPr fontAlgn="ctr">
              <a:buFont typeface="Wingdings" panose="05000000000000000000" pitchFamily="2" charset="2"/>
              <a:buChar char="§"/>
            </a:pPr>
            <a:r>
              <a:rPr lang="en-CA" b="1" dirty="0"/>
              <a:t>Initiation</a:t>
            </a:r>
          </a:p>
          <a:p>
            <a:pPr fontAlgn="ctr">
              <a:buFont typeface="Wingdings" panose="05000000000000000000" pitchFamily="2" charset="2"/>
              <a:buChar char="§"/>
            </a:pPr>
            <a:r>
              <a:rPr lang="en-CA" b="1" dirty="0"/>
              <a:t>Negotiation</a:t>
            </a:r>
          </a:p>
          <a:p>
            <a:pPr fontAlgn="ctr">
              <a:buFont typeface="Wingdings" panose="05000000000000000000" pitchFamily="2" charset="2"/>
              <a:buChar char="§"/>
            </a:pPr>
            <a:r>
              <a:rPr lang="en-CA" b="1" dirty="0"/>
              <a:t>Authentication </a:t>
            </a:r>
          </a:p>
          <a:p>
            <a:pPr lvl="2" fontAlgn="ctr"/>
            <a:r>
              <a:rPr lang="en-CA" b="1" dirty="0"/>
              <a:t>See </a:t>
            </a:r>
            <a:r>
              <a:rPr lang="en-CA" i="1" dirty="0">
                <a:hlinkClick r:id="rId3"/>
              </a:rPr>
              <a:t>https://en.wikipedia.org/wiki/IEEE_802.1X</a:t>
            </a:r>
            <a:r>
              <a:rPr lang="en-CA" i="1" dirty="0"/>
              <a:t> for complete description of authentication procedure</a:t>
            </a:r>
            <a:endParaRPr lang="en-CA" dirty="0"/>
          </a:p>
          <a:p>
            <a:pPr lvl="1" fontAlgn="ctr">
              <a:buFont typeface="Wingdings" panose="05000000000000000000" pitchFamily="2" charset="2"/>
              <a:buChar char="§"/>
            </a:pPr>
            <a:endParaRPr lang="en-CA" b="1" dirty="0"/>
          </a:p>
          <a:p>
            <a:pPr marL="0" indent="0" fontAlgn="ctr">
              <a:buNone/>
            </a:pPr>
            <a:r>
              <a:rPr lang="en-CA" dirty="0"/>
              <a:t> </a:t>
            </a:r>
          </a:p>
        </p:txBody>
      </p:sp>
    </p:spTree>
    <p:extLst>
      <p:ext uri="{BB962C8B-B14F-4D97-AF65-F5344CB8AC3E}">
        <p14:creationId xmlns:p14="http://schemas.microsoft.com/office/powerpoint/2010/main" val="81274799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Posture</a:t>
            </a:r>
          </a:p>
        </p:txBody>
      </p:sp>
      <p:sp>
        <p:nvSpPr>
          <p:cNvPr id="3" name="Content Placeholder 2"/>
          <p:cNvSpPr>
            <a:spLocks noGrp="1"/>
          </p:cNvSpPr>
          <p:nvPr>
            <p:ph sz="quarter" idx="10"/>
          </p:nvPr>
        </p:nvSpPr>
        <p:spPr/>
        <p:txBody>
          <a:bodyPr>
            <a:normAutofit/>
          </a:bodyPr>
          <a:lstStyle/>
          <a:p>
            <a:r>
              <a:rPr lang="en-CA" dirty="0"/>
              <a:t>Another benefit of NAC is the assessment of security posture on the connecting device</a:t>
            </a:r>
          </a:p>
          <a:p>
            <a:r>
              <a:rPr lang="en-CA" dirty="0"/>
              <a:t>NAC can perform security posture assessment to ensure connecting device is in compliance with the corporate policy</a:t>
            </a:r>
          </a:p>
        </p:txBody>
      </p:sp>
    </p:spTree>
    <p:extLst>
      <p:ext uri="{BB962C8B-B14F-4D97-AF65-F5344CB8AC3E}">
        <p14:creationId xmlns:p14="http://schemas.microsoft.com/office/powerpoint/2010/main" val="2845774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Posture</a:t>
            </a:r>
          </a:p>
        </p:txBody>
      </p:sp>
      <p:sp>
        <p:nvSpPr>
          <p:cNvPr id="3" name="Content Placeholder 2"/>
          <p:cNvSpPr>
            <a:spLocks noGrp="1"/>
          </p:cNvSpPr>
          <p:nvPr>
            <p:ph sz="quarter" idx="10"/>
          </p:nvPr>
        </p:nvSpPr>
        <p:spPr/>
        <p:txBody>
          <a:bodyPr>
            <a:normAutofit/>
          </a:bodyPr>
          <a:lstStyle/>
          <a:p>
            <a:r>
              <a:rPr lang="en-CA" dirty="0"/>
              <a:t>Assessment can include OS version, patch level, antivirus engine version, virus definition and OS firewall configuration</a:t>
            </a:r>
          </a:p>
          <a:p>
            <a:r>
              <a:rPr lang="en-CA" dirty="0"/>
              <a:t>If connecting device failed the security posture assessment, it is assigned to the quarantine VLAN, where it can go through a remediation process to bring it into compliance level (e.g., update antivirus, definition, OS patch, firewall setting)</a:t>
            </a:r>
          </a:p>
        </p:txBody>
      </p:sp>
    </p:spTree>
    <p:extLst>
      <p:ext uri="{BB962C8B-B14F-4D97-AF65-F5344CB8AC3E}">
        <p14:creationId xmlns:p14="http://schemas.microsoft.com/office/powerpoint/2010/main" val="417631509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09849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Network Security</a:t>
            </a:r>
          </a:p>
        </p:txBody>
      </p:sp>
    </p:spTree>
    <p:extLst>
      <p:ext uri="{BB962C8B-B14F-4D97-AF65-F5344CB8AC3E}">
        <p14:creationId xmlns:p14="http://schemas.microsoft.com/office/powerpoint/2010/main" val="336548893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6701" y="1320800"/>
            <a:ext cx="4731238" cy="2980352"/>
          </a:xfrm>
        </p:spPr>
        <p:txBody>
          <a:bodyPr anchor="ctr"/>
          <a:lstStyle/>
          <a:p>
            <a:r>
              <a:rPr lang="en-CA" dirty="0"/>
              <a:t>NAC Architecture</a:t>
            </a:r>
            <a:endParaRPr lang="en-US" dirty="0"/>
          </a:p>
        </p:txBody>
      </p:sp>
    </p:spTree>
    <p:extLst>
      <p:ext uri="{BB962C8B-B14F-4D97-AF65-F5344CB8AC3E}">
        <p14:creationId xmlns:p14="http://schemas.microsoft.com/office/powerpoint/2010/main" val="304451979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NAC Architecture</a:t>
            </a:r>
            <a:endParaRPr lang="en-US" dirty="0"/>
          </a:p>
        </p:txBody>
      </p:sp>
      <p:pic>
        <p:nvPicPr>
          <p:cNvPr id="1026" name="Picture 2" descr="\\SISLAPTOP14\Temp\SISLAPTOP10VMWrk\Henri\Projects\SISTek\Services\Projects\w_SAIT\ITSC206\labsupport\Lab4\Setup\PF-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013324"/>
            <a:ext cx="6657975" cy="52024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0"/>
          </p:nvPr>
        </p:nvSpPr>
        <p:spPr/>
        <p:txBody>
          <a:bodyPr/>
          <a:lstStyle/>
          <a:p>
            <a:r>
              <a:rPr lang="en-US" dirty="0">
                <a:solidFill>
                  <a:schemeClr val="tx1"/>
                </a:solidFill>
              </a:rPr>
              <a:t>Inline</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Out of Band</a:t>
            </a:r>
          </a:p>
        </p:txBody>
      </p:sp>
    </p:spTree>
    <p:extLst>
      <p:ext uri="{BB962C8B-B14F-4D97-AF65-F5344CB8AC3E}">
        <p14:creationId xmlns:p14="http://schemas.microsoft.com/office/powerpoint/2010/main" val="428288755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Inline System</a:t>
            </a:r>
          </a:p>
        </p:txBody>
      </p:sp>
      <p:sp>
        <p:nvSpPr>
          <p:cNvPr id="3" name="Content Placeholder 2"/>
          <p:cNvSpPr>
            <a:spLocks noGrp="1"/>
          </p:cNvSpPr>
          <p:nvPr>
            <p:ph sz="quarter" idx="10"/>
          </p:nvPr>
        </p:nvSpPr>
        <p:spPr/>
        <p:txBody>
          <a:bodyPr>
            <a:normAutofit/>
          </a:bodyPr>
          <a:lstStyle/>
          <a:p>
            <a:r>
              <a:rPr lang="en-CA" dirty="0"/>
              <a:t>Deployed in network path between switches and core routers</a:t>
            </a:r>
          </a:p>
          <a:p>
            <a:r>
              <a:rPr lang="en-CA" dirty="0"/>
              <a:t>Typically includes multiple interfaces to accommodate multiple network paths through the system</a:t>
            </a:r>
          </a:p>
          <a:p>
            <a:r>
              <a:rPr lang="en-CA" dirty="0"/>
              <a:t>Endpoint detection is achieved by listening to the IP traffic passing through the NAC device</a:t>
            </a:r>
          </a:p>
        </p:txBody>
      </p:sp>
    </p:spTree>
    <p:extLst>
      <p:ext uri="{BB962C8B-B14F-4D97-AF65-F5344CB8AC3E}">
        <p14:creationId xmlns:p14="http://schemas.microsoft.com/office/powerpoint/2010/main" val="125502848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Inline System</a:t>
            </a:r>
          </a:p>
        </p:txBody>
      </p:sp>
      <p:sp>
        <p:nvSpPr>
          <p:cNvPr id="3" name="Content Placeholder 2"/>
          <p:cNvSpPr>
            <a:spLocks noGrp="1"/>
          </p:cNvSpPr>
          <p:nvPr>
            <p:ph sz="quarter" idx="10"/>
          </p:nvPr>
        </p:nvSpPr>
        <p:spPr/>
        <p:txBody>
          <a:bodyPr>
            <a:normAutofit/>
          </a:bodyPr>
          <a:lstStyle/>
          <a:p>
            <a:r>
              <a:rPr lang="en-CA" dirty="0"/>
              <a:t>Since it is deployed inline in the network, an inline system doesn’t require an agent installed on endpoints to perform passive endpoint detection</a:t>
            </a:r>
          </a:p>
          <a:p>
            <a:r>
              <a:rPr lang="en-CA" dirty="0"/>
              <a:t>Policy enforcement is done at the access layer of the network, because inline NAC has the ability to control individual packets passing through the inline NAC device, making it similar to an internal firewall</a:t>
            </a:r>
          </a:p>
        </p:txBody>
      </p:sp>
    </p:spTree>
    <p:extLst>
      <p:ext uri="{BB962C8B-B14F-4D97-AF65-F5344CB8AC3E}">
        <p14:creationId xmlns:p14="http://schemas.microsoft.com/office/powerpoint/2010/main" val="200609161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Inline System Weaknesses</a:t>
            </a:r>
          </a:p>
        </p:txBody>
      </p:sp>
      <p:sp>
        <p:nvSpPr>
          <p:cNvPr id="3" name="Content Placeholder 2"/>
          <p:cNvSpPr>
            <a:spLocks noGrp="1"/>
          </p:cNvSpPr>
          <p:nvPr>
            <p:ph sz="quarter" idx="10"/>
          </p:nvPr>
        </p:nvSpPr>
        <p:spPr/>
        <p:txBody>
          <a:bodyPr>
            <a:normAutofit/>
          </a:bodyPr>
          <a:lstStyle/>
          <a:p>
            <a:r>
              <a:rPr lang="en-CA" dirty="0"/>
              <a:t>Single point of failure: Device can be configured to “fail open” to avoid network outages, but loses the policy enforcement capability</a:t>
            </a:r>
          </a:p>
          <a:p>
            <a:r>
              <a:rPr lang="en-CA" dirty="0"/>
              <a:t>Inline NAC limits network traffic throughput based on the processing speed of the hardware, requiring multiple NAC units deployed across an enterprise network and raising the implementation cost</a:t>
            </a:r>
          </a:p>
          <a:p>
            <a:r>
              <a:rPr lang="en-CA" dirty="0"/>
              <a:t>Deployment of inline NAC requires architectural changes to network topology</a:t>
            </a:r>
          </a:p>
        </p:txBody>
      </p:sp>
    </p:spTree>
    <p:extLst>
      <p:ext uri="{BB962C8B-B14F-4D97-AF65-F5344CB8AC3E}">
        <p14:creationId xmlns:p14="http://schemas.microsoft.com/office/powerpoint/2010/main" val="11921202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Inline System Weaknesses</a:t>
            </a:r>
          </a:p>
        </p:txBody>
      </p:sp>
      <p:sp>
        <p:nvSpPr>
          <p:cNvPr id="3" name="Content Placeholder 2"/>
          <p:cNvSpPr>
            <a:spLocks noGrp="1"/>
          </p:cNvSpPr>
          <p:nvPr>
            <p:ph sz="quarter" idx="10"/>
          </p:nvPr>
        </p:nvSpPr>
        <p:spPr/>
        <p:txBody>
          <a:bodyPr>
            <a:normAutofit/>
          </a:bodyPr>
          <a:lstStyle/>
          <a:p>
            <a:r>
              <a:rPr lang="en-CA" dirty="0"/>
              <a:t>Typically deployed at the switch uplink, leaving local traffic on switches unprotected</a:t>
            </a:r>
          </a:p>
          <a:p>
            <a:r>
              <a:rPr lang="en-CA" dirty="0"/>
              <a:t>Passive endpoint detection limits the amount of intelligence that can be gathered on endpoints</a:t>
            </a:r>
          </a:p>
          <a:p>
            <a:pPr lvl="1"/>
            <a:r>
              <a:rPr lang="en-CA" dirty="0"/>
              <a:t>Vulnerability scanner is used to assess unmanaged endpoints</a:t>
            </a:r>
          </a:p>
          <a:p>
            <a:pPr lvl="1"/>
            <a:r>
              <a:rPr lang="en-CA" dirty="0"/>
              <a:t>Firewalls on these endpoints limits the usefulness of these scans</a:t>
            </a:r>
          </a:p>
        </p:txBody>
      </p:sp>
    </p:spTree>
    <p:extLst>
      <p:ext uri="{BB962C8B-B14F-4D97-AF65-F5344CB8AC3E}">
        <p14:creationId xmlns:p14="http://schemas.microsoft.com/office/powerpoint/2010/main" val="399939134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Out-of-Band Systems</a:t>
            </a:r>
          </a:p>
        </p:txBody>
      </p:sp>
      <p:sp>
        <p:nvSpPr>
          <p:cNvPr id="3" name="Content Placeholder 2"/>
          <p:cNvSpPr>
            <a:spLocks noGrp="1"/>
          </p:cNvSpPr>
          <p:nvPr>
            <p:ph sz="quarter" idx="10"/>
          </p:nvPr>
        </p:nvSpPr>
        <p:spPr/>
        <p:txBody>
          <a:bodyPr>
            <a:normAutofit/>
          </a:bodyPr>
          <a:lstStyle/>
          <a:p>
            <a:r>
              <a:rPr lang="en-CA" dirty="0"/>
              <a:t>Typically use a span port on the switch to passively monitor traffic</a:t>
            </a:r>
          </a:p>
          <a:p>
            <a:r>
              <a:rPr lang="en-CA" dirty="0"/>
              <a:t>The NAC console can send commands to network switches to enforce policy, such as assignment to quarantine VLAN</a:t>
            </a:r>
          </a:p>
          <a:p>
            <a:r>
              <a:rPr lang="en-CA" dirty="0"/>
              <a:t>Enforcement option on the network switch is limited to the configuration allowed on </a:t>
            </a:r>
            <a:r>
              <a:rPr lang="en-CA" dirty="0" err="1"/>
              <a:t>switchport</a:t>
            </a:r>
            <a:r>
              <a:rPr lang="en-CA" dirty="0"/>
              <a:t> (e.g., VLAN assignment)</a:t>
            </a:r>
          </a:p>
        </p:txBody>
      </p:sp>
    </p:spTree>
    <p:extLst>
      <p:ext uri="{BB962C8B-B14F-4D97-AF65-F5344CB8AC3E}">
        <p14:creationId xmlns:p14="http://schemas.microsoft.com/office/powerpoint/2010/main" val="293219304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Out-of-Band Systems</a:t>
            </a:r>
          </a:p>
        </p:txBody>
      </p:sp>
      <p:sp>
        <p:nvSpPr>
          <p:cNvPr id="3" name="Content Placeholder 2"/>
          <p:cNvSpPr>
            <a:spLocks noGrp="1"/>
          </p:cNvSpPr>
          <p:nvPr>
            <p:ph sz="quarter" idx="10"/>
          </p:nvPr>
        </p:nvSpPr>
        <p:spPr/>
        <p:txBody>
          <a:bodyPr>
            <a:normAutofit/>
          </a:bodyPr>
          <a:lstStyle/>
          <a:p>
            <a:r>
              <a:rPr lang="en-CA" dirty="0"/>
              <a:t>Can be deployed to an existing infrastructure with ease</a:t>
            </a:r>
          </a:p>
          <a:p>
            <a:r>
              <a:rPr lang="en-CA" dirty="0"/>
              <a:t>Optionally, agent can be installed on endpoint to report information to a central NAC console, allowing more enforcement options, such as remediation of out-of-date antivirus definitions</a:t>
            </a:r>
          </a:p>
        </p:txBody>
      </p:sp>
    </p:spTree>
    <p:extLst>
      <p:ext uri="{BB962C8B-B14F-4D97-AF65-F5344CB8AC3E}">
        <p14:creationId xmlns:p14="http://schemas.microsoft.com/office/powerpoint/2010/main" val="388268032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Out-of-Band System Weaknesses</a:t>
            </a:r>
          </a:p>
        </p:txBody>
      </p:sp>
      <p:sp>
        <p:nvSpPr>
          <p:cNvPr id="3" name="Content Placeholder 2"/>
          <p:cNvSpPr>
            <a:spLocks noGrp="1"/>
          </p:cNvSpPr>
          <p:nvPr>
            <p:ph sz="quarter" idx="10"/>
          </p:nvPr>
        </p:nvSpPr>
        <p:spPr/>
        <p:txBody>
          <a:bodyPr>
            <a:normAutofit/>
          </a:bodyPr>
          <a:lstStyle/>
          <a:p>
            <a:r>
              <a:rPr lang="en-CA" dirty="0"/>
              <a:t>Lacks the inline blocking capability</a:t>
            </a:r>
          </a:p>
          <a:p>
            <a:r>
              <a:rPr lang="en-CA" dirty="0"/>
              <a:t>Requires a managed switch configurable via management protocol (e.g., SSH or SNMP) for quarantine and VLAN assignment</a:t>
            </a:r>
          </a:p>
          <a:p>
            <a:r>
              <a:rPr lang="en-CA" dirty="0"/>
              <a:t>Span port on switches must be connected back to a central NAC controller, limiting the deployment with physical distance</a:t>
            </a:r>
          </a:p>
        </p:txBody>
      </p:sp>
    </p:spTree>
    <p:extLst>
      <p:ext uri="{BB962C8B-B14F-4D97-AF65-F5344CB8AC3E}">
        <p14:creationId xmlns:p14="http://schemas.microsoft.com/office/powerpoint/2010/main" val="28961570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58612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Network Security?</a:t>
            </a:r>
          </a:p>
        </p:txBody>
      </p:sp>
      <p:sp>
        <p:nvSpPr>
          <p:cNvPr id="3" name="Content Placeholder 2"/>
          <p:cNvSpPr>
            <a:spLocks noGrp="1"/>
          </p:cNvSpPr>
          <p:nvPr>
            <p:ph sz="quarter" idx="10"/>
          </p:nvPr>
        </p:nvSpPr>
        <p:spPr/>
        <p:txBody>
          <a:bodyPr>
            <a:normAutofit fontScale="92500" lnSpcReduction="10000"/>
          </a:bodyPr>
          <a:lstStyle/>
          <a:p>
            <a:pPr marL="173827" indent="-173827">
              <a:buNone/>
            </a:pPr>
            <a:r>
              <a:rPr lang="en-CA" dirty="0"/>
              <a:t>“</a:t>
            </a:r>
            <a:r>
              <a:rPr lang="en-CA" b="1" dirty="0"/>
              <a:t>Network security</a:t>
            </a:r>
            <a:r>
              <a:rPr lang="en-CA" dirty="0"/>
              <a:t> consists of the policies and practices adopted to prevent and monitor unauthorized access, misuse, modification, or denial of a computer network and network-accessible resources. Network security involves the authorization of access to data in a network, which is controlled by the network administrator. Users choose or are assigned an ID and password or other authenticating information that allows them access to information and programs within their authority.” </a:t>
            </a:r>
          </a:p>
          <a:p>
            <a:pPr marL="0" indent="0">
              <a:buNone/>
            </a:pPr>
            <a:endParaRPr lang="en-CA" dirty="0"/>
          </a:p>
          <a:p>
            <a:pPr marL="0" indent="0" algn="r">
              <a:buNone/>
            </a:pPr>
            <a:r>
              <a:rPr lang="en-CA" sz="1500" i="1" dirty="0">
                <a:hlinkClick r:id="rId3"/>
              </a:rPr>
              <a:t>https://en.wikipedia.org/wiki/Network_security</a:t>
            </a:r>
            <a:r>
              <a:rPr lang="en-CA" sz="1500" i="1" dirty="0"/>
              <a:t> </a:t>
            </a:r>
            <a:endParaRPr lang="en-CA" sz="1500" dirty="0"/>
          </a:p>
          <a:p>
            <a:pPr fontAlgn="ctr"/>
            <a:endParaRPr lang="en-US" dirty="0"/>
          </a:p>
        </p:txBody>
      </p:sp>
    </p:spTree>
    <p:extLst>
      <p:ext uri="{BB962C8B-B14F-4D97-AF65-F5344CB8AC3E}">
        <p14:creationId xmlns:p14="http://schemas.microsoft.com/office/powerpoint/2010/main" val="82679597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5751" y="1320800"/>
            <a:ext cx="4712188" cy="2980352"/>
          </a:xfrm>
        </p:spPr>
        <p:txBody>
          <a:bodyPr anchor="ctr"/>
          <a:lstStyle/>
          <a:p>
            <a:r>
              <a:rPr lang="en-CA" dirty="0"/>
              <a:t>Architecture Flaws</a:t>
            </a:r>
            <a:endParaRPr lang="en-US" dirty="0"/>
          </a:p>
        </p:txBody>
      </p:sp>
    </p:spTree>
    <p:extLst>
      <p:ext uri="{BB962C8B-B14F-4D97-AF65-F5344CB8AC3E}">
        <p14:creationId xmlns:p14="http://schemas.microsoft.com/office/powerpoint/2010/main" val="293799175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Endpoint Detection Method</a:t>
            </a:r>
          </a:p>
        </p:txBody>
      </p:sp>
      <p:sp>
        <p:nvSpPr>
          <p:cNvPr id="3" name="Content Placeholder 2"/>
          <p:cNvSpPr>
            <a:spLocks noGrp="1"/>
          </p:cNvSpPr>
          <p:nvPr>
            <p:ph sz="quarter" idx="10"/>
          </p:nvPr>
        </p:nvSpPr>
        <p:spPr/>
        <p:txBody>
          <a:bodyPr>
            <a:normAutofit/>
          </a:bodyPr>
          <a:lstStyle/>
          <a:p>
            <a:r>
              <a:rPr lang="en-CA" dirty="0"/>
              <a:t>NAC solutions typically sniff network traffic to detect the presence of a new endpoint</a:t>
            </a:r>
          </a:p>
          <a:p>
            <a:r>
              <a:rPr lang="en-CA" dirty="0"/>
              <a:t>This can be done by analyzing traffic for ARP request, SYN request, DHCP request or any other network traffic</a:t>
            </a:r>
          </a:p>
          <a:p>
            <a:r>
              <a:rPr lang="en-CA" dirty="0"/>
              <a:t>DHCP request detection can be bypassed using a static IP</a:t>
            </a:r>
          </a:p>
        </p:txBody>
      </p:sp>
    </p:spTree>
    <p:extLst>
      <p:ext uri="{BB962C8B-B14F-4D97-AF65-F5344CB8AC3E}">
        <p14:creationId xmlns:p14="http://schemas.microsoft.com/office/powerpoint/2010/main" val="285899760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Endpoint Detection Method</a:t>
            </a:r>
          </a:p>
        </p:txBody>
      </p:sp>
      <p:sp>
        <p:nvSpPr>
          <p:cNvPr id="3" name="Content Placeholder 2"/>
          <p:cNvSpPr>
            <a:spLocks noGrp="1"/>
          </p:cNvSpPr>
          <p:nvPr>
            <p:ph sz="quarter" idx="10"/>
          </p:nvPr>
        </p:nvSpPr>
        <p:spPr/>
        <p:txBody>
          <a:bodyPr>
            <a:normAutofit/>
          </a:bodyPr>
          <a:lstStyle/>
          <a:p>
            <a:r>
              <a:rPr lang="en-CA" dirty="0"/>
              <a:t>SYN requests and IP network traffic detection can be bypassed by not generating network traffic crossing the inline NAC device</a:t>
            </a:r>
          </a:p>
          <a:p>
            <a:r>
              <a:rPr lang="en-CA" dirty="0"/>
              <a:t>The attacking endpoint can stay silent on the LAN and target a specific host within its subnet without being detected</a:t>
            </a:r>
          </a:p>
          <a:p>
            <a:pPr lvl="1"/>
            <a:r>
              <a:rPr lang="en-CA" dirty="0"/>
              <a:t>This allows the attacking endpoint to infect other endpoints on the same subnet, possibly taking control and acting as a launch pad for further network attacks</a:t>
            </a:r>
          </a:p>
        </p:txBody>
      </p:sp>
    </p:spTree>
    <p:extLst>
      <p:ext uri="{BB962C8B-B14F-4D97-AF65-F5344CB8AC3E}">
        <p14:creationId xmlns:p14="http://schemas.microsoft.com/office/powerpoint/2010/main" val="81160839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Exception Rules</a:t>
            </a:r>
          </a:p>
        </p:txBody>
      </p:sp>
      <p:sp>
        <p:nvSpPr>
          <p:cNvPr id="3" name="Content Placeholder 2"/>
          <p:cNvSpPr>
            <a:spLocks noGrp="1"/>
          </p:cNvSpPr>
          <p:nvPr>
            <p:ph sz="quarter" idx="10"/>
          </p:nvPr>
        </p:nvSpPr>
        <p:spPr/>
        <p:txBody>
          <a:bodyPr>
            <a:normAutofit/>
          </a:bodyPr>
          <a:lstStyle/>
          <a:p>
            <a:r>
              <a:rPr lang="en-CA" dirty="0"/>
              <a:t>Many devices within the network often lack the capability to respond to interrogation from the NAC system</a:t>
            </a:r>
          </a:p>
          <a:p>
            <a:pPr lvl="1"/>
            <a:r>
              <a:rPr lang="en-CA" dirty="0"/>
              <a:t>E.g., a printer </a:t>
            </a:r>
          </a:p>
          <a:p>
            <a:r>
              <a:rPr lang="en-CA" dirty="0"/>
              <a:t>Exception rules are used to handle these devices and allow them access to network without authentication</a:t>
            </a:r>
          </a:p>
        </p:txBody>
      </p:sp>
    </p:spTree>
    <p:extLst>
      <p:ext uri="{BB962C8B-B14F-4D97-AF65-F5344CB8AC3E}">
        <p14:creationId xmlns:p14="http://schemas.microsoft.com/office/powerpoint/2010/main" val="370833302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Exception Rules</a:t>
            </a:r>
          </a:p>
        </p:txBody>
      </p:sp>
      <p:sp>
        <p:nvSpPr>
          <p:cNvPr id="3" name="Content Placeholder 2"/>
          <p:cNvSpPr>
            <a:spLocks noGrp="1"/>
          </p:cNvSpPr>
          <p:nvPr>
            <p:ph sz="quarter" idx="10"/>
          </p:nvPr>
        </p:nvSpPr>
        <p:spPr/>
        <p:txBody>
          <a:bodyPr>
            <a:normAutofit/>
          </a:bodyPr>
          <a:lstStyle/>
          <a:p>
            <a:r>
              <a:rPr lang="en-CA" dirty="0"/>
              <a:t>Exception rules often rely on just the MAC address of the printer for identification. No other information is gathered.</a:t>
            </a:r>
          </a:p>
          <a:p>
            <a:r>
              <a:rPr lang="en-CA" dirty="0"/>
              <a:t>An attacking endpoint can spoof the MAC address of printers within the network environment and gain access to network resources</a:t>
            </a:r>
          </a:p>
        </p:txBody>
      </p:sp>
    </p:spTree>
    <p:extLst>
      <p:ext uri="{BB962C8B-B14F-4D97-AF65-F5344CB8AC3E}">
        <p14:creationId xmlns:p14="http://schemas.microsoft.com/office/powerpoint/2010/main" val="289795175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Endpoint Security Assessment</a:t>
            </a:r>
          </a:p>
        </p:txBody>
      </p:sp>
      <p:sp>
        <p:nvSpPr>
          <p:cNvPr id="3" name="Content Placeholder 2"/>
          <p:cNvSpPr>
            <a:spLocks noGrp="1"/>
          </p:cNvSpPr>
          <p:nvPr>
            <p:ph sz="quarter" idx="10"/>
          </p:nvPr>
        </p:nvSpPr>
        <p:spPr/>
        <p:txBody>
          <a:bodyPr>
            <a:normAutofit/>
          </a:bodyPr>
          <a:lstStyle/>
          <a:p>
            <a:r>
              <a:rPr lang="en-CA" dirty="0"/>
              <a:t>Endpoint intelligence is gathered by the NAC solution to identify the OS version, patch level, antivirus engine version, virus definition, etc.</a:t>
            </a:r>
          </a:p>
          <a:p>
            <a:r>
              <a:rPr lang="en-CA" dirty="0"/>
              <a:t>The information is typically stored in the OS registry system</a:t>
            </a:r>
          </a:p>
          <a:p>
            <a:r>
              <a:rPr lang="en-CA" dirty="0"/>
              <a:t>A compromised machine can be modified to reflect falsified information to the NAC solution, gaining access to network without the actual required software (e.g., antivirus)</a:t>
            </a:r>
          </a:p>
        </p:txBody>
      </p:sp>
    </p:spTree>
    <p:extLst>
      <p:ext uri="{BB962C8B-B14F-4D97-AF65-F5344CB8AC3E}">
        <p14:creationId xmlns:p14="http://schemas.microsoft.com/office/powerpoint/2010/main" val="129956941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6184783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0474" y="1320800"/>
            <a:ext cx="5343525" cy="2980352"/>
          </a:xfrm>
        </p:spPr>
        <p:txBody>
          <a:bodyPr anchor="ctr"/>
          <a:lstStyle/>
          <a:p>
            <a:r>
              <a:rPr lang="en-CA" dirty="0"/>
              <a:t>Extensible Authentication Protocol</a:t>
            </a:r>
            <a:endParaRPr lang="en-US" dirty="0"/>
          </a:p>
        </p:txBody>
      </p:sp>
    </p:spTree>
    <p:extLst>
      <p:ext uri="{BB962C8B-B14F-4D97-AF65-F5344CB8AC3E}">
        <p14:creationId xmlns:p14="http://schemas.microsoft.com/office/powerpoint/2010/main" val="116118786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Overview</a:t>
            </a:r>
          </a:p>
        </p:txBody>
      </p:sp>
      <p:sp>
        <p:nvSpPr>
          <p:cNvPr id="3" name="Content Placeholder 2"/>
          <p:cNvSpPr>
            <a:spLocks noGrp="1"/>
          </p:cNvSpPr>
          <p:nvPr>
            <p:ph sz="quarter" idx="10"/>
          </p:nvPr>
        </p:nvSpPr>
        <p:spPr/>
        <p:txBody>
          <a:bodyPr>
            <a:normAutofit/>
          </a:bodyPr>
          <a:lstStyle/>
          <a:p>
            <a:r>
              <a:rPr lang="en-CA" dirty="0"/>
              <a:t>EAP is an authentication framework to provide authentication in wireless networks and </a:t>
            </a:r>
            <a:br>
              <a:rPr lang="en-CA" dirty="0"/>
            </a:br>
            <a:r>
              <a:rPr lang="en-CA" dirty="0"/>
              <a:t>point-to-point connections</a:t>
            </a:r>
          </a:p>
          <a:p>
            <a:r>
              <a:rPr lang="en-CA" dirty="0"/>
              <a:t>Defines the message format used to deliver the keying material and parameters of EAP methods</a:t>
            </a:r>
          </a:p>
          <a:p>
            <a:r>
              <a:rPr lang="en-CA" dirty="0"/>
              <a:t>EAP methods provides authentication functions and negotiation</a:t>
            </a:r>
          </a:p>
        </p:txBody>
      </p:sp>
    </p:spTree>
    <p:extLst>
      <p:ext uri="{BB962C8B-B14F-4D97-AF65-F5344CB8AC3E}">
        <p14:creationId xmlns:p14="http://schemas.microsoft.com/office/powerpoint/2010/main" val="393941299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LEAP</a:t>
            </a:r>
          </a:p>
        </p:txBody>
      </p:sp>
      <p:sp>
        <p:nvSpPr>
          <p:cNvPr id="3" name="Content Placeholder 2"/>
          <p:cNvSpPr>
            <a:spLocks noGrp="1"/>
          </p:cNvSpPr>
          <p:nvPr>
            <p:ph sz="quarter" idx="10"/>
          </p:nvPr>
        </p:nvSpPr>
        <p:spPr/>
        <p:txBody>
          <a:bodyPr>
            <a:normAutofit/>
          </a:bodyPr>
          <a:lstStyle/>
          <a:p>
            <a:r>
              <a:rPr lang="en-CA" dirty="0"/>
              <a:t>Lightweight Extensible Authentication Protocol</a:t>
            </a:r>
          </a:p>
          <a:p>
            <a:r>
              <a:rPr lang="en-CA" dirty="0"/>
              <a:t>Developed by Cisco as part of 802.1x and dynamic WEP</a:t>
            </a:r>
          </a:p>
          <a:p>
            <a:r>
              <a:rPr lang="en-CA" dirty="0"/>
              <a:t>Widely used by third-party client software for wireless devices</a:t>
            </a:r>
          </a:p>
          <a:p>
            <a:r>
              <a:rPr lang="en-CA" dirty="0"/>
              <a:t>LEAP uses a modified version of MS-CHAP and has been exploited by ASLEAP</a:t>
            </a:r>
          </a:p>
          <a:p>
            <a:r>
              <a:rPr lang="en-CA" dirty="0"/>
              <a:t>Mostly replaced by PEAP or EAP-TLS</a:t>
            </a:r>
          </a:p>
        </p:txBody>
      </p:sp>
    </p:spTree>
    <p:extLst>
      <p:ext uri="{BB962C8B-B14F-4D97-AF65-F5344CB8AC3E}">
        <p14:creationId xmlns:p14="http://schemas.microsoft.com/office/powerpoint/2010/main" val="331854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Goals</a:t>
            </a:r>
          </a:p>
        </p:txBody>
      </p:sp>
      <p:sp>
        <p:nvSpPr>
          <p:cNvPr id="3" name="Content Placeholder 2"/>
          <p:cNvSpPr>
            <a:spLocks noGrp="1"/>
          </p:cNvSpPr>
          <p:nvPr>
            <p:ph sz="quarter" idx="10"/>
          </p:nvPr>
        </p:nvSpPr>
        <p:spPr/>
        <p:txBody>
          <a:bodyPr>
            <a:normAutofit/>
          </a:bodyPr>
          <a:lstStyle/>
          <a:p>
            <a:r>
              <a:rPr lang="en-CA" dirty="0"/>
              <a:t>Confidentiality</a:t>
            </a:r>
          </a:p>
          <a:p>
            <a:pPr lvl="1"/>
            <a:r>
              <a:rPr lang="en-CA" dirty="0"/>
              <a:t>Guarantees network data is transmitted in a confidential manner</a:t>
            </a:r>
          </a:p>
          <a:p>
            <a:r>
              <a:rPr lang="en-CA" dirty="0"/>
              <a:t>Integrity</a:t>
            </a:r>
          </a:p>
          <a:p>
            <a:pPr lvl="1"/>
            <a:r>
              <a:rPr lang="en-CA" dirty="0"/>
              <a:t>Guarantees network data is transmitted in the original representation, unchanged</a:t>
            </a:r>
          </a:p>
          <a:p>
            <a:r>
              <a:rPr lang="en-CA" dirty="0"/>
              <a:t>Availability</a:t>
            </a:r>
          </a:p>
          <a:p>
            <a:pPr lvl="1"/>
            <a:r>
              <a:rPr lang="en-CA" dirty="0"/>
              <a:t>Guarantees network data is accessible when it is requested</a:t>
            </a:r>
          </a:p>
        </p:txBody>
      </p:sp>
    </p:spTree>
    <p:extLst>
      <p:ext uri="{BB962C8B-B14F-4D97-AF65-F5344CB8AC3E}">
        <p14:creationId xmlns:p14="http://schemas.microsoft.com/office/powerpoint/2010/main" val="33170905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PEAP</a:t>
            </a:r>
          </a:p>
        </p:txBody>
      </p:sp>
      <p:sp>
        <p:nvSpPr>
          <p:cNvPr id="3" name="Content Placeholder 2"/>
          <p:cNvSpPr>
            <a:spLocks noGrp="1"/>
          </p:cNvSpPr>
          <p:nvPr>
            <p:ph sz="quarter" idx="10"/>
          </p:nvPr>
        </p:nvSpPr>
        <p:spPr/>
        <p:txBody>
          <a:bodyPr>
            <a:normAutofit/>
          </a:bodyPr>
          <a:lstStyle/>
          <a:p>
            <a:r>
              <a:rPr lang="en-CA" dirty="0"/>
              <a:t>Second-most widely supported EAP standard</a:t>
            </a:r>
          </a:p>
          <a:p>
            <a:r>
              <a:rPr lang="en-CA" dirty="0"/>
              <a:t>Protected EAP uses an encrypted TLS tunnel to encapsulate the EAP, providing higher security measure against attack</a:t>
            </a:r>
          </a:p>
          <a:p>
            <a:r>
              <a:rPr lang="en-CA" dirty="0"/>
              <a:t>PEAP uses server-side public key for server authentication and server-side PKI certificate for the TLS tunnel creation</a:t>
            </a:r>
          </a:p>
        </p:txBody>
      </p:sp>
    </p:spTree>
    <p:extLst>
      <p:ext uri="{BB962C8B-B14F-4D97-AF65-F5344CB8AC3E}">
        <p14:creationId xmlns:p14="http://schemas.microsoft.com/office/powerpoint/2010/main" val="319631666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PEAP</a:t>
            </a:r>
          </a:p>
        </p:txBody>
      </p:sp>
      <p:sp>
        <p:nvSpPr>
          <p:cNvPr id="3" name="Content Placeholder 2"/>
          <p:cNvSpPr>
            <a:spLocks noGrp="1"/>
          </p:cNvSpPr>
          <p:nvPr>
            <p:ph sz="quarter" idx="10"/>
          </p:nvPr>
        </p:nvSpPr>
        <p:spPr/>
        <p:txBody>
          <a:bodyPr>
            <a:normAutofit/>
          </a:bodyPr>
          <a:lstStyle/>
          <a:p>
            <a:r>
              <a:rPr lang="en-CA" dirty="0"/>
              <a:t>PEAPv0 with EAP-MSCHAPv2 is the most common PEAP</a:t>
            </a:r>
          </a:p>
          <a:p>
            <a:pPr lvl="1"/>
            <a:r>
              <a:rPr lang="en-CA" dirty="0"/>
              <a:t>Supported by Windows versions NT4 SP4 and later </a:t>
            </a:r>
          </a:p>
          <a:p>
            <a:r>
              <a:rPr lang="en-CA" dirty="0"/>
              <a:t>Due to the use of MSCHAPv2, PEAP is susceptible to dictionary attacks if the password hash and the challenge response are captured</a:t>
            </a:r>
          </a:p>
        </p:txBody>
      </p:sp>
    </p:spTree>
    <p:extLst>
      <p:ext uri="{BB962C8B-B14F-4D97-AF65-F5344CB8AC3E}">
        <p14:creationId xmlns:p14="http://schemas.microsoft.com/office/powerpoint/2010/main" val="99669061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EAP-TLS</a:t>
            </a:r>
          </a:p>
        </p:txBody>
      </p:sp>
      <p:sp>
        <p:nvSpPr>
          <p:cNvPr id="3" name="Content Placeholder 2"/>
          <p:cNvSpPr>
            <a:spLocks noGrp="1"/>
          </p:cNvSpPr>
          <p:nvPr>
            <p:ph sz="quarter" idx="10"/>
          </p:nvPr>
        </p:nvSpPr>
        <p:spPr/>
        <p:txBody>
          <a:bodyPr>
            <a:normAutofit/>
          </a:bodyPr>
          <a:lstStyle/>
          <a:p>
            <a:r>
              <a:rPr lang="en-CA" dirty="0"/>
              <a:t>Most widely supported EAP standard</a:t>
            </a:r>
          </a:p>
          <a:p>
            <a:r>
              <a:rPr lang="en-CA" dirty="0"/>
              <a:t>EAP Transport Layer Security adds TLS protocol to the EAP authentication framework</a:t>
            </a:r>
          </a:p>
          <a:p>
            <a:r>
              <a:rPr lang="en-CA" dirty="0"/>
              <a:t>EAP-TLS is considered the most secure EAP standard </a:t>
            </a:r>
          </a:p>
          <a:p>
            <a:r>
              <a:rPr lang="en-CA" dirty="0"/>
              <a:t>Widely supported by manufacturers of wireless communication technologies</a:t>
            </a:r>
          </a:p>
        </p:txBody>
      </p:sp>
    </p:spTree>
    <p:extLst>
      <p:ext uri="{BB962C8B-B14F-4D97-AF65-F5344CB8AC3E}">
        <p14:creationId xmlns:p14="http://schemas.microsoft.com/office/powerpoint/2010/main" val="313230033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EAP-TLS</a:t>
            </a:r>
          </a:p>
        </p:txBody>
      </p:sp>
      <p:sp>
        <p:nvSpPr>
          <p:cNvPr id="3" name="Content Placeholder 2"/>
          <p:cNvSpPr>
            <a:spLocks noGrp="1"/>
          </p:cNvSpPr>
          <p:nvPr>
            <p:ph sz="quarter" idx="10"/>
          </p:nvPr>
        </p:nvSpPr>
        <p:spPr/>
        <p:txBody>
          <a:bodyPr>
            <a:normAutofit/>
          </a:bodyPr>
          <a:lstStyle/>
          <a:p>
            <a:r>
              <a:rPr lang="en-CA" dirty="0"/>
              <a:t>EAP-TLS requires client-side X.509 certificate implementation to increase the authentication strength</a:t>
            </a:r>
          </a:p>
          <a:p>
            <a:r>
              <a:rPr lang="en-CA" dirty="0"/>
              <a:t>With client-side certificate authentication requirement, a compromised password is not enough to break into EAP-TLS system</a:t>
            </a:r>
          </a:p>
        </p:txBody>
      </p:sp>
    </p:spTree>
    <p:extLst>
      <p:ext uri="{BB962C8B-B14F-4D97-AF65-F5344CB8AC3E}">
        <p14:creationId xmlns:p14="http://schemas.microsoft.com/office/powerpoint/2010/main" val="364526441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EAP-MD5</a:t>
            </a:r>
          </a:p>
        </p:txBody>
      </p:sp>
      <p:sp>
        <p:nvSpPr>
          <p:cNvPr id="3" name="Content Placeholder 2"/>
          <p:cNvSpPr>
            <a:spLocks noGrp="1"/>
          </p:cNvSpPr>
          <p:nvPr>
            <p:ph sz="quarter" idx="10"/>
          </p:nvPr>
        </p:nvSpPr>
        <p:spPr/>
        <p:txBody>
          <a:bodyPr>
            <a:normAutofit/>
          </a:bodyPr>
          <a:lstStyle/>
          <a:p>
            <a:r>
              <a:rPr lang="en-CA" dirty="0"/>
              <a:t>EAP-MD5 was the first implementation of EAP framework</a:t>
            </a:r>
          </a:p>
          <a:p>
            <a:r>
              <a:rPr lang="en-CA" dirty="0"/>
              <a:t>EAP using MD5 has function to hash keys</a:t>
            </a:r>
          </a:p>
          <a:p>
            <a:r>
              <a:rPr lang="en-CA" dirty="0"/>
              <a:t>It is vulnerable to dictionary attacks and does not support key generation</a:t>
            </a:r>
          </a:p>
          <a:p>
            <a:r>
              <a:rPr lang="en-CA" dirty="0"/>
              <a:t>It only authenticates the EAP peer to EAP server, not mutual authentication, making it susceptible to man-in-the-middle attacks</a:t>
            </a:r>
          </a:p>
        </p:txBody>
      </p:sp>
    </p:spTree>
    <p:extLst>
      <p:ext uri="{BB962C8B-B14F-4D97-AF65-F5344CB8AC3E}">
        <p14:creationId xmlns:p14="http://schemas.microsoft.com/office/powerpoint/2010/main" val="139005834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EAP-TTLS</a:t>
            </a:r>
          </a:p>
        </p:txBody>
      </p:sp>
      <p:sp>
        <p:nvSpPr>
          <p:cNvPr id="3" name="Content Placeholder 2"/>
          <p:cNvSpPr>
            <a:spLocks noGrp="1"/>
          </p:cNvSpPr>
          <p:nvPr>
            <p:ph sz="quarter" idx="10"/>
          </p:nvPr>
        </p:nvSpPr>
        <p:spPr/>
        <p:txBody>
          <a:bodyPr>
            <a:normAutofit lnSpcReduction="10000"/>
          </a:bodyPr>
          <a:lstStyle/>
          <a:p>
            <a:r>
              <a:rPr lang="en-CA" dirty="0"/>
              <a:t>EAP Tunneled Transport Layer Security is an extension of TLS</a:t>
            </a:r>
          </a:p>
          <a:p>
            <a:r>
              <a:rPr lang="en-CA" dirty="0"/>
              <a:t>The client can optionally authenticate to server using certificate, simplifying the deployment process (no client cert)</a:t>
            </a:r>
          </a:p>
          <a:p>
            <a:r>
              <a:rPr lang="en-CA" dirty="0"/>
              <a:t>The server uses the secured tunnel established to authenticate the client using many authentication protocols</a:t>
            </a:r>
          </a:p>
          <a:p>
            <a:r>
              <a:rPr lang="en-CA" dirty="0"/>
              <a:t>The authentication process is protected by the tunnel from eavesdropping and man-in-the-middle attacks</a:t>
            </a:r>
          </a:p>
        </p:txBody>
      </p:sp>
    </p:spTree>
    <p:extLst>
      <p:ext uri="{BB962C8B-B14F-4D97-AF65-F5344CB8AC3E}">
        <p14:creationId xmlns:p14="http://schemas.microsoft.com/office/powerpoint/2010/main" val="13007566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a:t>Discussion</a:t>
            </a:r>
            <a:endParaRPr lang="en-US" dirty="0"/>
          </a:p>
        </p:txBody>
      </p:sp>
    </p:spTree>
    <p:extLst>
      <p:ext uri="{BB962C8B-B14F-4D97-AF65-F5344CB8AC3E}">
        <p14:creationId xmlns:p14="http://schemas.microsoft.com/office/powerpoint/2010/main" val="122187298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6519250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502394" y="4738917"/>
            <a:ext cx="4353169" cy="675789"/>
          </a:xfrm>
        </p:spPr>
        <p:txBody>
          <a:bodyPr>
            <a:normAutofit/>
          </a:bodyPr>
          <a:lstStyle/>
          <a:p>
            <a:r>
              <a:rPr lang="en-US" dirty="0"/>
              <a:t>Lecture 5: Network Address Translation and Web Proxies</a:t>
            </a:r>
          </a:p>
        </p:txBody>
      </p:sp>
    </p:spTree>
    <p:extLst>
      <p:ext uri="{BB962C8B-B14F-4D97-AF65-F5344CB8AC3E}">
        <p14:creationId xmlns:p14="http://schemas.microsoft.com/office/powerpoint/2010/main" val="10317990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p:txBody>
          <a:bodyPr/>
          <a:lstStyle/>
          <a:p>
            <a:r>
              <a:rPr lang="en-US" dirty="0"/>
              <a:t>Module 4 Review</a:t>
            </a:r>
          </a:p>
          <a:p>
            <a:r>
              <a:rPr lang="en-US" dirty="0"/>
              <a:t>Network Address Translation (NAT)</a:t>
            </a:r>
          </a:p>
          <a:p>
            <a:r>
              <a:rPr lang="en-US" dirty="0"/>
              <a:t>NAT Types (One-To-One, One-To-Many, SNAT, DNAT, PAT)</a:t>
            </a:r>
          </a:p>
          <a:p>
            <a:r>
              <a:rPr lang="en-US" dirty="0"/>
              <a:t>NAT Scenarios</a:t>
            </a:r>
          </a:p>
          <a:p>
            <a:r>
              <a:rPr lang="en-US" dirty="0"/>
              <a:t>Web Proxies</a:t>
            </a:r>
          </a:p>
          <a:p>
            <a:r>
              <a:rPr lang="en-US" dirty="0"/>
              <a:t>Web Proxy Types</a:t>
            </a:r>
          </a:p>
          <a:p>
            <a:pPr lvl="1"/>
            <a:r>
              <a:rPr lang="en-US" dirty="0"/>
              <a:t>Explicit, Transparent, WCCP Redirection, Cloud</a:t>
            </a:r>
          </a:p>
          <a:p>
            <a:r>
              <a:rPr lang="en-US" dirty="0"/>
              <a:t>Web Proxy Features</a:t>
            </a:r>
          </a:p>
          <a:p>
            <a:pPr lvl="1"/>
            <a:r>
              <a:rPr lang="en-US" dirty="0"/>
              <a:t>Cache, Categorization, AV Scan, BW Control</a:t>
            </a:r>
          </a:p>
          <a:p>
            <a:pPr lvl="1"/>
            <a:endParaRPr lang="en-US" dirty="0"/>
          </a:p>
        </p:txBody>
      </p:sp>
    </p:spTree>
    <p:extLst>
      <p:ext uri="{BB962C8B-B14F-4D97-AF65-F5344CB8AC3E}">
        <p14:creationId xmlns:p14="http://schemas.microsoft.com/office/powerpoint/2010/main" val="995505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904875"/>
            <a:ext cx="7840663" cy="5310893"/>
          </a:xfrm>
        </p:spPr>
        <p:txBody>
          <a:bodyPr/>
          <a:lstStyle/>
          <a:p>
            <a:r>
              <a:rPr lang="en-US" dirty="0"/>
              <a:t>Intro</a:t>
            </a:r>
          </a:p>
          <a:p>
            <a:r>
              <a:rPr lang="en-US" dirty="0"/>
              <a:t>Course Grading</a:t>
            </a:r>
          </a:p>
          <a:p>
            <a:r>
              <a:rPr lang="en-US" dirty="0"/>
              <a:t>Communication / Attendance</a:t>
            </a:r>
          </a:p>
          <a:p>
            <a:r>
              <a:rPr lang="en-US" dirty="0"/>
              <a:t>Network Review</a:t>
            </a:r>
          </a:p>
          <a:p>
            <a:r>
              <a:rPr lang="en-US" dirty="0"/>
              <a:t>Network Security</a:t>
            </a:r>
          </a:p>
          <a:p>
            <a:r>
              <a:rPr lang="en-US" dirty="0"/>
              <a:t>Threats</a:t>
            </a:r>
          </a:p>
          <a:p>
            <a:r>
              <a:rPr lang="en-US" dirty="0"/>
              <a:t>Defenses (Defense in Depth)</a:t>
            </a:r>
          </a:p>
          <a:p>
            <a:r>
              <a:rPr lang="en-US" dirty="0"/>
              <a:t>Wired vs Wireless Networks</a:t>
            </a:r>
          </a:p>
          <a:p>
            <a:r>
              <a:rPr lang="en-US" dirty="0"/>
              <a:t>Network Vulnerabilities</a:t>
            </a:r>
          </a:p>
          <a:p>
            <a:r>
              <a:rPr lang="en-US" dirty="0"/>
              <a:t>Security Toolbox</a:t>
            </a:r>
          </a:p>
        </p:txBody>
      </p:sp>
    </p:spTree>
    <p:extLst>
      <p:ext uri="{BB962C8B-B14F-4D97-AF65-F5344CB8AC3E}">
        <p14:creationId xmlns:p14="http://schemas.microsoft.com/office/powerpoint/2010/main" val="134906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Confidentiality</a:t>
            </a:r>
            <a:endParaRPr lang="en-US" dirty="0"/>
          </a:p>
        </p:txBody>
      </p:sp>
      <p:sp>
        <p:nvSpPr>
          <p:cNvPr id="3" name="Content Placeholder 2"/>
          <p:cNvSpPr>
            <a:spLocks noGrp="1"/>
          </p:cNvSpPr>
          <p:nvPr>
            <p:ph sz="quarter" idx="10"/>
          </p:nvPr>
        </p:nvSpPr>
        <p:spPr/>
        <p:txBody>
          <a:bodyPr/>
          <a:lstStyle/>
          <a:p>
            <a:r>
              <a:rPr lang="en-US" altLang="en-US" dirty="0"/>
              <a:t>Protection against sensitive information from unauthorized disclosure or intelligible interception by unauthorized entities.</a:t>
            </a:r>
          </a:p>
          <a:p>
            <a:pPr lvl="1"/>
            <a:r>
              <a:rPr lang="en-US" altLang="en-US" dirty="0"/>
              <a:t>Cryptography and access control are used to protect confidentiality;</a:t>
            </a:r>
          </a:p>
          <a:p>
            <a:pPr lvl="2"/>
            <a:r>
              <a:rPr lang="en-US" altLang="en-US" dirty="0"/>
              <a:t>Encryption call be applied to any layer in the OSI stack, commonly done at the network layer;</a:t>
            </a:r>
          </a:p>
          <a:p>
            <a:pPr lvl="1"/>
            <a:r>
              <a:rPr lang="en-US" altLang="en-US" dirty="0"/>
              <a:t>There are three forms of access control;</a:t>
            </a:r>
          </a:p>
          <a:p>
            <a:pPr lvl="2"/>
            <a:r>
              <a:rPr lang="en-US" altLang="en-US" dirty="0"/>
              <a:t>Administrative</a:t>
            </a:r>
          </a:p>
          <a:p>
            <a:pPr lvl="2"/>
            <a:r>
              <a:rPr lang="en-US" altLang="en-US" dirty="0"/>
              <a:t>Physical</a:t>
            </a:r>
          </a:p>
          <a:p>
            <a:pPr lvl="2"/>
            <a:r>
              <a:rPr lang="en-US" altLang="en-US" dirty="0"/>
              <a:t>Logical</a:t>
            </a:r>
          </a:p>
        </p:txBody>
      </p:sp>
      <p:graphicFrame>
        <p:nvGraphicFramePr>
          <p:cNvPr id="4" name="Object 3"/>
          <p:cNvGraphicFramePr>
            <a:graphicFrameLocks noChangeAspect="1"/>
          </p:cNvGraphicFramePr>
          <p:nvPr>
            <p:extLst>
              <p:ext uri="{D42A27DB-BD31-4B8C-83A1-F6EECF244321}">
                <p14:modId xmlns:p14="http://schemas.microsoft.com/office/powerpoint/2010/main" val="193313548"/>
              </p:ext>
            </p:extLst>
          </p:nvPr>
        </p:nvGraphicFramePr>
        <p:xfrm>
          <a:off x="7827962" y="4588286"/>
          <a:ext cx="1316038" cy="1657350"/>
        </p:xfrm>
        <a:graphic>
          <a:graphicData uri="http://schemas.openxmlformats.org/presentationml/2006/ole">
            <mc:AlternateContent xmlns:mc="http://schemas.openxmlformats.org/markup-compatibility/2006">
              <mc:Choice xmlns:v="urn:schemas-microsoft-com:vml" Requires="v">
                <p:oleObj name="Clip" r:id="rId2" imgW="2756780" imgH="3468986" progId="MS_ClipArt_Gallery.5">
                  <p:embed/>
                </p:oleObj>
              </mc:Choice>
              <mc:Fallback>
                <p:oleObj name="Clip" r:id="rId2" imgW="2756780" imgH="3468986" progId="MS_ClipArt_Gallery.5">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962" y="4588286"/>
                        <a:ext cx="1316038"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859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Module 4:</a:t>
            </a:r>
            <a:br>
              <a:rPr lang="en-CA" dirty="0"/>
            </a:br>
            <a:r>
              <a:rPr lang="en-CA" dirty="0"/>
              <a:t>Review</a:t>
            </a:r>
            <a:endParaRPr lang="en-US" dirty="0"/>
          </a:p>
        </p:txBody>
      </p:sp>
    </p:spTree>
    <p:extLst>
      <p:ext uri="{BB962C8B-B14F-4D97-AF65-F5344CB8AC3E}">
        <p14:creationId xmlns:p14="http://schemas.microsoft.com/office/powerpoint/2010/main" val="398007259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Content Placeholder 2"/>
          <p:cNvSpPr>
            <a:spLocks noGrp="1"/>
          </p:cNvSpPr>
          <p:nvPr>
            <p:ph sz="quarter" idx="10"/>
          </p:nvPr>
        </p:nvSpPr>
        <p:spPr/>
        <p:txBody>
          <a:bodyPr/>
          <a:lstStyle/>
          <a:p>
            <a:r>
              <a:rPr lang="en-US" dirty="0"/>
              <a:t>Mid Term</a:t>
            </a:r>
          </a:p>
          <a:p>
            <a:r>
              <a:rPr lang="en-US" dirty="0"/>
              <a:t>NAC</a:t>
            </a:r>
          </a:p>
          <a:p>
            <a:pPr lvl="1"/>
            <a:r>
              <a:rPr lang="en-US" dirty="0"/>
              <a:t>What is, How does it work, </a:t>
            </a:r>
          </a:p>
          <a:p>
            <a:pPr lvl="1"/>
            <a:r>
              <a:rPr lang="en-US" dirty="0"/>
              <a:t>Examples</a:t>
            </a:r>
          </a:p>
          <a:p>
            <a:pPr lvl="1"/>
            <a:r>
              <a:rPr lang="en-US" dirty="0"/>
              <a:t>Enterprise Usage</a:t>
            </a:r>
          </a:p>
          <a:p>
            <a:pPr lvl="1"/>
            <a:r>
              <a:rPr lang="en-US" dirty="0"/>
              <a:t>Components</a:t>
            </a:r>
          </a:p>
          <a:p>
            <a:pPr lvl="1"/>
            <a:r>
              <a:rPr lang="en-CA" dirty="0"/>
              <a:t>Architecture</a:t>
            </a:r>
          </a:p>
          <a:p>
            <a:pPr lvl="1"/>
            <a:r>
              <a:rPr lang="en-CA" dirty="0"/>
              <a:t>Architecture Flaws</a:t>
            </a:r>
          </a:p>
          <a:p>
            <a:pPr lvl="1"/>
            <a:r>
              <a:rPr lang="en-CA" dirty="0"/>
              <a:t>Extensible Authentication Protocol</a:t>
            </a:r>
          </a:p>
          <a:p>
            <a:endParaRPr lang="en-US" dirty="0"/>
          </a:p>
        </p:txBody>
      </p:sp>
    </p:spTree>
    <p:extLst>
      <p:ext uri="{BB962C8B-B14F-4D97-AF65-F5344CB8AC3E}">
        <p14:creationId xmlns:p14="http://schemas.microsoft.com/office/powerpoint/2010/main" val="334756740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Network Address Translation</a:t>
            </a:r>
            <a:endParaRPr lang="en-US" dirty="0"/>
          </a:p>
        </p:txBody>
      </p:sp>
    </p:spTree>
    <p:extLst>
      <p:ext uri="{BB962C8B-B14F-4D97-AF65-F5344CB8AC3E}">
        <p14:creationId xmlns:p14="http://schemas.microsoft.com/office/powerpoint/2010/main" val="341672783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NAT?</a:t>
            </a:r>
          </a:p>
        </p:txBody>
      </p:sp>
      <p:sp>
        <p:nvSpPr>
          <p:cNvPr id="3" name="Content Placeholder 2"/>
          <p:cNvSpPr>
            <a:spLocks noGrp="1"/>
          </p:cNvSpPr>
          <p:nvPr>
            <p:ph sz="quarter" idx="10"/>
          </p:nvPr>
        </p:nvSpPr>
        <p:spPr/>
        <p:txBody>
          <a:bodyPr>
            <a:normAutofit/>
          </a:bodyPr>
          <a:lstStyle/>
          <a:p>
            <a:r>
              <a:rPr lang="en-CA" dirty="0"/>
              <a:t>Network Address Translation</a:t>
            </a:r>
          </a:p>
          <a:p>
            <a:r>
              <a:rPr lang="en-CA" dirty="0"/>
              <a:t>The process of mapping one IP address to another by changing the IP address field in the Internet Protocol header</a:t>
            </a:r>
          </a:p>
          <a:p>
            <a:r>
              <a:rPr lang="en-CA" dirty="0"/>
              <a:t>Performed as the IP packet passes through the NAT device</a:t>
            </a:r>
          </a:p>
        </p:txBody>
      </p:sp>
    </p:spTree>
    <p:extLst>
      <p:ext uri="{BB962C8B-B14F-4D97-AF65-F5344CB8AC3E}">
        <p14:creationId xmlns:p14="http://schemas.microsoft.com/office/powerpoint/2010/main" val="58877237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NAT?</a:t>
            </a:r>
          </a:p>
        </p:txBody>
      </p:sp>
      <p:sp>
        <p:nvSpPr>
          <p:cNvPr id="3" name="Content Placeholder 2"/>
          <p:cNvSpPr>
            <a:spLocks noGrp="1"/>
          </p:cNvSpPr>
          <p:nvPr>
            <p:ph sz="quarter" idx="10"/>
          </p:nvPr>
        </p:nvSpPr>
        <p:spPr/>
        <p:txBody>
          <a:bodyPr>
            <a:normAutofit/>
          </a:bodyPr>
          <a:lstStyle/>
          <a:p>
            <a:r>
              <a:rPr lang="en-CA" dirty="0"/>
              <a:t>NAT is typically used to map public (internet routable) IP addresses to mask private (non-internet routable) IP addresses.</a:t>
            </a:r>
          </a:p>
          <a:p>
            <a:r>
              <a:rPr lang="en-CA" dirty="0"/>
              <a:t>Example: A host on the network with the IP address 192.168.1.9 is not routable on the Internet. To communicate with hosts on the Internet, a NAT must be performed to translate the private IP address to the public address for the network. Once the IP packet is NAT, return traffic can route back to the network properly.</a:t>
            </a:r>
          </a:p>
        </p:txBody>
      </p:sp>
    </p:spTree>
    <p:extLst>
      <p:ext uri="{BB962C8B-B14F-4D97-AF65-F5344CB8AC3E}">
        <p14:creationId xmlns:p14="http://schemas.microsoft.com/office/powerpoint/2010/main" val="47149240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Network Address Translation</a:t>
            </a:r>
            <a:endParaRPr lang="en-US" dirty="0"/>
          </a:p>
        </p:txBody>
      </p:sp>
      <p:sp>
        <p:nvSpPr>
          <p:cNvPr id="3" name="Content Placeholder 2"/>
          <p:cNvSpPr>
            <a:spLocks noGrp="1"/>
          </p:cNvSpPr>
          <p:nvPr>
            <p:ph sz="quarter" idx="10"/>
          </p:nvPr>
        </p:nvSpPr>
        <p:spPr>
          <a:xfrm>
            <a:off x="635000" y="990600"/>
            <a:ext cx="7840663" cy="5225168"/>
          </a:xfrm>
        </p:spPr>
        <p:txBody>
          <a:bodyPr/>
          <a:lstStyle/>
          <a:p>
            <a:r>
              <a:rPr lang="en-US" altLang="en-US" dirty="0"/>
              <a:t>Internal hosts can be assigned various internal (non-</a:t>
            </a:r>
            <a:r>
              <a:rPr lang="en-US" altLang="en-US" dirty="0" err="1"/>
              <a:t>routeable</a:t>
            </a:r>
            <a:r>
              <a:rPr lang="en-US" altLang="en-US" dirty="0"/>
              <a:t>) addresses </a:t>
            </a:r>
            <a:r>
              <a:rPr lang="en-US" altLang="en-US" dirty="0" err="1"/>
              <a:t>eg</a:t>
            </a:r>
            <a:r>
              <a:rPr lang="en-US" altLang="en-US" dirty="0"/>
              <a:t> </a:t>
            </a:r>
          </a:p>
          <a:p>
            <a:pPr>
              <a:spcBef>
                <a:spcPts val="500"/>
              </a:spcBef>
              <a:spcAft>
                <a:spcPts val="500"/>
              </a:spcAft>
              <a:buFont typeface="Symbol" pitchFamily="18" charset="2"/>
              <a:buNone/>
            </a:pPr>
            <a:r>
              <a:rPr lang="en-US" altLang="en-US" sz="2000" dirty="0"/>
              <a:t>Range 1: Class A - 10.0.0.0 through 10.255.255.255 /8</a:t>
            </a:r>
          </a:p>
          <a:p>
            <a:pPr>
              <a:spcBef>
                <a:spcPts val="500"/>
              </a:spcBef>
              <a:spcAft>
                <a:spcPts val="500"/>
              </a:spcAft>
              <a:buFont typeface="Symbol" pitchFamily="18" charset="2"/>
              <a:buNone/>
            </a:pPr>
            <a:r>
              <a:rPr lang="en-US" altLang="en-US" sz="2000" dirty="0"/>
              <a:t>Range 2: Class B - 172.16.0.0 through 172.31.255.255 / 12</a:t>
            </a:r>
          </a:p>
          <a:p>
            <a:pPr>
              <a:spcBef>
                <a:spcPts val="500"/>
              </a:spcBef>
              <a:spcAft>
                <a:spcPts val="500"/>
              </a:spcAft>
              <a:buFont typeface="Symbol" pitchFamily="18" charset="2"/>
              <a:buNone/>
            </a:pPr>
            <a:r>
              <a:rPr lang="en-US" altLang="en-US" sz="2000" dirty="0"/>
              <a:t>Range 3: Class C - 192.168.0.0 through 192.168.255.255 /16</a:t>
            </a:r>
          </a:p>
          <a:p>
            <a:r>
              <a:rPr lang="en-US" altLang="en-US" dirty="0"/>
              <a:t>see RFC 1631</a:t>
            </a:r>
          </a:p>
          <a:p>
            <a:r>
              <a:rPr lang="en-US" altLang="en-US" dirty="0"/>
              <a:t>Increased the life span of IP v4</a:t>
            </a:r>
          </a:p>
          <a:p>
            <a:r>
              <a:rPr lang="en-US" altLang="en-US" dirty="0"/>
              <a:t>can be used for load balancing</a:t>
            </a:r>
          </a:p>
          <a:p>
            <a:r>
              <a:rPr lang="en-US" altLang="en-US" dirty="0"/>
              <a:t>can be used for back up links (</a:t>
            </a:r>
            <a:r>
              <a:rPr lang="en-US" altLang="en-US" dirty="0" err="1"/>
              <a:t>multihoned</a:t>
            </a:r>
            <a:r>
              <a:rPr lang="en-US" altLang="en-US" dirty="0"/>
              <a:t>)</a:t>
            </a:r>
          </a:p>
        </p:txBody>
      </p:sp>
    </p:spTree>
    <p:extLst>
      <p:ext uri="{BB962C8B-B14F-4D97-AF65-F5344CB8AC3E}">
        <p14:creationId xmlns:p14="http://schemas.microsoft.com/office/powerpoint/2010/main" val="2310102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Address Translation</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8"/>
          <p:cNvSpPr txBox="1">
            <a:spLocks noChangeArrowheads="1"/>
          </p:cNvSpPr>
          <p:nvPr/>
        </p:nvSpPr>
        <p:spPr bwMode="auto">
          <a:xfrm>
            <a:off x="6937295" y="3168134"/>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21" name="Group 22"/>
          <p:cNvGrpSpPr>
            <a:grpSpLocks/>
          </p:cNvGrpSpPr>
          <p:nvPr/>
        </p:nvGrpSpPr>
        <p:grpSpPr bwMode="auto">
          <a:xfrm>
            <a:off x="2362200" y="4343400"/>
            <a:ext cx="609600" cy="609600"/>
            <a:chOff x="3408" y="1776"/>
            <a:chExt cx="384" cy="384"/>
          </a:xfrm>
        </p:grpSpPr>
        <p:sp>
          <p:nvSpPr>
            <p:cNvPr id="22" name="Oval 23"/>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3" name="AutoShape 24"/>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28" name="Group 29"/>
          <p:cNvGrpSpPr>
            <a:grpSpLocks/>
          </p:cNvGrpSpPr>
          <p:nvPr/>
        </p:nvGrpSpPr>
        <p:grpSpPr bwMode="auto">
          <a:xfrm>
            <a:off x="2362200" y="5638800"/>
            <a:ext cx="609600" cy="609600"/>
            <a:chOff x="3408" y="1776"/>
            <a:chExt cx="384" cy="384"/>
          </a:xfrm>
        </p:grpSpPr>
        <p:sp>
          <p:nvSpPr>
            <p:cNvPr id="29" name="Oval 30"/>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0" name="AutoShape 31"/>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10.1.4.1/192.168.123.4</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5" name="Text Box 41"/>
          <p:cNvSpPr txBox="1">
            <a:spLocks noChangeArrowheads="1"/>
          </p:cNvSpPr>
          <p:nvPr/>
        </p:nvSpPr>
        <p:spPr bwMode="auto">
          <a:xfrm>
            <a:off x="1143000" y="3810000"/>
            <a:ext cx="301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10.1.3.1/192/168.123.3</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10.1.2.1/192.168.123.2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10.1.1.1/192.168.123.1</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Remote</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Access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40386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551614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Types of NAT</a:t>
            </a:r>
            <a:endParaRPr lang="en-US" dirty="0"/>
          </a:p>
        </p:txBody>
      </p:sp>
    </p:spTree>
    <p:extLst>
      <p:ext uri="{BB962C8B-B14F-4D97-AF65-F5344CB8AC3E}">
        <p14:creationId xmlns:p14="http://schemas.microsoft.com/office/powerpoint/2010/main" val="294274524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One-to-One NAT</a:t>
            </a:r>
          </a:p>
        </p:txBody>
      </p:sp>
      <p:sp>
        <p:nvSpPr>
          <p:cNvPr id="3" name="Content Placeholder 2"/>
          <p:cNvSpPr>
            <a:spLocks noGrp="1"/>
          </p:cNvSpPr>
          <p:nvPr>
            <p:ph sz="quarter" idx="10"/>
          </p:nvPr>
        </p:nvSpPr>
        <p:spPr/>
        <p:txBody>
          <a:bodyPr>
            <a:normAutofit/>
          </a:bodyPr>
          <a:lstStyle/>
          <a:p>
            <a:r>
              <a:rPr lang="en-CA" dirty="0"/>
              <a:t>Simplest NAT type is one-to-one NAT (RFC2663)</a:t>
            </a:r>
          </a:p>
          <a:p>
            <a:r>
              <a:rPr lang="en-CA" dirty="0"/>
              <a:t>Translates IP addresses in a one-to-one relationship</a:t>
            </a:r>
          </a:p>
          <a:p>
            <a:r>
              <a:rPr lang="en-CA" dirty="0"/>
              <a:t>Useful to connect networks that have incompatible (public vs private) or overlapping IP addresses</a:t>
            </a:r>
          </a:p>
        </p:txBody>
      </p:sp>
    </p:spTree>
    <p:extLst>
      <p:ext uri="{BB962C8B-B14F-4D97-AF65-F5344CB8AC3E}">
        <p14:creationId xmlns:p14="http://schemas.microsoft.com/office/powerpoint/2010/main" val="222351876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 One-to-One</a:t>
            </a:r>
          </a:p>
        </p:txBody>
      </p:sp>
      <p:sp>
        <p:nvSpPr>
          <p:cNvPr id="17" name="Text Box 18"/>
          <p:cNvSpPr txBox="1">
            <a:spLocks noChangeArrowheads="1"/>
          </p:cNvSpPr>
          <p:nvPr/>
        </p:nvSpPr>
        <p:spPr bwMode="auto">
          <a:xfrm>
            <a:off x="6937295" y="3168134"/>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12.16.23.24/30</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0" name="Text Box 18"/>
          <p:cNvSpPr txBox="1">
            <a:spLocks noChangeArrowheads="1"/>
          </p:cNvSpPr>
          <p:nvPr/>
        </p:nvSpPr>
        <p:spPr bwMode="auto">
          <a:xfrm>
            <a:off x="4883660" y="3468458"/>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DMZ</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1" name="Text Box 18"/>
          <p:cNvSpPr txBox="1">
            <a:spLocks noChangeArrowheads="1"/>
          </p:cNvSpPr>
          <p:nvPr/>
        </p:nvSpPr>
        <p:spPr bwMode="auto">
          <a:xfrm>
            <a:off x="388857" y="1203489"/>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External</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2" name="Text Box 18"/>
          <p:cNvSpPr txBox="1">
            <a:spLocks noChangeArrowheads="1"/>
          </p:cNvSpPr>
          <p:nvPr/>
        </p:nvSpPr>
        <p:spPr bwMode="auto">
          <a:xfrm>
            <a:off x="2465386" y="1193017"/>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a:t>
            </a:r>
          </a:p>
        </p:txBody>
      </p:sp>
      <p:sp>
        <p:nvSpPr>
          <p:cNvPr id="53" name="Text Box 18"/>
          <p:cNvSpPr txBox="1">
            <a:spLocks noChangeArrowheads="1"/>
          </p:cNvSpPr>
          <p:nvPr/>
        </p:nvSpPr>
        <p:spPr bwMode="auto">
          <a:xfrm>
            <a:off x="2302676" y="1572821"/>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192.168.123.2</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4" name="Text Box 18"/>
          <p:cNvSpPr txBox="1">
            <a:spLocks noChangeArrowheads="1"/>
          </p:cNvSpPr>
          <p:nvPr/>
        </p:nvSpPr>
        <p:spPr bwMode="auto">
          <a:xfrm>
            <a:off x="2302676" y="1939063"/>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192.168.123.3</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5" name="Text Box 18"/>
          <p:cNvSpPr txBox="1">
            <a:spLocks noChangeArrowheads="1"/>
          </p:cNvSpPr>
          <p:nvPr/>
        </p:nvSpPr>
        <p:spPr bwMode="auto">
          <a:xfrm>
            <a:off x="2302676" y="2308395"/>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6" name="Text Box 18"/>
          <p:cNvSpPr txBox="1">
            <a:spLocks noChangeArrowheads="1"/>
          </p:cNvSpPr>
          <p:nvPr/>
        </p:nvSpPr>
        <p:spPr bwMode="auto">
          <a:xfrm>
            <a:off x="2302676" y="2700122"/>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192.168.123.5</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7" name="Text Box 18"/>
          <p:cNvSpPr txBox="1">
            <a:spLocks noChangeArrowheads="1"/>
          </p:cNvSpPr>
          <p:nvPr/>
        </p:nvSpPr>
        <p:spPr bwMode="auto">
          <a:xfrm>
            <a:off x="165020" y="157282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8" name="Text Box 18"/>
          <p:cNvSpPr txBox="1">
            <a:spLocks noChangeArrowheads="1"/>
          </p:cNvSpPr>
          <p:nvPr/>
        </p:nvSpPr>
        <p:spPr bwMode="auto">
          <a:xfrm>
            <a:off x="165703" y="1942153"/>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12.16.23.25</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9" name="Text Box 18"/>
          <p:cNvSpPr txBox="1">
            <a:spLocks noChangeArrowheads="1"/>
          </p:cNvSpPr>
          <p:nvPr/>
        </p:nvSpPr>
        <p:spPr bwMode="auto">
          <a:xfrm>
            <a:off x="165703" y="2308395"/>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12.16.23.26</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0" name="Text Box 18"/>
          <p:cNvSpPr txBox="1">
            <a:spLocks noChangeArrowheads="1"/>
          </p:cNvSpPr>
          <p:nvPr/>
        </p:nvSpPr>
        <p:spPr bwMode="auto">
          <a:xfrm>
            <a:off x="165703" y="2703813"/>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12.16.23.27</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42742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err="1"/>
              <a:t>cont</a:t>
            </a:r>
            <a:r>
              <a:rPr lang="en-US" altLang="en-US" dirty="0"/>
              <a:t> - Confidentiality</a:t>
            </a:r>
            <a:endParaRPr lang="en-US" dirty="0"/>
          </a:p>
        </p:txBody>
      </p:sp>
      <p:sp>
        <p:nvSpPr>
          <p:cNvPr id="3" name="Content Placeholder 2"/>
          <p:cNvSpPr>
            <a:spLocks noGrp="1"/>
          </p:cNvSpPr>
          <p:nvPr>
            <p:ph sz="quarter" idx="10"/>
          </p:nvPr>
        </p:nvSpPr>
        <p:spPr>
          <a:xfrm>
            <a:off x="635000" y="876300"/>
            <a:ext cx="7840663" cy="5339468"/>
          </a:xfrm>
        </p:spPr>
        <p:txBody>
          <a:bodyPr/>
          <a:lstStyle/>
          <a:p>
            <a:r>
              <a:rPr lang="en-US" altLang="en-US" dirty="0"/>
              <a:t>Access control is the process of limiting the privileged use of system resources;</a:t>
            </a:r>
          </a:p>
          <a:p>
            <a:pPr lvl="1"/>
            <a:r>
              <a:rPr lang="en-US" altLang="en-US" dirty="0"/>
              <a:t>Administrative controls based on policies which state the objectives regarding controls over access to resources, hiring and management of personnel, and security awareness;</a:t>
            </a:r>
          </a:p>
          <a:p>
            <a:pPr lvl="1"/>
            <a:r>
              <a:rPr lang="en-US" altLang="en-US" dirty="0"/>
              <a:t>Physical controls by limiting access to anywhere that contain restricted assets of network nodes and wiring;</a:t>
            </a:r>
          </a:p>
          <a:p>
            <a:pPr lvl="1"/>
            <a:r>
              <a:rPr lang="en-US" altLang="en-US" dirty="0"/>
              <a:t>Logical controls are the hardware and software means  of limiting access which includes access control lists, communication protocols,  file system permissions and cryptography</a:t>
            </a:r>
          </a:p>
          <a:p>
            <a:pPr marL="0" indent="0">
              <a:buNone/>
            </a:pPr>
            <a:endParaRPr lang="en-US" dirty="0"/>
          </a:p>
        </p:txBody>
      </p:sp>
    </p:spTree>
    <p:extLst>
      <p:ext uri="{BB962C8B-B14F-4D97-AF65-F5344CB8AC3E}">
        <p14:creationId xmlns:p14="http://schemas.microsoft.com/office/powerpoint/2010/main" val="362929114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One-to-Many NAT</a:t>
            </a:r>
          </a:p>
        </p:txBody>
      </p:sp>
      <p:sp>
        <p:nvSpPr>
          <p:cNvPr id="3" name="Content Placeholder 2"/>
          <p:cNvSpPr>
            <a:spLocks noGrp="1"/>
          </p:cNvSpPr>
          <p:nvPr>
            <p:ph sz="quarter" idx="10"/>
          </p:nvPr>
        </p:nvSpPr>
        <p:spPr/>
        <p:txBody>
          <a:bodyPr>
            <a:normAutofit/>
          </a:bodyPr>
          <a:lstStyle/>
          <a:p>
            <a:r>
              <a:rPr lang="en-CA" dirty="0"/>
              <a:t>Used to map many hosts on the private IP to the public Internet</a:t>
            </a:r>
          </a:p>
          <a:p>
            <a:r>
              <a:rPr lang="en-CA" dirty="0"/>
              <a:t>Translates private IP addresses to a single </a:t>
            </a:r>
            <a:br>
              <a:rPr lang="en-CA" dirty="0"/>
            </a:br>
            <a:r>
              <a:rPr lang="en-CA" dirty="0"/>
              <a:t>IP address (usually a public address on the firewall’s external interface)</a:t>
            </a:r>
          </a:p>
          <a:p>
            <a:r>
              <a:rPr lang="en-CA" dirty="0"/>
              <a:t>This is useful to connect private IP networks to the public Internet</a:t>
            </a:r>
          </a:p>
        </p:txBody>
      </p:sp>
    </p:spTree>
    <p:extLst>
      <p:ext uri="{BB962C8B-B14F-4D97-AF65-F5344CB8AC3E}">
        <p14:creationId xmlns:p14="http://schemas.microsoft.com/office/powerpoint/2010/main" val="329583734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 One-to-Many</a:t>
            </a:r>
          </a:p>
        </p:txBody>
      </p:sp>
      <p:sp>
        <p:nvSpPr>
          <p:cNvPr id="17" name="Text Box 18"/>
          <p:cNvSpPr txBox="1">
            <a:spLocks noChangeArrowheads="1"/>
          </p:cNvSpPr>
          <p:nvPr/>
        </p:nvSpPr>
        <p:spPr bwMode="auto">
          <a:xfrm>
            <a:off x="6937295" y="3168134"/>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12.16.23.24/30</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0" name="Text Box 18"/>
          <p:cNvSpPr txBox="1">
            <a:spLocks noChangeArrowheads="1"/>
          </p:cNvSpPr>
          <p:nvPr/>
        </p:nvSpPr>
        <p:spPr bwMode="auto">
          <a:xfrm>
            <a:off x="4883660" y="3468458"/>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DMZ</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1" name="Text Box 18"/>
          <p:cNvSpPr txBox="1">
            <a:spLocks noChangeArrowheads="1"/>
          </p:cNvSpPr>
          <p:nvPr/>
        </p:nvSpPr>
        <p:spPr bwMode="auto">
          <a:xfrm>
            <a:off x="388857" y="1203489"/>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External</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2" name="Text Box 18"/>
          <p:cNvSpPr txBox="1">
            <a:spLocks noChangeArrowheads="1"/>
          </p:cNvSpPr>
          <p:nvPr/>
        </p:nvSpPr>
        <p:spPr bwMode="auto">
          <a:xfrm>
            <a:off x="2465386" y="1193017"/>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a:t>
            </a:r>
          </a:p>
        </p:txBody>
      </p:sp>
      <p:sp>
        <p:nvSpPr>
          <p:cNvPr id="53" name="Text Box 18"/>
          <p:cNvSpPr txBox="1">
            <a:spLocks noChangeArrowheads="1"/>
          </p:cNvSpPr>
          <p:nvPr/>
        </p:nvSpPr>
        <p:spPr bwMode="auto">
          <a:xfrm>
            <a:off x="2302676" y="1572821"/>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192.168.123.2</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7" name="Text Box 18"/>
          <p:cNvSpPr txBox="1">
            <a:spLocks noChangeArrowheads="1"/>
          </p:cNvSpPr>
          <p:nvPr/>
        </p:nvSpPr>
        <p:spPr bwMode="auto">
          <a:xfrm>
            <a:off x="165020" y="157282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8" name="Text Box 18"/>
          <p:cNvSpPr txBox="1">
            <a:spLocks noChangeArrowheads="1"/>
          </p:cNvSpPr>
          <p:nvPr/>
        </p:nvSpPr>
        <p:spPr bwMode="auto">
          <a:xfrm>
            <a:off x="165703" y="1942153"/>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12.16.23.25</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9" name="Text Box 18"/>
          <p:cNvSpPr txBox="1">
            <a:spLocks noChangeArrowheads="1"/>
          </p:cNvSpPr>
          <p:nvPr/>
        </p:nvSpPr>
        <p:spPr bwMode="auto">
          <a:xfrm>
            <a:off x="165703" y="2308395"/>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12.16.23.26</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0" name="Text Box 18"/>
          <p:cNvSpPr txBox="1">
            <a:spLocks noChangeArrowheads="1"/>
          </p:cNvSpPr>
          <p:nvPr/>
        </p:nvSpPr>
        <p:spPr bwMode="auto">
          <a:xfrm>
            <a:off x="165703" y="2703813"/>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12.16.23.27</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35712338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SNAT</a:t>
            </a:r>
          </a:p>
        </p:txBody>
      </p:sp>
      <p:sp>
        <p:nvSpPr>
          <p:cNvPr id="3" name="Content Placeholder 2"/>
          <p:cNvSpPr>
            <a:spLocks noGrp="1"/>
          </p:cNvSpPr>
          <p:nvPr>
            <p:ph sz="quarter" idx="10"/>
          </p:nvPr>
        </p:nvSpPr>
        <p:spPr/>
        <p:txBody>
          <a:bodyPr>
            <a:normAutofit/>
          </a:bodyPr>
          <a:lstStyle/>
          <a:p>
            <a:r>
              <a:rPr lang="en-CA" dirty="0"/>
              <a:t>Source NAT (SNAT) is the address translation done on the packet’s source IP address </a:t>
            </a:r>
          </a:p>
          <a:p>
            <a:r>
              <a:rPr lang="en-CA" dirty="0"/>
              <a:t>Useful to perform source NAT to hide the source IP address from the destination host or network because of routing issues (private IP RFC1918) or overlapping issues</a:t>
            </a:r>
          </a:p>
        </p:txBody>
      </p:sp>
    </p:spTree>
    <p:extLst>
      <p:ext uri="{BB962C8B-B14F-4D97-AF65-F5344CB8AC3E}">
        <p14:creationId xmlns:p14="http://schemas.microsoft.com/office/powerpoint/2010/main" val="132426093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DNAT</a:t>
            </a:r>
          </a:p>
        </p:txBody>
      </p:sp>
      <p:sp>
        <p:nvSpPr>
          <p:cNvPr id="3" name="Content Placeholder 2"/>
          <p:cNvSpPr>
            <a:spLocks noGrp="1"/>
          </p:cNvSpPr>
          <p:nvPr>
            <p:ph sz="quarter" idx="10"/>
          </p:nvPr>
        </p:nvSpPr>
        <p:spPr/>
        <p:txBody>
          <a:bodyPr>
            <a:normAutofit/>
          </a:bodyPr>
          <a:lstStyle/>
          <a:p>
            <a:r>
              <a:rPr lang="en-CA" dirty="0"/>
              <a:t>Destination NAT (DNAT) is the address translation done on the destination IP address of the packet</a:t>
            </a:r>
          </a:p>
          <a:p>
            <a:r>
              <a:rPr lang="en-CA" dirty="0"/>
              <a:t>It is useful to perform destination NAT to translate allow access to the destination host or network that is non routable (Private IP RFC1918) or overlapping IP address</a:t>
            </a:r>
          </a:p>
        </p:txBody>
      </p:sp>
    </p:spTree>
    <p:extLst>
      <p:ext uri="{BB962C8B-B14F-4D97-AF65-F5344CB8AC3E}">
        <p14:creationId xmlns:p14="http://schemas.microsoft.com/office/powerpoint/2010/main" val="250085618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Port Address Translation (PAT)</a:t>
            </a:r>
          </a:p>
        </p:txBody>
      </p:sp>
      <p:sp>
        <p:nvSpPr>
          <p:cNvPr id="3" name="Content Placeholder 2"/>
          <p:cNvSpPr>
            <a:spLocks noGrp="1"/>
          </p:cNvSpPr>
          <p:nvPr>
            <p:ph sz="quarter" idx="10"/>
          </p:nvPr>
        </p:nvSpPr>
        <p:spPr/>
        <p:txBody>
          <a:bodyPr>
            <a:normAutofit/>
          </a:bodyPr>
          <a:lstStyle/>
          <a:p>
            <a:r>
              <a:rPr lang="en-CA" dirty="0"/>
              <a:t>Since one-to-many NAT uses one IP address for many IPs, it is also necessary to translate the port number (TCP or UDP) to create a distinct combination of IP address and port information on the return packet so that it can be mapped back to the corresponding originating source</a:t>
            </a:r>
          </a:p>
          <a:p>
            <a:r>
              <a:rPr lang="en-CA" dirty="0"/>
              <a:t>Example: Outbound connection to the Internet</a:t>
            </a:r>
          </a:p>
          <a:p>
            <a:r>
              <a:rPr lang="en-CA" dirty="0"/>
              <a:t>Host A IP: 192.168.123.98 </a:t>
            </a:r>
            <a:r>
              <a:rPr lang="en-CA" dirty="0" err="1"/>
              <a:t>src</a:t>
            </a:r>
            <a:r>
              <a:rPr lang="en-CA" dirty="0"/>
              <a:t> port 6845</a:t>
            </a:r>
          </a:p>
          <a:p>
            <a:r>
              <a:rPr lang="en-CA" dirty="0"/>
              <a:t>Host B IP: 192.168.123.99 </a:t>
            </a:r>
            <a:r>
              <a:rPr lang="en-CA" dirty="0" err="1"/>
              <a:t>src</a:t>
            </a:r>
            <a:r>
              <a:rPr lang="en-CA" dirty="0"/>
              <a:t> port 6845</a:t>
            </a:r>
          </a:p>
        </p:txBody>
      </p:sp>
    </p:spTree>
    <p:extLst>
      <p:ext uri="{BB962C8B-B14F-4D97-AF65-F5344CB8AC3E}">
        <p14:creationId xmlns:p14="http://schemas.microsoft.com/office/powerpoint/2010/main" val="137131796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 One-to-Many</a:t>
            </a:r>
          </a:p>
        </p:txBody>
      </p:sp>
      <p:sp>
        <p:nvSpPr>
          <p:cNvPr id="17" name="Text Box 18"/>
          <p:cNvSpPr txBox="1">
            <a:spLocks noChangeArrowheads="1"/>
          </p:cNvSpPr>
          <p:nvPr/>
        </p:nvSpPr>
        <p:spPr bwMode="auto">
          <a:xfrm>
            <a:off x="6937295" y="3168134"/>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12.16.23.24/32</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0" name="Text Box 18"/>
          <p:cNvSpPr txBox="1">
            <a:spLocks noChangeArrowheads="1"/>
          </p:cNvSpPr>
          <p:nvPr/>
        </p:nvSpPr>
        <p:spPr bwMode="auto">
          <a:xfrm>
            <a:off x="4883660" y="3468458"/>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DMZ</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1" name="Text Box 18"/>
          <p:cNvSpPr txBox="1">
            <a:spLocks noChangeArrowheads="1"/>
          </p:cNvSpPr>
          <p:nvPr/>
        </p:nvSpPr>
        <p:spPr bwMode="auto">
          <a:xfrm>
            <a:off x="388857" y="1203489"/>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External</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2" name="Text Box 18"/>
          <p:cNvSpPr txBox="1">
            <a:spLocks noChangeArrowheads="1"/>
          </p:cNvSpPr>
          <p:nvPr/>
        </p:nvSpPr>
        <p:spPr bwMode="auto">
          <a:xfrm>
            <a:off x="2465386" y="1193017"/>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a:t>
            </a:r>
          </a:p>
        </p:txBody>
      </p:sp>
      <p:sp>
        <p:nvSpPr>
          <p:cNvPr id="53" name="Text Box 18"/>
          <p:cNvSpPr txBox="1">
            <a:spLocks noChangeArrowheads="1"/>
          </p:cNvSpPr>
          <p:nvPr/>
        </p:nvSpPr>
        <p:spPr bwMode="auto">
          <a:xfrm>
            <a:off x="2302676" y="1572821"/>
            <a:ext cx="30700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192.168.123.98 </a:t>
            </a:r>
            <a:r>
              <a:rPr kumimoji="0" lang="en-CA" sz="1800" b="0" i="0" u="none" strike="noStrike" kern="1200" cap="none" spc="0" normalizeH="0" baseline="0" noProof="0" dirty="0" err="1">
                <a:ln>
                  <a:noFill/>
                </a:ln>
                <a:solidFill>
                  <a:prstClr val="black"/>
                </a:solidFill>
                <a:effectLst/>
                <a:uLnTx/>
                <a:uFillTx/>
                <a:latin typeface="Arial"/>
                <a:ea typeface="+mn-ea"/>
                <a:cs typeface="+mn-cs"/>
              </a:rPr>
              <a:t>dst</a:t>
            </a:r>
            <a:r>
              <a:rPr kumimoji="0" lang="en-CA" sz="1800" b="0" i="0" u="none" strike="noStrike" kern="1200" cap="none" spc="0" normalizeH="0" baseline="0" noProof="0" dirty="0">
                <a:ln>
                  <a:noFill/>
                </a:ln>
                <a:solidFill>
                  <a:prstClr val="black"/>
                </a:solidFill>
                <a:effectLst/>
                <a:uLnTx/>
                <a:uFillTx/>
                <a:latin typeface="Arial"/>
                <a:ea typeface="+mn-ea"/>
                <a:cs typeface="+mn-cs"/>
              </a:rPr>
              <a:t> port 80</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192.168.123.99 </a:t>
            </a:r>
            <a:r>
              <a:rPr kumimoji="0" lang="en-CA" sz="1800" b="0" i="0" u="none" strike="noStrike" kern="1200" cap="none" spc="0" normalizeH="0" baseline="0" noProof="0" dirty="0" err="1">
                <a:ln>
                  <a:noFill/>
                </a:ln>
                <a:solidFill>
                  <a:prstClr val="black"/>
                </a:solidFill>
                <a:effectLst/>
                <a:uLnTx/>
                <a:uFillTx/>
                <a:latin typeface="Arial"/>
                <a:ea typeface="+mn-ea"/>
                <a:cs typeface="+mn-cs"/>
              </a:rPr>
              <a:t>dst</a:t>
            </a:r>
            <a:r>
              <a:rPr kumimoji="0" lang="en-CA" sz="1800" b="0" i="0" u="none" strike="noStrike" kern="1200" cap="none" spc="0" normalizeH="0" baseline="0" noProof="0" dirty="0">
                <a:ln>
                  <a:noFill/>
                </a:ln>
                <a:solidFill>
                  <a:prstClr val="black"/>
                </a:solidFill>
                <a:effectLst/>
                <a:uLnTx/>
                <a:uFillTx/>
                <a:latin typeface="Arial"/>
                <a:ea typeface="+mn-ea"/>
                <a:cs typeface="+mn-cs"/>
              </a:rPr>
              <a:t> port 443</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192.168.123.100 </a:t>
            </a:r>
            <a:r>
              <a:rPr kumimoji="0" lang="en-CA" sz="1800" b="0" i="0" u="none" strike="noStrike" kern="1200" cap="none" spc="0" normalizeH="0" baseline="0" noProof="0" dirty="0" err="1">
                <a:ln>
                  <a:noFill/>
                </a:ln>
                <a:solidFill>
                  <a:prstClr val="black"/>
                </a:solidFill>
                <a:effectLst/>
                <a:uLnTx/>
                <a:uFillTx/>
                <a:latin typeface="Arial"/>
                <a:ea typeface="+mn-ea"/>
                <a:cs typeface="+mn-cs"/>
              </a:rPr>
              <a:t>dst</a:t>
            </a:r>
            <a:r>
              <a:rPr kumimoji="0" lang="en-CA" sz="1800" b="0" i="0" u="none" strike="noStrike" kern="1200" cap="none" spc="0" normalizeH="0" baseline="0" noProof="0" dirty="0">
                <a:ln>
                  <a:noFill/>
                </a:ln>
                <a:solidFill>
                  <a:prstClr val="black"/>
                </a:solidFill>
                <a:effectLst/>
                <a:uLnTx/>
                <a:uFillTx/>
                <a:latin typeface="Arial"/>
                <a:ea typeface="+mn-ea"/>
                <a:cs typeface="+mn-cs"/>
              </a:rPr>
              <a:t> port 21</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192.168.123.101 </a:t>
            </a:r>
            <a:r>
              <a:rPr kumimoji="0" lang="en-CA" sz="1800" b="0" i="0" u="none" strike="noStrike" kern="1200" cap="none" spc="0" normalizeH="0" baseline="0" noProof="0" dirty="0" err="1">
                <a:ln>
                  <a:noFill/>
                </a:ln>
                <a:solidFill>
                  <a:prstClr val="black"/>
                </a:solidFill>
                <a:effectLst/>
                <a:uLnTx/>
                <a:uFillTx/>
                <a:latin typeface="Arial"/>
                <a:ea typeface="+mn-ea"/>
                <a:cs typeface="+mn-cs"/>
              </a:rPr>
              <a:t>dst</a:t>
            </a:r>
            <a:r>
              <a:rPr kumimoji="0" lang="en-CA" sz="1800" b="0" i="0" u="none" strike="noStrike" kern="1200" cap="none" spc="0" normalizeH="0" baseline="0" noProof="0" dirty="0">
                <a:ln>
                  <a:noFill/>
                </a:ln>
                <a:solidFill>
                  <a:prstClr val="black"/>
                </a:solidFill>
                <a:effectLst/>
                <a:uLnTx/>
                <a:uFillTx/>
                <a:latin typeface="Arial"/>
                <a:ea typeface="+mn-ea"/>
                <a:cs typeface="+mn-cs"/>
              </a:rPr>
              <a:t> port 22</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7" name="Text Box 18"/>
          <p:cNvSpPr txBox="1">
            <a:spLocks noChangeArrowheads="1"/>
          </p:cNvSpPr>
          <p:nvPr/>
        </p:nvSpPr>
        <p:spPr bwMode="auto">
          <a:xfrm>
            <a:off x="165020" y="1572821"/>
            <a:ext cx="140294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err="1">
                <a:ln>
                  <a:noFill/>
                </a:ln>
                <a:solidFill>
                  <a:prstClr val="black"/>
                </a:solidFill>
                <a:effectLst/>
                <a:uLnTx/>
                <a:uFillTx/>
                <a:latin typeface="Arial"/>
                <a:ea typeface="+mn-ea"/>
                <a:cs typeface="+mn-cs"/>
              </a:rPr>
              <a:t>dst</a:t>
            </a:r>
            <a:r>
              <a:rPr kumimoji="0" lang="en-CA" sz="1800" b="0" i="0" u="none" strike="noStrike" kern="1200" cap="none" spc="0" normalizeH="0" baseline="0" noProof="0" dirty="0">
                <a:ln>
                  <a:noFill/>
                </a:ln>
                <a:solidFill>
                  <a:prstClr val="black"/>
                </a:solidFill>
                <a:effectLst/>
                <a:uLnTx/>
                <a:uFillTx/>
                <a:latin typeface="Arial"/>
                <a:ea typeface="+mn-ea"/>
                <a:cs typeface="+mn-cs"/>
              </a:rPr>
              <a:t> port 80</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err="1">
                <a:ln>
                  <a:noFill/>
                </a:ln>
                <a:solidFill>
                  <a:prstClr val="black"/>
                </a:solidFill>
                <a:effectLst/>
                <a:uLnTx/>
                <a:uFillTx/>
                <a:latin typeface="Arial"/>
                <a:ea typeface="+mn-ea"/>
                <a:cs typeface="+mn-cs"/>
              </a:rPr>
              <a:t>dst</a:t>
            </a:r>
            <a:r>
              <a:rPr kumimoji="0" lang="en-CA" sz="1800" b="0" i="0" u="none" strike="noStrike" kern="1200" cap="none" spc="0" normalizeH="0" baseline="0" noProof="0" dirty="0">
                <a:ln>
                  <a:noFill/>
                </a:ln>
                <a:solidFill>
                  <a:prstClr val="black"/>
                </a:solidFill>
                <a:effectLst/>
                <a:uLnTx/>
                <a:uFillTx/>
                <a:latin typeface="Arial"/>
                <a:ea typeface="+mn-ea"/>
                <a:cs typeface="+mn-cs"/>
              </a:rPr>
              <a:t> port 443</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err="1">
                <a:ln>
                  <a:noFill/>
                </a:ln>
                <a:solidFill>
                  <a:prstClr val="black"/>
                </a:solidFill>
                <a:effectLst/>
                <a:uLnTx/>
                <a:uFillTx/>
                <a:latin typeface="Arial"/>
                <a:ea typeface="+mn-ea"/>
                <a:cs typeface="+mn-cs"/>
              </a:rPr>
              <a:t>dst</a:t>
            </a:r>
            <a:r>
              <a:rPr kumimoji="0" lang="en-CA" sz="1800" b="0" i="0" u="none" strike="noStrike" kern="1200" cap="none" spc="0" normalizeH="0" baseline="0" noProof="0" dirty="0">
                <a:ln>
                  <a:noFill/>
                </a:ln>
                <a:solidFill>
                  <a:prstClr val="black"/>
                </a:solidFill>
                <a:effectLst/>
                <a:uLnTx/>
                <a:uFillTx/>
                <a:latin typeface="Arial"/>
                <a:ea typeface="+mn-ea"/>
                <a:cs typeface="+mn-cs"/>
              </a:rPr>
              <a:t> port 21</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err="1">
                <a:ln>
                  <a:noFill/>
                </a:ln>
                <a:solidFill>
                  <a:prstClr val="black"/>
                </a:solidFill>
                <a:effectLst/>
                <a:uLnTx/>
                <a:uFillTx/>
                <a:latin typeface="Arial"/>
                <a:ea typeface="+mn-ea"/>
                <a:cs typeface="+mn-cs"/>
              </a:rPr>
              <a:t>dst</a:t>
            </a:r>
            <a:r>
              <a:rPr kumimoji="0" lang="en-CA" sz="1800" b="0" i="0" u="none" strike="noStrike" kern="1200" cap="none" spc="0" normalizeH="0" baseline="0" noProof="0" dirty="0">
                <a:ln>
                  <a:noFill/>
                </a:ln>
                <a:solidFill>
                  <a:prstClr val="black"/>
                </a:solidFill>
                <a:effectLst/>
                <a:uLnTx/>
                <a:uFillTx/>
                <a:latin typeface="Arial"/>
                <a:ea typeface="+mn-ea"/>
                <a:cs typeface="+mn-cs"/>
              </a:rPr>
              <a:t> port 22</a:t>
            </a:r>
          </a:p>
        </p:txBody>
      </p:sp>
    </p:spTree>
    <p:extLst>
      <p:ext uri="{BB962C8B-B14F-4D97-AF65-F5344CB8AC3E}">
        <p14:creationId xmlns:p14="http://schemas.microsoft.com/office/powerpoint/2010/main" val="413964391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NAT Scenarios</a:t>
            </a:r>
            <a:endParaRPr lang="en-US" dirty="0"/>
          </a:p>
        </p:txBody>
      </p:sp>
    </p:spTree>
    <p:extLst>
      <p:ext uri="{BB962C8B-B14F-4D97-AF65-F5344CB8AC3E}">
        <p14:creationId xmlns:p14="http://schemas.microsoft.com/office/powerpoint/2010/main" val="304695207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2" y="108"/>
            <a:ext cx="6697348" cy="627860"/>
          </a:xfrm>
        </p:spPr>
        <p:txBody>
          <a:bodyPr/>
          <a:lstStyle/>
          <a:p>
            <a:pPr>
              <a:lnSpc>
                <a:spcPts val="3000"/>
              </a:lnSpc>
            </a:pPr>
            <a:r>
              <a:rPr lang="en-CA" sz="2200" dirty="0"/>
              <a:t>Hiding Behind a Public IP Address Using SNAT</a:t>
            </a:r>
          </a:p>
        </p:txBody>
      </p:sp>
      <p:sp>
        <p:nvSpPr>
          <p:cNvPr id="3" name="Content Placeholder 2"/>
          <p:cNvSpPr>
            <a:spLocks noGrp="1"/>
          </p:cNvSpPr>
          <p:nvPr>
            <p:ph sz="quarter" idx="10"/>
          </p:nvPr>
        </p:nvSpPr>
        <p:spPr>
          <a:xfrm>
            <a:off x="635000" y="831512"/>
            <a:ext cx="7840663" cy="4967260"/>
          </a:xfrm>
        </p:spPr>
        <p:txBody>
          <a:bodyPr>
            <a:normAutofit/>
          </a:bodyPr>
          <a:lstStyle/>
          <a:p>
            <a:r>
              <a:rPr lang="en-CA" dirty="0"/>
              <a:t>Example: Outbound connection to the Internet</a:t>
            </a:r>
          </a:p>
          <a:p>
            <a:r>
              <a:rPr lang="en-CA" dirty="0"/>
              <a:t>Host A IP: 192.168.123.98</a:t>
            </a:r>
          </a:p>
          <a:p>
            <a:r>
              <a:rPr lang="en-CA" dirty="0"/>
              <a:t>Internet web server IP: 208.227.205.38</a:t>
            </a:r>
          </a:p>
          <a:p>
            <a:r>
              <a:rPr lang="en-CA" dirty="0"/>
              <a:t>Firewall external interface IP: 193.38.56.247</a:t>
            </a:r>
          </a:p>
          <a:p>
            <a:r>
              <a:rPr lang="en-CA" dirty="0"/>
              <a:t>Original Packet: Host A 192.168.123.98 &gt; Internet web server 208.227.205.38</a:t>
            </a:r>
          </a:p>
        </p:txBody>
      </p:sp>
      <p:sp>
        <p:nvSpPr>
          <p:cNvPr id="4" name="Text Box 18"/>
          <p:cNvSpPr txBox="1">
            <a:spLocks noChangeArrowheads="1"/>
          </p:cNvSpPr>
          <p:nvPr/>
        </p:nvSpPr>
        <p:spPr bwMode="auto">
          <a:xfrm>
            <a:off x="6004240" y="4562521"/>
            <a:ext cx="17876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208.227.205.38</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Line 34"/>
          <p:cNvSpPr>
            <a:spLocks noChangeShapeType="1"/>
          </p:cNvSpPr>
          <p:nvPr/>
        </p:nvSpPr>
        <p:spPr bwMode="auto">
          <a:xfrm>
            <a:off x="914400" y="5406156"/>
            <a:ext cx="1876739"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6" name="Group 5"/>
          <p:cNvGrpSpPr>
            <a:grpSpLocks/>
          </p:cNvGrpSpPr>
          <p:nvPr/>
        </p:nvGrpSpPr>
        <p:grpSpPr bwMode="auto">
          <a:xfrm>
            <a:off x="7525065" y="4531214"/>
            <a:ext cx="1219200" cy="1219200"/>
            <a:chOff x="3456" y="1920"/>
            <a:chExt cx="768" cy="768"/>
          </a:xfrm>
        </p:grpSpPr>
        <p:grpSp>
          <p:nvGrpSpPr>
            <p:cNvPr id="7" name="Group 6"/>
            <p:cNvGrpSpPr>
              <a:grpSpLocks/>
            </p:cNvGrpSpPr>
            <p:nvPr/>
          </p:nvGrpSpPr>
          <p:grpSpPr bwMode="auto">
            <a:xfrm>
              <a:off x="3456" y="1920"/>
              <a:ext cx="768" cy="768"/>
              <a:chOff x="3408" y="1776"/>
              <a:chExt cx="384" cy="384"/>
            </a:xfrm>
          </p:grpSpPr>
          <p:sp>
            <p:nvSpPr>
              <p:cNvPr id="9"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0"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11" name="Line 34"/>
          <p:cNvSpPr>
            <a:spLocks noChangeShapeType="1"/>
          </p:cNvSpPr>
          <p:nvPr/>
        </p:nvSpPr>
        <p:spPr bwMode="auto">
          <a:xfrm flipH="1">
            <a:off x="3467099" y="5210175"/>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12"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395" y="4698557"/>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18"/>
          <p:cNvSpPr txBox="1">
            <a:spLocks noChangeArrowheads="1"/>
          </p:cNvSpPr>
          <p:nvPr/>
        </p:nvSpPr>
        <p:spPr bwMode="auto">
          <a:xfrm>
            <a:off x="65100" y="4875488"/>
            <a:ext cx="17876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192.168.123.98</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5" name="Text Box 18"/>
          <p:cNvSpPr txBox="1">
            <a:spLocks noChangeArrowheads="1"/>
          </p:cNvSpPr>
          <p:nvPr/>
        </p:nvSpPr>
        <p:spPr bwMode="auto">
          <a:xfrm>
            <a:off x="3318190" y="4366233"/>
            <a:ext cx="19800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193.38.56.247/32</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7" name="Right Arrow 16"/>
          <p:cNvSpPr/>
          <p:nvPr/>
        </p:nvSpPr>
        <p:spPr>
          <a:xfrm>
            <a:off x="3952875" y="5451032"/>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37" y="5279582"/>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31658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51668" y="848458"/>
            <a:ext cx="7840663" cy="4361717"/>
          </a:xfrm>
        </p:spPr>
        <p:txBody>
          <a:bodyPr>
            <a:normAutofit/>
          </a:bodyPr>
          <a:lstStyle/>
          <a:p>
            <a:r>
              <a:rPr lang="en-CA" dirty="0"/>
              <a:t>After firewall NAT: Host A 193.38.56.247 &gt; Internet web server 208.227.205.38</a:t>
            </a:r>
          </a:p>
          <a:p>
            <a:r>
              <a:rPr lang="en-CA" dirty="0"/>
              <a:t>This allows host A with private IP 192.168.123.98 to access the Internet web server 208.227.205.38 using the firewall external IP by SNAT</a:t>
            </a:r>
          </a:p>
          <a:p>
            <a:r>
              <a:rPr lang="en-CA" dirty="0"/>
              <a:t>The reply from the Internet web server can route back to the firewall external interface, then NAT back to host A on 192.168.123.98</a:t>
            </a:r>
          </a:p>
        </p:txBody>
      </p:sp>
      <p:sp>
        <p:nvSpPr>
          <p:cNvPr id="4" name="Title 1"/>
          <p:cNvSpPr txBox="1">
            <a:spLocks/>
          </p:cNvSpPr>
          <p:nvPr/>
        </p:nvSpPr>
        <p:spPr>
          <a:xfrm>
            <a:off x="617852" y="108"/>
            <a:ext cx="6697348" cy="62786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CA" sz="2200" b="1" i="0" u="none" strike="noStrike" kern="1200" cap="none" spc="0" normalizeH="0" baseline="0" noProof="0" dirty="0">
                <a:ln>
                  <a:noFill/>
                </a:ln>
                <a:solidFill>
                  <a:srgbClr val="000000"/>
                </a:solidFill>
                <a:effectLst/>
                <a:uLnTx/>
                <a:uFillTx/>
                <a:latin typeface="Arial"/>
                <a:ea typeface="+mj-ea"/>
                <a:cs typeface="+mj-cs"/>
              </a:rPr>
              <a:t>Hiding Behind a Public IP Address Using SNAT</a:t>
            </a:r>
          </a:p>
        </p:txBody>
      </p:sp>
      <p:sp>
        <p:nvSpPr>
          <p:cNvPr id="5" name="Text Box 18"/>
          <p:cNvSpPr txBox="1">
            <a:spLocks noChangeArrowheads="1"/>
          </p:cNvSpPr>
          <p:nvPr/>
        </p:nvSpPr>
        <p:spPr bwMode="auto">
          <a:xfrm>
            <a:off x="6206965" y="4905375"/>
            <a:ext cx="17876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208.227.205.38</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Line 34"/>
          <p:cNvSpPr>
            <a:spLocks noChangeShapeType="1"/>
          </p:cNvSpPr>
          <p:nvPr/>
        </p:nvSpPr>
        <p:spPr bwMode="auto">
          <a:xfrm>
            <a:off x="1117125" y="5749010"/>
            <a:ext cx="1876739"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7" name="Group 6"/>
          <p:cNvGrpSpPr>
            <a:grpSpLocks/>
          </p:cNvGrpSpPr>
          <p:nvPr/>
        </p:nvGrpSpPr>
        <p:grpSpPr bwMode="auto">
          <a:xfrm>
            <a:off x="7727790" y="4874068"/>
            <a:ext cx="1219200" cy="1219200"/>
            <a:chOff x="3456" y="1920"/>
            <a:chExt cx="768" cy="768"/>
          </a:xfrm>
        </p:grpSpPr>
        <p:grpSp>
          <p:nvGrpSpPr>
            <p:cNvPr id="8" name="Group 7"/>
            <p:cNvGrpSpPr>
              <a:grpSpLocks/>
            </p:cNvGrpSpPr>
            <p:nvPr/>
          </p:nvGrpSpPr>
          <p:grpSpPr bwMode="auto">
            <a:xfrm>
              <a:off x="3456" y="1920"/>
              <a:ext cx="768" cy="768"/>
              <a:chOff x="3408" y="1776"/>
              <a:chExt cx="384" cy="384"/>
            </a:xfrm>
          </p:grpSpPr>
          <p:sp>
            <p:nvSpPr>
              <p:cNvPr id="10"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9"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12" name="Line 34"/>
          <p:cNvSpPr>
            <a:spLocks noChangeShapeType="1"/>
          </p:cNvSpPr>
          <p:nvPr/>
        </p:nvSpPr>
        <p:spPr bwMode="auto">
          <a:xfrm flipH="1">
            <a:off x="3669824" y="5553029"/>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13"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120" y="504141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18"/>
          <p:cNvSpPr txBox="1">
            <a:spLocks noChangeArrowheads="1"/>
          </p:cNvSpPr>
          <p:nvPr/>
        </p:nvSpPr>
        <p:spPr bwMode="auto">
          <a:xfrm>
            <a:off x="3816190" y="5041411"/>
            <a:ext cx="19800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193.38.56.247/32</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6" name="Right Arrow 15"/>
          <p:cNvSpPr/>
          <p:nvPr/>
        </p:nvSpPr>
        <p:spPr>
          <a:xfrm>
            <a:off x="4298631" y="5793886"/>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 Box 18"/>
          <p:cNvSpPr txBox="1">
            <a:spLocks noChangeArrowheads="1"/>
          </p:cNvSpPr>
          <p:nvPr/>
        </p:nvSpPr>
        <p:spPr bwMode="auto">
          <a:xfrm>
            <a:off x="65100" y="5180242"/>
            <a:ext cx="17876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192.168.123.98</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8" y="5483668"/>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42505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2" y="108"/>
            <a:ext cx="6697348" cy="627860"/>
          </a:xfrm>
        </p:spPr>
        <p:txBody>
          <a:bodyPr/>
          <a:lstStyle/>
          <a:p>
            <a:pPr>
              <a:lnSpc>
                <a:spcPts val="3000"/>
              </a:lnSpc>
            </a:pPr>
            <a:r>
              <a:rPr lang="en-CA" sz="2200" dirty="0"/>
              <a:t>Static NAT: Inbound to Web Server Using DNAT</a:t>
            </a:r>
          </a:p>
        </p:txBody>
      </p:sp>
      <p:sp>
        <p:nvSpPr>
          <p:cNvPr id="3" name="Content Placeholder 2"/>
          <p:cNvSpPr>
            <a:spLocks noGrp="1"/>
          </p:cNvSpPr>
          <p:nvPr>
            <p:ph sz="quarter" idx="10"/>
          </p:nvPr>
        </p:nvSpPr>
        <p:spPr>
          <a:xfrm>
            <a:off x="635000" y="876300"/>
            <a:ext cx="7840663" cy="3819525"/>
          </a:xfrm>
        </p:spPr>
        <p:txBody>
          <a:bodyPr>
            <a:normAutofit/>
          </a:bodyPr>
          <a:lstStyle/>
          <a:p>
            <a:r>
              <a:rPr lang="en-CA" dirty="0"/>
              <a:t>Example: Inbound connection to web server from Internet</a:t>
            </a:r>
          </a:p>
          <a:p>
            <a:r>
              <a:rPr lang="en-CA" dirty="0"/>
              <a:t>Web server IP: 192.168.1.34</a:t>
            </a:r>
          </a:p>
          <a:p>
            <a:r>
              <a:rPr lang="en-CA" dirty="0"/>
              <a:t>Internet host IP: 209.89.23.29</a:t>
            </a:r>
          </a:p>
          <a:p>
            <a:r>
              <a:rPr lang="en-CA" dirty="0"/>
              <a:t>Firewall external interface IP: 193.38.56.247</a:t>
            </a:r>
          </a:p>
          <a:p>
            <a:r>
              <a:rPr lang="en-CA" dirty="0"/>
              <a:t>Original packet: Internet host 209.89.23.29 &gt; Web server 193.38.56.247</a:t>
            </a:r>
          </a:p>
        </p:txBody>
      </p:sp>
      <p:sp>
        <p:nvSpPr>
          <p:cNvPr id="4" name="Text Box 18"/>
          <p:cNvSpPr txBox="1">
            <a:spLocks noChangeArrowheads="1"/>
          </p:cNvSpPr>
          <p:nvPr/>
        </p:nvSpPr>
        <p:spPr bwMode="auto">
          <a:xfrm>
            <a:off x="6206965" y="4905375"/>
            <a:ext cx="1531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208.98.23.29</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Line 34"/>
          <p:cNvSpPr>
            <a:spLocks noChangeShapeType="1"/>
          </p:cNvSpPr>
          <p:nvPr/>
        </p:nvSpPr>
        <p:spPr bwMode="auto">
          <a:xfrm>
            <a:off x="1895475" y="5749010"/>
            <a:ext cx="1098389"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6" name="Group 5"/>
          <p:cNvGrpSpPr>
            <a:grpSpLocks/>
          </p:cNvGrpSpPr>
          <p:nvPr/>
        </p:nvGrpSpPr>
        <p:grpSpPr bwMode="auto">
          <a:xfrm>
            <a:off x="7727790" y="4874068"/>
            <a:ext cx="1219200" cy="1219200"/>
            <a:chOff x="3456" y="1920"/>
            <a:chExt cx="768" cy="768"/>
          </a:xfrm>
        </p:grpSpPr>
        <p:grpSp>
          <p:nvGrpSpPr>
            <p:cNvPr id="7" name="Group 6"/>
            <p:cNvGrpSpPr>
              <a:grpSpLocks/>
            </p:cNvGrpSpPr>
            <p:nvPr/>
          </p:nvGrpSpPr>
          <p:grpSpPr bwMode="auto">
            <a:xfrm>
              <a:off x="3456" y="1920"/>
              <a:ext cx="768" cy="768"/>
              <a:chOff x="3408" y="1776"/>
              <a:chExt cx="384" cy="384"/>
            </a:xfrm>
          </p:grpSpPr>
          <p:sp>
            <p:nvSpPr>
              <p:cNvPr id="9"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0"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11" name="Line 34"/>
          <p:cNvSpPr>
            <a:spLocks noChangeShapeType="1"/>
          </p:cNvSpPr>
          <p:nvPr/>
        </p:nvSpPr>
        <p:spPr bwMode="auto">
          <a:xfrm flipH="1">
            <a:off x="3669824" y="5553029"/>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12"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120" y="504141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18"/>
          <p:cNvSpPr txBox="1">
            <a:spLocks noChangeArrowheads="1"/>
          </p:cNvSpPr>
          <p:nvPr/>
        </p:nvSpPr>
        <p:spPr bwMode="auto">
          <a:xfrm>
            <a:off x="3816190" y="5041411"/>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193.38.56.247</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5" name="Right Arrow 14"/>
          <p:cNvSpPr/>
          <p:nvPr/>
        </p:nvSpPr>
        <p:spPr>
          <a:xfrm rot="10800000">
            <a:off x="4298631" y="5793886"/>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6" name="Text Box 18"/>
          <p:cNvSpPr txBox="1">
            <a:spLocks noChangeArrowheads="1"/>
          </p:cNvSpPr>
          <p:nvPr/>
        </p:nvSpPr>
        <p:spPr bwMode="auto">
          <a:xfrm>
            <a:off x="922350" y="5041411"/>
            <a:ext cx="1531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192.168.1.34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5331923"/>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598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Data Integrity</a:t>
            </a:r>
            <a:endParaRPr lang="en-US" dirty="0"/>
          </a:p>
        </p:txBody>
      </p:sp>
      <p:sp>
        <p:nvSpPr>
          <p:cNvPr id="3" name="Content Placeholder 2"/>
          <p:cNvSpPr>
            <a:spLocks noGrp="1"/>
          </p:cNvSpPr>
          <p:nvPr>
            <p:ph sz="quarter" idx="10"/>
          </p:nvPr>
        </p:nvSpPr>
        <p:spPr/>
        <p:txBody>
          <a:bodyPr/>
          <a:lstStyle/>
          <a:p>
            <a:r>
              <a:rPr lang="en-US" altLang="en-US" dirty="0"/>
              <a:t>Ensure that software or information is complete, accurate and authentic</a:t>
            </a:r>
          </a:p>
          <a:p>
            <a:pPr lvl="1"/>
            <a:r>
              <a:rPr lang="en-US" altLang="en-US" dirty="0"/>
              <a:t>network integrity is when the message is received complete and unmodified between valid source and destination;</a:t>
            </a:r>
          </a:p>
          <a:p>
            <a:pPr lvl="2"/>
            <a:r>
              <a:rPr lang="en-US" altLang="en-US" dirty="0"/>
              <a:t>Message Authentication Codes, Hash function</a:t>
            </a:r>
          </a:p>
          <a:p>
            <a:pPr lvl="1"/>
            <a:r>
              <a:rPr lang="en-US" altLang="en-US" dirty="0"/>
              <a:t>Connection integrity can be accomplished by using cryptography and routing control;</a:t>
            </a:r>
          </a:p>
          <a:p>
            <a:pPr lvl="2"/>
            <a:r>
              <a:rPr lang="en-US" altLang="en-US" dirty="0"/>
              <a:t>Encryption</a:t>
            </a:r>
          </a:p>
          <a:p>
            <a:pPr lvl="2"/>
            <a:r>
              <a:rPr lang="en-US" altLang="en-US" dirty="0"/>
              <a:t>Vetting, templates</a:t>
            </a:r>
          </a:p>
          <a:p>
            <a:pPr lvl="2"/>
            <a:r>
              <a:rPr lang="en-US" altLang="en-US" dirty="0"/>
              <a:t>Trace Files, Logs (for recovery)</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6699299"/>
              </p:ext>
            </p:extLst>
          </p:nvPr>
        </p:nvGraphicFramePr>
        <p:xfrm>
          <a:off x="7400925" y="4724400"/>
          <a:ext cx="1600200" cy="1600200"/>
        </p:xfrm>
        <a:graphic>
          <a:graphicData uri="http://schemas.openxmlformats.org/presentationml/2006/ole">
            <mc:AlternateContent xmlns:mc="http://schemas.openxmlformats.org/markup-compatibility/2006">
              <mc:Choice xmlns:v="urn:schemas-microsoft-com:vml" Requires="v">
                <p:oleObj name="Clip" r:id="rId2" imgW="923544" imgH="922630" progId="MS_ClipArt_Gallery.5">
                  <p:embed/>
                </p:oleObj>
              </mc:Choice>
              <mc:Fallback>
                <p:oleObj name="Clip" r:id="rId2" imgW="923544" imgH="922630" progId="MS_ClipArt_Gallery.5">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925" y="4724400"/>
                        <a:ext cx="16002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595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51668" y="850854"/>
            <a:ext cx="7840663" cy="4967260"/>
          </a:xfrm>
        </p:spPr>
        <p:txBody>
          <a:bodyPr>
            <a:normAutofit/>
          </a:bodyPr>
          <a:lstStyle/>
          <a:p>
            <a:r>
              <a:rPr lang="en-CA" dirty="0"/>
              <a:t>After firewall NAT: Internet host </a:t>
            </a:r>
            <a:br>
              <a:rPr lang="en-CA" dirty="0"/>
            </a:br>
            <a:r>
              <a:rPr lang="en-CA" dirty="0"/>
              <a:t>209.89.23.29 &gt; Web server 192.168.1.34</a:t>
            </a:r>
          </a:p>
          <a:p>
            <a:r>
              <a:rPr lang="en-CA" dirty="0"/>
              <a:t>This allows the Internet host 209.89.23.29 to access the web server via the firewall’s external interface IP 193.38.56.247</a:t>
            </a:r>
          </a:p>
          <a:p>
            <a:r>
              <a:rPr lang="en-CA" dirty="0"/>
              <a:t>The firewall performs DNAT to translate the destination IP to 192.168.1.34 and forwards the packet to the web server</a:t>
            </a:r>
          </a:p>
        </p:txBody>
      </p:sp>
      <p:sp>
        <p:nvSpPr>
          <p:cNvPr id="4" name="Title 1"/>
          <p:cNvSpPr txBox="1">
            <a:spLocks/>
          </p:cNvSpPr>
          <p:nvPr/>
        </p:nvSpPr>
        <p:spPr>
          <a:xfrm>
            <a:off x="617852" y="108"/>
            <a:ext cx="6697348" cy="62786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CA" sz="2200" b="1" i="0" u="none" strike="noStrike" kern="1200" cap="none" spc="0" normalizeH="0" baseline="0" noProof="0" dirty="0">
                <a:ln>
                  <a:noFill/>
                </a:ln>
                <a:solidFill>
                  <a:srgbClr val="000000"/>
                </a:solidFill>
                <a:effectLst/>
                <a:uLnTx/>
                <a:uFillTx/>
                <a:latin typeface="Arial"/>
                <a:ea typeface="+mj-ea"/>
                <a:cs typeface="+mj-cs"/>
              </a:rPr>
              <a:t>Static NAT: Inbound to Web Server Using DNAT</a:t>
            </a:r>
          </a:p>
        </p:txBody>
      </p:sp>
      <p:sp>
        <p:nvSpPr>
          <p:cNvPr id="5" name="Text Box 18"/>
          <p:cNvSpPr txBox="1">
            <a:spLocks noChangeArrowheads="1"/>
          </p:cNvSpPr>
          <p:nvPr/>
        </p:nvSpPr>
        <p:spPr bwMode="auto">
          <a:xfrm>
            <a:off x="5735638" y="5011221"/>
            <a:ext cx="1531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208.98.23.29</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Line 34"/>
          <p:cNvSpPr>
            <a:spLocks noChangeShapeType="1"/>
          </p:cNvSpPr>
          <p:nvPr/>
        </p:nvSpPr>
        <p:spPr bwMode="auto">
          <a:xfrm>
            <a:off x="1424148" y="5854856"/>
            <a:ext cx="1098389"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7" name="Group 6"/>
          <p:cNvGrpSpPr>
            <a:grpSpLocks/>
          </p:cNvGrpSpPr>
          <p:nvPr/>
        </p:nvGrpSpPr>
        <p:grpSpPr bwMode="auto">
          <a:xfrm>
            <a:off x="7256463" y="4979914"/>
            <a:ext cx="1219200" cy="1219200"/>
            <a:chOff x="3456" y="1920"/>
            <a:chExt cx="768" cy="768"/>
          </a:xfrm>
        </p:grpSpPr>
        <p:grpSp>
          <p:nvGrpSpPr>
            <p:cNvPr id="8" name="Group 7"/>
            <p:cNvGrpSpPr>
              <a:grpSpLocks/>
            </p:cNvGrpSpPr>
            <p:nvPr/>
          </p:nvGrpSpPr>
          <p:grpSpPr bwMode="auto">
            <a:xfrm>
              <a:off x="3456" y="1920"/>
              <a:ext cx="768" cy="768"/>
              <a:chOff x="3408" y="1776"/>
              <a:chExt cx="384" cy="384"/>
            </a:xfrm>
          </p:grpSpPr>
          <p:sp>
            <p:nvSpPr>
              <p:cNvPr id="10"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9"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12" name="Line 34"/>
          <p:cNvSpPr>
            <a:spLocks noChangeShapeType="1"/>
          </p:cNvSpPr>
          <p:nvPr/>
        </p:nvSpPr>
        <p:spPr bwMode="auto">
          <a:xfrm flipH="1">
            <a:off x="3198497" y="5658875"/>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13"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93" y="5147257"/>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18"/>
          <p:cNvSpPr txBox="1">
            <a:spLocks noChangeArrowheads="1"/>
          </p:cNvSpPr>
          <p:nvPr/>
        </p:nvSpPr>
        <p:spPr bwMode="auto">
          <a:xfrm>
            <a:off x="3344863" y="5147257"/>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193.38.56.247</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5" name="Right Arrow 14"/>
          <p:cNvSpPr/>
          <p:nvPr/>
        </p:nvSpPr>
        <p:spPr>
          <a:xfrm rot="10800000">
            <a:off x="3827304" y="5899732"/>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6" name="Text Box 18"/>
          <p:cNvSpPr txBox="1">
            <a:spLocks noChangeArrowheads="1"/>
          </p:cNvSpPr>
          <p:nvPr/>
        </p:nvSpPr>
        <p:spPr bwMode="auto">
          <a:xfrm>
            <a:off x="451023" y="5147257"/>
            <a:ext cx="1531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192.168.1.34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98" y="5437769"/>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36559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Port Address Translation (PAT)</a:t>
            </a:r>
          </a:p>
        </p:txBody>
      </p:sp>
      <p:sp>
        <p:nvSpPr>
          <p:cNvPr id="3" name="Content Placeholder 2"/>
          <p:cNvSpPr>
            <a:spLocks noGrp="1"/>
          </p:cNvSpPr>
          <p:nvPr>
            <p:ph sz="quarter" idx="10"/>
          </p:nvPr>
        </p:nvSpPr>
        <p:spPr>
          <a:xfrm>
            <a:off x="635000" y="895350"/>
            <a:ext cx="7840663" cy="5320418"/>
          </a:xfrm>
        </p:spPr>
        <p:txBody>
          <a:bodyPr>
            <a:normAutofit/>
          </a:bodyPr>
          <a:lstStyle/>
          <a:p>
            <a:r>
              <a:rPr lang="en-CA" dirty="0"/>
              <a:t>Example: Outbound connection to the Internet</a:t>
            </a:r>
          </a:p>
          <a:p>
            <a:r>
              <a:rPr lang="en-CA" dirty="0"/>
              <a:t>Host A IP: 192.168.1.98 </a:t>
            </a:r>
            <a:r>
              <a:rPr lang="en-CA" dirty="0" err="1"/>
              <a:t>src</a:t>
            </a:r>
            <a:r>
              <a:rPr lang="en-CA" dirty="0"/>
              <a:t> port 6845</a:t>
            </a:r>
          </a:p>
          <a:p>
            <a:r>
              <a:rPr lang="en-CA" dirty="0"/>
              <a:t>Host B IP: 192.168.1.99 </a:t>
            </a:r>
            <a:r>
              <a:rPr lang="en-CA" dirty="0" err="1"/>
              <a:t>src</a:t>
            </a:r>
            <a:r>
              <a:rPr lang="en-CA" dirty="0"/>
              <a:t> port 6845</a:t>
            </a:r>
          </a:p>
          <a:p>
            <a:r>
              <a:rPr lang="en-CA" dirty="0"/>
              <a:t>Internet web server IP: 208.98.23.29 </a:t>
            </a:r>
            <a:r>
              <a:rPr lang="en-CA" dirty="0" err="1"/>
              <a:t>dst</a:t>
            </a:r>
            <a:r>
              <a:rPr lang="en-CA" dirty="0"/>
              <a:t> port 80</a:t>
            </a:r>
          </a:p>
          <a:p>
            <a:r>
              <a:rPr lang="en-CA" dirty="0"/>
              <a:t>Firewall external interface IP: 193.38.56.247</a:t>
            </a:r>
          </a:p>
          <a:p>
            <a:r>
              <a:rPr lang="en-CA" dirty="0"/>
              <a:t>Original Packet: Host A 192.168.1.98:6845 &gt; Internet web server 208.227.205.38:80</a:t>
            </a:r>
          </a:p>
          <a:p>
            <a:pPr marL="0" indent="0">
              <a:buNone/>
            </a:pPr>
            <a:endParaRPr lang="en-CA" dirty="0"/>
          </a:p>
        </p:txBody>
      </p:sp>
    </p:spTree>
    <p:extLst>
      <p:ext uri="{BB962C8B-B14F-4D97-AF65-F5344CB8AC3E}">
        <p14:creationId xmlns:p14="http://schemas.microsoft.com/office/powerpoint/2010/main" val="301580856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PAT</a:t>
            </a:r>
          </a:p>
        </p:txBody>
      </p:sp>
      <p:sp>
        <p:nvSpPr>
          <p:cNvPr id="3" name="Content Placeholder 2"/>
          <p:cNvSpPr>
            <a:spLocks noGrp="1"/>
          </p:cNvSpPr>
          <p:nvPr>
            <p:ph sz="quarter" idx="10"/>
          </p:nvPr>
        </p:nvSpPr>
        <p:spPr>
          <a:xfrm>
            <a:off x="635000" y="857250"/>
            <a:ext cx="7840663" cy="5358518"/>
          </a:xfrm>
        </p:spPr>
        <p:txBody>
          <a:bodyPr>
            <a:normAutofit/>
          </a:bodyPr>
          <a:lstStyle/>
          <a:p>
            <a:r>
              <a:rPr lang="en-CA" dirty="0"/>
              <a:t>After firewall NAT: Host A 193.38.56.247:23456 &gt; Internet web server 208.98.23.29 :80</a:t>
            </a:r>
          </a:p>
          <a:p>
            <a:r>
              <a:rPr lang="en-CA" dirty="0"/>
              <a:t>Original Packet: Host B 192.168.1.99:6845 &gt; Internet web server 208.98.23.29 :80</a:t>
            </a:r>
          </a:p>
          <a:p>
            <a:r>
              <a:rPr lang="en-CA" dirty="0"/>
              <a:t>After firewall NAT: Host B 193.38.56.247:23457 &gt; Internet web server 208.98.23.29:80</a:t>
            </a:r>
          </a:p>
        </p:txBody>
      </p:sp>
    </p:spTree>
    <p:extLst>
      <p:ext uri="{BB962C8B-B14F-4D97-AF65-F5344CB8AC3E}">
        <p14:creationId xmlns:p14="http://schemas.microsoft.com/office/powerpoint/2010/main" val="45619055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PAT</a:t>
            </a:r>
          </a:p>
        </p:txBody>
      </p:sp>
      <p:sp>
        <p:nvSpPr>
          <p:cNvPr id="3" name="Content Placeholder 2"/>
          <p:cNvSpPr>
            <a:spLocks noGrp="1"/>
          </p:cNvSpPr>
          <p:nvPr>
            <p:ph sz="quarter" idx="10"/>
          </p:nvPr>
        </p:nvSpPr>
        <p:spPr>
          <a:xfrm>
            <a:off x="635000" y="1248508"/>
            <a:ext cx="8069613" cy="4967260"/>
          </a:xfrm>
        </p:spPr>
        <p:txBody>
          <a:bodyPr>
            <a:noAutofit/>
          </a:bodyPr>
          <a:lstStyle/>
          <a:p>
            <a:r>
              <a:rPr lang="en-CA" dirty="0"/>
              <a:t>Since both hosts use TCP source port 6845 to go to the same web server (208.227.205.38), and both hosts’ source IP addresses are NAT to the firewall external interface IP, the source port number must be translated to different ports to differentiate the five tuples, to distinguish between the two connections and allow the firewall to route the return packet to the correct host</a:t>
            </a:r>
          </a:p>
        </p:txBody>
      </p:sp>
    </p:spTree>
    <p:extLst>
      <p:ext uri="{BB962C8B-B14F-4D97-AF65-F5344CB8AC3E}">
        <p14:creationId xmlns:p14="http://schemas.microsoft.com/office/powerpoint/2010/main" val="3376692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PAT</a:t>
            </a:r>
          </a:p>
        </p:txBody>
      </p:sp>
      <p:sp>
        <p:nvSpPr>
          <p:cNvPr id="3" name="Content Placeholder 2"/>
          <p:cNvSpPr>
            <a:spLocks noGrp="1"/>
          </p:cNvSpPr>
          <p:nvPr>
            <p:ph sz="quarter" idx="10"/>
          </p:nvPr>
        </p:nvSpPr>
        <p:spPr>
          <a:xfrm>
            <a:off x="635000" y="885825"/>
            <a:ext cx="7840663" cy="5329943"/>
          </a:xfrm>
        </p:spPr>
        <p:txBody>
          <a:bodyPr>
            <a:normAutofit/>
          </a:bodyPr>
          <a:lstStyle/>
          <a:p>
            <a:r>
              <a:rPr lang="en-CA" dirty="0"/>
              <a:t>Host A connection five tuples after NAT: 193.38.56.247:</a:t>
            </a:r>
            <a:r>
              <a:rPr lang="en-CA" dirty="0">
                <a:solidFill>
                  <a:srgbClr val="FF0000"/>
                </a:solidFill>
              </a:rPr>
              <a:t>23456</a:t>
            </a:r>
            <a:r>
              <a:rPr lang="en-CA" dirty="0"/>
              <a:t> &gt; 208.227.205.38:80 TCP</a:t>
            </a:r>
          </a:p>
          <a:p>
            <a:r>
              <a:rPr lang="en-CA" dirty="0"/>
              <a:t>Host B connection five tuples after NAT: 193.38.56.247:</a:t>
            </a:r>
            <a:r>
              <a:rPr lang="en-CA" dirty="0">
                <a:solidFill>
                  <a:srgbClr val="FF0000"/>
                </a:solidFill>
              </a:rPr>
              <a:t>23457</a:t>
            </a:r>
            <a:r>
              <a:rPr lang="en-CA" dirty="0"/>
              <a:t> &gt; 208.227.205.38:80 TCP</a:t>
            </a:r>
          </a:p>
        </p:txBody>
      </p:sp>
      <p:sp>
        <p:nvSpPr>
          <p:cNvPr id="4" name="Text Box 18"/>
          <p:cNvSpPr txBox="1">
            <a:spLocks noChangeArrowheads="1"/>
          </p:cNvSpPr>
          <p:nvPr/>
        </p:nvSpPr>
        <p:spPr bwMode="auto">
          <a:xfrm>
            <a:off x="6080606" y="4087814"/>
            <a:ext cx="2469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a:ea typeface="+mn-ea"/>
                <a:cs typeface="+mn-cs"/>
              </a:rPr>
              <a:t>208.98.23.29 port 80</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Line 34"/>
          <p:cNvSpPr>
            <a:spLocks noChangeShapeType="1"/>
          </p:cNvSpPr>
          <p:nvPr/>
        </p:nvSpPr>
        <p:spPr bwMode="auto">
          <a:xfrm>
            <a:off x="1205700" y="4789891"/>
            <a:ext cx="1585344" cy="474303"/>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6" name="Group 5"/>
          <p:cNvGrpSpPr>
            <a:grpSpLocks/>
          </p:cNvGrpSpPr>
          <p:nvPr/>
        </p:nvGrpSpPr>
        <p:grpSpPr bwMode="auto">
          <a:xfrm>
            <a:off x="7524969" y="4389252"/>
            <a:ext cx="1219200" cy="1219200"/>
            <a:chOff x="3456" y="1920"/>
            <a:chExt cx="768" cy="768"/>
          </a:xfrm>
        </p:grpSpPr>
        <p:grpSp>
          <p:nvGrpSpPr>
            <p:cNvPr id="7" name="Group 6"/>
            <p:cNvGrpSpPr>
              <a:grpSpLocks/>
            </p:cNvGrpSpPr>
            <p:nvPr/>
          </p:nvGrpSpPr>
          <p:grpSpPr bwMode="auto">
            <a:xfrm>
              <a:off x="3456" y="1920"/>
              <a:ext cx="768" cy="768"/>
              <a:chOff x="3408" y="1776"/>
              <a:chExt cx="384" cy="384"/>
            </a:xfrm>
          </p:grpSpPr>
          <p:sp>
            <p:nvSpPr>
              <p:cNvPr id="9"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0"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11" name="Line 34"/>
          <p:cNvSpPr>
            <a:spLocks noChangeShapeType="1"/>
          </p:cNvSpPr>
          <p:nvPr/>
        </p:nvSpPr>
        <p:spPr bwMode="auto">
          <a:xfrm flipH="1">
            <a:off x="3467003" y="5068213"/>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12"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299" y="4556595"/>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18"/>
          <p:cNvSpPr txBox="1">
            <a:spLocks noChangeArrowheads="1"/>
          </p:cNvSpPr>
          <p:nvPr/>
        </p:nvSpPr>
        <p:spPr bwMode="auto">
          <a:xfrm>
            <a:off x="3613369" y="4187263"/>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193.38.56.247:23456</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4" name="Right Arrow 13"/>
          <p:cNvSpPr/>
          <p:nvPr/>
        </p:nvSpPr>
        <p:spPr>
          <a:xfrm>
            <a:off x="4095810" y="5309070"/>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5" name="Text Box 18"/>
          <p:cNvSpPr txBox="1">
            <a:spLocks noChangeArrowheads="1"/>
          </p:cNvSpPr>
          <p:nvPr/>
        </p:nvSpPr>
        <p:spPr bwMode="auto">
          <a:xfrm>
            <a:off x="490929" y="4250790"/>
            <a:ext cx="2569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192.168.1.98 port 6845</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6" name="Line 34"/>
          <p:cNvSpPr>
            <a:spLocks noChangeShapeType="1"/>
          </p:cNvSpPr>
          <p:nvPr/>
        </p:nvSpPr>
        <p:spPr bwMode="auto">
          <a:xfrm flipV="1">
            <a:off x="1552972" y="5264194"/>
            <a:ext cx="1114327" cy="483447"/>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86" y="4581080"/>
            <a:ext cx="683114" cy="68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143" y="5634838"/>
            <a:ext cx="683114" cy="68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18"/>
          <p:cNvSpPr txBox="1">
            <a:spLocks noChangeArrowheads="1"/>
          </p:cNvSpPr>
          <p:nvPr/>
        </p:nvSpPr>
        <p:spPr bwMode="auto">
          <a:xfrm>
            <a:off x="1552971" y="5976395"/>
            <a:ext cx="2569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192.168.1.99 port 6845</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0" name="Text Box 18"/>
          <p:cNvSpPr txBox="1">
            <a:spLocks noChangeArrowheads="1"/>
          </p:cNvSpPr>
          <p:nvPr/>
        </p:nvSpPr>
        <p:spPr bwMode="auto">
          <a:xfrm>
            <a:off x="3765769" y="5607063"/>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193.38.56.247:23457</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89077262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8900943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Web Proxies</a:t>
            </a:r>
            <a:endParaRPr lang="en-US" dirty="0"/>
          </a:p>
        </p:txBody>
      </p:sp>
    </p:spTree>
    <p:extLst>
      <p:ext uri="{BB962C8B-B14F-4D97-AF65-F5344CB8AC3E}">
        <p14:creationId xmlns:p14="http://schemas.microsoft.com/office/powerpoint/2010/main" val="93962015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a Web Proxy?</a:t>
            </a:r>
          </a:p>
        </p:txBody>
      </p:sp>
      <p:sp>
        <p:nvSpPr>
          <p:cNvPr id="3" name="Content Placeholder 2"/>
          <p:cNvSpPr>
            <a:spLocks noGrp="1"/>
          </p:cNvSpPr>
          <p:nvPr>
            <p:ph sz="quarter" idx="10"/>
          </p:nvPr>
        </p:nvSpPr>
        <p:spPr>
          <a:xfrm>
            <a:off x="635000" y="895350"/>
            <a:ext cx="7840663" cy="5320418"/>
          </a:xfrm>
        </p:spPr>
        <p:txBody>
          <a:bodyPr>
            <a:normAutofit/>
          </a:bodyPr>
          <a:lstStyle/>
          <a:p>
            <a:r>
              <a:rPr lang="en-CA" dirty="0"/>
              <a:t>Proxy is a device that acts as an intermediate to perform requests on behalf of the original requestor</a:t>
            </a:r>
          </a:p>
          <a:p>
            <a:r>
              <a:rPr lang="en-CA" dirty="0"/>
              <a:t>As the name proxy implies, it represents the requestor and performs a request to a destination, and then relays the results back to the requestor</a:t>
            </a:r>
          </a:p>
          <a:p>
            <a:r>
              <a:rPr lang="en-CA" dirty="0"/>
              <a:t>This is often seen as the “man-in-the-middle” method of accessing the web</a:t>
            </a:r>
          </a:p>
        </p:txBody>
      </p:sp>
    </p:spTree>
    <p:extLst>
      <p:ext uri="{BB962C8B-B14F-4D97-AF65-F5344CB8AC3E}">
        <p14:creationId xmlns:p14="http://schemas.microsoft.com/office/powerpoint/2010/main" val="69333960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a Web Proxy?</a:t>
            </a:r>
          </a:p>
        </p:txBody>
      </p:sp>
      <p:sp>
        <p:nvSpPr>
          <p:cNvPr id="3" name="Content Placeholder 2"/>
          <p:cNvSpPr>
            <a:spLocks noGrp="1"/>
          </p:cNvSpPr>
          <p:nvPr>
            <p:ph sz="quarter" idx="10"/>
          </p:nvPr>
        </p:nvSpPr>
        <p:spPr/>
        <p:txBody>
          <a:bodyPr>
            <a:normAutofit/>
          </a:bodyPr>
          <a:lstStyle/>
          <a:p>
            <a:r>
              <a:rPr lang="en-CA" dirty="0"/>
              <a:t>A Web proxy is one that specifically proxies web (HTTP or HTTPS) requests</a:t>
            </a:r>
          </a:p>
          <a:p>
            <a:r>
              <a:rPr lang="en-CA" dirty="0"/>
              <a:t>However, most web proxies today can also proxy other protocols, such as FTP, CIFS and streaming media</a:t>
            </a:r>
          </a:p>
        </p:txBody>
      </p:sp>
      <p:grpSp>
        <p:nvGrpSpPr>
          <p:cNvPr id="7" name="Group 6"/>
          <p:cNvGrpSpPr/>
          <p:nvPr/>
        </p:nvGrpSpPr>
        <p:grpSpPr>
          <a:xfrm>
            <a:off x="2000974" y="3967234"/>
            <a:ext cx="5108713" cy="1325001"/>
            <a:chOff x="1252331" y="3824730"/>
            <a:chExt cx="5108713" cy="1325001"/>
          </a:xfrm>
        </p:grpSpPr>
        <p:sp>
          <p:nvSpPr>
            <p:cNvPr id="4" name="Rectangle: Rounded Corners 3"/>
            <p:cNvSpPr/>
            <p:nvPr/>
          </p:nvSpPr>
          <p:spPr>
            <a:xfrm>
              <a:off x="1252331" y="4216676"/>
              <a:ext cx="904461" cy="496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C00000"/>
                  </a:solidFill>
                  <a:effectLst/>
                  <a:uLnTx/>
                  <a:uFillTx/>
                  <a:latin typeface="Arial"/>
                  <a:ea typeface="+mn-ea"/>
                  <a:cs typeface="+mn-cs"/>
                </a:rPr>
                <a:t>User</a:t>
              </a:r>
            </a:p>
          </p:txBody>
        </p:sp>
        <p:sp>
          <p:nvSpPr>
            <p:cNvPr id="5" name="Rectangle: Rounded Corners 4"/>
            <p:cNvSpPr/>
            <p:nvPr/>
          </p:nvSpPr>
          <p:spPr>
            <a:xfrm>
              <a:off x="3354457" y="4216676"/>
              <a:ext cx="904461" cy="496956"/>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002060"/>
                  </a:solidFill>
                  <a:effectLst/>
                  <a:uLnTx/>
                  <a:uFillTx/>
                  <a:latin typeface="Arial"/>
                  <a:ea typeface="+mn-ea"/>
                  <a:cs typeface="+mn-cs"/>
                </a:rPr>
                <a:t>Proxy</a:t>
              </a:r>
            </a:p>
          </p:txBody>
        </p:sp>
        <p:sp>
          <p:nvSpPr>
            <p:cNvPr id="6" name="Rectangle: Rounded Corners 5"/>
            <p:cNvSpPr/>
            <p:nvPr/>
          </p:nvSpPr>
          <p:spPr>
            <a:xfrm>
              <a:off x="5456583" y="4216676"/>
              <a:ext cx="904461" cy="49695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00B0F0"/>
                  </a:solidFill>
                  <a:effectLst/>
                  <a:uLnTx/>
                  <a:uFillTx/>
                  <a:latin typeface="Arial"/>
                  <a:ea typeface="+mn-ea"/>
                  <a:cs typeface="+mn-cs"/>
                </a:rPr>
                <a:t>Google</a:t>
              </a:r>
            </a:p>
          </p:txBody>
        </p:sp>
        <p:cxnSp>
          <p:nvCxnSpPr>
            <p:cNvPr id="8" name="Straight Arrow Connector 7"/>
            <p:cNvCxnSpPr>
              <a:cxnSpLocks/>
            </p:cNvCxnSpPr>
            <p:nvPr/>
          </p:nvCxnSpPr>
          <p:spPr>
            <a:xfrm>
              <a:off x="2241274" y="4206737"/>
              <a:ext cx="96906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4368248" y="4216676"/>
              <a:ext cx="96906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2241276" y="4713632"/>
              <a:ext cx="969064" cy="0"/>
            </a:xfrm>
            <a:prstGeom prst="straightConnector1">
              <a:avLst/>
            </a:prstGeom>
            <a:ln>
              <a:solidFill>
                <a:schemeClr val="accent6">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4368249" y="4713632"/>
              <a:ext cx="969064" cy="0"/>
            </a:xfrm>
            <a:prstGeom prst="straightConnector1">
              <a:avLst/>
            </a:prstGeom>
            <a:ln>
              <a:solidFill>
                <a:schemeClr val="accent6">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80550" y="3824730"/>
              <a:ext cx="173637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http://www.google.ca</a:t>
              </a:r>
            </a:p>
          </p:txBody>
        </p:sp>
        <p:sp>
          <p:nvSpPr>
            <p:cNvPr id="20" name="TextBox 19"/>
            <p:cNvSpPr txBox="1"/>
            <p:nvPr/>
          </p:nvSpPr>
          <p:spPr>
            <a:xfrm>
              <a:off x="4007525" y="3824730"/>
              <a:ext cx="173637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http://www.google.ca</a:t>
              </a:r>
            </a:p>
          </p:txBody>
        </p:sp>
        <p:sp>
          <p:nvSpPr>
            <p:cNvPr id="21" name="TextBox 20"/>
            <p:cNvSpPr txBox="1"/>
            <p:nvPr/>
          </p:nvSpPr>
          <p:spPr>
            <a:xfrm>
              <a:off x="4116400" y="4849649"/>
              <a:ext cx="151535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Google HTML page</a:t>
              </a:r>
            </a:p>
          </p:txBody>
        </p:sp>
        <p:sp>
          <p:nvSpPr>
            <p:cNvPr id="22" name="TextBox 21"/>
            <p:cNvSpPr txBox="1"/>
            <p:nvPr/>
          </p:nvSpPr>
          <p:spPr>
            <a:xfrm>
              <a:off x="1989426" y="4849649"/>
              <a:ext cx="151535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Google HTML page</a:t>
              </a:r>
            </a:p>
          </p:txBody>
        </p:sp>
      </p:grpSp>
      <p:sp>
        <p:nvSpPr>
          <p:cNvPr id="9" name="TextBox 8"/>
          <p:cNvSpPr txBox="1"/>
          <p:nvPr/>
        </p:nvSpPr>
        <p:spPr>
          <a:xfrm>
            <a:off x="2284649" y="5569527"/>
            <a:ext cx="454136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 2017, Southern Alberta Institute of Technology</a:t>
            </a:r>
          </a:p>
        </p:txBody>
      </p:sp>
    </p:spTree>
    <p:extLst>
      <p:ext uri="{BB962C8B-B14F-4D97-AF65-F5344CB8AC3E}">
        <p14:creationId xmlns:p14="http://schemas.microsoft.com/office/powerpoint/2010/main" val="37065794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Why Use a Web Proxy?</a:t>
            </a:r>
          </a:p>
        </p:txBody>
      </p:sp>
      <p:sp>
        <p:nvSpPr>
          <p:cNvPr id="3" name="Content Placeholder 2"/>
          <p:cNvSpPr>
            <a:spLocks noGrp="1"/>
          </p:cNvSpPr>
          <p:nvPr>
            <p:ph sz="quarter" idx="10"/>
          </p:nvPr>
        </p:nvSpPr>
        <p:spPr/>
        <p:txBody>
          <a:bodyPr>
            <a:normAutofit/>
          </a:bodyPr>
          <a:lstStyle/>
          <a:p>
            <a:r>
              <a:rPr lang="en-CA" dirty="0"/>
              <a:t>Protected hosts do not require a direct network connection to external Internet resources</a:t>
            </a:r>
          </a:p>
          <a:p>
            <a:r>
              <a:rPr lang="en-CA" dirty="0"/>
              <a:t>With all outgoing web request proxied, firewall only needs to open Internet access for the proxy device, not the protected hosts; thus increasing security </a:t>
            </a:r>
          </a:p>
          <a:p>
            <a:r>
              <a:rPr lang="en-CA" dirty="0"/>
              <a:t>All contents from web requests can be cached for performance enhancement</a:t>
            </a:r>
          </a:p>
        </p:txBody>
      </p:sp>
    </p:spTree>
    <p:extLst>
      <p:ext uri="{BB962C8B-B14F-4D97-AF65-F5344CB8AC3E}">
        <p14:creationId xmlns:p14="http://schemas.microsoft.com/office/powerpoint/2010/main" val="1354603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System Integrity</a:t>
            </a:r>
            <a:endParaRPr lang="en-US" dirty="0"/>
          </a:p>
        </p:txBody>
      </p:sp>
      <p:sp>
        <p:nvSpPr>
          <p:cNvPr id="3" name="Content Placeholder 2"/>
          <p:cNvSpPr>
            <a:spLocks noGrp="1"/>
          </p:cNvSpPr>
          <p:nvPr>
            <p:ph sz="quarter" idx="10"/>
          </p:nvPr>
        </p:nvSpPr>
        <p:spPr/>
        <p:txBody>
          <a:bodyPr/>
          <a:lstStyle/>
          <a:p>
            <a:r>
              <a:rPr lang="en-US" altLang="en-US" dirty="0"/>
              <a:t>Configuration Management</a:t>
            </a:r>
          </a:p>
          <a:p>
            <a:r>
              <a:rPr lang="en-US" altLang="en-US" dirty="0"/>
              <a:t>Perimeter Defense</a:t>
            </a:r>
          </a:p>
          <a:p>
            <a:r>
              <a:rPr lang="en-US" altLang="en-US" dirty="0"/>
              <a:t>Intrusion Monitoring (IDS, A/V)</a:t>
            </a:r>
          </a:p>
          <a:p>
            <a:r>
              <a:rPr lang="en-US" altLang="en-US" dirty="0"/>
              <a:t>Trusted Distribution</a:t>
            </a:r>
          </a:p>
          <a:p>
            <a:r>
              <a:rPr lang="en-US" altLang="en-US" dirty="0"/>
              <a:t>Policies (AUP, S/W Control, Info Handling)</a:t>
            </a:r>
          </a:p>
          <a:p>
            <a:r>
              <a:rPr lang="en-US" altLang="en-US" dirty="0"/>
              <a:t>Personnel Security</a:t>
            </a:r>
          </a:p>
          <a:p>
            <a:r>
              <a:rPr lang="en-US" altLang="en-US" dirty="0"/>
              <a:t>Physical Security</a:t>
            </a:r>
          </a:p>
          <a:p>
            <a:r>
              <a:rPr lang="en-US" altLang="en-US" dirty="0"/>
              <a:t>Access Control</a:t>
            </a:r>
          </a:p>
        </p:txBody>
      </p:sp>
    </p:spTree>
    <p:extLst>
      <p:ext uri="{BB962C8B-B14F-4D97-AF65-F5344CB8AC3E}">
        <p14:creationId xmlns:p14="http://schemas.microsoft.com/office/powerpoint/2010/main" val="331783162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Why Use a Web Proxy?</a:t>
            </a:r>
          </a:p>
        </p:txBody>
      </p:sp>
      <p:sp>
        <p:nvSpPr>
          <p:cNvPr id="3" name="Content Placeholder 2"/>
          <p:cNvSpPr>
            <a:spLocks noGrp="1"/>
          </p:cNvSpPr>
          <p:nvPr>
            <p:ph sz="quarter" idx="10"/>
          </p:nvPr>
        </p:nvSpPr>
        <p:spPr/>
        <p:txBody>
          <a:bodyPr>
            <a:normAutofit/>
          </a:bodyPr>
          <a:lstStyle/>
          <a:p>
            <a:r>
              <a:rPr lang="en-CA" dirty="0"/>
              <a:t>All contents from web requests can be scanned at the network level by antivirus software to provide an extra layer of defense.</a:t>
            </a:r>
          </a:p>
          <a:p>
            <a:r>
              <a:rPr lang="en-CA" dirty="0"/>
              <a:t>Web requests can be filtered based on the categories assigned to the website. This is useful to control users’ Internet behavior (e.g., deny pornography browsing).</a:t>
            </a:r>
          </a:p>
        </p:txBody>
      </p:sp>
    </p:spTree>
    <p:extLst>
      <p:ext uri="{BB962C8B-B14F-4D97-AF65-F5344CB8AC3E}">
        <p14:creationId xmlns:p14="http://schemas.microsoft.com/office/powerpoint/2010/main" val="16207191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 Proxies</a:t>
            </a:r>
          </a:p>
        </p:txBody>
      </p:sp>
      <p:sp>
        <p:nvSpPr>
          <p:cNvPr id="3" name="Content Placeholder 2"/>
          <p:cNvSpPr>
            <a:spLocks noGrp="1"/>
          </p:cNvSpPr>
          <p:nvPr>
            <p:ph sz="quarter" idx="10"/>
          </p:nvPr>
        </p:nvSpPr>
        <p:spPr>
          <a:xfrm>
            <a:off x="635000" y="904875"/>
            <a:ext cx="7840663" cy="5310893"/>
          </a:xfrm>
        </p:spPr>
        <p:txBody>
          <a:bodyPr>
            <a:normAutofit/>
          </a:bodyPr>
          <a:lstStyle/>
          <a:p>
            <a:r>
              <a:rPr lang="en-CA" dirty="0"/>
              <a:t>An HTTP proxy is the fundamental protocol for a web proxy</a:t>
            </a:r>
          </a:p>
          <a:p>
            <a:r>
              <a:rPr lang="en-CA" dirty="0"/>
              <a:t>Detects and intercepts HTTP traffic by reading into the application header (layer 7), and proxies the connection at the application layer</a:t>
            </a:r>
          </a:p>
          <a:p>
            <a:r>
              <a:rPr lang="en-CA" dirty="0"/>
              <a:t>An HTTP proxy presents itself as the destination web server to the connecting client computer and terminates the HTTP connection. Then, posing as a client computer, it re-establishes a new session to the real web server on the Internet</a:t>
            </a:r>
          </a:p>
        </p:txBody>
      </p:sp>
    </p:spTree>
    <p:extLst>
      <p:ext uri="{BB962C8B-B14F-4D97-AF65-F5344CB8AC3E}">
        <p14:creationId xmlns:p14="http://schemas.microsoft.com/office/powerpoint/2010/main" val="28321812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 Proxies</a:t>
            </a:r>
          </a:p>
        </p:txBody>
      </p:sp>
      <p:sp>
        <p:nvSpPr>
          <p:cNvPr id="3" name="Content Placeholder 2"/>
          <p:cNvSpPr>
            <a:spLocks noGrp="1"/>
          </p:cNvSpPr>
          <p:nvPr>
            <p:ph sz="quarter" idx="10"/>
          </p:nvPr>
        </p:nvSpPr>
        <p:spPr/>
        <p:txBody>
          <a:bodyPr>
            <a:normAutofit/>
          </a:bodyPr>
          <a:lstStyle/>
          <a:p>
            <a:r>
              <a:rPr lang="en-CA" dirty="0"/>
              <a:t>For every web request, there are actually two sessions established: one from client computer to the proxy and one from the proxy to web server</a:t>
            </a:r>
          </a:p>
          <a:p>
            <a:r>
              <a:rPr lang="en-CA" dirty="0"/>
              <a:t>The web proxy, in turn, can see everything in the HTTP request, including the text, the images and the passwords!</a:t>
            </a:r>
          </a:p>
          <a:p>
            <a:r>
              <a:rPr lang="en-CA" dirty="0"/>
              <a:t>Since an HTTP proxy has the ability to see all passing web traffic, you must consider the legal implications when using one</a:t>
            </a:r>
          </a:p>
        </p:txBody>
      </p:sp>
    </p:spTree>
    <p:extLst>
      <p:ext uri="{BB962C8B-B14F-4D97-AF65-F5344CB8AC3E}">
        <p14:creationId xmlns:p14="http://schemas.microsoft.com/office/powerpoint/2010/main" val="51927120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HTTPS Proxies: SSL Interception</a:t>
            </a:r>
          </a:p>
        </p:txBody>
      </p:sp>
      <p:sp>
        <p:nvSpPr>
          <p:cNvPr id="3" name="Content Placeholder 2"/>
          <p:cNvSpPr>
            <a:spLocks noGrp="1"/>
          </p:cNvSpPr>
          <p:nvPr>
            <p:ph sz="quarter" idx="10"/>
          </p:nvPr>
        </p:nvSpPr>
        <p:spPr/>
        <p:txBody>
          <a:bodyPr>
            <a:normAutofit lnSpcReduction="10000"/>
          </a:bodyPr>
          <a:lstStyle/>
          <a:p>
            <a:r>
              <a:rPr lang="en-CA" dirty="0"/>
              <a:t>An HTTPS proxy is built on the HTTP proxy in a web proxy </a:t>
            </a:r>
          </a:p>
          <a:p>
            <a:r>
              <a:rPr lang="en-CA" dirty="0"/>
              <a:t>It adds the SSL/TLS capability to the proxy engine</a:t>
            </a:r>
          </a:p>
          <a:p>
            <a:r>
              <a:rPr lang="en-CA" dirty="0"/>
              <a:t>It performs HTTPS proxy service by detecting and intercepting HTTPS traffic, and performs the man-in-the-middle function to proxy the connection</a:t>
            </a:r>
          </a:p>
          <a:p>
            <a:r>
              <a:rPr lang="en-CA" dirty="0"/>
              <a:t>Since SSL/TLS requires the careful handling of certificates, the HTTPS proxy is more complicated to set up:</a:t>
            </a:r>
          </a:p>
        </p:txBody>
      </p:sp>
    </p:spTree>
    <p:extLst>
      <p:ext uri="{BB962C8B-B14F-4D97-AF65-F5344CB8AC3E}">
        <p14:creationId xmlns:p14="http://schemas.microsoft.com/office/powerpoint/2010/main" val="133600176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HTTPS Proxies: SSL Interception</a:t>
            </a:r>
          </a:p>
        </p:txBody>
      </p:sp>
      <p:sp>
        <p:nvSpPr>
          <p:cNvPr id="3" name="Content Placeholder 2"/>
          <p:cNvSpPr>
            <a:spLocks noGrp="1"/>
          </p:cNvSpPr>
          <p:nvPr>
            <p:ph sz="quarter" idx="10"/>
          </p:nvPr>
        </p:nvSpPr>
        <p:spPr>
          <a:xfrm>
            <a:off x="635000" y="1248508"/>
            <a:ext cx="8223992" cy="4967260"/>
          </a:xfrm>
        </p:spPr>
        <p:txBody>
          <a:bodyPr>
            <a:normAutofit/>
          </a:bodyPr>
          <a:lstStyle/>
          <a:p>
            <a:pPr marL="385763" lvl="1" indent="-385763" fontAlgn="ctr">
              <a:buFont typeface="+mj-lt"/>
              <a:buAutoNum type="arabicPeriod"/>
            </a:pPr>
            <a:r>
              <a:rPr lang="en-CA" dirty="0"/>
              <a:t>User accesses a web page using HTTPS protocol via web proxy.</a:t>
            </a:r>
          </a:p>
          <a:p>
            <a:pPr marL="385763" lvl="1" indent="-385763" fontAlgn="ctr">
              <a:buFont typeface="+mj-lt"/>
              <a:buAutoNum type="arabicPeriod"/>
            </a:pPr>
            <a:r>
              <a:rPr lang="en-CA" dirty="0"/>
              <a:t>Web proxy receives and intercepts the HTTPS request.</a:t>
            </a:r>
          </a:p>
          <a:p>
            <a:pPr marL="385763" lvl="1" indent="-385763" fontAlgn="ctr">
              <a:buFont typeface="+mj-lt"/>
              <a:buAutoNum type="arabicPeriod"/>
            </a:pPr>
            <a:r>
              <a:rPr lang="en-CA" dirty="0"/>
              <a:t>Web proxy creates a new session to the web page using HTTPS protocol.</a:t>
            </a:r>
          </a:p>
          <a:p>
            <a:pPr marL="385763" lvl="1" indent="-385763" fontAlgn="ctr">
              <a:buFont typeface="+mj-lt"/>
              <a:buAutoNum type="arabicPeriod"/>
            </a:pPr>
            <a:r>
              <a:rPr lang="en-CA" dirty="0"/>
              <a:t>Web proxy receives the certificate from the web page.</a:t>
            </a:r>
          </a:p>
          <a:p>
            <a:pPr marL="385763" lvl="1" indent="-385763" fontAlgn="ctr">
              <a:buFont typeface="+mj-lt"/>
              <a:buAutoNum type="arabicPeriod"/>
            </a:pPr>
            <a:r>
              <a:rPr lang="en-CA" dirty="0"/>
              <a:t>Web proxy rewrites the certificate for the web page with its own information.</a:t>
            </a:r>
          </a:p>
          <a:p>
            <a:pPr marL="385763" lvl="1" indent="-385763" fontAlgn="ctr">
              <a:buFont typeface="+mj-lt"/>
              <a:buAutoNum type="arabicPeriod"/>
            </a:pPr>
            <a:r>
              <a:rPr lang="en-CA" dirty="0"/>
              <a:t>Web proxy presents the rewritten certificate to the user to establish a HTTPS session.</a:t>
            </a:r>
          </a:p>
        </p:txBody>
      </p:sp>
    </p:spTree>
    <p:extLst>
      <p:ext uri="{BB962C8B-B14F-4D97-AF65-F5344CB8AC3E}">
        <p14:creationId xmlns:p14="http://schemas.microsoft.com/office/powerpoint/2010/main" val="283562183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HTTPS Proxies: SSL Interception</a:t>
            </a:r>
          </a:p>
        </p:txBody>
      </p:sp>
      <p:sp>
        <p:nvSpPr>
          <p:cNvPr id="3" name="Content Placeholder 2"/>
          <p:cNvSpPr>
            <a:spLocks noGrp="1"/>
          </p:cNvSpPr>
          <p:nvPr>
            <p:ph sz="quarter" idx="10"/>
          </p:nvPr>
        </p:nvSpPr>
        <p:spPr/>
        <p:txBody>
          <a:bodyPr>
            <a:normAutofit/>
          </a:bodyPr>
          <a:lstStyle/>
          <a:p>
            <a:pPr marL="403225" lvl="1" indent="-385763" fontAlgn="ctr">
              <a:buFont typeface="+mj-lt"/>
              <a:buAutoNum type="arabicPeriod" startAt="7"/>
            </a:pPr>
            <a:r>
              <a:rPr lang="en-CA" dirty="0"/>
              <a:t>User sends encrypted HTTPS request to web proxy, web proxy decrypts the HTTPS request and terminates the request.</a:t>
            </a:r>
          </a:p>
          <a:p>
            <a:pPr marL="403225" lvl="1" indent="-385763" fontAlgn="ctr">
              <a:buFont typeface="+mj-lt"/>
              <a:buAutoNum type="arabicPeriod" startAt="7"/>
            </a:pPr>
            <a:r>
              <a:rPr lang="en-CA" dirty="0"/>
              <a:t>Web proxy re-encrypts the HTTPS request and sends it to the web page.</a:t>
            </a:r>
          </a:p>
          <a:p>
            <a:pPr marL="17462" lvl="1" indent="0" fontAlgn="ctr">
              <a:buNone/>
            </a:pPr>
            <a:endParaRPr lang="en-CA" dirty="0"/>
          </a:p>
          <a:p>
            <a:pPr fontAlgn="ctr"/>
            <a:r>
              <a:rPr lang="en-CA" sz="2400" dirty="0"/>
              <a:t>The reply from a web page uses the same decrypt-encrypt procedure in reverse </a:t>
            </a:r>
          </a:p>
          <a:p>
            <a:pPr fontAlgn="ctr"/>
            <a:r>
              <a:rPr lang="en-CA" sz="2400" dirty="0"/>
              <a:t>This setup requires the user computer to trust the certificate presented by the web proxy. </a:t>
            </a:r>
          </a:p>
          <a:p>
            <a:pPr fontAlgn="ctr"/>
            <a:r>
              <a:rPr lang="en-CA" sz="2400" dirty="0"/>
              <a:t>This can be achieved by pushing the proxy certificate to every client computer using Active Directory GPO.</a:t>
            </a:r>
          </a:p>
        </p:txBody>
      </p:sp>
    </p:spTree>
    <p:extLst>
      <p:ext uri="{BB962C8B-B14F-4D97-AF65-F5344CB8AC3E}">
        <p14:creationId xmlns:p14="http://schemas.microsoft.com/office/powerpoint/2010/main" val="265696122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787624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Types of Web Proxy</a:t>
            </a:r>
            <a:endParaRPr lang="en-US" dirty="0"/>
          </a:p>
        </p:txBody>
      </p:sp>
    </p:spTree>
    <p:extLst>
      <p:ext uri="{BB962C8B-B14F-4D97-AF65-F5344CB8AC3E}">
        <p14:creationId xmlns:p14="http://schemas.microsoft.com/office/powerpoint/2010/main" val="53846800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Explicit Proxy</a:t>
            </a:r>
          </a:p>
        </p:txBody>
      </p:sp>
      <p:sp>
        <p:nvSpPr>
          <p:cNvPr id="3" name="Content Placeholder 2"/>
          <p:cNvSpPr>
            <a:spLocks noGrp="1"/>
          </p:cNvSpPr>
          <p:nvPr>
            <p:ph sz="quarter" idx="10"/>
          </p:nvPr>
        </p:nvSpPr>
        <p:spPr/>
        <p:txBody>
          <a:bodyPr>
            <a:normAutofit/>
          </a:bodyPr>
          <a:lstStyle/>
          <a:p>
            <a:r>
              <a:rPr lang="en-CA" dirty="0"/>
              <a:t>A proxy is usually installed offline, away from a network path to the Internet</a:t>
            </a:r>
          </a:p>
          <a:p>
            <a:r>
              <a:rPr lang="en-CA" dirty="0"/>
              <a:t>Access to the web proxy is explicitly defined in client’s computers</a:t>
            </a:r>
          </a:p>
          <a:p>
            <a:r>
              <a:rPr lang="en-CA" dirty="0"/>
              <a:t>Requires proxy configuration on every client computer that uses the proxy</a:t>
            </a:r>
          </a:p>
          <a:p>
            <a:r>
              <a:rPr lang="en-CA" dirty="0"/>
              <a:t>The explicit proxy configuration can be deployed to domain computers via active directory GPO</a:t>
            </a:r>
          </a:p>
        </p:txBody>
      </p:sp>
    </p:spTree>
    <p:extLst>
      <p:ext uri="{BB962C8B-B14F-4D97-AF65-F5344CB8AC3E}">
        <p14:creationId xmlns:p14="http://schemas.microsoft.com/office/powerpoint/2010/main" val="47546950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Explicit Proxy</a:t>
            </a:r>
          </a:p>
        </p:txBody>
      </p:sp>
      <p:sp>
        <p:nvSpPr>
          <p:cNvPr id="3" name="Content Placeholder 2"/>
          <p:cNvSpPr>
            <a:spLocks noGrp="1"/>
          </p:cNvSpPr>
          <p:nvPr>
            <p:ph sz="quarter" idx="10"/>
          </p:nvPr>
        </p:nvSpPr>
        <p:spPr>
          <a:xfrm>
            <a:off x="635000" y="885825"/>
            <a:ext cx="7840663" cy="5329943"/>
          </a:xfrm>
        </p:spPr>
        <p:txBody>
          <a:bodyPr>
            <a:normAutofit/>
          </a:bodyPr>
          <a:lstStyle/>
          <a:p>
            <a:r>
              <a:rPr lang="en-CA" dirty="0"/>
              <a:t>Since the proxy setting is typically configured at the OS level, the OS can capture web traffic (HTTP and HTTPS) and redirect to web proxy regardless of the port number used by the web request (80, 443 or any other port numbers)</a:t>
            </a:r>
          </a:p>
          <a:p>
            <a:r>
              <a:rPr lang="en-CA" dirty="0"/>
              <a:t>An offline proxy failure does not cause interruption to the Internet gateway</a:t>
            </a:r>
          </a:p>
        </p:txBody>
      </p:sp>
      <p:pic>
        <p:nvPicPr>
          <p:cNvPr id="16" name="Picture 15"/>
          <p:cNvPicPr/>
          <p:nvPr/>
        </p:nvPicPr>
        <p:blipFill>
          <a:blip r:embed="rId3"/>
          <a:stretch>
            <a:fillRect/>
          </a:stretch>
        </p:blipFill>
        <p:spPr>
          <a:xfrm>
            <a:off x="2590165" y="4483735"/>
            <a:ext cx="3677920" cy="1910080"/>
          </a:xfrm>
          <a:prstGeom prst="rect">
            <a:avLst/>
          </a:prstGeom>
        </p:spPr>
      </p:pic>
    </p:spTree>
    <p:extLst>
      <p:ext uri="{BB962C8B-B14F-4D97-AF65-F5344CB8AC3E}">
        <p14:creationId xmlns:p14="http://schemas.microsoft.com/office/powerpoint/2010/main" val="3499674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Availability</a:t>
            </a:r>
            <a:endParaRPr lang="en-US" dirty="0"/>
          </a:p>
        </p:txBody>
      </p:sp>
      <p:sp>
        <p:nvSpPr>
          <p:cNvPr id="3" name="Content Placeholder 2"/>
          <p:cNvSpPr>
            <a:spLocks noGrp="1"/>
          </p:cNvSpPr>
          <p:nvPr>
            <p:ph sz="quarter" idx="10"/>
          </p:nvPr>
        </p:nvSpPr>
        <p:spPr/>
        <p:txBody>
          <a:bodyPr/>
          <a:lstStyle/>
          <a:p>
            <a:pPr>
              <a:lnSpc>
                <a:spcPct val="90000"/>
              </a:lnSpc>
            </a:pPr>
            <a:r>
              <a:rPr lang="en-US" altLang="en-US" dirty="0"/>
              <a:t>Ensure that resources (including information) are available and functional.</a:t>
            </a:r>
          </a:p>
          <a:p>
            <a:pPr lvl="1">
              <a:lnSpc>
                <a:spcPct val="90000"/>
              </a:lnSpc>
            </a:pPr>
            <a:r>
              <a:rPr lang="en-US" altLang="en-US" dirty="0"/>
              <a:t>Using systems that are designed with </a:t>
            </a:r>
          </a:p>
          <a:p>
            <a:pPr lvl="2">
              <a:lnSpc>
                <a:spcPct val="90000"/>
              </a:lnSpc>
            </a:pPr>
            <a:r>
              <a:rPr lang="en-US" altLang="en-US" dirty="0"/>
              <a:t>redundancy, </a:t>
            </a:r>
          </a:p>
          <a:p>
            <a:pPr lvl="2">
              <a:lnSpc>
                <a:spcPct val="90000"/>
              </a:lnSpc>
            </a:pPr>
            <a:r>
              <a:rPr lang="en-US" altLang="en-US" dirty="0"/>
              <a:t>fault tolerance (failover),</a:t>
            </a:r>
          </a:p>
          <a:p>
            <a:pPr lvl="2">
              <a:lnSpc>
                <a:spcPct val="90000"/>
              </a:lnSpc>
            </a:pPr>
            <a:r>
              <a:rPr lang="en-US" altLang="en-US" dirty="0"/>
              <a:t>Reliability (resilience),</a:t>
            </a:r>
          </a:p>
          <a:p>
            <a:pPr lvl="2">
              <a:lnSpc>
                <a:spcPct val="90000"/>
              </a:lnSpc>
            </a:pPr>
            <a:r>
              <a:rPr lang="en-US" altLang="en-US" dirty="0"/>
              <a:t>backups &amp; recovery, and</a:t>
            </a:r>
          </a:p>
          <a:p>
            <a:pPr lvl="2">
              <a:lnSpc>
                <a:spcPct val="90000"/>
              </a:lnSpc>
            </a:pPr>
            <a:r>
              <a:rPr lang="en-US" altLang="en-US" dirty="0"/>
              <a:t>load balancing</a:t>
            </a:r>
          </a:p>
          <a:p>
            <a:pPr lvl="1">
              <a:lnSpc>
                <a:spcPct val="90000"/>
              </a:lnSpc>
            </a:pPr>
            <a:r>
              <a:rPr lang="en-US" altLang="en-US" dirty="0"/>
              <a:t>End users view availability as being the entire system - applications, servers &amp; network</a:t>
            </a:r>
          </a:p>
          <a:p>
            <a:pPr lvl="1">
              <a:lnSpc>
                <a:spcPct val="90000"/>
              </a:lnSpc>
            </a:pPr>
            <a:r>
              <a:rPr lang="en-US" altLang="en-US" dirty="0"/>
              <a:t>Since 2000, large web sites Yahoo!, eBay,  Amazon, CNN </a:t>
            </a:r>
            <a:r>
              <a:rPr lang="en-US" altLang="en-US" dirty="0" err="1"/>
              <a:t>etc</a:t>
            </a:r>
            <a:r>
              <a:rPr lang="en-US" altLang="en-US" dirty="0"/>
              <a:t> the focus of attack for hours/days with Distributed Denial of Service Attack</a:t>
            </a:r>
          </a:p>
        </p:txBody>
      </p:sp>
    </p:spTree>
    <p:extLst>
      <p:ext uri="{BB962C8B-B14F-4D97-AF65-F5344CB8AC3E}">
        <p14:creationId xmlns:p14="http://schemas.microsoft.com/office/powerpoint/2010/main" val="281869028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Transparent Proxy</a:t>
            </a:r>
          </a:p>
        </p:txBody>
      </p:sp>
      <p:sp>
        <p:nvSpPr>
          <p:cNvPr id="3" name="Content Placeholder 2"/>
          <p:cNvSpPr>
            <a:spLocks noGrp="1"/>
          </p:cNvSpPr>
          <p:nvPr>
            <p:ph sz="quarter" idx="10"/>
          </p:nvPr>
        </p:nvSpPr>
        <p:spPr/>
        <p:txBody>
          <a:bodyPr>
            <a:normAutofit/>
          </a:bodyPr>
          <a:lstStyle/>
          <a:p>
            <a:r>
              <a:rPr lang="en-CA" dirty="0"/>
              <a:t>Usually installed as an inline appliance, directly in the network path to the Internet (e.g., inline with the Internet firewall)</a:t>
            </a:r>
          </a:p>
          <a:p>
            <a:r>
              <a:rPr lang="en-CA" dirty="0"/>
              <a:t>Since a web request goes out through the firewall, it is intercepted and, in turn, served by the transparent proxy</a:t>
            </a:r>
          </a:p>
          <a:p>
            <a:r>
              <a:rPr lang="en-CA" dirty="0"/>
              <a:t>Simplifies the deployment, since no extra configuration is required on client computers </a:t>
            </a:r>
          </a:p>
        </p:txBody>
      </p:sp>
    </p:spTree>
    <p:extLst>
      <p:ext uri="{BB962C8B-B14F-4D97-AF65-F5344CB8AC3E}">
        <p14:creationId xmlns:p14="http://schemas.microsoft.com/office/powerpoint/2010/main" val="226430180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Transparent Proxy</a:t>
            </a:r>
          </a:p>
        </p:txBody>
      </p:sp>
      <p:sp>
        <p:nvSpPr>
          <p:cNvPr id="3" name="Content Placeholder 2"/>
          <p:cNvSpPr>
            <a:spLocks noGrp="1"/>
          </p:cNvSpPr>
          <p:nvPr>
            <p:ph sz="quarter" idx="10"/>
          </p:nvPr>
        </p:nvSpPr>
        <p:spPr/>
        <p:txBody>
          <a:bodyPr>
            <a:normAutofit/>
          </a:bodyPr>
          <a:lstStyle/>
          <a:p>
            <a:r>
              <a:rPr lang="en-CA" dirty="0"/>
              <a:t>The inline nature allows the transparent proxy to examine and capture all web requests regardless of the port numbers used (80, 443 or any other port numbers)</a:t>
            </a:r>
          </a:p>
          <a:p>
            <a:r>
              <a:rPr lang="en-CA" dirty="0"/>
              <a:t>Inline nature also means a single point of failure to the Internet gateway</a:t>
            </a:r>
          </a:p>
        </p:txBody>
      </p:sp>
      <p:grpSp>
        <p:nvGrpSpPr>
          <p:cNvPr id="4" name="Group 3"/>
          <p:cNvGrpSpPr/>
          <p:nvPr/>
        </p:nvGrpSpPr>
        <p:grpSpPr>
          <a:xfrm>
            <a:off x="1905724" y="4767334"/>
            <a:ext cx="5108713" cy="1325001"/>
            <a:chOff x="1252331" y="3824730"/>
            <a:chExt cx="5108713" cy="1325001"/>
          </a:xfrm>
        </p:grpSpPr>
        <p:sp>
          <p:nvSpPr>
            <p:cNvPr id="5" name="Rectangle: Rounded Corners 3"/>
            <p:cNvSpPr/>
            <p:nvPr/>
          </p:nvSpPr>
          <p:spPr>
            <a:xfrm>
              <a:off x="1252331" y="4216676"/>
              <a:ext cx="904461" cy="496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C00000"/>
                  </a:solidFill>
                  <a:effectLst/>
                  <a:uLnTx/>
                  <a:uFillTx/>
                  <a:latin typeface="Arial"/>
                  <a:ea typeface="+mn-ea"/>
                  <a:cs typeface="+mn-cs"/>
                </a:rPr>
                <a:t>User</a:t>
              </a:r>
            </a:p>
          </p:txBody>
        </p:sp>
        <p:sp>
          <p:nvSpPr>
            <p:cNvPr id="6" name="Rectangle: Rounded Corners 4"/>
            <p:cNvSpPr/>
            <p:nvPr/>
          </p:nvSpPr>
          <p:spPr>
            <a:xfrm>
              <a:off x="3354457" y="4216676"/>
              <a:ext cx="904461" cy="496956"/>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002060"/>
                  </a:solidFill>
                  <a:effectLst/>
                  <a:uLnTx/>
                  <a:uFillTx/>
                  <a:latin typeface="Arial"/>
                  <a:ea typeface="+mn-ea"/>
                  <a:cs typeface="+mn-cs"/>
                </a:rPr>
                <a:t>Proxy</a:t>
              </a:r>
            </a:p>
          </p:txBody>
        </p:sp>
        <p:sp>
          <p:nvSpPr>
            <p:cNvPr id="7" name="Rectangle: Rounded Corners 5"/>
            <p:cNvSpPr/>
            <p:nvPr/>
          </p:nvSpPr>
          <p:spPr>
            <a:xfrm>
              <a:off x="5456583" y="4216676"/>
              <a:ext cx="904461" cy="49695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00B0F0"/>
                  </a:solidFill>
                  <a:effectLst/>
                  <a:uLnTx/>
                  <a:uFillTx/>
                  <a:latin typeface="Arial"/>
                  <a:ea typeface="+mn-ea"/>
                  <a:cs typeface="+mn-cs"/>
                </a:rPr>
                <a:t>Google</a:t>
              </a:r>
            </a:p>
          </p:txBody>
        </p:sp>
        <p:cxnSp>
          <p:nvCxnSpPr>
            <p:cNvPr id="8" name="Straight Arrow Connector 7"/>
            <p:cNvCxnSpPr>
              <a:cxnSpLocks/>
            </p:cNvCxnSpPr>
            <p:nvPr/>
          </p:nvCxnSpPr>
          <p:spPr>
            <a:xfrm>
              <a:off x="2241274" y="4206737"/>
              <a:ext cx="96906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4368248" y="4216676"/>
              <a:ext cx="96906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2241276" y="4713632"/>
              <a:ext cx="969064" cy="0"/>
            </a:xfrm>
            <a:prstGeom prst="straightConnector1">
              <a:avLst/>
            </a:prstGeom>
            <a:ln>
              <a:solidFill>
                <a:schemeClr val="accent6">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H="1">
              <a:off x="4368249" y="4713632"/>
              <a:ext cx="969064" cy="0"/>
            </a:xfrm>
            <a:prstGeom prst="straightConnector1">
              <a:avLst/>
            </a:prstGeom>
            <a:ln>
              <a:solidFill>
                <a:schemeClr val="accent6">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80550" y="3824730"/>
              <a:ext cx="173637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http://www.google.ca</a:t>
              </a:r>
            </a:p>
          </p:txBody>
        </p:sp>
        <p:sp>
          <p:nvSpPr>
            <p:cNvPr id="13" name="TextBox 12"/>
            <p:cNvSpPr txBox="1"/>
            <p:nvPr/>
          </p:nvSpPr>
          <p:spPr>
            <a:xfrm>
              <a:off x="4007525" y="3824730"/>
              <a:ext cx="173637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http://www.google.ca</a:t>
              </a:r>
            </a:p>
          </p:txBody>
        </p:sp>
        <p:sp>
          <p:nvSpPr>
            <p:cNvPr id="14" name="TextBox 13"/>
            <p:cNvSpPr txBox="1"/>
            <p:nvPr/>
          </p:nvSpPr>
          <p:spPr>
            <a:xfrm>
              <a:off x="4116400" y="4849649"/>
              <a:ext cx="151535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Google HTML page</a:t>
              </a:r>
            </a:p>
          </p:txBody>
        </p:sp>
        <p:sp>
          <p:nvSpPr>
            <p:cNvPr id="15" name="TextBox 14"/>
            <p:cNvSpPr txBox="1"/>
            <p:nvPr/>
          </p:nvSpPr>
          <p:spPr>
            <a:xfrm>
              <a:off x="1989426" y="4849649"/>
              <a:ext cx="151535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Google HTML page</a:t>
              </a:r>
            </a:p>
          </p:txBody>
        </p:sp>
      </p:grpSp>
    </p:spTree>
    <p:extLst>
      <p:ext uri="{BB962C8B-B14F-4D97-AF65-F5344CB8AC3E}">
        <p14:creationId xmlns:p14="http://schemas.microsoft.com/office/powerpoint/2010/main" val="15145546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75" y="154482"/>
            <a:ext cx="7248525" cy="1207593"/>
          </a:xfrm>
        </p:spPr>
        <p:txBody>
          <a:bodyPr/>
          <a:lstStyle/>
          <a:p>
            <a:pPr algn="ctr"/>
            <a:r>
              <a:rPr lang="en-CA" sz="3200" dirty="0"/>
              <a:t>Web Cache Communications Protocol (WCCP) Redirection</a:t>
            </a:r>
          </a:p>
        </p:txBody>
      </p:sp>
      <p:sp>
        <p:nvSpPr>
          <p:cNvPr id="3" name="Content Placeholder 2"/>
          <p:cNvSpPr>
            <a:spLocks noGrp="1"/>
          </p:cNvSpPr>
          <p:nvPr>
            <p:ph sz="quarter" idx="10"/>
          </p:nvPr>
        </p:nvSpPr>
        <p:spPr>
          <a:xfrm>
            <a:off x="635000" y="1552574"/>
            <a:ext cx="7840663" cy="4663193"/>
          </a:xfrm>
        </p:spPr>
        <p:txBody>
          <a:bodyPr>
            <a:normAutofit/>
          </a:bodyPr>
          <a:lstStyle/>
          <a:p>
            <a:r>
              <a:rPr lang="en-CA" dirty="0"/>
              <a:t>In WCCP redirection, the proxy is deployed  offline</a:t>
            </a:r>
          </a:p>
          <a:p>
            <a:r>
              <a:rPr lang="en-CA" dirty="0"/>
              <a:t>A WCCP-enabled router is configured to redirect web requests to the proxy device for service </a:t>
            </a:r>
          </a:p>
          <a:p>
            <a:r>
              <a:rPr lang="en-CA" dirty="0"/>
              <a:t>Client computers do not require extra configuration to use WCCP redirection </a:t>
            </a:r>
          </a:p>
        </p:txBody>
      </p:sp>
    </p:spTree>
    <p:extLst>
      <p:ext uri="{BB962C8B-B14F-4D97-AF65-F5344CB8AC3E}">
        <p14:creationId xmlns:p14="http://schemas.microsoft.com/office/powerpoint/2010/main" val="34981114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WCCP Redirection</a:t>
            </a:r>
          </a:p>
        </p:txBody>
      </p:sp>
      <p:sp>
        <p:nvSpPr>
          <p:cNvPr id="3" name="Content Placeholder 2"/>
          <p:cNvSpPr>
            <a:spLocks noGrp="1"/>
          </p:cNvSpPr>
          <p:nvPr>
            <p:ph sz="quarter" idx="10"/>
          </p:nvPr>
        </p:nvSpPr>
        <p:spPr/>
        <p:txBody>
          <a:bodyPr>
            <a:normAutofit/>
          </a:bodyPr>
          <a:lstStyle/>
          <a:p>
            <a:r>
              <a:rPr lang="en-CA" dirty="0"/>
              <a:t>Since the proxy is deployed offline, there is no interruption to Internet gateway in case of proxy failure</a:t>
            </a:r>
          </a:p>
          <a:p>
            <a:r>
              <a:rPr lang="en-CA" dirty="0"/>
              <a:t>WCCP router must be configured to redirect web request based on specified port number (e.g., 80 and 443), therefore missing other web requests that use non-standard ports </a:t>
            </a:r>
            <a:br>
              <a:rPr lang="en-CA" dirty="0"/>
            </a:br>
            <a:r>
              <a:rPr lang="en-CA" dirty="0"/>
              <a:t>(e.g., 8080 or 8888)</a:t>
            </a:r>
          </a:p>
        </p:txBody>
      </p:sp>
    </p:spTree>
    <p:extLst>
      <p:ext uri="{BB962C8B-B14F-4D97-AF65-F5344CB8AC3E}">
        <p14:creationId xmlns:p14="http://schemas.microsoft.com/office/powerpoint/2010/main" val="10571668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Cloud-Based Proxy</a:t>
            </a:r>
          </a:p>
        </p:txBody>
      </p:sp>
      <p:sp>
        <p:nvSpPr>
          <p:cNvPr id="3" name="Content Placeholder 2"/>
          <p:cNvSpPr>
            <a:spLocks noGrp="1"/>
          </p:cNvSpPr>
          <p:nvPr>
            <p:ph sz="quarter" idx="10"/>
          </p:nvPr>
        </p:nvSpPr>
        <p:spPr/>
        <p:txBody>
          <a:bodyPr>
            <a:normAutofit/>
          </a:bodyPr>
          <a:lstStyle/>
          <a:p>
            <a:r>
              <a:rPr lang="en-CA" dirty="0"/>
              <a:t>Cloud based solution is suitable for proxying web requests for remote users with Internet access</a:t>
            </a:r>
          </a:p>
          <a:p>
            <a:r>
              <a:rPr lang="en-CA" dirty="0"/>
              <a:t>Provides the same level of proxy protection as one inside the corporate network</a:t>
            </a:r>
          </a:p>
          <a:p>
            <a:r>
              <a:rPr lang="en-CA" dirty="0"/>
              <a:t>Client computer is explicitly configured to use the cloud-based proxy when possible, and to default to direct Internet access when proxy is unreachable</a:t>
            </a:r>
          </a:p>
        </p:txBody>
      </p:sp>
    </p:spTree>
    <p:extLst>
      <p:ext uri="{BB962C8B-B14F-4D97-AF65-F5344CB8AC3E}">
        <p14:creationId xmlns:p14="http://schemas.microsoft.com/office/powerpoint/2010/main" val="334913062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Web Proxy Features</a:t>
            </a:r>
            <a:endParaRPr lang="en-US" dirty="0"/>
          </a:p>
        </p:txBody>
      </p:sp>
    </p:spTree>
    <p:extLst>
      <p:ext uri="{BB962C8B-B14F-4D97-AF65-F5344CB8AC3E}">
        <p14:creationId xmlns:p14="http://schemas.microsoft.com/office/powerpoint/2010/main" val="922168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Cache</a:t>
            </a:r>
          </a:p>
        </p:txBody>
      </p:sp>
      <p:sp>
        <p:nvSpPr>
          <p:cNvPr id="3" name="Content Placeholder 2"/>
          <p:cNvSpPr>
            <a:spLocks noGrp="1"/>
          </p:cNvSpPr>
          <p:nvPr>
            <p:ph sz="quarter" idx="10"/>
          </p:nvPr>
        </p:nvSpPr>
        <p:spPr/>
        <p:txBody>
          <a:bodyPr>
            <a:normAutofit/>
          </a:bodyPr>
          <a:lstStyle/>
          <a:p>
            <a:r>
              <a:rPr lang="en-CA" dirty="0"/>
              <a:t>One of the main benefits of using a web proxy is the ability to cache web content</a:t>
            </a:r>
          </a:p>
          <a:p>
            <a:r>
              <a:rPr lang="en-CA" dirty="0"/>
              <a:t>Statistically speaking, a good percentage of web requests are duplicates</a:t>
            </a:r>
          </a:p>
          <a:p>
            <a:r>
              <a:rPr lang="en-CA" dirty="0"/>
              <a:t>When web caching enabled, duplicate requests can be served from cache memory, not the Internet</a:t>
            </a:r>
          </a:p>
          <a:p>
            <a:r>
              <a:rPr lang="en-CA" dirty="0"/>
              <a:t>Saves valuable bandwidth and speeds up content fetch time</a:t>
            </a:r>
          </a:p>
        </p:txBody>
      </p:sp>
    </p:spTree>
    <p:extLst>
      <p:ext uri="{BB962C8B-B14F-4D97-AF65-F5344CB8AC3E}">
        <p14:creationId xmlns:p14="http://schemas.microsoft.com/office/powerpoint/2010/main" val="306482124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Categorization</a:t>
            </a:r>
          </a:p>
        </p:txBody>
      </p:sp>
      <p:sp>
        <p:nvSpPr>
          <p:cNvPr id="3" name="Content Placeholder 2"/>
          <p:cNvSpPr>
            <a:spLocks noGrp="1"/>
          </p:cNvSpPr>
          <p:nvPr>
            <p:ph sz="quarter" idx="10"/>
          </p:nvPr>
        </p:nvSpPr>
        <p:spPr/>
        <p:txBody>
          <a:bodyPr>
            <a:noAutofit/>
          </a:bodyPr>
          <a:lstStyle/>
          <a:p>
            <a:r>
              <a:rPr lang="en-CA" dirty="0"/>
              <a:t>Another benefit of web proxy is web categorization of content</a:t>
            </a:r>
          </a:p>
          <a:p>
            <a:r>
              <a:rPr lang="en-CA" dirty="0"/>
              <a:t>Process of sorting every webpage available on the Internet into a collection of categories (typically from 80 to 100 categories)</a:t>
            </a:r>
          </a:p>
          <a:p>
            <a:r>
              <a:rPr lang="en-CA" dirty="0"/>
              <a:t>Categories include gambling, nudity, financial services, malicious sources, scam/questionable and suspicious</a:t>
            </a:r>
          </a:p>
          <a:p>
            <a:r>
              <a:rPr lang="en-CA" dirty="0"/>
              <a:t>Categorization is typically a paid subscription service, maintained by a reputable vendor</a:t>
            </a:r>
          </a:p>
        </p:txBody>
      </p:sp>
    </p:spTree>
    <p:extLst>
      <p:ext uri="{BB962C8B-B14F-4D97-AF65-F5344CB8AC3E}">
        <p14:creationId xmlns:p14="http://schemas.microsoft.com/office/powerpoint/2010/main" val="225545532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Categorization</a:t>
            </a:r>
          </a:p>
        </p:txBody>
      </p:sp>
      <p:sp>
        <p:nvSpPr>
          <p:cNvPr id="3" name="Content Placeholder 2"/>
          <p:cNvSpPr>
            <a:spLocks noGrp="1"/>
          </p:cNvSpPr>
          <p:nvPr>
            <p:ph sz="quarter" idx="10"/>
          </p:nvPr>
        </p:nvSpPr>
        <p:spPr/>
        <p:txBody>
          <a:bodyPr>
            <a:noAutofit/>
          </a:bodyPr>
          <a:lstStyle/>
          <a:p>
            <a:r>
              <a:rPr lang="en-CA" sz="2400" dirty="0"/>
              <a:t>Vendor uses web crawlers and intelligent services to select categories for a webpage</a:t>
            </a:r>
          </a:p>
          <a:p>
            <a:r>
              <a:rPr lang="en-CA" sz="2400" dirty="0"/>
              <a:t>Subscriber can also submit categorization through portal if there is a dispute </a:t>
            </a:r>
          </a:p>
          <a:p>
            <a:r>
              <a:rPr lang="en-CA" sz="2400" dirty="0"/>
              <a:t>As of 2016, Google has indexed 30 trillion web pages. </a:t>
            </a:r>
          </a:p>
          <a:p>
            <a:pPr lvl="1"/>
            <a:r>
              <a:rPr lang="en-CA" sz="2000" dirty="0"/>
              <a:t>Due to number of new webpages created daily, often difficult to categorize the entire Internet </a:t>
            </a:r>
          </a:p>
          <a:p>
            <a:pPr lvl="1"/>
            <a:r>
              <a:rPr lang="en-CA" sz="2000" dirty="0"/>
              <a:t>Many lesser known webpages are “unknown” until the crawl engine sweeps them up</a:t>
            </a:r>
          </a:p>
          <a:p>
            <a:r>
              <a:rPr lang="en-CA" sz="2400" dirty="0"/>
              <a:t>Web categorization is and remains the most powerful tool for security administrators to control users’ browsing behavior</a:t>
            </a:r>
          </a:p>
        </p:txBody>
      </p:sp>
    </p:spTree>
    <p:extLst>
      <p:ext uri="{BB962C8B-B14F-4D97-AF65-F5344CB8AC3E}">
        <p14:creationId xmlns:p14="http://schemas.microsoft.com/office/powerpoint/2010/main" val="131346051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Blacklist and Whitelist</a:t>
            </a:r>
          </a:p>
        </p:txBody>
      </p:sp>
      <p:sp>
        <p:nvSpPr>
          <p:cNvPr id="3" name="Content Placeholder 2"/>
          <p:cNvSpPr>
            <a:spLocks noGrp="1"/>
          </p:cNvSpPr>
          <p:nvPr>
            <p:ph sz="quarter" idx="10"/>
          </p:nvPr>
        </p:nvSpPr>
        <p:spPr/>
        <p:txBody>
          <a:bodyPr>
            <a:noAutofit/>
          </a:bodyPr>
          <a:lstStyle/>
          <a:p>
            <a:r>
              <a:rPr lang="en-CA" dirty="0"/>
              <a:t>In addition to web categorization, web proxies typically support blacklists and whitelists</a:t>
            </a:r>
          </a:p>
          <a:p>
            <a:r>
              <a:rPr lang="en-CA" dirty="0"/>
              <a:t>A blacklist is a list of webpages (URLs) that a security administrator wishes to block, regardless of the web category. Often used to block known malicious and off-limits pages.</a:t>
            </a:r>
          </a:p>
          <a:p>
            <a:r>
              <a:rPr lang="en-CA" dirty="0"/>
              <a:t>A whitelist is a list of webpages (URLs) that an administrator wishes to allow, regardless of the category. Often used to allow connections to trusted partner sites and pages.</a:t>
            </a:r>
          </a:p>
        </p:txBody>
      </p:sp>
    </p:spTree>
    <p:extLst>
      <p:ext uri="{BB962C8B-B14F-4D97-AF65-F5344CB8AC3E}">
        <p14:creationId xmlns:p14="http://schemas.microsoft.com/office/powerpoint/2010/main" val="25737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Controls</a:t>
            </a:r>
          </a:p>
        </p:txBody>
      </p:sp>
      <p:sp>
        <p:nvSpPr>
          <p:cNvPr id="3" name="Content Placeholder 2"/>
          <p:cNvSpPr>
            <a:spLocks noGrp="1"/>
          </p:cNvSpPr>
          <p:nvPr>
            <p:ph sz="quarter" idx="10"/>
          </p:nvPr>
        </p:nvSpPr>
        <p:spPr/>
        <p:txBody>
          <a:bodyPr>
            <a:normAutofit/>
          </a:bodyPr>
          <a:lstStyle/>
          <a:p>
            <a:r>
              <a:rPr lang="en-CA" dirty="0"/>
              <a:t>Include network access controls to enforce access policies (e.g., NAC, firewalls, IDPS, web and email content security)</a:t>
            </a:r>
          </a:p>
          <a:p>
            <a:r>
              <a:rPr lang="en-CA" dirty="0"/>
              <a:t>Authentication (e.g., login credential, multi-factor authentication)</a:t>
            </a:r>
          </a:p>
          <a:p>
            <a:r>
              <a:rPr lang="en-CA" dirty="0"/>
              <a:t>Encryption technology secures communications between hosts or networks</a:t>
            </a:r>
          </a:p>
        </p:txBody>
      </p:sp>
    </p:spTree>
    <p:extLst>
      <p:ext uri="{BB962C8B-B14F-4D97-AF65-F5344CB8AC3E}">
        <p14:creationId xmlns:p14="http://schemas.microsoft.com/office/powerpoint/2010/main" val="3116143751"/>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Blacklist and Whitelist</a:t>
            </a:r>
          </a:p>
        </p:txBody>
      </p:sp>
      <p:sp>
        <p:nvSpPr>
          <p:cNvPr id="3" name="Content Placeholder 2"/>
          <p:cNvSpPr>
            <a:spLocks noGrp="1"/>
          </p:cNvSpPr>
          <p:nvPr>
            <p:ph sz="quarter" idx="10"/>
          </p:nvPr>
        </p:nvSpPr>
        <p:spPr/>
        <p:txBody>
          <a:bodyPr>
            <a:normAutofit/>
          </a:bodyPr>
          <a:lstStyle/>
          <a:p>
            <a:r>
              <a:rPr lang="en-CA" dirty="0"/>
              <a:t>Blacklists and whitelists can create their own issues. </a:t>
            </a:r>
          </a:p>
          <a:p>
            <a:pPr lvl="1"/>
            <a:r>
              <a:rPr lang="en-CA" dirty="0"/>
              <a:t>Since blacklists and whitelists are static, abuse can result in stale records in the list, often running into the thousands. </a:t>
            </a:r>
          </a:p>
          <a:p>
            <a:pPr lvl="1"/>
            <a:r>
              <a:rPr lang="en-CA" dirty="0"/>
              <a:t>Becomes difficult to manage in the long run. </a:t>
            </a:r>
          </a:p>
          <a:p>
            <a:pPr lvl="1"/>
            <a:r>
              <a:rPr lang="en-CA" dirty="0"/>
              <a:t>Careful use and periodic house-cleaning is required for these lists to remain effective</a:t>
            </a:r>
          </a:p>
        </p:txBody>
      </p:sp>
    </p:spTree>
    <p:extLst>
      <p:ext uri="{BB962C8B-B14F-4D97-AF65-F5344CB8AC3E}">
        <p14:creationId xmlns:p14="http://schemas.microsoft.com/office/powerpoint/2010/main" val="121368820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Antivirus Scanning</a:t>
            </a:r>
          </a:p>
        </p:txBody>
      </p:sp>
      <p:sp>
        <p:nvSpPr>
          <p:cNvPr id="3" name="Content Placeholder 2"/>
          <p:cNvSpPr>
            <a:spLocks noGrp="1"/>
          </p:cNvSpPr>
          <p:nvPr>
            <p:ph sz="quarter" idx="10"/>
          </p:nvPr>
        </p:nvSpPr>
        <p:spPr>
          <a:xfrm>
            <a:off x="635000" y="1248508"/>
            <a:ext cx="8045862" cy="4967260"/>
          </a:xfrm>
        </p:spPr>
        <p:txBody>
          <a:bodyPr>
            <a:noAutofit/>
          </a:bodyPr>
          <a:lstStyle/>
          <a:p>
            <a:r>
              <a:rPr lang="en-CA" dirty="0"/>
              <a:t>The third benefit of a web proxy is the ability to perform antivirus/antimalware scanning on web content received from the Internet </a:t>
            </a:r>
          </a:p>
          <a:p>
            <a:r>
              <a:rPr lang="en-CA" dirty="0"/>
              <a:t>Since a web proxy is the man-in-the-middle, it sees all web content received from the Internet, and can scan the content before passing it on to client computers</a:t>
            </a:r>
          </a:p>
          <a:p>
            <a:r>
              <a:rPr lang="en-CA" dirty="0"/>
              <a:t>Using the ICAP protocol, web content is passed to a dedicated appliance for antivirus scanning and results are passed to the proxy to allow or deny the web content to client computers</a:t>
            </a:r>
          </a:p>
        </p:txBody>
      </p:sp>
    </p:spTree>
    <p:extLst>
      <p:ext uri="{BB962C8B-B14F-4D97-AF65-F5344CB8AC3E}">
        <p14:creationId xmlns:p14="http://schemas.microsoft.com/office/powerpoint/2010/main" val="166150870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Bandwidth Control</a:t>
            </a:r>
          </a:p>
        </p:txBody>
      </p:sp>
      <p:sp>
        <p:nvSpPr>
          <p:cNvPr id="3" name="Content Placeholder 2"/>
          <p:cNvSpPr>
            <a:spLocks noGrp="1"/>
          </p:cNvSpPr>
          <p:nvPr>
            <p:ph sz="quarter" idx="10"/>
          </p:nvPr>
        </p:nvSpPr>
        <p:spPr>
          <a:xfrm>
            <a:off x="635000" y="1248508"/>
            <a:ext cx="8022112" cy="4967260"/>
          </a:xfrm>
        </p:spPr>
        <p:txBody>
          <a:bodyPr>
            <a:noAutofit/>
          </a:bodyPr>
          <a:lstStyle/>
          <a:p>
            <a:r>
              <a:rPr lang="en-CA" dirty="0"/>
              <a:t>Web proxies can also control bandwidth usage within an environment</a:t>
            </a:r>
          </a:p>
          <a:p>
            <a:r>
              <a:rPr lang="en-CA" dirty="0"/>
              <a:t>Similar to </a:t>
            </a:r>
            <a:r>
              <a:rPr lang="en-CA" dirty="0" err="1"/>
              <a:t>QoS</a:t>
            </a:r>
            <a:r>
              <a:rPr lang="en-CA" dirty="0"/>
              <a:t>, bandwidth control is used to ensure sufficient bandwidth is available for all network hosts, especially when Internet gateway bandwidth is slow (in 10s of Mbit/sec)</a:t>
            </a:r>
          </a:p>
          <a:p>
            <a:r>
              <a:rPr lang="en-CA" dirty="0"/>
              <a:t>Can restrict bandwidth usage to content such as YouTube videos, which may not be business related but which use large amounts of bandwidth, choking the Internet for business critical applications</a:t>
            </a:r>
          </a:p>
        </p:txBody>
      </p:sp>
    </p:spTree>
    <p:extLst>
      <p:ext uri="{BB962C8B-B14F-4D97-AF65-F5344CB8AC3E}">
        <p14:creationId xmlns:p14="http://schemas.microsoft.com/office/powerpoint/2010/main" val="37564551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a:t>Discussion</a:t>
            </a:r>
          </a:p>
        </p:txBody>
      </p:sp>
    </p:spTree>
    <p:extLst>
      <p:ext uri="{BB962C8B-B14F-4D97-AF65-F5344CB8AC3E}">
        <p14:creationId xmlns:p14="http://schemas.microsoft.com/office/powerpoint/2010/main" val="145174859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9841587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643398"/>
            <a:ext cx="4353169" cy="675789"/>
          </a:xfrm>
        </p:spPr>
        <p:txBody>
          <a:bodyPr>
            <a:normAutofit/>
          </a:bodyPr>
          <a:lstStyle/>
          <a:p>
            <a:r>
              <a:rPr lang="en-US"/>
              <a:t>Lecture </a:t>
            </a:r>
            <a:r>
              <a:rPr lang="en-US" dirty="0"/>
              <a:t>6: Firewalls</a:t>
            </a:r>
          </a:p>
        </p:txBody>
      </p:sp>
    </p:spTree>
    <p:extLst>
      <p:ext uri="{BB962C8B-B14F-4D97-AF65-F5344CB8AC3E}">
        <p14:creationId xmlns:p14="http://schemas.microsoft.com/office/powerpoint/2010/main" val="251525183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Tables of Contents</a:t>
            </a:r>
          </a:p>
        </p:txBody>
      </p:sp>
      <p:sp>
        <p:nvSpPr>
          <p:cNvPr id="3" name="Content Placeholder 2"/>
          <p:cNvSpPr>
            <a:spLocks noGrp="1"/>
          </p:cNvSpPr>
          <p:nvPr>
            <p:ph sz="quarter" idx="10"/>
          </p:nvPr>
        </p:nvSpPr>
        <p:spPr>
          <a:xfrm>
            <a:off x="635000" y="857250"/>
            <a:ext cx="7840663" cy="5358518"/>
          </a:xfrm>
        </p:spPr>
        <p:txBody>
          <a:bodyPr/>
          <a:lstStyle/>
          <a:p>
            <a:r>
              <a:rPr lang="en-US" dirty="0"/>
              <a:t>Review Module 5 </a:t>
            </a:r>
          </a:p>
          <a:p>
            <a:r>
              <a:rPr lang="en-US" dirty="0"/>
              <a:t>Firewall Basics &amp; Types</a:t>
            </a:r>
          </a:p>
          <a:p>
            <a:r>
              <a:rPr lang="en-US" dirty="0"/>
              <a:t>Firewall Placement (Architecture)</a:t>
            </a:r>
          </a:p>
          <a:p>
            <a:r>
              <a:rPr lang="en-US" dirty="0"/>
              <a:t>Demilitarized Zone</a:t>
            </a:r>
          </a:p>
          <a:p>
            <a:r>
              <a:rPr lang="en-CA" dirty="0"/>
              <a:t>UTM and Other Firewall Services</a:t>
            </a:r>
          </a:p>
          <a:p>
            <a:r>
              <a:rPr lang="en-CA" dirty="0"/>
              <a:t>Defense in Depth</a:t>
            </a:r>
          </a:p>
          <a:p>
            <a:r>
              <a:rPr lang="en-CA" dirty="0"/>
              <a:t>Firewall Maintenance</a:t>
            </a:r>
            <a:endParaRPr lang="en-US" dirty="0"/>
          </a:p>
        </p:txBody>
      </p:sp>
    </p:spTree>
    <p:extLst>
      <p:ext uri="{BB962C8B-B14F-4D97-AF65-F5344CB8AC3E}">
        <p14:creationId xmlns:p14="http://schemas.microsoft.com/office/powerpoint/2010/main" val="99760091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Review </a:t>
            </a:r>
            <a:br>
              <a:rPr lang="en-CA" dirty="0"/>
            </a:br>
            <a:r>
              <a:rPr lang="en-CA" dirty="0"/>
              <a:t>Module 5:</a:t>
            </a:r>
            <a:br>
              <a:rPr lang="en-CA" dirty="0"/>
            </a:br>
            <a:r>
              <a:rPr lang="en-CA" dirty="0"/>
              <a:t>NAT &amp; Proxy</a:t>
            </a:r>
            <a:endParaRPr lang="en-US" dirty="0"/>
          </a:p>
        </p:txBody>
      </p:sp>
    </p:spTree>
    <p:extLst>
      <p:ext uri="{BB962C8B-B14F-4D97-AF65-F5344CB8AC3E}">
        <p14:creationId xmlns:p14="http://schemas.microsoft.com/office/powerpoint/2010/main" val="3674899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 Module 5</a:t>
            </a:r>
          </a:p>
        </p:txBody>
      </p:sp>
      <p:sp>
        <p:nvSpPr>
          <p:cNvPr id="3" name="Content Placeholder 2"/>
          <p:cNvSpPr>
            <a:spLocks noGrp="1"/>
          </p:cNvSpPr>
          <p:nvPr>
            <p:ph sz="quarter" idx="10"/>
          </p:nvPr>
        </p:nvSpPr>
        <p:spPr>
          <a:xfrm>
            <a:off x="635000" y="923925"/>
            <a:ext cx="7840663" cy="5291843"/>
          </a:xfrm>
        </p:spPr>
        <p:txBody>
          <a:bodyPr/>
          <a:lstStyle/>
          <a:p>
            <a:r>
              <a:rPr lang="en-US" dirty="0"/>
              <a:t>Network Address Translation (NAT)</a:t>
            </a:r>
          </a:p>
          <a:p>
            <a:r>
              <a:rPr lang="en-US" dirty="0"/>
              <a:t>NAT Types (One-To-One, One-To-Many, SNAT, DNAT, PAT)</a:t>
            </a:r>
          </a:p>
          <a:p>
            <a:r>
              <a:rPr lang="en-US" dirty="0"/>
              <a:t>NAT Scenarios</a:t>
            </a:r>
          </a:p>
          <a:p>
            <a:r>
              <a:rPr lang="en-US" dirty="0"/>
              <a:t>Web Proxies</a:t>
            </a:r>
          </a:p>
          <a:p>
            <a:r>
              <a:rPr lang="en-US" dirty="0"/>
              <a:t>Web Proxy Types</a:t>
            </a:r>
          </a:p>
          <a:p>
            <a:pPr lvl="1"/>
            <a:r>
              <a:rPr lang="en-US" dirty="0"/>
              <a:t>Explicit, Transparent, WCCP Redirection, Cloud</a:t>
            </a:r>
          </a:p>
          <a:p>
            <a:r>
              <a:rPr lang="en-US" dirty="0"/>
              <a:t>Web Proxy Features</a:t>
            </a:r>
          </a:p>
          <a:p>
            <a:pPr lvl="1"/>
            <a:r>
              <a:rPr lang="en-US" dirty="0"/>
              <a:t>Cache, Categorization, AV Scan, BW Control</a:t>
            </a:r>
          </a:p>
          <a:p>
            <a:pPr lvl="1"/>
            <a:endParaRPr lang="en-US" dirty="0"/>
          </a:p>
        </p:txBody>
      </p:sp>
    </p:spTree>
    <p:extLst>
      <p:ext uri="{BB962C8B-B14F-4D97-AF65-F5344CB8AC3E}">
        <p14:creationId xmlns:p14="http://schemas.microsoft.com/office/powerpoint/2010/main" val="149959982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Firewall Basics</a:t>
            </a:r>
            <a:endParaRPr lang="en-US" dirty="0"/>
          </a:p>
        </p:txBody>
      </p:sp>
    </p:spTree>
    <p:extLst>
      <p:ext uri="{BB962C8B-B14F-4D97-AF65-F5344CB8AC3E}">
        <p14:creationId xmlns:p14="http://schemas.microsoft.com/office/powerpoint/2010/main" val="3842633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 vs OT Security Triad</a:t>
            </a:r>
          </a:p>
        </p:txBody>
      </p:sp>
      <p:sp>
        <p:nvSpPr>
          <p:cNvPr id="4" name="Parallelogram 3"/>
          <p:cNvSpPr/>
          <p:nvPr/>
        </p:nvSpPr>
        <p:spPr>
          <a:xfrm>
            <a:off x="223994" y="4515692"/>
            <a:ext cx="3448050" cy="295275"/>
          </a:xfrm>
          <a:prstGeom prst="parallelogram">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Availability</a:t>
            </a:r>
          </a:p>
        </p:txBody>
      </p:sp>
      <p:sp>
        <p:nvSpPr>
          <p:cNvPr id="5" name="Parallelogram 4"/>
          <p:cNvSpPr/>
          <p:nvPr/>
        </p:nvSpPr>
        <p:spPr>
          <a:xfrm rot="18317038">
            <a:off x="-605387" y="3128702"/>
            <a:ext cx="3539792" cy="348316"/>
          </a:xfrm>
          <a:prstGeom prst="parallelogram">
            <a:avLst>
              <a:gd name="adj" fmla="val 6081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Integrity</a:t>
            </a:r>
          </a:p>
        </p:txBody>
      </p:sp>
      <p:sp>
        <p:nvSpPr>
          <p:cNvPr id="6" name="Parallelogram 5"/>
          <p:cNvSpPr/>
          <p:nvPr/>
        </p:nvSpPr>
        <p:spPr>
          <a:xfrm rot="3731670">
            <a:off x="1262216" y="3155223"/>
            <a:ext cx="3448050" cy="295275"/>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Confidentiality</a:t>
            </a:r>
          </a:p>
        </p:txBody>
      </p:sp>
      <p:sp>
        <p:nvSpPr>
          <p:cNvPr id="7" name="Parallelogram 6"/>
          <p:cNvSpPr/>
          <p:nvPr/>
        </p:nvSpPr>
        <p:spPr>
          <a:xfrm rot="17757373">
            <a:off x="7234256" y="3798330"/>
            <a:ext cx="1780347" cy="295275"/>
          </a:xfrm>
          <a:prstGeom prst="parallelogram">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Resilience</a:t>
            </a:r>
          </a:p>
        </p:txBody>
      </p:sp>
      <p:sp>
        <p:nvSpPr>
          <p:cNvPr id="8" name="Parallelogram 7"/>
          <p:cNvSpPr/>
          <p:nvPr/>
        </p:nvSpPr>
        <p:spPr>
          <a:xfrm rot="19655804">
            <a:off x="5189912" y="2513431"/>
            <a:ext cx="2069718" cy="305643"/>
          </a:xfrm>
          <a:prstGeom prst="parallelogram">
            <a:avLst>
              <a:gd name="adj" fmla="val 6081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Integrity</a:t>
            </a:r>
          </a:p>
        </p:txBody>
      </p:sp>
      <p:sp>
        <p:nvSpPr>
          <p:cNvPr id="9" name="Parallelogram 8"/>
          <p:cNvSpPr/>
          <p:nvPr/>
        </p:nvSpPr>
        <p:spPr>
          <a:xfrm rot="2148266">
            <a:off x="6633992" y="2579678"/>
            <a:ext cx="2136364" cy="295275"/>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Confidentiality</a:t>
            </a:r>
          </a:p>
        </p:txBody>
      </p:sp>
      <p:sp>
        <p:nvSpPr>
          <p:cNvPr id="10" name="Text Box 8"/>
          <p:cNvSpPr txBox="1">
            <a:spLocks noChangeArrowheads="1"/>
          </p:cNvSpPr>
          <p:nvPr/>
        </p:nvSpPr>
        <p:spPr bwMode="auto">
          <a:xfrm>
            <a:off x="1319395" y="950972"/>
            <a:ext cx="17439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Information</a:t>
            </a:r>
          </a:p>
          <a:p>
            <a:r>
              <a:rPr lang="en-US" altLang="en-US" sz="2400" dirty="0"/>
              <a:t>Technology</a:t>
            </a:r>
          </a:p>
        </p:txBody>
      </p:sp>
      <p:sp>
        <p:nvSpPr>
          <p:cNvPr id="11" name="Text Box 8"/>
          <p:cNvSpPr txBox="1">
            <a:spLocks noChangeArrowheads="1"/>
          </p:cNvSpPr>
          <p:nvPr/>
        </p:nvSpPr>
        <p:spPr bwMode="auto">
          <a:xfrm>
            <a:off x="6224770" y="1115219"/>
            <a:ext cx="17780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Operational</a:t>
            </a:r>
          </a:p>
          <a:p>
            <a:r>
              <a:rPr lang="en-US" altLang="en-US" sz="2400" dirty="0"/>
              <a:t>Technology</a:t>
            </a:r>
          </a:p>
        </p:txBody>
      </p:sp>
      <p:sp>
        <p:nvSpPr>
          <p:cNvPr id="13" name="Parallelogram 12"/>
          <p:cNvSpPr/>
          <p:nvPr/>
        </p:nvSpPr>
        <p:spPr>
          <a:xfrm rot="3840812">
            <a:off x="4973497" y="3782192"/>
            <a:ext cx="1899452" cy="295275"/>
          </a:xfrm>
          <a:prstGeom prst="parallelogram">
            <a:avLst/>
          </a:prstGeom>
          <a:solidFill>
            <a:srgbClr val="FFCC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Reliability</a:t>
            </a:r>
          </a:p>
        </p:txBody>
      </p:sp>
      <p:sp>
        <p:nvSpPr>
          <p:cNvPr id="15" name="Parallelogram 14"/>
          <p:cNvSpPr/>
          <p:nvPr/>
        </p:nvSpPr>
        <p:spPr>
          <a:xfrm>
            <a:off x="6118702" y="4552949"/>
            <a:ext cx="1808853" cy="295275"/>
          </a:xfrm>
          <a:prstGeom prst="parallelogram">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Availability</a:t>
            </a:r>
          </a:p>
        </p:txBody>
      </p:sp>
      <p:sp>
        <p:nvSpPr>
          <p:cNvPr id="16" name="Text Box 8"/>
          <p:cNvSpPr txBox="1">
            <a:spLocks noChangeArrowheads="1"/>
          </p:cNvSpPr>
          <p:nvPr/>
        </p:nvSpPr>
        <p:spPr bwMode="auto">
          <a:xfrm>
            <a:off x="4274482" y="2720724"/>
            <a:ext cx="5950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VS</a:t>
            </a:r>
          </a:p>
        </p:txBody>
      </p:sp>
    </p:spTree>
    <p:extLst>
      <p:ext uri="{BB962C8B-B14F-4D97-AF65-F5344CB8AC3E}">
        <p14:creationId xmlns:p14="http://schemas.microsoft.com/office/powerpoint/2010/main" val="2701084560"/>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a Firewall?</a:t>
            </a:r>
            <a:endParaRPr lang="en-US" dirty="0"/>
          </a:p>
        </p:txBody>
      </p:sp>
      <p:sp>
        <p:nvSpPr>
          <p:cNvPr id="3" name="Content Placeholder 2"/>
          <p:cNvSpPr>
            <a:spLocks noGrp="1"/>
          </p:cNvSpPr>
          <p:nvPr>
            <p:ph sz="quarter" idx="10"/>
          </p:nvPr>
        </p:nvSpPr>
        <p:spPr/>
        <p:txBody>
          <a:bodyPr>
            <a:normAutofit/>
          </a:bodyPr>
          <a:lstStyle/>
          <a:p>
            <a:r>
              <a:rPr lang="en-CA" dirty="0"/>
              <a:t>A firewall is typically a layer 3 network device that filters traffic (layer 3 and above) in and out of a network</a:t>
            </a:r>
          </a:p>
          <a:p>
            <a:r>
              <a:rPr lang="en-CA" dirty="0"/>
              <a:t>Generally used to prevent network attacks.</a:t>
            </a:r>
          </a:p>
          <a:p>
            <a:r>
              <a:rPr lang="en-CA" dirty="0"/>
              <a:t>Computers inside a network usually do not have the necessary security protection from attacks and probes from outside networks. </a:t>
            </a:r>
          </a:p>
          <a:p>
            <a:r>
              <a:rPr lang="en-CA" dirty="0"/>
              <a:t>A firewall is the first line of defence against these illegitimate attempts. </a:t>
            </a:r>
          </a:p>
        </p:txBody>
      </p:sp>
    </p:spTree>
    <p:extLst>
      <p:ext uri="{BB962C8B-B14F-4D97-AF65-F5344CB8AC3E}">
        <p14:creationId xmlns:p14="http://schemas.microsoft.com/office/powerpoint/2010/main" val="193552830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Firewalls Are Policy</a:t>
            </a:r>
            <a:endParaRPr lang="en-US" dirty="0"/>
          </a:p>
        </p:txBody>
      </p:sp>
      <p:sp>
        <p:nvSpPr>
          <p:cNvPr id="3" name="Content Placeholder 2"/>
          <p:cNvSpPr>
            <a:spLocks noGrp="1"/>
          </p:cNvSpPr>
          <p:nvPr>
            <p:ph sz="quarter" idx="10"/>
          </p:nvPr>
        </p:nvSpPr>
        <p:spPr/>
        <p:txBody>
          <a:bodyPr/>
          <a:lstStyle/>
          <a:p>
            <a:r>
              <a:rPr lang="en-US" altLang="en-US" dirty="0"/>
              <a:t>Active Policy Enforcement</a:t>
            </a:r>
          </a:p>
          <a:p>
            <a:endParaRPr lang="en-US" altLang="en-US" dirty="0"/>
          </a:p>
          <a:p>
            <a:r>
              <a:rPr lang="en-US" altLang="en-US" dirty="0"/>
              <a:t>Unenforceable Policy</a:t>
            </a:r>
          </a:p>
          <a:p>
            <a:endParaRPr lang="en-US" altLang="en-US" dirty="0"/>
          </a:p>
          <a:p>
            <a:r>
              <a:rPr lang="en-US" altLang="en-US" dirty="0"/>
              <a:t>Effects of Unenforceable Policy</a:t>
            </a:r>
          </a:p>
          <a:p>
            <a:endParaRPr lang="en-US" altLang="en-US" dirty="0"/>
          </a:p>
          <a:p>
            <a:r>
              <a:rPr lang="en-US" altLang="en-US" dirty="0"/>
              <a:t>Vectors for Unenforceable Policy</a:t>
            </a:r>
          </a:p>
        </p:txBody>
      </p:sp>
    </p:spTree>
    <p:extLst>
      <p:ext uri="{BB962C8B-B14F-4D97-AF65-F5344CB8AC3E}">
        <p14:creationId xmlns:p14="http://schemas.microsoft.com/office/powerpoint/2010/main" val="11314727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800" b="0" i="0" u="none" strike="noStrike" kern="1200" cap="none" spc="0" normalizeH="0" baseline="0" noProof="0">
                <a:ln>
                  <a:noFill/>
                </a:ln>
                <a:solidFill>
                  <a:prstClr val="black"/>
                </a:solidFill>
                <a:effectLst/>
                <a:uLnTx/>
                <a:uFillTx/>
                <a:latin typeface="Arial"/>
                <a:ea typeface="+mn-ea"/>
                <a:cs typeface="+mn-cs"/>
              </a:rPr>
              <a:t>Henri St.Louis</a:t>
            </a:r>
          </a:p>
        </p:txBody>
      </p:sp>
      <p:sp>
        <p:nvSpPr>
          <p:cNvPr id="5"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9914E1E-BF74-4180-9188-672ACEBCC3B6}" type="slidenum">
              <a:rPr kumimoji="0" lang="en-CA" altLang="en-US" sz="1800" b="0" i="0" u="none" strike="noStrike" kern="1200" cap="none" spc="0" normalizeH="0" baseline="0" noProof="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a:t>
            </a:fld>
            <a:endParaRPr kumimoji="0" lang="en-CA"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43714" name="Rectangle 2"/>
          <p:cNvSpPr>
            <a:spLocks noGrp="1" noChangeArrowheads="1"/>
          </p:cNvSpPr>
          <p:nvPr>
            <p:ph type="title"/>
          </p:nvPr>
        </p:nvSpPr>
        <p:spPr>
          <a:xfrm>
            <a:off x="390525" y="0"/>
            <a:ext cx="8524875" cy="752475"/>
          </a:xfrm>
        </p:spPr>
        <p:txBody>
          <a:bodyPr/>
          <a:lstStyle/>
          <a:p>
            <a:pPr algn="l"/>
            <a:r>
              <a:rPr lang="en-US" altLang="en-US" sz="3000" b="1" dirty="0">
                <a:latin typeface="+mn-lt"/>
              </a:rPr>
              <a:t>Developing Policy</a:t>
            </a:r>
          </a:p>
        </p:txBody>
      </p:sp>
      <p:sp>
        <p:nvSpPr>
          <p:cNvPr id="243715" name="Rectangle 3"/>
          <p:cNvSpPr>
            <a:spLocks noGrp="1" noChangeArrowheads="1"/>
          </p:cNvSpPr>
          <p:nvPr>
            <p:ph type="body" idx="1"/>
          </p:nvPr>
        </p:nvSpPr>
        <p:spPr>
          <a:xfrm>
            <a:off x="571500" y="914400"/>
            <a:ext cx="7772400" cy="5943600"/>
          </a:xfrm>
        </p:spPr>
        <p:txBody>
          <a:bodyPr/>
          <a:lstStyle/>
          <a:p>
            <a:pPr marL="457200" indent="-457200">
              <a:buFont typeface="Arial" panose="020B0604020202020204" pitchFamily="34" charset="0"/>
              <a:buChar char="•"/>
            </a:pPr>
            <a:r>
              <a:rPr lang="en-US" altLang="en-US" dirty="0">
                <a:solidFill>
                  <a:schemeClr val="tx1"/>
                </a:solidFill>
              </a:rPr>
              <a:t>Identify Risks</a:t>
            </a:r>
          </a:p>
          <a:p>
            <a:pPr marL="457200" indent="-457200">
              <a:buFont typeface="Arial" panose="020B0604020202020204" pitchFamily="34" charset="0"/>
              <a:buChar char="•"/>
            </a:pPr>
            <a:endParaRPr lang="en-US" altLang="en-US" dirty="0">
              <a:solidFill>
                <a:schemeClr val="tx1"/>
              </a:solidFill>
            </a:endParaRPr>
          </a:p>
          <a:p>
            <a:pPr marL="457200" indent="-457200">
              <a:buFont typeface="Arial" panose="020B0604020202020204" pitchFamily="34" charset="0"/>
              <a:buChar char="•"/>
            </a:pPr>
            <a:r>
              <a:rPr lang="en-US" altLang="en-US" dirty="0">
                <a:solidFill>
                  <a:schemeClr val="tx1"/>
                </a:solidFill>
              </a:rPr>
              <a:t>Communicate Your Findings</a:t>
            </a:r>
          </a:p>
          <a:p>
            <a:pPr marL="457200" indent="-457200">
              <a:buFont typeface="Arial" panose="020B0604020202020204" pitchFamily="34" charset="0"/>
              <a:buChar char="•"/>
            </a:pPr>
            <a:endParaRPr lang="en-US" altLang="en-US" dirty="0">
              <a:solidFill>
                <a:schemeClr val="tx1"/>
              </a:solidFill>
            </a:endParaRPr>
          </a:p>
          <a:p>
            <a:pPr marL="457200" indent="-457200">
              <a:buFont typeface="Arial" panose="020B0604020202020204" pitchFamily="34" charset="0"/>
              <a:buChar char="•"/>
            </a:pPr>
            <a:r>
              <a:rPr lang="en-US" altLang="en-US" dirty="0">
                <a:solidFill>
                  <a:schemeClr val="tx1"/>
                </a:solidFill>
              </a:rPr>
              <a:t>Create or Update the Security Policy</a:t>
            </a:r>
          </a:p>
          <a:p>
            <a:pPr marL="457200" indent="-457200">
              <a:buFont typeface="Arial" panose="020B0604020202020204" pitchFamily="34" charset="0"/>
              <a:buChar char="•"/>
            </a:pPr>
            <a:endParaRPr lang="en-US" altLang="en-US" dirty="0">
              <a:solidFill>
                <a:schemeClr val="tx1"/>
              </a:solidFill>
            </a:endParaRPr>
          </a:p>
          <a:p>
            <a:pPr marL="457200" indent="-457200">
              <a:buFont typeface="Arial" panose="020B0604020202020204" pitchFamily="34" charset="0"/>
              <a:buChar char="•"/>
            </a:pPr>
            <a:r>
              <a:rPr lang="en-US" altLang="en-US" dirty="0">
                <a:solidFill>
                  <a:schemeClr val="tx1"/>
                </a:solidFill>
              </a:rPr>
              <a:t>Determine Policy Compliance</a:t>
            </a:r>
          </a:p>
          <a:p>
            <a:pPr marL="457200" indent="-457200">
              <a:buFont typeface="Arial" panose="020B0604020202020204" pitchFamily="34" charset="0"/>
              <a:buChar char="•"/>
            </a:pPr>
            <a:endParaRPr lang="en-US" altLang="en-US" dirty="0">
              <a:solidFill>
                <a:schemeClr val="tx1"/>
              </a:solidFill>
            </a:endParaRPr>
          </a:p>
          <a:p>
            <a:pPr marL="457200" indent="-457200">
              <a:buFont typeface="Arial" panose="020B0604020202020204" pitchFamily="34" charset="0"/>
              <a:buChar char="•"/>
            </a:pPr>
            <a:r>
              <a:rPr lang="en-US" altLang="en-US" dirty="0">
                <a:solidFill>
                  <a:schemeClr val="tx1"/>
                </a:solidFill>
              </a:rPr>
              <a:t>Sound Out Orgs Rules &amp; Culture</a:t>
            </a:r>
          </a:p>
        </p:txBody>
      </p:sp>
    </p:spTree>
    <p:extLst>
      <p:ext uri="{BB962C8B-B14F-4D97-AF65-F5344CB8AC3E}">
        <p14:creationId xmlns:p14="http://schemas.microsoft.com/office/powerpoint/2010/main" val="1085953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 calcmode="lin" valueType="num">
                                      <p:cBhvr additive="base">
                                        <p:cTn id="7" dur="500" fill="hold"/>
                                        <p:tgtEl>
                                          <p:spTgt spid="243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3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715">
                                            <p:txEl>
                                              <p:pRg st="2" end="2"/>
                                            </p:txEl>
                                          </p:spTgt>
                                        </p:tgtEl>
                                        <p:attrNameLst>
                                          <p:attrName>style.visibility</p:attrName>
                                        </p:attrNameLst>
                                      </p:cBhvr>
                                      <p:to>
                                        <p:strVal val="visible"/>
                                      </p:to>
                                    </p:set>
                                    <p:anim calcmode="lin" valueType="num">
                                      <p:cBhvr additive="base">
                                        <p:cTn id="13" dur="500" fill="hold"/>
                                        <p:tgtEl>
                                          <p:spTgt spid="2437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715">
                                            <p:txEl>
                                              <p:pRg st="4" end="4"/>
                                            </p:txEl>
                                          </p:spTgt>
                                        </p:tgtEl>
                                        <p:attrNameLst>
                                          <p:attrName>style.visibility</p:attrName>
                                        </p:attrNameLst>
                                      </p:cBhvr>
                                      <p:to>
                                        <p:strVal val="visible"/>
                                      </p:to>
                                    </p:set>
                                    <p:anim calcmode="lin" valueType="num">
                                      <p:cBhvr additive="base">
                                        <p:cTn id="19" dur="500" fill="hold"/>
                                        <p:tgtEl>
                                          <p:spTgt spid="24371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715">
                                            <p:txEl>
                                              <p:pRg st="6" end="6"/>
                                            </p:txEl>
                                          </p:spTgt>
                                        </p:tgtEl>
                                        <p:attrNameLst>
                                          <p:attrName>style.visibility</p:attrName>
                                        </p:attrNameLst>
                                      </p:cBhvr>
                                      <p:to>
                                        <p:strVal val="visible"/>
                                      </p:to>
                                    </p:set>
                                    <p:anim calcmode="lin" valueType="num">
                                      <p:cBhvr additive="base">
                                        <p:cTn id="25" dur="500" fill="hold"/>
                                        <p:tgtEl>
                                          <p:spTgt spid="243715">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3715">
                                            <p:txEl>
                                              <p:pRg st="8" end="8"/>
                                            </p:txEl>
                                          </p:spTgt>
                                        </p:tgtEl>
                                        <p:attrNameLst>
                                          <p:attrName>style.visibility</p:attrName>
                                        </p:attrNameLst>
                                      </p:cBhvr>
                                      <p:to>
                                        <p:strVal val="visible"/>
                                      </p:to>
                                    </p:set>
                                    <p:anim calcmode="lin" valueType="num">
                                      <p:cBhvr additive="base">
                                        <p:cTn id="31" dur="500" fill="hold"/>
                                        <p:tgtEl>
                                          <p:spTgt spid="243715">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37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bldLvl="2" autoUpdateAnimBg="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The Basic Five Tuples</a:t>
            </a:r>
          </a:p>
        </p:txBody>
      </p:sp>
      <p:sp>
        <p:nvSpPr>
          <p:cNvPr id="3" name="Content Placeholder 2"/>
          <p:cNvSpPr>
            <a:spLocks noGrp="1"/>
          </p:cNvSpPr>
          <p:nvPr>
            <p:ph sz="quarter" idx="10"/>
          </p:nvPr>
        </p:nvSpPr>
        <p:spPr/>
        <p:txBody>
          <a:bodyPr>
            <a:normAutofit/>
          </a:bodyPr>
          <a:lstStyle/>
          <a:p>
            <a:r>
              <a:rPr lang="en-CA" dirty="0"/>
              <a:t>All firewalls leverage the basic 5 tuples to perform filtering: </a:t>
            </a:r>
          </a:p>
          <a:p>
            <a:pPr lvl="1"/>
            <a:r>
              <a:rPr lang="en-CA" dirty="0"/>
              <a:t>Source IP address</a:t>
            </a:r>
          </a:p>
          <a:p>
            <a:pPr lvl="1"/>
            <a:r>
              <a:rPr lang="en-CA" dirty="0"/>
              <a:t>Destination IP address</a:t>
            </a:r>
          </a:p>
          <a:p>
            <a:pPr lvl="1"/>
            <a:r>
              <a:rPr lang="en-CA" dirty="0"/>
              <a:t>Source Port</a:t>
            </a:r>
          </a:p>
          <a:p>
            <a:pPr lvl="1"/>
            <a:r>
              <a:rPr lang="en-CA" dirty="0"/>
              <a:t>Destination Port</a:t>
            </a:r>
          </a:p>
          <a:p>
            <a:pPr lvl="1"/>
            <a:r>
              <a:rPr lang="en-CA" dirty="0"/>
              <a:t>Protocol Type (TCP, UDP, etc.)</a:t>
            </a:r>
          </a:p>
          <a:p>
            <a:r>
              <a:rPr lang="en-CA" dirty="0"/>
              <a:t>The first 2 tuples define a layer 3 network connection between two network nodes that are communicating with each other</a:t>
            </a:r>
          </a:p>
          <a:p>
            <a:pPr fontAlgn="ctr"/>
            <a:endParaRPr lang="en-CA" dirty="0"/>
          </a:p>
        </p:txBody>
      </p:sp>
    </p:spTree>
    <p:extLst>
      <p:ext uri="{BB962C8B-B14F-4D97-AF65-F5344CB8AC3E}">
        <p14:creationId xmlns:p14="http://schemas.microsoft.com/office/powerpoint/2010/main" val="216533076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The Basic Five Tuples </a:t>
            </a:r>
            <a:r>
              <a:rPr lang="en-CA" dirty="0" err="1"/>
              <a:t>cont</a:t>
            </a:r>
            <a:endParaRPr lang="en-CA" dirty="0"/>
          </a:p>
        </p:txBody>
      </p:sp>
      <p:sp>
        <p:nvSpPr>
          <p:cNvPr id="3" name="Content Placeholder 2"/>
          <p:cNvSpPr>
            <a:spLocks noGrp="1"/>
          </p:cNvSpPr>
          <p:nvPr>
            <p:ph sz="quarter" idx="10"/>
          </p:nvPr>
        </p:nvSpPr>
        <p:spPr/>
        <p:txBody>
          <a:bodyPr>
            <a:normAutofit/>
          </a:bodyPr>
          <a:lstStyle/>
          <a:p>
            <a:r>
              <a:rPr lang="en-CA" dirty="0"/>
              <a:t>The next two tuples define a distinct layer 4 conversation between the two network nodes</a:t>
            </a:r>
          </a:p>
          <a:p>
            <a:r>
              <a:rPr lang="en-CA" dirty="0"/>
              <a:t>The last tuple defines the protocol type of the conversation</a:t>
            </a:r>
          </a:p>
          <a:p>
            <a:pPr lvl="1"/>
            <a:r>
              <a:rPr lang="en-CA" dirty="0"/>
              <a:t>TCP (protocol number 6) is layer 4 connection-oriented</a:t>
            </a:r>
          </a:p>
          <a:p>
            <a:pPr lvl="1"/>
            <a:r>
              <a:rPr lang="en-CA" dirty="0"/>
              <a:t>UDP (protocol number 17) is layer 4 connectionless</a:t>
            </a:r>
          </a:p>
          <a:p>
            <a:pPr lvl="1"/>
            <a:r>
              <a:rPr lang="en-CA" dirty="0"/>
              <a:t>ICMP (protocol number 1) is layer 3 protocol that can be controlled by a firewall</a:t>
            </a:r>
          </a:p>
          <a:p>
            <a:pPr fontAlgn="ctr"/>
            <a:endParaRPr lang="en-CA" dirty="0"/>
          </a:p>
        </p:txBody>
      </p:sp>
    </p:spTree>
    <p:extLst>
      <p:ext uri="{BB962C8B-B14F-4D97-AF65-F5344CB8AC3E}">
        <p14:creationId xmlns:p14="http://schemas.microsoft.com/office/powerpoint/2010/main" val="107022080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Traffic Filtering</a:t>
            </a:r>
          </a:p>
        </p:txBody>
      </p:sp>
      <p:sp>
        <p:nvSpPr>
          <p:cNvPr id="3" name="Content Placeholder 2"/>
          <p:cNvSpPr>
            <a:spLocks noGrp="1"/>
          </p:cNvSpPr>
          <p:nvPr>
            <p:ph sz="quarter" idx="10"/>
          </p:nvPr>
        </p:nvSpPr>
        <p:spPr/>
        <p:txBody>
          <a:bodyPr>
            <a:normAutofit/>
          </a:bodyPr>
          <a:lstStyle/>
          <a:p>
            <a:r>
              <a:rPr lang="en-CA" dirty="0"/>
              <a:t>A firewall is the necessary evil that guards the network like a gate. It stops most unwanted traffic from crossing the gate, allowing legitimate traffic through</a:t>
            </a:r>
          </a:p>
          <a:p>
            <a:r>
              <a:rPr lang="en-CA" dirty="0"/>
              <a:t>A firewall rule defines a network connection based on the five tuples, along with an assigned action to be performed</a:t>
            </a:r>
          </a:p>
          <a:p>
            <a:pPr lvl="1"/>
            <a:r>
              <a:rPr lang="en-CA" dirty="0"/>
              <a:t>Actions can be Allow, Deny (Drop, Reset)</a:t>
            </a:r>
          </a:p>
        </p:txBody>
      </p:sp>
    </p:spTree>
    <p:extLst>
      <p:ext uri="{BB962C8B-B14F-4D97-AF65-F5344CB8AC3E}">
        <p14:creationId xmlns:p14="http://schemas.microsoft.com/office/powerpoint/2010/main" val="275121624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Traffic Filtering</a:t>
            </a:r>
          </a:p>
        </p:txBody>
      </p:sp>
      <p:sp>
        <p:nvSpPr>
          <p:cNvPr id="3" name="Content Placeholder 2"/>
          <p:cNvSpPr>
            <a:spLocks noGrp="1"/>
          </p:cNvSpPr>
          <p:nvPr>
            <p:ph sz="quarter" idx="10"/>
          </p:nvPr>
        </p:nvSpPr>
        <p:spPr/>
        <p:txBody>
          <a:bodyPr>
            <a:normAutofit/>
          </a:bodyPr>
          <a:lstStyle/>
          <a:p>
            <a:r>
              <a:rPr lang="en-CA" dirty="0"/>
              <a:t>“Allow” passes inspected traffic through without any modification</a:t>
            </a:r>
          </a:p>
          <a:p>
            <a:r>
              <a:rPr lang="en-CA" dirty="0"/>
              <a:t>“Deny” blocks traffic either by silently dropping the connection or by sending a reset to close the connection (TCP-RST)</a:t>
            </a:r>
          </a:p>
        </p:txBody>
      </p:sp>
    </p:spTree>
    <p:extLst>
      <p:ext uri="{BB962C8B-B14F-4D97-AF65-F5344CB8AC3E}">
        <p14:creationId xmlns:p14="http://schemas.microsoft.com/office/powerpoint/2010/main" val="13305660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NAT and PAT</a:t>
            </a:r>
          </a:p>
        </p:txBody>
      </p:sp>
      <p:sp>
        <p:nvSpPr>
          <p:cNvPr id="3" name="Content Placeholder 2"/>
          <p:cNvSpPr>
            <a:spLocks noGrp="1"/>
          </p:cNvSpPr>
          <p:nvPr>
            <p:ph sz="quarter" idx="10"/>
          </p:nvPr>
        </p:nvSpPr>
        <p:spPr/>
        <p:txBody>
          <a:bodyPr>
            <a:normAutofit/>
          </a:bodyPr>
          <a:lstStyle/>
          <a:p>
            <a:r>
              <a:rPr lang="en-CA" dirty="0"/>
              <a:t>A firewall can also perform Network Address Translation (NAT) from a private IP address to a public IP address and vice versa in a one-to-one relationship</a:t>
            </a:r>
          </a:p>
          <a:p>
            <a:r>
              <a:rPr lang="en-CA" dirty="0"/>
              <a:t>Port Address Translation (PAT) can be performed by a firewall to translate multiple IP addresses to a single IP address in a one-to-many relationship</a:t>
            </a:r>
          </a:p>
        </p:txBody>
      </p:sp>
    </p:spTree>
    <p:extLst>
      <p:ext uri="{BB962C8B-B14F-4D97-AF65-F5344CB8AC3E}">
        <p14:creationId xmlns:p14="http://schemas.microsoft.com/office/powerpoint/2010/main" val="297316900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Address Translation</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8"/>
          <p:cNvSpPr txBox="1">
            <a:spLocks noChangeArrowheads="1"/>
          </p:cNvSpPr>
          <p:nvPr/>
        </p:nvSpPr>
        <p:spPr bwMode="auto">
          <a:xfrm>
            <a:off x="6937295" y="3168134"/>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21" name="Group 22"/>
          <p:cNvGrpSpPr>
            <a:grpSpLocks/>
          </p:cNvGrpSpPr>
          <p:nvPr/>
        </p:nvGrpSpPr>
        <p:grpSpPr bwMode="auto">
          <a:xfrm>
            <a:off x="2362200" y="4343400"/>
            <a:ext cx="609600" cy="609600"/>
            <a:chOff x="3408" y="1776"/>
            <a:chExt cx="384" cy="384"/>
          </a:xfrm>
        </p:grpSpPr>
        <p:sp>
          <p:nvSpPr>
            <p:cNvPr id="22" name="Oval 23"/>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3" name="AutoShape 24"/>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28" name="Group 29"/>
          <p:cNvGrpSpPr>
            <a:grpSpLocks/>
          </p:cNvGrpSpPr>
          <p:nvPr/>
        </p:nvGrpSpPr>
        <p:grpSpPr bwMode="auto">
          <a:xfrm>
            <a:off x="2362200" y="5638800"/>
            <a:ext cx="609600" cy="609600"/>
            <a:chOff x="3408" y="1776"/>
            <a:chExt cx="384" cy="384"/>
          </a:xfrm>
        </p:grpSpPr>
        <p:sp>
          <p:nvSpPr>
            <p:cNvPr id="29" name="Oval 30"/>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0" name="AutoShape 31"/>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10.1.4.1/192.168.123.4</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10.1.3.1/192.168.123.3</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10.1.2.1/192.168.123.2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10.1.1.1/192.168.123.1</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Remote</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Access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40386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234435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Logging</a:t>
            </a:r>
          </a:p>
        </p:txBody>
      </p:sp>
      <p:sp>
        <p:nvSpPr>
          <p:cNvPr id="3" name="Content Placeholder 2"/>
          <p:cNvSpPr>
            <a:spLocks noGrp="1"/>
          </p:cNvSpPr>
          <p:nvPr>
            <p:ph sz="quarter" idx="10"/>
          </p:nvPr>
        </p:nvSpPr>
        <p:spPr/>
        <p:txBody>
          <a:bodyPr>
            <a:normAutofit/>
          </a:bodyPr>
          <a:lstStyle/>
          <a:p>
            <a:r>
              <a:rPr lang="en-CA" dirty="0"/>
              <a:t>A firewall has the capability to log all traffic (allow or deny) passing through it, for analysis purposes</a:t>
            </a:r>
          </a:p>
          <a:p>
            <a:r>
              <a:rPr lang="en-CA" dirty="0"/>
              <a:t>Traffic logging allows security analysts to perform troubleshooting on the firewall rule set, as well as to post incident investigation</a:t>
            </a:r>
          </a:p>
        </p:txBody>
      </p:sp>
    </p:spTree>
    <p:extLst>
      <p:ext uri="{BB962C8B-B14F-4D97-AF65-F5344CB8AC3E}">
        <p14:creationId xmlns:p14="http://schemas.microsoft.com/office/powerpoint/2010/main" val="4095035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09803143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2251242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Defense in Depth</a:t>
            </a:r>
            <a:endParaRPr lang="en-US" dirty="0"/>
          </a:p>
        </p:txBody>
      </p:sp>
    </p:spTree>
    <p:extLst>
      <p:ext uri="{BB962C8B-B14F-4D97-AF65-F5344CB8AC3E}">
        <p14:creationId xmlns:p14="http://schemas.microsoft.com/office/powerpoint/2010/main" val="28766452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Defense in Depth</a:t>
            </a:r>
          </a:p>
        </p:txBody>
      </p:sp>
      <p:sp>
        <p:nvSpPr>
          <p:cNvPr id="3" name="Content Placeholder 2"/>
          <p:cNvSpPr>
            <a:spLocks noGrp="1"/>
          </p:cNvSpPr>
          <p:nvPr>
            <p:ph sz="quarter" idx="10"/>
          </p:nvPr>
        </p:nvSpPr>
        <p:spPr/>
        <p:txBody>
          <a:bodyPr>
            <a:normAutofit lnSpcReduction="10000"/>
          </a:bodyPr>
          <a:lstStyle/>
          <a:p>
            <a:r>
              <a:rPr lang="en-CA" dirty="0"/>
              <a:t>Defense in Depth is a concept borrowed from military</a:t>
            </a:r>
          </a:p>
          <a:p>
            <a:r>
              <a:rPr lang="en-CA" dirty="0"/>
              <a:t>The idea is simple:</a:t>
            </a:r>
          </a:p>
          <a:p>
            <a:pPr lvl="1"/>
            <a:r>
              <a:rPr lang="en-CA" dirty="0"/>
              <a:t>Use multiple layers of defense to delay an incoming attack by yielding space to buy time</a:t>
            </a:r>
          </a:p>
          <a:p>
            <a:pPr lvl="1"/>
            <a:r>
              <a:rPr lang="en-CA" dirty="0"/>
              <a:t>Because attackers must work through different defense layers to access internal resources, the attack has higher chance of being detected, giving the organization time to respond</a:t>
            </a:r>
          </a:p>
          <a:p>
            <a:r>
              <a:rPr lang="en-CA" dirty="0"/>
              <a:t>In network security, defense in depth includes multiple layers of firewalls, DMZ, IDS/IPS, antivirus, web filtering, etc.</a:t>
            </a:r>
          </a:p>
        </p:txBody>
      </p:sp>
    </p:spTree>
    <p:extLst>
      <p:ext uri="{BB962C8B-B14F-4D97-AF65-F5344CB8AC3E}">
        <p14:creationId xmlns:p14="http://schemas.microsoft.com/office/powerpoint/2010/main" val="142368544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FDF07440-1CF4-4366-AA82-A44AD08AB15F}" type="slidenum">
              <a:rPr kumimoji="0" lang="en-CA" altLang="en-US"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273</a:t>
            </a:fld>
            <a:endParaRPr kumimoji="0" lang="en-CA"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3000" b="1" i="0" u="none" strike="noStrike" kern="1200" cap="none" spc="0" normalizeH="0" baseline="0" noProof="0" dirty="0">
                <a:ln>
                  <a:noFill/>
                </a:ln>
                <a:solidFill>
                  <a:srgbClr val="000000"/>
                </a:solidFill>
                <a:effectLst/>
                <a:uLnTx/>
                <a:uFillTx/>
                <a:latin typeface="Arial"/>
                <a:ea typeface="+mj-ea"/>
                <a:cs typeface="+mj-cs"/>
              </a:rPr>
              <a:t>Defense In Depth (Remember)</a:t>
            </a:r>
          </a:p>
        </p:txBody>
      </p:sp>
      <p:pic>
        <p:nvPicPr>
          <p:cNvPr id="8" name="Picture 4" descr="FD00235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66726" y="1066800"/>
            <a:ext cx="4190206" cy="441788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Oval 7"/>
          <p:cNvSpPr>
            <a:spLocks noChangeArrowheads="1"/>
          </p:cNvSpPr>
          <p:nvPr/>
        </p:nvSpPr>
        <p:spPr bwMode="auto">
          <a:xfrm>
            <a:off x="5029200" y="2362200"/>
            <a:ext cx="3886200" cy="38100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Oval 8"/>
          <p:cNvSpPr>
            <a:spLocks noChangeArrowheads="1"/>
          </p:cNvSpPr>
          <p:nvPr/>
        </p:nvSpPr>
        <p:spPr bwMode="auto">
          <a:xfrm>
            <a:off x="5562600" y="2895600"/>
            <a:ext cx="2819400" cy="2819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Oval 9"/>
          <p:cNvSpPr>
            <a:spLocks noChangeArrowheads="1"/>
          </p:cNvSpPr>
          <p:nvPr/>
        </p:nvSpPr>
        <p:spPr bwMode="auto">
          <a:xfrm>
            <a:off x="6096000" y="3505200"/>
            <a:ext cx="1752600" cy="1676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3" name="Line 10"/>
          <p:cNvSpPr>
            <a:spLocks noChangeShapeType="1"/>
          </p:cNvSpPr>
          <p:nvPr/>
        </p:nvSpPr>
        <p:spPr bwMode="auto">
          <a:xfrm>
            <a:off x="4191000" y="4114800"/>
            <a:ext cx="2743200" cy="2286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4" name="Line 11"/>
          <p:cNvSpPr>
            <a:spLocks noChangeShapeType="1"/>
          </p:cNvSpPr>
          <p:nvPr/>
        </p:nvSpPr>
        <p:spPr bwMode="auto">
          <a:xfrm flipV="1">
            <a:off x="4495799" y="2971800"/>
            <a:ext cx="2847975" cy="6858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Line 12"/>
          <p:cNvSpPr>
            <a:spLocks noChangeShapeType="1"/>
          </p:cNvSpPr>
          <p:nvPr/>
        </p:nvSpPr>
        <p:spPr bwMode="auto">
          <a:xfrm flipV="1">
            <a:off x="4495800" y="2362200"/>
            <a:ext cx="2295525" cy="913542"/>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7"/>
          <p:cNvSpPr txBox="1">
            <a:spLocks noChangeArrowheads="1"/>
          </p:cNvSpPr>
          <p:nvPr/>
        </p:nvSpPr>
        <p:spPr bwMode="auto">
          <a:xfrm>
            <a:off x="6858000" y="4020234"/>
            <a:ext cx="11592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a:ea typeface="+mn-ea"/>
                <a:cs typeface="+mn-cs"/>
              </a:rPr>
              <a:t>Human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a:ea typeface="+mn-ea"/>
                <a:cs typeface="+mn-cs"/>
              </a:rPr>
              <a:t>Defenses</a:t>
            </a:r>
          </a:p>
        </p:txBody>
      </p:sp>
      <p:sp>
        <p:nvSpPr>
          <p:cNvPr id="18" name="Text Box 8"/>
          <p:cNvSpPr txBox="1">
            <a:spLocks noChangeArrowheads="1"/>
          </p:cNvSpPr>
          <p:nvPr/>
        </p:nvSpPr>
        <p:spPr bwMode="auto">
          <a:xfrm>
            <a:off x="7343774" y="2572434"/>
            <a:ext cx="11592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a:ea typeface="+mn-ea"/>
                <a:cs typeface="+mn-cs"/>
              </a:rPr>
              <a:t>Internal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a:ea typeface="+mn-ea"/>
                <a:cs typeface="+mn-cs"/>
              </a:rPr>
              <a:t>Defenses</a:t>
            </a:r>
          </a:p>
        </p:txBody>
      </p:sp>
      <p:sp>
        <p:nvSpPr>
          <p:cNvPr id="19" name="Text Box 13"/>
          <p:cNvSpPr txBox="1">
            <a:spLocks noChangeArrowheads="1"/>
          </p:cNvSpPr>
          <p:nvPr/>
        </p:nvSpPr>
        <p:spPr bwMode="auto">
          <a:xfrm>
            <a:off x="6692235" y="1755338"/>
            <a:ext cx="11849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a:ea typeface="+mn-ea"/>
                <a:cs typeface="+mn-cs"/>
              </a:rPr>
              <a:t>Perimeter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a:ea typeface="+mn-ea"/>
                <a:cs typeface="+mn-cs"/>
              </a:rPr>
              <a:t>Defenses</a:t>
            </a:r>
          </a:p>
        </p:txBody>
      </p:sp>
    </p:spTree>
    <p:extLst>
      <p:ext uri="{BB962C8B-B14F-4D97-AF65-F5344CB8AC3E}">
        <p14:creationId xmlns:p14="http://schemas.microsoft.com/office/powerpoint/2010/main" val="361310059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17094255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Firewall Defense</a:t>
            </a:r>
            <a:endParaRPr lang="en-US" dirty="0"/>
          </a:p>
        </p:txBody>
      </p:sp>
    </p:spTree>
    <p:extLst>
      <p:ext uri="{BB962C8B-B14F-4D97-AF65-F5344CB8AC3E}">
        <p14:creationId xmlns:p14="http://schemas.microsoft.com/office/powerpoint/2010/main" val="52751307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Static Routes</a:t>
            </a:r>
          </a:p>
        </p:txBody>
      </p:sp>
      <p:sp>
        <p:nvSpPr>
          <p:cNvPr id="3" name="Content Placeholder 2"/>
          <p:cNvSpPr>
            <a:spLocks noGrp="1"/>
          </p:cNvSpPr>
          <p:nvPr>
            <p:ph sz="quarter" idx="10"/>
          </p:nvPr>
        </p:nvSpPr>
        <p:spPr>
          <a:xfrm>
            <a:off x="635000" y="933450"/>
            <a:ext cx="7840663" cy="5282318"/>
          </a:xfrm>
        </p:spPr>
        <p:txBody>
          <a:bodyPr>
            <a:normAutofit/>
          </a:bodyPr>
          <a:lstStyle/>
          <a:p>
            <a:r>
              <a:rPr lang="en-CA" dirty="0"/>
              <a:t>In the internal network, it is standard practice to run routing protocols to maintain the network topology</a:t>
            </a:r>
          </a:p>
          <a:p>
            <a:r>
              <a:rPr lang="en-CA" dirty="0"/>
              <a:t>However, it is a standard security practice to use static routes when routing traffic to any firewall</a:t>
            </a:r>
          </a:p>
          <a:p>
            <a:r>
              <a:rPr lang="en-CA" dirty="0"/>
              <a:t>Static routes prevent the dynamics of routing protocols to route packets around firewalls in the event an alternative route is introduced (e.g., as a network attack)</a:t>
            </a:r>
          </a:p>
        </p:txBody>
      </p:sp>
    </p:spTree>
    <p:extLst>
      <p:ext uri="{BB962C8B-B14F-4D97-AF65-F5344CB8AC3E}">
        <p14:creationId xmlns:p14="http://schemas.microsoft.com/office/powerpoint/2010/main" val="408335423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2" y="108"/>
            <a:ext cx="6697348" cy="627860"/>
          </a:xfrm>
        </p:spPr>
        <p:txBody>
          <a:bodyPr/>
          <a:lstStyle/>
          <a:p>
            <a:pPr>
              <a:lnSpc>
                <a:spcPts val="3000"/>
              </a:lnSpc>
            </a:pPr>
            <a:r>
              <a:rPr lang="en-CA" dirty="0"/>
              <a:t>Firewall Management Access and Management Servers</a:t>
            </a:r>
          </a:p>
        </p:txBody>
      </p:sp>
      <p:sp>
        <p:nvSpPr>
          <p:cNvPr id="3" name="Content Placeholder 2"/>
          <p:cNvSpPr>
            <a:spLocks noGrp="1"/>
          </p:cNvSpPr>
          <p:nvPr>
            <p:ph sz="quarter" idx="10"/>
          </p:nvPr>
        </p:nvSpPr>
        <p:spPr/>
        <p:txBody>
          <a:bodyPr>
            <a:normAutofit/>
          </a:bodyPr>
          <a:lstStyle/>
          <a:p>
            <a:r>
              <a:rPr lang="en-CA" dirty="0"/>
              <a:t>Firewalls are essential tools for network security and should be hardened to protect them from unauthorized access</a:t>
            </a:r>
          </a:p>
          <a:p>
            <a:r>
              <a:rPr lang="en-CA" dirty="0"/>
              <a:t>Individual firewalls should be configured to allow management access from dedicated jump servers or management servers</a:t>
            </a:r>
          </a:p>
          <a:p>
            <a:r>
              <a:rPr lang="en-CA" dirty="0"/>
              <a:t>All other access to the firewall should be explicitly blocked and logged</a:t>
            </a:r>
          </a:p>
        </p:txBody>
      </p:sp>
    </p:spTree>
    <p:extLst>
      <p:ext uri="{BB962C8B-B14F-4D97-AF65-F5344CB8AC3E}">
        <p14:creationId xmlns:p14="http://schemas.microsoft.com/office/powerpoint/2010/main" val="230644171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Antispoof</a:t>
            </a:r>
            <a:endParaRPr lang="en-CA" dirty="0"/>
          </a:p>
        </p:txBody>
      </p:sp>
      <p:sp>
        <p:nvSpPr>
          <p:cNvPr id="3" name="Content Placeholder 2"/>
          <p:cNvSpPr>
            <a:spLocks noGrp="1"/>
          </p:cNvSpPr>
          <p:nvPr>
            <p:ph sz="quarter" idx="10"/>
          </p:nvPr>
        </p:nvSpPr>
        <p:spPr/>
        <p:txBody>
          <a:bodyPr>
            <a:normAutofit lnSpcReduction="10000"/>
          </a:bodyPr>
          <a:lstStyle/>
          <a:p>
            <a:r>
              <a:rPr lang="en-CA" dirty="0" err="1"/>
              <a:t>Antispoof</a:t>
            </a:r>
            <a:r>
              <a:rPr lang="en-CA" dirty="0"/>
              <a:t> is a mechanism used to detect unexpected traffic arriving at an interface, and then perform predefined actions</a:t>
            </a:r>
          </a:p>
          <a:p>
            <a:r>
              <a:rPr lang="en-CA" dirty="0"/>
              <a:t>In a well-designed firewall deployment, each interface expects traffic from a well-defined collection of networks</a:t>
            </a:r>
          </a:p>
          <a:p>
            <a:r>
              <a:rPr lang="en-CA" dirty="0" err="1"/>
              <a:t>Untrust</a:t>
            </a:r>
            <a:r>
              <a:rPr lang="en-CA" dirty="0"/>
              <a:t> interface expects traffic from the Internet (e.g., source IP = 0.0.0.0/0 minus the RFC1918 addresses)</a:t>
            </a:r>
          </a:p>
          <a:p>
            <a:r>
              <a:rPr lang="en-CA" dirty="0"/>
              <a:t>DMZ interface expects traffic from the DMZ networks (e.g., source IP = 172.16.0.0/12)</a:t>
            </a:r>
          </a:p>
        </p:txBody>
      </p:sp>
    </p:spTree>
    <p:extLst>
      <p:ext uri="{BB962C8B-B14F-4D97-AF65-F5344CB8AC3E}">
        <p14:creationId xmlns:p14="http://schemas.microsoft.com/office/powerpoint/2010/main" val="216994691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Antispoof</a:t>
            </a:r>
            <a:endParaRPr lang="en-CA" dirty="0"/>
          </a:p>
        </p:txBody>
      </p:sp>
      <p:sp>
        <p:nvSpPr>
          <p:cNvPr id="3" name="Content Placeholder 2"/>
          <p:cNvSpPr>
            <a:spLocks noGrp="1"/>
          </p:cNvSpPr>
          <p:nvPr>
            <p:ph sz="quarter" idx="10"/>
          </p:nvPr>
        </p:nvSpPr>
        <p:spPr/>
        <p:txBody>
          <a:bodyPr>
            <a:normAutofit/>
          </a:bodyPr>
          <a:lstStyle/>
          <a:p>
            <a:r>
              <a:rPr lang="en-CA" dirty="0"/>
              <a:t>Trust interface expects traffic from the corporate networks (e.g., source </a:t>
            </a:r>
            <a:br>
              <a:rPr lang="en-CA" dirty="0"/>
            </a:br>
            <a:r>
              <a:rPr lang="en-CA" dirty="0"/>
              <a:t>IP = 10.0.0.0/8)</a:t>
            </a:r>
          </a:p>
          <a:p>
            <a:r>
              <a:rPr lang="en-CA" dirty="0"/>
              <a:t>Example: Traffic with source IP 10.0.0.1 arriving at the </a:t>
            </a:r>
            <a:r>
              <a:rPr lang="en-CA" dirty="0" err="1"/>
              <a:t>Untrust</a:t>
            </a:r>
            <a:r>
              <a:rPr lang="en-CA" dirty="0"/>
              <a:t> interface triggers the </a:t>
            </a:r>
            <a:r>
              <a:rPr lang="en-CA" dirty="0" err="1"/>
              <a:t>antispoof</a:t>
            </a:r>
            <a:endParaRPr lang="en-CA" dirty="0"/>
          </a:p>
          <a:p>
            <a:r>
              <a:rPr lang="en-CA" dirty="0"/>
              <a:t>Ideally, drop all traffic triggering </a:t>
            </a:r>
            <a:r>
              <a:rPr lang="en-CA" dirty="0" err="1"/>
              <a:t>antispoof</a:t>
            </a:r>
            <a:r>
              <a:rPr lang="en-CA" dirty="0"/>
              <a:t> to prevent spoofing attacks</a:t>
            </a:r>
          </a:p>
          <a:p>
            <a:endParaRPr lang="en-CA" dirty="0"/>
          </a:p>
        </p:txBody>
      </p:sp>
    </p:spTree>
    <p:extLst>
      <p:ext uri="{BB962C8B-B14F-4D97-AF65-F5344CB8AC3E}">
        <p14:creationId xmlns:p14="http://schemas.microsoft.com/office/powerpoint/2010/main" val="174434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Defense in Depth</a:t>
            </a:r>
            <a:endParaRPr lang="en-US" dirty="0"/>
          </a:p>
        </p:txBody>
      </p:sp>
    </p:spTree>
    <p:extLst>
      <p:ext uri="{BB962C8B-B14F-4D97-AF65-F5344CB8AC3E}">
        <p14:creationId xmlns:p14="http://schemas.microsoft.com/office/powerpoint/2010/main" val="149977711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Connection Table: Memory Issue</a:t>
            </a:r>
          </a:p>
        </p:txBody>
      </p:sp>
      <p:sp>
        <p:nvSpPr>
          <p:cNvPr id="3" name="Content Placeholder 2"/>
          <p:cNvSpPr>
            <a:spLocks noGrp="1"/>
          </p:cNvSpPr>
          <p:nvPr>
            <p:ph sz="quarter" idx="10"/>
          </p:nvPr>
        </p:nvSpPr>
        <p:spPr/>
        <p:txBody>
          <a:bodyPr>
            <a:normAutofit/>
          </a:bodyPr>
          <a:lstStyle/>
          <a:p>
            <a:r>
              <a:rPr lang="en-CA" dirty="0"/>
              <a:t>Every </a:t>
            </a:r>
            <a:r>
              <a:rPr lang="en-CA" dirty="0" err="1"/>
              <a:t>stateful</a:t>
            </a:r>
            <a:r>
              <a:rPr lang="en-CA" dirty="0"/>
              <a:t> firewall contains a connection table to track connections’ state</a:t>
            </a:r>
          </a:p>
          <a:p>
            <a:r>
              <a:rPr lang="en-CA" dirty="0"/>
              <a:t>Established connections with continuous activity remain in the connection table until closed or dropped</a:t>
            </a:r>
          </a:p>
          <a:p>
            <a:r>
              <a:rPr lang="en-CA" dirty="0"/>
              <a:t>Idle connections remain in the connection table until the timeout expires (default TCP timeout is 3,600 seconds)</a:t>
            </a:r>
          </a:p>
        </p:txBody>
      </p:sp>
    </p:spTree>
    <p:extLst>
      <p:ext uri="{BB962C8B-B14F-4D97-AF65-F5344CB8AC3E}">
        <p14:creationId xmlns:p14="http://schemas.microsoft.com/office/powerpoint/2010/main" val="318548343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Connection table - memory issue</a:t>
            </a:r>
          </a:p>
        </p:txBody>
      </p:sp>
      <p:sp>
        <p:nvSpPr>
          <p:cNvPr id="3" name="Content Placeholder 2"/>
          <p:cNvSpPr>
            <a:spLocks noGrp="1"/>
          </p:cNvSpPr>
          <p:nvPr>
            <p:ph sz="quarter" idx="10"/>
          </p:nvPr>
        </p:nvSpPr>
        <p:spPr/>
        <p:txBody>
          <a:bodyPr>
            <a:normAutofit/>
          </a:bodyPr>
          <a:lstStyle/>
          <a:p>
            <a:r>
              <a:rPr lang="en-CA" dirty="0"/>
              <a:t>Connection table resides in the memory for fast process, thus every connection takes up available memory</a:t>
            </a:r>
          </a:p>
          <a:p>
            <a:r>
              <a:rPr lang="en-CA" dirty="0"/>
              <a:t>Most firewalls have enough memory for million+ connections, but it is important to monitor the connection table to prevent memory exhaustion</a:t>
            </a:r>
          </a:p>
          <a:p>
            <a:r>
              <a:rPr lang="en-CA" dirty="0"/>
              <a:t>When connection table is full, firewalls will continue to process existing connections but will not allow new connections to be established</a:t>
            </a:r>
          </a:p>
        </p:txBody>
      </p:sp>
    </p:spTree>
    <p:extLst>
      <p:ext uri="{BB962C8B-B14F-4D97-AF65-F5344CB8AC3E}">
        <p14:creationId xmlns:p14="http://schemas.microsoft.com/office/powerpoint/2010/main" val="315382887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NAT Table, NAT Exhaustion</a:t>
            </a:r>
          </a:p>
        </p:txBody>
      </p:sp>
      <p:sp>
        <p:nvSpPr>
          <p:cNvPr id="3" name="Content Placeholder 2"/>
          <p:cNvSpPr>
            <a:spLocks noGrp="1"/>
          </p:cNvSpPr>
          <p:nvPr>
            <p:ph sz="quarter" idx="10"/>
          </p:nvPr>
        </p:nvSpPr>
        <p:spPr/>
        <p:txBody>
          <a:bodyPr>
            <a:normAutofit/>
          </a:bodyPr>
          <a:lstStyle/>
          <a:p>
            <a:r>
              <a:rPr lang="en-CA" dirty="0"/>
              <a:t>NAT (PAT) is used as a primary function in edge firewalls to allow communication to the Internet without assigning a public IP address to every network host</a:t>
            </a:r>
          </a:p>
          <a:p>
            <a:r>
              <a:rPr lang="en-CA" dirty="0"/>
              <a:t>In small to medium enterprises, it is typical to configure firewall NAT with a single public IP address for outbound Internet access</a:t>
            </a:r>
          </a:p>
        </p:txBody>
      </p:sp>
    </p:spTree>
    <p:extLst>
      <p:ext uri="{BB962C8B-B14F-4D97-AF65-F5344CB8AC3E}">
        <p14:creationId xmlns:p14="http://schemas.microsoft.com/office/powerpoint/2010/main" val="313688722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NAT Table, NAT Exhaustion</a:t>
            </a:r>
          </a:p>
        </p:txBody>
      </p:sp>
      <p:sp>
        <p:nvSpPr>
          <p:cNvPr id="3" name="Content Placeholder 2"/>
          <p:cNvSpPr>
            <a:spLocks noGrp="1"/>
          </p:cNvSpPr>
          <p:nvPr>
            <p:ph sz="quarter" idx="10"/>
          </p:nvPr>
        </p:nvSpPr>
        <p:spPr/>
        <p:txBody>
          <a:bodyPr>
            <a:normAutofit/>
          </a:bodyPr>
          <a:lstStyle/>
          <a:p>
            <a:r>
              <a:rPr lang="en-CA" dirty="0"/>
              <a:t>With a single public IP address, the available source port is 64 K</a:t>
            </a:r>
          </a:p>
          <a:p>
            <a:r>
              <a:rPr lang="en-CA" dirty="0"/>
              <a:t>With a large number of active network connections, possible to exhaust all available source ports in the NAT table, causing the firewall to stop NAT for new connections</a:t>
            </a:r>
          </a:p>
          <a:p>
            <a:r>
              <a:rPr lang="en-CA" dirty="0"/>
              <a:t>To prevent NAT exhaustion, use public IP pool instead of a single public IP address for NAT</a:t>
            </a:r>
          </a:p>
        </p:txBody>
      </p:sp>
    </p:spTree>
    <p:extLst>
      <p:ext uri="{BB962C8B-B14F-4D97-AF65-F5344CB8AC3E}">
        <p14:creationId xmlns:p14="http://schemas.microsoft.com/office/powerpoint/2010/main" val="348188136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Throughput Considerations</a:t>
            </a:r>
          </a:p>
        </p:txBody>
      </p:sp>
      <p:sp>
        <p:nvSpPr>
          <p:cNvPr id="3" name="Content Placeholder 2"/>
          <p:cNvSpPr>
            <a:spLocks noGrp="1"/>
          </p:cNvSpPr>
          <p:nvPr>
            <p:ph sz="quarter" idx="10"/>
          </p:nvPr>
        </p:nvSpPr>
        <p:spPr/>
        <p:txBody>
          <a:bodyPr>
            <a:normAutofit fontScale="92500"/>
          </a:bodyPr>
          <a:lstStyle/>
          <a:p>
            <a:r>
              <a:rPr lang="en-CA" dirty="0"/>
              <a:t>Firewalls perform inspection at layer 4 and above</a:t>
            </a:r>
          </a:p>
          <a:p>
            <a:r>
              <a:rPr lang="en-CA" dirty="0"/>
              <a:t>Because of the additional processing required for inspections, processing time is often penalized</a:t>
            </a:r>
          </a:p>
          <a:p>
            <a:r>
              <a:rPr lang="en-CA" dirty="0"/>
              <a:t>Firewalls use CPU resources to process traffic. Too much throughput causes high CPU usage, resulting in dropped packets.</a:t>
            </a:r>
          </a:p>
          <a:p>
            <a:r>
              <a:rPr lang="en-CA" dirty="0"/>
              <a:t>Typical firewall can inspect traffic in the range of 100 Mbps, while enterprise-class firewalls can inspect traffic in the range of 1 </a:t>
            </a:r>
            <a:r>
              <a:rPr lang="en-CA" dirty="0" err="1"/>
              <a:t>Gbps</a:t>
            </a:r>
            <a:endParaRPr lang="en-CA" dirty="0"/>
          </a:p>
          <a:p>
            <a:r>
              <a:rPr lang="en-CA" dirty="0"/>
              <a:t>Consider the throughput requirement when designing a firewall deployment</a:t>
            </a:r>
          </a:p>
        </p:txBody>
      </p:sp>
    </p:spTree>
    <p:extLst>
      <p:ext uri="{BB962C8B-B14F-4D97-AF65-F5344CB8AC3E}">
        <p14:creationId xmlns:p14="http://schemas.microsoft.com/office/powerpoint/2010/main" val="8765788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Drop ANY </a:t>
            </a:r>
            <a:r>
              <a:rPr lang="en-CA" dirty="0" err="1"/>
              <a:t>ANY</a:t>
            </a:r>
            <a:endParaRPr lang="en-CA" dirty="0"/>
          </a:p>
        </p:txBody>
      </p:sp>
      <p:sp>
        <p:nvSpPr>
          <p:cNvPr id="3" name="Content Placeholder 2"/>
          <p:cNvSpPr>
            <a:spLocks noGrp="1"/>
          </p:cNvSpPr>
          <p:nvPr>
            <p:ph sz="quarter" idx="10"/>
          </p:nvPr>
        </p:nvSpPr>
        <p:spPr/>
        <p:txBody>
          <a:bodyPr>
            <a:normAutofit/>
          </a:bodyPr>
          <a:lstStyle/>
          <a:p>
            <a:r>
              <a:rPr lang="en-CA" dirty="0"/>
              <a:t>Firewalls usually have an implicit DROP rule at the bottom of the rule set</a:t>
            </a:r>
          </a:p>
          <a:p>
            <a:r>
              <a:rPr lang="en-CA" dirty="0"/>
              <a:t>Used to block all traffic passing through the firewall by default </a:t>
            </a:r>
          </a:p>
          <a:p>
            <a:r>
              <a:rPr lang="en-CA" dirty="0"/>
              <a:t>However, it is useful to define an explicit DROP rule with manual logging for the purpose of troubleshooting</a:t>
            </a:r>
          </a:p>
        </p:txBody>
      </p:sp>
    </p:spTree>
    <p:extLst>
      <p:ext uri="{BB962C8B-B14F-4D97-AF65-F5344CB8AC3E}">
        <p14:creationId xmlns:p14="http://schemas.microsoft.com/office/powerpoint/2010/main" val="399406623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The ANY </a:t>
            </a:r>
            <a:r>
              <a:rPr lang="en-CA" dirty="0" err="1"/>
              <a:t>ANY</a:t>
            </a:r>
            <a:r>
              <a:rPr lang="en-CA" dirty="0"/>
              <a:t> Rule</a:t>
            </a:r>
          </a:p>
        </p:txBody>
      </p:sp>
      <p:sp>
        <p:nvSpPr>
          <p:cNvPr id="3" name="Content Placeholder 2"/>
          <p:cNvSpPr>
            <a:spLocks noGrp="1"/>
          </p:cNvSpPr>
          <p:nvPr>
            <p:ph sz="quarter" idx="10"/>
          </p:nvPr>
        </p:nvSpPr>
        <p:spPr/>
        <p:txBody>
          <a:bodyPr>
            <a:normAutofit fontScale="92500" lnSpcReduction="20000"/>
          </a:bodyPr>
          <a:lstStyle/>
          <a:p>
            <a:r>
              <a:rPr lang="en-CA" dirty="0"/>
              <a:t>Often used in zone-based firewall, the ANY (source) ANY (destination) rule is handy to allow ANY traffic from one zone to another (e.g., Trust to </a:t>
            </a:r>
            <a:r>
              <a:rPr lang="en-CA" dirty="0" err="1"/>
              <a:t>Untrust</a:t>
            </a:r>
            <a:r>
              <a:rPr lang="en-CA" dirty="0"/>
              <a:t>)</a:t>
            </a:r>
          </a:p>
          <a:p>
            <a:r>
              <a:rPr lang="en-CA" dirty="0"/>
              <a:t>In non-zone based firewalls, the ANY </a:t>
            </a:r>
            <a:r>
              <a:rPr lang="en-CA" dirty="0" err="1"/>
              <a:t>ANY</a:t>
            </a:r>
            <a:r>
              <a:rPr lang="en-CA" dirty="0"/>
              <a:t> rule is typically avoided, due to unexpected consequences in firewalls with multiple interfaces</a:t>
            </a:r>
          </a:p>
          <a:p>
            <a:r>
              <a:rPr lang="en-CA" dirty="0"/>
              <a:t>For example, an ANY </a:t>
            </a:r>
            <a:r>
              <a:rPr lang="en-CA" dirty="0" err="1"/>
              <a:t>ANY</a:t>
            </a:r>
            <a:r>
              <a:rPr lang="en-CA" dirty="0"/>
              <a:t> rule can allow:</a:t>
            </a:r>
          </a:p>
          <a:p>
            <a:pPr lvl="1"/>
            <a:r>
              <a:rPr lang="en-CA" dirty="0"/>
              <a:t>Any host on the internal network to access the Internet (intended)</a:t>
            </a:r>
          </a:p>
          <a:p>
            <a:pPr lvl="1"/>
            <a:r>
              <a:rPr lang="en-CA" dirty="0"/>
              <a:t>Any host on the Internet to access the internal network (unintended)</a:t>
            </a:r>
          </a:p>
          <a:p>
            <a:r>
              <a:rPr lang="en-CA" dirty="0"/>
              <a:t>It is a standard security practice not to use ANY in the five tuples. Always explicitly define them.</a:t>
            </a:r>
          </a:p>
        </p:txBody>
      </p:sp>
    </p:spTree>
    <p:extLst>
      <p:ext uri="{BB962C8B-B14F-4D97-AF65-F5344CB8AC3E}">
        <p14:creationId xmlns:p14="http://schemas.microsoft.com/office/powerpoint/2010/main" val="340919513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92334994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Other Firewall Maintenance</a:t>
            </a:r>
            <a:endParaRPr lang="en-US" dirty="0"/>
          </a:p>
        </p:txBody>
      </p:sp>
    </p:spTree>
    <p:extLst>
      <p:ext uri="{BB962C8B-B14F-4D97-AF65-F5344CB8AC3E}">
        <p14:creationId xmlns:p14="http://schemas.microsoft.com/office/powerpoint/2010/main" val="16369918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Other Firewall Maintenance</a:t>
            </a:r>
          </a:p>
        </p:txBody>
      </p:sp>
      <p:sp>
        <p:nvSpPr>
          <p:cNvPr id="3" name="Content Placeholder 2"/>
          <p:cNvSpPr>
            <a:spLocks noGrp="1"/>
          </p:cNvSpPr>
          <p:nvPr>
            <p:ph sz="quarter" idx="10"/>
          </p:nvPr>
        </p:nvSpPr>
        <p:spPr/>
        <p:txBody>
          <a:bodyPr>
            <a:normAutofit fontScale="92500" lnSpcReduction="20000"/>
          </a:bodyPr>
          <a:lstStyle/>
          <a:p>
            <a:r>
              <a:rPr lang="en-CA" dirty="0"/>
              <a:t>Back up and restore: An integral part of firewall management. Since firewalls are typically installed at the choke point within a network, it is crucial to have minimal downtime in the event of an incident.</a:t>
            </a:r>
          </a:p>
          <a:p>
            <a:r>
              <a:rPr lang="en-CA" dirty="0"/>
              <a:t>Log management: Firewall logs can aid in troubleshooting connectivity issues, and serve as evidence in a security incident. Store all firewall logs in a secured repository and protect them from tampering (log manager, SIEM).</a:t>
            </a:r>
          </a:p>
          <a:p>
            <a:r>
              <a:rPr lang="en-CA" dirty="0"/>
              <a:t>Ruleset version control: If firewall management supports version control, use it as a quick rollback mechanism in case of an issue with a change in firewall rules.</a:t>
            </a:r>
          </a:p>
        </p:txBody>
      </p:sp>
    </p:spTree>
    <p:extLst>
      <p:ext uri="{BB962C8B-B14F-4D97-AF65-F5344CB8AC3E}">
        <p14:creationId xmlns:p14="http://schemas.microsoft.com/office/powerpoint/2010/main" val="2662424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Defense in Depth</a:t>
            </a:r>
          </a:p>
        </p:txBody>
      </p:sp>
      <p:sp>
        <p:nvSpPr>
          <p:cNvPr id="3" name="Content Placeholder 2"/>
          <p:cNvSpPr>
            <a:spLocks noGrp="1"/>
          </p:cNvSpPr>
          <p:nvPr>
            <p:ph sz="quarter" idx="10"/>
          </p:nvPr>
        </p:nvSpPr>
        <p:spPr/>
        <p:txBody>
          <a:bodyPr>
            <a:normAutofit lnSpcReduction="10000"/>
          </a:bodyPr>
          <a:lstStyle/>
          <a:p>
            <a:r>
              <a:rPr lang="en-CA" dirty="0"/>
              <a:t>Defense in Depth is a concept borrowed from military</a:t>
            </a:r>
          </a:p>
          <a:p>
            <a:r>
              <a:rPr lang="en-CA" dirty="0"/>
              <a:t>The idea is simple:</a:t>
            </a:r>
          </a:p>
          <a:p>
            <a:pPr lvl="1"/>
            <a:r>
              <a:rPr lang="en-CA" dirty="0"/>
              <a:t>Use multiple layers of defense to delay an incoming attack by yielding space to buy time</a:t>
            </a:r>
          </a:p>
          <a:p>
            <a:pPr lvl="1"/>
            <a:r>
              <a:rPr lang="en-CA" dirty="0"/>
              <a:t>Because attackers must work through different defense layers to access internal resources, the attack has higher chance of being detected, giving the organization time to respond</a:t>
            </a:r>
          </a:p>
          <a:p>
            <a:r>
              <a:rPr lang="en-CA" dirty="0"/>
              <a:t>In network security, defense in depth includes multiple layers of firewalls, DMZ, IDS/IPS, antivirus, web filtering, etc.</a:t>
            </a:r>
          </a:p>
        </p:txBody>
      </p:sp>
    </p:spTree>
    <p:extLst>
      <p:ext uri="{BB962C8B-B14F-4D97-AF65-F5344CB8AC3E}">
        <p14:creationId xmlns:p14="http://schemas.microsoft.com/office/powerpoint/2010/main" val="20106581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53157116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Firewall Types</a:t>
            </a:r>
            <a:endParaRPr lang="en-US" dirty="0"/>
          </a:p>
        </p:txBody>
      </p:sp>
    </p:spTree>
    <p:extLst>
      <p:ext uri="{BB962C8B-B14F-4D97-AF65-F5344CB8AC3E}">
        <p14:creationId xmlns:p14="http://schemas.microsoft.com/office/powerpoint/2010/main" val="329227404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Packet Filtering Firewall</a:t>
            </a:r>
          </a:p>
        </p:txBody>
      </p:sp>
      <p:sp>
        <p:nvSpPr>
          <p:cNvPr id="3" name="Content Placeholder 2"/>
          <p:cNvSpPr>
            <a:spLocks noGrp="1"/>
          </p:cNvSpPr>
          <p:nvPr>
            <p:ph sz="quarter" idx="10"/>
          </p:nvPr>
        </p:nvSpPr>
        <p:spPr/>
        <p:txBody>
          <a:bodyPr>
            <a:normAutofit/>
          </a:bodyPr>
          <a:lstStyle/>
          <a:p>
            <a:r>
              <a:rPr lang="en-CA" dirty="0"/>
              <a:t>The most basic type of firewall</a:t>
            </a:r>
          </a:p>
          <a:p>
            <a:r>
              <a:rPr lang="en-CA" dirty="0"/>
              <a:t>Works at layer 3, similar to a router, with different networks on each interface</a:t>
            </a:r>
          </a:p>
          <a:p>
            <a:r>
              <a:rPr lang="en-CA" dirty="0"/>
              <a:t>Filters traffic at layer 3 according to the five tuples in the rules</a:t>
            </a:r>
          </a:p>
          <a:p>
            <a:r>
              <a:rPr lang="en-CA" dirty="0"/>
              <a:t>Does not maintain the state of the traffic. An administrator must create a rule for each traffic direction (initiate and return </a:t>
            </a:r>
            <a:r>
              <a:rPr lang="en-CA"/>
              <a:t>traffic)</a:t>
            </a:r>
            <a:endParaRPr lang="en-CA" dirty="0"/>
          </a:p>
        </p:txBody>
      </p:sp>
    </p:spTree>
    <p:extLst>
      <p:ext uri="{BB962C8B-B14F-4D97-AF65-F5344CB8AC3E}">
        <p14:creationId xmlns:p14="http://schemas.microsoft.com/office/powerpoint/2010/main" val="351018769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Packet Filtering Firewall</a:t>
            </a:r>
          </a:p>
        </p:txBody>
      </p:sp>
      <p:sp>
        <p:nvSpPr>
          <p:cNvPr id="3" name="Content Placeholder 2"/>
          <p:cNvSpPr>
            <a:spLocks noGrp="1"/>
          </p:cNvSpPr>
          <p:nvPr>
            <p:ph sz="quarter" idx="10"/>
          </p:nvPr>
        </p:nvSpPr>
        <p:spPr/>
        <p:txBody>
          <a:bodyPr>
            <a:normAutofit/>
          </a:bodyPr>
          <a:lstStyle/>
          <a:p>
            <a:r>
              <a:rPr lang="en-CA" dirty="0"/>
              <a:t>Example: To allow traffic from host A to web server B on TCP port 80 (HTTP) traffic, the administrator must create the following two rules:</a:t>
            </a:r>
          </a:p>
          <a:p>
            <a:pPr lvl="1"/>
            <a:r>
              <a:rPr lang="en-CA" dirty="0"/>
              <a:t>Host A on any port &gt; Web Server B on port 80 on TCP protocol, allow (the “initiate” traffic)</a:t>
            </a:r>
          </a:p>
          <a:p>
            <a:pPr lvl="1"/>
            <a:r>
              <a:rPr lang="en-CA" dirty="0"/>
              <a:t>Web Server B on port 80 &gt; Host A on any port on TCP protocol, allow (the “return” traffic)</a:t>
            </a:r>
          </a:p>
        </p:txBody>
      </p:sp>
    </p:spTree>
    <p:extLst>
      <p:ext uri="{BB962C8B-B14F-4D97-AF65-F5344CB8AC3E}">
        <p14:creationId xmlns:p14="http://schemas.microsoft.com/office/powerpoint/2010/main" val="34520582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466725" y="228600"/>
            <a:ext cx="6858000" cy="67945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3000" b="1" i="0" u="none" strike="noStrike" kern="1200" cap="none" spc="0" normalizeH="0" baseline="0" noProof="0" dirty="0">
                <a:ln>
                  <a:noFill/>
                </a:ln>
                <a:solidFill>
                  <a:srgbClr val="000000"/>
                </a:solidFill>
                <a:effectLst/>
                <a:uLnTx/>
                <a:uFillTx/>
                <a:latin typeface="Arial"/>
                <a:ea typeface="+mj-ea"/>
                <a:cs typeface="+mj-cs"/>
              </a:rPr>
              <a:t>Network Filtering Layer 3/4</a:t>
            </a:r>
          </a:p>
        </p:txBody>
      </p:sp>
      <p:pic>
        <p:nvPicPr>
          <p:cNvPr id="5" name="Picture 1040" descr="C:\My Documents\My Pictures\OSIsta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57275"/>
            <a:ext cx="599122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07837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Stateful</a:t>
            </a:r>
            <a:r>
              <a:rPr lang="en-CA" dirty="0"/>
              <a:t> Firewall</a:t>
            </a:r>
          </a:p>
        </p:txBody>
      </p:sp>
      <p:sp>
        <p:nvSpPr>
          <p:cNvPr id="3" name="Content Placeholder 2"/>
          <p:cNvSpPr>
            <a:spLocks noGrp="1"/>
          </p:cNvSpPr>
          <p:nvPr>
            <p:ph sz="quarter" idx="10"/>
          </p:nvPr>
        </p:nvSpPr>
        <p:spPr/>
        <p:txBody>
          <a:bodyPr>
            <a:normAutofit/>
          </a:bodyPr>
          <a:lstStyle/>
          <a:p>
            <a:r>
              <a:rPr lang="en-CA" dirty="0"/>
              <a:t>Has the intelligence to maintain the “state” of a network connection, and to account for the return traffic</a:t>
            </a:r>
          </a:p>
          <a:p>
            <a:r>
              <a:rPr lang="en-CA" dirty="0"/>
              <a:t>Uses computing resources to examine a connection at the initiation phase, and tracks the connection in a connection table</a:t>
            </a:r>
          </a:p>
          <a:p>
            <a:r>
              <a:rPr lang="en-CA" dirty="0"/>
              <a:t>When the return traffic arrives at the firewall, it performs a lookup at the connection table and automatically allows the return traffic through</a:t>
            </a:r>
          </a:p>
        </p:txBody>
      </p:sp>
    </p:spTree>
    <p:extLst>
      <p:ext uri="{BB962C8B-B14F-4D97-AF65-F5344CB8AC3E}">
        <p14:creationId xmlns:p14="http://schemas.microsoft.com/office/powerpoint/2010/main" val="156686657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Stateful</a:t>
            </a:r>
            <a:r>
              <a:rPr lang="en-CA" dirty="0"/>
              <a:t> Firewalls</a:t>
            </a:r>
          </a:p>
        </p:txBody>
      </p:sp>
      <p:sp>
        <p:nvSpPr>
          <p:cNvPr id="3" name="Content Placeholder 2"/>
          <p:cNvSpPr>
            <a:spLocks noGrp="1"/>
          </p:cNvSpPr>
          <p:nvPr>
            <p:ph sz="quarter" idx="10"/>
          </p:nvPr>
        </p:nvSpPr>
        <p:spPr/>
        <p:txBody>
          <a:bodyPr>
            <a:normAutofit/>
          </a:bodyPr>
          <a:lstStyle/>
          <a:p>
            <a:r>
              <a:rPr lang="en-CA" dirty="0"/>
              <a:t>Example: To allow traffic from host A to web server B on TCP port 80 (HTTP) traffic, the administrator only needs to create one rule</a:t>
            </a:r>
          </a:p>
          <a:p>
            <a:pPr lvl="1"/>
            <a:r>
              <a:rPr lang="en-CA" dirty="0"/>
              <a:t>Host A on any port &gt; Web Server B on port 80 on TCP protocol, allow (the “initiate” traffic)</a:t>
            </a:r>
          </a:p>
          <a:p>
            <a:r>
              <a:rPr lang="en-CA" dirty="0"/>
              <a:t>Connection is maintained in the connection table and return traffic is automatically allowed through</a:t>
            </a:r>
          </a:p>
        </p:txBody>
      </p:sp>
    </p:spTree>
    <p:extLst>
      <p:ext uri="{BB962C8B-B14F-4D97-AF65-F5344CB8AC3E}">
        <p14:creationId xmlns:p14="http://schemas.microsoft.com/office/powerpoint/2010/main" val="353336080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466725" y="228600"/>
            <a:ext cx="6858000" cy="67945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3000" b="1" i="0" u="none" strike="noStrike" kern="1200" cap="none" spc="0" normalizeH="0" baseline="0" noProof="0" dirty="0" err="1">
                <a:ln>
                  <a:noFill/>
                </a:ln>
                <a:solidFill>
                  <a:srgbClr val="000000"/>
                </a:solidFill>
                <a:effectLst/>
                <a:uLnTx/>
                <a:uFillTx/>
                <a:latin typeface="Arial"/>
                <a:ea typeface="+mj-ea"/>
                <a:cs typeface="+mj-cs"/>
              </a:rPr>
              <a:t>Stateful</a:t>
            </a:r>
            <a:r>
              <a:rPr kumimoji="0" lang="en-US" altLang="en-US" sz="3000" b="1" i="0" u="none" strike="noStrike" kern="1200" cap="none" spc="0" normalizeH="0" baseline="0" noProof="0" dirty="0">
                <a:ln>
                  <a:noFill/>
                </a:ln>
                <a:solidFill>
                  <a:srgbClr val="000000"/>
                </a:solidFill>
                <a:effectLst/>
                <a:uLnTx/>
                <a:uFillTx/>
                <a:latin typeface="Arial"/>
                <a:ea typeface="+mj-ea"/>
                <a:cs typeface="+mj-cs"/>
              </a:rPr>
              <a:t> Filtering Still @ Layer 3/4</a:t>
            </a:r>
          </a:p>
        </p:txBody>
      </p:sp>
      <p:pic>
        <p:nvPicPr>
          <p:cNvPr id="5" name="Picture 1040" descr="C:\My Documents\My Pictures\OSIsta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57275"/>
            <a:ext cx="599122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8662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Zone-Based Firewalls</a:t>
            </a:r>
          </a:p>
        </p:txBody>
      </p:sp>
      <p:sp>
        <p:nvSpPr>
          <p:cNvPr id="3" name="Content Placeholder 2"/>
          <p:cNvSpPr>
            <a:spLocks noGrp="1"/>
          </p:cNvSpPr>
          <p:nvPr>
            <p:ph sz="quarter" idx="10"/>
          </p:nvPr>
        </p:nvSpPr>
        <p:spPr/>
        <p:txBody>
          <a:bodyPr>
            <a:normAutofit/>
          </a:bodyPr>
          <a:lstStyle/>
          <a:p>
            <a:r>
              <a:rPr lang="en-CA" dirty="0"/>
              <a:t>Further development on firewalls allows the definition of network “zones” associated with individual interfaces</a:t>
            </a:r>
          </a:p>
          <a:p>
            <a:r>
              <a:rPr lang="en-CA" dirty="0"/>
              <a:t>Trust zone: the network inside the firewall (the corporate network)</a:t>
            </a:r>
          </a:p>
          <a:p>
            <a:r>
              <a:rPr lang="en-CA" dirty="0" err="1"/>
              <a:t>Untrust</a:t>
            </a:r>
            <a:r>
              <a:rPr lang="en-CA" dirty="0"/>
              <a:t> zone: the network outside the firewall (the Internet)</a:t>
            </a:r>
          </a:p>
          <a:p>
            <a:r>
              <a:rPr lang="en-CA" dirty="0"/>
              <a:t>DMZ zone: the network dedicated between Trust zone and </a:t>
            </a:r>
            <a:r>
              <a:rPr lang="en-CA" dirty="0" err="1"/>
              <a:t>Untrust</a:t>
            </a:r>
            <a:r>
              <a:rPr lang="en-CA" dirty="0"/>
              <a:t> zone, mostly used for hosting web services</a:t>
            </a:r>
          </a:p>
        </p:txBody>
      </p:sp>
    </p:spTree>
    <p:extLst>
      <p:ext uri="{BB962C8B-B14F-4D97-AF65-F5344CB8AC3E}">
        <p14:creationId xmlns:p14="http://schemas.microsoft.com/office/powerpoint/2010/main" val="301247116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Zone-Based Firewalls</a:t>
            </a:r>
          </a:p>
        </p:txBody>
      </p:sp>
      <p:sp>
        <p:nvSpPr>
          <p:cNvPr id="3" name="Content Placeholder 2"/>
          <p:cNvSpPr>
            <a:spLocks noGrp="1"/>
          </p:cNvSpPr>
          <p:nvPr>
            <p:ph sz="quarter" idx="10"/>
          </p:nvPr>
        </p:nvSpPr>
        <p:spPr/>
        <p:txBody>
          <a:bodyPr>
            <a:normAutofit/>
          </a:bodyPr>
          <a:lstStyle/>
          <a:p>
            <a:r>
              <a:rPr lang="en-CA" dirty="0"/>
              <a:t>Rules can be written specifically from one zone to another, simplifying rule set management</a:t>
            </a:r>
          </a:p>
          <a:p>
            <a:r>
              <a:rPr lang="en-CA" dirty="0"/>
              <a:t>Example: To allow all outbound Internet traffic from a corporate network to the Internet:</a:t>
            </a:r>
          </a:p>
          <a:p>
            <a:pPr lvl="1"/>
            <a:r>
              <a:rPr lang="en-CA" dirty="0"/>
              <a:t>Trust zone to </a:t>
            </a:r>
            <a:r>
              <a:rPr lang="en-CA" dirty="0" err="1"/>
              <a:t>Untrust</a:t>
            </a:r>
            <a:r>
              <a:rPr lang="en-CA" dirty="0"/>
              <a:t> zone, allow ANY host to ANY destination on port 80 (HTTP)</a:t>
            </a:r>
          </a:p>
        </p:txBody>
      </p:sp>
    </p:spTree>
    <p:extLst>
      <p:ext uri="{BB962C8B-B14F-4D97-AF65-F5344CB8AC3E}">
        <p14:creationId xmlns:p14="http://schemas.microsoft.com/office/powerpoint/2010/main" val="8210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a:t>
            </a:r>
          </a:p>
        </p:txBody>
      </p:sp>
      <p:sp>
        <p:nvSpPr>
          <p:cNvPr id="3" name="Content Placeholder 2"/>
          <p:cNvSpPr>
            <a:spLocks noGrp="1"/>
          </p:cNvSpPr>
          <p:nvPr>
            <p:ph sz="quarter" idx="10"/>
          </p:nvPr>
        </p:nvSpPr>
        <p:spPr/>
        <p:txBody>
          <a:bodyPr/>
          <a:lstStyle/>
          <a:p>
            <a:r>
              <a:rPr lang="en-US" dirty="0"/>
              <a:t>Instructor – Viktor </a:t>
            </a:r>
            <a:r>
              <a:rPr lang="en-US" dirty="0" err="1"/>
              <a:t>Lyagutsky</a:t>
            </a:r>
            <a:endParaRPr lang="en-US" dirty="0"/>
          </a:p>
          <a:p>
            <a:pPr lvl="1"/>
            <a:r>
              <a:rPr lang="en-US" dirty="0"/>
              <a:t>Background</a:t>
            </a:r>
          </a:p>
          <a:p>
            <a:r>
              <a:rPr lang="en-US" dirty="0"/>
              <a:t>Class</a:t>
            </a:r>
          </a:p>
          <a:p>
            <a:pPr lvl="1"/>
            <a:r>
              <a:rPr lang="en-US" dirty="0"/>
              <a:t>Each student</a:t>
            </a:r>
          </a:p>
        </p:txBody>
      </p:sp>
    </p:spTree>
    <p:extLst>
      <p:ext uri="{BB962C8B-B14F-4D97-AF65-F5344CB8AC3E}">
        <p14:creationId xmlns:p14="http://schemas.microsoft.com/office/powerpoint/2010/main" val="880760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12192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Like an Onion (a layered approach)</a:t>
            </a:r>
          </a:p>
          <a:p>
            <a:r>
              <a:rPr lang="en-US" altLang="en-US" dirty="0"/>
              <a:t>Each layer using different technologies or management controls</a:t>
            </a:r>
          </a:p>
          <a:p>
            <a:pPr lvl="1"/>
            <a:r>
              <a:rPr lang="en-US" altLang="en-US" dirty="0"/>
              <a:t>Perimeter of Network</a:t>
            </a:r>
          </a:p>
          <a:p>
            <a:pPr lvl="1"/>
            <a:r>
              <a:rPr lang="en-US" altLang="en-US" dirty="0"/>
              <a:t>Internal Network</a:t>
            </a:r>
          </a:p>
          <a:p>
            <a:pPr lvl="1"/>
            <a:r>
              <a:rPr lang="en-US" altLang="en-US" dirty="0"/>
              <a:t>Human Factor</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30</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pic>
        <p:nvPicPr>
          <p:cNvPr id="8" name="Picture 4" descr="FD00235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770813" y="533400"/>
            <a:ext cx="1373187" cy="1447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Oval 7"/>
          <p:cNvSpPr>
            <a:spLocks noChangeArrowheads="1"/>
          </p:cNvSpPr>
          <p:nvPr/>
        </p:nvSpPr>
        <p:spPr bwMode="auto">
          <a:xfrm>
            <a:off x="5029200" y="2362200"/>
            <a:ext cx="3886200" cy="38100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495800" y="3276600"/>
            <a:ext cx="2438400" cy="3810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5181600" y="2667000"/>
            <a:ext cx="1676400" cy="3810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02903612"/>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Transparent Firewall</a:t>
            </a:r>
          </a:p>
        </p:txBody>
      </p:sp>
      <p:sp>
        <p:nvSpPr>
          <p:cNvPr id="3" name="Content Placeholder 2"/>
          <p:cNvSpPr>
            <a:spLocks noGrp="1"/>
          </p:cNvSpPr>
          <p:nvPr>
            <p:ph sz="quarter" idx="10"/>
          </p:nvPr>
        </p:nvSpPr>
        <p:spPr/>
        <p:txBody>
          <a:bodyPr>
            <a:normAutofit/>
          </a:bodyPr>
          <a:lstStyle/>
          <a:p>
            <a:r>
              <a:rPr lang="en-CA" dirty="0"/>
              <a:t>Filters traffic based on firewall rules written with the five tuples, but examines and intercepts traffic at layer 2</a:t>
            </a:r>
          </a:p>
          <a:p>
            <a:r>
              <a:rPr lang="en-CA" dirty="0"/>
              <a:t>Interfaces are grouped into bridges (layer 2), with the firewall inserted into the bridge transparently</a:t>
            </a:r>
          </a:p>
          <a:p>
            <a:r>
              <a:rPr lang="en-CA" dirty="0"/>
              <a:t>Transparent firewalls do not require a layer 3 network for connectivity</a:t>
            </a:r>
          </a:p>
          <a:p>
            <a:pPr lvl="1"/>
            <a:r>
              <a:rPr lang="en-CA" dirty="0"/>
              <a:t>Useful for adding a firewall transparently inline into existing network without changing topology</a:t>
            </a:r>
          </a:p>
        </p:txBody>
      </p:sp>
    </p:spTree>
    <p:extLst>
      <p:ext uri="{BB962C8B-B14F-4D97-AF65-F5344CB8AC3E}">
        <p14:creationId xmlns:p14="http://schemas.microsoft.com/office/powerpoint/2010/main" val="210746466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466725" y="228600"/>
            <a:ext cx="6858000" cy="67945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3000" b="1" i="0" u="none" strike="noStrike" kern="1200" cap="none" spc="0" normalizeH="0" baseline="0" noProof="0" dirty="0">
                <a:ln>
                  <a:noFill/>
                </a:ln>
                <a:solidFill>
                  <a:srgbClr val="000000"/>
                </a:solidFill>
                <a:effectLst/>
                <a:uLnTx/>
                <a:uFillTx/>
                <a:latin typeface="Arial"/>
                <a:ea typeface="+mj-ea"/>
                <a:cs typeface="+mj-cs"/>
              </a:rPr>
              <a:t>Transparent @ Layer 2</a:t>
            </a:r>
          </a:p>
        </p:txBody>
      </p:sp>
      <p:pic>
        <p:nvPicPr>
          <p:cNvPr id="5" name="Picture 1040" descr="C:\My Documents\My Pictures\OSIsta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57275"/>
            <a:ext cx="599122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33157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Application Firewall (</a:t>
            </a:r>
            <a:r>
              <a:rPr lang="en-CA" dirty="0" err="1"/>
              <a:t>NextGen</a:t>
            </a:r>
            <a:r>
              <a:rPr lang="en-CA" dirty="0"/>
              <a:t>): L7</a:t>
            </a:r>
          </a:p>
        </p:txBody>
      </p:sp>
      <p:sp>
        <p:nvSpPr>
          <p:cNvPr id="3" name="Content Placeholder 2"/>
          <p:cNvSpPr>
            <a:spLocks noGrp="1"/>
          </p:cNvSpPr>
          <p:nvPr>
            <p:ph sz="quarter" idx="10"/>
          </p:nvPr>
        </p:nvSpPr>
        <p:spPr/>
        <p:txBody>
          <a:bodyPr>
            <a:normAutofit/>
          </a:bodyPr>
          <a:lstStyle/>
          <a:p>
            <a:r>
              <a:rPr lang="en-CA" dirty="0"/>
              <a:t>Application aware and understands application session information</a:t>
            </a:r>
          </a:p>
          <a:p>
            <a:r>
              <a:rPr lang="en-CA" dirty="0"/>
              <a:t>Filters traffic based on layer 7 properties</a:t>
            </a:r>
          </a:p>
          <a:p>
            <a:r>
              <a:rPr lang="en-CA" dirty="0"/>
              <a:t>Often user identity aware (AD integrated) to allow rule definition at user and group level</a:t>
            </a:r>
          </a:p>
          <a:p>
            <a:r>
              <a:rPr lang="en-CA" dirty="0"/>
              <a:t>Example: Allow management group access to Facebook</a:t>
            </a:r>
          </a:p>
          <a:p>
            <a:pPr lvl="1"/>
            <a:r>
              <a:rPr lang="en-CA" dirty="0"/>
              <a:t>Allow </a:t>
            </a:r>
            <a:r>
              <a:rPr lang="en-CA" dirty="0" err="1"/>
              <a:t>AD_GRP_Management</a:t>
            </a:r>
            <a:r>
              <a:rPr lang="en-CA" dirty="0"/>
              <a:t> to </a:t>
            </a:r>
            <a:r>
              <a:rPr lang="en-CA" dirty="0">
                <a:hlinkClick r:id="rId3"/>
              </a:rPr>
              <a:t>www.facebook.com</a:t>
            </a:r>
            <a:r>
              <a:rPr lang="en-CA" dirty="0"/>
              <a:t> on port 80 and 443 (HTTP, HTTPS)</a:t>
            </a:r>
          </a:p>
        </p:txBody>
      </p:sp>
    </p:spTree>
    <p:extLst>
      <p:ext uri="{BB962C8B-B14F-4D97-AF65-F5344CB8AC3E}">
        <p14:creationId xmlns:p14="http://schemas.microsoft.com/office/powerpoint/2010/main" val="87711334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466725" y="228600"/>
            <a:ext cx="6858000" cy="67945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3000" b="1" i="0" u="none" strike="noStrike" kern="1200" cap="none" spc="0" normalizeH="0" baseline="0" noProof="0" dirty="0" err="1">
                <a:ln>
                  <a:noFill/>
                </a:ln>
                <a:solidFill>
                  <a:srgbClr val="000000"/>
                </a:solidFill>
                <a:effectLst/>
                <a:uLnTx/>
                <a:uFillTx/>
                <a:latin typeface="Arial"/>
                <a:ea typeface="+mj-ea"/>
                <a:cs typeface="+mj-cs"/>
              </a:rPr>
              <a:t>Applicaton</a:t>
            </a:r>
            <a:r>
              <a:rPr kumimoji="0" lang="en-US" altLang="en-US" sz="3000" b="1" i="0" u="none" strike="noStrike" kern="1200" cap="none" spc="0" normalizeH="0" baseline="0" noProof="0" dirty="0">
                <a:ln>
                  <a:noFill/>
                </a:ln>
                <a:solidFill>
                  <a:srgbClr val="000000"/>
                </a:solidFill>
                <a:effectLst/>
                <a:uLnTx/>
                <a:uFillTx/>
                <a:latin typeface="Arial"/>
                <a:ea typeface="+mj-ea"/>
                <a:cs typeface="+mj-cs"/>
              </a:rPr>
              <a:t> FW @ Layer 7</a:t>
            </a:r>
          </a:p>
        </p:txBody>
      </p:sp>
      <p:pic>
        <p:nvPicPr>
          <p:cNvPr id="5" name="Picture 1040" descr="C:\My Documents\My Pictures\OSIsta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57275"/>
            <a:ext cx="599122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45207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UTM: Firewall and Other Services</a:t>
            </a:r>
          </a:p>
        </p:txBody>
      </p:sp>
      <p:sp>
        <p:nvSpPr>
          <p:cNvPr id="3" name="Content Placeholder 2"/>
          <p:cNvSpPr>
            <a:spLocks noGrp="1"/>
          </p:cNvSpPr>
          <p:nvPr>
            <p:ph sz="quarter" idx="10"/>
          </p:nvPr>
        </p:nvSpPr>
        <p:spPr>
          <a:xfrm>
            <a:off x="635000" y="866775"/>
            <a:ext cx="7840663" cy="5348993"/>
          </a:xfrm>
        </p:spPr>
        <p:txBody>
          <a:bodyPr>
            <a:normAutofit/>
          </a:bodyPr>
          <a:lstStyle/>
          <a:p>
            <a:r>
              <a:rPr lang="en-CA" dirty="0"/>
              <a:t>Unified Threat Management is a traditional (</a:t>
            </a:r>
            <a:r>
              <a:rPr lang="en-CA" dirty="0" err="1"/>
              <a:t>stateful</a:t>
            </a:r>
            <a:r>
              <a:rPr lang="en-CA" dirty="0"/>
              <a:t>) firewall that can also perform other security functions, such as:</a:t>
            </a:r>
          </a:p>
          <a:p>
            <a:pPr lvl="1"/>
            <a:r>
              <a:rPr lang="en-CA" dirty="0"/>
              <a:t>Anti-Virus and/or Anti-Spam;</a:t>
            </a:r>
          </a:p>
          <a:p>
            <a:pPr lvl="1"/>
            <a:r>
              <a:rPr lang="en-CA" dirty="0"/>
              <a:t>Web Proxy;</a:t>
            </a:r>
          </a:p>
          <a:p>
            <a:pPr lvl="1"/>
            <a:r>
              <a:rPr lang="en-CA" dirty="0"/>
              <a:t>White/Black Listing</a:t>
            </a:r>
          </a:p>
          <a:p>
            <a:pPr lvl="1"/>
            <a:r>
              <a:rPr lang="en-CA" dirty="0"/>
              <a:t>Application Control / ID</a:t>
            </a:r>
          </a:p>
          <a:p>
            <a:pPr lvl="1"/>
            <a:r>
              <a:rPr lang="en-CA" dirty="0"/>
              <a:t>User Identity</a:t>
            </a:r>
          </a:p>
          <a:p>
            <a:pPr lvl="1"/>
            <a:r>
              <a:rPr lang="en-CA" dirty="0"/>
              <a:t>Intrusion Detection System and/or Intrusion Prevention System;</a:t>
            </a:r>
          </a:p>
          <a:p>
            <a:pPr lvl="1"/>
            <a:r>
              <a:rPr lang="en-CA" dirty="0"/>
              <a:t>Virtual Private Network and </a:t>
            </a:r>
          </a:p>
          <a:p>
            <a:pPr lvl="1"/>
            <a:r>
              <a:rPr lang="en-CA" dirty="0"/>
              <a:t>Web Filtering</a:t>
            </a:r>
          </a:p>
        </p:txBody>
      </p:sp>
    </p:spTree>
    <p:extLst>
      <p:ext uri="{BB962C8B-B14F-4D97-AF65-F5344CB8AC3E}">
        <p14:creationId xmlns:p14="http://schemas.microsoft.com/office/powerpoint/2010/main" val="365639863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775" y="154483"/>
            <a:ext cx="7210425" cy="627860"/>
          </a:xfrm>
        </p:spPr>
        <p:txBody>
          <a:bodyPr/>
          <a:lstStyle/>
          <a:p>
            <a:r>
              <a:rPr lang="en-CA" dirty="0"/>
              <a:t>UTM: Firewall and Other Services </a:t>
            </a:r>
            <a:r>
              <a:rPr lang="en-CA" dirty="0" err="1"/>
              <a:t>cont</a:t>
            </a:r>
            <a:endParaRPr lang="en-CA" dirty="0"/>
          </a:p>
        </p:txBody>
      </p:sp>
      <p:sp>
        <p:nvSpPr>
          <p:cNvPr id="3" name="Content Placeholder 2"/>
          <p:cNvSpPr>
            <a:spLocks noGrp="1"/>
          </p:cNvSpPr>
          <p:nvPr>
            <p:ph sz="quarter" idx="10"/>
          </p:nvPr>
        </p:nvSpPr>
        <p:spPr>
          <a:xfrm>
            <a:off x="635000" y="866775"/>
            <a:ext cx="7840663" cy="5348993"/>
          </a:xfrm>
        </p:spPr>
        <p:txBody>
          <a:bodyPr>
            <a:normAutofit/>
          </a:bodyPr>
          <a:lstStyle/>
          <a:p>
            <a:r>
              <a:rPr lang="en-CA" dirty="0"/>
              <a:t>The “all-in-one” approach, functions enabled simply by purchasing a license</a:t>
            </a:r>
          </a:p>
          <a:p>
            <a:r>
              <a:rPr lang="en-CA" dirty="0"/>
              <a:t>Ideal for small to medium enterprises due to reduced cost and reduced hardware footprint</a:t>
            </a:r>
          </a:p>
        </p:txBody>
      </p:sp>
    </p:spTree>
    <p:extLst>
      <p:ext uri="{BB962C8B-B14F-4D97-AF65-F5344CB8AC3E}">
        <p14:creationId xmlns:p14="http://schemas.microsoft.com/office/powerpoint/2010/main" val="381879222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36528915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UTM and Other Firewall Services</a:t>
            </a:r>
            <a:endParaRPr lang="en-US" dirty="0"/>
          </a:p>
        </p:txBody>
      </p:sp>
    </p:spTree>
    <p:extLst>
      <p:ext uri="{BB962C8B-B14F-4D97-AF65-F5344CB8AC3E}">
        <p14:creationId xmlns:p14="http://schemas.microsoft.com/office/powerpoint/2010/main" val="164669427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Proxies and Filtering </a:t>
            </a:r>
          </a:p>
        </p:txBody>
      </p:sp>
      <p:sp>
        <p:nvSpPr>
          <p:cNvPr id="3" name="Content Placeholder 2"/>
          <p:cNvSpPr>
            <a:spLocks noGrp="1"/>
          </p:cNvSpPr>
          <p:nvPr>
            <p:ph sz="quarter" idx="10"/>
          </p:nvPr>
        </p:nvSpPr>
        <p:spPr/>
        <p:txBody>
          <a:bodyPr>
            <a:normAutofit/>
          </a:bodyPr>
          <a:lstStyle/>
          <a:p>
            <a:r>
              <a:rPr lang="en-CA" dirty="0"/>
              <a:t>A web proxy is an intermediate device that “proxies” Internet web access to minimize corporate computers’ exposure to the Internet</a:t>
            </a:r>
          </a:p>
          <a:p>
            <a:r>
              <a:rPr lang="en-CA" dirty="0"/>
              <a:t>Using a middleman approach, a web proxy can also cache the content of web pages for speed and bandwidth optimization, as well as perform web content filtering based on categorization (e.g., blocking pornography and malicious websites)</a:t>
            </a:r>
          </a:p>
        </p:txBody>
      </p:sp>
    </p:spTree>
    <p:extLst>
      <p:ext uri="{BB962C8B-B14F-4D97-AF65-F5344CB8AC3E}">
        <p14:creationId xmlns:p14="http://schemas.microsoft.com/office/powerpoint/2010/main" val="314786955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Domain / IP Black Listing</a:t>
            </a:r>
          </a:p>
        </p:txBody>
      </p:sp>
      <p:sp>
        <p:nvSpPr>
          <p:cNvPr id="3" name="Content Placeholder 2"/>
          <p:cNvSpPr>
            <a:spLocks noGrp="1"/>
          </p:cNvSpPr>
          <p:nvPr>
            <p:ph sz="quarter" idx="10"/>
          </p:nvPr>
        </p:nvSpPr>
        <p:spPr/>
        <p:txBody>
          <a:bodyPr/>
          <a:lstStyle/>
          <a:p>
            <a:r>
              <a:rPr lang="en-US" dirty="0"/>
              <a:t>Domain and/or IP black listing using threat intelligence to block external access</a:t>
            </a:r>
          </a:p>
          <a:p>
            <a:r>
              <a:rPr lang="en-US" dirty="0"/>
              <a:t>Vendor Threat Intel used</a:t>
            </a:r>
          </a:p>
        </p:txBody>
      </p:sp>
    </p:spTree>
    <p:extLst>
      <p:ext uri="{BB962C8B-B14F-4D97-AF65-F5344CB8AC3E}">
        <p14:creationId xmlns:p14="http://schemas.microsoft.com/office/powerpoint/2010/main" val="3938533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781050"/>
            <a:ext cx="7772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The Perimeter – No Maginot Line</a:t>
            </a:r>
          </a:p>
          <a:p>
            <a:pPr algn="ctr">
              <a:buNone/>
            </a:pPr>
            <a:r>
              <a:rPr lang="en-US" altLang="en-US" sz="2800" i="1" dirty="0"/>
              <a:t>“Do not strike at strength … attack that which is weak…”</a:t>
            </a:r>
            <a:r>
              <a:rPr lang="en-US" altLang="en-US" i="1" dirty="0"/>
              <a:t> - </a:t>
            </a:r>
            <a:r>
              <a:rPr lang="en-US" altLang="en-US" sz="2800" i="1" dirty="0"/>
              <a:t>Sun Tzu</a:t>
            </a:r>
            <a:endParaRPr lang="en-US" altLang="en-US" dirty="0"/>
          </a:p>
          <a:p>
            <a:pPr lvl="1"/>
            <a:r>
              <a:rPr lang="en-US" altLang="en-US" dirty="0"/>
              <a:t>Routers</a:t>
            </a:r>
          </a:p>
          <a:p>
            <a:pPr lvl="1"/>
            <a:r>
              <a:rPr lang="en-US" altLang="en-US" dirty="0"/>
              <a:t>Firewalls</a:t>
            </a:r>
          </a:p>
          <a:p>
            <a:pPr lvl="1"/>
            <a:r>
              <a:rPr lang="en-US" altLang="en-US" dirty="0"/>
              <a:t>IDS’s</a:t>
            </a:r>
          </a:p>
          <a:p>
            <a:pPr lvl="1"/>
            <a:r>
              <a:rPr lang="en-US" altLang="en-US" dirty="0"/>
              <a:t>VPN Devices</a:t>
            </a:r>
          </a:p>
          <a:p>
            <a:pPr lvl="1"/>
            <a:r>
              <a:rPr lang="en-US" altLang="en-US" dirty="0"/>
              <a:t>Software</a:t>
            </a:r>
          </a:p>
          <a:p>
            <a:pPr lvl="2"/>
            <a:r>
              <a:rPr lang="en-US" altLang="en-US" dirty="0"/>
              <a:t>OS, App, DB</a:t>
            </a:r>
          </a:p>
          <a:p>
            <a:pPr lvl="1"/>
            <a:r>
              <a:rPr lang="en-US" altLang="en-US" dirty="0"/>
              <a:t>DMZ’s and subnets</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31</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sp>
        <p:nvSpPr>
          <p:cNvPr id="10" name="Oval 7"/>
          <p:cNvSpPr>
            <a:spLocks noChangeArrowheads="1"/>
          </p:cNvSpPr>
          <p:nvPr/>
        </p:nvSpPr>
        <p:spPr bwMode="auto">
          <a:xfrm>
            <a:off x="5029200" y="2362200"/>
            <a:ext cx="3886200" cy="38100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bg2">
                <a:lumMod val="90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191000" y="2895599"/>
            <a:ext cx="2781300" cy="866775"/>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4095751" y="2362198"/>
            <a:ext cx="2762250" cy="1076326"/>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3"/>
          <p:cNvSpPr txBox="1">
            <a:spLocks noChangeArrowheads="1"/>
          </p:cNvSpPr>
          <p:nvPr/>
        </p:nvSpPr>
        <p:spPr bwMode="auto">
          <a:xfrm>
            <a:off x="6934200" y="1868269"/>
            <a:ext cx="11849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Perimeter</a:t>
            </a:r>
          </a:p>
          <a:p>
            <a:r>
              <a:rPr lang="en-US" altLang="en-US" dirty="0"/>
              <a:t>Defenses</a:t>
            </a:r>
          </a:p>
        </p:txBody>
      </p:sp>
    </p:spTree>
    <p:extLst>
      <p:ext uri="{BB962C8B-B14F-4D97-AF65-F5344CB8AC3E}">
        <p14:creationId xmlns:p14="http://schemas.microsoft.com/office/powerpoint/2010/main" val="66526050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Anti-Malware Tools</a:t>
            </a:r>
            <a:endParaRPr lang="en-US" dirty="0"/>
          </a:p>
        </p:txBody>
      </p:sp>
      <p:sp>
        <p:nvSpPr>
          <p:cNvPr id="3" name="Content Placeholder 2"/>
          <p:cNvSpPr>
            <a:spLocks noGrp="1"/>
          </p:cNvSpPr>
          <p:nvPr>
            <p:ph sz="quarter" idx="10"/>
          </p:nvPr>
        </p:nvSpPr>
        <p:spPr/>
        <p:txBody>
          <a:bodyPr>
            <a:normAutofit/>
          </a:bodyPr>
          <a:lstStyle/>
          <a:p>
            <a:r>
              <a:rPr lang="en-CA" dirty="0"/>
              <a:t>Since network traffic passes through the firewall, network based anti-malware tools can be applied to all network traffic, adding an extra layer of security against malware</a:t>
            </a:r>
          </a:p>
          <a:p>
            <a:r>
              <a:rPr lang="en-CA" dirty="0"/>
              <a:t>Using both static (hash signature) and/or dynamic file analysis</a:t>
            </a:r>
          </a:p>
          <a:p>
            <a:r>
              <a:rPr lang="en-CA" dirty="0"/>
              <a:t>Dynamic file analysis typically consists of file submission to service to perform various functionality up to and including file execution</a:t>
            </a:r>
          </a:p>
        </p:txBody>
      </p:sp>
    </p:spTree>
    <p:extLst>
      <p:ext uri="{BB962C8B-B14F-4D97-AF65-F5344CB8AC3E}">
        <p14:creationId xmlns:p14="http://schemas.microsoft.com/office/powerpoint/2010/main" val="412155078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Anti-Spam Tools</a:t>
            </a:r>
          </a:p>
        </p:txBody>
      </p:sp>
      <p:sp>
        <p:nvSpPr>
          <p:cNvPr id="3" name="Content Placeholder 2"/>
          <p:cNvSpPr>
            <a:spLocks noGrp="1"/>
          </p:cNvSpPr>
          <p:nvPr>
            <p:ph sz="quarter" idx="10"/>
          </p:nvPr>
        </p:nvSpPr>
        <p:spPr/>
        <p:txBody>
          <a:bodyPr>
            <a:normAutofit/>
          </a:bodyPr>
          <a:lstStyle/>
          <a:p>
            <a:r>
              <a:rPr lang="en-CA" dirty="0"/>
              <a:t>Similar to anti-malware, network based anti-spam tools can be used on all email traffic passing through the firewall, adding an extra layer of security against spam and phishing attacks</a:t>
            </a:r>
          </a:p>
        </p:txBody>
      </p:sp>
    </p:spTree>
    <p:extLst>
      <p:ext uri="{BB962C8B-B14F-4D97-AF65-F5344CB8AC3E}">
        <p14:creationId xmlns:p14="http://schemas.microsoft.com/office/powerpoint/2010/main" val="154261538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User Identity</a:t>
            </a:r>
          </a:p>
        </p:txBody>
      </p:sp>
      <p:sp>
        <p:nvSpPr>
          <p:cNvPr id="3" name="Content Placeholder 2"/>
          <p:cNvSpPr>
            <a:spLocks noGrp="1"/>
          </p:cNvSpPr>
          <p:nvPr>
            <p:ph sz="quarter" idx="10"/>
          </p:nvPr>
        </p:nvSpPr>
        <p:spPr/>
        <p:txBody>
          <a:bodyPr>
            <a:normAutofit/>
          </a:bodyPr>
          <a:lstStyle/>
          <a:p>
            <a:r>
              <a:rPr lang="en-CA" dirty="0"/>
              <a:t>Next Generation (</a:t>
            </a:r>
            <a:r>
              <a:rPr lang="en-CA" dirty="0" err="1"/>
              <a:t>NextGen</a:t>
            </a:r>
            <a:r>
              <a:rPr lang="en-CA" dirty="0"/>
              <a:t>) firewalls usually come with user identity awareness, to allow specific users or groups, instead of the traditional source IP address in the firewall rule</a:t>
            </a:r>
          </a:p>
          <a:p>
            <a:r>
              <a:rPr lang="en-CA" dirty="0"/>
              <a:t>Typical integration includes Active Directory and/or LDAP</a:t>
            </a:r>
          </a:p>
          <a:p>
            <a:r>
              <a:rPr lang="en-CA" dirty="0"/>
              <a:t>There are challenges with implementing this control effectively</a:t>
            </a:r>
          </a:p>
        </p:txBody>
      </p:sp>
    </p:spTree>
    <p:extLst>
      <p:ext uri="{BB962C8B-B14F-4D97-AF65-F5344CB8AC3E}">
        <p14:creationId xmlns:p14="http://schemas.microsoft.com/office/powerpoint/2010/main" val="310147344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 Control / ID</a:t>
            </a:r>
          </a:p>
        </p:txBody>
      </p:sp>
      <p:sp>
        <p:nvSpPr>
          <p:cNvPr id="3" name="Content Placeholder 2"/>
          <p:cNvSpPr>
            <a:spLocks noGrp="1"/>
          </p:cNvSpPr>
          <p:nvPr>
            <p:ph sz="quarter" idx="10"/>
          </p:nvPr>
        </p:nvSpPr>
        <p:spPr/>
        <p:txBody>
          <a:bodyPr/>
          <a:lstStyle/>
          <a:p>
            <a:r>
              <a:rPr lang="en-US" dirty="0"/>
              <a:t>Use of firewall to identify the application transiting and confirm it behaves as expected (use of port / signaling / </a:t>
            </a:r>
            <a:r>
              <a:rPr lang="en-US" dirty="0" err="1"/>
              <a:t>comms</a:t>
            </a:r>
            <a:r>
              <a:rPr lang="en-US" dirty="0"/>
              <a:t>) and determine if operating within preset parameters</a:t>
            </a:r>
          </a:p>
          <a:p>
            <a:r>
              <a:rPr lang="en-US" dirty="0"/>
              <a:t>Limitations to depth of packet analysis by each technology vendor (Cisco FP vs Palo Alto vs Check Point)</a:t>
            </a:r>
          </a:p>
        </p:txBody>
      </p:sp>
    </p:spTree>
    <p:extLst>
      <p:ext uri="{BB962C8B-B14F-4D97-AF65-F5344CB8AC3E}">
        <p14:creationId xmlns:p14="http://schemas.microsoft.com/office/powerpoint/2010/main" val="345651138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9" y="154483"/>
            <a:ext cx="7248525" cy="627860"/>
          </a:xfrm>
        </p:spPr>
        <p:txBody>
          <a:bodyPr/>
          <a:lstStyle/>
          <a:p>
            <a:r>
              <a:rPr lang="en-CA" dirty="0"/>
              <a:t>Intrusion Detection Prevention System</a:t>
            </a:r>
          </a:p>
        </p:txBody>
      </p:sp>
      <p:sp>
        <p:nvSpPr>
          <p:cNvPr id="3" name="Content Placeholder 2"/>
          <p:cNvSpPr>
            <a:spLocks noGrp="1"/>
          </p:cNvSpPr>
          <p:nvPr>
            <p:ph sz="quarter" idx="10"/>
          </p:nvPr>
        </p:nvSpPr>
        <p:spPr/>
        <p:txBody>
          <a:bodyPr>
            <a:normAutofit/>
          </a:bodyPr>
          <a:lstStyle/>
          <a:p>
            <a:r>
              <a:rPr lang="en-CA" dirty="0"/>
              <a:t>With visibility of all passing network traffic, network based IDS/IPS can also be deployed at the firewall</a:t>
            </a:r>
          </a:p>
          <a:p>
            <a:r>
              <a:rPr lang="en-CA" dirty="0"/>
              <a:t>Typically signature based (Snort)</a:t>
            </a:r>
          </a:p>
        </p:txBody>
      </p:sp>
    </p:spTree>
    <p:extLst>
      <p:ext uri="{BB962C8B-B14F-4D97-AF65-F5344CB8AC3E}">
        <p14:creationId xmlns:p14="http://schemas.microsoft.com/office/powerpoint/2010/main" val="128642569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VPN</a:t>
            </a:r>
          </a:p>
        </p:txBody>
      </p:sp>
      <p:sp>
        <p:nvSpPr>
          <p:cNvPr id="3" name="Content Placeholder 2"/>
          <p:cNvSpPr>
            <a:spLocks noGrp="1"/>
          </p:cNvSpPr>
          <p:nvPr>
            <p:ph sz="quarter" idx="10"/>
          </p:nvPr>
        </p:nvSpPr>
        <p:spPr/>
        <p:txBody>
          <a:bodyPr>
            <a:normAutofit/>
          </a:bodyPr>
          <a:lstStyle/>
          <a:p>
            <a:r>
              <a:rPr lang="en-CA" dirty="0"/>
              <a:t>Most firewalls include VPN termination as a standard feature</a:t>
            </a:r>
          </a:p>
          <a:p>
            <a:r>
              <a:rPr lang="en-CA" dirty="0"/>
              <a:t>Basic implementation supports site-to-site VPN (e.g., </a:t>
            </a:r>
            <a:r>
              <a:rPr lang="en-CA" dirty="0" err="1"/>
              <a:t>IPSec</a:t>
            </a:r>
            <a:r>
              <a:rPr lang="en-CA" dirty="0"/>
              <a:t>) and remote access for users (e.g., SSLVPN)</a:t>
            </a:r>
          </a:p>
        </p:txBody>
      </p:sp>
    </p:spTree>
    <p:extLst>
      <p:ext uri="{BB962C8B-B14F-4D97-AF65-F5344CB8AC3E}">
        <p14:creationId xmlns:p14="http://schemas.microsoft.com/office/powerpoint/2010/main" val="247527812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Filtering</a:t>
            </a:r>
          </a:p>
        </p:txBody>
      </p:sp>
      <p:sp>
        <p:nvSpPr>
          <p:cNvPr id="3" name="Content Placeholder 2"/>
          <p:cNvSpPr>
            <a:spLocks noGrp="1"/>
          </p:cNvSpPr>
          <p:nvPr>
            <p:ph sz="quarter" idx="10"/>
          </p:nvPr>
        </p:nvSpPr>
        <p:spPr/>
        <p:txBody>
          <a:bodyPr>
            <a:normAutofit/>
          </a:bodyPr>
          <a:lstStyle/>
          <a:p>
            <a:r>
              <a:rPr lang="en-CA" dirty="0"/>
              <a:t>Most UTM firewalls include Web filtering as a feature</a:t>
            </a:r>
          </a:p>
          <a:p>
            <a:r>
              <a:rPr lang="en-CA" dirty="0"/>
              <a:t>Basic implementation supports site categorization and policy implementation</a:t>
            </a:r>
          </a:p>
        </p:txBody>
      </p:sp>
    </p:spTree>
    <p:extLst>
      <p:ext uri="{BB962C8B-B14F-4D97-AF65-F5344CB8AC3E}">
        <p14:creationId xmlns:p14="http://schemas.microsoft.com/office/powerpoint/2010/main" val="2390520342"/>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01360256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Firewall Placement</a:t>
            </a:r>
            <a:endParaRPr lang="en-US" dirty="0"/>
          </a:p>
        </p:txBody>
      </p:sp>
    </p:spTree>
    <p:extLst>
      <p:ext uri="{BB962C8B-B14F-4D97-AF65-F5344CB8AC3E}">
        <p14:creationId xmlns:p14="http://schemas.microsoft.com/office/powerpoint/2010/main" val="397353571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Edge Firewall</a:t>
            </a:r>
            <a:endParaRPr lang="en-US" dirty="0"/>
          </a:p>
        </p:txBody>
      </p:sp>
      <p:sp>
        <p:nvSpPr>
          <p:cNvPr id="3" name="Content Placeholder 2"/>
          <p:cNvSpPr>
            <a:spLocks noGrp="1"/>
          </p:cNvSpPr>
          <p:nvPr>
            <p:ph sz="quarter" idx="10"/>
          </p:nvPr>
        </p:nvSpPr>
        <p:spPr/>
        <p:txBody>
          <a:bodyPr>
            <a:normAutofit/>
          </a:bodyPr>
          <a:lstStyle/>
          <a:p>
            <a:r>
              <a:rPr lang="en-CA" dirty="0"/>
              <a:t>Installed at the edge of the corporate network, connecting to an external network </a:t>
            </a:r>
            <a:br>
              <a:rPr lang="en-CA" dirty="0"/>
            </a:br>
            <a:r>
              <a:rPr lang="en-CA" dirty="0"/>
              <a:t>(e.g., ISP or Partner network)</a:t>
            </a:r>
          </a:p>
          <a:p>
            <a:endParaRPr lang="en-CA" dirty="0"/>
          </a:p>
        </p:txBody>
      </p:sp>
    </p:spTree>
    <p:extLst>
      <p:ext uri="{BB962C8B-B14F-4D97-AF65-F5344CB8AC3E}">
        <p14:creationId xmlns:p14="http://schemas.microsoft.com/office/powerpoint/2010/main" val="1809496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781050"/>
            <a:ext cx="7772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Internal Network – The inner network safeguards</a:t>
            </a:r>
          </a:p>
          <a:p>
            <a:pPr lvl="1"/>
            <a:r>
              <a:rPr lang="en-US" altLang="en-US" dirty="0"/>
              <a:t>IDPS, Personal Firewalls</a:t>
            </a:r>
          </a:p>
          <a:p>
            <a:pPr lvl="1"/>
            <a:r>
              <a:rPr lang="en-US" altLang="en-US" dirty="0"/>
              <a:t>A/V Software</a:t>
            </a:r>
          </a:p>
          <a:p>
            <a:pPr lvl="1"/>
            <a:r>
              <a:rPr lang="en-US" altLang="en-US" dirty="0"/>
              <a:t>Software Hardening</a:t>
            </a:r>
          </a:p>
          <a:p>
            <a:pPr lvl="2"/>
            <a:r>
              <a:rPr lang="en-US" altLang="en-US" dirty="0"/>
              <a:t>OS patches </a:t>
            </a:r>
            <a:r>
              <a:rPr lang="en-US" altLang="en-US" dirty="0" err="1"/>
              <a:t>etc</a:t>
            </a:r>
            <a:endParaRPr lang="en-US" altLang="en-US" dirty="0"/>
          </a:p>
          <a:p>
            <a:pPr lvl="2"/>
            <a:r>
              <a:rPr lang="en-US" altLang="en-US" dirty="0"/>
              <a:t>Only needed</a:t>
            </a:r>
          </a:p>
          <a:p>
            <a:pPr lvl="2">
              <a:buFontTx/>
              <a:buNone/>
            </a:pPr>
            <a:r>
              <a:rPr lang="en-US" altLang="en-US" dirty="0"/>
              <a:t>Services running</a:t>
            </a:r>
          </a:p>
          <a:p>
            <a:pPr lvl="1"/>
            <a:r>
              <a:rPr lang="en-US" altLang="en-US" dirty="0"/>
              <a:t>Configuration </a:t>
            </a:r>
            <a:r>
              <a:rPr lang="en-US" altLang="en-US" dirty="0" err="1"/>
              <a:t>Mgmt</a:t>
            </a:r>
            <a:endParaRPr lang="en-US" altLang="en-US" dirty="0"/>
          </a:p>
          <a:p>
            <a:pPr lvl="1"/>
            <a:r>
              <a:rPr lang="en-US" altLang="en-US" dirty="0"/>
              <a:t>Audits</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32</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sp>
        <p:nvSpPr>
          <p:cNvPr id="10" name="Oval 7"/>
          <p:cNvSpPr>
            <a:spLocks noChangeArrowheads="1"/>
          </p:cNvSpPr>
          <p:nvPr/>
        </p:nvSpPr>
        <p:spPr bwMode="auto">
          <a:xfrm>
            <a:off x="5029200" y="2362200"/>
            <a:ext cx="3886200" cy="38100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191000" y="2895600"/>
            <a:ext cx="2743200" cy="904874"/>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4191000" y="2362200"/>
            <a:ext cx="2667000" cy="10668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8"/>
          <p:cNvSpPr txBox="1">
            <a:spLocks noChangeArrowheads="1"/>
          </p:cNvSpPr>
          <p:nvPr/>
        </p:nvSpPr>
        <p:spPr bwMode="auto">
          <a:xfrm>
            <a:off x="7061200" y="2333625"/>
            <a:ext cx="11592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Internal</a:t>
            </a:r>
          </a:p>
          <a:p>
            <a:r>
              <a:rPr lang="en-US" altLang="en-US" dirty="0"/>
              <a:t>Defenses</a:t>
            </a:r>
          </a:p>
        </p:txBody>
      </p:sp>
    </p:spTree>
    <p:extLst>
      <p:ext uri="{BB962C8B-B14F-4D97-AF65-F5344CB8AC3E}">
        <p14:creationId xmlns:p14="http://schemas.microsoft.com/office/powerpoint/2010/main" val="4011239523"/>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Edge Firewall</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8"/>
          <p:cNvSpPr txBox="1">
            <a:spLocks noChangeArrowheads="1"/>
          </p:cNvSpPr>
          <p:nvPr/>
        </p:nvSpPr>
        <p:spPr bwMode="auto">
          <a:xfrm>
            <a:off x="6937295" y="3168134"/>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21" name="Group 22"/>
          <p:cNvGrpSpPr>
            <a:grpSpLocks/>
          </p:cNvGrpSpPr>
          <p:nvPr/>
        </p:nvGrpSpPr>
        <p:grpSpPr bwMode="auto">
          <a:xfrm>
            <a:off x="2362200" y="4343400"/>
            <a:ext cx="609600" cy="609600"/>
            <a:chOff x="3408" y="1776"/>
            <a:chExt cx="384" cy="384"/>
          </a:xfrm>
        </p:grpSpPr>
        <p:sp>
          <p:nvSpPr>
            <p:cNvPr id="22" name="Oval 23"/>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3" name="AutoShape 24"/>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28" name="Group 29"/>
          <p:cNvGrpSpPr>
            <a:grpSpLocks/>
          </p:cNvGrpSpPr>
          <p:nvPr/>
        </p:nvGrpSpPr>
        <p:grpSpPr bwMode="auto">
          <a:xfrm>
            <a:off x="2362200" y="5638800"/>
            <a:ext cx="609600" cy="609600"/>
            <a:chOff x="3408" y="1776"/>
            <a:chExt cx="384" cy="384"/>
          </a:xfrm>
        </p:grpSpPr>
        <p:sp>
          <p:nvSpPr>
            <p:cNvPr id="29" name="Oval 30"/>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0" name="AutoShape 31"/>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10.1.4.1/192.168.123.4</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10.1.3.1/192.168.123.3</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10.1.2.1/192.168.123.2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10.1.1.1/192.168.123.1</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Remote</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Access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 Box 61"/>
          <p:cNvSpPr txBox="1">
            <a:spLocks noChangeArrowheads="1"/>
          </p:cNvSpPr>
          <p:nvPr/>
        </p:nvSpPr>
        <p:spPr bwMode="auto">
          <a:xfrm>
            <a:off x="198752" y="4232701"/>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ICS</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Systems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3" name="Oval 52"/>
          <p:cNvSpPr/>
          <p:nvPr/>
        </p:nvSpPr>
        <p:spPr>
          <a:xfrm>
            <a:off x="5953045" y="3429000"/>
            <a:ext cx="1638300" cy="18391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60448651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Internal Firewall</a:t>
            </a:r>
            <a:endParaRPr lang="en-US" dirty="0"/>
          </a:p>
        </p:txBody>
      </p:sp>
      <p:sp>
        <p:nvSpPr>
          <p:cNvPr id="3" name="Content Placeholder 2"/>
          <p:cNvSpPr>
            <a:spLocks noGrp="1"/>
          </p:cNvSpPr>
          <p:nvPr>
            <p:ph sz="quarter" idx="10"/>
          </p:nvPr>
        </p:nvSpPr>
        <p:spPr/>
        <p:txBody>
          <a:bodyPr>
            <a:normAutofit/>
          </a:bodyPr>
          <a:lstStyle/>
          <a:p>
            <a:r>
              <a:rPr lang="en-CA" dirty="0"/>
              <a:t>Installed inside the corporate network, to protect specific groups of networks </a:t>
            </a:r>
            <a:br>
              <a:rPr lang="en-CA" dirty="0"/>
            </a:br>
            <a:r>
              <a:rPr lang="en-CA" dirty="0"/>
              <a:t>(e.g., network access to data centre)</a:t>
            </a:r>
          </a:p>
        </p:txBody>
      </p:sp>
    </p:spTree>
    <p:extLst>
      <p:ext uri="{BB962C8B-B14F-4D97-AF65-F5344CB8AC3E}">
        <p14:creationId xmlns:p14="http://schemas.microsoft.com/office/powerpoint/2010/main" val="248430313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Internal Firewall</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8"/>
          <p:cNvSpPr txBox="1">
            <a:spLocks noChangeArrowheads="1"/>
          </p:cNvSpPr>
          <p:nvPr/>
        </p:nvSpPr>
        <p:spPr bwMode="auto">
          <a:xfrm>
            <a:off x="6937295" y="3168134"/>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21" name="Group 22"/>
          <p:cNvGrpSpPr>
            <a:grpSpLocks/>
          </p:cNvGrpSpPr>
          <p:nvPr/>
        </p:nvGrpSpPr>
        <p:grpSpPr bwMode="auto">
          <a:xfrm>
            <a:off x="2362200" y="4343400"/>
            <a:ext cx="609600" cy="609600"/>
            <a:chOff x="3408" y="1776"/>
            <a:chExt cx="384" cy="384"/>
          </a:xfrm>
        </p:grpSpPr>
        <p:sp>
          <p:nvSpPr>
            <p:cNvPr id="22" name="Oval 23"/>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3" name="AutoShape 24"/>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10.1.4.1/192.168.123.4</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10.1.3.1/192.168.123.3</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10.1.2.1/192.168.123.2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10.1.1.1/192.168.123.1</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Remote</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Access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156" y="5567362"/>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Text Box 61"/>
          <p:cNvSpPr txBox="1">
            <a:spLocks noChangeArrowheads="1"/>
          </p:cNvSpPr>
          <p:nvPr/>
        </p:nvSpPr>
        <p:spPr bwMode="auto">
          <a:xfrm>
            <a:off x="247650" y="4127926"/>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ICS</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Systems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4" name="Oval 53"/>
          <p:cNvSpPr/>
          <p:nvPr/>
        </p:nvSpPr>
        <p:spPr>
          <a:xfrm>
            <a:off x="2124075" y="5421689"/>
            <a:ext cx="1104900" cy="11029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1851694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ICS Firewall</a:t>
            </a:r>
            <a:endParaRPr lang="en-US" dirty="0"/>
          </a:p>
        </p:txBody>
      </p:sp>
      <p:sp>
        <p:nvSpPr>
          <p:cNvPr id="3" name="Content Placeholder 2"/>
          <p:cNvSpPr>
            <a:spLocks noGrp="1"/>
          </p:cNvSpPr>
          <p:nvPr>
            <p:ph sz="quarter" idx="10"/>
          </p:nvPr>
        </p:nvSpPr>
        <p:spPr/>
        <p:txBody>
          <a:bodyPr>
            <a:normAutofit fontScale="92500" lnSpcReduction="10000"/>
          </a:bodyPr>
          <a:lstStyle/>
          <a:p>
            <a:r>
              <a:rPr lang="en-CA" dirty="0"/>
              <a:t>Internal firewall typically used to protect the ICS environment</a:t>
            </a:r>
          </a:p>
          <a:p>
            <a:r>
              <a:rPr lang="en-CA" dirty="0"/>
              <a:t>A simpler way to access the ICS would be to allow direct access from a corporate network to an ICS network via the ICS firewall</a:t>
            </a:r>
          </a:p>
          <a:p>
            <a:r>
              <a:rPr lang="en-CA" dirty="0"/>
              <a:t>However, this allows a compromised corporate asset to launch attacks on the ICS through the allowed communication channel on the ICS firewall</a:t>
            </a:r>
          </a:p>
          <a:p>
            <a:r>
              <a:rPr lang="en-CA" dirty="0"/>
              <a:t>A more secure approach would be adding a DMZ between the corporate network and the ICS, using a security hardened jump server in the DMZ to access the ICS network</a:t>
            </a:r>
          </a:p>
        </p:txBody>
      </p:sp>
    </p:spTree>
    <p:extLst>
      <p:ext uri="{BB962C8B-B14F-4D97-AF65-F5344CB8AC3E}">
        <p14:creationId xmlns:p14="http://schemas.microsoft.com/office/powerpoint/2010/main" val="236495563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ICS Firewall</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8"/>
          <p:cNvSpPr txBox="1">
            <a:spLocks noChangeArrowheads="1"/>
          </p:cNvSpPr>
          <p:nvPr/>
        </p:nvSpPr>
        <p:spPr bwMode="auto">
          <a:xfrm>
            <a:off x="6937295" y="3168134"/>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10.1.4.1/192.168.123.4</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10.1.3.1/192.168.123.3</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10.1.2.1/192.168.123.2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10.1.1.1/192.168.123.1</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Remote</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Access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156" y="5567362"/>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Text Box 61"/>
          <p:cNvSpPr txBox="1">
            <a:spLocks noChangeArrowheads="1"/>
          </p:cNvSpPr>
          <p:nvPr/>
        </p:nvSpPr>
        <p:spPr bwMode="auto">
          <a:xfrm>
            <a:off x="247650" y="4127926"/>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ICS</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Systems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2" y="4230439"/>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Oval 53"/>
          <p:cNvSpPr/>
          <p:nvPr/>
        </p:nvSpPr>
        <p:spPr>
          <a:xfrm>
            <a:off x="2124075" y="4078664"/>
            <a:ext cx="1104900" cy="11029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13036188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Host-Based Firewall</a:t>
            </a:r>
            <a:endParaRPr lang="en-US" dirty="0"/>
          </a:p>
        </p:txBody>
      </p:sp>
      <p:sp>
        <p:nvSpPr>
          <p:cNvPr id="3" name="Content Placeholder 2"/>
          <p:cNvSpPr>
            <a:spLocks noGrp="1"/>
          </p:cNvSpPr>
          <p:nvPr>
            <p:ph sz="quarter" idx="10"/>
          </p:nvPr>
        </p:nvSpPr>
        <p:spPr>
          <a:xfrm>
            <a:off x="635000" y="933450"/>
            <a:ext cx="7840663" cy="5282318"/>
          </a:xfrm>
        </p:spPr>
        <p:txBody>
          <a:bodyPr>
            <a:normAutofit/>
          </a:bodyPr>
          <a:lstStyle/>
          <a:p>
            <a:r>
              <a:rPr lang="en-CA" dirty="0"/>
              <a:t>Installed on individual host (software) to protect traffic in and out of a host</a:t>
            </a:r>
          </a:p>
          <a:p>
            <a:r>
              <a:rPr lang="en-CA" dirty="0"/>
              <a:t>It is effective at stopping attacks from within the network, where network-based security solutions do not have visibility</a:t>
            </a:r>
          </a:p>
          <a:p>
            <a:r>
              <a:rPr lang="en-CA" dirty="0"/>
              <a:t>Windows firewall and Symantec Internet Security are examples of host-based firewalls</a:t>
            </a:r>
          </a:p>
        </p:txBody>
      </p:sp>
    </p:spTree>
    <p:extLst>
      <p:ext uri="{BB962C8B-B14F-4D97-AF65-F5344CB8AC3E}">
        <p14:creationId xmlns:p14="http://schemas.microsoft.com/office/powerpoint/2010/main" val="3650476115"/>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Host Based Firewall</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8"/>
          <p:cNvSpPr txBox="1">
            <a:spLocks noChangeArrowheads="1"/>
          </p:cNvSpPr>
          <p:nvPr/>
        </p:nvSpPr>
        <p:spPr bwMode="auto">
          <a:xfrm>
            <a:off x="6937295" y="3168134"/>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10.1.4.1/192.168.123.4</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10.1.3.1/192.168.123.3</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10.1.2.1/192.168.123.2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10.1.1.1/192.168.123.1</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Remote</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Access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156" y="5567362"/>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Text Box 61"/>
          <p:cNvSpPr txBox="1">
            <a:spLocks noChangeArrowheads="1"/>
          </p:cNvSpPr>
          <p:nvPr/>
        </p:nvSpPr>
        <p:spPr bwMode="auto">
          <a:xfrm>
            <a:off x="247650" y="4127926"/>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ICS</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Systems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2" y="4230439"/>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79" y="2844923"/>
            <a:ext cx="280194" cy="406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1047750" y="2651289"/>
            <a:ext cx="952500" cy="8126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53398256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3180563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5225" y="1320800"/>
            <a:ext cx="5102713" cy="2980352"/>
          </a:xfrm>
        </p:spPr>
        <p:txBody>
          <a:bodyPr anchor="ctr"/>
          <a:lstStyle/>
          <a:p>
            <a:r>
              <a:rPr lang="en-US" dirty="0"/>
              <a:t>Demilitarized Zone</a:t>
            </a:r>
          </a:p>
        </p:txBody>
      </p:sp>
    </p:spTree>
    <p:extLst>
      <p:ext uri="{BB962C8B-B14F-4D97-AF65-F5344CB8AC3E}">
        <p14:creationId xmlns:p14="http://schemas.microsoft.com/office/powerpoint/2010/main" val="268886618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34"/>
          <p:cNvSpPr>
            <a:spLocks noChangeShapeType="1"/>
          </p:cNvSpPr>
          <p:nvPr/>
        </p:nvSpPr>
        <p:spPr bwMode="auto">
          <a:xfrm flipH="1" flipV="1">
            <a:off x="6981745" y="4127926"/>
            <a:ext cx="1" cy="114300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ctrTitle"/>
          </p:nvPr>
        </p:nvSpPr>
        <p:spPr/>
        <p:txBody>
          <a:bodyPr/>
          <a:lstStyle/>
          <a:p>
            <a:r>
              <a:rPr lang="en-US"/>
              <a:t>DMZ </a:t>
            </a:r>
            <a:r>
              <a:rPr lang="en-US" dirty="0"/>
              <a:t>Firewall</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8"/>
          <p:cNvSpPr txBox="1">
            <a:spLocks noChangeArrowheads="1"/>
          </p:cNvSpPr>
          <p:nvPr/>
        </p:nvSpPr>
        <p:spPr bwMode="auto">
          <a:xfrm>
            <a:off x="6937295" y="2949059"/>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10.1.4.1/192.168.123.4</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5" name="Text Box 41"/>
          <p:cNvSpPr txBox="1">
            <a:spLocks noChangeArrowheads="1"/>
          </p:cNvSpPr>
          <p:nvPr/>
        </p:nvSpPr>
        <p:spPr bwMode="auto">
          <a:xfrm>
            <a:off x="1143000" y="3810000"/>
            <a:ext cx="301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10.1.3.1/192/168.123.3</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10.1.2.1/192.168.123.2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10.1.1.1/192.168.123.1</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Remote</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Access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198775"/>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321476"/>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156" y="5567362"/>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Text Box 61"/>
          <p:cNvSpPr txBox="1">
            <a:spLocks noChangeArrowheads="1"/>
          </p:cNvSpPr>
          <p:nvPr/>
        </p:nvSpPr>
        <p:spPr bwMode="auto">
          <a:xfrm>
            <a:off x="247650" y="4127926"/>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ICS</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Systems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2" y="4230439"/>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79" y="2844923"/>
            <a:ext cx="280194" cy="406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 Box 18"/>
          <p:cNvSpPr txBox="1">
            <a:spLocks noChangeArrowheads="1"/>
          </p:cNvSpPr>
          <p:nvPr/>
        </p:nvSpPr>
        <p:spPr bwMode="auto">
          <a:xfrm>
            <a:off x="7058024" y="4826426"/>
            <a:ext cx="20859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172.16.0.0/24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7" name="Text Box 61"/>
          <p:cNvSpPr txBox="1">
            <a:spLocks noChangeArrowheads="1"/>
          </p:cNvSpPr>
          <p:nvPr/>
        </p:nvSpPr>
        <p:spPr bwMode="auto">
          <a:xfrm>
            <a:off x="6410244" y="5355103"/>
            <a:ext cx="1143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External Facing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806222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781050"/>
            <a:ext cx="7772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Human Factor – The people connected to our systems</a:t>
            </a:r>
          </a:p>
          <a:p>
            <a:pPr lvl="1"/>
            <a:r>
              <a:rPr lang="en-US" altLang="en-US" dirty="0"/>
              <a:t>Policies, Standards &amp; Procedures</a:t>
            </a:r>
          </a:p>
          <a:p>
            <a:pPr lvl="2"/>
            <a:r>
              <a:rPr lang="en-US" altLang="en-US" dirty="0"/>
              <a:t>A/V Policy, AUP</a:t>
            </a:r>
          </a:p>
          <a:p>
            <a:pPr lvl="2"/>
            <a:r>
              <a:rPr lang="en-US" altLang="en-US" dirty="0"/>
              <a:t>Standards of Employee Conduct</a:t>
            </a:r>
          </a:p>
          <a:p>
            <a:pPr lvl="2"/>
            <a:r>
              <a:rPr lang="en-US" altLang="en-US" dirty="0"/>
              <a:t>BCP Procedures</a:t>
            </a:r>
          </a:p>
          <a:p>
            <a:pPr lvl="1"/>
            <a:r>
              <a:rPr lang="en-US" altLang="en-US" dirty="0"/>
              <a:t>Awareness Program</a:t>
            </a:r>
          </a:p>
          <a:p>
            <a:pPr lvl="2"/>
            <a:r>
              <a:rPr lang="en-US" altLang="en-US" dirty="0"/>
              <a:t>Sign AUP Annually</a:t>
            </a:r>
          </a:p>
          <a:p>
            <a:pPr lvl="2"/>
            <a:r>
              <a:rPr lang="en-US" altLang="en-US" dirty="0"/>
              <a:t>Security tip of the week</a:t>
            </a:r>
          </a:p>
          <a:p>
            <a:pPr lvl="2"/>
            <a:r>
              <a:rPr lang="en-US" altLang="en-US" dirty="0"/>
              <a:t>Advertise Best Practices</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33</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sp>
        <p:nvSpPr>
          <p:cNvPr id="10" name="Oval 7"/>
          <p:cNvSpPr>
            <a:spLocks noChangeArrowheads="1"/>
          </p:cNvSpPr>
          <p:nvPr/>
        </p:nvSpPr>
        <p:spPr bwMode="auto">
          <a:xfrm>
            <a:off x="5029200" y="2362200"/>
            <a:ext cx="3886200" cy="38100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191000" y="2895600"/>
            <a:ext cx="2743200" cy="904874"/>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4191000" y="2362200"/>
            <a:ext cx="2667000" cy="10668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7"/>
          <p:cNvSpPr txBox="1">
            <a:spLocks noChangeArrowheads="1"/>
          </p:cNvSpPr>
          <p:nvPr/>
        </p:nvSpPr>
        <p:spPr bwMode="auto">
          <a:xfrm>
            <a:off x="6858000" y="4020234"/>
            <a:ext cx="11592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Human</a:t>
            </a:r>
          </a:p>
          <a:p>
            <a:r>
              <a:rPr lang="en-US" altLang="en-US" dirty="0"/>
              <a:t>Defenses</a:t>
            </a:r>
          </a:p>
        </p:txBody>
      </p:sp>
    </p:spTree>
    <p:extLst>
      <p:ext uri="{BB962C8B-B14F-4D97-AF65-F5344CB8AC3E}">
        <p14:creationId xmlns:p14="http://schemas.microsoft.com/office/powerpoint/2010/main" val="2305619161"/>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Demilitarized Zone</a:t>
            </a:r>
          </a:p>
        </p:txBody>
      </p:sp>
      <p:sp>
        <p:nvSpPr>
          <p:cNvPr id="3" name="Content Placeholder 2"/>
          <p:cNvSpPr>
            <a:spLocks noGrp="1"/>
          </p:cNvSpPr>
          <p:nvPr>
            <p:ph sz="quarter" idx="10"/>
          </p:nvPr>
        </p:nvSpPr>
        <p:spPr/>
        <p:txBody>
          <a:bodyPr>
            <a:normAutofit/>
          </a:bodyPr>
          <a:lstStyle/>
          <a:p>
            <a:r>
              <a:rPr lang="en-CA" dirty="0"/>
              <a:t>Also known as a perimeter network, is an isolated network that sits between the corporate trusted network and untrusted networks like the Internet or partner network</a:t>
            </a:r>
          </a:p>
          <a:p>
            <a:r>
              <a:rPr lang="en-CA" dirty="0"/>
              <a:t>Useful buffer zone to allow an organization to install dedicated servers and services to gain access to resources in the other network, without exposing internal resources</a:t>
            </a:r>
          </a:p>
        </p:txBody>
      </p:sp>
    </p:spTree>
    <p:extLst>
      <p:ext uri="{BB962C8B-B14F-4D97-AF65-F5344CB8AC3E}">
        <p14:creationId xmlns:p14="http://schemas.microsoft.com/office/powerpoint/2010/main" val="87041301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Demilitarized Zone</a:t>
            </a:r>
          </a:p>
        </p:txBody>
      </p:sp>
      <p:sp>
        <p:nvSpPr>
          <p:cNvPr id="3" name="Content Placeholder 2"/>
          <p:cNvSpPr>
            <a:spLocks noGrp="1"/>
          </p:cNvSpPr>
          <p:nvPr>
            <p:ph sz="quarter" idx="10"/>
          </p:nvPr>
        </p:nvSpPr>
        <p:spPr/>
        <p:txBody>
          <a:bodyPr>
            <a:normAutofit/>
          </a:bodyPr>
          <a:lstStyle/>
          <a:p>
            <a:r>
              <a:rPr lang="en-CA" dirty="0"/>
              <a:t>Example: Front-end email server in DMZ  receives emails from the Internet, and then relays them to an internal email server through a secured channel. </a:t>
            </a:r>
          </a:p>
          <a:p>
            <a:pPr lvl="1"/>
            <a:r>
              <a:rPr lang="en-CA" dirty="0"/>
              <a:t>This allows an organization to receive emails from the Internet without directly exposing the internal email server to the Internet</a:t>
            </a:r>
          </a:p>
          <a:p>
            <a:r>
              <a:rPr lang="en-CA" dirty="0"/>
              <a:t>Example: Web proxy in DMZ allows corporate computers to access the Internet as an intermediate device, without exposing the computers directly to the Internet</a:t>
            </a:r>
          </a:p>
        </p:txBody>
      </p:sp>
    </p:spTree>
    <p:extLst>
      <p:ext uri="{BB962C8B-B14F-4D97-AF65-F5344CB8AC3E}">
        <p14:creationId xmlns:p14="http://schemas.microsoft.com/office/powerpoint/2010/main" val="105027635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92898327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49534555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69" y="809625"/>
            <a:ext cx="4353169" cy="3491527"/>
          </a:xfrm>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p:txBody>
          <a:bodyPr>
            <a:normAutofit/>
          </a:bodyPr>
          <a:lstStyle/>
          <a:p>
            <a:r>
              <a:rPr lang="en-US"/>
              <a:t>Lecture </a:t>
            </a:r>
            <a:r>
              <a:rPr lang="en-US" dirty="0"/>
              <a:t>7: IDS/IPS</a:t>
            </a:r>
          </a:p>
        </p:txBody>
      </p:sp>
    </p:spTree>
    <p:extLst>
      <p:ext uri="{BB962C8B-B14F-4D97-AF65-F5344CB8AC3E}">
        <p14:creationId xmlns:p14="http://schemas.microsoft.com/office/powerpoint/2010/main" val="379895933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p:txBody>
          <a:bodyPr/>
          <a:lstStyle/>
          <a:p>
            <a:r>
              <a:rPr lang="en-US" dirty="0"/>
              <a:t>Module 6 Review: </a:t>
            </a:r>
            <a:r>
              <a:rPr lang="en-US"/>
              <a:t>Firewall Basics</a:t>
            </a:r>
          </a:p>
          <a:p>
            <a:r>
              <a:rPr lang="en-US" dirty="0"/>
              <a:t>IDS</a:t>
            </a:r>
          </a:p>
          <a:p>
            <a:r>
              <a:rPr lang="en-US" dirty="0"/>
              <a:t>IPS</a:t>
            </a:r>
          </a:p>
          <a:p>
            <a:r>
              <a:rPr lang="en-US" dirty="0"/>
              <a:t>Types of IDS/IPS</a:t>
            </a:r>
          </a:p>
          <a:p>
            <a:r>
              <a:rPr lang="en-US" dirty="0"/>
              <a:t>Detection Methods</a:t>
            </a:r>
          </a:p>
          <a:p>
            <a:r>
              <a:rPr lang="en-US" dirty="0"/>
              <a:t>IDS/IPS Example</a:t>
            </a:r>
          </a:p>
          <a:p>
            <a:r>
              <a:rPr lang="en-US" dirty="0"/>
              <a:t>How IPS Snort Works</a:t>
            </a:r>
          </a:p>
          <a:p>
            <a:endParaRPr lang="en-US" dirty="0"/>
          </a:p>
          <a:p>
            <a:endParaRPr lang="en-US" dirty="0"/>
          </a:p>
        </p:txBody>
      </p:sp>
    </p:spTree>
    <p:extLst>
      <p:ext uri="{BB962C8B-B14F-4D97-AF65-F5344CB8AC3E}">
        <p14:creationId xmlns:p14="http://schemas.microsoft.com/office/powerpoint/2010/main" val="275989000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sz="4400" dirty="0"/>
              <a:t>Review </a:t>
            </a:r>
            <a:br>
              <a:rPr lang="en-CA" sz="4400" dirty="0"/>
            </a:br>
            <a:r>
              <a:rPr lang="en-CA" sz="4400" dirty="0"/>
              <a:t>Module 6:</a:t>
            </a:r>
            <a:br>
              <a:rPr lang="en-CA" sz="4400" dirty="0"/>
            </a:br>
            <a:r>
              <a:rPr lang="en-CA" sz="4400" dirty="0"/>
              <a:t>Firewall Basics</a:t>
            </a:r>
            <a:endParaRPr lang="en-US" sz="4400" dirty="0"/>
          </a:p>
        </p:txBody>
      </p:sp>
    </p:spTree>
    <p:extLst>
      <p:ext uri="{BB962C8B-B14F-4D97-AF65-F5344CB8AC3E}">
        <p14:creationId xmlns:p14="http://schemas.microsoft.com/office/powerpoint/2010/main" val="59834187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 Module 6</a:t>
            </a:r>
          </a:p>
        </p:txBody>
      </p:sp>
      <p:sp>
        <p:nvSpPr>
          <p:cNvPr id="3" name="Content Placeholder 2"/>
          <p:cNvSpPr>
            <a:spLocks noGrp="1"/>
          </p:cNvSpPr>
          <p:nvPr>
            <p:ph sz="quarter" idx="10"/>
          </p:nvPr>
        </p:nvSpPr>
        <p:spPr>
          <a:xfrm>
            <a:off x="635000" y="857250"/>
            <a:ext cx="7840663" cy="5358518"/>
          </a:xfrm>
        </p:spPr>
        <p:txBody>
          <a:bodyPr/>
          <a:lstStyle/>
          <a:p>
            <a:r>
              <a:rPr lang="en-US" dirty="0"/>
              <a:t>Firewall Basics &amp; Types</a:t>
            </a:r>
          </a:p>
          <a:p>
            <a:r>
              <a:rPr lang="en-US" dirty="0"/>
              <a:t>Firewall Placement (Architecture)</a:t>
            </a:r>
          </a:p>
          <a:p>
            <a:r>
              <a:rPr lang="en-US" dirty="0"/>
              <a:t>Demilitarized Zone</a:t>
            </a:r>
          </a:p>
          <a:p>
            <a:r>
              <a:rPr lang="en-CA" dirty="0"/>
              <a:t>UTM and Other Firewall Services</a:t>
            </a:r>
          </a:p>
          <a:p>
            <a:r>
              <a:rPr lang="en-CA" dirty="0"/>
              <a:t>Defense in Depth</a:t>
            </a:r>
          </a:p>
          <a:p>
            <a:r>
              <a:rPr lang="en-CA" dirty="0"/>
              <a:t>Firewall Maintenance</a:t>
            </a:r>
            <a:endParaRPr lang="en-US" dirty="0"/>
          </a:p>
        </p:txBody>
      </p:sp>
    </p:spTree>
    <p:extLst>
      <p:ext uri="{BB962C8B-B14F-4D97-AF65-F5344CB8AC3E}">
        <p14:creationId xmlns:p14="http://schemas.microsoft.com/office/powerpoint/2010/main" val="3133661650"/>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4400" dirty="0"/>
              <a:t>Intrusion Detection System (IDS)/Intrusion Prevention System (IPS)</a:t>
            </a:r>
          </a:p>
        </p:txBody>
      </p:sp>
    </p:spTree>
    <p:extLst>
      <p:ext uri="{BB962C8B-B14F-4D97-AF65-F5344CB8AC3E}">
        <p14:creationId xmlns:p14="http://schemas.microsoft.com/office/powerpoint/2010/main" val="77050141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Detection System (IDS)</a:t>
            </a:r>
          </a:p>
        </p:txBody>
      </p:sp>
      <p:sp>
        <p:nvSpPr>
          <p:cNvPr id="3" name="Content Placeholder 2"/>
          <p:cNvSpPr>
            <a:spLocks noGrp="1"/>
          </p:cNvSpPr>
          <p:nvPr>
            <p:ph sz="quarter" idx="10"/>
          </p:nvPr>
        </p:nvSpPr>
        <p:spPr/>
        <p:txBody>
          <a:bodyPr>
            <a:normAutofit/>
          </a:bodyPr>
          <a:lstStyle/>
          <a:p>
            <a:pPr fontAlgn="ctr"/>
            <a:r>
              <a:rPr lang="en-CA" dirty="0"/>
              <a:t>An IDS is a network device that monitors network traffic behavior and analyzes it for specific activity that stands out from the “norm” or matches a signature database of network attacks</a:t>
            </a:r>
          </a:p>
          <a:p>
            <a:pPr fontAlgn="ctr"/>
            <a:r>
              <a:rPr lang="en-CA" dirty="0"/>
              <a:t>IDS is deployed offline and can’t intercept the offending network intrusion when identified. It mostly serves as an alert to a network condition only, not as a defence mechanism</a:t>
            </a:r>
          </a:p>
        </p:txBody>
      </p:sp>
    </p:spTree>
    <p:extLst>
      <p:ext uri="{BB962C8B-B14F-4D97-AF65-F5344CB8AC3E}">
        <p14:creationId xmlns:p14="http://schemas.microsoft.com/office/powerpoint/2010/main" val="2959458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5514013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Prevention System (IPS)</a:t>
            </a:r>
          </a:p>
        </p:txBody>
      </p:sp>
      <p:sp>
        <p:nvSpPr>
          <p:cNvPr id="3" name="Content Placeholder 2"/>
          <p:cNvSpPr>
            <a:spLocks noGrp="1"/>
          </p:cNvSpPr>
          <p:nvPr>
            <p:ph sz="quarter" idx="10"/>
          </p:nvPr>
        </p:nvSpPr>
        <p:spPr/>
        <p:txBody>
          <a:bodyPr>
            <a:normAutofit/>
          </a:bodyPr>
          <a:lstStyle/>
          <a:p>
            <a:pPr fontAlgn="ctr"/>
            <a:r>
              <a:rPr lang="en-CA" dirty="0"/>
              <a:t>An IPS is a network device that is deployed inline with network traffic and analyzes it for malicious network activities and then actively blocks the network connections upon  detection</a:t>
            </a:r>
          </a:p>
          <a:p>
            <a:pPr fontAlgn="ctr"/>
            <a:r>
              <a:rPr lang="en-CA" dirty="0"/>
              <a:t>IPS provides real-time protection against network attacks, at the expense of milliseconds delay</a:t>
            </a:r>
          </a:p>
          <a:p>
            <a:pPr fontAlgn="ctr"/>
            <a:r>
              <a:rPr lang="en-CA" dirty="0"/>
              <a:t>Since IPS has the added benefit over an IDS of intercepting malicious network activities, most current intrusion systems are IPS</a:t>
            </a:r>
          </a:p>
        </p:txBody>
      </p:sp>
    </p:spTree>
    <p:extLst>
      <p:ext uri="{BB962C8B-B14F-4D97-AF65-F5344CB8AC3E}">
        <p14:creationId xmlns:p14="http://schemas.microsoft.com/office/powerpoint/2010/main" val="354815291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Type of IDS/IPS</a:t>
            </a:r>
          </a:p>
        </p:txBody>
      </p:sp>
    </p:spTree>
    <p:extLst>
      <p:ext uri="{BB962C8B-B14F-4D97-AF65-F5344CB8AC3E}">
        <p14:creationId xmlns:p14="http://schemas.microsoft.com/office/powerpoint/2010/main" val="189504986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IDS</a:t>
            </a:r>
          </a:p>
        </p:txBody>
      </p:sp>
      <p:sp>
        <p:nvSpPr>
          <p:cNvPr id="3" name="Content Placeholder 2"/>
          <p:cNvSpPr>
            <a:spLocks noGrp="1"/>
          </p:cNvSpPr>
          <p:nvPr>
            <p:ph sz="quarter" idx="10"/>
          </p:nvPr>
        </p:nvSpPr>
        <p:spPr/>
        <p:txBody>
          <a:bodyPr>
            <a:normAutofit/>
          </a:bodyPr>
          <a:lstStyle/>
          <a:p>
            <a:pPr fontAlgn="ctr"/>
            <a:r>
              <a:rPr lang="en-CA" dirty="0"/>
              <a:t>Network based IDS (NIDS): </a:t>
            </a:r>
          </a:p>
          <a:p>
            <a:pPr lvl="1" fontAlgn="ctr"/>
            <a:r>
              <a:rPr lang="en-CA" dirty="0"/>
              <a:t>Monitors network traffic at the network level </a:t>
            </a:r>
          </a:p>
          <a:p>
            <a:pPr lvl="1" fontAlgn="ctr"/>
            <a:r>
              <a:rPr lang="en-CA" dirty="0"/>
              <a:t>Usually done by sending traffic through a network tap or creating a span port on a network switch </a:t>
            </a:r>
          </a:p>
          <a:p>
            <a:pPr lvl="1" fontAlgn="ctr"/>
            <a:r>
              <a:rPr lang="en-CA" dirty="0"/>
              <a:t>Looks for suspicious network activity across the network </a:t>
            </a:r>
          </a:p>
          <a:p>
            <a:pPr lvl="1" fontAlgn="ctr"/>
            <a:r>
              <a:rPr lang="en-CA" dirty="0"/>
              <a:t>Requires a network choke point to be effective (e.g., at the network DMZ, WAN core router, or network entry into a data center)</a:t>
            </a:r>
          </a:p>
        </p:txBody>
      </p:sp>
    </p:spTree>
    <p:extLst>
      <p:ext uri="{BB962C8B-B14F-4D97-AF65-F5344CB8AC3E}">
        <p14:creationId xmlns:p14="http://schemas.microsoft.com/office/powerpoint/2010/main" val="156792179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34"/>
          <p:cNvSpPr>
            <a:spLocks noChangeShapeType="1"/>
          </p:cNvSpPr>
          <p:nvPr/>
        </p:nvSpPr>
        <p:spPr bwMode="auto">
          <a:xfrm flipH="1" flipV="1">
            <a:off x="6981744" y="4127925"/>
            <a:ext cx="9638" cy="1311539"/>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p:cNvSpPr>
            <a:spLocks noGrp="1"/>
          </p:cNvSpPr>
          <p:nvPr>
            <p:ph type="ctrTitle"/>
          </p:nvPr>
        </p:nvSpPr>
        <p:spPr/>
        <p:txBody>
          <a:bodyPr/>
          <a:lstStyle/>
          <a:p>
            <a:r>
              <a:rPr lang="en-US" dirty="0"/>
              <a:t>Firewall w/ IDPS</a:t>
            </a:r>
          </a:p>
        </p:txBody>
      </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10.1.1.2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8"/>
          <p:cNvSpPr txBox="1">
            <a:spLocks noChangeArrowheads="1"/>
          </p:cNvSpPr>
          <p:nvPr/>
        </p:nvSpPr>
        <p:spPr bwMode="auto">
          <a:xfrm>
            <a:off x="6937295" y="2949059"/>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12.16.23.24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10.1.4.1/192.168.123.4</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10.1.3.1/192.168.123.3</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80808"/>
                </a:solidFill>
                <a:effectLst/>
                <a:uLnTx/>
                <a:uFillTx/>
                <a:latin typeface="Arial"/>
                <a:ea typeface="+mn-ea"/>
                <a:cs typeface="+mn-cs"/>
              </a:rPr>
              <a:t>10.1.2.1/192.168.123.2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10.1.1.1/192.168.123.1</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Remote</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Access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Internal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80808"/>
                  </a:solidFill>
                  <a:effectLst/>
                  <a:uLnTx/>
                  <a:uFillTx/>
                  <a:latin typeface="Times New Roman" charset="0"/>
                  <a:ea typeface="+mn-ea"/>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grpSp>
      <p:sp>
        <p:nvSpPr>
          <p:cNvPr id="47" name="Line 34"/>
          <p:cNvSpPr>
            <a:spLocks noChangeShapeType="1"/>
          </p:cNvSpPr>
          <p:nvPr/>
        </p:nvSpPr>
        <p:spPr bwMode="auto">
          <a:xfrm>
            <a:off x="6981744" y="2651289"/>
            <a:ext cx="1" cy="1198775"/>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321476"/>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192.168.123.0/24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156" y="5567362"/>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Text Box 61"/>
          <p:cNvSpPr txBox="1">
            <a:spLocks noChangeArrowheads="1"/>
          </p:cNvSpPr>
          <p:nvPr/>
        </p:nvSpPr>
        <p:spPr bwMode="auto">
          <a:xfrm>
            <a:off x="247650" y="4127926"/>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ICS</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Systems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2" y="4230439"/>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 Box 18"/>
          <p:cNvSpPr txBox="1">
            <a:spLocks noChangeArrowheads="1"/>
          </p:cNvSpPr>
          <p:nvPr/>
        </p:nvSpPr>
        <p:spPr bwMode="auto">
          <a:xfrm>
            <a:off x="7058024" y="4826426"/>
            <a:ext cx="20859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172.16.0.0/24</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7" name="Text Box 61"/>
          <p:cNvSpPr txBox="1">
            <a:spLocks noChangeArrowheads="1"/>
          </p:cNvSpPr>
          <p:nvPr/>
        </p:nvSpPr>
        <p:spPr bwMode="auto">
          <a:xfrm>
            <a:off x="6410244" y="5355103"/>
            <a:ext cx="1143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80808"/>
                </a:solidFill>
                <a:effectLst/>
                <a:uLnTx/>
                <a:uFillTx/>
                <a:latin typeface="Arial"/>
                <a:ea typeface="+mn-ea"/>
                <a:cs typeface="+mn-cs"/>
              </a:rPr>
              <a:t>External Facing Servers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58" name="Picture 57"/>
          <p:cNvPicPr>
            <a:picLocks noChangeAspect="1"/>
          </p:cNvPicPr>
          <p:nvPr/>
        </p:nvPicPr>
        <p:blipFill>
          <a:blip r:embed="rId4"/>
          <a:stretch>
            <a:fillRect/>
          </a:stretch>
        </p:blipFill>
        <p:spPr>
          <a:xfrm>
            <a:off x="1676234" y="2856611"/>
            <a:ext cx="638588" cy="381593"/>
          </a:xfrm>
          <a:prstGeom prst="rect">
            <a:avLst/>
          </a:prstGeom>
        </p:spPr>
      </p:pic>
      <p:pic>
        <p:nvPicPr>
          <p:cNvPr id="59" name="Picture 58"/>
          <p:cNvPicPr>
            <a:picLocks noChangeAspect="1"/>
          </p:cNvPicPr>
          <p:nvPr/>
        </p:nvPicPr>
        <p:blipFill>
          <a:blip r:embed="rId4"/>
          <a:stretch>
            <a:fillRect/>
          </a:stretch>
        </p:blipFill>
        <p:spPr>
          <a:xfrm>
            <a:off x="3173344" y="4460750"/>
            <a:ext cx="638588" cy="381593"/>
          </a:xfrm>
          <a:prstGeom prst="rect">
            <a:avLst/>
          </a:prstGeom>
        </p:spPr>
      </p:pic>
      <p:pic>
        <p:nvPicPr>
          <p:cNvPr id="60" name="Picture 59"/>
          <p:cNvPicPr>
            <a:picLocks noChangeAspect="1"/>
          </p:cNvPicPr>
          <p:nvPr/>
        </p:nvPicPr>
        <p:blipFill>
          <a:blip r:embed="rId4"/>
          <a:stretch>
            <a:fillRect/>
          </a:stretch>
        </p:blipFill>
        <p:spPr>
          <a:xfrm>
            <a:off x="3195183" y="5752803"/>
            <a:ext cx="638588" cy="381593"/>
          </a:xfrm>
          <a:prstGeom prst="rect">
            <a:avLst/>
          </a:prstGeom>
        </p:spPr>
      </p:pic>
      <p:pic>
        <p:nvPicPr>
          <p:cNvPr id="61" name="Picture 60"/>
          <p:cNvPicPr>
            <a:picLocks noChangeAspect="1"/>
          </p:cNvPicPr>
          <p:nvPr/>
        </p:nvPicPr>
        <p:blipFill>
          <a:blip r:embed="rId4"/>
          <a:stretch>
            <a:fillRect/>
          </a:stretch>
        </p:blipFill>
        <p:spPr>
          <a:xfrm>
            <a:off x="6553200" y="4973510"/>
            <a:ext cx="638588" cy="381593"/>
          </a:xfrm>
          <a:prstGeom prst="rect">
            <a:avLst/>
          </a:prstGeom>
        </p:spPr>
      </p:pic>
      <p:pic>
        <p:nvPicPr>
          <p:cNvPr id="62"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716" y="1148095"/>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62"/>
          <p:cNvPicPr>
            <a:picLocks noChangeAspect="1"/>
          </p:cNvPicPr>
          <p:nvPr/>
        </p:nvPicPr>
        <p:blipFill>
          <a:blip r:embed="rId4"/>
          <a:stretch>
            <a:fillRect/>
          </a:stretch>
        </p:blipFill>
        <p:spPr>
          <a:xfrm>
            <a:off x="3077121" y="1301875"/>
            <a:ext cx="638588" cy="381593"/>
          </a:xfrm>
          <a:prstGeom prst="rect">
            <a:avLst/>
          </a:prstGeom>
        </p:spPr>
      </p:pic>
      <p:pic>
        <p:nvPicPr>
          <p:cNvPr id="18" name="Picture 17"/>
          <p:cNvPicPr>
            <a:picLocks noChangeAspect="1"/>
          </p:cNvPicPr>
          <p:nvPr/>
        </p:nvPicPr>
        <p:blipFill>
          <a:blip r:embed="rId5"/>
          <a:stretch>
            <a:fillRect/>
          </a:stretch>
        </p:blipFill>
        <p:spPr>
          <a:xfrm>
            <a:off x="4134318" y="2590127"/>
            <a:ext cx="842028" cy="711649"/>
          </a:xfrm>
          <a:prstGeom prst="rect">
            <a:avLst/>
          </a:prstGeom>
        </p:spPr>
      </p:pic>
    </p:spTree>
    <p:extLst>
      <p:ext uri="{BB962C8B-B14F-4D97-AF65-F5344CB8AC3E}">
        <p14:creationId xmlns:p14="http://schemas.microsoft.com/office/powerpoint/2010/main" val="273492188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IDS</a:t>
            </a:r>
          </a:p>
        </p:txBody>
      </p:sp>
      <p:sp>
        <p:nvSpPr>
          <p:cNvPr id="3" name="Content Placeholder 2"/>
          <p:cNvSpPr>
            <a:spLocks noGrp="1"/>
          </p:cNvSpPr>
          <p:nvPr>
            <p:ph sz="quarter" idx="10"/>
          </p:nvPr>
        </p:nvSpPr>
        <p:spPr/>
        <p:txBody>
          <a:bodyPr>
            <a:normAutofit/>
          </a:bodyPr>
          <a:lstStyle/>
          <a:p>
            <a:pPr fontAlgn="ctr"/>
            <a:r>
              <a:rPr lang="en-CA" dirty="0"/>
              <a:t>Host based IDS (HIDS):</a:t>
            </a:r>
          </a:p>
          <a:p>
            <a:pPr lvl="1" fontAlgn="ctr"/>
            <a:r>
              <a:rPr lang="en-CA" dirty="0"/>
              <a:t>Installs on a host (e.g., computer or server) and monitors activities crossing the host’s network interface </a:t>
            </a:r>
          </a:p>
          <a:p>
            <a:pPr lvl="1" fontAlgn="ctr"/>
            <a:r>
              <a:rPr lang="en-CA" dirty="0"/>
              <a:t>Can be considered a distributed model to provide best coverage of IDS across the IT infrastructure</a:t>
            </a:r>
          </a:p>
          <a:p>
            <a:pPr lvl="1" fontAlgn="ctr"/>
            <a:r>
              <a:rPr lang="en-CA" dirty="0"/>
              <a:t>Requires extra system resources to run the HIDS program on the host computer</a:t>
            </a:r>
          </a:p>
          <a:p>
            <a:endParaRPr lang="en-US" dirty="0"/>
          </a:p>
        </p:txBody>
      </p:sp>
    </p:spTree>
    <p:extLst>
      <p:ext uri="{BB962C8B-B14F-4D97-AF65-F5344CB8AC3E}">
        <p14:creationId xmlns:p14="http://schemas.microsoft.com/office/powerpoint/2010/main" val="3571303324"/>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IPS</a:t>
            </a:r>
          </a:p>
        </p:txBody>
      </p:sp>
      <p:sp>
        <p:nvSpPr>
          <p:cNvPr id="3" name="Content Placeholder 2"/>
          <p:cNvSpPr>
            <a:spLocks noGrp="1"/>
          </p:cNvSpPr>
          <p:nvPr>
            <p:ph sz="quarter" idx="10"/>
          </p:nvPr>
        </p:nvSpPr>
        <p:spPr/>
        <p:txBody>
          <a:bodyPr>
            <a:normAutofit/>
          </a:bodyPr>
          <a:lstStyle/>
          <a:p>
            <a:pPr fontAlgn="ctr"/>
            <a:r>
              <a:rPr lang="en-CA" dirty="0"/>
              <a:t>Network based IPS (NIPS):</a:t>
            </a:r>
          </a:p>
          <a:p>
            <a:pPr lvl="1" fontAlgn="ctr"/>
            <a:r>
              <a:rPr lang="en-CA" dirty="0"/>
              <a:t>Inspects and intercepts network traffic at the network level</a:t>
            </a:r>
          </a:p>
          <a:p>
            <a:pPr lvl="1" fontAlgn="ctr"/>
            <a:r>
              <a:rPr lang="en-CA" dirty="0"/>
              <a:t>Deployed inline with the network, thus requiring a network choke point to be effective</a:t>
            </a:r>
          </a:p>
          <a:p>
            <a:pPr lvl="1" fontAlgn="ctr"/>
            <a:r>
              <a:rPr lang="en-CA" dirty="0"/>
              <a:t>Typically offered as a fail-open or fail-close device</a:t>
            </a:r>
          </a:p>
          <a:p>
            <a:pPr lvl="2" fontAlgn="ctr"/>
            <a:r>
              <a:rPr lang="en-CA" dirty="0"/>
              <a:t>Fail-open: In the event of a hardware (or software) failure, the device will fail-open to allow network traffic to continue to flow through uninterrupted. Usually required for performance over security deployment, where network connectivity is more important than network protection (provides Internet connectivity).</a:t>
            </a:r>
          </a:p>
        </p:txBody>
      </p:sp>
    </p:spTree>
    <p:extLst>
      <p:ext uri="{BB962C8B-B14F-4D97-AF65-F5344CB8AC3E}">
        <p14:creationId xmlns:p14="http://schemas.microsoft.com/office/powerpoint/2010/main" val="414678327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IPS</a:t>
            </a:r>
          </a:p>
        </p:txBody>
      </p:sp>
      <p:sp>
        <p:nvSpPr>
          <p:cNvPr id="3" name="Content Placeholder 2"/>
          <p:cNvSpPr>
            <a:spLocks noGrp="1"/>
          </p:cNvSpPr>
          <p:nvPr>
            <p:ph sz="quarter" idx="10"/>
          </p:nvPr>
        </p:nvSpPr>
        <p:spPr/>
        <p:txBody>
          <a:bodyPr>
            <a:normAutofit/>
          </a:bodyPr>
          <a:lstStyle/>
          <a:p>
            <a:pPr lvl="2" fontAlgn="ctr"/>
            <a:r>
              <a:rPr lang="en-CA" dirty="0"/>
              <a:t>Fail-close: In the event of a hardware (or software) failure, the inline device will fail-close to stop all network traffic flow through the device. This is usually required for security over performance deployment, where protecting the network is more important than network connectivity (protecting highly sensitive data)</a:t>
            </a:r>
          </a:p>
          <a:p>
            <a:pPr fontAlgn="ctr"/>
            <a:r>
              <a:rPr lang="en-CA" dirty="0"/>
              <a:t>Host based IPS (HIPS): </a:t>
            </a:r>
          </a:p>
          <a:p>
            <a:pPr lvl="1" fontAlgn="ctr"/>
            <a:r>
              <a:rPr lang="en-CA" dirty="0"/>
              <a:t>Same as HIDS but additionally can intercept and block malicious network activities</a:t>
            </a:r>
          </a:p>
        </p:txBody>
      </p:sp>
    </p:spTree>
    <p:extLst>
      <p:ext uri="{BB962C8B-B14F-4D97-AF65-F5344CB8AC3E}">
        <p14:creationId xmlns:p14="http://schemas.microsoft.com/office/powerpoint/2010/main" val="4267471890"/>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53807919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Detection Methods</a:t>
            </a:r>
          </a:p>
        </p:txBody>
      </p:sp>
    </p:spTree>
    <p:extLst>
      <p:ext uri="{BB962C8B-B14F-4D97-AF65-F5344CB8AC3E}">
        <p14:creationId xmlns:p14="http://schemas.microsoft.com/office/powerpoint/2010/main" val="105984639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Signature-Based Detection</a:t>
            </a:r>
          </a:p>
        </p:txBody>
      </p:sp>
      <p:sp>
        <p:nvSpPr>
          <p:cNvPr id="3" name="Content Placeholder 2"/>
          <p:cNvSpPr>
            <a:spLocks noGrp="1"/>
          </p:cNvSpPr>
          <p:nvPr>
            <p:ph sz="quarter" idx="10"/>
          </p:nvPr>
        </p:nvSpPr>
        <p:spPr/>
        <p:txBody>
          <a:bodyPr>
            <a:normAutofit/>
          </a:bodyPr>
          <a:lstStyle/>
          <a:p>
            <a:pPr fontAlgn="ctr"/>
            <a:r>
              <a:rPr lang="en-CA" dirty="0"/>
              <a:t>A signature database that contains specific, known network attacks to compare against monitored traffic </a:t>
            </a:r>
          </a:p>
          <a:p>
            <a:pPr fontAlgn="ctr"/>
            <a:r>
              <a:rPr lang="en-CA" dirty="0"/>
              <a:t>Requires a pre-written signature to identify network attacks, which lowers the false positive rate, but which does not address zero-day network attacks</a:t>
            </a:r>
          </a:p>
        </p:txBody>
      </p:sp>
    </p:spTree>
    <p:extLst>
      <p:ext uri="{BB962C8B-B14F-4D97-AF65-F5344CB8AC3E}">
        <p14:creationId xmlns:p14="http://schemas.microsoft.com/office/powerpoint/2010/main" val="8551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Network Security Threats	</a:t>
            </a:r>
          </a:p>
        </p:txBody>
      </p:sp>
    </p:spTree>
    <p:extLst>
      <p:ext uri="{BB962C8B-B14F-4D97-AF65-F5344CB8AC3E}">
        <p14:creationId xmlns:p14="http://schemas.microsoft.com/office/powerpoint/2010/main" val="148038606"/>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Stateful</a:t>
            </a:r>
            <a:r>
              <a:rPr lang="en-CA" dirty="0"/>
              <a:t> Protocol Analysis</a:t>
            </a:r>
            <a:endParaRPr lang="en-US" dirty="0"/>
          </a:p>
        </p:txBody>
      </p:sp>
      <p:sp>
        <p:nvSpPr>
          <p:cNvPr id="3" name="Content Placeholder 2"/>
          <p:cNvSpPr>
            <a:spLocks noGrp="1"/>
          </p:cNvSpPr>
          <p:nvPr>
            <p:ph sz="quarter" idx="10"/>
          </p:nvPr>
        </p:nvSpPr>
        <p:spPr/>
        <p:txBody>
          <a:bodyPr>
            <a:normAutofit/>
          </a:bodyPr>
          <a:lstStyle/>
          <a:p>
            <a:pPr fontAlgn="ctr"/>
            <a:r>
              <a:rPr lang="en-CA" dirty="0"/>
              <a:t>Compares the traffic behavior with the normal profile of network protocols, and identifies an anomaly when network traffic deviates from the normal profile</a:t>
            </a:r>
          </a:p>
        </p:txBody>
      </p:sp>
    </p:spTree>
    <p:extLst>
      <p:ext uri="{BB962C8B-B14F-4D97-AF65-F5344CB8AC3E}">
        <p14:creationId xmlns:p14="http://schemas.microsoft.com/office/powerpoint/2010/main" val="1094112614"/>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601" y="154483"/>
            <a:ext cx="6922979" cy="627860"/>
          </a:xfrm>
        </p:spPr>
        <p:txBody>
          <a:bodyPr/>
          <a:lstStyle/>
          <a:p>
            <a:r>
              <a:rPr lang="en-CA" dirty="0"/>
              <a:t>Statistical, Anomaly Based Detection</a:t>
            </a:r>
            <a:endParaRPr lang="en-US" dirty="0"/>
          </a:p>
        </p:txBody>
      </p:sp>
      <p:sp>
        <p:nvSpPr>
          <p:cNvPr id="3" name="Content Placeholder 2"/>
          <p:cNvSpPr>
            <a:spLocks noGrp="1"/>
          </p:cNvSpPr>
          <p:nvPr>
            <p:ph sz="quarter" idx="10"/>
          </p:nvPr>
        </p:nvSpPr>
        <p:spPr/>
        <p:txBody>
          <a:bodyPr>
            <a:normAutofit/>
          </a:bodyPr>
          <a:lstStyle/>
          <a:p>
            <a:r>
              <a:rPr lang="en-CA" dirty="0"/>
              <a:t>A network traffic baseline is first established as the “norm” </a:t>
            </a:r>
          </a:p>
          <a:p>
            <a:r>
              <a:rPr lang="en-CA" dirty="0"/>
              <a:t>Continuous network monitoring looks for anomalies in traffic patterns and attempt to identify whether an intrusion event has occurred</a:t>
            </a:r>
          </a:p>
          <a:p>
            <a:r>
              <a:rPr lang="en-CA" dirty="0"/>
              <a:t>Often results in excess false alarm, but is able to identify anomaly behavior which could serve as an indication of a zero-day network attack</a:t>
            </a:r>
            <a:endParaRPr lang="en-US" dirty="0"/>
          </a:p>
        </p:txBody>
      </p:sp>
    </p:spTree>
    <p:extLst>
      <p:ext uri="{BB962C8B-B14F-4D97-AF65-F5344CB8AC3E}">
        <p14:creationId xmlns:p14="http://schemas.microsoft.com/office/powerpoint/2010/main" val="1513070508"/>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188978139"/>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IDS/IPS Examples</a:t>
            </a:r>
          </a:p>
        </p:txBody>
      </p:sp>
    </p:spTree>
    <p:extLst>
      <p:ext uri="{BB962C8B-B14F-4D97-AF65-F5344CB8AC3E}">
        <p14:creationId xmlns:p14="http://schemas.microsoft.com/office/powerpoint/2010/main" val="2976273026"/>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Proprietary vs. Open Source</a:t>
            </a:r>
          </a:p>
        </p:txBody>
      </p:sp>
      <p:sp>
        <p:nvSpPr>
          <p:cNvPr id="3" name="Content Placeholder 2"/>
          <p:cNvSpPr>
            <a:spLocks noGrp="1"/>
          </p:cNvSpPr>
          <p:nvPr>
            <p:ph sz="quarter" idx="10"/>
          </p:nvPr>
        </p:nvSpPr>
        <p:spPr/>
        <p:txBody>
          <a:bodyPr>
            <a:normAutofit/>
          </a:bodyPr>
          <a:lstStyle/>
          <a:p>
            <a:pPr fontAlgn="ctr"/>
            <a:r>
              <a:rPr lang="en-CA" dirty="0"/>
              <a:t>There are many proprietary IDS/IPS solutions on the market today</a:t>
            </a:r>
          </a:p>
          <a:p>
            <a:pPr fontAlgn="ctr"/>
            <a:r>
              <a:rPr lang="en-CA" dirty="0"/>
              <a:t>Most of them leverage a proprietary signature database and scanning algorithm</a:t>
            </a:r>
          </a:p>
        </p:txBody>
      </p:sp>
    </p:spTree>
    <p:extLst>
      <p:ext uri="{BB962C8B-B14F-4D97-AF65-F5344CB8AC3E}">
        <p14:creationId xmlns:p14="http://schemas.microsoft.com/office/powerpoint/2010/main" val="4043117676"/>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Proprietary vs Open Source</a:t>
            </a:r>
          </a:p>
        </p:txBody>
      </p:sp>
      <p:sp>
        <p:nvSpPr>
          <p:cNvPr id="3" name="Content Placeholder 2"/>
          <p:cNvSpPr>
            <a:spLocks noGrp="1"/>
          </p:cNvSpPr>
          <p:nvPr>
            <p:ph sz="quarter" idx="10"/>
          </p:nvPr>
        </p:nvSpPr>
        <p:spPr/>
        <p:txBody>
          <a:bodyPr>
            <a:normAutofit/>
          </a:bodyPr>
          <a:lstStyle/>
          <a:p>
            <a:pPr fontAlgn="ctr"/>
            <a:r>
              <a:rPr lang="en-CA" dirty="0"/>
              <a:t>Snort is the most popular open-source IDS/IPS solution </a:t>
            </a:r>
          </a:p>
          <a:p>
            <a:pPr fontAlgn="ctr"/>
            <a:r>
              <a:rPr lang="en-CA" dirty="0"/>
              <a:t>It uses protocol analysis and content matching to analyze real-time traffic</a:t>
            </a:r>
          </a:p>
          <a:p>
            <a:pPr fontAlgn="ctr"/>
            <a:r>
              <a:rPr lang="en-CA" dirty="0"/>
              <a:t>Snort runs in three modes: Sniffer, Packet logger and Intrusion detection</a:t>
            </a:r>
          </a:p>
          <a:p>
            <a:pPr lvl="1" fontAlgn="ctr"/>
            <a:r>
              <a:rPr lang="en-CA" dirty="0"/>
              <a:t>Sniffer monitors and displays packets on console</a:t>
            </a:r>
          </a:p>
          <a:p>
            <a:pPr lvl="1" fontAlgn="ctr"/>
            <a:r>
              <a:rPr lang="en-CA" dirty="0"/>
              <a:t>Packet logger captures and logs packets to disk</a:t>
            </a:r>
          </a:p>
          <a:p>
            <a:pPr lvl="1" fontAlgn="ctr"/>
            <a:r>
              <a:rPr lang="en-CA" dirty="0"/>
              <a:t>Intrusion detection monitors and analyzes network traffic against user-defined rules</a:t>
            </a:r>
          </a:p>
        </p:txBody>
      </p:sp>
    </p:spTree>
    <p:extLst>
      <p:ext uri="{BB962C8B-B14F-4D97-AF65-F5344CB8AC3E}">
        <p14:creationId xmlns:p14="http://schemas.microsoft.com/office/powerpoint/2010/main" val="2067457477"/>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785835845"/>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How Snort IPS Works</a:t>
            </a:r>
          </a:p>
        </p:txBody>
      </p:sp>
    </p:spTree>
    <p:extLst>
      <p:ext uri="{BB962C8B-B14F-4D97-AF65-F5344CB8AC3E}">
        <p14:creationId xmlns:p14="http://schemas.microsoft.com/office/powerpoint/2010/main" val="445548937"/>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Snort Architecture</a:t>
            </a:r>
          </a:p>
        </p:txBody>
      </p:sp>
      <p:sp>
        <p:nvSpPr>
          <p:cNvPr id="8" name="Rectangle 7"/>
          <p:cNvSpPr/>
          <p:nvPr/>
        </p:nvSpPr>
        <p:spPr>
          <a:xfrm>
            <a:off x="349112" y="2653596"/>
            <a:ext cx="1053548" cy="834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Packets from </a:t>
            </a:r>
            <a:r>
              <a:rPr kumimoji="0" lang="en-CA" sz="1350" b="0" i="0" u="none" strike="noStrike" kern="1200" cap="none" spc="0" normalizeH="0" baseline="0" noProof="0" dirty="0" err="1">
                <a:ln>
                  <a:noFill/>
                </a:ln>
                <a:solidFill>
                  <a:srgbClr val="4D4D4D"/>
                </a:solidFill>
                <a:effectLst/>
                <a:uLnTx/>
                <a:uFillTx/>
                <a:latin typeface="Arial"/>
                <a:ea typeface="+mn-ea"/>
                <a:cs typeface="+mn-cs"/>
              </a:rPr>
              <a:t>libpcap</a:t>
            </a:r>
            <a:endParaRPr kumimoji="0" lang="en-CA" sz="1350" b="0" i="0" u="none" strike="noStrike" kern="1200" cap="none" spc="0" normalizeH="0" baseline="0" noProof="0" dirty="0">
              <a:ln>
                <a:noFill/>
              </a:ln>
              <a:solidFill>
                <a:srgbClr val="4D4D4D"/>
              </a:solidFill>
              <a:effectLst/>
              <a:uLnTx/>
              <a:uFillTx/>
              <a:latin typeface="Arial"/>
              <a:ea typeface="+mn-ea"/>
              <a:cs typeface="+mn-cs"/>
            </a:endParaRPr>
          </a:p>
        </p:txBody>
      </p:sp>
      <p:sp>
        <p:nvSpPr>
          <p:cNvPr id="9" name="Rectangle 8"/>
          <p:cNvSpPr/>
          <p:nvPr/>
        </p:nvSpPr>
        <p:spPr>
          <a:xfrm>
            <a:off x="1714501" y="3862389"/>
            <a:ext cx="1048578" cy="8597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Packet Decoder</a:t>
            </a:r>
          </a:p>
        </p:txBody>
      </p:sp>
      <p:sp>
        <p:nvSpPr>
          <p:cNvPr id="10" name="Rectangle 9"/>
          <p:cNvSpPr/>
          <p:nvPr/>
        </p:nvSpPr>
        <p:spPr>
          <a:xfrm>
            <a:off x="3200401" y="3862389"/>
            <a:ext cx="1048578" cy="8597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Pre-processors</a:t>
            </a:r>
          </a:p>
        </p:txBody>
      </p:sp>
      <p:sp>
        <p:nvSpPr>
          <p:cNvPr id="11" name="Rectangle 10"/>
          <p:cNvSpPr/>
          <p:nvPr/>
        </p:nvSpPr>
        <p:spPr>
          <a:xfrm>
            <a:off x="4686301" y="3862389"/>
            <a:ext cx="1048578" cy="8597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Detection Engine</a:t>
            </a:r>
          </a:p>
        </p:txBody>
      </p:sp>
      <p:sp>
        <p:nvSpPr>
          <p:cNvPr id="12" name="Rectangle 11"/>
          <p:cNvSpPr/>
          <p:nvPr/>
        </p:nvSpPr>
        <p:spPr>
          <a:xfrm>
            <a:off x="6172201" y="3862388"/>
            <a:ext cx="1048578" cy="8597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Alert / Log Output</a:t>
            </a:r>
          </a:p>
        </p:txBody>
      </p:sp>
      <p:sp>
        <p:nvSpPr>
          <p:cNvPr id="13" name="Oval 12"/>
          <p:cNvSpPr/>
          <p:nvPr/>
        </p:nvSpPr>
        <p:spPr>
          <a:xfrm>
            <a:off x="4628840" y="2653596"/>
            <a:ext cx="1106039" cy="64448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Ruleset</a:t>
            </a:r>
          </a:p>
        </p:txBody>
      </p:sp>
      <p:sp>
        <p:nvSpPr>
          <p:cNvPr id="14" name="Oval 13"/>
          <p:cNvSpPr/>
          <p:nvPr/>
        </p:nvSpPr>
        <p:spPr>
          <a:xfrm>
            <a:off x="5942784" y="2653596"/>
            <a:ext cx="1398622" cy="64448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Alert / Log Database</a:t>
            </a:r>
          </a:p>
        </p:txBody>
      </p:sp>
      <p:sp>
        <p:nvSpPr>
          <p:cNvPr id="15" name="Arrow: Right 14"/>
          <p:cNvSpPr/>
          <p:nvPr/>
        </p:nvSpPr>
        <p:spPr>
          <a:xfrm>
            <a:off x="731767" y="4123289"/>
            <a:ext cx="925273" cy="337931"/>
          </a:xfrm>
          <a:prstGeom prst="rightArrow">
            <a:avLst>
              <a:gd name="adj1" fmla="val 50000"/>
              <a:gd name="adj2" fmla="val 8220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white"/>
              </a:solidFill>
              <a:effectLst/>
              <a:uLnTx/>
              <a:uFillTx/>
              <a:latin typeface="Arial"/>
              <a:ea typeface="+mn-ea"/>
              <a:cs typeface="+mn-cs"/>
            </a:endParaRPr>
          </a:p>
        </p:txBody>
      </p:sp>
      <p:sp>
        <p:nvSpPr>
          <p:cNvPr id="16" name="Arrow: Down 15"/>
          <p:cNvSpPr/>
          <p:nvPr/>
        </p:nvSpPr>
        <p:spPr>
          <a:xfrm>
            <a:off x="432351" y="3527461"/>
            <a:ext cx="375203" cy="622230"/>
          </a:xfrm>
          <a:prstGeom prst="downArrow">
            <a:avLst>
              <a:gd name="adj1" fmla="val 50000"/>
              <a:gd name="adj2" fmla="val 71523"/>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white"/>
              </a:solidFill>
              <a:effectLst/>
              <a:uLnTx/>
              <a:uFillTx/>
              <a:latin typeface="Arial"/>
              <a:ea typeface="+mn-ea"/>
              <a:cs typeface="+mn-cs"/>
            </a:endParaRPr>
          </a:p>
        </p:txBody>
      </p:sp>
      <p:sp>
        <p:nvSpPr>
          <p:cNvPr id="17" name="Arrow: Right 16"/>
          <p:cNvSpPr/>
          <p:nvPr/>
        </p:nvSpPr>
        <p:spPr>
          <a:xfrm>
            <a:off x="2820539" y="4123289"/>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white"/>
              </a:solidFill>
              <a:effectLst/>
              <a:uLnTx/>
              <a:uFillTx/>
              <a:latin typeface="Arial"/>
              <a:ea typeface="+mn-ea"/>
              <a:cs typeface="+mn-cs"/>
            </a:endParaRPr>
          </a:p>
        </p:txBody>
      </p:sp>
      <p:sp>
        <p:nvSpPr>
          <p:cNvPr id="18" name="Arrow: Right 17"/>
          <p:cNvSpPr/>
          <p:nvPr/>
        </p:nvSpPr>
        <p:spPr>
          <a:xfrm>
            <a:off x="4306439" y="4123289"/>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white"/>
              </a:solidFill>
              <a:effectLst/>
              <a:uLnTx/>
              <a:uFillTx/>
              <a:latin typeface="Arial"/>
              <a:ea typeface="+mn-ea"/>
              <a:cs typeface="+mn-cs"/>
            </a:endParaRPr>
          </a:p>
        </p:txBody>
      </p:sp>
      <p:sp>
        <p:nvSpPr>
          <p:cNvPr id="19" name="Arrow: Right 18"/>
          <p:cNvSpPr/>
          <p:nvPr/>
        </p:nvSpPr>
        <p:spPr>
          <a:xfrm>
            <a:off x="5792339" y="4123289"/>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white"/>
              </a:solidFill>
              <a:effectLst/>
              <a:uLnTx/>
              <a:uFillTx/>
              <a:latin typeface="Arial"/>
              <a:ea typeface="+mn-ea"/>
              <a:cs typeface="+mn-cs"/>
            </a:endParaRPr>
          </a:p>
        </p:txBody>
      </p:sp>
      <p:sp>
        <p:nvSpPr>
          <p:cNvPr id="20" name="Arrow: Right 19"/>
          <p:cNvSpPr/>
          <p:nvPr/>
        </p:nvSpPr>
        <p:spPr>
          <a:xfrm>
            <a:off x="7278239" y="4123289"/>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white"/>
              </a:solidFill>
              <a:effectLst/>
              <a:uLnTx/>
              <a:uFillTx/>
              <a:latin typeface="Arial"/>
              <a:ea typeface="+mn-ea"/>
              <a:cs typeface="+mn-cs"/>
            </a:endParaRPr>
          </a:p>
        </p:txBody>
      </p:sp>
      <p:sp>
        <p:nvSpPr>
          <p:cNvPr id="21" name="Rectangle 20"/>
          <p:cNvSpPr/>
          <p:nvPr/>
        </p:nvSpPr>
        <p:spPr>
          <a:xfrm>
            <a:off x="7658101" y="3862388"/>
            <a:ext cx="1053548" cy="834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Console Alerts</a:t>
            </a:r>
          </a:p>
        </p:txBody>
      </p:sp>
      <p:sp>
        <p:nvSpPr>
          <p:cNvPr id="22" name="Rectangle 21"/>
          <p:cNvSpPr/>
          <p:nvPr/>
        </p:nvSpPr>
        <p:spPr>
          <a:xfrm>
            <a:off x="1511061" y="2303057"/>
            <a:ext cx="5913470" cy="276838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SNORT ARCHITECTURE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srgbClr val="4D4D4D"/>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srgbClr val="4D4D4D"/>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srgbClr val="4D4D4D"/>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srgbClr val="4D4D4D"/>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srgbClr val="4D4D4D"/>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srgbClr val="4D4D4D"/>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srgbClr val="4D4D4D"/>
              </a:solidFill>
              <a:effectLst/>
              <a:uLnTx/>
              <a:uFillTx/>
              <a:latin typeface="Arial"/>
              <a:ea typeface="+mn-ea"/>
              <a:cs typeface="+mn-cs"/>
            </a:endParaRPr>
          </a:p>
        </p:txBody>
      </p:sp>
      <p:sp>
        <p:nvSpPr>
          <p:cNvPr id="23" name="Arrow: Right 22"/>
          <p:cNvSpPr/>
          <p:nvPr/>
        </p:nvSpPr>
        <p:spPr>
          <a:xfrm rot="16200000">
            <a:off x="6535289" y="3411271"/>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white"/>
              </a:solidFill>
              <a:effectLst/>
              <a:uLnTx/>
              <a:uFillTx/>
              <a:latin typeface="Arial"/>
              <a:ea typeface="+mn-ea"/>
              <a:cs typeface="+mn-cs"/>
            </a:endParaRPr>
          </a:p>
        </p:txBody>
      </p:sp>
      <p:sp>
        <p:nvSpPr>
          <p:cNvPr id="24" name="Arrow: Right 23"/>
          <p:cNvSpPr/>
          <p:nvPr/>
        </p:nvSpPr>
        <p:spPr>
          <a:xfrm rot="5400000">
            <a:off x="5049389" y="3411271"/>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white"/>
              </a:solidFill>
              <a:effectLst/>
              <a:uLnTx/>
              <a:uFillTx/>
              <a:latin typeface="Arial"/>
              <a:ea typeface="+mn-ea"/>
              <a:cs typeface="+mn-cs"/>
            </a:endParaRPr>
          </a:p>
        </p:txBody>
      </p:sp>
      <p:sp>
        <p:nvSpPr>
          <p:cNvPr id="4" name="TextBox 3"/>
          <p:cNvSpPr txBox="1"/>
          <p:nvPr/>
        </p:nvSpPr>
        <p:spPr>
          <a:xfrm>
            <a:off x="2347893" y="5345544"/>
            <a:ext cx="423949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 2017, Southern Alberta Institute of Technology</a:t>
            </a:r>
          </a:p>
        </p:txBody>
      </p:sp>
    </p:spTree>
    <p:extLst>
      <p:ext uri="{BB962C8B-B14F-4D97-AF65-F5344CB8AC3E}">
        <p14:creationId xmlns:p14="http://schemas.microsoft.com/office/powerpoint/2010/main" val="1661573946"/>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Packet Decoder</a:t>
            </a:r>
            <a:endParaRPr lang="en-US" dirty="0"/>
          </a:p>
        </p:txBody>
      </p:sp>
      <p:sp>
        <p:nvSpPr>
          <p:cNvPr id="3" name="Content Placeholder 2"/>
          <p:cNvSpPr>
            <a:spLocks noGrp="1"/>
          </p:cNvSpPr>
          <p:nvPr>
            <p:ph sz="quarter" idx="10"/>
          </p:nvPr>
        </p:nvSpPr>
        <p:spPr/>
        <p:txBody>
          <a:bodyPr>
            <a:normAutofit/>
          </a:bodyPr>
          <a:lstStyle/>
          <a:p>
            <a:r>
              <a:rPr lang="en-CA" dirty="0"/>
              <a:t>Used to determine the underlying protocols used in packets (e.g., TCP, UDP, IP)</a:t>
            </a:r>
          </a:p>
          <a:p>
            <a:r>
              <a:rPr lang="en-CA" dirty="0"/>
              <a:t>Also looks for errors and anomalies in the protocol headers</a:t>
            </a:r>
          </a:p>
          <a:p>
            <a:pPr lvl="1"/>
            <a:r>
              <a:rPr lang="en-CA" dirty="0"/>
              <a:t>Example of header error would be an IPv4 header with less than 20 bytes </a:t>
            </a:r>
          </a:p>
          <a:p>
            <a:r>
              <a:rPr lang="en-CA" dirty="0" err="1"/>
              <a:t>HTTP_decode</a:t>
            </a:r>
            <a:r>
              <a:rPr lang="en-CA" dirty="0"/>
              <a:t> is used to detect anomalies in HTTP traffic and process HTTP traffic for the detection engine</a:t>
            </a:r>
            <a:endParaRPr lang="en-US" dirty="0"/>
          </a:p>
        </p:txBody>
      </p:sp>
    </p:spTree>
    <p:extLst>
      <p:ext uri="{BB962C8B-B14F-4D97-AF65-F5344CB8AC3E}">
        <p14:creationId xmlns:p14="http://schemas.microsoft.com/office/powerpoint/2010/main" val="2765657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475" y="154483"/>
            <a:ext cx="6943725" cy="627860"/>
          </a:xfrm>
        </p:spPr>
        <p:txBody>
          <a:bodyPr/>
          <a:lstStyle/>
          <a:p>
            <a:r>
              <a:rPr lang="en-US" dirty="0"/>
              <a:t>Threats – Enhanced Cyber Kill Chain</a:t>
            </a:r>
          </a:p>
        </p:txBody>
      </p:sp>
      <p:sp>
        <p:nvSpPr>
          <p:cNvPr id="3" name="Content Placeholder 2"/>
          <p:cNvSpPr>
            <a:spLocks noGrp="1"/>
          </p:cNvSpPr>
          <p:nvPr>
            <p:ph sz="quarter" idx="10"/>
          </p:nvPr>
        </p:nvSpPr>
        <p:spPr/>
        <p:txBody>
          <a:bodyPr/>
          <a:lstStyle/>
          <a:p>
            <a:endParaRPr lang="en-US" dirty="0"/>
          </a:p>
        </p:txBody>
      </p:sp>
      <p:pic>
        <p:nvPicPr>
          <p:cNvPr id="4099" name="Picture 3" descr="\\SISLAPTOP14\Temp\SISLAPTOP10VMWrk\Henri\security\Doc\KillChain\EnhancedCyberKillChainv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 y="981075"/>
            <a:ext cx="8580438"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78138"/>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Pre-Processor</a:t>
            </a:r>
            <a:endParaRPr lang="en-US" dirty="0"/>
          </a:p>
        </p:txBody>
      </p:sp>
      <p:sp>
        <p:nvSpPr>
          <p:cNvPr id="3" name="Content Placeholder 2"/>
          <p:cNvSpPr>
            <a:spLocks noGrp="1"/>
          </p:cNvSpPr>
          <p:nvPr>
            <p:ph sz="quarter" idx="10"/>
          </p:nvPr>
        </p:nvSpPr>
        <p:spPr/>
        <p:txBody>
          <a:bodyPr>
            <a:normAutofit/>
          </a:bodyPr>
          <a:lstStyle/>
          <a:p>
            <a:r>
              <a:rPr lang="en-CA" dirty="0"/>
              <a:t>Examines the packet for malicious activity and processes the packet for the detection engine to use</a:t>
            </a:r>
          </a:p>
          <a:p>
            <a:r>
              <a:rPr lang="en-CA" dirty="0"/>
              <a:t>Stream4 is an example of preprocessor that tracks the state of TCP stream </a:t>
            </a:r>
          </a:p>
          <a:p>
            <a:pPr lvl="1"/>
            <a:r>
              <a:rPr lang="en-CA" dirty="0"/>
              <a:t>It performs a </a:t>
            </a:r>
            <a:r>
              <a:rPr lang="en-CA" dirty="0" err="1"/>
              <a:t>stateful</a:t>
            </a:r>
            <a:r>
              <a:rPr lang="en-CA" dirty="0"/>
              <a:t> inspection of packets to allow a detection engine to better match an attack signature over several packets</a:t>
            </a:r>
            <a:endParaRPr lang="en-US" dirty="0"/>
          </a:p>
        </p:txBody>
      </p:sp>
    </p:spTree>
    <p:extLst>
      <p:ext uri="{BB962C8B-B14F-4D97-AF65-F5344CB8AC3E}">
        <p14:creationId xmlns:p14="http://schemas.microsoft.com/office/powerpoint/2010/main" val="1647487414"/>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Detection Engine</a:t>
            </a:r>
            <a:endParaRPr lang="en-US" dirty="0"/>
          </a:p>
        </p:txBody>
      </p:sp>
      <p:sp>
        <p:nvSpPr>
          <p:cNvPr id="3" name="Content Placeholder 2"/>
          <p:cNvSpPr>
            <a:spLocks noGrp="1"/>
          </p:cNvSpPr>
          <p:nvPr>
            <p:ph sz="quarter" idx="10"/>
          </p:nvPr>
        </p:nvSpPr>
        <p:spPr/>
        <p:txBody>
          <a:bodyPr>
            <a:normAutofit/>
          </a:bodyPr>
          <a:lstStyle/>
          <a:p>
            <a:r>
              <a:rPr lang="en-CA" dirty="0"/>
              <a:t>Performs two main functions:</a:t>
            </a:r>
          </a:p>
          <a:p>
            <a:pPr lvl="1"/>
            <a:r>
              <a:rPr lang="en-CA" dirty="0"/>
              <a:t>Rules parsing </a:t>
            </a:r>
          </a:p>
          <a:p>
            <a:pPr lvl="1"/>
            <a:r>
              <a:rPr lang="en-CA" dirty="0"/>
              <a:t>Signature detection. </a:t>
            </a:r>
          </a:p>
          <a:p>
            <a:pPr marL="458788" lvl="1" indent="-457200">
              <a:buFont typeface="Arial" panose="020B0604020202020204" pitchFamily="34" charset="0"/>
              <a:buChar char="•"/>
            </a:pPr>
            <a:r>
              <a:rPr lang="en-CA" sz="2800" dirty="0">
                <a:solidFill>
                  <a:schemeClr val="tx2"/>
                </a:solidFill>
                <a:latin typeface="Arial" pitchFamily="34" charset="0"/>
                <a:cs typeface="Arial" pitchFamily="34" charset="0"/>
              </a:rPr>
              <a:t>Detection engine parses the Snort rules and creates the attack signature from the configured rules</a:t>
            </a:r>
          </a:p>
          <a:p>
            <a:r>
              <a:rPr lang="en-CA" dirty="0"/>
              <a:t>Rules are written in two parts:</a:t>
            </a:r>
          </a:p>
          <a:p>
            <a:pPr lvl="1"/>
            <a:r>
              <a:rPr lang="en-CA" dirty="0"/>
              <a:t>Rule Header</a:t>
            </a:r>
          </a:p>
          <a:p>
            <a:pPr lvl="1"/>
            <a:r>
              <a:rPr lang="en-CA" dirty="0"/>
              <a:t>Rule Option</a:t>
            </a:r>
            <a:endParaRPr lang="en-US" dirty="0"/>
          </a:p>
        </p:txBody>
      </p:sp>
    </p:spTree>
    <p:extLst>
      <p:ext uri="{BB962C8B-B14F-4D97-AF65-F5344CB8AC3E}">
        <p14:creationId xmlns:p14="http://schemas.microsoft.com/office/powerpoint/2010/main" val="418274808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Detection Engine</a:t>
            </a:r>
            <a:endParaRPr lang="en-US" dirty="0"/>
          </a:p>
        </p:txBody>
      </p:sp>
      <p:sp>
        <p:nvSpPr>
          <p:cNvPr id="14" name="Content Placeholder 2"/>
          <p:cNvSpPr>
            <a:spLocks noGrp="1"/>
          </p:cNvSpPr>
          <p:nvPr>
            <p:ph sz="quarter" idx="10"/>
          </p:nvPr>
        </p:nvSpPr>
        <p:spPr>
          <a:xfrm>
            <a:off x="635000" y="3705101"/>
            <a:ext cx="7840663" cy="2510667"/>
          </a:xfrm>
        </p:spPr>
        <p:txBody>
          <a:bodyPr>
            <a:normAutofit/>
          </a:bodyPr>
          <a:lstStyle/>
          <a:p>
            <a:r>
              <a:rPr lang="en-CA" sz="2400" dirty="0"/>
              <a:t>Rule header contains the action, protocol, source address, source port, destination address, destination port</a:t>
            </a:r>
          </a:p>
          <a:p>
            <a:r>
              <a:rPr lang="en-CA" sz="2400" dirty="0"/>
              <a:t>Rule option contains the message, flags, content to match, reference, </a:t>
            </a:r>
            <a:r>
              <a:rPr lang="en-CA" sz="2400" dirty="0" err="1"/>
              <a:t>sid</a:t>
            </a:r>
            <a:r>
              <a:rPr lang="en-CA" sz="2400" dirty="0"/>
              <a:t>, </a:t>
            </a:r>
            <a:r>
              <a:rPr lang="en-CA" sz="2400" dirty="0" err="1"/>
              <a:t>classtype</a:t>
            </a:r>
            <a:r>
              <a:rPr lang="en-CA" sz="2400" dirty="0"/>
              <a:t>, revision number, etc.</a:t>
            </a:r>
            <a:endParaRPr lang="en-US" sz="2400" dirty="0"/>
          </a:p>
        </p:txBody>
      </p:sp>
      <p:grpSp>
        <p:nvGrpSpPr>
          <p:cNvPr id="15" name="Group 14"/>
          <p:cNvGrpSpPr/>
          <p:nvPr/>
        </p:nvGrpSpPr>
        <p:grpSpPr>
          <a:xfrm>
            <a:off x="640870" y="1227769"/>
            <a:ext cx="8101013" cy="2151651"/>
            <a:chOff x="1491353" y="1692240"/>
            <a:chExt cx="8101013" cy="2151651"/>
          </a:xfrm>
        </p:grpSpPr>
        <p:sp>
          <p:nvSpPr>
            <p:cNvPr id="16" name="Text Box 5"/>
            <p:cNvSpPr txBox="1">
              <a:spLocks noChangeArrowheads="1"/>
            </p:cNvSpPr>
            <p:nvPr/>
          </p:nvSpPr>
          <p:spPr bwMode="auto">
            <a:xfrm>
              <a:off x="2241651" y="1692240"/>
              <a:ext cx="1915910" cy="46166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a:ea typeface="+mn-ea"/>
                  <a:cs typeface="+mn-cs"/>
                </a:rPr>
                <a:t>Rule Header</a:t>
              </a:r>
            </a:p>
          </p:txBody>
        </p:sp>
        <p:sp>
          <p:nvSpPr>
            <p:cNvPr id="17" name="Text Box 6"/>
            <p:cNvSpPr txBox="1">
              <a:spLocks noChangeArrowheads="1"/>
            </p:cNvSpPr>
            <p:nvPr/>
          </p:nvSpPr>
          <p:spPr bwMode="auto">
            <a:xfrm>
              <a:off x="1491353" y="2321958"/>
              <a:ext cx="4073525" cy="406400"/>
            </a:xfrm>
            <a:prstGeom prst="rect">
              <a:avLst/>
            </a:prstGeom>
            <a:noFill/>
            <a:ln w="9525">
              <a:solidFill>
                <a:srgbClr val="00B0F0"/>
              </a:solidFill>
              <a:miter lim="800000"/>
              <a:headEnd/>
              <a:tailEnd/>
            </a:ln>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Alert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tcp</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1.1.1.1 any -&gt; 2.2.2.2 any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sp>
          <p:nvSpPr>
            <p:cNvPr id="18" name="Text Box 7"/>
            <p:cNvSpPr txBox="1">
              <a:spLocks noChangeArrowheads="1"/>
            </p:cNvSpPr>
            <p:nvPr/>
          </p:nvSpPr>
          <p:spPr bwMode="auto">
            <a:xfrm>
              <a:off x="6607244" y="1692240"/>
              <a:ext cx="1965603" cy="461665"/>
            </a:xfrm>
            <a:prstGeom prst="rect">
              <a:avLst/>
            </a:prstGeom>
            <a:noFill/>
            <a:ln w="9525">
              <a:solidFill>
                <a:srgbClr val="00B0F0"/>
              </a:solidFill>
              <a:miter lim="800000"/>
              <a:headEnd/>
              <a:tailEnd/>
            </a:ln>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a:ea typeface="+mn-ea"/>
                  <a:cs typeface="+mn-cs"/>
                </a:rPr>
                <a:t>Rule Options</a:t>
              </a:r>
            </a:p>
          </p:txBody>
        </p:sp>
        <p:sp>
          <p:nvSpPr>
            <p:cNvPr id="19" name="Text Box 8"/>
            <p:cNvSpPr txBox="1">
              <a:spLocks noChangeArrowheads="1"/>
            </p:cNvSpPr>
            <p:nvPr/>
          </p:nvSpPr>
          <p:spPr bwMode="auto">
            <a:xfrm>
              <a:off x="5564878" y="2321958"/>
              <a:ext cx="4027488" cy="406400"/>
            </a:xfrm>
            <a:prstGeom prst="rect">
              <a:avLst/>
            </a:prstGeom>
            <a:noFill/>
            <a:ln w="9525">
              <a:solidFill>
                <a:srgbClr val="00B0F0"/>
              </a:solidFill>
              <a:miter lim="800000"/>
              <a:headEnd/>
              <a:tailEnd/>
            </a:ln>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rPr>
                <a:t>(flags: SF; msg: “SYN-FIN Scan”;)</a:t>
              </a:r>
            </a:p>
          </p:txBody>
        </p:sp>
        <p:sp>
          <p:nvSpPr>
            <p:cNvPr id="20" name="Text Box 9"/>
            <p:cNvSpPr txBox="1">
              <a:spLocks noChangeArrowheads="1"/>
            </p:cNvSpPr>
            <p:nvPr/>
          </p:nvSpPr>
          <p:spPr bwMode="auto">
            <a:xfrm>
              <a:off x="1491353" y="2870543"/>
              <a:ext cx="4073525" cy="406400"/>
            </a:xfrm>
            <a:prstGeom prst="rect">
              <a:avLst/>
            </a:prstGeom>
            <a:noFill/>
            <a:ln w="9525">
              <a:solidFill>
                <a:srgbClr val="00B0F0"/>
              </a:solidFill>
              <a:miter lim="800000"/>
              <a:headEnd/>
              <a:tailEnd/>
            </a:ln>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Alert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tcp</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1.1.1.1 any -&gt; 2.2.2.2 any</a:t>
              </a:r>
            </a:p>
          </p:txBody>
        </p:sp>
        <p:sp>
          <p:nvSpPr>
            <p:cNvPr id="21" name="Text Box 10"/>
            <p:cNvSpPr txBox="1">
              <a:spLocks noChangeArrowheads="1"/>
            </p:cNvSpPr>
            <p:nvPr/>
          </p:nvSpPr>
          <p:spPr bwMode="auto">
            <a:xfrm>
              <a:off x="1491353" y="3437491"/>
              <a:ext cx="4073525" cy="406400"/>
            </a:xfrm>
            <a:prstGeom prst="rect">
              <a:avLst/>
            </a:prstGeom>
            <a:noFill/>
            <a:ln w="9525">
              <a:solidFill>
                <a:srgbClr val="00B0F0"/>
              </a:solidFill>
              <a:miter lim="800000"/>
              <a:headEnd/>
              <a:tailEnd/>
            </a:ln>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Alert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tcp</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1.1.1.1 any -&gt; 2.2.2.2 any</a:t>
              </a:r>
            </a:p>
          </p:txBody>
        </p:sp>
        <p:sp>
          <p:nvSpPr>
            <p:cNvPr id="22" name="Text Box 11"/>
            <p:cNvSpPr txBox="1">
              <a:spLocks noChangeArrowheads="1"/>
            </p:cNvSpPr>
            <p:nvPr/>
          </p:nvSpPr>
          <p:spPr bwMode="auto">
            <a:xfrm>
              <a:off x="5564878" y="2870543"/>
              <a:ext cx="3884613" cy="406400"/>
            </a:xfrm>
            <a:prstGeom prst="rect">
              <a:avLst/>
            </a:prstGeom>
            <a:noFill/>
            <a:ln w="9525">
              <a:solidFill>
                <a:srgbClr val="00B0F0"/>
              </a:solidFill>
              <a:miter lim="800000"/>
              <a:headEnd/>
              <a:tailEnd/>
            </a:ln>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(flags: S12;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msg</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Queso</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Scan”;)</a:t>
              </a:r>
            </a:p>
          </p:txBody>
        </p:sp>
        <p:sp>
          <p:nvSpPr>
            <p:cNvPr id="23" name="Text Box 12"/>
            <p:cNvSpPr txBox="1">
              <a:spLocks noChangeArrowheads="1"/>
            </p:cNvSpPr>
            <p:nvPr/>
          </p:nvSpPr>
          <p:spPr bwMode="auto">
            <a:xfrm>
              <a:off x="5564878" y="3437491"/>
              <a:ext cx="3249613" cy="406400"/>
            </a:xfrm>
            <a:prstGeom prst="rect">
              <a:avLst/>
            </a:prstGeom>
            <a:noFill/>
            <a:ln w="9525">
              <a:solidFill>
                <a:srgbClr val="00B0F0"/>
              </a:solidFill>
              <a:miter lim="800000"/>
              <a:headEnd/>
              <a:tailEnd/>
            </a:ln>
            <a:effec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rPr>
                <a:t>(flags: F; msg: “FIN Scan”;)</a:t>
              </a:r>
            </a:p>
          </p:txBody>
        </p:sp>
      </p:grpSp>
    </p:spTree>
    <p:extLst>
      <p:ext uri="{BB962C8B-B14F-4D97-AF65-F5344CB8AC3E}">
        <p14:creationId xmlns:p14="http://schemas.microsoft.com/office/powerpoint/2010/main" val="76363432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Alert/Log Output</a:t>
            </a:r>
            <a:endParaRPr lang="en-US" dirty="0"/>
          </a:p>
        </p:txBody>
      </p:sp>
      <p:sp>
        <p:nvSpPr>
          <p:cNvPr id="3" name="Content Placeholder 2"/>
          <p:cNvSpPr>
            <a:spLocks noGrp="1"/>
          </p:cNvSpPr>
          <p:nvPr>
            <p:ph sz="quarter" idx="10"/>
          </p:nvPr>
        </p:nvSpPr>
        <p:spPr/>
        <p:txBody>
          <a:bodyPr>
            <a:normAutofit/>
          </a:bodyPr>
          <a:lstStyle/>
          <a:p>
            <a:r>
              <a:rPr lang="en-CA" dirty="0"/>
              <a:t>Depending on the rule action, the output module processes the output data to alert and log database, or displays the alert on the console output</a:t>
            </a:r>
          </a:p>
          <a:p>
            <a:r>
              <a:rPr lang="en-CA" dirty="0"/>
              <a:t>FAST, FULL, CONSOLE, CMG, NONE, SYSLOG are different output modes available in Snort</a:t>
            </a:r>
            <a:endParaRPr lang="en-US" dirty="0"/>
          </a:p>
        </p:txBody>
      </p:sp>
    </p:spTree>
    <p:extLst>
      <p:ext uri="{BB962C8B-B14F-4D97-AF65-F5344CB8AC3E}">
        <p14:creationId xmlns:p14="http://schemas.microsoft.com/office/powerpoint/2010/main" val="64321009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961607507"/>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81638927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738917"/>
            <a:ext cx="4353169" cy="675789"/>
          </a:xfrm>
        </p:spPr>
        <p:txBody>
          <a:bodyPr>
            <a:normAutofit/>
          </a:bodyPr>
          <a:lstStyle/>
          <a:p>
            <a:r>
              <a:rPr lang="en-US"/>
              <a:t>Lecture </a:t>
            </a:r>
            <a:r>
              <a:rPr lang="en-US" dirty="0"/>
              <a:t>8: VPN</a:t>
            </a:r>
          </a:p>
        </p:txBody>
      </p:sp>
    </p:spTree>
    <p:extLst>
      <p:ext uri="{BB962C8B-B14F-4D97-AF65-F5344CB8AC3E}">
        <p14:creationId xmlns:p14="http://schemas.microsoft.com/office/powerpoint/2010/main" val="170880263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933450"/>
            <a:ext cx="7840663" cy="5282318"/>
          </a:xfrm>
        </p:spPr>
        <p:txBody>
          <a:bodyPr/>
          <a:lstStyle/>
          <a:p>
            <a:r>
              <a:rPr lang="en-US" dirty="0"/>
              <a:t>Module 7 Review</a:t>
            </a:r>
          </a:p>
          <a:p>
            <a:r>
              <a:rPr lang="en-US" dirty="0"/>
              <a:t>Motivation</a:t>
            </a:r>
          </a:p>
          <a:p>
            <a:r>
              <a:rPr lang="en-US" dirty="0"/>
              <a:t>Business Drivers</a:t>
            </a:r>
          </a:p>
          <a:p>
            <a:r>
              <a:rPr lang="en-US" dirty="0"/>
              <a:t>Threats from the Internet</a:t>
            </a:r>
          </a:p>
          <a:p>
            <a:r>
              <a:rPr lang="en-US" dirty="0"/>
              <a:t>What is VPN</a:t>
            </a:r>
          </a:p>
          <a:p>
            <a:r>
              <a:rPr lang="en-US" dirty="0"/>
              <a:t>Types of VPN</a:t>
            </a:r>
          </a:p>
          <a:p>
            <a:r>
              <a:rPr lang="en-US" dirty="0"/>
              <a:t>Algorithms</a:t>
            </a:r>
          </a:p>
          <a:p>
            <a:r>
              <a:rPr lang="en-US" dirty="0"/>
              <a:t>IPSEC</a:t>
            </a:r>
          </a:p>
          <a:p>
            <a:r>
              <a:rPr lang="en-US" dirty="0"/>
              <a:t>SSL/TLS VPN</a:t>
            </a:r>
          </a:p>
          <a:p>
            <a:r>
              <a:rPr lang="en-US" dirty="0"/>
              <a:t>PPTP VPN</a:t>
            </a:r>
          </a:p>
        </p:txBody>
      </p:sp>
    </p:spTree>
    <p:extLst>
      <p:ext uri="{BB962C8B-B14F-4D97-AF65-F5344CB8AC3E}">
        <p14:creationId xmlns:p14="http://schemas.microsoft.com/office/powerpoint/2010/main" val="1705962200"/>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Virtual Private Networks (VPNs)</a:t>
            </a:r>
            <a:endParaRPr lang="en-US" dirty="0"/>
          </a:p>
        </p:txBody>
      </p:sp>
    </p:spTree>
    <p:extLst>
      <p:ext uri="{BB962C8B-B14F-4D97-AF65-F5344CB8AC3E}">
        <p14:creationId xmlns:p14="http://schemas.microsoft.com/office/powerpoint/2010/main" val="3218142117"/>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 Module 7</a:t>
            </a:r>
          </a:p>
        </p:txBody>
      </p:sp>
      <p:sp>
        <p:nvSpPr>
          <p:cNvPr id="3" name="Content Placeholder 2"/>
          <p:cNvSpPr>
            <a:spLocks noGrp="1"/>
          </p:cNvSpPr>
          <p:nvPr>
            <p:ph sz="quarter" idx="10"/>
          </p:nvPr>
        </p:nvSpPr>
        <p:spPr/>
        <p:txBody>
          <a:bodyPr/>
          <a:lstStyle/>
          <a:p>
            <a:r>
              <a:rPr lang="en-US" dirty="0"/>
              <a:t>IDS</a:t>
            </a:r>
          </a:p>
          <a:p>
            <a:r>
              <a:rPr lang="en-US" dirty="0"/>
              <a:t>IPS</a:t>
            </a:r>
          </a:p>
          <a:p>
            <a:r>
              <a:rPr lang="en-US" dirty="0"/>
              <a:t>Types of IDS/IPS</a:t>
            </a:r>
          </a:p>
          <a:p>
            <a:r>
              <a:rPr lang="en-US" dirty="0"/>
              <a:t>Detection Methods</a:t>
            </a:r>
          </a:p>
          <a:p>
            <a:r>
              <a:rPr lang="en-US" dirty="0"/>
              <a:t>IDS/IPS Example</a:t>
            </a:r>
          </a:p>
          <a:p>
            <a:r>
              <a:rPr lang="en-US" dirty="0"/>
              <a:t>How IPS Snort Works</a:t>
            </a:r>
          </a:p>
          <a:p>
            <a:endParaRPr lang="en-US" dirty="0"/>
          </a:p>
          <a:p>
            <a:endParaRPr lang="en-US" dirty="0"/>
          </a:p>
        </p:txBody>
      </p:sp>
    </p:spTree>
    <p:extLst>
      <p:ext uri="{BB962C8B-B14F-4D97-AF65-F5344CB8AC3E}">
        <p14:creationId xmlns:p14="http://schemas.microsoft.com/office/powerpoint/2010/main" val="542737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 </a:t>
            </a:r>
            <a:r>
              <a:rPr lang="en-US" dirty="0" err="1"/>
              <a:t>Mitre</a:t>
            </a:r>
            <a:r>
              <a:rPr lang="en-US" dirty="0"/>
              <a:t> ATT&amp;CK Matrix</a:t>
            </a:r>
          </a:p>
        </p:txBody>
      </p:sp>
      <p:sp>
        <p:nvSpPr>
          <p:cNvPr id="3" name="Content Placeholder 2"/>
          <p:cNvSpPr>
            <a:spLocks noGrp="1"/>
          </p:cNvSpPr>
          <p:nvPr>
            <p:ph sz="quarter" idx="10"/>
          </p:nvPr>
        </p:nvSpPr>
        <p:spPr/>
        <p:txBody>
          <a:bodyPr/>
          <a:lstStyle/>
          <a:p>
            <a:endParaRPr lang="en-US"/>
          </a:p>
        </p:txBody>
      </p:sp>
      <p:pic>
        <p:nvPicPr>
          <p:cNvPr id="5122" name="Picture 2" descr="\\SISLAPTOP14\Temp\SISLAPTOP10VMWrk\Henri\security\Doc\KillChain\attack-matrix-2.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902112"/>
            <a:ext cx="7812379" cy="579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0878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Virtual Private Networks (VPNs)</a:t>
            </a:r>
            <a:endParaRPr lang="en-US" dirty="0"/>
          </a:p>
        </p:txBody>
      </p:sp>
    </p:spTree>
    <p:extLst>
      <p:ext uri="{BB962C8B-B14F-4D97-AF65-F5344CB8AC3E}">
        <p14:creationId xmlns:p14="http://schemas.microsoft.com/office/powerpoint/2010/main" val="48387582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Motivation</a:t>
            </a:r>
            <a:endParaRPr lang="en-CA" dirty="0"/>
          </a:p>
        </p:txBody>
      </p:sp>
      <p:sp>
        <p:nvSpPr>
          <p:cNvPr id="3" name="Content Placeholder 2"/>
          <p:cNvSpPr>
            <a:spLocks noGrp="1"/>
          </p:cNvSpPr>
          <p:nvPr>
            <p:ph sz="quarter" idx="10"/>
          </p:nvPr>
        </p:nvSpPr>
        <p:spPr>
          <a:xfrm>
            <a:off x="635000" y="885825"/>
            <a:ext cx="7840663" cy="5329943"/>
          </a:xfrm>
        </p:spPr>
        <p:txBody>
          <a:bodyPr>
            <a:normAutofit fontScale="92500" lnSpcReduction="20000"/>
          </a:bodyPr>
          <a:lstStyle/>
          <a:p>
            <a:r>
              <a:rPr lang="en-US" altLang="en-US" dirty="0"/>
              <a:t>Remote Access</a:t>
            </a:r>
          </a:p>
          <a:p>
            <a:pPr lvl="1"/>
            <a:r>
              <a:rPr lang="en-US" altLang="en-US" dirty="0"/>
              <a:t>Dramatic increase in telecommuting and mobile work force</a:t>
            </a:r>
          </a:p>
          <a:p>
            <a:pPr lvl="1"/>
            <a:r>
              <a:rPr lang="en-US" altLang="en-US" dirty="0"/>
              <a:t>Reduce costs by using local access to internet, rather than long distance or “toll free” service</a:t>
            </a:r>
          </a:p>
          <a:p>
            <a:r>
              <a:rPr lang="en-US" altLang="en-US" dirty="0"/>
              <a:t>Intranets</a:t>
            </a:r>
            <a:endParaRPr lang="en-US" altLang="en-US" sz="2400" dirty="0"/>
          </a:p>
          <a:p>
            <a:pPr lvl="1"/>
            <a:r>
              <a:rPr lang="en-US" altLang="en-US" dirty="0"/>
              <a:t>High cost of implementing and maintaining private networks</a:t>
            </a:r>
          </a:p>
          <a:p>
            <a:pPr lvl="1"/>
            <a:r>
              <a:rPr lang="en-US" altLang="en-US" dirty="0"/>
              <a:t>Reduce costs by removing point-to-point leased lines and make broader use of internet connectivity</a:t>
            </a:r>
          </a:p>
          <a:p>
            <a:r>
              <a:rPr lang="en-US" altLang="en-US" dirty="0"/>
              <a:t>Extranets</a:t>
            </a:r>
          </a:p>
          <a:p>
            <a:pPr lvl="1"/>
            <a:r>
              <a:rPr lang="en-US" altLang="en-US" dirty="0"/>
              <a:t>Secure transactions on-line with suppliers and business partners</a:t>
            </a:r>
          </a:p>
          <a:p>
            <a:pPr lvl="1"/>
            <a:r>
              <a:rPr lang="en-US" altLang="en-US" dirty="0"/>
              <a:t>Reduce cost by eliminating dependence on dedicated connections</a:t>
            </a:r>
          </a:p>
        </p:txBody>
      </p:sp>
    </p:spTree>
    <p:extLst>
      <p:ext uri="{BB962C8B-B14F-4D97-AF65-F5344CB8AC3E}">
        <p14:creationId xmlns:p14="http://schemas.microsoft.com/office/powerpoint/2010/main" val="158575023"/>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Business Drivers</a:t>
            </a:r>
            <a:endParaRPr lang="en-CA" dirty="0"/>
          </a:p>
        </p:txBody>
      </p:sp>
      <p:sp>
        <p:nvSpPr>
          <p:cNvPr id="3" name="Content Placeholder 2"/>
          <p:cNvSpPr>
            <a:spLocks noGrp="1"/>
          </p:cNvSpPr>
          <p:nvPr>
            <p:ph sz="quarter" idx="10"/>
          </p:nvPr>
        </p:nvSpPr>
        <p:spPr>
          <a:xfrm>
            <a:off x="635000" y="885825"/>
            <a:ext cx="7840663" cy="5329943"/>
          </a:xfrm>
        </p:spPr>
        <p:txBody>
          <a:bodyPr>
            <a:normAutofit/>
          </a:bodyPr>
          <a:lstStyle/>
          <a:p>
            <a:r>
              <a:rPr lang="en-US" altLang="en-US" dirty="0"/>
              <a:t>Cost</a:t>
            </a:r>
          </a:p>
          <a:p>
            <a:pPr lvl="1"/>
            <a:r>
              <a:rPr lang="en-US" altLang="en-US" dirty="0"/>
              <a:t>Eliminate remote access equipment, toll costs, leased lines</a:t>
            </a:r>
          </a:p>
          <a:p>
            <a:pPr lvl="1"/>
            <a:r>
              <a:rPr lang="en-US" altLang="en-US" dirty="0"/>
              <a:t>60 - 80% operational savings</a:t>
            </a:r>
          </a:p>
          <a:p>
            <a:pPr lvl="1"/>
            <a:r>
              <a:rPr lang="en-US" altLang="en-US" dirty="0"/>
              <a:t>SVPN equipment payback 4-6 months</a:t>
            </a:r>
          </a:p>
          <a:p>
            <a:r>
              <a:rPr lang="en-US" altLang="en-US" dirty="0"/>
              <a:t>Leverage the Internet</a:t>
            </a:r>
          </a:p>
          <a:p>
            <a:pPr lvl="1"/>
            <a:r>
              <a:rPr lang="en-US" altLang="en-US" dirty="0"/>
              <a:t>global connectivity</a:t>
            </a:r>
          </a:p>
          <a:p>
            <a:pPr lvl="1"/>
            <a:r>
              <a:rPr lang="en-US" altLang="en-US" dirty="0"/>
              <a:t>instant scalability</a:t>
            </a:r>
          </a:p>
          <a:p>
            <a:pPr lvl="2"/>
            <a:r>
              <a:rPr lang="en-US" altLang="en-US" dirty="0"/>
              <a:t>thousands of users or nodes</a:t>
            </a:r>
          </a:p>
          <a:p>
            <a:pPr lvl="1"/>
            <a:r>
              <a:rPr lang="en-US" altLang="en-US" dirty="0"/>
              <a:t>variety of connectivity options</a:t>
            </a:r>
          </a:p>
          <a:p>
            <a:pPr lvl="2"/>
            <a:r>
              <a:rPr lang="en-US" altLang="en-US" dirty="0"/>
              <a:t>modem, ISDN, cable modem, </a:t>
            </a:r>
            <a:r>
              <a:rPr lang="en-US" altLang="en-US" dirty="0" err="1"/>
              <a:t>xDSL</a:t>
            </a:r>
            <a:endParaRPr lang="en-US" altLang="en-US" dirty="0"/>
          </a:p>
          <a:p>
            <a:pPr lvl="1"/>
            <a:r>
              <a:rPr lang="en-US" altLang="en-US" dirty="0"/>
              <a:t>multi-vendor </a:t>
            </a:r>
            <a:r>
              <a:rPr lang="en-US" altLang="en-US" dirty="0" err="1"/>
              <a:t>interoperabitity</a:t>
            </a:r>
            <a:endParaRPr lang="en-US" altLang="en-US" dirty="0"/>
          </a:p>
        </p:txBody>
      </p:sp>
    </p:spTree>
    <p:extLst>
      <p:ext uri="{BB962C8B-B14F-4D97-AF65-F5344CB8AC3E}">
        <p14:creationId xmlns:p14="http://schemas.microsoft.com/office/powerpoint/2010/main" val="1844261372"/>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Threats From the Internet</a:t>
            </a:r>
            <a:endParaRPr lang="en-CA" dirty="0"/>
          </a:p>
        </p:txBody>
      </p:sp>
      <p:sp>
        <p:nvSpPr>
          <p:cNvPr id="3" name="Content Placeholder 2"/>
          <p:cNvSpPr>
            <a:spLocks noGrp="1"/>
          </p:cNvSpPr>
          <p:nvPr>
            <p:ph sz="quarter" idx="10"/>
          </p:nvPr>
        </p:nvSpPr>
        <p:spPr>
          <a:xfrm>
            <a:off x="635000" y="885825"/>
            <a:ext cx="7840663" cy="5329943"/>
          </a:xfrm>
        </p:spPr>
        <p:txBody>
          <a:bodyPr>
            <a:normAutofit/>
          </a:bodyPr>
          <a:lstStyle/>
          <a:p>
            <a:r>
              <a:rPr lang="en-US" altLang="en-US" dirty="0"/>
              <a:t>IP Spoofing</a:t>
            </a:r>
          </a:p>
          <a:p>
            <a:r>
              <a:rPr lang="en-US" altLang="en-US" dirty="0"/>
              <a:t>Eavesdropping (sniffing)</a:t>
            </a:r>
          </a:p>
          <a:p>
            <a:r>
              <a:rPr lang="en-US" altLang="en-US" dirty="0"/>
              <a:t>Session Hijacking</a:t>
            </a:r>
          </a:p>
          <a:p>
            <a:r>
              <a:rPr lang="en-US" altLang="en-US" dirty="0"/>
              <a:t>Man-in-the-Middle attack</a:t>
            </a:r>
          </a:p>
          <a:p>
            <a:r>
              <a:rPr lang="en-US" altLang="en-US" dirty="0"/>
              <a:t>Authentication Replay</a:t>
            </a:r>
          </a:p>
          <a:p>
            <a:pPr lvl="1"/>
            <a:r>
              <a:rPr lang="en-US" altLang="en-US" dirty="0"/>
              <a:t>Attacker “sniffs” valid authentication information and uses it again to create additional authenticated sessions</a:t>
            </a:r>
          </a:p>
        </p:txBody>
      </p:sp>
    </p:spTree>
    <p:extLst>
      <p:ext uri="{BB962C8B-B14F-4D97-AF65-F5344CB8AC3E}">
        <p14:creationId xmlns:p14="http://schemas.microsoft.com/office/powerpoint/2010/main" val="783754004"/>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Security Services - Secure VPNs</a:t>
            </a:r>
            <a:endParaRPr lang="en-CA" dirty="0"/>
          </a:p>
        </p:txBody>
      </p:sp>
      <p:sp>
        <p:nvSpPr>
          <p:cNvPr id="3" name="Content Placeholder 2"/>
          <p:cNvSpPr>
            <a:spLocks noGrp="1"/>
          </p:cNvSpPr>
          <p:nvPr>
            <p:ph sz="quarter" idx="10"/>
          </p:nvPr>
        </p:nvSpPr>
        <p:spPr>
          <a:xfrm>
            <a:off x="635000" y="885825"/>
            <a:ext cx="7840663" cy="5329943"/>
          </a:xfrm>
        </p:spPr>
        <p:txBody>
          <a:bodyPr>
            <a:normAutofit/>
          </a:bodyPr>
          <a:lstStyle/>
          <a:p>
            <a:r>
              <a:rPr lang="en-US" altLang="en-US" dirty="0"/>
              <a:t>Confidentiality</a:t>
            </a:r>
          </a:p>
          <a:p>
            <a:pPr lvl="1"/>
            <a:r>
              <a:rPr lang="en-US" altLang="en-US" dirty="0"/>
              <a:t>prevent disclosure of data communications</a:t>
            </a:r>
          </a:p>
          <a:p>
            <a:r>
              <a:rPr lang="en-US" altLang="en-US" dirty="0"/>
              <a:t>Integrity</a:t>
            </a:r>
          </a:p>
          <a:p>
            <a:pPr lvl="1"/>
            <a:r>
              <a:rPr lang="en-US" altLang="en-US" dirty="0"/>
              <a:t>detection of data modification</a:t>
            </a:r>
          </a:p>
          <a:p>
            <a:r>
              <a:rPr lang="en-US" altLang="en-US" dirty="0"/>
              <a:t>Authentication</a:t>
            </a:r>
          </a:p>
          <a:p>
            <a:pPr lvl="1"/>
            <a:r>
              <a:rPr lang="en-US" altLang="en-US" dirty="0"/>
              <a:t>positive identification of network users</a:t>
            </a:r>
          </a:p>
          <a:p>
            <a:pPr lvl="1"/>
            <a:r>
              <a:rPr lang="en-US" altLang="en-US" dirty="0"/>
              <a:t>protection against spoofing attacks</a:t>
            </a:r>
          </a:p>
          <a:p>
            <a:r>
              <a:rPr lang="en-US" altLang="en-US" dirty="0"/>
              <a:t>Network access control (VPN policy)</a:t>
            </a:r>
          </a:p>
          <a:p>
            <a:pPr lvl="1"/>
            <a:r>
              <a:rPr lang="en-US" altLang="en-US" dirty="0"/>
              <a:t>access privileges for the network &amp; resources</a:t>
            </a:r>
          </a:p>
        </p:txBody>
      </p:sp>
    </p:spTree>
    <p:extLst>
      <p:ext uri="{BB962C8B-B14F-4D97-AF65-F5344CB8AC3E}">
        <p14:creationId xmlns:p14="http://schemas.microsoft.com/office/powerpoint/2010/main" val="2664541305"/>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a VPN?</a:t>
            </a:r>
          </a:p>
        </p:txBody>
      </p:sp>
      <p:sp>
        <p:nvSpPr>
          <p:cNvPr id="3" name="Content Placeholder 2"/>
          <p:cNvSpPr>
            <a:spLocks noGrp="1"/>
          </p:cNvSpPr>
          <p:nvPr>
            <p:ph sz="quarter" idx="10"/>
          </p:nvPr>
        </p:nvSpPr>
        <p:spPr/>
        <p:txBody>
          <a:bodyPr>
            <a:normAutofit/>
          </a:bodyPr>
          <a:lstStyle/>
          <a:p>
            <a:r>
              <a:rPr lang="en-CA" dirty="0"/>
              <a:t>A Virtual Private Network (VPN), as the name implies, is a private network that is virtualized over a public network using encapsulation and encryption technologies</a:t>
            </a:r>
          </a:p>
          <a:p>
            <a:r>
              <a:rPr lang="en-CA" dirty="0"/>
              <a:t>VPN is typically deployed over the Internet, but it can also be used within private networks or over WAN or carrier networks (e.g., MPLS) to provide confidentiality and integrity on the communication channel</a:t>
            </a:r>
          </a:p>
        </p:txBody>
      </p:sp>
    </p:spTree>
    <p:extLst>
      <p:ext uri="{BB962C8B-B14F-4D97-AF65-F5344CB8AC3E}">
        <p14:creationId xmlns:p14="http://schemas.microsoft.com/office/powerpoint/2010/main" val="4126829443"/>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VPN?</a:t>
            </a:r>
          </a:p>
        </p:txBody>
      </p:sp>
      <p:sp>
        <p:nvSpPr>
          <p:cNvPr id="3" name="Content Placeholder 2"/>
          <p:cNvSpPr>
            <a:spLocks noGrp="1"/>
          </p:cNvSpPr>
          <p:nvPr>
            <p:ph sz="quarter" idx="10"/>
          </p:nvPr>
        </p:nvSpPr>
        <p:spPr/>
        <p:txBody>
          <a:bodyPr>
            <a:normAutofit/>
          </a:bodyPr>
          <a:lstStyle/>
          <a:p>
            <a:r>
              <a:rPr lang="en-CA" dirty="0"/>
              <a:t>Confidentiality: VPN applies encryption on the VPN traffic to protect against network sniffing</a:t>
            </a:r>
          </a:p>
          <a:p>
            <a:r>
              <a:rPr lang="en-CA" dirty="0"/>
              <a:t>Integrity: Message integrity is provided to ensure VPN traffic is free from tampering</a:t>
            </a:r>
          </a:p>
          <a:p>
            <a:r>
              <a:rPr lang="en-CA" dirty="0"/>
              <a:t>Authentication: Prevents unauthorized access to the VPN service</a:t>
            </a:r>
          </a:p>
        </p:txBody>
      </p:sp>
    </p:spTree>
    <p:extLst>
      <p:ext uri="{BB962C8B-B14F-4D97-AF65-F5344CB8AC3E}">
        <p14:creationId xmlns:p14="http://schemas.microsoft.com/office/powerpoint/2010/main" val="3261275138"/>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Types of VPN: Site-to-Site VPN</a:t>
            </a:r>
          </a:p>
        </p:txBody>
      </p:sp>
      <p:sp>
        <p:nvSpPr>
          <p:cNvPr id="3" name="Content Placeholder 2"/>
          <p:cNvSpPr>
            <a:spLocks noGrp="1"/>
          </p:cNvSpPr>
          <p:nvPr>
            <p:ph sz="quarter" idx="10"/>
          </p:nvPr>
        </p:nvSpPr>
        <p:spPr/>
        <p:txBody>
          <a:bodyPr>
            <a:normAutofit/>
          </a:bodyPr>
          <a:lstStyle/>
          <a:p>
            <a:r>
              <a:rPr lang="en-CA" dirty="0"/>
              <a:t>Used to connect sites from different locations, usually back to headquarters, securely over the public network (e.g., Internet)</a:t>
            </a:r>
          </a:p>
          <a:p>
            <a:r>
              <a:rPr lang="en-CA" dirty="0"/>
              <a:t>Used to extend the corporate network to  branch offices, making network resources available through the VPN at the Internet layer (L3)</a:t>
            </a:r>
          </a:p>
          <a:p>
            <a:r>
              <a:rPr lang="en-CA" dirty="0"/>
              <a:t>Established between network gateways, so individual computers do not need to run VPN software to access the other sites</a:t>
            </a:r>
          </a:p>
        </p:txBody>
      </p:sp>
    </p:spTree>
    <p:extLst>
      <p:ext uri="{BB962C8B-B14F-4D97-AF65-F5344CB8AC3E}">
        <p14:creationId xmlns:p14="http://schemas.microsoft.com/office/powerpoint/2010/main" val="337876061"/>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77812" y="241300"/>
            <a:ext cx="7772400" cy="61595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Arial"/>
                <a:ea typeface="+mj-ea"/>
                <a:cs typeface="+mj-cs"/>
              </a:rPr>
              <a:t>Gateway-To-Gateway</a:t>
            </a:r>
            <a:endParaRPr kumimoji="0" lang="en-US" altLang="en-US" sz="3000" b="1" i="0" u="none" strike="noStrike" kern="1200" cap="none" spc="0" normalizeH="0" baseline="0" noProof="0" dirty="0">
              <a:ln>
                <a:noFill/>
              </a:ln>
              <a:solidFill>
                <a:srgbClr val="000000"/>
              </a:solidFill>
              <a:effectLst/>
              <a:uLnTx/>
              <a:uFillTx/>
              <a:latin typeface="Arial"/>
              <a:ea typeface="+mj-ea"/>
              <a:cs typeface="+mj-cs"/>
            </a:endParaRPr>
          </a:p>
        </p:txBody>
      </p:sp>
      <p:sp>
        <p:nvSpPr>
          <p:cNvPr id="5" name="Rectangle 3"/>
          <p:cNvSpPr txBox="1">
            <a:spLocks noChangeArrowheads="1"/>
          </p:cNvSpPr>
          <p:nvPr/>
        </p:nvSpPr>
        <p:spPr>
          <a:xfrm>
            <a:off x="354012" y="3898900"/>
            <a:ext cx="4267200" cy="2209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altLang="en-US" sz="2800" b="0" i="0" u="sng" strike="noStrike" kern="1200" cap="none" spc="0" normalizeH="0" baseline="0" noProof="0">
                <a:ln>
                  <a:noFill/>
                </a:ln>
                <a:solidFill>
                  <a:srgbClr val="969696"/>
                </a:solidFill>
                <a:effectLst/>
                <a:uLnTx/>
                <a:uFillTx/>
                <a:latin typeface="Arial" pitchFamily="34" charset="0"/>
                <a:ea typeface="+mn-ea"/>
                <a:cs typeface="Arial" pitchFamily="34" charset="0"/>
              </a:rPr>
              <a:t>Only Tunnel Mode Allowed </a:t>
            </a:r>
          </a:p>
          <a:p>
            <a:pPr marL="0" marR="0" lvl="0" indent="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altLang="en-US" sz="2800" b="0" i="0" u="none" strike="noStrike" kern="1200" cap="none" spc="0" normalizeH="0" baseline="0" noProof="0">
                <a:ln>
                  <a:noFill/>
                </a:ln>
                <a:solidFill>
                  <a:srgbClr val="969696"/>
                </a:solidFill>
                <a:effectLst/>
                <a:uLnTx/>
                <a:uFillTx/>
                <a:latin typeface="Arial" pitchFamily="34" charset="0"/>
                <a:ea typeface="+mn-ea"/>
                <a:cs typeface="Arial" pitchFamily="34" charset="0"/>
              </a:rPr>
              <a:t>[IP2][AH][HP1[payload]</a:t>
            </a:r>
          </a:p>
          <a:p>
            <a:pPr marL="0" marR="0" lvl="0" indent="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altLang="en-US" sz="2800" b="0" i="0" u="none" strike="noStrike" kern="1200" cap="none" spc="0" normalizeH="0" baseline="0" noProof="0">
                <a:ln>
                  <a:noFill/>
                </a:ln>
                <a:solidFill>
                  <a:srgbClr val="969696"/>
                </a:solidFill>
                <a:effectLst/>
                <a:uLnTx/>
                <a:uFillTx/>
                <a:latin typeface="Arial" pitchFamily="34" charset="0"/>
                <a:ea typeface="+mn-ea"/>
                <a:cs typeface="Arial" pitchFamily="34" charset="0"/>
              </a:rPr>
              <a:t>[IP2][ESP][IP1][payload]</a:t>
            </a:r>
          </a:p>
        </p:txBody>
      </p:sp>
      <p:sp>
        <p:nvSpPr>
          <p:cNvPr id="6" name="Text Box 5"/>
          <p:cNvSpPr txBox="1">
            <a:spLocks noChangeArrowheads="1"/>
          </p:cNvSpPr>
          <p:nvPr/>
        </p:nvSpPr>
        <p:spPr bwMode="auto">
          <a:xfrm>
            <a:off x="277812" y="2971800"/>
            <a:ext cx="569913"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H1</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Text Box 6"/>
          <p:cNvSpPr txBox="1">
            <a:spLocks noChangeArrowheads="1"/>
          </p:cNvSpPr>
          <p:nvPr/>
        </p:nvSpPr>
        <p:spPr bwMode="auto">
          <a:xfrm>
            <a:off x="5992812" y="2971800"/>
            <a:ext cx="569913"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G2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7"/>
          <p:cNvSpPr>
            <a:spLocks noChangeShapeType="1"/>
          </p:cNvSpPr>
          <p:nvPr/>
        </p:nvSpPr>
        <p:spPr bwMode="auto">
          <a:xfrm>
            <a:off x="2030412" y="3213100"/>
            <a:ext cx="3962400" cy="0"/>
          </a:xfrm>
          <a:prstGeom prst="line">
            <a:avLst/>
          </a:prstGeom>
          <a:noFill/>
          <a:ln w="12700" cap="sq">
            <a:solidFill>
              <a:srgbClr val="0000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Text Box 8"/>
          <p:cNvSpPr txBox="1">
            <a:spLocks noChangeArrowheads="1"/>
          </p:cNvSpPr>
          <p:nvPr/>
        </p:nvSpPr>
        <p:spPr bwMode="auto">
          <a:xfrm>
            <a:off x="2716212" y="2755900"/>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Intranet/Internet</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Freeform 9"/>
          <p:cNvSpPr>
            <a:spLocks/>
          </p:cNvSpPr>
          <p:nvPr/>
        </p:nvSpPr>
        <p:spPr bwMode="auto">
          <a:xfrm>
            <a:off x="1420812" y="2438400"/>
            <a:ext cx="2590800" cy="317500"/>
          </a:xfrm>
          <a:custGeom>
            <a:avLst/>
            <a:gdLst>
              <a:gd name="T0" fmla="*/ 0 w 1632"/>
              <a:gd name="T1" fmla="*/ 200 h 200"/>
              <a:gd name="T2" fmla="*/ 432 w 1632"/>
              <a:gd name="T3" fmla="*/ 8 h 200"/>
              <a:gd name="T4" fmla="*/ 1440 w 1632"/>
              <a:gd name="T5" fmla="*/ 152 h 200"/>
              <a:gd name="T6" fmla="*/ 1584 w 1632"/>
              <a:gd name="T7" fmla="*/ 8 h 200"/>
            </a:gdLst>
            <a:ahLst/>
            <a:cxnLst>
              <a:cxn ang="0">
                <a:pos x="T0" y="T1"/>
              </a:cxn>
              <a:cxn ang="0">
                <a:pos x="T2" y="T3"/>
              </a:cxn>
              <a:cxn ang="0">
                <a:pos x="T4" y="T5"/>
              </a:cxn>
              <a:cxn ang="0">
                <a:pos x="T6" y="T7"/>
              </a:cxn>
            </a:cxnLst>
            <a:rect l="0" t="0" r="r" b="b"/>
            <a:pathLst>
              <a:path w="1632" h="200">
                <a:moveTo>
                  <a:pt x="0" y="200"/>
                </a:moveTo>
                <a:cubicBezTo>
                  <a:pt x="96" y="108"/>
                  <a:pt x="192" y="16"/>
                  <a:pt x="432" y="8"/>
                </a:cubicBezTo>
                <a:cubicBezTo>
                  <a:pt x="672" y="0"/>
                  <a:pt x="1248" y="152"/>
                  <a:pt x="1440" y="152"/>
                </a:cubicBezTo>
                <a:cubicBezTo>
                  <a:pt x="1632" y="152"/>
                  <a:pt x="1560" y="32"/>
                  <a:pt x="1584" y="8"/>
                </a:cubicBezTo>
              </a:path>
            </a:pathLst>
          </a:custGeom>
          <a:noFill/>
          <a:ln w="12700" cap="sq" cmpd="sng">
            <a:solidFill>
              <a:srgbClr val="000000"/>
            </a:solidFill>
            <a:prstDash val="solid"/>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Freeform 10"/>
          <p:cNvSpPr>
            <a:spLocks/>
          </p:cNvSpPr>
          <p:nvPr/>
        </p:nvSpPr>
        <p:spPr bwMode="auto">
          <a:xfrm flipH="1">
            <a:off x="3859212" y="2451100"/>
            <a:ext cx="2590800" cy="317500"/>
          </a:xfrm>
          <a:custGeom>
            <a:avLst/>
            <a:gdLst>
              <a:gd name="T0" fmla="*/ 0 w 1632"/>
              <a:gd name="T1" fmla="*/ 200 h 200"/>
              <a:gd name="T2" fmla="*/ 432 w 1632"/>
              <a:gd name="T3" fmla="*/ 8 h 200"/>
              <a:gd name="T4" fmla="*/ 1440 w 1632"/>
              <a:gd name="T5" fmla="*/ 152 h 200"/>
              <a:gd name="T6" fmla="*/ 1584 w 1632"/>
              <a:gd name="T7" fmla="*/ 8 h 200"/>
            </a:gdLst>
            <a:ahLst/>
            <a:cxnLst>
              <a:cxn ang="0">
                <a:pos x="T0" y="T1"/>
              </a:cxn>
              <a:cxn ang="0">
                <a:pos x="T2" y="T3"/>
              </a:cxn>
              <a:cxn ang="0">
                <a:pos x="T4" y="T5"/>
              </a:cxn>
              <a:cxn ang="0">
                <a:pos x="T6" y="T7"/>
              </a:cxn>
            </a:cxnLst>
            <a:rect l="0" t="0" r="r" b="b"/>
            <a:pathLst>
              <a:path w="1632" h="200">
                <a:moveTo>
                  <a:pt x="0" y="200"/>
                </a:moveTo>
                <a:cubicBezTo>
                  <a:pt x="96" y="108"/>
                  <a:pt x="192" y="16"/>
                  <a:pt x="432" y="8"/>
                </a:cubicBezTo>
                <a:cubicBezTo>
                  <a:pt x="672" y="0"/>
                  <a:pt x="1248" y="152"/>
                  <a:pt x="1440" y="152"/>
                </a:cubicBezTo>
                <a:cubicBezTo>
                  <a:pt x="1632" y="152"/>
                  <a:pt x="1560" y="32"/>
                  <a:pt x="1584" y="8"/>
                </a:cubicBezTo>
              </a:path>
            </a:pathLst>
          </a:custGeom>
          <a:noFill/>
          <a:ln w="12700" cap="sq" cmpd="sng">
            <a:solidFill>
              <a:srgbClr val="000000"/>
            </a:solidFill>
            <a:prstDash val="solid"/>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1"/>
          <p:cNvSpPr txBox="1">
            <a:spLocks noChangeArrowheads="1"/>
          </p:cNvSpPr>
          <p:nvPr/>
        </p:nvSpPr>
        <p:spPr bwMode="auto">
          <a:xfrm>
            <a:off x="3630612" y="1993900"/>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SA</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3" name="Text Box 12"/>
          <p:cNvSpPr txBox="1">
            <a:spLocks noChangeArrowheads="1"/>
          </p:cNvSpPr>
          <p:nvPr/>
        </p:nvSpPr>
        <p:spPr bwMode="auto">
          <a:xfrm>
            <a:off x="1420812" y="2984500"/>
            <a:ext cx="569913"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G1</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4" name="Text Box 13"/>
          <p:cNvSpPr txBox="1">
            <a:spLocks noChangeArrowheads="1"/>
          </p:cNvSpPr>
          <p:nvPr/>
        </p:nvSpPr>
        <p:spPr bwMode="auto">
          <a:xfrm>
            <a:off x="7135812" y="2971800"/>
            <a:ext cx="569913"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H2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Line 14"/>
          <p:cNvSpPr>
            <a:spLocks noChangeShapeType="1"/>
          </p:cNvSpPr>
          <p:nvPr/>
        </p:nvSpPr>
        <p:spPr bwMode="auto">
          <a:xfrm>
            <a:off x="887412" y="3213100"/>
            <a:ext cx="533400" cy="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6" name="Line 15"/>
          <p:cNvSpPr>
            <a:spLocks noChangeShapeType="1"/>
          </p:cNvSpPr>
          <p:nvPr/>
        </p:nvSpPr>
        <p:spPr bwMode="auto">
          <a:xfrm>
            <a:off x="6602412" y="3213100"/>
            <a:ext cx="533400" cy="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6"/>
          <p:cNvSpPr txBox="1">
            <a:spLocks noChangeArrowheads="1"/>
          </p:cNvSpPr>
          <p:nvPr/>
        </p:nvSpPr>
        <p:spPr bwMode="auto">
          <a:xfrm>
            <a:off x="277812" y="34417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Local Intranet</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8" name="Text Box 17"/>
          <p:cNvSpPr txBox="1">
            <a:spLocks noChangeArrowheads="1"/>
          </p:cNvSpPr>
          <p:nvPr/>
        </p:nvSpPr>
        <p:spPr bwMode="auto">
          <a:xfrm>
            <a:off x="5992812" y="34417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Local Intranet</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734254458"/>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Types of VPN: Remote Access VPN</a:t>
            </a:r>
          </a:p>
        </p:txBody>
      </p:sp>
      <p:sp>
        <p:nvSpPr>
          <p:cNvPr id="3" name="Content Placeholder 2"/>
          <p:cNvSpPr>
            <a:spLocks noGrp="1"/>
          </p:cNvSpPr>
          <p:nvPr>
            <p:ph sz="quarter" idx="10"/>
          </p:nvPr>
        </p:nvSpPr>
        <p:spPr/>
        <p:txBody>
          <a:bodyPr>
            <a:normAutofit/>
          </a:bodyPr>
          <a:lstStyle/>
          <a:p>
            <a:r>
              <a:rPr lang="en-CA" dirty="0"/>
              <a:t>Allows remote user to establish secured connections to the corporate network from a remote location</a:t>
            </a:r>
          </a:p>
          <a:p>
            <a:r>
              <a:rPr lang="en-CA" dirty="0"/>
              <a:t>Users can access the corporate network resources via the VPN as if they were directly connected to the network</a:t>
            </a:r>
          </a:p>
        </p:txBody>
      </p:sp>
    </p:spTree>
    <p:extLst>
      <p:ext uri="{BB962C8B-B14F-4D97-AF65-F5344CB8AC3E}">
        <p14:creationId xmlns:p14="http://schemas.microsoft.com/office/powerpoint/2010/main" val="266238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Network Security Attacks</a:t>
            </a:r>
          </a:p>
        </p:txBody>
      </p:sp>
      <p:sp>
        <p:nvSpPr>
          <p:cNvPr id="3" name="Content Placeholder 2"/>
          <p:cNvSpPr>
            <a:spLocks noGrp="1"/>
          </p:cNvSpPr>
          <p:nvPr>
            <p:ph sz="quarter" idx="10"/>
          </p:nvPr>
        </p:nvSpPr>
        <p:spPr/>
        <p:txBody>
          <a:bodyPr>
            <a:normAutofit/>
          </a:bodyPr>
          <a:lstStyle/>
          <a:p>
            <a:pPr fontAlgn="ctr"/>
            <a:r>
              <a:rPr lang="en-CA" dirty="0"/>
              <a:t>Network Attack</a:t>
            </a:r>
          </a:p>
          <a:p>
            <a:pPr lvl="1" fontAlgn="ctr"/>
            <a:r>
              <a:rPr lang="en-CA" dirty="0"/>
              <a:t>Wiretapping (sniffing)</a:t>
            </a:r>
          </a:p>
          <a:p>
            <a:pPr lvl="1" fontAlgn="ctr"/>
            <a:r>
              <a:rPr lang="en-CA" dirty="0"/>
              <a:t>Port scanners (IP, port </a:t>
            </a:r>
            <a:r>
              <a:rPr lang="en-CA" dirty="0" err="1"/>
              <a:t>etc</a:t>
            </a:r>
            <a:r>
              <a:rPr lang="en-CA" dirty="0"/>
              <a:t>)</a:t>
            </a:r>
          </a:p>
          <a:p>
            <a:pPr lvl="1" fontAlgn="ctr"/>
            <a:r>
              <a:rPr lang="en-CA" dirty="0"/>
              <a:t>Idle scans</a:t>
            </a:r>
          </a:p>
          <a:p>
            <a:pPr lvl="1" fontAlgn="ctr"/>
            <a:r>
              <a:rPr lang="en-CA" dirty="0" err="1"/>
              <a:t>DoS</a:t>
            </a:r>
            <a:r>
              <a:rPr lang="en-CA" dirty="0"/>
              <a:t> attacks</a:t>
            </a:r>
          </a:p>
          <a:p>
            <a:pPr lvl="1" fontAlgn="ctr"/>
            <a:r>
              <a:rPr lang="en-CA" dirty="0"/>
              <a:t>MAC, IP, DNS, DHCP spoofing</a:t>
            </a:r>
          </a:p>
          <a:p>
            <a:pPr lvl="1" fontAlgn="ctr"/>
            <a:r>
              <a:rPr lang="en-CA" dirty="0"/>
              <a:t>Man-in-the-middle attacks</a:t>
            </a:r>
          </a:p>
          <a:p>
            <a:pPr lvl="1" fontAlgn="ctr"/>
            <a:r>
              <a:rPr lang="en-CA" dirty="0"/>
              <a:t>ARP, DHCP poisoning</a:t>
            </a:r>
          </a:p>
          <a:p>
            <a:pPr lvl="1" fontAlgn="ctr"/>
            <a:r>
              <a:rPr lang="en-CA" dirty="0"/>
              <a:t>VLAN hopping</a:t>
            </a:r>
          </a:p>
          <a:p>
            <a:pPr lvl="1" fontAlgn="ctr"/>
            <a:r>
              <a:rPr lang="en-CA" dirty="0"/>
              <a:t>Smurf attacks</a:t>
            </a:r>
          </a:p>
        </p:txBody>
      </p:sp>
    </p:spTree>
    <p:extLst>
      <p:ext uri="{BB962C8B-B14F-4D97-AF65-F5344CB8AC3E}">
        <p14:creationId xmlns:p14="http://schemas.microsoft.com/office/powerpoint/2010/main" val="111258330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Types of VPN: Remote Access VPN</a:t>
            </a:r>
          </a:p>
        </p:txBody>
      </p:sp>
      <p:sp>
        <p:nvSpPr>
          <p:cNvPr id="3" name="Content Placeholder 2"/>
          <p:cNvSpPr>
            <a:spLocks noGrp="1"/>
          </p:cNvSpPr>
          <p:nvPr>
            <p:ph sz="quarter" idx="10"/>
          </p:nvPr>
        </p:nvSpPr>
        <p:spPr/>
        <p:txBody>
          <a:bodyPr>
            <a:normAutofit/>
          </a:bodyPr>
          <a:lstStyle/>
          <a:p>
            <a:r>
              <a:rPr lang="en-CA" dirty="0"/>
              <a:t>Remote user has VPN client software that connects to the corporate VPN server, performs authentication and establishes the VPN tunnel to the corporate network</a:t>
            </a:r>
          </a:p>
          <a:p>
            <a:r>
              <a:rPr lang="en-CA" dirty="0"/>
              <a:t>Suitable for individual users who are roaming but still require connectivity to corporate resources</a:t>
            </a:r>
          </a:p>
        </p:txBody>
      </p:sp>
    </p:spTree>
    <p:extLst>
      <p:ext uri="{BB962C8B-B14F-4D97-AF65-F5344CB8AC3E}">
        <p14:creationId xmlns:p14="http://schemas.microsoft.com/office/powerpoint/2010/main" val="1901103240"/>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60349" y="60325"/>
            <a:ext cx="7772400" cy="80645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Arial"/>
                <a:ea typeface="+mj-ea"/>
                <a:cs typeface="+mj-cs"/>
              </a:rPr>
              <a:t>Remote VPN - Host-To-Gateway</a:t>
            </a:r>
            <a:endParaRPr kumimoji="0" lang="en-US" altLang="en-US" sz="3000" b="1" i="0" u="none" strike="noStrike" kern="1200" cap="none" spc="0" normalizeH="0" baseline="0" noProof="0" dirty="0">
              <a:ln>
                <a:noFill/>
              </a:ln>
              <a:solidFill>
                <a:srgbClr val="000000"/>
              </a:solidFill>
              <a:effectLst/>
              <a:uLnTx/>
              <a:uFillTx/>
              <a:latin typeface="Arial"/>
              <a:ea typeface="+mj-ea"/>
              <a:cs typeface="+mj-cs"/>
            </a:endParaRPr>
          </a:p>
        </p:txBody>
      </p:sp>
      <p:sp>
        <p:nvSpPr>
          <p:cNvPr id="5" name="Rectangle 3"/>
          <p:cNvSpPr txBox="1">
            <a:spLocks noChangeArrowheads="1"/>
          </p:cNvSpPr>
          <p:nvPr/>
        </p:nvSpPr>
        <p:spPr>
          <a:xfrm>
            <a:off x="336549" y="4860925"/>
            <a:ext cx="7543800" cy="12954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en-US" sz="2800" b="0" i="0" u="none" strike="noStrike" kern="1200" cap="none" spc="0" normalizeH="0" baseline="0" noProof="0">
                <a:ln>
                  <a:noFill/>
                </a:ln>
                <a:solidFill>
                  <a:srgbClr val="969696"/>
                </a:solidFill>
                <a:effectLst/>
                <a:uLnTx/>
                <a:uFillTx/>
                <a:latin typeface="Arial" pitchFamily="34" charset="0"/>
                <a:ea typeface="+mn-ea"/>
                <a:cs typeface="Arial" pitchFamily="34" charset="0"/>
              </a:rPr>
              <a:t>Note: Requires special processing of the IPSec header order</a:t>
            </a:r>
          </a:p>
        </p:txBody>
      </p:sp>
      <p:sp>
        <p:nvSpPr>
          <p:cNvPr id="6" name="Text Box 4"/>
          <p:cNvSpPr txBox="1">
            <a:spLocks noChangeArrowheads="1"/>
          </p:cNvSpPr>
          <p:nvPr/>
        </p:nvSpPr>
        <p:spPr bwMode="auto">
          <a:xfrm>
            <a:off x="260349" y="3476625"/>
            <a:ext cx="569913"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H1</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Text Box 5"/>
          <p:cNvSpPr txBox="1">
            <a:spLocks noChangeArrowheads="1"/>
          </p:cNvSpPr>
          <p:nvPr/>
        </p:nvSpPr>
        <p:spPr bwMode="auto">
          <a:xfrm>
            <a:off x="5975349" y="3476625"/>
            <a:ext cx="569913"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G2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Line 6"/>
          <p:cNvSpPr>
            <a:spLocks noChangeShapeType="1"/>
          </p:cNvSpPr>
          <p:nvPr/>
        </p:nvSpPr>
        <p:spPr bwMode="auto">
          <a:xfrm>
            <a:off x="869949" y="3717925"/>
            <a:ext cx="5105400" cy="0"/>
          </a:xfrm>
          <a:prstGeom prst="line">
            <a:avLst/>
          </a:prstGeom>
          <a:noFill/>
          <a:ln w="12700" cap="sq">
            <a:solidFill>
              <a:srgbClr val="0000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Text Box 7"/>
          <p:cNvSpPr txBox="1">
            <a:spLocks noChangeArrowheads="1"/>
          </p:cNvSpPr>
          <p:nvPr/>
        </p:nvSpPr>
        <p:spPr bwMode="auto">
          <a:xfrm>
            <a:off x="2698749" y="3260725"/>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Intranet/Internet</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Freeform 8"/>
          <p:cNvSpPr>
            <a:spLocks/>
          </p:cNvSpPr>
          <p:nvPr/>
        </p:nvSpPr>
        <p:spPr bwMode="auto">
          <a:xfrm>
            <a:off x="507999" y="2917825"/>
            <a:ext cx="3486150" cy="495300"/>
          </a:xfrm>
          <a:custGeom>
            <a:avLst/>
            <a:gdLst>
              <a:gd name="T0" fmla="*/ 0 w 2196"/>
              <a:gd name="T1" fmla="*/ 312 h 312"/>
              <a:gd name="T2" fmla="*/ 996 w 2196"/>
              <a:gd name="T3" fmla="*/ 24 h 312"/>
              <a:gd name="T4" fmla="*/ 2004 w 2196"/>
              <a:gd name="T5" fmla="*/ 168 h 312"/>
              <a:gd name="T6" fmla="*/ 2148 w 2196"/>
              <a:gd name="T7" fmla="*/ 24 h 312"/>
            </a:gdLst>
            <a:ahLst/>
            <a:cxnLst>
              <a:cxn ang="0">
                <a:pos x="T0" y="T1"/>
              </a:cxn>
              <a:cxn ang="0">
                <a:pos x="T2" y="T3"/>
              </a:cxn>
              <a:cxn ang="0">
                <a:pos x="T4" y="T5"/>
              </a:cxn>
              <a:cxn ang="0">
                <a:pos x="T6" y="T7"/>
              </a:cxn>
            </a:cxnLst>
            <a:rect l="0" t="0" r="r" b="b"/>
            <a:pathLst>
              <a:path w="2196" h="312">
                <a:moveTo>
                  <a:pt x="0" y="312"/>
                </a:moveTo>
                <a:cubicBezTo>
                  <a:pt x="168" y="264"/>
                  <a:pt x="662" y="48"/>
                  <a:pt x="996" y="24"/>
                </a:cubicBezTo>
                <a:cubicBezTo>
                  <a:pt x="1330" y="0"/>
                  <a:pt x="1812" y="168"/>
                  <a:pt x="2004" y="168"/>
                </a:cubicBezTo>
                <a:cubicBezTo>
                  <a:pt x="2196" y="168"/>
                  <a:pt x="2124" y="48"/>
                  <a:pt x="2148" y="24"/>
                </a:cubicBezTo>
              </a:path>
            </a:pathLst>
          </a:custGeom>
          <a:noFill/>
          <a:ln w="12700" cap="sq" cmpd="sng">
            <a:solidFill>
              <a:srgbClr val="000000"/>
            </a:solidFill>
            <a:prstDash val="solid"/>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Freeform 9"/>
          <p:cNvSpPr>
            <a:spLocks/>
          </p:cNvSpPr>
          <p:nvPr/>
        </p:nvSpPr>
        <p:spPr bwMode="auto">
          <a:xfrm flipH="1">
            <a:off x="3841749" y="2955925"/>
            <a:ext cx="2590800" cy="317500"/>
          </a:xfrm>
          <a:custGeom>
            <a:avLst/>
            <a:gdLst>
              <a:gd name="T0" fmla="*/ 0 w 1632"/>
              <a:gd name="T1" fmla="*/ 200 h 200"/>
              <a:gd name="T2" fmla="*/ 432 w 1632"/>
              <a:gd name="T3" fmla="*/ 8 h 200"/>
              <a:gd name="T4" fmla="*/ 1440 w 1632"/>
              <a:gd name="T5" fmla="*/ 152 h 200"/>
              <a:gd name="T6" fmla="*/ 1584 w 1632"/>
              <a:gd name="T7" fmla="*/ 8 h 200"/>
            </a:gdLst>
            <a:ahLst/>
            <a:cxnLst>
              <a:cxn ang="0">
                <a:pos x="T0" y="T1"/>
              </a:cxn>
              <a:cxn ang="0">
                <a:pos x="T2" y="T3"/>
              </a:cxn>
              <a:cxn ang="0">
                <a:pos x="T4" y="T5"/>
              </a:cxn>
              <a:cxn ang="0">
                <a:pos x="T6" y="T7"/>
              </a:cxn>
            </a:cxnLst>
            <a:rect l="0" t="0" r="r" b="b"/>
            <a:pathLst>
              <a:path w="1632" h="200">
                <a:moveTo>
                  <a:pt x="0" y="200"/>
                </a:moveTo>
                <a:cubicBezTo>
                  <a:pt x="96" y="108"/>
                  <a:pt x="192" y="16"/>
                  <a:pt x="432" y="8"/>
                </a:cubicBezTo>
                <a:cubicBezTo>
                  <a:pt x="672" y="0"/>
                  <a:pt x="1248" y="152"/>
                  <a:pt x="1440" y="152"/>
                </a:cubicBezTo>
                <a:cubicBezTo>
                  <a:pt x="1632" y="152"/>
                  <a:pt x="1560" y="32"/>
                  <a:pt x="1584" y="8"/>
                </a:cubicBezTo>
              </a:path>
            </a:pathLst>
          </a:custGeom>
          <a:noFill/>
          <a:ln w="12700" cap="sq" cmpd="sng">
            <a:solidFill>
              <a:srgbClr val="000000"/>
            </a:solidFill>
            <a:prstDash val="solid"/>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0"/>
          <p:cNvSpPr txBox="1">
            <a:spLocks noChangeArrowheads="1"/>
          </p:cNvSpPr>
          <p:nvPr/>
        </p:nvSpPr>
        <p:spPr bwMode="auto">
          <a:xfrm>
            <a:off x="3613149" y="2498725"/>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SA1</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3" name="Text Box 12"/>
          <p:cNvSpPr txBox="1">
            <a:spLocks noChangeArrowheads="1"/>
          </p:cNvSpPr>
          <p:nvPr/>
        </p:nvSpPr>
        <p:spPr bwMode="auto">
          <a:xfrm>
            <a:off x="7118349" y="3476625"/>
            <a:ext cx="569913"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H2</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4" name="Line 14"/>
          <p:cNvSpPr>
            <a:spLocks noChangeShapeType="1"/>
          </p:cNvSpPr>
          <p:nvPr/>
        </p:nvSpPr>
        <p:spPr bwMode="auto">
          <a:xfrm>
            <a:off x="6584949" y="3717925"/>
            <a:ext cx="533400" cy="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Text Box 15"/>
          <p:cNvSpPr txBox="1">
            <a:spLocks noChangeArrowheads="1"/>
          </p:cNvSpPr>
          <p:nvPr/>
        </p:nvSpPr>
        <p:spPr bwMode="auto">
          <a:xfrm>
            <a:off x="260349" y="3946525"/>
            <a:ext cx="178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Remote Host</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6" name="Text Box 16"/>
          <p:cNvSpPr txBox="1">
            <a:spLocks noChangeArrowheads="1"/>
          </p:cNvSpPr>
          <p:nvPr/>
        </p:nvSpPr>
        <p:spPr bwMode="auto">
          <a:xfrm>
            <a:off x="5975349" y="3946525"/>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Local Intranet</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964711474"/>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Remote Access Authentication</a:t>
            </a:r>
          </a:p>
        </p:txBody>
      </p:sp>
      <p:sp>
        <p:nvSpPr>
          <p:cNvPr id="3" name="Content Placeholder 2"/>
          <p:cNvSpPr>
            <a:spLocks noGrp="1"/>
          </p:cNvSpPr>
          <p:nvPr>
            <p:ph sz="quarter" idx="10"/>
          </p:nvPr>
        </p:nvSpPr>
        <p:spPr/>
        <p:txBody>
          <a:bodyPr>
            <a:normAutofit/>
          </a:bodyPr>
          <a:lstStyle/>
          <a:p>
            <a:r>
              <a:rPr lang="en-CA" dirty="0"/>
              <a:t>Username and password: Remote access authentication requires, at minimum, a username and password login. Authentication is typically tied in with Active Directory to allow users to use Windows login for remote access</a:t>
            </a:r>
          </a:p>
          <a:p>
            <a:r>
              <a:rPr lang="en-CA" dirty="0"/>
              <a:t>AAA: Smaller implementations may choose to authenticate user with an AAA server, and maintain user credentials in a simplified database inside a Radius server</a:t>
            </a:r>
          </a:p>
        </p:txBody>
      </p:sp>
    </p:spTree>
    <p:extLst>
      <p:ext uri="{BB962C8B-B14F-4D97-AF65-F5344CB8AC3E}">
        <p14:creationId xmlns:p14="http://schemas.microsoft.com/office/powerpoint/2010/main" val="198740978"/>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Remote Access Authentication</a:t>
            </a:r>
          </a:p>
        </p:txBody>
      </p:sp>
      <p:sp>
        <p:nvSpPr>
          <p:cNvPr id="3" name="Content Placeholder 2"/>
          <p:cNvSpPr>
            <a:spLocks noGrp="1"/>
          </p:cNvSpPr>
          <p:nvPr>
            <p:ph sz="quarter" idx="10"/>
          </p:nvPr>
        </p:nvSpPr>
        <p:spPr/>
        <p:txBody>
          <a:bodyPr>
            <a:normAutofit fontScale="92500" lnSpcReduction="10000"/>
          </a:bodyPr>
          <a:lstStyle/>
          <a:p>
            <a:r>
              <a:rPr lang="en-CA" dirty="0"/>
              <a:t>2FA (two factor authentication): used to increase security on remote access authentication</a:t>
            </a:r>
          </a:p>
          <a:p>
            <a:r>
              <a:rPr lang="en-CA" dirty="0"/>
              <a:t>Requires the user to have two of the following factors for authentication: </a:t>
            </a:r>
          </a:p>
          <a:p>
            <a:pPr marL="914400" lvl="1"/>
            <a:r>
              <a:rPr lang="en-CA" dirty="0"/>
              <a:t>Something you know (secret, password) </a:t>
            </a:r>
          </a:p>
          <a:p>
            <a:pPr marL="914400" lvl="1"/>
            <a:r>
              <a:rPr lang="en-CA" dirty="0"/>
              <a:t>Something you have (tokens, USB key)</a:t>
            </a:r>
          </a:p>
          <a:p>
            <a:pPr marL="914400" lvl="1"/>
            <a:r>
              <a:rPr lang="en-CA" dirty="0"/>
              <a:t>Something you are (fingerprint, retina scan) </a:t>
            </a:r>
          </a:p>
          <a:p>
            <a:pPr marL="344488" lvl="1">
              <a:buFont typeface="Arial" panose="020B0604020202020204" pitchFamily="34" charset="0"/>
              <a:buChar char="•"/>
            </a:pPr>
            <a:r>
              <a:rPr lang="en-CA" sz="2800" dirty="0">
                <a:solidFill>
                  <a:schemeClr val="tx2"/>
                </a:solidFill>
                <a:latin typeface="Arial" pitchFamily="34" charset="0"/>
                <a:cs typeface="Arial" pitchFamily="34" charset="0"/>
              </a:rPr>
              <a:t>Username and password is a good first factor authentication (something you know). RSA token or Google Authenticator are good options for the second factor authentication (something you have)</a:t>
            </a:r>
          </a:p>
        </p:txBody>
      </p:sp>
    </p:spTree>
    <p:extLst>
      <p:ext uri="{BB962C8B-B14F-4D97-AF65-F5344CB8AC3E}">
        <p14:creationId xmlns:p14="http://schemas.microsoft.com/office/powerpoint/2010/main" val="3180359861"/>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Algorithms</a:t>
            </a:r>
          </a:p>
        </p:txBody>
      </p:sp>
    </p:spTree>
    <p:extLst>
      <p:ext uri="{BB962C8B-B14F-4D97-AF65-F5344CB8AC3E}">
        <p14:creationId xmlns:p14="http://schemas.microsoft.com/office/powerpoint/2010/main" val="3384361899"/>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Symmetric Encryption Algorithms</a:t>
            </a:r>
          </a:p>
        </p:txBody>
      </p:sp>
      <p:sp>
        <p:nvSpPr>
          <p:cNvPr id="3" name="Content Placeholder 2"/>
          <p:cNvSpPr>
            <a:spLocks noGrp="1"/>
          </p:cNvSpPr>
          <p:nvPr>
            <p:ph sz="quarter" idx="10"/>
          </p:nvPr>
        </p:nvSpPr>
        <p:spPr/>
        <p:txBody>
          <a:bodyPr>
            <a:normAutofit lnSpcReduction="10000"/>
          </a:bodyPr>
          <a:lstStyle/>
          <a:p>
            <a:r>
              <a:rPr lang="en-CA" dirty="0"/>
              <a:t>DES (Data Encryption System) </a:t>
            </a:r>
          </a:p>
          <a:p>
            <a:pPr lvl="1"/>
            <a:r>
              <a:rPr lang="en-CA" dirty="0"/>
              <a:t>64-bit input blocks, 16 round processing, 56-bit key </a:t>
            </a:r>
          </a:p>
          <a:p>
            <a:pPr lvl="1"/>
            <a:r>
              <a:rPr lang="en-CA" dirty="0"/>
              <a:t>Since key space quite small, it has been broken </a:t>
            </a:r>
          </a:p>
          <a:p>
            <a:r>
              <a:rPr lang="en-CA" dirty="0"/>
              <a:t>2DES </a:t>
            </a:r>
          </a:p>
          <a:p>
            <a:pPr lvl="1"/>
            <a:r>
              <a:rPr lang="en-CA" dirty="0"/>
              <a:t>Double the encryption of DES (two 56-bit keys) </a:t>
            </a:r>
          </a:p>
          <a:p>
            <a:pPr lvl="1"/>
            <a:r>
              <a:rPr lang="en-CA" dirty="0"/>
              <a:t>Because vulnerable to meet-in-the-middle attack, it has been broken</a:t>
            </a:r>
          </a:p>
          <a:p>
            <a:r>
              <a:rPr lang="en-CA" dirty="0"/>
              <a:t>3DES</a:t>
            </a:r>
          </a:p>
          <a:p>
            <a:pPr lvl="1"/>
            <a:r>
              <a:rPr lang="en-CA" dirty="0"/>
              <a:t>In simplest terms, performs DES three times </a:t>
            </a:r>
          </a:p>
          <a:p>
            <a:pPr lvl="1"/>
            <a:r>
              <a:rPr lang="en-CA" dirty="0"/>
              <a:t>Effective key strength is 168 bit. </a:t>
            </a:r>
          </a:p>
          <a:p>
            <a:pPr lvl="1"/>
            <a:r>
              <a:rPr lang="en-CA" dirty="0"/>
              <a:t>Considered a legacy algorithm, replaced by more advanced algorithms like AES</a:t>
            </a:r>
          </a:p>
        </p:txBody>
      </p:sp>
    </p:spTree>
    <p:extLst>
      <p:ext uri="{BB962C8B-B14F-4D97-AF65-F5344CB8AC3E}">
        <p14:creationId xmlns:p14="http://schemas.microsoft.com/office/powerpoint/2010/main" val="105363873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Symmetric Encryption Algorithms</a:t>
            </a:r>
          </a:p>
        </p:txBody>
      </p:sp>
      <p:sp>
        <p:nvSpPr>
          <p:cNvPr id="3" name="Content Placeholder 2"/>
          <p:cNvSpPr>
            <a:spLocks noGrp="1"/>
          </p:cNvSpPr>
          <p:nvPr>
            <p:ph sz="quarter" idx="10"/>
          </p:nvPr>
        </p:nvSpPr>
        <p:spPr/>
        <p:txBody>
          <a:bodyPr>
            <a:normAutofit lnSpcReduction="10000"/>
          </a:bodyPr>
          <a:lstStyle/>
          <a:p>
            <a:r>
              <a:rPr lang="en-CA" dirty="0"/>
              <a:t>CCMP</a:t>
            </a:r>
          </a:p>
          <a:p>
            <a:pPr lvl="1"/>
            <a:r>
              <a:rPr lang="en-CA" dirty="0"/>
              <a:t>Counter mode with cipher block chaining message authentication code protocol</a:t>
            </a:r>
          </a:p>
          <a:p>
            <a:pPr lvl="1"/>
            <a:r>
              <a:rPr lang="en-CA" dirty="0"/>
              <a:t>Part of 802.11i standard for </a:t>
            </a:r>
            <a:r>
              <a:rPr lang="en-CA" dirty="0" err="1"/>
              <a:t>WiFi</a:t>
            </a:r>
            <a:r>
              <a:rPr lang="en-CA" dirty="0"/>
              <a:t> networks </a:t>
            </a:r>
          </a:p>
          <a:p>
            <a:pPr lvl="1"/>
            <a:r>
              <a:rPr lang="en-CA" dirty="0"/>
              <a:t>Based on AES using CTR with CBC-MAC</a:t>
            </a:r>
          </a:p>
          <a:p>
            <a:r>
              <a:rPr lang="en-CA" dirty="0" err="1"/>
              <a:t>Rijndael</a:t>
            </a:r>
            <a:r>
              <a:rPr lang="en-CA" dirty="0"/>
              <a:t> (AES128, AES256)</a:t>
            </a:r>
          </a:p>
          <a:p>
            <a:pPr lvl="1"/>
            <a:r>
              <a:rPr lang="en-CA" dirty="0"/>
              <a:t>Finalist for the AES standard, </a:t>
            </a:r>
          </a:p>
          <a:p>
            <a:pPr lvl="1"/>
            <a:r>
              <a:rPr lang="en-CA" dirty="0"/>
              <a:t>Block size: 128, 192 or 256 bits (AES implementations use only 128 bit block size) </a:t>
            </a:r>
          </a:p>
          <a:p>
            <a:pPr lvl="1"/>
            <a:r>
              <a:rPr lang="en-CA" dirty="0"/>
              <a:t>Key size: 128, 192 or 256 bits, variable rounds. </a:t>
            </a:r>
          </a:p>
          <a:p>
            <a:pPr lvl="1"/>
            <a:r>
              <a:rPr lang="en-CA" dirty="0"/>
              <a:t>Four major operations: substitute bytes, shift rows, mix columns and add round key</a:t>
            </a:r>
          </a:p>
        </p:txBody>
      </p:sp>
    </p:spTree>
    <p:extLst>
      <p:ext uri="{BB962C8B-B14F-4D97-AF65-F5344CB8AC3E}">
        <p14:creationId xmlns:p14="http://schemas.microsoft.com/office/powerpoint/2010/main" val="223819979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Asymmetric Encryption Algorithms</a:t>
            </a:r>
          </a:p>
        </p:txBody>
      </p:sp>
      <p:sp>
        <p:nvSpPr>
          <p:cNvPr id="3" name="Content Placeholder 2"/>
          <p:cNvSpPr>
            <a:spLocks noGrp="1"/>
          </p:cNvSpPr>
          <p:nvPr>
            <p:ph sz="quarter" idx="10"/>
          </p:nvPr>
        </p:nvSpPr>
        <p:spPr/>
        <p:txBody>
          <a:bodyPr>
            <a:normAutofit lnSpcReduction="10000"/>
          </a:bodyPr>
          <a:lstStyle/>
          <a:p>
            <a:r>
              <a:rPr lang="en-CA" dirty="0"/>
              <a:t>RSA</a:t>
            </a:r>
          </a:p>
          <a:p>
            <a:pPr lvl="1"/>
            <a:r>
              <a:rPr lang="en-CA" dirty="0"/>
              <a:t>Popular public key cryptosystem, based on mathematical challenge of prime number factoring. </a:t>
            </a:r>
          </a:p>
          <a:p>
            <a:pPr lvl="1"/>
            <a:r>
              <a:rPr lang="en-CA" dirty="0"/>
              <a:t>Public key, based on two large prime numbers, is used to encrypt the message. Only the private key with the prime numbers can decrypt the message</a:t>
            </a:r>
          </a:p>
          <a:p>
            <a:r>
              <a:rPr lang="en-CA" dirty="0" err="1"/>
              <a:t>Diffie</a:t>
            </a:r>
            <a:r>
              <a:rPr lang="en-CA" dirty="0"/>
              <a:t>-Hellmann Algorithm</a:t>
            </a:r>
          </a:p>
          <a:p>
            <a:pPr lvl="1"/>
            <a:r>
              <a:rPr lang="en-CA" dirty="0"/>
              <a:t>Key exchange algorithm used to create a secret symmetric key between two parties over public networks </a:t>
            </a:r>
          </a:p>
          <a:p>
            <a:pPr lvl="1"/>
            <a:r>
              <a:rPr lang="en-CA" dirty="0"/>
              <a:t>Used heavily in PKI</a:t>
            </a:r>
          </a:p>
          <a:p>
            <a:pPr lvl="1"/>
            <a:r>
              <a:rPr lang="en-CA" dirty="0"/>
              <a:t>Does not include message confidentiality</a:t>
            </a:r>
          </a:p>
        </p:txBody>
      </p:sp>
    </p:spTree>
    <p:extLst>
      <p:ext uri="{BB962C8B-B14F-4D97-AF65-F5344CB8AC3E}">
        <p14:creationId xmlns:p14="http://schemas.microsoft.com/office/powerpoint/2010/main" val="1626287787"/>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Asymmetric Encryption Algorithms</a:t>
            </a:r>
          </a:p>
        </p:txBody>
      </p:sp>
      <p:sp>
        <p:nvSpPr>
          <p:cNvPr id="3" name="Content Placeholder 2"/>
          <p:cNvSpPr>
            <a:spLocks noGrp="1"/>
          </p:cNvSpPr>
          <p:nvPr>
            <p:ph sz="quarter" idx="10"/>
          </p:nvPr>
        </p:nvSpPr>
        <p:spPr/>
        <p:txBody>
          <a:bodyPr>
            <a:normAutofit/>
          </a:bodyPr>
          <a:lstStyle/>
          <a:p>
            <a:r>
              <a:rPr lang="en-CA" dirty="0"/>
              <a:t>El Gamal</a:t>
            </a:r>
          </a:p>
          <a:p>
            <a:pPr lvl="1"/>
            <a:r>
              <a:rPr lang="en-CA" dirty="0"/>
              <a:t>Based on </a:t>
            </a:r>
            <a:r>
              <a:rPr lang="en-CA" dirty="0" err="1"/>
              <a:t>Diffie</a:t>
            </a:r>
            <a:r>
              <a:rPr lang="en-CA" dirty="0"/>
              <a:t>-Hellmann but includes message confidentiality and digital signature</a:t>
            </a:r>
          </a:p>
          <a:p>
            <a:r>
              <a:rPr lang="en-CA" dirty="0"/>
              <a:t>ECC</a:t>
            </a:r>
          </a:p>
          <a:p>
            <a:pPr lvl="1"/>
            <a:r>
              <a:rPr lang="en-CA" dirty="0"/>
              <a:t>Highest strength per bit</a:t>
            </a:r>
          </a:p>
          <a:p>
            <a:pPr lvl="1"/>
            <a:r>
              <a:rPr lang="en-CA" dirty="0"/>
              <a:t>Fast and efficient on resource-constrained devices, such as cell phones and smart card readers</a:t>
            </a:r>
          </a:p>
          <a:p>
            <a:pPr lvl="1"/>
            <a:r>
              <a:rPr lang="en-CA" dirty="0"/>
              <a:t>Includes confidentiality, digital signature and message authentication</a:t>
            </a:r>
          </a:p>
        </p:txBody>
      </p:sp>
    </p:spTree>
    <p:extLst>
      <p:ext uri="{BB962C8B-B14F-4D97-AF65-F5344CB8AC3E}">
        <p14:creationId xmlns:p14="http://schemas.microsoft.com/office/powerpoint/2010/main" val="2111252996"/>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Internet Protocol Security (IPSec) </a:t>
            </a:r>
            <a:endParaRPr lang="en-US" dirty="0"/>
          </a:p>
        </p:txBody>
      </p:sp>
    </p:spTree>
    <p:extLst>
      <p:ext uri="{BB962C8B-B14F-4D97-AF65-F5344CB8AC3E}">
        <p14:creationId xmlns:p14="http://schemas.microsoft.com/office/powerpoint/2010/main" val="1726100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Network Security Attacks</a:t>
            </a:r>
          </a:p>
        </p:txBody>
      </p:sp>
      <p:sp>
        <p:nvSpPr>
          <p:cNvPr id="3" name="Content Placeholder 2"/>
          <p:cNvSpPr>
            <a:spLocks noGrp="1"/>
          </p:cNvSpPr>
          <p:nvPr>
            <p:ph sz="quarter" idx="10"/>
          </p:nvPr>
        </p:nvSpPr>
        <p:spPr/>
        <p:txBody>
          <a:bodyPr>
            <a:normAutofit/>
          </a:bodyPr>
          <a:lstStyle/>
          <a:p>
            <a:pPr fontAlgn="ctr"/>
            <a:r>
              <a:rPr lang="en-CA" dirty="0"/>
              <a:t>Network &amp; OS Attack</a:t>
            </a:r>
          </a:p>
          <a:p>
            <a:pPr lvl="1" fontAlgn="ctr"/>
            <a:r>
              <a:rPr lang="en-CA" dirty="0"/>
              <a:t>Buffer overflows</a:t>
            </a:r>
          </a:p>
          <a:p>
            <a:pPr lvl="1" fontAlgn="ctr"/>
            <a:r>
              <a:rPr lang="en-CA" dirty="0"/>
              <a:t>Heap overflows</a:t>
            </a:r>
          </a:p>
          <a:p>
            <a:pPr lvl="1" fontAlgn="ctr"/>
            <a:r>
              <a:rPr lang="en-CA" dirty="0"/>
              <a:t>Format string attacks</a:t>
            </a:r>
          </a:p>
          <a:p>
            <a:pPr fontAlgn="ctr"/>
            <a:r>
              <a:rPr lang="en-CA" dirty="0"/>
              <a:t>App attacks</a:t>
            </a:r>
          </a:p>
          <a:p>
            <a:pPr lvl="1" fontAlgn="ctr"/>
            <a:r>
              <a:rPr lang="en-CA" dirty="0"/>
              <a:t>SQL injections</a:t>
            </a:r>
          </a:p>
          <a:p>
            <a:pPr lvl="1" fontAlgn="ctr"/>
            <a:r>
              <a:rPr lang="en-CA" dirty="0"/>
              <a:t>Cross-site scripting</a:t>
            </a:r>
          </a:p>
          <a:p>
            <a:pPr lvl="1" fontAlgn="ctr"/>
            <a:r>
              <a:rPr lang="en-CA" dirty="0"/>
              <a:t>CSRF</a:t>
            </a:r>
          </a:p>
          <a:p>
            <a:pPr lvl="1" fontAlgn="ctr"/>
            <a:r>
              <a:rPr lang="en-CA" dirty="0"/>
              <a:t>Phishing</a:t>
            </a:r>
          </a:p>
        </p:txBody>
      </p:sp>
    </p:spTree>
    <p:extLst>
      <p:ext uri="{BB962C8B-B14F-4D97-AF65-F5344CB8AC3E}">
        <p14:creationId xmlns:p14="http://schemas.microsoft.com/office/powerpoint/2010/main" val="1518023678"/>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IPSec</a:t>
            </a:r>
            <a:r>
              <a:rPr lang="en-CA" dirty="0"/>
              <a:t> Overview</a:t>
            </a:r>
          </a:p>
        </p:txBody>
      </p:sp>
      <p:sp>
        <p:nvSpPr>
          <p:cNvPr id="3" name="Content Placeholder 2"/>
          <p:cNvSpPr>
            <a:spLocks noGrp="1"/>
          </p:cNvSpPr>
          <p:nvPr>
            <p:ph sz="quarter" idx="10"/>
          </p:nvPr>
        </p:nvSpPr>
        <p:spPr/>
        <p:txBody>
          <a:bodyPr>
            <a:normAutofit/>
          </a:bodyPr>
          <a:lstStyle/>
          <a:p>
            <a:r>
              <a:rPr lang="en-CA" dirty="0"/>
              <a:t>Internet Protocol Security (</a:t>
            </a:r>
            <a:r>
              <a:rPr lang="en-CA" dirty="0" err="1"/>
              <a:t>IPSec</a:t>
            </a:r>
            <a:r>
              <a:rPr lang="en-CA" dirty="0"/>
              <a:t>) is one of the most common VPN protocols used today</a:t>
            </a:r>
          </a:p>
          <a:p>
            <a:r>
              <a:rPr lang="en-CA" dirty="0"/>
              <a:t>Works at the Internet layer (L3) of the OSI model, securing all data communication layer 3 and above</a:t>
            </a:r>
          </a:p>
        </p:txBody>
      </p:sp>
    </p:spTree>
    <p:extLst>
      <p:ext uri="{BB962C8B-B14F-4D97-AF65-F5344CB8AC3E}">
        <p14:creationId xmlns:p14="http://schemas.microsoft.com/office/powerpoint/2010/main" val="1881814167"/>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IPSec</a:t>
            </a:r>
            <a:r>
              <a:rPr lang="en-CA" dirty="0"/>
              <a:t> Overview</a:t>
            </a:r>
          </a:p>
        </p:txBody>
      </p:sp>
      <p:sp>
        <p:nvSpPr>
          <p:cNvPr id="3" name="Content Placeholder 2"/>
          <p:cNvSpPr>
            <a:spLocks noGrp="1"/>
          </p:cNvSpPr>
          <p:nvPr>
            <p:ph sz="quarter" idx="10"/>
          </p:nvPr>
        </p:nvSpPr>
        <p:spPr/>
        <p:txBody>
          <a:bodyPr>
            <a:normAutofit/>
          </a:bodyPr>
          <a:lstStyle/>
          <a:p>
            <a:r>
              <a:rPr lang="en-CA" dirty="0"/>
              <a:t>A suite of network protocols that work together to provide authentication and encryption of data packets over a network</a:t>
            </a:r>
          </a:p>
          <a:p>
            <a:r>
              <a:rPr lang="en-CA" dirty="0"/>
              <a:t>Provides security for gateway-to-host (remote access) or network-to-network (site-to-site) connections</a:t>
            </a:r>
          </a:p>
        </p:txBody>
      </p:sp>
    </p:spTree>
    <p:extLst>
      <p:ext uri="{BB962C8B-B14F-4D97-AF65-F5344CB8AC3E}">
        <p14:creationId xmlns:p14="http://schemas.microsoft.com/office/powerpoint/2010/main" val="3146991560"/>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Authentication Header (AH)</a:t>
            </a:r>
          </a:p>
        </p:txBody>
      </p:sp>
      <p:sp>
        <p:nvSpPr>
          <p:cNvPr id="3" name="Content Placeholder 2"/>
          <p:cNvSpPr>
            <a:spLocks noGrp="1"/>
          </p:cNvSpPr>
          <p:nvPr>
            <p:ph sz="quarter" idx="10"/>
          </p:nvPr>
        </p:nvSpPr>
        <p:spPr>
          <a:xfrm>
            <a:off x="635000" y="971550"/>
            <a:ext cx="7840663" cy="5244218"/>
          </a:xfrm>
        </p:spPr>
        <p:txBody>
          <a:bodyPr>
            <a:normAutofit/>
          </a:bodyPr>
          <a:lstStyle/>
          <a:p>
            <a:r>
              <a:rPr lang="en-CA" dirty="0"/>
              <a:t>AH is used to authenticate IP traffic but doesn’t encrypt it</a:t>
            </a:r>
          </a:p>
          <a:p>
            <a:r>
              <a:rPr lang="en-CA" dirty="0"/>
              <a:t>AH uses HMAC (MD5 or SHA) to validate the authenticity and integrity of a message</a:t>
            </a:r>
          </a:p>
        </p:txBody>
      </p:sp>
      <p:sp>
        <p:nvSpPr>
          <p:cNvPr id="4" name="Text Box 4"/>
          <p:cNvSpPr txBox="1">
            <a:spLocks noChangeArrowheads="1"/>
          </p:cNvSpPr>
          <p:nvPr/>
        </p:nvSpPr>
        <p:spPr bwMode="auto">
          <a:xfrm>
            <a:off x="3200400" y="5715000"/>
            <a:ext cx="468313"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IP</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5" name="Text Box 5"/>
          <p:cNvSpPr txBox="1">
            <a:spLocks noChangeArrowheads="1"/>
          </p:cNvSpPr>
          <p:nvPr/>
        </p:nvSpPr>
        <p:spPr bwMode="auto">
          <a:xfrm>
            <a:off x="3657600" y="5715000"/>
            <a:ext cx="638175"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AH</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Text Box 6"/>
          <p:cNvSpPr txBox="1">
            <a:spLocks noChangeArrowheads="1"/>
          </p:cNvSpPr>
          <p:nvPr/>
        </p:nvSpPr>
        <p:spPr bwMode="auto">
          <a:xfrm>
            <a:off x="4308475" y="5715000"/>
            <a:ext cx="1177925" cy="4699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Payload</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Text Box 7"/>
          <p:cNvSpPr txBox="1">
            <a:spLocks noChangeArrowheads="1"/>
          </p:cNvSpPr>
          <p:nvPr/>
        </p:nvSpPr>
        <p:spPr bwMode="auto">
          <a:xfrm>
            <a:off x="5867400" y="5715000"/>
            <a:ext cx="1350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Signature</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Rectangle 8"/>
          <p:cNvSpPr>
            <a:spLocks noChangeArrowheads="1"/>
          </p:cNvSpPr>
          <p:nvPr/>
        </p:nvSpPr>
        <p:spPr bwMode="auto">
          <a:xfrm>
            <a:off x="2895600" y="5562600"/>
            <a:ext cx="44196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339661370"/>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err="1"/>
              <a:t>IPSec</a:t>
            </a:r>
            <a:r>
              <a:rPr lang="en-US" altLang="en-US" dirty="0"/>
              <a:t> Authentication Header</a:t>
            </a:r>
            <a:endParaRPr lang="en-US" dirty="0"/>
          </a:p>
        </p:txBody>
      </p:sp>
      <p:grpSp>
        <p:nvGrpSpPr>
          <p:cNvPr id="6" name="Group 9"/>
          <p:cNvGrpSpPr>
            <a:grpSpLocks/>
          </p:cNvGrpSpPr>
          <p:nvPr/>
        </p:nvGrpSpPr>
        <p:grpSpPr bwMode="auto">
          <a:xfrm>
            <a:off x="4275931" y="914400"/>
            <a:ext cx="3733800" cy="762000"/>
            <a:chOff x="2112" y="768"/>
            <a:chExt cx="2784" cy="480"/>
          </a:xfrm>
        </p:grpSpPr>
        <p:sp>
          <p:nvSpPr>
            <p:cNvPr id="7" name="Text Box 7"/>
            <p:cNvSpPr txBox="1">
              <a:spLocks noChangeArrowheads="1"/>
            </p:cNvSpPr>
            <p:nvPr/>
          </p:nvSpPr>
          <p:spPr bwMode="auto">
            <a:xfrm>
              <a:off x="3600" y="864"/>
              <a:ext cx="8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Payload</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Rectangle 8"/>
            <p:cNvSpPr>
              <a:spLocks noChangeArrowheads="1"/>
            </p:cNvSpPr>
            <p:nvPr/>
          </p:nvSpPr>
          <p:spPr bwMode="auto">
            <a:xfrm>
              <a:off x="2112" y="768"/>
              <a:ext cx="2784" cy="48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9" name="Group 13"/>
          <p:cNvGrpSpPr>
            <a:grpSpLocks/>
          </p:cNvGrpSpPr>
          <p:nvPr/>
        </p:nvGrpSpPr>
        <p:grpSpPr bwMode="auto">
          <a:xfrm>
            <a:off x="2828131" y="914400"/>
            <a:ext cx="1447800" cy="762000"/>
            <a:chOff x="3072" y="720"/>
            <a:chExt cx="768" cy="480"/>
          </a:xfrm>
        </p:grpSpPr>
        <p:sp>
          <p:nvSpPr>
            <p:cNvPr id="10" name="Text Box 11"/>
            <p:cNvSpPr txBox="1">
              <a:spLocks noChangeArrowheads="1"/>
            </p:cNvSpPr>
            <p:nvPr/>
          </p:nvSpPr>
          <p:spPr bwMode="auto">
            <a:xfrm>
              <a:off x="3216" y="816"/>
              <a:ext cx="3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AH</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Rectangle 12"/>
            <p:cNvSpPr>
              <a:spLocks noChangeArrowheads="1"/>
            </p:cNvSpPr>
            <p:nvPr/>
          </p:nvSpPr>
          <p:spPr bwMode="auto">
            <a:xfrm>
              <a:off x="3072" y="720"/>
              <a:ext cx="768" cy="48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12" name="Group 14"/>
          <p:cNvGrpSpPr>
            <a:grpSpLocks/>
          </p:cNvGrpSpPr>
          <p:nvPr/>
        </p:nvGrpSpPr>
        <p:grpSpPr bwMode="auto">
          <a:xfrm>
            <a:off x="389731" y="914400"/>
            <a:ext cx="2438400" cy="762000"/>
            <a:chOff x="3072" y="720"/>
            <a:chExt cx="768" cy="480"/>
          </a:xfrm>
        </p:grpSpPr>
        <p:sp>
          <p:nvSpPr>
            <p:cNvPr id="13" name="Text Box 15"/>
            <p:cNvSpPr txBox="1">
              <a:spLocks noChangeArrowheads="1"/>
            </p:cNvSpPr>
            <p:nvPr/>
          </p:nvSpPr>
          <p:spPr bwMode="auto">
            <a:xfrm>
              <a:off x="3216" y="816"/>
              <a:ext cx="4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IP Header</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4" name="Rectangle 16"/>
            <p:cNvSpPr>
              <a:spLocks noChangeArrowheads="1"/>
            </p:cNvSpPr>
            <p:nvPr/>
          </p:nvSpPr>
          <p:spPr bwMode="auto">
            <a:xfrm>
              <a:off x="3072" y="720"/>
              <a:ext cx="768" cy="48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5" name="Text Box 18"/>
          <p:cNvSpPr txBox="1">
            <a:spLocks noChangeArrowheads="1"/>
          </p:cNvSpPr>
          <p:nvPr/>
        </p:nvSpPr>
        <p:spPr bwMode="auto">
          <a:xfrm>
            <a:off x="5266531" y="2743200"/>
            <a:ext cx="131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Reserved</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6" name="Rectangle 19"/>
          <p:cNvSpPr>
            <a:spLocks noChangeArrowheads="1"/>
          </p:cNvSpPr>
          <p:nvPr/>
        </p:nvSpPr>
        <p:spPr bwMode="auto">
          <a:xfrm>
            <a:off x="4275931" y="2667000"/>
            <a:ext cx="37338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21"/>
          <p:cNvSpPr txBox="1">
            <a:spLocks noChangeArrowheads="1"/>
          </p:cNvSpPr>
          <p:nvPr/>
        </p:nvSpPr>
        <p:spPr bwMode="auto">
          <a:xfrm>
            <a:off x="465931" y="2743200"/>
            <a:ext cx="1731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Next Header</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8" name="Rectangle 22"/>
          <p:cNvSpPr>
            <a:spLocks noChangeArrowheads="1"/>
          </p:cNvSpPr>
          <p:nvPr/>
        </p:nvSpPr>
        <p:spPr bwMode="auto">
          <a:xfrm>
            <a:off x="389731" y="2667000"/>
            <a:ext cx="1905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9" name="Text Box 24"/>
          <p:cNvSpPr txBox="1">
            <a:spLocks noChangeArrowheads="1"/>
          </p:cNvSpPr>
          <p:nvPr/>
        </p:nvSpPr>
        <p:spPr bwMode="auto">
          <a:xfrm>
            <a:off x="2370931" y="2743200"/>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Payload length</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Rectangle 25"/>
          <p:cNvSpPr>
            <a:spLocks noChangeArrowheads="1"/>
          </p:cNvSpPr>
          <p:nvPr/>
        </p:nvSpPr>
        <p:spPr bwMode="auto">
          <a:xfrm>
            <a:off x="2294731" y="2667000"/>
            <a:ext cx="1982788"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1" name="Text Box 27"/>
          <p:cNvSpPr txBox="1">
            <a:spLocks noChangeArrowheads="1"/>
          </p:cNvSpPr>
          <p:nvPr/>
        </p:nvSpPr>
        <p:spPr bwMode="auto">
          <a:xfrm>
            <a:off x="2447131" y="3581400"/>
            <a:ext cx="339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Security Parameters Index</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2" name="Rectangle 28"/>
          <p:cNvSpPr>
            <a:spLocks noChangeArrowheads="1"/>
          </p:cNvSpPr>
          <p:nvPr/>
        </p:nvSpPr>
        <p:spPr bwMode="auto">
          <a:xfrm>
            <a:off x="389731" y="3429000"/>
            <a:ext cx="7620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3" name="Text Box 36"/>
          <p:cNvSpPr txBox="1">
            <a:spLocks noChangeArrowheads="1"/>
          </p:cNvSpPr>
          <p:nvPr/>
        </p:nvSpPr>
        <p:spPr bwMode="auto">
          <a:xfrm>
            <a:off x="2370931" y="43434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Sequence Number</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4" name="Rectangle 37"/>
          <p:cNvSpPr>
            <a:spLocks noChangeArrowheads="1"/>
          </p:cNvSpPr>
          <p:nvPr/>
        </p:nvSpPr>
        <p:spPr bwMode="auto">
          <a:xfrm>
            <a:off x="389731" y="4191000"/>
            <a:ext cx="7620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5" name="Text Box 45"/>
          <p:cNvSpPr txBox="1">
            <a:spLocks noChangeArrowheads="1"/>
          </p:cNvSpPr>
          <p:nvPr/>
        </p:nvSpPr>
        <p:spPr bwMode="auto">
          <a:xfrm>
            <a:off x="1532731" y="5105400"/>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Authentication Data (variable size)</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Rectangle 46"/>
          <p:cNvSpPr>
            <a:spLocks noChangeArrowheads="1"/>
          </p:cNvSpPr>
          <p:nvPr/>
        </p:nvSpPr>
        <p:spPr bwMode="auto">
          <a:xfrm>
            <a:off x="389731" y="4953000"/>
            <a:ext cx="7620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Line 53"/>
          <p:cNvSpPr>
            <a:spLocks noChangeShapeType="1"/>
          </p:cNvSpPr>
          <p:nvPr/>
        </p:nvSpPr>
        <p:spPr bwMode="auto">
          <a:xfrm>
            <a:off x="4275931" y="1676400"/>
            <a:ext cx="3733800" cy="99060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8" name="Line 54"/>
          <p:cNvSpPr>
            <a:spLocks noChangeShapeType="1"/>
          </p:cNvSpPr>
          <p:nvPr/>
        </p:nvSpPr>
        <p:spPr bwMode="auto">
          <a:xfrm flipH="1">
            <a:off x="389731" y="1676400"/>
            <a:ext cx="2438400" cy="99060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9" name="Text Box 55"/>
          <p:cNvSpPr txBox="1">
            <a:spLocks noChangeArrowheads="1"/>
          </p:cNvSpPr>
          <p:nvPr/>
        </p:nvSpPr>
        <p:spPr bwMode="auto">
          <a:xfrm>
            <a:off x="3361531" y="5715000"/>
            <a:ext cx="100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32 bits</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0" name="Line 56"/>
          <p:cNvSpPr>
            <a:spLocks noChangeShapeType="1"/>
          </p:cNvSpPr>
          <p:nvPr/>
        </p:nvSpPr>
        <p:spPr bwMode="auto">
          <a:xfrm flipH="1">
            <a:off x="389731" y="5943600"/>
            <a:ext cx="2895600" cy="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1" name="Line 57"/>
          <p:cNvSpPr>
            <a:spLocks noChangeShapeType="1"/>
          </p:cNvSpPr>
          <p:nvPr/>
        </p:nvSpPr>
        <p:spPr bwMode="auto">
          <a:xfrm flipH="1">
            <a:off x="4352131" y="5943600"/>
            <a:ext cx="3657600" cy="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241520323"/>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850" y="228600"/>
            <a:ext cx="7371360" cy="581024"/>
          </a:xfrm>
        </p:spPr>
        <p:txBody>
          <a:bodyPr/>
          <a:lstStyle/>
          <a:p>
            <a:pPr>
              <a:lnSpc>
                <a:spcPts val="3000"/>
              </a:lnSpc>
            </a:pPr>
            <a:r>
              <a:rPr lang="en-CA" dirty="0"/>
              <a:t>Encapsulating Security Payload (ESP)</a:t>
            </a:r>
          </a:p>
        </p:txBody>
      </p:sp>
      <p:sp>
        <p:nvSpPr>
          <p:cNvPr id="3" name="Content Placeholder 2"/>
          <p:cNvSpPr>
            <a:spLocks noGrp="1"/>
          </p:cNvSpPr>
          <p:nvPr>
            <p:ph sz="quarter" idx="10"/>
          </p:nvPr>
        </p:nvSpPr>
        <p:spPr>
          <a:xfrm>
            <a:off x="635000" y="1248508"/>
            <a:ext cx="8045862" cy="4967260"/>
          </a:xfrm>
        </p:spPr>
        <p:txBody>
          <a:bodyPr>
            <a:normAutofit/>
          </a:bodyPr>
          <a:lstStyle/>
          <a:p>
            <a:r>
              <a:rPr lang="en-CA" dirty="0"/>
              <a:t>ESP includes the encryption and authentication of a payload in the </a:t>
            </a:r>
            <a:r>
              <a:rPr lang="en-CA" dirty="0" err="1"/>
              <a:t>IPSec</a:t>
            </a:r>
            <a:r>
              <a:rPr lang="en-CA" dirty="0"/>
              <a:t> protocol suite</a:t>
            </a:r>
          </a:p>
          <a:p>
            <a:r>
              <a:rPr lang="en-CA" dirty="0"/>
              <a:t>Provides authenticity, confidentiality and integrity of the payload</a:t>
            </a:r>
          </a:p>
          <a:p>
            <a:r>
              <a:rPr lang="en-CA" dirty="0"/>
              <a:t>Can be implemented with or without authentication, although without authentication is insecure</a:t>
            </a:r>
          </a:p>
        </p:txBody>
      </p:sp>
      <p:grpSp>
        <p:nvGrpSpPr>
          <p:cNvPr id="4" name="Group 13"/>
          <p:cNvGrpSpPr>
            <a:grpSpLocks/>
          </p:cNvGrpSpPr>
          <p:nvPr/>
        </p:nvGrpSpPr>
        <p:grpSpPr bwMode="auto">
          <a:xfrm>
            <a:off x="876300" y="5410200"/>
            <a:ext cx="7391400" cy="914400"/>
            <a:chOff x="912" y="2832"/>
            <a:chExt cx="4656" cy="576"/>
          </a:xfrm>
        </p:grpSpPr>
        <p:sp>
          <p:nvSpPr>
            <p:cNvPr id="5" name="Text Box 4"/>
            <p:cNvSpPr txBox="1">
              <a:spLocks noChangeArrowheads="1"/>
            </p:cNvSpPr>
            <p:nvPr/>
          </p:nvSpPr>
          <p:spPr bwMode="auto">
            <a:xfrm>
              <a:off x="1584" y="2976"/>
              <a:ext cx="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ESP</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Text Box 5"/>
            <p:cNvSpPr txBox="1">
              <a:spLocks noChangeArrowheads="1"/>
            </p:cNvSpPr>
            <p:nvPr/>
          </p:nvSpPr>
          <p:spPr bwMode="auto">
            <a:xfrm>
              <a:off x="2064" y="2976"/>
              <a:ext cx="7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Encrypt</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Text Box 6"/>
            <p:cNvSpPr txBox="1">
              <a:spLocks noChangeArrowheads="1"/>
            </p:cNvSpPr>
            <p:nvPr/>
          </p:nvSpPr>
          <p:spPr bwMode="auto">
            <a:xfrm>
              <a:off x="2880" y="2976"/>
              <a:ext cx="1434" cy="296"/>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Transport &amp; data</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Text Box 7"/>
            <p:cNvSpPr txBox="1">
              <a:spLocks noChangeArrowheads="1"/>
            </p:cNvSpPr>
            <p:nvPr/>
          </p:nvSpPr>
          <p:spPr bwMode="auto">
            <a:xfrm>
              <a:off x="4656" y="2976"/>
              <a:ext cx="8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Signature</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Rectangle 8"/>
            <p:cNvSpPr>
              <a:spLocks noChangeArrowheads="1"/>
            </p:cNvSpPr>
            <p:nvPr/>
          </p:nvSpPr>
          <p:spPr bwMode="auto">
            <a:xfrm>
              <a:off x="1536" y="2832"/>
              <a:ext cx="4032" cy="576"/>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Rectangle 9"/>
            <p:cNvSpPr>
              <a:spLocks noChangeArrowheads="1"/>
            </p:cNvSpPr>
            <p:nvPr/>
          </p:nvSpPr>
          <p:spPr bwMode="auto">
            <a:xfrm>
              <a:off x="2064" y="2928"/>
              <a:ext cx="2400" cy="384"/>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Rectangle 10"/>
            <p:cNvSpPr>
              <a:spLocks noChangeArrowheads="1"/>
            </p:cNvSpPr>
            <p:nvPr/>
          </p:nvSpPr>
          <p:spPr bwMode="auto">
            <a:xfrm>
              <a:off x="1536" y="2928"/>
              <a:ext cx="528" cy="384"/>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Rectangle 11"/>
            <p:cNvSpPr>
              <a:spLocks noChangeArrowheads="1"/>
            </p:cNvSpPr>
            <p:nvPr/>
          </p:nvSpPr>
          <p:spPr bwMode="auto">
            <a:xfrm>
              <a:off x="912" y="2832"/>
              <a:ext cx="624" cy="576"/>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3" name="Text Box 12"/>
            <p:cNvSpPr txBox="1">
              <a:spLocks noChangeArrowheads="1"/>
            </p:cNvSpPr>
            <p:nvPr/>
          </p:nvSpPr>
          <p:spPr bwMode="auto">
            <a:xfrm>
              <a:off x="1104" y="2976"/>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IP</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922909385"/>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a:t>Can also be implemented with an encryption algorithm (e.g., DES, 3DES, AES) to provide confidentiality</a:t>
            </a:r>
          </a:p>
          <a:p>
            <a:r>
              <a:rPr lang="en-CA" dirty="0"/>
              <a:t>Can be implemented with a NULL algorithm to forego confidentiality and use only the authentication feature (similar to AH)</a:t>
            </a:r>
          </a:p>
        </p:txBody>
      </p:sp>
      <p:sp>
        <p:nvSpPr>
          <p:cNvPr id="4" name="Title 1"/>
          <p:cNvSpPr txBox="1">
            <a:spLocks/>
          </p:cNvSpPr>
          <p:nvPr/>
        </p:nvSpPr>
        <p:spPr>
          <a:xfrm>
            <a:off x="390525" y="108"/>
            <a:ext cx="7304685" cy="62786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kumimoji="0" lang="en-CA" sz="3000" b="1" i="0" u="none" strike="noStrike" kern="1200" cap="none" spc="0" normalizeH="0" baseline="0" noProof="0" dirty="0">
                <a:ln>
                  <a:noFill/>
                </a:ln>
                <a:solidFill>
                  <a:srgbClr val="000000"/>
                </a:solidFill>
                <a:effectLst/>
                <a:uLnTx/>
                <a:uFillTx/>
                <a:latin typeface="Arial"/>
                <a:ea typeface="+mj-ea"/>
                <a:cs typeface="+mj-cs"/>
              </a:rPr>
              <a:t>Encapsulating Security Payload (ESP)</a:t>
            </a:r>
          </a:p>
        </p:txBody>
      </p:sp>
    </p:spTree>
    <p:extLst>
      <p:ext uri="{BB962C8B-B14F-4D97-AF65-F5344CB8AC3E}">
        <p14:creationId xmlns:p14="http://schemas.microsoft.com/office/powerpoint/2010/main" val="237116867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75444" y="9525"/>
            <a:ext cx="7772400" cy="7620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000" b="1" i="0" u="none" strike="noStrike" kern="1200" cap="none" spc="0" normalizeH="0" baseline="0" noProof="0">
                <a:ln>
                  <a:noFill/>
                </a:ln>
                <a:solidFill>
                  <a:srgbClr val="000000"/>
                </a:solidFill>
                <a:effectLst/>
                <a:uLnTx/>
                <a:uFillTx/>
                <a:latin typeface="Arial"/>
                <a:ea typeface="+mj-ea"/>
                <a:cs typeface="+mj-cs"/>
              </a:rPr>
              <a:t>IPSec ESP Packet</a:t>
            </a:r>
          </a:p>
        </p:txBody>
      </p:sp>
      <p:sp>
        <p:nvSpPr>
          <p:cNvPr id="5" name="Text Box 26"/>
          <p:cNvSpPr txBox="1">
            <a:spLocks noChangeArrowheads="1"/>
          </p:cNvSpPr>
          <p:nvPr/>
        </p:nvSpPr>
        <p:spPr bwMode="auto">
          <a:xfrm>
            <a:off x="3383853" y="1581150"/>
            <a:ext cx="100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32 bits</a:t>
            </a:r>
            <a:endParaRPr kumimoji="0" lang="en-US"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Line 27"/>
          <p:cNvSpPr>
            <a:spLocks noChangeShapeType="1"/>
          </p:cNvSpPr>
          <p:nvPr/>
        </p:nvSpPr>
        <p:spPr bwMode="auto">
          <a:xfrm flipH="1">
            <a:off x="412053" y="1809750"/>
            <a:ext cx="2895600" cy="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Line 28"/>
          <p:cNvSpPr>
            <a:spLocks noChangeShapeType="1"/>
          </p:cNvSpPr>
          <p:nvPr/>
        </p:nvSpPr>
        <p:spPr bwMode="auto">
          <a:xfrm flipH="1">
            <a:off x="4374453" y="1809750"/>
            <a:ext cx="3657600" cy="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Text Box 4"/>
          <p:cNvSpPr txBox="1">
            <a:spLocks noChangeArrowheads="1"/>
          </p:cNvSpPr>
          <p:nvPr/>
        </p:nvSpPr>
        <p:spPr bwMode="auto">
          <a:xfrm>
            <a:off x="3853753" y="104775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Payload</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Rectangle 5"/>
          <p:cNvSpPr>
            <a:spLocks noChangeArrowheads="1"/>
          </p:cNvSpPr>
          <p:nvPr/>
        </p:nvSpPr>
        <p:spPr bwMode="auto">
          <a:xfrm>
            <a:off x="3777553" y="895350"/>
            <a:ext cx="12954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Text Box 7"/>
          <p:cNvSpPr txBox="1">
            <a:spLocks noChangeArrowheads="1"/>
          </p:cNvSpPr>
          <p:nvPr/>
        </p:nvSpPr>
        <p:spPr bwMode="auto">
          <a:xfrm>
            <a:off x="2177353" y="1047750"/>
            <a:ext cx="166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ESP Header</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Rectangle 8"/>
          <p:cNvSpPr>
            <a:spLocks noChangeArrowheads="1"/>
          </p:cNvSpPr>
          <p:nvPr/>
        </p:nvSpPr>
        <p:spPr bwMode="auto">
          <a:xfrm>
            <a:off x="2177353" y="895350"/>
            <a:ext cx="16002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nvGrpSpPr>
          <p:cNvPr id="12" name="Group 9"/>
          <p:cNvGrpSpPr>
            <a:grpSpLocks/>
          </p:cNvGrpSpPr>
          <p:nvPr/>
        </p:nvGrpSpPr>
        <p:grpSpPr bwMode="auto">
          <a:xfrm>
            <a:off x="488253" y="895350"/>
            <a:ext cx="1728788" cy="762000"/>
            <a:chOff x="3072" y="720"/>
            <a:chExt cx="786" cy="480"/>
          </a:xfrm>
        </p:grpSpPr>
        <p:sp>
          <p:nvSpPr>
            <p:cNvPr id="13" name="Text Box 10"/>
            <p:cNvSpPr txBox="1">
              <a:spLocks noChangeArrowheads="1"/>
            </p:cNvSpPr>
            <p:nvPr/>
          </p:nvSpPr>
          <p:spPr bwMode="auto">
            <a:xfrm>
              <a:off x="3216" y="816"/>
              <a:ext cx="6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IP Header</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4" name="Rectangle 11"/>
            <p:cNvSpPr>
              <a:spLocks noChangeArrowheads="1"/>
            </p:cNvSpPr>
            <p:nvPr/>
          </p:nvSpPr>
          <p:spPr bwMode="auto">
            <a:xfrm>
              <a:off x="3072" y="720"/>
              <a:ext cx="768" cy="48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15" name="Text Box 14"/>
          <p:cNvSpPr txBox="1">
            <a:spLocks noChangeArrowheads="1"/>
          </p:cNvSpPr>
          <p:nvPr/>
        </p:nvSpPr>
        <p:spPr bwMode="auto">
          <a:xfrm>
            <a:off x="4450653" y="5162550"/>
            <a:ext cx="157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Pad Length</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6" name="Rectangle 15"/>
          <p:cNvSpPr>
            <a:spLocks noChangeArrowheads="1"/>
          </p:cNvSpPr>
          <p:nvPr/>
        </p:nvSpPr>
        <p:spPr bwMode="auto">
          <a:xfrm>
            <a:off x="4222053" y="5010150"/>
            <a:ext cx="1905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Text Box 16"/>
          <p:cNvSpPr txBox="1">
            <a:spLocks noChangeArrowheads="1"/>
          </p:cNvSpPr>
          <p:nvPr/>
        </p:nvSpPr>
        <p:spPr bwMode="auto">
          <a:xfrm>
            <a:off x="6203253" y="5162550"/>
            <a:ext cx="1731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Next Header</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8" name="Rectangle 17"/>
          <p:cNvSpPr>
            <a:spLocks noChangeArrowheads="1"/>
          </p:cNvSpPr>
          <p:nvPr/>
        </p:nvSpPr>
        <p:spPr bwMode="auto">
          <a:xfrm>
            <a:off x="6127053" y="5010150"/>
            <a:ext cx="1982788"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9" name="Text Box 18"/>
          <p:cNvSpPr txBox="1">
            <a:spLocks noChangeArrowheads="1"/>
          </p:cNvSpPr>
          <p:nvPr/>
        </p:nvSpPr>
        <p:spPr bwMode="auto">
          <a:xfrm>
            <a:off x="2850453" y="371475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Encryption</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Rectangle 19"/>
          <p:cNvSpPr>
            <a:spLocks noChangeArrowheads="1"/>
          </p:cNvSpPr>
          <p:nvPr/>
        </p:nvSpPr>
        <p:spPr bwMode="auto">
          <a:xfrm>
            <a:off x="488253" y="3486150"/>
            <a:ext cx="7620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1" name="Text Box 20"/>
          <p:cNvSpPr txBox="1">
            <a:spLocks noChangeArrowheads="1"/>
          </p:cNvSpPr>
          <p:nvPr/>
        </p:nvSpPr>
        <p:spPr bwMode="auto">
          <a:xfrm>
            <a:off x="2393253" y="2876550"/>
            <a:ext cx="244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Sequence Number</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2" name="Rectangle 21"/>
          <p:cNvSpPr>
            <a:spLocks noChangeArrowheads="1"/>
          </p:cNvSpPr>
          <p:nvPr/>
        </p:nvSpPr>
        <p:spPr bwMode="auto">
          <a:xfrm>
            <a:off x="488253" y="2724150"/>
            <a:ext cx="7620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3" name="Line 24"/>
          <p:cNvSpPr>
            <a:spLocks noChangeShapeType="1"/>
          </p:cNvSpPr>
          <p:nvPr/>
        </p:nvSpPr>
        <p:spPr bwMode="auto">
          <a:xfrm>
            <a:off x="8108253" y="1657350"/>
            <a:ext cx="0" cy="30480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4" name="Line 25"/>
          <p:cNvSpPr>
            <a:spLocks noChangeShapeType="1"/>
          </p:cNvSpPr>
          <p:nvPr/>
        </p:nvSpPr>
        <p:spPr bwMode="auto">
          <a:xfrm flipH="1">
            <a:off x="488253" y="1657350"/>
            <a:ext cx="1676400" cy="304800"/>
          </a:xfrm>
          <a:prstGeom prst="line">
            <a:avLst/>
          </a:prstGeom>
          <a:noFill/>
          <a:ln w="12700" cap="sq">
            <a:solidFill>
              <a:srgbClr val="000000"/>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5" name="Text Box 29"/>
          <p:cNvSpPr txBox="1">
            <a:spLocks noChangeArrowheads="1"/>
          </p:cNvSpPr>
          <p:nvPr/>
        </p:nvSpPr>
        <p:spPr bwMode="auto">
          <a:xfrm>
            <a:off x="4996753" y="1047750"/>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ESP Trailer</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Rectangle 30"/>
          <p:cNvSpPr>
            <a:spLocks noChangeArrowheads="1"/>
          </p:cNvSpPr>
          <p:nvPr/>
        </p:nvSpPr>
        <p:spPr bwMode="auto">
          <a:xfrm>
            <a:off x="5072953" y="895350"/>
            <a:ext cx="1524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 Box 31"/>
          <p:cNvSpPr txBox="1">
            <a:spLocks noChangeArrowheads="1"/>
          </p:cNvSpPr>
          <p:nvPr/>
        </p:nvSpPr>
        <p:spPr bwMode="auto">
          <a:xfrm>
            <a:off x="6508053" y="1047750"/>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ESP Trailer</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8" name="Rectangle 32"/>
          <p:cNvSpPr>
            <a:spLocks noChangeArrowheads="1"/>
          </p:cNvSpPr>
          <p:nvPr/>
        </p:nvSpPr>
        <p:spPr bwMode="auto">
          <a:xfrm>
            <a:off x="6584253" y="895350"/>
            <a:ext cx="15367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9" name="Text Box 33"/>
          <p:cNvSpPr txBox="1">
            <a:spLocks noChangeArrowheads="1"/>
          </p:cNvSpPr>
          <p:nvPr/>
        </p:nvSpPr>
        <p:spPr bwMode="auto">
          <a:xfrm>
            <a:off x="2545653" y="2114550"/>
            <a:ext cx="339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Security Parameters Index</a:t>
            </a:r>
          </a:p>
        </p:txBody>
      </p:sp>
      <p:sp>
        <p:nvSpPr>
          <p:cNvPr id="30" name="Rectangle 34"/>
          <p:cNvSpPr>
            <a:spLocks noChangeArrowheads="1"/>
          </p:cNvSpPr>
          <p:nvPr/>
        </p:nvSpPr>
        <p:spPr bwMode="auto">
          <a:xfrm>
            <a:off x="488253" y="1962150"/>
            <a:ext cx="7620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1" name="Rectangle 36"/>
          <p:cNvSpPr>
            <a:spLocks noChangeArrowheads="1"/>
          </p:cNvSpPr>
          <p:nvPr/>
        </p:nvSpPr>
        <p:spPr bwMode="auto">
          <a:xfrm>
            <a:off x="488253" y="4248150"/>
            <a:ext cx="1905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Text Box 37"/>
          <p:cNvSpPr txBox="1">
            <a:spLocks noChangeArrowheads="1"/>
          </p:cNvSpPr>
          <p:nvPr/>
        </p:nvSpPr>
        <p:spPr bwMode="auto">
          <a:xfrm>
            <a:off x="716853" y="440055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Encryption</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3" name="Text Box 38"/>
          <p:cNvSpPr txBox="1">
            <a:spLocks noChangeArrowheads="1"/>
          </p:cNvSpPr>
          <p:nvPr/>
        </p:nvSpPr>
        <p:spPr bwMode="auto">
          <a:xfrm>
            <a:off x="1555053" y="5162550"/>
            <a:ext cx="1182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Padding</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Rectangle 39"/>
          <p:cNvSpPr>
            <a:spLocks noChangeArrowheads="1"/>
          </p:cNvSpPr>
          <p:nvPr/>
        </p:nvSpPr>
        <p:spPr bwMode="auto">
          <a:xfrm>
            <a:off x="488253" y="5010150"/>
            <a:ext cx="37338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5" name="Text Box 40"/>
          <p:cNvSpPr txBox="1">
            <a:spLocks noChangeArrowheads="1"/>
          </p:cNvSpPr>
          <p:nvPr/>
        </p:nvSpPr>
        <p:spPr bwMode="auto">
          <a:xfrm>
            <a:off x="1631253" y="5924550"/>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Authentication Data (variable size)</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6" name="Rectangle 41"/>
          <p:cNvSpPr>
            <a:spLocks noChangeArrowheads="1"/>
          </p:cNvSpPr>
          <p:nvPr/>
        </p:nvSpPr>
        <p:spPr bwMode="auto">
          <a:xfrm>
            <a:off x="488253" y="5772150"/>
            <a:ext cx="7620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7" name="Rectangle 44"/>
          <p:cNvSpPr>
            <a:spLocks noChangeArrowheads="1"/>
          </p:cNvSpPr>
          <p:nvPr/>
        </p:nvSpPr>
        <p:spPr bwMode="auto">
          <a:xfrm>
            <a:off x="2393253" y="4248150"/>
            <a:ext cx="5715000" cy="762000"/>
          </a:xfrm>
          <a:prstGeom prst="rect">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8" name="Text Box 45"/>
          <p:cNvSpPr txBox="1">
            <a:spLocks noChangeArrowheads="1"/>
          </p:cNvSpPr>
          <p:nvPr/>
        </p:nvSpPr>
        <p:spPr bwMode="auto">
          <a:xfrm>
            <a:off x="4603053" y="4400550"/>
            <a:ext cx="1182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Padding</a:t>
            </a:r>
            <a:endParaRPr kumimoji="0" lang="en-US" altLang="en-US"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839392484"/>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Transport Mode</a:t>
            </a:r>
          </a:p>
        </p:txBody>
      </p:sp>
      <p:sp>
        <p:nvSpPr>
          <p:cNvPr id="3" name="Content Placeholder 2"/>
          <p:cNvSpPr>
            <a:spLocks noGrp="1"/>
          </p:cNvSpPr>
          <p:nvPr>
            <p:ph sz="quarter" idx="10"/>
          </p:nvPr>
        </p:nvSpPr>
        <p:spPr/>
        <p:txBody>
          <a:bodyPr>
            <a:normAutofit/>
          </a:bodyPr>
          <a:lstStyle/>
          <a:p>
            <a:r>
              <a:rPr lang="en-CA" dirty="0"/>
              <a:t>One of two modes </a:t>
            </a:r>
            <a:r>
              <a:rPr lang="en-CA" dirty="0" err="1"/>
              <a:t>IPSec</a:t>
            </a:r>
            <a:r>
              <a:rPr lang="en-CA" dirty="0"/>
              <a:t> operates in</a:t>
            </a:r>
          </a:p>
          <a:p>
            <a:r>
              <a:rPr lang="en-CA" dirty="0"/>
              <a:t>Encapsulates the payload only and is used for communication between two hosts</a:t>
            </a:r>
          </a:p>
          <a:p>
            <a:r>
              <a:rPr lang="en-CA" dirty="0"/>
              <a:t>IP protocol headers are left untouched</a:t>
            </a:r>
          </a:p>
          <a:p>
            <a:r>
              <a:rPr lang="en-CA" dirty="0"/>
              <a:t>If authentication header is used, performing NAT will break transport mode because NAT invalidates the hash value</a:t>
            </a:r>
          </a:p>
        </p:txBody>
      </p:sp>
    </p:spTree>
    <p:extLst>
      <p:ext uri="{BB962C8B-B14F-4D97-AF65-F5344CB8AC3E}">
        <p14:creationId xmlns:p14="http://schemas.microsoft.com/office/powerpoint/2010/main" val="365518638"/>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Transport Mode</a:t>
            </a:r>
          </a:p>
        </p:txBody>
      </p:sp>
      <p:sp>
        <p:nvSpPr>
          <p:cNvPr id="4" name="Rectangle 3"/>
          <p:cNvSpPr/>
          <p:nvPr/>
        </p:nvSpPr>
        <p:spPr>
          <a:xfrm>
            <a:off x="913037" y="5876739"/>
            <a:ext cx="4814203"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http://www.unixwiz.net/images/IPSec-AH-Transport-Mode.gif</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837" y="942975"/>
            <a:ext cx="5648325" cy="4972050"/>
          </a:xfrm>
          <a:prstGeom prst="rect">
            <a:avLst/>
          </a:prstGeom>
        </p:spPr>
      </p:pic>
    </p:spTree>
    <p:extLst>
      <p:ext uri="{BB962C8B-B14F-4D97-AF65-F5344CB8AC3E}">
        <p14:creationId xmlns:p14="http://schemas.microsoft.com/office/powerpoint/2010/main" val="1378791421"/>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Tunnel Mode</a:t>
            </a:r>
          </a:p>
        </p:txBody>
      </p:sp>
      <p:sp>
        <p:nvSpPr>
          <p:cNvPr id="3" name="Content Placeholder 2"/>
          <p:cNvSpPr>
            <a:spLocks noGrp="1"/>
          </p:cNvSpPr>
          <p:nvPr>
            <p:ph sz="quarter" idx="10"/>
          </p:nvPr>
        </p:nvSpPr>
        <p:spPr/>
        <p:txBody>
          <a:bodyPr>
            <a:normAutofit/>
          </a:bodyPr>
          <a:lstStyle/>
          <a:p>
            <a:r>
              <a:rPr lang="en-CA" dirty="0"/>
              <a:t>Entire IP packet is encapsulated inside the tunnel</a:t>
            </a:r>
          </a:p>
          <a:p>
            <a:r>
              <a:rPr lang="en-CA" dirty="0"/>
              <a:t>A new IP header is created for the tunnel traffic</a:t>
            </a:r>
          </a:p>
          <a:p>
            <a:r>
              <a:rPr lang="en-CA" dirty="0"/>
              <a:t>Since original IP packet is encapsulated and encrypted, it is impossible to determine the nature of the original IP packet (</a:t>
            </a:r>
            <a:r>
              <a:rPr lang="en-CA" dirty="0" err="1"/>
              <a:t>Src</a:t>
            </a:r>
            <a:r>
              <a:rPr lang="en-CA" dirty="0"/>
              <a:t> and </a:t>
            </a:r>
            <a:r>
              <a:rPr lang="en-CA" dirty="0" err="1"/>
              <a:t>Dst</a:t>
            </a:r>
            <a:r>
              <a:rPr lang="en-CA" dirty="0"/>
              <a:t> IP, ports, protocols)</a:t>
            </a:r>
          </a:p>
        </p:txBody>
      </p:sp>
    </p:spTree>
    <p:extLst>
      <p:ext uri="{BB962C8B-B14F-4D97-AF65-F5344CB8AC3E}">
        <p14:creationId xmlns:p14="http://schemas.microsoft.com/office/powerpoint/2010/main" val="187142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Grading</a:t>
            </a:r>
          </a:p>
        </p:txBody>
      </p:sp>
      <p:sp>
        <p:nvSpPr>
          <p:cNvPr id="4" name="Rectangle 4"/>
          <p:cNvSpPr>
            <a:spLocks noChangeArrowheads="1"/>
          </p:cNvSpPr>
          <p:nvPr/>
        </p:nvSpPr>
        <p:spPr bwMode="auto">
          <a:xfrm>
            <a:off x="4572000" y="1381124"/>
            <a:ext cx="3581400" cy="398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3600">
                <a:solidFill>
                  <a:srgbClr val="000000"/>
                </a:solidFill>
              </a:rPr>
              <a:t>15 </a:t>
            </a:r>
            <a:r>
              <a:rPr lang="en-US" altLang="en-US" sz="3600" dirty="0">
                <a:solidFill>
                  <a:srgbClr val="000000"/>
                </a:solidFill>
              </a:rPr>
              <a:t>%</a:t>
            </a:r>
          </a:p>
          <a:p>
            <a:pPr eaLnBrk="0" hangingPunct="0"/>
            <a:r>
              <a:rPr lang="en-US" altLang="en-US" sz="3600" dirty="0">
                <a:solidFill>
                  <a:srgbClr val="000000"/>
                </a:solidFill>
              </a:rPr>
              <a:t>10 %</a:t>
            </a:r>
          </a:p>
          <a:p>
            <a:pPr eaLnBrk="0" hangingPunct="0"/>
            <a:r>
              <a:rPr lang="en-US" altLang="en-US" sz="3600" dirty="0">
                <a:solidFill>
                  <a:srgbClr val="000000"/>
                </a:solidFill>
              </a:rPr>
              <a:t>35 %</a:t>
            </a:r>
          </a:p>
          <a:p>
            <a:pPr eaLnBrk="0" hangingPunct="0"/>
            <a:r>
              <a:rPr lang="en-US" altLang="en-US" sz="3600" dirty="0">
                <a:solidFill>
                  <a:srgbClr val="000000"/>
                </a:solidFill>
              </a:rPr>
              <a:t>40 %</a:t>
            </a:r>
          </a:p>
        </p:txBody>
      </p:sp>
      <p:sp>
        <p:nvSpPr>
          <p:cNvPr id="6" name="Rectangle 3"/>
          <p:cNvSpPr txBox="1">
            <a:spLocks noChangeArrowheads="1"/>
          </p:cNvSpPr>
          <p:nvPr/>
        </p:nvSpPr>
        <p:spPr>
          <a:xfrm>
            <a:off x="390525" y="1381125"/>
            <a:ext cx="4181475" cy="4495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en-US" sz="3600" dirty="0">
                <a:solidFill>
                  <a:schemeClr val="tx1"/>
                </a:solidFill>
              </a:rPr>
              <a:t>Labs x 8</a:t>
            </a:r>
          </a:p>
          <a:p>
            <a:pPr>
              <a:spcBef>
                <a:spcPts val="0"/>
              </a:spcBef>
            </a:pPr>
            <a:r>
              <a:rPr lang="en-US" altLang="en-US" sz="3600" dirty="0">
                <a:solidFill>
                  <a:schemeClr val="tx1"/>
                </a:solidFill>
              </a:rPr>
              <a:t>Quiz x 7</a:t>
            </a:r>
          </a:p>
          <a:p>
            <a:pPr>
              <a:spcBef>
                <a:spcPts val="0"/>
              </a:spcBef>
            </a:pPr>
            <a:r>
              <a:rPr lang="en-US" altLang="en-US" sz="3600" dirty="0">
                <a:solidFill>
                  <a:schemeClr val="tx1"/>
                </a:solidFill>
              </a:rPr>
              <a:t>Mid Term Exam</a:t>
            </a:r>
          </a:p>
          <a:p>
            <a:pPr>
              <a:spcBef>
                <a:spcPts val="0"/>
              </a:spcBef>
            </a:pPr>
            <a:r>
              <a:rPr lang="en-US" altLang="en-US" sz="3600" dirty="0">
                <a:solidFill>
                  <a:schemeClr val="tx1"/>
                </a:solidFill>
              </a:rPr>
              <a:t>Final Exam</a:t>
            </a:r>
          </a:p>
        </p:txBody>
      </p:sp>
    </p:spTree>
    <p:extLst>
      <p:ext uri="{BB962C8B-B14F-4D97-AF65-F5344CB8AC3E}">
        <p14:creationId xmlns:p14="http://schemas.microsoft.com/office/powerpoint/2010/main" val="92632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02519205"/>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Tunnel Mode</a:t>
            </a:r>
          </a:p>
        </p:txBody>
      </p:sp>
      <p:sp>
        <p:nvSpPr>
          <p:cNvPr id="3" name="Content Placeholder 2"/>
          <p:cNvSpPr>
            <a:spLocks noGrp="1"/>
          </p:cNvSpPr>
          <p:nvPr>
            <p:ph sz="quarter" idx="10"/>
          </p:nvPr>
        </p:nvSpPr>
        <p:spPr/>
        <p:txBody>
          <a:bodyPr>
            <a:normAutofit/>
          </a:bodyPr>
          <a:lstStyle/>
          <a:p>
            <a:r>
              <a:rPr lang="en-CA" dirty="0"/>
              <a:t>Tunnel mode is typically used between gateways to provide VPN functionality across untrusted networks (e.g., Internet) for site-to-site communication or host-to-network (remote user access) communication</a:t>
            </a:r>
          </a:p>
          <a:p>
            <a:r>
              <a:rPr lang="en-CA" dirty="0"/>
              <a:t>Supports NAT traversal because the entire original IP packet is encapsulated</a:t>
            </a:r>
          </a:p>
        </p:txBody>
      </p:sp>
    </p:spTree>
    <p:extLst>
      <p:ext uri="{BB962C8B-B14F-4D97-AF65-F5344CB8AC3E}">
        <p14:creationId xmlns:p14="http://schemas.microsoft.com/office/powerpoint/2010/main" val="315609259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Tunnel Mode</a:t>
            </a:r>
          </a:p>
        </p:txBody>
      </p:sp>
      <p:pic>
        <p:nvPicPr>
          <p:cNvPr id="2050" name="Picture 2" descr="http://www.unixwiz.net/images/IPSec-ESP-Tunnel-Mo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281" y="985994"/>
            <a:ext cx="5010409" cy="49090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2883" y="5817300"/>
            <a:ext cx="4399602"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prstClr val="black"/>
                </a:solidFill>
                <a:effectLst/>
                <a:uLnTx/>
                <a:uFillTx/>
                <a:latin typeface="Arial"/>
                <a:ea typeface="+mn-ea"/>
                <a:cs typeface="+mn-cs"/>
              </a:rPr>
              <a:t>http://www.unixwiz.net/images/IPSec-ESP-Tunnel-Mode.gif</a:t>
            </a:r>
          </a:p>
        </p:txBody>
      </p:sp>
    </p:spTree>
    <p:extLst>
      <p:ext uri="{BB962C8B-B14F-4D97-AF65-F5344CB8AC3E}">
        <p14:creationId xmlns:p14="http://schemas.microsoft.com/office/powerpoint/2010/main" val="139367475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Internet Key Exchange (IKE)</a:t>
            </a:r>
          </a:p>
        </p:txBody>
      </p:sp>
      <p:sp>
        <p:nvSpPr>
          <p:cNvPr id="3" name="Content Placeholder 2"/>
          <p:cNvSpPr>
            <a:spLocks noGrp="1"/>
          </p:cNvSpPr>
          <p:nvPr>
            <p:ph sz="quarter" idx="10"/>
          </p:nvPr>
        </p:nvSpPr>
        <p:spPr/>
        <p:txBody>
          <a:bodyPr>
            <a:normAutofit lnSpcReduction="10000"/>
          </a:bodyPr>
          <a:lstStyle/>
          <a:p>
            <a:r>
              <a:rPr lang="en-CA" dirty="0"/>
              <a:t>Used to build the security association of an IP communication flow</a:t>
            </a:r>
          </a:p>
          <a:p>
            <a:r>
              <a:rPr lang="en-CA" dirty="0" err="1"/>
              <a:t>IPSec</a:t>
            </a:r>
            <a:r>
              <a:rPr lang="en-CA" dirty="0"/>
              <a:t> bulk data encryption typically uses a symmetric cryptographic algorithm to achieve reasonable performance (asymmetric algorithm is too slow for bulk data transfer)</a:t>
            </a:r>
          </a:p>
          <a:p>
            <a:r>
              <a:rPr lang="en-CA" dirty="0"/>
              <a:t>Symmetric algorithm requires that both sides use the same key for encryption and decryption</a:t>
            </a:r>
          </a:p>
          <a:p>
            <a:r>
              <a:rPr lang="en-CA" dirty="0"/>
              <a:t>This key must be securely created and maintained by both sides</a:t>
            </a:r>
          </a:p>
          <a:p>
            <a:endParaRPr lang="en-CA" dirty="0"/>
          </a:p>
        </p:txBody>
      </p:sp>
    </p:spTree>
    <p:extLst>
      <p:ext uri="{BB962C8B-B14F-4D97-AF65-F5344CB8AC3E}">
        <p14:creationId xmlns:p14="http://schemas.microsoft.com/office/powerpoint/2010/main" val="1781559763"/>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Internet Key Exchange (IKE)</a:t>
            </a:r>
          </a:p>
        </p:txBody>
      </p:sp>
      <p:sp>
        <p:nvSpPr>
          <p:cNvPr id="3" name="Content Placeholder 2"/>
          <p:cNvSpPr>
            <a:spLocks noGrp="1"/>
          </p:cNvSpPr>
          <p:nvPr>
            <p:ph sz="quarter" idx="10"/>
          </p:nvPr>
        </p:nvSpPr>
        <p:spPr/>
        <p:txBody>
          <a:bodyPr>
            <a:normAutofit lnSpcReduction="10000"/>
          </a:bodyPr>
          <a:lstStyle/>
          <a:p>
            <a:r>
              <a:rPr lang="en-CA" dirty="0"/>
              <a:t>IKE provides a mechanism to create symmetric keys by both sides independently, without transmitting it</a:t>
            </a:r>
          </a:p>
          <a:p>
            <a:r>
              <a:rPr lang="en-CA" dirty="0"/>
              <a:t>Uses slow, asymmetric algorithm to establish a symmetric key, then uses it for fast, symmetric algorithm for bulk data transfer</a:t>
            </a:r>
          </a:p>
          <a:p>
            <a:r>
              <a:rPr lang="en-CA" dirty="0"/>
              <a:t>Provides the platform for both sides to authenticate and agree on encryption methods and integrity</a:t>
            </a:r>
          </a:p>
          <a:p>
            <a:r>
              <a:rPr lang="en-CA" dirty="0"/>
              <a:t>Result of IKE negotiation is the Security Association</a:t>
            </a:r>
          </a:p>
        </p:txBody>
      </p:sp>
    </p:spTree>
    <p:extLst>
      <p:ext uri="{BB962C8B-B14F-4D97-AF65-F5344CB8AC3E}">
        <p14:creationId xmlns:p14="http://schemas.microsoft.com/office/powerpoint/2010/main" val="37461280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Does IKE Work? Phase 1</a:t>
            </a:r>
          </a:p>
        </p:txBody>
      </p:sp>
      <p:sp>
        <p:nvSpPr>
          <p:cNvPr id="3" name="Content Placeholder 2"/>
          <p:cNvSpPr>
            <a:spLocks noGrp="1"/>
          </p:cNvSpPr>
          <p:nvPr>
            <p:ph sz="quarter" idx="10"/>
          </p:nvPr>
        </p:nvSpPr>
        <p:spPr/>
        <p:txBody>
          <a:bodyPr>
            <a:normAutofit/>
          </a:bodyPr>
          <a:lstStyle/>
          <a:p>
            <a:r>
              <a:rPr lang="en-CA" dirty="0"/>
              <a:t>IKE is negotiated in two phases:</a:t>
            </a:r>
          </a:p>
          <a:p>
            <a:r>
              <a:rPr lang="en-CA" dirty="0"/>
              <a:t>The first phase of IKE begins with peer authentication</a:t>
            </a:r>
          </a:p>
          <a:p>
            <a:pPr lvl="1"/>
            <a:r>
              <a:rPr lang="en-CA" dirty="0"/>
              <a:t>The authentication can either use a pre-shared key (PSK), signatures or public key encryption</a:t>
            </a:r>
          </a:p>
          <a:p>
            <a:pPr lvl="1"/>
            <a:r>
              <a:rPr lang="en-CA" dirty="0"/>
              <a:t>Using </a:t>
            </a:r>
            <a:r>
              <a:rPr lang="en-CA" dirty="0" err="1"/>
              <a:t>Diffie</a:t>
            </a:r>
            <a:r>
              <a:rPr lang="en-CA" dirty="0"/>
              <a:t>-Hellman protocol, both sides can independently create the shared secret to be used in phase 2</a:t>
            </a:r>
          </a:p>
        </p:txBody>
      </p:sp>
    </p:spTree>
    <p:extLst>
      <p:ext uri="{BB962C8B-B14F-4D97-AF65-F5344CB8AC3E}">
        <p14:creationId xmlns:p14="http://schemas.microsoft.com/office/powerpoint/2010/main" val="2769429582"/>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Does IKE Work? Phase 1</a:t>
            </a:r>
          </a:p>
        </p:txBody>
      </p:sp>
      <p:sp>
        <p:nvSpPr>
          <p:cNvPr id="3" name="Content Placeholder 2"/>
          <p:cNvSpPr>
            <a:spLocks noGrp="1"/>
          </p:cNvSpPr>
          <p:nvPr>
            <p:ph sz="quarter" idx="10"/>
          </p:nvPr>
        </p:nvSpPr>
        <p:spPr/>
        <p:txBody>
          <a:bodyPr>
            <a:normAutofit/>
          </a:bodyPr>
          <a:lstStyle/>
          <a:p>
            <a:r>
              <a:rPr lang="en-CA" dirty="0"/>
              <a:t>Outcome of IKE phase 1: </a:t>
            </a:r>
          </a:p>
          <a:p>
            <a:pPr lvl="1"/>
            <a:r>
              <a:rPr lang="en-CA" dirty="0"/>
              <a:t>IKE SA, an agreement of shared keys (DH key) and methods for setting up IKE phase 2</a:t>
            </a:r>
          </a:p>
          <a:p>
            <a:pPr lvl="1"/>
            <a:r>
              <a:rPr lang="en-CA" dirty="0"/>
              <a:t>At the end of phase 1, the two sides have authenticated each other and negotiated keying material, and have created an encrypted tunnel (control channel) to be used in phase 2 for setting up the ESP SA</a:t>
            </a:r>
          </a:p>
          <a:p>
            <a:r>
              <a:rPr lang="en-CA" dirty="0"/>
              <a:t>Phase 1 can be negotiated in 2 modes: Main mode and Aggressive mode</a:t>
            </a:r>
          </a:p>
        </p:txBody>
      </p:sp>
    </p:spTree>
    <p:extLst>
      <p:ext uri="{BB962C8B-B14F-4D97-AF65-F5344CB8AC3E}">
        <p14:creationId xmlns:p14="http://schemas.microsoft.com/office/powerpoint/2010/main" val="329604554"/>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Does IKE Work? Phase 1</a:t>
            </a:r>
          </a:p>
        </p:txBody>
      </p:sp>
      <p:sp>
        <p:nvSpPr>
          <p:cNvPr id="3" name="Content Placeholder 2"/>
          <p:cNvSpPr>
            <a:spLocks noGrp="1"/>
          </p:cNvSpPr>
          <p:nvPr>
            <p:ph sz="quarter" idx="10"/>
          </p:nvPr>
        </p:nvSpPr>
        <p:spPr/>
        <p:txBody>
          <a:bodyPr>
            <a:normAutofit/>
          </a:bodyPr>
          <a:lstStyle/>
          <a:p>
            <a:r>
              <a:rPr lang="en-CA" dirty="0"/>
              <a:t>Video</a:t>
            </a:r>
          </a:p>
          <a:p>
            <a:pPr marL="344488" indent="0">
              <a:buNone/>
            </a:pPr>
            <a:r>
              <a:rPr lang="en-CA" dirty="0">
                <a:hlinkClick r:id="rId3"/>
              </a:rPr>
              <a:t>https://www.khanacademy.org/computing/computer-science/cryptography/modern-crypt/v/diffie-hellman-key-exchange-part-2</a:t>
            </a:r>
            <a:endParaRPr lang="en-CA" dirty="0"/>
          </a:p>
        </p:txBody>
      </p:sp>
    </p:spTree>
    <p:extLst>
      <p:ext uri="{BB962C8B-B14F-4D97-AF65-F5344CB8AC3E}">
        <p14:creationId xmlns:p14="http://schemas.microsoft.com/office/powerpoint/2010/main" val="2943686959"/>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Main Mode</a:t>
            </a:r>
          </a:p>
        </p:txBody>
      </p:sp>
      <p:sp>
        <p:nvSpPr>
          <p:cNvPr id="3" name="Content Placeholder 2"/>
          <p:cNvSpPr>
            <a:spLocks noGrp="1"/>
          </p:cNvSpPr>
          <p:nvPr>
            <p:ph sz="quarter" idx="10"/>
          </p:nvPr>
        </p:nvSpPr>
        <p:spPr>
          <a:xfrm>
            <a:off x="635000" y="1248508"/>
            <a:ext cx="8045862" cy="4967260"/>
          </a:xfrm>
        </p:spPr>
        <p:txBody>
          <a:bodyPr>
            <a:normAutofit fontScale="92500"/>
          </a:bodyPr>
          <a:lstStyle/>
          <a:p>
            <a:r>
              <a:rPr lang="en-CA" dirty="0"/>
              <a:t>In Main mode, the IKE phase 1 exchange consists of six packets:</a:t>
            </a:r>
          </a:p>
          <a:p>
            <a:pPr lvl="1" fontAlgn="ctr"/>
            <a:r>
              <a:rPr lang="en-CA" dirty="0"/>
              <a:t>Two packets for initiator sending and responder accepting SA proposal, which consists of authentication, encryption, key lifetime and perfect forward secrecy definition. Multiple proposals can be offered at the same time</a:t>
            </a:r>
          </a:p>
          <a:p>
            <a:pPr lvl="1" fontAlgn="ctr"/>
            <a:r>
              <a:rPr lang="en-CA" dirty="0"/>
              <a:t>Two packets for sending key materials (</a:t>
            </a:r>
            <a:r>
              <a:rPr lang="en-CA" dirty="0" err="1"/>
              <a:t>Diffie</a:t>
            </a:r>
            <a:r>
              <a:rPr lang="en-CA" dirty="0"/>
              <a:t>-Hellman) between initiator and responder</a:t>
            </a:r>
          </a:p>
          <a:p>
            <a:pPr lvl="1" fontAlgn="ctr"/>
            <a:r>
              <a:rPr lang="en-CA" dirty="0"/>
              <a:t>Two packets for secure authentication of peers using the DH key from step 2 to establish the IKE SA</a:t>
            </a:r>
          </a:p>
          <a:p>
            <a:pPr marL="458788" lvl="1" indent="-457200" fontAlgn="ctr">
              <a:buFont typeface="Arial" panose="020B0604020202020204" pitchFamily="34" charset="0"/>
              <a:buChar char="•"/>
            </a:pPr>
            <a:r>
              <a:rPr lang="en-CA" sz="2800" dirty="0">
                <a:solidFill>
                  <a:schemeClr val="tx2"/>
                </a:solidFill>
                <a:latin typeface="Arial" pitchFamily="34" charset="0"/>
                <a:cs typeface="Arial" pitchFamily="34" charset="0"/>
              </a:rPr>
              <a:t>Six packets results in slower setup time but peer authentication is performed in secured channel</a:t>
            </a:r>
          </a:p>
          <a:p>
            <a:pPr lvl="1" fontAlgn="ctr"/>
            <a:endParaRPr lang="en-CA" dirty="0"/>
          </a:p>
        </p:txBody>
      </p:sp>
    </p:spTree>
    <p:extLst>
      <p:ext uri="{BB962C8B-B14F-4D97-AF65-F5344CB8AC3E}">
        <p14:creationId xmlns:p14="http://schemas.microsoft.com/office/powerpoint/2010/main" val="2574213247"/>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Aggressive Mode</a:t>
            </a:r>
          </a:p>
        </p:txBody>
      </p:sp>
      <p:sp>
        <p:nvSpPr>
          <p:cNvPr id="3" name="Content Placeholder 2"/>
          <p:cNvSpPr>
            <a:spLocks noGrp="1"/>
          </p:cNvSpPr>
          <p:nvPr>
            <p:ph sz="quarter" idx="10"/>
          </p:nvPr>
        </p:nvSpPr>
        <p:spPr>
          <a:xfrm>
            <a:off x="635000" y="1248508"/>
            <a:ext cx="8022112" cy="4967260"/>
          </a:xfrm>
        </p:spPr>
        <p:txBody>
          <a:bodyPr>
            <a:normAutofit lnSpcReduction="10000"/>
          </a:bodyPr>
          <a:lstStyle/>
          <a:p>
            <a:r>
              <a:rPr lang="en-CA" dirty="0"/>
              <a:t>In Aggressive mode, the IKE phase 1 exchange consists of only three packets:</a:t>
            </a:r>
          </a:p>
          <a:p>
            <a:pPr lvl="1" fontAlgn="ctr"/>
            <a:r>
              <a:rPr lang="en-CA" dirty="0"/>
              <a:t>One packet for initiator to send SA proposal, DH key materials and authentication (unsecured) to responder</a:t>
            </a:r>
          </a:p>
          <a:p>
            <a:pPr lvl="1" fontAlgn="ctr"/>
            <a:r>
              <a:rPr lang="en-CA" dirty="0"/>
              <a:t>One packet for responder to reply with accepted SA proposal, DH key material, authentication (unsecured) to initiator and establishment of IKE SA</a:t>
            </a:r>
          </a:p>
          <a:p>
            <a:pPr lvl="1" fontAlgn="ctr"/>
            <a:r>
              <a:rPr lang="en-CA" dirty="0"/>
              <a:t>One packet from initiator to responder to complete establishment of IKE SA</a:t>
            </a:r>
          </a:p>
          <a:p>
            <a:r>
              <a:rPr lang="en-CA" dirty="0"/>
              <a:t>This results in faster setup time but peer authentication (Peer ID) is passed in the clear text</a:t>
            </a:r>
          </a:p>
          <a:p>
            <a:pPr lvl="1" fontAlgn="ctr"/>
            <a:endParaRPr lang="en-CA" dirty="0"/>
          </a:p>
        </p:txBody>
      </p:sp>
    </p:spTree>
    <p:extLst>
      <p:ext uri="{BB962C8B-B14F-4D97-AF65-F5344CB8AC3E}">
        <p14:creationId xmlns:p14="http://schemas.microsoft.com/office/powerpoint/2010/main" val="2981838979"/>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Does IKE Work? Phase 2</a:t>
            </a:r>
          </a:p>
        </p:txBody>
      </p:sp>
      <p:sp>
        <p:nvSpPr>
          <p:cNvPr id="3" name="Content Placeholder 2"/>
          <p:cNvSpPr>
            <a:spLocks noGrp="1"/>
          </p:cNvSpPr>
          <p:nvPr>
            <p:ph sz="quarter" idx="10"/>
          </p:nvPr>
        </p:nvSpPr>
        <p:spPr/>
        <p:txBody>
          <a:bodyPr>
            <a:normAutofit/>
          </a:bodyPr>
          <a:lstStyle/>
          <a:p>
            <a:r>
              <a:rPr lang="en-CA" dirty="0"/>
              <a:t>The second phase of IKE has one mode, called Quick mode</a:t>
            </a:r>
          </a:p>
          <a:p>
            <a:r>
              <a:rPr lang="en-CA" dirty="0"/>
              <a:t>Starts with key and methods obtained from IKE SA, the basis for </a:t>
            </a:r>
            <a:r>
              <a:rPr lang="en-CA" dirty="0" err="1"/>
              <a:t>IPSec</a:t>
            </a:r>
            <a:r>
              <a:rPr lang="en-CA" dirty="0"/>
              <a:t> policy negotiation</a:t>
            </a:r>
          </a:p>
          <a:p>
            <a:r>
              <a:rPr lang="en-CA" dirty="0"/>
              <a:t>Two sides negotiate the </a:t>
            </a:r>
            <a:r>
              <a:rPr lang="en-CA" dirty="0" err="1"/>
              <a:t>IPSec</a:t>
            </a:r>
            <a:r>
              <a:rPr lang="en-CA" dirty="0"/>
              <a:t> Security Association: encryption and integrity algorithm</a:t>
            </a:r>
          </a:p>
          <a:p>
            <a:r>
              <a:rPr lang="en-CA" dirty="0"/>
              <a:t>The result: </a:t>
            </a:r>
            <a:r>
              <a:rPr lang="en-CA" dirty="0" err="1"/>
              <a:t>IPSec</a:t>
            </a:r>
            <a:r>
              <a:rPr lang="en-CA" dirty="0"/>
              <a:t> SA is used to create an </a:t>
            </a:r>
            <a:r>
              <a:rPr lang="en-CA" dirty="0" err="1"/>
              <a:t>IPSec</a:t>
            </a:r>
            <a:r>
              <a:rPr lang="en-CA" dirty="0"/>
              <a:t> tunnel to encrypt the actual data packets communicated between two sides (data channel)</a:t>
            </a:r>
          </a:p>
        </p:txBody>
      </p:sp>
    </p:spTree>
    <p:extLst>
      <p:ext uri="{BB962C8B-B14F-4D97-AF65-F5344CB8AC3E}">
        <p14:creationId xmlns:p14="http://schemas.microsoft.com/office/powerpoint/2010/main" val="3014877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Measures of Network Security</a:t>
            </a:r>
            <a:endParaRPr lang="en-US" dirty="0"/>
          </a:p>
        </p:txBody>
      </p:sp>
    </p:spTree>
    <p:extLst>
      <p:ext uri="{BB962C8B-B14F-4D97-AF65-F5344CB8AC3E}">
        <p14:creationId xmlns:p14="http://schemas.microsoft.com/office/powerpoint/2010/main" val="951865184"/>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SSL/TLS VPN</a:t>
            </a:r>
            <a:endParaRPr lang="en-US" dirty="0"/>
          </a:p>
        </p:txBody>
      </p:sp>
    </p:spTree>
    <p:extLst>
      <p:ext uri="{BB962C8B-B14F-4D97-AF65-F5344CB8AC3E}">
        <p14:creationId xmlns:p14="http://schemas.microsoft.com/office/powerpoint/2010/main" val="2042515737"/>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Overview</a:t>
            </a:r>
          </a:p>
        </p:txBody>
      </p:sp>
      <p:sp>
        <p:nvSpPr>
          <p:cNvPr id="3" name="Content Placeholder 2"/>
          <p:cNvSpPr>
            <a:spLocks noGrp="1"/>
          </p:cNvSpPr>
          <p:nvPr>
            <p:ph sz="quarter" idx="10"/>
          </p:nvPr>
        </p:nvSpPr>
        <p:spPr/>
        <p:txBody>
          <a:bodyPr>
            <a:normAutofit/>
          </a:bodyPr>
          <a:lstStyle/>
          <a:p>
            <a:r>
              <a:rPr lang="en-CA" dirty="0"/>
              <a:t>SSL VPN uses the Secure Socket Layer protocol to establish VPN functionality</a:t>
            </a:r>
          </a:p>
          <a:p>
            <a:r>
              <a:rPr lang="en-CA" dirty="0"/>
              <a:t>Typically initiated from a portal via HTTPS protocol</a:t>
            </a:r>
          </a:p>
          <a:p>
            <a:r>
              <a:rPr lang="en-CA" dirty="0"/>
              <a:t>Remote users log into an SSL VPN portal via HTTPS, and initiate a SSL VPN connection </a:t>
            </a:r>
          </a:p>
          <a:p>
            <a:r>
              <a:rPr lang="en-CA" dirty="0"/>
              <a:t>Traffic between web browser and SSL VPN server is tunneled through the secure socket layer</a:t>
            </a:r>
          </a:p>
        </p:txBody>
      </p:sp>
    </p:spTree>
    <p:extLst>
      <p:ext uri="{BB962C8B-B14F-4D97-AF65-F5344CB8AC3E}">
        <p14:creationId xmlns:p14="http://schemas.microsoft.com/office/powerpoint/2010/main" val="1930637710"/>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Overview</a:t>
            </a:r>
          </a:p>
        </p:txBody>
      </p:sp>
      <p:sp>
        <p:nvSpPr>
          <p:cNvPr id="3" name="Content Placeholder 2"/>
          <p:cNvSpPr>
            <a:spLocks noGrp="1"/>
          </p:cNvSpPr>
          <p:nvPr>
            <p:ph sz="quarter" idx="10"/>
          </p:nvPr>
        </p:nvSpPr>
        <p:spPr/>
        <p:txBody>
          <a:bodyPr>
            <a:normAutofit/>
          </a:bodyPr>
          <a:lstStyle/>
          <a:p>
            <a:r>
              <a:rPr lang="en-CA" dirty="0"/>
              <a:t>Communication is a pure SSL connection, and actual traffic is tunnelled within SSL</a:t>
            </a:r>
          </a:p>
          <a:p>
            <a:r>
              <a:rPr lang="en-CA" dirty="0"/>
              <a:t>SSL tunnelling nature makes it NAT- and firewall-friendly</a:t>
            </a:r>
          </a:p>
          <a:p>
            <a:r>
              <a:rPr lang="en-CA" dirty="0"/>
              <a:t>Another advantage is the clientless feature. </a:t>
            </a:r>
          </a:p>
          <a:p>
            <a:pPr lvl="1"/>
            <a:r>
              <a:rPr lang="en-CA" dirty="0"/>
              <a:t>No installation of a VPN application required on client computer</a:t>
            </a:r>
          </a:p>
          <a:p>
            <a:pPr lvl="1"/>
            <a:r>
              <a:rPr lang="en-CA" dirty="0"/>
              <a:t>Allows the remote user to use any trusted computer to access the SSL VPN without software installation, increasing mobility</a:t>
            </a:r>
          </a:p>
        </p:txBody>
      </p:sp>
    </p:spTree>
    <p:extLst>
      <p:ext uri="{BB962C8B-B14F-4D97-AF65-F5344CB8AC3E}">
        <p14:creationId xmlns:p14="http://schemas.microsoft.com/office/powerpoint/2010/main" val="3496376986"/>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Types of SSL VPN: SSL VPN Portal</a:t>
            </a:r>
          </a:p>
        </p:txBody>
      </p:sp>
      <p:sp>
        <p:nvSpPr>
          <p:cNvPr id="3" name="Content Placeholder 2"/>
          <p:cNvSpPr>
            <a:spLocks noGrp="1"/>
          </p:cNvSpPr>
          <p:nvPr>
            <p:ph sz="quarter" idx="10"/>
          </p:nvPr>
        </p:nvSpPr>
        <p:spPr/>
        <p:txBody>
          <a:bodyPr>
            <a:normAutofit/>
          </a:bodyPr>
          <a:lstStyle/>
          <a:p>
            <a:r>
              <a:rPr lang="en-CA" dirty="0"/>
              <a:t>Provides the remote user access to different, predefined network resources/applications</a:t>
            </a:r>
          </a:p>
          <a:p>
            <a:r>
              <a:rPr lang="en-CA" dirty="0"/>
              <a:t>Users are not allowed access to any network resources that are not defined in the portal</a:t>
            </a:r>
          </a:p>
          <a:p>
            <a:r>
              <a:rPr lang="en-CA" dirty="0"/>
              <a:t>The SSL VPN portal gives greater control of user network access to improve security, and simplifies the user experience with the portal page</a:t>
            </a:r>
          </a:p>
        </p:txBody>
      </p:sp>
    </p:spTree>
    <p:extLst>
      <p:ext uri="{BB962C8B-B14F-4D97-AF65-F5344CB8AC3E}">
        <p14:creationId xmlns:p14="http://schemas.microsoft.com/office/powerpoint/2010/main" val="3609938471"/>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Types of SSL VPN: SSL VPN Tunnel</a:t>
            </a:r>
          </a:p>
        </p:txBody>
      </p:sp>
      <p:sp>
        <p:nvSpPr>
          <p:cNvPr id="3" name="Content Placeholder 2"/>
          <p:cNvSpPr>
            <a:spLocks noGrp="1"/>
          </p:cNvSpPr>
          <p:nvPr>
            <p:ph sz="quarter" idx="10"/>
          </p:nvPr>
        </p:nvSpPr>
        <p:spPr/>
        <p:txBody>
          <a:bodyPr>
            <a:normAutofit/>
          </a:bodyPr>
          <a:lstStyle/>
          <a:p>
            <a:r>
              <a:rPr lang="en-CA" dirty="0"/>
              <a:t>Building on the advantages of SSL protocol, an SSL VPN tunnel provides access to network resources via an installed client</a:t>
            </a:r>
          </a:p>
          <a:p>
            <a:r>
              <a:rPr lang="en-CA" dirty="0"/>
              <a:t>A VPN tunnel can be established over SSL protocol, and provides access to the corporate network, similar to an </a:t>
            </a:r>
            <a:r>
              <a:rPr lang="en-CA" dirty="0" err="1"/>
              <a:t>IPSec</a:t>
            </a:r>
            <a:r>
              <a:rPr lang="en-CA" dirty="0"/>
              <a:t> client</a:t>
            </a:r>
          </a:p>
          <a:p>
            <a:r>
              <a:rPr lang="en-CA" dirty="0"/>
              <a:t>The difference is that the SSL VPN client  leverages SSL protocol to work around NAT and firewall issues, giving better connectivity to remote users</a:t>
            </a:r>
          </a:p>
        </p:txBody>
      </p:sp>
    </p:spTree>
    <p:extLst>
      <p:ext uri="{BB962C8B-B14F-4D97-AF65-F5344CB8AC3E}">
        <p14:creationId xmlns:p14="http://schemas.microsoft.com/office/powerpoint/2010/main" val="4046763114"/>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SSL VPN Vulnerabilities</a:t>
            </a:r>
          </a:p>
        </p:txBody>
      </p:sp>
      <p:sp>
        <p:nvSpPr>
          <p:cNvPr id="3" name="Content Placeholder 2"/>
          <p:cNvSpPr>
            <a:spLocks noGrp="1"/>
          </p:cNvSpPr>
          <p:nvPr>
            <p:ph sz="quarter" idx="10"/>
          </p:nvPr>
        </p:nvSpPr>
        <p:spPr/>
        <p:txBody>
          <a:bodyPr>
            <a:normAutofit/>
          </a:bodyPr>
          <a:lstStyle/>
          <a:p>
            <a:r>
              <a:rPr lang="en-CA" dirty="0"/>
              <a:t>SSL VPN is based on Secure Socket Layer protocol to provide encryption</a:t>
            </a:r>
          </a:p>
          <a:p>
            <a:r>
              <a:rPr lang="en-CA" dirty="0"/>
              <a:t>It is only as secure as SSL protocol itself</a:t>
            </a:r>
          </a:p>
          <a:p>
            <a:r>
              <a:rPr lang="en-CA" dirty="0"/>
              <a:t>Recent SSL vulnerabilities have rendered SSL protocol a highly vulnerable technology </a:t>
            </a:r>
          </a:p>
          <a:p>
            <a:r>
              <a:rPr lang="en-CA" dirty="0"/>
              <a:t>Many companies, including financial institutions, have begun dropping SSL (all versions) in favour of TLS v1.2+</a:t>
            </a:r>
          </a:p>
        </p:txBody>
      </p:sp>
    </p:spTree>
    <p:extLst>
      <p:ext uri="{BB962C8B-B14F-4D97-AF65-F5344CB8AC3E}">
        <p14:creationId xmlns:p14="http://schemas.microsoft.com/office/powerpoint/2010/main" val="1789939700"/>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Point-to-Point Tunnelling Protocol (PPTP)</a:t>
            </a:r>
            <a:endParaRPr lang="en-US" dirty="0"/>
          </a:p>
        </p:txBody>
      </p:sp>
    </p:spTree>
    <p:extLst>
      <p:ext uri="{BB962C8B-B14F-4D97-AF65-F5344CB8AC3E}">
        <p14:creationId xmlns:p14="http://schemas.microsoft.com/office/powerpoint/2010/main" val="263579735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Overview</a:t>
            </a:r>
          </a:p>
        </p:txBody>
      </p:sp>
      <p:sp>
        <p:nvSpPr>
          <p:cNvPr id="3" name="Content Placeholder 2"/>
          <p:cNvSpPr>
            <a:spLocks noGrp="1"/>
          </p:cNvSpPr>
          <p:nvPr>
            <p:ph sz="quarter" idx="10"/>
          </p:nvPr>
        </p:nvSpPr>
        <p:spPr/>
        <p:txBody>
          <a:bodyPr>
            <a:normAutofit/>
          </a:bodyPr>
          <a:lstStyle/>
          <a:p>
            <a:r>
              <a:rPr lang="en-CA" dirty="0"/>
              <a:t>Point-to-Point Tunneling Protocol (PPTP) is an old VPN technology proposed by Microsoft and other companies</a:t>
            </a:r>
          </a:p>
          <a:p>
            <a:r>
              <a:rPr lang="en-CA" dirty="0"/>
              <a:t>It is an extension to the Internet’s Point-to-Point protocol (PPP, layer 2 protocol)</a:t>
            </a:r>
          </a:p>
          <a:p>
            <a:r>
              <a:rPr lang="en-CA" dirty="0"/>
              <a:t>It encapsulates PPP frames into IP datagrams for transmission over IP networks</a:t>
            </a:r>
          </a:p>
        </p:txBody>
      </p:sp>
    </p:spTree>
    <p:extLst>
      <p:ext uri="{BB962C8B-B14F-4D97-AF65-F5344CB8AC3E}">
        <p14:creationId xmlns:p14="http://schemas.microsoft.com/office/powerpoint/2010/main" val="1674344731"/>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Overview</a:t>
            </a:r>
          </a:p>
        </p:txBody>
      </p:sp>
      <p:sp>
        <p:nvSpPr>
          <p:cNvPr id="3" name="Content Placeholder 2"/>
          <p:cNvSpPr>
            <a:spLocks noGrp="1"/>
          </p:cNvSpPr>
          <p:nvPr>
            <p:ph sz="quarter" idx="10"/>
          </p:nvPr>
        </p:nvSpPr>
        <p:spPr/>
        <p:txBody>
          <a:bodyPr>
            <a:normAutofit/>
          </a:bodyPr>
          <a:lstStyle/>
          <a:p>
            <a:r>
              <a:rPr lang="en-CA" dirty="0"/>
              <a:t>PPTP is a standard VPN technology available on Microsoft Windows Remote Access Server</a:t>
            </a:r>
          </a:p>
          <a:p>
            <a:r>
              <a:rPr lang="en-CA" dirty="0"/>
              <a:t>Uses a control channel for tunnel management and a data channel for the actual data tunneling</a:t>
            </a:r>
          </a:p>
        </p:txBody>
      </p:sp>
    </p:spTree>
    <p:extLst>
      <p:ext uri="{BB962C8B-B14F-4D97-AF65-F5344CB8AC3E}">
        <p14:creationId xmlns:p14="http://schemas.microsoft.com/office/powerpoint/2010/main" val="2442916721"/>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Does PPTP Work?</a:t>
            </a:r>
          </a:p>
        </p:txBody>
      </p:sp>
      <p:sp>
        <p:nvSpPr>
          <p:cNvPr id="3" name="Content Placeholder 2"/>
          <p:cNvSpPr>
            <a:spLocks noGrp="1"/>
          </p:cNvSpPr>
          <p:nvPr>
            <p:ph sz="quarter" idx="10"/>
          </p:nvPr>
        </p:nvSpPr>
        <p:spPr/>
        <p:txBody>
          <a:bodyPr>
            <a:normAutofit lnSpcReduction="10000"/>
          </a:bodyPr>
          <a:lstStyle/>
          <a:p>
            <a:r>
              <a:rPr lang="en-CA" dirty="0"/>
              <a:t>PPTP uses TCP port 1723 to create and manage a tunnel with the peer </a:t>
            </a:r>
          </a:p>
          <a:p>
            <a:pPr lvl="1"/>
            <a:r>
              <a:rPr lang="en-CA" dirty="0"/>
              <a:t>This is the control channel</a:t>
            </a:r>
          </a:p>
          <a:p>
            <a:r>
              <a:rPr lang="en-CA" dirty="0"/>
              <a:t>PPTP then uses a modified version of the Generic Routing Encapsulation (GRE) to encapsulate PPP frames into the tunnel.</a:t>
            </a:r>
          </a:p>
          <a:p>
            <a:pPr lvl="1"/>
            <a:r>
              <a:rPr lang="en-CA" dirty="0"/>
              <a:t>This is the data channel</a:t>
            </a:r>
          </a:p>
          <a:p>
            <a:r>
              <a:rPr lang="en-CA" dirty="0"/>
              <a:t>With the PPP frame (layer 2 connectivity) encapsulated in GRE tunnel (layer 3 delivery mechanism), other protocols like IP and NetBEUI can be carried over the PPTP tunnel</a:t>
            </a:r>
          </a:p>
        </p:txBody>
      </p:sp>
    </p:spTree>
    <p:extLst>
      <p:ext uri="{BB962C8B-B14F-4D97-AF65-F5344CB8AC3E}">
        <p14:creationId xmlns:p14="http://schemas.microsoft.com/office/powerpoint/2010/main" val="2344369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Defenses</a:t>
            </a:r>
          </a:p>
        </p:txBody>
      </p:sp>
      <p:sp>
        <p:nvSpPr>
          <p:cNvPr id="3" name="Content Placeholder 2"/>
          <p:cNvSpPr>
            <a:spLocks noGrp="1"/>
          </p:cNvSpPr>
          <p:nvPr>
            <p:ph sz="quarter" idx="10"/>
          </p:nvPr>
        </p:nvSpPr>
        <p:spPr/>
        <p:txBody>
          <a:bodyPr>
            <a:normAutofit/>
          </a:bodyPr>
          <a:lstStyle/>
          <a:p>
            <a:pPr fontAlgn="ctr"/>
            <a:r>
              <a:rPr lang="en-CA" dirty="0"/>
              <a:t>Network segmentation / Firewalls</a:t>
            </a:r>
          </a:p>
          <a:p>
            <a:pPr fontAlgn="ctr"/>
            <a:r>
              <a:rPr lang="en-CA" dirty="0"/>
              <a:t>Network &amp; OS Access controls</a:t>
            </a:r>
          </a:p>
          <a:p>
            <a:pPr fontAlgn="ctr"/>
            <a:r>
              <a:rPr lang="en-CA" dirty="0"/>
              <a:t>Behavioral analytics (Network / End Point)</a:t>
            </a:r>
          </a:p>
          <a:p>
            <a:pPr fontAlgn="ctr"/>
            <a:r>
              <a:rPr lang="en-CA" dirty="0"/>
              <a:t>Intrusion Detection System (IDS)</a:t>
            </a:r>
          </a:p>
          <a:p>
            <a:pPr fontAlgn="ctr"/>
            <a:r>
              <a:rPr lang="en-CA" dirty="0"/>
              <a:t>Intrusion Prevention Systems (IPS)</a:t>
            </a:r>
          </a:p>
          <a:p>
            <a:pPr fontAlgn="ctr"/>
            <a:r>
              <a:rPr lang="en-CA" dirty="0"/>
              <a:t>Data loss prevention (DLP)</a:t>
            </a:r>
          </a:p>
          <a:p>
            <a:pPr fontAlgn="ctr"/>
            <a:r>
              <a:rPr lang="en-CA" dirty="0"/>
              <a:t>Antivirus and antimalware (Network / End Point)</a:t>
            </a:r>
          </a:p>
          <a:p>
            <a:pPr fontAlgn="ctr"/>
            <a:r>
              <a:rPr lang="en-CA" dirty="0"/>
              <a:t>Email / Web security</a:t>
            </a:r>
          </a:p>
          <a:p>
            <a:pPr fontAlgn="ctr"/>
            <a:endParaRPr lang="en-CA" dirty="0"/>
          </a:p>
        </p:txBody>
      </p:sp>
    </p:spTree>
    <p:extLst>
      <p:ext uri="{BB962C8B-B14F-4D97-AF65-F5344CB8AC3E}">
        <p14:creationId xmlns:p14="http://schemas.microsoft.com/office/powerpoint/2010/main" val="1946774658"/>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PPTP Vulnerabilities</a:t>
            </a:r>
          </a:p>
        </p:txBody>
      </p:sp>
      <p:sp>
        <p:nvSpPr>
          <p:cNvPr id="3" name="Content Placeholder 2"/>
          <p:cNvSpPr>
            <a:spLocks noGrp="1"/>
          </p:cNvSpPr>
          <p:nvPr>
            <p:ph sz="quarter" idx="10"/>
          </p:nvPr>
        </p:nvSpPr>
        <p:spPr/>
        <p:txBody>
          <a:bodyPr>
            <a:normAutofit/>
          </a:bodyPr>
          <a:lstStyle/>
          <a:p>
            <a:r>
              <a:rPr lang="en-CA" dirty="0"/>
              <a:t>There are many security vulnerabilities associated with the PPTP protocol, associated with the authentication protocols used by PPP (the underlying protocol in PPTP)</a:t>
            </a:r>
          </a:p>
        </p:txBody>
      </p:sp>
    </p:spTree>
    <p:extLst>
      <p:ext uri="{BB962C8B-B14F-4D97-AF65-F5344CB8AC3E}">
        <p14:creationId xmlns:p14="http://schemas.microsoft.com/office/powerpoint/2010/main" val="1418500807"/>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PPTP Vulnerabilities</a:t>
            </a:r>
          </a:p>
        </p:txBody>
      </p:sp>
      <p:sp>
        <p:nvSpPr>
          <p:cNvPr id="3" name="Content Placeholder 2"/>
          <p:cNvSpPr>
            <a:spLocks noGrp="1"/>
          </p:cNvSpPr>
          <p:nvPr>
            <p:ph sz="quarter" idx="10"/>
          </p:nvPr>
        </p:nvSpPr>
        <p:spPr/>
        <p:txBody>
          <a:bodyPr>
            <a:normAutofit/>
          </a:bodyPr>
          <a:lstStyle/>
          <a:p>
            <a:r>
              <a:rPr lang="en-CA" dirty="0"/>
              <a:t>MS-CHAP-v1 is known to be broken. There are existing tools to extract the NT password hashes from a MS-CHAP-v1 traffic capture</a:t>
            </a:r>
          </a:p>
          <a:p>
            <a:r>
              <a:rPr lang="en-CA" dirty="0"/>
              <a:t>MS-CHAP-v2 is susceptible to dictionary attacks on challenge response packets by existing tools</a:t>
            </a:r>
          </a:p>
        </p:txBody>
      </p:sp>
    </p:spTree>
    <p:extLst>
      <p:ext uri="{BB962C8B-B14F-4D97-AF65-F5344CB8AC3E}">
        <p14:creationId xmlns:p14="http://schemas.microsoft.com/office/powerpoint/2010/main" val="386365625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738295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Defenses</a:t>
            </a:r>
          </a:p>
        </p:txBody>
      </p:sp>
      <p:sp>
        <p:nvSpPr>
          <p:cNvPr id="3" name="Content Placeholder 2"/>
          <p:cNvSpPr>
            <a:spLocks noGrp="1"/>
          </p:cNvSpPr>
          <p:nvPr>
            <p:ph sz="quarter" idx="10"/>
          </p:nvPr>
        </p:nvSpPr>
        <p:spPr/>
        <p:txBody>
          <a:bodyPr>
            <a:normAutofit/>
          </a:bodyPr>
          <a:lstStyle/>
          <a:p>
            <a:pPr fontAlgn="ctr"/>
            <a:r>
              <a:rPr lang="en-CA" dirty="0"/>
              <a:t>Security information and event management</a:t>
            </a:r>
          </a:p>
          <a:p>
            <a:pPr fontAlgn="ctr"/>
            <a:r>
              <a:rPr lang="en-CA" dirty="0"/>
              <a:t>Virtual Private Network (Net to Net, EP to Net)</a:t>
            </a:r>
          </a:p>
          <a:p>
            <a:pPr fontAlgn="ctr"/>
            <a:r>
              <a:rPr lang="en-CA" dirty="0"/>
              <a:t>Application security</a:t>
            </a:r>
          </a:p>
          <a:p>
            <a:pPr fontAlgn="ctr"/>
            <a:r>
              <a:rPr lang="en-CA" dirty="0"/>
              <a:t>Wireless security</a:t>
            </a:r>
          </a:p>
          <a:p>
            <a:pPr fontAlgn="ctr"/>
            <a:r>
              <a:rPr lang="en-CA" dirty="0"/>
              <a:t>Mobile device security</a:t>
            </a:r>
          </a:p>
          <a:p>
            <a:pPr fontAlgn="ctr"/>
            <a:endParaRPr lang="en-CA" dirty="0"/>
          </a:p>
        </p:txBody>
      </p:sp>
    </p:spTree>
    <p:extLst>
      <p:ext uri="{BB962C8B-B14F-4D97-AF65-F5344CB8AC3E}">
        <p14:creationId xmlns:p14="http://schemas.microsoft.com/office/powerpoint/2010/main" val="193931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686325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Wired vs. Wireless Networks</a:t>
            </a:r>
            <a:endParaRPr lang="en-US" dirty="0"/>
          </a:p>
        </p:txBody>
      </p:sp>
    </p:spTree>
    <p:extLst>
      <p:ext uri="{BB962C8B-B14F-4D97-AF65-F5344CB8AC3E}">
        <p14:creationId xmlns:p14="http://schemas.microsoft.com/office/powerpoint/2010/main" val="1167771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Wired Network</a:t>
            </a:r>
          </a:p>
        </p:txBody>
      </p:sp>
      <p:sp>
        <p:nvSpPr>
          <p:cNvPr id="3" name="Content Placeholder 2"/>
          <p:cNvSpPr>
            <a:spLocks noGrp="1"/>
          </p:cNvSpPr>
          <p:nvPr>
            <p:ph sz="quarter" idx="10"/>
          </p:nvPr>
        </p:nvSpPr>
        <p:spPr/>
        <p:txBody>
          <a:bodyPr>
            <a:normAutofit/>
          </a:bodyPr>
          <a:lstStyle/>
          <a:p>
            <a:pPr fontAlgn="ctr"/>
            <a:r>
              <a:rPr lang="en-CA" dirty="0"/>
              <a:t>Faster speed – up to 40 </a:t>
            </a:r>
            <a:r>
              <a:rPr lang="en-CA" dirty="0" err="1"/>
              <a:t>Gbps</a:t>
            </a:r>
            <a:endParaRPr lang="en-CA" dirty="0"/>
          </a:p>
          <a:p>
            <a:pPr fontAlgn="ctr"/>
            <a:r>
              <a:rPr lang="en-CA" dirty="0"/>
              <a:t>Full duplex, collision free</a:t>
            </a:r>
          </a:p>
          <a:p>
            <a:pPr fontAlgn="ctr"/>
            <a:r>
              <a:rPr lang="en-CA" dirty="0"/>
              <a:t>Harder to sniff traffic</a:t>
            </a:r>
          </a:p>
          <a:p>
            <a:pPr fontAlgn="ctr"/>
            <a:r>
              <a:rPr lang="en-CA" dirty="0"/>
              <a:t>More reliable transmission</a:t>
            </a:r>
          </a:p>
          <a:p>
            <a:pPr fontAlgn="ctr"/>
            <a:r>
              <a:rPr lang="en-CA" dirty="0"/>
              <a:t>Requires physical connectivity, restricts mobility</a:t>
            </a:r>
          </a:p>
          <a:p>
            <a:pPr fontAlgn="ctr"/>
            <a:r>
              <a:rPr lang="en-CA" dirty="0"/>
              <a:t>More secure in general</a:t>
            </a:r>
          </a:p>
          <a:p>
            <a:pPr fontAlgn="ctr"/>
            <a:endParaRPr lang="en-CA" dirty="0"/>
          </a:p>
          <a:p>
            <a:pPr fontAlgn="ctr"/>
            <a:endParaRPr lang="en-CA" dirty="0"/>
          </a:p>
        </p:txBody>
      </p:sp>
    </p:spTree>
    <p:extLst>
      <p:ext uri="{BB962C8B-B14F-4D97-AF65-F5344CB8AC3E}">
        <p14:creationId xmlns:p14="http://schemas.microsoft.com/office/powerpoint/2010/main" val="32102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Wireless Network</a:t>
            </a:r>
          </a:p>
        </p:txBody>
      </p:sp>
      <p:sp>
        <p:nvSpPr>
          <p:cNvPr id="3" name="Content Placeholder 2"/>
          <p:cNvSpPr>
            <a:spLocks noGrp="1"/>
          </p:cNvSpPr>
          <p:nvPr>
            <p:ph sz="quarter" idx="10"/>
          </p:nvPr>
        </p:nvSpPr>
        <p:spPr/>
        <p:txBody>
          <a:bodyPr>
            <a:normAutofit/>
          </a:bodyPr>
          <a:lstStyle/>
          <a:p>
            <a:pPr fontAlgn="ctr"/>
            <a:r>
              <a:rPr lang="en-CA" dirty="0"/>
              <a:t>Slower speed – up to 2.3 </a:t>
            </a:r>
            <a:r>
              <a:rPr lang="en-CA" dirty="0" err="1"/>
              <a:t>Gbps</a:t>
            </a:r>
            <a:r>
              <a:rPr lang="en-CA" dirty="0"/>
              <a:t> (theoretically)</a:t>
            </a:r>
          </a:p>
          <a:p>
            <a:pPr fontAlgn="ctr"/>
            <a:r>
              <a:rPr lang="en-CA" dirty="0"/>
              <a:t>Shared medium, prone to collision</a:t>
            </a:r>
          </a:p>
          <a:p>
            <a:pPr fontAlgn="ctr"/>
            <a:r>
              <a:rPr lang="en-CA" dirty="0"/>
              <a:t>Easy to sniff traffic</a:t>
            </a:r>
          </a:p>
          <a:p>
            <a:pPr fontAlgn="ctr"/>
            <a:r>
              <a:rPr lang="en-CA" dirty="0"/>
              <a:t>Prone to transmission errors</a:t>
            </a:r>
          </a:p>
          <a:p>
            <a:pPr fontAlgn="ctr"/>
            <a:r>
              <a:rPr lang="en-CA" dirty="0"/>
              <a:t>Does not require physical connectivity</a:t>
            </a:r>
          </a:p>
          <a:p>
            <a:pPr fontAlgn="ctr"/>
            <a:r>
              <a:rPr lang="en-CA" dirty="0"/>
              <a:t>Less secure in general</a:t>
            </a:r>
          </a:p>
          <a:p>
            <a:pPr fontAlgn="ctr"/>
            <a:endParaRPr lang="en-CA" dirty="0"/>
          </a:p>
          <a:p>
            <a:pPr fontAlgn="ctr"/>
            <a:endParaRPr lang="en-CA" dirty="0"/>
          </a:p>
        </p:txBody>
      </p:sp>
    </p:spTree>
    <p:extLst>
      <p:ext uri="{BB962C8B-B14F-4D97-AF65-F5344CB8AC3E}">
        <p14:creationId xmlns:p14="http://schemas.microsoft.com/office/powerpoint/2010/main" val="1299339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2911087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6149" y="771526"/>
            <a:ext cx="5474189" cy="4520226"/>
          </a:xfrm>
        </p:spPr>
        <p:txBody>
          <a:bodyPr anchor="ctr"/>
          <a:lstStyle/>
          <a:p>
            <a:r>
              <a:rPr lang="en-CA" sz="4400" dirty="0"/>
              <a:t>Network Vulnerabilities</a:t>
            </a:r>
            <a:endParaRPr lang="en-US" sz="4400" dirty="0"/>
          </a:p>
        </p:txBody>
      </p:sp>
    </p:spTree>
    <p:extLst>
      <p:ext uri="{BB962C8B-B14F-4D97-AF65-F5344CB8AC3E}">
        <p14:creationId xmlns:p14="http://schemas.microsoft.com/office/powerpoint/2010/main" val="83189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Communication / Attendance</a:t>
            </a:r>
          </a:p>
        </p:txBody>
      </p:sp>
      <p:sp>
        <p:nvSpPr>
          <p:cNvPr id="3" name="Content Placeholder 2"/>
          <p:cNvSpPr>
            <a:spLocks noGrp="1"/>
          </p:cNvSpPr>
          <p:nvPr>
            <p:ph sz="quarter" idx="10"/>
          </p:nvPr>
        </p:nvSpPr>
        <p:spPr>
          <a:xfrm>
            <a:off x="635000" y="885825"/>
            <a:ext cx="7840663" cy="5329943"/>
          </a:xfrm>
        </p:spPr>
        <p:txBody>
          <a:bodyPr/>
          <a:lstStyle/>
          <a:p>
            <a:r>
              <a:rPr lang="en-US" dirty="0"/>
              <a:t>Instructor to Student</a:t>
            </a:r>
          </a:p>
          <a:p>
            <a:pPr lvl="1"/>
            <a:r>
              <a:rPr lang="en-US" dirty="0"/>
              <a:t>Email </a:t>
            </a:r>
          </a:p>
          <a:p>
            <a:pPr lvl="1"/>
            <a:r>
              <a:rPr lang="en-US" dirty="0"/>
              <a:t>Pre and post class (15 min)</a:t>
            </a:r>
          </a:p>
          <a:p>
            <a:pPr lvl="1"/>
            <a:r>
              <a:rPr lang="en-US" dirty="0"/>
              <a:t>During lecture / lab</a:t>
            </a:r>
          </a:p>
          <a:p>
            <a:r>
              <a:rPr lang="en-US" dirty="0"/>
              <a:t>Student to Instructor</a:t>
            </a:r>
          </a:p>
          <a:p>
            <a:pPr lvl="1"/>
            <a:r>
              <a:rPr lang="en-US" dirty="0"/>
              <a:t>Email pre and post class</a:t>
            </a:r>
          </a:p>
          <a:p>
            <a:pPr lvl="1"/>
            <a:r>
              <a:rPr lang="en-US" dirty="0"/>
              <a:t>Schedule appointment</a:t>
            </a:r>
          </a:p>
          <a:p>
            <a:r>
              <a:rPr lang="en-US" dirty="0"/>
              <a:t>Class/Lab/Quiz/Exam Attendance</a:t>
            </a:r>
          </a:p>
          <a:p>
            <a:pPr lvl="1"/>
            <a:r>
              <a:rPr lang="en-US" dirty="0"/>
              <a:t>Flexibility but communication is key</a:t>
            </a:r>
          </a:p>
          <a:p>
            <a:pPr lvl="1"/>
            <a:endParaRPr lang="en-US" dirty="0"/>
          </a:p>
        </p:txBody>
      </p:sp>
    </p:spTree>
    <p:extLst>
      <p:ext uri="{BB962C8B-B14F-4D97-AF65-F5344CB8AC3E}">
        <p14:creationId xmlns:p14="http://schemas.microsoft.com/office/powerpoint/2010/main" val="1288942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Vulnerability Sources</a:t>
            </a:r>
          </a:p>
        </p:txBody>
      </p:sp>
      <p:sp>
        <p:nvSpPr>
          <p:cNvPr id="3" name="Content Placeholder 2"/>
          <p:cNvSpPr>
            <a:spLocks noGrp="1"/>
          </p:cNvSpPr>
          <p:nvPr>
            <p:ph sz="quarter" idx="10"/>
          </p:nvPr>
        </p:nvSpPr>
        <p:spPr/>
        <p:txBody>
          <a:bodyPr/>
          <a:lstStyle/>
          <a:p>
            <a:r>
              <a:rPr lang="en-US" dirty="0"/>
              <a:t>Vendors</a:t>
            </a:r>
          </a:p>
          <a:p>
            <a:pPr lvl="1"/>
            <a:r>
              <a:rPr lang="en-US" dirty="0"/>
              <a:t>Networks</a:t>
            </a:r>
          </a:p>
          <a:p>
            <a:pPr lvl="2"/>
            <a:r>
              <a:rPr lang="en-US" dirty="0"/>
              <a:t>Avaya, Cisco, F5, Fortinet, Juniper, HP, Palo Alto, </a:t>
            </a:r>
            <a:r>
              <a:rPr lang="en-US" dirty="0" err="1"/>
              <a:t>etc</a:t>
            </a:r>
            <a:endParaRPr lang="en-US" dirty="0"/>
          </a:p>
          <a:p>
            <a:pPr lvl="1"/>
            <a:r>
              <a:rPr lang="en-US" dirty="0"/>
              <a:t>OS</a:t>
            </a:r>
          </a:p>
          <a:p>
            <a:pPr lvl="2"/>
            <a:r>
              <a:rPr lang="en-US" dirty="0"/>
              <a:t>IBM, Linux, Microsoft, Oracle</a:t>
            </a:r>
          </a:p>
          <a:p>
            <a:pPr lvl="1"/>
            <a:r>
              <a:rPr lang="en-US" dirty="0"/>
              <a:t>Apps</a:t>
            </a:r>
          </a:p>
          <a:p>
            <a:r>
              <a:rPr lang="en-US" dirty="0"/>
              <a:t>US-CERT - www.us-cert.gov</a:t>
            </a:r>
          </a:p>
          <a:p>
            <a:r>
              <a:rPr lang="en-US" dirty="0"/>
              <a:t>CVE </a:t>
            </a:r>
            <a:r>
              <a:rPr lang="en-US" dirty="0" err="1"/>
              <a:t>Mitre</a:t>
            </a:r>
            <a:r>
              <a:rPr lang="en-US" dirty="0"/>
              <a:t> - cve.mitre.org</a:t>
            </a:r>
          </a:p>
          <a:p>
            <a:endParaRPr lang="en-US" dirty="0"/>
          </a:p>
        </p:txBody>
      </p:sp>
    </p:spTree>
    <p:extLst>
      <p:ext uri="{BB962C8B-B14F-4D97-AF65-F5344CB8AC3E}">
        <p14:creationId xmlns:p14="http://schemas.microsoft.com/office/powerpoint/2010/main" val="1526736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600" dirty="0"/>
              <a:t>Identify Network Security Vulnerabilities</a:t>
            </a:r>
          </a:p>
        </p:txBody>
      </p:sp>
      <p:sp>
        <p:nvSpPr>
          <p:cNvPr id="3" name="Content Placeholder 2"/>
          <p:cNvSpPr>
            <a:spLocks noGrp="1"/>
          </p:cNvSpPr>
          <p:nvPr>
            <p:ph sz="quarter" idx="10"/>
          </p:nvPr>
        </p:nvSpPr>
        <p:spPr/>
        <p:txBody>
          <a:bodyPr>
            <a:normAutofit/>
          </a:bodyPr>
          <a:lstStyle/>
          <a:p>
            <a:pPr fontAlgn="ctr"/>
            <a:r>
              <a:rPr lang="en-CA" dirty="0"/>
              <a:t>Research common network attacks</a:t>
            </a:r>
          </a:p>
          <a:p>
            <a:pPr fontAlgn="ctr"/>
            <a:r>
              <a:rPr lang="en-CA" dirty="0"/>
              <a:t>Perform an inventory of your network devices</a:t>
            </a:r>
          </a:p>
          <a:p>
            <a:pPr fontAlgn="ctr"/>
            <a:r>
              <a:rPr lang="en-CA" dirty="0"/>
              <a:t>Look up vulnerabilities associated with your devices</a:t>
            </a:r>
          </a:p>
          <a:p>
            <a:pPr fontAlgn="ctr"/>
            <a:r>
              <a:rPr lang="en-CA" dirty="0"/>
              <a:t>Employ vulnerability assessment tools</a:t>
            </a:r>
          </a:p>
          <a:p>
            <a:pPr fontAlgn="ctr"/>
            <a:r>
              <a:rPr lang="en-CA" dirty="0"/>
              <a:t>Assess the risks on all your devices</a:t>
            </a:r>
          </a:p>
        </p:txBody>
      </p:sp>
    </p:spTree>
    <p:extLst>
      <p:ext uri="{BB962C8B-B14F-4D97-AF65-F5344CB8AC3E}">
        <p14:creationId xmlns:p14="http://schemas.microsoft.com/office/powerpoint/2010/main" val="2811578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Internal Network Vulnerabilities</a:t>
            </a:r>
          </a:p>
        </p:txBody>
      </p:sp>
      <p:sp>
        <p:nvSpPr>
          <p:cNvPr id="3" name="Content Placeholder 2"/>
          <p:cNvSpPr>
            <a:spLocks noGrp="1"/>
          </p:cNvSpPr>
          <p:nvPr>
            <p:ph sz="quarter" idx="10"/>
          </p:nvPr>
        </p:nvSpPr>
        <p:spPr/>
        <p:txBody>
          <a:bodyPr>
            <a:normAutofit/>
          </a:bodyPr>
          <a:lstStyle/>
          <a:p>
            <a:r>
              <a:rPr lang="en-CA" dirty="0"/>
              <a:t>Network Perimeter – A line of defense established between the network you manage (your corporate network) and the outside network (the Internet)</a:t>
            </a:r>
          </a:p>
          <a:p>
            <a:pPr fontAlgn="ctr"/>
            <a:r>
              <a:rPr lang="en-CA" dirty="0"/>
              <a:t>Internal network vulnerabilities can be exploited from within the network perimeter</a:t>
            </a:r>
          </a:p>
          <a:p>
            <a:pPr lvl="1" fontAlgn="ctr"/>
            <a:r>
              <a:rPr lang="en-CA" dirty="0"/>
              <a:t>Vulnerabilities on workstations, servers, network devices, storage components, infrastructure nodes, etc.</a:t>
            </a:r>
          </a:p>
        </p:txBody>
      </p:sp>
    </p:spTree>
    <p:extLst>
      <p:ext uri="{BB962C8B-B14F-4D97-AF65-F5344CB8AC3E}">
        <p14:creationId xmlns:p14="http://schemas.microsoft.com/office/powerpoint/2010/main" val="4272230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External Network Vulnerabilities</a:t>
            </a:r>
          </a:p>
        </p:txBody>
      </p:sp>
      <p:sp>
        <p:nvSpPr>
          <p:cNvPr id="3" name="Content Placeholder 2"/>
          <p:cNvSpPr>
            <a:spLocks noGrp="1"/>
          </p:cNvSpPr>
          <p:nvPr>
            <p:ph sz="quarter" idx="10"/>
          </p:nvPr>
        </p:nvSpPr>
        <p:spPr/>
        <p:txBody>
          <a:bodyPr>
            <a:normAutofit/>
          </a:bodyPr>
          <a:lstStyle/>
          <a:p>
            <a:pPr fontAlgn="ctr"/>
            <a:r>
              <a:rPr lang="en-CA" dirty="0"/>
              <a:t>External network vulnerabilities can be exploited from outside the network perimeter</a:t>
            </a:r>
          </a:p>
          <a:p>
            <a:pPr lvl="1" fontAlgn="ctr"/>
            <a:r>
              <a:rPr lang="en-CA" dirty="0"/>
              <a:t>Vulnerabilities on Internet-facing web servers, services, database, VPNs, firewalls, etc.</a:t>
            </a:r>
          </a:p>
        </p:txBody>
      </p:sp>
    </p:spTree>
    <p:extLst>
      <p:ext uri="{BB962C8B-B14F-4D97-AF65-F5344CB8AC3E}">
        <p14:creationId xmlns:p14="http://schemas.microsoft.com/office/powerpoint/2010/main" val="1487936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679104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Security Toolbox</a:t>
            </a:r>
            <a:endParaRPr lang="en-US" dirty="0"/>
          </a:p>
        </p:txBody>
      </p:sp>
    </p:spTree>
    <p:extLst>
      <p:ext uri="{BB962C8B-B14F-4D97-AF65-F5344CB8AC3E}">
        <p14:creationId xmlns:p14="http://schemas.microsoft.com/office/powerpoint/2010/main" val="4174608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Frameworks</a:t>
            </a:r>
          </a:p>
        </p:txBody>
      </p:sp>
      <p:sp>
        <p:nvSpPr>
          <p:cNvPr id="3" name="Content Placeholder 2"/>
          <p:cNvSpPr>
            <a:spLocks noGrp="1"/>
          </p:cNvSpPr>
          <p:nvPr>
            <p:ph sz="quarter" idx="10"/>
          </p:nvPr>
        </p:nvSpPr>
        <p:spPr/>
        <p:txBody>
          <a:bodyPr/>
          <a:lstStyle/>
          <a:p>
            <a:r>
              <a:rPr lang="en-US" dirty="0"/>
              <a:t>OWASP – Open Web Application Security Project</a:t>
            </a:r>
          </a:p>
          <a:p>
            <a:pPr lvl="1"/>
            <a:r>
              <a:rPr lang="en-US" dirty="0"/>
              <a:t>https://www.owasp.org</a:t>
            </a:r>
          </a:p>
          <a:p>
            <a:r>
              <a:rPr lang="en-US" dirty="0"/>
              <a:t>PTES – Penetration Testing Execution Standard</a:t>
            </a:r>
          </a:p>
          <a:p>
            <a:pPr lvl="1"/>
            <a:r>
              <a:rPr lang="en-US" dirty="0">
                <a:hlinkClick r:id="rId2"/>
              </a:rPr>
              <a:t>http://www.pentest-standard.org</a:t>
            </a:r>
            <a:endParaRPr lang="en-US" dirty="0"/>
          </a:p>
          <a:p>
            <a:r>
              <a:rPr lang="en-US" dirty="0"/>
              <a:t>OSSTMM – Open Source Security Testing Methodology Model</a:t>
            </a:r>
          </a:p>
          <a:p>
            <a:pPr lvl="1"/>
            <a:r>
              <a:rPr lang="en-US" dirty="0"/>
              <a:t>http://www.isecom.org/research/osstmm.html</a:t>
            </a:r>
          </a:p>
        </p:txBody>
      </p:sp>
    </p:spTree>
    <p:extLst>
      <p:ext uri="{BB962C8B-B14F-4D97-AF65-F5344CB8AC3E}">
        <p14:creationId xmlns:p14="http://schemas.microsoft.com/office/powerpoint/2010/main" val="3667018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Toolbox: Kali</a:t>
            </a:r>
          </a:p>
        </p:txBody>
      </p:sp>
      <p:sp>
        <p:nvSpPr>
          <p:cNvPr id="3" name="Content Placeholder 2"/>
          <p:cNvSpPr>
            <a:spLocks noGrp="1"/>
          </p:cNvSpPr>
          <p:nvPr>
            <p:ph sz="quarter" idx="10"/>
          </p:nvPr>
        </p:nvSpPr>
        <p:spPr>
          <a:xfrm>
            <a:off x="635000" y="981075"/>
            <a:ext cx="7840663" cy="5234693"/>
          </a:xfrm>
        </p:spPr>
        <p:txBody>
          <a:bodyPr>
            <a:normAutofit lnSpcReduction="10000"/>
          </a:bodyPr>
          <a:lstStyle/>
          <a:p>
            <a:pPr fontAlgn="ctr"/>
            <a:r>
              <a:rPr lang="en-CA" dirty="0">
                <a:hlinkClick r:id="rId3"/>
              </a:rPr>
              <a:t>Kali(</a:t>
            </a:r>
            <a:r>
              <a:rPr lang="en-CA" dirty="0" err="1">
                <a:hlinkClick r:id="rId3"/>
              </a:rPr>
              <a:t>BackTrack</a:t>
            </a:r>
            <a:r>
              <a:rPr lang="en-CA" dirty="0">
                <a:hlinkClick r:id="rId3"/>
              </a:rPr>
              <a:t>)</a:t>
            </a:r>
          </a:p>
          <a:p>
            <a:pPr lvl="1" fontAlgn="ctr"/>
            <a:r>
              <a:rPr lang="en-CA" dirty="0">
                <a:hlinkClick r:id="rId3"/>
              </a:rPr>
              <a:t>https://www.kali.org</a:t>
            </a:r>
            <a:endParaRPr lang="en-CA" dirty="0"/>
          </a:p>
          <a:p>
            <a:pPr lvl="1" fontAlgn="ctr"/>
            <a:r>
              <a:rPr lang="en-CA" dirty="0"/>
              <a:t>Kali used as an offensive security tool to perform penetration testing</a:t>
            </a:r>
          </a:p>
          <a:p>
            <a:pPr lvl="1" fontAlgn="ctr"/>
            <a:r>
              <a:rPr lang="en-CA" dirty="0"/>
              <a:t>Standard tool for security analysts</a:t>
            </a:r>
          </a:p>
          <a:p>
            <a:pPr lvl="1" fontAlgn="ctr"/>
            <a:r>
              <a:rPr lang="en-CA" dirty="0"/>
              <a:t>This course uses Kali to perform most of the offensive network attacks</a:t>
            </a:r>
          </a:p>
          <a:p>
            <a:pPr lvl="1" fontAlgn="ctr"/>
            <a:r>
              <a:rPr lang="en-CA" dirty="0"/>
              <a:t>Download and install Kali into a VM environment</a:t>
            </a:r>
          </a:p>
          <a:p>
            <a:pPr fontAlgn="ctr"/>
            <a:r>
              <a:rPr lang="en-CA" dirty="0"/>
              <a:t>Samurai Security Testing Framework</a:t>
            </a:r>
          </a:p>
          <a:p>
            <a:pPr lvl="1" fontAlgn="ctr"/>
            <a:r>
              <a:rPr lang="en-CA" dirty="0">
                <a:hlinkClick r:id="rId4"/>
              </a:rPr>
              <a:t>http://www.samuraistfu.org/</a:t>
            </a:r>
            <a:endParaRPr lang="en-CA" dirty="0"/>
          </a:p>
          <a:p>
            <a:pPr fontAlgn="ctr"/>
            <a:r>
              <a:rPr lang="en-CA" dirty="0"/>
              <a:t>PTF – Penetration Testers Framework</a:t>
            </a:r>
          </a:p>
          <a:p>
            <a:pPr lvl="1" fontAlgn="ctr"/>
            <a:r>
              <a:rPr lang="en-CA" dirty="0"/>
              <a:t>https://github.com/trustedsec/ptf</a:t>
            </a:r>
          </a:p>
          <a:p>
            <a:pPr fontAlgn="ctr"/>
            <a:endParaRPr lang="en-CA" dirty="0"/>
          </a:p>
        </p:txBody>
      </p:sp>
    </p:spTree>
    <p:extLst>
      <p:ext uri="{BB962C8B-B14F-4D97-AF65-F5344CB8AC3E}">
        <p14:creationId xmlns:p14="http://schemas.microsoft.com/office/powerpoint/2010/main" val="2957552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a:t>Kali Demo</a:t>
            </a:r>
            <a:endParaRPr lang="en-US" dirty="0"/>
          </a:p>
        </p:txBody>
      </p:sp>
    </p:spTree>
    <p:extLst>
      <p:ext uri="{BB962C8B-B14F-4D97-AF65-F5344CB8AC3E}">
        <p14:creationId xmlns:p14="http://schemas.microsoft.com/office/powerpoint/2010/main" val="33331204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Next Lecture</a:t>
            </a:r>
          </a:p>
        </p:txBody>
      </p:sp>
      <p:sp>
        <p:nvSpPr>
          <p:cNvPr id="3" name="Content Placeholder 2"/>
          <p:cNvSpPr>
            <a:spLocks noGrp="1"/>
          </p:cNvSpPr>
          <p:nvPr>
            <p:ph sz="quarter" idx="10"/>
          </p:nvPr>
        </p:nvSpPr>
        <p:spPr/>
        <p:txBody>
          <a:bodyPr/>
          <a:lstStyle/>
          <a:p>
            <a:r>
              <a:rPr lang="en-US" dirty="0"/>
              <a:t>Read</a:t>
            </a:r>
          </a:p>
          <a:p>
            <a:pPr lvl="1"/>
            <a:endParaRPr lang="en-US" dirty="0"/>
          </a:p>
          <a:p>
            <a:r>
              <a:rPr lang="en-US" dirty="0"/>
              <a:t>Quiz?</a:t>
            </a:r>
          </a:p>
          <a:p>
            <a:r>
              <a:rPr lang="en-US" dirty="0"/>
              <a:t>Exam?</a:t>
            </a:r>
          </a:p>
        </p:txBody>
      </p:sp>
    </p:spTree>
    <p:extLst>
      <p:ext uri="{BB962C8B-B14F-4D97-AF65-F5344CB8AC3E}">
        <p14:creationId xmlns:p14="http://schemas.microsoft.com/office/powerpoint/2010/main" val="245550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Network Review</a:t>
            </a:r>
          </a:p>
        </p:txBody>
      </p:sp>
    </p:spTree>
    <p:extLst>
      <p:ext uri="{BB962C8B-B14F-4D97-AF65-F5344CB8AC3E}">
        <p14:creationId xmlns:p14="http://schemas.microsoft.com/office/powerpoint/2010/main" val="3573234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4212254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Autofit/>
          </a:bodyPr>
          <a:lstStyle/>
          <a:p>
            <a:r>
              <a:rPr lang="en-CA" sz="3600" dirty="0">
                <a:solidFill>
                  <a:srgbClr val="005EB8"/>
                </a:solidFill>
                <a:latin typeface="Titillium Lt" panose="00000400000000000000" pitchFamily="50" charset="0"/>
                <a:ea typeface="+mj-ea"/>
                <a:cs typeface="+mj-cs"/>
              </a:rPr>
              <a:t>ITSC 206: LAN </a:t>
            </a:r>
            <a:br>
              <a:rPr lang="en-CA" sz="3600" dirty="0">
                <a:solidFill>
                  <a:srgbClr val="005EB8"/>
                </a:solidFill>
                <a:latin typeface="Titillium Lt" panose="00000400000000000000" pitchFamily="50" charset="0"/>
                <a:ea typeface="+mj-ea"/>
                <a:cs typeface="+mj-cs"/>
              </a:rPr>
            </a:br>
            <a:r>
              <a:rPr lang="en-CA" sz="3600" dirty="0">
                <a:solidFill>
                  <a:srgbClr val="005EB8"/>
                </a:solidFill>
                <a:latin typeface="Titillium Lt" panose="00000400000000000000" pitchFamily="50" charset="0"/>
                <a:ea typeface="+mj-ea"/>
                <a:cs typeface="+mj-cs"/>
              </a:rPr>
              <a:t>Networking for Offensive and Defensive Environments</a:t>
            </a:r>
            <a:endParaRPr lang="en-US" sz="3600" dirty="0">
              <a:solidFill>
                <a:srgbClr val="005EB8"/>
              </a:solidFill>
              <a:latin typeface="Titillium Lt" panose="00000400000000000000" pitchFamily="50" charset="0"/>
              <a:ea typeface="+mj-ea"/>
              <a:cs typeface="+mj-cs"/>
            </a:endParaRPr>
          </a:p>
        </p:txBody>
      </p:sp>
      <p:sp>
        <p:nvSpPr>
          <p:cNvPr id="3" name="Subtitle 2"/>
          <p:cNvSpPr>
            <a:spLocks noGrp="1"/>
          </p:cNvSpPr>
          <p:nvPr>
            <p:ph type="body" sz="quarter" idx="10"/>
          </p:nvPr>
        </p:nvSpPr>
        <p:spPr>
          <a:xfrm>
            <a:off x="4454769" y="4927569"/>
            <a:ext cx="4353169" cy="675789"/>
          </a:xfrm>
        </p:spPr>
        <p:txBody>
          <a:bodyPr>
            <a:normAutofit/>
          </a:bodyPr>
          <a:lstStyle/>
          <a:p>
            <a:r>
              <a:rPr lang="en-US" dirty="0"/>
              <a:t>Lecture</a:t>
            </a:r>
            <a:r>
              <a:rPr lang="en-US" b="1" dirty="0">
                <a:solidFill>
                  <a:srgbClr val="005EB8"/>
                </a:solidFill>
                <a:latin typeface="Titillium Lt" panose="00000400000000000000" pitchFamily="50" charset="0"/>
                <a:ea typeface="+mn-ea"/>
                <a:cs typeface="Arial" pitchFamily="34" charset="0"/>
              </a:rPr>
              <a:t> 2: </a:t>
            </a:r>
            <a:r>
              <a:rPr lang="en-US" dirty="0"/>
              <a:t>Secure the Local Area Network. (LAN)</a:t>
            </a:r>
            <a:endParaRPr lang="en-US" b="1" dirty="0">
              <a:solidFill>
                <a:srgbClr val="005EB8"/>
              </a:solidFill>
              <a:latin typeface="Titillium Lt" panose="00000400000000000000" pitchFamily="50" charset="0"/>
              <a:ea typeface="+mn-ea"/>
              <a:cs typeface="Arial" pitchFamily="34" charset="0"/>
            </a:endParaRPr>
          </a:p>
        </p:txBody>
      </p:sp>
    </p:spTree>
    <p:extLst>
      <p:ext uri="{BB962C8B-B14F-4D97-AF65-F5344CB8AC3E}">
        <p14:creationId xmlns:p14="http://schemas.microsoft.com/office/powerpoint/2010/main" val="13210186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1019175"/>
            <a:ext cx="7840663" cy="5196593"/>
          </a:xfrm>
        </p:spPr>
        <p:txBody>
          <a:bodyPr>
            <a:normAutofit/>
          </a:bodyPr>
          <a:lstStyle/>
          <a:p>
            <a:r>
              <a:rPr lang="en-US" dirty="0"/>
              <a:t>Review Lecture &amp; Lab</a:t>
            </a:r>
          </a:p>
          <a:p>
            <a:r>
              <a:rPr lang="en-US" dirty="0"/>
              <a:t>MAC Address Spoofing</a:t>
            </a:r>
          </a:p>
          <a:p>
            <a:r>
              <a:rPr lang="en-US" dirty="0"/>
              <a:t>ARP Address Spoofing</a:t>
            </a:r>
          </a:p>
          <a:p>
            <a:r>
              <a:rPr lang="en-US" dirty="0"/>
              <a:t>VLAN Hopping</a:t>
            </a:r>
          </a:p>
          <a:p>
            <a:r>
              <a:rPr lang="en-US" dirty="0"/>
              <a:t>DHCP Starvation</a:t>
            </a:r>
          </a:p>
          <a:p>
            <a:r>
              <a:rPr lang="en-US" dirty="0"/>
              <a:t>DHCP Server Spoofing</a:t>
            </a:r>
          </a:p>
          <a:p>
            <a:r>
              <a:rPr lang="en-US" dirty="0"/>
              <a:t>IP Spoofing</a:t>
            </a:r>
          </a:p>
          <a:p>
            <a:r>
              <a:rPr lang="en-US" dirty="0"/>
              <a:t>STP Spoofing</a:t>
            </a:r>
          </a:p>
          <a:p>
            <a:r>
              <a:rPr lang="en-US" dirty="0"/>
              <a:t>Private </a:t>
            </a:r>
            <a:r>
              <a:rPr lang="en-US" dirty="0" err="1"/>
              <a:t>VLan</a:t>
            </a:r>
            <a:endParaRPr lang="en-US" dirty="0"/>
          </a:p>
        </p:txBody>
      </p:sp>
    </p:spTree>
    <p:extLst>
      <p:ext uri="{BB962C8B-B14F-4D97-AF65-F5344CB8AC3E}">
        <p14:creationId xmlns:p14="http://schemas.microsoft.com/office/powerpoint/2010/main" val="174116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Review Lecture &amp; Lab</a:t>
            </a:r>
          </a:p>
        </p:txBody>
      </p:sp>
    </p:spTree>
    <p:extLst>
      <p:ext uri="{BB962C8B-B14F-4D97-AF65-F5344CB8AC3E}">
        <p14:creationId xmlns:p14="http://schemas.microsoft.com/office/powerpoint/2010/main" val="2144162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Content Placeholder 2"/>
          <p:cNvSpPr>
            <a:spLocks noGrp="1"/>
          </p:cNvSpPr>
          <p:nvPr>
            <p:ph sz="quarter" idx="10"/>
          </p:nvPr>
        </p:nvSpPr>
        <p:spPr>
          <a:xfrm>
            <a:off x="635000" y="904875"/>
            <a:ext cx="7840663" cy="5310893"/>
          </a:xfrm>
        </p:spPr>
        <p:txBody>
          <a:bodyPr/>
          <a:lstStyle/>
          <a:p>
            <a:r>
              <a:rPr lang="en-US" dirty="0"/>
              <a:t>Network Security</a:t>
            </a:r>
          </a:p>
          <a:p>
            <a:r>
              <a:rPr lang="en-US" dirty="0"/>
              <a:t>Threats</a:t>
            </a:r>
          </a:p>
          <a:p>
            <a:r>
              <a:rPr lang="en-US" dirty="0"/>
              <a:t>Defenses (Defense in Depth)</a:t>
            </a:r>
          </a:p>
          <a:p>
            <a:r>
              <a:rPr lang="en-US" dirty="0"/>
              <a:t>Wired vs Wireless Networks</a:t>
            </a:r>
          </a:p>
          <a:p>
            <a:r>
              <a:rPr lang="en-US" dirty="0"/>
              <a:t>Network Vulnerabilities</a:t>
            </a:r>
          </a:p>
          <a:p>
            <a:r>
              <a:rPr lang="en-US" dirty="0"/>
              <a:t>Security Toolbox</a:t>
            </a:r>
          </a:p>
          <a:p>
            <a:r>
              <a:rPr lang="en-US" dirty="0"/>
              <a:t>Lab: Architecture Review, Packet Investigation &amp; Vulnerability Analysis</a:t>
            </a:r>
          </a:p>
        </p:txBody>
      </p:sp>
    </p:spTree>
    <p:extLst>
      <p:ext uri="{BB962C8B-B14F-4D97-AF65-F5344CB8AC3E}">
        <p14:creationId xmlns:p14="http://schemas.microsoft.com/office/powerpoint/2010/main" val="2359047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375" y="154482"/>
            <a:ext cx="6981825" cy="1026617"/>
          </a:xfrm>
        </p:spPr>
        <p:txBody>
          <a:bodyPr/>
          <a:lstStyle/>
          <a:p>
            <a:pPr algn="ctr"/>
            <a:r>
              <a:rPr lang="en-US" altLang="en-US" dirty="0"/>
              <a:t>Threats, Vulnerabilities, Safeguards &amp; Assets</a:t>
            </a:r>
            <a:endParaRPr lang="en-US" dirty="0">
              <a:solidFill>
                <a:schemeClr val="tx1"/>
              </a:solidFill>
            </a:endParaRPr>
          </a:p>
        </p:txBody>
      </p:sp>
      <p:graphicFrame>
        <p:nvGraphicFramePr>
          <p:cNvPr id="4" name="Object 1027"/>
          <p:cNvGraphicFramePr>
            <a:graphicFrameLocks noChangeAspect="1"/>
          </p:cNvGraphicFramePr>
          <p:nvPr/>
        </p:nvGraphicFramePr>
        <p:xfrm>
          <a:off x="5105400" y="3124200"/>
          <a:ext cx="1752600" cy="1600200"/>
        </p:xfrm>
        <a:graphic>
          <a:graphicData uri="http://schemas.openxmlformats.org/presentationml/2006/ole">
            <mc:AlternateContent xmlns:mc="http://schemas.openxmlformats.org/markup-compatibility/2006">
              <mc:Choice xmlns:v="urn:schemas-microsoft-com:vml" Requires="v">
                <p:oleObj name="Clip" r:id="rId2" imgW="4671360" imgH="4267080" progId="MS_ClipArt_Gallery.5">
                  <p:embed/>
                </p:oleObj>
              </mc:Choice>
              <mc:Fallback>
                <p:oleObj name="Clip" r:id="rId2" imgW="4671360" imgH="4267080" progId="MS_ClipArt_Gallery.5">
                  <p:embed/>
                  <p:pic>
                    <p:nvPicPr>
                      <p:cNvPr id="4"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124200"/>
                        <a:ext cx="1752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028"/>
          <p:cNvGraphicFramePr>
            <a:graphicFrameLocks noChangeAspect="1"/>
          </p:cNvGraphicFramePr>
          <p:nvPr/>
        </p:nvGraphicFramePr>
        <p:xfrm>
          <a:off x="5486400" y="1766888"/>
          <a:ext cx="1574800" cy="1662112"/>
        </p:xfrm>
        <a:graphic>
          <a:graphicData uri="http://schemas.openxmlformats.org/presentationml/2006/ole">
            <mc:AlternateContent xmlns:mc="http://schemas.openxmlformats.org/markup-compatibility/2006">
              <mc:Choice xmlns:v="urn:schemas-microsoft-com:vml" Requires="v">
                <p:oleObj name="Clip" r:id="rId4" imgW="1574280" imgH="1661400" progId="MS_ClipArt_Gallery.5">
                  <p:embed/>
                </p:oleObj>
              </mc:Choice>
              <mc:Fallback>
                <p:oleObj name="Clip" r:id="rId4" imgW="1574280" imgH="1661400" progId="MS_ClipArt_Gallery.5">
                  <p:embed/>
                  <p:pic>
                    <p:nvPicPr>
                      <p:cNvPr id="5"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766888"/>
                        <a:ext cx="1574800"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029"/>
          <p:cNvSpPr txBox="1">
            <a:spLocks noChangeArrowheads="1"/>
          </p:cNvSpPr>
          <p:nvPr/>
        </p:nvSpPr>
        <p:spPr bwMode="auto">
          <a:xfrm>
            <a:off x="4343400" y="1447800"/>
            <a:ext cx="98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sng" strike="noStrike" kern="1200" cap="none" spc="0" normalizeH="0" baseline="0" noProof="0">
                <a:ln>
                  <a:noFill/>
                </a:ln>
                <a:solidFill>
                  <a:prstClr val="black"/>
                </a:solidFill>
                <a:effectLst/>
                <a:uLnTx/>
                <a:uFillTx/>
                <a:latin typeface="Times New Roman" charset="0"/>
                <a:ea typeface="+mn-ea"/>
                <a:cs typeface="+mn-cs"/>
              </a:rPr>
              <a:t>Assets</a:t>
            </a:r>
          </a:p>
        </p:txBody>
      </p:sp>
      <p:sp>
        <p:nvSpPr>
          <p:cNvPr id="7" name="Text Box 1030"/>
          <p:cNvSpPr txBox="1">
            <a:spLocks noChangeArrowheads="1"/>
          </p:cNvSpPr>
          <p:nvPr/>
        </p:nvSpPr>
        <p:spPr bwMode="auto">
          <a:xfrm>
            <a:off x="4337701" y="1828800"/>
            <a:ext cx="13099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rPr>
              <a:t>Data</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rPr>
              <a:t>Facilities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Times New Roman" charset="0"/>
                <a:ea typeface="+mn-ea"/>
                <a:cs typeface="+mn-cs"/>
              </a:rPr>
              <a:t>Hw</a:t>
            </a:r>
            <a:r>
              <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rPr>
              <a:t>/</a:t>
            </a:r>
            <a:r>
              <a:rPr kumimoji="0" lang="en-US" altLang="en-US" sz="2400" b="0" i="0" u="none" strike="noStrike" kern="1200" cap="none" spc="0" normalizeH="0" baseline="0" noProof="0" dirty="0" err="1">
                <a:ln>
                  <a:noFill/>
                </a:ln>
                <a:solidFill>
                  <a:prstClr val="black"/>
                </a:solidFill>
                <a:effectLst/>
                <a:uLnTx/>
                <a:uFillTx/>
                <a:latin typeface="Times New Roman" charset="0"/>
                <a:ea typeface="+mn-ea"/>
                <a:cs typeface="+mn-cs"/>
              </a:rPr>
              <a:t>Sw</a:t>
            </a:r>
            <a:endPar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endParaRPr>
          </a:p>
        </p:txBody>
      </p:sp>
      <p:sp>
        <p:nvSpPr>
          <p:cNvPr id="8" name="Text Box 1031"/>
          <p:cNvSpPr txBox="1">
            <a:spLocks noChangeArrowheads="1"/>
          </p:cNvSpPr>
          <p:nvPr/>
        </p:nvSpPr>
        <p:spPr bwMode="auto">
          <a:xfrm rot="16200000">
            <a:off x="2429669" y="1904207"/>
            <a:ext cx="1550987" cy="469900"/>
          </a:xfrm>
          <a:prstGeom prst="rect">
            <a:avLst/>
          </a:prstGeom>
          <a:noFill/>
          <a:ln w="12700" cap="sq">
            <a:solidFill>
              <a:srgbClr val="FF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rPr>
              <a:t>Safeguards</a:t>
            </a:r>
          </a:p>
        </p:txBody>
      </p:sp>
      <p:sp>
        <p:nvSpPr>
          <p:cNvPr id="9" name="Text Box 1032"/>
          <p:cNvSpPr txBox="1">
            <a:spLocks noChangeArrowheads="1"/>
          </p:cNvSpPr>
          <p:nvPr/>
        </p:nvSpPr>
        <p:spPr bwMode="auto">
          <a:xfrm rot="16200000">
            <a:off x="2418556" y="4502944"/>
            <a:ext cx="1550988" cy="469900"/>
          </a:xfrm>
          <a:prstGeom prst="rect">
            <a:avLst/>
          </a:prstGeom>
          <a:noFill/>
          <a:ln w="12700" cap="sq">
            <a:solidFill>
              <a:srgbClr val="FF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rPr>
              <a:t>Safeguards</a:t>
            </a:r>
          </a:p>
        </p:txBody>
      </p:sp>
      <p:sp>
        <p:nvSpPr>
          <p:cNvPr id="10" name="Text Box 1033"/>
          <p:cNvSpPr txBox="1">
            <a:spLocks noChangeArrowheads="1"/>
          </p:cNvSpPr>
          <p:nvPr/>
        </p:nvSpPr>
        <p:spPr bwMode="auto">
          <a:xfrm>
            <a:off x="3048000" y="3200400"/>
            <a:ext cx="180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charset="0"/>
                <a:ea typeface="+mn-ea"/>
                <a:cs typeface="+mn-cs"/>
              </a:rPr>
              <a:t>Vulnerability</a:t>
            </a:r>
          </a:p>
        </p:txBody>
      </p:sp>
      <p:sp>
        <p:nvSpPr>
          <p:cNvPr id="11" name="AutoShape 1034"/>
          <p:cNvSpPr>
            <a:spLocks noChangeArrowheads="1"/>
          </p:cNvSpPr>
          <p:nvPr/>
        </p:nvSpPr>
        <p:spPr bwMode="auto">
          <a:xfrm>
            <a:off x="0" y="3138368"/>
            <a:ext cx="3124200" cy="733663"/>
          </a:xfrm>
          <a:prstGeom prst="rightArrow">
            <a:avLst>
              <a:gd name="adj1" fmla="val 50000"/>
              <a:gd name="adj2" fmla="val 85417"/>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Text Box 1035"/>
          <p:cNvSpPr txBox="1">
            <a:spLocks noChangeArrowheads="1"/>
          </p:cNvSpPr>
          <p:nvPr/>
        </p:nvSpPr>
        <p:spPr bwMode="auto">
          <a:xfrm>
            <a:off x="720725" y="3276599"/>
            <a:ext cx="97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charset="0"/>
                <a:ea typeface="+mn-ea"/>
                <a:cs typeface="+mn-cs"/>
              </a:rPr>
              <a:t>Threat</a:t>
            </a:r>
          </a:p>
        </p:txBody>
      </p:sp>
      <p:sp>
        <p:nvSpPr>
          <p:cNvPr id="13" name="AutoShape 1036"/>
          <p:cNvSpPr>
            <a:spLocks noChangeArrowheads="1"/>
          </p:cNvSpPr>
          <p:nvPr/>
        </p:nvSpPr>
        <p:spPr bwMode="auto">
          <a:xfrm>
            <a:off x="0" y="4038600"/>
            <a:ext cx="3048000" cy="762000"/>
          </a:xfrm>
          <a:prstGeom prst="rightArrow">
            <a:avLst>
              <a:gd name="adj1" fmla="val 50000"/>
              <a:gd name="adj2" fmla="val 100000"/>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4" name="Text Box 1037"/>
          <p:cNvSpPr txBox="1">
            <a:spLocks noChangeArrowheads="1"/>
          </p:cNvSpPr>
          <p:nvPr/>
        </p:nvSpPr>
        <p:spPr bwMode="auto">
          <a:xfrm>
            <a:off x="685800" y="4191000"/>
            <a:ext cx="97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charset="0"/>
                <a:ea typeface="+mn-ea"/>
                <a:cs typeface="+mn-cs"/>
              </a:rPr>
              <a:t>Threat</a:t>
            </a:r>
          </a:p>
        </p:txBody>
      </p:sp>
      <p:sp>
        <p:nvSpPr>
          <p:cNvPr id="15" name="Text Box 1038"/>
          <p:cNvSpPr txBox="1">
            <a:spLocks noChangeArrowheads="1"/>
          </p:cNvSpPr>
          <p:nvPr/>
        </p:nvSpPr>
        <p:spPr bwMode="auto">
          <a:xfrm>
            <a:off x="685800" y="1752600"/>
            <a:ext cx="97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charset="0"/>
                <a:ea typeface="+mn-ea"/>
                <a:cs typeface="+mn-cs"/>
              </a:rPr>
              <a:t>Threat</a:t>
            </a:r>
          </a:p>
        </p:txBody>
      </p:sp>
      <p:sp>
        <p:nvSpPr>
          <p:cNvPr id="16" name="AutoShape 1039"/>
          <p:cNvSpPr>
            <a:spLocks noChangeArrowheads="1"/>
          </p:cNvSpPr>
          <p:nvPr/>
        </p:nvSpPr>
        <p:spPr bwMode="auto">
          <a:xfrm>
            <a:off x="0" y="1600200"/>
            <a:ext cx="3048000" cy="762000"/>
          </a:xfrm>
          <a:prstGeom prst="rightArrow">
            <a:avLst>
              <a:gd name="adj1" fmla="val 50000"/>
              <a:gd name="adj2" fmla="val 100000"/>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4625935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MAC Address Spoofing</a:t>
            </a:r>
          </a:p>
        </p:txBody>
      </p:sp>
    </p:spTree>
    <p:extLst>
      <p:ext uri="{BB962C8B-B14F-4D97-AF65-F5344CB8AC3E}">
        <p14:creationId xmlns:p14="http://schemas.microsoft.com/office/powerpoint/2010/main" val="3713730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 Address Spoofing</a:t>
            </a:r>
          </a:p>
        </p:txBody>
      </p:sp>
      <p:sp>
        <p:nvSpPr>
          <p:cNvPr id="3" name="Content Placeholder 2"/>
          <p:cNvSpPr>
            <a:spLocks noGrp="1"/>
          </p:cNvSpPr>
          <p:nvPr>
            <p:ph sz="quarter" idx="10"/>
          </p:nvPr>
        </p:nvSpPr>
        <p:spPr/>
        <p:txBody>
          <a:bodyPr>
            <a:normAutofit/>
          </a:bodyPr>
          <a:lstStyle/>
          <a:p>
            <a:r>
              <a:rPr lang="en-US" dirty="0"/>
              <a:t>Very simple network attack technique</a:t>
            </a:r>
          </a:p>
          <a:p>
            <a:r>
              <a:rPr lang="en-US" dirty="0"/>
              <a:t>Attacking device can spoof a MAC address, registering itself as a different network node on the switch</a:t>
            </a:r>
          </a:p>
          <a:p>
            <a:r>
              <a:rPr lang="en-US" dirty="0"/>
              <a:t>This network attack technique serves as the basis for many higher-level network attacks</a:t>
            </a:r>
          </a:p>
          <a:p>
            <a:pPr lvl="1"/>
            <a:r>
              <a:rPr lang="en-US" dirty="0"/>
              <a:t>Including CAM overflow, ARP spoofing, DHCP starvation and DHCP server spoofing</a:t>
            </a:r>
          </a:p>
        </p:txBody>
      </p:sp>
    </p:spTree>
    <p:extLst>
      <p:ext uri="{BB962C8B-B14F-4D97-AF65-F5344CB8AC3E}">
        <p14:creationId xmlns:p14="http://schemas.microsoft.com/office/powerpoint/2010/main" val="3236203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 Address Spoofing</a:t>
            </a:r>
          </a:p>
        </p:txBody>
      </p:sp>
      <p:pic>
        <p:nvPicPr>
          <p:cNvPr id="4" name="Picture 3"/>
          <p:cNvPicPr/>
          <p:nvPr/>
        </p:nvPicPr>
        <p:blipFill>
          <a:blip r:embed="rId2"/>
          <a:stretch>
            <a:fillRect/>
          </a:stretch>
        </p:blipFill>
        <p:spPr>
          <a:xfrm>
            <a:off x="405765" y="1032509"/>
            <a:ext cx="8081010" cy="4958715"/>
          </a:xfrm>
          <a:prstGeom prst="rect">
            <a:avLst/>
          </a:prstGeom>
        </p:spPr>
      </p:pic>
    </p:spTree>
    <p:extLst>
      <p:ext uri="{BB962C8B-B14F-4D97-AF65-F5344CB8AC3E}">
        <p14:creationId xmlns:p14="http://schemas.microsoft.com/office/powerpoint/2010/main" val="17003201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 Address Spoofing Prevention</a:t>
            </a:r>
          </a:p>
        </p:txBody>
      </p:sp>
      <p:sp>
        <p:nvSpPr>
          <p:cNvPr id="3" name="Content Placeholder 2"/>
          <p:cNvSpPr>
            <a:spLocks noGrp="1"/>
          </p:cNvSpPr>
          <p:nvPr>
            <p:ph sz="quarter" idx="10"/>
          </p:nvPr>
        </p:nvSpPr>
        <p:spPr>
          <a:xfrm>
            <a:off x="635000" y="876300"/>
            <a:ext cx="7840663" cy="5339468"/>
          </a:xfrm>
        </p:spPr>
        <p:txBody>
          <a:bodyPr>
            <a:normAutofit fontScale="92500" lnSpcReduction="20000"/>
          </a:bodyPr>
          <a:lstStyle/>
          <a:p>
            <a:r>
              <a:rPr lang="en-US" dirty="0"/>
              <a:t>To mitigate MAC address spoofing:</a:t>
            </a:r>
          </a:p>
          <a:p>
            <a:pPr lvl="1"/>
            <a:r>
              <a:rPr lang="en-US" dirty="0"/>
              <a:t>Configure Port security on all access ports to limit the number of allowed MAC address registrations</a:t>
            </a:r>
          </a:p>
          <a:p>
            <a:pPr lvl="1"/>
            <a:r>
              <a:rPr lang="en-US" dirty="0"/>
              <a:t>Configure the violation types and the aging timers</a:t>
            </a:r>
          </a:p>
          <a:p>
            <a:pPr lvl="2"/>
            <a:r>
              <a:rPr lang="en-US" dirty="0"/>
              <a:t>Switch(</a:t>
            </a:r>
            <a:r>
              <a:rPr lang="en-US" dirty="0" err="1"/>
              <a:t>config</a:t>
            </a:r>
            <a:r>
              <a:rPr lang="en-US" dirty="0"/>
              <a:t>)# </a:t>
            </a:r>
            <a:r>
              <a:rPr lang="en-US" dirty="0" err="1"/>
              <a:t>int</a:t>
            </a:r>
            <a:r>
              <a:rPr lang="en-US" dirty="0"/>
              <a:t> range fa0/1-24</a:t>
            </a:r>
          </a:p>
          <a:p>
            <a:pPr lvl="2"/>
            <a:r>
              <a:rPr lang="en-US" dirty="0"/>
              <a:t>Switch(</a:t>
            </a:r>
            <a:r>
              <a:rPr lang="en-US" dirty="0" err="1"/>
              <a:t>config</a:t>
            </a:r>
            <a:r>
              <a:rPr lang="en-US" dirty="0"/>
              <a:t>-if-range)# </a:t>
            </a:r>
            <a:r>
              <a:rPr lang="en-US" dirty="0" err="1"/>
              <a:t>switchport</a:t>
            </a:r>
            <a:r>
              <a:rPr lang="en-US" dirty="0"/>
              <a:t> mode access</a:t>
            </a:r>
          </a:p>
          <a:p>
            <a:pPr lvl="2"/>
            <a:r>
              <a:rPr lang="en-US" dirty="0"/>
              <a:t>Switch(</a:t>
            </a:r>
            <a:r>
              <a:rPr lang="en-US" dirty="0" err="1"/>
              <a:t>config</a:t>
            </a:r>
            <a:r>
              <a:rPr lang="en-US" dirty="0"/>
              <a:t>-if-range)# </a:t>
            </a:r>
            <a:r>
              <a:rPr lang="en-US" dirty="0" err="1"/>
              <a:t>switchport</a:t>
            </a:r>
            <a:r>
              <a:rPr lang="en-US" dirty="0"/>
              <a:t> </a:t>
            </a:r>
            <a:r>
              <a:rPr lang="en-US" dirty="0" err="1"/>
              <a:t>nonegotiate</a:t>
            </a:r>
            <a:endParaRPr lang="en-US" dirty="0"/>
          </a:p>
          <a:p>
            <a:pPr lvl="2"/>
            <a:r>
              <a:rPr lang="en-US" dirty="0"/>
              <a:t>Switch# show interfaces truck</a:t>
            </a:r>
          </a:p>
          <a:p>
            <a:pPr lvl="2"/>
            <a:r>
              <a:rPr lang="en-US" dirty="0"/>
              <a:t>Switch(</a:t>
            </a:r>
            <a:r>
              <a:rPr lang="en-US" dirty="0" err="1"/>
              <a:t>config</a:t>
            </a:r>
            <a:r>
              <a:rPr lang="en-US" dirty="0"/>
              <a:t>-if)# </a:t>
            </a:r>
            <a:r>
              <a:rPr lang="en-US" dirty="0" err="1"/>
              <a:t>switchport</a:t>
            </a:r>
            <a:r>
              <a:rPr lang="en-US" dirty="0"/>
              <a:t> port-security</a:t>
            </a:r>
          </a:p>
          <a:p>
            <a:pPr lvl="2"/>
            <a:r>
              <a:rPr lang="en-US" dirty="0"/>
              <a:t>Switch(</a:t>
            </a:r>
            <a:r>
              <a:rPr lang="en-US" dirty="0" err="1"/>
              <a:t>config</a:t>
            </a:r>
            <a:r>
              <a:rPr lang="en-US" dirty="0"/>
              <a:t>-if)# </a:t>
            </a:r>
            <a:r>
              <a:rPr lang="en-US" dirty="0" err="1"/>
              <a:t>switchport</a:t>
            </a:r>
            <a:r>
              <a:rPr lang="en-US" dirty="0"/>
              <a:t> port-security maximum 3</a:t>
            </a:r>
          </a:p>
          <a:p>
            <a:pPr lvl="2"/>
            <a:r>
              <a:rPr lang="en-US" dirty="0"/>
              <a:t>Switch(</a:t>
            </a:r>
            <a:r>
              <a:rPr lang="en-US" dirty="0" err="1"/>
              <a:t>config</a:t>
            </a:r>
            <a:r>
              <a:rPr lang="en-US" dirty="0"/>
              <a:t>-if)# </a:t>
            </a:r>
            <a:r>
              <a:rPr lang="en-US" dirty="0" err="1"/>
              <a:t>switchport</a:t>
            </a:r>
            <a:r>
              <a:rPr lang="en-US" dirty="0"/>
              <a:t> port-security mac-address sticky</a:t>
            </a:r>
          </a:p>
          <a:p>
            <a:pPr lvl="2"/>
            <a:r>
              <a:rPr lang="en-US" dirty="0"/>
              <a:t>Switch(</a:t>
            </a:r>
            <a:r>
              <a:rPr lang="en-US" dirty="0" err="1"/>
              <a:t>config</a:t>
            </a:r>
            <a:r>
              <a:rPr lang="en-US" dirty="0"/>
              <a:t>-if)# </a:t>
            </a:r>
            <a:r>
              <a:rPr lang="en-US" dirty="0" err="1"/>
              <a:t>switchport</a:t>
            </a:r>
            <a:r>
              <a:rPr lang="en-US" dirty="0"/>
              <a:t> port-security mac-address 0016.cb96.9594</a:t>
            </a:r>
          </a:p>
          <a:p>
            <a:pPr lvl="2"/>
            <a:r>
              <a:rPr lang="en-US" dirty="0"/>
              <a:t>Switch# </a:t>
            </a:r>
            <a:r>
              <a:rPr lang="en-US" dirty="0" err="1"/>
              <a:t>switchport</a:t>
            </a:r>
            <a:r>
              <a:rPr lang="en-US" dirty="0"/>
              <a:t> port-security violation {shutdown | restrict | protect}</a:t>
            </a:r>
          </a:p>
          <a:p>
            <a:pPr lvl="2"/>
            <a:r>
              <a:rPr lang="en-US" dirty="0"/>
              <a:t>Switch(</a:t>
            </a:r>
            <a:r>
              <a:rPr lang="en-US" dirty="0" err="1"/>
              <a:t>config</a:t>
            </a:r>
            <a:r>
              <a:rPr lang="en-US" dirty="0"/>
              <a:t>)#</a:t>
            </a:r>
            <a:r>
              <a:rPr lang="en-US" dirty="0" err="1"/>
              <a:t>vlan</a:t>
            </a:r>
            <a:r>
              <a:rPr lang="en-US" dirty="0"/>
              <a:t> 666</a:t>
            </a:r>
          </a:p>
          <a:p>
            <a:pPr lvl="2"/>
            <a:r>
              <a:rPr lang="en-US" dirty="0"/>
              <a:t>Switch(</a:t>
            </a:r>
            <a:r>
              <a:rPr lang="en-US" dirty="0" err="1"/>
              <a:t>config</a:t>
            </a:r>
            <a:r>
              <a:rPr lang="en-US" dirty="0"/>
              <a:t>)# </a:t>
            </a:r>
            <a:r>
              <a:rPr lang="en-US" dirty="0" err="1"/>
              <a:t>int</a:t>
            </a:r>
            <a:r>
              <a:rPr lang="en-US" dirty="0"/>
              <a:t> range fa0/2-24</a:t>
            </a:r>
          </a:p>
          <a:p>
            <a:pPr lvl="2"/>
            <a:r>
              <a:rPr lang="en-US" dirty="0"/>
              <a:t>Switch(</a:t>
            </a:r>
            <a:r>
              <a:rPr lang="en-US" dirty="0" err="1"/>
              <a:t>config</a:t>
            </a:r>
            <a:r>
              <a:rPr lang="en-US" dirty="0"/>
              <a:t>-if-range)# </a:t>
            </a:r>
            <a:r>
              <a:rPr lang="en-US" dirty="0" err="1"/>
              <a:t>switchport</a:t>
            </a:r>
            <a:r>
              <a:rPr lang="en-US" dirty="0"/>
              <a:t>  access </a:t>
            </a:r>
            <a:r>
              <a:rPr lang="en-US" dirty="0" err="1"/>
              <a:t>vlan</a:t>
            </a:r>
            <a:r>
              <a:rPr lang="en-US"/>
              <a:t> 666</a:t>
            </a:r>
          </a:p>
        </p:txBody>
      </p:sp>
    </p:spTree>
    <p:extLst>
      <p:ext uri="{BB962C8B-B14F-4D97-AF65-F5344CB8AC3E}">
        <p14:creationId xmlns:p14="http://schemas.microsoft.com/office/powerpoint/2010/main" val="133379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533400" y="38100"/>
            <a:ext cx="777240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What is a Network</a:t>
            </a:r>
          </a:p>
        </p:txBody>
      </p:sp>
      <p:sp>
        <p:nvSpPr>
          <p:cNvPr id="5" name="Rectangle 1027"/>
          <p:cNvSpPr txBox="1">
            <a:spLocks noChangeArrowheads="1"/>
          </p:cNvSpPr>
          <p:nvPr/>
        </p:nvSpPr>
        <p:spPr>
          <a:xfrm>
            <a:off x="600075" y="1066800"/>
            <a:ext cx="7772400" cy="501015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rPr>
              <a:t>A network is an interconnection of three or more communicating entities</a:t>
            </a:r>
          </a:p>
          <a:p>
            <a:r>
              <a:rPr lang="en-US" altLang="en-US" dirty="0">
                <a:solidFill>
                  <a:schemeClr val="tx1"/>
                </a:solidFill>
              </a:rPr>
              <a:t>A number of nodes connected by some sort of communications path</a:t>
            </a:r>
          </a:p>
          <a:p>
            <a:r>
              <a:rPr lang="en-US" altLang="en-US" dirty="0">
                <a:solidFill>
                  <a:schemeClr val="tx1"/>
                </a:solidFill>
              </a:rPr>
              <a:t>This can include but not limited to Ring, Dual Ring, Tree, Mesh, Bus, Star</a:t>
            </a:r>
          </a:p>
        </p:txBody>
      </p:sp>
    </p:spTree>
    <p:extLst>
      <p:ext uri="{BB962C8B-B14F-4D97-AF65-F5344CB8AC3E}">
        <p14:creationId xmlns:p14="http://schemas.microsoft.com/office/powerpoint/2010/main" val="36849398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0197771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ARP Spoofing</a:t>
            </a:r>
          </a:p>
        </p:txBody>
      </p:sp>
    </p:spTree>
    <p:extLst>
      <p:ext uri="{BB962C8B-B14F-4D97-AF65-F5344CB8AC3E}">
        <p14:creationId xmlns:p14="http://schemas.microsoft.com/office/powerpoint/2010/main" val="2402047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ARP Spoofing</a:t>
            </a:r>
          </a:p>
        </p:txBody>
      </p:sp>
      <p:sp>
        <p:nvSpPr>
          <p:cNvPr id="3" name="Content Placeholder 2"/>
          <p:cNvSpPr>
            <a:spLocks noGrp="1"/>
          </p:cNvSpPr>
          <p:nvPr>
            <p:ph sz="quarter" idx="10"/>
          </p:nvPr>
        </p:nvSpPr>
        <p:spPr/>
        <p:txBody>
          <a:bodyPr/>
          <a:lstStyle/>
          <a:p>
            <a:r>
              <a:rPr lang="en-US" dirty="0"/>
              <a:t>Network attack designed to take over traffic for the targeted IP address (man-in-the-middle)</a:t>
            </a:r>
          </a:p>
          <a:p>
            <a:r>
              <a:rPr lang="en-US" dirty="0"/>
              <a:t>Relies on ARP protocol to associate the attacker’s MAC address to an IP address on the same LAN segment</a:t>
            </a:r>
          </a:p>
          <a:p>
            <a:r>
              <a:rPr lang="en-US" dirty="0"/>
              <a:t>Successful execution allows attacker to hijack network traffic for the targeted IP address</a:t>
            </a:r>
          </a:p>
          <a:p>
            <a:r>
              <a:rPr lang="en-US" dirty="0"/>
              <a:t>Particularly useful for spoofing a network gateway</a:t>
            </a:r>
          </a:p>
        </p:txBody>
      </p:sp>
    </p:spTree>
    <p:extLst>
      <p:ext uri="{BB962C8B-B14F-4D97-AF65-F5344CB8AC3E}">
        <p14:creationId xmlns:p14="http://schemas.microsoft.com/office/powerpoint/2010/main" val="17799429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ARP Spoofing</a:t>
            </a:r>
          </a:p>
        </p:txBody>
      </p:sp>
      <p:sp>
        <p:nvSpPr>
          <p:cNvPr id="3" name="Content Placeholder 2"/>
          <p:cNvSpPr>
            <a:spLocks noGrp="1"/>
          </p:cNvSpPr>
          <p:nvPr>
            <p:ph sz="quarter" idx="10"/>
          </p:nvPr>
        </p:nvSpPr>
        <p:spPr>
          <a:xfrm>
            <a:off x="635000" y="1248508"/>
            <a:ext cx="8069613" cy="4967260"/>
          </a:xfrm>
        </p:spPr>
        <p:txBody>
          <a:bodyPr/>
          <a:lstStyle/>
          <a:p>
            <a:r>
              <a:rPr lang="en-US" dirty="0"/>
              <a:t>ARP spoofing builds on MAC address spoofing</a:t>
            </a:r>
          </a:p>
          <a:p>
            <a:r>
              <a:rPr lang="en-US" dirty="0"/>
              <a:t>Can be </a:t>
            </a:r>
            <a:r>
              <a:rPr lang="en-US" dirty="0" err="1"/>
              <a:t>achived</a:t>
            </a:r>
            <a:r>
              <a:rPr lang="en-US" dirty="0"/>
              <a:t> by sending specially crafted G-ARP packets to announce the MAC address for the target IP address on a particular network port</a:t>
            </a:r>
          </a:p>
          <a:p>
            <a:r>
              <a:rPr lang="en-US" dirty="0"/>
              <a:t>By repeatedly sending G-ARP packets, the MAC address is repeatedly associated with the attacker’s network port in the CAM table</a:t>
            </a:r>
          </a:p>
          <a:p>
            <a:r>
              <a:rPr lang="en-US" dirty="0"/>
              <a:t>Also, other hosts on the network intercept and store the attacker’s MAC address for the target IP address</a:t>
            </a:r>
          </a:p>
        </p:txBody>
      </p:sp>
    </p:spTree>
    <p:extLst>
      <p:ext uri="{BB962C8B-B14F-4D97-AF65-F5344CB8AC3E}">
        <p14:creationId xmlns:p14="http://schemas.microsoft.com/office/powerpoint/2010/main" val="31119867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ARP Spoofing</a:t>
            </a:r>
          </a:p>
        </p:txBody>
      </p:sp>
      <p:pic>
        <p:nvPicPr>
          <p:cNvPr id="5" name="Picture 4"/>
          <p:cNvPicPr/>
          <p:nvPr/>
        </p:nvPicPr>
        <p:blipFill>
          <a:blip r:embed="rId3"/>
          <a:stretch>
            <a:fillRect/>
          </a:stretch>
        </p:blipFill>
        <p:spPr>
          <a:xfrm>
            <a:off x="406082" y="967740"/>
            <a:ext cx="7813993" cy="5318760"/>
          </a:xfrm>
          <a:prstGeom prst="rect">
            <a:avLst/>
          </a:prstGeom>
        </p:spPr>
      </p:pic>
    </p:spTree>
    <p:extLst>
      <p:ext uri="{BB962C8B-B14F-4D97-AF65-F5344CB8AC3E}">
        <p14:creationId xmlns:p14="http://schemas.microsoft.com/office/powerpoint/2010/main" val="794118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ARP Spoofing Prevention</a:t>
            </a:r>
          </a:p>
        </p:txBody>
      </p:sp>
      <p:sp>
        <p:nvSpPr>
          <p:cNvPr id="3" name="Content Placeholder 2"/>
          <p:cNvSpPr>
            <a:spLocks noGrp="1"/>
          </p:cNvSpPr>
          <p:nvPr>
            <p:ph sz="quarter" idx="10"/>
          </p:nvPr>
        </p:nvSpPr>
        <p:spPr>
          <a:xfrm>
            <a:off x="635000" y="866775"/>
            <a:ext cx="7840663" cy="5572125"/>
          </a:xfrm>
        </p:spPr>
        <p:txBody>
          <a:bodyPr/>
          <a:lstStyle/>
          <a:p>
            <a:r>
              <a:rPr lang="en-US" dirty="0"/>
              <a:t>To mitigate ARP spoofing</a:t>
            </a:r>
          </a:p>
          <a:p>
            <a:pPr lvl="1"/>
            <a:r>
              <a:rPr lang="en-US" dirty="0"/>
              <a:t>Similar to MAC Spoofing Mitigation; and </a:t>
            </a:r>
          </a:p>
          <a:p>
            <a:pPr lvl="1"/>
            <a:r>
              <a:rPr lang="en-US" dirty="0"/>
              <a:t>Enable Dynamic ARP Inspection (DAI) on Switch</a:t>
            </a:r>
          </a:p>
          <a:p>
            <a:pPr lvl="2"/>
            <a:r>
              <a:rPr lang="en-US" dirty="0"/>
              <a:t>Intercepts all ARP requests (DHCP snooping) and responses on untrusted ports prevents a class of man-in-the-middle attacks </a:t>
            </a:r>
          </a:p>
          <a:p>
            <a:pPr lvl="2"/>
            <a:r>
              <a:rPr lang="en-US" dirty="0"/>
              <a:t>The switch drops ARP packet if the sender MAC address and sender IP address do not match an entry in the DHCP snooping bindings database</a:t>
            </a:r>
          </a:p>
          <a:p>
            <a:pPr lvl="3"/>
            <a:r>
              <a:rPr lang="en-US" dirty="0" err="1"/>
              <a:t>ip</a:t>
            </a:r>
            <a:r>
              <a:rPr lang="en-US" dirty="0"/>
              <a:t> </a:t>
            </a:r>
            <a:r>
              <a:rPr lang="en-US" dirty="0" err="1"/>
              <a:t>arp</a:t>
            </a:r>
            <a:r>
              <a:rPr lang="en-US" dirty="0"/>
              <a:t> inspection </a:t>
            </a:r>
            <a:r>
              <a:rPr lang="en-US" dirty="0" err="1"/>
              <a:t>vlan</a:t>
            </a:r>
            <a:r>
              <a:rPr lang="en-US" dirty="0"/>
              <a:t> </a:t>
            </a:r>
          </a:p>
          <a:p>
            <a:pPr lvl="1"/>
            <a:r>
              <a:rPr lang="en-US" dirty="0"/>
              <a:t>Static ARP mappings. </a:t>
            </a:r>
          </a:p>
          <a:p>
            <a:pPr lvl="2"/>
            <a:r>
              <a:rPr lang="en-US" dirty="0"/>
              <a:t>A static mapping associates an IP address to a MAC address on a VLAN. </a:t>
            </a:r>
          </a:p>
          <a:p>
            <a:pPr lvl="2"/>
            <a:r>
              <a:rPr lang="en-US" dirty="0"/>
              <a:t>Useful when static IP addresses are used, DHCP snooping cannot be run, or other switches in the network do not run dynamic ARP inspection. </a:t>
            </a:r>
          </a:p>
        </p:txBody>
      </p:sp>
    </p:spTree>
    <p:extLst>
      <p:ext uri="{BB962C8B-B14F-4D97-AF65-F5344CB8AC3E}">
        <p14:creationId xmlns:p14="http://schemas.microsoft.com/office/powerpoint/2010/main" val="8580744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829195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VLAN Hopping</a:t>
            </a:r>
          </a:p>
        </p:txBody>
      </p:sp>
    </p:spTree>
    <p:extLst>
      <p:ext uri="{BB962C8B-B14F-4D97-AF65-F5344CB8AC3E}">
        <p14:creationId xmlns:p14="http://schemas.microsoft.com/office/powerpoint/2010/main" val="22980627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a:t>
            </a:r>
          </a:p>
        </p:txBody>
      </p:sp>
      <p:sp>
        <p:nvSpPr>
          <p:cNvPr id="3" name="Content Placeholder 2"/>
          <p:cNvSpPr>
            <a:spLocks noGrp="1"/>
          </p:cNvSpPr>
          <p:nvPr>
            <p:ph sz="quarter" idx="10"/>
          </p:nvPr>
        </p:nvSpPr>
        <p:spPr/>
        <p:txBody>
          <a:bodyPr>
            <a:normAutofit/>
          </a:bodyPr>
          <a:lstStyle/>
          <a:p>
            <a:pPr fontAlgn="ctr"/>
            <a:r>
              <a:rPr lang="en-CA" dirty="0"/>
              <a:t>A layer 2 network attack that targets the switch to gain access to a VLAN that is not accessible.  </a:t>
            </a:r>
          </a:p>
          <a:p>
            <a:pPr fontAlgn="ctr"/>
            <a:r>
              <a:rPr lang="en-CA" dirty="0"/>
              <a:t>2 Types of attacks:</a:t>
            </a:r>
          </a:p>
          <a:p>
            <a:pPr lvl="1" fontAlgn="ctr"/>
            <a:r>
              <a:rPr lang="en-CA" dirty="0"/>
              <a:t>Posing as a switch connected with a VLAN trunk, </a:t>
            </a:r>
          </a:p>
          <a:p>
            <a:pPr lvl="1" fontAlgn="ctr"/>
            <a:r>
              <a:rPr lang="en-CA" dirty="0"/>
              <a:t>Double-tagging a VLAN to “hop” to another VLAN. </a:t>
            </a:r>
            <a:endParaRPr lang="en-US" dirty="0"/>
          </a:p>
        </p:txBody>
      </p:sp>
    </p:spTree>
    <p:extLst>
      <p:ext uri="{BB962C8B-B14F-4D97-AF65-F5344CB8AC3E}">
        <p14:creationId xmlns:p14="http://schemas.microsoft.com/office/powerpoint/2010/main" val="24993637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via Trunk Port</a:t>
            </a:r>
          </a:p>
        </p:txBody>
      </p:sp>
      <p:sp>
        <p:nvSpPr>
          <p:cNvPr id="3" name="Content Placeholder 2"/>
          <p:cNvSpPr>
            <a:spLocks noGrp="1"/>
          </p:cNvSpPr>
          <p:nvPr>
            <p:ph sz="quarter" idx="10"/>
          </p:nvPr>
        </p:nvSpPr>
        <p:spPr/>
        <p:txBody>
          <a:bodyPr>
            <a:normAutofit/>
          </a:bodyPr>
          <a:lstStyle/>
          <a:p>
            <a:r>
              <a:rPr lang="en-US" dirty="0"/>
              <a:t>Posing as a switch, the attacking device can request the switch port to negotiate a trunk using Dynamic </a:t>
            </a:r>
            <a:r>
              <a:rPr lang="en-US" dirty="0" err="1"/>
              <a:t>Trunking</a:t>
            </a:r>
            <a:r>
              <a:rPr lang="en-US" dirty="0"/>
              <a:t> Protocol (DTP)</a:t>
            </a:r>
          </a:p>
          <a:p>
            <a:r>
              <a:rPr lang="en-US" dirty="0"/>
              <a:t>Once a trunk is established, the connected device can send and receive different VLAN traffic</a:t>
            </a:r>
          </a:p>
          <a:p>
            <a:r>
              <a:rPr lang="en-US" dirty="0"/>
              <a:t>Can access restricted VLANs (e.g., management VLAN)</a:t>
            </a:r>
          </a:p>
          <a:p>
            <a:r>
              <a:rPr lang="en-US" dirty="0"/>
              <a:t>This type of network attack is effective with physical access to the LAN environment</a:t>
            </a:r>
          </a:p>
        </p:txBody>
      </p:sp>
    </p:spTree>
    <p:extLst>
      <p:ext uri="{BB962C8B-B14F-4D97-AF65-F5344CB8AC3E}">
        <p14:creationId xmlns:p14="http://schemas.microsoft.com/office/powerpoint/2010/main" val="131516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466725" y="228600"/>
            <a:ext cx="7772400" cy="67945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OSI / TCP Layers</a:t>
            </a:r>
          </a:p>
        </p:txBody>
      </p:sp>
      <p:pic>
        <p:nvPicPr>
          <p:cNvPr id="5" name="Picture 1040" descr="C:\My Documents\My Pictures\OSIsta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57275"/>
            <a:ext cx="599122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172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via Trunk Port</a:t>
            </a:r>
          </a:p>
        </p:txBody>
      </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19214"/>
            <a:ext cx="8210549" cy="3252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3881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via Double Tagging</a:t>
            </a:r>
          </a:p>
        </p:txBody>
      </p:sp>
      <p:sp>
        <p:nvSpPr>
          <p:cNvPr id="3" name="Content Placeholder 2"/>
          <p:cNvSpPr>
            <a:spLocks noGrp="1"/>
          </p:cNvSpPr>
          <p:nvPr>
            <p:ph sz="quarter" idx="10"/>
          </p:nvPr>
        </p:nvSpPr>
        <p:spPr/>
        <p:txBody>
          <a:bodyPr>
            <a:normAutofit fontScale="92500" lnSpcReduction="20000"/>
          </a:bodyPr>
          <a:lstStyle/>
          <a:p>
            <a:r>
              <a:rPr lang="en-US" dirty="0"/>
              <a:t>The double tagging attack is when connected to an interface in access mode with the same VLAN as the native untagged VLAN on the trunk. </a:t>
            </a:r>
          </a:p>
          <a:p>
            <a:r>
              <a:rPr lang="en-US" dirty="0"/>
              <a:t>The attacker sends a frame with two 802.1Q tags, the “inner” VLAN tag is the VLAN that we want to reach and the “outer” VLAN tag is the native VLAN. </a:t>
            </a:r>
          </a:p>
          <a:p>
            <a:r>
              <a:rPr lang="en-US" dirty="0"/>
              <a:t>When the switch receives the frame, it will remove the first (native VLAN) 802.1Q tag and forwards the frame with the second 802.1Q tag on its trunk interface(s). </a:t>
            </a:r>
          </a:p>
          <a:p>
            <a:r>
              <a:rPr lang="en-US" dirty="0"/>
              <a:t>The attacker has now “jumped” from the native VLAN to the victim’s VLAN. It’s a one way trip but it could be used perhaps for a DOS attack.</a:t>
            </a:r>
          </a:p>
        </p:txBody>
      </p:sp>
    </p:spTree>
    <p:extLst>
      <p:ext uri="{BB962C8B-B14F-4D97-AF65-F5344CB8AC3E}">
        <p14:creationId xmlns:p14="http://schemas.microsoft.com/office/powerpoint/2010/main" val="2476008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via Double Tagging</a:t>
            </a:r>
          </a:p>
        </p:txBody>
      </p:sp>
      <p:sp>
        <p:nvSpPr>
          <p:cNvPr id="4" name="Rectangle 3"/>
          <p:cNvSpPr/>
          <p:nvPr/>
        </p:nvSpPr>
        <p:spPr>
          <a:xfrm>
            <a:off x="1353230" y="3714750"/>
            <a:ext cx="1016454" cy="600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Attack Device</a:t>
            </a:r>
          </a:p>
        </p:txBody>
      </p:sp>
      <p:sp>
        <p:nvSpPr>
          <p:cNvPr id="5" name="Rectangle 4"/>
          <p:cNvSpPr/>
          <p:nvPr/>
        </p:nvSpPr>
        <p:spPr>
          <a:xfrm>
            <a:off x="4825774" y="3686174"/>
            <a:ext cx="1016454" cy="600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Victim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Device</a:t>
            </a:r>
          </a:p>
        </p:txBody>
      </p:sp>
      <p:sp>
        <p:nvSpPr>
          <p:cNvPr id="6" name="Rectangle 5"/>
          <p:cNvSpPr/>
          <p:nvPr/>
        </p:nvSpPr>
        <p:spPr>
          <a:xfrm>
            <a:off x="1353230" y="1752600"/>
            <a:ext cx="1016454" cy="600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Switch 1 </a:t>
            </a:r>
          </a:p>
        </p:txBody>
      </p:sp>
      <p:sp>
        <p:nvSpPr>
          <p:cNvPr id="7" name="Rectangle 6"/>
          <p:cNvSpPr/>
          <p:nvPr/>
        </p:nvSpPr>
        <p:spPr>
          <a:xfrm>
            <a:off x="4825774" y="1752599"/>
            <a:ext cx="1016454" cy="600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Switch 2</a:t>
            </a:r>
          </a:p>
        </p:txBody>
      </p:sp>
      <p:sp>
        <p:nvSpPr>
          <p:cNvPr id="8" name="Rectangle 7"/>
          <p:cNvSpPr/>
          <p:nvPr/>
        </p:nvSpPr>
        <p:spPr>
          <a:xfrm>
            <a:off x="469557" y="295959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Tag</a:t>
            </a:r>
          </a:p>
        </p:txBody>
      </p:sp>
      <p:sp>
        <p:nvSpPr>
          <p:cNvPr id="9" name="Rectangle 8"/>
          <p:cNvSpPr/>
          <p:nvPr/>
        </p:nvSpPr>
        <p:spPr>
          <a:xfrm>
            <a:off x="1106371" y="295959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1, 20</a:t>
            </a:r>
          </a:p>
        </p:txBody>
      </p:sp>
      <p:cxnSp>
        <p:nvCxnSpPr>
          <p:cNvPr id="11" name="Straight Connector 10"/>
          <p:cNvCxnSpPr>
            <a:stCxn id="4" idx="0"/>
            <a:endCxn id="6" idx="2"/>
          </p:cNvCxnSpPr>
          <p:nvPr/>
        </p:nvCxnSpPr>
        <p:spPr>
          <a:xfrm flipV="1">
            <a:off x="1861457" y="2352675"/>
            <a:ext cx="0" cy="1362075"/>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13" name="Straight Connector 12"/>
          <p:cNvCxnSpPr>
            <a:cxnSpLocks/>
            <a:stCxn id="6" idx="3"/>
            <a:endCxn id="7" idx="1"/>
          </p:cNvCxnSpPr>
          <p:nvPr/>
        </p:nvCxnSpPr>
        <p:spPr>
          <a:xfrm flipV="1">
            <a:off x="2369684" y="2052637"/>
            <a:ext cx="2456090" cy="1"/>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16" name="Straight Connector 15"/>
          <p:cNvCxnSpPr>
            <a:cxnSpLocks/>
            <a:stCxn id="7" idx="2"/>
            <a:endCxn id="5" idx="0"/>
          </p:cNvCxnSpPr>
          <p:nvPr/>
        </p:nvCxnSpPr>
        <p:spPr>
          <a:xfrm>
            <a:off x="5334001" y="2352674"/>
            <a:ext cx="0" cy="1333500"/>
          </a:xfrm>
          <a:prstGeom prst="line">
            <a:avLst/>
          </a:prstGeom>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787964" y="3282042"/>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IP</a:t>
            </a:r>
          </a:p>
        </p:txBody>
      </p:sp>
      <p:sp>
        <p:nvSpPr>
          <p:cNvPr id="25" name="Rectangle 24"/>
          <p:cNvSpPr/>
          <p:nvPr/>
        </p:nvSpPr>
        <p:spPr>
          <a:xfrm>
            <a:off x="3376952" y="1605642"/>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IP</a:t>
            </a:r>
          </a:p>
        </p:txBody>
      </p:sp>
      <p:sp>
        <p:nvSpPr>
          <p:cNvPr id="26" name="Rectangle 25"/>
          <p:cNvSpPr/>
          <p:nvPr/>
        </p:nvSpPr>
        <p:spPr>
          <a:xfrm>
            <a:off x="3058545" y="131172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Tag</a:t>
            </a:r>
          </a:p>
        </p:txBody>
      </p:sp>
      <p:sp>
        <p:nvSpPr>
          <p:cNvPr id="27" name="Rectangle 26"/>
          <p:cNvSpPr/>
          <p:nvPr/>
        </p:nvSpPr>
        <p:spPr>
          <a:xfrm>
            <a:off x="3695359" y="131172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20</a:t>
            </a:r>
          </a:p>
        </p:txBody>
      </p:sp>
      <p:sp>
        <p:nvSpPr>
          <p:cNvPr id="28" name="Rectangle 27"/>
          <p:cNvSpPr/>
          <p:nvPr/>
        </p:nvSpPr>
        <p:spPr>
          <a:xfrm>
            <a:off x="5523821" y="275884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IP</a:t>
            </a:r>
          </a:p>
        </p:txBody>
      </p:sp>
      <p:sp>
        <p:nvSpPr>
          <p:cNvPr id="35" name="Rectangle 34"/>
          <p:cNvSpPr/>
          <p:nvPr/>
        </p:nvSpPr>
        <p:spPr>
          <a:xfrm>
            <a:off x="4825774" y="4314825"/>
            <a:ext cx="101645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VLAN 20</a:t>
            </a:r>
          </a:p>
        </p:txBody>
      </p:sp>
      <p:sp>
        <p:nvSpPr>
          <p:cNvPr id="36" name="Rectangle 35"/>
          <p:cNvSpPr/>
          <p:nvPr/>
        </p:nvSpPr>
        <p:spPr>
          <a:xfrm>
            <a:off x="1353230" y="4320267"/>
            <a:ext cx="101645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350" b="0" i="0" u="none" strike="noStrike" kern="1200" cap="none" spc="0" normalizeH="0" baseline="0" noProof="0" dirty="0">
                <a:ln>
                  <a:noFill/>
                </a:ln>
                <a:solidFill>
                  <a:srgbClr val="4D4D4D"/>
                </a:solidFill>
                <a:effectLst/>
                <a:uLnTx/>
                <a:uFillTx/>
                <a:latin typeface="Arial"/>
                <a:ea typeface="+mn-ea"/>
                <a:cs typeface="+mn-cs"/>
              </a:rPr>
              <a:t>VLAN 1</a:t>
            </a:r>
          </a:p>
        </p:txBody>
      </p:sp>
    </p:spTree>
    <p:extLst>
      <p:ext uri="{BB962C8B-B14F-4D97-AF65-F5344CB8AC3E}">
        <p14:creationId xmlns:p14="http://schemas.microsoft.com/office/powerpoint/2010/main" val="2500195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Prevention	</a:t>
            </a:r>
          </a:p>
        </p:txBody>
      </p:sp>
      <p:sp>
        <p:nvSpPr>
          <p:cNvPr id="3" name="Content Placeholder 2"/>
          <p:cNvSpPr>
            <a:spLocks noGrp="1"/>
          </p:cNvSpPr>
          <p:nvPr>
            <p:ph sz="quarter" idx="10"/>
          </p:nvPr>
        </p:nvSpPr>
        <p:spPr>
          <a:xfrm>
            <a:off x="635000" y="866775"/>
            <a:ext cx="7840663" cy="5348993"/>
          </a:xfrm>
        </p:spPr>
        <p:txBody>
          <a:bodyPr>
            <a:normAutofit/>
          </a:bodyPr>
          <a:lstStyle/>
          <a:p>
            <a:r>
              <a:rPr lang="en-US" dirty="0"/>
              <a:t>To mitigate VLAN hopping via trunk port:</a:t>
            </a:r>
          </a:p>
          <a:p>
            <a:pPr lvl="1"/>
            <a:r>
              <a:rPr lang="en-US" dirty="0"/>
              <a:t>Similar to MAC Spoofing Mitigation; and </a:t>
            </a:r>
          </a:p>
          <a:p>
            <a:pPr lvl="1"/>
            <a:r>
              <a:rPr lang="en-US" dirty="0"/>
              <a:t>Do not put any hosts on VLAN 1 (the default VLAN);</a:t>
            </a:r>
          </a:p>
          <a:p>
            <a:pPr lvl="1"/>
            <a:r>
              <a:rPr lang="en-US" dirty="0"/>
              <a:t>Change the native VLAN on all trunk ports to an unused VLAN ID;</a:t>
            </a:r>
          </a:p>
          <a:p>
            <a:pPr lvl="1"/>
            <a:r>
              <a:rPr lang="en-US" dirty="0"/>
              <a:t>Explicit tagging on the native VLAN on all trunk ports.</a:t>
            </a:r>
          </a:p>
        </p:txBody>
      </p:sp>
    </p:spTree>
    <p:extLst>
      <p:ext uri="{BB962C8B-B14F-4D97-AF65-F5344CB8AC3E}">
        <p14:creationId xmlns:p14="http://schemas.microsoft.com/office/powerpoint/2010/main" val="12589217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40936962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DHCP Starvation</a:t>
            </a:r>
          </a:p>
        </p:txBody>
      </p:sp>
    </p:spTree>
    <p:extLst>
      <p:ext uri="{BB962C8B-B14F-4D97-AF65-F5344CB8AC3E}">
        <p14:creationId xmlns:p14="http://schemas.microsoft.com/office/powerpoint/2010/main" val="33082175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Starvation	</a:t>
            </a:r>
          </a:p>
        </p:txBody>
      </p:sp>
      <p:sp>
        <p:nvSpPr>
          <p:cNvPr id="3" name="Content Placeholder 2"/>
          <p:cNvSpPr>
            <a:spLocks noGrp="1"/>
          </p:cNvSpPr>
          <p:nvPr>
            <p:ph sz="quarter" idx="10"/>
          </p:nvPr>
        </p:nvSpPr>
        <p:spPr>
          <a:xfrm>
            <a:off x="635000" y="876300"/>
            <a:ext cx="7840663" cy="5339468"/>
          </a:xfrm>
        </p:spPr>
        <p:txBody>
          <a:bodyPr>
            <a:normAutofit fontScale="92500"/>
          </a:bodyPr>
          <a:lstStyle/>
          <a:p>
            <a:r>
              <a:rPr lang="en-US" dirty="0"/>
              <a:t>Network attack targeting the exhaustion of a DHCP client IP from an authorized DHCP server</a:t>
            </a:r>
          </a:p>
          <a:p>
            <a:r>
              <a:rPr lang="en-US" dirty="0"/>
              <a:t>Using MAC address spoofing, an attacking device sends large numbers of DHCP requests using different “fake” MAC addresses</a:t>
            </a:r>
          </a:p>
          <a:p>
            <a:r>
              <a:rPr lang="en-US" dirty="0"/>
              <a:t>Once exhausted, the network DHCP server no longer has an available DHCP client IP to offer</a:t>
            </a:r>
          </a:p>
          <a:p>
            <a:r>
              <a:rPr lang="en-US" dirty="0"/>
              <a:t>This causes a Denial of Service (</a:t>
            </a:r>
            <a:r>
              <a:rPr lang="en-US" dirty="0" err="1"/>
              <a:t>DoS</a:t>
            </a:r>
            <a:r>
              <a:rPr lang="en-US" dirty="0"/>
              <a:t>) on the target network</a:t>
            </a:r>
          </a:p>
          <a:p>
            <a:r>
              <a:rPr lang="en-US" dirty="0"/>
              <a:t>DHCP starvation also serves as the basis of DHCP server spoofing attacks</a:t>
            </a:r>
          </a:p>
        </p:txBody>
      </p:sp>
    </p:spTree>
    <p:extLst>
      <p:ext uri="{BB962C8B-B14F-4D97-AF65-F5344CB8AC3E}">
        <p14:creationId xmlns:p14="http://schemas.microsoft.com/office/powerpoint/2010/main" val="15026195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Starvation</a:t>
            </a:r>
          </a:p>
        </p:txBody>
      </p:sp>
      <p:pic>
        <p:nvPicPr>
          <p:cNvPr id="17" name="Picture 16"/>
          <p:cNvPicPr/>
          <p:nvPr/>
        </p:nvPicPr>
        <p:blipFill>
          <a:blip r:embed="rId3"/>
          <a:stretch>
            <a:fillRect/>
          </a:stretch>
        </p:blipFill>
        <p:spPr>
          <a:xfrm>
            <a:off x="1072197" y="1121251"/>
            <a:ext cx="6824028" cy="4615498"/>
          </a:xfrm>
          <a:prstGeom prst="rect">
            <a:avLst/>
          </a:prstGeom>
        </p:spPr>
      </p:pic>
    </p:spTree>
    <p:extLst>
      <p:ext uri="{BB962C8B-B14F-4D97-AF65-F5344CB8AC3E}">
        <p14:creationId xmlns:p14="http://schemas.microsoft.com/office/powerpoint/2010/main" val="13889614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Starvation Prevention</a:t>
            </a:r>
          </a:p>
        </p:txBody>
      </p:sp>
      <p:sp>
        <p:nvSpPr>
          <p:cNvPr id="3" name="Content Placeholder 2"/>
          <p:cNvSpPr>
            <a:spLocks noGrp="1"/>
          </p:cNvSpPr>
          <p:nvPr>
            <p:ph sz="quarter" idx="10"/>
          </p:nvPr>
        </p:nvSpPr>
        <p:spPr/>
        <p:txBody>
          <a:bodyPr>
            <a:normAutofit/>
          </a:bodyPr>
          <a:lstStyle/>
          <a:p>
            <a:r>
              <a:rPr lang="en-US" dirty="0"/>
              <a:t>To mitigate a DHCP starvation attack</a:t>
            </a:r>
          </a:p>
          <a:p>
            <a:pPr lvl="1"/>
            <a:r>
              <a:rPr lang="en-US" dirty="0"/>
              <a:t>Similar to MAC Spoofing Mitigation; and </a:t>
            </a:r>
          </a:p>
          <a:p>
            <a:pPr lvl="1" fontAlgn="ctr"/>
            <a:r>
              <a:rPr lang="en-US" dirty="0"/>
              <a:t>Enable DHCP snooping on switch to prevent an unauthorized DHCP server from responding to DHCP requests</a:t>
            </a:r>
          </a:p>
        </p:txBody>
      </p:sp>
    </p:spTree>
    <p:extLst>
      <p:ext uri="{BB962C8B-B14F-4D97-AF65-F5344CB8AC3E}">
        <p14:creationId xmlns:p14="http://schemas.microsoft.com/office/powerpoint/2010/main" val="5965896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1801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IP Addresses v.4</a:t>
            </a:r>
            <a:endParaRPr lang="en-US" dirty="0"/>
          </a:p>
        </p:txBody>
      </p:sp>
      <p:sp>
        <p:nvSpPr>
          <p:cNvPr id="3" name="Content Placeholder 2"/>
          <p:cNvSpPr>
            <a:spLocks noGrp="1"/>
          </p:cNvSpPr>
          <p:nvPr>
            <p:ph sz="quarter" idx="10"/>
          </p:nvPr>
        </p:nvSpPr>
        <p:spPr>
          <a:xfrm>
            <a:off x="635000" y="885825"/>
            <a:ext cx="7840663" cy="5543550"/>
          </a:xfrm>
        </p:spPr>
        <p:txBody>
          <a:bodyPr/>
          <a:lstStyle/>
          <a:p>
            <a:r>
              <a:rPr lang="en-US" altLang="en-US" dirty="0"/>
              <a:t>Resides at the network layer, it must be capable of providing coms between hosts on different kinds networks (datalink or physical implementations)</a:t>
            </a:r>
          </a:p>
          <a:p>
            <a:r>
              <a:rPr lang="en-US" altLang="en-US" dirty="0"/>
              <a:t>Are usually shown in dotted decimal notation of 32 bits </a:t>
            </a:r>
            <a:r>
              <a:rPr lang="en-US" altLang="en-US" dirty="0" err="1"/>
              <a:t>eg</a:t>
            </a:r>
            <a:r>
              <a:rPr lang="en-US" altLang="en-US" dirty="0"/>
              <a:t> 1.2.3.4</a:t>
            </a:r>
          </a:p>
          <a:p>
            <a:pPr lvl="1"/>
            <a:r>
              <a:rPr lang="en-US" altLang="en-US" dirty="0"/>
              <a:t> 00000001 00000010 00000011 000000100</a:t>
            </a:r>
          </a:p>
          <a:p>
            <a:r>
              <a:rPr lang="en-US" altLang="en-US" dirty="0"/>
              <a:t>The IP consists of the  Network ID and Host ID that are used for routing through ASN’s (Autonomous System Number).</a:t>
            </a:r>
          </a:p>
        </p:txBody>
      </p:sp>
    </p:spTree>
    <p:extLst>
      <p:ext uri="{BB962C8B-B14F-4D97-AF65-F5344CB8AC3E}">
        <p14:creationId xmlns:p14="http://schemas.microsoft.com/office/powerpoint/2010/main" val="18477780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DHCP Server Spoofing</a:t>
            </a:r>
          </a:p>
        </p:txBody>
      </p:sp>
    </p:spTree>
    <p:extLst>
      <p:ext uri="{BB962C8B-B14F-4D97-AF65-F5344CB8AC3E}">
        <p14:creationId xmlns:p14="http://schemas.microsoft.com/office/powerpoint/2010/main" val="2544282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Server Spoofing</a:t>
            </a:r>
          </a:p>
        </p:txBody>
      </p:sp>
      <p:sp>
        <p:nvSpPr>
          <p:cNvPr id="3" name="Content Placeholder 2"/>
          <p:cNvSpPr>
            <a:spLocks noGrp="1"/>
          </p:cNvSpPr>
          <p:nvPr>
            <p:ph sz="quarter" idx="10"/>
          </p:nvPr>
        </p:nvSpPr>
        <p:spPr/>
        <p:txBody>
          <a:bodyPr/>
          <a:lstStyle/>
          <a:p>
            <a:pPr fontAlgn="ctr"/>
            <a:r>
              <a:rPr lang="en-US" dirty="0"/>
              <a:t>Network attack a rogue DHCP server poses as a legitimate DHCP server for the network segment</a:t>
            </a:r>
          </a:p>
          <a:p>
            <a:pPr fontAlgn="ctr"/>
            <a:r>
              <a:rPr lang="en-US" dirty="0"/>
              <a:t>Since the DHCP server provides network gateway, DNS information, WPAD configuration, etc., </a:t>
            </a:r>
          </a:p>
          <a:p>
            <a:pPr fontAlgn="ctr"/>
            <a:r>
              <a:rPr lang="en-US" dirty="0"/>
              <a:t>DHCP server spoofing is the basis for many other higher-level network attacks, such as gateway spoofing, DNS spoofing and proxy spoofing</a:t>
            </a:r>
          </a:p>
        </p:txBody>
      </p:sp>
    </p:spTree>
    <p:extLst>
      <p:ext uri="{BB962C8B-B14F-4D97-AF65-F5344CB8AC3E}">
        <p14:creationId xmlns:p14="http://schemas.microsoft.com/office/powerpoint/2010/main" val="34700926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Server Spoofing</a:t>
            </a:r>
          </a:p>
        </p:txBody>
      </p:sp>
      <p:sp>
        <p:nvSpPr>
          <p:cNvPr id="3" name="Content Placeholder 2"/>
          <p:cNvSpPr>
            <a:spLocks noGrp="1"/>
          </p:cNvSpPr>
          <p:nvPr>
            <p:ph sz="quarter" idx="10"/>
          </p:nvPr>
        </p:nvSpPr>
        <p:spPr/>
        <p:txBody>
          <a:bodyPr/>
          <a:lstStyle/>
          <a:p>
            <a:pPr fontAlgn="ctr"/>
            <a:r>
              <a:rPr lang="en-US" dirty="0"/>
              <a:t>DHCP server spoofing relies on DHCP starvation attacks</a:t>
            </a:r>
          </a:p>
          <a:p>
            <a:pPr fontAlgn="ctr"/>
            <a:r>
              <a:rPr lang="en-US" dirty="0"/>
              <a:t>If DHCP starvation attack is successful, the legitimate DHCP server no longer offers DHCP client IPs</a:t>
            </a:r>
          </a:p>
          <a:p>
            <a:pPr fontAlgn="ctr"/>
            <a:r>
              <a:rPr lang="en-US" dirty="0"/>
              <a:t>The rogue DHCP server starts offering DHCP servers on the network from its own pool of IP addresses (typically from the exhausted pool of IPs obtained from the DHCP starvation attack)</a:t>
            </a:r>
          </a:p>
        </p:txBody>
      </p:sp>
    </p:spTree>
    <p:extLst>
      <p:ext uri="{BB962C8B-B14F-4D97-AF65-F5344CB8AC3E}">
        <p14:creationId xmlns:p14="http://schemas.microsoft.com/office/powerpoint/2010/main" val="23623341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Server Spoofing</a:t>
            </a:r>
          </a:p>
        </p:txBody>
      </p:sp>
      <p:pic>
        <p:nvPicPr>
          <p:cNvPr id="17" name="Picture 16"/>
          <p:cNvPicPr/>
          <p:nvPr/>
        </p:nvPicPr>
        <p:blipFill>
          <a:blip r:embed="rId3"/>
          <a:stretch>
            <a:fillRect/>
          </a:stretch>
        </p:blipFill>
        <p:spPr>
          <a:xfrm>
            <a:off x="1186497" y="966152"/>
            <a:ext cx="6004878" cy="4510723"/>
          </a:xfrm>
          <a:prstGeom prst="rect">
            <a:avLst/>
          </a:prstGeom>
        </p:spPr>
      </p:pic>
    </p:spTree>
    <p:extLst>
      <p:ext uri="{BB962C8B-B14F-4D97-AF65-F5344CB8AC3E}">
        <p14:creationId xmlns:p14="http://schemas.microsoft.com/office/powerpoint/2010/main" val="39601316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Server Spoofing Prevention</a:t>
            </a:r>
          </a:p>
        </p:txBody>
      </p:sp>
      <p:sp>
        <p:nvSpPr>
          <p:cNvPr id="3" name="Content Placeholder 2"/>
          <p:cNvSpPr>
            <a:spLocks noGrp="1"/>
          </p:cNvSpPr>
          <p:nvPr>
            <p:ph sz="quarter" idx="10"/>
          </p:nvPr>
        </p:nvSpPr>
        <p:spPr/>
        <p:txBody>
          <a:bodyPr/>
          <a:lstStyle/>
          <a:p>
            <a:pPr fontAlgn="ctr"/>
            <a:r>
              <a:rPr lang="en-US" dirty="0"/>
              <a:t>To mitigate DHCP server spoofing</a:t>
            </a:r>
          </a:p>
          <a:p>
            <a:pPr lvl="1" fontAlgn="ctr"/>
            <a:r>
              <a:rPr lang="en-US" dirty="0"/>
              <a:t>Similar to MAC Spoofing Mitigation; and </a:t>
            </a:r>
          </a:p>
          <a:p>
            <a:pPr lvl="1" fontAlgn="ctr"/>
            <a:r>
              <a:rPr lang="en-US" dirty="0"/>
              <a:t>Enable Port security on switch, limits the number of MAC addresses connected to switch port</a:t>
            </a:r>
          </a:p>
          <a:p>
            <a:pPr lvl="2" fontAlgn="ctr"/>
            <a:r>
              <a:rPr lang="en-US" dirty="0"/>
              <a:t>The attack relies on DHCP starvation attacks, mitigating DHCP starvation attacks also mitigates DHCP server spoofing</a:t>
            </a:r>
          </a:p>
          <a:p>
            <a:pPr lvl="1" fontAlgn="ctr"/>
            <a:r>
              <a:rPr lang="en-US" dirty="0"/>
              <a:t>Enable DHCP snooping on switch to prevent an unauthorized DHCP server from responding to DHCP requests</a:t>
            </a:r>
          </a:p>
          <a:p>
            <a:pPr lvl="1" fontAlgn="ctr"/>
            <a:endParaRPr lang="en-US" dirty="0"/>
          </a:p>
        </p:txBody>
      </p:sp>
    </p:spTree>
    <p:extLst>
      <p:ext uri="{BB962C8B-B14F-4D97-AF65-F5344CB8AC3E}">
        <p14:creationId xmlns:p14="http://schemas.microsoft.com/office/powerpoint/2010/main" val="40222627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426887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IP Spoofing</a:t>
            </a:r>
          </a:p>
        </p:txBody>
      </p:sp>
    </p:spTree>
    <p:extLst>
      <p:ext uri="{BB962C8B-B14F-4D97-AF65-F5344CB8AC3E}">
        <p14:creationId xmlns:p14="http://schemas.microsoft.com/office/powerpoint/2010/main" val="4268785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 Spoofing</a:t>
            </a:r>
          </a:p>
        </p:txBody>
      </p:sp>
      <p:sp>
        <p:nvSpPr>
          <p:cNvPr id="3" name="Content Placeholder 2"/>
          <p:cNvSpPr>
            <a:spLocks noGrp="1"/>
          </p:cNvSpPr>
          <p:nvPr>
            <p:ph sz="quarter" idx="10"/>
          </p:nvPr>
        </p:nvSpPr>
        <p:spPr/>
        <p:txBody>
          <a:bodyPr>
            <a:normAutofit/>
          </a:bodyPr>
          <a:lstStyle/>
          <a:p>
            <a:r>
              <a:rPr lang="en-US" dirty="0"/>
              <a:t>Network attack to hijack another IP address</a:t>
            </a:r>
          </a:p>
          <a:p>
            <a:r>
              <a:rPr lang="en-US" dirty="0"/>
              <a:t>Can hijack traffic destined for the target host</a:t>
            </a:r>
          </a:p>
          <a:p>
            <a:r>
              <a:rPr lang="en-US" dirty="0"/>
              <a:t>Builds on ARP spoofing to be successful</a:t>
            </a:r>
          </a:p>
          <a:p>
            <a:r>
              <a:rPr lang="en-US" dirty="0"/>
              <a:t>Attacker can repeatedly send G-ARP for a target IP address and redirects IP traffic to the attacker’s port</a:t>
            </a:r>
          </a:p>
          <a:p>
            <a:r>
              <a:rPr lang="en-US" dirty="0"/>
              <a:t>In its simplest form, attacker can change the IP address of a host and cause an IP address conflict (and </a:t>
            </a:r>
            <a:r>
              <a:rPr lang="en-US" dirty="0" err="1"/>
              <a:t>DoS</a:t>
            </a:r>
            <a:r>
              <a:rPr lang="en-US" dirty="0"/>
              <a:t>) on the target IP</a:t>
            </a:r>
          </a:p>
          <a:p>
            <a:endParaRPr lang="en-US" dirty="0"/>
          </a:p>
        </p:txBody>
      </p:sp>
    </p:spTree>
    <p:extLst>
      <p:ext uri="{BB962C8B-B14F-4D97-AF65-F5344CB8AC3E}">
        <p14:creationId xmlns:p14="http://schemas.microsoft.com/office/powerpoint/2010/main" val="33502177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 Spoofing</a:t>
            </a:r>
          </a:p>
        </p:txBody>
      </p:sp>
      <p:pic>
        <p:nvPicPr>
          <p:cNvPr id="17" name="Picture 16"/>
          <p:cNvPicPr/>
          <p:nvPr/>
        </p:nvPicPr>
        <p:blipFill>
          <a:blip r:embed="rId3"/>
          <a:stretch>
            <a:fillRect/>
          </a:stretch>
        </p:blipFill>
        <p:spPr>
          <a:xfrm>
            <a:off x="1186497" y="966152"/>
            <a:ext cx="6004878" cy="4510723"/>
          </a:xfrm>
          <a:prstGeom prst="rect">
            <a:avLst/>
          </a:prstGeom>
        </p:spPr>
      </p:pic>
    </p:spTree>
    <p:extLst>
      <p:ext uri="{BB962C8B-B14F-4D97-AF65-F5344CB8AC3E}">
        <p14:creationId xmlns:p14="http://schemas.microsoft.com/office/powerpoint/2010/main" val="5918740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 Spoofing</a:t>
            </a:r>
          </a:p>
        </p:txBody>
      </p:sp>
      <p:sp>
        <p:nvSpPr>
          <p:cNvPr id="3" name="Content Placeholder 2"/>
          <p:cNvSpPr>
            <a:spLocks noGrp="1"/>
          </p:cNvSpPr>
          <p:nvPr>
            <p:ph sz="quarter" idx="10"/>
          </p:nvPr>
        </p:nvSpPr>
        <p:spPr/>
        <p:txBody>
          <a:bodyPr/>
          <a:lstStyle/>
          <a:p>
            <a:r>
              <a:rPr lang="en-US" dirty="0"/>
              <a:t>To mitigate an IP spoofing attack</a:t>
            </a:r>
          </a:p>
          <a:p>
            <a:pPr lvl="1"/>
            <a:endParaRPr lang="en-US" dirty="0"/>
          </a:p>
          <a:p>
            <a:pPr lvl="1"/>
            <a:r>
              <a:rPr lang="en-US" dirty="0"/>
              <a:t>Similar to MAC Spoofing Mitigation; and </a:t>
            </a:r>
          </a:p>
          <a:p>
            <a:pPr lvl="1"/>
            <a:endParaRPr lang="en-US" dirty="0"/>
          </a:p>
          <a:p>
            <a:pPr lvl="1"/>
            <a:r>
              <a:rPr lang="en-US" dirty="0"/>
              <a:t>Use IP Source Guard to further restrict IP spoofing </a:t>
            </a:r>
          </a:p>
        </p:txBody>
      </p:sp>
    </p:spTree>
    <p:extLst>
      <p:ext uri="{BB962C8B-B14F-4D97-AF65-F5344CB8AC3E}">
        <p14:creationId xmlns:p14="http://schemas.microsoft.com/office/powerpoint/2010/main" val="2504808071"/>
      </p:ext>
    </p:extLst>
  </p:cSld>
  <p:clrMapOvr>
    <a:masterClrMapping/>
  </p:clrMapOvr>
</p:sld>
</file>

<file path=ppt/theme/theme1.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14025</TotalTime>
  <Words>17195</Words>
  <Application>Microsoft Office PowerPoint</Application>
  <PresentationFormat>On-screen Show (4:3)</PresentationFormat>
  <Paragraphs>2563</Paragraphs>
  <Slides>422</Slides>
  <Notes>304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422</vt:i4>
      </vt:variant>
    </vt:vector>
  </HeadingPairs>
  <TitlesOfParts>
    <vt:vector size="433" baseType="lpstr">
      <vt:lpstr>Arial</vt:lpstr>
      <vt:lpstr>Calibri</vt:lpstr>
      <vt:lpstr>Symbol</vt:lpstr>
      <vt:lpstr>Times New Roman</vt:lpstr>
      <vt:lpstr>Titillium Lt</vt:lpstr>
      <vt:lpstr>Verdana</vt:lpstr>
      <vt:lpstr>Wingdings</vt:lpstr>
      <vt:lpstr>ER Master_2015</vt:lpstr>
      <vt:lpstr>Document</vt:lpstr>
      <vt:lpstr>Clip</vt:lpstr>
      <vt:lpstr>Visio.Drawing.15</vt:lpstr>
      <vt:lpstr>ITSC 206: Advanced Networking for Offensive and Defensive Environments</vt:lpstr>
      <vt:lpstr>Table of Contents</vt:lpstr>
      <vt:lpstr>Intro</vt:lpstr>
      <vt:lpstr>Course Grading</vt:lpstr>
      <vt:lpstr>Communication / Attendance</vt:lpstr>
      <vt:lpstr>Network Review</vt:lpstr>
      <vt:lpstr>PowerPoint Presentation</vt:lpstr>
      <vt:lpstr>PowerPoint Presentation</vt:lpstr>
      <vt:lpstr>IP Addresses v.4</vt:lpstr>
      <vt:lpstr>Internet Address Classes</vt:lpstr>
      <vt:lpstr>Subnetting</vt:lpstr>
      <vt:lpstr>Network Address Translation</vt:lpstr>
      <vt:lpstr>IP V4 vs V6</vt:lpstr>
      <vt:lpstr>TCP/IP Summary</vt:lpstr>
      <vt:lpstr>Common Network Services</vt:lpstr>
      <vt:lpstr>Architecture Review</vt:lpstr>
      <vt:lpstr>Network Security</vt:lpstr>
      <vt:lpstr>What is Network Security?</vt:lpstr>
      <vt:lpstr>Network Security Goals</vt:lpstr>
      <vt:lpstr>Confidentiality</vt:lpstr>
      <vt:lpstr>cont - Confidentiality</vt:lpstr>
      <vt:lpstr>Data Integrity</vt:lpstr>
      <vt:lpstr>System Integrity</vt:lpstr>
      <vt:lpstr>Availability</vt:lpstr>
      <vt:lpstr>Network Security Controls</vt:lpstr>
      <vt:lpstr>Info vs OT Security Triad</vt:lpstr>
      <vt:lpstr>PowerPoint Presentation</vt:lpstr>
      <vt:lpstr>Defense in Depth</vt:lpstr>
      <vt:lpstr>Defense in Depth</vt:lpstr>
      <vt:lpstr>PowerPoint Presentation</vt:lpstr>
      <vt:lpstr>PowerPoint Presentation</vt:lpstr>
      <vt:lpstr>PowerPoint Presentation</vt:lpstr>
      <vt:lpstr>PowerPoint Presentation</vt:lpstr>
      <vt:lpstr>PowerPoint Presentation</vt:lpstr>
      <vt:lpstr>Network Security Threats </vt:lpstr>
      <vt:lpstr>Threats – Enhanced Cyber Kill Chain</vt:lpstr>
      <vt:lpstr>Threats – Mitre ATT&amp;CK Matrix</vt:lpstr>
      <vt:lpstr>Common Network Security Attacks</vt:lpstr>
      <vt:lpstr>Common Network Security Attacks</vt:lpstr>
      <vt:lpstr>PowerPoint Presentation</vt:lpstr>
      <vt:lpstr>Measures of Network Security</vt:lpstr>
      <vt:lpstr>Network Security Defenses</vt:lpstr>
      <vt:lpstr>Network Security Defenses</vt:lpstr>
      <vt:lpstr>PowerPoint Presentation</vt:lpstr>
      <vt:lpstr>Wired vs. Wireless Networks</vt:lpstr>
      <vt:lpstr>Wired Network</vt:lpstr>
      <vt:lpstr>Wireless Network</vt:lpstr>
      <vt:lpstr>PowerPoint Presentation</vt:lpstr>
      <vt:lpstr>Network Vulnerabilities</vt:lpstr>
      <vt:lpstr>Vulnerability Sources</vt:lpstr>
      <vt:lpstr>Identify Network Security Vulnerabilities</vt:lpstr>
      <vt:lpstr>Internal Network Vulnerabilities</vt:lpstr>
      <vt:lpstr>External Network Vulnerabilities</vt:lpstr>
      <vt:lpstr>PowerPoint Presentation</vt:lpstr>
      <vt:lpstr>Security Toolbox</vt:lpstr>
      <vt:lpstr>Testing Frameworks</vt:lpstr>
      <vt:lpstr>Security Toolbox: Kali</vt:lpstr>
      <vt:lpstr>PowerPoint Presentation</vt:lpstr>
      <vt:lpstr>Next Lecture</vt:lpstr>
      <vt:lpstr>PowerPoint Presentation</vt:lpstr>
      <vt:lpstr>ITSC 206: LAN  Networking for Offensive and Defensive Environments</vt:lpstr>
      <vt:lpstr>Table of Contents</vt:lpstr>
      <vt:lpstr>Review Lecture &amp; Lab</vt:lpstr>
      <vt:lpstr>Review</vt:lpstr>
      <vt:lpstr>Threats, Vulnerabilities, Safeguards &amp; Assets</vt:lpstr>
      <vt:lpstr>MAC Address Spoofing</vt:lpstr>
      <vt:lpstr>MAC Address Spoofing</vt:lpstr>
      <vt:lpstr>MAC Address Spoofing</vt:lpstr>
      <vt:lpstr>MAC Address Spoofing Prevention</vt:lpstr>
      <vt:lpstr>PowerPoint Presentation</vt:lpstr>
      <vt:lpstr>ARP Spoofing</vt:lpstr>
      <vt:lpstr>ARP Spoofing</vt:lpstr>
      <vt:lpstr>ARP Spoofing</vt:lpstr>
      <vt:lpstr>ARP Spoofing</vt:lpstr>
      <vt:lpstr>ARP Spoofing Prevention</vt:lpstr>
      <vt:lpstr>PowerPoint Presentation</vt:lpstr>
      <vt:lpstr>VLAN Hopping</vt:lpstr>
      <vt:lpstr>VLAN Hopping</vt:lpstr>
      <vt:lpstr>VLAN Hopping via Trunk Port</vt:lpstr>
      <vt:lpstr>VLAN Hopping via Trunk Port</vt:lpstr>
      <vt:lpstr>VLAN Hopping via Double Tagging</vt:lpstr>
      <vt:lpstr>VLAN Hopping via Double Tagging</vt:lpstr>
      <vt:lpstr>VLAN Hopping Prevention </vt:lpstr>
      <vt:lpstr>PowerPoint Presentation</vt:lpstr>
      <vt:lpstr>DHCP Starvation</vt:lpstr>
      <vt:lpstr>DHCP Starvation </vt:lpstr>
      <vt:lpstr>DHCP Starvation</vt:lpstr>
      <vt:lpstr>DHCP Starvation Prevention</vt:lpstr>
      <vt:lpstr>PowerPoint Presentation</vt:lpstr>
      <vt:lpstr>DHCP Server Spoofing</vt:lpstr>
      <vt:lpstr>DHCP Server Spoofing</vt:lpstr>
      <vt:lpstr>DHCP Server Spoofing</vt:lpstr>
      <vt:lpstr>DHCP Server Spoofing</vt:lpstr>
      <vt:lpstr>DHCP Server Spoofing Prevention</vt:lpstr>
      <vt:lpstr>PowerPoint Presentation</vt:lpstr>
      <vt:lpstr>IP Spoofing</vt:lpstr>
      <vt:lpstr>IP Spoofing</vt:lpstr>
      <vt:lpstr>IP Spoofing</vt:lpstr>
      <vt:lpstr>IP Spoofing</vt:lpstr>
      <vt:lpstr>PowerPoint Presentation</vt:lpstr>
      <vt:lpstr>Spanning Tree Protocol Spoofing</vt:lpstr>
      <vt:lpstr>Spanning Tree Protocol Spoofing</vt:lpstr>
      <vt:lpstr>Spanning Tree Protocol Spoofing</vt:lpstr>
      <vt:lpstr>STP Spoofing</vt:lpstr>
      <vt:lpstr>STP Spoofing Prevention</vt:lpstr>
      <vt:lpstr>PowerPoint Presentation</vt:lpstr>
      <vt:lpstr>Private VLAN</vt:lpstr>
      <vt:lpstr>Private VLAN</vt:lpstr>
      <vt:lpstr>Private VLAN</vt:lpstr>
      <vt:lpstr>PowerPoint Presentation</vt:lpstr>
      <vt:lpstr>PowerPoint Presentation</vt:lpstr>
      <vt:lpstr>ITSC 206: Advanced Networking for Offensive and Defensive Environments</vt:lpstr>
      <vt:lpstr>Table of Contents</vt:lpstr>
      <vt:lpstr>Review Lecture &amp; Lab</vt:lpstr>
      <vt:lpstr>Review</vt:lpstr>
      <vt:lpstr>Routing Information Protocol (RIP)</vt:lpstr>
      <vt:lpstr>RIP</vt:lpstr>
      <vt:lpstr>RIP</vt:lpstr>
      <vt:lpstr>RIP: Split Horizon</vt:lpstr>
      <vt:lpstr>RIP: Route Poisoning</vt:lpstr>
      <vt:lpstr>RIP Route Poisoning</vt:lpstr>
      <vt:lpstr>RIP: Hold-Down Timer</vt:lpstr>
      <vt:lpstr>RIP Route Injection</vt:lpstr>
      <vt:lpstr>RIP Attack Mitigation</vt:lpstr>
      <vt:lpstr>PowerPoint Presentation</vt:lpstr>
      <vt:lpstr>Border Gateway Protocol (BGP)</vt:lpstr>
      <vt:lpstr>Protocol Terminology</vt:lpstr>
      <vt:lpstr>Protocol Terminology (cont)</vt:lpstr>
      <vt:lpstr>Protocol Terminology (cont)</vt:lpstr>
      <vt:lpstr>BGP WAN</vt:lpstr>
      <vt:lpstr>Border Gateway Protocol (BGP)</vt:lpstr>
      <vt:lpstr>BGP – Best Path Selection Order</vt:lpstr>
      <vt:lpstr>BGP</vt:lpstr>
      <vt:lpstr>BGP Impactful Events</vt:lpstr>
      <vt:lpstr>BGP Hijacking (NLRI injection)</vt:lpstr>
      <vt:lpstr>BGP Attack Mitigation</vt:lpstr>
      <vt:lpstr>Discussion &amp; Details</vt:lpstr>
      <vt:lpstr>Open Shortest Path First (OSPF)</vt:lpstr>
      <vt:lpstr>OSPF WAN</vt:lpstr>
      <vt:lpstr>OSPF</vt:lpstr>
      <vt:lpstr>OSPF Route Injection</vt:lpstr>
      <vt:lpstr>OSPF Max Age Attack (DOS)</vt:lpstr>
      <vt:lpstr>OSPF Sequence Attack (DOS)</vt:lpstr>
      <vt:lpstr>OSPF Authentication Attack</vt:lpstr>
      <vt:lpstr>OSPF Attack Mitigation</vt:lpstr>
      <vt:lpstr>PowerPoint Presentation</vt:lpstr>
      <vt:lpstr>PowerPoint Presentation</vt:lpstr>
      <vt:lpstr>ITSC 206: Advanced Networking for Offensive and Defensive Environments</vt:lpstr>
      <vt:lpstr>Table of Contents</vt:lpstr>
      <vt:lpstr>Review Lecture 3, Lab 3 Quiz 2</vt:lpstr>
      <vt:lpstr>Lecture 3 &amp; Lab 3 Review</vt:lpstr>
      <vt:lpstr>Network Access Control (NAC)</vt:lpstr>
      <vt:lpstr>What is Network Access Control?</vt:lpstr>
      <vt:lpstr>How Does NAC Work?*****</vt:lpstr>
      <vt:lpstr>How Does NAC Work?</vt:lpstr>
      <vt:lpstr>Examples of NAC</vt:lpstr>
      <vt:lpstr>Examples of NAC</vt:lpstr>
      <vt:lpstr>Enterprise Usage</vt:lpstr>
      <vt:lpstr>Enterprise Usage</vt:lpstr>
      <vt:lpstr>PowerPoint Presentation</vt:lpstr>
      <vt:lpstr>NAC Components</vt:lpstr>
      <vt:lpstr>Agent vs. Agentless</vt:lpstr>
      <vt:lpstr>Agent vs. Agentless</vt:lpstr>
      <vt:lpstr>Authentication</vt:lpstr>
      <vt:lpstr>Authentication</vt:lpstr>
      <vt:lpstr>Authentication Procedure</vt:lpstr>
      <vt:lpstr>Security Posture</vt:lpstr>
      <vt:lpstr>Security Posture</vt:lpstr>
      <vt:lpstr>PowerPoint Presentation</vt:lpstr>
      <vt:lpstr>NAC Architecture</vt:lpstr>
      <vt:lpstr>NAC Architecture</vt:lpstr>
      <vt:lpstr>Inline System</vt:lpstr>
      <vt:lpstr>Inline System</vt:lpstr>
      <vt:lpstr>Inline System Weaknesses</vt:lpstr>
      <vt:lpstr>Inline System Weaknesses</vt:lpstr>
      <vt:lpstr>Out-of-Band Systems</vt:lpstr>
      <vt:lpstr>Out-of-Band Systems</vt:lpstr>
      <vt:lpstr>Out-of-Band System Weaknesses</vt:lpstr>
      <vt:lpstr>PowerPoint Presentation</vt:lpstr>
      <vt:lpstr>Architecture Flaws</vt:lpstr>
      <vt:lpstr>Endpoint Detection Method</vt:lpstr>
      <vt:lpstr>Endpoint Detection Method</vt:lpstr>
      <vt:lpstr>Exception Rules</vt:lpstr>
      <vt:lpstr>Exception Rules</vt:lpstr>
      <vt:lpstr>Endpoint Security Assessment</vt:lpstr>
      <vt:lpstr>PowerPoint Presentation</vt:lpstr>
      <vt:lpstr>Extensible Authentication Protocol</vt:lpstr>
      <vt:lpstr>Overview</vt:lpstr>
      <vt:lpstr>LEAP</vt:lpstr>
      <vt:lpstr>PEAP</vt:lpstr>
      <vt:lpstr>PEAP</vt:lpstr>
      <vt:lpstr>EAP-TLS</vt:lpstr>
      <vt:lpstr>EAP-TLS</vt:lpstr>
      <vt:lpstr>EAP-MD5</vt:lpstr>
      <vt:lpstr>EAP-TTLS</vt:lpstr>
      <vt:lpstr>PowerPoint Presentation</vt:lpstr>
      <vt:lpstr>PowerPoint Presentation</vt:lpstr>
      <vt:lpstr>ITSC 206: Advanced Networking for Offensive and Defensive Environments</vt:lpstr>
      <vt:lpstr>Table of Contents</vt:lpstr>
      <vt:lpstr>Module 4: Review</vt:lpstr>
      <vt:lpstr>Review</vt:lpstr>
      <vt:lpstr>Network Address Translation</vt:lpstr>
      <vt:lpstr>What is NAT?</vt:lpstr>
      <vt:lpstr>What is NAT?</vt:lpstr>
      <vt:lpstr>Network Address Translation</vt:lpstr>
      <vt:lpstr>Network Address Translation</vt:lpstr>
      <vt:lpstr>Types of NAT</vt:lpstr>
      <vt:lpstr>One-to-One NAT</vt:lpstr>
      <vt:lpstr>NAT One-to-One</vt:lpstr>
      <vt:lpstr>One-to-Many NAT</vt:lpstr>
      <vt:lpstr>NAT One-to-Many</vt:lpstr>
      <vt:lpstr>SNAT</vt:lpstr>
      <vt:lpstr>DNAT</vt:lpstr>
      <vt:lpstr>Port Address Translation (PAT)</vt:lpstr>
      <vt:lpstr>NAT One-to-Many</vt:lpstr>
      <vt:lpstr>NAT Scenarios</vt:lpstr>
      <vt:lpstr>Hiding Behind a Public IP Address Using SNAT</vt:lpstr>
      <vt:lpstr>PowerPoint Presentation</vt:lpstr>
      <vt:lpstr>Static NAT: Inbound to Web Server Using DNAT</vt:lpstr>
      <vt:lpstr>PowerPoint Presentation</vt:lpstr>
      <vt:lpstr>Port Address Translation (PAT)</vt:lpstr>
      <vt:lpstr>PAT</vt:lpstr>
      <vt:lpstr>PAT</vt:lpstr>
      <vt:lpstr>PAT</vt:lpstr>
      <vt:lpstr>PowerPoint Presentation</vt:lpstr>
      <vt:lpstr>Web Proxies</vt:lpstr>
      <vt:lpstr>What is a Web Proxy?</vt:lpstr>
      <vt:lpstr>What is a Web Proxy?</vt:lpstr>
      <vt:lpstr>Why Use a Web Proxy?</vt:lpstr>
      <vt:lpstr>Why Use a Web Proxy?</vt:lpstr>
      <vt:lpstr>HTTP Proxies</vt:lpstr>
      <vt:lpstr>HTTP Proxies</vt:lpstr>
      <vt:lpstr>HTTPS Proxies: SSL Interception</vt:lpstr>
      <vt:lpstr>HTTPS Proxies: SSL Interception</vt:lpstr>
      <vt:lpstr>HTTPS Proxies: SSL Interception</vt:lpstr>
      <vt:lpstr>PowerPoint Presentation</vt:lpstr>
      <vt:lpstr>Types of Web Proxy</vt:lpstr>
      <vt:lpstr>Explicit Proxy</vt:lpstr>
      <vt:lpstr>Explicit Proxy</vt:lpstr>
      <vt:lpstr>Transparent Proxy</vt:lpstr>
      <vt:lpstr>Transparent Proxy</vt:lpstr>
      <vt:lpstr>Web Cache Communications Protocol (WCCP) Redirection</vt:lpstr>
      <vt:lpstr>WCCP Redirection</vt:lpstr>
      <vt:lpstr>Cloud-Based Proxy</vt:lpstr>
      <vt:lpstr>Web Proxy Features</vt:lpstr>
      <vt:lpstr>Web Cache</vt:lpstr>
      <vt:lpstr>Web Categorization</vt:lpstr>
      <vt:lpstr>Web Categorization</vt:lpstr>
      <vt:lpstr>Blacklist and Whitelist</vt:lpstr>
      <vt:lpstr>Blacklist and Whitelist</vt:lpstr>
      <vt:lpstr>Antivirus Scanning</vt:lpstr>
      <vt:lpstr>Bandwidth Control</vt:lpstr>
      <vt:lpstr>PowerPoint Presentation</vt:lpstr>
      <vt:lpstr>PowerPoint Presentation</vt:lpstr>
      <vt:lpstr>ITSC 206: Advanced Networking for Offensive and Defensive Environments</vt:lpstr>
      <vt:lpstr>Tables of Contents</vt:lpstr>
      <vt:lpstr>Review  Module 5: NAT &amp; Proxy</vt:lpstr>
      <vt:lpstr>Review Module 5</vt:lpstr>
      <vt:lpstr>Firewall Basics</vt:lpstr>
      <vt:lpstr>What is a Firewall?</vt:lpstr>
      <vt:lpstr>Firewalls Are Policy</vt:lpstr>
      <vt:lpstr>Developing Policy</vt:lpstr>
      <vt:lpstr>The Basic Five Tuples</vt:lpstr>
      <vt:lpstr>The Basic Five Tuples cont</vt:lpstr>
      <vt:lpstr>Network Traffic Filtering</vt:lpstr>
      <vt:lpstr>Network Traffic Filtering</vt:lpstr>
      <vt:lpstr>NAT and PAT</vt:lpstr>
      <vt:lpstr>Network Address Translation</vt:lpstr>
      <vt:lpstr>Logging</vt:lpstr>
      <vt:lpstr>PowerPoint Presentation</vt:lpstr>
      <vt:lpstr>Defense in Depth</vt:lpstr>
      <vt:lpstr>Defense in Depth</vt:lpstr>
      <vt:lpstr>PowerPoint Presentation</vt:lpstr>
      <vt:lpstr>PowerPoint Presentation</vt:lpstr>
      <vt:lpstr>Firewall Defense</vt:lpstr>
      <vt:lpstr>Static Routes</vt:lpstr>
      <vt:lpstr>Firewall Management Access and Management Servers</vt:lpstr>
      <vt:lpstr>Antispoof</vt:lpstr>
      <vt:lpstr>Antispoof</vt:lpstr>
      <vt:lpstr>Connection Table: Memory Issue</vt:lpstr>
      <vt:lpstr>Connection table - memory issue</vt:lpstr>
      <vt:lpstr>NAT Table, NAT Exhaustion</vt:lpstr>
      <vt:lpstr>NAT Table, NAT Exhaustion</vt:lpstr>
      <vt:lpstr>Throughput Considerations</vt:lpstr>
      <vt:lpstr>Drop ANY ANY</vt:lpstr>
      <vt:lpstr>The ANY ANY Rule</vt:lpstr>
      <vt:lpstr>PowerPoint Presentation</vt:lpstr>
      <vt:lpstr>Other Firewall Maintenance</vt:lpstr>
      <vt:lpstr>Other Firewall Maintenance</vt:lpstr>
      <vt:lpstr>PowerPoint Presentation</vt:lpstr>
      <vt:lpstr>Firewall Types</vt:lpstr>
      <vt:lpstr>Packet Filtering Firewall</vt:lpstr>
      <vt:lpstr>Packet Filtering Firewall</vt:lpstr>
      <vt:lpstr>PowerPoint Presentation</vt:lpstr>
      <vt:lpstr>Stateful Firewall</vt:lpstr>
      <vt:lpstr>Stateful Firewalls</vt:lpstr>
      <vt:lpstr>PowerPoint Presentation</vt:lpstr>
      <vt:lpstr>Zone-Based Firewalls</vt:lpstr>
      <vt:lpstr>Zone-Based Firewalls</vt:lpstr>
      <vt:lpstr>Transparent Firewall</vt:lpstr>
      <vt:lpstr>PowerPoint Presentation</vt:lpstr>
      <vt:lpstr>Application Firewall (NextGen): L7</vt:lpstr>
      <vt:lpstr>PowerPoint Presentation</vt:lpstr>
      <vt:lpstr>UTM: Firewall and Other Services</vt:lpstr>
      <vt:lpstr>UTM: Firewall and Other Services cont</vt:lpstr>
      <vt:lpstr>PowerPoint Presentation</vt:lpstr>
      <vt:lpstr>UTM and Other Firewall Services</vt:lpstr>
      <vt:lpstr>Web Proxies and Filtering </vt:lpstr>
      <vt:lpstr>Domain / IP Black Listing</vt:lpstr>
      <vt:lpstr>Anti-Malware Tools</vt:lpstr>
      <vt:lpstr>Anti-Spam Tools</vt:lpstr>
      <vt:lpstr>User Identity</vt:lpstr>
      <vt:lpstr>Application Control / ID</vt:lpstr>
      <vt:lpstr>Intrusion Detection Prevention System</vt:lpstr>
      <vt:lpstr>VPN</vt:lpstr>
      <vt:lpstr>Web Filtering</vt:lpstr>
      <vt:lpstr>PowerPoint Presentation</vt:lpstr>
      <vt:lpstr>Firewall Placement</vt:lpstr>
      <vt:lpstr>Edge Firewall</vt:lpstr>
      <vt:lpstr>Edge Firewall</vt:lpstr>
      <vt:lpstr>Internal Firewall</vt:lpstr>
      <vt:lpstr>Internal Firewall</vt:lpstr>
      <vt:lpstr>ICS Firewall</vt:lpstr>
      <vt:lpstr>ICS Firewall</vt:lpstr>
      <vt:lpstr>Host-Based Firewall</vt:lpstr>
      <vt:lpstr>Host Based Firewall</vt:lpstr>
      <vt:lpstr>PowerPoint Presentation</vt:lpstr>
      <vt:lpstr>Demilitarized Zone</vt:lpstr>
      <vt:lpstr>DMZ Firewall</vt:lpstr>
      <vt:lpstr>Demilitarized Zone</vt:lpstr>
      <vt:lpstr>Demilitarized Zone</vt:lpstr>
      <vt:lpstr>PowerPoint Presentation</vt:lpstr>
      <vt:lpstr>PowerPoint Presentation</vt:lpstr>
      <vt:lpstr>ITSC 206: Advanced Networking for Offensive and Defensive Environments</vt:lpstr>
      <vt:lpstr>Table of Contents</vt:lpstr>
      <vt:lpstr>Review  Module 6: Firewall Basics</vt:lpstr>
      <vt:lpstr>Review Module 6</vt:lpstr>
      <vt:lpstr>Intrusion Detection System (IDS)/Intrusion Prevention System (IPS)</vt:lpstr>
      <vt:lpstr>Intrusion Detection System (IDS)</vt:lpstr>
      <vt:lpstr>Intrusion Prevention System (IPS)</vt:lpstr>
      <vt:lpstr>Type of IDS/IPS</vt:lpstr>
      <vt:lpstr>Types of IDS</vt:lpstr>
      <vt:lpstr>Firewall w/ IDPS</vt:lpstr>
      <vt:lpstr>Types of IDS</vt:lpstr>
      <vt:lpstr>Types of IPS</vt:lpstr>
      <vt:lpstr>Types of IPS</vt:lpstr>
      <vt:lpstr>PowerPoint Presentation</vt:lpstr>
      <vt:lpstr>Detection Methods</vt:lpstr>
      <vt:lpstr>Signature-Based Detection</vt:lpstr>
      <vt:lpstr>Stateful Protocol Analysis</vt:lpstr>
      <vt:lpstr>Statistical, Anomaly Based Detection</vt:lpstr>
      <vt:lpstr>PowerPoint Presentation</vt:lpstr>
      <vt:lpstr>IDS/IPS Examples</vt:lpstr>
      <vt:lpstr>Proprietary vs. Open Source</vt:lpstr>
      <vt:lpstr>Proprietary vs Open Source</vt:lpstr>
      <vt:lpstr>PowerPoint Presentation</vt:lpstr>
      <vt:lpstr>How Snort IPS Works</vt:lpstr>
      <vt:lpstr>Snort Architecture</vt:lpstr>
      <vt:lpstr>Packet Decoder</vt:lpstr>
      <vt:lpstr>Pre-Processor</vt:lpstr>
      <vt:lpstr>Detection Engine</vt:lpstr>
      <vt:lpstr>Detection Engine</vt:lpstr>
      <vt:lpstr>Alert/Log Output</vt:lpstr>
      <vt:lpstr>PowerPoint Presentation</vt:lpstr>
      <vt:lpstr>PowerPoint Presentation</vt:lpstr>
      <vt:lpstr>ITSC 206: Advanced Networking for Offensive and Defensive Environments</vt:lpstr>
      <vt:lpstr>Table of Contents</vt:lpstr>
      <vt:lpstr>Virtual Private Networks (VPNs)</vt:lpstr>
      <vt:lpstr>Review Module 7</vt:lpstr>
      <vt:lpstr>Virtual Private Networks (VPNs)</vt:lpstr>
      <vt:lpstr>Motivation</vt:lpstr>
      <vt:lpstr>Business Drivers</vt:lpstr>
      <vt:lpstr>Threats From the Internet</vt:lpstr>
      <vt:lpstr>Security Services - Secure VPNs</vt:lpstr>
      <vt:lpstr>What is a VPN?</vt:lpstr>
      <vt:lpstr>What is VPN?</vt:lpstr>
      <vt:lpstr>Types of VPN: Site-to-Site VPN</vt:lpstr>
      <vt:lpstr>PowerPoint Presentation</vt:lpstr>
      <vt:lpstr>Types of VPN: Remote Access VPN</vt:lpstr>
      <vt:lpstr>Types of VPN: Remote Access VPN</vt:lpstr>
      <vt:lpstr>PowerPoint Presentation</vt:lpstr>
      <vt:lpstr>Remote Access Authentication</vt:lpstr>
      <vt:lpstr>Remote Access Authentication</vt:lpstr>
      <vt:lpstr>Algorithms</vt:lpstr>
      <vt:lpstr>Symmetric Encryption Algorithms</vt:lpstr>
      <vt:lpstr>Symmetric Encryption Algorithms</vt:lpstr>
      <vt:lpstr>Asymmetric Encryption Algorithms</vt:lpstr>
      <vt:lpstr>Asymmetric Encryption Algorithms</vt:lpstr>
      <vt:lpstr>Internet Protocol Security (IPSec) </vt:lpstr>
      <vt:lpstr>IPSec Overview</vt:lpstr>
      <vt:lpstr>IPSec Overview</vt:lpstr>
      <vt:lpstr>Authentication Header (AH)</vt:lpstr>
      <vt:lpstr>IPSec Authentication Header</vt:lpstr>
      <vt:lpstr>Encapsulating Security Payload (ESP)</vt:lpstr>
      <vt:lpstr>PowerPoint Presentation</vt:lpstr>
      <vt:lpstr>PowerPoint Presentation</vt:lpstr>
      <vt:lpstr>Transport Mode</vt:lpstr>
      <vt:lpstr>Transport Mode</vt:lpstr>
      <vt:lpstr>Tunnel Mode</vt:lpstr>
      <vt:lpstr>Tunnel Mode</vt:lpstr>
      <vt:lpstr>Tunnel Mode</vt:lpstr>
      <vt:lpstr>Internet Key Exchange (IKE)</vt:lpstr>
      <vt:lpstr>Internet Key Exchange (IKE)</vt:lpstr>
      <vt:lpstr>How Does IKE Work? Phase 1</vt:lpstr>
      <vt:lpstr>How Does IKE Work? Phase 1</vt:lpstr>
      <vt:lpstr>How Does IKE Work? Phase 1</vt:lpstr>
      <vt:lpstr>Main Mode</vt:lpstr>
      <vt:lpstr>Aggressive Mode</vt:lpstr>
      <vt:lpstr>How Does IKE Work? Phase 2</vt:lpstr>
      <vt:lpstr>SSL/TLS VPN</vt:lpstr>
      <vt:lpstr>Overview</vt:lpstr>
      <vt:lpstr>Overview</vt:lpstr>
      <vt:lpstr>Types of SSL VPN: SSL VPN Portal</vt:lpstr>
      <vt:lpstr>Types of SSL VPN: SSL VPN Tunnel</vt:lpstr>
      <vt:lpstr>SSL VPN Vulnerabilities</vt:lpstr>
      <vt:lpstr>Point-to-Point Tunnelling Protocol (PPTP)</vt:lpstr>
      <vt:lpstr>Overview</vt:lpstr>
      <vt:lpstr>Overview</vt:lpstr>
      <vt:lpstr>How Does PPTP Work?</vt:lpstr>
      <vt:lpstr>PPTP Vulnerabilities</vt:lpstr>
      <vt:lpstr>PPTP Vulnerabilities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coleton sanheim</cp:lastModifiedBy>
  <cp:revision>106</cp:revision>
  <dcterms:created xsi:type="dcterms:W3CDTF">2016-04-05T14:17:30Z</dcterms:created>
  <dcterms:modified xsi:type="dcterms:W3CDTF">2021-08-19T02:36:43Z</dcterms:modified>
</cp:coreProperties>
</file>