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5" r:id="rId2"/>
    <p:sldId id="372" r:id="rId3"/>
    <p:sldId id="374" r:id="rId4"/>
    <p:sldId id="384" r:id="rId5"/>
    <p:sldId id="373" r:id="rId6"/>
    <p:sldId id="375" r:id="rId7"/>
    <p:sldId id="376" r:id="rId8"/>
    <p:sldId id="377" r:id="rId9"/>
    <p:sldId id="378" r:id="rId10"/>
    <p:sldId id="3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54" autoAdjust="0"/>
  </p:normalViewPr>
  <p:slideViewPr>
    <p:cSldViewPr>
      <p:cViewPr>
        <p:scale>
          <a:sx n="70" d="100"/>
          <a:sy n="70" d="100"/>
        </p:scale>
        <p:origin x="181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Use your own username password to login, but the activity is  the victim’s web history</a:t>
            </a:r>
          </a:p>
          <a:p>
            <a:endParaRPr lang="en-US"/>
          </a:p>
          <a:p>
            <a:r>
              <a:rPr lang="en-US"/>
              <a:t>The attacker can see the users search. history. It is as if the attacker is logged in</a:t>
            </a:r>
          </a:p>
          <a:p>
            <a:endParaRPr lang="en-US"/>
          </a:p>
          <a:p>
            <a:r>
              <a:rPr lang="en-US"/>
              <a:t>Talk about David Airy’s incident and filtering the email to go to attacker!</a:t>
            </a: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02756" indent="-270291" defTabSz="912983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081164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13629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1946095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C3610A4B-E865-4EE1-988B-DCF8EC04031F}" type="slidenum">
              <a:rPr lang="en-US" sz="1200">
                <a:latin typeface="Times New Roman" pitchFamily="18" charset="0"/>
              </a:rPr>
              <a:pPr>
                <a:defRPr/>
              </a:pPr>
              <a:t>8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680-D936-4409-9718-048DD23DB698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F69-63E6-4459-83D4-14F152031FE3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741B9EB9-ED73-41D1-B448-846D600C4E12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C8D-04EF-47CA-947B-5200BBA7452B}" type="datetime1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97E-B383-4AE3-9AF0-B8EABD50A750}" type="datetime1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31E-6CDF-400D-8FF7-DA3363E6A38F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3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25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CB40BE8-A70F-464B-890C-5DBBA7D7193D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9" r:id="rId5"/>
    <p:sldLayoutId id="2147483672" r:id="rId6"/>
    <p:sldLayoutId id="2147483674" r:id="rId7"/>
    <p:sldLayoutId id="2147483675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Web Vulnerabilities 2: CSRF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0958" y="1295400"/>
            <a:ext cx="51288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Defense</a:t>
            </a:r>
          </a:p>
        </p:txBody>
      </p:sp>
      <p:sp>
        <p:nvSpPr>
          <p:cNvPr id="6963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Requiring the client to provide authentication data in the same HTTP Request used to perform any operation with security implications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Double Submit Cookies:</a:t>
            </a:r>
          </a:p>
          <a:p>
            <a:pPr lvl="1"/>
            <a:r>
              <a:rPr lang="en-CA" dirty="0"/>
              <a:t>Server requires the cookie value be send also by the form.</a:t>
            </a:r>
          </a:p>
          <a:p>
            <a:endParaRPr lang="en-CA" dirty="0"/>
          </a:p>
          <a:p>
            <a:r>
              <a:rPr lang="en-US" dirty="0"/>
              <a:t>Limiting the lifetime of session cookies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Cross-site Request Forgery</a:t>
            </a:r>
            <a:br>
              <a:rPr lang="en-US" dirty="0"/>
            </a:br>
            <a:r>
              <a:rPr lang="en-US" dirty="0"/>
              <a:t>(CSRF)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CSRF: Basic Picture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066800"/>
            <a:ext cx="7389813" cy="4591050"/>
            <a:chOff x="381000" y="1428750"/>
            <a:chExt cx="7389813" cy="4591050"/>
          </a:xfrm>
        </p:grpSpPr>
        <p:pic>
          <p:nvPicPr>
            <p:cNvPr id="63492" name="Picture 18" descr="toshiba_satellite_a105_s4284_lapto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74963"/>
              <a:ext cx="1436688" cy="143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3" name="Picture 11" descr="CompaqAlphaServerES4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538" y="1855788"/>
              <a:ext cx="1155700" cy="142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4" descr="DS15serv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5173663"/>
              <a:ext cx="2436813" cy="8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5" name="Text Box 6"/>
            <p:cNvSpPr txBox="1">
              <a:spLocks noChangeArrowheads="1"/>
            </p:cNvSpPr>
            <p:nvPr/>
          </p:nvSpPr>
          <p:spPr bwMode="auto">
            <a:xfrm>
              <a:off x="5713413" y="4792663"/>
              <a:ext cx="1693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Attack Server</a:t>
              </a:r>
            </a:p>
          </p:txBody>
        </p:sp>
        <p:sp>
          <p:nvSpPr>
            <p:cNvPr id="63496" name="Text Box 6"/>
            <p:cNvSpPr txBox="1">
              <a:spLocks noChangeArrowheads="1"/>
            </p:cNvSpPr>
            <p:nvPr/>
          </p:nvSpPr>
          <p:spPr bwMode="auto">
            <a:xfrm>
              <a:off x="5554663" y="1428750"/>
              <a:ext cx="17605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Server Victim </a:t>
              </a:r>
            </a:p>
          </p:txBody>
        </p:sp>
        <p:cxnSp>
          <p:nvCxnSpPr>
            <p:cNvPr id="63497" name="Straight Arrow Connector 17"/>
            <p:cNvCxnSpPr>
              <a:cxnSpLocks noChangeShapeType="1"/>
            </p:cNvCxnSpPr>
            <p:nvPr/>
          </p:nvCxnSpPr>
          <p:spPr bwMode="auto">
            <a:xfrm flipV="1">
              <a:off x="2427288" y="2257425"/>
              <a:ext cx="2830512" cy="61753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498" name="Text Box 6"/>
            <p:cNvSpPr txBox="1">
              <a:spLocks noChangeArrowheads="1"/>
            </p:cNvSpPr>
            <p:nvPr/>
          </p:nvSpPr>
          <p:spPr bwMode="auto">
            <a:xfrm>
              <a:off x="381000" y="4248150"/>
              <a:ext cx="1465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User Victim</a:t>
              </a:r>
            </a:p>
          </p:txBody>
        </p:sp>
        <p:sp>
          <p:nvSpPr>
            <p:cNvPr id="63499" name="TextBox 19"/>
            <p:cNvSpPr txBox="1">
              <a:spLocks noChangeArrowheads="1"/>
            </p:cNvSpPr>
            <p:nvPr/>
          </p:nvSpPr>
          <p:spPr bwMode="auto">
            <a:xfrm rot="-709076">
              <a:off x="2763838" y="2070100"/>
              <a:ext cx="2068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establish session</a:t>
              </a:r>
            </a:p>
          </p:txBody>
        </p:sp>
        <p:cxnSp>
          <p:nvCxnSpPr>
            <p:cNvPr id="63500" name="Straight Arrow Connector 20"/>
            <p:cNvCxnSpPr>
              <a:cxnSpLocks noChangeShapeType="1"/>
            </p:cNvCxnSpPr>
            <p:nvPr/>
          </p:nvCxnSpPr>
          <p:spPr bwMode="auto">
            <a:xfrm rot="10800000">
              <a:off x="1828800" y="4572000"/>
              <a:ext cx="2906713" cy="10668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01" name="TextBox 24"/>
            <p:cNvSpPr txBox="1">
              <a:spLocks noChangeArrowheads="1"/>
            </p:cNvSpPr>
            <p:nvPr/>
          </p:nvSpPr>
          <p:spPr bwMode="auto">
            <a:xfrm rot="-743562">
              <a:off x="2655888" y="2786063"/>
              <a:ext cx="2449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send forged request</a:t>
              </a:r>
            </a:p>
          </p:txBody>
        </p:sp>
        <p:cxnSp>
          <p:nvCxnSpPr>
            <p:cNvPr id="63502" name="Straight Arrow Connector 25"/>
            <p:cNvCxnSpPr>
              <a:cxnSpLocks noChangeShapeType="1"/>
            </p:cNvCxnSpPr>
            <p:nvPr/>
          </p:nvCxnSpPr>
          <p:spPr bwMode="auto">
            <a:xfrm>
              <a:off x="2274888" y="3962400"/>
              <a:ext cx="2830512" cy="9906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03" name="TextBox 26"/>
            <p:cNvSpPr txBox="1">
              <a:spLocks noChangeArrowheads="1"/>
            </p:cNvSpPr>
            <p:nvPr/>
          </p:nvSpPr>
          <p:spPr bwMode="auto">
            <a:xfrm rot="1122022">
              <a:off x="3049588" y="4070350"/>
              <a:ext cx="1654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visit server</a:t>
              </a:r>
            </a:p>
          </p:txBody>
        </p:sp>
        <p:sp>
          <p:nvSpPr>
            <p:cNvPr id="63504" name="TextBox 29"/>
            <p:cNvSpPr txBox="1">
              <a:spLocks noChangeArrowheads="1"/>
            </p:cNvSpPr>
            <p:nvPr/>
          </p:nvSpPr>
          <p:spPr bwMode="auto">
            <a:xfrm rot="1122022">
              <a:off x="2197100" y="4702175"/>
              <a:ext cx="2932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receive malicious page</a:t>
              </a:r>
            </a:p>
          </p:txBody>
        </p:sp>
        <p:sp>
          <p:nvSpPr>
            <p:cNvPr id="63505" name="Oval 30"/>
            <p:cNvSpPr>
              <a:spLocks noChangeArrowheads="1"/>
            </p:cNvSpPr>
            <p:nvPr/>
          </p:nvSpPr>
          <p:spPr bwMode="auto">
            <a:xfrm>
              <a:off x="2378075" y="2301875"/>
              <a:ext cx="365125" cy="36512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3506" name="Oval 31"/>
            <p:cNvSpPr>
              <a:spLocks noChangeArrowheads="1"/>
            </p:cNvSpPr>
            <p:nvPr/>
          </p:nvSpPr>
          <p:spPr bwMode="auto">
            <a:xfrm>
              <a:off x="2759075" y="3733800"/>
              <a:ext cx="365125" cy="36512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3507" name="Oval 32"/>
            <p:cNvSpPr>
              <a:spLocks noChangeArrowheads="1"/>
            </p:cNvSpPr>
            <p:nvPr/>
          </p:nvSpPr>
          <p:spPr bwMode="auto">
            <a:xfrm rot="1068865">
              <a:off x="1952625" y="4159250"/>
              <a:ext cx="365125" cy="36512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63508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2438400" y="2963863"/>
              <a:ext cx="2830513" cy="6175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09" name="Oval 27"/>
            <p:cNvSpPr>
              <a:spLocks noChangeArrowheads="1"/>
            </p:cNvSpPr>
            <p:nvPr/>
          </p:nvSpPr>
          <p:spPr bwMode="auto">
            <a:xfrm>
              <a:off x="2209800" y="3124200"/>
              <a:ext cx="365125" cy="365125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63510" name="TextBox 28"/>
          <p:cNvSpPr txBox="1">
            <a:spLocks noChangeArrowheads="1"/>
          </p:cNvSpPr>
          <p:nvPr/>
        </p:nvSpPr>
        <p:spPr bwMode="auto">
          <a:xfrm>
            <a:off x="243155" y="5772090"/>
            <a:ext cx="5942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Q: how long do you stay logged on to Gmail?</a:t>
            </a:r>
          </a:p>
        </p:txBody>
      </p:sp>
    </p:spTree>
    <p:extLst>
      <p:ext uri="{BB962C8B-B14F-4D97-AF65-F5344CB8AC3E}">
        <p14:creationId xmlns:p14="http://schemas.microsoft.com/office/powerpoint/2010/main" val="15500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HTTP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make HTTP protocol </a:t>
            </a:r>
            <a:r>
              <a:rPr lang="en-US"/>
              <a:t>stateful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server sends an extra header with an HTTP response.</a:t>
            </a:r>
          </a:p>
          <a:p>
            <a:pPr lvl="1"/>
            <a:r>
              <a:rPr lang="en-US" dirty="0"/>
              <a:t>E.g.,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2060"/>
                </a:solidFill>
                <a:latin typeface="Bodoni" pitchFamily="18" charset="0"/>
              </a:rPr>
              <a:t>Set-Cookie: attribute=value; domain=.arachna.com; path=/</a:t>
            </a:r>
            <a:r>
              <a:rPr lang="en-US" sz="1800" dirty="0" err="1">
                <a:solidFill>
                  <a:srgbClr val="002060"/>
                </a:solidFill>
                <a:latin typeface="Bodoni" pitchFamily="18" charset="0"/>
              </a:rPr>
              <a:t>edu</a:t>
            </a:r>
            <a:r>
              <a:rPr lang="en-US" sz="1800" dirty="0">
                <a:solidFill>
                  <a:srgbClr val="002060"/>
                </a:solidFill>
                <a:latin typeface="Bodoni" pitchFamily="18" charset="0"/>
              </a:rPr>
              <a:t>; expires=Thu, 24-Jun-2004 00:37:39 GMT; secure</a:t>
            </a:r>
          </a:p>
          <a:p>
            <a:endParaRPr lang="en-US" dirty="0"/>
          </a:p>
          <a:p>
            <a:r>
              <a:rPr lang="en-US" dirty="0"/>
              <a:t>The browser simply returns the name/value pair in the request headers (for authentication):</a:t>
            </a:r>
          </a:p>
          <a:p>
            <a:pPr marL="640080" lvl="2" indent="0" algn="ctr">
              <a:buNone/>
            </a:pPr>
            <a:r>
              <a:rPr lang="en-US" dirty="0">
                <a:solidFill>
                  <a:srgbClr val="002060"/>
                </a:solidFill>
              </a:rPr>
              <a:t>Cookie: attribute=value</a:t>
            </a:r>
            <a:endParaRPr lang="en-US" dirty="0"/>
          </a:p>
          <a:p>
            <a:pPr lvl="1"/>
            <a:r>
              <a:rPr lang="en-US" dirty="0"/>
              <a:t>As long as all constraints are fulfilled and the session is open.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Session Using Cookies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19200" y="1371600"/>
            <a:ext cx="6400800" cy="4614862"/>
            <a:chOff x="1219200" y="1371600"/>
            <a:chExt cx="6400800" cy="4614862"/>
          </a:xfrm>
        </p:grpSpPr>
        <p:sp>
          <p:nvSpPr>
            <p:cNvPr id="62467" name="Rectangle 4"/>
            <p:cNvSpPr>
              <a:spLocks noChangeArrowheads="1"/>
            </p:cNvSpPr>
            <p:nvPr/>
          </p:nvSpPr>
          <p:spPr bwMode="auto">
            <a:xfrm>
              <a:off x="1219200" y="1871662"/>
              <a:ext cx="1447800" cy="411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8" name="Rectangle 5"/>
            <p:cNvSpPr>
              <a:spLocks noChangeArrowheads="1"/>
            </p:cNvSpPr>
            <p:nvPr/>
          </p:nvSpPr>
          <p:spPr bwMode="auto">
            <a:xfrm>
              <a:off x="6172200" y="1871662"/>
              <a:ext cx="1447800" cy="411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6388100" y="1371600"/>
              <a:ext cx="1046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Server</a:t>
              </a:r>
            </a:p>
          </p:txBody>
        </p:sp>
        <p:sp>
          <p:nvSpPr>
            <p:cNvPr id="62470" name="Text Box 9"/>
            <p:cNvSpPr txBox="1">
              <a:spLocks noChangeArrowheads="1"/>
            </p:cNvSpPr>
            <p:nvPr/>
          </p:nvSpPr>
          <p:spPr bwMode="auto">
            <a:xfrm>
              <a:off x="1319213" y="1371600"/>
              <a:ext cx="1271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Browser</a:t>
              </a:r>
            </a:p>
          </p:txBody>
        </p:sp>
        <p:sp>
          <p:nvSpPr>
            <p:cNvPr id="62471" name="Line 10"/>
            <p:cNvSpPr>
              <a:spLocks noChangeShapeType="1"/>
            </p:cNvSpPr>
            <p:nvPr/>
          </p:nvSpPr>
          <p:spPr bwMode="auto">
            <a:xfrm>
              <a:off x="1905000" y="2024062"/>
              <a:ext cx="426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472" name="Text Box 11"/>
            <p:cNvSpPr txBox="1">
              <a:spLocks noChangeArrowheads="1"/>
            </p:cNvSpPr>
            <p:nvPr/>
          </p:nvSpPr>
          <p:spPr bwMode="auto">
            <a:xfrm rot="345248">
              <a:off x="3416300" y="1795462"/>
              <a:ext cx="214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POST/login.cgi</a:t>
              </a:r>
            </a:p>
          </p:txBody>
        </p:sp>
        <p:sp>
          <p:nvSpPr>
            <p:cNvPr id="62473" name="Line 12"/>
            <p:cNvSpPr>
              <a:spLocks noChangeShapeType="1"/>
            </p:cNvSpPr>
            <p:nvPr/>
          </p:nvSpPr>
          <p:spPr bwMode="auto">
            <a:xfrm>
              <a:off x="1905000" y="4529137"/>
              <a:ext cx="426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474" name="Line 13"/>
            <p:cNvSpPr>
              <a:spLocks noChangeShapeType="1"/>
            </p:cNvSpPr>
            <p:nvPr/>
          </p:nvSpPr>
          <p:spPr bwMode="auto">
            <a:xfrm flipH="1">
              <a:off x="2667000" y="3167062"/>
              <a:ext cx="426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475" name="Line 14"/>
            <p:cNvSpPr>
              <a:spLocks noChangeShapeType="1"/>
            </p:cNvSpPr>
            <p:nvPr/>
          </p:nvSpPr>
          <p:spPr bwMode="auto">
            <a:xfrm flipH="1">
              <a:off x="2667000" y="5376862"/>
              <a:ext cx="426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476" name="Text Box 15"/>
            <p:cNvSpPr txBox="1">
              <a:spLocks noChangeArrowheads="1"/>
            </p:cNvSpPr>
            <p:nvPr/>
          </p:nvSpPr>
          <p:spPr bwMode="auto">
            <a:xfrm rot="-321107">
              <a:off x="2651125" y="2862262"/>
              <a:ext cx="3565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Set-cookie: authenticator</a:t>
              </a:r>
            </a:p>
          </p:txBody>
        </p:sp>
        <p:sp>
          <p:nvSpPr>
            <p:cNvPr id="62477" name="Text Box 16"/>
            <p:cNvSpPr txBox="1">
              <a:spLocks noChangeArrowheads="1"/>
            </p:cNvSpPr>
            <p:nvPr/>
          </p:nvSpPr>
          <p:spPr bwMode="auto">
            <a:xfrm rot="404233">
              <a:off x="3168650" y="4194175"/>
              <a:ext cx="2613025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en-US"/>
                <a:t>GET…</a:t>
              </a:r>
            </a:p>
            <a:p>
              <a:pPr eaLnBrk="1" hangingPunct="1">
                <a:lnSpc>
                  <a:spcPts val="2000"/>
                </a:lnSpc>
              </a:pPr>
              <a:r>
                <a:rPr lang="en-US"/>
                <a:t>Cookie: authenticator</a:t>
              </a:r>
            </a:p>
          </p:txBody>
        </p:sp>
        <p:sp>
          <p:nvSpPr>
            <p:cNvPr id="62478" name="Text Box 17"/>
            <p:cNvSpPr txBox="1">
              <a:spLocks noChangeArrowheads="1"/>
            </p:cNvSpPr>
            <p:nvPr/>
          </p:nvSpPr>
          <p:spPr bwMode="auto">
            <a:xfrm rot="-321107">
              <a:off x="3856038" y="5176837"/>
              <a:ext cx="11953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/>
                <a:t>response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6168" y="0"/>
            <a:ext cx="7174832" cy="990601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 Authentication: Not Enough!</a:t>
            </a:r>
          </a:p>
        </p:txBody>
      </p:sp>
      <p:sp>
        <p:nvSpPr>
          <p:cNvPr id="130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Users logs into bank.com, forgets to sign off</a:t>
            </a:r>
          </a:p>
          <a:p>
            <a:pPr lvl="1">
              <a:defRPr/>
            </a:pPr>
            <a:r>
              <a:rPr lang="en-US" dirty="0"/>
              <a:t>Session cookie remains in browser state</a:t>
            </a:r>
          </a:p>
          <a:p>
            <a:pPr>
              <a:defRPr/>
            </a:pPr>
            <a:r>
              <a:rPr lang="en-US" dirty="0"/>
              <a:t>User then visits a malicious website containing</a:t>
            </a:r>
          </a:p>
          <a:p>
            <a:pPr>
              <a:buFont typeface="Monotype Sorts"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  &lt;form  name=</a:t>
            </a:r>
            <a:r>
              <a:rPr lang="en-US" sz="2400" dirty="0" err="1">
                <a:solidFill>
                  <a:srgbClr val="008000"/>
                </a:solidFill>
                <a:latin typeface="Bodoni MT" pitchFamily="18" charset="0"/>
              </a:rPr>
              <a:t>BillPayForm</a:t>
            </a:r>
            <a:endParaRPr lang="en-US" sz="2400" dirty="0">
              <a:solidFill>
                <a:srgbClr val="008000"/>
              </a:solidFill>
              <a:latin typeface="Bodoni MT" pitchFamily="18" charset="0"/>
            </a:endParaRPr>
          </a:p>
          <a:p>
            <a:pPr>
              <a:buFont typeface="Monotype Sorts"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Bodoni MT" pitchFamily="18" charset="0"/>
              </a:rPr>
              <a:t>action=http://bank.com/BillPay.php</a:t>
            </a: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&gt;</a:t>
            </a:r>
          </a:p>
          <a:p>
            <a:pPr>
              <a:buFont typeface="Monotype Sorts"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  &lt;input  name=</a:t>
            </a:r>
            <a:r>
              <a:rPr lang="en-US" sz="2400" dirty="0">
                <a:solidFill>
                  <a:srgbClr val="FF0000"/>
                </a:solidFill>
                <a:latin typeface="Bodoni MT" pitchFamily="18" charset="0"/>
              </a:rPr>
              <a:t>recipient </a:t>
            </a: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 value=</a:t>
            </a:r>
            <a:r>
              <a:rPr lang="en-US" sz="2400" dirty="0" err="1">
                <a:solidFill>
                  <a:srgbClr val="FF0000"/>
                </a:solidFill>
                <a:latin typeface="Bodoni MT" pitchFamily="18" charset="0"/>
              </a:rPr>
              <a:t>badguy</a:t>
            </a: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&gt; …</a:t>
            </a:r>
          </a:p>
          <a:p>
            <a:pPr>
              <a:buFont typeface="Monotype Sorts"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  &lt;script&gt; </a:t>
            </a:r>
            <a:r>
              <a:rPr lang="en-US" sz="2400" dirty="0" err="1">
                <a:solidFill>
                  <a:srgbClr val="008000"/>
                </a:solidFill>
                <a:latin typeface="Bodoni MT" pitchFamily="18" charset="0"/>
              </a:rPr>
              <a:t>document.BillPayForm.submit</a:t>
            </a:r>
            <a:r>
              <a:rPr lang="en-US" sz="2400" dirty="0">
                <a:solidFill>
                  <a:srgbClr val="008000"/>
                </a:solidFill>
                <a:latin typeface="Bodoni MT" pitchFamily="18" charset="0"/>
              </a:rPr>
              <a:t>(); &lt;/script&gt;</a:t>
            </a:r>
            <a:r>
              <a:rPr lang="en-US" dirty="0">
                <a:latin typeface="Bodoni MT" pitchFamily="18" charset="0"/>
              </a:rPr>
              <a:t> </a:t>
            </a:r>
          </a:p>
          <a:p>
            <a:pPr>
              <a:defRPr/>
            </a:pPr>
            <a:r>
              <a:rPr lang="en-US" dirty="0"/>
              <a:t>Browser sends cookie, payment request fulfilled!</a:t>
            </a:r>
          </a:p>
          <a:p>
            <a:pPr>
              <a:defRPr/>
            </a:pPr>
            <a:r>
              <a:rPr lang="en-US" u="sng" dirty="0"/>
              <a:t>Lesson</a:t>
            </a:r>
            <a:r>
              <a:rPr lang="en-US" dirty="0"/>
              <a:t>: cookie authentication is not sufficient when side effects can happen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XSRF in More Detail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39" name="Picture 12" descr="basic-csrf-bl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8"/>
          <a:stretch>
            <a:fillRect/>
          </a:stretch>
        </p:blipFill>
        <p:spPr bwMode="auto">
          <a:xfrm>
            <a:off x="685800" y="1676400"/>
            <a:ext cx="79660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7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XSRF</a:t>
            </a:r>
          </a:p>
        </p:txBody>
      </p:sp>
      <p:pic>
        <p:nvPicPr>
          <p:cNvPr id="67587" name="Picture 12" descr="basic-csrf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371600"/>
            <a:ext cx="8023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28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CSRF Defenses</a:t>
            </a:r>
          </a:p>
        </p:txBody>
      </p:sp>
      <p:sp>
        <p:nvSpPr>
          <p:cNvPr id="9421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Secret token</a:t>
            </a:r>
          </a:p>
          <a:p>
            <a:pPr lvl="1" eaLnBrk="1" hangingPunct="1">
              <a:defRPr/>
            </a:pPr>
            <a:r>
              <a:rPr lang="en-US" dirty="0"/>
              <a:t>Place </a:t>
            </a:r>
            <a:r>
              <a:rPr lang="en-US" i="1" dirty="0"/>
              <a:t>nonce</a:t>
            </a:r>
            <a:r>
              <a:rPr lang="en-US" dirty="0"/>
              <a:t> in page/form from honest site</a:t>
            </a:r>
          </a:p>
          <a:p>
            <a:pPr lvl="1" eaLnBrk="1" hangingPunct="1">
              <a:defRPr/>
            </a:pPr>
            <a:r>
              <a:rPr lang="en-US" dirty="0"/>
              <a:t>Check </a:t>
            </a:r>
            <a:r>
              <a:rPr lang="en-US" i="1" dirty="0"/>
              <a:t>nonce</a:t>
            </a:r>
            <a:r>
              <a:rPr lang="en-US" dirty="0"/>
              <a:t> in POST </a:t>
            </a:r>
          </a:p>
          <a:p>
            <a:pPr lvl="2" eaLnBrk="1" hangingPunct="1">
              <a:defRPr/>
            </a:pPr>
            <a:r>
              <a:rPr lang="en-US" dirty="0"/>
              <a:t>Confirm part of ongoing session with server</a:t>
            </a:r>
          </a:p>
          <a:p>
            <a:pPr lvl="1" eaLnBrk="1" hangingPunct="1">
              <a:defRPr/>
            </a:pPr>
            <a:r>
              <a:rPr lang="en-US" dirty="0"/>
              <a:t>Token in POST can be HMAC of session ID in cookie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Nonce should be stored not as part of cookie.</a:t>
            </a:r>
          </a:p>
          <a:p>
            <a:pPr marL="320040" lvl="1" indent="0" eaLnBrk="1" hangingPunct="1">
              <a:buNone/>
              <a:defRPr/>
            </a:pPr>
            <a:endParaRPr lang="en-US" dirty="0"/>
          </a:p>
          <a:p>
            <a:pPr marL="320040" lvl="1" indent="0" eaLnBrk="1" hangingPunct="1"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800" dirty="0"/>
              <a:t>Check referrer header</a:t>
            </a:r>
          </a:p>
          <a:p>
            <a:pPr lvl="1" eaLnBrk="1" hangingPunct="1">
              <a:defRPr/>
            </a:pPr>
            <a:r>
              <a:rPr lang="en-US" dirty="0"/>
              <a:t>Referrer header is provided by browser, not script</a:t>
            </a:r>
          </a:p>
          <a:p>
            <a:pPr lvl="2"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very secure / susceptible to XSS.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Unfortunately, often filtered for privacy reasons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11946</TotalTime>
  <Words>428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Arial</vt:lpstr>
      <vt:lpstr>Baskerville Old Face</vt:lpstr>
      <vt:lpstr>Bodoni</vt:lpstr>
      <vt:lpstr>Bodoni MT</vt:lpstr>
      <vt:lpstr>Calibri</vt:lpstr>
      <vt:lpstr>Monotype Sorts</vt:lpstr>
      <vt:lpstr>Tahoma</vt:lpstr>
      <vt:lpstr>Times New Roman</vt:lpstr>
      <vt:lpstr>NewsPrint</vt:lpstr>
      <vt:lpstr>PowerPoint Presentation</vt:lpstr>
      <vt:lpstr>Cross-site Request Forgery (CSRF)</vt:lpstr>
      <vt:lpstr>CSRF: Basic Picture</vt:lpstr>
      <vt:lpstr>Reminder: HTTP Cookie</vt:lpstr>
      <vt:lpstr>Session Using Cookies</vt:lpstr>
      <vt:lpstr>Cookie Authentication: Not Enough!</vt:lpstr>
      <vt:lpstr>XSRF in More Detail</vt:lpstr>
      <vt:lpstr>Login XSRF</vt:lpstr>
      <vt:lpstr>CSRF Defenses</vt:lpstr>
      <vt:lpstr>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1462</cp:revision>
  <dcterms:created xsi:type="dcterms:W3CDTF">2006-08-16T00:00:00Z</dcterms:created>
  <dcterms:modified xsi:type="dcterms:W3CDTF">2020-10-05T21:08:57Z</dcterms:modified>
</cp:coreProperties>
</file>