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2" r:id="rId3"/>
  </p:sldMasterIdLst>
  <p:notesMasterIdLst>
    <p:notesMasterId r:id="rId28"/>
  </p:notesMasterIdLst>
  <p:sldIdLst>
    <p:sldId id="25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6" r:id="rId12"/>
    <p:sldId id="274" r:id="rId13"/>
    <p:sldId id="275" r:id="rId14"/>
    <p:sldId id="279" r:id="rId15"/>
    <p:sldId id="277" r:id="rId16"/>
    <p:sldId id="278" r:id="rId17"/>
    <p:sldId id="280" r:id="rId18"/>
    <p:sldId id="281" r:id="rId19"/>
    <p:sldId id="283" r:id="rId20"/>
    <p:sldId id="282" r:id="rId21"/>
    <p:sldId id="284" r:id="rId22"/>
    <p:sldId id="287" r:id="rId23"/>
    <p:sldId id="288" r:id="rId24"/>
    <p:sldId id="285" r:id="rId25"/>
    <p:sldId id="289" r:id="rId26"/>
    <p:sldId id="286" r:id="rId27"/>
  </p:sldIdLst>
  <p:sldSz cx="9144000" cy="6858000" type="screen4x3"/>
  <p:notesSz cx="7023100" cy="9309100"/>
  <p:defaultTextStyle>
    <a:defPPr>
      <a:defRPr lang="en-US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Rowe" initials="GR" lastIdx="1" clrIdx="0">
    <p:extLst>
      <p:ext uri="{19B8F6BF-5375-455C-9EA6-DF929625EA0E}">
        <p15:presenceInfo xmlns:p15="http://schemas.microsoft.com/office/powerpoint/2012/main" userId="S-1-5-21-2664737520-481353137-1098671830-1084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532" autoAdjust="0"/>
  </p:normalViewPr>
  <p:slideViewPr>
    <p:cSldViewPr>
      <p:cViewPr varScale="1">
        <p:scale>
          <a:sx n="115" d="100"/>
          <a:sy n="115" d="100"/>
        </p:scale>
        <p:origin x="1530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69529-D223-474E-AD8F-FBAD759E8355}" type="doc">
      <dgm:prSet loTypeId="urn:microsoft.com/office/officeart/2005/8/layout/process5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EC3CD96-9CBC-4367-8725-03685F00B933}">
      <dgm:prSet phldrT="[Text]"/>
      <dgm:spPr/>
      <dgm:t>
        <a:bodyPr/>
        <a:lstStyle/>
        <a:p>
          <a:r>
            <a:rPr lang="en-US" dirty="0"/>
            <a:t>Source file</a:t>
          </a:r>
        </a:p>
      </dgm:t>
    </dgm:pt>
    <dgm:pt modelId="{E5A12FCC-1771-4AFF-8173-949D8D8876F7}" type="parTrans" cxnId="{90377398-F11E-4090-97E1-C3EE91FF8EB1}">
      <dgm:prSet/>
      <dgm:spPr/>
      <dgm:t>
        <a:bodyPr/>
        <a:lstStyle/>
        <a:p>
          <a:endParaRPr lang="en-US"/>
        </a:p>
      </dgm:t>
    </dgm:pt>
    <dgm:pt modelId="{42A88337-C378-4C8B-B765-EC860AF04851}" type="sibTrans" cxnId="{90377398-F11E-4090-97E1-C3EE91FF8EB1}">
      <dgm:prSet/>
      <dgm:spPr/>
      <dgm:t>
        <a:bodyPr/>
        <a:lstStyle/>
        <a:p>
          <a:endParaRPr lang="en-US"/>
        </a:p>
      </dgm:t>
    </dgm:pt>
    <dgm:pt modelId="{CF756DF0-6ADE-4320-BD54-CAFD63516158}">
      <dgm:prSet phldrT="[Text]"/>
      <dgm:spPr/>
      <dgm:t>
        <a:bodyPr/>
        <a:lstStyle/>
        <a:p>
          <a:r>
            <a:rPr lang="en-US" dirty="0"/>
            <a:t>Interpreter</a:t>
          </a:r>
        </a:p>
        <a:p>
          <a:r>
            <a:rPr lang="en-US" dirty="0"/>
            <a:t>(compiler, byte code, VM)</a:t>
          </a:r>
        </a:p>
        <a:p>
          <a:r>
            <a:rPr lang="en-US" dirty="0"/>
            <a:t>(</a:t>
          </a:r>
          <a:r>
            <a:rPr lang="en-US" dirty="0" err="1"/>
            <a:t>py</a:t>
          </a:r>
          <a:r>
            <a:rPr lang="en-US" dirty="0"/>
            <a:t> -&gt; </a:t>
          </a:r>
          <a:r>
            <a:rPr lang="en-US" dirty="0" err="1"/>
            <a:t>pyc</a:t>
          </a:r>
          <a:r>
            <a:rPr lang="en-US" dirty="0"/>
            <a:t> -&gt; execution)</a:t>
          </a:r>
        </a:p>
      </dgm:t>
    </dgm:pt>
    <dgm:pt modelId="{AD9F7500-82BF-4079-A89A-72CFEA8A6362}" type="parTrans" cxnId="{9172700A-80F8-46FA-BD31-A2E96E2A6DA5}">
      <dgm:prSet/>
      <dgm:spPr/>
      <dgm:t>
        <a:bodyPr/>
        <a:lstStyle/>
        <a:p>
          <a:endParaRPr lang="en-US"/>
        </a:p>
      </dgm:t>
    </dgm:pt>
    <dgm:pt modelId="{CA2FFB2C-D19A-4D19-AF9F-84232CE003A4}" type="sibTrans" cxnId="{9172700A-80F8-46FA-BD31-A2E96E2A6DA5}">
      <dgm:prSet/>
      <dgm:spPr/>
      <dgm:t>
        <a:bodyPr/>
        <a:lstStyle/>
        <a:p>
          <a:endParaRPr lang="en-US"/>
        </a:p>
      </dgm:t>
    </dgm:pt>
    <dgm:pt modelId="{DC498C95-14A5-474D-A2AC-02CEE1889301}">
      <dgm:prSet phldrT="[Text]"/>
      <dgm:spPr/>
      <dgm:t>
        <a:bodyPr/>
        <a:lstStyle/>
        <a:p>
          <a:r>
            <a:rPr lang="en-US" dirty="0"/>
            <a:t>Executed </a:t>
          </a:r>
          <a:r>
            <a:rPr lang="en-US" dirty="0" err="1"/>
            <a:t>Ouput</a:t>
          </a:r>
          <a:endParaRPr lang="en-US" dirty="0"/>
        </a:p>
      </dgm:t>
    </dgm:pt>
    <dgm:pt modelId="{24DCB058-5FE5-4A07-BCCB-2907255365DB}" type="parTrans" cxnId="{A58FA643-4C54-49DD-A08F-2B6FCFB94468}">
      <dgm:prSet/>
      <dgm:spPr/>
      <dgm:t>
        <a:bodyPr/>
        <a:lstStyle/>
        <a:p>
          <a:endParaRPr lang="en-US"/>
        </a:p>
      </dgm:t>
    </dgm:pt>
    <dgm:pt modelId="{485277F0-2032-494A-8ADE-0B7382F90F04}" type="sibTrans" cxnId="{A58FA643-4C54-49DD-A08F-2B6FCFB94468}">
      <dgm:prSet/>
      <dgm:spPr/>
      <dgm:t>
        <a:bodyPr/>
        <a:lstStyle/>
        <a:p>
          <a:endParaRPr lang="en-US"/>
        </a:p>
      </dgm:t>
    </dgm:pt>
    <dgm:pt modelId="{678567DD-08CD-42B6-B2EA-0CEC3453DE1A}" type="pres">
      <dgm:prSet presAssocID="{7C469529-D223-474E-AD8F-FBAD759E8355}" presName="diagram" presStyleCnt="0">
        <dgm:presLayoutVars>
          <dgm:dir/>
          <dgm:resizeHandles val="exact"/>
        </dgm:presLayoutVars>
      </dgm:prSet>
      <dgm:spPr/>
    </dgm:pt>
    <dgm:pt modelId="{4F4CCAEC-2B47-4BDE-9942-11B406AC1DE6}" type="pres">
      <dgm:prSet presAssocID="{DEC3CD96-9CBC-4367-8725-03685F00B933}" presName="node" presStyleLbl="node1" presStyleIdx="0" presStyleCnt="3">
        <dgm:presLayoutVars>
          <dgm:bulletEnabled val="1"/>
        </dgm:presLayoutVars>
      </dgm:prSet>
      <dgm:spPr/>
    </dgm:pt>
    <dgm:pt modelId="{70741AB9-75EF-4B4E-B068-9DB346CF5D88}" type="pres">
      <dgm:prSet presAssocID="{42A88337-C378-4C8B-B765-EC860AF04851}" presName="sibTrans" presStyleLbl="sibTrans2D1" presStyleIdx="0" presStyleCnt="2"/>
      <dgm:spPr/>
    </dgm:pt>
    <dgm:pt modelId="{6076856F-A8A5-43F3-A7D0-008B2AA5F3FE}" type="pres">
      <dgm:prSet presAssocID="{42A88337-C378-4C8B-B765-EC860AF04851}" presName="connectorText" presStyleLbl="sibTrans2D1" presStyleIdx="0" presStyleCnt="2"/>
      <dgm:spPr/>
    </dgm:pt>
    <dgm:pt modelId="{62139E24-1D10-4C80-94D8-56DE784048D9}" type="pres">
      <dgm:prSet presAssocID="{CF756DF0-6ADE-4320-BD54-CAFD63516158}" presName="node" presStyleLbl="node1" presStyleIdx="1" presStyleCnt="3" custScaleX="172322" custLinFactNeighborX="3048">
        <dgm:presLayoutVars>
          <dgm:bulletEnabled val="1"/>
        </dgm:presLayoutVars>
      </dgm:prSet>
      <dgm:spPr/>
    </dgm:pt>
    <dgm:pt modelId="{6B93351F-CF66-4A83-A8B4-33BDF5B405EB}" type="pres">
      <dgm:prSet presAssocID="{CA2FFB2C-D19A-4D19-AF9F-84232CE003A4}" presName="sibTrans" presStyleLbl="sibTrans2D1" presStyleIdx="1" presStyleCnt="2"/>
      <dgm:spPr/>
    </dgm:pt>
    <dgm:pt modelId="{604509A3-089B-4553-8036-23D23875AAFE}" type="pres">
      <dgm:prSet presAssocID="{CA2FFB2C-D19A-4D19-AF9F-84232CE003A4}" presName="connectorText" presStyleLbl="sibTrans2D1" presStyleIdx="1" presStyleCnt="2"/>
      <dgm:spPr/>
    </dgm:pt>
    <dgm:pt modelId="{2E891A7F-E9CB-4B63-A73B-3A6AFD72D96B}" type="pres">
      <dgm:prSet presAssocID="{DC498C95-14A5-474D-A2AC-02CEE1889301}" presName="node" presStyleLbl="node1" presStyleIdx="2" presStyleCnt="3">
        <dgm:presLayoutVars>
          <dgm:bulletEnabled val="1"/>
        </dgm:presLayoutVars>
      </dgm:prSet>
      <dgm:spPr/>
    </dgm:pt>
  </dgm:ptLst>
  <dgm:cxnLst>
    <dgm:cxn modelId="{9172700A-80F8-46FA-BD31-A2E96E2A6DA5}" srcId="{7C469529-D223-474E-AD8F-FBAD759E8355}" destId="{CF756DF0-6ADE-4320-BD54-CAFD63516158}" srcOrd="1" destOrd="0" parTransId="{AD9F7500-82BF-4079-A89A-72CFEA8A6362}" sibTransId="{CA2FFB2C-D19A-4D19-AF9F-84232CE003A4}"/>
    <dgm:cxn modelId="{0DCC563F-4E78-44CA-A644-FD879B394FAB}" type="presOf" srcId="{42A88337-C378-4C8B-B765-EC860AF04851}" destId="{70741AB9-75EF-4B4E-B068-9DB346CF5D88}" srcOrd="0" destOrd="0" presId="urn:microsoft.com/office/officeart/2005/8/layout/process5"/>
    <dgm:cxn modelId="{A58FA643-4C54-49DD-A08F-2B6FCFB94468}" srcId="{7C469529-D223-474E-AD8F-FBAD759E8355}" destId="{DC498C95-14A5-474D-A2AC-02CEE1889301}" srcOrd="2" destOrd="0" parTransId="{24DCB058-5FE5-4A07-BCCB-2907255365DB}" sibTransId="{485277F0-2032-494A-8ADE-0B7382F90F04}"/>
    <dgm:cxn modelId="{A90D0168-D824-4B9C-A2B8-2C15471FC00A}" type="presOf" srcId="{DEC3CD96-9CBC-4367-8725-03685F00B933}" destId="{4F4CCAEC-2B47-4BDE-9942-11B406AC1DE6}" srcOrd="0" destOrd="0" presId="urn:microsoft.com/office/officeart/2005/8/layout/process5"/>
    <dgm:cxn modelId="{FFE77F77-4998-4B73-90E7-3A422B9148C5}" type="presOf" srcId="{CA2FFB2C-D19A-4D19-AF9F-84232CE003A4}" destId="{604509A3-089B-4553-8036-23D23875AAFE}" srcOrd="1" destOrd="0" presId="urn:microsoft.com/office/officeart/2005/8/layout/process5"/>
    <dgm:cxn modelId="{90377398-F11E-4090-97E1-C3EE91FF8EB1}" srcId="{7C469529-D223-474E-AD8F-FBAD759E8355}" destId="{DEC3CD96-9CBC-4367-8725-03685F00B933}" srcOrd="0" destOrd="0" parTransId="{E5A12FCC-1771-4AFF-8173-949D8D8876F7}" sibTransId="{42A88337-C378-4C8B-B765-EC860AF04851}"/>
    <dgm:cxn modelId="{4D3DE1A0-9345-4E68-B780-9CFB43DFE5E9}" type="presOf" srcId="{CF756DF0-6ADE-4320-BD54-CAFD63516158}" destId="{62139E24-1D10-4C80-94D8-56DE784048D9}" srcOrd="0" destOrd="0" presId="urn:microsoft.com/office/officeart/2005/8/layout/process5"/>
    <dgm:cxn modelId="{A34F81CE-E597-45D4-9279-0B6BC97FC2D4}" type="presOf" srcId="{42A88337-C378-4C8B-B765-EC860AF04851}" destId="{6076856F-A8A5-43F3-A7D0-008B2AA5F3FE}" srcOrd="1" destOrd="0" presId="urn:microsoft.com/office/officeart/2005/8/layout/process5"/>
    <dgm:cxn modelId="{DD6224CF-04CC-4533-A299-2CE24A192EEB}" type="presOf" srcId="{CA2FFB2C-D19A-4D19-AF9F-84232CE003A4}" destId="{6B93351F-CF66-4A83-A8B4-33BDF5B405EB}" srcOrd="0" destOrd="0" presId="urn:microsoft.com/office/officeart/2005/8/layout/process5"/>
    <dgm:cxn modelId="{E3F74BD5-9FBE-4CA9-AFBC-851D8F6B7EC0}" type="presOf" srcId="{7C469529-D223-474E-AD8F-FBAD759E8355}" destId="{678567DD-08CD-42B6-B2EA-0CEC3453DE1A}" srcOrd="0" destOrd="0" presId="urn:microsoft.com/office/officeart/2005/8/layout/process5"/>
    <dgm:cxn modelId="{9E5DD6F0-F038-48D0-BB2C-097F8138D555}" type="presOf" srcId="{DC498C95-14A5-474D-A2AC-02CEE1889301}" destId="{2E891A7F-E9CB-4B63-A73B-3A6AFD72D96B}" srcOrd="0" destOrd="0" presId="urn:microsoft.com/office/officeart/2005/8/layout/process5"/>
    <dgm:cxn modelId="{94C9D896-4579-4B1F-991F-E0774A30B4CE}" type="presParOf" srcId="{678567DD-08CD-42B6-B2EA-0CEC3453DE1A}" destId="{4F4CCAEC-2B47-4BDE-9942-11B406AC1DE6}" srcOrd="0" destOrd="0" presId="urn:microsoft.com/office/officeart/2005/8/layout/process5"/>
    <dgm:cxn modelId="{F34B80C6-BAFC-4EBD-B8B7-CC7E79D4E223}" type="presParOf" srcId="{678567DD-08CD-42B6-B2EA-0CEC3453DE1A}" destId="{70741AB9-75EF-4B4E-B068-9DB346CF5D88}" srcOrd="1" destOrd="0" presId="urn:microsoft.com/office/officeart/2005/8/layout/process5"/>
    <dgm:cxn modelId="{A07C2A50-D11A-4FBF-828B-AA4243D4871E}" type="presParOf" srcId="{70741AB9-75EF-4B4E-B068-9DB346CF5D88}" destId="{6076856F-A8A5-43F3-A7D0-008B2AA5F3FE}" srcOrd="0" destOrd="0" presId="urn:microsoft.com/office/officeart/2005/8/layout/process5"/>
    <dgm:cxn modelId="{7E3CF8D9-2595-4941-A0D9-548299B75245}" type="presParOf" srcId="{678567DD-08CD-42B6-B2EA-0CEC3453DE1A}" destId="{62139E24-1D10-4C80-94D8-56DE784048D9}" srcOrd="2" destOrd="0" presId="urn:microsoft.com/office/officeart/2005/8/layout/process5"/>
    <dgm:cxn modelId="{EB931EC7-46D6-4E53-B5D3-C5D98595D11D}" type="presParOf" srcId="{678567DD-08CD-42B6-B2EA-0CEC3453DE1A}" destId="{6B93351F-CF66-4A83-A8B4-33BDF5B405EB}" srcOrd="3" destOrd="0" presId="urn:microsoft.com/office/officeart/2005/8/layout/process5"/>
    <dgm:cxn modelId="{4C5958BF-01EA-4945-871E-7D73253C3509}" type="presParOf" srcId="{6B93351F-CF66-4A83-A8B4-33BDF5B405EB}" destId="{604509A3-089B-4553-8036-23D23875AAFE}" srcOrd="0" destOrd="0" presId="urn:microsoft.com/office/officeart/2005/8/layout/process5"/>
    <dgm:cxn modelId="{72591F57-C234-4715-8241-4D09D3932B22}" type="presParOf" srcId="{678567DD-08CD-42B6-B2EA-0CEC3453DE1A}" destId="{2E891A7F-E9CB-4B63-A73B-3A6AFD72D96B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69529-D223-474E-AD8F-FBAD759E8355}" type="doc">
      <dgm:prSet loTypeId="urn:microsoft.com/office/officeart/2005/8/layout/process5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EC3CD96-9CBC-4367-8725-03685F00B933}">
      <dgm:prSet phldrT="[Text]"/>
      <dgm:spPr/>
      <dgm:t>
        <a:bodyPr/>
        <a:lstStyle/>
        <a:p>
          <a:r>
            <a:rPr lang="en-US" dirty="0" err="1"/>
            <a:t>xVar</a:t>
          </a:r>
          <a:endParaRPr lang="en-US" dirty="0"/>
        </a:p>
      </dgm:t>
    </dgm:pt>
    <dgm:pt modelId="{E5A12FCC-1771-4AFF-8173-949D8D8876F7}" type="parTrans" cxnId="{90377398-F11E-4090-97E1-C3EE91FF8EB1}">
      <dgm:prSet/>
      <dgm:spPr/>
      <dgm:t>
        <a:bodyPr/>
        <a:lstStyle/>
        <a:p>
          <a:endParaRPr lang="en-US"/>
        </a:p>
      </dgm:t>
    </dgm:pt>
    <dgm:pt modelId="{42A88337-C378-4C8B-B765-EC860AF04851}" type="sibTrans" cxnId="{90377398-F11E-4090-97E1-C3EE91FF8EB1}">
      <dgm:prSet/>
      <dgm:spPr/>
      <dgm:t>
        <a:bodyPr/>
        <a:lstStyle/>
        <a:p>
          <a:endParaRPr lang="en-US"/>
        </a:p>
      </dgm:t>
    </dgm:pt>
    <dgm:pt modelId="{CF756DF0-6ADE-4320-BD54-CAFD63516158}">
      <dgm:prSet phldrT="[Text]"/>
      <dgm:spPr/>
      <dgm:t>
        <a:bodyPr/>
        <a:lstStyle/>
        <a:p>
          <a:r>
            <a:rPr lang="en-US" dirty="0"/>
            <a:t>700</a:t>
          </a:r>
        </a:p>
      </dgm:t>
    </dgm:pt>
    <dgm:pt modelId="{AD9F7500-82BF-4079-A89A-72CFEA8A6362}" type="parTrans" cxnId="{9172700A-80F8-46FA-BD31-A2E96E2A6DA5}">
      <dgm:prSet/>
      <dgm:spPr/>
      <dgm:t>
        <a:bodyPr/>
        <a:lstStyle/>
        <a:p>
          <a:endParaRPr lang="en-US"/>
        </a:p>
      </dgm:t>
    </dgm:pt>
    <dgm:pt modelId="{CA2FFB2C-D19A-4D19-AF9F-84232CE003A4}" type="sibTrans" cxnId="{9172700A-80F8-46FA-BD31-A2E96E2A6DA5}">
      <dgm:prSet/>
      <dgm:spPr/>
      <dgm:t>
        <a:bodyPr/>
        <a:lstStyle/>
        <a:p>
          <a:endParaRPr lang="en-US"/>
        </a:p>
      </dgm:t>
    </dgm:pt>
    <dgm:pt modelId="{678567DD-08CD-42B6-B2EA-0CEC3453DE1A}" type="pres">
      <dgm:prSet presAssocID="{7C469529-D223-474E-AD8F-FBAD759E8355}" presName="diagram" presStyleCnt="0">
        <dgm:presLayoutVars>
          <dgm:dir/>
          <dgm:resizeHandles val="exact"/>
        </dgm:presLayoutVars>
      </dgm:prSet>
      <dgm:spPr/>
    </dgm:pt>
    <dgm:pt modelId="{4F4CCAEC-2B47-4BDE-9942-11B406AC1DE6}" type="pres">
      <dgm:prSet presAssocID="{DEC3CD96-9CBC-4367-8725-03685F00B933}" presName="node" presStyleLbl="node1" presStyleIdx="0" presStyleCnt="2" custScaleX="140216" custScaleY="100090" custLinFactX="-100000" custLinFactNeighborX="-112100" custLinFactNeighborY="19991">
        <dgm:presLayoutVars>
          <dgm:bulletEnabled val="1"/>
        </dgm:presLayoutVars>
      </dgm:prSet>
      <dgm:spPr/>
    </dgm:pt>
    <dgm:pt modelId="{70741AB9-75EF-4B4E-B068-9DB346CF5D88}" type="pres">
      <dgm:prSet presAssocID="{42A88337-C378-4C8B-B765-EC860AF04851}" presName="sibTrans" presStyleLbl="sibTrans2D1" presStyleIdx="0" presStyleCnt="1" custScaleX="120845" custScaleY="219885"/>
      <dgm:spPr/>
    </dgm:pt>
    <dgm:pt modelId="{6076856F-A8A5-43F3-A7D0-008B2AA5F3FE}" type="pres">
      <dgm:prSet presAssocID="{42A88337-C378-4C8B-B765-EC860AF04851}" presName="connectorText" presStyleLbl="sibTrans2D1" presStyleIdx="0" presStyleCnt="1"/>
      <dgm:spPr/>
    </dgm:pt>
    <dgm:pt modelId="{62139E24-1D10-4C80-94D8-56DE784048D9}" type="pres">
      <dgm:prSet presAssocID="{CF756DF0-6ADE-4320-BD54-CAFD63516158}" presName="node" presStyleLbl="node1" presStyleIdx="1" presStyleCnt="2" custScaleX="119419" custLinFactX="100000" custLinFactNeighborX="111790" custLinFactNeighborY="-15">
        <dgm:presLayoutVars>
          <dgm:bulletEnabled val="1"/>
        </dgm:presLayoutVars>
      </dgm:prSet>
      <dgm:spPr/>
    </dgm:pt>
  </dgm:ptLst>
  <dgm:cxnLst>
    <dgm:cxn modelId="{9172700A-80F8-46FA-BD31-A2E96E2A6DA5}" srcId="{7C469529-D223-474E-AD8F-FBAD759E8355}" destId="{CF756DF0-6ADE-4320-BD54-CAFD63516158}" srcOrd="1" destOrd="0" parTransId="{AD9F7500-82BF-4079-A89A-72CFEA8A6362}" sibTransId="{CA2FFB2C-D19A-4D19-AF9F-84232CE003A4}"/>
    <dgm:cxn modelId="{0DCC563F-4E78-44CA-A644-FD879B394FAB}" type="presOf" srcId="{42A88337-C378-4C8B-B765-EC860AF04851}" destId="{70741AB9-75EF-4B4E-B068-9DB346CF5D88}" srcOrd="0" destOrd="0" presId="urn:microsoft.com/office/officeart/2005/8/layout/process5"/>
    <dgm:cxn modelId="{A90D0168-D824-4B9C-A2B8-2C15471FC00A}" type="presOf" srcId="{DEC3CD96-9CBC-4367-8725-03685F00B933}" destId="{4F4CCAEC-2B47-4BDE-9942-11B406AC1DE6}" srcOrd="0" destOrd="0" presId="urn:microsoft.com/office/officeart/2005/8/layout/process5"/>
    <dgm:cxn modelId="{90377398-F11E-4090-97E1-C3EE91FF8EB1}" srcId="{7C469529-D223-474E-AD8F-FBAD759E8355}" destId="{DEC3CD96-9CBC-4367-8725-03685F00B933}" srcOrd="0" destOrd="0" parTransId="{E5A12FCC-1771-4AFF-8173-949D8D8876F7}" sibTransId="{42A88337-C378-4C8B-B765-EC860AF04851}"/>
    <dgm:cxn modelId="{4D3DE1A0-9345-4E68-B780-9CFB43DFE5E9}" type="presOf" srcId="{CF756DF0-6ADE-4320-BD54-CAFD63516158}" destId="{62139E24-1D10-4C80-94D8-56DE784048D9}" srcOrd="0" destOrd="0" presId="urn:microsoft.com/office/officeart/2005/8/layout/process5"/>
    <dgm:cxn modelId="{A34F81CE-E597-45D4-9279-0B6BC97FC2D4}" type="presOf" srcId="{42A88337-C378-4C8B-B765-EC860AF04851}" destId="{6076856F-A8A5-43F3-A7D0-008B2AA5F3FE}" srcOrd="1" destOrd="0" presId="urn:microsoft.com/office/officeart/2005/8/layout/process5"/>
    <dgm:cxn modelId="{E3F74BD5-9FBE-4CA9-AFBC-851D8F6B7EC0}" type="presOf" srcId="{7C469529-D223-474E-AD8F-FBAD759E8355}" destId="{678567DD-08CD-42B6-B2EA-0CEC3453DE1A}" srcOrd="0" destOrd="0" presId="urn:microsoft.com/office/officeart/2005/8/layout/process5"/>
    <dgm:cxn modelId="{94C9D896-4579-4B1F-991F-E0774A30B4CE}" type="presParOf" srcId="{678567DD-08CD-42B6-B2EA-0CEC3453DE1A}" destId="{4F4CCAEC-2B47-4BDE-9942-11B406AC1DE6}" srcOrd="0" destOrd="0" presId="urn:microsoft.com/office/officeart/2005/8/layout/process5"/>
    <dgm:cxn modelId="{F34B80C6-BAFC-4EBD-B8B7-CC7E79D4E223}" type="presParOf" srcId="{678567DD-08CD-42B6-B2EA-0CEC3453DE1A}" destId="{70741AB9-75EF-4B4E-B068-9DB346CF5D88}" srcOrd="1" destOrd="0" presId="urn:microsoft.com/office/officeart/2005/8/layout/process5"/>
    <dgm:cxn modelId="{A07C2A50-D11A-4FBF-828B-AA4243D4871E}" type="presParOf" srcId="{70741AB9-75EF-4B4E-B068-9DB346CF5D88}" destId="{6076856F-A8A5-43F3-A7D0-008B2AA5F3FE}" srcOrd="0" destOrd="0" presId="urn:microsoft.com/office/officeart/2005/8/layout/process5"/>
    <dgm:cxn modelId="{7E3CF8D9-2595-4941-A0D9-548299B75245}" type="presParOf" srcId="{678567DD-08CD-42B6-B2EA-0CEC3453DE1A}" destId="{62139E24-1D10-4C80-94D8-56DE784048D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69529-D223-474E-AD8F-FBAD759E8355}" type="doc">
      <dgm:prSet loTypeId="urn:microsoft.com/office/officeart/2005/8/layout/process5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EC3CD96-9CBC-4367-8725-03685F00B933}">
      <dgm:prSet phldrT="[Text]"/>
      <dgm:spPr/>
      <dgm:t>
        <a:bodyPr/>
        <a:lstStyle/>
        <a:p>
          <a:r>
            <a:rPr lang="en-US" dirty="0" err="1"/>
            <a:t>xVar</a:t>
          </a:r>
          <a:endParaRPr lang="en-US" dirty="0"/>
        </a:p>
      </dgm:t>
    </dgm:pt>
    <dgm:pt modelId="{E5A12FCC-1771-4AFF-8173-949D8D8876F7}" type="parTrans" cxnId="{90377398-F11E-4090-97E1-C3EE91FF8EB1}">
      <dgm:prSet/>
      <dgm:spPr/>
      <dgm:t>
        <a:bodyPr/>
        <a:lstStyle/>
        <a:p>
          <a:endParaRPr lang="en-US"/>
        </a:p>
      </dgm:t>
    </dgm:pt>
    <dgm:pt modelId="{42A88337-C378-4C8B-B765-EC860AF04851}" type="sibTrans" cxnId="{90377398-F11E-4090-97E1-C3EE91FF8EB1}">
      <dgm:prSet/>
      <dgm:spPr/>
      <dgm:t>
        <a:bodyPr/>
        <a:lstStyle/>
        <a:p>
          <a:endParaRPr lang="en-US"/>
        </a:p>
      </dgm:t>
    </dgm:pt>
    <dgm:pt modelId="{DC498C95-14A5-474D-A2AC-02CEE1889301}">
      <dgm:prSet phldrT="[Text]"/>
      <dgm:spPr/>
      <dgm:t>
        <a:bodyPr/>
        <a:lstStyle/>
        <a:p>
          <a:r>
            <a:rPr lang="en-US" dirty="0"/>
            <a:t>“New Value”</a:t>
          </a:r>
        </a:p>
      </dgm:t>
    </dgm:pt>
    <dgm:pt modelId="{24DCB058-5FE5-4A07-BCCB-2907255365DB}" type="parTrans" cxnId="{A58FA643-4C54-49DD-A08F-2B6FCFB94468}">
      <dgm:prSet/>
      <dgm:spPr/>
      <dgm:t>
        <a:bodyPr/>
        <a:lstStyle/>
        <a:p>
          <a:endParaRPr lang="en-US"/>
        </a:p>
      </dgm:t>
    </dgm:pt>
    <dgm:pt modelId="{485277F0-2032-494A-8ADE-0B7382F90F04}" type="sibTrans" cxnId="{A58FA643-4C54-49DD-A08F-2B6FCFB94468}">
      <dgm:prSet/>
      <dgm:spPr/>
      <dgm:t>
        <a:bodyPr/>
        <a:lstStyle/>
        <a:p>
          <a:endParaRPr lang="en-US"/>
        </a:p>
      </dgm:t>
    </dgm:pt>
    <dgm:pt modelId="{678567DD-08CD-42B6-B2EA-0CEC3453DE1A}" type="pres">
      <dgm:prSet presAssocID="{7C469529-D223-474E-AD8F-FBAD759E8355}" presName="diagram" presStyleCnt="0">
        <dgm:presLayoutVars>
          <dgm:dir/>
          <dgm:resizeHandles val="exact"/>
        </dgm:presLayoutVars>
      </dgm:prSet>
      <dgm:spPr/>
    </dgm:pt>
    <dgm:pt modelId="{4F4CCAEC-2B47-4BDE-9942-11B406AC1DE6}" type="pres">
      <dgm:prSet presAssocID="{DEC3CD96-9CBC-4367-8725-03685F00B933}" presName="node" presStyleLbl="node1" presStyleIdx="0" presStyleCnt="2" custScaleX="30789" custScaleY="24135" custLinFactNeighborX="-59" custLinFactNeighborY="-25785">
        <dgm:presLayoutVars>
          <dgm:bulletEnabled val="1"/>
        </dgm:presLayoutVars>
      </dgm:prSet>
      <dgm:spPr/>
    </dgm:pt>
    <dgm:pt modelId="{70741AB9-75EF-4B4E-B068-9DB346CF5D88}" type="pres">
      <dgm:prSet presAssocID="{42A88337-C378-4C8B-B765-EC860AF04851}" presName="sibTrans" presStyleLbl="sibTrans2D1" presStyleIdx="0" presStyleCnt="1" custAng="389113" custScaleX="117525" custScaleY="49675" custLinFactNeighborX="-8314" custLinFactNeighborY="20595"/>
      <dgm:spPr/>
    </dgm:pt>
    <dgm:pt modelId="{6076856F-A8A5-43F3-A7D0-008B2AA5F3FE}" type="pres">
      <dgm:prSet presAssocID="{42A88337-C378-4C8B-B765-EC860AF04851}" presName="connectorText" presStyleLbl="sibTrans2D1" presStyleIdx="0" presStyleCnt="1"/>
      <dgm:spPr/>
    </dgm:pt>
    <dgm:pt modelId="{2E891A7F-E9CB-4B63-A73B-3A6AFD72D96B}" type="pres">
      <dgm:prSet presAssocID="{DC498C95-14A5-474D-A2AC-02CEE1889301}" presName="node" presStyleLbl="node1" presStyleIdx="1" presStyleCnt="2" custScaleX="58549" custScaleY="18651" custLinFactNeighborX="1829" custLinFactNeighborY="28252">
        <dgm:presLayoutVars>
          <dgm:bulletEnabled val="1"/>
        </dgm:presLayoutVars>
      </dgm:prSet>
      <dgm:spPr/>
    </dgm:pt>
  </dgm:ptLst>
  <dgm:cxnLst>
    <dgm:cxn modelId="{0DCC563F-4E78-44CA-A644-FD879B394FAB}" type="presOf" srcId="{42A88337-C378-4C8B-B765-EC860AF04851}" destId="{70741AB9-75EF-4B4E-B068-9DB346CF5D88}" srcOrd="0" destOrd="0" presId="urn:microsoft.com/office/officeart/2005/8/layout/process5"/>
    <dgm:cxn modelId="{A58FA643-4C54-49DD-A08F-2B6FCFB94468}" srcId="{7C469529-D223-474E-AD8F-FBAD759E8355}" destId="{DC498C95-14A5-474D-A2AC-02CEE1889301}" srcOrd="1" destOrd="0" parTransId="{24DCB058-5FE5-4A07-BCCB-2907255365DB}" sibTransId="{485277F0-2032-494A-8ADE-0B7382F90F04}"/>
    <dgm:cxn modelId="{A90D0168-D824-4B9C-A2B8-2C15471FC00A}" type="presOf" srcId="{DEC3CD96-9CBC-4367-8725-03685F00B933}" destId="{4F4CCAEC-2B47-4BDE-9942-11B406AC1DE6}" srcOrd="0" destOrd="0" presId="urn:microsoft.com/office/officeart/2005/8/layout/process5"/>
    <dgm:cxn modelId="{90377398-F11E-4090-97E1-C3EE91FF8EB1}" srcId="{7C469529-D223-474E-AD8F-FBAD759E8355}" destId="{DEC3CD96-9CBC-4367-8725-03685F00B933}" srcOrd="0" destOrd="0" parTransId="{E5A12FCC-1771-4AFF-8173-949D8D8876F7}" sibTransId="{42A88337-C378-4C8B-B765-EC860AF04851}"/>
    <dgm:cxn modelId="{A34F81CE-E597-45D4-9279-0B6BC97FC2D4}" type="presOf" srcId="{42A88337-C378-4C8B-B765-EC860AF04851}" destId="{6076856F-A8A5-43F3-A7D0-008B2AA5F3FE}" srcOrd="1" destOrd="0" presId="urn:microsoft.com/office/officeart/2005/8/layout/process5"/>
    <dgm:cxn modelId="{E3F74BD5-9FBE-4CA9-AFBC-851D8F6B7EC0}" type="presOf" srcId="{7C469529-D223-474E-AD8F-FBAD759E8355}" destId="{678567DD-08CD-42B6-B2EA-0CEC3453DE1A}" srcOrd="0" destOrd="0" presId="urn:microsoft.com/office/officeart/2005/8/layout/process5"/>
    <dgm:cxn modelId="{9E5DD6F0-F038-48D0-BB2C-097F8138D555}" type="presOf" srcId="{DC498C95-14A5-474D-A2AC-02CEE1889301}" destId="{2E891A7F-E9CB-4B63-A73B-3A6AFD72D96B}" srcOrd="0" destOrd="0" presId="urn:microsoft.com/office/officeart/2005/8/layout/process5"/>
    <dgm:cxn modelId="{94C9D896-4579-4B1F-991F-E0774A30B4CE}" type="presParOf" srcId="{678567DD-08CD-42B6-B2EA-0CEC3453DE1A}" destId="{4F4CCAEC-2B47-4BDE-9942-11B406AC1DE6}" srcOrd="0" destOrd="0" presId="urn:microsoft.com/office/officeart/2005/8/layout/process5"/>
    <dgm:cxn modelId="{F34B80C6-BAFC-4EBD-B8B7-CC7E79D4E223}" type="presParOf" srcId="{678567DD-08CD-42B6-B2EA-0CEC3453DE1A}" destId="{70741AB9-75EF-4B4E-B068-9DB346CF5D88}" srcOrd="1" destOrd="0" presId="urn:microsoft.com/office/officeart/2005/8/layout/process5"/>
    <dgm:cxn modelId="{A07C2A50-D11A-4FBF-828B-AA4243D4871E}" type="presParOf" srcId="{70741AB9-75EF-4B4E-B068-9DB346CF5D88}" destId="{6076856F-A8A5-43F3-A7D0-008B2AA5F3FE}" srcOrd="0" destOrd="0" presId="urn:microsoft.com/office/officeart/2005/8/layout/process5"/>
    <dgm:cxn modelId="{72591F57-C234-4715-8241-4D09D3932B22}" type="presParOf" srcId="{678567DD-08CD-42B6-B2EA-0CEC3453DE1A}" destId="{2E891A7F-E9CB-4B63-A73B-3A6AFD72D96B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CAEC-2B47-4BDE-9942-11B406AC1DE6}">
      <dsp:nvSpPr>
        <dsp:cNvPr id="0" name=""/>
        <dsp:cNvSpPr/>
      </dsp:nvSpPr>
      <dsp:spPr>
        <a:xfrm>
          <a:off x="2403" y="503661"/>
          <a:ext cx="1750127" cy="105007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Source file</a:t>
          </a:r>
        </a:p>
      </dsp:txBody>
      <dsp:txXfrm>
        <a:off x="33159" y="534417"/>
        <a:ext cx="1688615" cy="988564"/>
      </dsp:txXfrm>
    </dsp:sp>
    <dsp:sp modelId="{70741AB9-75EF-4B4E-B068-9DB346CF5D88}">
      <dsp:nvSpPr>
        <dsp:cNvPr id="0" name=""/>
        <dsp:cNvSpPr/>
      </dsp:nvSpPr>
      <dsp:spPr>
        <a:xfrm>
          <a:off x="1918278" y="811684"/>
          <a:ext cx="399299" cy="434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18278" y="898490"/>
        <a:ext cx="279509" cy="260419"/>
      </dsp:txXfrm>
    </dsp:sp>
    <dsp:sp modelId="{62139E24-1D10-4C80-94D8-56DE784048D9}">
      <dsp:nvSpPr>
        <dsp:cNvPr id="0" name=""/>
        <dsp:cNvSpPr/>
      </dsp:nvSpPr>
      <dsp:spPr>
        <a:xfrm>
          <a:off x="2505926" y="503661"/>
          <a:ext cx="3015854" cy="105007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Interpreter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(compiler, byte code, VM)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</a:t>
          </a:r>
          <a:r>
            <a:rPr lang="en-US" sz="1700" kern="1200" dirty="0" err="1"/>
            <a:t>py</a:t>
          </a:r>
          <a:r>
            <a:rPr lang="en-US" sz="1700" kern="1200" dirty="0"/>
            <a:t> -&gt; </a:t>
          </a:r>
          <a:r>
            <a:rPr lang="en-US" sz="1700" kern="1200" dirty="0" err="1"/>
            <a:t>pyc</a:t>
          </a:r>
          <a:r>
            <a:rPr lang="en-US" sz="1700" kern="1200" dirty="0"/>
            <a:t> -&gt; execution)</a:t>
          </a:r>
        </a:p>
      </dsp:txBody>
      <dsp:txXfrm>
        <a:off x="2536682" y="534417"/>
        <a:ext cx="2954342" cy="988564"/>
      </dsp:txXfrm>
    </dsp:sp>
    <dsp:sp modelId="{6B93351F-CF66-4A83-A8B4-33BDF5B405EB}">
      <dsp:nvSpPr>
        <dsp:cNvPr id="0" name=""/>
        <dsp:cNvSpPr/>
      </dsp:nvSpPr>
      <dsp:spPr>
        <a:xfrm>
          <a:off x="5664056" y="811684"/>
          <a:ext cx="342754" cy="434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3805"/>
            <a:lumOff val="350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64056" y="898490"/>
        <a:ext cx="239928" cy="260419"/>
      </dsp:txXfrm>
    </dsp:sp>
    <dsp:sp modelId="{2E891A7F-E9CB-4B63-A73B-3A6AFD72D96B}">
      <dsp:nvSpPr>
        <dsp:cNvPr id="0" name=""/>
        <dsp:cNvSpPr/>
      </dsp:nvSpPr>
      <dsp:spPr>
        <a:xfrm>
          <a:off x="6168487" y="503661"/>
          <a:ext cx="1750127" cy="105007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Executed </a:t>
          </a:r>
          <a:r>
            <a:rPr lang="en-US" sz="1700" kern="1200" dirty="0" err="1"/>
            <a:t>Ouput</a:t>
          </a:r>
          <a:endParaRPr lang="en-US" sz="1700" kern="1200" dirty="0"/>
        </a:p>
      </dsp:txBody>
      <dsp:txXfrm>
        <a:off x="6199243" y="534417"/>
        <a:ext cx="1688615" cy="988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CAEC-2B47-4BDE-9942-11B406AC1DE6}">
      <dsp:nvSpPr>
        <dsp:cNvPr id="0" name=""/>
        <dsp:cNvSpPr/>
      </dsp:nvSpPr>
      <dsp:spPr>
        <a:xfrm>
          <a:off x="0" y="416"/>
          <a:ext cx="888597" cy="3805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xVar</a:t>
          </a:r>
          <a:endParaRPr lang="en-US" sz="1700" kern="1200" dirty="0"/>
        </a:p>
      </dsp:txBody>
      <dsp:txXfrm>
        <a:off x="11147" y="11563"/>
        <a:ext cx="866303" cy="358289"/>
      </dsp:txXfrm>
    </dsp:sp>
    <dsp:sp modelId="{70741AB9-75EF-4B4E-B068-9DB346CF5D88}">
      <dsp:nvSpPr>
        <dsp:cNvPr id="0" name=""/>
        <dsp:cNvSpPr/>
      </dsp:nvSpPr>
      <dsp:spPr>
        <a:xfrm rot="21599550">
          <a:off x="1086965" y="17781"/>
          <a:ext cx="771119" cy="345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86965" y="86905"/>
        <a:ext cx="667444" cy="207350"/>
      </dsp:txXfrm>
    </dsp:sp>
    <dsp:sp modelId="{62139E24-1D10-4C80-94D8-56DE784048D9}">
      <dsp:nvSpPr>
        <dsp:cNvPr id="0" name=""/>
        <dsp:cNvSpPr/>
      </dsp:nvSpPr>
      <dsp:spPr>
        <a:xfrm>
          <a:off x="2092572" y="322"/>
          <a:ext cx="756799" cy="38024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700</a:t>
          </a:r>
        </a:p>
      </dsp:txBody>
      <dsp:txXfrm>
        <a:off x="2103709" y="11459"/>
        <a:ext cx="734525" cy="357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CAEC-2B47-4BDE-9942-11B406AC1DE6}">
      <dsp:nvSpPr>
        <dsp:cNvPr id="0" name=""/>
        <dsp:cNvSpPr/>
      </dsp:nvSpPr>
      <dsp:spPr>
        <a:xfrm>
          <a:off x="5" y="0"/>
          <a:ext cx="869897" cy="40913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xVar</a:t>
          </a:r>
          <a:endParaRPr lang="en-US" sz="1400" kern="1200" dirty="0"/>
        </a:p>
      </dsp:txBody>
      <dsp:txXfrm>
        <a:off x="11988" y="11983"/>
        <a:ext cx="845931" cy="385173"/>
      </dsp:txXfrm>
    </dsp:sp>
    <dsp:sp modelId="{70741AB9-75EF-4B4E-B068-9DB346CF5D88}">
      <dsp:nvSpPr>
        <dsp:cNvPr id="0" name=""/>
        <dsp:cNvSpPr/>
      </dsp:nvSpPr>
      <dsp:spPr>
        <a:xfrm rot="1270423">
          <a:off x="1029387" y="461440"/>
          <a:ext cx="874132" cy="348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32912" y="512195"/>
        <a:ext cx="769712" cy="208840"/>
      </dsp:txXfrm>
    </dsp:sp>
    <dsp:sp modelId="{2E891A7F-E9CB-4B63-A73B-3A6AFD72D96B}">
      <dsp:nvSpPr>
        <dsp:cNvPr id="0" name=""/>
        <dsp:cNvSpPr/>
      </dsp:nvSpPr>
      <dsp:spPr>
        <a:xfrm>
          <a:off x="2003383" y="674426"/>
          <a:ext cx="1654215" cy="31617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“New Value”</a:t>
          </a:r>
        </a:p>
      </dsp:txBody>
      <dsp:txXfrm>
        <a:off x="2012643" y="683686"/>
        <a:ext cx="1635695" cy="297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7BAA4C16-D823-4DCE-AA24-9ACEB46BDA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3A9018A3-6A40-4ADE-BE0C-C9FD3EB5152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8E8582-3C80-4DD9-8C1D-6394A41137E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A93D92A-8516-44A4-B4FE-FAF030F98CD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7C1C28C-5C61-44EE-9741-0CC0E0EA731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869000E-A644-4768-AED0-31918D6F43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FEAE7070-0CA8-4432-AC85-558746FA80FD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F281ED84-91FF-4215-A753-146BCBF3C51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AF22B-534D-4FD1-8CB0-BE80A46696A4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D0C0AE97-1DEC-4229-B905-07670294CD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4275" y="698500"/>
            <a:ext cx="4651375" cy="3487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EDF740D-7D16-4870-844C-C964F68BEA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21188"/>
            <a:ext cx="5616575" cy="4186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3D6C15C-A69E-483F-A745-7062DE8DD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8842375"/>
            <a:ext cx="30416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800" rIns="93240" bIns="4680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lnSpc>
                <a:spcPct val="100000"/>
              </a:lnSpc>
            </a:pPr>
            <a:fld id="{C63F7C17-627E-43E8-8220-5FE45385F07D}" type="slidenum">
              <a:rPr lang="en-CA" altLang="en-US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</a:t>
            </a:fld>
            <a:endParaRPr lang="en-CA" altLang="en-US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6025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 = Read Evaluate Print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FEAE7070-0CA8-4432-AC85-558746FA80FD}" type="slidenum">
              <a:rPr lang="en-CA" altLang="en-US" smtClean="0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317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0AF3-9FC1-4614-B62A-0402AA4B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402EB-6F2C-4D13-AAB2-C805671D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55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4E0D-19FB-44F3-AD4A-F21081EE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95D9E-B5A8-4A2E-AFFC-A41062CA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91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4F09B-CBAB-41D5-AF95-5134C4A7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C45A8-FE1C-40F0-A262-4F916BF4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714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A2E8-210B-4132-AFEF-CD49930DC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1C6F5-10AF-495C-AFF9-F066782C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12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85D9-7808-49F8-AF7D-F34207F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2573-6F0D-461E-9728-809C001F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67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36E6-92DA-4296-8EA7-A9EDEFAC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A00AC-758E-4099-A2A3-2380A4C64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19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A1A7-A0B7-405A-A2BC-B18090A2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7018-A552-43C5-992C-5CAB0D7FA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6BBE6-A5BF-46E2-A204-1F01EA80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846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3EAA-5721-447F-B139-4913B4FC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ED8A-CF09-4B79-A9B6-3E816CD1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76F42-1820-4046-AF16-4CC3F4E6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AD71-B412-44A3-AD10-3CC6C0CF0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B30C5-BA10-416C-B6AC-23EA5F8BC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70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E02-7DFD-4FF3-BF73-DFFCA5AA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6139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042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4EF0-4EAD-4DF8-8041-1FFFA9C2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C243-C9EC-4FF2-9E52-7E736126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AE398-D825-4A22-B982-61D144AE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48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8DA1-8D67-4A66-BB68-4F2564CE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290A-D391-45DC-9289-7584C30B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1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4A1D-97A4-406F-AC1E-2D2BA00D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DA86F-708D-4D19-825D-FCC2F1BB9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F29D-2C39-449B-AE37-0B68F574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509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088C-4F03-4564-84F1-62F78737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1FB5-D72D-4644-852B-24C19B737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442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B7D3F-2A6B-4740-9CCF-7EB73D7E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A324C-8A7A-49AA-8CE2-2421512F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170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A2E8-210B-4132-AFEF-CD49930DC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1C6F5-10AF-495C-AFF9-F066782C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834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85D9-7808-49F8-AF7D-F34207F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2573-6F0D-461E-9728-809C001F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131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36E6-92DA-4296-8EA7-A9EDEFAC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A00AC-758E-4099-A2A3-2380A4C64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6681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A1A7-A0B7-405A-A2BC-B18090A2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7018-A552-43C5-992C-5CAB0D7FA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6BBE6-A5BF-46E2-A204-1F01EA80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279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3EAA-5721-447F-B139-4913B4FC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ED8A-CF09-4B79-A9B6-3E816CD1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76F42-1820-4046-AF16-4CC3F4E6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AD71-B412-44A3-AD10-3CC6C0CF0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B30C5-BA10-416C-B6AC-23EA5F8BC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5520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E02-7DFD-4FF3-BF73-DFFCA5AA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4854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81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BAA6-3C87-47C2-AE5F-A1E0F22D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1893C-B3F7-4678-8894-F8DA08C5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127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4EF0-4EAD-4DF8-8041-1FFFA9C2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C243-C9EC-4FF2-9E52-7E736126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AE398-D825-4A22-B982-61D144AE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896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4A1D-97A4-406F-AC1E-2D2BA00D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DA86F-708D-4D19-825D-FCC2F1BB9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F29D-2C39-449B-AE37-0B68F574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942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088C-4F03-4564-84F1-62F78737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1FB5-D72D-4644-852B-24C19B737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462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B7D3F-2A6B-4740-9CCF-7EB73D7E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A324C-8A7A-49AA-8CE2-2421512F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5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5847-8292-4A8A-8A9D-5DC28EF6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CCA6-55A7-4D02-BC32-E3F735ED8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1192-AD77-4430-96B2-2CB78EAA5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41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D469-57C8-40E6-A291-001F4CFE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BB1E-36B0-42BE-9AC6-7FF2C449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84E75-B6C1-47F2-A9A5-E3A119714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37043-E5C2-481F-AED2-F54565F1E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FE8C9-D5B3-48E4-ACE7-A653999C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21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EC9C-FF65-4013-BAC1-14B3D2E3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37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4320-FA50-4501-B1C4-BA1AC495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EEE1-CFB8-4D9F-BFCE-FA7A9E86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26362-9DBC-47E3-AA3D-4CF6CED2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102-82DA-4CCC-9073-A045FC7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591B8-CF10-424E-AD8D-E078BE99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AC551-F68A-4E4A-8A26-4F2CE63E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94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 hidden="1">
            <a:extLst>
              <a:ext uri="{FF2B5EF4-FFF2-40B4-BE49-F238E27FC236}">
                <a16:creationId xmlns:a16="http://schemas.microsoft.com/office/drawing/2014/main" id="{23D87769-0C60-4243-9931-E7386C39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0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 hidden="1">
            <a:extLst>
              <a:ext uri="{FF2B5EF4-FFF2-40B4-BE49-F238E27FC236}">
                <a16:creationId xmlns:a16="http://schemas.microsoft.com/office/drawing/2014/main" id="{EE6EB8F9-3889-40D8-9A6E-99E4162C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66713"/>
            <a:ext cx="2254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altLang="en-US" sz="12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F6928EF-659A-439A-8467-EF36CD45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4" hidden="1">
            <a:extLst>
              <a:ext uri="{FF2B5EF4-FFF2-40B4-BE49-F238E27FC236}">
                <a16:creationId xmlns:a16="http://schemas.microsoft.com/office/drawing/2014/main" id="{36D82837-6E1B-415E-B7BF-8CEAB29D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CEBE7B7-EAAD-4203-BF5D-51657A43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 r="17752"/>
          <a:stretch>
            <a:fillRect/>
          </a:stretch>
        </p:blipFill>
        <p:spPr bwMode="auto">
          <a:xfrm>
            <a:off x="682625" y="127000"/>
            <a:ext cx="3144838" cy="63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185" r="177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392F99CC-8926-4A91-BE2B-933913856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6A5B0FC-81C9-45F9-B31E-BD26CAC98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 hidden="1">
            <a:extLst>
              <a:ext uri="{FF2B5EF4-FFF2-40B4-BE49-F238E27FC236}">
                <a16:creationId xmlns:a16="http://schemas.microsoft.com/office/drawing/2014/main" id="{3764AEFA-883F-443F-A165-2DABFC96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0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 hidden="1">
            <a:extLst>
              <a:ext uri="{FF2B5EF4-FFF2-40B4-BE49-F238E27FC236}">
                <a16:creationId xmlns:a16="http://schemas.microsoft.com/office/drawing/2014/main" id="{BC3739F2-4CBA-41D8-9886-2971D8E3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66713"/>
            <a:ext cx="2254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altLang="en-US" sz="12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CEC57B7-CE04-4634-9352-2D09100D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 hidden="1">
            <a:extLst>
              <a:ext uri="{FF2B5EF4-FFF2-40B4-BE49-F238E27FC236}">
                <a16:creationId xmlns:a16="http://schemas.microsoft.com/office/drawing/2014/main" id="{B9B684A3-BD5C-4DF5-BCB1-292FAF77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1E6216A9-8FBC-4E31-A7B9-84B2E71E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>
            <a:extLst>
              <a:ext uri="{FF2B5EF4-FFF2-40B4-BE49-F238E27FC236}">
                <a16:creationId xmlns:a16="http://schemas.microsoft.com/office/drawing/2014/main" id="{7D51C5B1-2052-43A9-9F56-A49A6906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5769448-4784-431C-B588-530999BE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6426200"/>
            <a:ext cx="3070225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CA" altLang="en-US" sz="1000">
                <a:solidFill>
                  <a:srgbClr val="949494"/>
                </a:solidFill>
                <a:cs typeface="DejaVu Sans" charset="0"/>
              </a:rPr>
              <a:t>© 2017, Southern Alberta Institute of Technology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9E6344D4-E91E-4770-84C1-370CC695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429375"/>
            <a:ext cx="3683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 hidden="1">
            <a:extLst>
              <a:ext uri="{FF2B5EF4-FFF2-40B4-BE49-F238E27FC236}">
                <a16:creationId xmlns:a16="http://schemas.microsoft.com/office/drawing/2014/main" id="{3764AEFA-883F-443F-A165-2DABFC96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0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 hidden="1">
            <a:extLst>
              <a:ext uri="{FF2B5EF4-FFF2-40B4-BE49-F238E27FC236}">
                <a16:creationId xmlns:a16="http://schemas.microsoft.com/office/drawing/2014/main" id="{BC3739F2-4CBA-41D8-9886-2971D8E3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66713"/>
            <a:ext cx="2254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altLang="en-US" sz="12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CEC57B7-CE04-4634-9352-2D09100D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 hidden="1">
            <a:extLst>
              <a:ext uri="{FF2B5EF4-FFF2-40B4-BE49-F238E27FC236}">
                <a16:creationId xmlns:a16="http://schemas.microsoft.com/office/drawing/2014/main" id="{B9B684A3-BD5C-4DF5-BCB1-292FAF77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1E6216A9-8FBC-4E31-A7B9-84B2E71E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>
            <a:extLst>
              <a:ext uri="{FF2B5EF4-FFF2-40B4-BE49-F238E27FC236}">
                <a16:creationId xmlns:a16="http://schemas.microsoft.com/office/drawing/2014/main" id="{7D51C5B1-2052-43A9-9F56-A49A6906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5769448-4784-431C-B588-530999BE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6426200"/>
            <a:ext cx="3070225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CA" altLang="en-US" sz="1000">
                <a:solidFill>
                  <a:srgbClr val="949494"/>
                </a:solidFill>
                <a:cs typeface="DejaVu Sans" charset="0"/>
              </a:rPr>
              <a:t>© 2017, Southern Alberta Institute of Technology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9E6344D4-E91E-4770-84C1-370CC695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429375"/>
            <a:ext cx="3683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TYiNjvnHZY" TargetMode="Externa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docs.python.org/3/reference/index.html" TargetMode="Externa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9A78C9A4-D416-4495-8B3C-0BD57B77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20800"/>
            <a:ext cx="4800600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4800" dirty="0">
                <a:solidFill>
                  <a:srgbClr val="005EB8"/>
                </a:solidFill>
                <a:latin typeface="Titillium Lt" panose="00000400000000000000" pitchFamily="2" charset="0"/>
                <a:cs typeface="DejaVu Sans" charset="0"/>
              </a:rPr>
              <a:t>ITSC 203:</a:t>
            </a:r>
          </a:p>
          <a:p>
            <a:pPr>
              <a:lnSpc>
                <a:spcPct val="100000"/>
              </a:lnSpc>
            </a:pPr>
            <a:r>
              <a:rPr lang="en-CA" altLang="en-US" sz="2000" dirty="0">
                <a:solidFill>
                  <a:srgbClr val="005EB8"/>
                </a:solidFill>
                <a:latin typeface="Titillium Lt" panose="00000400000000000000" pitchFamily="2" charset="0"/>
                <a:cs typeface="DejaVu Sans" charset="0"/>
              </a:rPr>
              <a:t>Offensive and Defensive Tool Construction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B5F926B-DA66-4083-9922-0E4E25B8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0075"/>
            <a:ext cx="4351338" cy="673100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CA" altLang="en-US" sz="1400" b="1" dirty="0">
                <a:solidFill>
                  <a:schemeClr val="tx1"/>
                </a:solidFill>
                <a:latin typeface="Titillium Lt" panose="00000400000000000000" pitchFamily="2" charset="0"/>
                <a:cs typeface="DejaVu Sans" charset="0"/>
              </a:rPr>
              <a:t>Module 1</a:t>
            </a:r>
            <a:r>
              <a:rPr lang="en-CA" altLang="en-US" sz="1400" b="1" dirty="0">
                <a:solidFill>
                  <a:srgbClr val="005EB8"/>
                </a:solidFill>
                <a:latin typeface="Titillium Lt" panose="00000400000000000000" pitchFamily="2" charset="0"/>
                <a:cs typeface="DejaVu Sans" charset="0"/>
              </a:rPr>
              <a:t> History and Taxonomy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995268"/>
            <a:ext cx="7921019" cy="5214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Python supports the following data types: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0000"/>
                </a:solidFill>
              </a:rPr>
              <a:t>Strings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Collection of 1 or more characters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Is an object (value, method) –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methods?</a:t>
            </a:r>
            <a:endParaRPr lang="en-US" sz="1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Examples</a:t>
            </a:r>
          </a:p>
          <a:p>
            <a:pPr marL="1885950"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“a”</a:t>
            </a:r>
          </a:p>
          <a:p>
            <a:pPr marL="1885950"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“1”</a:t>
            </a:r>
          </a:p>
          <a:p>
            <a:pPr marL="1885950"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“Artist”</a:t>
            </a:r>
          </a:p>
          <a:p>
            <a:pPr marL="1885950"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‘hacking is fun’</a:t>
            </a:r>
          </a:p>
          <a:p>
            <a:pPr marL="1885950"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Comic Sans MS" panose="030F0702030302020204" pitchFamily="66" charset="0"/>
                <a:cs typeface="Adobe Devanagari" panose="02040503050201020203" pitchFamily="18" charset="0"/>
              </a:rPr>
              <a:t>”””</a:t>
            </a:r>
            <a:r>
              <a:rPr lang="en-US" sz="1700" dirty="0">
                <a:solidFill>
                  <a:srgbClr val="000000"/>
                </a:solidFill>
              </a:rPr>
              <a:t> hacking is fun </a:t>
            </a:r>
            <a:r>
              <a:rPr lang="en-US" sz="1700" dirty="0">
                <a:solidFill>
                  <a:srgbClr val="000000"/>
                </a:solidFill>
                <a:latin typeface="Comic Sans MS" panose="030F0702030302020204" pitchFamily="66" charset="0"/>
                <a:cs typeface="Adobe Devanagari" panose="02040503050201020203" pitchFamily="18" charset="0"/>
              </a:rPr>
              <a:t>””” </a:t>
            </a:r>
            <a:r>
              <a:rPr lang="en-US" sz="1700" dirty="0">
                <a:solidFill>
                  <a:srgbClr val="000000"/>
                </a:solidFill>
              </a:rPr>
              <a:t>(</a:t>
            </a:r>
            <a:r>
              <a:rPr lang="en-US" sz="1700" dirty="0" err="1">
                <a:solidFill>
                  <a:srgbClr val="000000"/>
                </a:solidFill>
              </a:rPr>
              <a:t>DocString</a:t>
            </a:r>
            <a:r>
              <a:rPr lang="en-US" sz="1700" dirty="0">
                <a:solidFill>
                  <a:srgbClr val="000000"/>
                </a:solidFill>
              </a:rPr>
              <a:t>)</a:t>
            </a:r>
            <a:endParaRPr lang="en-US" sz="1700" dirty="0">
              <a:solidFill>
                <a:srgbClr val="00000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Single, double quote delimiter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Immutable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Built-in and class methods to manipulate</a:t>
            </a:r>
          </a:p>
        </p:txBody>
      </p:sp>
    </p:spTree>
    <p:extLst>
      <p:ext uri="{BB962C8B-B14F-4D97-AF65-F5344CB8AC3E}">
        <p14:creationId xmlns:p14="http://schemas.microsoft.com/office/powerpoint/2010/main" val="246312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838200"/>
            <a:ext cx="7921019" cy="575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Python also supports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Numeric types (floats, integers)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:</a:t>
            </a:r>
          </a:p>
          <a:p>
            <a:pPr marL="1028700" lvl="1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Integers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Set of whole number decimals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Is an object (value, method)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Examples</a:t>
            </a:r>
          </a:p>
          <a:p>
            <a:pPr marL="1885950"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1, 1000, 10000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etc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Immutable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Built-in and class methods to manipulate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methods?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Floats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Set of real number decimals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Is an object (value, method)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Examples</a:t>
            </a:r>
          </a:p>
          <a:p>
            <a:pPr marL="1885950"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1.0234, 1000.98, 10.0005 etc.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Immutable</a:t>
            </a:r>
          </a:p>
          <a:p>
            <a:pPr marL="1428750"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Class methods to manipulate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methods?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105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Truth, False or None…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838200"/>
            <a:ext cx="7921019" cy="521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Python supports the ability to distinguish logic.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To do so it uses the Boolean classes</a:t>
            </a:r>
            <a:r>
              <a:rPr lang="en-US" sz="1600" dirty="0">
                <a:solidFill>
                  <a:srgbClr val="000000"/>
                </a:solidFill>
              </a:rPr>
              <a:t> True or False.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True is specifically defined as 1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False is specifically defined as 0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Comes in handy during decision making procedure. 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These types can be assigned as regular data types as well be tested as part of some flow control.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</a:rPr>
              <a:t>Why this logic clarification? Clearer distinction of condition being True or False. </a:t>
            </a:r>
            <a:r>
              <a:rPr lang="en-US" sz="1600" dirty="0" err="1">
                <a:solidFill>
                  <a:srgbClr val="000000"/>
                </a:solidFill>
              </a:rPr>
              <a:t>Eg</a:t>
            </a:r>
            <a:r>
              <a:rPr lang="en-US" sz="1600" dirty="0">
                <a:solidFill>
                  <a:srgbClr val="000000"/>
                </a:solidFill>
              </a:rPr>
              <a:t> C!!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</a:rPr>
              <a:t>There is also a </a:t>
            </a:r>
            <a:r>
              <a:rPr lang="en-US" sz="1600" b="1" dirty="0">
                <a:solidFill>
                  <a:srgbClr val="000000"/>
                </a:solidFill>
              </a:rPr>
              <a:t>None</a:t>
            </a:r>
            <a:r>
              <a:rPr lang="en-US" sz="1600" dirty="0">
                <a:solidFill>
                  <a:srgbClr val="000000"/>
                </a:solidFill>
              </a:rPr>
              <a:t> type the intent of which is to clarify that an object does not exist </a:t>
            </a:r>
            <a:r>
              <a:rPr lang="en-US" sz="1600" dirty="0" err="1">
                <a:solidFill>
                  <a:srgbClr val="000000"/>
                </a:solidFill>
              </a:rPr>
              <a:t>ie</a:t>
            </a:r>
            <a:r>
              <a:rPr lang="en-US" sz="1600" dirty="0">
                <a:solidFill>
                  <a:srgbClr val="000000"/>
                </a:solidFill>
              </a:rPr>
              <a:t> no value.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Seen when a function or manipulation returns nothing (no value)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Not that interesting to analyze further.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777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762000"/>
            <a:ext cx="7921019" cy="569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Python also supports a number of specialized Data Structures. The most popular types are as follows: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rgbClr val="000000"/>
                </a:solidFill>
              </a:rPr>
              <a:t>Lists</a:t>
            </a:r>
            <a:endParaRPr lang="en-US" sz="1400" b="1" dirty="0">
              <a:solidFill>
                <a:srgbClr val="000000"/>
              </a:solidFill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Example: [“Comp345”, “Dell”, 1000, “192.168.1.20”, 123487878902034]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Collection of related objects possibly describing a computer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Mutable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Tuples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Example: (“Comp345”, “Dell”, 1000, “192.168.1.20”, 123487878902034)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Collection of related objects possibly describing a computer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Immutable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rgbClr val="000000"/>
                </a:solidFill>
              </a:rPr>
              <a:t>Dictionaries</a:t>
            </a:r>
            <a:endParaRPr lang="en-US" sz="1400" b="1" dirty="0">
              <a:solidFill>
                <a:srgbClr val="000000"/>
              </a:solidFill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Example: {‘a’:1234, }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Key value pair, for lookup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Mutable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Sets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Example: {“apple”, 134, “repeat”}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Unordered list of data, containing only 1 of each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Mutable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460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55828" y="762000"/>
            <a:ext cx="7921019" cy="554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Why or How would the following be used: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600" b="1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</a:rPr>
              <a:t>Integer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</a:rPr>
              <a:t>Float: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</a:rPr>
              <a:t>List: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</a:rPr>
              <a:t>Tuple: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</a:rPr>
              <a:t>Dictionary: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</a:rPr>
              <a:t>Set: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complicated,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so many similar data types and containers?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distinguish when to use one type versus another?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037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984402"/>
            <a:ext cx="792101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&gt;&gt;&gt; help()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help&gt; symbols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>
                <a:solidFill>
                  <a:srgbClr val="000000"/>
                </a:solidFill>
              </a:rPr>
              <a:t>help&gt;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D6A8B-4970-4BD1-B98F-506B8500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80" y="2285348"/>
            <a:ext cx="6248400" cy="3786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20BD5-2D33-4E25-A720-57DBD3959CF3}"/>
              </a:ext>
            </a:extLst>
          </p:cNvPr>
          <p:cNvSpPr txBox="1"/>
          <p:nvPr/>
        </p:nvSpPr>
        <p:spPr>
          <a:xfrm>
            <a:off x="1981200" y="5665592"/>
            <a:ext cx="518160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</a:rPr>
              <a:t>What operators are similar, different or missing?</a:t>
            </a:r>
          </a:p>
        </p:txBody>
      </p:sp>
    </p:spTree>
    <p:extLst>
      <p:ext uri="{BB962C8B-B14F-4D97-AF65-F5344CB8AC3E}">
        <p14:creationId xmlns:p14="http://schemas.microsoft.com/office/powerpoint/2010/main" val="357112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Keywords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984402"/>
            <a:ext cx="792101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&gt;&gt;&gt; help()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help&gt; keywords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help&gt;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801AA-EC88-4AA1-AFE9-514EA407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80" y="2438400"/>
            <a:ext cx="6838950" cy="2866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04F210-FC1B-4C4B-83E9-F36B8FBB60A6}"/>
              </a:ext>
            </a:extLst>
          </p:cNvPr>
          <p:cNvSpPr txBox="1"/>
          <p:nvPr/>
        </p:nvSpPr>
        <p:spPr>
          <a:xfrm>
            <a:off x="1442055" y="4888928"/>
            <a:ext cx="518160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</a:rPr>
              <a:t>What keywords are similar, new or missing?</a:t>
            </a:r>
          </a:p>
        </p:txBody>
      </p:sp>
    </p:spTree>
    <p:extLst>
      <p:ext uri="{BB962C8B-B14F-4D97-AF65-F5344CB8AC3E}">
        <p14:creationId xmlns:p14="http://schemas.microsoft.com/office/powerpoint/2010/main" val="421328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70FEC-83B3-484C-93CE-D06FB2D0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96F68-291F-4309-B43B-D37AF2E0A863}"/>
              </a:ext>
            </a:extLst>
          </p:cNvPr>
          <p:cNvSpPr txBox="1"/>
          <p:nvPr/>
        </p:nvSpPr>
        <p:spPr>
          <a:xfrm>
            <a:off x="611490" y="838200"/>
            <a:ext cx="7921019" cy="568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dirty="0"/>
              <a:t>A variable is simply a label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dirty="0"/>
              <a:t>It can be reused for any data type and structure. This flexibility allows the programmer to access the associated object to manipulate or retrieve its value.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dirty="0"/>
              <a:t>There are a few rules to adhere to when creating variables in Python: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dirty="0"/>
              <a:t>Name can begin with a letter or </a:t>
            </a:r>
            <a:r>
              <a:rPr lang="en-US" i="1" dirty="0">
                <a:solidFill>
                  <a:srgbClr val="FF0000"/>
                </a:solidFill>
              </a:rPr>
              <a:t>underscore</a:t>
            </a:r>
            <a:r>
              <a:rPr lang="en-US" dirty="0"/>
              <a:t> (A number cannot be used)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dirty="0"/>
              <a:t>Variable names can contain letters, numbers or underscores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dirty="0"/>
              <a:t>Variable names should be all lowercase (PEP 8 style guide)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u="sng" dirty="0">
                <a:solidFill>
                  <a:srgbClr val="0070C0"/>
                </a:solidFill>
              </a:rPr>
              <a:t>https://www.python.org/dev/peps/pep-0008/#type-variable-names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dirty="0"/>
              <a:t>Do not use keywords as variable names. To avoid this, use descriptive short names with data type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int_val1, float_val3, </a:t>
            </a:r>
            <a:r>
              <a:rPr lang="en-US" dirty="0" err="1">
                <a:solidFill>
                  <a:srgbClr val="0070C0"/>
                </a:solidFill>
              </a:rPr>
              <a:t>str_name</a:t>
            </a:r>
            <a:r>
              <a:rPr lang="en-US" dirty="0"/>
              <a:t>)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endParaRPr lang="en-US" sz="1100" dirty="0"/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1400" b="1" dirty="0"/>
              <a:t>See the following link for more detailed style guide information: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u="sng" dirty="0">
                <a:solidFill>
                  <a:srgbClr val="0070C0"/>
                </a:solidFill>
              </a:rPr>
              <a:t>https://www.python.org/dev/peps/pep-0008/#type-variable-names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7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70FEC-83B3-484C-93CE-D06FB2D0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B6238-45DA-47D5-9806-F0C5288445C3}"/>
              </a:ext>
            </a:extLst>
          </p:cNvPr>
          <p:cNvSpPr txBox="1"/>
          <p:nvPr/>
        </p:nvSpPr>
        <p:spPr>
          <a:xfrm>
            <a:off x="611490" y="838200"/>
            <a:ext cx="7921019" cy="491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dirty="0"/>
              <a:t>Write a simple python script: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dirty="0"/>
              <a:t>Go to folder ITSC203/concept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dirty="0"/>
              <a:t>Create a new file called m1strings.py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dirty="0"/>
              <a:t>Enter the following code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dirty="0"/>
              <a:t>	</a:t>
            </a:r>
            <a:r>
              <a:rPr lang="en-US" sz="1700" i="1" dirty="0">
                <a:solidFill>
                  <a:srgbClr val="0070C0"/>
                </a:solidFill>
              </a:rPr>
              <a:t>#!/</a:t>
            </a:r>
            <a:r>
              <a:rPr lang="en-US" sz="1700" i="1" dirty="0" err="1">
                <a:solidFill>
                  <a:srgbClr val="0070C0"/>
                </a:solidFill>
              </a:rPr>
              <a:t>usr</a:t>
            </a:r>
            <a:r>
              <a:rPr lang="en-US" sz="1700" i="1" dirty="0">
                <a:solidFill>
                  <a:srgbClr val="0070C0"/>
                </a:solidFill>
              </a:rPr>
              <a:t>/bin/python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1700" i="1" dirty="0">
                <a:solidFill>
                  <a:srgbClr val="0070C0"/>
                </a:solidFill>
              </a:rPr>
              <a:t>	</a:t>
            </a:r>
            <a:r>
              <a:rPr lang="en-US" sz="1700" i="1" dirty="0" err="1">
                <a:solidFill>
                  <a:srgbClr val="0070C0"/>
                </a:solidFill>
              </a:rPr>
              <a:t>a_string</a:t>
            </a:r>
            <a:r>
              <a:rPr lang="en-US" sz="1700" i="1" dirty="0">
                <a:solidFill>
                  <a:srgbClr val="0070C0"/>
                </a:solidFill>
              </a:rPr>
              <a:t> = “This is a string”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1700" i="1" dirty="0">
                <a:solidFill>
                  <a:srgbClr val="0070C0"/>
                </a:solidFill>
              </a:rPr>
              <a:t>	print(</a:t>
            </a:r>
            <a:r>
              <a:rPr lang="en-US" sz="1700" i="1" dirty="0" err="1">
                <a:solidFill>
                  <a:srgbClr val="0070C0"/>
                </a:solidFill>
              </a:rPr>
              <a:t>a_string</a:t>
            </a:r>
            <a:r>
              <a:rPr lang="en-US" sz="1700" i="1" dirty="0">
                <a:solidFill>
                  <a:srgbClr val="0070C0"/>
                </a:solidFill>
              </a:rPr>
              <a:t>)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1700" i="1" dirty="0">
                <a:solidFill>
                  <a:srgbClr val="0070C0"/>
                </a:solidFill>
              </a:rPr>
              <a:t>	print(“Length of string is ” + str(</a:t>
            </a:r>
            <a:r>
              <a:rPr lang="en-US" sz="1700" i="1" dirty="0" err="1">
                <a:solidFill>
                  <a:srgbClr val="0070C0"/>
                </a:solidFill>
              </a:rPr>
              <a:t>len</a:t>
            </a:r>
            <a:r>
              <a:rPr lang="en-US" sz="1700" i="1" dirty="0">
                <a:solidFill>
                  <a:srgbClr val="0070C0"/>
                </a:solidFill>
              </a:rPr>
              <a:t>(</a:t>
            </a:r>
            <a:r>
              <a:rPr lang="en-US" sz="1700" i="1" dirty="0" err="1">
                <a:solidFill>
                  <a:srgbClr val="0070C0"/>
                </a:solidFill>
              </a:rPr>
              <a:t>a_string</a:t>
            </a:r>
            <a:r>
              <a:rPr lang="en-US" sz="1700" i="1" dirty="0">
                <a:solidFill>
                  <a:srgbClr val="0070C0"/>
                </a:solidFill>
              </a:rPr>
              <a:t>))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1700" i="1" dirty="0">
                <a:solidFill>
                  <a:srgbClr val="0070C0"/>
                </a:solidFill>
              </a:rPr>
              <a:t>	</a:t>
            </a:r>
            <a:r>
              <a:rPr lang="en-US" sz="1700" i="1" dirty="0" err="1">
                <a:solidFill>
                  <a:srgbClr val="0070C0"/>
                </a:solidFill>
              </a:rPr>
              <a:t>a_string</a:t>
            </a:r>
            <a:r>
              <a:rPr lang="en-US" sz="1700" i="1" dirty="0">
                <a:solidFill>
                  <a:srgbClr val="0070C0"/>
                </a:solidFill>
              </a:rPr>
              <a:t> = “An \</a:t>
            </a:r>
            <a:r>
              <a:rPr lang="en-US" sz="1700" i="1" dirty="0" err="1">
                <a:solidFill>
                  <a:srgbClr val="0070C0"/>
                </a:solidFill>
              </a:rPr>
              <a:t>nupdated</a:t>
            </a:r>
            <a:r>
              <a:rPr lang="en-US" sz="1700" i="1" dirty="0">
                <a:solidFill>
                  <a:srgbClr val="0070C0"/>
                </a:solidFill>
              </a:rPr>
              <a:t> \</a:t>
            </a:r>
            <a:r>
              <a:rPr lang="en-US" sz="1700" i="1" dirty="0" err="1">
                <a:solidFill>
                  <a:srgbClr val="0070C0"/>
                </a:solidFill>
              </a:rPr>
              <a:t>tstring</a:t>
            </a:r>
            <a:r>
              <a:rPr lang="en-US" sz="1700" i="1" dirty="0">
                <a:solidFill>
                  <a:srgbClr val="0070C0"/>
                </a:solidFill>
              </a:rPr>
              <a:t>”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1700" i="1" dirty="0">
                <a:solidFill>
                  <a:srgbClr val="0070C0"/>
                </a:solidFill>
              </a:rPr>
              <a:t>	print(</a:t>
            </a:r>
            <a:r>
              <a:rPr lang="en-US" sz="1700" i="1" dirty="0" err="1">
                <a:solidFill>
                  <a:srgbClr val="0070C0"/>
                </a:solidFill>
              </a:rPr>
              <a:t>a_string</a:t>
            </a:r>
            <a:r>
              <a:rPr lang="en-US" sz="1700" i="1" dirty="0">
                <a:solidFill>
                  <a:srgbClr val="0070C0"/>
                </a:solidFill>
              </a:rPr>
              <a:t>)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dirty="0"/>
              <a:t>4. Save and execute the file to see the output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dirty="0"/>
              <a:t>5. Was the output what you expected</a:t>
            </a:r>
          </a:p>
        </p:txBody>
      </p:sp>
    </p:spTree>
    <p:extLst>
      <p:ext uri="{BB962C8B-B14F-4D97-AF65-F5344CB8AC3E}">
        <p14:creationId xmlns:p14="http://schemas.microsoft.com/office/powerpoint/2010/main" val="229902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70FEC-83B3-484C-93CE-D06FB2D0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B6238-45DA-47D5-9806-F0C5288445C3}"/>
              </a:ext>
            </a:extLst>
          </p:cNvPr>
          <p:cNvSpPr txBox="1"/>
          <p:nvPr/>
        </p:nvSpPr>
        <p:spPr>
          <a:xfrm>
            <a:off x="611490" y="838200"/>
            <a:ext cx="7921019" cy="569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Write a simple python script: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Go to folder ITSC203/concept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Create a new file called m1Numbers.py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Enter the following code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#!/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usr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/bin/python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</a:t>
            </a:r>
            <a:r>
              <a:rPr lang="en-US" sz="1600" i="1" dirty="0" err="1">
                <a:solidFill>
                  <a:srgbClr val="0070C0"/>
                </a:solidFill>
              </a:rPr>
              <a:t>i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nt_var1 = 12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print(</a:t>
            </a:r>
            <a:r>
              <a:rPr lang="en-US" sz="1600" i="1" dirty="0">
                <a:solidFill>
                  <a:srgbClr val="0070C0"/>
                </a:solidFill>
              </a:rPr>
              <a:t>int_var1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)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print(type(int_var1))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a_float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 = 200.0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print(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a_float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)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i="1" dirty="0">
                <a:solidFill>
                  <a:srgbClr val="0070C0"/>
                </a:solidFill>
              </a:rPr>
              <a:t>	</a:t>
            </a:r>
            <a:r>
              <a:rPr lang="en-US" sz="1600" i="1" dirty="0" err="1">
                <a:solidFill>
                  <a:srgbClr val="0070C0"/>
                </a:solidFill>
              </a:rPr>
              <a:t>new_num</a:t>
            </a:r>
            <a:r>
              <a:rPr lang="en-US" sz="1600" i="1" dirty="0">
                <a:solidFill>
                  <a:srgbClr val="0070C0"/>
                </a:solidFill>
              </a:rPr>
              <a:t> = </a:t>
            </a:r>
            <a:r>
              <a:rPr lang="en-US" sz="1600" i="1" dirty="0" err="1">
                <a:solidFill>
                  <a:srgbClr val="0070C0"/>
                </a:solidFill>
              </a:rPr>
              <a:t>a_float</a:t>
            </a:r>
            <a:r>
              <a:rPr lang="en-US" sz="1600" i="1" dirty="0">
                <a:solidFill>
                  <a:srgbClr val="0070C0"/>
                </a:solidFill>
              </a:rPr>
              <a:t> + int_var1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print("Int : </a:t>
            </a:r>
            <a:r>
              <a:rPr lang="en-US" sz="1600" i="1" dirty="0">
                <a:solidFill>
                  <a:srgbClr val="0070C0"/>
                </a:solidFill>
              </a:rPr>
              <a:t>"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+ str(int_var1) + </a:t>
            </a:r>
            <a:r>
              <a:rPr lang="en-US" sz="1600" i="1" dirty="0">
                <a:solidFill>
                  <a:srgbClr val="0070C0"/>
                </a:solidFill>
              </a:rPr>
              <a:t>"Float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: </a:t>
            </a:r>
            <a:r>
              <a:rPr lang="en-US" sz="1600" i="1" dirty="0">
                <a:solidFill>
                  <a:srgbClr val="0070C0"/>
                </a:solidFill>
              </a:rPr>
              <a:t>"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+ str(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a_float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) + </a:t>
            </a:r>
            <a:r>
              <a:rPr lang="en-US" sz="1600" i="1" dirty="0">
                <a:solidFill>
                  <a:srgbClr val="0070C0"/>
                </a:solidFill>
              </a:rPr>
              <a:t>"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= </a:t>
            </a:r>
            <a:r>
              <a:rPr lang="en-US" sz="1600" i="1" dirty="0">
                <a:solidFill>
                  <a:srgbClr val="0070C0"/>
                </a:solidFill>
              </a:rPr>
              <a:t>"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+ str(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new_num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))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4. Save and execute the file to see the output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5. Was the output what you expected?</a:t>
            </a:r>
          </a:p>
        </p:txBody>
      </p:sp>
    </p:spTree>
    <p:extLst>
      <p:ext uri="{BB962C8B-B14F-4D97-AF65-F5344CB8AC3E}">
        <p14:creationId xmlns:p14="http://schemas.microsoft.com/office/powerpoint/2010/main" val="79755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Welcome to ITSC 203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0" y="1109166"/>
            <a:ext cx="792101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course is geared toward creating basic tools for Blue and Red Team</a:t>
            </a:r>
          </a:p>
          <a:p>
            <a:pPr>
              <a:lnSpc>
                <a:spcPct val="150000"/>
              </a:lnSpc>
            </a:pPr>
            <a:r>
              <a:rPr lang="en-US" dirty="0"/>
              <a:t>exploration.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material will touch on a variety of security areas with the intention of</a:t>
            </a:r>
          </a:p>
          <a:p>
            <a:pPr>
              <a:lnSpc>
                <a:spcPct val="150000"/>
              </a:lnSpc>
            </a:pPr>
            <a:r>
              <a:rPr lang="en-US" dirty="0"/>
              <a:t>exposing the practitioners to a breadth of security areas. If interested in a specific topic students are encouraged to explore on their own, to deepen their knowledge.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language chosen for this adventure is Python a general purpose language that is ideal for this exploration.</a:t>
            </a:r>
          </a:p>
        </p:txBody>
      </p:sp>
    </p:spTree>
    <p:extLst>
      <p:ext uri="{BB962C8B-B14F-4D97-AF65-F5344CB8AC3E}">
        <p14:creationId xmlns:p14="http://schemas.microsoft.com/office/powerpoint/2010/main" val="288306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70FEC-83B3-484C-93CE-D06FB2D0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en-CA" altLang="en-US" sz="3000" b="1" dirty="0">
                <a:cs typeface="DejaVu Sans" charset="0"/>
              </a:rPr>
              <a:t>Iterator, </a:t>
            </a:r>
            <a:r>
              <a:rPr lang="en-CA" altLang="en-US" sz="3000" b="1" dirty="0" err="1">
                <a:cs typeface="DejaVu Sans" charset="0"/>
              </a:rPr>
              <a:t>Iterable</a:t>
            </a:r>
            <a:r>
              <a:rPr lang="en-CA" altLang="en-US" sz="3000" b="1" dirty="0">
                <a:cs typeface="DejaVu Sans" charset="0"/>
              </a:rPr>
              <a:t>???!!!</a:t>
            </a:r>
            <a:endParaRPr kumimoji="0" lang="en-CA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DejaVu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B6238-45DA-47D5-9806-F0C5288445C3}"/>
              </a:ext>
            </a:extLst>
          </p:cNvPr>
          <p:cNvSpPr txBox="1"/>
          <p:nvPr/>
        </p:nvSpPr>
        <p:spPr>
          <a:xfrm>
            <a:off x="607031" y="827116"/>
            <a:ext cx="7921019" cy="555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https://www.merriam-webster.com/dictionary/iteration</a:t>
            </a:r>
          </a:p>
          <a:p>
            <a:r>
              <a:rPr lang="en-US" dirty="0"/>
              <a:t>	Iteration: “the action or a process of … repeating …”</a:t>
            </a: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r>
              <a:rPr lang="en-US" sz="1400" dirty="0">
                <a:solidFill>
                  <a:schemeClr val="accent2"/>
                </a:solidFill>
              </a:rPr>
              <a:t>https://stackoverflow.com/questions/9884132/what-exactly-are-iterator-iterable-and-iteration</a:t>
            </a:r>
          </a:p>
          <a:p>
            <a:r>
              <a:rPr lang="en-US" dirty="0"/>
              <a:t>	Iteration: “… taking each item … one after another.”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accent2"/>
                </a:solidFill>
              </a:rPr>
              <a:t>https://www.geeksforgeeks.org/</a:t>
            </a:r>
          </a:p>
          <a:p>
            <a:r>
              <a:rPr lang="en-US" dirty="0"/>
              <a:t>	</a:t>
            </a:r>
            <a:r>
              <a:rPr lang="en-US" dirty="0" err="1"/>
              <a:t>Iterable</a:t>
            </a:r>
            <a:r>
              <a:rPr lang="en-US" dirty="0"/>
              <a:t>: An object capable of having individual elements accessed one after the other. </a:t>
            </a:r>
          </a:p>
          <a:p>
            <a:endParaRPr lang="en-US" dirty="0"/>
          </a:p>
          <a:p>
            <a:r>
              <a:rPr lang="en-US" dirty="0" err="1"/>
              <a:t>Iterables</a:t>
            </a:r>
            <a:r>
              <a:rPr lang="en-US" dirty="0"/>
              <a:t> have the </a:t>
            </a:r>
            <a:r>
              <a:rPr lang="en-US" sz="1600" b="1" i="1" dirty="0">
                <a:solidFill>
                  <a:schemeClr val="accent2"/>
                </a:solidFill>
              </a:rPr>
              <a:t>__</a:t>
            </a:r>
            <a:r>
              <a:rPr lang="en-US" sz="1600" b="1" i="1" dirty="0" err="1">
                <a:solidFill>
                  <a:schemeClr val="accent2"/>
                </a:solidFill>
              </a:rPr>
              <a:t>iter</a:t>
            </a:r>
            <a:r>
              <a:rPr lang="en-US" sz="1600" b="1" i="1" dirty="0">
                <a:solidFill>
                  <a:schemeClr val="accent2"/>
                </a:solidFill>
              </a:rPr>
              <a:t>__ </a:t>
            </a:r>
            <a:r>
              <a:rPr lang="en-US" dirty="0"/>
              <a:t>method. The __</a:t>
            </a:r>
            <a:r>
              <a:rPr lang="en-US" dirty="0" err="1"/>
              <a:t>iter</a:t>
            </a:r>
            <a:r>
              <a:rPr lang="en-US" dirty="0"/>
              <a:t>__ converts an object to an iterator.</a:t>
            </a: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r>
              <a:rPr lang="en-US" dirty="0">
                <a:solidFill>
                  <a:srgbClr val="000000"/>
                </a:solidFill>
              </a:rPr>
              <a:t>Iterator is a object that has the </a:t>
            </a:r>
            <a:r>
              <a:rPr lang="en-US" sz="1600" b="1" i="1" dirty="0">
                <a:solidFill>
                  <a:schemeClr val="accent2"/>
                </a:solidFill>
              </a:rPr>
              <a:t>__</a:t>
            </a:r>
            <a:r>
              <a:rPr lang="en-US" sz="1600" b="1" i="1" dirty="0" err="1">
                <a:solidFill>
                  <a:schemeClr val="accent2"/>
                </a:solidFill>
              </a:rPr>
              <a:t>getitem</a:t>
            </a:r>
            <a:r>
              <a:rPr lang="en-US" sz="1600" b="1" i="1" dirty="0">
                <a:solidFill>
                  <a:schemeClr val="accent2"/>
                </a:solidFill>
              </a:rPr>
              <a:t>__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sz="1600" b="1" i="1" dirty="0">
                <a:solidFill>
                  <a:schemeClr val="accent2"/>
                </a:solidFill>
              </a:rPr>
              <a:t>__next__ </a:t>
            </a:r>
            <a:r>
              <a:rPr lang="en-US" dirty="0">
                <a:solidFill>
                  <a:srgbClr val="000000"/>
                </a:solidFill>
              </a:rPr>
              <a:t>methods.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Allowing it </a:t>
            </a:r>
            <a:r>
              <a:rPr lang="en-US" dirty="0">
                <a:solidFill>
                  <a:srgbClr val="000000"/>
                </a:solidFill>
              </a:rPr>
              <a:t>to retrieve and access individual elements of that object. It remembers its state (current value) and also knows what follows that (next value).</a:t>
            </a: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All iterators are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iterable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, but not all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iterables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 are iterators.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See </a:t>
            </a:r>
            <a:r>
              <a:rPr lang="en-US" sz="11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Tutorial: Iterators and </a:t>
            </a:r>
            <a:r>
              <a:rPr lang="en-US" sz="1100" dirty="0" err="1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Iterables</a:t>
            </a:r>
            <a:r>
              <a:rPr lang="en-US" sz="11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What Are They and How Do They Work? – YouTube</a:t>
            </a:r>
            <a:r>
              <a:rPr lang="en-US" sz="1100" dirty="0">
                <a:solidFill>
                  <a:schemeClr val="accent2"/>
                </a:solidFill>
              </a:rPr>
              <a:t> </a:t>
            </a:r>
            <a:r>
              <a:rPr lang="en-US" sz="1600" dirty="0"/>
              <a:t>for more details.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122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70FEC-83B3-484C-93CE-D06FB2D0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en-CA" altLang="en-US" sz="3000" b="1" dirty="0">
                <a:cs typeface="DejaVu Sans" charset="0"/>
              </a:rPr>
              <a:t>Types</a:t>
            </a:r>
            <a:endParaRPr kumimoji="0" lang="en-CA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DejaVu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B6238-45DA-47D5-9806-F0C5288445C3}"/>
              </a:ext>
            </a:extLst>
          </p:cNvPr>
          <p:cNvSpPr txBox="1"/>
          <p:nvPr/>
        </p:nvSpPr>
        <p:spPr>
          <a:xfrm>
            <a:off x="607031" y="827116"/>
            <a:ext cx="7921019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few objects and observe their types</a:t>
            </a:r>
          </a:p>
          <a:p>
            <a:endParaRPr lang="en-US" dirty="0"/>
          </a:p>
          <a:p>
            <a:r>
              <a:rPr lang="en-US" dirty="0"/>
              <a:t>To understand the type of an object use the type built-in function.</a:t>
            </a:r>
          </a:p>
          <a:p>
            <a:endParaRPr lang="en-US" dirty="0"/>
          </a:p>
          <a:p>
            <a:r>
              <a:rPr lang="en-US" dirty="0"/>
              <a:t>Example 1: </a:t>
            </a:r>
          </a:p>
          <a:p>
            <a:pPr marL="342900" indent="-342900">
              <a:buAutoNum type="arabicPeriod"/>
            </a:pPr>
            <a:r>
              <a:rPr lang="en-US" dirty="0" err="1"/>
              <a:t>astring</a:t>
            </a:r>
            <a:r>
              <a:rPr lang="en-US" dirty="0"/>
              <a:t> = "This is a string“</a:t>
            </a:r>
          </a:p>
          <a:p>
            <a:pPr marL="342900" indent="-342900">
              <a:buAutoNum type="arabicPeriod"/>
            </a:pPr>
            <a:r>
              <a:rPr lang="en-US" dirty="0"/>
              <a:t>type(</a:t>
            </a:r>
            <a:r>
              <a:rPr lang="en-US" dirty="0" err="1"/>
              <a:t>astring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Example 2:</a:t>
            </a:r>
          </a:p>
          <a:p>
            <a:r>
              <a:rPr lang="en-US" dirty="0"/>
              <a:t>1. </a:t>
            </a:r>
            <a:r>
              <a:rPr lang="en-US" dirty="0" err="1"/>
              <a:t>binteger</a:t>
            </a:r>
            <a:r>
              <a:rPr lang="en-US" dirty="0"/>
              <a:t> = 124</a:t>
            </a:r>
          </a:p>
          <a:p>
            <a:r>
              <a:rPr lang="en-US" dirty="0"/>
              <a:t>2. type(</a:t>
            </a:r>
            <a:r>
              <a:rPr lang="en-US" dirty="0" err="1"/>
              <a:t>binteger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Investigate converting one object type to another to see what is possible</a:t>
            </a:r>
          </a:p>
        </p:txBody>
      </p:sp>
    </p:spTree>
    <p:extLst>
      <p:ext uri="{BB962C8B-B14F-4D97-AF65-F5344CB8AC3E}">
        <p14:creationId xmlns:p14="http://schemas.microsoft.com/office/powerpoint/2010/main" val="317250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70FEC-83B3-484C-93CE-D06FB2D0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96F68-291F-4309-B43B-D37AF2E0A863}"/>
              </a:ext>
            </a:extLst>
          </p:cNvPr>
          <p:cNvSpPr txBox="1"/>
          <p:nvPr/>
        </p:nvSpPr>
        <p:spPr>
          <a:xfrm>
            <a:off x="611490" y="990600"/>
            <a:ext cx="7921019" cy="5223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Commenting is a integral part of the programming process.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Ensure that sufficient comments are added to your code. This helps when later revisiting your code.</a:t>
            </a:r>
          </a:p>
          <a:p>
            <a:pPr lvl="1" indent="0">
              <a:lnSpc>
                <a:spcPct val="150000"/>
              </a:lnSpc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Single line comments: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# Name: Highly Focused</a:t>
            </a:r>
          </a:p>
          <a:p>
            <a:pPr lvl="2">
              <a:lnSpc>
                <a:spcPct val="150000"/>
              </a:lnSpc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# Date: Jan 6, 2019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# Description: This script goes where no script has gone before. Actually </a:t>
            </a:r>
          </a:p>
          <a:p>
            <a:pPr lvl="2">
              <a:lnSpc>
                <a:spcPct val="150000"/>
              </a:lnSpc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#			  It simply adds 2 number</a:t>
            </a:r>
          </a:p>
          <a:p>
            <a:pPr>
              <a:lnSpc>
                <a:spcPct val="150000"/>
              </a:lnSpc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1600" b="1" dirty="0">
                <a:solidFill>
                  <a:srgbClr val="000000"/>
                </a:solidFill>
              </a:rPr>
              <a:t>	</a:t>
            </a:r>
            <a:r>
              <a:rPr lang="en-US" sz="1600" b="1" u="sng" dirty="0">
                <a:solidFill>
                  <a:srgbClr val="000000"/>
                </a:solidFill>
              </a:rPr>
              <a:t>Multi-line comments: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'''Name: Highly Focused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  Date: Jan 6, 2019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  Description: This script goes where no script has gone before. Actually 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			  It simply adds 2 number'''</a:t>
            </a:r>
          </a:p>
        </p:txBody>
      </p:sp>
    </p:spTree>
    <p:extLst>
      <p:ext uri="{BB962C8B-B14F-4D97-AF65-F5344CB8AC3E}">
        <p14:creationId xmlns:p14="http://schemas.microsoft.com/office/powerpoint/2010/main" val="407947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70FEC-83B3-484C-93CE-D06FB2D0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en-CA" altLang="en-US" sz="3000" b="1" dirty="0">
                <a:cs typeface="DejaVu Sans" charset="0"/>
              </a:rPr>
              <a:t>Dir, type and </a:t>
            </a:r>
            <a:r>
              <a:rPr lang="en-CA" altLang="en-US" sz="3000" b="1" dirty="0" err="1">
                <a:cs typeface="DejaVu Sans" charset="0"/>
              </a:rPr>
              <a:t>misc</a:t>
            </a:r>
            <a:endParaRPr kumimoji="0" lang="en-CA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DejaVu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96F68-291F-4309-B43B-D37AF2E0A863}"/>
              </a:ext>
            </a:extLst>
          </p:cNvPr>
          <p:cNvSpPr txBox="1"/>
          <p:nvPr/>
        </p:nvSpPr>
        <p:spPr>
          <a:xfrm>
            <a:off x="606252" y="990600"/>
            <a:ext cx="7921019" cy="499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600" dirty="0"/>
              <a:t>Type and try the following code. Work through the code and 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600" dirty="0"/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#!/</a:t>
            </a:r>
            <a:r>
              <a:rPr lang="en-US" sz="1400" dirty="0" err="1">
                <a:solidFill>
                  <a:srgbClr val="0070C0"/>
                </a:solidFill>
              </a:rPr>
              <a:t>usr</a:t>
            </a:r>
            <a:r>
              <a:rPr lang="en-US" sz="1400" dirty="0">
                <a:solidFill>
                  <a:srgbClr val="0070C0"/>
                </a:solidFill>
              </a:rPr>
              <a:t>/bin/python</a:t>
            </a:r>
          </a:p>
          <a:p>
            <a:pPr lvl="1">
              <a:lnSpc>
                <a:spcPct val="150000"/>
              </a:lnSpc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int_var1 = [1,2,3,4]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chr_var1 = ['a', 'b', 'c', 'd']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print("=" * 80)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print('\t' + str(int_var1[0]) + ' : ' + chr_var1[0])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print("=" * 80)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print("\n\</a:t>
            </a:r>
            <a:r>
              <a:rPr lang="en-US" sz="1400" dirty="0" err="1">
                <a:solidFill>
                  <a:srgbClr val="0070C0"/>
                </a:solidFill>
              </a:rPr>
              <a:t>tType</a:t>
            </a:r>
            <a:r>
              <a:rPr lang="en-US" sz="1400" dirty="0">
                <a:solidFill>
                  <a:srgbClr val="0070C0"/>
                </a:solidFill>
              </a:rPr>
              <a:t> of int_var1: " + str(type(int_var1)))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print("="*80 + '\n\tint Methods and Attributes\n' + "-_-_"*20 + '\n\t' + str(</a:t>
            </a:r>
            <a:r>
              <a:rPr lang="en-US" sz="1400" dirty="0" err="1">
                <a:solidFill>
                  <a:srgbClr val="0070C0"/>
                </a:solidFill>
              </a:rPr>
              <a:t>dir</a:t>
            </a:r>
            <a:r>
              <a:rPr lang="en-US" sz="1400" dirty="0">
                <a:solidFill>
                  <a:srgbClr val="0070C0"/>
                </a:solidFill>
              </a:rPr>
              <a:t>(int_var1)))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print("=" * 80)</a:t>
            </a:r>
          </a:p>
          <a:p>
            <a:pPr lvl="1">
              <a:lnSpc>
                <a:spcPct val="150000"/>
              </a:lnSpc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print("Int " + str(int_var1[1]) + ": " + chr_var1[1])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0070C0"/>
                </a:solidFill>
              </a:rPr>
              <a:t>print("Int " + str(int_var1[2]) + ": " + chr_var1[2])</a:t>
            </a:r>
          </a:p>
        </p:txBody>
      </p:sp>
    </p:spTree>
    <p:extLst>
      <p:ext uri="{BB962C8B-B14F-4D97-AF65-F5344CB8AC3E}">
        <p14:creationId xmlns:p14="http://schemas.microsoft.com/office/powerpoint/2010/main" val="24995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1490" y="1123240"/>
            <a:ext cx="7921019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Python Top-Level manual URL: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 </a:t>
            </a:r>
            <a:r>
              <a:rPr kumimoji="0" lang="en-US" sz="1800" b="0" i="1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https://docs.python.org/3/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Python Standard Library manual URL: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 </a:t>
            </a:r>
            <a:r>
              <a:rPr kumimoji="0" lang="en-US" sz="1800" b="0" i="1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https://docs.python.org/3/library/index.html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Python Language Reference URL: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 </a:t>
            </a:r>
            <a:r>
              <a:rPr kumimoji="0" lang="en-US" sz="1800" b="0" i="1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https://docs.python.org/3/reference/index.html</a:t>
            </a:r>
            <a:endParaRPr kumimoji="0" lang="en-US" sz="1800" b="0" i="1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Python Tutorial URL: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	 </a:t>
            </a:r>
            <a:r>
              <a:rPr kumimoji="0" lang="en-US" sz="1800" b="0" i="1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https://docs.python.org/3/tutorial/index.html</a:t>
            </a:r>
            <a:endParaRPr kumimoji="0" lang="en-US" sz="1800" b="0" i="1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004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Why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995268"/>
            <a:ext cx="7921019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There are many languages available that could be used to adequately explore the many facets of security. Nevertheless only a few of them can match Python in the areas most relevant to this course. </a:t>
            </a:r>
          </a:p>
          <a:p>
            <a:pPr>
              <a:lnSpc>
                <a:spcPct val="150000"/>
              </a:lnSpc>
            </a:pPr>
            <a:endParaRPr lang="en-US" sz="1700" dirty="0"/>
          </a:p>
          <a:p>
            <a:pPr>
              <a:lnSpc>
                <a:spcPct val="150000"/>
              </a:lnSpc>
            </a:pPr>
            <a:r>
              <a:rPr lang="en-US" sz="1700" dirty="0"/>
              <a:t>A few of the reasons are as follows: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700" dirty="0"/>
              <a:t>Rapid prototyping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Within a short period of time a simple test scenario can be created.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Easy proof of concept demonstration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700" dirty="0"/>
              <a:t>Extensible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Object oriented – can be modified to add features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Large library - if you can dream it, someone has probably built a library to assist you achieve your goals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4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Environment -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1490" y="990600"/>
            <a:ext cx="7921019" cy="243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Download Windows OS intended for exploration of Microsoft browser: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https://developer.microsoft.com/en-us/microsoft-edge/tools/vms/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Download Windows OS, (</a:t>
            </a:r>
            <a:r>
              <a:rPr lang="en-US" sz="1600" u="sng" dirty="0"/>
              <a:t>if you have a valid license)</a:t>
            </a:r>
            <a:r>
              <a:rPr lang="en-US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https://www.microsoft.com/en-ca/software-download/ 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r>
              <a:rPr lang="en-US" sz="1600" dirty="0"/>
              <a:t>Download Windows 7 and Windows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Image below shows the selected menu options for Windows 7 and VMware: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AEEF2D-2DFD-4983-BD41-77FE994FD986}"/>
              </a:ext>
            </a:extLst>
          </p:cNvPr>
          <p:cNvGrpSpPr/>
          <p:nvPr/>
        </p:nvGrpSpPr>
        <p:grpSpPr>
          <a:xfrm>
            <a:off x="1905000" y="3451034"/>
            <a:ext cx="4143818" cy="2949766"/>
            <a:chOff x="1905000" y="3253271"/>
            <a:chExt cx="4143818" cy="29497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81909A-17A5-4360-99C5-FB7A7D399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0" y="3253271"/>
              <a:ext cx="4143818" cy="29497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8A1170-D414-4D36-99C6-370384690973}"/>
                </a:ext>
              </a:extLst>
            </p:cNvPr>
            <p:cNvSpPr/>
            <p:nvPr/>
          </p:nvSpPr>
          <p:spPr bwMode="auto">
            <a:xfrm>
              <a:off x="1905000" y="4953000"/>
              <a:ext cx="4038600" cy="3048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Noto Sans CJK SC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DB2987-ACF9-40AD-93E9-6FDBAE39714B}"/>
                </a:ext>
              </a:extLst>
            </p:cNvPr>
            <p:cNvSpPr/>
            <p:nvPr/>
          </p:nvSpPr>
          <p:spPr bwMode="auto">
            <a:xfrm>
              <a:off x="1905000" y="5486400"/>
              <a:ext cx="4038600" cy="3048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Noto Sans CJK S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12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Environment - Linux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995268"/>
            <a:ext cx="7921019" cy="507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Linux Virtual Machine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Kali Linux is a favorite (other distributions can be used)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Not all distros are suitable</a:t>
            </a:r>
            <a:r>
              <a:rPr lang="en-US" sz="1700" dirty="0">
                <a:solidFill>
                  <a:srgbClr val="000000"/>
                </a:solidFill>
              </a:rPr>
              <a:t>. </a:t>
            </a:r>
            <a:r>
              <a:rPr lang="en-US" sz="2000" b="1" u="sng" dirty="0">
                <a:solidFill>
                  <a:srgbClr val="FF0000"/>
                </a:solidFill>
              </a:rPr>
              <a:t>Choose according to your skillset!!!</a:t>
            </a:r>
            <a:endParaRPr kumimoji="0" lang="en-US" sz="17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Short list of possible tools to be used, they are listed in no particular order: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Python3 – primarily and python2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Various libraries to be introduced as needed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Immunity Debugger ( possibly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OllyDbg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, x64dbg )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Notepad++ (optionally Sublime, Atom)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PyCharm IDE (there are others but you can choose)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 err="1">
                <a:solidFill>
                  <a:srgbClr val="000000"/>
                </a:solidFill>
              </a:rPr>
              <a:t>mingw</a:t>
            </a:r>
            <a:r>
              <a:rPr lang="en-US" sz="1700" dirty="0">
                <a:solidFill>
                  <a:srgbClr val="000000"/>
                </a:solidFill>
              </a:rPr>
              <a:t> compiler</a:t>
            </a: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endParaRPr lang="en-US" sz="1700" dirty="0">
              <a:solidFill>
                <a:srgbClr val="000000"/>
              </a:solidFill>
            </a:endParaRPr>
          </a:p>
          <a:p>
            <a:pPr marR="0" lvl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There are other tools; they will be added as the need arises.</a:t>
            </a:r>
          </a:p>
        </p:txBody>
      </p:sp>
    </p:spTree>
    <p:extLst>
      <p:ext uri="{BB962C8B-B14F-4D97-AF65-F5344CB8AC3E}">
        <p14:creationId xmlns:p14="http://schemas.microsoft.com/office/powerpoint/2010/main" val="225202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Python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995268"/>
            <a:ext cx="7921019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Generic process to run a python script</a:t>
            </a:r>
            <a:endParaRPr lang="en-US" sz="1700" dirty="0">
              <a:solidFill>
                <a:srgbClr val="000000"/>
              </a:solidFill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Create and save a document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.</a:t>
            </a:r>
            <a:r>
              <a:rPr lang="en-US" sz="1700" dirty="0" err="1">
                <a:solidFill>
                  <a:srgbClr val="000000"/>
                </a:solidFill>
              </a:rPr>
              <a:t>py</a:t>
            </a:r>
            <a:r>
              <a:rPr lang="en-US" sz="1700" dirty="0">
                <a:solidFill>
                  <a:srgbClr val="000000"/>
                </a:solidFill>
              </a:rPr>
              <a:t> extension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From the command prompt type # </a:t>
            </a:r>
            <a:r>
              <a:rPr kumimoji="0" lang="en-US" sz="1700" b="1" i="1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python&lt;#&gt; &lt;filename&gt;.</a:t>
            </a:r>
            <a:r>
              <a:rPr kumimoji="0" lang="en-US" sz="1700" b="1" i="1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</a:t>
            </a:r>
            <a:endParaRPr kumimoji="0" lang="en-US" sz="1700" b="1" i="1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kumimoji="0" lang="en-US" sz="17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From the command prompt type # </a:t>
            </a:r>
            <a:r>
              <a:rPr kumimoji="0" lang="en-US" sz="1700" b="1" i="1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./&lt;filename&gt;.</a:t>
            </a:r>
            <a:r>
              <a:rPr kumimoji="0" lang="en-US" sz="1700" b="1" i="1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</a:t>
            </a:r>
            <a:endParaRPr kumimoji="0" lang="en-US" sz="1700" b="1" i="1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What is happening when you run the application?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3DC6AC-C21C-48AD-8E75-8432F7C03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099860"/>
              </p:ext>
            </p:extLst>
          </p:nvPr>
        </p:nvGraphicFramePr>
        <p:xfrm>
          <a:off x="689581" y="3429000"/>
          <a:ext cx="7921019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0292D8-202D-4309-ACD6-E47E42015012}"/>
              </a:ext>
            </a:extLst>
          </p:cNvPr>
          <p:cNvSpPr txBox="1"/>
          <p:nvPr/>
        </p:nvSpPr>
        <p:spPr>
          <a:xfrm>
            <a:off x="689580" y="5464629"/>
            <a:ext cx="792101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There are times when you simply need to test or validate an operation. The python shell </a:t>
            </a:r>
            <a:r>
              <a:rPr lang="en-US" dirty="0">
                <a:solidFill>
                  <a:srgbClr val="000000"/>
                </a:solidFill>
              </a:rPr>
              <a:t>is the quickest resource to assist you the developer.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9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Python Basics – First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995268"/>
            <a:ext cx="7921019" cy="5557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On your Linux VM: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Open a Terminal window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Type python3  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By default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</a:rPr>
              <a:t>&lt;prompt&gt; # python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</a:rPr>
              <a:t>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will launch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</a:rPr>
              <a:t>python2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0000"/>
                </a:solidFill>
                <a:highlight>
                  <a:srgbClr val="FFFF00"/>
                </a:highlight>
              </a:rPr>
              <a:t>CHALLENGE</a:t>
            </a:r>
            <a:r>
              <a:rPr lang="en-US" sz="1700" dirty="0">
                <a:solidFill>
                  <a:srgbClr val="000000"/>
                </a:solidFill>
              </a:rPr>
              <a:t>: Configure </a:t>
            </a:r>
            <a:r>
              <a:rPr lang="en-US" sz="1700" dirty="0" err="1">
                <a:solidFill>
                  <a:srgbClr val="000000"/>
                </a:solidFill>
              </a:rPr>
              <a:t>linux</a:t>
            </a:r>
            <a:r>
              <a:rPr lang="en-US" sz="1700" dirty="0">
                <a:solidFill>
                  <a:srgbClr val="000000"/>
                </a:solidFill>
              </a:rPr>
              <a:t> to launch python3 by default</a:t>
            </a:r>
          </a:p>
          <a:p>
            <a:pPr>
              <a:lnSpc>
                <a:spcPct val="150000"/>
              </a:lnSpc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kumimoji="0" 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&gt;&gt;&gt; print(“hello”)</a:t>
            </a:r>
          </a:p>
          <a:p>
            <a:pPr lvl="2">
              <a:lnSpc>
                <a:spcPct val="150000"/>
              </a:lnSpc>
            </a:pPr>
            <a:r>
              <a:rPr lang="en-US" sz="1700" i="1" dirty="0">
                <a:solidFill>
                  <a:srgbClr val="0070C0"/>
                </a:solidFill>
              </a:rPr>
              <a:t>hello</a:t>
            </a:r>
          </a:p>
          <a:p>
            <a:pPr lvl="2">
              <a:lnSpc>
                <a:spcPct val="150000"/>
              </a:lnSpc>
            </a:pPr>
            <a:r>
              <a:rPr kumimoji="0" 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&gt;&gt;&gt; print(“hello world”)</a:t>
            </a:r>
          </a:p>
          <a:p>
            <a:pPr lvl="2">
              <a:lnSpc>
                <a:spcPct val="150000"/>
              </a:lnSpc>
            </a:pPr>
            <a:r>
              <a:rPr lang="en-US" sz="1700" i="1" dirty="0">
                <a:solidFill>
                  <a:srgbClr val="0070C0"/>
                </a:solidFill>
              </a:rPr>
              <a:t>Hello world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</a:rPr>
              <a:t>What did we just do?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</a:rPr>
              <a:t>What is this environment called? </a:t>
            </a:r>
            <a:r>
              <a:rPr lang="en-US" sz="700" dirty="0">
                <a:solidFill>
                  <a:srgbClr val="000000"/>
                </a:solidFill>
              </a:rPr>
              <a:t>REPL read, evaluate, print, loop</a:t>
            </a:r>
            <a:endParaRPr lang="en-US" sz="17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How can we get out of this environment?</a:t>
            </a:r>
          </a:p>
          <a:p>
            <a:pPr marL="285750" marR="0" lvl="0" indent="-28575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76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Python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995268"/>
            <a:ext cx="7921019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On your Linux VM: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Create a folder called ITSC203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Create a subfolder concepts, week1, </a:t>
            </a:r>
            <a:r>
              <a:rPr lang="en-US" sz="1700" dirty="0" err="1">
                <a:solidFill>
                  <a:srgbClr val="000000"/>
                </a:solidFill>
              </a:rPr>
              <a:t>etc</a:t>
            </a:r>
            <a:endParaRPr lang="en-US" sz="1700" dirty="0">
              <a:solidFill>
                <a:srgbClr val="000000"/>
              </a:solidFill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Open an editor (vi,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gedit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pycharm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etc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)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Type the following:</a:t>
            </a:r>
          </a:p>
          <a:p>
            <a:pPr marL="1143000" marR="0" lvl="2" indent="-2286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#!/</a:t>
            </a:r>
            <a:r>
              <a:rPr kumimoji="0" lang="en-US" sz="17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usr</a:t>
            </a:r>
            <a:r>
              <a:rPr kumimoji="0" 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/bin/python</a:t>
            </a:r>
          </a:p>
          <a:p>
            <a:pPr marL="1143000" marR="0" lvl="2" indent="-2286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print(“hello”)</a:t>
            </a:r>
          </a:p>
          <a:p>
            <a:pPr marL="1143000" marR="0" lvl="2" indent="-2286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print(“hello world”)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3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Save the file as </a:t>
            </a:r>
            <a:r>
              <a:rPr lang="en-US" sz="1700" b="1" dirty="0">
                <a:solidFill>
                  <a:srgbClr val="000000"/>
                </a:solidFill>
              </a:rPr>
              <a:t>m1concept1.py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3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How can we execute this code?</a:t>
            </a:r>
          </a:p>
          <a:p>
            <a:pPr marL="342900" marR="0" lvl="0" indent="-34290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3"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What is the output?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394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F16D-4201-43D8-AA4B-1B09CB76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kumimoji="0" lang="en-CA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ejaVu Sans" charset="0"/>
              </a:rPr>
              <a:t>Interesting Python Fact – useless!!!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36276-0604-4131-BED4-3D8DA5AA88F1}"/>
              </a:ext>
            </a:extLst>
          </p:cNvPr>
          <p:cNvSpPr txBox="1"/>
          <p:nvPr/>
        </p:nvSpPr>
        <p:spPr>
          <a:xfrm>
            <a:off x="613380" y="995268"/>
            <a:ext cx="7921019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Variable names are simply labels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Labels can be changed to represent some other data value of any supported datatype.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700" dirty="0">
                <a:solidFill>
                  <a:srgbClr val="000000"/>
                </a:solidFill>
              </a:rPr>
              <a:t>The value, (</a:t>
            </a:r>
            <a:r>
              <a:rPr lang="en-US" sz="1700" dirty="0" err="1">
                <a:solidFill>
                  <a:srgbClr val="000000"/>
                </a:solidFill>
              </a:rPr>
              <a:t>ie</a:t>
            </a:r>
            <a:r>
              <a:rPr lang="en-US" sz="1700" dirty="0">
                <a:solidFill>
                  <a:srgbClr val="000000"/>
                </a:solidFill>
              </a:rPr>
              <a:t> the object) is given memory, not the label</a:t>
            </a:r>
          </a:p>
          <a:p>
            <a:pPr marL="0" marR="0" lvl="0" indent="0" algn="l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If the value is no longer accessible via a variable name python removes the data from memory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4FE34A-226F-4149-9350-6A9B0F35C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489097"/>
              </p:ext>
            </p:extLst>
          </p:nvPr>
        </p:nvGraphicFramePr>
        <p:xfrm>
          <a:off x="2484628" y="3975843"/>
          <a:ext cx="2849372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7AF22F-9354-41AE-9E2B-2C00C83E8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103422"/>
              </p:ext>
            </p:extLst>
          </p:nvPr>
        </p:nvGraphicFramePr>
        <p:xfrm>
          <a:off x="2514600" y="4939070"/>
          <a:ext cx="3657599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0FE4B6F-ABA0-40B9-8C8D-2CEBFF4C2408}"/>
              </a:ext>
            </a:extLst>
          </p:cNvPr>
          <p:cNvSpPr/>
          <p:nvPr/>
        </p:nvSpPr>
        <p:spPr bwMode="auto">
          <a:xfrm>
            <a:off x="4568251" y="5105400"/>
            <a:ext cx="918149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700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BE323-CEC4-4191-9681-CEC3FD5C7073}"/>
              </a:ext>
            </a:extLst>
          </p:cNvPr>
          <p:cNvSpPr txBox="1"/>
          <p:nvPr/>
        </p:nvSpPr>
        <p:spPr>
          <a:xfrm>
            <a:off x="1066800" y="3975843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A0CA5-3133-495D-8617-2CE61321B215}"/>
              </a:ext>
            </a:extLst>
          </p:cNvPr>
          <p:cNvSpPr txBox="1"/>
          <p:nvPr/>
        </p:nvSpPr>
        <p:spPr>
          <a:xfrm>
            <a:off x="1066800" y="4908037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70987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ule1" id="{DD1FB295-868B-41C9-B65F-A6E4BB6643AE}" vid="{4BC382A9-9A9E-4FAD-85F5-1CA8A900DE5C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ule1" id="{DD1FB295-868B-41C9-B65F-A6E4BB6643AE}" vid="{928521FD-9BD7-4D78-8049-5E2D530A298E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E75168B5-5FEF-4729-B07F-393705FFB90A}" vid="{8D039FAD-0571-441D-B8BD-3D7CE35AD2B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Module1</Template>
  <TotalTime>442</TotalTime>
  <Words>2150</Words>
  <Application>Microsoft Office PowerPoint</Application>
  <PresentationFormat>On-screen Show (4:3)</PresentationFormat>
  <Paragraphs>300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Adobe Devanagari</vt:lpstr>
      <vt:lpstr>Arial</vt:lpstr>
      <vt:lpstr>Brush Script MT</vt:lpstr>
      <vt:lpstr>Calibri</vt:lpstr>
      <vt:lpstr>Comic Sans MS</vt:lpstr>
      <vt:lpstr>DejaVu Sans</vt:lpstr>
      <vt:lpstr>Noto Sans CJK SC</vt:lpstr>
      <vt:lpstr>Times New Roman</vt:lpstr>
      <vt:lpstr>Titillium Lt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Rowe</dc:creator>
  <cp:lastModifiedBy>Gary Rowe</cp:lastModifiedBy>
  <cp:revision>42</cp:revision>
  <cp:lastPrinted>2016-04-11T23:01:10Z</cp:lastPrinted>
  <dcterms:created xsi:type="dcterms:W3CDTF">2019-12-27T03:13:57Z</dcterms:created>
  <dcterms:modified xsi:type="dcterms:W3CDTF">2021-01-09T20:37:59Z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SAIT Polytechnic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