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5"/>
  </p:notesMasterIdLst>
  <p:sldIdLst>
    <p:sldId id="256" r:id="rId3"/>
    <p:sldId id="285" r:id="rId4"/>
    <p:sldId id="269" r:id="rId5"/>
    <p:sldId id="267" r:id="rId6"/>
    <p:sldId id="268" r:id="rId7"/>
    <p:sldId id="272" r:id="rId8"/>
    <p:sldId id="295" r:id="rId9"/>
    <p:sldId id="273" r:id="rId10"/>
    <p:sldId id="296" r:id="rId11"/>
    <p:sldId id="297" r:id="rId12"/>
    <p:sldId id="271" r:id="rId13"/>
    <p:sldId id="270" r:id="rId14"/>
    <p:sldId id="298" r:id="rId15"/>
    <p:sldId id="275" r:id="rId16"/>
    <p:sldId id="276" r:id="rId17"/>
    <p:sldId id="274" r:id="rId18"/>
    <p:sldId id="299" r:id="rId19"/>
    <p:sldId id="300" r:id="rId20"/>
    <p:sldId id="286" r:id="rId21"/>
    <p:sldId id="287" r:id="rId22"/>
    <p:sldId id="288" r:id="rId23"/>
    <p:sldId id="301" r:id="rId24"/>
    <p:sldId id="289" r:id="rId25"/>
    <p:sldId id="291" r:id="rId26"/>
    <p:sldId id="302" r:id="rId27"/>
    <p:sldId id="292" r:id="rId28"/>
    <p:sldId id="293" r:id="rId29"/>
    <p:sldId id="294" r:id="rId30"/>
    <p:sldId id="303" r:id="rId31"/>
    <p:sldId id="278" r:id="rId32"/>
    <p:sldId id="279" r:id="rId33"/>
    <p:sldId id="284" r:id="rId34"/>
  </p:sldIdLst>
  <p:sldSz cx="9144000" cy="6858000" type="screen4x3"/>
  <p:notesSz cx="7023100" cy="9309100"/>
  <p:defaultTextStyle>
    <a:defPPr>
      <a:defRPr lang="en-US"/>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tx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tx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tx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tx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Rowe" initials="GR" lastIdx="1" clrIdx="0">
    <p:extLst>
      <p:ext uri="{19B8F6BF-5375-455C-9EA6-DF929625EA0E}">
        <p15:presenceInfo xmlns:p15="http://schemas.microsoft.com/office/powerpoint/2012/main" userId="S-1-5-21-2664737520-481353137-1098671830-1084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6532" autoAdjust="0"/>
  </p:normalViewPr>
  <p:slideViewPr>
    <p:cSldViewPr>
      <p:cViewPr varScale="1">
        <p:scale>
          <a:sx n="115" d="100"/>
          <a:sy n="115" d="100"/>
        </p:scale>
        <p:origin x="1302" y="114"/>
      </p:cViewPr>
      <p:guideLst>
        <p:guide orient="horz" pos="2160"/>
        <p:guide pos="2880"/>
      </p:guideLst>
    </p:cSldViewPr>
  </p:slideViewPr>
  <p:outlineViewPr>
    <p:cViewPr varScale="1">
      <p:scale>
        <a:sx n="170" d="200"/>
        <a:sy n="170" d="200"/>
      </p:scale>
      <p:origin x="0" y="-96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BAA4C16-D823-4DCE-AA24-9ACEB46BDA2F}"/>
              </a:ext>
            </a:extLst>
          </p:cNvPr>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3A9018A3-6A40-4ADE-BE0C-C9FD3EB51523}"/>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BD8E8582-3C80-4DD9-8C1D-6394A41137EC}"/>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6" name="Rectangle 4">
            <a:extLst>
              <a:ext uri="{FF2B5EF4-FFF2-40B4-BE49-F238E27FC236}">
                <a16:creationId xmlns:a16="http://schemas.microsoft.com/office/drawing/2014/main" id="{7A93D92A-8516-44A4-B4FE-FAF030F98CD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7" name="Rectangle 5">
            <a:extLst>
              <a:ext uri="{FF2B5EF4-FFF2-40B4-BE49-F238E27FC236}">
                <a16:creationId xmlns:a16="http://schemas.microsoft.com/office/drawing/2014/main" id="{17C1C28C-5C61-44EE-9741-0CC0E0EA731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endParaRPr lang="en-CA" altLang="en-US"/>
          </a:p>
        </p:txBody>
      </p:sp>
      <p:sp>
        <p:nvSpPr>
          <p:cNvPr id="3078" name="Rectangle 6">
            <a:extLst>
              <a:ext uri="{FF2B5EF4-FFF2-40B4-BE49-F238E27FC236}">
                <a16:creationId xmlns:a16="http://schemas.microsoft.com/office/drawing/2014/main" id="{0869000E-A644-4768-AED0-31918D6F433D}"/>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fld id="{FEAE7070-0CA8-4432-AC85-558746FA80FD}"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F281ED84-91FF-4215-A753-146BCBF3C516}"/>
              </a:ext>
            </a:extLst>
          </p:cNvPr>
          <p:cNvSpPr>
            <a:spLocks noGrp="1" noChangeArrowheads="1"/>
          </p:cNvSpPr>
          <p:nvPr>
            <p:ph type="sldNum"/>
          </p:nvPr>
        </p:nvSpPr>
        <p:spPr>
          <a:ln/>
        </p:spPr>
        <p:txBody>
          <a:bodyPr/>
          <a:lstStyle/>
          <a:p>
            <a:fld id="{C5BAF22B-534D-4FD1-8CB0-BE80A46696A4}" type="slidenum">
              <a:rPr lang="en-CA" altLang="en-US"/>
              <a:pPr/>
              <a:t>1</a:t>
            </a:fld>
            <a:endParaRPr lang="en-CA" altLang="en-US"/>
          </a:p>
        </p:txBody>
      </p:sp>
      <p:sp>
        <p:nvSpPr>
          <p:cNvPr id="6145" name="Rectangle 1">
            <a:extLst>
              <a:ext uri="{FF2B5EF4-FFF2-40B4-BE49-F238E27FC236}">
                <a16:creationId xmlns:a16="http://schemas.microsoft.com/office/drawing/2014/main" id="{D0C0AE97-1DEC-4229-B905-07670294CD68}"/>
              </a:ext>
            </a:extLst>
          </p:cNvPr>
          <p:cNvSpPr txBox="1">
            <a:spLocks noGrp="1" noRot="1" noChangeAspect="1" noChangeArrowheads="1"/>
          </p:cNvSpPr>
          <p:nvPr>
            <p:ph type="sldImg"/>
          </p:nvPr>
        </p:nvSpPr>
        <p:spPr bwMode="auto">
          <a:xfrm>
            <a:off x="1184275" y="698500"/>
            <a:ext cx="4651375" cy="34877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3EDF740D-7D16-4870-844C-C964F68BEA88}"/>
              </a:ext>
            </a:extLst>
          </p:cNvPr>
          <p:cNvSpPr txBox="1">
            <a:spLocks noGrp="1" noChangeArrowheads="1"/>
          </p:cNvSpPr>
          <p:nvPr>
            <p:ph type="body" idx="1"/>
          </p:nvPr>
        </p:nvSpPr>
        <p:spPr bwMode="auto">
          <a:xfrm>
            <a:off x="701675" y="4421188"/>
            <a:ext cx="5616575" cy="4186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47" name="Rectangle 3">
            <a:extLst>
              <a:ext uri="{FF2B5EF4-FFF2-40B4-BE49-F238E27FC236}">
                <a16:creationId xmlns:a16="http://schemas.microsoft.com/office/drawing/2014/main" id="{13D6C15C-A69E-483F-A745-7062DE8DD9F8}"/>
              </a:ext>
            </a:extLst>
          </p:cNvPr>
          <p:cNvSpPr>
            <a:spLocks noChangeArrowheads="1"/>
          </p:cNvSpPr>
          <p:nvPr/>
        </p:nvSpPr>
        <p:spPr bwMode="auto">
          <a:xfrm>
            <a:off x="3978275" y="8842375"/>
            <a:ext cx="30416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800" rIns="93240" bIns="46800" anchor="b"/>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r">
              <a:lnSpc>
                <a:spcPct val="100000"/>
              </a:lnSpc>
            </a:pPr>
            <a:fld id="{C63F7C17-627E-43E8-8220-5FE45385F07D}" type="slidenum">
              <a:rPr lang="en-CA" altLang="en-US" sz="1200">
                <a:latin typeface="+mn-lt" charset="0"/>
                <a:cs typeface="+mn-ea" charset="0"/>
              </a:rPr>
              <a:pPr algn="r">
                <a:lnSpc>
                  <a:spcPct val="100000"/>
                </a:lnSpc>
              </a:pPr>
              <a:t>1</a:t>
            </a:fld>
            <a:endParaRPr lang="en-CA" altLang="en-US" sz="1200">
              <a:latin typeface="+mn-lt"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0AF3-9FC1-4614-B62A-0402AA4B39F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F402EB-6F2C-4D13-AAB2-C805671D51D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155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E0D-19FB-44F3-AD4A-F21081EE5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95D9E-B5A8-4A2E-AFFC-A41062CAA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91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4F09B-CBAB-41D5-AF95-5134C4A70FFA}"/>
              </a:ext>
            </a:extLst>
          </p:cNvPr>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1C45A8-FE1C-40F0-A262-4F916BF4A9EC}"/>
              </a:ext>
            </a:extLst>
          </p:cNvPr>
          <p:cNvSpPr>
            <a:spLocks noGrp="1"/>
          </p:cNvSpPr>
          <p:nvPr>
            <p:ph type="body" orient="vert" idx="1"/>
          </p:nvPr>
        </p:nvSpPr>
        <p:spPr>
          <a:xfrm>
            <a:off x="457200" y="273050"/>
            <a:ext cx="6019800" cy="53070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1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A2E8-210B-4132-AFEF-CD49930DC80B}"/>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1C6F5-10AF-495C-AFF9-F066782C4FA0}"/>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71212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85D9-7808-49F8-AF7D-F34207F6024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82C2573-6F0D-461E-9728-809C001FB3D6}"/>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67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36E6-92DA-4296-8EA7-A9EDEFAC905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A00AC-758E-4099-A2A3-2380A4C644C8}"/>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8241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1A7-A0B7-405A-A2BC-B18090A2FF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5567018-A552-43C5-992C-5CAB0D7FA9FB}"/>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6BBE6-A5BF-46E2-A204-1F01EA802FCB}"/>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46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EAA-5721-447F-B139-4913B4FC3FC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1DBED8A-CF09-4B79-A9B6-3E816CD10D08}"/>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476F42-1820-4046-AF16-4CC3F4E63B43}"/>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1AD71-B412-44A3-AD10-3CC6C0CF0B88}"/>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DB30C5-BA10-416C-B6AC-23EA5F8BC185}"/>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37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9E02-7DFD-4FF3-BF73-DFFCA5AA3C7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9613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42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4EF0-4EAD-4DF8-8041-1FFFA9C21BF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DC243-C9EC-4FF2-9E52-7E73612640E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FAE398-D825-4A22-B982-61D144AE7BD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4148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8DA1-8D67-4A66-BB68-4F2564CE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4290A-D391-45DC-9289-7584C30B4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571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A1D-97A4-406F-AC1E-2D2BA00DAC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0DA86F-708D-4D19-825D-FCC2F1BB98E6}"/>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0F29D-2C39-449B-AE37-0B68F574F4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9509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88C-4F03-4564-84F1-62F7873787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51FB5-D72D-4644-852B-24C19B73708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442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B7D3F-2A6B-4740-9CCF-7EB73D7E5BFD}"/>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A324C-8A7A-49AA-8CE2-2421512F2D6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BAA6-3C87-47C2-AE5F-A1E0F22D99A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1893C-B3F7-4678-8894-F8DA08C54E5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22812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5847-8292-4A8A-8A9D-5DC28EF6C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ECCA6-55A7-4D02-BC32-E3F735ED87EE}"/>
              </a:ext>
            </a:extLst>
          </p:cNvPr>
          <p:cNvSpPr>
            <a:spLocks noGrp="1"/>
          </p:cNvSpPr>
          <p:nvPr>
            <p:ph sz="half" idx="1"/>
          </p:nvPr>
        </p:nvSpPr>
        <p:spPr>
          <a:xfrm>
            <a:off x="457200" y="1604963"/>
            <a:ext cx="4037013"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51192-AD77-4430-96B2-2CB78EAA53A9}"/>
              </a:ext>
            </a:extLst>
          </p:cNvPr>
          <p:cNvSpPr>
            <a:spLocks noGrp="1"/>
          </p:cNvSpPr>
          <p:nvPr>
            <p:ph sz="half" idx="2"/>
          </p:nvPr>
        </p:nvSpPr>
        <p:spPr>
          <a:xfrm>
            <a:off x="4646613" y="1604963"/>
            <a:ext cx="4038600" cy="3975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411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D469-57C8-40E6-A291-001F4CFE33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B1E-36B0-42BE-9AC6-7FF2C449E5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A84E75-B6C1-47F2-A9A5-E3A1197145C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37043-E5C2-481F-AED2-F54565F1E6A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0FE8C9-D5B3-48E4-ACE7-A653999C4BF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21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EC9C-FF65-4013-BAC1-14B3D2E39FB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37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5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4320-FA50-4501-B1C4-BA1AC495CE1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06EEE1-CFB8-4D9F-BFCE-FA7A9E8618F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26362-9DBC-47E3-AA3D-4CF6CED2C4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7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A102-82DA-4CCC-9073-A045FC7F57D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5591B8-CF10-424E-AD8D-E078BE9991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95AC551-F68A-4E4A-8A26-4F2CE63E56C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794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23D87769-0C60-4243-9931-E7386C3913BD}"/>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EE6EB8F9-3889-40D8-9A6E-99E4162CB510}"/>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1027" name="Picture 3">
            <a:extLst>
              <a:ext uri="{FF2B5EF4-FFF2-40B4-BE49-F238E27FC236}">
                <a16:creationId xmlns:a16="http://schemas.microsoft.com/office/drawing/2014/main" id="{1F6928EF-659A-439A-8467-EF36CD453C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hidden="1">
            <a:extLst>
              <a:ext uri="{FF2B5EF4-FFF2-40B4-BE49-F238E27FC236}">
                <a16:creationId xmlns:a16="http://schemas.microsoft.com/office/drawing/2014/main" id="{36D82837-6E1B-415E-B7BF-8CEAB29DB9A0}"/>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9" name="Picture 5">
            <a:extLst>
              <a:ext uri="{FF2B5EF4-FFF2-40B4-BE49-F238E27FC236}">
                <a16:creationId xmlns:a16="http://schemas.microsoft.com/office/drawing/2014/main" id="{ECEBE7B7-EAAD-4203-BF5D-51657A4307F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19185" r="17752"/>
          <a:stretch>
            <a:fillRect/>
          </a:stretch>
        </p:blipFill>
        <p:spPr bwMode="auto">
          <a:xfrm>
            <a:off x="682625" y="127000"/>
            <a:ext cx="3144838" cy="6346825"/>
          </a:xfrm>
          <a:prstGeom prst="rect">
            <a:avLst/>
          </a:prstGeom>
          <a:noFill/>
          <a:ln>
            <a:noFill/>
          </a:ln>
          <a:effectLst/>
          <a:extLst>
            <a:ext uri="{909E8E84-426E-40DD-AFC4-6F175D3DCCD1}">
              <a14:hiddenFill xmlns:a14="http://schemas.microsoft.com/office/drawing/2010/main">
                <a:blipFill dpi="0" rotWithShape="0">
                  <a:blip/>
                  <a:srcRect l="19185" r="1775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a:extLst>
              <a:ext uri="{FF2B5EF4-FFF2-40B4-BE49-F238E27FC236}">
                <a16:creationId xmlns:a16="http://schemas.microsoft.com/office/drawing/2014/main" id="{392F99CC-8926-4A91-BE2B-933913856F82}"/>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1031" name="Rectangle 7">
            <a:extLst>
              <a:ext uri="{FF2B5EF4-FFF2-40B4-BE49-F238E27FC236}">
                <a16:creationId xmlns:a16="http://schemas.microsoft.com/office/drawing/2014/main" id="{B6A5B0FC-81C9-45F9-B31E-BD26CAC98966}"/>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US" altLang="en-US"/>
              <a:t>Click to edit the outline text format</a:t>
            </a:r>
          </a:p>
          <a:p>
            <a:pPr lvl="1"/>
            <a:r>
              <a:rPr lang="en-US" altLang="en-US"/>
              <a:t>Second Outline Level</a:t>
            </a:r>
          </a:p>
          <a:p>
            <a:pPr lvl="2"/>
            <a:r>
              <a:rPr lang="en-US" altLang="en-US"/>
              <a:t>Third Outline Level</a:t>
            </a:r>
          </a:p>
          <a:p>
            <a:pPr lvl="3"/>
            <a:r>
              <a:rPr lang="en-US" altLang="en-US"/>
              <a:t>Fourth Outline Level</a:t>
            </a:r>
          </a:p>
          <a:p>
            <a:pPr lvl="4"/>
            <a:r>
              <a:rPr lang="en-US" altLang="en-US"/>
              <a:t>Fifth Outline Level</a:t>
            </a:r>
          </a:p>
          <a:p>
            <a:pPr lvl="4"/>
            <a:r>
              <a:rPr lang="en-US" altLang="en-US"/>
              <a:t>Sixth Outline Level</a:t>
            </a:r>
          </a:p>
          <a:p>
            <a:pPr lvl="4"/>
            <a:r>
              <a:rPr lang="en-US"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hidden="1">
            <a:extLst>
              <a:ext uri="{FF2B5EF4-FFF2-40B4-BE49-F238E27FC236}">
                <a16:creationId xmlns:a16="http://schemas.microsoft.com/office/drawing/2014/main" id="{3764AEFA-883F-443F-A165-2DABFC966C3E}"/>
              </a:ext>
            </a:extLst>
          </p:cNvPr>
          <p:cNvSpPr>
            <a:spLocks noChangeArrowheads="1"/>
          </p:cNvSpPr>
          <p:nvPr/>
        </p:nvSpPr>
        <p:spPr bwMode="auto">
          <a:xfrm>
            <a:off x="0" y="0"/>
            <a:ext cx="9140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hidden="1">
            <a:extLst>
              <a:ext uri="{FF2B5EF4-FFF2-40B4-BE49-F238E27FC236}">
                <a16:creationId xmlns:a16="http://schemas.microsoft.com/office/drawing/2014/main" id="{BC3739F2-4CBA-41D8-9886-2971D8E3566A}"/>
              </a:ext>
            </a:extLst>
          </p:cNvPr>
          <p:cNvSpPr>
            <a:spLocks noChangeArrowheads="1"/>
          </p:cNvSpPr>
          <p:nvPr/>
        </p:nvSpPr>
        <p:spPr bwMode="auto">
          <a:xfrm>
            <a:off x="4457700" y="366713"/>
            <a:ext cx="225425"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nSpc>
                <a:spcPct val="100000"/>
              </a:lnSpc>
            </a:pPr>
            <a:r>
              <a:rPr lang="en-CA" altLang="en-US" sz="1200">
                <a:solidFill>
                  <a:srgbClr val="000000"/>
                </a:solidFill>
                <a:cs typeface="Times New Roman" panose="02020603050405020304" pitchFamily="18" charset="0"/>
              </a:rPr>
              <a:t> </a:t>
            </a:r>
          </a:p>
        </p:txBody>
      </p:sp>
      <p:pic>
        <p:nvPicPr>
          <p:cNvPr id="2051" name="Picture 3">
            <a:extLst>
              <a:ext uri="{FF2B5EF4-FFF2-40B4-BE49-F238E27FC236}">
                <a16:creationId xmlns:a16="http://schemas.microsoft.com/office/drawing/2014/main" id="{4CEC57B7-CE04-4634-9352-2D09100D89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hidden="1">
            <a:extLst>
              <a:ext uri="{FF2B5EF4-FFF2-40B4-BE49-F238E27FC236}">
                <a16:creationId xmlns:a16="http://schemas.microsoft.com/office/drawing/2014/main" id="{B9B684A3-BD5C-4DF5-BCB1-292FAF776085}"/>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3" name="Picture 5">
            <a:extLst>
              <a:ext uri="{FF2B5EF4-FFF2-40B4-BE49-F238E27FC236}">
                <a16:creationId xmlns:a16="http://schemas.microsoft.com/office/drawing/2014/main" id="{1E6216A9-8FBC-4E31-A7B9-84B2E71E83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3175"/>
            <a:ext cx="1901825" cy="784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6">
            <a:extLst>
              <a:ext uri="{FF2B5EF4-FFF2-40B4-BE49-F238E27FC236}">
                <a16:creationId xmlns:a16="http://schemas.microsoft.com/office/drawing/2014/main" id="{7D51C5B1-2052-43A9-9F56-A49A690675A7}"/>
              </a:ext>
            </a:extLst>
          </p:cNvPr>
          <p:cNvSpPr>
            <a:spLocks noChangeArrowheads="1"/>
          </p:cNvSpPr>
          <p:nvPr/>
        </p:nvSpPr>
        <p:spPr bwMode="auto">
          <a:xfrm>
            <a:off x="0" y="808038"/>
            <a:ext cx="9140825" cy="30162"/>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C5769448-4784-431C-B588-530999BE8054}"/>
              </a:ext>
            </a:extLst>
          </p:cNvPr>
          <p:cNvSpPr>
            <a:spLocks noChangeArrowheads="1"/>
          </p:cNvSpPr>
          <p:nvPr/>
        </p:nvSpPr>
        <p:spPr bwMode="auto">
          <a:xfrm>
            <a:off x="3035300" y="6426200"/>
            <a:ext cx="3070225"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a:solidFill>
                  <a:srgbClr val="000000"/>
                </a:solidFill>
                <a:latin typeface="Arial" panose="020B0604020202020204" pitchFamily="34" charset="0"/>
                <a:cs typeface="Noto Sans CJK SC" charset="0"/>
              </a:defRPr>
            </a:lvl9pPr>
          </a:lstStyle>
          <a:p>
            <a:pPr algn="ctr">
              <a:lnSpc>
                <a:spcPct val="100000"/>
              </a:lnSpc>
            </a:pPr>
            <a:r>
              <a:rPr lang="en-CA" altLang="en-US" sz="1000">
                <a:solidFill>
                  <a:srgbClr val="949494"/>
                </a:solidFill>
                <a:cs typeface="DejaVu Sans" charset="0"/>
              </a:rPr>
              <a:t>© 2017, Southern Alberta Institute of Technology</a:t>
            </a:r>
          </a:p>
        </p:txBody>
      </p:sp>
      <p:sp>
        <p:nvSpPr>
          <p:cNvPr id="2056" name="Rectangle 8">
            <a:extLst>
              <a:ext uri="{FF2B5EF4-FFF2-40B4-BE49-F238E27FC236}">
                <a16:creationId xmlns:a16="http://schemas.microsoft.com/office/drawing/2014/main" id="{9E6344D4-E91E-4770-84C1-370CC69556A0}"/>
              </a:ext>
            </a:extLst>
          </p:cNvPr>
          <p:cNvSpPr>
            <a:spLocks noChangeArrowheads="1"/>
          </p:cNvSpPr>
          <p:nvPr/>
        </p:nvSpPr>
        <p:spPr bwMode="auto">
          <a:xfrm>
            <a:off x="8686800" y="6429375"/>
            <a:ext cx="3683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hyperlink" Target="https://docs.python.org/3/tutorial/index.html" TargetMode="External"/><Relationship Id="rId2" Type="http://schemas.openxmlformats.org/officeDocument/2006/relationships/hyperlink" Target="https://docs.python.org/3/reference/index.html"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9A78C9A4-D416-4495-8B3C-0BD57B77B234}"/>
              </a:ext>
            </a:extLst>
          </p:cNvPr>
          <p:cNvSpPr>
            <a:spLocks noChangeArrowheads="1"/>
          </p:cNvSpPr>
          <p:nvPr/>
        </p:nvSpPr>
        <p:spPr bwMode="auto">
          <a:xfrm>
            <a:off x="4038600" y="1320800"/>
            <a:ext cx="4800600" cy="297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pPr>
            <a:r>
              <a:rPr lang="en-CA" altLang="en-US" sz="4800" dirty="0">
                <a:solidFill>
                  <a:srgbClr val="005EB8"/>
                </a:solidFill>
                <a:latin typeface="Titillium Lt" panose="00000400000000000000" pitchFamily="2" charset="0"/>
                <a:cs typeface="DejaVu Sans" charset="0"/>
              </a:rPr>
              <a:t>ITSC 203:</a:t>
            </a:r>
          </a:p>
          <a:p>
            <a:pPr>
              <a:lnSpc>
                <a:spcPct val="100000"/>
              </a:lnSpc>
            </a:pPr>
            <a:r>
              <a:rPr lang="en-CA" altLang="en-US" sz="2000" dirty="0">
                <a:solidFill>
                  <a:srgbClr val="005EB8"/>
                </a:solidFill>
                <a:latin typeface="Titillium Lt" panose="00000400000000000000" pitchFamily="2" charset="0"/>
                <a:cs typeface="DejaVu Sans" charset="0"/>
              </a:rPr>
              <a:t>Offensive and Defensive Tool Construction</a:t>
            </a:r>
          </a:p>
        </p:txBody>
      </p:sp>
      <p:sp>
        <p:nvSpPr>
          <p:cNvPr id="4098" name="Rectangle 2">
            <a:extLst>
              <a:ext uri="{FF2B5EF4-FFF2-40B4-BE49-F238E27FC236}">
                <a16:creationId xmlns:a16="http://schemas.microsoft.com/office/drawing/2014/main" id="{1B5F926B-DA66-4083-9922-0E4E25B885D0}"/>
              </a:ext>
            </a:extLst>
          </p:cNvPr>
          <p:cNvSpPr>
            <a:spLocks noChangeArrowheads="1"/>
          </p:cNvSpPr>
          <p:nvPr/>
        </p:nvSpPr>
        <p:spPr bwMode="auto">
          <a:xfrm>
            <a:off x="4038600" y="4410075"/>
            <a:ext cx="4351338" cy="673100"/>
          </a:xfrm>
          <a:prstGeom prst="rect">
            <a:avLst/>
          </a:prstGeom>
          <a:solidFill>
            <a:srgbClr val="005EB8"/>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Lst>
              <a:defRPr>
                <a:solidFill>
                  <a:srgbClr val="000000"/>
                </a:solidFill>
                <a:latin typeface="Arial" panose="020B0604020202020204" pitchFamily="34" charset="0"/>
                <a:cs typeface="Noto Sans CJK SC" charset="0"/>
              </a:defRPr>
            </a:lvl9pPr>
          </a:lstStyle>
          <a:p>
            <a:pPr>
              <a:lnSpc>
                <a:spcPct val="100000"/>
              </a:lnSpc>
              <a:spcBef>
                <a:spcPts val="700"/>
              </a:spcBef>
            </a:pPr>
            <a:r>
              <a:rPr lang="en-CA" altLang="en-US" sz="1400" b="1" dirty="0">
                <a:solidFill>
                  <a:schemeClr val="tx1"/>
                </a:solidFill>
                <a:latin typeface="Titillium Lt" panose="00000400000000000000" pitchFamily="2" charset="0"/>
                <a:cs typeface="DejaVu Sans" charset="0"/>
              </a:rPr>
              <a:t>Module 2: More Data Structures</a:t>
            </a:r>
            <a:endParaRPr lang="en-CA" altLang="en-US" sz="1400" b="1" dirty="0">
              <a:solidFill>
                <a:srgbClr val="005EB8"/>
              </a:solidFill>
              <a:latin typeface="Titillium Lt" panose="00000400000000000000" pitchFamily="2"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Substring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4201663"/>
          </a:xfrm>
          <a:prstGeom prst="rect">
            <a:avLst/>
          </a:prstGeom>
          <a:noFill/>
        </p:spPr>
        <p:txBody>
          <a:bodyPr wrap="square" rtlCol="0">
            <a:spAutoFit/>
          </a:bodyPr>
          <a:lstStyle/>
          <a:p>
            <a:pPr>
              <a:lnSpc>
                <a:spcPct val="150000"/>
              </a:lnSpc>
            </a:pPr>
            <a:r>
              <a:rPr lang="en-US" dirty="0"/>
              <a:t>Using mystring1 as shown below, write the python statement that will produce the output shown:</a:t>
            </a:r>
          </a:p>
          <a:p>
            <a:pPr lvl="1">
              <a:lnSpc>
                <a:spcPct val="150000"/>
              </a:lnSpc>
            </a:pPr>
            <a:r>
              <a:rPr lang="en-US" sz="1600" b="1" dirty="0">
                <a:solidFill>
                  <a:srgbClr val="0070C0"/>
                </a:solidFill>
              </a:rPr>
              <a:t>mystring1 = "Hacking can be fun"</a:t>
            </a:r>
          </a:p>
          <a:p>
            <a:pPr marL="1085850" lvl="1" indent="-342900">
              <a:lnSpc>
                <a:spcPct val="150000"/>
              </a:lnSpc>
              <a:buAutoNum type="alphaLcPeriod"/>
            </a:pPr>
            <a:r>
              <a:rPr lang="en-US" sz="1600" b="1" dirty="0" err="1">
                <a:solidFill>
                  <a:srgbClr val="0070C0"/>
                </a:solidFill>
              </a:rPr>
              <a:t>nuf</a:t>
            </a:r>
            <a:r>
              <a:rPr lang="en-US" sz="1600" b="1" dirty="0">
                <a:solidFill>
                  <a:srgbClr val="0070C0"/>
                </a:solidFill>
              </a:rPr>
              <a:t> eb </a:t>
            </a:r>
            <a:r>
              <a:rPr lang="en-US" sz="1600" b="1" dirty="0" err="1">
                <a:solidFill>
                  <a:srgbClr val="0070C0"/>
                </a:solidFill>
              </a:rPr>
              <a:t>nac</a:t>
            </a:r>
            <a:r>
              <a:rPr lang="en-US" sz="1600" b="1" dirty="0">
                <a:solidFill>
                  <a:srgbClr val="0070C0"/>
                </a:solidFill>
              </a:rPr>
              <a:t> </a:t>
            </a:r>
            <a:r>
              <a:rPr lang="en-US" sz="1600" b="1" dirty="0" err="1">
                <a:solidFill>
                  <a:srgbClr val="0070C0"/>
                </a:solidFill>
              </a:rPr>
              <a:t>gnikcaH</a:t>
            </a:r>
            <a:endParaRPr lang="en-US" sz="1600" b="1" dirty="0">
              <a:solidFill>
                <a:srgbClr val="0070C0"/>
              </a:solidFill>
            </a:endParaRPr>
          </a:p>
          <a:p>
            <a:pPr marL="1085850" lvl="1" indent="-342900">
              <a:lnSpc>
                <a:spcPct val="150000"/>
              </a:lnSpc>
              <a:buAutoNum type="alphaLcPeriod"/>
            </a:pPr>
            <a:r>
              <a:rPr lang="en-US" sz="1600" b="1" dirty="0">
                <a:solidFill>
                  <a:srgbClr val="0070C0"/>
                </a:solidFill>
              </a:rPr>
              <a:t>can</a:t>
            </a:r>
          </a:p>
          <a:p>
            <a:pPr marL="1085850" lvl="1" indent="-342900">
              <a:lnSpc>
                <a:spcPct val="150000"/>
              </a:lnSpc>
              <a:buAutoNum type="alphaLcPeriod"/>
            </a:pPr>
            <a:r>
              <a:rPr lang="en-US" sz="1600" b="1" dirty="0" err="1">
                <a:solidFill>
                  <a:srgbClr val="0070C0"/>
                </a:solidFill>
              </a:rPr>
              <a:t>nac</a:t>
            </a:r>
            <a:r>
              <a:rPr lang="en-US" sz="1600" b="1" dirty="0">
                <a:solidFill>
                  <a:srgbClr val="0070C0"/>
                </a:solidFill>
              </a:rPr>
              <a:t> </a:t>
            </a:r>
            <a:r>
              <a:rPr lang="en-US" sz="1600" b="1" dirty="0" err="1">
                <a:solidFill>
                  <a:srgbClr val="0070C0"/>
                </a:solidFill>
              </a:rPr>
              <a:t>gni</a:t>
            </a:r>
            <a:endParaRPr lang="en-US" sz="1600" b="1" dirty="0">
              <a:solidFill>
                <a:srgbClr val="0070C0"/>
              </a:solidFill>
            </a:endParaRPr>
          </a:p>
          <a:p>
            <a:pPr marL="1085850" lvl="1" indent="-342900">
              <a:lnSpc>
                <a:spcPct val="150000"/>
              </a:lnSpc>
              <a:buAutoNum type="alphaLcPeriod"/>
            </a:pPr>
            <a:r>
              <a:rPr lang="en-US" sz="1600" b="1" dirty="0" err="1">
                <a:solidFill>
                  <a:srgbClr val="0070C0"/>
                </a:solidFill>
              </a:rPr>
              <a:t>Hcigcnb</a:t>
            </a:r>
            <a:r>
              <a:rPr lang="en-US" sz="1600" b="1" dirty="0">
                <a:solidFill>
                  <a:srgbClr val="0070C0"/>
                </a:solidFill>
              </a:rPr>
              <a:t> u</a:t>
            </a:r>
          </a:p>
          <a:p>
            <a:pPr>
              <a:lnSpc>
                <a:spcPct val="150000"/>
              </a:lnSpc>
            </a:pPr>
            <a:endParaRPr lang="en-US" sz="1600" dirty="0"/>
          </a:p>
          <a:p>
            <a:pPr>
              <a:lnSpc>
                <a:spcPct val="150000"/>
              </a:lnSpc>
            </a:pPr>
            <a:r>
              <a:rPr lang="en-US" sz="1600" dirty="0"/>
              <a:t>We can infer that the first index represents the beginning, (default is 0), the second index represents the ending (default is the length of the string). The final index is the step size (default step size is 1).</a:t>
            </a:r>
            <a:endParaRPr lang="en-US" sz="1600" b="1" dirty="0">
              <a:solidFill>
                <a:srgbClr val="0070C0"/>
              </a:solidFill>
            </a:endParaRPr>
          </a:p>
        </p:txBody>
      </p:sp>
    </p:spTree>
    <p:extLst>
      <p:ext uri="{BB962C8B-B14F-4D97-AF65-F5344CB8AC3E}">
        <p14:creationId xmlns:p14="http://schemas.microsoft.com/office/powerpoint/2010/main" val="405596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Numbers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396349"/>
          </a:xfrm>
          <a:prstGeom prst="rect">
            <a:avLst/>
          </a:prstGeom>
          <a:noFill/>
        </p:spPr>
        <p:txBody>
          <a:bodyPr wrap="square" rtlCol="0">
            <a:spAutoFit/>
          </a:bodyPr>
          <a:lstStyle/>
          <a:p>
            <a:pPr>
              <a:lnSpc>
                <a:spcPct val="150000"/>
              </a:lnSpc>
            </a:pPr>
            <a:r>
              <a:rPr lang="en-US" dirty="0"/>
              <a:t>As described previously numbers can be either Integer or Float types.</a:t>
            </a:r>
          </a:p>
          <a:p>
            <a:pPr>
              <a:lnSpc>
                <a:spcPct val="150000"/>
              </a:lnSpc>
            </a:pPr>
            <a:r>
              <a:rPr lang="en-US" dirty="0"/>
              <a:t>Here are a few examples of manipulating integer numbers:</a:t>
            </a:r>
          </a:p>
          <a:p>
            <a:pPr lvl="1">
              <a:lnSpc>
                <a:spcPct val="150000"/>
              </a:lnSpc>
            </a:pPr>
            <a:r>
              <a:rPr lang="en-US" sz="1600" b="1" dirty="0">
                <a:solidFill>
                  <a:srgbClr val="0070C0"/>
                </a:solidFill>
              </a:rPr>
              <a:t>&gt;&gt;&gt; myint1 = 2</a:t>
            </a:r>
          </a:p>
          <a:p>
            <a:pPr lvl="1">
              <a:lnSpc>
                <a:spcPct val="150000"/>
              </a:lnSpc>
            </a:pPr>
            <a:r>
              <a:rPr lang="en-US" sz="1600" b="1" dirty="0">
                <a:solidFill>
                  <a:srgbClr val="0070C0"/>
                </a:solidFill>
              </a:rPr>
              <a:t>&gt;&gt;&gt; myint2 = 4</a:t>
            </a:r>
          </a:p>
          <a:p>
            <a:pPr lvl="1">
              <a:lnSpc>
                <a:spcPct val="150000"/>
              </a:lnSpc>
            </a:pPr>
            <a:r>
              <a:rPr lang="en-US" sz="1600" b="1" dirty="0">
                <a:solidFill>
                  <a:srgbClr val="0070C0"/>
                </a:solidFill>
              </a:rPr>
              <a:t>&gt;&gt;&gt; myint1 * myint2</a:t>
            </a:r>
          </a:p>
          <a:p>
            <a:pPr lvl="1">
              <a:lnSpc>
                <a:spcPct val="150000"/>
              </a:lnSpc>
            </a:pPr>
            <a:r>
              <a:rPr lang="en-US" sz="1600" b="1" dirty="0">
                <a:solidFill>
                  <a:srgbClr val="0070C0"/>
                </a:solidFill>
              </a:rPr>
              <a:t>8</a:t>
            </a:r>
          </a:p>
          <a:p>
            <a:pPr lvl="1">
              <a:lnSpc>
                <a:spcPct val="150000"/>
              </a:lnSpc>
            </a:pPr>
            <a:r>
              <a:rPr lang="en-US" sz="1600" b="1" dirty="0">
                <a:solidFill>
                  <a:srgbClr val="0070C0"/>
                </a:solidFill>
              </a:rPr>
              <a:t>&gt;&gt;&gt; myint1 + myint2</a:t>
            </a:r>
          </a:p>
          <a:p>
            <a:pPr lvl="1">
              <a:lnSpc>
                <a:spcPct val="150000"/>
              </a:lnSpc>
            </a:pPr>
            <a:r>
              <a:rPr lang="en-US" sz="1600" b="1" dirty="0">
                <a:solidFill>
                  <a:srgbClr val="0070C0"/>
                </a:solidFill>
              </a:rPr>
              <a:t>6</a:t>
            </a:r>
          </a:p>
          <a:p>
            <a:pPr lvl="1">
              <a:lnSpc>
                <a:spcPct val="150000"/>
              </a:lnSpc>
            </a:pPr>
            <a:r>
              <a:rPr lang="en-US" sz="1600" b="1" dirty="0">
                <a:solidFill>
                  <a:srgbClr val="0070C0"/>
                </a:solidFill>
              </a:rPr>
              <a:t>&gt;&gt;&gt; myint1 // myint2</a:t>
            </a:r>
          </a:p>
          <a:p>
            <a:pPr lvl="1">
              <a:lnSpc>
                <a:spcPct val="150000"/>
              </a:lnSpc>
            </a:pPr>
            <a:r>
              <a:rPr lang="en-US" sz="1600" b="1" dirty="0">
                <a:solidFill>
                  <a:srgbClr val="0070C0"/>
                </a:solidFill>
              </a:rPr>
              <a:t>0</a:t>
            </a:r>
          </a:p>
          <a:p>
            <a:pPr lvl="1">
              <a:lnSpc>
                <a:spcPct val="150000"/>
              </a:lnSpc>
            </a:pPr>
            <a:r>
              <a:rPr lang="en-US" sz="1600" b="1" dirty="0">
                <a:solidFill>
                  <a:srgbClr val="0070C0"/>
                </a:solidFill>
              </a:rPr>
              <a:t>&gt;&gt;&gt; myint1 / myint2</a:t>
            </a:r>
          </a:p>
          <a:p>
            <a:pPr lvl="1">
              <a:lnSpc>
                <a:spcPct val="150000"/>
              </a:lnSpc>
            </a:pPr>
            <a:r>
              <a:rPr lang="en-US" sz="1600" b="1" dirty="0">
                <a:solidFill>
                  <a:srgbClr val="0070C0"/>
                </a:solidFill>
              </a:rPr>
              <a:t>0.5</a:t>
            </a:r>
          </a:p>
          <a:p>
            <a:pPr>
              <a:lnSpc>
                <a:spcPct val="150000"/>
              </a:lnSpc>
            </a:pPr>
            <a:r>
              <a:rPr lang="en-US" dirty="0"/>
              <a:t>Investigate the other </a:t>
            </a:r>
            <a:r>
              <a:rPr lang="en-US" b="1" dirty="0"/>
              <a:t>operators</a:t>
            </a:r>
            <a:r>
              <a:rPr lang="en-US" dirty="0"/>
              <a:t> that can be used to manipulate integer values.</a:t>
            </a:r>
          </a:p>
        </p:txBody>
      </p:sp>
    </p:spTree>
    <p:extLst>
      <p:ext uri="{BB962C8B-B14F-4D97-AF65-F5344CB8AC3E}">
        <p14:creationId xmlns:p14="http://schemas.microsoft.com/office/powerpoint/2010/main" val="149939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Numbers</a:t>
            </a:r>
          </a:p>
        </p:txBody>
      </p:sp>
      <p:sp>
        <p:nvSpPr>
          <p:cNvPr id="4" name="TextBox 3">
            <a:extLst>
              <a:ext uri="{FF2B5EF4-FFF2-40B4-BE49-F238E27FC236}">
                <a16:creationId xmlns:a16="http://schemas.microsoft.com/office/drawing/2014/main" id="{50E4009E-10EE-41F9-A1FB-06B381811871}"/>
              </a:ext>
            </a:extLst>
          </p:cNvPr>
          <p:cNvSpPr txBox="1"/>
          <p:nvPr/>
        </p:nvSpPr>
        <p:spPr>
          <a:xfrm>
            <a:off x="613381" y="838200"/>
            <a:ext cx="7914669" cy="4903907"/>
          </a:xfrm>
          <a:prstGeom prst="rect">
            <a:avLst/>
          </a:prstGeom>
          <a:noFill/>
        </p:spPr>
        <p:txBody>
          <a:bodyPr wrap="square" rtlCol="0">
            <a:spAutoFit/>
          </a:bodyPr>
          <a:lstStyle/>
          <a:p>
            <a:pPr>
              <a:lnSpc>
                <a:spcPct val="150000"/>
              </a:lnSpc>
            </a:pPr>
            <a:r>
              <a:rPr lang="en-US" dirty="0"/>
              <a:t>Here are a few examples of manipulating float numbers:</a:t>
            </a:r>
          </a:p>
          <a:p>
            <a:pPr lvl="1">
              <a:lnSpc>
                <a:spcPct val="130000"/>
              </a:lnSpc>
            </a:pPr>
            <a:r>
              <a:rPr lang="en-US" sz="1600" b="1" dirty="0">
                <a:solidFill>
                  <a:srgbClr val="0070C0"/>
                </a:solidFill>
              </a:rPr>
              <a:t>&gt;&gt;&gt; myflt1 = 2.0</a:t>
            </a:r>
          </a:p>
          <a:p>
            <a:pPr lvl="1">
              <a:lnSpc>
                <a:spcPct val="130000"/>
              </a:lnSpc>
            </a:pPr>
            <a:r>
              <a:rPr lang="en-US" sz="1600" b="1" dirty="0">
                <a:solidFill>
                  <a:srgbClr val="0070C0"/>
                </a:solidFill>
              </a:rPr>
              <a:t>&gt;&gt;&gt; myflt2 = 4.0</a:t>
            </a:r>
          </a:p>
          <a:p>
            <a:pPr lvl="1">
              <a:lnSpc>
                <a:spcPct val="130000"/>
              </a:lnSpc>
            </a:pPr>
            <a:r>
              <a:rPr lang="en-US" sz="1600" b="1" dirty="0">
                <a:solidFill>
                  <a:srgbClr val="0070C0"/>
                </a:solidFill>
              </a:rPr>
              <a:t>&gt;&gt;&gt; myflt1 * myflt2</a:t>
            </a:r>
          </a:p>
          <a:p>
            <a:pPr lvl="1">
              <a:lnSpc>
                <a:spcPct val="130000"/>
              </a:lnSpc>
            </a:pPr>
            <a:r>
              <a:rPr lang="en-US" sz="1600" b="1" dirty="0">
                <a:solidFill>
                  <a:srgbClr val="0070C0"/>
                </a:solidFill>
              </a:rPr>
              <a:t>8.0</a:t>
            </a:r>
          </a:p>
          <a:p>
            <a:pPr lvl="1">
              <a:lnSpc>
                <a:spcPct val="130000"/>
              </a:lnSpc>
            </a:pPr>
            <a:r>
              <a:rPr lang="en-US" sz="1600" b="1" dirty="0">
                <a:solidFill>
                  <a:srgbClr val="0070C0"/>
                </a:solidFill>
              </a:rPr>
              <a:t>&gt;&gt;&gt; myflt1 + myflt2</a:t>
            </a:r>
          </a:p>
          <a:p>
            <a:pPr lvl="1">
              <a:lnSpc>
                <a:spcPct val="130000"/>
              </a:lnSpc>
            </a:pPr>
            <a:r>
              <a:rPr lang="en-US" sz="1600" b="1" dirty="0">
                <a:solidFill>
                  <a:srgbClr val="0070C0"/>
                </a:solidFill>
              </a:rPr>
              <a:t>6.0</a:t>
            </a:r>
          </a:p>
          <a:p>
            <a:pPr lvl="1">
              <a:lnSpc>
                <a:spcPct val="130000"/>
              </a:lnSpc>
            </a:pPr>
            <a:r>
              <a:rPr lang="en-US" sz="1600" b="1" dirty="0">
                <a:solidFill>
                  <a:srgbClr val="0070C0"/>
                </a:solidFill>
              </a:rPr>
              <a:t>&gt;&gt;&gt; myflt1 / myflt2</a:t>
            </a:r>
          </a:p>
          <a:p>
            <a:pPr lvl="1">
              <a:lnSpc>
                <a:spcPct val="130000"/>
              </a:lnSpc>
            </a:pPr>
            <a:r>
              <a:rPr lang="en-US" sz="1600" b="1" dirty="0">
                <a:solidFill>
                  <a:srgbClr val="0070C0"/>
                </a:solidFill>
              </a:rPr>
              <a:t>0.5</a:t>
            </a:r>
          </a:p>
          <a:p>
            <a:pPr lvl="1">
              <a:lnSpc>
                <a:spcPct val="130000"/>
              </a:lnSpc>
            </a:pPr>
            <a:r>
              <a:rPr lang="en-US" sz="1600" b="1" dirty="0">
                <a:solidFill>
                  <a:srgbClr val="0070C0"/>
                </a:solidFill>
              </a:rPr>
              <a:t>&gt;&gt;&gt; myflt1 ** myflt2</a:t>
            </a:r>
          </a:p>
          <a:p>
            <a:pPr lvl="1">
              <a:lnSpc>
                <a:spcPct val="130000"/>
              </a:lnSpc>
            </a:pPr>
            <a:r>
              <a:rPr lang="en-US" sz="1600" b="1" dirty="0">
                <a:solidFill>
                  <a:srgbClr val="0070C0"/>
                </a:solidFill>
              </a:rPr>
              <a:t>16.0</a:t>
            </a:r>
          </a:p>
          <a:p>
            <a:pPr>
              <a:lnSpc>
                <a:spcPct val="150000"/>
              </a:lnSpc>
            </a:pPr>
            <a:r>
              <a:rPr lang="en-US" dirty="0"/>
              <a:t>Investigate the other operators that can be used to manipulate float values.</a:t>
            </a:r>
          </a:p>
          <a:p>
            <a:pPr>
              <a:lnSpc>
                <a:spcPct val="150000"/>
              </a:lnSpc>
            </a:pPr>
            <a:r>
              <a:rPr lang="en-US" dirty="0"/>
              <a:t>Can integer and floating point numbers be used together? If so what is the resultant object type?</a:t>
            </a:r>
          </a:p>
        </p:txBody>
      </p:sp>
    </p:spTree>
    <p:extLst>
      <p:ext uri="{BB962C8B-B14F-4D97-AF65-F5344CB8AC3E}">
        <p14:creationId xmlns:p14="http://schemas.microsoft.com/office/powerpoint/2010/main" val="5887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Numbers and Operators</a:t>
            </a:r>
          </a:p>
        </p:txBody>
      </p:sp>
      <p:sp>
        <p:nvSpPr>
          <p:cNvPr id="4" name="TextBox 3">
            <a:extLst>
              <a:ext uri="{FF2B5EF4-FFF2-40B4-BE49-F238E27FC236}">
                <a16:creationId xmlns:a16="http://schemas.microsoft.com/office/drawing/2014/main" id="{50E4009E-10EE-41F9-A1FB-06B381811871}"/>
              </a:ext>
            </a:extLst>
          </p:cNvPr>
          <p:cNvSpPr txBox="1"/>
          <p:nvPr/>
        </p:nvSpPr>
        <p:spPr>
          <a:xfrm>
            <a:off x="613381" y="838200"/>
            <a:ext cx="7914669" cy="3283656"/>
          </a:xfrm>
          <a:prstGeom prst="rect">
            <a:avLst/>
          </a:prstGeom>
          <a:noFill/>
        </p:spPr>
        <p:txBody>
          <a:bodyPr wrap="square" rtlCol="0">
            <a:spAutoFit/>
          </a:bodyPr>
          <a:lstStyle/>
          <a:p>
            <a:pPr>
              <a:lnSpc>
                <a:spcPct val="150000"/>
              </a:lnSpc>
            </a:pPr>
            <a:r>
              <a:rPr lang="en-US" dirty="0"/>
              <a:t>Here are a few more operators that you can try and create examples to test:</a:t>
            </a:r>
          </a:p>
          <a:p>
            <a:pPr lvl="1">
              <a:lnSpc>
                <a:spcPct val="130000"/>
              </a:lnSpc>
            </a:pPr>
            <a:r>
              <a:rPr lang="en-US" sz="1600" b="1" dirty="0">
                <a:solidFill>
                  <a:srgbClr val="0070C0"/>
                </a:solidFill>
              </a:rPr>
              <a:t>+, -, /, //, *, **, &lt;, &gt;, &lt;=, &gt;=, and, or </a:t>
            </a:r>
          </a:p>
          <a:p>
            <a:pPr lvl="1">
              <a:lnSpc>
                <a:spcPct val="130000"/>
              </a:lnSpc>
            </a:pPr>
            <a:r>
              <a:rPr lang="en-US" sz="1600" b="1" dirty="0">
                <a:solidFill>
                  <a:srgbClr val="0070C0"/>
                </a:solidFill>
              </a:rPr>
              <a:t>&gt;&gt;, &lt;&lt;, &gt;&gt;=, &lt;&lt;=, !=, ~, %</a:t>
            </a:r>
          </a:p>
          <a:p>
            <a:pPr lvl="1">
              <a:lnSpc>
                <a:spcPct val="130000"/>
              </a:lnSpc>
            </a:pPr>
            <a:r>
              <a:rPr lang="en-US" sz="1600" b="1" dirty="0">
                <a:solidFill>
                  <a:srgbClr val="0070C0"/>
                </a:solidFill>
              </a:rPr>
              <a:t>&amp;, | </a:t>
            </a:r>
          </a:p>
          <a:p>
            <a:pPr>
              <a:lnSpc>
                <a:spcPct val="130000"/>
              </a:lnSpc>
            </a:pPr>
            <a:endParaRPr lang="en-US" sz="1600" b="1" dirty="0">
              <a:solidFill>
                <a:srgbClr val="0070C0"/>
              </a:solidFill>
            </a:endParaRPr>
          </a:p>
          <a:p>
            <a:pPr>
              <a:lnSpc>
                <a:spcPct val="130000"/>
              </a:lnSpc>
            </a:pPr>
            <a:r>
              <a:rPr lang="en-US" sz="1600" dirty="0"/>
              <a:t>Notice that there isn’t an !, &amp;&amp; or || operator.</a:t>
            </a:r>
          </a:p>
          <a:p>
            <a:pPr>
              <a:lnSpc>
                <a:spcPct val="130000"/>
              </a:lnSpc>
            </a:pPr>
            <a:endParaRPr lang="en-US" sz="1600" dirty="0"/>
          </a:p>
          <a:p>
            <a:pPr>
              <a:lnSpc>
                <a:spcPct val="130000"/>
              </a:lnSpc>
            </a:pPr>
            <a:r>
              <a:rPr lang="en-US" sz="1600" dirty="0"/>
              <a:t>As discovered in C, there are some operators are integer only operators.</a:t>
            </a:r>
          </a:p>
          <a:p>
            <a:pPr>
              <a:lnSpc>
                <a:spcPct val="130000"/>
              </a:lnSpc>
            </a:pPr>
            <a:endParaRPr lang="en-US" sz="1600" b="1" dirty="0">
              <a:solidFill>
                <a:srgbClr val="0070C0"/>
              </a:solidFill>
            </a:endParaRPr>
          </a:p>
          <a:p>
            <a:pPr>
              <a:lnSpc>
                <a:spcPct val="130000"/>
              </a:lnSpc>
            </a:pPr>
            <a:r>
              <a:rPr lang="en-US" sz="1200" b="1" dirty="0"/>
              <a:t>Investigate by taking a look at the following website:</a:t>
            </a:r>
            <a:r>
              <a:rPr lang="en-US" sz="1200" b="1" dirty="0">
                <a:solidFill>
                  <a:srgbClr val="0070C0"/>
                </a:solidFill>
              </a:rPr>
              <a:t> https://docs.python.org/3/library/operator.html</a:t>
            </a:r>
          </a:p>
        </p:txBody>
      </p:sp>
    </p:spTree>
    <p:extLst>
      <p:ext uri="{BB962C8B-B14F-4D97-AF65-F5344CB8AC3E}">
        <p14:creationId xmlns:p14="http://schemas.microsoft.com/office/powerpoint/2010/main" val="1438930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Lists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51081"/>
            <a:ext cx="7914669" cy="4389920"/>
          </a:xfrm>
          <a:prstGeom prst="rect">
            <a:avLst/>
          </a:prstGeom>
          <a:noFill/>
        </p:spPr>
        <p:txBody>
          <a:bodyPr wrap="square" rtlCol="0">
            <a:spAutoFit/>
          </a:bodyPr>
          <a:lstStyle/>
          <a:p>
            <a:pPr>
              <a:lnSpc>
                <a:spcPct val="150000"/>
              </a:lnSpc>
            </a:pPr>
            <a:r>
              <a:rPr lang="en-US" dirty="0"/>
              <a:t>A list is a data structure that can be used to aggregate related objects. The objects can be of similar or different types. A list is distinguishable by the use of [ ] brackets:</a:t>
            </a:r>
          </a:p>
          <a:p>
            <a:pPr lvl="1">
              <a:lnSpc>
                <a:spcPct val="130000"/>
              </a:lnSpc>
            </a:pPr>
            <a:r>
              <a:rPr lang="en-US" b="1" dirty="0">
                <a:solidFill>
                  <a:srgbClr val="0070C0"/>
                </a:solidFill>
              </a:rPr>
              <a:t>&gt;&gt;&gt; mylist1 = ['192.168.20.10', 24, 'eth0', 1577512223.936022]</a:t>
            </a:r>
          </a:p>
          <a:p>
            <a:pPr lvl="1">
              <a:lnSpc>
                <a:spcPct val="130000"/>
              </a:lnSpc>
            </a:pPr>
            <a:r>
              <a:rPr lang="en-US" b="1" dirty="0">
                <a:solidFill>
                  <a:srgbClr val="0070C0"/>
                </a:solidFill>
              </a:rPr>
              <a:t>&gt;&gt;&gt; mylist2 = ['192.168.20.10', '192.168.20.12', '192.168.20.15']</a:t>
            </a:r>
          </a:p>
          <a:p>
            <a:pPr lvl="1">
              <a:lnSpc>
                <a:spcPct val="130000"/>
              </a:lnSpc>
            </a:pPr>
            <a:r>
              <a:rPr lang="en-US" b="1" dirty="0">
                <a:solidFill>
                  <a:srgbClr val="0070C0"/>
                </a:solidFill>
              </a:rPr>
              <a:t>&gt;&gt;&gt; mylist3 = [0, 2, 4, 6, 8, 10, 12, 14, 16, 18]</a:t>
            </a:r>
          </a:p>
          <a:p>
            <a:pPr lvl="1">
              <a:lnSpc>
                <a:spcPct val="130000"/>
              </a:lnSpc>
            </a:pPr>
            <a:r>
              <a:rPr lang="en-US" b="1" dirty="0">
                <a:solidFill>
                  <a:srgbClr val="0070C0"/>
                </a:solidFill>
              </a:rPr>
              <a:t>&gt;&gt;&gt; mylist4 = [ [0,2,4,6], ['red', 'white', 'orange'], mylist3]</a:t>
            </a:r>
          </a:p>
          <a:p>
            <a:pPr>
              <a:lnSpc>
                <a:spcPct val="150000"/>
              </a:lnSpc>
            </a:pPr>
            <a:endParaRPr lang="en-US" dirty="0"/>
          </a:p>
          <a:p>
            <a:pPr>
              <a:lnSpc>
                <a:spcPct val="150000"/>
              </a:lnSpc>
            </a:pPr>
            <a:r>
              <a:rPr lang="en-US" dirty="0"/>
              <a:t>Other Characteristics:</a:t>
            </a:r>
          </a:p>
          <a:p>
            <a:pPr marL="342900" indent="-342900">
              <a:lnSpc>
                <a:spcPct val="150000"/>
              </a:lnSpc>
              <a:buAutoNum type="arabicPeriod"/>
            </a:pPr>
            <a:r>
              <a:rPr lang="en-US" dirty="0"/>
              <a:t>Mutable</a:t>
            </a:r>
          </a:p>
          <a:p>
            <a:pPr marL="342900" indent="-342900">
              <a:lnSpc>
                <a:spcPct val="150000"/>
              </a:lnSpc>
              <a:buAutoNum type="arabicPeriod"/>
            </a:pPr>
            <a:r>
              <a:rPr lang="en-US" dirty="0"/>
              <a:t>Ordered therefore they have an index</a:t>
            </a:r>
          </a:p>
        </p:txBody>
      </p:sp>
    </p:spTree>
    <p:extLst>
      <p:ext uri="{BB962C8B-B14F-4D97-AF65-F5344CB8AC3E}">
        <p14:creationId xmlns:p14="http://schemas.microsoft.com/office/powerpoint/2010/main" val="105680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List Indexing</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254772"/>
          </a:xfrm>
          <a:prstGeom prst="rect">
            <a:avLst/>
          </a:prstGeom>
          <a:noFill/>
        </p:spPr>
        <p:txBody>
          <a:bodyPr wrap="square" rtlCol="0">
            <a:spAutoFit/>
          </a:bodyPr>
          <a:lstStyle/>
          <a:p>
            <a:pPr>
              <a:lnSpc>
                <a:spcPct val="150000"/>
              </a:lnSpc>
            </a:pPr>
            <a:r>
              <a:rPr lang="en-US" dirty="0"/>
              <a:t>Lists items can be accessed using an index in the same manner as the String. Pay attention to the type of object stored in the list, that will determine the method used to manipulate the sub-object. Analyze the following examples:</a:t>
            </a:r>
          </a:p>
          <a:p>
            <a:pPr lvl="1">
              <a:lnSpc>
                <a:spcPct val="130000"/>
              </a:lnSpc>
            </a:pPr>
            <a:r>
              <a:rPr lang="en-US" sz="1600" b="1" dirty="0">
                <a:solidFill>
                  <a:srgbClr val="0070C0"/>
                </a:solidFill>
              </a:rPr>
              <a:t>&gt;&gt;&gt; mylist4 = [ [0,2,4,6], ['red', 'white', 'orange'], mylist3, "string it"]</a:t>
            </a:r>
          </a:p>
          <a:p>
            <a:pPr lvl="1">
              <a:lnSpc>
                <a:spcPct val="130000"/>
              </a:lnSpc>
            </a:pPr>
            <a:r>
              <a:rPr lang="en-US" sz="1600" b="1" dirty="0">
                <a:solidFill>
                  <a:srgbClr val="0070C0"/>
                </a:solidFill>
              </a:rPr>
              <a:t>&gt;&gt;&gt; mylist4</a:t>
            </a:r>
          </a:p>
          <a:p>
            <a:pPr lvl="1">
              <a:lnSpc>
                <a:spcPct val="130000"/>
              </a:lnSpc>
            </a:pPr>
            <a:r>
              <a:rPr lang="en-US" sz="1400" b="1" dirty="0">
                <a:solidFill>
                  <a:srgbClr val="FFC000"/>
                </a:solidFill>
              </a:rPr>
              <a:t>[ [0, 2, 4, 6], ['red', 'white', 'orange'], [0, 2, 4, 6, 8, 10, 12, 14, 16, 18], 'string it' ]</a:t>
            </a:r>
          </a:p>
          <a:p>
            <a:pPr lvl="1">
              <a:lnSpc>
                <a:spcPct val="130000"/>
              </a:lnSpc>
            </a:pPr>
            <a:r>
              <a:rPr lang="en-US" sz="1600" b="1" dirty="0">
                <a:solidFill>
                  <a:srgbClr val="0070C0"/>
                </a:solidFill>
              </a:rPr>
              <a:t>&gt;&gt;&gt; mylist4[-2][:-4:-1]    </a:t>
            </a:r>
            <a:r>
              <a:rPr lang="en-US" sz="1600" b="1" dirty="0">
                <a:solidFill>
                  <a:srgbClr val="C00000"/>
                </a:solidFill>
              </a:rPr>
              <a:t># What is effect of using –</a:t>
            </a:r>
            <a:r>
              <a:rPr lang="en-US" sz="1600" b="1" dirty="0" err="1">
                <a:solidFill>
                  <a:srgbClr val="C00000"/>
                </a:solidFill>
              </a:rPr>
              <a:t>ve</a:t>
            </a:r>
            <a:r>
              <a:rPr lang="en-US" sz="1600" b="1" dirty="0">
                <a:solidFill>
                  <a:srgbClr val="C00000"/>
                </a:solidFill>
              </a:rPr>
              <a:t> numbers????</a:t>
            </a:r>
          </a:p>
          <a:p>
            <a:pPr lvl="1">
              <a:lnSpc>
                <a:spcPct val="130000"/>
              </a:lnSpc>
            </a:pPr>
            <a:r>
              <a:rPr lang="en-US" sz="1400" b="1" dirty="0">
                <a:solidFill>
                  <a:srgbClr val="FFC000"/>
                </a:solidFill>
              </a:rPr>
              <a:t>[18, 16, 14]</a:t>
            </a:r>
          </a:p>
          <a:p>
            <a:pPr lvl="1">
              <a:lnSpc>
                <a:spcPct val="130000"/>
              </a:lnSpc>
            </a:pPr>
            <a:r>
              <a:rPr lang="en-US" sz="1600" b="1" dirty="0">
                <a:solidFill>
                  <a:srgbClr val="0070C0"/>
                </a:solidFill>
              </a:rPr>
              <a:t>&gt;&gt;&gt; mylist4[1][:-4:-1]</a:t>
            </a:r>
          </a:p>
          <a:p>
            <a:pPr lvl="1">
              <a:lnSpc>
                <a:spcPct val="130000"/>
              </a:lnSpc>
            </a:pPr>
            <a:r>
              <a:rPr lang="en-US" sz="1400" b="1" dirty="0">
                <a:solidFill>
                  <a:srgbClr val="FFC000"/>
                </a:solidFill>
              </a:rPr>
              <a:t>['orange', 'white', 'red']</a:t>
            </a:r>
          </a:p>
          <a:p>
            <a:pPr lvl="1">
              <a:lnSpc>
                <a:spcPct val="130000"/>
              </a:lnSpc>
            </a:pPr>
            <a:r>
              <a:rPr lang="en-US" sz="1600" b="1" dirty="0">
                <a:solidFill>
                  <a:srgbClr val="0070C0"/>
                </a:solidFill>
              </a:rPr>
              <a:t>&gt;&gt;&gt; mylist4[1][2][:-4:-1]</a:t>
            </a:r>
          </a:p>
          <a:p>
            <a:pPr lvl="1">
              <a:lnSpc>
                <a:spcPct val="130000"/>
              </a:lnSpc>
            </a:pPr>
            <a:r>
              <a:rPr lang="en-US" sz="1400" b="1" dirty="0">
                <a:solidFill>
                  <a:srgbClr val="FFC000"/>
                </a:solidFill>
              </a:rPr>
              <a:t>'</a:t>
            </a:r>
            <a:r>
              <a:rPr lang="en-US" sz="1400" b="1" dirty="0" err="1">
                <a:solidFill>
                  <a:srgbClr val="FFC000"/>
                </a:solidFill>
              </a:rPr>
              <a:t>egn</a:t>
            </a:r>
            <a:r>
              <a:rPr lang="en-US" sz="1400" b="1" dirty="0">
                <a:solidFill>
                  <a:srgbClr val="FFC000"/>
                </a:solidFill>
              </a:rPr>
              <a:t>'</a:t>
            </a:r>
          </a:p>
          <a:p>
            <a:pPr>
              <a:lnSpc>
                <a:spcPct val="150000"/>
              </a:lnSpc>
            </a:pPr>
            <a:r>
              <a:rPr lang="en-US" dirty="0"/>
              <a:t>In what scenario could the list within a list be used?</a:t>
            </a:r>
          </a:p>
          <a:p>
            <a:pPr>
              <a:lnSpc>
                <a:spcPct val="150000"/>
              </a:lnSpc>
            </a:pPr>
            <a:r>
              <a:rPr lang="en-US" dirty="0"/>
              <a:t>Can a list store any other data structure?</a:t>
            </a:r>
          </a:p>
        </p:txBody>
      </p:sp>
    </p:spTree>
    <p:extLst>
      <p:ext uri="{BB962C8B-B14F-4D97-AF65-F5344CB8AC3E}">
        <p14:creationId xmlns:p14="http://schemas.microsoft.com/office/powerpoint/2010/main" val="304184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List Methods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216813"/>
          </a:xfrm>
          <a:prstGeom prst="rect">
            <a:avLst/>
          </a:prstGeom>
          <a:noFill/>
        </p:spPr>
        <p:txBody>
          <a:bodyPr wrap="square" rtlCol="0">
            <a:spAutoFit/>
          </a:bodyPr>
          <a:lstStyle/>
          <a:p>
            <a:pPr>
              <a:lnSpc>
                <a:spcPct val="150000"/>
              </a:lnSpc>
            </a:pPr>
            <a:r>
              <a:rPr lang="en-US" dirty="0"/>
              <a:t>The list data structure has a rich set of functions available to work with the data it stores. A few of those functions available to the developer are shown below:</a:t>
            </a:r>
          </a:p>
          <a:p>
            <a:pPr lvl="1">
              <a:lnSpc>
                <a:spcPct val="100000"/>
              </a:lnSpc>
            </a:pPr>
            <a:r>
              <a:rPr lang="en-US" b="1" dirty="0">
                <a:solidFill>
                  <a:srgbClr val="0070C0"/>
                </a:solidFill>
              </a:rPr>
              <a:t>append</a:t>
            </a:r>
          </a:p>
          <a:p>
            <a:pPr lvl="1">
              <a:lnSpc>
                <a:spcPct val="100000"/>
              </a:lnSpc>
            </a:pPr>
            <a:r>
              <a:rPr lang="en-US" b="1" dirty="0">
                <a:solidFill>
                  <a:srgbClr val="0070C0"/>
                </a:solidFill>
              </a:rPr>
              <a:t>clear</a:t>
            </a:r>
          </a:p>
          <a:p>
            <a:pPr lvl="1">
              <a:lnSpc>
                <a:spcPct val="100000"/>
              </a:lnSpc>
            </a:pPr>
            <a:r>
              <a:rPr lang="en-US" b="1" dirty="0">
                <a:solidFill>
                  <a:srgbClr val="0070C0"/>
                </a:solidFill>
              </a:rPr>
              <a:t>copy</a:t>
            </a:r>
          </a:p>
          <a:p>
            <a:pPr lvl="1">
              <a:lnSpc>
                <a:spcPct val="100000"/>
              </a:lnSpc>
            </a:pPr>
            <a:r>
              <a:rPr lang="en-US" b="1" dirty="0">
                <a:solidFill>
                  <a:srgbClr val="0070C0"/>
                </a:solidFill>
              </a:rPr>
              <a:t>count</a:t>
            </a:r>
          </a:p>
          <a:p>
            <a:pPr lvl="1">
              <a:lnSpc>
                <a:spcPct val="100000"/>
              </a:lnSpc>
            </a:pPr>
            <a:r>
              <a:rPr lang="en-US" b="1" dirty="0">
                <a:solidFill>
                  <a:srgbClr val="0070C0"/>
                </a:solidFill>
              </a:rPr>
              <a:t>extend</a:t>
            </a:r>
          </a:p>
          <a:p>
            <a:pPr lvl="1">
              <a:lnSpc>
                <a:spcPct val="100000"/>
              </a:lnSpc>
            </a:pPr>
            <a:r>
              <a:rPr lang="en-US" b="1" dirty="0">
                <a:solidFill>
                  <a:srgbClr val="0070C0"/>
                </a:solidFill>
              </a:rPr>
              <a:t>index</a:t>
            </a:r>
          </a:p>
          <a:p>
            <a:pPr lvl="1">
              <a:lnSpc>
                <a:spcPct val="100000"/>
              </a:lnSpc>
            </a:pPr>
            <a:r>
              <a:rPr lang="en-US" b="1" dirty="0">
                <a:solidFill>
                  <a:srgbClr val="0070C0"/>
                </a:solidFill>
              </a:rPr>
              <a:t>insert</a:t>
            </a:r>
          </a:p>
          <a:p>
            <a:pPr lvl="1">
              <a:lnSpc>
                <a:spcPct val="100000"/>
              </a:lnSpc>
            </a:pPr>
            <a:r>
              <a:rPr lang="en-US" b="1" dirty="0">
                <a:solidFill>
                  <a:srgbClr val="0070C0"/>
                </a:solidFill>
              </a:rPr>
              <a:t>pop</a:t>
            </a:r>
          </a:p>
          <a:p>
            <a:pPr lvl="1">
              <a:lnSpc>
                <a:spcPct val="100000"/>
              </a:lnSpc>
            </a:pPr>
            <a:r>
              <a:rPr lang="en-US" b="1" dirty="0">
                <a:solidFill>
                  <a:srgbClr val="0070C0"/>
                </a:solidFill>
              </a:rPr>
              <a:t>remove</a:t>
            </a:r>
          </a:p>
          <a:p>
            <a:pPr lvl="1">
              <a:lnSpc>
                <a:spcPct val="100000"/>
              </a:lnSpc>
            </a:pPr>
            <a:r>
              <a:rPr lang="en-US" b="1" dirty="0">
                <a:solidFill>
                  <a:srgbClr val="0070C0"/>
                </a:solidFill>
              </a:rPr>
              <a:t>reverse</a:t>
            </a:r>
          </a:p>
          <a:p>
            <a:pPr lvl="1">
              <a:lnSpc>
                <a:spcPct val="100000"/>
              </a:lnSpc>
            </a:pPr>
            <a:r>
              <a:rPr lang="en-US" b="1" dirty="0">
                <a:solidFill>
                  <a:srgbClr val="0070C0"/>
                </a:solidFill>
              </a:rPr>
              <a:t>sort</a:t>
            </a:r>
          </a:p>
          <a:p>
            <a:pPr lvl="1">
              <a:lnSpc>
                <a:spcPct val="100000"/>
              </a:lnSpc>
            </a:pPr>
            <a:endParaRPr lang="en-US" b="1" dirty="0"/>
          </a:p>
          <a:p>
            <a:pPr>
              <a:lnSpc>
                <a:spcPct val="100000"/>
              </a:lnSpc>
            </a:pPr>
            <a:r>
              <a:rPr lang="en-US" b="1" dirty="0"/>
              <a:t>Can you apply all these methods in a useful way?</a:t>
            </a:r>
          </a:p>
          <a:p>
            <a:pPr>
              <a:lnSpc>
                <a:spcPct val="100000"/>
              </a:lnSpc>
            </a:pPr>
            <a:r>
              <a:rPr lang="en-US" b="1" dirty="0"/>
              <a:t>How would you insert a value into a list at X position?</a:t>
            </a:r>
          </a:p>
        </p:txBody>
      </p:sp>
    </p:spTree>
    <p:extLst>
      <p:ext uri="{BB962C8B-B14F-4D97-AF65-F5344CB8AC3E}">
        <p14:creationId xmlns:p14="http://schemas.microsoft.com/office/powerpoint/2010/main" val="465972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List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442516"/>
          </a:xfrm>
          <a:prstGeom prst="rect">
            <a:avLst/>
          </a:prstGeom>
          <a:noFill/>
        </p:spPr>
        <p:txBody>
          <a:bodyPr wrap="square" rtlCol="0">
            <a:spAutoFit/>
          </a:bodyPr>
          <a:lstStyle/>
          <a:p>
            <a:pPr>
              <a:lnSpc>
                <a:spcPct val="150000"/>
              </a:lnSpc>
            </a:pPr>
            <a:r>
              <a:rPr lang="en-US" dirty="0"/>
              <a:t>Explain how the following lines of code accomplishes the output produced. You will need to run the code to see the output.</a:t>
            </a:r>
          </a:p>
          <a:p>
            <a:pPr>
              <a:lnSpc>
                <a:spcPct val="150000"/>
              </a:lnSpc>
            </a:pPr>
            <a:endParaRPr lang="en-US" dirty="0"/>
          </a:p>
          <a:p>
            <a:pPr lvl="1">
              <a:lnSpc>
                <a:spcPct val="150000"/>
              </a:lnSpc>
            </a:pPr>
            <a:r>
              <a:rPr lang="en-US" b="1" dirty="0">
                <a:solidFill>
                  <a:srgbClr val="0070C0"/>
                </a:solidFill>
              </a:rPr>
              <a:t>&gt;&gt;&gt; </a:t>
            </a:r>
            <a:r>
              <a:rPr lang="en-US" b="1" dirty="0" err="1">
                <a:solidFill>
                  <a:srgbClr val="0070C0"/>
                </a:solidFill>
              </a:rPr>
              <a:t>dirlist</a:t>
            </a:r>
            <a:r>
              <a:rPr lang="en-US" b="1" dirty="0">
                <a:solidFill>
                  <a:srgbClr val="0070C0"/>
                </a:solidFill>
              </a:rPr>
              <a:t> = </a:t>
            </a:r>
            <a:r>
              <a:rPr lang="en-US" b="1" dirty="0" err="1">
                <a:solidFill>
                  <a:srgbClr val="0070C0"/>
                </a:solidFill>
              </a:rPr>
              <a:t>dir</a:t>
            </a:r>
            <a:r>
              <a:rPr lang="en-US" b="1" dirty="0">
                <a:solidFill>
                  <a:srgbClr val="0070C0"/>
                </a:solidFill>
              </a:rPr>
              <a:t>(list)</a:t>
            </a:r>
          </a:p>
          <a:p>
            <a:pPr lvl="1">
              <a:lnSpc>
                <a:spcPct val="150000"/>
              </a:lnSpc>
            </a:pPr>
            <a:r>
              <a:rPr lang="en-US" b="1" dirty="0">
                <a:solidFill>
                  <a:srgbClr val="0070C0"/>
                </a:solidFill>
              </a:rPr>
              <a:t>&gt;&gt;&gt; </a:t>
            </a:r>
            <a:r>
              <a:rPr lang="en-US" b="1" dirty="0" err="1">
                <a:solidFill>
                  <a:srgbClr val="0070C0"/>
                </a:solidFill>
              </a:rPr>
              <a:t>pos_under</a:t>
            </a:r>
            <a:r>
              <a:rPr lang="en-US" b="1" dirty="0">
                <a:solidFill>
                  <a:srgbClr val="0070C0"/>
                </a:solidFill>
              </a:rPr>
              <a:t> = ' '.join(</a:t>
            </a:r>
            <a:r>
              <a:rPr lang="en-US" b="1" dirty="0" err="1">
                <a:solidFill>
                  <a:srgbClr val="0070C0"/>
                </a:solidFill>
              </a:rPr>
              <a:t>dirlist</a:t>
            </a:r>
            <a:r>
              <a:rPr lang="en-US" b="1" dirty="0">
                <a:solidFill>
                  <a:srgbClr val="0070C0"/>
                </a:solidFill>
              </a:rPr>
              <a:t>).</a:t>
            </a:r>
            <a:r>
              <a:rPr lang="en-US" b="1" dirty="0" err="1">
                <a:solidFill>
                  <a:srgbClr val="0070C0"/>
                </a:solidFill>
              </a:rPr>
              <a:t>rfind</a:t>
            </a:r>
            <a:r>
              <a:rPr lang="en-US" b="1" dirty="0">
                <a:solidFill>
                  <a:srgbClr val="0070C0"/>
                </a:solidFill>
              </a:rPr>
              <a:t>('_')</a:t>
            </a:r>
          </a:p>
          <a:p>
            <a:pPr lvl="1">
              <a:lnSpc>
                <a:spcPct val="150000"/>
              </a:lnSpc>
            </a:pPr>
            <a:r>
              <a:rPr lang="en-US" b="1" dirty="0">
                <a:solidFill>
                  <a:srgbClr val="0070C0"/>
                </a:solidFill>
              </a:rPr>
              <a:t>&gt;&gt;&gt; ' '.join(</a:t>
            </a:r>
            <a:r>
              <a:rPr lang="en-US" b="1" dirty="0" err="1">
                <a:solidFill>
                  <a:srgbClr val="0070C0"/>
                </a:solidFill>
              </a:rPr>
              <a:t>dirlist</a:t>
            </a:r>
            <a:r>
              <a:rPr lang="en-US" b="1" dirty="0">
                <a:solidFill>
                  <a:srgbClr val="0070C0"/>
                </a:solidFill>
              </a:rPr>
              <a:t>)[</a:t>
            </a:r>
            <a:r>
              <a:rPr lang="en-US" b="1" dirty="0" err="1">
                <a:solidFill>
                  <a:srgbClr val="0070C0"/>
                </a:solidFill>
              </a:rPr>
              <a:t>pos_under</a:t>
            </a:r>
            <a:r>
              <a:rPr lang="en-US" b="1" dirty="0">
                <a:solidFill>
                  <a:srgbClr val="0070C0"/>
                </a:solidFill>
              </a:rPr>
              <a:t> + 2 : ].split()</a:t>
            </a:r>
          </a:p>
          <a:p>
            <a:pPr lvl="1">
              <a:lnSpc>
                <a:spcPct val="150000"/>
              </a:lnSpc>
            </a:pPr>
            <a:endParaRPr lang="en-US" b="1" dirty="0">
              <a:solidFill>
                <a:srgbClr val="0070C0"/>
              </a:solidFill>
            </a:endParaRPr>
          </a:p>
          <a:p>
            <a:pPr>
              <a:lnSpc>
                <a:spcPct val="150000"/>
              </a:lnSpc>
            </a:pPr>
            <a:r>
              <a:rPr lang="en-US" b="1" dirty="0"/>
              <a:t>Approach</a:t>
            </a:r>
            <a:r>
              <a:rPr lang="en-US" dirty="0"/>
              <a:t>: Comment each line above with multiple lines to explain what each section of the code is doing. You will find that your output will provide you with some interesting insight.</a:t>
            </a:r>
          </a:p>
          <a:p>
            <a:pPr>
              <a:lnSpc>
                <a:spcPct val="150000"/>
              </a:lnSpc>
            </a:pPr>
            <a:r>
              <a:rPr lang="en-US" dirty="0"/>
              <a:t>You can also expand each section, by producing more variables for each intermediate step. This approach will help you to see what is happening at a step by step level.</a:t>
            </a:r>
          </a:p>
        </p:txBody>
      </p:sp>
    </p:spTree>
    <p:extLst>
      <p:ext uri="{BB962C8B-B14F-4D97-AF65-F5344CB8AC3E}">
        <p14:creationId xmlns:p14="http://schemas.microsoft.com/office/powerpoint/2010/main" val="259730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List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457200" y="838200"/>
            <a:ext cx="8305800" cy="5823197"/>
          </a:xfrm>
          <a:prstGeom prst="rect">
            <a:avLst/>
          </a:prstGeom>
          <a:noFill/>
        </p:spPr>
        <p:txBody>
          <a:bodyPr wrap="square" rtlCol="0">
            <a:spAutoFit/>
          </a:bodyPr>
          <a:lstStyle/>
          <a:p>
            <a:pPr>
              <a:lnSpc>
                <a:spcPct val="150000"/>
              </a:lnSpc>
            </a:pPr>
            <a:r>
              <a:rPr lang="en-US" sz="1600" dirty="0"/>
              <a:t>The contents of a list can be modified without creating a new object. Try the following example to see that in action:</a:t>
            </a:r>
          </a:p>
          <a:p>
            <a:pPr>
              <a:lnSpc>
                <a:spcPct val="150000"/>
              </a:lnSpc>
            </a:pPr>
            <a:r>
              <a:rPr lang="en-US" sz="1400" dirty="0">
                <a:solidFill>
                  <a:srgbClr val="0070C0"/>
                </a:solidFill>
              </a:rPr>
              <a:t>&gt;&gt;&gt; </a:t>
            </a:r>
            <a:r>
              <a:rPr lang="en-US" sz="1400" dirty="0" err="1">
                <a:solidFill>
                  <a:srgbClr val="0070C0"/>
                </a:solidFill>
              </a:rPr>
              <a:t>mylist</a:t>
            </a:r>
            <a:r>
              <a:rPr lang="en-US" sz="1400" dirty="0">
                <a:solidFill>
                  <a:srgbClr val="0070C0"/>
                </a:solidFill>
              </a:rPr>
              <a:t> = ['append', 'clear', 'copy', 'count', 'extend', 'index', 'insert', 'pop', 'remove', 'reverse', 'sort’]</a:t>
            </a:r>
          </a:p>
          <a:p>
            <a:pPr>
              <a:lnSpc>
                <a:spcPct val="150000"/>
              </a:lnSpc>
            </a:pPr>
            <a:r>
              <a:rPr lang="en-US" sz="1400" dirty="0">
                <a:solidFill>
                  <a:srgbClr val="0070C0"/>
                </a:solidFill>
              </a:rPr>
              <a:t>&gt;&gt;&gt; print(</a:t>
            </a:r>
            <a:r>
              <a:rPr lang="en-US" sz="1400" dirty="0" err="1">
                <a:solidFill>
                  <a:srgbClr val="0070C0"/>
                </a:solidFill>
              </a:rPr>
              <a:t>mylist</a:t>
            </a:r>
            <a:r>
              <a:rPr lang="en-US" sz="1400" dirty="0">
                <a:solidFill>
                  <a:srgbClr val="0070C0"/>
                </a:solidFill>
              </a:rPr>
              <a:t>)</a:t>
            </a:r>
          </a:p>
          <a:p>
            <a:pPr>
              <a:lnSpc>
                <a:spcPct val="150000"/>
              </a:lnSpc>
            </a:pPr>
            <a:r>
              <a:rPr lang="en-US" sz="1400" dirty="0">
                <a:solidFill>
                  <a:srgbClr val="0070C0"/>
                </a:solidFill>
              </a:rPr>
              <a:t>&gt;&gt;&gt; </a:t>
            </a:r>
            <a:r>
              <a:rPr lang="en-US" sz="1400" dirty="0" err="1">
                <a:solidFill>
                  <a:srgbClr val="0070C0"/>
                </a:solidFill>
              </a:rPr>
              <a:t>list_id</a:t>
            </a:r>
            <a:r>
              <a:rPr lang="en-US" sz="1400" dirty="0">
                <a:solidFill>
                  <a:srgbClr val="0070C0"/>
                </a:solidFill>
              </a:rPr>
              <a:t> = id(</a:t>
            </a:r>
            <a:r>
              <a:rPr lang="en-US" sz="1400" dirty="0" err="1">
                <a:solidFill>
                  <a:srgbClr val="0070C0"/>
                </a:solidFill>
              </a:rPr>
              <a:t>mylist</a:t>
            </a:r>
            <a:r>
              <a:rPr lang="en-US" sz="1400" dirty="0">
                <a:solidFill>
                  <a:srgbClr val="0070C0"/>
                </a:solidFill>
              </a:rPr>
              <a:t>)</a:t>
            </a:r>
          </a:p>
          <a:p>
            <a:pPr>
              <a:lnSpc>
                <a:spcPct val="150000"/>
              </a:lnSpc>
            </a:pPr>
            <a:r>
              <a:rPr lang="en-US" sz="1400" dirty="0">
                <a:solidFill>
                  <a:srgbClr val="0070C0"/>
                </a:solidFill>
              </a:rPr>
              <a:t>&gt;&gt;&gt; print(</a:t>
            </a:r>
            <a:r>
              <a:rPr lang="en-US" sz="1400" dirty="0" err="1">
                <a:solidFill>
                  <a:srgbClr val="0070C0"/>
                </a:solidFill>
              </a:rPr>
              <a:t>list_id</a:t>
            </a:r>
            <a:r>
              <a:rPr lang="en-US" sz="1400" dirty="0">
                <a:solidFill>
                  <a:srgbClr val="0070C0"/>
                </a:solidFill>
              </a:rPr>
              <a:t>, ':', hex(</a:t>
            </a:r>
            <a:r>
              <a:rPr lang="en-US" sz="1400" dirty="0" err="1">
                <a:solidFill>
                  <a:srgbClr val="0070C0"/>
                </a:solidFill>
              </a:rPr>
              <a:t>list_id</a:t>
            </a:r>
            <a:r>
              <a:rPr lang="en-US" sz="1400" dirty="0">
                <a:solidFill>
                  <a:srgbClr val="0070C0"/>
                </a:solidFill>
              </a:rPr>
              <a:t>))</a:t>
            </a:r>
          </a:p>
          <a:p>
            <a:pPr>
              <a:lnSpc>
                <a:spcPct val="150000"/>
              </a:lnSpc>
            </a:pPr>
            <a:r>
              <a:rPr lang="en-US" sz="1400" dirty="0">
                <a:solidFill>
                  <a:srgbClr val="0070C0"/>
                </a:solidFill>
              </a:rPr>
              <a:t>&gt;&gt;&gt; </a:t>
            </a:r>
            <a:r>
              <a:rPr lang="en-US" sz="1400" dirty="0" err="1">
                <a:solidFill>
                  <a:srgbClr val="0070C0"/>
                </a:solidFill>
              </a:rPr>
              <a:t>mylist</a:t>
            </a:r>
            <a:r>
              <a:rPr lang="en-US" sz="1400" dirty="0">
                <a:solidFill>
                  <a:srgbClr val="0070C0"/>
                </a:solidFill>
              </a:rPr>
              <a:t>[0] = 20</a:t>
            </a:r>
          </a:p>
          <a:p>
            <a:pPr>
              <a:lnSpc>
                <a:spcPct val="150000"/>
              </a:lnSpc>
            </a:pPr>
            <a:r>
              <a:rPr lang="en-US" sz="1400" dirty="0">
                <a:solidFill>
                  <a:srgbClr val="0070C0"/>
                </a:solidFill>
              </a:rPr>
              <a:t>&gt;&gt;&gt; print(</a:t>
            </a:r>
            <a:r>
              <a:rPr lang="en-US" sz="1400" dirty="0" err="1">
                <a:solidFill>
                  <a:srgbClr val="0070C0"/>
                </a:solidFill>
              </a:rPr>
              <a:t>mylist</a:t>
            </a:r>
            <a:r>
              <a:rPr lang="en-US" sz="1400" dirty="0">
                <a:solidFill>
                  <a:srgbClr val="0070C0"/>
                </a:solidFill>
              </a:rPr>
              <a:t>)</a:t>
            </a:r>
          </a:p>
          <a:p>
            <a:pPr>
              <a:lnSpc>
                <a:spcPct val="150000"/>
              </a:lnSpc>
            </a:pPr>
            <a:r>
              <a:rPr lang="en-US" sz="1400" dirty="0">
                <a:solidFill>
                  <a:srgbClr val="0070C0"/>
                </a:solidFill>
              </a:rPr>
              <a:t>&gt;&gt;&gt; </a:t>
            </a:r>
            <a:r>
              <a:rPr lang="en-US" sz="1400" dirty="0" err="1">
                <a:solidFill>
                  <a:srgbClr val="0070C0"/>
                </a:solidFill>
              </a:rPr>
              <a:t>list_id</a:t>
            </a:r>
            <a:r>
              <a:rPr lang="en-US" sz="1400" dirty="0">
                <a:solidFill>
                  <a:srgbClr val="0070C0"/>
                </a:solidFill>
              </a:rPr>
              <a:t> = id(</a:t>
            </a:r>
            <a:r>
              <a:rPr lang="en-US" sz="1400" dirty="0" err="1">
                <a:solidFill>
                  <a:srgbClr val="0070C0"/>
                </a:solidFill>
              </a:rPr>
              <a:t>mylist</a:t>
            </a:r>
            <a:r>
              <a:rPr lang="en-US" sz="1400" dirty="0">
                <a:solidFill>
                  <a:srgbClr val="0070C0"/>
                </a:solidFill>
              </a:rPr>
              <a:t>)</a:t>
            </a:r>
          </a:p>
          <a:p>
            <a:pPr>
              <a:lnSpc>
                <a:spcPct val="150000"/>
              </a:lnSpc>
            </a:pPr>
            <a:r>
              <a:rPr lang="en-US" sz="1400" dirty="0">
                <a:solidFill>
                  <a:srgbClr val="0070C0"/>
                </a:solidFill>
              </a:rPr>
              <a:t>&gt;&gt;&gt; print(</a:t>
            </a:r>
            <a:r>
              <a:rPr lang="en-US" sz="1400" dirty="0" err="1">
                <a:solidFill>
                  <a:srgbClr val="0070C0"/>
                </a:solidFill>
              </a:rPr>
              <a:t>list_id</a:t>
            </a:r>
            <a:r>
              <a:rPr lang="en-US" sz="1400" dirty="0">
                <a:solidFill>
                  <a:srgbClr val="0070C0"/>
                </a:solidFill>
              </a:rPr>
              <a:t>, ':', hex(</a:t>
            </a:r>
            <a:r>
              <a:rPr lang="en-US" sz="1400" dirty="0" err="1">
                <a:solidFill>
                  <a:srgbClr val="0070C0"/>
                </a:solidFill>
              </a:rPr>
              <a:t>list_id</a:t>
            </a:r>
            <a:r>
              <a:rPr lang="en-US" sz="1400" dirty="0">
                <a:solidFill>
                  <a:srgbClr val="0070C0"/>
                </a:solidFill>
              </a:rPr>
              <a:t>))</a:t>
            </a:r>
          </a:p>
          <a:p>
            <a:pPr>
              <a:lnSpc>
                <a:spcPct val="150000"/>
              </a:lnSpc>
            </a:pPr>
            <a:endParaRPr lang="en-US" sz="1400" dirty="0"/>
          </a:p>
          <a:p>
            <a:pPr>
              <a:lnSpc>
                <a:spcPct val="150000"/>
              </a:lnSpc>
            </a:pPr>
            <a:r>
              <a:rPr lang="en-US" sz="1400" dirty="0"/>
              <a:t>Explain what you observed as it relates to your understanding the mutability of a list. In other words what do the results mean, in regards to whether a list is mutable? </a:t>
            </a:r>
          </a:p>
          <a:p>
            <a:pPr>
              <a:lnSpc>
                <a:spcPct val="100000"/>
              </a:lnSpc>
            </a:pPr>
            <a:endParaRPr lang="en-US" sz="1200" dirty="0"/>
          </a:p>
          <a:p>
            <a:pPr>
              <a:lnSpc>
                <a:spcPct val="150000"/>
              </a:lnSpc>
            </a:pPr>
            <a:r>
              <a:rPr lang="en-US" sz="1400" dirty="0"/>
              <a:t>Append the following to the list: [1, 2, 3, 4]</a:t>
            </a:r>
          </a:p>
          <a:p>
            <a:pPr>
              <a:lnSpc>
                <a:spcPct val="150000"/>
              </a:lnSpc>
            </a:pPr>
            <a:r>
              <a:rPr lang="en-US" sz="1400" dirty="0"/>
              <a:t>Extend the list with the following: [1, 2, 3, 4]</a:t>
            </a:r>
          </a:p>
          <a:p>
            <a:pPr>
              <a:lnSpc>
                <a:spcPct val="150000"/>
              </a:lnSpc>
            </a:pPr>
            <a:r>
              <a:rPr lang="en-US" sz="1400" dirty="0"/>
              <a:t>Modify the list such that the new contents of the list will be: </a:t>
            </a:r>
            <a:r>
              <a:rPr lang="en-US" sz="1400" dirty="0">
                <a:solidFill>
                  <a:srgbClr val="0070C0"/>
                </a:solidFill>
              </a:rPr>
              <a:t>[20, 'clear', 'count', 'extend', 'pop', 'remove', [1, 2, 3, 4], 1, 2, 3, 4]</a:t>
            </a:r>
          </a:p>
        </p:txBody>
      </p:sp>
    </p:spTree>
    <p:extLst>
      <p:ext uri="{BB962C8B-B14F-4D97-AF65-F5344CB8AC3E}">
        <p14:creationId xmlns:p14="http://schemas.microsoft.com/office/powerpoint/2010/main" val="278818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Tuples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51081"/>
            <a:ext cx="7914669" cy="4805418"/>
          </a:xfrm>
          <a:prstGeom prst="rect">
            <a:avLst/>
          </a:prstGeom>
          <a:noFill/>
        </p:spPr>
        <p:txBody>
          <a:bodyPr wrap="square" rtlCol="0">
            <a:spAutoFit/>
          </a:bodyPr>
          <a:lstStyle/>
          <a:p>
            <a:pPr>
              <a:lnSpc>
                <a:spcPct val="150000"/>
              </a:lnSpc>
            </a:pPr>
            <a:r>
              <a:rPr lang="en-US" dirty="0"/>
              <a:t>A tuple is a data structure that can be used to aggregate related objects. The objects can be of similar or different types. A tuple is distinguishable by the use of () brackets - "parentheses":</a:t>
            </a:r>
          </a:p>
          <a:p>
            <a:pPr>
              <a:lnSpc>
                <a:spcPct val="150000"/>
              </a:lnSpc>
            </a:pPr>
            <a:endParaRPr lang="en-US" dirty="0"/>
          </a:p>
          <a:p>
            <a:pPr lvl="1">
              <a:lnSpc>
                <a:spcPct val="130000"/>
              </a:lnSpc>
            </a:pPr>
            <a:r>
              <a:rPr lang="en-US" b="1" dirty="0">
                <a:solidFill>
                  <a:srgbClr val="0070C0"/>
                </a:solidFill>
              </a:rPr>
              <a:t>&gt;&gt;&gt; mytuple1 = ('192.168.20.10', 24, 'eth0', 1577512223.936022)</a:t>
            </a:r>
          </a:p>
          <a:p>
            <a:pPr lvl="1">
              <a:lnSpc>
                <a:spcPct val="130000"/>
              </a:lnSpc>
            </a:pPr>
            <a:r>
              <a:rPr lang="en-US" b="1" dirty="0">
                <a:solidFill>
                  <a:srgbClr val="0070C0"/>
                </a:solidFill>
              </a:rPr>
              <a:t>&gt;&gt;&gt; mytuple2 = ('192.168.20.10', '192.168.20.12', 192.168.20.15')</a:t>
            </a:r>
          </a:p>
          <a:p>
            <a:pPr lvl="1">
              <a:lnSpc>
                <a:spcPct val="130000"/>
              </a:lnSpc>
            </a:pPr>
            <a:r>
              <a:rPr lang="en-US" b="1" dirty="0">
                <a:solidFill>
                  <a:srgbClr val="0070C0"/>
                </a:solidFill>
              </a:rPr>
              <a:t>&gt;&gt;&gt; mytuple3 = (0, 2, 4, 6, 8, 10, 12, 14, 16, 18)</a:t>
            </a:r>
          </a:p>
          <a:p>
            <a:pPr lvl="1">
              <a:lnSpc>
                <a:spcPct val="130000"/>
              </a:lnSpc>
            </a:pPr>
            <a:r>
              <a:rPr lang="en-US" b="1" dirty="0">
                <a:solidFill>
                  <a:srgbClr val="0070C0"/>
                </a:solidFill>
              </a:rPr>
              <a:t>&gt;&gt;&gt; mytuple4 = ( [0,2,4,6], ['red', 'white', 'orange'], mylist3)</a:t>
            </a:r>
          </a:p>
          <a:p>
            <a:pPr>
              <a:lnSpc>
                <a:spcPct val="150000"/>
              </a:lnSpc>
            </a:pPr>
            <a:endParaRPr lang="en-US" dirty="0"/>
          </a:p>
          <a:p>
            <a:pPr>
              <a:lnSpc>
                <a:spcPct val="150000"/>
              </a:lnSpc>
            </a:pPr>
            <a:r>
              <a:rPr lang="en-US" dirty="0"/>
              <a:t>Other Characteristics:</a:t>
            </a:r>
          </a:p>
          <a:p>
            <a:pPr marL="342900" indent="-342900">
              <a:lnSpc>
                <a:spcPct val="150000"/>
              </a:lnSpc>
              <a:buAutoNum type="arabicPeriod"/>
            </a:pPr>
            <a:r>
              <a:rPr lang="en-US" dirty="0"/>
              <a:t>Immutable</a:t>
            </a:r>
          </a:p>
          <a:p>
            <a:pPr marL="342900" indent="-342900">
              <a:lnSpc>
                <a:spcPct val="150000"/>
              </a:lnSpc>
              <a:buAutoNum type="arabicPeriod"/>
            </a:pPr>
            <a:r>
              <a:rPr lang="en-US" dirty="0"/>
              <a:t>Ordered therefore they can be indexed</a:t>
            </a:r>
          </a:p>
        </p:txBody>
      </p:sp>
    </p:spTree>
    <p:extLst>
      <p:ext uri="{BB962C8B-B14F-4D97-AF65-F5344CB8AC3E}">
        <p14:creationId xmlns:p14="http://schemas.microsoft.com/office/powerpoint/2010/main" val="210996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String</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027017"/>
          </a:xfrm>
          <a:prstGeom prst="rect">
            <a:avLst/>
          </a:prstGeom>
          <a:noFill/>
        </p:spPr>
        <p:txBody>
          <a:bodyPr wrap="square" rtlCol="0">
            <a:spAutoFit/>
          </a:bodyPr>
          <a:lstStyle/>
          <a:p>
            <a:pPr>
              <a:lnSpc>
                <a:spcPct val="150000"/>
              </a:lnSpc>
            </a:pPr>
            <a:r>
              <a:rPr lang="en-US" dirty="0"/>
              <a:t>Strings have the following features:</a:t>
            </a:r>
          </a:p>
          <a:p>
            <a:pPr marL="285750" indent="-285750">
              <a:lnSpc>
                <a:spcPct val="150000"/>
              </a:lnSpc>
              <a:buFont typeface="Arial" panose="020B0604020202020204" pitchFamily="34" charset="0"/>
              <a:buChar char="•"/>
            </a:pPr>
            <a:r>
              <a:rPr lang="en-US" dirty="0"/>
              <a:t>Made of 1 or more characters </a:t>
            </a:r>
          </a:p>
          <a:p>
            <a:pPr marL="285750" indent="-285750">
              <a:lnSpc>
                <a:spcPct val="150000"/>
              </a:lnSpc>
              <a:buFont typeface="Arial" panose="020B0604020202020204" pitchFamily="34" charset="0"/>
              <a:buChar char="•"/>
            </a:pPr>
            <a:r>
              <a:rPr lang="en-US" dirty="0"/>
              <a:t>Enclosed in single, double or possibly triple (</a:t>
            </a:r>
            <a:r>
              <a:rPr lang="en-US" dirty="0" err="1"/>
              <a:t>DocString</a:t>
            </a:r>
            <a:r>
              <a:rPr lang="en-US" dirty="0"/>
              <a:t>)</a:t>
            </a:r>
          </a:p>
          <a:p>
            <a:pPr marL="285750" indent="-285750">
              <a:lnSpc>
                <a:spcPct val="150000"/>
              </a:lnSpc>
              <a:buFont typeface="Arial" panose="020B0604020202020204" pitchFamily="34" charset="0"/>
              <a:buChar char="•"/>
            </a:pPr>
            <a:r>
              <a:rPr lang="en-US" dirty="0"/>
              <a:t>Immutable</a:t>
            </a:r>
          </a:p>
          <a:p>
            <a:pPr marL="285750" indent="-285750">
              <a:lnSpc>
                <a:spcPct val="150000"/>
              </a:lnSpc>
              <a:buFont typeface="Arial" panose="020B0604020202020204" pitchFamily="34" charset="0"/>
              <a:buChar char="•"/>
            </a:pPr>
            <a:r>
              <a:rPr lang="en-US" dirty="0"/>
              <a:t>Examples are as follows:</a:t>
            </a:r>
          </a:p>
          <a:p>
            <a:pPr marL="1028700" lvl="1">
              <a:lnSpc>
                <a:spcPct val="150000"/>
              </a:lnSpc>
              <a:buFont typeface="Arial" panose="020B0604020202020204" pitchFamily="34" charset="0"/>
              <a:buChar char="•"/>
            </a:pPr>
            <a:r>
              <a:rPr lang="en-US" dirty="0">
                <a:solidFill>
                  <a:srgbClr val="C00000"/>
                </a:solidFill>
              </a:rPr>
              <a:t>"Hello"</a:t>
            </a:r>
          </a:p>
          <a:p>
            <a:pPr marL="1028700" lvl="1">
              <a:lnSpc>
                <a:spcPct val="150000"/>
              </a:lnSpc>
              <a:buFont typeface="Arial" panose="020B0604020202020204" pitchFamily="34" charset="0"/>
              <a:buChar char="•"/>
            </a:pPr>
            <a:r>
              <a:rPr lang="en-US" dirty="0">
                <a:solidFill>
                  <a:srgbClr val="C00000"/>
                </a:solidFill>
              </a:rPr>
              <a:t>'World'</a:t>
            </a:r>
          </a:p>
          <a:p>
            <a:pPr marL="1028700" lvl="1">
              <a:lnSpc>
                <a:spcPct val="150000"/>
              </a:lnSpc>
              <a:buFont typeface="Arial" panose="020B0604020202020204" pitchFamily="34" charset="0"/>
              <a:buChar char="•"/>
            </a:pPr>
            <a:r>
              <a:rPr lang="en-US" dirty="0">
                <a:solidFill>
                  <a:srgbClr val="C00000"/>
                </a:solidFill>
              </a:rPr>
              <a:t>'Hello "Hello" ' </a:t>
            </a:r>
            <a:r>
              <a:rPr lang="en-US" dirty="0"/>
              <a:t>or </a:t>
            </a:r>
            <a:r>
              <a:rPr lang="en-US" dirty="0">
                <a:solidFill>
                  <a:srgbClr val="C00000"/>
                </a:solidFill>
              </a:rPr>
              <a:t>'Hello \"Hello\" ‘ </a:t>
            </a:r>
            <a:endParaRPr lang="en-US" dirty="0"/>
          </a:p>
          <a:p>
            <a:pPr marL="1028700" lvl="1">
              <a:lnSpc>
                <a:spcPct val="150000"/>
              </a:lnSpc>
              <a:buFont typeface="Arial" panose="020B0604020202020204" pitchFamily="34" charset="0"/>
              <a:buChar char="•"/>
            </a:pPr>
            <a:r>
              <a:rPr lang="en-US" dirty="0">
                <a:solidFill>
                  <a:srgbClr val="C00000"/>
                </a:solidFill>
              </a:rPr>
              <a:t>"""Triple Hello""" </a:t>
            </a:r>
            <a:r>
              <a:rPr lang="en-US" dirty="0"/>
              <a:t>or </a:t>
            </a:r>
            <a:r>
              <a:rPr lang="en-US" dirty="0">
                <a:solidFill>
                  <a:srgbClr val="C00000"/>
                </a:solidFill>
              </a:rPr>
              <a:t>''' Triple Hello'''</a:t>
            </a:r>
          </a:p>
          <a:p>
            <a:pPr marL="1028700" lvl="1">
              <a:lnSpc>
                <a:spcPct val="150000"/>
              </a:lnSpc>
              <a:buFont typeface="Arial" panose="020B0604020202020204" pitchFamily="34" charset="0"/>
              <a:buChar char="•"/>
            </a:pPr>
            <a:r>
              <a:rPr lang="en-US" dirty="0">
                <a:solidFill>
                  <a:srgbClr val="C00000"/>
                </a:solidFill>
              </a:rPr>
              <a:t>'Hello</a:t>
            </a:r>
          </a:p>
          <a:p>
            <a:pPr lvl="1" indent="0">
              <a:lnSpc>
                <a:spcPct val="150000"/>
              </a:lnSpc>
            </a:pPr>
            <a:r>
              <a:rPr lang="en-US" dirty="0">
                <a:solidFill>
                  <a:srgbClr val="C00000"/>
                </a:solidFill>
              </a:rPr>
              <a:t>		 "Hello" '</a:t>
            </a:r>
          </a:p>
          <a:p>
            <a:pPr marL="1028700" lvl="1">
              <a:lnSpc>
                <a:spcPct val="150000"/>
              </a:lnSpc>
              <a:buFont typeface="Arial" panose="020B0604020202020204" pitchFamily="34" charset="0"/>
              <a:buChar char="•"/>
            </a:pPr>
            <a:r>
              <a:rPr lang="en-US" dirty="0">
                <a:solidFill>
                  <a:srgbClr val="C00000"/>
                </a:solidFill>
              </a:rPr>
              <a:t>'546'</a:t>
            </a:r>
            <a:endParaRPr lang="en-US" dirty="0"/>
          </a:p>
        </p:txBody>
      </p:sp>
    </p:spTree>
    <p:extLst>
      <p:ext uri="{BB962C8B-B14F-4D97-AF65-F5344CB8AC3E}">
        <p14:creationId xmlns:p14="http://schemas.microsoft.com/office/powerpoint/2010/main" val="69187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Tuple Indexing</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168594"/>
          </a:xfrm>
          <a:prstGeom prst="rect">
            <a:avLst/>
          </a:prstGeom>
          <a:noFill/>
        </p:spPr>
        <p:txBody>
          <a:bodyPr wrap="square" rtlCol="0">
            <a:spAutoFit/>
          </a:bodyPr>
          <a:lstStyle/>
          <a:p>
            <a:pPr>
              <a:lnSpc>
                <a:spcPct val="150000"/>
              </a:lnSpc>
            </a:pPr>
            <a:r>
              <a:rPr lang="en-US" dirty="0"/>
              <a:t>Tuple items can be accessed using an index in the same manner as the Lists. Analyze the following examples:</a:t>
            </a:r>
          </a:p>
          <a:p>
            <a:pPr>
              <a:lnSpc>
                <a:spcPct val="100000"/>
              </a:lnSpc>
            </a:pPr>
            <a:endParaRPr lang="en-US" sz="1100" dirty="0"/>
          </a:p>
          <a:p>
            <a:pPr lvl="1">
              <a:lnSpc>
                <a:spcPct val="130000"/>
              </a:lnSpc>
            </a:pPr>
            <a:r>
              <a:rPr lang="en-US" sz="1600" b="1" dirty="0">
                <a:solidFill>
                  <a:srgbClr val="0070C0"/>
                </a:solidFill>
              </a:rPr>
              <a:t>&gt;&gt;&gt; mytuple4 = ( [0,2,4,6], ('red', 'white', 'orange'), mylist3)</a:t>
            </a:r>
          </a:p>
          <a:p>
            <a:pPr lvl="1">
              <a:lnSpc>
                <a:spcPct val="130000"/>
              </a:lnSpc>
            </a:pPr>
            <a:r>
              <a:rPr lang="en-US" sz="1600" b="1" dirty="0">
                <a:solidFill>
                  <a:srgbClr val="0070C0"/>
                </a:solidFill>
              </a:rPr>
              <a:t>&gt;&gt;&gt; mytuple4</a:t>
            </a:r>
          </a:p>
          <a:p>
            <a:pPr lvl="1">
              <a:lnSpc>
                <a:spcPct val="130000"/>
              </a:lnSpc>
            </a:pPr>
            <a:r>
              <a:rPr lang="en-US" sz="1600" b="1" dirty="0">
                <a:solidFill>
                  <a:srgbClr val="0070C0"/>
                </a:solidFill>
              </a:rPr>
              <a:t>([0, 2, 4, 6], ('red', 'white', 'orange'), [0, 2, 4, 6, 8, 10, 12, 14, 16, 18])</a:t>
            </a:r>
          </a:p>
          <a:p>
            <a:pPr lvl="1">
              <a:lnSpc>
                <a:spcPct val="130000"/>
              </a:lnSpc>
            </a:pPr>
            <a:r>
              <a:rPr lang="en-US" sz="1600" b="1" dirty="0">
                <a:solidFill>
                  <a:srgbClr val="0070C0"/>
                </a:solidFill>
              </a:rPr>
              <a:t>&gt;&gt;&gt; mytuple4[-1][-1:-4:-1]</a:t>
            </a:r>
          </a:p>
          <a:p>
            <a:pPr lvl="1">
              <a:lnSpc>
                <a:spcPct val="130000"/>
              </a:lnSpc>
            </a:pPr>
            <a:r>
              <a:rPr lang="en-US" sz="1600" b="1" dirty="0">
                <a:solidFill>
                  <a:srgbClr val="0070C0"/>
                </a:solidFill>
              </a:rPr>
              <a:t>[18, 16, 14]</a:t>
            </a:r>
          </a:p>
          <a:p>
            <a:pPr lvl="1">
              <a:lnSpc>
                <a:spcPct val="130000"/>
              </a:lnSpc>
            </a:pPr>
            <a:r>
              <a:rPr lang="en-US" sz="1600" b="1" dirty="0">
                <a:solidFill>
                  <a:srgbClr val="0070C0"/>
                </a:solidFill>
              </a:rPr>
              <a:t>&gt;&gt;&gt; mytuple4[1][-1::-1]</a:t>
            </a:r>
          </a:p>
          <a:p>
            <a:pPr lvl="1">
              <a:lnSpc>
                <a:spcPct val="130000"/>
              </a:lnSpc>
            </a:pPr>
            <a:r>
              <a:rPr lang="en-US" sz="1600" b="1" dirty="0">
                <a:solidFill>
                  <a:srgbClr val="0070C0"/>
                </a:solidFill>
              </a:rPr>
              <a:t>('orange', 'white', 'red')</a:t>
            </a:r>
          </a:p>
          <a:p>
            <a:pPr lvl="1">
              <a:lnSpc>
                <a:spcPct val="130000"/>
              </a:lnSpc>
            </a:pPr>
            <a:r>
              <a:rPr lang="en-US" sz="1600" b="1" dirty="0">
                <a:solidFill>
                  <a:srgbClr val="0070C0"/>
                </a:solidFill>
              </a:rPr>
              <a:t>&gt;&gt;&gt; mytuple4[1][1][-1::-1]</a:t>
            </a:r>
          </a:p>
          <a:p>
            <a:pPr lvl="1">
              <a:lnSpc>
                <a:spcPct val="130000"/>
              </a:lnSpc>
            </a:pPr>
            <a:r>
              <a:rPr lang="en-US" sz="1600" b="1" dirty="0">
                <a:solidFill>
                  <a:srgbClr val="0070C0"/>
                </a:solidFill>
              </a:rPr>
              <a:t>'</a:t>
            </a:r>
            <a:r>
              <a:rPr lang="en-US" sz="1600" b="1" dirty="0" err="1">
                <a:solidFill>
                  <a:srgbClr val="0070C0"/>
                </a:solidFill>
              </a:rPr>
              <a:t>etihw</a:t>
            </a:r>
            <a:r>
              <a:rPr lang="en-US" sz="1600" b="1" dirty="0">
                <a:solidFill>
                  <a:srgbClr val="0070C0"/>
                </a:solidFill>
              </a:rPr>
              <a:t>'</a:t>
            </a:r>
          </a:p>
          <a:p>
            <a:pPr>
              <a:lnSpc>
                <a:spcPct val="150000"/>
              </a:lnSpc>
            </a:pPr>
            <a:r>
              <a:rPr lang="en-US" b="1" dirty="0"/>
              <a:t>Can a tuple store any other data structure?</a:t>
            </a:r>
          </a:p>
          <a:p>
            <a:pPr>
              <a:lnSpc>
                <a:spcPct val="150000"/>
              </a:lnSpc>
            </a:pPr>
            <a:r>
              <a:rPr lang="en-US" b="1" dirty="0"/>
              <a:t>Notice the list within the tuple. Why would you place a list within a tuple or vice versa?</a:t>
            </a:r>
          </a:p>
        </p:txBody>
      </p:sp>
    </p:spTree>
    <p:extLst>
      <p:ext uri="{BB962C8B-B14F-4D97-AF65-F5344CB8AC3E}">
        <p14:creationId xmlns:p14="http://schemas.microsoft.com/office/powerpoint/2010/main" val="318858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Tuple Methods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143000"/>
            <a:ext cx="7914669" cy="3405484"/>
          </a:xfrm>
          <a:prstGeom prst="rect">
            <a:avLst/>
          </a:prstGeom>
          <a:noFill/>
        </p:spPr>
        <p:txBody>
          <a:bodyPr wrap="square" rtlCol="0">
            <a:spAutoFit/>
          </a:bodyPr>
          <a:lstStyle/>
          <a:p>
            <a:pPr>
              <a:lnSpc>
                <a:spcPct val="150000"/>
              </a:lnSpc>
            </a:pPr>
            <a:r>
              <a:rPr lang="en-US" dirty="0"/>
              <a:t>The tuple data structure has a </a:t>
            </a:r>
            <a:r>
              <a:rPr lang="en-US" b="1" i="1" u="sng" dirty="0"/>
              <a:t>“rich”</a:t>
            </a:r>
            <a:r>
              <a:rPr lang="en-US" dirty="0"/>
              <a:t> set of functions available to work with the data it stores. A few of those functions available to the developer are shown below:</a:t>
            </a:r>
          </a:p>
          <a:p>
            <a:pPr lvl="1">
              <a:lnSpc>
                <a:spcPct val="100000"/>
              </a:lnSpc>
            </a:pPr>
            <a:r>
              <a:rPr lang="en-US" b="1" dirty="0">
                <a:solidFill>
                  <a:srgbClr val="0070C0"/>
                </a:solidFill>
              </a:rPr>
              <a:t>count</a:t>
            </a:r>
          </a:p>
          <a:p>
            <a:pPr lvl="1">
              <a:lnSpc>
                <a:spcPct val="100000"/>
              </a:lnSpc>
            </a:pPr>
            <a:r>
              <a:rPr lang="en-US" b="1" dirty="0">
                <a:solidFill>
                  <a:srgbClr val="0070C0"/>
                </a:solidFill>
              </a:rPr>
              <a:t>index</a:t>
            </a:r>
          </a:p>
          <a:p>
            <a:pPr lvl="1">
              <a:lnSpc>
                <a:spcPct val="100000"/>
              </a:lnSpc>
            </a:pPr>
            <a:endParaRPr lang="en-US" b="1" dirty="0"/>
          </a:p>
          <a:p>
            <a:pPr>
              <a:lnSpc>
                <a:spcPct val="150000"/>
              </a:lnSpc>
            </a:pPr>
            <a:r>
              <a:rPr lang="en-US" b="1" dirty="0"/>
              <a:t>Can you apply these methods in a useful way?</a:t>
            </a:r>
          </a:p>
          <a:p>
            <a:pPr>
              <a:lnSpc>
                <a:spcPct val="150000"/>
              </a:lnSpc>
            </a:pPr>
            <a:r>
              <a:rPr lang="en-US" b="1" dirty="0"/>
              <a:t>How would you insert a value into a tuple at X position?</a:t>
            </a:r>
          </a:p>
          <a:p>
            <a:pPr>
              <a:lnSpc>
                <a:spcPct val="150000"/>
              </a:lnSpc>
            </a:pPr>
            <a:r>
              <a:rPr lang="en-US" sz="2000" b="1" dirty="0">
                <a:solidFill>
                  <a:srgbClr val="C00000"/>
                </a:solidFill>
                <a:highlight>
                  <a:srgbClr val="FFFF00"/>
                </a:highlight>
              </a:rPr>
              <a:t>How can you create a new tuple?</a:t>
            </a:r>
          </a:p>
        </p:txBody>
      </p:sp>
    </p:spTree>
    <p:extLst>
      <p:ext uri="{BB962C8B-B14F-4D97-AF65-F5344CB8AC3E}">
        <p14:creationId xmlns:p14="http://schemas.microsoft.com/office/powerpoint/2010/main" val="1371778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Tuple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143000"/>
            <a:ext cx="7914669" cy="4611519"/>
          </a:xfrm>
          <a:prstGeom prst="rect">
            <a:avLst/>
          </a:prstGeom>
          <a:noFill/>
        </p:spPr>
        <p:txBody>
          <a:bodyPr wrap="square" rtlCol="0">
            <a:spAutoFit/>
          </a:bodyPr>
          <a:lstStyle/>
          <a:p>
            <a:pPr>
              <a:lnSpc>
                <a:spcPct val="150000"/>
              </a:lnSpc>
            </a:pPr>
            <a:r>
              <a:rPr lang="en-US" dirty="0"/>
              <a:t>Try the following code and explain the significance:</a:t>
            </a:r>
          </a:p>
          <a:p>
            <a:pPr>
              <a:lnSpc>
                <a:spcPct val="150000"/>
              </a:lnSpc>
            </a:pPr>
            <a:endParaRPr lang="en-US" dirty="0"/>
          </a:p>
          <a:p>
            <a:pPr lvl="1">
              <a:lnSpc>
                <a:spcPct val="150000"/>
              </a:lnSpc>
            </a:pPr>
            <a:r>
              <a:rPr lang="en-US" b="1" dirty="0">
                <a:solidFill>
                  <a:srgbClr val="0070C0"/>
                </a:solidFill>
              </a:rPr>
              <a:t>&gt;&gt;&gt;</a:t>
            </a:r>
            <a:r>
              <a:rPr lang="en-US" dirty="0">
                <a:solidFill>
                  <a:srgbClr val="0070C0"/>
                </a:solidFill>
              </a:rPr>
              <a:t> </a:t>
            </a:r>
            <a:r>
              <a:rPr lang="en-US" dirty="0" err="1">
                <a:solidFill>
                  <a:srgbClr val="0070C0"/>
                </a:solidFill>
              </a:rPr>
              <a:t>mytuple</a:t>
            </a:r>
            <a:r>
              <a:rPr lang="en-US" dirty="0">
                <a:solidFill>
                  <a:srgbClr val="0070C0"/>
                </a:solidFill>
              </a:rPr>
              <a:t> = tuple('string1')</a:t>
            </a:r>
          </a:p>
          <a:p>
            <a:pPr lvl="1">
              <a:lnSpc>
                <a:spcPct val="150000"/>
              </a:lnSpc>
            </a:pPr>
            <a:r>
              <a:rPr lang="en-US" b="1" dirty="0">
                <a:solidFill>
                  <a:srgbClr val="0070C0"/>
                </a:solidFill>
              </a:rPr>
              <a:t>&gt;&gt;&gt;</a:t>
            </a:r>
            <a:r>
              <a:rPr lang="en-US" dirty="0">
                <a:solidFill>
                  <a:srgbClr val="0070C0"/>
                </a:solidFill>
              </a:rPr>
              <a:t> type(</a:t>
            </a:r>
            <a:r>
              <a:rPr lang="en-US" dirty="0" err="1">
                <a:solidFill>
                  <a:srgbClr val="0070C0"/>
                </a:solidFill>
              </a:rPr>
              <a:t>mytuple</a:t>
            </a:r>
            <a:r>
              <a:rPr lang="en-US" dirty="0">
                <a:solidFill>
                  <a:srgbClr val="0070C0"/>
                </a:solidFill>
              </a:rPr>
              <a:t>)</a:t>
            </a:r>
          </a:p>
          <a:p>
            <a:pPr lvl="1">
              <a:lnSpc>
                <a:spcPct val="150000"/>
              </a:lnSpc>
            </a:pPr>
            <a:r>
              <a:rPr lang="en-US" b="1" dirty="0">
                <a:solidFill>
                  <a:srgbClr val="0070C0"/>
                </a:solidFill>
              </a:rPr>
              <a:t>&gt;&gt;&gt;</a:t>
            </a:r>
            <a:r>
              <a:rPr lang="en-US" dirty="0">
                <a:solidFill>
                  <a:srgbClr val="0070C0"/>
                </a:solidFill>
              </a:rPr>
              <a:t> </a:t>
            </a:r>
            <a:r>
              <a:rPr lang="en-US" dirty="0" err="1">
                <a:solidFill>
                  <a:srgbClr val="0070C0"/>
                </a:solidFill>
              </a:rPr>
              <a:t>mytuple</a:t>
            </a:r>
            <a:r>
              <a:rPr lang="en-US" dirty="0">
                <a:solidFill>
                  <a:srgbClr val="0070C0"/>
                </a:solidFill>
              </a:rPr>
              <a:t> = ('string1')</a:t>
            </a:r>
          </a:p>
          <a:p>
            <a:pPr lvl="1">
              <a:lnSpc>
                <a:spcPct val="150000"/>
              </a:lnSpc>
            </a:pPr>
            <a:r>
              <a:rPr lang="en-US" b="1" dirty="0">
                <a:solidFill>
                  <a:srgbClr val="0070C0"/>
                </a:solidFill>
              </a:rPr>
              <a:t>&gt;&gt;&gt;</a:t>
            </a:r>
            <a:r>
              <a:rPr lang="en-US" dirty="0">
                <a:solidFill>
                  <a:srgbClr val="0070C0"/>
                </a:solidFill>
              </a:rPr>
              <a:t> type(</a:t>
            </a:r>
            <a:r>
              <a:rPr lang="en-US" dirty="0" err="1">
                <a:solidFill>
                  <a:srgbClr val="0070C0"/>
                </a:solidFill>
              </a:rPr>
              <a:t>mytuple</a:t>
            </a:r>
            <a:r>
              <a:rPr lang="en-US" dirty="0">
                <a:solidFill>
                  <a:srgbClr val="0070C0"/>
                </a:solidFill>
              </a:rPr>
              <a:t>)</a:t>
            </a:r>
          </a:p>
          <a:p>
            <a:pPr lvl="1">
              <a:lnSpc>
                <a:spcPct val="150000"/>
              </a:lnSpc>
            </a:pPr>
            <a:r>
              <a:rPr lang="en-US" b="1" dirty="0">
                <a:solidFill>
                  <a:srgbClr val="0070C0"/>
                </a:solidFill>
              </a:rPr>
              <a:t>&gt;&gt;&gt;</a:t>
            </a:r>
            <a:r>
              <a:rPr lang="en-US" dirty="0">
                <a:solidFill>
                  <a:srgbClr val="0070C0"/>
                </a:solidFill>
              </a:rPr>
              <a:t> </a:t>
            </a:r>
            <a:r>
              <a:rPr lang="en-US" dirty="0" err="1">
                <a:solidFill>
                  <a:srgbClr val="0070C0"/>
                </a:solidFill>
              </a:rPr>
              <a:t>mytuple</a:t>
            </a:r>
            <a:r>
              <a:rPr lang="en-US" dirty="0">
                <a:solidFill>
                  <a:srgbClr val="0070C0"/>
                </a:solidFill>
              </a:rPr>
              <a:t> = ('string1’,)</a:t>
            </a:r>
          </a:p>
          <a:p>
            <a:pPr lvl="1">
              <a:lnSpc>
                <a:spcPct val="150000"/>
              </a:lnSpc>
            </a:pPr>
            <a:r>
              <a:rPr lang="en-US" b="1" dirty="0">
                <a:solidFill>
                  <a:srgbClr val="0070C0"/>
                </a:solidFill>
              </a:rPr>
              <a:t>&gt;&gt;&gt;</a:t>
            </a:r>
            <a:r>
              <a:rPr lang="en-US" dirty="0">
                <a:solidFill>
                  <a:srgbClr val="0070C0"/>
                </a:solidFill>
              </a:rPr>
              <a:t> type(</a:t>
            </a:r>
            <a:r>
              <a:rPr lang="en-US" dirty="0" err="1">
                <a:solidFill>
                  <a:srgbClr val="0070C0"/>
                </a:solidFill>
              </a:rPr>
              <a:t>mytuple</a:t>
            </a:r>
            <a:r>
              <a:rPr lang="en-US" dirty="0">
                <a:solidFill>
                  <a:srgbClr val="0070C0"/>
                </a:solidFill>
              </a:rPr>
              <a:t>)</a:t>
            </a:r>
          </a:p>
          <a:p>
            <a:pPr>
              <a:lnSpc>
                <a:spcPct val="150000"/>
              </a:lnSpc>
            </a:pPr>
            <a:endParaRPr lang="en-US" dirty="0"/>
          </a:p>
          <a:p>
            <a:pPr>
              <a:lnSpc>
                <a:spcPct val="150000"/>
              </a:lnSpc>
            </a:pPr>
            <a:r>
              <a:rPr lang="en-US" b="1" dirty="0"/>
              <a:t>Approach</a:t>
            </a:r>
            <a:r>
              <a:rPr lang="en-US" dirty="0"/>
              <a:t>: Write down comments beside each line to explain in your own words what appears to be happening.</a:t>
            </a:r>
          </a:p>
        </p:txBody>
      </p:sp>
    </p:spTree>
    <p:extLst>
      <p:ext uri="{BB962C8B-B14F-4D97-AF65-F5344CB8AC3E}">
        <p14:creationId xmlns:p14="http://schemas.microsoft.com/office/powerpoint/2010/main" val="779104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Sets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51081"/>
            <a:ext cx="7914669" cy="5331716"/>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Sets are</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data structures that can be used to aggregate unique objects. The objects should be kept homogenous for simplicity. For example a set of numbers or characters; generally not both. </a:t>
            </a:r>
            <a:r>
              <a:rPr lang="en-US" dirty="0">
                <a:solidFill>
                  <a:srgbClr val="000000"/>
                </a:solidFill>
              </a:rPr>
              <a:t>Examples of sets</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a:t>
            </a: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rPr>
              <a:t>&gt;&gt;&gt; myset1 = set(192, 168, 20, 10, 1577512223.936022</a:t>
            </a:r>
            <a:r>
              <a:rPr lang="en-US" b="1" dirty="0">
                <a:solidFill>
                  <a:srgbClr val="0070C0"/>
                </a:solidFill>
              </a:rPr>
              <a:t>)</a:t>
            </a: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endParaRP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rPr>
              <a:t>&gt;&gt;&gt; myset2 = set</a:t>
            </a:r>
            <a:r>
              <a:rPr lang="en-US" b="1" dirty="0">
                <a:solidFill>
                  <a:srgbClr val="0070C0"/>
                </a:solidFill>
              </a:rPr>
              <a:t>(</a:t>
            </a: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rPr>
              <a:t>0, 2, 4, 6, 8, 10, 12, 14, 16, 18</a:t>
            </a:r>
            <a:r>
              <a:rPr lang="en-US" b="1" dirty="0">
                <a:solidFill>
                  <a:srgbClr val="0070C0"/>
                </a:solidFill>
              </a:rPr>
              <a:t>)</a:t>
            </a: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endParaRP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rPr>
              <a:t>&gt;&gt;&gt; myset3 = set('</a:t>
            </a:r>
            <a:r>
              <a:rPr kumimoji="0" lang="en-US" sz="1800" b="1" i="0" u="none" strike="noStrike" kern="1200" cap="none" spc="0" normalizeH="0" baseline="0" noProof="0" dirty="0" err="1">
                <a:ln>
                  <a:noFill/>
                </a:ln>
                <a:solidFill>
                  <a:srgbClr val="0070C0"/>
                </a:solidFill>
                <a:effectLst/>
                <a:uLnTx/>
                <a:uFillTx/>
                <a:latin typeface="Arial" panose="020B0604020202020204" pitchFamily="34" charset="0"/>
                <a:ea typeface="+mn-ea"/>
              </a:rPr>
              <a:t>redwhiteorange</a:t>
            </a:r>
            <a:r>
              <a:rPr lang="en-US" b="1" dirty="0">
                <a:solidFill>
                  <a:srgbClr val="0070C0"/>
                </a:solidFill>
              </a:rPr>
              <a:t>')</a:t>
            </a: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rPr>
              <a:t>&gt;&gt;&gt; myset3</a:t>
            </a: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lang="en-US" b="1" dirty="0">
                <a:solidFill>
                  <a:srgbClr val="0070C0"/>
                </a:solidFill>
              </a:rPr>
              <a:t>{'t', 'w', 'n', 'r', 'g', 'o', 'h', 'd', '</a:t>
            </a:r>
            <a:r>
              <a:rPr lang="en-US" b="1" dirty="0" err="1">
                <a:solidFill>
                  <a:srgbClr val="0070C0"/>
                </a:solidFill>
              </a:rPr>
              <a:t>i</a:t>
            </a:r>
            <a:r>
              <a:rPr lang="en-US" b="1" dirty="0">
                <a:solidFill>
                  <a:srgbClr val="0070C0"/>
                </a:solidFill>
              </a:rPr>
              <a:t>', 'a', 'e'}</a:t>
            </a: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rPr>
              <a:t>&gt;&gt;&gt;</a:t>
            </a:r>
            <a:r>
              <a:rPr lang="en-US" b="1" dirty="0">
                <a:solidFill>
                  <a:srgbClr val="0070C0"/>
                </a:solidFill>
              </a:rPr>
              <a:t> myset3.add('t')</a:t>
            </a: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rPr>
              <a:t>&gt;&gt;&gt; myset3.add('z')          </a:t>
            </a:r>
            <a:r>
              <a:rPr kumimoji="0" lang="en-US" sz="1800" b="1" i="0" u="none" strike="noStrike" kern="1200" cap="none" spc="0" normalizeH="0" noProof="0" dirty="0">
                <a:ln>
                  <a:noFill/>
                </a:ln>
                <a:solidFill>
                  <a:srgbClr val="C00000"/>
                </a:solidFill>
                <a:effectLst/>
                <a:uLnTx/>
                <a:uFillTx/>
                <a:latin typeface="Arial" panose="020B0604020202020204" pitchFamily="34" charset="0"/>
                <a:ea typeface="+mn-ea"/>
              </a:rPr>
              <a:t># What does the set contain at this point?</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Other Characteristics:</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Mutable</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Uno</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rPr>
              <a:t>rdered</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 therefore they cannot be indexed</a:t>
            </a:r>
          </a:p>
        </p:txBody>
      </p:sp>
    </p:spTree>
    <p:extLst>
      <p:ext uri="{BB962C8B-B14F-4D97-AF65-F5344CB8AC3E}">
        <p14:creationId xmlns:p14="http://schemas.microsoft.com/office/powerpoint/2010/main" val="4059733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Set Methods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847481"/>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The set data structure has a rich set of functions available to work with the data it stores. A few of those functions available to the developer are shown below:</a:t>
            </a:r>
          </a:p>
          <a:p>
            <a:pPr lvl="1">
              <a:lnSpc>
                <a:spcPct val="100000"/>
              </a:lnSpc>
            </a:pPr>
            <a:r>
              <a:rPr lang="en-US" sz="1600" b="1" dirty="0">
                <a:solidFill>
                  <a:srgbClr val="0070C0"/>
                </a:solidFill>
              </a:rPr>
              <a:t>	 add</a:t>
            </a:r>
          </a:p>
          <a:p>
            <a:pPr lvl="1">
              <a:lnSpc>
                <a:spcPct val="100000"/>
              </a:lnSpc>
            </a:pPr>
            <a:r>
              <a:rPr lang="en-US" sz="1600" b="1" dirty="0">
                <a:solidFill>
                  <a:srgbClr val="0070C0"/>
                </a:solidFill>
              </a:rPr>
              <a:t>	 clear</a:t>
            </a:r>
          </a:p>
          <a:p>
            <a:pPr lvl="1">
              <a:lnSpc>
                <a:spcPct val="100000"/>
              </a:lnSpc>
            </a:pPr>
            <a:r>
              <a:rPr lang="en-US" sz="1600" b="1" dirty="0">
                <a:solidFill>
                  <a:srgbClr val="0070C0"/>
                </a:solidFill>
              </a:rPr>
              <a:t>	 copy</a:t>
            </a:r>
          </a:p>
          <a:p>
            <a:pPr lvl="1">
              <a:lnSpc>
                <a:spcPct val="100000"/>
              </a:lnSpc>
            </a:pPr>
            <a:r>
              <a:rPr lang="en-US" sz="1600" b="1" dirty="0">
                <a:solidFill>
                  <a:srgbClr val="0070C0"/>
                </a:solidFill>
              </a:rPr>
              <a:t>	 difference</a:t>
            </a:r>
          </a:p>
          <a:p>
            <a:pPr lvl="1">
              <a:lnSpc>
                <a:spcPct val="100000"/>
              </a:lnSpc>
            </a:pPr>
            <a:r>
              <a:rPr lang="en-US" sz="1600" b="1" dirty="0">
                <a:solidFill>
                  <a:srgbClr val="0070C0"/>
                </a:solidFill>
              </a:rPr>
              <a:t>	 discard</a:t>
            </a:r>
          </a:p>
          <a:p>
            <a:pPr lvl="1">
              <a:lnSpc>
                <a:spcPct val="100000"/>
              </a:lnSpc>
            </a:pPr>
            <a:r>
              <a:rPr lang="en-US" sz="1600" b="1" dirty="0">
                <a:solidFill>
                  <a:srgbClr val="0070C0"/>
                </a:solidFill>
              </a:rPr>
              <a:t>	 intersection</a:t>
            </a:r>
          </a:p>
          <a:p>
            <a:pPr lvl="1">
              <a:lnSpc>
                <a:spcPct val="100000"/>
              </a:lnSpc>
            </a:pPr>
            <a:r>
              <a:rPr lang="en-US" sz="1600" b="1" dirty="0">
                <a:solidFill>
                  <a:srgbClr val="0070C0"/>
                </a:solidFill>
              </a:rPr>
              <a:t>	 </a:t>
            </a:r>
            <a:r>
              <a:rPr lang="en-US" sz="1600" b="1" dirty="0" err="1">
                <a:solidFill>
                  <a:srgbClr val="0070C0"/>
                </a:solidFill>
              </a:rPr>
              <a:t>issubset</a:t>
            </a:r>
            <a:endParaRPr lang="en-US" sz="1600" b="1" dirty="0">
              <a:solidFill>
                <a:srgbClr val="0070C0"/>
              </a:solidFill>
            </a:endParaRPr>
          </a:p>
          <a:p>
            <a:pPr lvl="1">
              <a:lnSpc>
                <a:spcPct val="100000"/>
              </a:lnSpc>
            </a:pPr>
            <a:r>
              <a:rPr lang="en-US" sz="1600" b="1" dirty="0">
                <a:solidFill>
                  <a:srgbClr val="0070C0"/>
                </a:solidFill>
              </a:rPr>
              <a:t>	 pop</a:t>
            </a:r>
          </a:p>
          <a:p>
            <a:pPr lvl="1">
              <a:lnSpc>
                <a:spcPct val="100000"/>
              </a:lnSpc>
            </a:pPr>
            <a:r>
              <a:rPr lang="en-US" sz="1600" b="1" dirty="0">
                <a:solidFill>
                  <a:srgbClr val="0070C0"/>
                </a:solidFill>
              </a:rPr>
              <a:t>	 remove</a:t>
            </a:r>
          </a:p>
          <a:p>
            <a:pPr lvl="1">
              <a:lnSpc>
                <a:spcPct val="100000"/>
              </a:lnSpc>
            </a:pPr>
            <a:r>
              <a:rPr lang="en-US" sz="1600" b="1" dirty="0">
                <a:solidFill>
                  <a:srgbClr val="0070C0"/>
                </a:solidFill>
              </a:rPr>
              <a:t>	 union</a:t>
            </a:r>
          </a:p>
          <a:p>
            <a:pPr lvl="1">
              <a:lnSpc>
                <a:spcPct val="100000"/>
              </a:lnSpc>
            </a:pPr>
            <a:r>
              <a:rPr lang="en-US" sz="1600" b="1" dirty="0">
                <a:solidFill>
                  <a:srgbClr val="0070C0"/>
                </a:solidFill>
              </a:rPr>
              <a:t>	 update</a:t>
            </a:r>
          </a:p>
          <a:p>
            <a:pPr lvl="1">
              <a:lnSpc>
                <a:spcPct val="100000"/>
              </a:lnSpc>
            </a:pPr>
            <a:endPar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Can you apply all these methods in a useful way?</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How would you insert a value into a list at X position?</a:t>
            </a:r>
          </a:p>
        </p:txBody>
      </p:sp>
    </p:spTree>
    <p:extLst>
      <p:ext uri="{BB962C8B-B14F-4D97-AF65-F5344CB8AC3E}">
        <p14:creationId xmlns:p14="http://schemas.microsoft.com/office/powerpoint/2010/main" val="397136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Set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442516"/>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Manually enter 2 character sequences and append it to your set.</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dirty="0">
                <a:solidFill>
                  <a:srgbClr val="000000"/>
                </a:solidFill>
              </a:rPr>
              <a:t>You should enter 10 of these sequences. Here’s an example entering 3 of those sequences. Try to enter the same sequence more than once. Will the second attempt of that sequence get added to the set?</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lang="en-US" dirty="0">
              <a:solidFill>
                <a:srgbClr val="000000"/>
              </a:solidFill>
            </a:endParaRPr>
          </a:p>
          <a:p>
            <a:pPr>
              <a:lnSpc>
                <a:spcPct val="150000"/>
              </a:lnSpc>
              <a:defRPr/>
            </a:pPr>
            <a:r>
              <a:rPr lang="en-US" dirty="0">
                <a:solidFill>
                  <a:srgbClr val="0070C0"/>
                </a:solidFill>
              </a:rPr>
              <a:t>	&gt;&gt;&gt; set1 = set()</a:t>
            </a:r>
          </a:p>
          <a:p>
            <a:pPr lvl="1">
              <a:lnSpc>
                <a:spcPct val="150000"/>
              </a:lnSpc>
              <a:defRPr/>
            </a:pPr>
            <a:r>
              <a:rPr lang="en-US" dirty="0">
                <a:solidFill>
                  <a:srgbClr val="0070C0"/>
                </a:solidFill>
              </a:rPr>
              <a:t>&gt;&gt;&gt; set1.add('ab')</a:t>
            </a:r>
          </a:p>
          <a:p>
            <a:pPr lvl="1">
              <a:lnSpc>
                <a:spcPct val="150000"/>
              </a:lnSpc>
              <a:defRPr/>
            </a:pPr>
            <a:r>
              <a:rPr lang="en-US" dirty="0">
                <a:solidFill>
                  <a:srgbClr val="0070C0"/>
                </a:solidFill>
              </a:rPr>
              <a:t>&gt;&gt;&gt; set1.add('ab')</a:t>
            </a:r>
          </a:p>
          <a:p>
            <a:pPr lvl="1">
              <a:lnSpc>
                <a:spcPct val="150000"/>
              </a:lnSpc>
              <a:defRPr/>
            </a:pPr>
            <a:r>
              <a:rPr lang="en-US" dirty="0">
                <a:solidFill>
                  <a:srgbClr val="0070C0"/>
                </a:solidFill>
              </a:rPr>
              <a:t>&gt;&gt;&gt; set1.add('</a:t>
            </a:r>
            <a:r>
              <a:rPr lang="en-US" dirty="0" err="1">
                <a:solidFill>
                  <a:srgbClr val="0070C0"/>
                </a:solidFill>
              </a:rPr>
              <a:t>ba</a:t>
            </a:r>
            <a:r>
              <a:rPr lang="en-US" dirty="0">
                <a:solidFill>
                  <a:srgbClr val="0070C0"/>
                </a:solidFill>
              </a:rPr>
              <a:t>')</a:t>
            </a:r>
          </a:p>
          <a:p>
            <a:pPr lvl="1">
              <a:lnSpc>
                <a:spcPct val="150000"/>
              </a:lnSpc>
              <a:defRPr/>
            </a:pPr>
            <a:r>
              <a:rPr lang="en-US" dirty="0">
                <a:solidFill>
                  <a:srgbClr val="0070C0"/>
                </a:solidFill>
              </a:rPr>
              <a:t>&gt;&gt;&gt; print(set1)</a:t>
            </a:r>
          </a:p>
          <a:p>
            <a:pPr lvl="0">
              <a:lnSpc>
                <a:spcPct val="150000"/>
              </a:lnSpc>
              <a:defRPr/>
            </a:pPr>
            <a:endParaRPr lang="en-US" dirty="0">
              <a:solidFill>
                <a:srgbClr val="000000"/>
              </a:solidFill>
            </a:endParaRPr>
          </a:p>
          <a:p>
            <a:pPr lvl="0">
              <a:lnSpc>
                <a:spcPct val="150000"/>
              </a:lnSpc>
              <a:defRPr/>
            </a:pPr>
            <a:r>
              <a:rPr lang="en-US" dirty="0">
                <a:solidFill>
                  <a:srgbClr val="000000"/>
                </a:solidFill>
              </a:rPr>
              <a:t>Run the provided code and explain your observations. Do your observations confirm the expected behavior of a set?</a:t>
            </a:r>
          </a:p>
        </p:txBody>
      </p:sp>
    </p:spTree>
    <p:extLst>
      <p:ext uri="{BB962C8B-B14F-4D97-AF65-F5344CB8AC3E}">
        <p14:creationId xmlns:p14="http://schemas.microsoft.com/office/powerpoint/2010/main" val="1252297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Dictionaries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951081"/>
            <a:ext cx="7914669" cy="5531771"/>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A dictionary is a data structure that can be used to create a lookup table of objects. The objects types can be similar or different. A dictionary uses a key, value pair; where the key is used to access a particular value. Think of a encyclopedia, look for a word and retrieve a description. Examples are shown below:</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rPr>
              <a:t>&gt;&gt;&gt; mydict1 = </a:t>
            </a:r>
            <a:r>
              <a:rPr lang="en-US" sz="1400" b="1" dirty="0">
                <a:solidFill>
                  <a:srgbClr val="0070C0"/>
                </a:solidFill>
              </a:rPr>
              <a:t>{</a:t>
            </a: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rPr>
              <a:t>'192.168.20.0': 24, 'interface': ['eth0', 'eth1', 'wlan0']</a:t>
            </a:r>
            <a:r>
              <a:rPr lang="en-US" sz="1400" b="1" dirty="0">
                <a:solidFill>
                  <a:srgbClr val="0070C0"/>
                </a:solidFill>
              </a:rPr>
              <a:t>}</a:t>
            </a:r>
            <a:endPar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endParaRP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rPr>
              <a:t>&gt;&gt;&gt; mydict2 = {'ip':230, '</a:t>
            </a:r>
            <a:r>
              <a:rPr kumimoji="0" lang="en-US" sz="1400" b="1" i="0" u="none" strike="noStrike" kern="1200" cap="none" spc="0" normalizeH="0" baseline="0" noProof="0" dirty="0" err="1">
                <a:ln>
                  <a:noFill/>
                </a:ln>
                <a:solidFill>
                  <a:srgbClr val="0070C0"/>
                </a:solidFill>
                <a:effectLst/>
                <a:uLnTx/>
                <a:uFillTx/>
                <a:latin typeface="Arial" panose="020B0604020202020204" pitchFamily="34" charset="0"/>
                <a:ea typeface="+mn-ea"/>
              </a:rPr>
              <a:t>icmp</a:t>
            </a: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rPr>
              <a:t>': 100, '</a:t>
            </a:r>
            <a:r>
              <a:rPr kumimoji="0" lang="en-US" sz="1400" b="1" i="0" u="none" strike="noStrike" kern="1200" cap="none" spc="0" normalizeH="0" baseline="0" noProof="0" dirty="0" err="1">
                <a:ln>
                  <a:noFill/>
                </a:ln>
                <a:solidFill>
                  <a:srgbClr val="0070C0"/>
                </a:solidFill>
                <a:effectLst/>
                <a:uLnTx/>
                <a:uFillTx/>
                <a:latin typeface="Arial" panose="020B0604020202020204" pitchFamily="34" charset="0"/>
                <a:ea typeface="+mn-ea"/>
              </a:rPr>
              <a:t>udp</a:t>
            </a: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rPr>
              <a:t>': 55}</a:t>
            </a: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rPr>
              <a:t>&gt;&gt;&gt; mydict3 = </a:t>
            </a:r>
            <a:r>
              <a:rPr lang="en-US" sz="1400" b="1" dirty="0" err="1">
                <a:solidFill>
                  <a:srgbClr val="0070C0"/>
                </a:solidFill>
              </a:rPr>
              <a:t>dict</a:t>
            </a:r>
            <a:r>
              <a:rPr lang="en-US" sz="1400" b="1" dirty="0">
                <a:solidFill>
                  <a:srgbClr val="0070C0"/>
                </a:solidFill>
              </a:rPr>
              <a:t>()</a:t>
            </a:r>
            <a:endPar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endParaRPr>
          </a:p>
          <a:p>
            <a:pPr lvl="1">
              <a:lnSpc>
                <a:spcPct val="130000"/>
              </a:lnSpc>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rPr>
              <a:t>&gt;&gt;&gt; mydict3</a:t>
            </a:r>
            <a:r>
              <a:rPr lang="en-US" sz="1400" b="1" dirty="0">
                <a:solidFill>
                  <a:srgbClr val="0070C0"/>
                </a:solidFill>
              </a:rPr>
              <a:t>['passwd'] =  ['passwd1', 'passwd2', '</a:t>
            </a:r>
            <a:r>
              <a:rPr lang="en-US" sz="1400" b="1" dirty="0" err="1">
                <a:solidFill>
                  <a:srgbClr val="0070C0"/>
                </a:solidFill>
              </a:rPr>
              <a:t>myheadhurts</a:t>
            </a:r>
            <a:r>
              <a:rPr lang="en-US" sz="1400" b="1" dirty="0">
                <a:solidFill>
                  <a:srgbClr val="0070C0"/>
                </a:solidFill>
              </a:rPr>
              <a:t>']</a:t>
            </a: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Other Characteristics:</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M</a:t>
            </a:r>
            <a:r>
              <a:rPr kumimoji="0" lang="en-US" sz="1800" b="0" i="0" u="none" strike="noStrike" kern="1200" cap="none" spc="0" normalizeH="0" baseline="0" noProof="0" dirty="0" err="1">
                <a:ln>
                  <a:noFill/>
                </a:ln>
                <a:solidFill>
                  <a:srgbClr val="000000"/>
                </a:solidFill>
                <a:effectLst/>
                <a:uLnTx/>
                <a:uFillTx/>
                <a:latin typeface="Arial" panose="020B0604020202020204" pitchFamily="34" charset="0"/>
                <a:ea typeface="+mn-ea"/>
              </a:rPr>
              <a:t>utable</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Unordered, therefore they </a:t>
            </a:r>
            <a:r>
              <a:rPr lang="en-US" dirty="0">
                <a:solidFill>
                  <a:srgbClr val="000000"/>
                </a:solidFill>
              </a:rPr>
              <a:t>can't be </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index</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r>
              <a:rPr lang="en-US" dirty="0">
                <a:solidFill>
                  <a:srgbClr val="000000"/>
                </a:solidFill>
              </a:rPr>
              <a:t>Can be accessed via key object </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1381361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Dictionary (Key, Value)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679504"/>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Dictionary items can be accessed using a key in the same manner as </a:t>
            </a:r>
            <a:r>
              <a:rPr lang="en-US" dirty="0">
                <a:solidFill>
                  <a:srgbClr val="000000"/>
                </a:solidFill>
              </a:rPr>
              <a:t>the index is used with </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Lists. Analyze the following examples:</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lvl="1">
              <a:lnSpc>
                <a:spcPct val="130000"/>
              </a:lnSpc>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rPr>
              <a:t>&gt;&gt;&gt; </a:t>
            </a:r>
            <a:r>
              <a:rPr lang="en-US" sz="1600" b="1" dirty="0">
                <a:solidFill>
                  <a:srgbClr val="0070C0"/>
                </a:solidFill>
              </a:rPr>
              <a:t>mydict1 = { 'evens': [0,2,4,6], 'event': ['ping','</a:t>
            </a:r>
            <a:r>
              <a:rPr lang="en-US" sz="1600" b="1" dirty="0" err="1">
                <a:solidFill>
                  <a:srgbClr val="0070C0"/>
                </a:solidFill>
              </a:rPr>
              <a:t>arp</a:t>
            </a:r>
            <a:r>
              <a:rPr lang="en-US" sz="1600" b="1" dirty="0">
                <a:solidFill>
                  <a:srgbClr val="0070C0"/>
                </a:solidFill>
              </a:rPr>
              <a:t>','unknown'], '</a:t>
            </a:r>
            <a:r>
              <a:rPr lang="en-US" sz="1600" b="1" dirty="0" err="1">
                <a:solidFill>
                  <a:srgbClr val="0070C0"/>
                </a:solidFill>
              </a:rPr>
              <a:t>webServer</a:t>
            </a:r>
            <a:r>
              <a:rPr lang="en-US" sz="1600" b="1" dirty="0">
                <a:solidFill>
                  <a:srgbClr val="0070C0"/>
                </a:solidFill>
              </a:rPr>
              <a:t>': ('apache','IIS','</a:t>
            </a:r>
            <a:r>
              <a:rPr lang="en-US" sz="1600" b="1" dirty="0" err="1">
                <a:solidFill>
                  <a:srgbClr val="0070C0"/>
                </a:solidFill>
              </a:rPr>
              <a:t>nginx</a:t>
            </a:r>
            <a:r>
              <a:rPr lang="en-US" sz="1600" b="1" dirty="0">
                <a:solidFill>
                  <a:srgbClr val="0070C0"/>
                </a:solidFill>
              </a:rPr>
              <a:t>')}</a:t>
            </a:r>
            <a:endPar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endParaRPr>
          </a:p>
          <a:p>
            <a:pPr marL="742950" marR="0" lvl="1" indent="-285750" algn="l" defTabSz="449263" rtl="0" eaLnBrk="1" fontAlgn="base" latinLnBrk="0" hangingPunct="0">
              <a:lnSpc>
                <a:spcPct val="130000"/>
              </a:lnSpc>
              <a:spcBef>
                <a:spcPct val="0"/>
              </a:spcBef>
              <a:spcAft>
                <a:spcPct val="0"/>
              </a:spcAft>
              <a:buClr>
                <a:srgbClr val="000000"/>
              </a:buClr>
              <a:buSzPct val="100000"/>
              <a:buFont typeface="Times New Roman" panose="02020603050405020304" pitchFamily="18" charset="0"/>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rPr>
              <a:t>&gt;&gt;&gt; mydict1</a:t>
            </a:r>
          </a:p>
          <a:p>
            <a:pPr lvl="1">
              <a:lnSpc>
                <a:spcPct val="130000"/>
              </a:lnSpc>
            </a:pPr>
            <a:r>
              <a:rPr lang="en-US" sz="1600" b="1" dirty="0">
                <a:solidFill>
                  <a:srgbClr val="0070C0"/>
                </a:solidFill>
              </a:rPr>
              <a:t>{'evens': [0, 2, 4, 6], 'event': ['ping', '</a:t>
            </a:r>
            <a:r>
              <a:rPr lang="en-US" sz="1600" b="1" dirty="0" err="1">
                <a:solidFill>
                  <a:srgbClr val="0070C0"/>
                </a:solidFill>
              </a:rPr>
              <a:t>arp</a:t>
            </a:r>
            <a:r>
              <a:rPr lang="en-US" sz="1600" b="1" dirty="0">
                <a:solidFill>
                  <a:srgbClr val="0070C0"/>
                </a:solidFill>
              </a:rPr>
              <a:t>', 'unknown'], '</a:t>
            </a:r>
            <a:r>
              <a:rPr lang="en-US" sz="1600" b="1" dirty="0" err="1">
                <a:solidFill>
                  <a:srgbClr val="0070C0"/>
                </a:solidFill>
              </a:rPr>
              <a:t>webServer</a:t>
            </a:r>
            <a:r>
              <a:rPr lang="en-US" sz="1600" b="1" dirty="0">
                <a:solidFill>
                  <a:srgbClr val="0070C0"/>
                </a:solidFill>
              </a:rPr>
              <a:t>': ('apache', 'IIS', '</a:t>
            </a:r>
            <a:r>
              <a:rPr lang="en-US" sz="1600" b="1" dirty="0" err="1">
                <a:solidFill>
                  <a:srgbClr val="0070C0"/>
                </a:solidFill>
              </a:rPr>
              <a:t>nginx</a:t>
            </a:r>
            <a:r>
              <a:rPr lang="en-US" sz="1600" b="1" dirty="0">
                <a:solidFill>
                  <a:srgbClr val="0070C0"/>
                </a:solidFill>
              </a:rPr>
              <a:t>')}</a:t>
            </a:r>
          </a:p>
          <a:p>
            <a:pPr lvl="1">
              <a:lnSpc>
                <a:spcPct val="130000"/>
              </a:lnSpc>
            </a:pPr>
            <a:r>
              <a:rPr lang="en-US" sz="1600" b="1" dirty="0">
                <a:solidFill>
                  <a:srgbClr val="0070C0"/>
                </a:solidFill>
              </a:rPr>
              <a:t>&gt;&gt;&gt; mydict1['evens'][4] = 8  </a:t>
            </a:r>
            <a:r>
              <a:rPr lang="en-US" sz="1600" b="1" dirty="0">
                <a:solidFill>
                  <a:srgbClr val="C00000"/>
                </a:solidFill>
              </a:rPr>
              <a:t># Will this work? How can this be fixed if not?</a:t>
            </a:r>
          </a:p>
          <a:p>
            <a:pPr lvl="1">
              <a:lnSpc>
                <a:spcPct val="130000"/>
              </a:lnSpc>
            </a:pPr>
            <a:r>
              <a:rPr lang="en-US" sz="1600" b="1" dirty="0">
                <a:solidFill>
                  <a:srgbClr val="0070C0"/>
                </a:solidFill>
              </a:rPr>
              <a:t>&gt;&gt;&gt; mydict1[230] = 460        </a:t>
            </a:r>
            <a:r>
              <a:rPr lang="en-US" sz="1600" b="1" dirty="0">
                <a:solidFill>
                  <a:srgbClr val="C00000"/>
                </a:solidFill>
              </a:rPr>
              <a:t># What does this line accomplish?</a:t>
            </a:r>
          </a:p>
          <a:p>
            <a:pPr>
              <a:lnSpc>
                <a:spcPct val="130000"/>
              </a:lnSpc>
            </a:pPr>
            <a:endParaRPr lang="en-US" sz="1600" b="1" dirty="0">
              <a:solidFill>
                <a:srgbClr val="0070C0"/>
              </a:solidFill>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b="1" dirty="0">
                <a:solidFill>
                  <a:srgbClr val="000000"/>
                </a:solidFill>
              </a:rPr>
              <a:t>Create an empty dictionary.</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How can you get a list of all the keys available in a dictionary?</a:t>
            </a:r>
          </a:p>
          <a:p>
            <a:pPr lvl="0">
              <a:lnSpc>
                <a:spcPct val="150000"/>
              </a:lnSpc>
              <a:defRPr/>
            </a:pPr>
            <a:r>
              <a:rPr lang="en-US" b="1" dirty="0">
                <a:solidFill>
                  <a:srgbClr val="000000"/>
                </a:solidFill>
              </a:rPr>
              <a:t>How can you get a list of all the values available in a dictionary?</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Can a dictionary store any other data structure?</a:t>
            </a: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lang="en-US" b="1" dirty="0">
                <a:solidFill>
                  <a:srgbClr val="000000"/>
                </a:solidFill>
              </a:rPr>
              <a:t>Can the same key be used for the different values?</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1473730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Dictionary Methods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143000"/>
            <a:ext cx="7914669" cy="5027017"/>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rPr>
              <a:t>The dictionary data structure has a rich set of functions available to work with the data it stores. A few of those functions available to the developer are shown below:</a:t>
            </a:r>
          </a:p>
          <a:p>
            <a:pPr lvl="1">
              <a:lnSpc>
                <a:spcPct val="100000"/>
              </a:lnSpc>
            </a:pPr>
            <a:r>
              <a:rPr lang="en-US" b="1" dirty="0">
                <a:solidFill>
                  <a:srgbClr val="0070C0"/>
                </a:solidFill>
              </a:rPr>
              <a:t>clear</a:t>
            </a:r>
          </a:p>
          <a:p>
            <a:pPr lvl="1">
              <a:lnSpc>
                <a:spcPct val="100000"/>
              </a:lnSpc>
            </a:pPr>
            <a:r>
              <a:rPr lang="en-US" b="1" dirty="0">
                <a:solidFill>
                  <a:srgbClr val="0070C0"/>
                </a:solidFill>
              </a:rPr>
              <a:t>copy</a:t>
            </a:r>
          </a:p>
          <a:p>
            <a:pPr lvl="1">
              <a:lnSpc>
                <a:spcPct val="100000"/>
              </a:lnSpc>
            </a:pPr>
            <a:r>
              <a:rPr lang="en-US" b="1" dirty="0" err="1">
                <a:solidFill>
                  <a:srgbClr val="0070C0"/>
                </a:solidFill>
              </a:rPr>
              <a:t>fromkeys</a:t>
            </a:r>
            <a:endParaRPr lang="en-US" b="1" dirty="0">
              <a:solidFill>
                <a:srgbClr val="0070C0"/>
              </a:solidFill>
            </a:endParaRPr>
          </a:p>
          <a:p>
            <a:pPr lvl="1">
              <a:lnSpc>
                <a:spcPct val="100000"/>
              </a:lnSpc>
            </a:pPr>
            <a:r>
              <a:rPr lang="en-US" b="1" dirty="0">
                <a:solidFill>
                  <a:srgbClr val="0070C0"/>
                </a:solidFill>
              </a:rPr>
              <a:t>get</a:t>
            </a:r>
          </a:p>
          <a:p>
            <a:pPr lvl="1">
              <a:lnSpc>
                <a:spcPct val="100000"/>
              </a:lnSpc>
            </a:pPr>
            <a:r>
              <a:rPr lang="en-US" b="1" dirty="0">
                <a:solidFill>
                  <a:srgbClr val="0070C0"/>
                </a:solidFill>
              </a:rPr>
              <a:t>items</a:t>
            </a:r>
          </a:p>
          <a:p>
            <a:pPr lvl="1">
              <a:lnSpc>
                <a:spcPct val="100000"/>
              </a:lnSpc>
            </a:pPr>
            <a:r>
              <a:rPr lang="en-US" b="1" dirty="0">
                <a:solidFill>
                  <a:srgbClr val="0070C0"/>
                </a:solidFill>
              </a:rPr>
              <a:t>keys</a:t>
            </a:r>
          </a:p>
          <a:p>
            <a:pPr lvl="1">
              <a:lnSpc>
                <a:spcPct val="100000"/>
              </a:lnSpc>
            </a:pPr>
            <a:r>
              <a:rPr lang="en-US" b="1" dirty="0">
                <a:solidFill>
                  <a:srgbClr val="0070C0"/>
                </a:solidFill>
              </a:rPr>
              <a:t>pop</a:t>
            </a:r>
          </a:p>
          <a:p>
            <a:pPr lvl="1">
              <a:lnSpc>
                <a:spcPct val="100000"/>
              </a:lnSpc>
            </a:pPr>
            <a:r>
              <a:rPr lang="en-US" b="1" dirty="0" err="1">
                <a:solidFill>
                  <a:srgbClr val="0070C0"/>
                </a:solidFill>
              </a:rPr>
              <a:t>popitem</a:t>
            </a:r>
            <a:endParaRPr lang="en-US" b="1" dirty="0">
              <a:solidFill>
                <a:srgbClr val="0070C0"/>
              </a:solidFill>
            </a:endParaRPr>
          </a:p>
          <a:p>
            <a:pPr lvl="1">
              <a:lnSpc>
                <a:spcPct val="100000"/>
              </a:lnSpc>
            </a:pPr>
            <a:r>
              <a:rPr lang="en-US" b="1" dirty="0" err="1">
                <a:solidFill>
                  <a:srgbClr val="0070C0"/>
                </a:solidFill>
              </a:rPr>
              <a:t>setdefault</a:t>
            </a:r>
            <a:endParaRPr lang="en-US" b="1" dirty="0">
              <a:solidFill>
                <a:srgbClr val="0070C0"/>
              </a:solidFill>
            </a:endParaRPr>
          </a:p>
          <a:p>
            <a:pPr lvl="1">
              <a:lnSpc>
                <a:spcPct val="100000"/>
              </a:lnSpc>
            </a:pPr>
            <a:r>
              <a:rPr lang="en-US" b="1" dirty="0">
                <a:solidFill>
                  <a:srgbClr val="0070C0"/>
                </a:solidFill>
              </a:rPr>
              <a:t>update</a:t>
            </a:r>
          </a:p>
          <a:p>
            <a:pPr lvl="1">
              <a:lnSpc>
                <a:spcPct val="100000"/>
              </a:lnSpc>
            </a:pPr>
            <a:r>
              <a:rPr lang="en-US" b="1" dirty="0">
                <a:solidFill>
                  <a:srgbClr val="0070C0"/>
                </a:solidFill>
              </a:rPr>
              <a:t>Values</a:t>
            </a:r>
          </a:p>
          <a:p>
            <a:pPr lvl="1">
              <a:lnSpc>
                <a:spcPct val="100000"/>
              </a:lnSpc>
            </a:pP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Investigate how you would use each of the above methods.</a:t>
            </a:r>
          </a:p>
        </p:txBody>
      </p:sp>
    </p:spTree>
    <p:extLst>
      <p:ext uri="{BB962C8B-B14F-4D97-AF65-F5344CB8AC3E}">
        <p14:creationId xmlns:p14="http://schemas.microsoft.com/office/powerpoint/2010/main" val="996945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pPr>
            <a:r>
              <a:rPr kumimoji="0" lang="en-CA" altLang="en-US" sz="3000" b="1" i="0" u="none" strike="noStrike" kern="1200" cap="none" spc="0" normalizeH="0" baseline="0" noProof="0" dirty="0">
                <a:ln>
                  <a:noFill/>
                </a:ln>
                <a:solidFill>
                  <a:srgbClr val="000000"/>
                </a:solidFill>
                <a:effectLst/>
                <a:uLnTx/>
                <a:uFillTx/>
                <a:latin typeface="Arial" panose="020B0604020202020204" pitchFamily="34" charset="0"/>
                <a:ea typeface="+mn-ea"/>
                <a:cs typeface="DejaVu Sans" charset="0"/>
              </a:rPr>
              <a:t>Dictionary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143000"/>
            <a:ext cx="7914669" cy="4888518"/>
          </a:xfrm>
          <a:prstGeom prst="rect">
            <a:avLst/>
          </a:prstGeom>
          <a:noFill/>
        </p:spPr>
        <p:txBody>
          <a:bodyPr wrap="square" rtlCol="0">
            <a:spAutoFit/>
          </a:bodyPr>
          <a:lstStyle/>
          <a:p>
            <a:pPr marL="0" marR="0" lvl="0" indent="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rPr>
              <a:t>Create a dictionary with the following criteria:</a:t>
            </a:r>
          </a:p>
          <a:p>
            <a:pPr marL="1085850" lvl="1" indent="-342900">
              <a:lnSpc>
                <a:spcPct val="150000"/>
              </a:lnSpc>
              <a:buFont typeface="Times New Roman" panose="02020603050405020304" pitchFamily="18" charset="0"/>
              <a:buAutoNum type="arabicPeriod"/>
              <a:defRPr/>
            </a:pPr>
            <a:r>
              <a:rPr lang="en-US" sz="1400" dirty="0">
                <a:solidFill>
                  <a:srgbClr val="000000"/>
                </a:solidFill>
              </a:rPr>
              <a:t>Each key is a letter of the alphabet</a:t>
            </a:r>
          </a:p>
          <a:p>
            <a:pPr marL="1085850" lvl="1" indent="-342900">
              <a:lnSpc>
                <a:spcPct val="150000"/>
              </a:lnSpc>
              <a:buFont typeface="Times New Roman" panose="02020603050405020304" pitchFamily="18" charset="0"/>
              <a:buAutoNum type="arabicPeriod"/>
              <a:defRPr/>
            </a:pPr>
            <a:r>
              <a:rPr lang="en-US" sz="1400" dirty="0">
                <a:solidFill>
                  <a:srgbClr val="000000"/>
                </a:solidFill>
              </a:rPr>
              <a:t>The values associated with each key is a list of the words that begin with that letter</a:t>
            </a:r>
          </a:p>
          <a:p>
            <a:pPr marL="342900" marR="0" lvl="0" indent="-342900" algn="l" defTabSz="449263"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AutoNum type="arabicPeriod"/>
              <a:tabLst/>
              <a:defRPr/>
            </a:pP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R="0" lvl="0" algn="l" defTabSz="449263" rtl="0" eaLnBrk="1" fontAlgn="base" latinLnBrk="0" hangingPunct="0">
              <a:lnSpc>
                <a:spcPct val="150000"/>
              </a:lnSpc>
              <a:spcBef>
                <a:spcPct val="0"/>
              </a:spcBef>
              <a:spcAft>
                <a:spcPct val="0"/>
              </a:spcAft>
              <a:buClr>
                <a:srgbClr val="000000"/>
              </a:buClr>
              <a:buSzPct val="100000"/>
              <a:tabLst/>
              <a:defRPr/>
            </a:pPr>
            <a:r>
              <a:rPr lang="en-US" b="1" dirty="0">
                <a:solidFill>
                  <a:srgbClr val="000000"/>
                </a:solidFill>
              </a:rPr>
              <a:t>Create a dictionary with the following criteria:</a:t>
            </a:r>
          </a:p>
          <a:p>
            <a:pPr marL="1085850" lvl="1" indent="-342900">
              <a:lnSpc>
                <a:spcPct val="150000"/>
              </a:lnSpc>
              <a:buAutoNum type="arabicPeriod"/>
              <a:defRPr/>
            </a:pPr>
            <a:r>
              <a:rPr lang="en-US" sz="1400" dirty="0">
                <a:solidFill>
                  <a:srgbClr val="000000"/>
                </a:solidFill>
              </a:rPr>
              <a:t>Each of the following words are phrases represents the key</a:t>
            </a:r>
          </a:p>
          <a:p>
            <a:pPr marL="1485900" lvl="2" indent="-342900">
              <a:lnSpc>
                <a:spcPct val="150000"/>
              </a:lnSpc>
              <a:buFont typeface="Arial" panose="020B0604020202020204" pitchFamily="34" charset="0"/>
              <a:buChar char="•"/>
              <a:defRPr/>
            </a:pPr>
            <a:r>
              <a:rPr lang="en-US" sz="1400" dirty="0">
                <a:solidFill>
                  <a:srgbClr val="000000"/>
                </a:solidFill>
              </a:rPr>
              <a:t>Person, Woman, Man, DSLR Camera, television set</a:t>
            </a:r>
          </a:p>
          <a:p>
            <a:pPr marL="1085850" lvl="1" indent="-342900">
              <a:lnSpc>
                <a:spcPct val="150000"/>
              </a:lnSpc>
              <a:buAutoNum type="arabicPeriod"/>
              <a:defRPr/>
            </a:pPr>
            <a:r>
              <a:rPr kumimoji="0" lang="en-US" sz="1400" i="0" u="none" strike="noStrike" kern="1200" cap="none" spc="0" normalizeH="0" baseline="0" noProof="0" dirty="0">
                <a:ln>
                  <a:noFill/>
                </a:ln>
                <a:solidFill>
                  <a:srgbClr val="000000"/>
                </a:solidFill>
                <a:effectLst/>
                <a:uLnTx/>
                <a:uFillTx/>
                <a:latin typeface="Arial" panose="020B0604020202020204" pitchFamily="34" charset="0"/>
                <a:ea typeface="+mn-ea"/>
              </a:rPr>
              <a:t>The values are a count of each time the word is found. Randomly enter a number associated with that word of p</a:t>
            </a:r>
            <a:r>
              <a:rPr lang="en-US" sz="1400" dirty="0" err="1">
                <a:solidFill>
                  <a:srgbClr val="000000"/>
                </a:solidFill>
              </a:rPr>
              <a:t>hrase</a:t>
            </a:r>
            <a:endParaRPr lang="en-US" sz="1400" dirty="0">
              <a:solidFill>
                <a:srgbClr val="000000"/>
              </a:solidFill>
            </a:endParaRPr>
          </a:p>
          <a:p>
            <a:pPr marL="342900" marR="0" lvl="0" indent="-342900" algn="l" defTabSz="449263" rtl="0" eaLnBrk="1" fontAlgn="base" latinLnBrk="0" hangingPunct="0">
              <a:lnSpc>
                <a:spcPct val="150000"/>
              </a:lnSpc>
              <a:spcBef>
                <a:spcPct val="0"/>
              </a:spcBef>
              <a:spcAft>
                <a:spcPct val="0"/>
              </a:spcAft>
              <a:buClr>
                <a:srgbClr val="000000"/>
              </a:buClr>
              <a:buSzPct val="100000"/>
              <a:buAutoNum type="arabicPeriod"/>
              <a:tabLst/>
              <a:defRPr/>
            </a:pP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endParaRPr>
          </a:p>
          <a:p>
            <a:pPr marR="0" lvl="0" algn="l" defTabSz="449263" rtl="0" eaLnBrk="1" fontAlgn="base" latinLnBrk="0" hangingPunct="0">
              <a:lnSpc>
                <a:spcPct val="150000"/>
              </a:lnSpc>
              <a:spcBef>
                <a:spcPct val="0"/>
              </a:spcBef>
              <a:spcAft>
                <a:spcPct val="0"/>
              </a:spcAft>
              <a:buClr>
                <a:srgbClr val="000000"/>
              </a:buClr>
              <a:buSzPct val="100000"/>
              <a:tabLst/>
              <a:defRPr/>
            </a:pPr>
            <a:r>
              <a:rPr lang="en-US" b="1" dirty="0">
                <a:solidFill>
                  <a:srgbClr val="000000"/>
                </a:solidFill>
              </a:rPr>
              <a:t>Create a dictionary with the following criteria:</a:t>
            </a:r>
          </a:p>
          <a:p>
            <a:pPr marL="1085850" lvl="1" indent="-342900">
              <a:lnSpc>
                <a:spcPct val="150000"/>
              </a:lnSpc>
              <a:buAutoNum type="arabicPeriod"/>
              <a:defRPr/>
            </a:pPr>
            <a:r>
              <a:rPr kumimoji="0" lang="en-US" sz="1400" i="0" u="none" strike="noStrike" kern="1200" cap="none" spc="0" normalizeH="0" baseline="0" noProof="0" dirty="0">
                <a:ln>
                  <a:noFill/>
                </a:ln>
                <a:solidFill>
                  <a:srgbClr val="000000"/>
                </a:solidFill>
                <a:effectLst/>
                <a:uLnTx/>
                <a:uFillTx/>
                <a:latin typeface="Arial" panose="020B0604020202020204" pitchFamily="34" charset="0"/>
                <a:ea typeface="+mn-ea"/>
              </a:rPr>
              <a:t>Each key is a number from 1 to 10</a:t>
            </a:r>
          </a:p>
          <a:p>
            <a:pPr marL="1085850" lvl="1" indent="-342900">
              <a:lnSpc>
                <a:spcPct val="150000"/>
              </a:lnSpc>
              <a:buAutoNum type="arabicPeriod"/>
              <a:defRPr/>
            </a:pPr>
            <a:r>
              <a:rPr lang="en-US" sz="1400" dirty="0">
                <a:solidFill>
                  <a:srgbClr val="000000"/>
                </a:solidFill>
              </a:rPr>
              <a:t>The values are strings of that length</a:t>
            </a:r>
            <a:endParaRPr kumimoji="0" lang="en-US" sz="1400" i="0" u="none" strike="noStrike" kern="1200" cap="none" spc="0" normalizeH="0" baseline="0" noProof="0" dirty="0">
              <a:ln>
                <a:noFill/>
              </a:ln>
              <a:solidFill>
                <a:srgbClr val="000000"/>
              </a:solidFill>
              <a:effectLst/>
              <a:uLnTx/>
              <a:uFillTx/>
              <a:latin typeface="Arial" panose="020B0604020202020204" pitchFamily="34" charset="0"/>
              <a:ea typeface="+mn-ea"/>
            </a:endParaRPr>
          </a:p>
        </p:txBody>
      </p:sp>
    </p:spTree>
    <p:extLst>
      <p:ext uri="{BB962C8B-B14F-4D97-AF65-F5344CB8AC3E}">
        <p14:creationId xmlns:p14="http://schemas.microsoft.com/office/powerpoint/2010/main" val="350563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Creating Strings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2949525"/>
          </a:xfrm>
          <a:prstGeom prst="rect">
            <a:avLst/>
          </a:prstGeom>
          <a:noFill/>
        </p:spPr>
        <p:txBody>
          <a:bodyPr wrap="square" rtlCol="0">
            <a:spAutoFit/>
          </a:bodyPr>
          <a:lstStyle/>
          <a:p>
            <a:pPr>
              <a:lnSpc>
                <a:spcPct val="150000"/>
              </a:lnSpc>
            </a:pPr>
            <a:r>
              <a:rPr lang="en-US" dirty="0"/>
              <a:t>The </a:t>
            </a:r>
            <a:r>
              <a:rPr lang="en-US" dirty="0" err="1"/>
              <a:t>builtin</a:t>
            </a:r>
            <a:r>
              <a:rPr lang="en-US" dirty="0"/>
              <a:t> method str() is used to create new strings. It can also be used to convert other data types to strings.</a:t>
            </a:r>
          </a:p>
          <a:p>
            <a:pPr>
              <a:lnSpc>
                <a:spcPct val="150000"/>
              </a:lnSpc>
            </a:pPr>
            <a:endParaRPr lang="en-US" dirty="0"/>
          </a:p>
          <a:p>
            <a:pPr>
              <a:lnSpc>
                <a:spcPct val="150000"/>
              </a:lnSpc>
            </a:pPr>
            <a:r>
              <a:rPr lang="en-US" dirty="0"/>
              <a:t>&gt;&gt;&gt; int_num1 = 500</a:t>
            </a:r>
          </a:p>
          <a:p>
            <a:pPr>
              <a:lnSpc>
                <a:spcPct val="150000"/>
              </a:lnSpc>
            </a:pPr>
            <a:r>
              <a:rPr lang="en-US" dirty="0"/>
              <a:t>&gt;&gt;&gt; </a:t>
            </a:r>
            <a:r>
              <a:rPr lang="en-US" dirty="0" err="1"/>
              <a:t>str_convert</a:t>
            </a:r>
            <a:r>
              <a:rPr lang="en-US" dirty="0"/>
              <a:t> = str(num1)</a:t>
            </a:r>
          </a:p>
          <a:p>
            <a:pPr>
              <a:lnSpc>
                <a:spcPct val="150000"/>
              </a:lnSpc>
            </a:pPr>
            <a:r>
              <a:rPr lang="en-US" dirty="0"/>
              <a:t>&gt;&gt;&gt; </a:t>
            </a:r>
            <a:r>
              <a:rPr lang="en-US" dirty="0" err="1"/>
              <a:t>str_create</a:t>
            </a:r>
            <a:r>
              <a:rPr lang="en-US" dirty="0"/>
              <a:t> = str("Hello World") </a:t>
            </a:r>
          </a:p>
          <a:p>
            <a:pPr>
              <a:lnSpc>
                <a:spcPct val="150000"/>
              </a:lnSpc>
            </a:pPr>
            <a:r>
              <a:rPr lang="en-US" dirty="0"/>
              <a:t>&gt;&gt;&gt; </a:t>
            </a:r>
            <a:r>
              <a:rPr lang="en-US" dirty="0" err="1"/>
              <a:t>str_create</a:t>
            </a:r>
            <a:r>
              <a:rPr lang="en-US" dirty="0"/>
              <a:t> = "Hello World"</a:t>
            </a:r>
          </a:p>
        </p:txBody>
      </p:sp>
    </p:spTree>
    <p:extLst>
      <p:ext uri="{BB962C8B-B14F-4D97-AF65-F5344CB8AC3E}">
        <p14:creationId xmlns:p14="http://schemas.microsoft.com/office/powerpoint/2010/main" val="1607308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err="1">
                <a:cs typeface="DejaVu Sans" charset="0"/>
              </a:rPr>
              <a:t>Builtins</a:t>
            </a:r>
            <a:endParaRPr lang="en-CA" altLang="en-US" sz="3000" b="1" dirty="0">
              <a:cs typeface="DejaVu Sans" charset="0"/>
            </a:endParaRP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627181"/>
          </a:xfrm>
          <a:prstGeom prst="rect">
            <a:avLst/>
          </a:prstGeom>
          <a:noFill/>
        </p:spPr>
        <p:txBody>
          <a:bodyPr wrap="square" rtlCol="0">
            <a:spAutoFit/>
          </a:bodyPr>
          <a:lstStyle/>
          <a:p>
            <a:pPr>
              <a:lnSpc>
                <a:spcPct val="150000"/>
              </a:lnSpc>
            </a:pPr>
            <a:r>
              <a:rPr lang="en-US" dirty="0"/>
              <a:t>Python has a large library of </a:t>
            </a:r>
            <a:r>
              <a:rPr lang="en-US" dirty="0" err="1"/>
              <a:t>builtin</a:t>
            </a:r>
            <a:r>
              <a:rPr lang="en-US" dirty="0"/>
              <a:t> functions and classes to assist with general computation and data manipulation. Here is short list of some of the methods with the most likely used highlighted. To print the full list perform the following:</a:t>
            </a:r>
          </a:p>
          <a:p>
            <a:pPr lvl="1">
              <a:lnSpc>
                <a:spcPct val="150000"/>
              </a:lnSpc>
            </a:pPr>
            <a:r>
              <a:rPr lang="en-US" dirty="0">
                <a:solidFill>
                  <a:srgbClr val="0070C0"/>
                </a:solidFill>
              </a:rPr>
              <a:t>&gt;&gt;&gt; </a:t>
            </a:r>
            <a:r>
              <a:rPr lang="en-US" dirty="0" err="1">
                <a:solidFill>
                  <a:srgbClr val="0070C0"/>
                </a:solidFill>
              </a:rPr>
              <a:t>dir</a:t>
            </a:r>
            <a:r>
              <a:rPr lang="en-US" dirty="0">
                <a:solidFill>
                  <a:srgbClr val="0070C0"/>
                </a:solidFill>
              </a:rPr>
              <a:t>(__</a:t>
            </a:r>
            <a:r>
              <a:rPr lang="en-US" dirty="0" err="1">
                <a:solidFill>
                  <a:srgbClr val="0070C0"/>
                </a:solidFill>
              </a:rPr>
              <a:t>builtins</a:t>
            </a:r>
            <a:r>
              <a:rPr lang="en-US" dirty="0">
                <a:solidFill>
                  <a:srgbClr val="0070C0"/>
                </a:solidFill>
              </a:rPr>
              <a:t>__)</a:t>
            </a:r>
          </a:p>
          <a:p>
            <a:pPr lvl="1">
              <a:lnSpc>
                <a:spcPct val="150000"/>
              </a:lnSpc>
            </a:pPr>
            <a:r>
              <a:rPr lang="en-US" sz="1600" dirty="0"/>
              <a:t>abs all </a:t>
            </a:r>
            <a:r>
              <a:rPr lang="en-US" sz="1600" b="1" dirty="0"/>
              <a:t>any</a:t>
            </a:r>
            <a:r>
              <a:rPr lang="en-US" sz="1600" dirty="0"/>
              <a:t> </a:t>
            </a:r>
            <a:r>
              <a:rPr lang="en-US" sz="1600" b="1" dirty="0"/>
              <a:t>ascii</a:t>
            </a:r>
            <a:r>
              <a:rPr lang="en-US" sz="1600" dirty="0"/>
              <a:t> </a:t>
            </a:r>
            <a:r>
              <a:rPr lang="en-US" sz="1600" b="1" dirty="0"/>
              <a:t>bin</a:t>
            </a:r>
            <a:r>
              <a:rPr lang="en-US" sz="1600" dirty="0"/>
              <a:t> </a:t>
            </a:r>
            <a:r>
              <a:rPr lang="en-US" sz="1600" b="1" dirty="0"/>
              <a:t>bool</a:t>
            </a:r>
            <a:r>
              <a:rPr lang="en-US" sz="1600" dirty="0"/>
              <a:t> </a:t>
            </a:r>
            <a:r>
              <a:rPr lang="en-US" sz="1600" b="1" dirty="0" err="1"/>
              <a:t>bytearray</a:t>
            </a:r>
            <a:r>
              <a:rPr lang="en-US" sz="1600" dirty="0"/>
              <a:t> </a:t>
            </a:r>
            <a:r>
              <a:rPr lang="en-US" sz="1600" b="1" dirty="0"/>
              <a:t>bytes</a:t>
            </a:r>
            <a:r>
              <a:rPr lang="en-US" sz="1600" dirty="0"/>
              <a:t> callable </a:t>
            </a:r>
            <a:r>
              <a:rPr lang="en-US" sz="1600" b="1" dirty="0" err="1"/>
              <a:t>chr</a:t>
            </a:r>
            <a:r>
              <a:rPr lang="en-US" sz="1600" dirty="0"/>
              <a:t> </a:t>
            </a:r>
          </a:p>
          <a:p>
            <a:pPr lvl="1">
              <a:lnSpc>
                <a:spcPct val="150000"/>
              </a:lnSpc>
            </a:pPr>
            <a:r>
              <a:rPr lang="en-US" sz="1600" dirty="0" err="1"/>
              <a:t>classmethod</a:t>
            </a:r>
            <a:r>
              <a:rPr lang="en-US" sz="1600" dirty="0"/>
              <a:t> compile complex copyright credits </a:t>
            </a:r>
            <a:r>
              <a:rPr lang="en-US" sz="1600" dirty="0" err="1"/>
              <a:t>delattr</a:t>
            </a:r>
            <a:r>
              <a:rPr lang="en-US" sz="1600" dirty="0"/>
              <a:t> </a:t>
            </a:r>
          </a:p>
          <a:p>
            <a:pPr lvl="1">
              <a:lnSpc>
                <a:spcPct val="150000"/>
              </a:lnSpc>
            </a:pPr>
            <a:r>
              <a:rPr lang="en-US" sz="1600" b="1" dirty="0" err="1"/>
              <a:t>dict</a:t>
            </a:r>
            <a:r>
              <a:rPr lang="en-US" sz="1600" dirty="0"/>
              <a:t> </a:t>
            </a:r>
            <a:r>
              <a:rPr lang="en-US" sz="1600" b="1" dirty="0" err="1"/>
              <a:t>dir</a:t>
            </a:r>
            <a:r>
              <a:rPr lang="en-US" sz="1600" dirty="0"/>
              <a:t> </a:t>
            </a:r>
            <a:r>
              <a:rPr lang="en-US" sz="1600" dirty="0" err="1"/>
              <a:t>divmod</a:t>
            </a:r>
            <a:r>
              <a:rPr lang="en-US" sz="1600" dirty="0"/>
              <a:t> enumerate </a:t>
            </a:r>
            <a:r>
              <a:rPr lang="en-US" sz="1600" b="1" dirty="0"/>
              <a:t>eval</a:t>
            </a:r>
            <a:r>
              <a:rPr lang="en-US" sz="1600" dirty="0"/>
              <a:t> exec </a:t>
            </a:r>
            <a:r>
              <a:rPr lang="en-US" sz="1600" b="1" dirty="0"/>
              <a:t>exit</a:t>
            </a:r>
            <a:r>
              <a:rPr lang="en-US" sz="1600" dirty="0"/>
              <a:t> </a:t>
            </a:r>
            <a:r>
              <a:rPr lang="en-US" sz="1600" b="1" dirty="0"/>
              <a:t>filter</a:t>
            </a:r>
            <a:r>
              <a:rPr lang="en-US" sz="1600" dirty="0"/>
              <a:t> </a:t>
            </a:r>
          </a:p>
          <a:p>
            <a:pPr lvl="1">
              <a:lnSpc>
                <a:spcPct val="150000"/>
              </a:lnSpc>
            </a:pPr>
            <a:r>
              <a:rPr lang="en-US" sz="1600" b="1" dirty="0"/>
              <a:t>float</a:t>
            </a:r>
            <a:r>
              <a:rPr lang="en-US" sz="1600" dirty="0"/>
              <a:t> </a:t>
            </a:r>
            <a:r>
              <a:rPr lang="en-US" sz="1600" b="1" dirty="0"/>
              <a:t>format</a:t>
            </a:r>
            <a:r>
              <a:rPr lang="en-US" sz="1600" dirty="0"/>
              <a:t> </a:t>
            </a:r>
            <a:r>
              <a:rPr lang="en-US" sz="1600" dirty="0" err="1"/>
              <a:t>frozenset</a:t>
            </a:r>
            <a:r>
              <a:rPr lang="en-US" sz="1600" dirty="0"/>
              <a:t> </a:t>
            </a:r>
            <a:r>
              <a:rPr lang="en-US" sz="1600" dirty="0" err="1"/>
              <a:t>getattr</a:t>
            </a:r>
            <a:r>
              <a:rPr lang="en-US" sz="1600" dirty="0"/>
              <a:t> </a:t>
            </a:r>
            <a:r>
              <a:rPr lang="en-US" sz="1600" b="1" dirty="0" err="1"/>
              <a:t>globals</a:t>
            </a:r>
            <a:r>
              <a:rPr lang="en-US" sz="1600" dirty="0"/>
              <a:t> </a:t>
            </a:r>
            <a:r>
              <a:rPr lang="en-US" sz="1600" dirty="0" err="1"/>
              <a:t>hasattr</a:t>
            </a:r>
            <a:r>
              <a:rPr lang="en-US" sz="1600" dirty="0"/>
              <a:t> hash </a:t>
            </a:r>
          </a:p>
          <a:p>
            <a:pPr lvl="1">
              <a:lnSpc>
                <a:spcPct val="150000"/>
              </a:lnSpc>
            </a:pPr>
            <a:r>
              <a:rPr lang="en-US" sz="1600" b="1" dirty="0"/>
              <a:t>help</a:t>
            </a:r>
            <a:r>
              <a:rPr lang="en-US" sz="1600" dirty="0"/>
              <a:t> </a:t>
            </a:r>
            <a:r>
              <a:rPr lang="en-US" sz="1600" b="1" dirty="0"/>
              <a:t>hex</a:t>
            </a:r>
            <a:r>
              <a:rPr lang="en-US" sz="1600" dirty="0"/>
              <a:t> </a:t>
            </a:r>
            <a:r>
              <a:rPr lang="en-US" sz="1600" b="1" dirty="0"/>
              <a:t>id</a:t>
            </a:r>
            <a:r>
              <a:rPr lang="en-US" sz="1600" dirty="0"/>
              <a:t> </a:t>
            </a:r>
            <a:r>
              <a:rPr lang="en-US" sz="1600" b="1" dirty="0"/>
              <a:t>input</a:t>
            </a:r>
            <a:r>
              <a:rPr lang="en-US" sz="1600" dirty="0"/>
              <a:t> </a:t>
            </a:r>
            <a:r>
              <a:rPr lang="en-US" sz="1600" b="1" dirty="0"/>
              <a:t>int</a:t>
            </a:r>
            <a:r>
              <a:rPr lang="en-US" sz="1600" dirty="0"/>
              <a:t> </a:t>
            </a:r>
            <a:r>
              <a:rPr lang="en-US" sz="1600" dirty="0" err="1"/>
              <a:t>isinstance</a:t>
            </a:r>
            <a:r>
              <a:rPr lang="en-US" sz="1600" dirty="0"/>
              <a:t> </a:t>
            </a:r>
            <a:r>
              <a:rPr lang="en-US" sz="1600" dirty="0" err="1"/>
              <a:t>issubclass</a:t>
            </a:r>
            <a:r>
              <a:rPr lang="en-US" sz="1600" dirty="0"/>
              <a:t> </a:t>
            </a:r>
            <a:r>
              <a:rPr lang="en-US" sz="1600" b="1" dirty="0" err="1"/>
              <a:t>iter</a:t>
            </a:r>
            <a:r>
              <a:rPr lang="en-US" sz="1600" dirty="0"/>
              <a:t> </a:t>
            </a:r>
          </a:p>
          <a:p>
            <a:pPr lvl="1">
              <a:lnSpc>
                <a:spcPct val="150000"/>
              </a:lnSpc>
            </a:pPr>
            <a:r>
              <a:rPr lang="en-US" sz="1600" b="1" dirty="0" err="1"/>
              <a:t>len</a:t>
            </a:r>
            <a:r>
              <a:rPr lang="en-US" sz="1600" dirty="0"/>
              <a:t> license </a:t>
            </a:r>
            <a:r>
              <a:rPr lang="en-US" sz="1600" b="1" dirty="0"/>
              <a:t>list</a:t>
            </a:r>
            <a:r>
              <a:rPr lang="en-US" sz="1600" dirty="0"/>
              <a:t> locals </a:t>
            </a:r>
            <a:r>
              <a:rPr lang="en-US" sz="1600" b="1" dirty="0"/>
              <a:t>map</a:t>
            </a:r>
            <a:r>
              <a:rPr lang="en-US" sz="1600" dirty="0"/>
              <a:t> </a:t>
            </a:r>
            <a:r>
              <a:rPr lang="en-US" sz="1600" b="1" dirty="0"/>
              <a:t>max</a:t>
            </a:r>
            <a:r>
              <a:rPr lang="en-US" sz="1600" dirty="0"/>
              <a:t> </a:t>
            </a:r>
            <a:r>
              <a:rPr lang="en-US" sz="1600" dirty="0" err="1"/>
              <a:t>memoryview</a:t>
            </a:r>
            <a:r>
              <a:rPr lang="en-US" sz="1600" dirty="0"/>
              <a:t> </a:t>
            </a:r>
            <a:r>
              <a:rPr lang="en-US" sz="1600" b="1" dirty="0"/>
              <a:t>min</a:t>
            </a:r>
            <a:r>
              <a:rPr lang="en-US" sz="1600" dirty="0"/>
              <a:t> </a:t>
            </a:r>
            <a:r>
              <a:rPr lang="en-US" sz="1600" b="1" dirty="0"/>
              <a:t>next</a:t>
            </a:r>
            <a:r>
              <a:rPr lang="en-US" sz="1600" dirty="0"/>
              <a:t> </a:t>
            </a:r>
          </a:p>
          <a:p>
            <a:pPr lvl="1">
              <a:lnSpc>
                <a:spcPct val="150000"/>
              </a:lnSpc>
            </a:pPr>
            <a:r>
              <a:rPr lang="en-US" sz="1600" dirty="0"/>
              <a:t>object </a:t>
            </a:r>
            <a:r>
              <a:rPr lang="en-US" sz="1600" b="1" dirty="0"/>
              <a:t>oct</a:t>
            </a:r>
            <a:r>
              <a:rPr lang="en-US" sz="1600" dirty="0"/>
              <a:t> </a:t>
            </a:r>
            <a:r>
              <a:rPr lang="en-US" sz="1600" b="1" dirty="0"/>
              <a:t>open </a:t>
            </a:r>
            <a:r>
              <a:rPr lang="en-US" sz="1600" b="1" dirty="0" err="1"/>
              <a:t>ord</a:t>
            </a:r>
            <a:r>
              <a:rPr lang="en-US" sz="1600" b="1" dirty="0"/>
              <a:t> pow print </a:t>
            </a:r>
            <a:r>
              <a:rPr lang="en-US" sz="1600" dirty="0"/>
              <a:t>property quit </a:t>
            </a:r>
            <a:r>
              <a:rPr lang="en-US" sz="1600" b="1" dirty="0"/>
              <a:t>range</a:t>
            </a:r>
            <a:r>
              <a:rPr lang="en-US" sz="1600" dirty="0"/>
              <a:t> </a:t>
            </a:r>
            <a:r>
              <a:rPr lang="en-US" sz="1600" dirty="0" err="1"/>
              <a:t>repr</a:t>
            </a:r>
            <a:r>
              <a:rPr lang="en-US" sz="1600" dirty="0"/>
              <a:t> </a:t>
            </a:r>
          </a:p>
          <a:p>
            <a:pPr lvl="1">
              <a:lnSpc>
                <a:spcPct val="150000"/>
              </a:lnSpc>
            </a:pPr>
            <a:r>
              <a:rPr lang="en-US" sz="1600" b="1" dirty="0"/>
              <a:t>reversed</a:t>
            </a:r>
            <a:r>
              <a:rPr lang="en-US" sz="1600" dirty="0"/>
              <a:t> </a:t>
            </a:r>
            <a:r>
              <a:rPr lang="en-US" sz="1600" b="1" dirty="0"/>
              <a:t>round</a:t>
            </a:r>
            <a:r>
              <a:rPr lang="en-US" sz="1600" dirty="0"/>
              <a:t> </a:t>
            </a:r>
            <a:r>
              <a:rPr lang="en-US" sz="1600" b="1" dirty="0"/>
              <a:t>set</a:t>
            </a:r>
            <a:r>
              <a:rPr lang="en-US" sz="1600" dirty="0"/>
              <a:t> </a:t>
            </a:r>
            <a:r>
              <a:rPr lang="en-US" sz="1600" dirty="0" err="1"/>
              <a:t>setattr</a:t>
            </a:r>
            <a:r>
              <a:rPr lang="en-US" sz="1600" dirty="0"/>
              <a:t> </a:t>
            </a:r>
            <a:r>
              <a:rPr lang="en-US" sz="1600" b="1" dirty="0"/>
              <a:t>slice</a:t>
            </a:r>
            <a:r>
              <a:rPr lang="en-US" sz="1600" dirty="0"/>
              <a:t> </a:t>
            </a:r>
            <a:r>
              <a:rPr lang="en-US" sz="1600" b="1" dirty="0"/>
              <a:t>sorted</a:t>
            </a:r>
            <a:r>
              <a:rPr lang="en-US" sz="1600" dirty="0"/>
              <a:t> </a:t>
            </a:r>
            <a:r>
              <a:rPr lang="en-US" sz="1600" dirty="0" err="1"/>
              <a:t>staticmethod</a:t>
            </a:r>
            <a:r>
              <a:rPr lang="en-US" sz="1600" dirty="0"/>
              <a:t> </a:t>
            </a:r>
            <a:r>
              <a:rPr lang="en-US" sz="1600" b="1" dirty="0"/>
              <a:t>str</a:t>
            </a:r>
            <a:r>
              <a:rPr lang="en-US" sz="1600" dirty="0"/>
              <a:t> </a:t>
            </a:r>
          </a:p>
          <a:p>
            <a:pPr lvl="1">
              <a:lnSpc>
                <a:spcPct val="150000"/>
              </a:lnSpc>
            </a:pPr>
            <a:r>
              <a:rPr lang="en-US" b="1" dirty="0"/>
              <a:t>sum</a:t>
            </a:r>
            <a:r>
              <a:rPr lang="en-US" sz="1600" dirty="0"/>
              <a:t> super </a:t>
            </a:r>
            <a:r>
              <a:rPr lang="en-US" sz="1600" b="1" dirty="0"/>
              <a:t>tuple</a:t>
            </a:r>
            <a:r>
              <a:rPr lang="en-US" sz="1600" dirty="0"/>
              <a:t> </a:t>
            </a:r>
            <a:r>
              <a:rPr lang="en-US" sz="1600" b="1" dirty="0"/>
              <a:t>type</a:t>
            </a:r>
            <a:r>
              <a:rPr lang="en-US" sz="1600" dirty="0"/>
              <a:t> vars </a:t>
            </a:r>
            <a:r>
              <a:rPr lang="en-US" sz="1600" b="1" dirty="0"/>
              <a:t>zip</a:t>
            </a:r>
          </a:p>
        </p:txBody>
      </p:sp>
    </p:spTree>
    <p:extLst>
      <p:ext uri="{BB962C8B-B14F-4D97-AF65-F5344CB8AC3E}">
        <p14:creationId xmlns:p14="http://schemas.microsoft.com/office/powerpoint/2010/main" val="2224598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Types of Errors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124480"/>
          </a:xfrm>
          <a:prstGeom prst="rect">
            <a:avLst/>
          </a:prstGeom>
          <a:noFill/>
        </p:spPr>
        <p:txBody>
          <a:bodyPr wrap="square" rtlCol="0">
            <a:spAutoFit/>
          </a:bodyPr>
          <a:lstStyle/>
          <a:p>
            <a:pPr>
              <a:lnSpc>
                <a:spcPct val="150000"/>
              </a:lnSpc>
            </a:pPr>
            <a:r>
              <a:rPr lang="en-US" dirty="0"/>
              <a:t>Python has an array of Errors to classify an issue with your code. For example:</a:t>
            </a:r>
          </a:p>
          <a:p>
            <a:pPr marL="342900" indent="-342900">
              <a:lnSpc>
                <a:spcPct val="150000"/>
              </a:lnSpc>
              <a:buFont typeface="+mj-lt"/>
              <a:buAutoNum type="arabicPeriod"/>
            </a:pPr>
            <a:r>
              <a:rPr lang="en-US" dirty="0"/>
              <a:t>Syntax Errors</a:t>
            </a:r>
          </a:p>
          <a:p>
            <a:pPr>
              <a:lnSpc>
                <a:spcPct val="150000"/>
              </a:lnSpc>
            </a:pPr>
            <a:r>
              <a:rPr lang="en-US" dirty="0"/>
              <a:t>	</a:t>
            </a:r>
            <a:r>
              <a:rPr lang="en-US" sz="1600" dirty="0" err="1">
                <a:solidFill>
                  <a:srgbClr val="0070C0"/>
                </a:solidFill>
              </a:rPr>
              <a:t>mystring</a:t>
            </a:r>
            <a:r>
              <a:rPr lang="en-US" sz="1600" dirty="0">
                <a:solidFill>
                  <a:srgbClr val="0070C0"/>
                </a:solidFill>
              </a:rPr>
              <a:t> = 'This is missing something!</a:t>
            </a:r>
          </a:p>
          <a:p>
            <a:pPr>
              <a:lnSpc>
                <a:spcPct val="150000"/>
              </a:lnSpc>
            </a:pPr>
            <a:r>
              <a:rPr lang="en-US" sz="1600" dirty="0">
                <a:solidFill>
                  <a:srgbClr val="0070C0"/>
                </a:solidFill>
              </a:rPr>
              <a:t>	print(</a:t>
            </a:r>
            <a:r>
              <a:rPr lang="en-US" sz="1600" dirty="0" err="1">
                <a:solidFill>
                  <a:srgbClr val="0070C0"/>
                </a:solidFill>
              </a:rPr>
              <a:t>mystring</a:t>
            </a:r>
            <a:r>
              <a:rPr lang="en-US" sz="1600" dirty="0">
                <a:solidFill>
                  <a:srgbClr val="0070C0"/>
                </a:solidFill>
              </a:rPr>
              <a:t>)</a:t>
            </a:r>
          </a:p>
          <a:p>
            <a:pPr marL="342900" indent="-342900">
              <a:lnSpc>
                <a:spcPct val="150000"/>
              </a:lnSpc>
              <a:buFont typeface="+mj-lt"/>
              <a:buAutoNum type="arabicPeriod" startAt="2"/>
            </a:pPr>
            <a:r>
              <a:rPr lang="en-US" dirty="0"/>
              <a:t>Type Errors</a:t>
            </a:r>
          </a:p>
          <a:p>
            <a:pPr>
              <a:lnSpc>
                <a:spcPct val="150000"/>
              </a:lnSpc>
            </a:pPr>
            <a:r>
              <a:rPr lang="en-US" sz="1600" dirty="0"/>
              <a:t>	</a:t>
            </a:r>
            <a:r>
              <a:rPr lang="en-US" sz="1600" dirty="0" err="1">
                <a:solidFill>
                  <a:srgbClr val="0070C0"/>
                </a:solidFill>
              </a:rPr>
              <a:t>mystring</a:t>
            </a:r>
            <a:r>
              <a:rPr lang="en-US" sz="1600" dirty="0">
                <a:solidFill>
                  <a:srgbClr val="0070C0"/>
                </a:solidFill>
              </a:rPr>
              <a:t> = 'I am a string'</a:t>
            </a:r>
          </a:p>
          <a:p>
            <a:pPr>
              <a:lnSpc>
                <a:spcPct val="150000"/>
              </a:lnSpc>
            </a:pPr>
            <a:r>
              <a:rPr lang="en-US" sz="1600" dirty="0">
                <a:solidFill>
                  <a:srgbClr val="0070C0"/>
                </a:solidFill>
              </a:rPr>
              <a:t>	</a:t>
            </a:r>
            <a:r>
              <a:rPr lang="en-US" sz="1600" dirty="0" err="1">
                <a:solidFill>
                  <a:srgbClr val="0070C0"/>
                </a:solidFill>
              </a:rPr>
              <a:t>newcontruct</a:t>
            </a:r>
            <a:r>
              <a:rPr lang="en-US" sz="1600" dirty="0">
                <a:solidFill>
                  <a:srgbClr val="0070C0"/>
                </a:solidFill>
              </a:rPr>
              <a:t> = </a:t>
            </a:r>
            <a:r>
              <a:rPr lang="en-US" sz="1600" dirty="0" err="1">
                <a:solidFill>
                  <a:srgbClr val="0070C0"/>
                </a:solidFill>
              </a:rPr>
              <a:t>mystring</a:t>
            </a:r>
            <a:r>
              <a:rPr lang="en-US" sz="1600" dirty="0">
                <a:solidFill>
                  <a:srgbClr val="0070C0"/>
                </a:solidFill>
              </a:rPr>
              <a:t> + 7</a:t>
            </a:r>
          </a:p>
          <a:p>
            <a:pPr>
              <a:lnSpc>
                <a:spcPct val="150000"/>
              </a:lnSpc>
            </a:pPr>
            <a:endParaRPr lang="en-US" sz="1600" dirty="0">
              <a:solidFill>
                <a:srgbClr val="0070C0"/>
              </a:solidFill>
            </a:endParaRPr>
          </a:p>
          <a:p>
            <a:pPr>
              <a:lnSpc>
                <a:spcPct val="100000"/>
              </a:lnSpc>
            </a:pPr>
            <a:r>
              <a:rPr lang="en-US" sz="1600" dirty="0"/>
              <a:t>There are also errors that python won't catch, for example logic errors.</a:t>
            </a:r>
          </a:p>
          <a:p>
            <a:pPr>
              <a:lnSpc>
                <a:spcPct val="100000"/>
              </a:lnSpc>
            </a:pPr>
            <a:r>
              <a:rPr lang="en-US" sz="1600" dirty="0">
                <a:solidFill>
                  <a:srgbClr val="0070C0"/>
                </a:solidFill>
              </a:rPr>
              <a:t>	</a:t>
            </a:r>
            <a:r>
              <a:rPr lang="en-US" sz="1600" dirty="0" err="1">
                <a:solidFill>
                  <a:srgbClr val="0070C0"/>
                </a:solidFill>
              </a:rPr>
              <a:t>val</a:t>
            </a:r>
            <a:r>
              <a:rPr lang="en-US" sz="1600" dirty="0">
                <a:solidFill>
                  <a:srgbClr val="0070C0"/>
                </a:solidFill>
              </a:rPr>
              <a:t> = 30</a:t>
            </a:r>
          </a:p>
          <a:p>
            <a:pPr>
              <a:lnSpc>
                <a:spcPct val="100000"/>
              </a:lnSpc>
            </a:pPr>
            <a:r>
              <a:rPr lang="en-US" sz="1600" dirty="0">
                <a:solidFill>
                  <a:srgbClr val="0070C0"/>
                </a:solidFill>
              </a:rPr>
              <a:t>	val2 = 40</a:t>
            </a:r>
          </a:p>
          <a:p>
            <a:pPr>
              <a:lnSpc>
                <a:spcPct val="100000"/>
              </a:lnSpc>
            </a:pPr>
            <a:r>
              <a:rPr lang="en-US" sz="1600" dirty="0">
                <a:solidFill>
                  <a:srgbClr val="0070C0"/>
                </a:solidFill>
              </a:rPr>
              <a:t>	if </a:t>
            </a:r>
            <a:r>
              <a:rPr lang="en-US" sz="1600" dirty="0" err="1">
                <a:solidFill>
                  <a:srgbClr val="0070C0"/>
                </a:solidFill>
              </a:rPr>
              <a:t>val</a:t>
            </a:r>
            <a:r>
              <a:rPr lang="en-US" sz="1600" dirty="0">
                <a:solidFill>
                  <a:srgbClr val="0070C0"/>
                </a:solidFill>
              </a:rPr>
              <a:t> &gt; 20 and val2 &lt; 30:</a:t>
            </a:r>
          </a:p>
          <a:p>
            <a:pPr>
              <a:lnSpc>
                <a:spcPct val="100000"/>
              </a:lnSpc>
            </a:pPr>
            <a:r>
              <a:rPr lang="en-US" sz="1600" dirty="0">
                <a:solidFill>
                  <a:srgbClr val="0070C0"/>
                </a:solidFill>
              </a:rPr>
              <a:t>		# These lines of code will not be reached</a:t>
            </a:r>
          </a:p>
          <a:p>
            <a:pPr>
              <a:lnSpc>
                <a:spcPct val="100000"/>
              </a:lnSpc>
            </a:pPr>
            <a:r>
              <a:rPr lang="en-US" sz="1600" dirty="0">
                <a:solidFill>
                  <a:srgbClr val="0070C0"/>
                </a:solidFill>
              </a:rPr>
              <a:t>		# There was an error in logic</a:t>
            </a:r>
            <a:r>
              <a:rPr lang="en-US" sz="1600" dirty="0"/>
              <a:t>  </a:t>
            </a:r>
            <a:endParaRPr lang="en-US" sz="1600" dirty="0">
              <a:solidFill>
                <a:srgbClr val="0070C0"/>
              </a:solidFill>
            </a:endParaRPr>
          </a:p>
        </p:txBody>
      </p:sp>
    </p:spTree>
    <p:extLst>
      <p:ext uri="{BB962C8B-B14F-4D97-AF65-F5344CB8AC3E}">
        <p14:creationId xmlns:p14="http://schemas.microsoft.com/office/powerpoint/2010/main" val="1595524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References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1116370"/>
            <a:ext cx="7921019" cy="4611519"/>
          </a:xfrm>
          <a:prstGeom prst="rect">
            <a:avLst/>
          </a:prstGeom>
          <a:noFill/>
        </p:spPr>
        <p:txBody>
          <a:bodyPr wrap="square" rtlCol="0">
            <a:spAutoFit/>
          </a:bodyPr>
          <a:lstStyle/>
          <a:p>
            <a:pPr>
              <a:lnSpc>
                <a:spcPct val="150000"/>
              </a:lnSpc>
            </a:pPr>
            <a:r>
              <a:rPr lang="en-US" dirty="0"/>
              <a:t>Python Top-Level manual URL:</a:t>
            </a:r>
          </a:p>
          <a:p>
            <a:pPr>
              <a:lnSpc>
                <a:spcPct val="150000"/>
              </a:lnSpc>
            </a:pPr>
            <a:r>
              <a:rPr lang="en-US" dirty="0"/>
              <a:t>	 </a:t>
            </a:r>
            <a:r>
              <a:rPr lang="en-US" i="1" u="sng" dirty="0">
                <a:solidFill>
                  <a:srgbClr val="0070C0"/>
                </a:solidFill>
              </a:rPr>
              <a:t>https://docs.python.org/3/</a:t>
            </a:r>
          </a:p>
          <a:p>
            <a:pPr>
              <a:lnSpc>
                <a:spcPct val="150000"/>
              </a:lnSpc>
            </a:pPr>
            <a:r>
              <a:rPr lang="en-US" dirty="0"/>
              <a:t>Python Standard Library manual URL:</a:t>
            </a:r>
          </a:p>
          <a:p>
            <a:pPr>
              <a:lnSpc>
                <a:spcPct val="150000"/>
              </a:lnSpc>
            </a:pPr>
            <a:r>
              <a:rPr lang="en-US" dirty="0"/>
              <a:t>	 </a:t>
            </a:r>
            <a:r>
              <a:rPr lang="en-US" i="1" u="sng" dirty="0">
                <a:solidFill>
                  <a:srgbClr val="0070C0"/>
                </a:solidFill>
              </a:rPr>
              <a:t>https://docs.python.org/3/library/index.html</a:t>
            </a:r>
          </a:p>
          <a:p>
            <a:pPr>
              <a:lnSpc>
                <a:spcPct val="150000"/>
              </a:lnSpc>
            </a:pPr>
            <a:r>
              <a:rPr lang="en-US" dirty="0"/>
              <a:t>Python Language Reference URL:</a:t>
            </a:r>
          </a:p>
          <a:p>
            <a:pPr>
              <a:lnSpc>
                <a:spcPct val="150000"/>
              </a:lnSpc>
            </a:pPr>
            <a:r>
              <a:rPr lang="en-US" dirty="0"/>
              <a:t>	 </a:t>
            </a:r>
            <a:r>
              <a:rPr lang="en-US" i="1" u="sng" dirty="0">
                <a:solidFill>
                  <a:srgbClr val="0070C0"/>
                </a:solidFill>
                <a:hlinkClick r:id="rId2">
                  <a:extLst>
                    <a:ext uri="{A12FA001-AC4F-418D-AE19-62706E023703}">
                      <ahyp:hlinkClr xmlns:ahyp="http://schemas.microsoft.com/office/drawing/2018/hyperlinkcolor" val="tx"/>
                    </a:ext>
                  </a:extLst>
                </a:hlinkClick>
              </a:rPr>
              <a:t>https://docs.python.org/3/reference/index.html</a:t>
            </a:r>
            <a:endParaRPr lang="en-US" i="1" u="sng" dirty="0">
              <a:solidFill>
                <a:srgbClr val="0070C0"/>
              </a:solidFill>
            </a:endParaRPr>
          </a:p>
          <a:p>
            <a:pPr>
              <a:lnSpc>
                <a:spcPct val="150000"/>
              </a:lnSpc>
            </a:pPr>
            <a:r>
              <a:rPr lang="en-US" dirty="0"/>
              <a:t>Python Tutorial URL:</a:t>
            </a:r>
          </a:p>
          <a:p>
            <a:pPr>
              <a:lnSpc>
                <a:spcPct val="150000"/>
              </a:lnSpc>
            </a:pPr>
            <a:r>
              <a:rPr lang="en-US" dirty="0"/>
              <a:t>	 </a:t>
            </a:r>
            <a:r>
              <a:rPr lang="en-US" i="1" u="sng" dirty="0">
                <a:solidFill>
                  <a:srgbClr val="0070C0"/>
                </a:solidFill>
                <a:hlinkClick r:id="rId3">
                  <a:extLst>
                    <a:ext uri="{A12FA001-AC4F-418D-AE19-62706E023703}">
                      <ahyp:hlinkClr xmlns:ahyp="http://schemas.microsoft.com/office/drawing/2018/hyperlinkcolor" val="tx"/>
                    </a:ext>
                  </a:extLst>
                </a:hlinkClick>
              </a:rPr>
              <a:t>https://docs.python.org/3/tutorial/index.html</a:t>
            </a:r>
            <a:endParaRPr lang="en-US" i="1" u="sng" dirty="0">
              <a:solidFill>
                <a:srgbClr val="0070C0"/>
              </a:solidFill>
            </a:endParaRPr>
          </a:p>
          <a:p>
            <a:pPr>
              <a:lnSpc>
                <a:spcPct val="150000"/>
              </a:lnSpc>
            </a:pPr>
            <a:r>
              <a:rPr lang="en-US" dirty="0"/>
              <a:t>SAIT </a:t>
            </a:r>
            <a:r>
              <a:rPr lang="en-US" dirty="0" err="1"/>
              <a:t>eLibrary</a:t>
            </a:r>
            <a:r>
              <a:rPr lang="en-US" dirty="0"/>
              <a:t>:</a:t>
            </a:r>
          </a:p>
          <a:p>
            <a:pPr>
              <a:lnSpc>
                <a:spcPct val="150000"/>
              </a:lnSpc>
            </a:pPr>
            <a:r>
              <a:rPr lang="en-US" dirty="0"/>
              <a:t>	Dive into Python 3 by Mark Pilgrim – Chapter 2 and 4</a:t>
            </a:r>
          </a:p>
          <a:p>
            <a:pPr>
              <a:lnSpc>
                <a:spcPct val="150000"/>
              </a:lnSpc>
            </a:pPr>
            <a:endParaRPr lang="en-US" dirty="0"/>
          </a:p>
        </p:txBody>
      </p:sp>
    </p:spTree>
    <p:extLst>
      <p:ext uri="{BB962C8B-B14F-4D97-AF65-F5344CB8AC3E}">
        <p14:creationId xmlns:p14="http://schemas.microsoft.com/office/powerpoint/2010/main" val="256004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Concatenation</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442516"/>
          </a:xfrm>
          <a:prstGeom prst="rect">
            <a:avLst/>
          </a:prstGeom>
          <a:noFill/>
        </p:spPr>
        <p:txBody>
          <a:bodyPr wrap="square" rtlCol="0">
            <a:spAutoFit/>
          </a:bodyPr>
          <a:lstStyle/>
          <a:p>
            <a:pPr>
              <a:lnSpc>
                <a:spcPct val="150000"/>
              </a:lnSpc>
            </a:pPr>
            <a:r>
              <a:rPr lang="en-US" dirty="0"/>
              <a:t>New strings can be quickly created from existing strings:</a:t>
            </a:r>
          </a:p>
          <a:p>
            <a:pPr>
              <a:lnSpc>
                <a:spcPct val="150000"/>
              </a:lnSpc>
            </a:pPr>
            <a:endParaRPr lang="en-US" dirty="0"/>
          </a:p>
          <a:p>
            <a:pPr>
              <a:lnSpc>
                <a:spcPct val="150000"/>
              </a:lnSpc>
            </a:pPr>
            <a:r>
              <a:rPr lang="en-US" dirty="0"/>
              <a:t>&gt;&gt;&gt; </a:t>
            </a:r>
            <a:r>
              <a:rPr lang="en-US" dirty="0" err="1">
                <a:solidFill>
                  <a:srgbClr val="C00000"/>
                </a:solidFill>
              </a:rPr>
              <a:t>str_first</a:t>
            </a:r>
            <a:r>
              <a:rPr lang="en-US" dirty="0">
                <a:solidFill>
                  <a:srgbClr val="C00000"/>
                </a:solidFill>
              </a:rPr>
              <a:t> = 'Hello’</a:t>
            </a:r>
          </a:p>
          <a:p>
            <a:pPr>
              <a:lnSpc>
                <a:spcPct val="150000"/>
              </a:lnSpc>
            </a:pPr>
            <a:r>
              <a:rPr lang="en-US" dirty="0"/>
              <a:t>&gt;&gt;&gt; </a:t>
            </a:r>
            <a:r>
              <a:rPr lang="en-US" dirty="0" err="1">
                <a:solidFill>
                  <a:srgbClr val="C00000"/>
                </a:solidFill>
              </a:rPr>
              <a:t>str_second</a:t>
            </a:r>
            <a:r>
              <a:rPr lang="en-US" dirty="0">
                <a:solidFill>
                  <a:srgbClr val="C00000"/>
                </a:solidFill>
              </a:rPr>
              <a:t> = "Hello“</a:t>
            </a:r>
          </a:p>
          <a:p>
            <a:pPr>
              <a:lnSpc>
                <a:spcPct val="150000"/>
              </a:lnSpc>
            </a:pPr>
            <a:r>
              <a:rPr lang="en-US" dirty="0"/>
              <a:t>&gt;&gt;&gt; </a:t>
            </a:r>
            <a:r>
              <a:rPr lang="en-US" dirty="0" err="1">
                <a:solidFill>
                  <a:srgbClr val="C00000"/>
                </a:solidFill>
              </a:rPr>
              <a:t>str_new</a:t>
            </a:r>
            <a:r>
              <a:rPr lang="en-US" dirty="0">
                <a:solidFill>
                  <a:srgbClr val="C00000"/>
                </a:solidFill>
              </a:rPr>
              <a:t> = </a:t>
            </a:r>
            <a:r>
              <a:rPr lang="en-US" dirty="0" err="1">
                <a:solidFill>
                  <a:srgbClr val="C00000"/>
                </a:solidFill>
              </a:rPr>
              <a:t>str_first</a:t>
            </a:r>
            <a:r>
              <a:rPr lang="en-US" dirty="0">
                <a:solidFill>
                  <a:srgbClr val="C00000"/>
                </a:solidFill>
              </a:rPr>
              <a:t> + </a:t>
            </a:r>
            <a:r>
              <a:rPr lang="en-US" dirty="0" err="1">
                <a:solidFill>
                  <a:srgbClr val="C00000"/>
                </a:solidFill>
              </a:rPr>
              <a:t>str_second</a:t>
            </a:r>
            <a:endParaRPr lang="en-US" dirty="0">
              <a:solidFill>
                <a:srgbClr val="C00000"/>
              </a:solidFill>
            </a:endParaRPr>
          </a:p>
          <a:p>
            <a:pPr>
              <a:lnSpc>
                <a:spcPct val="150000"/>
              </a:lnSpc>
            </a:pPr>
            <a:r>
              <a:rPr lang="en-US" dirty="0"/>
              <a:t>&gt;&gt;&gt; </a:t>
            </a:r>
            <a:r>
              <a:rPr lang="en-US" dirty="0">
                <a:solidFill>
                  <a:srgbClr val="C00000"/>
                </a:solidFill>
              </a:rPr>
              <a:t>'Hello' + "Hello"</a:t>
            </a:r>
          </a:p>
          <a:p>
            <a:pPr>
              <a:lnSpc>
                <a:spcPct val="150000"/>
              </a:lnSpc>
            </a:pPr>
            <a:r>
              <a:rPr lang="en-US" dirty="0"/>
              <a:t>&gt;&gt;&gt; print("This is" </a:t>
            </a:r>
            <a:r>
              <a:rPr lang="en-US" dirty="0">
                <a:solidFill>
                  <a:srgbClr val="C00000"/>
                </a:solidFill>
              </a:rPr>
              <a:t>+</a:t>
            </a:r>
            <a:r>
              <a:rPr lang="en-US" dirty="0"/>
              <a:t> " the new string: " </a:t>
            </a:r>
            <a:r>
              <a:rPr lang="en-US" dirty="0">
                <a:solidFill>
                  <a:srgbClr val="C00000"/>
                </a:solidFill>
              </a:rPr>
              <a:t>+</a:t>
            </a:r>
            <a:r>
              <a:rPr lang="en-US" dirty="0"/>
              <a:t> </a:t>
            </a:r>
            <a:r>
              <a:rPr lang="en-US" dirty="0" err="1"/>
              <a:t>str_new</a:t>
            </a:r>
            <a:r>
              <a:rPr lang="en-US" dirty="0"/>
              <a:t>)</a:t>
            </a:r>
            <a:endParaRPr lang="en-US" dirty="0">
              <a:solidFill>
                <a:srgbClr val="C00000"/>
              </a:solidFill>
            </a:endParaRPr>
          </a:p>
          <a:p>
            <a:pPr>
              <a:lnSpc>
                <a:spcPct val="150000"/>
              </a:lnSpc>
            </a:pPr>
            <a:r>
              <a:rPr lang="en-US" dirty="0"/>
              <a:t>'This is the new string: </a:t>
            </a:r>
            <a:r>
              <a:rPr lang="en-US" dirty="0" err="1"/>
              <a:t>HelloHello</a:t>
            </a:r>
            <a:r>
              <a:rPr lang="en-US" dirty="0"/>
              <a:t>’</a:t>
            </a:r>
          </a:p>
          <a:p>
            <a:pPr>
              <a:lnSpc>
                <a:spcPct val="150000"/>
              </a:lnSpc>
            </a:pPr>
            <a:endParaRPr lang="en-US" dirty="0"/>
          </a:p>
          <a:p>
            <a:pPr>
              <a:lnSpc>
                <a:spcPct val="150000"/>
              </a:lnSpc>
            </a:pPr>
            <a:r>
              <a:rPr lang="en-US" dirty="0"/>
              <a:t>Using the + operator is a quick way to concatenate strings. String objects understand the + operator and respond by joining the 2 objects together.</a:t>
            </a:r>
          </a:p>
          <a:p>
            <a:pPr>
              <a:lnSpc>
                <a:spcPct val="150000"/>
              </a:lnSpc>
            </a:pPr>
            <a:endParaRPr lang="en-US" dirty="0"/>
          </a:p>
          <a:p>
            <a:pPr>
              <a:lnSpc>
                <a:spcPct val="150000"/>
              </a:lnSpc>
            </a:pPr>
            <a:r>
              <a:rPr lang="en-US" dirty="0"/>
              <a:t>Can you do the following?      &gt;&gt;&gt; added = </a:t>
            </a:r>
            <a:r>
              <a:rPr lang="en-US" dirty="0">
                <a:solidFill>
                  <a:srgbClr val="C00000"/>
                </a:solidFill>
              </a:rPr>
              <a:t>"string 1" + 200</a:t>
            </a:r>
          </a:p>
        </p:txBody>
      </p:sp>
    </p:spTree>
    <p:extLst>
      <p:ext uri="{BB962C8B-B14F-4D97-AF65-F5344CB8AC3E}">
        <p14:creationId xmlns:p14="http://schemas.microsoft.com/office/powerpoint/2010/main" val="288306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String Methods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872034"/>
          </a:xfrm>
          <a:prstGeom prst="rect">
            <a:avLst/>
          </a:prstGeom>
          <a:noFill/>
        </p:spPr>
        <p:txBody>
          <a:bodyPr wrap="square" rtlCol="0">
            <a:spAutoFit/>
          </a:bodyPr>
          <a:lstStyle/>
          <a:p>
            <a:pPr>
              <a:lnSpc>
                <a:spcPct val="150000"/>
              </a:lnSpc>
            </a:pPr>
            <a:r>
              <a:rPr lang="en-US" dirty="0"/>
              <a:t>There is a large number of methods that are a part of the string class. This listing below gives a nice tabulated output: </a:t>
            </a:r>
          </a:p>
        </p:txBody>
      </p:sp>
      <p:sp>
        <p:nvSpPr>
          <p:cNvPr id="5" name="TextBox 4">
            <a:extLst>
              <a:ext uri="{FF2B5EF4-FFF2-40B4-BE49-F238E27FC236}">
                <a16:creationId xmlns:a16="http://schemas.microsoft.com/office/drawing/2014/main" id="{5EE23B5E-67D1-4272-B67F-2EAF53EA9A9A}"/>
              </a:ext>
            </a:extLst>
          </p:cNvPr>
          <p:cNvSpPr txBox="1"/>
          <p:nvPr/>
        </p:nvSpPr>
        <p:spPr>
          <a:xfrm>
            <a:off x="613379" y="4711749"/>
            <a:ext cx="7914669" cy="1703030"/>
          </a:xfrm>
          <a:prstGeom prst="rect">
            <a:avLst/>
          </a:prstGeom>
          <a:noFill/>
        </p:spPr>
        <p:txBody>
          <a:bodyPr wrap="square" rtlCol="0">
            <a:spAutoFit/>
          </a:bodyPr>
          <a:lstStyle/>
          <a:p>
            <a:pPr>
              <a:lnSpc>
                <a:spcPct val="150000"/>
              </a:lnSpc>
            </a:pPr>
            <a:r>
              <a:rPr lang="en-US" dirty="0"/>
              <a:t>To use any of the mentioned methods above, you would use the format:</a:t>
            </a:r>
          </a:p>
          <a:p>
            <a:pPr>
              <a:lnSpc>
                <a:spcPct val="150000"/>
              </a:lnSpc>
            </a:pPr>
            <a:r>
              <a:rPr lang="en-US" dirty="0" err="1">
                <a:highlight>
                  <a:srgbClr val="FFFF00"/>
                </a:highlight>
              </a:rPr>
              <a:t>string_label</a:t>
            </a:r>
            <a:r>
              <a:rPr lang="en-US" dirty="0" err="1">
                <a:solidFill>
                  <a:srgbClr val="C00000"/>
                </a:solidFill>
              </a:rPr>
              <a:t>.method</a:t>
            </a:r>
            <a:endParaRPr lang="en-US" dirty="0">
              <a:solidFill>
                <a:srgbClr val="C00000"/>
              </a:solidFill>
            </a:endParaRPr>
          </a:p>
          <a:p>
            <a:pPr>
              <a:lnSpc>
                <a:spcPct val="150000"/>
              </a:lnSpc>
            </a:pPr>
            <a:r>
              <a:rPr lang="en-US" dirty="0"/>
              <a:t>Where </a:t>
            </a:r>
            <a:r>
              <a:rPr lang="en-US" dirty="0" err="1"/>
              <a:t>string_label</a:t>
            </a:r>
            <a:r>
              <a:rPr lang="en-US" dirty="0"/>
              <a:t> is the name of the string and method is the name of the function/method associated with that object.</a:t>
            </a:r>
          </a:p>
        </p:txBody>
      </p:sp>
      <p:pic>
        <p:nvPicPr>
          <p:cNvPr id="6" name="Picture 5">
            <a:extLst>
              <a:ext uri="{FF2B5EF4-FFF2-40B4-BE49-F238E27FC236}">
                <a16:creationId xmlns:a16="http://schemas.microsoft.com/office/drawing/2014/main" id="{5935C851-E7AF-40D1-B96E-C965994A10BD}"/>
              </a:ext>
            </a:extLst>
          </p:cNvPr>
          <p:cNvPicPr>
            <a:picLocks noChangeAspect="1"/>
          </p:cNvPicPr>
          <p:nvPr/>
        </p:nvPicPr>
        <p:blipFill>
          <a:blip r:embed="rId2"/>
          <a:stretch>
            <a:fillRect/>
          </a:stretch>
        </p:blipFill>
        <p:spPr>
          <a:xfrm>
            <a:off x="1369710" y="2518817"/>
            <a:ext cx="6404580" cy="1820366"/>
          </a:xfrm>
          <a:prstGeom prst="rect">
            <a:avLst/>
          </a:prstGeom>
        </p:spPr>
      </p:pic>
    </p:spTree>
    <p:extLst>
      <p:ext uri="{BB962C8B-B14F-4D97-AF65-F5344CB8AC3E}">
        <p14:creationId xmlns:p14="http://schemas.microsoft.com/office/powerpoint/2010/main" val="282910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String Methods</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459636"/>
          </a:xfrm>
          <a:prstGeom prst="rect">
            <a:avLst/>
          </a:prstGeom>
          <a:noFill/>
        </p:spPr>
        <p:txBody>
          <a:bodyPr wrap="square" rtlCol="0">
            <a:spAutoFit/>
          </a:bodyPr>
          <a:lstStyle/>
          <a:p>
            <a:pPr>
              <a:lnSpc>
                <a:spcPct val="150000"/>
              </a:lnSpc>
            </a:pPr>
            <a:r>
              <a:rPr lang="en-US" dirty="0"/>
              <a:t>Try a few of these functions to see what is possible:</a:t>
            </a:r>
          </a:p>
          <a:p>
            <a:pPr>
              <a:lnSpc>
                <a:spcPct val="150000"/>
              </a:lnSpc>
            </a:pPr>
            <a:endParaRPr lang="en-US" dirty="0"/>
          </a:p>
          <a:p>
            <a:pPr>
              <a:lnSpc>
                <a:spcPct val="150000"/>
              </a:lnSpc>
            </a:pPr>
            <a:r>
              <a:rPr lang="en-US" dirty="0"/>
              <a:t>&gt;&gt;&gt; </a:t>
            </a:r>
            <a:r>
              <a:rPr lang="en-US" dirty="0" err="1"/>
              <a:t>mystring</a:t>
            </a:r>
            <a:r>
              <a:rPr lang="en-US" dirty="0"/>
              <a:t> = "Hacking can be quite fun"</a:t>
            </a:r>
          </a:p>
          <a:p>
            <a:pPr>
              <a:lnSpc>
                <a:spcPct val="150000"/>
              </a:lnSpc>
            </a:pPr>
            <a:r>
              <a:rPr lang="en-US" dirty="0"/>
              <a:t>&gt;&gt;&gt; </a:t>
            </a:r>
            <a:r>
              <a:rPr lang="en-US" dirty="0" err="1"/>
              <a:t>mystring.lower</a:t>
            </a:r>
            <a:r>
              <a:rPr lang="en-US" dirty="0"/>
              <a:t>()</a:t>
            </a:r>
          </a:p>
          <a:p>
            <a:pPr>
              <a:lnSpc>
                <a:spcPct val="150000"/>
              </a:lnSpc>
            </a:pPr>
            <a:r>
              <a:rPr lang="en-US" dirty="0"/>
              <a:t>&gt;&gt;&gt; </a:t>
            </a:r>
            <a:r>
              <a:rPr lang="en-US" dirty="0" err="1"/>
              <a:t>mystring.capitalize</a:t>
            </a:r>
            <a:r>
              <a:rPr lang="en-US" dirty="0"/>
              <a:t>()</a:t>
            </a:r>
          </a:p>
          <a:p>
            <a:pPr>
              <a:lnSpc>
                <a:spcPct val="150000"/>
              </a:lnSpc>
            </a:pPr>
            <a:r>
              <a:rPr lang="en-US" dirty="0"/>
              <a:t>&gt;&gt;&gt; </a:t>
            </a:r>
            <a:r>
              <a:rPr lang="en-US" dirty="0" err="1"/>
              <a:t>mystring.strip</a:t>
            </a:r>
            <a:r>
              <a:rPr lang="en-US" dirty="0"/>
              <a:t>()              </a:t>
            </a:r>
            <a:r>
              <a:rPr lang="en-US" dirty="0">
                <a:solidFill>
                  <a:srgbClr val="C00000"/>
                </a:solidFill>
              </a:rPr>
              <a:t># What does this do?</a:t>
            </a:r>
          </a:p>
          <a:p>
            <a:pPr>
              <a:lnSpc>
                <a:spcPct val="150000"/>
              </a:lnSpc>
            </a:pPr>
            <a:r>
              <a:rPr lang="en-US" dirty="0"/>
              <a:t>&gt;&gt;&gt; </a:t>
            </a:r>
            <a:r>
              <a:rPr lang="en-US" dirty="0" err="1"/>
              <a:t>mystring.split</a:t>
            </a:r>
            <a:r>
              <a:rPr lang="en-US" dirty="0"/>
              <a:t>()               </a:t>
            </a:r>
            <a:r>
              <a:rPr lang="en-US" dirty="0">
                <a:solidFill>
                  <a:srgbClr val="C00000"/>
                </a:solidFill>
              </a:rPr>
              <a:t># What does this do?</a:t>
            </a:r>
          </a:p>
          <a:p>
            <a:pPr>
              <a:lnSpc>
                <a:spcPct val="150000"/>
              </a:lnSpc>
            </a:pPr>
            <a:r>
              <a:rPr lang="en-US" dirty="0"/>
              <a:t>&gt;&gt;&gt; </a:t>
            </a:r>
            <a:r>
              <a:rPr lang="en-US" dirty="0" err="1"/>
              <a:t>mystring</a:t>
            </a:r>
            <a:r>
              <a:rPr lang="en-US" dirty="0"/>
              <a:t> 			   </a:t>
            </a:r>
            <a:r>
              <a:rPr lang="en-US" dirty="0">
                <a:solidFill>
                  <a:srgbClr val="C00000"/>
                </a:solidFill>
              </a:rPr>
              <a:t># What does this output mean?!!!!</a:t>
            </a:r>
          </a:p>
          <a:p>
            <a:pPr>
              <a:lnSpc>
                <a:spcPct val="150000"/>
              </a:lnSpc>
            </a:pPr>
            <a:endParaRPr lang="en-US" dirty="0"/>
          </a:p>
          <a:p>
            <a:pPr>
              <a:lnSpc>
                <a:spcPct val="150000"/>
              </a:lnSpc>
            </a:pPr>
            <a:r>
              <a:rPr lang="en-US" dirty="0"/>
              <a:t>Investigate the following method to see its capabilities: </a:t>
            </a:r>
          </a:p>
          <a:p>
            <a:pPr>
              <a:lnSpc>
                <a:spcPct val="150000"/>
              </a:lnSpc>
            </a:pPr>
            <a:r>
              <a:rPr lang="en-US" dirty="0"/>
              <a:t>	</a:t>
            </a:r>
            <a:r>
              <a:rPr lang="en-US" dirty="0" err="1"/>
              <a:t>mystring.format</a:t>
            </a:r>
            <a:r>
              <a:rPr lang="en-US" dirty="0"/>
              <a:t>()</a:t>
            </a:r>
          </a:p>
          <a:p>
            <a:pPr lvl="2">
              <a:lnSpc>
                <a:spcPct val="150000"/>
              </a:lnSpc>
            </a:pPr>
            <a:r>
              <a:rPr lang="en-US" sz="1200" b="1" dirty="0">
                <a:solidFill>
                  <a:srgbClr val="0070C0"/>
                </a:solidFill>
              </a:rPr>
              <a:t>"This {} is a good {} candidate {}% of the </a:t>
            </a:r>
            <a:r>
              <a:rPr lang="en-US" sz="1200" b="1" dirty="0" err="1">
                <a:solidFill>
                  <a:srgbClr val="0070C0"/>
                </a:solidFill>
              </a:rPr>
              <a:t>time".format</a:t>
            </a:r>
            <a:r>
              <a:rPr lang="en-US" sz="1200" b="1" dirty="0">
                <a:solidFill>
                  <a:srgbClr val="0070C0"/>
                </a:solidFill>
              </a:rPr>
              <a:t>("method", "test", 80.0)</a:t>
            </a:r>
          </a:p>
          <a:p>
            <a:pPr lvl="2">
              <a:lnSpc>
                <a:spcPct val="150000"/>
              </a:lnSpc>
            </a:pPr>
            <a:r>
              <a:rPr lang="en-US" sz="1200" b="1" dirty="0">
                <a:solidFill>
                  <a:srgbClr val="0070C0"/>
                </a:solidFill>
              </a:rPr>
              <a:t>"There's {2:-4.2%} chance that this {0} is a {1} </a:t>
            </a:r>
            <a:r>
              <a:rPr lang="en-US" sz="1200" b="1" dirty="0" err="1">
                <a:solidFill>
                  <a:srgbClr val="0070C0"/>
                </a:solidFill>
              </a:rPr>
              <a:t>candidate".format</a:t>
            </a:r>
            <a:r>
              <a:rPr lang="en-US" sz="1200" b="1" dirty="0">
                <a:solidFill>
                  <a:srgbClr val="0070C0"/>
                </a:solidFill>
              </a:rPr>
              <a:t>("method", "test", 0.80)</a:t>
            </a:r>
          </a:p>
          <a:p>
            <a:pPr lvl="2">
              <a:lnSpc>
                <a:spcPct val="150000"/>
              </a:lnSpc>
            </a:pPr>
            <a:endParaRPr lang="en-US" sz="1200" b="1" dirty="0">
              <a:solidFill>
                <a:srgbClr val="0070C0"/>
              </a:solidFill>
            </a:endParaRPr>
          </a:p>
        </p:txBody>
      </p:sp>
    </p:spTree>
    <p:extLst>
      <p:ext uri="{BB962C8B-B14F-4D97-AF65-F5344CB8AC3E}">
        <p14:creationId xmlns:p14="http://schemas.microsoft.com/office/powerpoint/2010/main" val="339107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String Challenge</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5500032"/>
          </a:xfrm>
          <a:prstGeom prst="rect">
            <a:avLst/>
          </a:prstGeom>
          <a:noFill/>
        </p:spPr>
        <p:txBody>
          <a:bodyPr wrap="square" rtlCol="0">
            <a:spAutoFit/>
          </a:bodyPr>
          <a:lstStyle/>
          <a:p>
            <a:pPr>
              <a:lnSpc>
                <a:spcPct val="150000"/>
              </a:lnSpc>
            </a:pPr>
            <a:r>
              <a:rPr lang="en-US" dirty="0"/>
              <a:t>Investigate the following methods:</a:t>
            </a:r>
          </a:p>
          <a:p>
            <a:pPr>
              <a:lnSpc>
                <a:spcPct val="150000"/>
              </a:lnSpc>
            </a:pPr>
            <a:r>
              <a:rPr lang="en-US" dirty="0"/>
              <a:t>split, </a:t>
            </a:r>
            <a:r>
              <a:rPr lang="en-US" dirty="0" err="1"/>
              <a:t>rsplit</a:t>
            </a:r>
            <a:r>
              <a:rPr lang="en-US" dirty="0"/>
              <a:t>, join, find</a:t>
            </a:r>
          </a:p>
          <a:p>
            <a:pPr marL="342900" indent="-342900">
              <a:lnSpc>
                <a:spcPct val="150000"/>
              </a:lnSpc>
              <a:buAutoNum type="arabicPeriod"/>
            </a:pPr>
            <a:r>
              <a:rPr lang="en-US" dirty="0"/>
              <a:t>Use the help function to find out more about each function</a:t>
            </a:r>
          </a:p>
          <a:p>
            <a:pPr marL="1085850" lvl="1" indent="-342900">
              <a:lnSpc>
                <a:spcPct val="150000"/>
              </a:lnSpc>
              <a:buFont typeface="Arial" panose="020B0604020202020204" pitchFamily="34" charset="0"/>
              <a:buChar char="•"/>
            </a:pPr>
            <a:r>
              <a:rPr lang="en-US" dirty="0"/>
              <a:t>help(</a:t>
            </a:r>
            <a:r>
              <a:rPr lang="en-US" dirty="0" err="1"/>
              <a:t>str.split</a:t>
            </a:r>
            <a:r>
              <a:rPr lang="en-US" dirty="0"/>
              <a:t>)</a:t>
            </a:r>
          </a:p>
          <a:p>
            <a:pPr marL="342900" indent="-342900">
              <a:lnSpc>
                <a:spcPct val="150000"/>
              </a:lnSpc>
              <a:buAutoNum type="arabicPeriod"/>
            </a:pPr>
            <a:r>
              <a:rPr lang="en-US" dirty="0"/>
              <a:t>Show how you could make use of that particular function.</a:t>
            </a:r>
          </a:p>
          <a:p>
            <a:pPr marL="1085850" lvl="1" indent="-342900">
              <a:lnSpc>
                <a:spcPct val="150000"/>
              </a:lnSpc>
              <a:buFont typeface="Arial" panose="020B0604020202020204" pitchFamily="34" charset="0"/>
              <a:buChar char="•"/>
            </a:pPr>
            <a:r>
              <a:rPr lang="en-US" dirty="0"/>
              <a:t>&gt;&gt;&gt; str1 = "I am a string"</a:t>
            </a:r>
          </a:p>
          <a:p>
            <a:pPr marL="1085850" lvl="1" indent="-342900">
              <a:lnSpc>
                <a:spcPct val="150000"/>
              </a:lnSpc>
              <a:buFont typeface="Arial" panose="020B0604020202020204" pitchFamily="34" charset="0"/>
              <a:buChar char="•"/>
            </a:pPr>
            <a:r>
              <a:rPr lang="en-US" dirty="0"/>
              <a:t>&gt;&gt;&gt; str1</a:t>
            </a:r>
            <a:r>
              <a:rPr lang="en-US" i="1" dirty="0"/>
              <a:t>.&lt;</a:t>
            </a:r>
            <a:r>
              <a:rPr lang="en-US" b="1" i="1" dirty="0"/>
              <a:t>string method</a:t>
            </a:r>
            <a:r>
              <a:rPr lang="en-US" i="1" dirty="0"/>
              <a:t>&gt;</a:t>
            </a:r>
          </a:p>
          <a:p>
            <a:pPr>
              <a:lnSpc>
                <a:spcPct val="150000"/>
              </a:lnSpc>
            </a:pPr>
            <a:endParaRPr lang="en-US" i="1" dirty="0"/>
          </a:p>
          <a:p>
            <a:pPr>
              <a:lnSpc>
                <a:spcPct val="150000"/>
              </a:lnSpc>
            </a:pPr>
            <a:r>
              <a:rPr lang="en-US" dirty="0"/>
              <a:t>Your example should clearly show how that method affected the string.</a:t>
            </a:r>
          </a:p>
          <a:p>
            <a:pPr>
              <a:lnSpc>
                <a:spcPct val="150000"/>
              </a:lnSpc>
            </a:pPr>
            <a:r>
              <a:rPr lang="en-US" dirty="0"/>
              <a:t>Example:</a:t>
            </a:r>
          </a:p>
          <a:p>
            <a:pPr lvl="1">
              <a:lnSpc>
                <a:spcPct val="150000"/>
              </a:lnSpc>
            </a:pPr>
            <a:r>
              <a:rPr lang="en-US" sz="1400" dirty="0"/>
              <a:t>&gt;&gt;&gt; help(</a:t>
            </a:r>
            <a:r>
              <a:rPr lang="en-US" sz="1400" dirty="0" err="1"/>
              <a:t>str.count</a:t>
            </a:r>
            <a:r>
              <a:rPr lang="en-US" sz="1400" dirty="0"/>
              <a:t>)     --- </a:t>
            </a:r>
            <a:r>
              <a:rPr lang="en-US" sz="1400" dirty="0" err="1">
                <a:solidFill>
                  <a:schemeClr val="accent6"/>
                </a:solidFill>
                <a:latin typeface="Calibri" panose="020F0502020204030204" pitchFamily="34" charset="0"/>
                <a:cs typeface="Calibri" panose="020F0502020204030204" pitchFamily="34" charset="0"/>
              </a:rPr>
              <a:t>S.count</a:t>
            </a:r>
            <a:r>
              <a:rPr lang="en-US" sz="1400" dirty="0">
                <a:solidFill>
                  <a:schemeClr val="accent6"/>
                </a:solidFill>
                <a:latin typeface="Calibri" panose="020F0502020204030204" pitchFamily="34" charset="0"/>
                <a:cs typeface="Calibri" panose="020F0502020204030204" pitchFamily="34" charset="0"/>
              </a:rPr>
              <a:t>(sub[, start[, end]]) -&gt; int</a:t>
            </a:r>
          </a:p>
          <a:p>
            <a:pPr lvl="1">
              <a:lnSpc>
                <a:spcPct val="150000"/>
              </a:lnSpc>
            </a:pPr>
            <a:r>
              <a:rPr lang="en-US" sz="1400" dirty="0"/>
              <a:t>&gt;&gt;&gt; str1 = "I am a string, AM I!!!"</a:t>
            </a:r>
          </a:p>
          <a:p>
            <a:pPr lvl="1">
              <a:lnSpc>
                <a:spcPct val="150000"/>
              </a:lnSpc>
            </a:pPr>
            <a:r>
              <a:rPr lang="en-US" sz="1400" dirty="0"/>
              <a:t>&gt;&gt;&gt; str1.count("am")</a:t>
            </a:r>
          </a:p>
          <a:p>
            <a:pPr lvl="1">
              <a:lnSpc>
                <a:spcPct val="150000"/>
              </a:lnSpc>
            </a:pPr>
            <a:r>
              <a:rPr lang="en-US" sz="1400" dirty="0"/>
              <a:t>&gt;&gt;&gt; str1.count("am", 3, 5)</a:t>
            </a:r>
          </a:p>
        </p:txBody>
      </p:sp>
    </p:spTree>
    <p:extLst>
      <p:ext uri="{BB962C8B-B14F-4D97-AF65-F5344CB8AC3E}">
        <p14:creationId xmlns:p14="http://schemas.microsoft.com/office/powerpoint/2010/main" val="25032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String Index</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1" y="838200"/>
            <a:ext cx="7914669" cy="4617161"/>
          </a:xfrm>
          <a:prstGeom prst="rect">
            <a:avLst/>
          </a:prstGeom>
          <a:noFill/>
        </p:spPr>
        <p:txBody>
          <a:bodyPr wrap="square" rtlCol="0">
            <a:spAutoFit/>
          </a:bodyPr>
          <a:lstStyle/>
          <a:p>
            <a:pPr>
              <a:lnSpc>
                <a:spcPct val="150000"/>
              </a:lnSpc>
            </a:pPr>
            <a:r>
              <a:rPr lang="en-US" dirty="0"/>
              <a:t>Each position of the string has an associated index. This allows the programmer to manipulate and read each position within the string. This is accomplished using the [ ] notation as follows:</a:t>
            </a:r>
          </a:p>
          <a:p>
            <a:pPr lvl="1">
              <a:lnSpc>
                <a:spcPct val="150000"/>
              </a:lnSpc>
            </a:pPr>
            <a:r>
              <a:rPr lang="en-US" sz="1600" b="1" dirty="0">
                <a:solidFill>
                  <a:srgbClr val="0070C0"/>
                </a:solidFill>
              </a:rPr>
              <a:t>&gt;&gt;&gt; mystring1 = "Hacking can be fun"</a:t>
            </a:r>
          </a:p>
          <a:p>
            <a:pPr lvl="1">
              <a:lnSpc>
                <a:spcPct val="150000"/>
              </a:lnSpc>
            </a:pPr>
            <a:r>
              <a:rPr lang="en-US" sz="1600" b="1" dirty="0">
                <a:solidFill>
                  <a:srgbClr val="0070C0"/>
                </a:solidFill>
              </a:rPr>
              <a:t>&gt;&gt;&gt; mystring1[0]</a:t>
            </a:r>
          </a:p>
          <a:p>
            <a:pPr lvl="1">
              <a:lnSpc>
                <a:spcPct val="150000"/>
              </a:lnSpc>
            </a:pPr>
            <a:r>
              <a:rPr lang="en-US" sz="1600" b="1" dirty="0">
                <a:solidFill>
                  <a:srgbClr val="0070C0"/>
                </a:solidFill>
              </a:rPr>
              <a:t>'H'</a:t>
            </a:r>
          </a:p>
          <a:p>
            <a:pPr lvl="1">
              <a:lnSpc>
                <a:spcPct val="150000"/>
              </a:lnSpc>
            </a:pPr>
            <a:r>
              <a:rPr lang="en-US" sz="1600" b="1" dirty="0">
                <a:solidFill>
                  <a:srgbClr val="0070C0"/>
                </a:solidFill>
              </a:rPr>
              <a:t>&gt;&gt;&gt; mystring1[4]</a:t>
            </a:r>
          </a:p>
          <a:p>
            <a:pPr lvl="1">
              <a:lnSpc>
                <a:spcPct val="150000"/>
              </a:lnSpc>
            </a:pPr>
            <a:r>
              <a:rPr lang="en-US" sz="1600" b="1" dirty="0">
                <a:solidFill>
                  <a:srgbClr val="0070C0"/>
                </a:solidFill>
              </a:rPr>
              <a:t>'</a:t>
            </a:r>
            <a:r>
              <a:rPr lang="en-US" sz="1600" b="1" dirty="0" err="1">
                <a:solidFill>
                  <a:srgbClr val="0070C0"/>
                </a:solidFill>
              </a:rPr>
              <a:t>i</a:t>
            </a:r>
            <a:r>
              <a:rPr lang="en-US" sz="1600" b="1" dirty="0">
                <a:solidFill>
                  <a:srgbClr val="0070C0"/>
                </a:solidFill>
              </a:rPr>
              <a:t>' </a:t>
            </a:r>
          </a:p>
          <a:p>
            <a:pPr lvl="1">
              <a:lnSpc>
                <a:spcPct val="150000"/>
              </a:lnSpc>
            </a:pPr>
            <a:r>
              <a:rPr lang="en-US" sz="1600" b="1" dirty="0">
                <a:solidFill>
                  <a:srgbClr val="0070C0"/>
                </a:solidFill>
              </a:rPr>
              <a:t>&gt;&gt;&gt; mystring1[6]</a:t>
            </a:r>
          </a:p>
          <a:p>
            <a:pPr lvl="1">
              <a:lnSpc>
                <a:spcPct val="150000"/>
              </a:lnSpc>
            </a:pPr>
            <a:r>
              <a:rPr lang="en-US" sz="1600" b="1" dirty="0">
                <a:solidFill>
                  <a:srgbClr val="0070C0"/>
                </a:solidFill>
              </a:rPr>
              <a:t>'g'</a:t>
            </a:r>
          </a:p>
          <a:p>
            <a:pPr lvl="1">
              <a:lnSpc>
                <a:spcPct val="150000"/>
              </a:lnSpc>
            </a:pPr>
            <a:r>
              <a:rPr lang="en-US" sz="1600" b="1" dirty="0">
                <a:solidFill>
                  <a:srgbClr val="0070C0"/>
                </a:solidFill>
              </a:rPr>
              <a:t>&gt;&gt;&gt; mystring1[-3]</a:t>
            </a:r>
            <a:r>
              <a:rPr lang="en-US" sz="1600" dirty="0"/>
              <a:t>                 </a:t>
            </a:r>
            <a:r>
              <a:rPr lang="en-US" sz="1600" b="1" dirty="0">
                <a:solidFill>
                  <a:srgbClr val="C00000"/>
                </a:solidFill>
              </a:rPr>
              <a:t># What would mystring1[-8] produce?</a:t>
            </a:r>
          </a:p>
          <a:p>
            <a:pPr lvl="1">
              <a:lnSpc>
                <a:spcPct val="150000"/>
              </a:lnSpc>
            </a:pPr>
            <a:r>
              <a:rPr lang="en-US" sz="1600" b="1" dirty="0">
                <a:solidFill>
                  <a:srgbClr val="0070C0"/>
                </a:solidFill>
              </a:rPr>
              <a:t>'f'</a:t>
            </a:r>
          </a:p>
        </p:txBody>
      </p:sp>
    </p:spTree>
    <p:extLst>
      <p:ext uri="{BB962C8B-B14F-4D97-AF65-F5344CB8AC3E}">
        <p14:creationId xmlns:p14="http://schemas.microsoft.com/office/powerpoint/2010/main" val="38002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5246B-B434-4571-A3F1-C89D9A6785D5}"/>
              </a:ext>
            </a:extLst>
          </p:cNvPr>
          <p:cNvSpPr>
            <a:spLocks noChangeArrowheads="1"/>
          </p:cNvSpPr>
          <p:nvPr/>
        </p:nvSpPr>
        <p:spPr bwMode="auto">
          <a:xfrm>
            <a:off x="615950" y="158750"/>
            <a:ext cx="66960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a:solidFill>
                  <a:srgbClr val="000000"/>
                </a:solidFill>
                <a:latin typeface="Arial" panose="020B0604020202020204" pitchFamily="34" charset="0"/>
                <a:cs typeface="Noto Sans CJK SC" charset="0"/>
              </a:defRPr>
            </a:lvl9pPr>
          </a:lstStyle>
          <a:p>
            <a:pPr>
              <a:lnSpc>
                <a:spcPct val="100000"/>
              </a:lnSpc>
            </a:pPr>
            <a:r>
              <a:rPr lang="en-CA" altLang="en-US" sz="3000" b="1" dirty="0">
                <a:cs typeface="DejaVu Sans" charset="0"/>
              </a:rPr>
              <a:t>String - substring</a:t>
            </a:r>
          </a:p>
        </p:txBody>
      </p:sp>
      <p:sp>
        <p:nvSpPr>
          <p:cNvPr id="3" name="TextBox 2">
            <a:extLst>
              <a:ext uri="{FF2B5EF4-FFF2-40B4-BE49-F238E27FC236}">
                <a16:creationId xmlns:a16="http://schemas.microsoft.com/office/drawing/2014/main" id="{70404EC7-92BC-461E-AE9A-ED099F699352}"/>
              </a:ext>
            </a:extLst>
          </p:cNvPr>
          <p:cNvSpPr txBox="1"/>
          <p:nvPr/>
        </p:nvSpPr>
        <p:spPr>
          <a:xfrm>
            <a:off x="613380" y="838200"/>
            <a:ext cx="7914669" cy="5678991"/>
          </a:xfrm>
          <a:prstGeom prst="rect">
            <a:avLst/>
          </a:prstGeom>
          <a:noFill/>
        </p:spPr>
        <p:txBody>
          <a:bodyPr wrap="square" rtlCol="0">
            <a:spAutoFit/>
          </a:bodyPr>
          <a:lstStyle/>
          <a:p>
            <a:pPr>
              <a:lnSpc>
                <a:spcPct val="150000"/>
              </a:lnSpc>
            </a:pPr>
            <a:r>
              <a:rPr lang="en-US" dirty="0"/>
              <a:t>Substrings can also be accessed from the string use the [ ] notation, using a processing called slicing. The examples below show this process of slicing:</a:t>
            </a:r>
          </a:p>
          <a:p>
            <a:pPr lvl="1">
              <a:lnSpc>
                <a:spcPct val="150000"/>
              </a:lnSpc>
            </a:pPr>
            <a:r>
              <a:rPr lang="en-US" sz="1600" b="1" dirty="0">
                <a:solidFill>
                  <a:srgbClr val="0070C0"/>
                </a:solidFill>
              </a:rPr>
              <a:t>&gt;&gt;&gt; mystring1 = "Hacking can be fun"</a:t>
            </a:r>
          </a:p>
          <a:p>
            <a:pPr lvl="1">
              <a:lnSpc>
                <a:spcPct val="150000"/>
              </a:lnSpc>
            </a:pPr>
            <a:r>
              <a:rPr lang="en-US" sz="1600" b="1" dirty="0">
                <a:solidFill>
                  <a:srgbClr val="0070C0"/>
                </a:solidFill>
              </a:rPr>
              <a:t>&gt;&gt;&gt; mystring1[0:]</a:t>
            </a:r>
          </a:p>
          <a:p>
            <a:pPr lvl="1">
              <a:lnSpc>
                <a:spcPct val="150000"/>
              </a:lnSpc>
            </a:pPr>
            <a:r>
              <a:rPr lang="en-US" sz="1600" b="1" dirty="0">
                <a:solidFill>
                  <a:srgbClr val="0070C0"/>
                </a:solidFill>
              </a:rPr>
              <a:t>'Hacking can be fun'</a:t>
            </a:r>
          </a:p>
          <a:p>
            <a:pPr lvl="1">
              <a:lnSpc>
                <a:spcPct val="150000"/>
              </a:lnSpc>
            </a:pPr>
            <a:r>
              <a:rPr lang="en-US" sz="1600" b="1" dirty="0">
                <a:solidFill>
                  <a:srgbClr val="0070C0"/>
                </a:solidFill>
              </a:rPr>
              <a:t>&gt;&gt;&gt; mystring1[4:]</a:t>
            </a:r>
          </a:p>
          <a:p>
            <a:pPr lvl="1">
              <a:lnSpc>
                <a:spcPct val="150000"/>
              </a:lnSpc>
            </a:pPr>
            <a:r>
              <a:rPr lang="en-US" sz="1600" b="1" dirty="0">
                <a:solidFill>
                  <a:srgbClr val="0070C0"/>
                </a:solidFill>
              </a:rPr>
              <a:t>'</a:t>
            </a:r>
            <a:r>
              <a:rPr lang="en-US" sz="1600" b="1" dirty="0" err="1">
                <a:solidFill>
                  <a:srgbClr val="0070C0"/>
                </a:solidFill>
              </a:rPr>
              <a:t>ing</a:t>
            </a:r>
            <a:r>
              <a:rPr lang="en-US" sz="1600" b="1" dirty="0">
                <a:solidFill>
                  <a:srgbClr val="0070C0"/>
                </a:solidFill>
              </a:rPr>
              <a:t> can be fun' </a:t>
            </a:r>
          </a:p>
          <a:p>
            <a:pPr lvl="1">
              <a:lnSpc>
                <a:spcPct val="150000"/>
              </a:lnSpc>
            </a:pPr>
            <a:r>
              <a:rPr lang="en-US" sz="1600" b="1" dirty="0">
                <a:solidFill>
                  <a:srgbClr val="0070C0"/>
                </a:solidFill>
              </a:rPr>
              <a:t>&gt;&gt;&gt; mystring1[4:6]</a:t>
            </a:r>
          </a:p>
          <a:p>
            <a:pPr lvl="1">
              <a:lnSpc>
                <a:spcPct val="150000"/>
              </a:lnSpc>
            </a:pPr>
            <a:r>
              <a:rPr lang="en-US" sz="1600" b="1" dirty="0">
                <a:solidFill>
                  <a:srgbClr val="0070C0"/>
                </a:solidFill>
              </a:rPr>
              <a:t>'in'</a:t>
            </a:r>
          </a:p>
          <a:p>
            <a:pPr lvl="1">
              <a:lnSpc>
                <a:spcPct val="150000"/>
              </a:lnSpc>
            </a:pPr>
            <a:r>
              <a:rPr lang="en-US" sz="1600" b="1" dirty="0">
                <a:solidFill>
                  <a:srgbClr val="0070C0"/>
                </a:solidFill>
              </a:rPr>
              <a:t>&gt;&gt;&gt; mystring1[-4:]</a:t>
            </a:r>
            <a:r>
              <a:rPr lang="en-US" sz="1600" dirty="0"/>
              <a:t>                 </a:t>
            </a:r>
            <a:r>
              <a:rPr lang="en-US" sz="1600" b="1" dirty="0">
                <a:solidFill>
                  <a:srgbClr val="C00000"/>
                </a:solidFill>
              </a:rPr>
              <a:t># What would mystring1[-8:-4: 2] produce?</a:t>
            </a:r>
          </a:p>
          <a:p>
            <a:pPr lvl="1">
              <a:lnSpc>
                <a:spcPct val="150000"/>
              </a:lnSpc>
            </a:pPr>
            <a:r>
              <a:rPr lang="en-US" sz="1600" b="1" dirty="0">
                <a:solidFill>
                  <a:srgbClr val="0070C0"/>
                </a:solidFill>
              </a:rPr>
              <a:t>'fun’</a:t>
            </a:r>
          </a:p>
          <a:p>
            <a:pPr>
              <a:lnSpc>
                <a:spcPct val="150000"/>
              </a:lnSpc>
            </a:pPr>
            <a:endParaRPr lang="en-US" sz="1600" b="1" dirty="0">
              <a:solidFill>
                <a:srgbClr val="0070C0"/>
              </a:solidFill>
            </a:endParaRPr>
          </a:p>
          <a:p>
            <a:pPr>
              <a:lnSpc>
                <a:spcPct val="150000"/>
              </a:lnSpc>
            </a:pPr>
            <a:r>
              <a:rPr lang="en-US" sz="1600" dirty="0"/>
              <a:t>We can infer that the first index represents the beginning, (default is 0), the second index represents the ending (default is the length of the string). The final index is the step size (default step size is 1).</a:t>
            </a:r>
            <a:endParaRPr lang="en-US" sz="1600" b="1" dirty="0">
              <a:solidFill>
                <a:srgbClr val="0070C0"/>
              </a:solidFill>
            </a:endParaRPr>
          </a:p>
        </p:txBody>
      </p:sp>
    </p:spTree>
    <p:extLst>
      <p:ext uri="{BB962C8B-B14F-4D97-AF65-F5344CB8AC3E}">
        <p14:creationId xmlns:p14="http://schemas.microsoft.com/office/powerpoint/2010/main" val="2913667041"/>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DABBA34B-B3D2-4894-86BD-E0EEECD39F05}"/>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US" altLang="en-US" sz="1800" b="0" i="0" u="none" strike="noStrike" cap="none" normalizeH="0" baseline="0" smtClean="0">
            <a:ln>
              <a:noFill/>
            </a:ln>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E75168B5-5FEF-4729-B07F-393705FFB90A}" vid="{8D039FAD-0571-441D-B8BD-3D7CE35AD2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ITSC203</Template>
  <TotalTime>1923</TotalTime>
  <Words>3354</Words>
  <Application>Microsoft Office PowerPoint</Application>
  <PresentationFormat>On-screen Show (4:3)</PresentationFormat>
  <Paragraphs>384</Paragraphs>
  <Slides>32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DejaVu Sans</vt:lpstr>
      <vt:lpstr>Noto Sans CJK SC</vt:lpstr>
      <vt:lpstr>Times New Roman</vt:lpstr>
      <vt:lpstr>Titillium Lt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Rowe</dc:creator>
  <cp:lastModifiedBy>Gary Rowe</cp:lastModifiedBy>
  <cp:revision>86</cp:revision>
  <cp:lastPrinted>2016-04-11T23:01:10Z</cp:lastPrinted>
  <dcterms:created xsi:type="dcterms:W3CDTF">2019-12-27T21:59:59Z</dcterms:created>
  <dcterms:modified xsi:type="dcterms:W3CDTF">2021-01-09T00:09:35Z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SAIT Polytechnic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