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8"/>
  </p:notesMasterIdLst>
  <p:sldIdLst>
    <p:sldId id="256" r:id="rId3"/>
    <p:sldId id="283" r:id="rId4"/>
    <p:sldId id="285" r:id="rId5"/>
    <p:sldId id="315" r:id="rId6"/>
    <p:sldId id="286" r:id="rId7"/>
    <p:sldId id="287" r:id="rId8"/>
    <p:sldId id="316" r:id="rId9"/>
    <p:sldId id="304" r:id="rId10"/>
    <p:sldId id="305" r:id="rId11"/>
    <p:sldId id="288" r:id="rId12"/>
    <p:sldId id="289" r:id="rId13"/>
    <p:sldId id="317" r:id="rId14"/>
    <p:sldId id="311" r:id="rId15"/>
    <p:sldId id="312" r:id="rId16"/>
    <p:sldId id="277" r:id="rId17"/>
    <p:sldId id="290" r:id="rId18"/>
    <p:sldId id="291" r:id="rId19"/>
    <p:sldId id="318" r:id="rId20"/>
    <p:sldId id="319" r:id="rId21"/>
    <p:sldId id="320" r:id="rId22"/>
    <p:sldId id="292" r:id="rId23"/>
    <p:sldId id="306" r:id="rId24"/>
    <p:sldId id="293" r:id="rId25"/>
    <p:sldId id="294" r:id="rId26"/>
    <p:sldId id="295" r:id="rId27"/>
    <p:sldId id="310" r:id="rId28"/>
    <p:sldId id="326" r:id="rId29"/>
    <p:sldId id="296" r:id="rId30"/>
    <p:sldId id="297" r:id="rId31"/>
    <p:sldId id="322" r:id="rId32"/>
    <p:sldId id="298" r:id="rId33"/>
    <p:sldId id="321" r:id="rId34"/>
    <p:sldId id="323" r:id="rId35"/>
    <p:sldId id="300" r:id="rId36"/>
    <p:sldId id="307" r:id="rId37"/>
    <p:sldId id="302" r:id="rId38"/>
    <p:sldId id="299" r:id="rId39"/>
    <p:sldId id="324" r:id="rId40"/>
    <p:sldId id="325" r:id="rId41"/>
    <p:sldId id="308" r:id="rId42"/>
    <p:sldId id="309" r:id="rId43"/>
    <p:sldId id="313" r:id="rId44"/>
    <p:sldId id="314" r:id="rId45"/>
    <p:sldId id="301" r:id="rId46"/>
    <p:sldId id="284" r:id="rId47"/>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C0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2617" autoAdjust="0"/>
  </p:normalViewPr>
  <p:slideViewPr>
    <p:cSldViewPr>
      <p:cViewPr varScale="1">
        <p:scale>
          <a:sx n="126" d="100"/>
          <a:sy n="126" d="100"/>
        </p:scale>
        <p:origin x="1002" y="12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a:t>Jan 27, 2021</a:t>
            </a:r>
          </a:p>
        </p:txBody>
      </p:sp>
      <p:sp>
        <p:nvSpPr>
          <p:cNvPr id="4" name="Slide Number Placeholder 3"/>
          <p:cNvSpPr>
            <a:spLocks noGrp="1"/>
          </p:cNvSpPr>
          <p:nvPr>
            <p:ph type="sldNum"/>
          </p:nvPr>
        </p:nvSpPr>
        <p:spPr/>
        <p:txBody>
          <a:bodyPr/>
          <a:lstStyle/>
          <a:p>
            <a:fld id="{FEAE7070-0CA8-4432-AC85-558746FA80FD}" type="slidenum">
              <a:rPr lang="en-CA" altLang="en-US" smtClean="0"/>
              <a:pPr/>
              <a:t>10</a:t>
            </a:fld>
            <a:endParaRPr lang="en-CA" altLang="en-US"/>
          </a:p>
        </p:txBody>
      </p:sp>
    </p:spTree>
    <p:extLst>
      <p:ext uri="{BB962C8B-B14F-4D97-AF65-F5344CB8AC3E}">
        <p14:creationId xmlns:p14="http://schemas.microsoft.com/office/powerpoint/2010/main" val="412594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6025" cy="3770312"/>
          </a:xfrm>
        </p:spPr>
      </p:sp>
      <p:sp>
        <p:nvSpPr>
          <p:cNvPr id="3" name="Notes Placeholder 2"/>
          <p:cNvSpPr>
            <a:spLocks noGrp="1"/>
          </p:cNvSpPr>
          <p:nvPr>
            <p:ph type="body" idx="1"/>
          </p:nvPr>
        </p:nvSpPr>
        <p:spPr/>
        <p:txBody>
          <a:bodyPr/>
          <a:lstStyle/>
          <a:p>
            <a:r>
              <a:rPr lang="en-US" dirty="0"/>
              <a:t>try to open file; if file name is a specific file name then raise and exception inside the try block that would trigger the appropriate Exception.</a:t>
            </a:r>
          </a:p>
        </p:txBody>
      </p:sp>
      <p:sp>
        <p:nvSpPr>
          <p:cNvPr id="4" name="Slide Number Placeholder 3"/>
          <p:cNvSpPr>
            <a:spLocks noGrp="1"/>
          </p:cNvSpPr>
          <p:nvPr>
            <p:ph type="sldNum"/>
          </p:nvPr>
        </p:nvSpPr>
        <p:spPr/>
        <p:txBody>
          <a:bodyPr/>
          <a:lstStyle/>
          <a:p>
            <a:fld id="{FEAE7070-0CA8-4432-AC85-558746FA80FD}" type="slidenum">
              <a:rPr lang="en-CA" altLang="en-US" smtClean="0"/>
              <a:pPr/>
              <a:t>39</a:t>
            </a:fld>
            <a:endParaRPr lang="en-CA" altLang="en-US"/>
          </a:p>
        </p:txBody>
      </p:sp>
    </p:spTree>
    <p:extLst>
      <p:ext uri="{BB962C8B-B14F-4D97-AF65-F5344CB8AC3E}">
        <p14:creationId xmlns:p14="http://schemas.microsoft.com/office/powerpoint/2010/main" val="288084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comprehensions-in-python/"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hyperlink" Target="https://docs.python.org/3/reference/index.html" TargetMode="External"/><Relationship Id="rId1" Type="http://schemas.openxmlformats.org/officeDocument/2006/relationships/slideLayout" Target="../slideLayouts/slideLayout18.xml"/><Relationship Id="rId4" Type="http://schemas.openxmlformats.org/officeDocument/2006/relationships/hyperlink" Target="https://stackoverflow.com/questions/2927993/where-are-the-python-modules-stor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038600" y="1320800"/>
            <a:ext cx="4800600"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203:</a:t>
            </a:r>
          </a:p>
          <a:p>
            <a:pPr>
              <a:lnSpc>
                <a:spcPct val="100000"/>
              </a:lnSpc>
            </a:pPr>
            <a:r>
              <a:rPr lang="en-CA" altLang="en-US" sz="2000" dirty="0">
                <a:solidFill>
                  <a:srgbClr val="005EB8"/>
                </a:solidFill>
                <a:latin typeface="Titillium Lt" panose="00000400000000000000" pitchFamily="2" charset="0"/>
                <a:cs typeface="DejaVu Sans" charset="0"/>
              </a:rPr>
              <a:t>Offensive and Defensive Tool Construction</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038600"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a:solidFill>
                  <a:schemeClr val="tx1"/>
                </a:solidFill>
                <a:latin typeface="Titillium Lt" panose="00000400000000000000" pitchFamily="2" charset="0"/>
                <a:cs typeface="DejaVu Sans" charset="0"/>
              </a:rPr>
              <a:t>Module 2: </a:t>
            </a:r>
            <a:r>
              <a:rPr lang="en-CA" altLang="en-US" sz="1400" b="1" dirty="0">
                <a:solidFill>
                  <a:schemeClr val="tx1"/>
                </a:solidFill>
                <a:latin typeface="Titillium Lt" panose="00000400000000000000" pitchFamily="2" charset="0"/>
                <a:cs typeface="DejaVu Sans" charset="0"/>
              </a:rPr>
              <a:t>Advanced features </a:t>
            </a:r>
            <a:r>
              <a:rPr lang="en-CA" altLang="en-US" sz="1400" b="1">
                <a:solidFill>
                  <a:schemeClr val="tx1"/>
                </a:solidFill>
                <a:latin typeface="Titillium Lt" panose="00000400000000000000" pitchFamily="2" charset="0"/>
                <a:cs typeface="DejaVu Sans" charset="0"/>
              </a:rPr>
              <a:t>of Python</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For loops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355312"/>
          </a:xfrm>
          <a:prstGeom prst="rect">
            <a:avLst/>
          </a:prstGeom>
          <a:noFill/>
        </p:spPr>
        <p:txBody>
          <a:bodyPr wrap="square" rtlCol="0">
            <a:spAutoFit/>
          </a:bodyPr>
          <a:lstStyle/>
          <a:p>
            <a:pPr>
              <a:lnSpc>
                <a:spcPct val="150000"/>
              </a:lnSpc>
            </a:pPr>
            <a:r>
              <a:rPr lang="en-US" dirty="0"/>
              <a:t>For loops allow execution of code to repeat until a condition is met. The format is as follows:</a:t>
            </a:r>
          </a:p>
          <a:p>
            <a:pPr lvl="1">
              <a:lnSpc>
                <a:spcPct val="100000"/>
              </a:lnSpc>
            </a:pPr>
            <a:r>
              <a:rPr lang="en-US" dirty="0">
                <a:solidFill>
                  <a:srgbClr val="0070C0"/>
                </a:solidFill>
              </a:rPr>
              <a:t>for &lt;condition is true&gt;:</a:t>
            </a:r>
          </a:p>
          <a:p>
            <a:pPr lvl="1">
              <a:lnSpc>
                <a:spcPct val="100000"/>
              </a:lnSpc>
            </a:pPr>
            <a:r>
              <a:rPr lang="en-US" dirty="0">
                <a:solidFill>
                  <a:srgbClr val="0070C0"/>
                </a:solidFill>
              </a:rPr>
              <a:t>	# perform task</a:t>
            </a:r>
          </a:p>
          <a:p>
            <a:pPr lvl="1">
              <a:lnSpc>
                <a:spcPct val="100000"/>
              </a:lnSpc>
            </a:pPr>
            <a:r>
              <a:rPr lang="en-US" dirty="0">
                <a:solidFill>
                  <a:srgbClr val="0070C0"/>
                </a:solidFill>
              </a:rPr>
              <a:t>	if &lt;condition is true&gt;:</a:t>
            </a:r>
          </a:p>
          <a:p>
            <a:pPr lvl="1">
              <a:lnSpc>
                <a:spcPct val="100000"/>
              </a:lnSpc>
            </a:pPr>
            <a:r>
              <a:rPr lang="en-US" dirty="0">
                <a:solidFill>
                  <a:srgbClr val="0070C0"/>
                </a:solidFill>
              </a:rPr>
              <a:t>        # perform these statements</a:t>
            </a:r>
          </a:p>
          <a:p>
            <a:pPr>
              <a:lnSpc>
                <a:spcPct val="100000"/>
              </a:lnSpc>
            </a:pPr>
            <a:endParaRPr lang="en-US" dirty="0"/>
          </a:p>
          <a:p>
            <a:pPr>
              <a:lnSpc>
                <a:spcPct val="100000"/>
              </a:lnSpc>
            </a:pPr>
            <a:r>
              <a:rPr lang="en-US" b="1" dirty="0"/>
              <a:t>Example 1:</a:t>
            </a:r>
          </a:p>
          <a:p>
            <a:pPr>
              <a:lnSpc>
                <a:spcPct val="100000"/>
              </a:lnSpc>
            </a:pPr>
            <a:r>
              <a:rPr lang="en-US" dirty="0">
                <a:solidFill>
                  <a:srgbClr val="0070C0"/>
                </a:solidFill>
              </a:rPr>
              <a:t>	for value in range(20):</a:t>
            </a:r>
          </a:p>
          <a:p>
            <a:pPr>
              <a:lnSpc>
                <a:spcPct val="100000"/>
              </a:lnSpc>
            </a:pPr>
            <a:r>
              <a:rPr lang="en-US" dirty="0">
                <a:solidFill>
                  <a:srgbClr val="0070C0"/>
                </a:solidFill>
              </a:rPr>
              <a:t>		print("Range values are: ", value)</a:t>
            </a:r>
          </a:p>
          <a:p>
            <a:pPr>
              <a:lnSpc>
                <a:spcPct val="100000"/>
              </a:lnSpc>
            </a:pPr>
            <a:r>
              <a:rPr lang="en-US" dirty="0">
                <a:solidFill>
                  <a:srgbClr val="0070C0"/>
                </a:solidFill>
              </a:rPr>
              <a:t>		if value % 2 == 0:</a:t>
            </a:r>
          </a:p>
          <a:p>
            <a:pPr>
              <a:lnSpc>
                <a:spcPct val="100000"/>
              </a:lnSpc>
            </a:pPr>
            <a:r>
              <a:rPr lang="en-US" dirty="0">
                <a:solidFill>
                  <a:srgbClr val="0070C0"/>
                </a:solidFill>
              </a:rPr>
              <a:t>			print(f"\</a:t>
            </a:r>
            <a:r>
              <a:rPr lang="en-US" dirty="0" err="1">
                <a:solidFill>
                  <a:srgbClr val="0070C0"/>
                </a:solidFill>
              </a:rPr>
              <a:t>tRange</a:t>
            </a:r>
            <a:r>
              <a:rPr lang="en-US" dirty="0">
                <a:solidFill>
                  <a:srgbClr val="0070C0"/>
                </a:solidFill>
              </a:rPr>
              <a:t> value {value} is also even")</a:t>
            </a:r>
          </a:p>
          <a:p>
            <a:pPr>
              <a:lnSpc>
                <a:spcPct val="100000"/>
              </a:lnSpc>
            </a:pPr>
            <a:endParaRPr lang="en-US" dirty="0">
              <a:solidFill>
                <a:srgbClr val="0070C0"/>
              </a:solidFill>
            </a:endParaRPr>
          </a:p>
          <a:p>
            <a:pPr>
              <a:lnSpc>
                <a:spcPct val="100000"/>
              </a:lnSpc>
            </a:pPr>
            <a:r>
              <a:rPr lang="en-US" b="1" dirty="0"/>
              <a:t>Example 2:</a:t>
            </a:r>
          </a:p>
          <a:p>
            <a:pPr>
              <a:lnSpc>
                <a:spcPct val="100000"/>
              </a:lnSpc>
            </a:pPr>
            <a:r>
              <a:rPr lang="en-US" dirty="0">
                <a:solidFill>
                  <a:srgbClr val="0070C0"/>
                </a:solidFill>
              </a:rPr>
              <a:t>	list1 = [10, 203, 50, 10, 30, 33, 10, 15, 23, 22]</a:t>
            </a:r>
          </a:p>
          <a:p>
            <a:pPr>
              <a:lnSpc>
                <a:spcPct val="100000"/>
              </a:lnSpc>
            </a:pPr>
            <a:r>
              <a:rPr lang="en-US" dirty="0">
                <a:solidFill>
                  <a:srgbClr val="0070C0"/>
                </a:solidFill>
              </a:rPr>
              <a:t>	for value in list1:</a:t>
            </a:r>
          </a:p>
          <a:p>
            <a:pPr>
              <a:lnSpc>
                <a:spcPct val="100000"/>
              </a:lnSpc>
            </a:pPr>
            <a:r>
              <a:rPr lang="en-US" dirty="0">
                <a:solidFill>
                  <a:srgbClr val="0070C0"/>
                </a:solidFill>
              </a:rPr>
              <a:t>		if( value // 10 &gt; 0 and value % 10 &lt; 5):</a:t>
            </a:r>
          </a:p>
          <a:p>
            <a:pPr>
              <a:lnSpc>
                <a:spcPct val="100000"/>
              </a:lnSpc>
            </a:pPr>
            <a:r>
              <a:rPr lang="en-US" dirty="0">
                <a:solidFill>
                  <a:srgbClr val="0070C0"/>
                </a:solidFill>
              </a:rPr>
              <a:t>	</a:t>
            </a:r>
            <a:r>
              <a:rPr lang="en-US" sz="1600" dirty="0">
                <a:solidFill>
                  <a:srgbClr val="0070C0"/>
                </a:solidFill>
              </a:rPr>
              <a:t>		print("Value: ", value, " value//10: ", value/10, " value%5 " , value%5)</a:t>
            </a:r>
          </a:p>
        </p:txBody>
      </p:sp>
    </p:spTree>
    <p:extLst>
      <p:ext uri="{BB962C8B-B14F-4D97-AF65-F5344CB8AC3E}">
        <p14:creationId xmlns:p14="http://schemas.microsoft.com/office/powerpoint/2010/main" val="248419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While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186035"/>
          </a:xfrm>
          <a:prstGeom prst="rect">
            <a:avLst/>
          </a:prstGeom>
          <a:noFill/>
        </p:spPr>
        <p:txBody>
          <a:bodyPr wrap="square" rtlCol="0">
            <a:spAutoFit/>
          </a:bodyPr>
          <a:lstStyle/>
          <a:p>
            <a:pPr>
              <a:lnSpc>
                <a:spcPct val="150000"/>
              </a:lnSpc>
            </a:pPr>
            <a:r>
              <a:rPr lang="en-US" dirty="0"/>
              <a:t>While loops are another staple of many programming languages. The while loop also provides a mechanism to execute the same code multiple times. The general format is as follows</a:t>
            </a:r>
          </a:p>
          <a:p>
            <a:pPr lvl="1">
              <a:lnSpc>
                <a:spcPct val="100000"/>
              </a:lnSpc>
            </a:pPr>
            <a:r>
              <a:rPr lang="en-US" dirty="0">
                <a:solidFill>
                  <a:srgbClr val="0070C0"/>
                </a:solidFill>
              </a:rPr>
              <a:t>while &lt;condition is true&gt;:</a:t>
            </a:r>
          </a:p>
          <a:p>
            <a:pPr lvl="1">
              <a:lnSpc>
                <a:spcPct val="100000"/>
              </a:lnSpc>
            </a:pPr>
            <a:r>
              <a:rPr lang="en-US" dirty="0">
                <a:solidFill>
                  <a:srgbClr val="0070C0"/>
                </a:solidFill>
              </a:rPr>
              <a:t>	# perform task</a:t>
            </a:r>
          </a:p>
          <a:p>
            <a:pPr lvl="1">
              <a:lnSpc>
                <a:spcPct val="100000"/>
              </a:lnSpc>
            </a:pPr>
            <a:r>
              <a:rPr lang="en-US" dirty="0">
                <a:solidFill>
                  <a:srgbClr val="0070C0"/>
                </a:solidFill>
              </a:rPr>
              <a:t>	if &lt;condition is true&gt;:</a:t>
            </a:r>
          </a:p>
          <a:p>
            <a:pPr lvl="1">
              <a:lnSpc>
                <a:spcPct val="100000"/>
              </a:lnSpc>
            </a:pPr>
            <a:r>
              <a:rPr lang="en-US" dirty="0">
                <a:solidFill>
                  <a:srgbClr val="0070C0"/>
                </a:solidFill>
              </a:rPr>
              <a:t>        # perform these statements</a:t>
            </a:r>
          </a:p>
          <a:p>
            <a:pPr>
              <a:lnSpc>
                <a:spcPct val="100000"/>
              </a:lnSpc>
            </a:pPr>
            <a:endParaRPr lang="en-US" dirty="0"/>
          </a:p>
          <a:p>
            <a:pPr>
              <a:lnSpc>
                <a:spcPct val="100000"/>
              </a:lnSpc>
            </a:pPr>
            <a:r>
              <a:rPr lang="en-US" dirty="0"/>
              <a:t>Example 1:</a:t>
            </a:r>
          </a:p>
          <a:p>
            <a:pPr>
              <a:lnSpc>
                <a:spcPct val="100000"/>
              </a:lnSpc>
            </a:pPr>
            <a:r>
              <a:rPr lang="en-US" dirty="0">
                <a:solidFill>
                  <a:srgbClr val="0070C0"/>
                </a:solidFill>
              </a:rPr>
              <a:t>	count = 0</a:t>
            </a:r>
          </a:p>
          <a:p>
            <a:pPr>
              <a:lnSpc>
                <a:spcPct val="100000"/>
              </a:lnSpc>
            </a:pPr>
            <a:r>
              <a:rPr lang="en-US" dirty="0">
                <a:solidFill>
                  <a:srgbClr val="0070C0"/>
                </a:solidFill>
              </a:rPr>
              <a:t>	while True:</a:t>
            </a:r>
          </a:p>
          <a:p>
            <a:pPr>
              <a:lnSpc>
                <a:spcPct val="100000"/>
              </a:lnSpc>
            </a:pPr>
            <a:r>
              <a:rPr lang="en-US" dirty="0">
                <a:solidFill>
                  <a:srgbClr val="0070C0"/>
                </a:solidFill>
              </a:rPr>
              <a:t>		if count == 10:</a:t>
            </a:r>
          </a:p>
          <a:p>
            <a:pPr>
              <a:lnSpc>
                <a:spcPct val="100000"/>
              </a:lnSpc>
            </a:pPr>
            <a:r>
              <a:rPr lang="en-US" dirty="0">
                <a:solidFill>
                  <a:srgbClr val="0070C0"/>
                </a:solidFill>
              </a:rPr>
              <a:t>			print(count)</a:t>
            </a:r>
          </a:p>
          <a:p>
            <a:pPr>
              <a:lnSpc>
                <a:spcPct val="100000"/>
              </a:lnSpc>
            </a:pPr>
            <a:r>
              <a:rPr lang="en-US" dirty="0">
                <a:solidFill>
                  <a:srgbClr val="0070C0"/>
                </a:solidFill>
              </a:rPr>
              <a:t>			break</a:t>
            </a:r>
          </a:p>
          <a:p>
            <a:pPr>
              <a:lnSpc>
                <a:spcPct val="100000"/>
              </a:lnSpc>
            </a:pPr>
            <a:r>
              <a:rPr lang="en-US" dirty="0">
                <a:solidFill>
                  <a:srgbClr val="0070C0"/>
                </a:solidFill>
              </a:rPr>
              <a:t>		</a:t>
            </a:r>
            <a:r>
              <a:rPr lang="en-US" dirty="0" err="1">
                <a:solidFill>
                  <a:srgbClr val="0070C0"/>
                </a:solidFill>
              </a:rPr>
              <a:t>elif</a:t>
            </a:r>
            <a:r>
              <a:rPr lang="en-US" dirty="0">
                <a:solidFill>
                  <a:srgbClr val="0070C0"/>
                </a:solidFill>
              </a:rPr>
              <a:t> count % 6 == 0:</a:t>
            </a:r>
          </a:p>
          <a:p>
            <a:pPr>
              <a:lnSpc>
                <a:spcPct val="100000"/>
              </a:lnSpc>
            </a:pPr>
            <a:r>
              <a:rPr lang="en-US" dirty="0">
                <a:solidFill>
                  <a:srgbClr val="0070C0"/>
                </a:solidFill>
              </a:rPr>
              <a:t>			count += 2</a:t>
            </a:r>
          </a:p>
          <a:p>
            <a:pPr>
              <a:lnSpc>
                <a:spcPct val="100000"/>
              </a:lnSpc>
            </a:pPr>
            <a:r>
              <a:rPr lang="en-US" sz="1600" dirty="0">
                <a:solidFill>
                  <a:srgbClr val="0070C0"/>
                </a:solidFill>
              </a:rPr>
              <a:t>			continue</a:t>
            </a:r>
          </a:p>
        </p:txBody>
      </p:sp>
    </p:spTree>
    <p:extLst>
      <p:ext uri="{BB962C8B-B14F-4D97-AF65-F5344CB8AC3E}">
        <p14:creationId xmlns:p14="http://schemas.microsoft.com/office/powerpoint/2010/main" val="271099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While vs For loop</a:t>
            </a:r>
          </a:p>
        </p:txBody>
      </p:sp>
      <p:sp>
        <p:nvSpPr>
          <p:cNvPr id="3" name="TextBox 2">
            <a:extLst>
              <a:ext uri="{FF2B5EF4-FFF2-40B4-BE49-F238E27FC236}">
                <a16:creationId xmlns:a16="http://schemas.microsoft.com/office/drawing/2014/main" id="{70404EC7-92BC-461E-AE9A-ED099F699352}"/>
              </a:ext>
            </a:extLst>
          </p:cNvPr>
          <p:cNvSpPr txBox="1"/>
          <p:nvPr/>
        </p:nvSpPr>
        <p:spPr>
          <a:xfrm>
            <a:off x="633178" y="838200"/>
            <a:ext cx="7914669" cy="4847994"/>
          </a:xfrm>
          <a:prstGeom prst="rect">
            <a:avLst/>
          </a:prstGeom>
          <a:noFill/>
        </p:spPr>
        <p:txBody>
          <a:bodyPr wrap="square" rtlCol="0">
            <a:spAutoFit/>
          </a:bodyPr>
          <a:lstStyle/>
          <a:p>
            <a:pPr>
              <a:lnSpc>
                <a:spcPct val="150000"/>
              </a:lnSpc>
            </a:pPr>
            <a:r>
              <a:rPr lang="en-US" sz="1600" dirty="0"/>
              <a:t>According the python wiki </a:t>
            </a:r>
            <a:r>
              <a:rPr lang="en-US" sz="1600" dirty="0">
                <a:solidFill>
                  <a:srgbClr val="0070C0"/>
                </a:solidFill>
              </a:rPr>
              <a:t>“https://wiki.python.org/</a:t>
            </a:r>
            <a:r>
              <a:rPr lang="en-US" sz="1600" dirty="0" err="1">
                <a:solidFill>
                  <a:srgbClr val="0070C0"/>
                </a:solidFill>
              </a:rPr>
              <a:t>moin</a:t>
            </a:r>
            <a:r>
              <a:rPr lang="en-US" sz="1600" dirty="0">
                <a:solidFill>
                  <a:srgbClr val="0070C0"/>
                </a:solidFill>
              </a:rPr>
              <a:t>/</a:t>
            </a:r>
            <a:r>
              <a:rPr lang="en-US" sz="1600" dirty="0" err="1">
                <a:solidFill>
                  <a:srgbClr val="0070C0"/>
                </a:solidFill>
              </a:rPr>
              <a:t>ForLoop</a:t>
            </a:r>
            <a:r>
              <a:rPr lang="en-US" sz="1600" dirty="0">
                <a:solidFill>
                  <a:srgbClr val="0070C0"/>
                </a:solidFill>
              </a:rPr>
              <a:t>”</a:t>
            </a:r>
          </a:p>
          <a:p>
            <a:pPr>
              <a:lnSpc>
                <a:spcPct val="150000"/>
              </a:lnSpc>
            </a:pPr>
            <a:r>
              <a:rPr lang="en-US" sz="1600" dirty="0"/>
              <a:t>For loops are used when you have a fixed number of iterations</a:t>
            </a:r>
          </a:p>
          <a:p>
            <a:pPr>
              <a:lnSpc>
                <a:spcPct val="150000"/>
              </a:lnSpc>
            </a:pPr>
            <a:r>
              <a:rPr lang="en-US" sz="1600" dirty="0"/>
              <a:t>While loops are used when you will repeat a sequence until a condition is met.</a:t>
            </a:r>
          </a:p>
          <a:p>
            <a:pPr>
              <a:lnSpc>
                <a:spcPct val="150000"/>
              </a:lnSpc>
            </a:pPr>
            <a:endParaRPr lang="en-US" sz="1600" dirty="0"/>
          </a:p>
          <a:p>
            <a:pPr>
              <a:lnSpc>
                <a:spcPct val="150000"/>
              </a:lnSpc>
            </a:pPr>
            <a:r>
              <a:rPr lang="en-US" sz="1600" dirty="0"/>
              <a:t>Example showing for loop running until all numbers in the range are printed:</a:t>
            </a:r>
          </a:p>
          <a:p>
            <a:pPr>
              <a:lnSpc>
                <a:spcPct val="150000"/>
              </a:lnSpc>
            </a:pPr>
            <a:r>
              <a:rPr lang="en-US" sz="1600" dirty="0">
                <a:solidFill>
                  <a:srgbClr val="0070C0"/>
                </a:solidFill>
              </a:rPr>
              <a:t>for </a:t>
            </a:r>
            <a:r>
              <a:rPr lang="en-US" sz="1600" dirty="0" err="1">
                <a:solidFill>
                  <a:srgbClr val="0070C0"/>
                </a:solidFill>
              </a:rPr>
              <a:t>nums</a:t>
            </a:r>
            <a:r>
              <a:rPr lang="en-US" sz="1600" dirty="0">
                <a:solidFill>
                  <a:srgbClr val="0070C0"/>
                </a:solidFill>
              </a:rPr>
              <a:t> in range(0, 100, 2):</a:t>
            </a:r>
          </a:p>
          <a:p>
            <a:pPr>
              <a:lnSpc>
                <a:spcPct val="150000"/>
              </a:lnSpc>
            </a:pPr>
            <a:r>
              <a:rPr lang="en-US" sz="1600" dirty="0">
                <a:solidFill>
                  <a:srgbClr val="0070C0"/>
                </a:solidFill>
              </a:rPr>
              <a:t>	print(</a:t>
            </a:r>
            <a:r>
              <a:rPr lang="en-US" sz="1600" dirty="0" err="1">
                <a:solidFill>
                  <a:srgbClr val="0070C0"/>
                </a:solidFill>
              </a:rPr>
              <a:t>nums</a:t>
            </a:r>
            <a:r>
              <a:rPr lang="en-US" sz="1600" dirty="0">
                <a:solidFill>
                  <a:srgbClr val="0070C0"/>
                </a:solidFill>
              </a:rPr>
              <a:t>)</a:t>
            </a:r>
          </a:p>
          <a:p>
            <a:pPr>
              <a:lnSpc>
                <a:spcPct val="150000"/>
              </a:lnSpc>
            </a:pPr>
            <a:endParaRPr lang="en-US" sz="1600" dirty="0"/>
          </a:p>
          <a:p>
            <a:pPr>
              <a:lnSpc>
                <a:spcPct val="150000"/>
              </a:lnSpc>
            </a:pPr>
            <a:r>
              <a:rPr lang="en-US" sz="1600" dirty="0"/>
              <a:t>Example showing while loop running until the user enters 10:</a:t>
            </a:r>
          </a:p>
          <a:p>
            <a:pPr>
              <a:lnSpc>
                <a:spcPct val="150000"/>
              </a:lnSpc>
            </a:pPr>
            <a:r>
              <a:rPr lang="en-US" sz="1600" dirty="0" err="1">
                <a:solidFill>
                  <a:srgbClr val="0070C0"/>
                </a:solidFill>
              </a:rPr>
              <a:t>userinput</a:t>
            </a:r>
            <a:r>
              <a:rPr lang="en-US" sz="1600" dirty="0">
                <a:solidFill>
                  <a:srgbClr val="0070C0"/>
                </a:solidFill>
              </a:rPr>
              <a:t> = 100;</a:t>
            </a:r>
          </a:p>
          <a:p>
            <a:pPr>
              <a:lnSpc>
                <a:spcPct val="150000"/>
              </a:lnSpc>
            </a:pPr>
            <a:r>
              <a:rPr lang="en-US" sz="1600" dirty="0">
                <a:solidFill>
                  <a:srgbClr val="0070C0"/>
                </a:solidFill>
              </a:rPr>
              <a:t>while </a:t>
            </a:r>
            <a:r>
              <a:rPr lang="en-US" sz="1600" dirty="0" err="1">
                <a:solidFill>
                  <a:srgbClr val="0070C0"/>
                </a:solidFill>
              </a:rPr>
              <a:t>userinput</a:t>
            </a:r>
            <a:r>
              <a:rPr lang="en-US" sz="1600" dirty="0">
                <a:solidFill>
                  <a:srgbClr val="0070C0"/>
                </a:solidFill>
              </a:rPr>
              <a:t> != 10:</a:t>
            </a:r>
          </a:p>
          <a:p>
            <a:pPr>
              <a:lnSpc>
                <a:spcPct val="150000"/>
              </a:lnSpc>
            </a:pPr>
            <a:r>
              <a:rPr lang="en-US" sz="1600" dirty="0">
                <a:solidFill>
                  <a:srgbClr val="0070C0"/>
                </a:solidFill>
              </a:rPr>
              <a:t>	</a:t>
            </a:r>
            <a:r>
              <a:rPr lang="en-US" sz="1600" dirty="0" err="1">
                <a:solidFill>
                  <a:srgbClr val="0070C0"/>
                </a:solidFill>
              </a:rPr>
              <a:t>userinput</a:t>
            </a:r>
            <a:r>
              <a:rPr lang="en-US" sz="1600" dirty="0">
                <a:solidFill>
                  <a:srgbClr val="0070C0"/>
                </a:solidFill>
              </a:rPr>
              <a:t> = input('Enter a number please: ‘)</a:t>
            </a:r>
          </a:p>
          <a:p>
            <a:pPr>
              <a:lnSpc>
                <a:spcPct val="150000"/>
              </a:lnSpc>
            </a:pPr>
            <a:r>
              <a:rPr lang="en-US" sz="1600" dirty="0">
                <a:solidFill>
                  <a:srgbClr val="0070C0"/>
                </a:solidFill>
              </a:rPr>
              <a:t>	print(</a:t>
            </a:r>
            <a:r>
              <a:rPr lang="en-US" sz="1600" dirty="0" err="1">
                <a:solidFill>
                  <a:srgbClr val="0070C0"/>
                </a:solidFill>
              </a:rPr>
              <a:t>f'You</a:t>
            </a:r>
            <a:r>
              <a:rPr lang="en-US" sz="1600" dirty="0">
                <a:solidFill>
                  <a:srgbClr val="0070C0"/>
                </a:solidFill>
              </a:rPr>
              <a:t> entered: {</a:t>
            </a:r>
            <a:r>
              <a:rPr lang="en-US" sz="1600" dirty="0" err="1">
                <a:solidFill>
                  <a:srgbClr val="0070C0"/>
                </a:solidFill>
              </a:rPr>
              <a:t>userinput</a:t>
            </a:r>
            <a:r>
              <a:rPr lang="en-US" sz="1600" dirty="0">
                <a:solidFill>
                  <a:srgbClr val="0070C0"/>
                </a:solidFill>
              </a:rPr>
              <a:t>}')</a:t>
            </a:r>
          </a:p>
        </p:txBody>
      </p:sp>
    </p:spTree>
    <p:extLst>
      <p:ext uri="{BB962C8B-B14F-4D97-AF65-F5344CB8AC3E}">
        <p14:creationId xmlns:p14="http://schemas.microsoft.com/office/powerpoint/2010/main" val="196236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Comprehension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70" cy="5269199"/>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Python is a constantly evolving language and as such you will find that there are interesting ways being developed to enhance, fix or replace a previously used approach to solve a problem.</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sz="1600" dirty="0">
                <a:solidFill>
                  <a:srgbClr val="000000"/>
                </a:solidFill>
              </a:rPr>
              <a:t>The creation of comprehension is such an attempt to speed up or reimagine the way that loops work.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Lets investigate the list comprehension to </a:t>
            </a:r>
            <a:r>
              <a:rPr lang="en-US" sz="1600" dirty="0">
                <a:solidFill>
                  <a:srgbClr val="000000"/>
                </a:solidFill>
              </a:rPr>
              <a:t>understand this process:</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Imagine that you wanted to create a list of number from 1 to 100. Using a for loop that would look like the following:</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lvl="1">
              <a:lnSpc>
                <a:spcPct val="150000"/>
              </a:lnSpc>
            </a:pPr>
            <a:r>
              <a:rPr lang="en-US" sz="1400" dirty="0">
                <a:solidFill>
                  <a:srgbClr val="0070C0"/>
                </a:solidFill>
              </a:rPr>
              <a:t>&gt;&gt;&gt; list1 = [ ]                                 </a:t>
            </a:r>
            <a:r>
              <a:rPr lang="en-US" sz="1200" dirty="0">
                <a:solidFill>
                  <a:srgbClr val="0070C0"/>
                </a:solidFill>
              </a:rPr>
              <a:t># Create an empty list</a:t>
            </a:r>
          </a:p>
          <a:p>
            <a:pPr lvl="1">
              <a:lnSpc>
                <a:spcPct val="150000"/>
              </a:lnSpc>
            </a:pPr>
            <a:r>
              <a:rPr lang="en-US" sz="1400" dirty="0">
                <a:solidFill>
                  <a:srgbClr val="0070C0"/>
                </a:solidFill>
              </a:rPr>
              <a:t>&gt;&gt;&gt; for </a:t>
            </a:r>
            <a:r>
              <a:rPr lang="en-US" sz="1400" dirty="0" err="1">
                <a:solidFill>
                  <a:srgbClr val="0070C0"/>
                </a:solidFill>
              </a:rPr>
              <a:t>nums</a:t>
            </a:r>
            <a:r>
              <a:rPr lang="en-US" sz="1400" dirty="0">
                <a:solidFill>
                  <a:srgbClr val="0070C0"/>
                </a:solidFill>
              </a:rPr>
              <a:t> in range(1, 101):     </a:t>
            </a:r>
            <a:r>
              <a:rPr lang="en-US" sz="1200" dirty="0">
                <a:solidFill>
                  <a:srgbClr val="0070C0"/>
                </a:solidFill>
              </a:rPr>
              <a:t># Use a for loop to fill in the list with values from 1 to 100 inclusive</a:t>
            </a:r>
          </a:p>
          <a:p>
            <a:pPr lvl="1">
              <a:lnSpc>
                <a:spcPct val="150000"/>
              </a:lnSpc>
            </a:pPr>
            <a:r>
              <a:rPr lang="en-US" sz="1400" dirty="0">
                <a:solidFill>
                  <a:srgbClr val="0070C0"/>
                </a:solidFill>
              </a:rPr>
              <a:t>...     list1.append(</a:t>
            </a:r>
            <a:r>
              <a:rPr lang="en-US" sz="1400" dirty="0" err="1">
                <a:solidFill>
                  <a:srgbClr val="0070C0"/>
                </a:solidFill>
              </a:rPr>
              <a:t>nums</a:t>
            </a:r>
            <a:r>
              <a:rPr lang="en-US" sz="1400" dirty="0">
                <a:solidFill>
                  <a:srgbClr val="0070C0"/>
                </a:solidFill>
              </a:rPr>
              <a:t>)</a:t>
            </a:r>
          </a:p>
          <a:p>
            <a:pPr lvl="1">
              <a:lnSpc>
                <a:spcPct val="150000"/>
              </a:lnSpc>
            </a:pPr>
            <a:r>
              <a:rPr lang="en-US" sz="1400" dirty="0">
                <a:solidFill>
                  <a:srgbClr val="0070C0"/>
                </a:solidFill>
              </a:rPr>
              <a:t>... </a:t>
            </a:r>
          </a:p>
          <a:p>
            <a:pPr lvl="1">
              <a:lnSpc>
                <a:spcPct val="150000"/>
              </a:lnSpc>
            </a:pPr>
            <a:r>
              <a:rPr lang="en-US" sz="1400" dirty="0">
                <a:solidFill>
                  <a:srgbClr val="0070C0"/>
                </a:solidFill>
              </a:rPr>
              <a:t>&gt;&gt;&gt; list1                                       </a:t>
            </a:r>
            <a:r>
              <a:rPr lang="en-US" sz="1200" dirty="0">
                <a:solidFill>
                  <a:srgbClr val="0070C0"/>
                </a:solidFill>
              </a:rPr>
              <a:t># Confirm that the values were placed into the list</a:t>
            </a:r>
            <a:endParaRPr lang="en-US" sz="1400" dirty="0">
              <a:solidFill>
                <a:srgbClr val="0070C0"/>
              </a:solidFill>
            </a:endParaRPr>
          </a:p>
          <a:p>
            <a:pPr lvl="1">
              <a:lnSpc>
                <a:spcPct val="150000"/>
              </a:lnSpc>
            </a:pPr>
            <a:r>
              <a:rPr lang="en-US" sz="1400" dirty="0">
                <a:solidFill>
                  <a:srgbClr val="0070C0"/>
                </a:solidFill>
              </a:rPr>
              <a:t>[1, 2, 3, 4, 5, 6, 7, 8, 9, 10, 11 …]</a:t>
            </a:r>
          </a:p>
        </p:txBody>
      </p:sp>
    </p:spTree>
    <p:extLst>
      <p:ext uri="{BB962C8B-B14F-4D97-AF65-F5344CB8AC3E}">
        <p14:creationId xmlns:p14="http://schemas.microsoft.com/office/powerpoint/2010/main" val="317302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List Comprehension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70" cy="4345870"/>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rPr>
              <a:t>That process consisted of 2 line of code.</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sz="1600" dirty="0">
                <a:solidFill>
                  <a:srgbClr val="000000"/>
                </a:solidFill>
              </a:rPr>
              <a:t>The list comprehension way of doing this is as follows:</a:t>
            </a:r>
          </a:p>
          <a:p>
            <a:pPr lvl="1">
              <a:lnSpc>
                <a:spcPct val="150000"/>
              </a:lnSpc>
            </a:pPr>
            <a:r>
              <a:rPr lang="en-US" sz="1400" dirty="0">
                <a:solidFill>
                  <a:srgbClr val="0070C0"/>
                </a:solidFill>
              </a:rPr>
              <a:t>&gt;&gt;&gt; list2 = [num for num in range(1, 101)]</a:t>
            </a:r>
          </a:p>
          <a:p>
            <a:pPr lvl="1">
              <a:lnSpc>
                <a:spcPct val="150000"/>
              </a:lnSpc>
            </a:pPr>
            <a:r>
              <a:rPr lang="en-US" sz="1400" dirty="0">
                <a:solidFill>
                  <a:srgbClr val="0070C0"/>
                </a:solidFill>
              </a:rPr>
              <a:t>&gt;&gt;&gt; list2</a:t>
            </a:r>
          </a:p>
          <a:p>
            <a:pPr lvl="1">
              <a:lnSpc>
                <a:spcPct val="150000"/>
              </a:lnSpc>
            </a:pPr>
            <a:r>
              <a:rPr lang="en-US" sz="1400" dirty="0">
                <a:solidFill>
                  <a:srgbClr val="0070C0"/>
                </a:solidFill>
              </a:rPr>
              <a:t>[1, 2, 3, 4, 5, 6, 7, 8, 9, 10 … ]</a:t>
            </a:r>
          </a:p>
          <a:p>
            <a:pPr>
              <a:lnSpc>
                <a:spcPct val="150000"/>
              </a:lnSpc>
            </a:pPr>
            <a:endParaRPr lang="en-US" sz="1400" dirty="0">
              <a:solidFill>
                <a:srgbClr val="0070C0"/>
              </a:solidFill>
            </a:endParaRPr>
          </a:p>
          <a:p>
            <a:pPr>
              <a:lnSpc>
                <a:spcPct val="150000"/>
              </a:lnSpc>
            </a:pPr>
            <a:r>
              <a:rPr lang="en-US" sz="1400" dirty="0"/>
              <a:t>The simplicity of the 1 line above is awesome but takes a bit of time to comprehend</a:t>
            </a:r>
            <a:r>
              <a:rPr lang="en-US" sz="1400" i="1" u="sng" dirty="0">
                <a:solidFill>
                  <a:srgbClr val="FF0000"/>
                </a:solidFill>
              </a:rPr>
              <a:t>[</a:t>
            </a:r>
            <a:r>
              <a:rPr lang="en-US" sz="1400" i="1" u="sng" dirty="0" err="1">
                <a:solidFill>
                  <a:srgbClr val="FF0000"/>
                </a:solidFill>
              </a:rPr>
              <a:t>sion</a:t>
            </a:r>
            <a:r>
              <a:rPr lang="en-US" sz="1400" i="1" u="sng" dirty="0">
                <a:solidFill>
                  <a:srgbClr val="FF0000"/>
                </a:solidFill>
              </a:rPr>
              <a:t>]</a:t>
            </a:r>
            <a:r>
              <a:rPr lang="en-US" sz="1400" dirty="0"/>
              <a:t>!!!</a:t>
            </a:r>
            <a:endParaRPr lang="en-US" sz="1400" dirty="0">
              <a:solidFill>
                <a:srgbClr val="0070C0"/>
              </a:solidFill>
            </a:endParaRPr>
          </a:p>
          <a:p>
            <a:pPr>
              <a:lnSpc>
                <a:spcPct val="150000"/>
              </a:lnSpc>
            </a:pPr>
            <a:endParaRPr lang="en-US" sz="1400" dirty="0">
              <a:solidFill>
                <a:srgbClr val="0070C0"/>
              </a:solidFill>
            </a:endParaRPr>
          </a:p>
          <a:p>
            <a:pPr>
              <a:lnSpc>
                <a:spcPct val="150000"/>
              </a:lnSpc>
            </a:pPr>
            <a:r>
              <a:rPr lang="en-US" sz="1400" dirty="0"/>
              <a:t>Evaluate the following examples to get a better sense of how they work</a:t>
            </a:r>
          </a:p>
          <a:p>
            <a:pPr marL="1028700" lvl="1">
              <a:lnSpc>
                <a:spcPct val="150000"/>
              </a:lnSpc>
              <a:buFont typeface="Arial" panose="020B0604020202020204" pitchFamily="34" charset="0"/>
              <a:buChar char="•"/>
            </a:pPr>
            <a:r>
              <a:rPr lang="en-US" sz="1400" dirty="0">
                <a:solidFill>
                  <a:srgbClr val="0070C0"/>
                </a:solidFill>
              </a:rPr>
              <a:t>list3 = [x**2 for x in range(1, 200, 2) if (x % 2 == 0)]</a:t>
            </a:r>
          </a:p>
          <a:p>
            <a:pPr marL="1028700" lvl="1">
              <a:lnSpc>
                <a:spcPct val="150000"/>
              </a:lnSpc>
              <a:buFont typeface="Arial" panose="020B0604020202020204" pitchFamily="34" charset="0"/>
              <a:buChar char="•"/>
            </a:pPr>
            <a:r>
              <a:rPr lang="en-US" sz="1400" dirty="0">
                <a:solidFill>
                  <a:srgbClr val="0070C0"/>
                </a:solidFill>
              </a:rPr>
              <a:t>list4 = [x**2 for x in range(1, 200, 2)]</a:t>
            </a:r>
          </a:p>
          <a:p>
            <a:pPr marL="1028700" lvl="1">
              <a:lnSpc>
                <a:spcPct val="150000"/>
              </a:lnSpc>
              <a:buFont typeface="Arial" panose="020B0604020202020204" pitchFamily="34" charset="0"/>
              <a:buChar char="•"/>
            </a:pPr>
            <a:r>
              <a:rPr lang="en-US" sz="1400" dirty="0">
                <a:solidFill>
                  <a:srgbClr val="0070C0"/>
                </a:solidFill>
              </a:rPr>
              <a:t>list5 = [</a:t>
            </a:r>
            <a:r>
              <a:rPr lang="en-US" sz="1400" dirty="0" err="1">
                <a:solidFill>
                  <a:srgbClr val="0070C0"/>
                </a:solidFill>
              </a:rPr>
              <a:t>len</a:t>
            </a:r>
            <a:r>
              <a:rPr lang="en-US" sz="1400" dirty="0">
                <a:solidFill>
                  <a:srgbClr val="0070C0"/>
                </a:solidFill>
              </a:rPr>
              <a:t>(str(x**2)) for x in range(1, 200) if (x % 2 == 1)]</a:t>
            </a:r>
          </a:p>
          <a:p>
            <a:pPr marL="342900" indent="-342900">
              <a:lnSpc>
                <a:spcPct val="150000"/>
              </a:lnSpc>
              <a:buAutoNum type="arabicPeriod"/>
            </a:pPr>
            <a:endParaRPr lang="en-US" sz="1400" dirty="0"/>
          </a:p>
        </p:txBody>
      </p:sp>
      <p:pic>
        <p:nvPicPr>
          <p:cNvPr id="5" name="Graphic 4" descr="Tongue face with no fill">
            <a:extLst>
              <a:ext uri="{FF2B5EF4-FFF2-40B4-BE49-F238E27FC236}">
                <a16:creationId xmlns:a16="http://schemas.microsoft.com/office/drawing/2014/main" id="{A266976D-8A54-4432-A368-1B4A8CD19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2400" y="2787877"/>
            <a:ext cx="457200" cy="457200"/>
          </a:xfrm>
          <a:prstGeom prst="rect">
            <a:avLst/>
          </a:prstGeom>
        </p:spPr>
      </p:pic>
    </p:spTree>
    <p:extLst>
      <p:ext uri="{BB962C8B-B14F-4D97-AF65-F5344CB8AC3E}">
        <p14:creationId xmlns:p14="http://schemas.microsoft.com/office/powerpoint/2010/main" val="234855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Comprehension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70" cy="5217326"/>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As a challenge investigate the concept of comprehension as it relates to:</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Tuples</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Dictionary</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Set</a:t>
            </a:r>
          </a:p>
          <a:p>
            <a:pPr marR="0" lvl="0" algn="l" defTabSz="449263" rtl="0" eaLnBrk="1" fontAlgn="base" latinLnBrk="0" hangingPunct="0">
              <a:lnSpc>
                <a:spcPct val="150000"/>
              </a:lnSpc>
              <a:spcBef>
                <a:spcPct val="0"/>
              </a:spcBef>
              <a:spcAft>
                <a:spcPct val="0"/>
              </a:spcAft>
              <a:buClr>
                <a:srgbClr val="000000"/>
              </a:buClr>
              <a:buSzPct val="100000"/>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Does the concept of comprehension help or hinder?</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Are there any scenarios where they can be useful?</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What do the following statements do? </a:t>
            </a:r>
          </a:p>
          <a:p>
            <a:pPr marL="742950" marR="0" lvl="1" indent="-28575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600" b="0" i="0" u="none" strike="noStrike" kern="1200" cap="none" spc="0" normalizeH="0" baseline="0" noProof="0" dirty="0" err="1">
                <a:ln>
                  <a:noFill/>
                </a:ln>
                <a:solidFill>
                  <a:srgbClr val="0070C0"/>
                </a:solidFill>
                <a:effectLst/>
                <a:uLnTx/>
                <a:uFillTx/>
                <a:latin typeface="Arial" panose="020B0604020202020204" pitchFamily="34" charset="0"/>
                <a:ea typeface="+mn-ea"/>
              </a:rPr>
              <a:t>tupl_comprehension</a:t>
            </a: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rPr>
              <a:t> = (</a:t>
            </a:r>
            <a:r>
              <a:rPr kumimoji="0" lang="en-US" sz="1600" b="0" i="0" u="none" strike="noStrike" kern="1200" cap="none" spc="0" normalizeH="0" baseline="0" noProof="0" dirty="0" err="1">
                <a:ln>
                  <a:noFill/>
                </a:ln>
                <a:solidFill>
                  <a:srgbClr val="0070C0"/>
                </a:solidFill>
                <a:effectLst/>
                <a:uLnTx/>
                <a:uFillTx/>
                <a:latin typeface="Arial" panose="020B0604020202020204" pitchFamily="34" charset="0"/>
                <a:ea typeface="+mn-ea"/>
              </a:rPr>
              <a:t>val</a:t>
            </a: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rPr>
              <a:t> for </a:t>
            </a:r>
            <a:r>
              <a:rPr kumimoji="0" lang="en-US" sz="1600" b="0" i="0" u="none" strike="noStrike" kern="1200" cap="none" spc="0" normalizeH="0" baseline="0" noProof="0" dirty="0" err="1">
                <a:ln>
                  <a:noFill/>
                </a:ln>
                <a:solidFill>
                  <a:srgbClr val="0070C0"/>
                </a:solidFill>
                <a:effectLst/>
                <a:uLnTx/>
                <a:uFillTx/>
                <a:latin typeface="Arial" panose="020B0604020202020204" pitchFamily="34" charset="0"/>
                <a:ea typeface="+mn-ea"/>
              </a:rPr>
              <a:t>val</a:t>
            </a: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rPr>
              <a:t> in range(100, 150, 10) if val%30 == 0)</a:t>
            </a:r>
          </a:p>
          <a:p>
            <a:pPr marL="742950" marR="0" lvl="1" indent="-28575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600" b="0" i="0" u="none" strike="noStrike" kern="1200" cap="none" spc="0" normalizeH="0" baseline="0" noProof="0" dirty="0" err="1">
                <a:ln>
                  <a:noFill/>
                </a:ln>
                <a:solidFill>
                  <a:srgbClr val="0070C0"/>
                </a:solidFill>
                <a:effectLst/>
                <a:uLnTx/>
                <a:uFillTx/>
                <a:latin typeface="Arial" panose="020B0604020202020204" pitchFamily="34" charset="0"/>
                <a:ea typeface="+mn-ea"/>
              </a:rPr>
              <a:t>dict_comprehension</a:t>
            </a: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rPr>
              <a:t> = {</a:t>
            </a:r>
            <a:r>
              <a:rPr kumimoji="0" lang="en-US" sz="1600" b="0" i="0" u="none" strike="noStrike" kern="1200" cap="none" spc="0" normalizeH="0" baseline="0" noProof="0" dirty="0" err="1">
                <a:ln>
                  <a:noFill/>
                </a:ln>
                <a:solidFill>
                  <a:srgbClr val="0070C0"/>
                </a:solidFill>
                <a:effectLst/>
                <a:uLnTx/>
                <a:uFillTx/>
                <a:latin typeface="Arial" panose="020B0604020202020204" pitchFamily="34" charset="0"/>
                <a:ea typeface="+mn-ea"/>
              </a:rPr>
              <a:t>val:str</a:t>
            </a: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rPr>
              <a:t>(</a:t>
            </a:r>
            <a:r>
              <a:rPr kumimoji="0" lang="en-US" sz="1600" b="0" i="0" u="none" strike="noStrike" kern="1200" cap="none" spc="0" normalizeH="0" baseline="0" noProof="0" dirty="0" err="1">
                <a:ln>
                  <a:noFill/>
                </a:ln>
                <a:solidFill>
                  <a:srgbClr val="0070C0"/>
                </a:solidFill>
                <a:effectLst/>
                <a:uLnTx/>
                <a:uFillTx/>
                <a:latin typeface="Arial" panose="020B0604020202020204" pitchFamily="34" charset="0"/>
                <a:ea typeface="+mn-ea"/>
              </a:rPr>
              <a:t>val</a:t>
            </a: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rPr>
              <a:t>) for </a:t>
            </a:r>
            <a:r>
              <a:rPr kumimoji="0" lang="en-US" sz="1600" b="0" i="0" u="none" strike="noStrike" kern="1200" cap="none" spc="0" normalizeH="0" baseline="0" noProof="0" dirty="0" err="1">
                <a:ln>
                  <a:noFill/>
                </a:ln>
                <a:solidFill>
                  <a:srgbClr val="0070C0"/>
                </a:solidFill>
                <a:effectLst/>
                <a:uLnTx/>
                <a:uFillTx/>
                <a:latin typeface="Arial" panose="020B0604020202020204" pitchFamily="34" charset="0"/>
                <a:ea typeface="+mn-ea"/>
              </a:rPr>
              <a:t>val</a:t>
            </a: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rPr>
              <a:t> in range(100, 150, 10) if val%3 == 0}</a:t>
            </a:r>
          </a:p>
          <a:p>
            <a:pPr indent="-285750">
              <a:lnSpc>
                <a:spcPct val="150000"/>
              </a:lnSpc>
            </a:pPr>
            <a:r>
              <a:rPr lang="en-US" sz="1600" dirty="0">
                <a:solidFill>
                  <a:srgbClr val="0070C0"/>
                </a:solidFill>
              </a:rPr>
              <a:t>	</a:t>
            </a:r>
            <a:r>
              <a:rPr lang="en-US" sz="1600" dirty="0" err="1">
                <a:solidFill>
                  <a:srgbClr val="0070C0"/>
                </a:solidFill>
              </a:rPr>
              <a:t>set_comprehension</a:t>
            </a:r>
            <a:r>
              <a:rPr lang="en-US" sz="1600" dirty="0">
                <a:solidFill>
                  <a:srgbClr val="0070C0"/>
                </a:solidFill>
              </a:rPr>
              <a:t> = {</a:t>
            </a:r>
            <a:r>
              <a:rPr lang="en-US" sz="1600" dirty="0" err="1">
                <a:solidFill>
                  <a:srgbClr val="0070C0"/>
                </a:solidFill>
              </a:rPr>
              <a:t>val</a:t>
            </a:r>
            <a:r>
              <a:rPr lang="en-US" sz="1600" dirty="0">
                <a:solidFill>
                  <a:srgbClr val="0070C0"/>
                </a:solidFill>
              </a:rPr>
              <a:t> for </a:t>
            </a:r>
            <a:r>
              <a:rPr lang="en-US" sz="1600" dirty="0" err="1">
                <a:solidFill>
                  <a:srgbClr val="0070C0"/>
                </a:solidFill>
              </a:rPr>
              <a:t>val</a:t>
            </a:r>
            <a:r>
              <a:rPr lang="en-US" sz="1600" dirty="0">
                <a:solidFill>
                  <a:srgbClr val="0070C0"/>
                </a:solidFill>
              </a:rPr>
              <a:t> in range(0, 200, 10)}</a:t>
            </a:r>
          </a:p>
          <a:p>
            <a:pPr indent="-285750">
              <a:lnSpc>
                <a:spcPct val="150000"/>
              </a:lnSpc>
            </a:pPr>
            <a:endParaRPr lang="en-US" sz="1600" dirty="0">
              <a:solidFill>
                <a:srgbClr val="0070C0"/>
              </a:solidFill>
            </a:endParaRPr>
          </a:p>
          <a:p>
            <a:pPr indent="-285750">
              <a:lnSpc>
                <a:spcPct val="150000"/>
              </a:lnSpc>
            </a:pPr>
            <a:r>
              <a:rPr lang="en-US" sz="1600" dirty="0"/>
              <a:t>For more information: </a:t>
            </a:r>
            <a:r>
              <a:rPr lang="en-US" sz="1600" dirty="0">
                <a:solidFill>
                  <a:srgbClr val="0033CC"/>
                </a:solidFill>
                <a:hlinkClick r:id="rId2">
                  <a:extLst>
                    <a:ext uri="{A12FA001-AC4F-418D-AE19-62706E023703}">
                      <ahyp:hlinkClr xmlns:ahyp="http://schemas.microsoft.com/office/drawing/2018/hyperlinkcolor" val="tx"/>
                    </a:ext>
                  </a:extLst>
                </a:hlinkClick>
              </a:rPr>
              <a:t>Comprehensions in Python - </a:t>
            </a:r>
            <a:r>
              <a:rPr lang="en-US" sz="1600" dirty="0" err="1">
                <a:solidFill>
                  <a:srgbClr val="0033CC"/>
                </a:solidFill>
                <a:hlinkClick r:id="rId2">
                  <a:extLst>
                    <a:ext uri="{A12FA001-AC4F-418D-AE19-62706E023703}">
                      <ahyp:hlinkClr xmlns:ahyp="http://schemas.microsoft.com/office/drawing/2018/hyperlinkcolor" val="tx"/>
                    </a:ext>
                  </a:extLst>
                </a:hlinkClick>
              </a:rPr>
              <a:t>GeeksforGeeks</a:t>
            </a:r>
            <a:endParaRPr lang="en-US" sz="1600" dirty="0">
              <a:solidFill>
                <a:srgbClr val="0033CC"/>
              </a:solidFill>
            </a:endParaRPr>
          </a:p>
        </p:txBody>
      </p:sp>
    </p:spTree>
    <p:extLst>
      <p:ext uri="{BB962C8B-B14F-4D97-AF65-F5344CB8AC3E}">
        <p14:creationId xmlns:p14="http://schemas.microsoft.com/office/powerpoint/2010/main" val="421771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196020"/>
          </a:xfrm>
          <a:prstGeom prst="rect">
            <a:avLst/>
          </a:prstGeom>
          <a:noFill/>
        </p:spPr>
        <p:txBody>
          <a:bodyPr wrap="square" rtlCol="0">
            <a:spAutoFit/>
          </a:bodyPr>
          <a:lstStyle/>
          <a:p>
            <a:pPr>
              <a:lnSpc>
                <a:spcPct val="150000"/>
              </a:lnSpc>
            </a:pPr>
            <a:r>
              <a:rPr lang="en-US" dirty="0"/>
              <a:t>Functions provide a way to create function blocks that can be repeated many times. Python supercharges functions beyond this and also allows those very function to be easily called from other scripts. By importing other scripts in a format known as a module you can use any, well defined, function within the path. </a:t>
            </a:r>
          </a:p>
          <a:p>
            <a:pPr>
              <a:lnSpc>
                <a:spcPct val="150000"/>
              </a:lnSpc>
            </a:pPr>
            <a:r>
              <a:rPr lang="en-US" dirty="0"/>
              <a:t>The format for a function is as follows:</a:t>
            </a:r>
          </a:p>
          <a:p>
            <a:pPr>
              <a:lnSpc>
                <a:spcPct val="150000"/>
              </a:lnSpc>
            </a:pPr>
            <a:endParaRPr lang="en-US" dirty="0"/>
          </a:p>
          <a:p>
            <a:pPr lvl="1">
              <a:lnSpc>
                <a:spcPct val="150000"/>
              </a:lnSpc>
            </a:pPr>
            <a:r>
              <a:rPr lang="en-US" b="1" dirty="0">
                <a:solidFill>
                  <a:srgbClr val="0070C0"/>
                </a:solidFill>
              </a:rPr>
              <a:t>def </a:t>
            </a:r>
            <a:r>
              <a:rPr lang="en-US" b="1" dirty="0" err="1">
                <a:solidFill>
                  <a:srgbClr val="0070C0"/>
                </a:solidFill>
              </a:rPr>
              <a:t>functionname</a:t>
            </a:r>
            <a:r>
              <a:rPr lang="en-US" b="1" dirty="0">
                <a:solidFill>
                  <a:srgbClr val="0070C0"/>
                </a:solidFill>
              </a:rPr>
              <a:t>(parameter list):</a:t>
            </a:r>
          </a:p>
          <a:p>
            <a:pPr lvl="1">
              <a:lnSpc>
                <a:spcPct val="150000"/>
              </a:lnSpc>
            </a:pPr>
            <a:r>
              <a:rPr lang="en-US" b="1" dirty="0">
                <a:solidFill>
                  <a:srgbClr val="0070C0"/>
                </a:solidFill>
              </a:rPr>
              <a:t>	#body of the function</a:t>
            </a:r>
          </a:p>
          <a:p>
            <a:pPr lvl="1">
              <a:lnSpc>
                <a:spcPct val="150000"/>
              </a:lnSpc>
            </a:pPr>
            <a:r>
              <a:rPr lang="en-US" b="1" dirty="0">
                <a:solidFill>
                  <a:srgbClr val="0070C0"/>
                </a:solidFill>
              </a:rPr>
              <a:t>	# possible return value(s)</a:t>
            </a:r>
          </a:p>
        </p:txBody>
      </p:sp>
    </p:spTree>
    <p:extLst>
      <p:ext uri="{BB962C8B-B14F-4D97-AF65-F5344CB8AC3E}">
        <p14:creationId xmlns:p14="http://schemas.microsoft.com/office/powerpoint/2010/main" val="78652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796185"/>
          </a:xfrm>
          <a:prstGeom prst="rect">
            <a:avLst/>
          </a:prstGeom>
          <a:noFill/>
        </p:spPr>
        <p:txBody>
          <a:bodyPr wrap="square" rtlCol="0">
            <a:spAutoFit/>
          </a:bodyPr>
          <a:lstStyle/>
          <a:p>
            <a:pPr>
              <a:lnSpc>
                <a:spcPct val="150000"/>
              </a:lnSpc>
            </a:pPr>
            <a:r>
              <a:rPr lang="en-US" b="1" dirty="0"/>
              <a:t>Example1:</a:t>
            </a:r>
          </a:p>
          <a:p>
            <a:pPr lvl="1">
              <a:lnSpc>
                <a:spcPct val="100000"/>
              </a:lnSpc>
            </a:pPr>
            <a:r>
              <a:rPr lang="en-US" dirty="0">
                <a:solidFill>
                  <a:srgbClr val="0070C0"/>
                </a:solidFill>
              </a:rPr>
              <a:t>def </a:t>
            </a:r>
            <a:r>
              <a:rPr lang="en-US" dirty="0" err="1">
                <a:solidFill>
                  <a:srgbClr val="0070C0"/>
                </a:solidFill>
              </a:rPr>
              <a:t>sumfunc</a:t>
            </a:r>
            <a:r>
              <a:rPr lang="en-US" dirty="0">
                <a:solidFill>
                  <a:srgbClr val="0070C0"/>
                </a:solidFill>
              </a:rPr>
              <a:t>(val1, val2):</a:t>
            </a:r>
          </a:p>
          <a:p>
            <a:pPr lvl="1">
              <a:lnSpc>
                <a:spcPct val="100000"/>
              </a:lnSpc>
            </a:pPr>
            <a:r>
              <a:rPr lang="en-US" dirty="0">
                <a:solidFill>
                  <a:srgbClr val="0070C0"/>
                </a:solidFill>
              </a:rPr>
              <a:t>	return val1 + val2</a:t>
            </a:r>
          </a:p>
          <a:p>
            <a:pPr>
              <a:lnSpc>
                <a:spcPct val="150000"/>
              </a:lnSpc>
            </a:pPr>
            <a:r>
              <a:rPr lang="en-US" b="1" dirty="0"/>
              <a:t>Example2:</a:t>
            </a:r>
          </a:p>
          <a:p>
            <a:pPr lvl="1">
              <a:lnSpc>
                <a:spcPct val="100000"/>
              </a:lnSpc>
            </a:pPr>
            <a:r>
              <a:rPr lang="en-US" dirty="0">
                <a:solidFill>
                  <a:srgbClr val="0070C0"/>
                </a:solidFill>
              </a:rPr>
              <a:t>def </a:t>
            </a:r>
            <a:r>
              <a:rPr lang="en-US" dirty="0" err="1">
                <a:solidFill>
                  <a:srgbClr val="0070C0"/>
                </a:solidFill>
              </a:rPr>
              <a:t>sumfunc</a:t>
            </a:r>
            <a:r>
              <a:rPr lang="en-US" dirty="0">
                <a:solidFill>
                  <a:srgbClr val="0070C0"/>
                </a:solidFill>
              </a:rPr>
              <a:t>(</a:t>
            </a:r>
            <a:r>
              <a:rPr lang="en-US" dirty="0" err="1">
                <a:solidFill>
                  <a:srgbClr val="0070C0"/>
                </a:solidFill>
              </a:rPr>
              <a:t>list_ints</a:t>
            </a:r>
            <a:r>
              <a:rPr lang="en-US" dirty="0">
                <a:solidFill>
                  <a:srgbClr val="0070C0"/>
                </a:solidFill>
              </a:rPr>
              <a:t>):</a:t>
            </a:r>
          </a:p>
          <a:p>
            <a:pPr lvl="1">
              <a:lnSpc>
                <a:spcPct val="100000"/>
              </a:lnSpc>
            </a:pPr>
            <a:r>
              <a:rPr lang="en-US" dirty="0">
                <a:solidFill>
                  <a:srgbClr val="0070C0"/>
                </a:solidFill>
              </a:rPr>
              <a:t>	added = sum(</a:t>
            </a:r>
            <a:r>
              <a:rPr lang="en-US" dirty="0" err="1">
                <a:solidFill>
                  <a:srgbClr val="0070C0"/>
                </a:solidFill>
              </a:rPr>
              <a:t>list_ints</a:t>
            </a:r>
            <a:r>
              <a:rPr lang="en-US" dirty="0">
                <a:solidFill>
                  <a:srgbClr val="0070C0"/>
                </a:solidFill>
              </a:rPr>
              <a:t>)</a:t>
            </a:r>
          </a:p>
          <a:p>
            <a:pPr lvl="1">
              <a:lnSpc>
                <a:spcPct val="100000"/>
              </a:lnSpc>
            </a:pPr>
            <a:r>
              <a:rPr lang="en-US" dirty="0">
                <a:solidFill>
                  <a:srgbClr val="0070C0"/>
                </a:solidFill>
              </a:rPr>
              <a:t>	return added, </a:t>
            </a:r>
            <a:r>
              <a:rPr lang="en-US" dirty="0" err="1">
                <a:solidFill>
                  <a:srgbClr val="0070C0"/>
                </a:solidFill>
              </a:rPr>
              <a:t>len</a:t>
            </a:r>
            <a:r>
              <a:rPr lang="en-US" dirty="0">
                <a:solidFill>
                  <a:srgbClr val="0070C0"/>
                </a:solidFill>
              </a:rPr>
              <a:t>(</a:t>
            </a:r>
            <a:r>
              <a:rPr lang="en-US" dirty="0" err="1">
                <a:solidFill>
                  <a:srgbClr val="0070C0"/>
                </a:solidFill>
              </a:rPr>
              <a:t>list_ints</a:t>
            </a:r>
            <a:r>
              <a:rPr lang="en-US" dirty="0">
                <a:solidFill>
                  <a:srgbClr val="0070C0"/>
                </a:solidFill>
              </a:rPr>
              <a:t>)</a:t>
            </a:r>
          </a:p>
          <a:p>
            <a:pPr>
              <a:lnSpc>
                <a:spcPct val="150000"/>
              </a:lnSpc>
            </a:pPr>
            <a:r>
              <a:rPr lang="en-US" b="1" dirty="0"/>
              <a:t>Example3:</a:t>
            </a:r>
          </a:p>
          <a:p>
            <a:pPr lvl="1">
              <a:lnSpc>
                <a:spcPct val="100000"/>
              </a:lnSpc>
            </a:pPr>
            <a:r>
              <a:rPr lang="en-US" dirty="0">
                <a:solidFill>
                  <a:srgbClr val="0070C0"/>
                </a:solidFill>
              </a:rPr>
              <a:t>def </a:t>
            </a:r>
            <a:r>
              <a:rPr lang="en-US" dirty="0" err="1">
                <a:solidFill>
                  <a:srgbClr val="0070C0"/>
                </a:solidFill>
              </a:rPr>
              <a:t>xorfunc</a:t>
            </a:r>
            <a:r>
              <a:rPr lang="en-US" dirty="0">
                <a:solidFill>
                  <a:srgbClr val="0070C0"/>
                </a:solidFill>
              </a:rPr>
              <a:t>(</a:t>
            </a:r>
            <a:r>
              <a:rPr lang="en-US" dirty="0" err="1">
                <a:solidFill>
                  <a:srgbClr val="0070C0"/>
                </a:solidFill>
              </a:rPr>
              <a:t>list_ints</a:t>
            </a:r>
            <a:r>
              <a:rPr lang="en-US" dirty="0">
                <a:solidFill>
                  <a:srgbClr val="0070C0"/>
                </a:solidFill>
              </a:rPr>
              <a:t>, </a:t>
            </a:r>
            <a:r>
              <a:rPr lang="en-US" dirty="0" err="1">
                <a:solidFill>
                  <a:srgbClr val="0070C0"/>
                </a:solidFill>
              </a:rPr>
              <a:t>new_list</a:t>
            </a:r>
            <a:r>
              <a:rPr lang="en-US" dirty="0">
                <a:solidFill>
                  <a:srgbClr val="0070C0"/>
                </a:solidFill>
              </a:rPr>
              <a:t>, val2):</a:t>
            </a:r>
          </a:p>
          <a:p>
            <a:pPr lvl="1">
              <a:lnSpc>
                <a:spcPct val="100000"/>
              </a:lnSpc>
            </a:pPr>
            <a:r>
              <a:rPr lang="en-US" sz="1400" dirty="0">
                <a:solidFill>
                  <a:srgbClr val="00B050"/>
                </a:solidFill>
              </a:rPr>
              <a:t>	"""This function will perform an </a:t>
            </a:r>
            <a:r>
              <a:rPr lang="en-US" sz="1400" dirty="0" err="1">
                <a:solidFill>
                  <a:srgbClr val="00B050"/>
                </a:solidFill>
              </a:rPr>
              <a:t>xor</a:t>
            </a:r>
            <a:r>
              <a:rPr lang="en-US" sz="1400" dirty="0">
                <a:solidFill>
                  <a:srgbClr val="00B050"/>
                </a:solidFill>
              </a:rPr>
              <a:t> on the </a:t>
            </a:r>
            <a:r>
              <a:rPr lang="en-US" sz="1400" dirty="0" err="1">
                <a:solidFill>
                  <a:srgbClr val="00B050"/>
                </a:solidFill>
              </a:rPr>
              <a:t>list_ints</a:t>
            </a:r>
            <a:r>
              <a:rPr lang="en-US" sz="1400" dirty="0">
                <a:solidFill>
                  <a:srgbClr val="00B050"/>
                </a:solidFill>
              </a:rPr>
              <a:t> with val2 </a:t>
            </a:r>
          </a:p>
          <a:p>
            <a:pPr lvl="1">
              <a:lnSpc>
                <a:spcPct val="100000"/>
              </a:lnSpc>
            </a:pPr>
            <a:r>
              <a:rPr lang="en-US" sz="1400" dirty="0">
                <a:solidFill>
                  <a:srgbClr val="00B050"/>
                </a:solidFill>
              </a:rPr>
              <a:t>           and return the original and new list after being sorted"""</a:t>
            </a:r>
          </a:p>
          <a:p>
            <a:pPr lvl="1">
              <a:lnSpc>
                <a:spcPct val="100000"/>
              </a:lnSpc>
            </a:pPr>
            <a:endParaRPr lang="en-US" sz="1100" dirty="0">
              <a:solidFill>
                <a:srgbClr val="0070C0"/>
              </a:solidFill>
            </a:endParaRPr>
          </a:p>
          <a:p>
            <a:pPr lvl="1">
              <a:lnSpc>
                <a:spcPct val="100000"/>
              </a:lnSpc>
            </a:pPr>
            <a:r>
              <a:rPr lang="en-US" dirty="0">
                <a:solidFill>
                  <a:srgbClr val="0070C0"/>
                </a:solidFill>
              </a:rPr>
              <a:t>	for </a:t>
            </a:r>
            <a:r>
              <a:rPr lang="en-US" dirty="0" err="1">
                <a:solidFill>
                  <a:srgbClr val="0070C0"/>
                </a:solidFill>
              </a:rPr>
              <a:t>val</a:t>
            </a:r>
            <a:r>
              <a:rPr lang="en-US" dirty="0">
                <a:solidFill>
                  <a:srgbClr val="0070C0"/>
                </a:solidFill>
              </a:rPr>
              <a:t> in </a:t>
            </a:r>
            <a:r>
              <a:rPr lang="en-US" dirty="0" err="1">
                <a:solidFill>
                  <a:srgbClr val="0070C0"/>
                </a:solidFill>
              </a:rPr>
              <a:t>list_ints</a:t>
            </a:r>
            <a:r>
              <a:rPr lang="en-US" dirty="0">
                <a:solidFill>
                  <a:srgbClr val="0070C0"/>
                </a:solidFill>
              </a:rPr>
              <a:t>:</a:t>
            </a:r>
          </a:p>
          <a:p>
            <a:pPr lvl="1">
              <a:lnSpc>
                <a:spcPct val="100000"/>
              </a:lnSpc>
            </a:pPr>
            <a:r>
              <a:rPr lang="en-US" dirty="0">
                <a:solidFill>
                  <a:srgbClr val="0070C0"/>
                </a:solidFill>
              </a:rPr>
              <a:t>		  </a:t>
            </a:r>
            <a:r>
              <a:rPr lang="en-US" dirty="0" err="1">
                <a:solidFill>
                  <a:srgbClr val="0070C0"/>
                </a:solidFill>
              </a:rPr>
              <a:t>new_list.append</a:t>
            </a:r>
            <a:r>
              <a:rPr lang="en-US" dirty="0">
                <a:solidFill>
                  <a:srgbClr val="0070C0"/>
                </a:solidFill>
              </a:rPr>
              <a:t>(</a:t>
            </a:r>
            <a:r>
              <a:rPr lang="en-US" dirty="0" err="1">
                <a:solidFill>
                  <a:srgbClr val="0070C0"/>
                </a:solidFill>
              </a:rPr>
              <a:t>val</a:t>
            </a:r>
            <a:r>
              <a:rPr lang="en-US" dirty="0">
                <a:solidFill>
                  <a:srgbClr val="0070C0"/>
                </a:solidFill>
              </a:rPr>
              <a:t> ^ val2)</a:t>
            </a:r>
          </a:p>
          <a:p>
            <a:pPr lvl="1">
              <a:lnSpc>
                <a:spcPct val="100000"/>
              </a:lnSpc>
            </a:pPr>
            <a:r>
              <a:rPr lang="en-US" dirty="0">
                <a:solidFill>
                  <a:srgbClr val="0070C0"/>
                </a:solidFill>
              </a:rPr>
              <a:t>	return sorted(</a:t>
            </a:r>
            <a:r>
              <a:rPr lang="en-US" dirty="0" err="1">
                <a:solidFill>
                  <a:srgbClr val="0070C0"/>
                </a:solidFill>
              </a:rPr>
              <a:t>list_ints</a:t>
            </a:r>
            <a:r>
              <a:rPr lang="en-US" dirty="0">
                <a:solidFill>
                  <a:srgbClr val="0070C0"/>
                </a:solidFill>
              </a:rPr>
              <a:t>), sorted(</a:t>
            </a:r>
            <a:r>
              <a:rPr lang="en-US" dirty="0" err="1">
                <a:solidFill>
                  <a:srgbClr val="0070C0"/>
                </a:solidFill>
              </a:rPr>
              <a:t>new_list</a:t>
            </a:r>
            <a:r>
              <a:rPr lang="en-US" dirty="0">
                <a:solidFill>
                  <a:srgbClr val="0070C0"/>
                </a:solidFill>
              </a:rPr>
              <a:t>)</a:t>
            </a:r>
          </a:p>
          <a:p>
            <a:pPr>
              <a:lnSpc>
                <a:spcPct val="150000"/>
              </a:lnSpc>
            </a:pPr>
            <a:endParaRPr lang="en-US" dirty="0"/>
          </a:p>
        </p:txBody>
      </p:sp>
    </p:spTree>
    <p:extLst>
      <p:ext uri="{BB962C8B-B14F-4D97-AF65-F5344CB8AC3E}">
        <p14:creationId xmlns:p14="http://schemas.microsoft.com/office/powerpoint/2010/main" val="219234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 -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850319"/>
          </a:xfrm>
          <a:prstGeom prst="rect">
            <a:avLst/>
          </a:prstGeom>
          <a:noFill/>
        </p:spPr>
        <p:txBody>
          <a:bodyPr wrap="square" rtlCol="0">
            <a:spAutoFit/>
          </a:bodyPr>
          <a:lstStyle/>
          <a:p>
            <a:pPr>
              <a:lnSpc>
                <a:spcPct val="150000"/>
              </a:lnSpc>
            </a:pPr>
            <a:r>
              <a:rPr lang="en-US" b="1" dirty="0"/>
              <a:t>Create the file func1.py with the following code and explain what is happening:</a:t>
            </a:r>
          </a:p>
          <a:p>
            <a:pPr>
              <a:lnSpc>
                <a:spcPct val="100000"/>
              </a:lnSpc>
            </a:pPr>
            <a:r>
              <a:rPr lang="en-US" sz="1600" dirty="0">
                <a:solidFill>
                  <a:srgbClr val="0070C0"/>
                </a:solidFill>
              </a:rPr>
              <a:t>def </a:t>
            </a:r>
            <a:r>
              <a:rPr lang="en-US" sz="1600" dirty="0" err="1">
                <a:solidFill>
                  <a:srgbClr val="0070C0"/>
                </a:solidFill>
              </a:rPr>
              <a:t>xorfunc</a:t>
            </a:r>
            <a:r>
              <a:rPr lang="en-US" sz="1600" dirty="0">
                <a:solidFill>
                  <a:srgbClr val="0070C0"/>
                </a:solidFill>
              </a:rPr>
              <a:t>(</a:t>
            </a:r>
            <a:r>
              <a:rPr lang="en-US" sz="1600" dirty="0" err="1">
                <a:solidFill>
                  <a:srgbClr val="0070C0"/>
                </a:solidFill>
              </a:rPr>
              <a:t>list_ints</a:t>
            </a:r>
            <a:r>
              <a:rPr lang="en-US" sz="1600" dirty="0">
                <a:solidFill>
                  <a:srgbClr val="0070C0"/>
                </a:solidFill>
              </a:rPr>
              <a:t>, val2):</a:t>
            </a:r>
          </a:p>
          <a:p>
            <a:pPr>
              <a:lnSpc>
                <a:spcPct val="100000"/>
              </a:lnSpc>
            </a:pPr>
            <a:r>
              <a:rPr lang="en-US" sz="1200" dirty="0">
                <a:solidFill>
                  <a:srgbClr val="00B050"/>
                </a:solidFill>
              </a:rPr>
              <a:t>	"""This function will perform an </a:t>
            </a:r>
            <a:r>
              <a:rPr lang="en-US" sz="1200" dirty="0" err="1">
                <a:solidFill>
                  <a:srgbClr val="00B050"/>
                </a:solidFill>
              </a:rPr>
              <a:t>xor</a:t>
            </a:r>
            <a:r>
              <a:rPr lang="en-US" sz="1200" dirty="0">
                <a:solidFill>
                  <a:srgbClr val="00B050"/>
                </a:solidFill>
              </a:rPr>
              <a:t> on the </a:t>
            </a:r>
            <a:r>
              <a:rPr lang="en-US" sz="1200" dirty="0" err="1">
                <a:solidFill>
                  <a:srgbClr val="00B050"/>
                </a:solidFill>
              </a:rPr>
              <a:t>list_ints</a:t>
            </a:r>
            <a:r>
              <a:rPr lang="en-US" sz="1200" dirty="0">
                <a:solidFill>
                  <a:srgbClr val="00B050"/>
                </a:solidFill>
              </a:rPr>
              <a:t> with val2 </a:t>
            </a:r>
          </a:p>
          <a:p>
            <a:pPr>
              <a:lnSpc>
                <a:spcPct val="100000"/>
              </a:lnSpc>
            </a:pPr>
            <a:r>
              <a:rPr lang="en-US" sz="1200" dirty="0">
                <a:solidFill>
                  <a:srgbClr val="00B050"/>
                </a:solidFill>
              </a:rPr>
              <a:t>           and return the original and new list after being sorted"""</a:t>
            </a:r>
          </a:p>
          <a:p>
            <a:pPr>
              <a:lnSpc>
                <a:spcPct val="100000"/>
              </a:lnSpc>
            </a:pPr>
            <a:endParaRPr lang="en-US" sz="1050" dirty="0">
              <a:solidFill>
                <a:srgbClr val="0070C0"/>
              </a:solidFill>
            </a:endParaRPr>
          </a:p>
          <a:p>
            <a:pPr>
              <a:lnSpc>
                <a:spcPct val="100000"/>
              </a:lnSpc>
            </a:pPr>
            <a:r>
              <a:rPr lang="en-US" sz="1600" dirty="0">
                <a:solidFill>
                  <a:srgbClr val="0070C0"/>
                </a:solidFill>
              </a:rPr>
              <a:t>	</a:t>
            </a:r>
            <a:r>
              <a:rPr lang="en-US" sz="1600" dirty="0" err="1">
                <a:solidFill>
                  <a:srgbClr val="0070C0"/>
                </a:solidFill>
              </a:rPr>
              <a:t>new_list</a:t>
            </a:r>
            <a:r>
              <a:rPr lang="en-US" sz="1600" dirty="0">
                <a:solidFill>
                  <a:srgbClr val="0070C0"/>
                </a:solidFill>
              </a:rPr>
              <a:t> = []	</a:t>
            </a:r>
          </a:p>
          <a:p>
            <a:pPr>
              <a:lnSpc>
                <a:spcPct val="100000"/>
              </a:lnSpc>
            </a:pPr>
            <a:r>
              <a:rPr lang="en-US" sz="1600" dirty="0">
                <a:solidFill>
                  <a:srgbClr val="0070C0"/>
                </a:solidFill>
              </a:rPr>
              <a:t>	for </a:t>
            </a:r>
            <a:r>
              <a:rPr lang="en-US" sz="1600" dirty="0" err="1">
                <a:solidFill>
                  <a:srgbClr val="0070C0"/>
                </a:solidFill>
              </a:rPr>
              <a:t>val</a:t>
            </a:r>
            <a:r>
              <a:rPr lang="en-US" sz="1600" dirty="0">
                <a:solidFill>
                  <a:srgbClr val="0070C0"/>
                </a:solidFill>
              </a:rPr>
              <a:t> in </a:t>
            </a:r>
            <a:r>
              <a:rPr lang="en-US" sz="1600" dirty="0" err="1">
                <a:solidFill>
                  <a:srgbClr val="0070C0"/>
                </a:solidFill>
              </a:rPr>
              <a:t>list_ints</a:t>
            </a:r>
            <a:r>
              <a:rPr lang="en-US" sz="1600" dirty="0">
                <a:solidFill>
                  <a:srgbClr val="0070C0"/>
                </a:solidFill>
              </a:rPr>
              <a:t>:</a:t>
            </a:r>
          </a:p>
          <a:p>
            <a:pPr>
              <a:lnSpc>
                <a:spcPct val="100000"/>
              </a:lnSpc>
            </a:pPr>
            <a:r>
              <a:rPr lang="en-US" sz="1600" dirty="0">
                <a:solidFill>
                  <a:srgbClr val="0070C0"/>
                </a:solidFill>
              </a:rPr>
              <a:t>		  </a:t>
            </a:r>
            <a:r>
              <a:rPr lang="en-US" sz="1600" dirty="0" err="1">
                <a:solidFill>
                  <a:srgbClr val="0070C0"/>
                </a:solidFill>
              </a:rPr>
              <a:t>new_list.append</a:t>
            </a:r>
            <a:r>
              <a:rPr lang="en-US" sz="1600" dirty="0">
                <a:solidFill>
                  <a:srgbClr val="0070C0"/>
                </a:solidFill>
              </a:rPr>
              <a:t>(</a:t>
            </a:r>
            <a:r>
              <a:rPr lang="en-US" sz="1600" dirty="0" err="1">
                <a:solidFill>
                  <a:srgbClr val="0070C0"/>
                </a:solidFill>
              </a:rPr>
              <a:t>val</a:t>
            </a:r>
            <a:r>
              <a:rPr lang="en-US" sz="1600" dirty="0">
                <a:solidFill>
                  <a:srgbClr val="0070C0"/>
                </a:solidFill>
              </a:rPr>
              <a:t> ^ val2)</a:t>
            </a:r>
          </a:p>
          <a:p>
            <a:pPr>
              <a:lnSpc>
                <a:spcPct val="100000"/>
              </a:lnSpc>
            </a:pPr>
            <a:r>
              <a:rPr lang="en-US" sz="1600" dirty="0">
                <a:solidFill>
                  <a:srgbClr val="0070C0"/>
                </a:solidFill>
              </a:rPr>
              <a:t>	return sorted(</a:t>
            </a:r>
            <a:r>
              <a:rPr lang="en-US" sz="1600" dirty="0" err="1">
                <a:solidFill>
                  <a:srgbClr val="0070C0"/>
                </a:solidFill>
              </a:rPr>
              <a:t>list_ints</a:t>
            </a:r>
            <a:r>
              <a:rPr lang="en-US" sz="1600" dirty="0">
                <a:solidFill>
                  <a:srgbClr val="0070C0"/>
                </a:solidFill>
              </a:rPr>
              <a:t>), sorted(</a:t>
            </a:r>
            <a:r>
              <a:rPr lang="en-US" sz="1600" dirty="0" err="1">
                <a:solidFill>
                  <a:srgbClr val="0070C0"/>
                </a:solidFill>
              </a:rPr>
              <a:t>new_list</a:t>
            </a:r>
            <a:r>
              <a:rPr lang="en-US" sz="1600" dirty="0">
                <a:solidFill>
                  <a:srgbClr val="0070C0"/>
                </a:solidFill>
              </a:rPr>
              <a:t>)</a:t>
            </a:r>
          </a:p>
          <a:p>
            <a:pPr>
              <a:lnSpc>
                <a:spcPct val="100000"/>
              </a:lnSpc>
            </a:pPr>
            <a:endParaRPr lang="en-US" sz="1600" dirty="0">
              <a:solidFill>
                <a:srgbClr val="0070C0"/>
              </a:solidFill>
            </a:endParaRPr>
          </a:p>
          <a:p>
            <a:pPr>
              <a:lnSpc>
                <a:spcPct val="100000"/>
              </a:lnSpc>
            </a:pPr>
            <a:r>
              <a:rPr lang="en-US" sz="1600" dirty="0">
                <a:solidFill>
                  <a:srgbClr val="0070C0"/>
                </a:solidFill>
              </a:rPr>
              <a:t>print(help(</a:t>
            </a:r>
            <a:r>
              <a:rPr lang="en-US" sz="1600" dirty="0" err="1">
                <a:solidFill>
                  <a:srgbClr val="0070C0"/>
                </a:solidFill>
              </a:rPr>
              <a:t>xorfunc</a:t>
            </a:r>
            <a:r>
              <a:rPr lang="en-US" sz="1600" dirty="0">
                <a:solidFill>
                  <a:srgbClr val="0070C0"/>
                </a:solidFill>
              </a:rPr>
              <a:t>))</a:t>
            </a:r>
          </a:p>
          <a:p>
            <a:pPr>
              <a:lnSpc>
                <a:spcPct val="100000"/>
              </a:lnSpc>
            </a:pPr>
            <a:endParaRPr lang="en-US" sz="1600" dirty="0">
              <a:solidFill>
                <a:srgbClr val="0070C0"/>
              </a:solidFill>
            </a:endParaRPr>
          </a:p>
          <a:p>
            <a:pPr>
              <a:lnSpc>
                <a:spcPct val="100000"/>
              </a:lnSpc>
            </a:pPr>
            <a:r>
              <a:rPr lang="en-US" sz="1600" dirty="0">
                <a:solidFill>
                  <a:srgbClr val="0070C0"/>
                </a:solidFill>
              </a:rPr>
              <a:t>b = </a:t>
            </a:r>
            <a:r>
              <a:rPr lang="en-US" sz="1600" dirty="0" err="1">
                <a:solidFill>
                  <a:srgbClr val="0070C0"/>
                </a:solidFill>
              </a:rPr>
              <a:t>xorfunc</a:t>
            </a:r>
            <a:r>
              <a:rPr lang="en-US" sz="1600" dirty="0">
                <a:solidFill>
                  <a:srgbClr val="0070C0"/>
                </a:solidFill>
              </a:rPr>
              <a:t>([10, 20, 50, 78, 45, 40], 0x34)</a:t>
            </a:r>
          </a:p>
          <a:p>
            <a:pPr>
              <a:lnSpc>
                <a:spcPct val="100000"/>
              </a:lnSpc>
            </a:pPr>
            <a:r>
              <a:rPr lang="en-US" sz="1600" dirty="0">
                <a:solidFill>
                  <a:srgbClr val="0070C0"/>
                </a:solidFill>
              </a:rPr>
              <a:t>print(</a:t>
            </a:r>
            <a:r>
              <a:rPr lang="en-US" sz="1600" dirty="0" err="1">
                <a:solidFill>
                  <a:srgbClr val="0070C0"/>
                </a:solidFill>
              </a:rPr>
              <a:t>f'Printing</a:t>
            </a:r>
            <a:r>
              <a:rPr lang="en-US" sz="1600" dirty="0">
                <a:solidFill>
                  <a:srgbClr val="0070C0"/>
                </a:solidFill>
              </a:rPr>
              <a:t> b: {b}’)</a:t>
            </a:r>
          </a:p>
          <a:p>
            <a:pPr>
              <a:lnSpc>
                <a:spcPct val="100000"/>
              </a:lnSpc>
            </a:pPr>
            <a:endParaRPr lang="en-US" sz="1600" dirty="0">
              <a:solidFill>
                <a:srgbClr val="0070C0"/>
              </a:solidFill>
            </a:endParaRPr>
          </a:p>
          <a:p>
            <a:pPr>
              <a:lnSpc>
                <a:spcPct val="100000"/>
              </a:lnSpc>
            </a:pPr>
            <a:r>
              <a:rPr lang="en-US" sz="1600" dirty="0">
                <a:solidFill>
                  <a:srgbClr val="0070C0"/>
                </a:solidFill>
              </a:rPr>
              <a:t>a, b = </a:t>
            </a:r>
            <a:r>
              <a:rPr lang="en-US" sz="1600" dirty="0" err="1">
                <a:solidFill>
                  <a:srgbClr val="0070C0"/>
                </a:solidFill>
              </a:rPr>
              <a:t>xorfunc</a:t>
            </a:r>
            <a:r>
              <a:rPr lang="en-US" sz="1600" dirty="0">
                <a:solidFill>
                  <a:srgbClr val="0070C0"/>
                </a:solidFill>
              </a:rPr>
              <a:t>([10, 20, 50, 78, 45, 40], 0x34)</a:t>
            </a:r>
          </a:p>
          <a:p>
            <a:pPr>
              <a:lnSpc>
                <a:spcPct val="100000"/>
              </a:lnSpc>
            </a:pPr>
            <a:r>
              <a:rPr lang="en-US" sz="1600" dirty="0">
                <a:solidFill>
                  <a:srgbClr val="0070C0"/>
                </a:solidFill>
              </a:rPr>
              <a:t>print(</a:t>
            </a:r>
            <a:r>
              <a:rPr lang="en-US" sz="1600" dirty="0" err="1">
                <a:solidFill>
                  <a:srgbClr val="0070C0"/>
                </a:solidFill>
              </a:rPr>
              <a:t>f'Printing</a:t>
            </a:r>
            <a:r>
              <a:rPr lang="en-US" sz="1600" dirty="0">
                <a:solidFill>
                  <a:srgbClr val="0070C0"/>
                </a:solidFill>
              </a:rPr>
              <a:t> a and b: {a} and {b}’)</a:t>
            </a:r>
            <a:endParaRPr lang="en-US" dirty="0"/>
          </a:p>
          <a:p>
            <a:pPr>
              <a:lnSpc>
                <a:spcPct val="150000"/>
              </a:lnSpc>
            </a:pPr>
            <a:endParaRPr lang="en-US" dirty="0"/>
          </a:p>
          <a:p>
            <a:pPr>
              <a:lnSpc>
                <a:spcPct val="150000"/>
              </a:lnSpc>
            </a:pPr>
            <a:r>
              <a:rPr lang="en-US" dirty="0"/>
              <a:t>There is some small redundancy in the code. How could this be resolved?</a:t>
            </a:r>
          </a:p>
          <a:p>
            <a:pPr>
              <a:lnSpc>
                <a:spcPct val="150000"/>
              </a:lnSpc>
            </a:pPr>
            <a:r>
              <a:rPr lang="en-US" dirty="0"/>
              <a:t>a, b = </a:t>
            </a:r>
            <a:r>
              <a:rPr lang="pt-BR" dirty="0"/>
              <a:t>xorfunc([10, 20, 50, 78, 45, 40], 0x34)</a:t>
            </a:r>
          </a:p>
        </p:txBody>
      </p:sp>
    </p:spTree>
    <p:extLst>
      <p:ext uri="{BB962C8B-B14F-4D97-AF65-F5344CB8AC3E}">
        <p14:creationId xmlns:p14="http://schemas.microsoft.com/office/powerpoint/2010/main" val="1427225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 -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1703030"/>
          </a:xfrm>
          <a:prstGeom prst="rect">
            <a:avLst/>
          </a:prstGeom>
          <a:noFill/>
        </p:spPr>
        <p:txBody>
          <a:bodyPr wrap="square" rtlCol="0">
            <a:spAutoFit/>
          </a:bodyPr>
          <a:lstStyle/>
          <a:p>
            <a:pPr>
              <a:lnSpc>
                <a:spcPct val="150000"/>
              </a:lnSpc>
            </a:pPr>
            <a:r>
              <a:rPr lang="en-US" dirty="0"/>
              <a:t>On the previous slide, the following line needs a bit of clarity.</a:t>
            </a:r>
          </a:p>
          <a:p>
            <a:pPr>
              <a:lnSpc>
                <a:spcPct val="150000"/>
              </a:lnSpc>
            </a:pPr>
            <a:endParaRPr lang="en-US" dirty="0"/>
          </a:p>
          <a:p>
            <a:pPr>
              <a:lnSpc>
                <a:spcPct val="150000"/>
              </a:lnSpc>
            </a:pPr>
            <a:r>
              <a:rPr lang="en-US" dirty="0"/>
              <a:t>Do you know what is happening here and what the process is called?</a:t>
            </a:r>
          </a:p>
          <a:p>
            <a:pPr>
              <a:lnSpc>
                <a:spcPct val="150000"/>
              </a:lnSpc>
            </a:pPr>
            <a:r>
              <a:rPr lang="en-US" dirty="0"/>
              <a:t>	</a:t>
            </a:r>
            <a:r>
              <a:rPr lang="en-US" dirty="0">
                <a:solidFill>
                  <a:srgbClr val="0070C0"/>
                </a:solidFill>
              </a:rPr>
              <a:t>a, b = </a:t>
            </a:r>
            <a:r>
              <a:rPr lang="pt-BR" dirty="0">
                <a:solidFill>
                  <a:srgbClr val="0070C0"/>
                </a:solidFill>
              </a:rPr>
              <a:t>xorfunc([10, 20, 50, 78, 45, 40], 0x34)</a:t>
            </a:r>
          </a:p>
        </p:txBody>
      </p:sp>
    </p:spTree>
    <p:extLst>
      <p:ext uri="{BB962C8B-B14F-4D97-AF65-F5344CB8AC3E}">
        <p14:creationId xmlns:p14="http://schemas.microsoft.com/office/powerpoint/2010/main" val="299504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User Input</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047207"/>
            <a:ext cx="7914669" cy="5416868"/>
          </a:xfrm>
          <a:prstGeom prst="rect">
            <a:avLst/>
          </a:prstGeom>
          <a:noFill/>
        </p:spPr>
        <p:txBody>
          <a:bodyPr wrap="square" rtlCol="0">
            <a:spAutoFit/>
          </a:bodyPr>
          <a:lstStyle/>
          <a:p>
            <a:pPr>
              <a:lnSpc>
                <a:spcPct val="150000"/>
              </a:lnSpc>
            </a:pPr>
            <a:r>
              <a:rPr lang="en-US" dirty="0"/>
              <a:t>For scripts to be interactive there needs to be a 'method' for users to provide input. This input can be used to start, change the flow of or terminate the program.</a:t>
            </a:r>
          </a:p>
          <a:p>
            <a:pPr>
              <a:lnSpc>
                <a:spcPct val="150000"/>
              </a:lnSpc>
            </a:pPr>
            <a:r>
              <a:rPr lang="en-US" dirty="0"/>
              <a:t>Python makes this simple with the built-in method </a:t>
            </a:r>
            <a:r>
              <a:rPr lang="en-US" b="1" dirty="0"/>
              <a:t>"input"</a:t>
            </a:r>
            <a:r>
              <a:rPr lang="en-US" dirty="0"/>
              <a:t>.</a:t>
            </a:r>
            <a:r>
              <a:rPr lang="en-US" b="1" dirty="0"/>
              <a:t> </a:t>
            </a:r>
            <a:r>
              <a:rPr lang="en-US" dirty="0"/>
              <a:t>See below for examples of possible uses:</a:t>
            </a:r>
          </a:p>
          <a:p>
            <a:pPr>
              <a:lnSpc>
                <a:spcPct val="150000"/>
              </a:lnSpc>
            </a:pPr>
            <a:endParaRPr lang="en-US" dirty="0"/>
          </a:p>
          <a:p>
            <a:pPr lvl="1">
              <a:lnSpc>
                <a:spcPct val="100000"/>
              </a:lnSpc>
            </a:pPr>
            <a:r>
              <a:rPr lang="en-US" sz="1600" b="1" dirty="0">
                <a:solidFill>
                  <a:srgbClr val="0070C0"/>
                </a:solidFill>
              </a:rPr>
              <a:t>&gt;&gt;&gt; number = input("Please enter a number: ")</a:t>
            </a:r>
          </a:p>
          <a:p>
            <a:pPr lvl="1">
              <a:lnSpc>
                <a:spcPct val="100000"/>
              </a:lnSpc>
            </a:pPr>
            <a:r>
              <a:rPr lang="en-US" sz="1600" b="1" dirty="0">
                <a:solidFill>
                  <a:srgbClr val="0070C0"/>
                </a:solidFill>
              </a:rPr>
              <a:t>&gt;&gt;&gt; number</a:t>
            </a:r>
          </a:p>
          <a:p>
            <a:pPr lvl="1">
              <a:lnSpc>
                <a:spcPct val="100000"/>
              </a:lnSpc>
            </a:pPr>
            <a:r>
              <a:rPr lang="en-US" sz="1600" b="1" dirty="0">
                <a:solidFill>
                  <a:srgbClr val="0070C0"/>
                </a:solidFill>
              </a:rPr>
              <a:t>'345'</a:t>
            </a:r>
          </a:p>
          <a:p>
            <a:pPr lvl="1">
              <a:lnSpc>
                <a:spcPct val="100000"/>
              </a:lnSpc>
            </a:pPr>
            <a:r>
              <a:rPr lang="en-US" sz="1600" b="1" dirty="0">
                <a:solidFill>
                  <a:srgbClr val="0070C0"/>
                </a:solidFill>
              </a:rPr>
              <a:t>&gt;&gt;&gt; name = input("Please enter a name: ")</a:t>
            </a:r>
          </a:p>
          <a:p>
            <a:pPr lvl="1">
              <a:lnSpc>
                <a:spcPct val="100000"/>
              </a:lnSpc>
            </a:pPr>
            <a:r>
              <a:rPr lang="en-US" sz="1600" b="1" dirty="0">
                <a:solidFill>
                  <a:srgbClr val="0070C0"/>
                </a:solidFill>
              </a:rPr>
              <a:t>&gt;&gt;&gt; name</a:t>
            </a:r>
          </a:p>
          <a:p>
            <a:pPr lvl="1">
              <a:lnSpc>
                <a:spcPct val="100000"/>
              </a:lnSpc>
            </a:pPr>
            <a:r>
              <a:rPr lang="en-US" sz="1600" b="1" dirty="0">
                <a:solidFill>
                  <a:srgbClr val="0070C0"/>
                </a:solidFill>
              </a:rPr>
              <a:t>"&lt;Students Name&gt;"</a:t>
            </a:r>
          </a:p>
          <a:p>
            <a:pPr lvl="1">
              <a:lnSpc>
                <a:spcPct val="100000"/>
              </a:lnSpc>
            </a:pPr>
            <a:r>
              <a:rPr lang="en-US" sz="1600" b="1" dirty="0">
                <a:solidFill>
                  <a:srgbClr val="0070C0"/>
                </a:solidFill>
              </a:rPr>
              <a:t>&gt;&gt;&gt; help(input)          </a:t>
            </a:r>
            <a:r>
              <a:rPr lang="en-US" sz="1600" b="1" dirty="0">
                <a:solidFill>
                  <a:srgbClr val="C00000"/>
                </a:solidFill>
              </a:rPr>
              <a:t># What does help say about the return value of input?</a:t>
            </a:r>
          </a:p>
          <a:p>
            <a:pPr lvl="1">
              <a:lnSpc>
                <a:spcPct val="100000"/>
              </a:lnSpc>
            </a:pPr>
            <a:endParaRPr lang="en-US" sz="1600" b="1" dirty="0">
              <a:solidFill>
                <a:srgbClr val="C00000"/>
              </a:solidFill>
            </a:endParaRPr>
          </a:p>
          <a:p>
            <a:pPr lvl="1">
              <a:lnSpc>
                <a:spcPct val="100000"/>
              </a:lnSpc>
            </a:pPr>
            <a:r>
              <a:rPr lang="en-US" sz="1600" b="1" dirty="0">
                <a:solidFill>
                  <a:srgbClr val="C00000"/>
                </a:solidFill>
              </a:rPr>
              <a:t>You should do some research on this function</a:t>
            </a:r>
          </a:p>
          <a:p>
            <a:pPr lvl="1">
              <a:lnSpc>
                <a:spcPct val="100000"/>
              </a:lnSpc>
            </a:pPr>
            <a:r>
              <a:rPr lang="en-US" sz="800" b="1" dirty="0">
                <a:solidFill>
                  <a:schemeClr val="accent3">
                    <a:lumMod val="85000"/>
                  </a:schemeClr>
                </a:solidFill>
              </a:rPr>
              <a:t>https://docs.python.org/3/library/functions.html</a:t>
            </a:r>
          </a:p>
          <a:p>
            <a:pPr lvl="1">
              <a:lnSpc>
                <a:spcPct val="100000"/>
              </a:lnSpc>
            </a:pPr>
            <a:endParaRPr lang="en-US" sz="800" b="1" dirty="0">
              <a:solidFill>
                <a:schemeClr val="accent3">
                  <a:lumMod val="85000"/>
                </a:schemeClr>
              </a:solidFill>
            </a:endParaRPr>
          </a:p>
          <a:p>
            <a:pPr lvl="1">
              <a:lnSpc>
                <a:spcPct val="100000"/>
              </a:lnSpc>
            </a:pPr>
            <a:r>
              <a:rPr lang="en-US" sz="1600" b="1" dirty="0">
                <a:solidFill>
                  <a:srgbClr val="C00000"/>
                </a:solidFill>
              </a:rPr>
              <a:t>What is the type of the value returned from the function input?</a:t>
            </a:r>
          </a:p>
        </p:txBody>
      </p:sp>
    </p:spTree>
    <p:extLst>
      <p:ext uri="{BB962C8B-B14F-4D97-AF65-F5344CB8AC3E}">
        <p14:creationId xmlns:p14="http://schemas.microsoft.com/office/powerpoint/2010/main" val="4180654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611519"/>
          </a:xfrm>
          <a:prstGeom prst="rect">
            <a:avLst/>
          </a:prstGeom>
          <a:noFill/>
        </p:spPr>
        <p:txBody>
          <a:bodyPr wrap="square" rtlCol="0">
            <a:spAutoFit/>
          </a:bodyPr>
          <a:lstStyle/>
          <a:p>
            <a:pPr>
              <a:lnSpc>
                <a:spcPct val="150000"/>
              </a:lnSpc>
            </a:pPr>
            <a:r>
              <a:rPr lang="en-US" dirty="0"/>
              <a:t>Note:</a:t>
            </a:r>
          </a:p>
          <a:p>
            <a:pPr>
              <a:lnSpc>
                <a:spcPct val="150000"/>
              </a:lnSpc>
            </a:pPr>
            <a:r>
              <a:rPr lang="en-US" dirty="0"/>
              <a:t>When we called the function we used positional arguments. That means that the list [10, 20, 50, 78, 45, 40] will always get placed into the variable </a:t>
            </a:r>
            <a:r>
              <a:rPr lang="en-US" dirty="0" err="1"/>
              <a:t>list_ints</a:t>
            </a:r>
            <a:r>
              <a:rPr lang="en-US" dirty="0"/>
              <a:t> and therefore 0x34 will always get placed into the variable val2. The reason is they are assigned that way because of the position.</a:t>
            </a:r>
          </a:p>
          <a:p>
            <a:pPr>
              <a:lnSpc>
                <a:spcPct val="150000"/>
              </a:lnSpc>
            </a:pPr>
            <a:r>
              <a:rPr lang="en-US" dirty="0"/>
              <a:t>Positional arguments are always required.</a:t>
            </a:r>
          </a:p>
          <a:p>
            <a:pPr>
              <a:lnSpc>
                <a:spcPct val="150000"/>
              </a:lnSpc>
            </a:pPr>
            <a:endParaRPr lang="en-US" dirty="0"/>
          </a:p>
          <a:p>
            <a:pPr>
              <a:lnSpc>
                <a:spcPct val="150000"/>
              </a:lnSpc>
            </a:pPr>
            <a:r>
              <a:rPr lang="en-US" dirty="0"/>
              <a:t>Functions in python also have the ability to assigned by keyword arguments, these are variables have a default value and are therefore optional. More explanation to follow.</a:t>
            </a:r>
          </a:p>
          <a:p>
            <a:pPr>
              <a:lnSpc>
                <a:spcPct val="150000"/>
              </a:lnSpc>
            </a:pPr>
            <a:endParaRPr lang="en-US" dirty="0"/>
          </a:p>
        </p:txBody>
      </p:sp>
    </p:spTree>
    <p:extLst>
      <p:ext uri="{BB962C8B-B14F-4D97-AF65-F5344CB8AC3E}">
        <p14:creationId xmlns:p14="http://schemas.microsoft.com/office/powerpoint/2010/main" val="67827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 – Positional arguments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5368" y="838200"/>
            <a:ext cx="7692419" cy="4109330"/>
          </a:xfrm>
          <a:prstGeom prst="rect">
            <a:avLst/>
          </a:prstGeom>
          <a:noFill/>
        </p:spPr>
        <p:txBody>
          <a:bodyPr wrap="square" rtlCol="0">
            <a:spAutoFit/>
          </a:bodyPr>
          <a:lstStyle/>
          <a:p>
            <a:pPr>
              <a:lnSpc>
                <a:spcPct val="150000"/>
              </a:lnSpc>
            </a:pPr>
            <a:r>
              <a:rPr lang="en-US" sz="1600" dirty="0"/>
              <a:t>Python allows the use of position name when calling a function.</a:t>
            </a:r>
          </a:p>
          <a:p>
            <a:pPr>
              <a:lnSpc>
                <a:spcPct val="150000"/>
              </a:lnSpc>
            </a:pPr>
            <a:endParaRPr lang="en-US" sz="1600" dirty="0"/>
          </a:p>
          <a:p>
            <a:pPr>
              <a:lnSpc>
                <a:spcPct val="150000"/>
              </a:lnSpc>
            </a:pPr>
            <a:r>
              <a:rPr lang="en-US" sz="1600" dirty="0"/>
              <a:t>If a function has a parameter list, it allows for arguments to be sent to the function. </a:t>
            </a:r>
          </a:p>
          <a:p>
            <a:pPr>
              <a:lnSpc>
                <a:spcPct val="150000"/>
              </a:lnSpc>
            </a:pPr>
            <a:r>
              <a:rPr lang="en-US" sz="1600" dirty="0"/>
              <a:t>When a function is called; the values being sent to the function are </a:t>
            </a:r>
            <a:r>
              <a:rPr lang="en-US" sz="1600" b="1" i="1" dirty="0"/>
              <a:t>positionally assigned</a:t>
            </a:r>
            <a:r>
              <a:rPr lang="en-US" sz="1600" dirty="0"/>
              <a:t>. In the snippet of code below that means </a:t>
            </a:r>
            <a:r>
              <a:rPr lang="en-US" sz="1600" b="1" i="1" dirty="0"/>
              <a:t>val1 = 5</a:t>
            </a:r>
            <a:r>
              <a:rPr lang="en-US" sz="1600" dirty="0"/>
              <a:t> and </a:t>
            </a:r>
            <a:r>
              <a:rPr lang="en-US" sz="1600" b="1" i="1" dirty="0"/>
              <a:t>val2 = 6</a:t>
            </a:r>
            <a:r>
              <a:rPr lang="en-US" sz="1600" dirty="0"/>
              <a:t>. </a:t>
            </a:r>
          </a:p>
          <a:p>
            <a:pPr>
              <a:lnSpc>
                <a:spcPct val="150000"/>
              </a:lnSpc>
            </a:pPr>
            <a:endParaRPr lang="en-US" sz="1600" dirty="0"/>
          </a:p>
          <a:p>
            <a:pPr>
              <a:lnSpc>
                <a:spcPct val="150000"/>
              </a:lnSpc>
            </a:pPr>
            <a:r>
              <a:rPr lang="en-US" sz="1600" dirty="0"/>
              <a:t>Python allows you to specifically use the parameter name to assign values. This allows the arguments to be explicitly set. Also, the values to be called in any order as shown below. As long as non-positional arguments come first.</a:t>
            </a:r>
          </a:p>
          <a:p>
            <a:pPr>
              <a:lnSpc>
                <a:spcPct val="150000"/>
              </a:lnSpc>
            </a:pPr>
            <a:r>
              <a:rPr lang="en-US" sz="1600" dirty="0">
                <a:solidFill>
                  <a:srgbClr val="0033CC"/>
                </a:solidFill>
              </a:rPr>
              <a:t>In other words this will generate an </a:t>
            </a:r>
            <a:r>
              <a:rPr lang="en-US" sz="1600" dirty="0" err="1">
                <a:solidFill>
                  <a:srgbClr val="0033CC"/>
                </a:solidFill>
              </a:rPr>
              <a:t>SyntaxError</a:t>
            </a:r>
            <a:r>
              <a:rPr lang="en-US" sz="1600" dirty="0">
                <a:solidFill>
                  <a:srgbClr val="0033CC"/>
                </a:solidFill>
              </a:rPr>
              <a:t> because 5 is incorrectly placed: </a:t>
            </a:r>
            <a:r>
              <a:rPr lang="en-US" sz="1600" b="1" dirty="0">
                <a:solidFill>
                  <a:srgbClr val="0033CC"/>
                </a:solidFill>
              </a:rPr>
              <a:t>added = add_func1( val3 = </a:t>
            </a:r>
            <a:r>
              <a:rPr lang="en-US" sz="1600" b="1" dirty="0">
                <a:solidFill>
                  <a:srgbClr val="FF66CC"/>
                </a:solidFill>
              </a:rPr>
              <a:t>8</a:t>
            </a:r>
            <a:r>
              <a:rPr lang="en-US" sz="1600" b="1" dirty="0"/>
              <a:t>, </a:t>
            </a:r>
            <a:r>
              <a:rPr lang="en-US" sz="1600" b="1" dirty="0">
                <a:solidFill>
                  <a:srgbClr val="FF66CC"/>
                </a:solidFill>
                <a:highlight>
                  <a:srgbClr val="FFFF00"/>
                </a:highlight>
              </a:rPr>
              <a:t>5</a:t>
            </a:r>
            <a:r>
              <a:rPr lang="en-US" sz="1600" b="1" dirty="0"/>
              <a:t>, </a:t>
            </a:r>
            <a:r>
              <a:rPr lang="en-US" sz="1600" b="1" dirty="0">
                <a:solidFill>
                  <a:srgbClr val="0033CC"/>
                </a:solidFill>
              </a:rPr>
              <a:t>val2 = </a:t>
            </a:r>
            <a:r>
              <a:rPr lang="en-US" sz="1600" b="1" dirty="0">
                <a:solidFill>
                  <a:srgbClr val="FF66CC"/>
                </a:solidFill>
              </a:rPr>
              <a:t>7 </a:t>
            </a:r>
            <a:r>
              <a:rPr lang="en-US" sz="1600" b="1" dirty="0">
                <a:solidFill>
                  <a:srgbClr val="0033CC"/>
                </a:solidFill>
              </a:rPr>
              <a:t>) </a:t>
            </a:r>
            <a:r>
              <a:rPr lang="en-US" sz="1600" i="1" dirty="0">
                <a:solidFill>
                  <a:srgbClr val="0033CC"/>
                </a:solidFill>
              </a:rPr>
              <a:t># Give it a try</a:t>
            </a:r>
            <a:endParaRPr lang="en-US" i="1" dirty="0">
              <a:solidFill>
                <a:srgbClr val="0033CC"/>
              </a:solidFill>
            </a:endParaRPr>
          </a:p>
        </p:txBody>
      </p:sp>
      <p:pic>
        <p:nvPicPr>
          <p:cNvPr id="4" name="Picture 3">
            <a:extLst>
              <a:ext uri="{FF2B5EF4-FFF2-40B4-BE49-F238E27FC236}">
                <a16:creationId xmlns:a16="http://schemas.microsoft.com/office/drawing/2014/main" id="{A25B8329-61C8-426A-93FF-203F5B380A21}"/>
              </a:ext>
            </a:extLst>
          </p:cNvPr>
          <p:cNvPicPr>
            <a:picLocks noChangeAspect="1"/>
          </p:cNvPicPr>
          <p:nvPr/>
        </p:nvPicPr>
        <p:blipFill>
          <a:blip r:embed="rId2"/>
          <a:stretch>
            <a:fillRect/>
          </a:stretch>
        </p:blipFill>
        <p:spPr>
          <a:xfrm>
            <a:off x="613380" y="5181600"/>
            <a:ext cx="2971800" cy="1084943"/>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A7E63C0-32D0-43E6-BCA1-944E43DC8AAF}"/>
              </a:ext>
            </a:extLst>
          </p:cNvPr>
          <p:cNvPicPr>
            <a:picLocks noChangeAspect="1"/>
          </p:cNvPicPr>
          <p:nvPr/>
        </p:nvPicPr>
        <p:blipFill>
          <a:blip r:embed="rId3"/>
          <a:stretch>
            <a:fillRect/>
          </a:stretch>
        </p:blipFill>
        <p:spPr>
          <a:xfrm>
            <a:off x="4319587" y="5182056"/>
            <a:ext cx="3986212" cy="10840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602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692419" cy="3801554"/>
          </a:xfrm>
          <a:prstGeom prst="rect">
            <a:avLst/>
          </a:prstGeom>
          <a:noFill/>
        </p:spPr>
        <p:txBody>
          <a:bodyPr wrap="square" rtlCol="0">
            <a:spAutoFit/>
          </a:bodyPr>
          <a:lstStyle/>
          <a:p>
            <a:pPr>
              <a:lnSpc>
                <a:spcPct val="150000"/>
              </a:lnSpc>
            </a:pPr>
            <a:r>
              <a:rPr lang="en-US" sz="1600" dirty="0"/>
              <a:t>Python allows the use of </a:t>
            </a:r>
            <a:r>
              <a:rPr lang="en-US" sz="1600" b="1" dirty="0"/>
              <a:t>default values</a:t>
            </a:r>
            <a:r>
              <a:rPr lang="en-US" sz="1600" dirty="0"/>
              <a:t> in the parameter list of the function.</a:t>
            </a:r>
          </a:p>
          <a:p>
            <a:pPr>
              <a:lnSpc>
                <a:spcPct val="150000"/>
              </a:lnSpc>
            </a:pPr>
            <a:r>
              <a:rPr lang="en-US" sz="1600" dirty="0"/>
              <a:t>This can be quite handy when dealing with functions that should generate a value regardless of its input. A so called default state. </a:t>
            </a:r>
          </a:p>
          <a:p>
            <a:pPr>
              <a:lnSpc>
                <a:spcPct val="100000"/>
              </a:lnSpc>
            </a:pPr>
            <a:endParaRPr lang="en-US" sz="1400" dirty="0"/>
          </a:p>
          <a:p>
            <a:pPr>
              <a:lnSpc>
                <a:spcPct val="150000"/>
              </a:lnSpc>
            </a:pPr>
            <a:r>
              <a:rPr lang="en-US" sz="1600" dirty="0"/>
              <a:t>When a function is called; the values being sent to the function are </a:t>
            </a:r>
            <a:r>
              <a:rPr lang="en-US" sz="1600" b="1" i="1" dirty="0"/>
              <a:t>positionally assigned</a:t>
            </a:r>
            <a:r>
              <a:rPr lang="en-US" sz="1600" dirty="0"/>
              <a:t>. In the snippet of code, on the left, the function is called without any values assigned to the parameters. It will use the default values. </a:t>
            </a:r>
          </a:p>
          <a:p>
            <a:pPr>
              <a:lnSpc>
                <a:spcPct val="100000"/>
              </a:lnSpc>
            </a:pPr>
            <a:endParaRPr lang="en-US" sz="1400" dirty="0"/>
          </a:p>
          <a:p>
            <a:pPr>
              <a:lnSpc>
                <a:spcPct val="150000"/>
              </a:lnSpc>
            </a:pPr>
            <a:r>
              <a:rPr lang="en-US" sz="1600" dirty="0"/>
              <a:t>The second time the function is called it is given the value 7 and 20, this is despite the default values of 5 and 6 already set. These arguments are also called keyword arguments.</a:t>
            </a:r>
            <a:endParaRPr lang="en-US" dirty="0"/>
          </a:p>
        </p:txBody>
      </p:sp>
      <p:sp>
        <p:nvSpPr>
          <p:cNvPr id="6" name="Rectangle 5">
            <a:extLst>
              <a:ext uri="{FF2B5EF4-FFF2-40B4-BE49-F238E27FC236}">
                <a16:creationId xmlns:a16="http://schemas.microsoft.com/office/drawing/2014/main" id="{B96FF667-2D25-4BF5-97D7-67DF03168F9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r>
              <a:rPr lang="en-CA" altLang="en-US" sz="3000" b="1" dirty="0">
                <a:cs typeface="DejaVu Sans" charset="0"/>
              </a:rPr>
              <a:t>Functions – Default values</a:t>
            </a:r>
          </a:p>
        </p:txBody>
      </p:sp>
      <p:pic>
        <p:nvPicPr>
          <p:cNvPr id="5" name="Picture 4">
            <a:extLst>
              <a:ext uri="{FF2B5EF4-FFF2-40B4-BE49-F238E27FC236}">
                <a16:creationId xmlns:a16="http://schemas.microsoft.com/office/drawing/2014/main" id="{2A6CCB9F-8376-4E49-8CD7-FBD3C06CF6DB}"/>
              </a:ext>
            </a:extLst>
          </p:cNvPr>
          <p:cNvPicPr>
            <a:picLocks noChangeAspect="1"/>
          </p:cNvPicPr>
          <p:nvPr/>
        </p:nvPicPr>
        <p:blipFill>
          <a:blip r:embed="rId2"/>
          <a:stretch>
            <a:fillRect/>
          </a:stretch>
        </p:blipFill>
        <p:spPr>
          <a:xfrm>
            <a:off x="685800" y="4935770"/>
            <a:ext cx="3095625" cy="1384885"/>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694BA93A-F697-4819-A7F0-88FF77DF72E9}"/>
              </a:ext>
            </a:extLst>
          </p:cNvPr>
          <p:cNvPicPr>
            <a:picLocks noChangeAspect="1"/>
          </p:cNvPicPr>
          <p:nvPr/>
        </p:nvPicPr>
        <p:blipFill>
          <a:blip r:embed="rId3"/>
          <a:stretch>
            <a:fillRect/>
          </a:stretch>
        </p:blipFill>
        <p:spPr>
          <a:xfrm>
            <a:off x="4648200" y="4935770"/>
            <a:ext cx="3095626" cy="14006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82155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r>
              <a:rPr lang="en-CA" altLang="en-US" sz="3000" b="1" dirty="0">
                <a:cs typeface="DejaVu Sans" charset="0"/>
              </a:rPr>
              <a:t>Functions – Where is main …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109330"/>
          </a:xfrm>
          <a:prstGeom prst="rect">
            <a:avLst/>
          </a:prstGeom>
          <a:noFill/>
        </p:spPr>
        <p:txBody>
          <a:bodyPr wrap="square" rtlCol="0">
            <a:spAutoFit/>
          </a:bodyPr>
          <a:lstStyle/>
          <a:p>
            <a:pPr>
              <a:lnSpc>
                <a:spcPct val="150000"/>
              </a:lnSpc>
            </a:pPr>
            <a:r>
              <a:rPr lang="en-US" sz="1600" dirty="0"/>
              <a:t>Where is main and why is it not needed? Looking at the code below, it is unclear where to start. </a:t>
            </a:r>
          </a:p>
          <a:p>
            <a:pPr>
              <a:lnSpc>
                <a:spcPct val="150000"/>
              </a:lnSpc>
            </a:pPr>
            <a:r>
              <a:rPr lang="en-US" sz="1600" dirty="0"/>
              <a:t>The python interpreter operates sequentially:</a:t>
            </a:r>
          </a:p>
          <a:p>
            <a:pPr marL="342900" indent="-342900">
              <a:lnSpc>
                <a:spcPct val="150000"/>
              </a:lnSpc>
              <a:buAutoNum type="arabicPeriod"/>
            </a:pPr>
            <a:r>
              <a:rPr lang="en-US" sz="1600" dirty="0"/>
              <a:t>It compiles the code into bytecode, then loads it into memory to be executed.</a:t>
            </a:r>
          </a:p>
          <a:p>
            <a:pPr marL="342900" indent="-342900">
              <a:lnSpc>
                <a:spcPct val="150000"/>
              </a:lnSpc>
              <a:buAutoNum type="arabicPeriod"/>
            </a:pPr>
            <a:r>
              <a:rPr lang="en-US" sz="1600" dirty="0"/>
              <a:t>Execution begins at the first line and continues from there sequentially.</a:t>
            </a:r>
          </a:p>
          <a:p>
            <a:pPr marL="342900" indent="-342900">
              <a:lnSpc>
                <a:spcPct val="150000"/>
              </a:lnSpc>
              <a:buAutoNum type="arabicPeriod"/>
            </a:pPr>
            <a:r>
              <a:rPr lang="en-US" sz="1600" dirty="0"/>
              <a:t>The keyword </a:t>
            </a:r>
            <a:r>
              <a:rPr lang="en-US" sz="1600" b="1" dirty="0">
                <a:solidFill>
                  <a:srgbClr val="C00000"/>
                </a:solidFill>
              </a:rPr>
              <a:t>def</a:t>
            </a:r>
            <a:r>
              <a:rPr lang="en-US" sz="1600" dirty="0"/>
              <a:t> tells the interpreter load this function into memory and it expects to find instructions associated with the function after. </a:t>
            </a:r>
          </a:p>
          <a:p>
            <a:pPr marL="342900" indent="-342900">
              <a:lnSpc>
                <a:spcPct val="150000"/>
              </a:lnSpc>
              <a:buAutoNum type="arabicPeriod"/>
            </a:pPr>
            <a:r>
              <a:rPr lang="en-US" sz="1600" dirty="0"/>
              <a:t>It finally gets to the function call </a:t>
            </a:r>
            <a:r>
              <a:rPr lang="en-US" sz="1600" b="1" dirty="0">
                <a:solidFill>
                  <a:srgbClr val="C00000"/>
                </a:solidFill>
              </a:rPr>
              <a:t>func2(7,20)</a:t>
            </a:r>
            <a:r>
              <a:rPr lang="en-US" sz="1600" dirty="0"/>
              <a:t> on </a:t>
            </a:r>
            <a:r>
              <a:rPr lang="en-US" sz="1600" b="1" dirty="0">
                <a:solidFill>
                  <a:srgbClr val="C00000"/>
                </a:solidFill>
              </a:rPr>
              <a:t>line 8</a:t>
            </a:r>
            <a:r>
              <a:rPr lang="en-US" sz="1600" dirty="0"/>
              <a:t> and since it recently created a function on line 3 it knows where in memory to find it and executes that bit of code.</a:t>
            </a:r>
          </a:p>
          <a:p>
            <a:pPr marL="342900" indent="-342900">
              <a:lnSpc>
                <a:spcPct val="150000"/>
              </a:lnSpc>
              <a:buAutoNum type="arabicPeriod"/>
            </a:pPr>
            <a:r>
              <a:rPr lang="en-US" sz="1600" dirty="0"/>
              <a:t>Completes its job and returns to the shell after the last instruction.</a:t>
            </a:r>
          </a:p>
        </p:txBody>
      </p:sp>
      <p:pic>
        <p:nvPicPr>
          <p:cNvPr id="4" name="Picture 3">
            <a:extLst>
              <a:ext uri="{FF2B5EF4-FFF2-40B4-BE49-F238E27FC236}">
                <a16:creationId xmlns:a16="http://schemas.microsoft.com/office/drawing/2014/main" id="{36C3B512-D75D-4535-AFB8-785FE9D311BA}"/>
              </a:ext>
            </a:extLst>
          </p:cNvPr>
          <p:cNvPicPr>
            <a:picLocks noChangeAspect="1"/>
          </p:cNvPicPr>
          <p:nvPr/>
        </p:nvPicPr>
        <p:blipFill>
          <a:blip r:embed="rId2"/>
          <a:stretch>
            <a:fillRect/>
          </a:stretch>
        </p:blipFill>
        <p:spPr>
          <a:xfrm>
            <a:off x="3022901" y="4953000"/>
            <a:ext cx="3095626" cy="14006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670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 – Let them have main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5950" y="838200"/>
            <a:ext cx="7914669" cy="2580194"/>
          </a:xfrm>
          <a:prstGeom prst="rect">
            <a:avLst/>
          </a:prstGeom>
          <a:noFill/>
        </p:spPr>
        <p:txBody>
          <a:bodyPr wrap="square" rtlCol="0">
            <a:spAutoFit/>
          </a:bodyPr>
          <a:lstStyle/>
          <a:p>
            <a:pPr>
              <a:lnSpc>
                <a:spcPct val="150000"/>
              </a:lnSpc>
            </a:pPr>
            <a:r>
              <a:rPr lang="en-US" dirty="0"/>
              <a:t>There is a way to recreate that </a:t>
            </a:r>
            <a:r>
              <a:rPr lang="en-US" b="1" dirty="0"/>
              <a:t>main</a:t>
            </a:r>
            <a:r>
              <a:rPr lang="en-US" dirty="0"/>
              <a:t> feeling …</a:t>
            </a:r>
          </a:p>
          <a:p>
            <a:pPr>
              <a:lnSpc>
                <a:spcPct val="150000"/>
              </a:lnSpc>
            </a:pPr>
            <a:r>
              <a:rPr lang="en-US" dirty="0"/>
              <a:t>The code below shows the approach:</a:t>
            </a:r>
          </a:p>
          <a:p>
            <a:pPr>
              <a:lnSpc>
                <a:spcPct val="150000"/>
              </a:lnSpc>
            </a:pPr>
            <a:endParaRPr lang="en-US" dirty="0"/>
          </a:p>
          <a:p>
            <a:pPr>
              <a:lnSpc>
                <a:spcPct val="150000"/>
              </a:lnSpc>
            </a:pPr>
            <a:r>
              <a:rPr lang="en-US" sz="2000" b="1" dirty="0"/>
              <a:t>Challenge:</a:t>
            </a:r>
          </a:p>
          <a:p>
            <a:pPr>
              <a:lnSpc>
                <a:spcPct val="150000"/>
              </a:lnSpc>
            </a:pPr>
            <a:r>
              <a:rPr lang="en-US" b="1" dirty="0">
                <a:solidFill>
                  <a:srgbClr val="C00000"/>
                </a:solidFill>
              </a:rPr>
              <a:t>Can you explain what is happening? </a:t>
            </a:r>
          </a:p>
          <a:p>
            <a:pPr>
              <a:lnSpc>
                <a:spcPct val="150000"/>
              </a:lnSpc>
            </a:pPr>
            <a:r>
              <a:rPr lang="en-US" b="1" dirty="0">
                <a:solidFill>
                  <a:srgbClr val="C00000"/>
                </a:solidFill>
              </a:rPr>
              <a:t>Why does this work and what is it doing?</a:t>
            </a:r>
          </a:p>
        </p:txBody>
      </p:sp>
      <p:pic>
        <p:nvPicPr>
          <p:cNvPr id="4" name="Picture 3">
            <a:extLst>
              <a:ext uri="{FF2B5EF4-FFF2-40B4-BE49-F238E27FC236}">
                <a16:creationId xmlns:a16="http://schemas.microsoft.com/office/drawing/2014/main" id="{2605931D-ADB6-44A5-9B8F-060CA3D2C3A4}"/>
              </a:ext>
            </a:extLst>
          </p:cNvPr>
          <p:cNvPicPr>
            <a:picLocks noChangeAspect="1"/>
          </p:cNvPicPr>
          <p:nvPr/>
        </p:nvPicPr>
        <p:blipFill>
          <a:blip r:embed="rId2"/>
          <a:stretch>
            <a:fillRect/>
          </a:stretch>
        </p:blipFill>
        <p:spPr>
          <a:xfrm>
            <a:off x="2057400" y="3464527"/>
            <a:ext cx="3538537" cy="25552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7468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 – Arbitrary List</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2118529"/>
          </a:xfrm>
          <a:prstGeom prst="rect">
            <a:avLst/>
          </a:prstGeom>
          <a:noFill/>
        </p:spPr>
        <p:txBody>
          <a:bodyPr wrap="square" rtlCol="0">
            <a:spAutoFit/>
          </a:bodyPr>
          <a:lstStyle/>
          <a:p>
            <a:pPr>
              <a:lnSpc>
                <a:spcPct val="150000"/>
              </a:lnSpc>
            </a:pPr>
            <a:r>
              <a:rPr lang="en-US" dirty="0"/>
              <a:t>There are times when we don't know how many positional or keyword arguments we will be sending to the function. In such a case we can use the Arbitrary List feature of Python. See the example below:</a:t>
            </a:r>
          </a:p>
          <a:p>
            <a:pPr>
              <a:lnSpc>
                <a:spcPct val="150000"/>
              </a:lnSpc>
            </a:pPr>
            <a:endParaRPr lang="en-US" dirty="0"/>
          </a:p>
          <a:p>
            <a:pPr>
              <a:lnSpc>
                <a:spcPct val="150000"/>
              </a:lnSpc>
            </a:pPr>
            <a:r>
              <a:rPr lang="en-US" dirty="0"/>
              <a:t>Do a bit of research and determine what lines 8 and 9 are doing?</a:t>
            </a:r>
          </a:p>
        </p:txBody>
      </p:sp>
      <p:pic>
        <p:nvPicPr>
          <p:cNvPr id="4" name="Picture 3">
            <a:extLst>
              <a:ext uri="{FF2B5EF4-FFF2-40B4-BE49-F238E27FC236}">
                <a16:creationId xmlns:a16="http://schemas.microsoft.com/office/drawing/2014/main" id="{2396AADC-DFEF-478D-A0FB-624F6B35F1CB}"/>
              </a:ext>
            </a:extLst>
          </p:cNvPr>
          <p:cNvPicPr>
            <a:picLocks noChangeAspect="1"/>
          </p:cNvPicPr>
          <p:nvPr/>
        </p:nvPicPr>
        <p:blipFill>
          <a:blip r:embed="rId2"/>
          <a:stretch>
            <a:fillRect/>
          </a:stretch>
        </p:blipFill>
        <p:spPr>
          <a:xfrm>
            <a:off x="762000" y="3644793"/>
            <a:ext cx="3200400" cy="154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45045A2-64C9-4768-8C58-3E69529550A2}"/>
              </a:ext>
            </a:extLst>
          </p:cNvPr>
          <p:cNvPicPr>
            <a:picLocks noChangeAspect="1"/>
          </p:cNvPicPr>
          <p:nvPr/>
        </p:nvPicPr>
        <p:blipFill>
          <a:blip r:embed="rId3"/>
          <a:stretch>
            <a:fillRect/>
          </a:stretch>
        </p:blipFill>
        <p:spPr>
          <a:xfrm>
            <a:off x="4419600" y="3239049"/>
            <a:ext cx="4436371" cy="2072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8964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611519"/>
          </a:xfrm>
          <a:prstGeom prst="rect">
            <a:avLst/>
          </a:prstGeom>
          <a:noFill/>
        </p:spPr>
        <p:txBody>
          <a:bodyPr wrap="square" rtlCol="0">
            <a:spAutoFit/>
          </a:bodyPr>
          <a:lstStyle/>
          <a:p>
            <a:pPr>
              <a:lnSpc>
                <a:spcPct val="150000"/>
              </a:lnSpc>
            </a:pPr>
            <a:r>
              <a:rPr lang="en-US" dirty="0"/>
              <a:t>Write a python script that has the following features:</a:t>
            </a:r>
          </a:p>
          <a:p>
            <a:pPr marL="342900" indent="-342900">
              <a:lnSpc>
                <a:spcPct val="150000"/>
              </a:lnSpc>
              <a:buAutoNum type="arabicPeriod"/>
            </a:pPr>
            <a:r>
              <a:rPr lang="en-US" dirty="0"/>
              <a:t>5 Functions</a:t>
            </a:r>
          </a:p>
          <a:p>
            <a:pPr marL="1085850" lvl="1" indent="-342900">
              <a:lnSpc>
                <a:spcPct val="150000"/>
              </a:lnSpc>
              <a:buAutoNum type="arabicPeriod"/>
            </a:pPr>
            <a:r>
              <a:rPr lang="en-US" dirty="0"/>
              <a:t>Addition</a:t>
            </a:r>
          </a:p>
          <a:p>
            <a:pPr marL="1085850" lvl="1" indent="-342900">
              <a:lnSpc>
                <a:spcPct val="150000"/>
              </a:lnSpc>
              <a:buAutoNum type="arabicPeriod"/>
            </a:pPr>
            <a:r>
              <a:rPr lang="en-US" dirty="0"/>
              <a:t>Subtraction</a:t>
            </a:r>
          </a:p>
          <a:p>
            <a:pPr marL="1085850" lvl="1" indent="-342900">
              <a:lnSpc>
                <a:spcPct val="150000"/>
              </a:lnSpc>
              <a:buAutoNum type="arabicPeriod"/>
            </a:pPr>
            <a:r>
              <a:rPr lang="en-US" dirty="0"/>
              <a:t>Division</a:t>
            </a:r>
          </a:p>
          <a:p>
            <a:pPr marL="1085850" lvl="1" indent="-342900">
              <a:lnSpc>
                <a:spcPct val="150000"/>
              </a:lnSpc>
              <a:buAutoNum type="arabicPeriod"/>
            </a:pPr>
            <a:r>
              <a:rPr lang="en-US" dirty="0"/>
              <a:t>Factorial</a:t>
            </a:r>
          </a:p>
          <a:p>
            <a:pPr marL="1085850" lvl="1" indent="-342900">
              <a:lnSpc>
                <a:spcPct val="150000"/>
              </a:lnSpc>
              <a:buAutoNum type="arabicPeriod"/>
            </a:pPr>
            <a:r>
              <a:rPr lang="en-US" dirty="0"/>
              <a:t>XOR</a:t>
            </a:r>
          </a:p>
          <a:p>
            <a:pPr marL="342900" indent="-342900">
              <a:lnSpc>
                <a:spcPct val="150000"/>
              </a:lnSpc>
              <a:buAutoNum type="arabicPeriod"/>
            </a:pPr>
            <a:r>
              <a:rPr lang="en-US" dirty="0"/>
              <a:t>Print out a menu representing each of the options</a:t>
            </a:r>
          </a:p>
          <a:p>
            <a:pPr marL="342900" indent="-342900">
              <a:lnSpc>
                <a:spcPct val="150000"/>
              </a:lnSpc>
              <a:buAutoNum type="arabicPeriod"/>
            </a:pPr>
            <a:r>
              <a:rPr lang="en-US" dirty="0"/>
              <a:t>If the user doesn't enter all the parameters use a default value of 0, 1 in the case of division function.</a:t>
            </a:r>
          </a:p>
          <a:p>
            <a:pPr marL="342900" indent="-342900">
              <a:lnSpc>
                <a:spcPct val="150000"/>
              </a:lnSpc>
              <a:buAutoNum type="arabicPeriod"/>
            </a:pPr>
            <a:r>
              <a:rPr lang="en-US" dirty="0"/>
              <a:t>Print out the values of each operation.</a:t>
            </a:r>
          </a:p>
        </p:txBody>
      </p:sp>
    </p:spTree>
    <p:extLst>
      <p:ext uri="{BB962C8B-B14F-4D97-AF65-F5344CB8AC3E}">
        <p14:creationId xmlns:p14="http://schemas.microsoft.com/office/powerpoint/2010/main" val="340978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Functions – Built-in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842351"/>
          </a:xfrm>
          <a:prstGeom prst="rect">
            <a:avLst/>
          </a:prstGeom>
          <a:noFill/>
        </p:spPr>
        <p:txBody>
          <a:bodyPr wrap="square" rtlCol="0">
            <a:spAutoFit/>
          </a:bodyPr>
          <a:lstStyle/>
          <a:p>
            <a:pPr>
              <a:lnSpc>
                <a:spcPct val="150000"/>
              </a:lnSpc>
            </a:pPr>
            <a:r>
              <a:rPr lang="en-US" dirty="0"/>
              <a:t>Python has some interesting built-in functions that provide some interesting results.</a:t>
            </a:r>
          </a:p>
          <a:p>
            <a:pPr>
              <a:lnSpc>
                <a:spcPct val="150000"/>
              </a:lnSpc>
            </a:pPr>
            <a:r>
              <a:rPr lang="en-US" dirty="0"/>
              <a:t>Take a look at:</a:t>
            </a:r>
          </a:p>
          <a:p>
            <a:pPr marL="800100" lvl="1" indent="-342900">
              <a:lnSpc>
                <a:spcPct val="150000"/>
              </a:lnSpc>
              <a:buClr>
                <a:srgbClr val="0033CC"/>
              </a:buClr>
              <a:buFont typeface="+mj-lt"/>
              <a:buAutoNum type="arabicPeriod"/>
            </a:pPr>
            <a:r>
              <a:rPr lang="en-US" sz="1600" dirty="0">
                <a:solidFill>
                  <a:srgbClr val="0033CC"/>
                </a:solidFill>
              </a:rPr>
              <a:t>map: </a:t>
            </a:r>
            <a:r>
              <a:rPr lang="en-US" sz="1400" dirty="0">
                <a:solidFill>
                  <a:srgbClr val="C00000"/>
                </a:solidFill>
              </a:rPr>
              <a:t>you have a list and want to apply a function to each element</a:t>
            </a:r>
            <a:endParaRPr lang="en-US" sz="1600" dirty="0">
              <a:solidFill>
                <a:srgbClr val="C00000"/>
              </a:solidFill>
            </a:endParaRPr>
          </a:p>
          <a:p>
            <a:pPr marL="800100" lvl="1" indent="-342900">
              <a:lnSpc>
                <a:spcPct val="150000"/>
              </a:lnSpc>
              <a:buClr>
                <a:srgbClr val="0033CC"/>
              </a:buClr>
              <a:buFont typeface="+mj-lt"/>
              <a:buAutoNum type="arabicPeriod"/>
            </a:pPr>
            <a:r>
              <a:rPr lang="en-US" sz="1600" dirty="0">
                <a:solidFill>
                  <a:srgbClr val="0033CC"/>
                </a:solidFill>
              </a:rPr>
              <a:t>enumerate: </a:t>
            </a:r>
            <a:r>
              <a:rPr lang="en-US" sz="1400" dirty="0">
                <a:solidFill>
                  <a:srgbClr val="C00000"/>
                </a:solidFill>
              </a:rPr>
              <a:t>You have a list and want to create counter to each element</a:t>
            </a:r>
          </a:p>
          <a:p>
            <a:pPr marL="800100" lvl="1" indent="-342900">
              <a:lnSpc>
                <a:spcPct val="150000"/>
              </a:lnSpc>
              <a:buClr>
                <a:srgbClr val="0033CC"/>
              </a:buClr>
              <a:buFont typeface="+mj-lt"/>
              <a:buAutoNum type="arabicPeriod"/>
            </a:pPr>
            <a:r>
              <a:rPr lang="en-US" sz="1600" dirty="0">
                <a:solidFill>
                  <a:srgbClr val="0033CC"/>
                </a:solidFill>
              </a:rPr>
              <a:t>zip: </a:t>
            </a:r>
            <a:r>
              <a:rPr lang="en-US" sz="1400" dirty="0">
                <a:solidFill>
                  <a:srgbClr val="C00000"/>
                </a:solidFill>
              </a:rPr>
              <a:t>you have 2 list with first names and last names and want to combine them </a:t>
            </a:r>
            <a:endParaRPr lang="en-US" sz="1600" dirty="0">
              <a:solidFill>
                <a:srgbClr val="0033CC"/>
              </a:solidFill>
            </a:endParaRPr>
          </a:p>
          <a:p>
            <a:pPr marL="800100" lvl="1" indent="-342900">
              <a:lnSpc>
                <a:spcPct val="150000"/>
              </a:lnSpc>
              <a:buClr>
                <a:srgbClr val="0033CC"/>
              </a:buClr>
              <a:buFont typeface="+mj-lt"/>
              <a:buAutoNum type="arabicPeriod"/>
            </a:pPr>
            <a:r>
              <a:rPr lang="en-US" sz="1600" dirty="0">
                <a:solidFill>
                  <a:srgbClr val="0033CC"/>
                </a:solidFill>
              </a:rPr>
              <a:t>lambda: </a:t>
            </a:r>
            <a:r>
              <a:rPr lang="en-US" sz="1400" dirty="0">
                <a:solidFill>
                  <a:srgbClr val="C00000"/>
                </a:solidFill>
              </a:rPr>
              <a:t>You want to create a simple function, like an inline function</a:t>
            </a:r>
          </a:p>
          <a:p>
            <a:pPr marL="800100" lvl="1" indent="-342900">
              <a:lnSpc>
                <a:spcPct val="150000"/>
              </a:lnSpc>
              <a:buClr>
                <a:srgbClr val="0033CC"/>
              </a:buClr>
              <a:buFont typeface="+mj-lt"/>
              <a:buAutoNum type="arabicPeriod"/>
            </a:pPr>
            <a:endParaRPr lang="en-US" dirty="0">
              <a:solidFill>
                <a:srgbClr val="0033CC"/>
              </a:solidFill>
            </a:endParaRPr>
          </a:p>
          <a:p>
            <a:pPr>
              <a:lnSpc>
                <a:spcPct val="150000"/>
              </a:lnSpc>
              <a:buClr>
                <a:srgbClr val="0033CC"/>
              </a:buClr>
            </a:pPr>
            <a:r>
              <a:rPr lang="en-US" dirty="0"/>
              <a:t>There are other functions like this, but this is a good start. They are not always needed but can be a good tool to use in a pinch.</a:t>
            </a:r>
          </a:p>
          <a:p>
            <a:pPr>
              <a:lnSpc>
                <a:spcPct val="150000"/>
              </a:lnSpc>
              <a:buClr>
                <a:srgbClr val="0033CC"/>
              </a:buClr>
            </a:pPr>
            <a:r>
              <a:rPr lang="en-US" dirty="0"/>
              <a:t>Google search to get more information:</a:t>
            </a:r>
          </a:p>
          <a:p>
            <a:pPr>
              <a:lnSpc>
                <a:spcPct val="150000"/>
              </a:lnSpc>
              <a:buClr>
                <a:srgbClr val="0033CC"/>
              </a:buClr>
            </a:pPr>
            <a:r>
              <a:rPr lang="en-US" dirty="0"/>
              <a:t>	</a:t>
            </a:r>
            <a:r>
              <a:rPr lang="en-US" b="1" dirty="0">
                <a:solidFill>
                  <a:srgbClr val="0033CC"/>
                </a:solidFill>
              </a:rPr>
              <a:t>python </a:t>
            </a:r>
            <a:r>
              <a:rPr lang="en-US" b="1" dirty="0" err="1">
                <a:solidFill>
                  <a:srgbClr val="0033CC"/>
                </a:solidFill>
              </a:rPr>
              <a:t>geeksforgeeks</a:t>
            </a:r>
            <a:r>
              <a:rPr lang="en-US" b="1" dirty="0">
                <a:solidFill>
                  <a:srgbClr val="0033CC"/>
                </a:solidFill>
              </a:rPr>
              <a:t> &lt;function you are curious about&gt;</a:t>
            </a:r>
          </a:p>
        </p:txBody>
      </p:sp>
    </p:spTree>
    <p:extLst>
      <p:ext uri="{BB962C8B-B14F-4D97-AF65-F5344CB8AC3E}">
        <p14:creationId xmlns:p14="http://schemas.microsoft.com/office/powerpoint/2010/main" val="1938811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Object</a:t>
            </a:r>
            <a:r>
              <a:rPr lang="en-CA" altLang="en-US" b="1" dirty="0">
                <a:cs typeface="DejaVu Sans" charset="0"/>
              </a:rPr>
              <a:t>ify</a:t>
            </a:r>
            <a:r>
              <a:rPr lang="en-CA" altLang="en-US" sz="3000" b="1" dirty="0">
                <a:cs typeface="DejaVu Sans" charset="0"/>
              </a:rPr>
              <a:t> A Class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24049"/>
          </a:xfrm>
          <a:prstGeom prst="rect">
            <a:avLst/>
          </a:prstGeom>
          <a:noFill/>
        </p:spPr>
        <p:txBody>
          <a:bodyPr wrap="square" rtlCol="0">
            <a:spAutoFit/>
          </a:bodyPr>
          <a:lstStyle/>
          <a:p>
            <a:pPr>
              <a:lnSpc>
                <a:spcPct val="150000"/>
              </a:lnSpc>
            </a:pPr>
            <a:r>
              <a:rPr lang="en-US" dirty="0"/>
              <a:t>What is a Class?</a:t>
            </a:r>
          </a:p>
          <a:p>
            <a:pPr>
              <a:lnSpc>
                <a:spcPct val="150000"/>
              </a:lnSpc>
            </a:pPr>
            <a:r>
              <a:rPr lang="en-US" dirty="0"/>
              <a:t>What is an Object?</a:t>
            </a:r>
          </a:p>
          <a:p>
            <a:pPr>
              <a:lnSpc>
                <a:spcPct val="150000"/>
              </a:lnSpc>
            </a:pPr>
            <a:r>
              <a:rPr lang="en-US" dirty="0"/>
              <a:t>Have we used either in python so far?</a:t>
            </a:r>
          </a:p>
          <a:p>
            <a:pPr>
              <a:lnSpc>
                <a:spcPct val="100000"/>
              </a:lnSpc>
            </a:pPr>
            <a:endParaRPr lang="en-US" dirty="0"/>
          </a:p>
          <a:p>
            <a:pPr>
              <a:lnSpc>
                <a:spcPct val="150000"/>
              </a:lnSpc>
            </a:pPr>
            <a:r>
              <a:rPr lang="en-US" dirty="0"/>
              <a:t>Try the following lines in the interpreter:</a:t>
            </a:r>
          </a:p>
          <a:p>
            <a:pPr lvl="1">
              <a:lnSpc>
                <a:spcPct val="130000"/>
              </a:lnSpc>
            </a:pPr>
            <a:r>
              <a:rPr lang="en-US" sz="1600" b="1" dirty="0">
                <a:solidFill>
                  <a:srgbClr val="0070C0"/>
                </a:solidFill>
              </a:rPr>
              <a:t>&gt;&gt;&gt; str_obj1 = "I am a string object"</a:t>
            </a:r>
          </a:p>
          <a:p>
            <a:pPr lvl="1">
              <a:lnSpc>
                <a:spcPct val="130000"/>
              </a:lnSpc>
            </a:pPr>
            <a:r>
              <a:rPr lang="en-US" sz="1600" b="1" dirty="0">
                <a:solidFill>
                  <a:srgbClr val="0070C0"/>
                </a:solidFill>
              </a:rPr>
              <a:t>&gt;&gt;&gt; type(str_obj1)</a:t>
            </a:r>
          </a:p>
          <a:p>
            <a:pPr lvl="1">
              <a:lnSpc>
                <a:spcPct val="130000"/>
              </a:lnSpc>
            </a:pPr>
            <a:r>
              <a:rPr lang="en-US" sz="1600" b="1" dirty="0">
                <a:solidFill>
                  <a:srgbClr val="0070C0"/>
                </a:solidFill>
              </a:rPr>
              <a:t>&gt;&gt;&gt; </a:t>
            </a:r>
            <a:r>
              <a:rPr lang="en-US" sz="1600" b="1" dirty="0" err="1">
                <a:solidFill>
                  <a:srgbClr val="0070C0"/>
                </a:solidFill>
              </a:rPr>
              <a:t>dir</a:t>
            </a:r>
            <a:r>
              <a:rPr lang="en-US" sz="1600" b="1" dirty="0">
                <a:solidFill>
                  <a:srgbClr val="0070C0"/>
                </a:solidFill>
              </a:rPr>
              <a:t>(str_obj1)</a:t>
            </a:r>
          </a:p>
          <a:p>
            <a:pPr lvl="1">
              <a:lnSpc>
                <a:spcPct val="130000"/>
              </a:lnSpc>
            </a:pPr>
            <a:r>
              <a:rPr lang="en-US" sz="1600" b="1" dirty="0">
                <a:solidFill>
                  <a:srgbClr val="0070C0"/>
                </a:solidFill>
              </a:rPr>
              <a:t>&gt;&gt;&gt; int_obj1 = "I am an integer object"</a:t>
            </a:r>
          </a:p>
          <a:p>
            <a:pPr lvl="1">
              <a:lnSpc>
                <a:spcPct val="130000"/>
              </a:lnSpc>
            </a:pPr>
            <a:r>
              <a:rPr lang="en-US" sz="1600" b="1" dirty="0">
                <a:solidFill>
                  <a:srgbClr val="0070C0"/>
                </a:solidFill>
              </a:rPr>
              <a:t>&gt;&gt;&gt; type(int_obj1)</a:t>
            </a:r>
          </a:p>
          <a:p>
            <a:pPr lvl="1">
              <a:lnSpc>
                <a:spcPct val="130000"/>
              </a:lnSpc>
            </a:pPr>
            <a:r>
              <a:rPr lang="en-US" sz="1600" b="1" dirty="0">
                <a:solidFill>
                  <a:srgbClr val="0070C0"/>
                </a:solidFill>
              </a:rPr>
              <a:t>&gt;&gt;&gt; </a:t>
            </a:r>
            <a:r>
              <a:rPr lang="en-US" sz="1600" b="1" dirty="0" err="1">
                <a:solidFill>
                  <a:srgbClr val="0070C0"/>
                </a:solidFill>
              </a:rPr>
              <a:t>dir</a:t>
            </a:r>
            <a:r>
              <a:rPr lang="en-US" sz="1600" b="1" dirty="0">
                <a:solidFill>
                  <a:srgbClr val="0070C0"/>
                </a:solidFill>
              </a:rPr>
              <a:t>(int_obj1)</a:t>
            </a:r>
          </a:p>
          <a:p>
            <a:pPr>
              <a:lnSpc>
                <a:spcPct val="100000"/>
              </a:lnSpc>
            </a:pPr>
            <a:endParaRPr lang="en-US" dirty="0"/>
          </a:p>
          <a:p>
            <a:pPr>
              <a:lnSpc>
                <a:spcPct val="150000"/>
              </a:lnSpc>
            </a:pPr>
            <a:r>
              <a:rPr lang="en-US" dirty="0"/>
              <a:t>Python has plenty of objects to support many of the possible functionality needed by a programmer. It goes beyond that and allows for the modification of those features as well.</a:t>
            </a:r>
          </a:p>
        </p:txBody>
      </p:sp>
    </p:spTree>
    <p:extLst>
      <p:ext uri="{BB962C8B-B14F-4D97-AF65-F5344CB8AC3E}">
        <p14:creationId xmlns:p14="http://schemas.microsoft.com/office/powerpoint/2010/main" val="461015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Object Oriented</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027017"/>
          </a:xfrm>
          <a:prstGeom prst="rect">
            <a:avLst/>
          </a:prstGeom>
          <a:noFill/>
        </p:spPr>
        <p:txBody>
          <a:bodyPr wrap="square" rtlCol="0">
            <a:spAutoFit/>
          </a:bodyPr>
          <a:lstStyle/>
          <a:p>
            <a:pPr>
              <a:lnSpc>
                <a:spcPct val="150000"/>
              </a:lnSpc>
            </a:pPr>
            <a:r>
              <a:rPr lang="en-US" dirty="0"/>
              <a:t>Python is object oriented, which means it has the ability to do the following:</a:t>
            </a:r>
          </a:p>
          <a:p>
            <a:pPr marL="342900" indent="-342900">
              <a:lnSpc>
                <a:spcPct val="150000"/>
              </a:lnSpc>
              <a:buAutoNum type="arabicPeriod"/>
            </a:pPr>
            <a:r>
              <a:rPr lang="en-US" dirty="0"/>
              <a:t>Encapsulate</a:t>
            </a:r>
          </a:p>
          <a:p>
            <a:pPr marL="1085850" lvl="1" indent="-342900">
              <a:lnSpc>
                <a:spcPct val="150000"/>
              </a:lnSpc>
              <a:buFont typeface="Arial" panose="020B0604020202020204" pitchFamily="34" charset="0"/>
              <a:buChar char="•"/>
            </a:pPr>
            <a:r>
              <a:rPr lang="en-US" dirty="0"/>
              <a:t>Bind together data and function</a:t>
            </a:r>
          </a:p>
          <a:p>
            <a:pPr marL="342900" indent="-342900">
              <a:lnSpc>
                <a:spcPct val="150000"/>
              </a:lnSpc>
              <a:buAutoNum type="arabicPeriod"/>
            </a:pPr>
            <a:r>
              <a:rPr lang="en-US" dirty="0"/>
              <a:t>Take multiple forms (polymorphism)</a:t>
            </a:r>
          </a:p>
          <a:p>
            <a:pPr marL="1085850" lvl="1" indent="-342900">
              <a:lnSpc>
                <a:spcPct val="150000"/>
              </a:lnSpc>
              <a:buFont typeface="Arial" panose="020B0604020202020204" pitchFamily="34" charset="0"/>
              <a:buChar char="•"/>
            </a:pPr>
            <a:r>
              <a:rPr lang="en-US" dirty="0"/>
              <a:t>Functionality with same name behave differently</a:t>
            </a:r>
          </a:p>
          <a:p>
            <a:pPr marL="342900" indent="-342900">
              <a:lnSpc>
                <a:spcPct val="150000"/>
              </a:lnSpc>
              <a:buAutoNum type="arabicPeriod"/>
            </a:pPr>
            <a:r>
              <a:rPr lang="en-US" dirty="0"/>
              <a:t>Inheritance</a:t>
            </a:r>
          </a:p>
          <a:p>
            <a:pPr marL="1085850" lvl="1" indent="-342900">
              <a:lnSpc>
                <a:spcPct val="150000"/>
              </a:lnSpc>
              <a:buFont typeface="Arial" panose="020B0604020202020204" pitchFamily="34" charset="0"/>
              <a:buChar char="•"/>
            </a:pPr>
            <a:r>
              <a:rPr lang="en-US" dirty="0"/>
              <a:t>Takes on features of other objects</a:t>
            </a:r>
          </a:p>
          <a:p>
            <a:pPr>
              <a:lnSpc>
                <a:spcPct val="150000"/>
              </a:lnSpc>
            </a:pPr>
            <a:endParaRPr lang="en-US" dirty="0"/>
          </a:p>
          <a:p>
            <a:pPr>
              <a:lnSpc>
                <a:spcPct val="150000"/>
              </a:lnSpc>
            </a:pPr>
            <a:endParaRPr lang="en-US" dirty="0"/>
          </a:p>
          <a:p>
            <a:pPr>
              <a:lnSpc>
                <a:spcPct val="150000"/>
              </a:lnSpc>
            </a:pPr>
            <a:r>
              <a:rPr lang="en-US" dirty="0"/>
              <a:t>For more about object oriented programming:</a:t>
            </a:r>
          </a:p>
          <a:p>
            <a:pPr>
              <a:lnSpc>
                <a:spcPct val="150000"/>
              </a:lnSpc>
            </a:pPr>
            <a:r>
              <a:rPr lang="en-US" dirty="0"/>
              <a:t>	</a:t>
            </a:r>
            <a:r>
              <a:rPr lang="en-US" b="1" u="sng" dirty="0">
                <a:solidFill>
                  <a:srgbClr val="0070C0"/>
                </a:solidFill>
              </a:rPr>
              <a:t>https://en.wikipedia.org/wiki/Object-oriented_programming</a:t>
            </a:r>
          </a:p>
          <a:p>
            <a:pPr marL="342900" indent="-342900">
              <a:lnSpc>
                <a:spcPct val="150000"/>
              </a:lnSpc>
              <a:buAutoNum type="arabicPeriod"/>
            </a:pPr>
            <a:endParaRPr lang="en-US" dirty="0"/>
          </a:p>
        </p:txBody>
      </p:sp>
    </p:spTree>
    <p:extLst>
      <p:ext uri="{BB962C8B-B14F-4D97-AF65-F5344CB8AC3E}">
        <p14:creationId xmlns:p14="http://schemas.microsoft.com/office/powerpoint/2010/main" val="145344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Other User Input</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3974421"/>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 sys module provides a way for the script to take input from the command line instead of interactively. More on this later, see below for a brief example:</a:t>
            </a:r>
          </a:p>
          <a:p>
            <a:pPr lvl="1" indent="0">
              <a:lnSpc>
                <a:spcPct val="130000"/>
              </a:lnSpc>
            </a:pPr>
            <a:r>
              <a:rPr lang="en-US" dirty="0">
                <a:solidFill>
                  <a:srgbClr val="0070C0"/>
                </a:solidFill>
              </a:rPr>
              <a:t>import sys</a:t>
            </a:r>
          </a:p>
          <a:p>
            <a:pPr lvl="1" indent="0">
              <a:lnSpc>
                <a:spcPct val="130000"/>
              </a:lnSpc>
            </a:pPr>
            <a:r>
              <a:rPr kumimoji="0" lang="en-US" b="0" i="0" u="none" strike="noStrike" kern="1200" cap="none" spc="0" normalizeH="0" baseline="0" noProof="0" dirty="0">
                <a:ln>
                  <a:noFill/>
                </a:ln>
                <a:solidFill>
                  <a:srgbClr val="0070C0"/>
                </a:solidFill>
                <a:effectLst/>
                <a:uLnTx/>
                <a:uFillTx/>
                <a:latin typeface="Arial" panose="020B0604020202020204" pitchFamily="34" charset="0"/>
                <a:ea typeface="+mn-ea"/>
              </a:rPr>
              <a:t>print(</a:t>
            </a:r>
            <a:r>
              <a:rPr kumimoji="0" lang="en-US" b="0" i="0" u="none" strike="noStrike" kern="1200" cap="none" spc="0" normalizeH="0" baseline="0" noProof="0" dirty="0" err="1">
                <a:ln>
                  <a:noFill/>
                </a:ln>
                <a:solidFill>
                  <a:srgbClr val="0070C0"/>
                </a:solidFill>
                <a:effectLst/>
                <a:uLnTx/>
                <a:uFillTx/>
                <a:latin typeface="Arial" panose="020B0604020202020204" pitchFamily="34" charset="0"/>
                <a:ea typeface="+mn-ea"/>
              </a:rPr>
              <a:t>sys.argv</a:t>
            </a:r>
            <a:r>
              <a:rPr kumimoji="0" lang="en-US" b="0" i="0" u="none" strike="noStrike" kern="1200" cap="none" spc="0" normalizeH="0" baseline="0" noProof="0" dirty="0">
                <a:ln>
                  <a:noFill/>
                </a:ln>
                <a:solidFill>
                  <a:srgbClr val="0070C0"/>
                </a:solidFill>
                <a:effectLst/>
                <a:uLnTx/>
                <a:uFillTx/>
                <a:latin typeface="Arial" panose="020B0604020202020204" pitchFamily="34" charset="0"/>
                <a:ea typeface="+mn-ea"/>
              </a:rPr>
              <a:t>[0])</a:t>
            </a:r>
          </a:p>
          <a:p>
            <a:pPr lvl="1" indent="0">
              <a:lnSpc>
                <a:spcPct val="130000"/>
              </a:lnSpc>
            </a:pPr>
            <a:r>
              <a:rPr lang="en-US" dirty="0">
                <a:solidFill>
                  <a:srgbClr val="0070C0"/>
                </a:solidFill>
              </a:rPr>
              <a:t>print(</a:t>
            </a:r>
            <a:r>
              <a:rPr lang="en-US" dirty="0" err="1">
                <a:solidFill>
                  <a:srgbClr val="0070C0"/>
                </a:solidFill>
              </a:rPr>
              <a:t>sys.argv</a:t>
            </a:r>
            <a:r>
              <a:rPr lang="en-US" dirty="0">
                <a:solidFill>
                  <a:srgbClr val="0070C0"/>
                </a:solidFill>
              </a:rPr>
              <a:t>[1])</a:t>
            </a:r>
          </a:p>
          <a:p>
            <a:pPr lvl="1" indent="0">
              <a:lnSpc>
                <a:spcPct val="130000"/>
              </a:lnSpc>
            </a:pPr>
            <a:r>
              <a:rPr kumimoji="0" lang="en-US" b="0" i="0" u="none" strike="noStrike" kern="1200" cap="none" spc="0" normalizeH="0" baseline="0" noProof="0" dirty="0">
                <a:ln>
                  <a:noFill/>
                </a:ln>
                <a:solidFill>
                  <a:srgbClr val="0070C0"/>
                </a:solidFill>
                <a:effectLst/>
                <a:uLnTx/>
                <a:uFillTx/>
                <a:latin typeface="Arial" panose="020B0604020202020204" pitchFamily="34" charset="0"/>
                <a:ea typeface="+mn-ea"/>
              </a:rPr>
              <a:t>print(</a:t>
            </a:r>
            <a:r>
              <a:rPr kumimoji="0" lang="en-US" b="0" i="0" u="none" strike="noStrike" kern="1200" cap="none" spc="0" normalizeH="0" baseline="0" noProof="0" dirty="0" err="1">
                <a:ln>
                  <a:noFill/>
                </a:ln>
                <a:solidFill>
                  <a:srgbClr val="0070C0"/>
                </a:solidFill>
                <a:effectLst/>
                <a:uLnTx/>
                <a:uFillTx/>
                <a:latin typeface="Arial" panose="020B0604020202020204" pitchFamily="34" charset="0"/>
                <a:ea typeface="+mn-ea"/>
              </a:rPr>
              <a:t>len</a:t>
            </a:r>
            <a:r>
              <a:rPr kumimoji="0" lang="en-US" b="0" i="0" u="none" strike="noStrike" kern="1200" cap="none" spc="0" normalizeH="0" baseline="0" noProof="0" dirty="0">
                <a:ln>
                  <a:noFill/>
                </a:ln>
                <a:solidFill>
                  <a:srgbClr val="0070C0"/>
                </a:solidFill>
                <a:effectLst/>
                <a:uLnTx/>
                <a:uFillTx/>
                <a:latin typeface="Arial" panose="020B0604020202020204" pitchFamily="34" charset="0"/>
                <a:ea typeface="+mn-ea"/>
              </a:rPr>
              <a:t>(</a:t>
            </a:r>
            <a:r>
              <a:rPr kumimoji="0" lang="en-US" b="0" i="0" u="none" strike="noStrike" kern="1200" cap="none" spc="0" normalizeH="0" baseline="0" noProof="0" dirty="0" err="1">
                <a:ln>
                  <a:noFill/>
                </a:ln>
                <a:solidFill>
                  <a:srgbClr val="0070C0"/>
                </a:solidFill>
                <a:effectLst/>
                <a:uLnTx/>
                <a:uFillTx/>
                <a:latin typeface="Arial" panose="020B0604020202020204" pitchFamily="34" charset="0"/>
                <a:ea typeface="+mn-ea"/>
              </a:rPr>
              <a:t>sys.argv</a:t>
            </a:r>
            <a:r>
              <a:rPr lang="en-US" dirty="0">
                <a:solidFill>
                  <a:srgbClr val="0070C0"/>
                </a:solidFill>
              </a:rPr>
              <a:t>))</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To see this in action create a test script. </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The sys module makes use of the STDIN, STDOUT and STDERR streams.</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3098493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Object Oriented</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196020"/>
          </a:xfrm>
          <a:prstGeom prst="rect">
            <a:avLst/>
          </a:prstGeom>
          <a:noFill/>
        </p:spPr>
        <p:txBody>
          <a:bodyPr wrap="square" rtlCol="0">
            <a:spAutoFit/>
          </a:bodyPr>
          <a:lstStyle/>
          <a:p>
            <a:pPr>
              <a:lnSpc>
                <a:spcPct val="150000"/>
              </a:lnSpc>
            </a:pPr>
            <a:r>
              <a:rPr lang="en-US" dirty="0"/>
              <a:t>Terms:</a:t>
            </a:r>
          </a:p>
          <a:p>
            <a:pPr marL="1085850" lvl="1" indent="-342900">
              <a:lnSpc>
                <a:spcPct val="150000"/>
              </a:lnSpc>
              <a:buAutoNum type="arabicPeriod"/>
            </a:pPr>
            <a:r>
              <a:rPr lang="en-US" dirty="0"/>
              <a:t>Class</a:t>
            </a:r>
          </a:p>
          <a:p>
            <a:pPr marL="1085850" lvl="1" indent="-342900">
              <a:lnSpc>
                <a:spcPct val="150000"/>
              </a:lnSpc>
              <a:buAutoNum type="arabicPeriod"/>
            </a:pPr>
            <a:r>
              <a:rPr lang="en-US" dirty="0"/>
              <a:t>Blueprint</a:t>
            </a:r>
          </a:p>
          <a:p>
            <a:pPr marL="1085850" lvl="1" indent="-342900">
              <a:lnSpc>
                <a:spcPct val="150000"/>
              </a:lnSpc>
              <a:buAutoNum type="arabicPeriod"/>
            </a:pPr>
            <a:r>
              <a:rPr lang="en-US" dirty="0"/>
              <a:t>Instance (instantiation)</a:t>
            </a:r>
          </a:p>
          <a:p>
            <a:pPr marL="1085850" lvl="1" indent="-342900">
              <a:lnSpc>
                <a:spcPct val="150000"/>
              </a:lnSpc>
              <a:buAutoNum type="arabicPeriod"/>
            </a:pPr>
            <a:r>
              <a:rPr lang="en-US" dirty="0"/>
              <a:t>Object</a:t>
            </a:r>
          </a:p>
          <a:p>
            <a:pPr marL="1085850" lvl="1" indent="-342900">
              <a:lnSpc>
                <a:spcPct val="150000"/>
              </a:lnSpc>
              <a:buAutoNum type="arabicPeriod"/>
            </a:pPr>
            <a:r>
              <a:rPr lang="en-US" dirty="0"/>
              <a:t>Method</a:t>
            </a:r>
          </a:p>
          <a:p>
            <a:pPr marL="1085850" lvl="1" indent="-342900">
              <a:lnSpc>
                <a:spcPct val="150000"/>
              </a:lnSpc>
              <a:buAutoNum type="arabicPeriod"/>
            </a:pPr>
            <a:r>
              <a:rPr lang="en-US" dirty="0"/>
              <a:t>Attributes</a:t>
            </a:r>
          </a:p>
          <a:p>
            <a:pPr marL="1085850" lvl="1" indent="-342900">
              <a:lnSpc>
                <a:spcPct val="150000"/>
              </a:lnSpc>
              <a:buAutoNum type="arabicPeriod"/>
            </a:pPr>
            <a:r>
              <a:rPr lang="en-US" dirty="0"/>
              <a:t>Initialize</a:t>
            </a:r>
          </a:p>
          <a:p>
            <a:pPr marL="1085850" lvl="1" indent="-342900">
              <a:lnSpc>
                <a:spcPct val="150000"/>
              </a:lnSpc>
              <a:buAutoNum type="arabicPeriod"/>
            </a:pPr>
            <a:r>
              <a:rPr lang="en-US" dirty="0"/>
              <a:t>Getters</a:t>
            </a:r>
          </a:p>
          <a:p>
            <a:pPr marL="1085850" lvl="1" indent="-342900">
              <a:lnSpc>
                <a:spcPct val="150000"/>
              </a:lnSpc>
              <a:buAutoNum type="arabicPeriod"/>
            </a:pPr>
            <a:r>
              <a:rPr lang="en-US" dirty="0"/>
              <a:t>Setters</a:t>
            </a:r>
          </a:p>
        </p:txBody>
      </p:sp>
    </p:spTree>
    <p:extLst>
      <p:ext uri="{BB962C8B-B14F-4D97-AF65-F5344CB8AC3E}">
        <p14:creationId xmlns:p14="http://schemas.microsoft.com/office/powerpoint/2010/main" val="3853227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Class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872034"/>
          </a:xfrm>
          <a:prstGeom prst="rect">
            <a:avLst/>
          </a:prstGeom>
          <a:noFill/>
        </p:spPr>
        <p:txBody>
          <a:bodyPr wrap="square" rtlCol="0">
            <a:spAutoFit/>
          </a:bodyPr>
          <a:lstStyle/>
          <a:p>
            <a:pPr>
              <a:lnSpc>
                <a:spcPct val="150000"/>
              </a:lnSpc>
            </a:pPr>
            <a:r>
              <a:rPr lang="en-US" dirty="0"/>
              <a:t>Analyze the following code, determine the expected output. </a:t>
            </a:r>
          </a:p>
          <a:p>
            <a:pPr>
              <a:lnSpc>
                <a:spcPct val="150000"/>
              </a:lnSpc>
            </a:pPr>
            <a:r>
              <a:rPr lang="en-US" dirty="0"/>
              <a:t>Consider investigating </a:t>
            </a:r>
            <a:r>
              <a:rPr lang="en-US" b="1" dirty="0"/>
              <a:t>self</a:t>
            </a:r>
            <a:r>
              <a:rPr lang="en-US" dirty="0"/>
              <a:t> and </a:t>
            </a:r>
            <a:r>
              <a:rPr lang="en-US" b="1" dirty="0"/>
              <a:t>__</a:t>
            </a:r>
            <a:r>
              <a:rPr lang="en-US" b="1" dirty="0" err="1"/>
              <a:t>init</a:t>
            </a:r>
            <a:r>
              <a:rPr lang="en-US" b="1" dirty="0"/>
              <a:t>__</a:t>
            </a:r>
          </a:p>
        </p:txBody>
      </p:sp>
      <p:pic>
        <p:nvPicPr>
          <p:cNvPr id="5" name="Picture 4">
            <a:extLst>
              <a:ext uri="{FF2B5EF4-FFF2-40B4-BE49-F238E27FC236}">
                <a16:creationId xmlns:a16="http://schemas.microsoft.com/office/drawing/2014/main" id="{88B14B84-B88E-4785-8323-A16CB27203F0}"/>
              </a:ext>
            </a:extLst>
          </p:cNvPr>
          <p:cNvPicPr>
            <a:picLocks noChangeAspect="1"/>
          </p:cNvPicPr>
          <p:nvPr/>
        </p:nvPicPr>
        <p:blipFill>
          <a:blip r:embed="rId2"/>
          <a:stretch>
            <a:fillRect/>
          </a:stretch>
        </p:blipFill>
        <p:spPr>
          <a:xfrm>
            <a:off x="879993" y="1725474"/>
            <a:ext cx="7384014" cy="46404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1102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Class – More examples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361532"/>
          </a:xfrm>
          <a:prstGeom prst="rect">
            <a:avLst/>
          </a:prstGeom>
          <a:noFill/>
        </p:spPr>
        <p:txBody>
          <a:bodyPr wrap="square" rtlCol="0">
            <a:spAutoFit/>
          </a:bodyPr>
          <a:lstStyle/>
          <a:p>
            <a:pPr>
              <a:lnSpc>
                <a:spcPct val="150000"/>
              </a:lnSpc>
            </a:pPr>
            <a:r>
              <a:rPr lang="en-US" sz="1600" dirty="0"/>
              <a:t>For those of you who are animal lovers, we know that there are many types of dogs. Despite this fact we also know that each dog barring any mutation will have minimally: 4 legs, 1 head (complete with eyes, mouth </a:t>
            </a:r>
            <a:r>
              <a:rPr lang="en-US" sz="1600" dirty="0" err="1"/>
              <a:t>etc</a:t>
            </a:r>
            <a:r>
              <a:rPr lang="en-US" sz="1600" dirty="0"/>
              <a:t>), 1 tail, usually 1 name </a:t>
            </a:r>
            <a:r>
              <a:rPr lang="en-US" sz="1600" dirty="0" err="1"/>
              <a:t>etc</a:t>
            </a:r>
            <a:endParaRPr lang="en-US" sz="1600" dirty="0"/>
          </a:p>
          <a:p>
            <a:pPr>
              <a:lnSpc>
                <a:spcPct val="150000"/>
              </a:lnSpc>
            </a:pPr>
            <a:r>
              <a:rPr lang="en-US" sz="1600" dirty="0"/>
              <a:t>We can go out on a limb here and even say that these dogs will perform the following actions: bark, walk, run and lick the face of its favorite person.</a:t>
            </a:r>
          </a:p>
          <a:p>
            <a:pPr>
              <a:lnSpc>
                <a:spcPct val="150000"/>
              </a:lnSpc>
            </a:pPr>
            <a:endParaRPr lang="en-US" sz="1600" dirty="0"/>
          </a:p>
          <a:p>
            <a:pPr>
              <a:lnSpc>
                <a:spcPct val="150000"/>
              </a:lnSpc>
            </a:pPr>
            <a:r>
              <a:rPr lang="en-US" sz="1600" dirty="0"/>
              <a:t>These attributes and actions provide a blueprint from which we can build our computer dog. That is our instance representing a dog.</a:t>
            </a:r>
          </a:p>
          <a:p>
            <a:pPr>
              <a:lnSpc>
                <a:spcPct val="150000"/>
              </a:lnSpc>
            </a:pPr>
            <a:r>
              <a:rPr lang="en-US" sz="1600" dirty="0"/>
              <a:t>Using this information create a class that represent a Dog.</a:t>
            </a:r>
          </a:p>
          <a:p>
            <a:pPr>
              <a:lnSpc>
                <a:spcPct val="150000"/>
              </a:lnSpc>
            </a:pPr>
            <a:r>
              <a:rPr lang="en-US" sz="1600" dirty="0"/>
              <a:t>You should do the following:</a:t>
            </a:r>
          </a:p>
          <a:p>
            <a:pPr lvl="1">
              <a:lnSpc>
                <a:spcPct val="150000"/>
              </a:lnSpc>
              <a:buFont typeface="Arial" panose="020B0604020202020204" pitchFamily="34" charset="0"/>
              <a:buChar char="•"/>
            </a:pPr>
            <a:r>
              <a:rPr lang="en-US" sz="1400" dirty="0"/>
              <a:t>Create a run function that prints running when called</a:t>
            </a:r>
          </a:p>
          <a:p>
            <a:pPr lvl="1">
              <a:lnSpc>
                <a:spcPct val="150000"/>
              </a:lnSpc>
              <a:buFont typeface="Arial" panose="020B0604020202020204" pitchFamily="34" charset="0"/>
              <a:buChar char="•"/>
            </a:pPr>
            <a:r>
              <a:rPr lang="en-US" sz="1400" dirty="0"/>
              <a:t>Create a bark function that prints barking when called</a:t>
            </a:r>
          </a:p>
          <a:p>
            <a:pPr lvl="1">
              <a:lnSpc>
                <a:spcPct val="150000"/>
              </a:lnSpc>
              <a:buFont typeface="Arial" panose="020B0604020202020204" pitchFamily="34" charset="0"/>
              <a:buChar char="•"/>
            </a:pPr>
            <a:r>
              <a:rPr lang="en-US" sz="1400" dirty="0"/>
              <a:t>Create an info function that provides the dogs attributes described below.</a:t>
            </a:r>
          </a:p>
          <a:p>
            <a:pPr lvl="1">
              <a:lnSpc>
                <a:spcPct val="150000"/>
              </a:lnSpc>
              <a:buFont typeface="Arial" panose="020B0604020202020204" pitchFamily="34" charset="0"/>
              <a:buChar char="•"/>
            </a:pPr>
            <a:r>
              <a:rPr lang="en-US" sz="1400" dirty="0"/>
              <a:t>When the dog is instantiated you will set the following attributes provided by the user:</a:t>
            </a:r>
          </a:p>
          <a:p>
            <a:pPr lvl="1">
              <a:lnSpc>
                <a:spcPct val="150000"/>
              </a:lnSpc>
              <a:buFont typeface="Arial" panose="020B0604020202020204" pitchFamily="34" charset="0"/>
              <a:buChar char="•"/>
            </a:pPr>
            <a:r>
              <a:rPr lang="en-US" sz="1400" dirty="0"/>
              <a:t>Name, age, breed, Energy level, Number of tricks</a:t>
            </a:r>
          </a:p>
        </p:txBody>
      </p:sp>
    </p:spTree>
    <p:extLst>
      <p:ext uri="{BB962C8B-B14F-4D97-AF65-F5344CB8AC3E}">
        <p14:creationId xmlns:p14="http://schemas.microsoft.com/office/powerpoint/2010/main" val="1124180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Class – More examples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478662"/>
          </a:xfrm>
          <a:prstGeom prst="rect">
            <a:avLst/>
          </a:prstGeom>
          <a:noFill/>
        </p:spPr>
        <p:txBody>
          <a:bodyPr wrap="square" rtlCol="0">
            <a:spAutoFit/>
          </a:bodyPr>
          <a:lstStyle/>
          <a:p>
            <a:pPr>
              <a:lnSpc>
                <a:spcPct val="150000"/>
              </a:lnSpc>
            </a:pPr>
            <a:r>
              <a:rPr lang="en-US" sz="1600" dirty="0"/>
              <a:t>For most of us going through this program, our aim after finishing the program is become an employee and a wonderful job somewhere.</a:t>
            </a:r>
          </a:p>
          <a:p>
            <a:pPr>
              <a:lnSpc>
                <a:spcPct val="150000"/>
              </a:lnSpc>
            </a:pPr>
            <a:r>
              <a:rPr lang="en-US" sz="1600" dirty="0"/>
              <a:t>As employees we have attributes:</a:t>
            </a:r>
          </a:p>
          <a:p>
            <a:pPr marL="1028700" lvl="1">
              <a:lnSpc>
                <a:spcPct val="150000"/>
              </a:lnSpc>
              <a:buFont typeface="Arial" panose="020B0604020202020204" pitchFamily="34" charset="0"/>
              <a:buChar char="•"/>
            </a:pPr>
            <a:r>
              <a:rPr lang="en-US" sz="1400" dirty="0"/>
              <a:t>Name</a:t>
            </a:r>
          </a:p>
          <a:p>
            <a:pPr marL="1028700" lvl="1">
              <a:lnSpc>
                <a:spcPct val="150000"/>
              </a:lnSpc>
              <a:buFont typeface="Arial" panose="020B0604020202020204" pitchFamily="34" charset="0"/>
              <a:buChar char="•"/>
            </a:pPr>
            <a:r>
              <a:rPr lang="en-US" sz="1400" dirty="0"/>
              <a:t>Department</a:t>
            </a:r>
          </a:p>
          <a:p>
            <a:pPr marL="1028700" lvl="1">
              <a:lnSpc>
                <a:spcPct val="150000"/>
              </a:lnSpc>
              <a:buFont typeface="Arial" panose="020B0604020202020204" pitchFamily="34" charset="0"/>
              <a:buChar char="•"/>
            </a:pPr>
            <a:r>
              <a:rPr lang="en-US" sz="1400" dirty="0"/>
              <a:t>Salary</a:t>
            </a:r>
          </a:p>
          <a:p>
            <a:pPr marL="1028700" lvl="1">
              <a:lnSpc>
                <a:spcPct val="150000"/>
              </a:lnSpc>
              <a:buFont typeface="Arial" panose="020B0604020202020204" pitchFamily="34" charset="0"/>
              <a:buChar char="•"/>
            </a:pPr>
            <a:r>
              <a:rPr lang="en-US" sz="1400" dirty="0"/>
              <a:t>Identification</a:t>
            </a:r>
          </a:p>
          <a:p>
            <a:pPr marL="1028700" lvl="1">
              <a:lnSpc>
                <a:spcPct val="150000"/>
              </a:lnSpc>
              <a:buFont typeface="Arial" panose="020B0604020202020204" pitchFamily="34" charset="0"/>
              <a:buChar char="•"/>
            </a:pPr>
            <a:r>
              <a:rPr lang="en-US" sz="1400" dirty="0"/>
              <a:t>Position</a:t>
            </a:r>
          </a:p>
          <a:p>
            <a:pPr>
              <a:lnSpc>
                <a:spcPct val="150000"/>
              </a:lnSpc>
            </a:pPr>
            <a:r>
              <a:rPr lang="en-US" sz="1600" dirty="0"/>
              <a:t>We also have skills/actions that we can perform</a:t>
            </a:r>
          </a:p>
          <a:p>
            <a:pPr marL="1028700" lvl="1">
              <a:lnSpc>
                <a:spcPct val="150000"/>
              </a:lnSpc>
              <a:buFont typeface="Arial" panose="020B0604020202020204" pitchFamily="34" charset="0"/>
              <a:buChar char="•"/>
            </a:pPr>
            <a:r>
              <a:rPr lang="en-US" sz="1400" dirty="0"/>
              <a:t>Write Code: When function called will print “I am a hacker/developer”</a:t>
            </a:r>
          </a:p>
          <a:p>
            <a:pPr marL="1028700" lvl="1">
              <a:lnSpc>
                <a:spcPct val="150000"/>
              </a:lnSpc>
              <a:buFont typeface="Arial" panose="020B0604020202020204" pitchFamily="34" charset="0"/>
              <a:buChar char="•"/>
            </a:pPr>
            <a:r>
              <a:rPr lang="en-US" sz="1400" dirty="0"/>
              <a:t>Info: Provides a table showing the attributes of the Employee.</a:t>
            </a:r>
          </a:p>
          <a:p>
            <a:pPr marL="1028700" lvl="1">
              <a:lnSpc>
                <a:spcPct val="150000"/>
              </a:lnSpc>
              <a:buFont typeface="Arial" panose="020B0604020202020204" pitchFamily="34" charset="0"/>
              <a:buChar char="•"/>
            </a:pPr>
            <a:r>
              <a:rPr lang="en-US" sz="1400" dirty="0"/>
              <a:t>Raise: Updates the yearly salary by the percentage value provided.</a:t>
            </a:r>
            <a:endParaRPr lang="en-US" sz="1600" dirty="0"/>
          </a:p>
          <a:p>
            <a:pPr>
              <a:lnSpc>
                <a:spcPct val="150000"/>
              </a:lnSpc>
            </a:pPr>
            <a:r>
              <a:rPr lang="en-US" sz="1600" dirty="0"/>
              <a:t>Take into consideration the above information and create a class called employee.</a:t>
            </a:r>
          </a:p>
        </p:txBody>
      </p:sp>
    </p:spTree>
    <p:extLst>
      <p:ext uri="{BB962C8B-B14F-4D97-AF65-F5344CB8AC3E}">
        <p14:creationId xmlns:p14="http://schemas.microsoft.com/office/powerpoint/2010/main" val="4140889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Files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171159"/>
          </a:xfrm>
          <a:prstGeom prst="rect">
            <a:avLst/>
          </a:prstGeom>
          <a:noFill/>
        </p:spPr>
        <p:txBody>
          <a:bodyPr wrap="square" rtlCol="0">
            <a:spAutoFit/>
          </a:bodyPr>
          <a:lstStyle/>
          <a:p>
            <a:pPr>
              <a:lnSpc>
                <a:spcPct val="150000"/>
              </a:lnSpc>
            </a:pPr>
            <a:r>
              <a:rPr lang="en-US" sz="1600" dirty="0"/>
              <a:t>Accessing files in python is quite easy. The built-in function to do is called open. The format for open is as follows: </a:t>
            </a:r>
            <a:r>
              <a:rPr lang="en-US" sz="1600" b="1" dirty="0">
                <a:solidFill>
                  <a:srgbClr val="0033CC"/>
                </a:solidFill>
              </a:rPr>
              <a:t>open("&lt;filename&gt;", "&lt;mode")</a:t>
            </a:r>
            <a:endParaRPr lang="en-US" b="1" dirty="0">
              <a:solidFill>
                <a:srgbClr val="0033CC"/>
              </a:solidFill>
            </a:endParaRPr>
          </a:p>
          <a:p>
            <a:pPr>
              <a:lnSpc>
                <a:spcPct val="150000"/>
              </a:lnSpc>
            </a:pPr>
            <a:r>
              <a:rPr lang="en-US" sz="1600" dirty="0"/>
              <a:t>Example: </a:t>
            </a:r>
          </a:p>
          <a:p>
            <a:pPr>
              <a:lnSpc>
                <a:spcPct val="150000"/>
              </a:lnSpc>
            </a:pPr>
            <a:r>
              <a:rPr lang="en-US" sz="1600" dirty="0"/>
              <a:t>	</a:t>
            </a:r>
            <a:r>
              <a:rPr lang="en-US" sz="1600" b="1" dirty="0">
                <a:solidFill>
                  <a:srgbClr val="0033CC"/>
                </a:solidFill>
              </a:rPr>
              <a:t>&gt;&gt;&gt; </a:t>
            </a:r>
            <a:r>
              <a:rPr lang="en-US" sz="1600" b="1" dirty="0" err="1">
                <a:solidFill>
                  <a:srgbClr val="0033CC"/>
                </a:solidFill>
              </a:rPr>
              <a:t>file_handle</a:t>
            </a:r>
            <a:r>
              <a:rPr lang="en-US" sz="1600" b="1" dirty="0">
                <a:solidFill>
                  <a:srgbClr val="0033CC"/>
                </a:solidFill>
              </a:rPr>
              <a:t> = open("myfirstfile.txt", "r")</a:t>
            </a:r>
          </a:p>
          <a:p>
            <a:pPr>
              <a:lnSpc>
                <a:spcPct val="150000"/>
              </a:lnSpc>
            </a:pPr>
            <a:r>
              <a:rPr lang="en-US" sz="1600" dirty="0"/>
              <a:t>Investigate and determine the available functions for the new object </a:t>
            </a:r>
            <a:r>
              <a:rPr lang="en-US" sz="1600" b="1" dirty="0" err="1">
                <a:solidFill>
                  <a:srgbClr val="0033CC"/>
                </a:solidFill>
              </a:rPr>
              <a:t>file_handle</a:t>
            </a:r>
            <a:r>
              <a:rPr lang="en-US" sz="1600" dirty="0"/>
              <a:t>. </a:t>
            </a:r>
          </a:p>
          <a:p>
            <a:pPr>
              <a:lnSpc>
                <a:spcPct val="150000"/>
              </a:lnSpc>
            </a:pPr>
            <a:r>
              <a:rPr lang="en-US" sz="1600" dirty="0"/>
              <a:t>How would you open a file for the following modes?</a:t>
            </a:r>
          </a:p>
          <a:p>
            <a:pPr marL="1085850" lvl="1" indent="-342900">
              <a:lnSpc>
                <a:spcPct val="150000"/>
              </a:lnSpc>
              <a:buAutoNum type="arabicPeriod"/>
            </a:pPr>
            <a:r>
              <a:rPr lang="en-US" sz="1600" dirty="0">
                <a:solidFill>
                  <a:srgbClr val="0033CC"/>
                </a:solidFill>
              </a:rPr>
              <a:t>Writing</a:t>
            </a:r>
          </a:p>
          <a:p>
            <a:pPr marL="1085850" lvl="1" indent="-342900">
              <a:lnSpc>
                <a:spcPct val="150000"/>
              </a:lnSpc>
              <a:buAutoNum type="arabicPeriod"/>
            </a:pPr>
            <a:r>
              <a:rPr lang="en-US" sz="1600" dirty="0">
                <a:solidFill>
                  <a:srgbClr val="0033CC"/>
                </a:solidFill>
              </a:rPr>
              <a:t>Appending</a:t>
            </a:r>
          </a:p>
          <a:p>
            <a:pPr marL="1085850" lvl="1" indent="-342900">
              <a:lnSpc>
                <a:spcPct val="150000"/>
              </a:lnSpc>
              <a:buAutoNum type="arabicPeriod"/>
            </a:pPr>
            <a:r>
              <a:rPr lang="en-US" sz="1600" dirty="0">
                <a:solidFill>
                  <a:srgbClr val="0033CC"/>
                </a:solidFill>
              </a:rPr>
              <a:t>Reading and Writing</a:t>
            </a:r>
          </a:p>
          <a:p>
            <a:pPr marL="1085850" lvl="1" indent="-342900">
              <a:lnSpc>
                <a:spcPct val="150000"/>
              </a:lnSpc>
              <a:buAutoNum type="arabicPeriod"/>
            </a:pPr>
            <a:r>
              <a:rPr lang="en-US" sz="1600" dirty="0">
                <a:solidFill>
                  <a:srgbClr val="0033CC"/>
                </a:solidFill>
              </a:rPr>
              <a:t>Seek to arbitrary locations.</a:t>
            </a:r>
          </a:p>
          <a:p>
            <a:pPr lvl="1" indent="0">
              <a:lnSpc>
                <a:spcPct val="150000"/>
              </a:lnSpc>
            </a:pPr>
            <a:endParaRPr lang="en-US" sz="1400" dirty="0">
              <a:solidFill>
                <a:srgbClr val="0033CC"/>
              </a:solidFill>
            </a:endParaRPr>
          </a:p>
          <a:p>
            <a:pPr>
              <a:lnSpc>
                <a:spcPct val="150000"/>
              </a:lnSpc>
            </a:pPr>
            <a:r>
              <a:rPr lang="en-US" sz="1600" dirty="0">
                <a:solidFill>
                  <a:srgbClr val="0033CC"/>
                </a:solidFill>
              </a:rPr>
              <a:t>Is there a mode for binary operation?</a:t>
            </a:r>
          </a:p>
          <a:p>
            <a:pPr>
              <a:lnSpc>
                <a:spcPct val="150000"/>
              </a:lnSpc>
            </a:pPr>
            <a:r>
              <a:rPr lang="en-US" sz="1600" dirty="0">
                <a:solidFill>
                  <a:srgbClr val="0033CC"/>
                </a:solidFill>
              </a:rPr>
              <a:t>Can 1, X or all lines in the file be read or written at a time? </a:t>
            </a:r>
          </a:p>
          <a:p>
            <a:pPr lvl="1" indent="0">
              <a:lnSpc>
                <a:spcPct val="150000"/>
              </a:lnSpc>
            </a:pPr>
            <a:r>
              <a:rPr lang="en-US" sz="1400" dirty="0">
                <a:solidFill>
                  <a:srgbClr val="0033CC"/>
                </a:solidFill>
              </a:rPr>
              <a:t>X </a:t>
            </a:r>
            <a:r>
              <a:rPr lang="en-US" sz="1600" dirty="0">
                <a:solidFill>
                  <a:srgbClr val="C00000"/>
                </a:solidFill>
              </a:rPr>
              <a:t>represents and arbitrary number</a:t>
            </a:r>
          </a:p>
        </p:txBody>
      </p:sp>
    </p:spTree>
    <p:extLst>
      <p:ext uri="{BB962C8B-B14F-4D97-AF65-F5344CB8AC3E}">
        <p14:creationId xmlns:p14="http://schemas.microsoft.com/office/powerpoint/2010/main" val="1465398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Files – other ways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001369"/>
          </a:xfrm>
          <a:prstGeom prst="rect">
            <a:avLst/>
          </a:prstGeom>
          <a:noFill/>
        </p:spPr>
        <p:txBody>
          <a:bodyPr wrap="square" rtlCol="0">
            <a:spAutoFit/>
          </a:bodyPr>
          <a:lstStyle/>
          <a:p>
            <a:pPr>
              <a:lnSpc>
                <a:spcPct val="150000"/>
              </a:lnSpc>
            </a:pPr>
            <a:r>
              <a:rPr lang="en-US" dirty="0"/>
              <a:t>Are there other ways to open a file and manipulate its content?</a:t>
            </a:r>
          </a:p>
          <a:p>
            <a:pPr lvl="1">
              <a:lnSpc>
                <a:spcPct val="100000"/>
              </a:lnSpc>
            </a:pPr>
            <a:r>
              <a:rPr lang="en-US" sz="1600" b="1" dirty="0">
                <a:solidFill>
                  <a:srgbClr val="0070C0"/>
                </a:solidFill>
              </a:rPr>
              <a:t>&gt;&gt;&gt; for lines in open('class1.py','r'):</a:t>
            </a:r>
          </a:p>
          <a:p>
            <a:pPr lvl="1">
              <a:lnSpc>
                <a:spcPct val="100000"/>
              </a:lnSpc>
            </a:pPr>
            <a:r>
              <a:rPr lang="en-US" sz="1600" b="1" dirty="0">
                <a:solidFill>
                  <a:srgbClr val="0070C0"/>
                </a:solidFill>
              </a:rPr>
              <a:t>...     print(lines)</a:t>
            </a:r>
          </a:p>
          <a:p>
            <a:pPr lvl="1">
              <a:lnSpc>
                <a:spcPct val="100000"/>
              </a:lnSpc>
            </a:pPr>
            <a:r>
              <a:rPr lang="en-US" sz="1600" b="1" dirty="0">
                <a:solidFill>
                  <a:srgbClr val="0070C0"/>
                </a:solidFill>
              </a:rPr>
              <a:t>... </a:t>
            </a:r>
          </a:p>
          <a:p>
            <a:pPr>
              <a:lnSpc>
                <a:spcPct val="150000"/>
              </a:lnSpc>
            </a:pPr>
            <a:r>
              <a:rPr lang="en-US" dirty="0"/>
              <a:t>The Context Manager </a:t>
            </a:r>
            <a:r>
              <a:rPr lang="en-US" b="1" dirty="0">
                <a:solidFill>
                  <a:srgbClr val="0033CC"/>
                </a:solidFill>
              </a:rPr>
              <a:t>with</a:t>
            </a:r>
            <a:r>
              <a:rPr lang="en-US" dirty="0"/>
              <a:t> is the most convenient way of working with files as it opens and automatically closes the file after leaving the context manager.</a:t>
            </a:r>
          </a:p>
          <a:p>
            <a:pPr>
              <a:lnSpc>
                <a:spcPct val="150000"/>
              </a:lnSpc>
            </a:pPr>
            <a:r>
              <a:rPr lang="en-US" dirty="0"/>
              <a:t>Investigate how to open a file using the </a:t>
            </a:r>
            <a:r>
              <a:rPr lang="en-US" b="1" dirty="0"/>
              <a:t>with</a:t>
            </a:r>
            <a:r>
              <a:rPr lang="en-US" dirty="0"/>
              <a:t> operator</a:t>
            </a:r>
            <a:endParaRPr lang="en-US" dirty="0">
              <a:solidFill>
                <a:srgbClr val="C00000"/>
              </a:solidFill>
            </a:endParaRPr>
          </a:p>
          <a:p>
            <a:pPr lvl="1">
              <a:lnSpc>
                <a:spcPct val="100000"/>
              </a:lnSpc>
            </a:pPr>
            <a:r>
              <a:rPr lang="en-US" sz="1600" b="1" dirty="0">
                <a:solidFill>
                  <a:srgbClr val="0070C0"/>
                </a:solidFill>
              </a:rPr>
              <a:t>&gt;&gt;&gt; with open('class1.py', 'r') as </a:t>
            </a:r>
            <a:r>
              <a:rPr lang="en-US" sz="1600" b="1" dirty="0" err="1">
                <a:solidFill>
                  <a:srgbClr val="0070C0"/>
                </a:solidFill>
              </a:rPr>
              <a:t>fhandle</a:t>
            </a:r>
            <a:r>
              <a:rPr lang="en-US" sz="1600" b="1" dirty="0">
                <a:solidFill>
                  <a:srgbClr val="0070C0"/>
                </a:solidFill>
              </a:rPr>
              <a:t>:</a:t>
            </a:r>
          </a:p>
          <a:p>
            <a:pPr lvl="1">
              <a:lnSpc>
                <a:spcPct val="100000"/>
              </a:lnSpc>
            </a:pPr>
            <a:r>
              <a:rPr lang="en-US" sz="1600" b="1" dirty="0">
                <a:solidFill>
                  <a:srgbClr val="0070C0"/>
                </a:solidFill>
              </a:rPr>
              <a:t>...     print("First line: %s"% </a:t>
            </a:r>
            <a:r>
              <a:rPr lang="en-US" sz="1600" b="1" dirty="0" err="1">
                <a:solidFill>
                  <a:srgbClr val="0070C0"/>
                </a:solidFill>
              </a:rPr>
              <a:t>fhandle.readline</a:t>
            </a:r>
            <a:r>
              <a:rPr lang="en-US" sz="1600" b="1" dirty="0">
                <a:solidFill>
                  <a:srgbClr val="0070C0"/>
                </a:solidFill>
              </a:rPr>
              <a:t>())</a:t>
            </a:r>
          </a:p>
          <a:p>
            <a:pPr lvl="1">
              <a:lnSpc>
                <a:spcPct val="100000"/>
              </a:lnSpc>
            </a:pPr>
            <a:r>
              <a:rPr lang="en-US" sz="1600" b="1" dirty="0">
                <a:solidFill>
                  <a:srgbClr val="0070C0"/>
                </a:solidFill>
              </a:rPr>
              <a:t>... </a:t>
            </a:r>
          </a:p>
          <a:p>
            <a:pPr lvl="1">
              <a:lnSpc>
                <a:spcPct val="100000"/>
              </a:lnSpc>
            </a:pPr>
            <a:r>
              <a:rPr lang="en-US" sz="1600" b="1" dirty="0">
                <a:solidFill>
                  <a:srgbClr val="0070C0"/>
                </a:solidFill>
              </a:rPr>
              <a:t>First line: #!/</a:t>
            </a:r>
            <a:r>
              <a:rPr lang="en-US" sz="1600" b="1" dirty="0" err="1">
                <a:solidFill>
                  <a:srgbClr val="0070C0"/>
                </a:solidFill>
              </a:rPr>
              <a:t>usr</a:t>
            </a:r>
            <a:r>
              <a:rPr lang="en-US" sz="1600" b="1" dirty="0">
                <a:solidFill>
                  <a:srgbClr val="0070C0"/>
                </a:solidFill>
              </a:rPr>
              <a:t>/bin/python</a:t>
            </a:r>
          </a:p>
          <a:p>
            <a:pPr lvl="1">
              <a:lnSpc>
                <a:spcPct val="100000"/>
              </a:lnSpc>
            </a:pPr>
            <a:endParaRPr lang="en-US" b="1" dirty="0">
              <a:solidFill>
                <a:srgbClr val="0070C0"/>
              </a:solidFill>
            </a:endParaRPr>
          </a:p>
          <a:p>
            <a:pPr>
              <a:lnSpc>
                <a:spcPct val="100000"/>
              </a:lnSpc>
            </a:pPr>
            <a:r>
              <a:rPr lang="en-US" dirty="0"/>
              <a:t>What are the above lines doing? </a:t>
            </a:r>
          </a:p>
          <a:p>
            <a:pPr>
              <a:lnSpc>
                <a:spcPct val="100000"/>
              </a:lnSpc>
            </a:pPr>
            <a:r>
              <a:rPr lang="en-US" dirty="0"/>
              <a:t>How would you determine if the file is still open?</a:t>
            </a:r>
          </a:p>
          <a:p>
            <a:pPr>
              <a:lnSpc>
                <a:spcPct val="100000"/>
              </a:lnSpc>
            </a:pPr>
            <a:endParaRPr lang="en-US" dirty="0"/>
          </a:p>
        </p:txBody>
      </p:sp>
    </p:spTree>
    <p:extLst>
      <p:ext uri="{BB962C8B-B14F-4D97-AF65-F5344CB8AC3E}">
        <p14:creationId xmlns:p14="http://schemas.microsoft.com/office/powerpoint/2010/main" val="554702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Exceptions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586658"/>
          </a:xfrm>
          <a:prstGeom prst="rect">
            <a:avLst/>
          </a:prstGeom>
          <a:noFill/>
        </p:spPr>
        <p:txBody>
          <a:bodyPr wrap="square" rtlCol="0">
            <a:spAutoFit/>
          </a:bodyPr>
          <a:lstStyle/>
          <a:p>
            <a:pPr>
              <a:lnSpc>
                <a:spcPct val="150000"/>
              </a:lnSpc>
            </a:pPr>
            <a:r>
              <a:rPr lang="en-US" sz="1600" dirty="0"/>
              <a:t>Your code from time to time will misbehave. You need a way to ensure that it recovers cleanly without creating more problems than it intended to solve. The errors that may cause the program to fail are generally produced from user input or from another application being investigated. The likely reason is that the program produced unexpected results or output.</a:t>
            </a:r>
          </a:p>
          <a:p>
            <a:pPr>
              <a:lnSpc>
                <a:spcPct val="150000"/>
              </a:lnSpc>
            </a:pPr>
            <a:endParaRPr lang="en-US" sz="1600" dirty="0"/>
          </a:p>
          <a:p>
            <a:pPr>
              <a:lnSpc>
                <a:spcPct val="150000"/>
              </a:lnSpc>
            </a:pPr>
            <a:r>
              <a:rPr lang="en-US" sz="1600" dirty="0"/>
              <a:t>Python provides a mechanism to recover or better yet capture that information so that it can be analyze. The most common sequence you will find are as follows:</a:t>
            </a:r>
            <a:endParaRPr lang="en-US" dirty="0"/>
          </a:p>
          <a:p>
            <a:pPr lvl="1">
              <a:lnSpc>
                <a:spcPct val="150000"/>
              </a:lnSpc>
            </a:pPr>
            <a:r>
              <a:rPr lang="en-US" sz="1600" b="1" dirty="0">
                <a:solidFill>
                  <a:srgbClr val="0070C0"/>
                </a:solidFill>
              </a:rPr>
              <a:t>try: 		</a:t>
            </a:r>
            <a:r>
              <a:rPr lang="en-US" sz="1600" dirty="0"/>
              <a:t># Perform some action read, write, calculate </a:t>
            </a:r>
            <a:r>
              <a:rPr lang="en-US" sz="1600" dirty="0" err="1"/>
              <a:t>etc</a:t>
            </a:r>
            <a:endParaRPr lang="en-US" sz="1600" dirty="0"/>
          </a:p>
          <a:p>
            <a:pPr lvl="1">
              <a:lnSpc>
                <a:spcPct val="150000"/>
              </a:lnSpc>
            </a:pPr>
            <a:r>
              <a:rPr lang="en-US" sz="1600" b="1" dirty="0">
                <a:solidFill>
                  <a:srgbClr val="0070C0"/>
                </a:solidFill>
              </a:rPr>
              <a:t>except:   </a:t>
            </a:r>
            <a:r>
              <a:rPr lang="en-US" sz="1600" dirty="0"/>
              <a:t># If there was a problem attempt to resolve or gracefully exit</a:t>
            </a:r>
          </a:p>
          <a:p>
            <a:pPr lvl="1">
              <a:lnSpc>
                <a:spcPct val="150000"/>
              </a:lnSpc>
            </a:pPr>
            <a:r>
              <a:rPr lang="en-US" sz="1600" b="1" dirty="0">
                <a:solidFill>
                  <a:srgbClr val="0070C0"/>
                </a:solidFill>
              </a:rPr>
              <a:t>finally:</a:t>
            </a:r>
            <a:r>
              <a:rPr lang="en-US" sz="1600" dirty="0"/>
              <a:t>	# Always do this, this bit is optional</a:t>
            </a:r>
          </a:p>
          <a:p>
            <a:pPr>
              <a:lnSpc>
                <a:spcPct val="150000"/>
              </a:lnSpc>
            </a:pPr>
            <a:endParaRPr lang="en-US" sz="1600" dirty="0"/>
          </a:p>
          <a:p>
            <a:pPr>
              <a:lnSpc>
                <a:spcPct val="150000"/>
              </a:lnSpc>
            </a:pPr>
            <a:r>
              <a:rPr lang="en-US" sz="1600" dirty="0"/>
              <a:t>Python also permits you to raise your own exception using the </a:t>
            </a:r>
            <a:r>
              <a:rPr lang="en-US" sz="1600" b="1" dirty="0">
                <a:solidFill>
                  <a:srgbClr val="0070C0"/>
                </a:solidFill>
              </a:rPr>
              <a:t>raise </a:t>
            </a:r>
            <a:r>
              <a:rPr lang="en-US" sz="1600" dirty="0"/>
              <a:t>keyword. This comes in handy when you detect an error in the way your code performs that isn’t a system error. </a:t>
            </a:r>
          </a:p>
        </p:txBody>
      </p:sp>
    </p:spTree>
    <p:extLst>
      <p:ext uri="{BB962C8B-B14F-4D97-AF65-F5344CB8AC3E}">
        <p14:creationId xmlns:p14="http://schemas.microsoft.com/office/powerpoint/2010/main" val="276761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Exception - example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383525"/>
          </a:xfrm>
          <a:prstGeom prst="rect">
            <a:avLst/>
          </a:prstGeom>
          <a:noFill/>
        </p:spPr>
        <p:txBody>
          <a:bodyPr wrap="square" rtlCol="0">
            <a:spAutoFit/>
          </a:bodyPr>
          <a:lstStyle/>
          <a:p>
            <a:pPr>
              <a:lnSpc>
                <a:spcPct val="120000"/>
              </a:lnSpc>
            </a:pPr>
            <a:r>
              <a:rPr lang="en-US" sz="1600" dirty="0"/>
              <a:t>&gt;&gt;&gt; </a:t>
            </a:r>
            <a:r>
              <a:rPr lang="en-US" sz="1600" dirty="0">
                <a:solidFill>
                  <a:srgbClr val="C00000"/>
                </a:solidFill>
              </a:rPr>
              <a:t>try:</a:t>
            </a:r>
          </a:p>
          <a:p>
            <a:pPr>
              <a:lnSpc>
                <a:spcPct val="120000"/>
              </a:lnSpc>
            </a:pPr>
            <a:r>
              <a:rPr lang="en-US" sz="1600" dirty="0"/>
              <a:t>...     5/0</a:t>
            </a:r>
          </a:p>
          <a:p>
            <a:pPr>
              <a:lnSpc>
                <a:spcPct val="120000"/>
              </a:lnSpc>
            </a:pPr>
            <a:r>
              <a:rPr lang="en-US" sz="1600" dirty="0"/>
              <a:t>... </a:t>
            </a:r>
            <a:r>
              <a:rPr lang="en-US" sz="1600" dirty="0">
                <a:solidFill>
                  <a:srgbClr val="C00000"/>
                </a:solidFill>
              </a:rPr>
              <a:t>except:</a:t>
            </a:r>
          </a:p>
          <a:p>
            <a:pPr>
              <a:lnSpc>
                <a:spcPct val="120000"/>
              </a:lnSpc>
            </a:pPr>
            <a:r>
              <a:rPr lang="en-US" sz="1600" dirty="0"/>
              <a:t>...     print("There was a problem in the try block")</a:t>
            </a:r>
          </a:p>
          <a:p>
            <a:pPr>
              <a:lnSpc>
                <a:spcPct val="120000"/>
              </a:lnSpc>
            </a:pPr>
            <a:r>
              <a:rPr lang="en-US" sz="1600" dirty="0"/>
              <a:t>... </a:t>
            </a:r>
            <a:r>
              <a:rPr lang="en-US" sz="1600" dirty="0">
                <a:solidFill>
                  <a:srgbClr val="C00000"/>
                </a:solidFill>
              </a:rPr>
              <a:t>finally:</a:t>
            </a:r>
          </a:p>
          <a:p>
            <a:pPr>
              <a:lnSpc>
                <a:spcPct val="120000"/>
              </a:lnSpc>
            </a:pPr>
            <a:r>
              <a:rPr lang="en-US" sz="1600" dirty="0"/>
              <a:t>...     print("Always do this")</a:t>
            </a:r>
          </a:p>
          <a:p>
            <a:pPr>
              <a:lnSpc>
                <a:spcPct val="120000"/>
              </a:lnSpc>
            </a:pPr>
            <a:r>
              <a:rPr lang="en-US" sz="1600" dirty="0"/>
              <a:t>... </a:t>
            </a:r>
          </a:p>
          <a:p>
            <a:pPr>
              <a:lnSpc>
                <a:spcPct val="120000"/>
              </a:lnSpc>
            </a:pPr>
            <a:r>
              <a:rPr lang="en-US" sz="1600" dirty="0">
                <a:solidFill>
                  <a:srgbClr val="0070C0"/>
                </a:solidFill>
              </a:rPr>
              <a:t>There was a problem in the try block</a:t>
            </a:r>
          </a:p>
          <a:p>
            <a:pPr>
              <a:lnSpc>
                <a:spcPct val="120000"/>
              </a:lnSpc>
            </a:pPr>
            <a:r>
              <a:rPr lang="en-US" sz="1600" dirty="0">
                <a:solidFill>
                  <a:srgbClr val="0070C0"/>
                </a:solidFill>
              </a:rPr>
              <a:t>Always do this</a:t>
            </a:r>
          </a:p>
          <a:p>
            <a:pPr>
              <a:lnSpc>
                <a:spcPct val="120000"/>
              </a:lnSpc>
            </a:pPr>
            <a:r>
              <a:rPr lang="en-US" sz="1600" dirty="0"/>
              <a:t>&gt;&gt;&gt; </a:t>
            </a:r>
            <a:r>
              <a:rPr lang="en-US" sz="1600" dirty="0">
                <a:solidFill>
                  <a:srgbClr val="C00000"/>
                </a:solidFill>
              </a:rPr>
              <a:t>try:</a:t>
            </a:r>
          </a:p>
          <a:p>
            <a:pPr>
              <a:lnSpc>
                <a:spcPct val="120000"/>
              </a:lnSpc>
            </a:pPr>
            <a:r>
              <a:rPr lang="en-US" sz="1600" dirty="0"/>
              <a:t>...     5/1</a:t>
            </a:r>
          </a:p>
          <a:p>
            <a:pPr>
              <a:lnSpc>
                <a:spcPct val="120000"/>
              </a:lnSpc>
            </a:pPr>
            <a:r>
              <a:rPr lang="en-US" sz="1600" dirty="0"/>
              <a:t>... </a:t>
            </a:r>
            <a:r>
              <a:rPr lang="en-US" sz="1600" dirty="0">
                <a:solidFill>
                  <a:srgbClr val="C00000"/>
                </a:solidFill>
              </a:rPr>
              <a:t>except:</a:t>
            </a:r>
          </a:p>
          <a:p>
            <a:pPr>
              <a:lnSpc>
                <a:spcPct val="120000"/>
              </a:lnSpc>
            </a:pPr>
            <a:r>
              <a:rPr lang="en-US" sz="1600" dirty="0"/>
              <a:t>...     print("There was a problem in the try block")</a:t>
            </a:r>
          </a:p>
          <a:p>
            <a:pPr>
              <a:lnSpc>
                <a:spcPct val="120000"/>
              </a:lnSpc>
            </a:pPr>
            <a:r>
              <a:rPr lang="en-US" sz="1600" dirty="0"/>
              <a:t>... </a:t>
            </a:r>
            <a:r>
              <a:rPr lang="en-US" sz="1600" dirty="0">
                <a:solidFill>
                  <a:srgbClr val="C00000"/>
                </a:solidFill>
              </a:rPr>
              <a:t>finally:</a:t>
            </a:r>
          </a:p>
          <a:p>
            <a:pPr>
              <a:lnSpc>
                <a:spcPct val="120000"/>
              </a:lnSpc>
            </a:pPr>
            <a:r>
              <a:rPr lang="en-US" sz="1600" dirty="0"/>
              <a:t>...     print("Always do this")</a:t>
            </a:r>
          </a:p>
          <a:p>
            <a:pPr>
              <a:lnSpc>
                <a:spcPct val="120000"/>
              </a:lnSpc>
            </a:pPr>
            <a:r>
              <a:rPr lang="en-US" sz="1600" dirty="0"/>
              <a:t>... </a:t>
            </a:r>
          </a:p>
          <a:p>
            <a:pPr>
              <a:lnSpc>
                <a:spcPct val="120000"/>
              </a:lnSpc>
            </a:pPr>
            <a:r>
              <a:rPr lang="en-US" sz="1600" dirty="0">
                <a:solidFill>
                  <a:srgbClr val="0070C0"/>
                </a:solidFill>
              </a:rPr>
              <a:t>5.0</a:t>
            </a:r>
          </a:p>
          <a:p>
            <a:pPr>
              <a:lnSpc>
                <a:spcPct val="120000"/>
              </a:lnSpc>
            </a:pPr>
            <a:r>
              <a:rPr lang="en-US" sz="1600" dirty="0">
                <a:solidFill>
                  <a:srgbClr val="0070C0"/>
                </a:solidFill>
              </a:rPr>
              <a:t>Always do this</a:t>
            </a:r>
          </a:p>
        </p:txBody>
      </p:sp>
    </p:spTree>
    <p:extLst>
      <p:ext uri="{BB962C8B-B14F-4D97-AF65-F5344CB8AC3E}">
        <p14:creationId xmlns:p14="http://schemas.microsoft.com/office/powerpoint/2010/main" val="2400698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Exception - example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3315267"/>
          </a:xfrm>
          <a:prstGeom prst="rect">
            <a:avLst/>
          </a:prstGeom>
          <a:noFill/>
        </p:spPr>
        <p:txBody>
          <a:bodyPr wrap="square" rtlCol="0">
            <a:spAutoFit/>
          </a:bodyPr>
          <a:lstStyle/>
          <a:p>
            <a:pPr>
              <a:lnSpc>
                <a:spcPct val="120000"/>
              </a:lnSpc>
            </a:pPr>
            <a:r>
              <a:rPr lang="en-US" sz="1600" dirty="0"/>
              <a:t>Write a program that will get the user the enter a filename. If the user made a mistake and entered the name of a file that doesn’t exist. Instead of allowing the traceback errors from a failure to open a non-existent file you will use the try except block to print a simpler message: </a:t>
            </a:r>
            <a:r>
              <a:rPr lang="en-US" sz="1600" dirty="0">
                <a:solidFill>
                  <a:srgbClr val="0033CC"/>
                </a:solidFill>
              </a:rPr>
              <a:t>Your file "filename.txt" doesn’t exist. Please enter a file you know exists.</a:t>
            </a:r>
          </a:p>
          <a:p>
            <a:pPr>
              <a:lnSpc>
                <a:spcPct val="120000"/>
              </a:lnSpc>
            </a:pPr>
            <a:endParaRPr lang="en-US" sz="1600" dirty="0"/>
          </a:p>
          <a:p>
            <a:pPr>
              <a:lnSpc>
                <a:spcPct val="120000"/>
              </a:lnSpc>
            </a:pPr>
            <a:r>
              <a:rPr lang="en-US" sz="1600" dirty="0"/>
              <a:t> Extend the previous function so that you can also catch general Exceptions. That is you don’t know for sure what other problems could happen but you want to catch that and handle it cleanly and avoid the long message from a traceback.</a:t>
            </a:r>
          </a:p>
          <a:p>
            <a:pPr>
              <a:lnSpc>
                <a:spcPct val="120000"/>
              </a:lnSpc>
            </a:pPr>
            <a:endParaRPr lang="en-US" sz="1600" dirty="0"/>
          </a:p>
          <a:p>
            <a:pPr>
              <a:lnSpc>
                <a:spcPct val="120000"/>
              </a:lnSpc>
            </a:pPr>
            <a:endParaRPr lang="en-US" sz="1600" dirty="0"/>
          </a:p>
        </p:txBody>
      </p:sp>
    </p:spTree>
    <p:extLst>
      <p:ext uri="{BB962C8B-B14F-4D97-AF65-F5344CB8AC3E}">
        <p14:creationId xmlns:p14="http://schemas.microsoft.com/office/powerpoint/2010/main" val="1889614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Exception - example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23857"/>
          </a:xfrm>
          <a:prstGeom prst="rect">
            <a:avLst/>
          </a:prstGeom>
          <a:noFill/>
        </p:spPr>
        <p:txBody>
          <a:bodyPr wrap="square" rtlCol="0">
            <a:spAutoFit/>
          </a:bodyPr>
          <a:lstStyle/>
          <a:p>
            <a:pPr>
              <a:lnSpc>
                <a:spcPct val="120000"/>
              </a:lnSpc>
            </a:pPr>
            <a:r>
              <a:rPr lang="en-US" sz="1600" dirty="0"/>
              <a:t>Type the following code and see what happens. Explain in your own words what you think is happening. Make sure you don’t have a file called </a:t>
            </a:r>
            <a:r>
              <a:rPr lang="en-US" sz="1600" dirty="0">
                <a:solidFill>
                  <a:srgbClr val="0033CC"/>
                </a:solidFill>
              </a:rPr>
              <a:t>openthis.txt</a:t>
            </a:r>
            <a:r>
              <a:rPr lang="en-US" sz="1600" dirty="0"/>
              <a:t> in your work directory.</a:t>
            </a:r>
          </a:p>
          <a:p>
            <a:pPr lvl="1">
              <a:lnSpc>
                <a:spcPct val="120000"/>
              </a:lnSpc>
            </a:pPr>
            <a:r>
              <a:rPr lang="en-US" sz="1400" dirty="0">
                <a:solidFill>
                  <a:srgbClr val="0033CC"/>
                </a:solidFill>
              </a:rPr>
              <a:t>try:</a:t>
            </a:r>
          </a:p>
          <a:p>
            <a:pPr lvl="1">
              <a:lnSpc>
                <a:spcPct val="120000"/>
              </a:lnSpc>
            </a:pPr>
            <a:r>
              <a:rPr lang="en-US" sz="1400" dirty="0">
                <a:solidFill>
                  <a:srgbClr val="0033CC"/>
                </a:solidFill>
              </a:rPr>
              <a:t>	</a:t>
            </a:r>
            <a:r>
              <a:rPr lang="en-US" sz="1400" dirty="0" err="1">
                <a:solidFill>
                  <a:srgbClr val="0033CC"/>
                </a:solidFill>
              </a:rPr>
              <a:t>fileh</a:t>
            </a:r>
            <a:r>
              <a:rPr lang="en-US" sz="1400" dirty="0">
                <a:solidFill>
                  <a:srgbClr val="0033CC"/>
                </a:solidFill>
              </a:rPr>
              <a:t> = open('openthis.txt’)</a:t>
            </a:r>
          </a:p>
          <a:p>
            <a:pPr lvl="1">
              <a:lnSpc>
                <a:spcPct val="120000"/>
              </a:lnSpc>
            </a:pPr>
            <a:r>
              <a:rPr lang="en-US" sz="1400" dirty="0">
                <a:solidFill>
                  <a:srgbClr val="0033CC"/>
                </a:solidFill>
              </a:rPr>
              <a:t>except </a:t>
            </a:r>
            <a:r>
              <a:rPr lang="en-US" sz="1400" dirty="0" err="1">
                <a:solidFill>
                  <a:srgbClr val="0033CC"/>
                </a:solidFill>
              </a:rPr>
              <a:t>FileNotFoundError</a:t>
            </a:r>
            <a:r>
              <a:rPr lang="en-US" sz="1400" dirty="0">
                <a:solidFill>
                  <a:srgbClr val="0033CC"/>
                </a:solidFill>
              </a:rPr>
              <a:t>:</a:t>
            </a:r>
          </a:p>
          <a:p>
            <a:pPr lvl="1">
              <a:lnSpc>
                <a:spcPct val="120000"/>
              </a:lnSpc>
            </a:pPr>
            <a:r>
              <a:rPr lang="en-US" sz="1400" dirty="0">
                <a:solidFill>
                  <a:srgbClr val="0033CC"/>
                </a:solidFill>
              </a:rPr>
              <a:t>	print("The file: 'openthis.txt' was not found")</a:t>
            </a:r>
          </a:p>
          <a:p>
            <a:pPr lvl="1">
              <a:lnSpc>
                <a:spcPct val="120000"/>
              </a:lnSpc>
            </a:pPr>
            <a:r>
              <a:rPr lang="en-US" sz="1400" dirty="0">
                <a:solidFill>
                  <a:srgbClr val="0033CC"/>
                </a:solidFill>
              </a:rPr>
              <a:t>except </a:t>
            </a:r>
            <a:r>
              <a:rPr lang="en-US" sz="1400" dirty="0" err="1">
                <a:solidFill>
                  <a:srgbClr val="0033CC"/>
                </a:solidFill>
              </a:rPr>
              <a:t>PermissionError</a:t>
            </a:r>
            <a:r>
              <a:rPr lang="en-US" sz="1400" dirty="0">
                <a:solidFill>
                  <a:srgbClr val="0033CC"/>
                </a:solidFill>
              </a:rPr>
              <a:t> as e:</a:t>
            </a:r>
          </a:p>
          <a:p>
            <a:pPr lvl="1">
              <a:lnSpc>
                <a:spcPct val="120000"/>
              </a:lnSpc>
            </a:pPr>
            <a:r>
              <a:rPr lang="en-US" sz="1400" dirty="0">
                <a:solidFill>
                  <a:srgbClr val="0033CC"/>
                </a:solidFill>
              </a:rPr>
              <a:t>	print(type(e) , ' ', e)</a:t>
            </a:r>
          </a:p>
          <a:p>
            <a:pPr lvl="1">
              <a:lnSpc>
                <a:spcPct val="120000"/>
              </a:lnSpc>
            </a:pPr>
            <a:r>
              <a:rPr lang="en-US" sz="1400" dirty="0">
                <a:solidFill>
                  <a:srgbClr val="0033CC"/>
                </a:solidFill>
              </a:rPr>
              <a:t>else:</a:t>
            </a:r>
          </a:p>
          <a:p>
            <a:pPr lvl="1">
              <a:lnSpc>
                <a:spcPct val="120000"/>
              </a:lnSpc>
            </a:pPr>
            <a:r>
              <a:rPr lang="en-US" sz="1400" dirty="0">
                <a:solidFill>
                  <a:srgbClr val="0033CC"/>
                </a:solidFill>
              </a:rPr>
              <a:t>	print(“Else: </a:t>
            </a:r>
            <a:r>
              <a:rPr lang="en-US" sz="1400" dirty="0" err="1">
                <a:solidFill>
                  <a:srgbClr val="0033CC"/>
                </a:solidFill>
              </a:rPr>
              <a:t>Gonna</a:t>
            </a:r>
            <a:r>
              <a:rPr lang="en-US" sz="1400" dirty="0">
                <a:solidFill>
                  <a:srgbClr val="0033CC"/>
                </a:solidFill>
              </a:rPr>
              <a:t> read this file")</a:t>
            </a:r>
          </a:p>
          <a:p>
            <a:pPr lvl="1">
              <a:lnSpc>
                <a:spcPct val="120000"/>
              </a:lnSpc>
            </a:pPr>
            <a:r>
              <a:rPr lang="en-US" sz="1400" dirty="0">
                <a:solidFill>
                  <a:srgbClr val="0033CC"/>
                </a:solidFill>
              </a:rPr>
              <a:t>finally:</a:t>
            </a:r>
          </a:p>
          <a:p>
            <a:pPr lvl="1">
              <a:lnSpc>
                <a:spcPct val="120000"/>
              </a:lnSpc>
            </a:pPr>
            <a:r>
              <a:rPr lang="en-US" sz="1400" dirty="0">
                <a:solidFill>
                  <a:srgbClr val="0033CC"/>
                </a:solidFill>
              </a:rPr>
              <a:t>	print("This is the end of exceptions")</a:t>
            </a:r>
          </a:p>
          <a:p>
            <a:pPr>
              <a:lnSpc>
                <a:spcPct val="120000"/>
              </a:lnSpc>
            </a:pPr>
            <a:endParaRPr lang="en-US" sz="1600" dirty="0"/>
          </a:p>
          <a:p>
            <a:pPr>
              <a:lnSpc>
                <a:spcPct val="120000"/>
              </a:lnSpc>
            </a:pPr>
            <a:r>
              <a:rPr lang="en-US" sz="1600" dirty="0"/>
              <a:t>Complete the following steps and rerun the code after each step:</a:t>
            </a:r>
          </a:p>
          <a:p>
            <a:pPr marL="1085850" lvl="1" indent="-342900">
              <a:lnSpc>
                <a:spcPct val="120000"/>
              </a:lnSpc>
              <a:buClr>
                <a:srgbClr val="0033CC"/>
              </a:buClr>
              <a:buFont typeface="+mj-lt"/>
              <a:buAutoNum type="arabicPeriod"/>
            </a:pPr>
            <a:r>
              <a:rPr lang="en-US" sz="1400" dirty="0">
                <a:solidFill>
                  <a:srgbClr val="0033CC"/>
                </a:solidFill>
              </a:rPr>
              <a:t>Create the file: ls -al &gt; openthis.txt</a:t>
            </a:r>
          </a:p>
          <a:p>
            <a:pPr marL="1085850" lvl="1" indent="-342900">
              <a:lnSpc>
                <a:spcPct val="120000"/>
              </a:lnSpc>
              <a:buClr>
                <a:srgbClr val="0033CC"/>
              </a:buClr>
              <a:buFont typeface="+mj-lt"/>
              <a:buAutoNum type="arabicPeriod"/>
            </a:pPr>
            <a:r>
              <a:rPr lang="en-US" sz="1400" dirty="0">
                <a:solidFill>
                  <a:srgbClr val="0033CC"/>
                </a:solidFill>
              </a:rPr>
              <a:t>Change the owner of the file: </a:t>
            </a:r>
            <a:r>
              <a:rPr lang="en-US" sz="1400" dirty="0" err="1">
                <a:solidFill>
                  <a:srgbClr val="0033CC"/>
                </a:solidFill>
              </a:rPr>
              <a:t>sudo</a:t>
            </a:r>
            <a:r>
              <a:rPr lang="en-US" sz="1400" dirty="0">
                <a:solidFill>
                  <a:srgbClr val="0033CC"/>
                </a:solidFill>
              </a:rPr>
              <a:t> </a:t>
            </a:r>
            <a:r>
              <a:rPr lang="en-US" sz="1400" dirty="0" err="1">
                <a:solidFill>
                  <a:srgbClr val="0033CC"/>
                </a:solidFill>
              </a:rPr>
              <a:t>chown</a:t>
            </a:r>
            <a:r>
              <a:rPr lang="en-US" sz="1400" dirty="0">
                <a:solidFill>
                  <a:srgbClr val="0033CC"/>
                </a:solidFill>
              </a:rPr>
              <a:t> </a:t>
            </a:r>
            <a:r>
              <a:rPr lang="en-US" sz="1400" dirty="0" err="1">
                <a:solidFill>
                  <a:srgbClr val="0033CC"/>
                </a:solidFill>
              </a:rPr>
              <a:t>root:root</a:t>
            </a:r>
            <a:r>
              <a:rPr lang="en-US" sz="1400" dirty="0">
                <a:solidFill>
                  <a:srgbClr val="0033CC"/>
                </a:solidFill>
              </a:rPr>
              <a:t> openthis.txt</a:t>
            </a:r>
          </a:p>
          <a:p>
            <a:pPr marL="1085850" lvl="1" indent="-342900">
              <a:lnSpc>
                <a:spcPct val="120000"/>
              </a:lnSpc>
              <a:buClr>
                <a:srgbClr val="0033CC"/>
              </a:buClr>
              <a:buFont typeface="+mj-lt"/>
              <a:buAutoNum type="arabicPeriod"/>
            </a:pPr>
            <a:r>
              <a:rPr lang="en-US" sz="1400" dirty="0">
                <a:solidFill>
                  <a:srgbClr val="0033CC"/>
                </a:solidFill>
              </a:rPr>
              <a:t>Change the permissions of the file: </a:t>
            </a:r>
            <a:r>
              <a:rPr lang="en-US" sz="1400" dirty="0" err="1">
                <a:solidFill>
                  <a:srgbClr val="0033CC"/>
                </a:solidFill>
              </a:rPr>
              <a:t>sudo</a:t>
            </a:r>
            <a:r>
              <a:rPr lang="en-US" sz="1400" dirty="0">
                <a:solidFill>
                  <a:srgbClr val="0033CC"/>
                </a:solidFill>
              </a:rPr>
              <a:t> </a:t>
            </a:r>
            <a:r>
              <a:rPr lang="en-US" sz="1400" dirty="0" err="1">
                <a:solidFill>
                  <a:srgbClr val="0033CC"/>
                </a:solidFill>
              </a:rPr>
              <a:t>chmod</a:t>
            </a:r>
            <a:r>
              <a:rPr lang="en-US" sz="1400" dirty="0">
                <a:solidFill>
                  <a:srgbClr val="0033CC"/>
                </a:solidFill>
              </a:rPr>
              <a:t> 700 openthis.txt</a:t>
            </a:r>
          </a:p>
          <a:p>
            <a:pPr marL="1085850" lvl="1" indent="-342900">
              <a:lnSpc>
                <a:spcPct val="120000"/>
              </a:lnSpc>
              <a:buClr>
                <a:srgbClr val="0033CC"/>
              </a:buClr>
              <a:buFont typeface="+mj-lt"/>
              <a:buAutoNum type="arabicPeriod"/>
            </a:pPr>
            <a:r>
              <a:rPr lang="en-US" sz="1400" dirty="0">
                <a:solidFill>
                  <a:srgbClr val="0033CC"/>
                </a:solidFill>
              </a:rPr>
              <a:t>Replace </a:t>
            </a:r>
            <a:r>
              <a:rPr lang="en-US" sz="1400" dirty="0" err="1">
                <a:solidFill>
                  <a:srgbClr val="0033CC"/>
                </a:solidFill>
              </a:rPr>
              <a:t>FileNotFoundError</a:t>
            </a:r>
            <a:r>
              <a:rPr lang="en-US" sz="1400" dirty="0">
                <a:solidFill>
                  <a:srgbClr val="0033CC"/>
                </a:solidFill>
              </a:rPr>
              <a:t> with Exception and rerun the code.</a:t>
            </a:r>
          </a:p>
          <a:p>
            <a:pPr marL="1085850" lvl="1" indent="-342900">
              <a:lnSpc>
                <a:spcPct val="120000"/>
              </a:lnSpc>
              <a:buClr>
                <a:srgbClr val="0033CC"/>
              </a:buClr>
              <a:buFont typeface="+mj-lt"/>
              <a:buAutoNum type="arabicPeriod"/>
            </a:pPr>
            <a:r>
              <a:rPr lang="en-US" sz="1400" dirty="0">
                <a:solidFill>
                  <a:srgbClr val="0033CC"/>
                </a:solidFill>
              </a:rPr>
              <a:t>Delete the openthis.txt file and recreate it so that your user has full permissions.</a:t>
            </a:r>
          </a:p>
        </p:txBody>
      </p:sp>
    </p:spTree>
    <p:extLst>
      <p:ext uri="{BB962C8B-B14F-4D97-AF65-F5344CB8AC3E}">
        <p14:creationId xmlns:p14="http://schemas.microsoft.com/office/powerpoint/2010/main" val="401927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Command-line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2949525"/>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Write a program that will take the following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rPr>
              <a:t>commandline</a:t>
            </a:r>
            <a:r>
              <a:rPr lang="en-US" dirty="0">
                <a:solidFill>
                  <a:srgbClr val="000000"/>
                </a:solidFill>
              </a:rPr>
              <a:t> and generate the output below:</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a:t>
            </a:r>
            <a:r>
              <a:rPr kumimoji="0" lang="en-US" sz="1800" b="0" i="1" u="none" strike="noStrike" kern="1200" cap="none" spc="0" normalizeH="0" baseline="0" noProof="0" dirty="0" err="1">
                <a:ln>
                  <a:noFill/>
                </a:ln>
                <a:solidFill>
                  <a:schemeClr val="accent1">
                    <a:lumMod val="75000"/>
                  </a:schemeClr>
                </a:solidFill>
                <a:effectLst/>
                <a:uLnTx/>
                <a:uFillTx/>
                <a:latin typeface="Arial" panose="020B0604020202020204" pitchFamily="34" charset="0"/>
                <a:ea typeface="+mn-ea"/>
              </a:rPr>
              <a:t>prompt_me</a:t>
            </a:r>
            <a:r>
              <a:rPr kumimoji="0" lang="en-US" sz="1800" b="0" i="1"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mn-ea"/>
              </a:rPr>
              <a:t>$</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rPr>
              <a:t>mycmdline</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5 + 7 - 20 / </a:t>
            </a:r>
            <a:r>
              <a:rPr lang="en-US" dirty="0">
                <a:solidFill>
                  <a:srgbClr val="000000"/>
                </a:solidFill>
              </a:rPr>
              <a:t>5</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lvl="0">
              <a:lnSpc>
                <a:spcPct val="150000"/>
              </a:lnSpc>
              <a:defRPr/>
            </a:pPr>
            <a:r>
              <a:rPr lang="en-US" dirty="0">
                <a:solidFill>
                  <a:srgbClr val="000000"/>
                </a:solidFill>
              </a:rPr>
              <a:t>	</a:t>
            </a:r>
            <a:r>
              <a:rPr lang="en-US" i="1" dirty="0" err="1">
                <a:solidFill>
                  <a:schemeClr val="accent1">
                    <a:lumMod val="75000"/>
                  </a:schemeClr>
                </a:solidFill>
              </a:rPr>
              <a:t>prompt_me</a:t>
            </a:r>
            <a:r>
              <a:rPr lang="en-US" i="1" dirty="0">
                <a:solidFill>
                  <a:schemeClr val="accent1">
                    <a:lumMod val="75000"/>
                  </a:schemeClr>
                </a:solidFill>
              </a:rPr>
              <a:t>$ </a:t>
            </a:r>
            <a:r>
              <a:rPr lang="en-US" i="1" dirty="0">
                <a:solidFill>
                  <a:srgbClr val="000000"/>
                </a:solidFill>
              </a:rPr>
              <a:t>8</a:t>
            </a:r>
            <a:endParaRPr lang="en-US" dirty="0">
              <a:solidFill>
                <a:srgbClr val="000000"/>
              </a:solidFill>
            </a:endParaRPr>
          </a:p>
          <a:p>
            <a:pPr lvl="0">
              <a:lnSpc>
                <a:spcPct val="150000"/>
              </a:lnSpc>
              <a:defRPr/>
            </a:pPr>
            <a:endParaRPr lang="en-US" dirty="0">
              <a:solidFill>
                <a:srgbClr val="000000"/>
              </a:solidFill>
            </a:endParaRPr>
          </a:p>
          <a:p>
            <a:pPr lvl="0">
              <a:lnSpc>
                <a:spcPct val="150000"/>
              </a:lnSpc>
              <a:defRPr/>
            </a:pPr>
            <a:r>
              <a:rPr lang="en-US" dirty="0">
                <a:solidFill>
                  <a:srgbClr val="000000"/>
                </a:solidFill>
              </a:rPr>
              <a:t>No loops are required but if you know how to do this with loops you may proceed.</a:t>
            </a:r>
          </a:p>
        </p:txBody>
      </p:sp>
    </p:spTree>
    <p:extLst>
      <p:ext uri="{BB962C8B-B14F-4D97-AF65-F5344CB8AC3E}">
        <p14:creationId xmlns:p14="http://schemas.microsoft.com/office/powerpoint/2010/main" val="255710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Modules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3365024"/>
          </a:xfrm>
          <a:prstGeom prst="rect">
            <a:avLst/>
          </a:prstGeom>
          <a:noFill/>
        </p:spPr>
        <p:txBody>
          <a:bodyPr wrap="square" rtlCol="0">
            <a:spAutoFit/>
          </a:bodyPr>
          <a:lstStyle/>
          <a:p>
            <a:pPr>
              <a:lnSpc>
                <a:spcPct val="150000"/>
              </a:lnSpc>
            </a:pPr>
            <a:r>
              <a:rPr lang="en-US" dirty="0"/>
              <a:t>Modules are python files containing Classes, functions variables which can be used to help further modularize code. This modularization allows for ease of sharing common implementation across project groups. For instance a team can standardize on a version of Python and essentially be guaranteed that the classes, functions and data will be available to everyone. </a:t>
            </a:r>
          </a:p>
          <a:p>
            <a:pPr>
              <a:lnSpc>
                <a:spcPct val="150000"/>
              </a:lnSpc>
            </a:pPr>
            <a:r>
              <a:rPr lang="en-US" dirty="0"/>
              <a:t>It is also a convenient way for common, proprietary, blocks of code to be shared within an organization. Simply point to a network share, update the python path.</a:t>
            </a:r>
          </a:p>
        </p:txBody>
      </p:sp>
    </p:spTree>
    <p:extLst>
      <p:ext uri="{BB962C8B-B14F-4D97-AF65-F5344CB8AC3E}">
        <p14:creationId xmlns:p14="http://schemas.microsoft.com/office/powerpoint/2010/main" val="783884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Modules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519186"/>
          </a:xfrm>
          <a:prstGeom prst="rect">
            <a:avLst/>
          </a:prstGeom>
          <a:noFill/>
        </p:spPr>
        <p:txBody>
          <a:bodyPr wrap="square" rtlCol="0">
            <a:spAutoFit/>
          </a:bodyPr>
          <a:lstStyle/>
          <a:p>
            <a:pPr>
              <a:lnSpc>
                <a:spcPct val="150000"/>
              </a:lnSpc>
            </a:pPr>
            <a:r>
              <a:rPr lang="en-US" dirty="0"/>
              <a:t>Investigate the prepackaged modules available to you:</a:t>
            </a:r>
          </a:p>
          <a:p>
            <a:pPr lvl="1">
              <a:lnSpc>
                <a:spcPct val="150000"/>
              </a:lnSpc>
            </a:pPr>
            <a:r>
              <a:rPr lang="en-US" sz="1600" b="1" dirty="0">
                <a:solidFill>
                  <a:srgbClr val="0070C0"/>
                </a:solidFill>
              </a:rPr>
              <a:t>&gt;&gt;&gt; import sys</a:t>
            </a:r>
          </a:p>
          <a:p>
            <a:pPr lvl="1">
              <a:lnSpc>
                <a:spcPct val="150000"/>
              </a:lnSpc>
            </a:pPr>
            <a:r>
              <a:rPr lang="en-US" sz="1600" b="1" dirty="0">
                <a:solidFill>
                  <a:srgbClr val="0070C0"/>
                </a:solidFill>
              </a:rPr>
              <a:t>&gt;&gt;&gt; </a:t>
            </a:r>
            <a:r>
              <a:rPr lang="en-US" sz="1600" b="1" dirty="0" err="1">
                <a:solidFill>
                  <a:srgbClr val="0070C0"/>
                </a:solidFill>
              </a:rPr>
              <a:t>sys.path</a:t>
            </a:r>
            <a:r>
              <a:rPr lang="en-US" sz="1600" b="1" dirty="0">
                <a:solidFill>
                  <a:srgbClr val="0070C0"/>
                </a:solidFill>
              </a:rPr>
              <a:t>    </a:t>
            </a:r>
            <a:r>
              <a:rPr lang="en-US" sz="1200" b="1" dirty="0">
                <a:solidFill>
                  <a:srgbClr val="0070C0"/>
                </a:solidFill>
              </a:rPr>
              <a:t> # location where you will find all the modules available</a:t>
            </a:r>
            <a:endParaRPr lang="en-US" sz="1600" b="1" dirty="0">
              <a:solidFill>
                <a:srgbClr val="0070C0"/>
              </a:solidFill>
            </a:endParaRPr>
          </a:p>
          <a:p>
            <a:pPr lvl="1">
              <a:lnSpc>
                <a:spcPct val="150000"/>
              </a:lnSpc>
            </a:pPr>
            <a:endParaRPr lang="en-US" b="1" dirty="0">
              <a:solidFill>
                <a:srgbClr val="0070C0"/>
              </a:solidFill>
            </a:endParaRPr>
          </a:p>
          <a:p>
            <a:pPr lvl="1">
              <a:lnSpc>
                <a:spcPct val="150000"/>
              </a:lnSpc>
            </a:pPr>
            <a:r>
              <a:rPr lang="en-US" b="1" dirty="0"/>
              <a:t>Be careful not to modify or delete any of the files in the path directory provided by </a:t>
            </a:r>
            <a:r>
              <a:rPr lang="en-US" b="1" dirty="0" err="1"/>
              <a:t>sys.path</a:t>
            </a:r>
            <a:endParaRPr lang="en-US" b="1" dirty="0"/>
          </a:p>
          <a:p>
            <a:pPr lvl="1">
              <a:lnSpc>
                <a:spcPct val="150000"/>
              </a:lnSpc>
            </a:pPr>
            <a:endParaRPr lang="en-US" b="1" dirty="0"/>
          </a:p>
          <a:p>
            <a:pPr lvl="1">
              <a:lnSpc>
                <a:spcPct val="150000"/>
              </a:lnSpc>
            </a:pPr>
            <a:r>
              <a:rPr lang="en-US" b="1" dirty="0" err="1">
                <a:solidFill>
                  <a:srgbClr val="0070C0"/>
                </a:solidFill>
              </a:rPr>
              <a:t>student@ubuntu</a:t>
            </a:r>
            <a:r>
              <a:rPr lang="en-US" b="1" dirty="0">
                <a:solidFill>
                  <a:srgbClr val="0070C0"/>
                </a:solidFill>
              </a:rPr>
              <a:t>:/</a:t>
            </a:r>
            <a:r>
              <a:rPr lang="en-US" b="1" dirty="0" err="1">
                <a:solidFill>
                  <a:srgbClr val="0070C0"/>
                </a:solidFill>
              </a:rPr>
              <a:t>usr</a:t>
            </a:r>
            <a:r>
              <a:rPr lang="en-US" b="1" dirty="0">
                <a:solidFill>
                  <a:srgbClr val="0070C0"/>
                </a:solidFill>
              </a:rPr>
              <a:t>/lib/python3.6$ ls</a:t>
            </a:r>
          </a:p>
          <a:p>
            <a:pPr>
              <a:lnSpc>
                <a:spcPct val="150000"/>
              </a:lnSpc>
            </a:pPr>
            <a:endParaRPr lang="en-US" b="1" dirty="0">
              <a:solidFill>
                <a:srgbClr val="0070C0"/>
              </a:solidFill>
            </a:endParaRPr>
          </a:p>
          <a:p>
            <a:pPr>
              <a:lnSpc>
                <a:spcPct val="150000"/>
              </a:lnSpc>
            </a:pPr>
            <a:r>
              <a:rPr lang="en-US" b="1" dirty="0">
                <a:solidFill>
                  <a:srgbClr val="C00000"/>
                </a:solidFill>
              </a:rPr>
              <a:t>How can you create your own modules to be used for you and your programming friends?</a:t>
            </a:r>
          </a:p>
        </p:txBody>
      </p:sp>
    </p:spTree>
    <p:extLst>
      <p:ext uri="{BB962C8B-B14F-4D97-AF65-F5344CB8AC3E}">
        <p14:creationId xmlns:p14="http://schemas.microsoft.com/office/powerpoint/2010/main" val="2598448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Modules - Investigate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59636"/>
          </a:xfrm>
          <a:prstGeom prst="rect">
            <a:avLst/>
          </a:prstGeom>
          <a:noFill/>
        </p:spPr>
        <p:txBody>
          <a:bodyPr wrap="square" rtlCol="0">
            <a:spAutoFit/>
          </a:bodyPr>
          <a:lstStyle/>
          <a:p>
            <a:pPr>
              <a:lnSpc>
                <a:spcPct val="150000"/>
              </a:lnSpc>
            </a:pPr>
            <a:r>
              <a:rPr lang="en-US" dirty="0"/>
              <a:t>Modules you should do a bit of investigation on and create a solution:</a:t>
            </a:r>
          </a:p>
          <a:p>
            <a:pPr marL="1085850" lvl="1" indent="-342900">
              <a:lnSpc>
                <a:spcPct val="150000"/>
              </a:lnSpc>
              <a:buClr>
                <a:srgbClr val="0033CC"/>
              </a:buClr>
              <a:buAutoNum type="arabicPeriod"/>
            </a:pPr>
            <a:r>
              <a:rPr lang="en-US" sz="1400" b="1" dirty="0" err="1">
                <a:solidFill>
                  <a:srgbClr val="0033CC"/>
                </a:solidFill>
              </a:rPr>
              <a:t>pathlib</a:t>
            </a:r>
            <a:r>
              <a:rPr lang="en-US" sz="1400" b="1" dirty="0">
                <a:solidFill>
                  <a:srgbClr val="0033CC"/>
                </a:solidFill>
              </a:rPr>
              <a:t> </a:t>
            </a:r>
          </a:p>
          <a:p>
            <a:pPr marL="1428750" lvl="2" indent="-285750">
              <a:lnSpc>
                <a:spcPct val="150000"/>
              </a:lnSpc>
              <a:buClr>
                <a:srgbClr val="0033CC"/>
              </a:buClr>
              <a:buFont typeface="Arial" panose="020B0604020202020204" pitchFamily="34" charset="0"/>
              <a:buChar char="•"/>
            </a:pPr>
            <a:r>
              <a:rPr lang="en-US" sz="1200" b="1" dirty="0">
                <a:solidFill>
                  <a:schemeClr val="accent5">
                    <a:lumMod val="50000"/>
                  </a:schemeClr>
                </a:solidFill>
              </a:rPr>
              <a:t>Go to your home directory and create 4 directories (any name) </a:t>
            </a:r>
          </a:p>
          <a:p>
            <a:pPr marL="1085850" lvl="1" indent="-342900">
              <a:lnSpc>
                <a:spcPct val="150000"/>
              </a:lnSpc>
              <a:buClr>
                <a:srgbClr val="0033CC"/>
              </a:buClr>
              <a:buAutoNum type="arabicPeriod"/>
            </a:pPr>
            <a:r>
              <a:rPr lang="en-US" sz="1400" b="1" dirty="0" err="1">
                <a:solidFill>
                  <a:srgbClr val="0033CC"/>
                </a:solidFill>
              </a:rPr>
              <a:t>os</a:t>
            </a:r>
            <a:endParaRPr lang="en-US" sz="1400" b="1" dirty="0">
              <a:solidFill>
                <a:srgbClr val="0033CC"/>
              </a:solidFill>
            </a:endParaRPr>
          </a:p>
          <a:p>
            <a:pPr marL="1428750" lvl="2" indent="-285750">
              <a:lnSpc>
                <a:spcPct val="150000"/>
              </a:lnSpc>
              <a:buClr>
                <a:srgbClr val="0033CC"/>
              </a:buClr>
              <a:buFont typeface="Arial" panose="020B0604020202020204" pitchFamily="34" charset="0"/>
              <a:buChar char="•"/>
            </a:pPr>
            <a:r>
              <a:rPr lang="en-US" sz="1200" b="1" dirty="0">
                <a:solidFill>
                  <a:schemeClr val="accent5">
                    <a:lumMod val="50000"/>
                  </a:schemeClr>
                </a:solidFill>
              </a:rPr>
              <a:t>Use the walk method on the /</a:t>
            </a:r>
            <a:r>
              <a:rPr lang="en-US" sz="1200" b="1" dirty="0" err="1">
                <a:solidFill>
                  <a:schemeClr val="accent5">
                    <a:lumMod val="50000"/>
                  </a:schemeClr>
                </a:solidFill>
              </a:rPr>
              <a:t>usr</a:t>
            </a:r>
            <a:r>
              <a:rPr lang="en-US" sz="1200" b="1" dirty="0">
                <a:solidFill>
                  <a:schemeClr val="accent5">
                    <a:lumMod val="50000"/>
                  </a:schemeClr>
                </a:solidFill>
              </a:rPr>
              <a:t> directory</a:t>
            </a:r>
          </a:p>
          <a:p>
            <a:pPr marL="1085850" lvl="1" indent="-342900">
              <a:lnSpc>
                <a:spcPct val="150000"/>
              </a:lnSpc>
              <a:buClr>
                <a:srgbClr val="0033CC"/>
              </a:buClr>
              <a:buFont typeface="+mj-lt"/>
              <a:buAutoNum type="arabicPeriod"/>
            </a:pPr>
            <a:r>
              <a:rPr lang="en-US" sz="1400" b="1" dirty="0">
                <a:solidFill>
                  <a:srgbClr val="0033CC"/>
                </a:solidFill>
              </a:rPr>
              <a:t>subprocess</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Run the ls process and get a long listing of /</a:t>
            </a:r>
            <a:r>
              <a:rPr lang="en-US" sz="1200" b="1" dirty="0" err="1">
                <a:solidFill>
                  <a:schemeClr val="accent5">
                    <a:lumMod val="50000"/>
                  </a:schemeClr>
                </a:solidFill>
              </a:rPr>
              <a:t>usr</a:t>
            </a:r>
            <a:r>
              <a:rPr lang="en-US" sz="1200" b="1" dirty="0">
                <a:solidFill>
                  <a:schemeClr val="accent5">
                    <a:lumMod val="50000"/>
                  </a:schemeClr>
                </a:solidFill>
              </a:rPr>
              <a:t>. The output should appear as following:</a:t>
            </a:r>
          </a:p>
          <a:p>
            <a:pPr lvl="2" indent="0">
              <a:lnSpc>
                <a:spcPct val="150000"/>
              </a:lnSpc>
              <a:buClr>
                <a:srgbClr val="0033CC"/>
              </a:buClr>
            </a:pPr>
            <a:r>
              <a:rPr lang="nl-NL" sz="1200" b="1" dirty="0">
                <a:solidFill>
                  <a:schemeClr val="accent5">
                    <a:lumMod val="50000"/>
                  </a:schemeClr>
                </a:solidFill>
              </a:rPr>
              <a:t>		 bin  root:root  rwxr-xr-x</a:t>
            </a:r>
            <a:endParaRPr lang="en-US" sz="1200" b="1" dirty="0">
              <a:solidFill>
                <a:schemeClr val="accent5">
                  <a:lumMod val="50000"/>
                </a:schemeClr>
              </a:solidFill>
            </a:endParaRPr>
          </a:p>
          <a:p>
            <a:pPr marL="1085850" lvl="1" indent="-342900">
              <a:lnSpc>
                <a:spcPct val="150000"/>
              </a:lnSpc>
              <a:buClr>
                <a:srgbClr val="0033CC"/>
              </a:buClr>
              <a:buAutoNum type="arabicPeriod"/>
            </a:pPr>
            <a:r>
              <a:rPr lang="en-US" sz="1400" b="1" dirty="0">
                <a:solidFill>
                  <a:srgbClr val="0033CC"/>
                </a:solidFill>
              </a:rPr>
              <a:t>glob</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Get a list of all the folders in the /proc directory that use only numbers for the name of the directory</a:t>
            </a:r>
            <a:endParaRPr lang="en-US" sz="1400" b="1" dirty="0">
              <a:solidFill>
                <a:srgbClr val="0033CC"/>
              </a:solidFill>
            </a:endParaRPr>
          </a:p>
          <a:p>
            <a:pPr marL="1085850" lvl="1" indent="-342900">
              <a:lnSpc>
                <a:spcPct val="150000"/>
              </a:lnSpc>
              <a:buClr>
                <a:srgbClr val="0033CC"/>
              </a:buClr>
              <a:buAutoNum type="arabicPeriod"/>
            </a:pPr>
            <a:r>
              <a:rPr lang="en-US" sz="1400" b="1" dirty="0">
                <a:solidFill>
                  <a:srgbClr val="0033CC"/>
                </a:solidFill>
              </a:rPr>
              <a:t>re</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Get a list of all the files in the folder /</a:t>
            </a:r>
            <a:r>
              <a:rPr lang="en-US" sz="1200" b="1" dirty="0" err="1">
                <a:solidFill>
                  <a:schemeClr val="accent5">
                    <a:lumMod val="50000"/>
                  </a:schemeClr>
                </a:solidFill>
              </a:rPr>
              <a:t>usr</a:t>
            </a:r>
            <a:r>
              <a:rPr lang="en-US" sz="1200" b="1" dirty="0">
                <a:solidFill>
                  <a:schemeClr val="accent5">
                    <a:lumMod val="50000"/>
                  </a:schemeClr>
                </a:solidFill>
              </a:rPr>
              <a:t>/bin and print only the files that start with m and contain and underscore in the filename.</a:t>
            </a:r>
          </a:p>
          <a:p>
            <a:pPr marL="1085850" lvl="1" indent="-342900">
              <a:lnSpc>
                <a:spcPct val="150000"/>
              </a:lnSpc>
              <a:buClr>
                <a:srgbClr val="0033CC"/>
              </a:buClr>
              <a:buAutoNum type="arabicPeriod"/>
            </a:pPr>
            <a:r>
              <a:rPr lang="en-US" sz="1400" b="1" dirty="0">
                <a:solidFill>
                  <a:srgbClr val="0033CC"/>
                </a:solidFill>
              </a:rPr>
              <a:t>random</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Generate a random sequence of 30 characters. The characters can be number, letters (upper and lower) and symbols</a:t>
            </a:r>
          </a:p>
        </p:txBody>
      </p:sp>
    </p:spTree>
    <p:extLst>
      <p:ext uri="{BB962C8B-B14F-4D97-AF65-F5344CB8AC3E}">
        <p14:creationId xmlns:p14="http://schemas.microsoft.com/office/powerpoint/2010/main" val="1912322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Modules - Investigate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182637"/>
          </a:xfrm>
          <a:prstGeom prst="rect">
            <a:avLst/>
          </a:prstGeom>
          <a:noFill/>
        </p:spPr>
        <p:txBody>
          <a:bodyPr wrap="square" rtlCol="0">
            <a:spAutoFit/>
          </a:bodyPr>
          <a:lstStyle/>
          <a:p>
            <a:pPr>
              <a:lnSpc>
                <a:spcPct val="150000"/>
              </a:lnSpc>
            </a:pPr>
            <a:r>
              <a:rPr lang="en-US" dirty="0"/>
              <a:t>Modules you should do a bit of investigation on and create a solution:</a:t>
            </a:r>
          </a:p>
          <a:p>
            <a:pPr marL="1085850" lvl="1" indent="-342900">
              <a:lnSpc>
                <a:spcPct val="150000"/>
              </a:lnSpc>
              <a:buClr>
                <a:srgbClr val="0033CC"/>
              </a:buClr>
              <a:buAutoNum type="arabicPeriod"/>
            </a:pPr>
            <a:r>
              <a:rPr lang="en-US" sz="1400" b="1" dirty="0">
                <a:solidFill>
                  <a:srgbClr val="0033CC"/>
                </a:solidFill>
              </a:rPr>
              <a:t>string</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Generate a random sequence of 10 numbers followed by 10 letters and finally 10 symbols.</a:t>
            </a:r>
          </a:p>
          <a:p>
            <a:pPr marL="1085850" lvl="1" indent="-342900">
              <a:lnSpc>
                <a:spcPct val="150000"/>
              </a:lnSpc>
              <a:buClr>
                <a:srgbClr val="0033CC"/>
              </a:buClr>
              <a:buAutoNum type="arabicPeriod"/>
            </a:pPr>
            <a:r>
              <a:rPr lang="en-US" sz="1400" b="1" dirty="0">
                <a:solidFill>
                  <a:srgbClr val="0033CC"/>
                </a:solidFill>
              </a:rPr>
              <a:t>datetime</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Print the current time and date in the following format: </a:t>
            </a:r>
            <a:r>
              <a:rPr lang="sv-SE" sz="1200" b="1" dirty="0">
                <a:solidFill>
                  <a:schemeClr val="accent5">
                    <a:lumMod val="50000"/>
                  </a:schemeClr>
                </a:solidFill>
              </a:rPr>
              <a:t>'Fri Jan 08 2021 19:03:25'</a:t>
            </a:r>
            <a:endParaRPr lang="en-US" sz="1200" b="1" dirty="0">
              <a:solidFill>
                <a:schemeClr val="accent5">
                  <a:lumMod val="50000"/>
                </a:schemeClr>
              </a:solidFill>
            </a:endParaRPr>
          </a:p>
          <a:p>
            <a:pPr marL="1085850" lvl="1" indent="-342900">
              <a:lnSpc>
                <a:spcPct val="150000"/>
              </a:lnSpc>
              <a:buClr>
                <a:srgbClr val="0033CC"/>
              </a:buClr>
              <a:buAutoNum type="arabicPeriod"/>
            </a:pPr>
            <a:r>
              <a:rPr lang="en-US" sz="1400" b="1" dirty="0">
                <a:solidFill>
                  <a:srgbClr val="0033CC"/>
                </a:solidFill>
              </a:rPr>
              <a:t>sys</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Get the version of python and output the following information (python version and the date). Example: </a:t>
            </a:r>
            <a:r>
              <a:rPr lang="pl-PL" sz="1200" b="1" dirty="0">
                <a:solidFill>
                  <a:schemeClr val="accent5">
                    <a:lumMod val="50000"/>
                  </a:schemeClr>
                </a:solidFill>
              </a:rPr>
              <a:t>'3.9.1 Dec 8 2020, 07:51:42'</a:t>
            </a:r>
            <a:r>
              <a:rPr lang="en-US" sz="1200" b="1" dirty="0">
                <a:solidFill>
                  <a:schemeClr val="accent5">
                    <a:lumMod val="50000"/>
                  </a:schemeClr>
                </a:solidFill>
              </a:rPr>
              <a:t> </a:t>
            </a:r>
          </a:p>
          <a:p>
            <a:pPr marL="1085850" lvl="1" indent="-342900">
              <a:lnSpc>
                <a:spcPct val="150000"/>
              </a:lnSpc>
              <a:buClr>
                <a:srgbClr val="0033CC"/>
              </a:buClr>
              <a:buAutoNum type="arabicPeriod"/>
            </a:pPr>
            <a:r>
              <a:rPr lang="en-US" sz="1400" b="1" dirty="0" err="1">
                <a:solidFill>
                  <a:srgbClr val="0033CC"/>
                </a:solidFill>
              </a:rPr>
              <a:t>hashlib</a:t>
            </a:r>
            <a:endParaRPr lang="en-US" sz="1400" b="1" dirty="0">
              <a:solidFill>
                <a:srgbClr val="0033CC"/>
              </a:solidFill>
            </a:endParaRP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Print the sha512sum of the phrase: </a:t>
            </a:r>
          </a:p>
          <a:p>
            <a:pPr lvl="2" indent="0">
              <a:lnSpc>
                <a:spcPct val="150000"/>
              </a:lnSpc>
              <a:buClr>
                <a:srgbClr val="0033CC"/>
              </a:buClr>
            </a:pPr>
            <a:r>
              <a:rPr lang="en-US" sz="1200" b="1" dirty="0">
                <a:solidFill>
                  <a:schemeClr val="accent5">
                    <a:lumMod val="50000"/>
                  </a:schemeClr>
                </a:solidFill>
              </a:rPr>
              <a:t>		"supercalifragilisticexpialidocious ... so precocious"</a:t>
            </a:r>
          </a:p>
          <a:p>
            <a:pPr marL="1085850" lvl="1" indent="-342900">
              <a:lnSpc>
                <a:spcPct val="150000"/>
              </a:lnSpc>
              <a:buClr>
                <a:srgbClr val="0033CC"/>
              </a:buClr>
              <a:buAutoNum type="arabicPeriod"/>
            </a:pPr>
            <a:r>
              <a:rPr lang="en-US" sz="1400" b="1" dirty="0">
                <a:solidFill>
                  <a:srgbClr val="0033CC"/>
                </a:solidFill>
              </a:rPr>
              <a:t>socket</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Open a socket to http://example.com and read the first 1024 bytes from the website</a:t>
            </a:r>
          </a:p>
          <a:p>
            <a:pPr marL="1085850" lvl="1" indent="-342900">
              <a:lnSpc>
                <a:spcPct val="150000"/>
              </a:lnSpc>
              <a:buClr>
                <a:srgbClr val="0033CC"/>
              </a:buClr>
              <a:buAutoNum type="arabicPeriod"/>
            </a:pPr>
            <a:r>
              <a:rPr lang="en-US" sz="1400" b="1" dirty="0">
                <a:solidFill>
                  <a:srgbClr val="0033CC"/>
                </a:solidFill>
              </a:rPr>
              <a:t>struct</a:t>
            </a:r>
          </a:p>
          <a:p>
            <a:pPr marL="1485900" lvl="2" indent="-342900">
              <a:lnSpc>
                <a:spcPct val="150000"/>
              </a:lnSpc>
              <a:buClr>
                <a:srgbClr val="0033CC"/>
              </a:buClr>
              <a:buFont typeface="Arial" panose="020B0604020202020204" pitchFamily="34" charset="0"/>
              <a:buChar char="•"/>
            </a:pPr>
            <a:r>
              <a:rPr lang="en-US" sz="1200" b="1" dirty="0">
                <a:solidFill>
                  <a:schemeClr val="accent5">
                    <a:lumMod val="50000"/>
                  </a:schemeClr>
                </a:solidFill>
              </a:rPr>
              <a:t>Convert the IP address to hexadecimal big endian: 192.168.56.100. </a:t>
            </a:r>
          </a:p>
          <a:p>
            <a:pPr lvl="2" indent="0">
              <a:lnSpc>
                <a:spcPct val="150000"/>
              </a:lnSpc>
              <a:buClr>
                <a:srgbClr val="0033CC"/>
              </a:buClr>
            </a:pPr>
            <a:r>
              <a:rPr lang="en-US" sz="1200" b="1" dirty="0">
                <a:solidFill>
                  <a:schemeClr val="accent5">
                    <a:lumMod val="50000"/>
                  </a:schemeClr>
                </a:solidFill>
              </a:rPr>
              <a:t>HINT: Don’t include the decimal places.</a:t>
            </a:r>
          </a:p>
        </p:txBody>
      </p:sp>
    </p:spTree>
    <p:extLst>
      <p:ext uri="{BB962C8B-B14F-4D97-AF65-F5344CB8AC3E}">
        <p14:creationId xmlns:p14="http://schemas.microsoft.com/office/powerpoint/2010/main" val="1495136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Packages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2949525"/>
          </a:xfrm>
          <a:prstGeom prst="rect">
            <a:avLst/>
          </a:prstGeom>
          <a:noFill/>
        </p:spPr>
        <p:txBody>
          <a:bodyPr wrap="square" rtlCol="0">
            <a:spAutoFit/>
          </a:bodyPr>
          <a:lstStyle/>
          <a:p>
            <a:pPr>
              <a:lnSpc>
                <a:spcPct val="150000"/>
              </a:lnSpc>
            </a:pPr>
            <a:r>
              <a:rPr lang="en-US" dirty="0"/>
              <a:t>Simply a package is a directory of modules.</a:t>
            </a:r>
          </a:p>
          <a:p>
            <a:pPr>
              <a:lnSpc>
                <a:spcPct val="150000"/>
              </a:lnSpc>
            </a:pPr>
            <a:r>
              <a:rPr lang="en-US" dirty="0"/>
              <a:t>Creating a package is often based on functionality. If you created a cryptography package, all modules (encrypt, </a:t>
            </a:r>
            <a:r>
              <a:rPr lang="en-US" dirty="0" err="1"/>
              <a:t>rsa_algo</a:t>
            </a:r>
            <a:r>
              <a:rPr lang="en-US" dirty="0"/>
              <a:t>, </a:t>
            </a:r>
            <a:r>
              <a:rPr lang="en-US" dirty="0" err="1"/>
              <a:t>aes_algo</a:t>
            </a:r>
            <a:r>
              <a:rPr lang="en-US" dirty="0"/>
              <a:t> </a:t>
            </a:r>
            <a:r>
              <a:rPr lang="en-US" dirty="0" err="1"/>
              <a:t>etc</a:t>
            </a:r>
            <a:r>
              <a:rPr lang="en-US" dirty="0"/>
              <a:t>) would be in this package.</a:t>
            </a:r>
          </a:p>
          <a:p>
            <a:pPr>
              <a:lnSpc>
                <a:spcPct val="150000"/>
              </a:lnSpc>
            </a:pPr>
            <a:endParaRPr lang="en-US" dirty="0"/>
          </a:p>
          <a:p>
            <a:pPr>
              <a:lnSpc>
                <a:spcPct val="150000"/>
              </a:lnSpc>
            </a:pPr>
            <a:r>
              <a:rPr lang="en-US" dirty="0"/>
              <a:t>There are some rules to creating a package. Investigate on your own what those rules are test that capability out </a:t>
            </a:r>
            <a:r>
              <a:rPr lang="en-US"/>
              <a:t>for yourself.</a:t>
            </a:r>
            <a:endParaRPr lang="en-US" dirty="0"/>
          </a:p>
        </p:txBody>
      </p:sp>
    </p:spTree>
    <p:extLst>
      <p:ext uri="{BB962C8B-B14F-4D97-AF65-F5344CB8AC3E}">
        <p14:creationId xmlns:p14="http://schemas.microsoft.com/office/powerpoint/2010/main" val="3191610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16370"/>
            <a:ext cx="7921019" cy="4611519"/>
          </a:xfrm>
          <a:prstGeom prst="rect">
            <a:avLst/>
          </a:prstGeom>
          <a:noFill/>
        </p:spPr>
        <p:txBody>
          <a:bodyPr wrap="square" rtlCol="0">
            <a:spAutoFit/>
          </a:bodyPr>
          <a:lstStyle/>
          <a:p>
            <a:pPr>
              <a:lnSpc>
                <a:spcPct val="150000"/>
              </a:lnSpc>
            </a:pPr>
            <a:r>
              <a:rPr lang="en-US" dirty="0"/>
              <a:t>Python Top-Level manual URL:</a:t>
            </a:r>
          </a:p>
          <a:p>
            <a:pPr>
              <a:lnSpc>
                <a:spcPct val="150000"/>
              </a:lnSpc>
            </a:pPr>
            <a:r>
              <a:rPr lang="en-US" dirty="0"/>
              <a:t>	 </a:t>
            </a:r>
            <a:r>
              <a:rPr lang="en-US" i="1" u="sng" dirty="0">
                <a:solidFill>
                  <a:srgbClr val="0070C0"/>
                </a:solidFill>
              </a:rPr>
              <a:t>https://docs.python.org/3/</a:t>
            </a:r>
          </a:p>
          <a:p>
            <a:pPr>
              <a:lnSpc>
                <a:spcPct val="150000"/>
              </a:lnSpc>
            </a:pPr>
            <a:r>
              <a:rPr lang="en-US" dirty="0"/>
              <a:t>Python Standard Library manual URL:</a:t>
            </a:r>
          </a:p>
          <a:p>
            <a:pPr>
              <a:lnSpc>
                <a:spcPct val="150000"/>
              </a:lnSpc>
            </a:pPr>
            <a:r>
              <a:rPr lang="en-US" dirty="0"/>
              <a:t>	 </a:t>
            </a:r>
            <a:r>
              <a:rPr lang="en-US" i="1" u="sng" dirty="0">
                <a:solidFill>
                  <a:srgbClr val="0070C0"/>
                </a:solidFill>
              </a:rPr>
              <a:t>https://docs.python.org/3/library/index.html</a:t>
            </a:r>
          </a:p>
          <a:p>
            <a:pPr>
              <a:lnSpc>
                <a:spcPct val="150000"/>
              </a:lnSpc>
            </a:pPr>
            <a:r>
              <a:rPr lang="en-US" dirty="0"/>
              <a:t>Python Language Reference URL:</a:t>
            </a:r>
          </a:p>
          <a:p>
            <a:pPr>
              <a:lnSpc>
                <a:spcPct val="150000"/>
              </a:lnSpc>
            </a:pPr>
            <a:r>
              <a:rPr lang="en-US" dirty="0"/>
              <a:t>	 </a:t>
            </a:r>
            <a:r>
              <a:rPr lang="en-US" i="1" u="sng" dirty="0">
                <a:solidFill>
                  <a:srgbClr val="0070C0"/>
                </a:solidFill>
                <a:hlinkClick r:id="rId2">
                  <a:extLst>
                    <a:ext uri="{A12FA001-AC4F-418D-AE19-62706E023703}">
                      <ahyp:hlinkClr xmlns:ahyp="http://schemas.microsoft.com/office/drawing/2018/hyperlinkcolor" val="tx"/>
                    </a:ext>
                  </a:extLst>
                </a:hlinkClick>
              </a:rPr>
              <a:t>https://docs.python.org/3/reference/index.html</a:t>
            </a:r>
            <a:endParaRPr lang="en-US" i="1" u="sng" dirty="0">
              <a:solidFill>
                <a:srgbClr val="0070C0"/>
              </a:solidFill>
            </a:endParaRPr>
          </a:p>
          <a:p>
            <a:pPr>
              <a:lnSpc>
                <a:spcPct val="150000"/>
              </a:lnSpc>
            </a:pPr>
            <a:r>
              <a:rPr lang="en-US" dirty="0"/>
              <a:t>Python Tutorial URL:</a:t>
            </a:r>
          </a:p>
          <a:p>
            <a:pPr>
              <a:lnSpc>
                <a:spcPct val="150000"/>
              </a:lnSpc>
            </a:pPr>
            <a:r>
              <a:rPr lang="en-US" dirty="0"/>
              <a:t>	 </a:t>
            </a:r>
            <a:r>
              <a:rPr lang="en-US" i="1" u="sng" dirty="0">
                <a:solidFill>
                  <a:srgbClr val="0070C0"/>
                </a:solidFill>
                <a:hlinkClick r:id="rId3">
                  <a:extLst>
                    <a:ext uri="{A12FA001-AC4F-418D-AE19-62706E023703}">
                      <ahyp:hlinkClr xmlns:ahyp="http://schemas.microsoft.com/office/drawing/2018/hyperlinkcolor" val="tx"/>
                    </a:ext>
                  </a:extLst>
                </a:hlinkClick>
              </a:rPr>
              <a:t>https://docs.python.org/3/tutorial/index.html</a:t>
            </a:r>
            <a:endParaRPr lang="en-US" i="1" u="sng" dirty="0">
              <a:solidFill>
                <a:srgbClr val="0070C0"/>
              </a:solidFill>
            </a:endParaRPr>
          </a:p>
          <a:p>
            <a:pPr>
              <a:lnSpc>
                <a:spcPct val="150000"/>
              </a:lnSpc>
            </a:pPr>
            <a:r>
              <a:rPr lang="en-US" dirty="0"/>
              <a:t>Miscellaneous:</a:t>
            </a:r>
          </a:p>
          <a:p>
            <a:pPr>
              <a:lnSpc>
                <a:spcPct val="150000"/>
              </a:lnSpc>
            </a:pPr>
            <a:r>
              <a:rPr lang="en-US" dirty="0"/>
              <a:t>	</a:t>
            </a:r>
            <a:r>
              <a:rPr lang="en-US" i="1" u="sng" dirty="0">
                <a:solidFill>
                  <a:srgbClr val="0070C0"/>
                </a:solidFill>
                <a:hlinkClick r:id="rId4">
                  <a:extLst>
                    <a:ext uri="{A12FA001-AC4F-418D-AE19-62706E023703}">
                      <ahyp:hlinkClr xmlns:ahyp="http://schemas.microsoft.com/office/drawing/2018/hyperlinkcolor" val="tx"/>
                    </a:ext>
                  </a:extLst>
                </a:hlinkClick>
              </a:rPr>
              <a:t>https://stackoverflow.com/questions/2927993/where-are-the-python-modules-stored</a:t>
            </a:r>
            <a:endParaRPr lang="en-US" i="1" u="sng" dirty="0">
              <a:solidFill>
                <a:srgbClr val="0070C0"/>
              </a:solidFill>
            </a:endParaRPr>
          </a:p>
        </p:txBody>
      </p:sp>
    </p:spTree>
    <p:extLst>
      <p:ext uri="{BB962C8B-B14F-4D97-AF65-F5344CB8AC3E}">
        <p14:creationId xmlns:p14="http://schemas.microsoft.com/office/powerpoint/2010/main" val="256004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Flow Control and Loops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1110178"/>
            <a:ext cx="7914669" cy="5373266"/>
          </a:xfrm>
          <a:prstGeom prst="rect">
            <a:avLst/>
          </a:prstGeom>
          <a:noFill/>
        </p:spPr>
        <p:txBody>
          <a:bodyPr wrap="square" rtlCol="0">
            <a:spAutoFit/>
          </a:bodyPr>
          <a:lstStyle/>
          <a:p>
            <a:pPr>
              <a:lnSpc>
                <a:spcPct val="150000"/>
              </a:lnSpc>
            </a:pPr>
            <a:r>
              <a:rPr lang="en-US" dirty="0"/>
              <a:t>Up this point all code has been executed sequentially. Based on experience this is not realistic when dealing with more advanced, complicated or useful programs.</a:t>
            </a:r>
          </a:p>
          <a:p>
            <a:pPr>
              <a:lnSpc>
                <a:spcPct val="150000"/>
              </a:lnSpc>
            </a:pPr>
            <a:r>
              <a:rPr lang="en-US" dirty="0"/>
              <a:t>Python provides the following controls and loops:</a:t>
            </a:r>
          </a:p>
          <a:p>
            <a:pPr marL="1085850" lvl="1" indent="-342900">
              <a:lnSpc>
                <a:spcPct val="130000"/>
              </a:lnSpc>
              <a:buFont typeface="+mj-lt"/>
              <a:buAutoNum type="arabicPeriod"/>
            </a:pPr>
            <a:r>
              <a:rPr lang="en-US" dirty="0" err="1">
                <a:solidFill>
                  <a:srgbClr val="0070C0"/>
                </a:solidFill>
              </a:rPr>
              <a:t>if,else</a:t>
            </a:r>
            <a:r>
              <a:rPr lang="en-US" dirty="0">
                <a:solidFill>
                  <a:srgbClr val="0070C0"/>
                </a:solidFill>
              </a:rPr>
              <a:t>, </a:t>
            </a:r>
            <a:r>
              <a:rPr lang="en-US" dirty="0" err="1">
                <a:solidFill>
                  <a:srgbClr val="0070C0"/>
                </a:solidFill>
              </a:rPr>
              <a:t>elif</a:t>
            </a:r>
            <a:r>
              <a:rPr lang="en-US" dirty="0">
                <a:solidFill>
                  <a:srgbClr val="0070C0"/>
                </a:solidFill>
              </a:rPr>
              <a:t>   </a:t>
            </a:r>
            <a:r>
              <a:rPr lang="en-US" b="1" dirty="0">
                <a:solidFill>
                  <a:srgbClr val="C00000"/>
                </a:solidFill>
              </a:rPr>
              <a:t># Does Python use switch or ternary operations?</a:t>
            </a:r>
            <a:endParaRPr lang="en-US" dirty="0">
              <a:solidFill>
                <a:srgbClr val="0070C0"/>
              </a:solidFill>
            </a:endParaRPr>
          </a:p>
          <a:p>
            <a:pPr marL="1085850" lvl="1" indent="-342900">
              <a:lnSpc>
                <a:spcPct val="130000"/>
              </a:lnSpc>
              <a:buFont typeface="+mj-lt"/>
              <a:buAutoNum type="arabicPeriod"/>
            </a:pPr>
            <a:r>
              <a:rPr lang="en-US" dirty="0">
                <a:solidFill>
                  <a:srgbClr val="0070C0"/>
                </a:solidFill>
              </a:rPr>
              <a:t>for</a:t>
            </a:r>
          </a:p>
          <a:p>
            <a:pPr marL="1085850" lvl="1" indent="-342900">
              <a:lnSpc>
                <a:spcPct val="130000"/>
              </a:lnSpc>
              <a:buFont typeface="+mj-lt"/>
              <a:buAutoNum type="arabicPeriod"/>
            </a:pPr>
            <a:r>
              <a:rPr lang="en-US" dirty="0">
                <a:solidFill>
                  <a:srgbClr val="0070C0"/>
                </a:solidFill>
              </a:rPr>
              <a:t>while</a:t>
            </a:r>
          </a:p>
          <a:p>
            <a:pPr marL="1085850" lvl="1" indent="-342900">
              <a:lnSpc>
                <a:spcPct val="130000"/>
              </a:lnSpc>
              <a:buFont typeface="+mj-lt"/>
              <a:buAutoNum type="arabicPeriod"/>
            </a:pPr>
            <a:r>
              <a:rPr lang="en-US" dirty="0">
                <a:solidFill>
                  <a:srgbClr val="0070C0"/>
                </a:solidFill>
              </a:rPr>
              <a:t>break</a:t>
            </a:r>
          </a:p>
          <a:p>
            <a:pPr marL="1085850" lvl="1" indent="-342900">
              <a:lnSpc>
                <a:spcPct val="130000"/>
              </a:lnSpc>
              <a:buFont typeface="+mj-lt"/>
              <a:buAutoNum type="arabicPeriod"/>
            </a:pPr>
            <a:r>
              <a:rPr lang="en-US" dirty="0">
                <a:solidFill>
                  <a:srgbClr val="0070C0"/>
                </a:solidFill>
              </a:rPr>
              <a:t>continue</a:t>
            </a:r>
          </a:p>
          <a:p>
            <a:pPr>
              <a:lnSpc>
                <a:spcPct val="150000"/>
              </a:lnSpc>
            </a:pPr>
            <a:r>
              <a:rPr lang="en-US" b="1" dirty="0">
                <a:solidFill>
                  <a:srgbClr val="C00000"/>
                </a:solidFill>
              </a:rPr>
              <a:t>IMPORTANT:</a:t>
            </a:r>
          </a:p>
          <a:p>
            <a:pPr>
              <a:lnSpc>
                <a:spcPct val="130000"/>
              </a:lnSpc>
            </a:pPr>
            <a:r>
              <a:rPr lang="en-US" dirty="0">
                <a:highlight>
                  <a:srgbClr val="FFFF00"/>
                </a:highlight>
              </a:rPr>
              <a:t>Indentation is an important delimiter in Python. It is used to demark the body of all blocks of code. It must be consistent throughout the entire script. You can use either SPACES or TABS. Not both and it "MUST BE" the same from beginning to end of script. </a:t>
            </a:r>
          </a:p>
        </p:txBody>
      </p:sp>
    </p:spTree>
    <p:extLst>
      <p:ext uri="{BB962C8B-B14F-4D97-AF65-F5344CB8AC3E}">
        <p14:creationId xmlns:p14="http://schemas.microsoft.com/office/powerpoint/2010/main" val="30129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If …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42516"/>
          </a:xfrm>
          <a:prstGeom prst="rect">
            <a:avLst/>
          </a:prstGeom>
          <a:noFill/>
        </p:spPr>
        <p:txBody>
          <a:bodyPr wrap="square" rtlCol="0">
            <a:spAutoFit/>
          </a:bodyPr>
          <a:lstStyle/>
          <a:p>
            <a:pPr>
              <a:lnSpc>
                <a:spcPct val="150000"/>
              </a:lnSpc>
            </a:pPr>
            <a:r>
              <a:rPr lang="en-US" dirty="0"/>
              <a:t>General format of the if statement:</a:t>
            </a:r>
          </a:p>
          <a:p>
            <a:pPr lvl="1">
              <a:lnSpc>
                <a:spcPct val="150000"/>
              </a:lnSpc>
            </a:pPr>
            <a:r>
              <a:rPr lang="en-US" dirty="0">
                <a:solidFill>
                  <a:srgbClr val="0070C0"/>
                </a:solidFill>
              </a:rPr>
              <a:t>if &lt;condition is true&gt;:</a:t>
            </a:r>
          </a:p>
          <a:p>
            <a:pPr lvl="1">
              <a:lnSpc>
                <a:spcPct val="150000"/>
              </a:lnSpc>
            </a:pPr>
            <a:r>
              <a:rPr lang="en-US" dirty="0">
                <a:solidFill>
                  <a:srgbClr val="0070C0"/>
                </a:solidFill>
              </a:rPr>
              <a:t>	# perform task</a:t>
            </a:r>
          </a:p>
          <a:p>
            <a:pPr>
              <a:lnSpc>
                <a:spcPct val="150000"/>
              </a:lnSpc>
            </a:pPr>
            <a:r>
              <a:rPr lang="en-US" b="1" dirty="0"/>
              <a:t>Example 1:</a:t>
            </a:r>
          </a:p>
          <a:p>
            <a:pPr>
              <a:lnSpc>
                <a:spcPct val="150000"/>
              </a:lnSpc>
            </a:pPr>
            <a:r>
              <a:rPr lang="en-US" dirty="0"/>
              <a:t>	</a:t>
            </a:r>
            <a:r>
              <a:rPr lang="en-US" sz="1600" b="1" dirty="0">
                <a:solidFill>
                  <a:srgbClr val="0070C0"/>
                </a:solidFill>
              </a:rPr>
              <a:t>if value == 10:</a:t>
            </a:r>
          </a:p>
          <a:p>
            <a:pPr>
              <a:lnSpc>
                <a:spcPct val="150000"/>
              </a:lnSpc>
            </a:pPr>
            <a:r>
              <a:rPr lang="en-US" sz="1600" b="1" dirty="0">
                <a:solidFill>
                  <a:srgbClr val="0070C0"/>
                </a:solidFill>
              </a:rPr>
              <a:t>		print("The value is 10")</a:t>
            </a:r>
          </a:p>
          <a:p>
            <a:pPr>
              <a:lnSpc>
                <a:spcPct val="150000"/>
              </a:lnSpc>
            </a:pPr>
            <a:r>
              <a:rPr lang="en-US" b="1" dirty="0"/>
              <a:t>Example 2:</a:t>
            </a:r>
          </a:p>
          <a:p>
            <a:pPr>
              <a:lnSpc>
                <a:spcPct val="150000"/>
              </a:lnSpc>
            </a:pPr>
            <a:r>
              <a:rPr lang="en-US" dirty="0"/>
              <a:t>	</a:t>
            </a:r>
            <a:r>
              <a:rPr lang="en-US" sz="1600" b="1" dirty="0">
                <a:solidFill>
                  <a:srgbClr val="0070C0"/>
                </a:solidFill>
              </a:rPr>
              <a:t>if value == 10 and value2 == "This is a string":</a:t>
            </a:r>
          </a:p>
          <a:p>
            <a:pPr>
              <a:lnSpc>
                <a:spcPct val="150000"/>
              </a:lnSpc>
            </a:pPr>
            <a:r>
              <a:rPr lang="en-US" sz="1600" b="1" dirty="0">
                <a:solidFill>
                  <a:srgbClr val="0070C0"/>
                </a:solidFill>
              </a:rPr>
              <a:t>		print("The value is 10 and string is \"This is a string\"")</a:t>
            </a:r>
          </a:p>
          <a:p>
            <a:pPr>
              <a:lnSpc>
                <a:spcPct val="150000"/>
              </a:lnSpc>
            </a:pPr>
            <a:endParaRPr lang="en-US" dirty="0"/>
          </a:p>
          <a:p>
            <a:pPr>
              <a:lnSpc>
                <a:spcPct val="150000"/>
              </a:lnSpc>
            </a:pPr>
            <a:r>
              <a:rPr lang="en-US" b="1" dirty="0"/>
              <a:t>Example 3:</a:t>
            </a:r>
          </a:p>
          <a:p>
            <a:pPr>
              <a:lnSpc>
                <a:spcPct val="150000"/>
              </a:lnSpc>
            </a:pPr>
            <a:r>
              <a:rPr lang="en-US" dirty="0"/>
              <a:t>	</a:t>
            </a:r>
            <a:r>
              <a:rPr lang="en-US" sz="1600" b="1" dirty="0">
                <a:solidFill>
                  <a:srgbClr val="0070C0"/>
                </a:solidFill>
              </a:rPr>
              <a:t>if value not in [10, 20, 30, 60] or value2.startswith("This"):</a:t>
            </a:r>
          </a:p>
          <a:p>
            <a:pPr>
              <a:lnSpc>
                <a:spcPct val="150000"/>
              </a:lnSpc>
            </a:pPr>
            <a:r>
              <a:rPr lang="en-US" sz="1600" b="1" dirty="0">
                <a:solidFill>
                  <a:srgbClr val="0070C0"/>
                </a:solidFill>
              </a:rPr>
              <a:t>		print("value was found or \"This\" started the string in value2")</a:t>
            </a:r>
          </a:p>
        </p:txBody>
      </p:sp>
    </p:spTree>
    <p:extLst>
      <p:ext uri="{BB962C8B-B14F-4D97-AF65-F5344CB8AC3E}">
        <p14:creationId xmlns:p14="http://schemas.microsoft.com/office/powerpoint/2010/main" val="128156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If … Challenge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022704"/>
          </a:xfrm>
          <a:prstGeom prst="rect">
            <a:avLst/>
          </a:prstGeom>
          <a:noFill/>
        </p:spPr>
        <p:txBody>
          <a:bodyPr wrap="square" rtlCol="0">
            <a:spAutoFit/>
          </a:bodyPr>
          <a:lstStyle/>
          <a:p>
            <a:pPr>
              <a:lnSpc>
                <a:spcPct val="150000"/>
              </a:lnSpc>
            </a:pPr>
            <a:r>
              <a:rPr lang="en-US" sz="1600" b="1" dirty="0"/>
              <a:t>Write a python script that will determine if a user entered string contains the word ‘credible’. If the entered string contains the word return that the string was found and the offset of the string. Example output:</a:t>
            </a:r>
          </a:p>
          <a:p>
            <a:pPr>
              <a:lnSpc>
                <a:spcPct val="150000"/>
              </a:lnSpc>
            </a:pPr>
            <a:r>
              <a:rPr lang="en-US" sz="1600" b="1" dirty="0">
                <a:solidFill>
                  <a:srgbClr val="0070C0"/>
                </a:solidFill>
              </a:rPr>
              <a:t>	</a:t>
            </a:r>
            <a:r>
              <a:rPr lang="en-US" sz="1600" i="1" dirty="0">
                <a:solidFill>
                  <a:srgbClr val="0070C0"/>
                </a:solidFill>
              </a:rPr>
              <a:t>Please enter a string: </a:t>
            </a:r>
            <a:r>
              <a:rPr lang="en-US" sz="1600" dirty="0">
                <a:solidFill>
                  <a:srgbClr val="0070C0"/>
                </a:solidFill>
              </a:rPr>
              <a:t>This is the most credible source I could find.</a:t>
            </a:r>
          </a:p>
          <a:p>
            <a:pPr>
              <a:lnSpc>
                <a:spcPct val="150000"/>
              </a:lnSpc>
            </a:pPr>
            <a:r>
              <a:rPr lang="en-US" sz="1600" dirty="0">
                <a:solidFill>
                  <a:srgbClr val="0070C0"/>
                </a:solidFill>
              </a:rPr>
              <a:t>		Found the string "credible" at location: 17</a:t>
            </a:r>
          </a:p>
          <a:p>
            <a:pPr>
              <a:lnSpc>
                <a:spcPct val="150000"/>
              </a:lnSpc>
            </a:pPr>
            <a:endParaRPr lang="en-US" sz="1600" b="1" dirty="0">
              <a:solidFill>
                <a:srgbClr val="0070C0"/>
              </a:solidFill>
            </a:endParaRPr>
          </a:p>
          <a:p>
            <a:pPr>
              <a:lnSpc>
                <a:spcPct val="150000"/>
              </a:lnSpc>
            </a:pPr>
            <a:r>
              <a:rPr lang="en-US" sz="1600" b="1" dirty="0"/>
              <a:t>Write a python script that will generate a list of the first 100 numbers and print them only if those numbers are even and don’t have a 3 or 7 in that number. Example output: </a:t>
            </a:r>
          </a:p>
          <a:p>
            <a:pPr lvl="1">
              <a:lnSpc>
                <a:spcPct val="150000"/>
              </a:lnSpc>
            </a:pPr>
            <a:r>
              <a:rPr lang="en-US" sz="1400" dirty="0">
                <a:solidFill>
                  <a:srgbClr val="0070C0"/>
                </a:solidFill>
              </a:rPr>
              <a:t>[0, 2, 4, 6, 8, 10, 12, 14, 16, 18, 20, 22, 24, 26, 28, 40, 42, 44, 46, 48, 50, 52, 54, 56, 58, 60, 62, 64, 66, 68, 80, 82, 84, 86, 88, 90, 92, 94, 96, 98]</a:t>
            </a:r>
          </a:p>
        </p:txBody>
      </p:sp>
    </p:spTree>
    <p:extLst>
      <p:ext uri="{BB962C8B-B14F-4D97-AF65-F5344CB8AC3E}">
        <p14:creationId xmlns:p14="http://schemas.microsoft.com/office/powerpoint/2010/main" val="176089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if … else?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785926"/>
          </a:xfrm>
          <a:prstGeom prst="rect">
            <a:avLst/>
          </a:prstGeom>
          <a:noFill/>
        </p:spPr>
        <p:txBody>
          <a:bodyPr wrap="square" rtlCol="0">
            <a:spAutoFit/>
          </a:bodyPr>
          <a:lstStyle/>
          <a:p>
            <a:pPr>
              <a:lnSpc>
                <a:spcPct val="150000"/>
              </a:lnSpc>
            </a:pPr>
            <a:r>
              <a:rPr lang="en-US" dirty="0"/>
              <a:t>General format of the if statement:</a:t>
            </a:r>
          </a:p>
          <a:p>
            <a:pPr lvl="1">
              <a:lnSpc>
                <a:spcPct val="100000"/>
              </a:lnSpc>
            </a:pPr>
            <a:r>
              <a:rPr lang="en-US" dirty="0">
                <a:solidFill>
                  <a:srgbClr val="0070C0"/>
                </a:solidFill>
              </a:rPr>
              <a:t>if &lt;condition is true&gt;:</a:t>
            </a:r>
          </a:p>
          <a:p>
            <a:pPr lvl="1">
              <a:lnSpc>
                <a:spcPct val="100000"/>
              </a:lnSpc>
            </a:pPr>
            <a:r>
              <a:rPr lang="en-US" dirty="0">
                <a:solidFill>
                  <a:srgbClr val="0070C0"/>
                </a:solidFill>
              </a:rPr>
              <a:t>	# perform task</a:t>
            </a:r>
          </a:p>
          <a:p>
            <a:pPr lvl="1">
              <a:lnSpc>
                <a:spcPct val="100000"/>
              </a:lnSpc>
            </a:pPr>
            <a:r>
              <a:rPr lang="en-US" dirty="0">
                <a:solidFill>
                  <a:srgbClr val="0070C0"/>
                </a:solidFill>
              </a:rPr>
              <a:t>else:</a:t>
            </a:r>
          </a:p>
          <a:p>
            <a:pPr lvl="1">
              <a:lnSpc>
                <a:spcPct val="100000"/>
              </a:lnSpc>
            </a:pPr>
            <a:r>
              <a:rPr lang="en-US" dirty="0">
                <a:solidFill>
                  <a:srgbClr val="0070C0"/>
                </a:solidFill>
              </a:rPr>
              <a:t>	# perform this task instead</a:t>
            </a:r>
          </a:p>
          <a:p>
            <a:pPr>
              <a:lnSpc>
                <a:spcPct val="150000"/>
              </a:lnSpc>
            </a:pPr>
            <a:r>
              <a:rPr lang="en-US" dirty="0"/>
              <a:t>Example 1:</a:t>
            </a:r>
          </a:p>
          <a:p>
            <a:pPr>
              <a:lnSpc>
                <a:spcPct val="100000"/>
              </a:lnSpc>
            </a:pPr>
            <a:r>
              <a:rPr lang="en-US" dirty="0"/>
              <a:t>	</a:t>
            </a:r>
            <a:r>
              <a:rPr lang="en-US" sz="1600" b="1" dirty="0">
                <a:solidFill>
                  <a:srgbClr val="0070C0"/>
                </a:solidFill>
              </a:rPr>
              <a:t>if value == 10:</a:t>
            </a:r>
          </a:p>
          <a:p>
            <a:pPr>
              <a:lnSpc>
                <a:spcPct val="100000"/>
              </a:lnSpc>
            </a:pPr>
            <a:r>
              <a:rPr lang="en-US" sz="1600" b="1" dirty="0">
                <a:solidFill>
                  <a:srgbClr val="0070C0"/>
                </a:solidFill>
              </a:rPr>
              <a:t>		print("The value is 10")</a:t>
            </a:r>
          </a:p>
          <a:p>
            <a:pPr>
              <a:lnSpc>
                <a:spcPct val="100000"/>
              </a:lnSpc>
            </a:pPr>
            <a:r>
              <a:rPr lang="en-US" sz="1600" b="1" dirty="0">
                <a:solidFill>
                  <a:srgbClr val="0070C0"/>
                </a:solidFill>
              </a:rPr>
              <a:t>	else:</a:t>
            </a:r>
          </a:p>
          <a:p>
            <a:pPr>
              <a:lnSpc>
                <a:spcPct val="100000"/>
              </a:lnSpc>
            </a:pPr>
            <a:r>
              <a:rPr lang="en-US" sz="1600" b="1" dirty="0">
                <a:solidFill>
                  <a:srgbClr val="0070C0"/>
                </a:solidFill>
              </a:rPr>
              <a:t>		print("The value is not 10")</a:t>
            </a:r>
          </a:p>
          <a:p>
            <a:pPr>
              <a:lnSpc>
                <a:spcPct val="150000"/>
              </a:lnSpc>
            </a:pPr>
            <a:r>
              <a:rPr lang="en-US" dirty="0"/>
              <a:t>Example 2:</a:t>
            </a:r>
          </a:p>
          <a:p>
            <a:pPr>
              <a:lnSpc>
                <a:spcPct val="100000"/>
              </a:lnSpc>
            </a:pPr>
            <a:r>
              <a:rPr lang="en-US" dirty="0"/>
              <a:t>	</a:t>
            </a:r>
            <a:r>
              <a:rPr lang="en-US" sz="1600" b="1" dirty="0">
                <a:solidFill>
                  <a:srgbClr val="0070C0"/>
                </a:solidFill>
              </a:rPr>
              <a:t>if value == 10 and value2 == "This is a string":</a:t>
            </a:r>
          </a:p>
          <a:p>
            <a:pPr>
              <a:lnSpc>
                <a:spcPct val="100000"/>
              </a:lnSpc>
            </a:pPr>
            <a:r>
              <a:rPr lang="en-US" sz="1600" b="1" dirty="0">
                <a:solidFill>
                  <a:srgbClr val="0070C0"/>
                </a:solidFill>
              </a:rPr>
              <a:t>		print("The value is 10 and string is \"This is a string\"")</a:t>
            </a:r>
          </a:p>
          <a:p>
            <a:pPr>
              <a:lnSpc>
                <a:spcPct val="100000"/>
              </a:lnSpc>
            </a:pPr>
            <a:r>
              <a:rPr lang="en-US" sz="1600" b="1" dirty="0">
                <a:solidFill>
                  <a:srgbClr val="0070C0"/>
                </a:solidFill>
              </a:rPr>
              <a:t>	else:</a:t>
            </a:r>
          </a:p>
          <a:p>
            <a:pPr>
              <a:lnSpc>
                <a:spcPct val="100000"/>
              </a:lnSpc>
            </a:pPr>
            <a:r>
              <a:rPr lang="en-US" sz="1600" b="1" dirty="0">
                <a:solidFill>
                  <a:srgbClr val="0070C0"/>
                </a:solidFill>
              </a:rPr>
              <a:t>		</a:t>
            </a:r>
            <a:r>
              <a:rPr lang="en-US" b="1" dirty="0">
                <a:solidFill>
                  <a:srgbClr val="0070C0"/>
                </a:solidFill>
              </a:rPr>
              <a:t> print("The value is not 10 and or string is  not \"This is a string\"")</a:t>
            </a:r>
            <a:endParaRPr lang="en-US" dirty="0"/>
          </a:p>
        </p:txBody>
      </p:sp>
    </p:spTree>
    <p:extLst>
      <p:ext uri="{BB962C8B-B14F-4D97-AF65-F5344CB8AC3E}">
        <p14:creationId xmlns:p14="http://schemas.microsoft.com/office/powerpoint/2010/main" val="337386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if … </a:t>
            </a:r>
            <a:r>
              <a:rPr lang="en-CA" altLang="en-US" sz="3000" b="1" dirty="0" err="1">
                <a:cs typeface="DejaVu Sans" charset="0"/>
              </a:rPr>
              <a:t>elif</a:t>
            </a:r>
            <a:r>
              <a:rPr lang="en-CA" altLang="en-US" sz="3000" b="1" dirty="0">
                <a:cs typeface="DejaVu Sans" charset="0"/>
              </a:rPr>
              <a:t> … else? </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632311"/>
          </a:xfrm>
          <a:prstGeom prst="rect">
            <a:avLst/>
          </a:prstGeom>
          <a:noFill/>
        </p:spPr>
        <p:txBody>
          <a:bodyPr wrap="square" rtlCol="0">
            <a:spAutoFit/>
          </a:bodyPr>
          <a:lstStyle/>
          <a:p>
            <a:pPr>
              <a:lnSpc>
                <a:spcPct val="150000"/>
              </a:lnSpc>
            </a:pPr>
            <a:r>
              <a:rPr lang="en-US" dirty="0"/>
              <a:t>General format of the if statement:</a:t>
            </a:r>
          </a:p>
          <a:p>
            <a:pPr lvl="1">
              <a:lnSpc>
                <a:spcPct val="100000"/>
              </a:lnSpc>
            </a:pPr>
            <a:r>
              <a:rPr lang="en-US" dirty="0">
                <a:solidFill>
                  <a:srgbClr val="0070C0"/>
                </a:solidFill>
              </a:rPr>
              <a:t>if &lt;condition is true&gt;:</a:t>
            </a:r>
          </a:p>
          <a:p>
            <a:pPr lvl="1">
              <a:lnSpc>
                <a:spcPct val="100000"/>
              </a:lnSpc>
            </a:pPr>
            <a:r>
              <a:rPr lang="en-US" dirty="0">
                <a:solidFill>
                  <a:srgbClr val="0070C0"/>
                </a:solidFill>
              </a:rPr>
              <a:t>	# perform task</a:t>
            </a:r>
          </a:p>
          <a:p>
            <a:pPr lvl="1">
              <a:lnSpc>
                <a:spcPct val="100000"/>
              </a:lnSpc>
            </a:pPr>
            <a:r>
              <a:rPr lang="en-US" dirty="0" err="1">
                <a:solidFill>
                  <a:srgbClr val="0070C0"/>
                </a:solidFill>
              </a:rPr>
              <a:t>elif</a:t>
            </a:r>
            <a:r>
              <a:rPr lang="en-US" dirty="0">
                <a:solidFill>
                  <a:srgbClr val="0070C0"/>
                </a:solidFill>
              </a:rPr>
              <a:t> &lt;condition is true&gt;:</a:t>
            </a:r>
          </a:p>
          <a:p>
            <a:pPr lvl="1">
              <a:lnSpc>
                <a:spcPct val="100000"/>
              </a:lnSpc>
            </a:pPr>
            <a:r>
              <a:rPr lang="en-US" dirty="0">
                <a:solidFill>
                  <a:srgbClr val="0070C0"/>
                </a:solidFill>
              </a:rPr>
              <a:t>	# perform this instead</a:t>
            </a:r>
          </a:p>
          <a:p>
            <a:pPr lvl="1">
              <a:lnSpc>
                <a:spcPct val="100000"/>
              </a:lnSpc>
            </a:pPr>
            <a:r>
              <a:rPr lang="en-US" dirty="0">
                <a:solidFill>
                  <a:srgbClr val="0070C0"/>
                </a:solidFill>
              </a:rPr>
              <a:t>else:</a:t>
            </a:r>
          </a:p>
          <a:p>
            <a:pPr lvl="1">
              <a:lnSpc>
                <a:spcPct val="100000"/>
              </a:lnSpc>
            </a:pPr>
            <a:r>
              <a:rPr lang="en-US" dirty="0">
                <a:solidFill>
                  <a:srgbClr val="0070C0"/>
                </a:solidFill>
              </a:rPr>
              <a:t>	# perform this as a final solution</a:t>
            </a:r>
          </a:p>
          <a:p>
            <a:pPr>
              <a:lnSpc>
                <a:spcPct val="150000"/>
              </a:lnSpc>
            </a:pPr>
            <a:r>
              <a:rPr lang="en-US" dirty="0"/>
              <a:t>Example 1:</a:t>
            </a:r>
          </a:p>
          <a:p>
            <a:pPr>
              <a:lnSpc>
                <a:spcPct val="100000"/>
              </a:lnSpc>
            </a:pPr>
            <a:r>
              <a:rPr lang="en-US" dirty="0"/>
              <a:t>	</a:t>
            </a:r>
            <a:r>
              <a:rPr lang="en-US" sz="1600" b="1" dirty="0">
                <a:solidFill>
                  <a:srgbClr val="0070C0"/>
                </a:solidFill>
              </a:rPr>
              <a:t>if value == 10 and value2 == "This is a string":</a:t>
            </a:r>
          </a:p>
          <a:p>
            <a:pPr>
              <a:lnSpc>
                <a:spcPct val="100000"/>
              </a:lnSpc>
            </a:pPr>
            <a:r>
              <a:rPr lang="en-US" sz="1600" b="1" dirty="0">
                <a:solidFill>
                  <a:srgbClr val="0070C0"/>
                </a:solidFill>
              </a:rPr>
              <a:t>		print("The value is 10 and string is \"This is a string\"")</a:t>
            </a:r>
          </a:p>
          <a:p>
            <a:pPr>
              <a:lnSpc>
                <a:spcPct val="100000"/>
              </a:lnSpc>
            </a:pPr>
            <a:r>
              <a:rPr lang="en-US" sz="1600" b="1" dirty="0">
                <a:solidFill>
                  <a:srgbClr val="0070C0"/>
                </a:solidFill>
              </a:rPr>
              <a:t>	</a:t>
            </a:r>
            <a:r>
              <a:rPr lang="en-US" sz="1600" b="1" dirty="0" err="1">
                <a:solidFill>
                  <a:srgbClr val="0070C0"/>
                </a:solidFill>
              </a:rPr>
              <a:t>elif</a:t>
            </a:r>
            <a:r>
              <a:rPr lang="en-US" sz="1600" b="1" dirty="0">
                <a:solidFill>
                  <a:srgbClr val="0070C0"/>
                </a:solidFill>
              </a:rPr>
              <a:t> value == 15:</a:t>
            </a:r>
          </a:p>
          <a:p>
            <a:pPr>
              <a:lnSpc>
                <a:spcPct val="100000"/>
              </a:lnSpc>
            </a:pPr>
            <a:r>
              <a:rPr lang="en-US" sz="1600" b="1" dirty="0">
                <a:solidFill>
                  <a:srgbClr val="0070C0"/>
                </a:solidFill>
              </a:rPr>
              <a:t>		print("The value is 15, see =&gt; ", value)</a:t>
            </a:r>
          </a:p>
          <a:p>
            <a:pPr>
              <a:lnSpc>
                <a:spcPct val="100000"/>
              </a:lnSpc>
            </a:pPr>
            <a:r>
              <a:rPr lang="en-US" sz="1600" b="1" dirty="0">
                <a:solidFill>
                  <a:srgbClr val="0070C0"/>
                </a:solidFill>
              </a:rPr>
              <a:t>	else:</a:t>
            </a:r>
          </a:p>
          <a:p>
            <a:pPr>
              <a:lnSpc>
                <a:spcPct val="100000"/>
              </a:lnSpc>
            </a:pPr>
            <a:r>
              <a:rPr lang="en-US" sz="1400" b="1" dirty="0">
                <a:solidFill>
                  <a:srgbClr val="0070C0"/>
                </a:solidFill>
              </a:rPr>
              <a:t>		</a:t>
            </a:r>
            <a:r>
              <a:rPr lang="en-US" sz="1600" b="1" dirty="0">
                <a:solidFill>
                  <a:srgbClr val="0070C0"/>
                </a:solidFill>
              </a:rPr>
              <a:t>print("The value is not 10 and or string is  not \"This is a string\"")</a:t>
            </a:r>
          </a:p>
          <a:p>
            <a:pPr>
              <a:lnSpc>
                <a:spcPct val="100000"/>
              </a:lnSpc>
            </a:pPr>
            <a:endParaRPr lang="en-US" sz="1600" b="1" dirty="0">
              <a:solidFill>
                <a:srgbClr val="0070C0"/>
              </a:solidFill>
            </a:endParaRPr>
          </a:p>
          <a:p>
            <a:pPr>
              <a:lnSpc>
                <a:spcPct val="100000"/>
              </a:lnSpc>
            </a:pPr>
            <a:r>
              <a:rPr lang="en-US" b="1" dirty="0">
                <a:solidFill>
                  <a:srgbClr val="C00000"/>
                </a:solidFill>
              </a:rPr>
              <a:t>What happens if we use parentheses around the conditions?</a:t>
            </a:r>
          </a:p>
          <a:p>
            <a:pPr>
              <a:lnSpc>
                <a:spcPct val="100000"/>
              </a:lnSpc>
            </a:pPr>
            <a:r>
              <a:rPr lang="en-US" b="1" dirty="0">
                <a:solidFill>
                  <a:srgbClr val="C00000"/>
                </a:solidFill>
              </a:rPr>
              <a:t>Does the approach change the meaning?</a:t>
            </a:r>
          </a:p>
          <a:p>
            <a:pPr>
              <a:lnSpc>
                <a:spcPct val="100000"/>
              </a:lnSpc>
            </a:pPr>
            <a:endParaRPr lang="en-US" sz="1600" dirty="0"/>
          </a:p>
          <a:p>
            <a:pPr>
              <a:lnSpc>
                <a:spcPct val="100000"/>
              </a:lnSpc>
            </a:pPr>
            <a:r>
              <a:rPr lang="en-US" sz="1600" dirty="0"/>
              <a:t>Example: </a:t>
            </a:r>
            <a:r>
              <a:rPr lang="en-US" sz="1600" b="1" dirty="0">
                <a:solidFill>
                  <a:srgbClr val="0070C0"/>
                </a:solidFill>
              </a:rPr>
              <a:t>if((value ==10) and (value2 == "This is a string")):</a:t>
            </a:r>
          </a:p>
          <a:p>
            <a:pPr>
              <a:lnSpc>
                <a:spcPct val="100000"/>
              </a:lnSpc>
            </a:pPr>
            <a:endParaRPr lang="en-US" sz="1600" dirty="0"/>
          </a:p>
        </p:txBody>
      </p:sp>
    </p:spTree>
    <p:extLst>
      <p:ext uri="{BB962C8B-B14F-4D97-AF65-F5344CB8AC3E}">
        <p14:creationId xmlns:p14="http://schemas.microsoft.com/office/powerpoint/2010/main" val="215698664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DABBA34B-B3D2-4894-86BD-E0EEECD39F05}"/>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8D039FAD-0571-441D-B8BD-3D7CE35AD2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ITSC203</Template>
  <TotalTime>1375</TotalTime>
  <Words>5055</Words>
  <Application>Microsoft Office PowerPoint</Application>
  <PresentationFormat>On-screen Show (4:3)</PresentationFormat>
  <Paragraphs>509</Paragraphs>
  <Slides>45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142</cp:revision>
  <cp:lastPrinted>2016-04-11T23:01:10Z</cp:lastPrinted>
  <dcterms:created xsi:type="dcterms:W3CDTF">2019-12-27T21:59:59Z</dcterms:created>
  <dcterms:modified xsi:type="dcterms:W3CDTF">2021-01-27T18:05:55Z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