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2"/>
  </p:notesMasterIdLst>
  <p:sldIdLst>
    <p:sldId id="256" r:id="rId3"/>
    <p:sldId id="283" r:id="rId4"/>
    <p:sldId id="285" r:id="rId5"/>
    <p:sldId id="286" r:id="rId6"/>
    <p:sldId id="287" r:id="rId7"/>
    <p:sldId id="288" r:id="rId8"/>
    <p:sldId id="289" r:id="rId9"/>
    <p:sldId id="290" r:id="rId10"/>
    <p:sldId id="284" r:id="rId11"/>
  </p:sldIdLst>
  <p:sldSz cx="9144000" cy="6858000" type="screen4x3"/>
  <p:notesSz cx="7023100" cy="9309100"/>
  <p:defaultTextStyle>
    <a:defPPr>
      <a:defRPr lang="en-US"/>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5pPr>
    <a:lvl6pPr marL="2286000" algn="l" defTabSz="914400" rtl="0" eaLnBrk="1" latinLnBrk="0" hangingPunct="1">
      <a:defRPr kern="1200">
        <a:solidFill>
          <a:schemeClr val="tx1"/>
        </a:solidFill>
        <a:latin typeface="Arial" panose="020B0604020202020204" pitchFamily="34" charset="0"/>
        <a:ea typeface="+mn-ea"/>
        <a:cs typeface="Noto Sans CJK SC" charset="0"/>
      </a:defRPr>
    </a:lvl6pPr>
    <a:lvl7pPr marL="2743200" algn="l" defTabSz="914400" rtl="0" eaLnBrk="1" latinLnBrk="0" hangingPunct="1">
      <a:defRPr kern="1200">
        <a:solidFill>
          <a:schemeClr val="tx1"/>
        </a:solidFill>
        <a:latin typeface="Arial" panose="020B0604020202020204" pitchFamily="34" charset="0"/>
        <a:ea typeface="+mn-ea"/>
        <a:cs typeface="Noto Sans CJK SC" charset="0"/>
      </a:defRPr>
    </a:lvl7pPr>
    <a:lvl8pPr marL="3200400" algn="l" defTabSz="914400" rtl="0" eaLnBrk="1" latinLnBrk="0" hangingPunct="1">
      <a:defRPr kern="1200">
        <a:solidFill>
          <a:schemeClr val="tx1"/>
        </a:solidFill>
        <a:latin typeface="Arial" panose="020B0604020202020204" pitchFamily="34" charset="0"/>
        <a:ea typeface="+mn-ea"/>
        <a:cs typeface="Noto Sans CJK SC" charset="0"/>
      </a:defRPr>
    </a:lvl8pPr>
    <a:lvl9pPr marL="3657600" algn="l" defTabSz="914400" rtl="0" eaLnBrk="1" latinLnBrk="0" hangingPunct="1">
      <a:defRPr kern="1200">
        <a:solidFill>
          <a:schemeClr val="tx1"/>
        </a:solidFill>
        <a:latin typeface="Arial" panose="020B0604020202020204" pitchFamily="34" charset="0"/>
        <a:ea typeface="+mn-ea"/>
        <a:cs typeface="Noto Sans CJK S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Rowe" initials="GR" lastIdx="1" clrIdx="0">
    <p:extLst>
      <p:ext uri="{19B8F6BF-5375-455C-9EA6-DF929625EA0E}">
        <p15:presenceInfo xmlns:p15="http://schemas.microsoft.com/office/powerpoint/2012/main" userId="S-1-5-21-2664737520-481353137-1098671830-10848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C00000"/>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92617" autoAdjust="0"/>
  </p:normalViewPr>
  <p:slideViewPr>
    <p:cSldViewPr>
      <p:cViewPr varScale="1">
        <p:scale>
          <a:sx n="85" d="100"/>
          <a:sy n="85" d="100"/>
        </p:scale>
        <p:origin x="1224" y="58"/>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7BAA4C16-D823-4DCE-AA24-9ACEB46BDA2F}"/>
              </a:ext>
            </a:extLst>
          </p:cNvPr>
          <p:cNvSpPr>
            <a:spLocks noGrp="1" noRot="1" noChangeAspect="1" noChangeArrowheads="1"/>
          </p:cNvSpPr>
          <p:nvPr>
            <p:ph type="sldImg"/>
          </p:nvPr>
        </p:nvSpPr>
        <p:spPr bwMode="auto">
          <a:xfrm>
            <a:off x="533400" y="763588"/>
            <a:ext cx="6702425"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a16="http://schemas.microsoft.com/office/drawing/2014/main" id="{3A9018A3-6A40-4ADE-BE0C-C9FD3EB51523}"/>
              </a:ext>
            </a:extLst>
          </p:cNvPr>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BD8E8582-3C80-4DD9-8C1D-6394A41137EC}"/>
              </a:ext>
            </a:extLst>
          </p:cNvPr>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6" name="Rectangle 4">
            <a:extLst>
              <a:ext uri="{FF2B5EF4-FFF2-40B4-BE49-F238E27FC236}">
                <a16:creationId xmlns:a16="http://schemas.microsoft.com/office/drawing/2014/main" id="{7A93D92A-8516-44A4-B4FE-FAF030F98CDC}"/>
              </a:ext>
            </a:extLst>
          </p:cNvPr>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7" name="Rectangle 5">
            <a:extLst>
              <a:ext uri="{FF2B5EF4-FFF2-40B4-BE49-F238E27FC236}">
                <a16:creationId xmlns:a16="http://schemas.microsoft.com/office/drawing/2014/main" id="{17C1C28C-5C61-44EE-9741-0CC0E0EA731F}"/>
              </a:ext>
            </a:extLst>
          </p:cNvPr>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8" name="Rectangle 6">
            <a:extLst>
              <a:ext uri="{FF2B5EF4-FFF2-40B4-BE49-F238E27FC236}">
                <a16:creationId xmlns:a16="http://schemas.microsoft.com/office/drawing/2014/main" id="{0869000E-A644-4768-AED0-31918D6F433D}"/>
              </a:ext>
            </a:extLst>
          </p:cNvPr>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fld id="{FEAE7070-0CA8-4432-AC85-558746FA80FD}" type="slidenum">
              <a:rPr lang="en-CA" altLang="en-US"/>
              <a:pPr/>
              <a:t>‹#›</a:t>
            </a:fld>
            <a:endParaRPr lang="en-CA"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F281ED84-91FF-4215-A753-146BCBF3C516}"/>
              </a:ext>
            </a:extLst>
          </p:cNvPr>
          <p:cNvSpPr>
            <a:spLocks noGrp="1" noChangeArrowheads="1"/>
          </p:cNvSpPr>
          <p:nvPr>
            <p:ph type="sldNum"/>
          </p:nvPr>
        </p:nvSpPr>
        <p:spPr>
          <a:ln/>
        </p:spPr>
        <p:txBody>
          <a:bodyPr/>
          <a:lstStyle/>
          <a:p>
            <a:fld id="{C5BAF22B-534D-4FD1-8CB0-BE80A46696A4}" type="slidenum">
              <a:rPr lang="en-CA" altLang="en-US"/>
              <a:pPr/>
              <a:t>1</a:t>
            </a:fld>
            <a:endParaRPr lang="en-CA" altLang="en-US"/>
          </a:p>
        </p:txBody>
      </p:sp>
      <p:sp>
        <p:nvSpPr>
          <p:cNvPr id="6145" name="Rectangle 1">
            <a:extLst>
              <a:ext uri="{FF2B5EF4-FFF2-40B4-BE49-F238E27FC236}">
                <a16:creationId xmlns:a16="http://schemas.microsoft.com/office/drawing/2014/main" id="{D0C0AE97-1DEC-4229-B905-07670294CD68}"/>
              </a:ext>
            </a:extLst>
          </p:cNvPr>
          <p:cNvSpPr txBox="1">
            <a:spLocks noGrp="1" noRot="1" noChangeAspect="1" noChangeArrowheads="1"/>
          </p:cNvSpPr>
          <p:nvPr>
            <p:ph type="sldImg"/>
          </p:nvPr>
        </p:nvSpPr>
        <p:spPr bwMode="auto">
          <a:xfrm>
            <a:off x="1184275" y="698500"/>
            <a:ext cx="4651375" cy="34877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6" name="Rectangle 2">
            <a:extLst>
              <a:ext uri="{FF2B5EF4-FFF2-40B4-BE49-F238E27FC236}">
                <a16:creationId xmlns:a16="http://schemas.microsoft.com/office/drawing/2014/main" id="{3EDF740D-7D16-4870-844C-C964F68BEA88}"/>
              </a:ext>
            </a:extLst>
          </p:cNvPr>
          <p:cNvSpPr txBox="1">
            <a:spLocks noGrp="1" noChangeArrowheads="1"/>
          </p:cNvSpPr>
          <p:nvPr>
            <p:ph type="body" idx="1"/>
          </p:nvPr>
        </p:nvSpPr>
        <p:spPr bwMode="auto">
          <a:xfrm>
            <a:off x="701675" y="4421188"/>
            <a:ext cx="5616575" cy="41862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147" name="Rectangle 3">
            <a:extLst>
              <a:ext uri="{FF2B5EF4-FFF2-40B4-BE49-F238E27FC236}">
                <a16:creationId xmlns:a16="http://schemas.microsoft.com/office/drawing/2014/main" id="{13D6C15C-A69E-483F-A745-7062DE8DD9F8}"/>
              </a:ext>
            </a:extLst>
          </p:cNvPr>
          <p:cNvSpPr>
            <a:spLocks noChangeArrowheads="1"/>
          </p:cNvSpPr>
          <p:nvPr/>
        </p:nvSpPr>
        <p:spPr bwMode="auto">
          <a:xfrm>
            <a:off x="3978275" y="8842375"/>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nchor="b"/>
          <a:lstStyle>
            <a:lvl1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9pPr>
          </a:lstStyle>
          <a:p>
            <a:pPr algn="r">
              <a:lnSpc>
                <a:spcPct val="100000"/>
              </a:lnSpc>
            </a:pPr>
            <a:fld id="{C63F7C17-627E-43E8-8220-5FE45385F07D}" type="slidenum">
              <a:rPr lang="en-CA" altLang="en-US" sz="1200">
                <a:latin typeface="+mn-lt" charset="0"/>
                <a:cs typeface="+mn-ea" charset="0"/>
              </a:rPr>
              <a:pPr algn="r">
                <a:lnSpc>
                  <a:spcPct val="100000"/>
                </a:lnSpc>
              </a:pPr>
              <a:t>1</a:t>
            </a:fld>
            <a:endParaRPr lang="en-CA" altLang="en-US" sz="1200">
              <a:latin typeface="+mn-lt" charset="0"/>
              <a:cs typeface="+mn-ea"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A0AF3-9FC1-4614-B62A-0402AA4B39FE}"/>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F402EB-6F2C-4D13-AAB2-C805671D51DF}"/>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1155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04E0D-19FB-44F3-AD4A-F21081EE5F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395D9E-B5A8-4A2E-AFFC-A41062CAAC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917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34F09B-CBAB-41D5-AF95-5134C4A70FFA}"/>
              </a:ext>
            </a:extLst>
          </p:cNvPr>
          <p:cNvSpPr>
            <a:spLocks noGrp="1"/>
          </p:cNvSpPr>
          <p:nvPr>
            <p:ph type="title" orient="vert"/>
          </p:nvPr>
        </p:nvSpPr>
        <p:spPr>
          <a:xfrm>
            <a:off x="6629400" y="273050"/>
            <a:ext cx="2055813" cy="53070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1C45A8-FE1C-40F0-A262-4F916BF4A9EC}"/>
              </a:ext>
            </a:extLst>
          </p:cNvPr>
          <p:cNvSpPr>
            <a:spLocks noGrp="1"/>
          </p:cNvSpPr>
          <p:nvPr>
            <p:ph type="body" orient="vert" idx="1"/>
          </p:nvPr>
        </p:nvSpPr>
        <p:spPr>
          <a:xfrm>
            <a:off x="457200" y="273050"/>
            <a:ext cx="6019800" cy="530701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7146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8A2E8-210B-4132-AFEF-CD49930DC80B}"/>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C1C6F5-10AF-495C-AFF9-F066782C4FA0}"/>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712129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85D9-7808-49F8-AF7D-F34207F60241}"/>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A82C2573-6F0D-461E-9728-809C001FB3D6}"/>
              </a:ext>
            </a:extLst>
          </p:cNvPr>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7671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536E6-92DA-4296-8EA7-A9EDEFAC905E}"/>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CA00AC-758E-4099-A2A3-2380A4C644C8}"/>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824199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A1A7-A0B7-405A-A2BC-B18090A2FFB8}"/>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5567018-A552-43C5-992C-5CAB0D7FA9FB}"/>
              </a:ext>
            </a:extLst>
          </p:cNvPr>
          <p:cNvSpPr>
            <a:spLocks noGrp="1"/>
          </p:cNvSpPr>
          <p:nvPr>
            <p:ph sz="half" idx="1"/>
          </p:nvPr>
        </p:nvSpPr>
        <p:spPr>
          <a:xfrm>
            <a:off x="62865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26BBE6-A5BF-46E2-A204-1F01EA802FCB}"/>
              </a:ext>
            </a:extLst>
          </p:cNvPr>
          <p:cNvSpPr>
            <a:spLocks noGrp="1"/>
          </p:cNvSpPr>
          <p:nvPr>
            <p:ph sz="half" idx="2"/>
          </p:nvPr>
        </p:nvSpPr>
        <p:spPr>
          <a:xfrm>
            <a:off x="464820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8466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3EAA-5721-447F-B139-4913B4FC3FCB}"/>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1DBED8A-CF09-4B79-A9B6-3E816CD10D08}"/>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7476F42-1820-4046-AF16-4CC3F4E63B43}"/>
              </a:ext>
            </a:extLst>
          </p:cNvPr>
          <p:cNvSpPr>
            <a:spLocks noGrp="1"/>
          </p:cNvSpPr>
          <p:nvPr>
            <p:ph sz="half" idx="2"/>
          </p:nvPr>
        </p:nvSpPr>
        <p:spPr>
          <a:xfrm>
            <a:off x="630238" y="2505075"/>
            <a:ext cx="386873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81AD71-B412-44A3-AD10-3CC6C0CF0B88}"/>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DB30C5-BA10-416C-B6AC-23EA5F8BC185}"/>
              </a:ext>
            </a:extLst>
          </p:cNvPr>
          <p:cNvSpPr>
            <a:spLocks noGrp="1"/>
          </p:cNvSpPr>
          <p:nvPr>
            <p:ph sz="quarter" idx="4"/>
          </p:nvPr>
        </p:nvSpPr>
        <p:spPr>
          <a:xfrm>
            <a:off x="4629150" y="2505075"/>
            <a:ext cx="38877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3702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09E02-7DFD-4FF3-BF73-DFFCA5AA3C72}"/>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896139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042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B4EF0-4EAD-4DF8-8041-1FFFA9C21BFC}"/>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8DC243-C9EC-4FF2-9E52-7E73612640E4}"/>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FAE398-D825-4A22-B982-61D144AE7BDC}"/>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641487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98DA1-8D67-4A66-BB68-4F2564CEB3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64290A-D391-45DC-9289-7584C30B46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25713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D4A1D-97A4-406F-AC1E-2D2BA00DAC8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0DA86F-708D-4D19-825D-FCC2F1BB98E6}"/>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90F29D-2C39-449B-AE37-0B68F574F4F6}"/>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395098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088C-4F03-4564-84F1-62F787378759}"/>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B51FB5-D72D-4644-852B-24C19B737087}"/>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6442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3B7D3F-2A6B-4740-9CCF-7EB73D7E5BFD}"/>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1A324C-8A7A-49AA-8CE2-2421512F2D64}"/>
              </a:ext>
            </a:extLst>
          </p:cNvPr>
          <p:cNvSpPr>
            <a:spLocks noGrp="1"/>
          </p:cNvSpPr>
          <p:nvPr>
            <p:ph type="body" orient="vert" idx="1"/>
          </p:nvPr>
        </p:nvSpPr>
        <p:spPr>
          <a:xfrm>
            <a:off x="628650" y="365125"/>
            <a:ext cx="57626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5170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BAA6-3C87-47C2-AE5F-A1E0F22D99A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C1893C-B3F7-4678-8894-F8DA08C54E5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228127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5847-8292-4A8A-8A9D-5DC28EF6C2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9ECCA6-55A7-4D02-BC32-E3F735ED87EE}"/>
              </a:ext>
            </a:extLst>
          </p:cNvPr>
          <p:cNvSpPr>
            <a:spLocks noGrp="1"/>
          </p:cNvSpPr>
          <p:nvPr>
            <p:ph sz="half" idx="1"/>
          </p:nvPr>
        </p:nvSpPr>
        <p:spPr>
          <a:xfrm>
            <a:off x="457200" y="1604963"/>
            <a:ext cx="4037013" cy="3975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D51192-AD77-4430-96B2-2CB78EAA53A9}"/>
              </a:ext>
            </a:extLst>
          </p:cNvPr>
          <p:cNvSpPr>
            <a:spLocks noGrp="1"/>
          </p:cNvSpPr>
          <p:nvPr>
            <p:ph sz="half" idx="2"/>
          </p:nvPr>
        </p:nvSpPr>
        <p:spPr>
          <a:xfrm>
            <a:off x="4646613" y="1604963"/>
            <a:ext cx="4038600" cy="3975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4117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D469-57C8-40E6-A291-001F4CFE339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4CBB1E-36B0-42BE-9AC6-7FF2C449E52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8A84E75-B6C1-47F2-A9A5-E3A1197145C8}"/>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237043-E5C2-481F-AED2-F54565F1E6A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0FE8C9-D5B3-48E4-ACE7-A653999C4BF1}"/>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4212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EC9C-FF65-4013-BAC1-14B3D2E39FB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33775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05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4320-FA50-4501-B1C4-BA1AC495CE1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06EEE1-CFB8-4D9F-BFCE-FA7A9E8618F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226362-9DBC-47E3-AA3D-4CF6CED2C4E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3507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9A102-82DA-4CCC-9073-A045FC7F57D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5591B8-CF10-424E-AD8D-E078BE9991A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95AC551-F68A-4E4A-8A26-4F2CE63E56C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07794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hidden="1">
            <a:extLst>
              <a:ext uri="{FF2B5EF4-FFF2-40B4-BE49-F238E27FC236}">
                <a16:creationId xmlns:a16="http://schemas.microsoft.com/office/drawing/2014/main" id="{23D87769-0C60-4243-9931-E7386C3913BD}"/>
              </a:ext>
            </a:extLst>
          </p:cNvPr>
          <p:cNvSpPr>
            <a:spLocks noChangeArrowheads="1"/>
          </p:cNvSpPr>
          <p:nvPr/>
        </p:nvSpPr>
        <p:spPr bwMode="auto">
          <a:xfrm>
            <a:off x="0" y="0"/>
            <a:ext cx="9140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 name="Rectangle 2" hidden="1">
            <a:extLst>
              <a:ext uri="{FF2B5EF4-FFF2-40B4-BE49-F238E27FC236}">
                <a16:creationId xmlns:a16="http://schemas.microsoft.com/office/drawing/2014/main" id="{EE6EB8F9-3889-40D8-9A6E-99E4162CB510}"/>
              </a:ext>
            </a:extLst>
          </p:cNvPr>
          <p:cNvSpPr>
            <a:spLocks noChangeArrowheads="1"/>
          </p:cNvSpPr>
          <p:nvPr/>
        </p:nvSpPr>
        <p:spPr bwMode="auto">
          <a:xfrm>
            <a:off x="4457700" y="366713"/>
            <a:ext cx="225425"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nSpc>
                <a:spcPct val="100000"/>
              </a:lnSpc>
            </a:pPr>
            <a:r>
              <a:rPr lang="en-CA" altLang="en-US" sz="1200">
                <a:solidFill>
                  <a:srgbClr val="000000"/>
                </a:solidFill>
                <a:cs typeface="Times New Roman" panose="02020603050405020304" pitchFamily="18" charset="0"/>
              </a:rPr>
              <a:t> </a:t>
            </a:r>
          </a:p>
        </p:txBody>
      </p:sp>
      <p:pic>
        <p:nvPicPr>
          <p:cNvPr id="1027" name="Picture 3">
            <a:extLst>
              <a:ext uri="{FF2B5EF4-FFF2-40B4-BE49-F238E27FC236}">
                <a16:creationId xmlns:a16="http://schemas.microsoft.com/office/drawing/2014/main" id="{1F6928EF-659A-439A-8467-EF36CD453C2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8" name="Rectangle 4" hidden="1">
            <a:extLst>
              <a:ext uri="{FF2B5EF4-FFF2-40B4-BE49-F238E27FC236}">
                <a16:creationId xmlns:a16="http://schemas.microsoft.com/office/drawing/2014/main" id="{36D82837-6E1B-415E-B7BF-8CEAB29DB9A0}"/>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1029" name="Picture 5">
            <a:extLst>
              <a:ext uri="{FF2B5EF4-FFF2-40B4-BE49-F238E27FC236}">
                <a16:creationId xmlns:a16="http://schemas.microsoft.com/office/drawing/2014/main" id="{ECEBE7B7-EAAD-4203-BF5D-51657A4307F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l="19185" r="17752"/>
          <a:stretch>
            <a:fillRect/>
          </a:stretch>
        </p:blipFill>
        <p:spPr bwMode="auto">
          <a:xfrm>
            <a:off x="682625" y="127000"/>
            <a:ext cx="3144838" cy="6346825"/>
          </a:xfrm>
          <a:prstGeom prst="rect">
            <a:avLst/>
          </a:prstGeom>
          <a:noFill/>
          <a:ln>
            <a:noFill/>
          </a:ln>
          <a:effectLst/>
          <a:extLst>
            <a:ext uri="{909E8E84-426E-40DD-AFC4-6F175D3DCCD1}">
              <a14:hiddenFill xmlns:a14="http://schemas.microsoft.com/office/drawing/2010/main">
                <a:blipFill dpi="0" rotWithShape="0">
                  <a:blip/>
                  <a:srcRect l="19185" r="17752"/>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0" name="Rectangle 6">
            <a:extLst>
              <a:ext uri="{FF2B5EF4-FFF2-40B4-BE49-F238E27FC236}">
                <a16:creationId xmlns:a16="http://schemas.microsoft.com/office/drawing/2014/main" id="{392F99CC-8926-4A91-BE2B-933913856F82}"/>
              </a:ext>
            </a:extLst>
          </p:cNvPr>
          <p:cNvSpPr>
            <a:spLocks noGrp="1" noChangeArrowheads="1"/>
          </p:cNvSpPr>
          <p:nvPr>
            <p:ph type="title"/>
          </p:nvPr>
        </p:nvSpPr>
        <p:spPr bwMode="auto">
          <a:xfrm>
            <a:off x="457200" y="273050"/>
            <a:ext cx="82280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en-US"/>
              <a:t>Click to edit the title text format</a:t>
            </a:r>
          </a:p>
        </p:txBody>
      </p:sp>
      <p:sp>
        <p:nvSpPr>
          <p:cNvPr id="1031" name="Rectangle 7">
            <a:extLst>
              <a:ext uri="{FF2B5EF4-FFF2-40B4-BE49-F238E27FC236}">
                <a16:creationId xmlns:a16="http://schemas.microsoft.com/office/drawing/2014/main" id="{B6A5B0FC-81C9-45F9-B31E-BD26CAC98966}"/>
              </a:ext>
            </a:extLst>
          </p:cNvPr>
          <p:cNvSpPr>
            <a:spLocks noGrp="1" noChangeArrowheads="1"/>
          </p:cNvSpPr>
          <p:nvPr>
            <p:ph type="body" idx="1"/>
          </p:nvPr>
        </p:nvSpPr>
        <p:spPr bwMode="auto">
          <a:xfrm>
            <a:off x="457200" y="1604963"/>
            <a:ext cx="8228013" cy="397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8" rIns="0" bIns="0" numCol="1" anchor="t" anchorCtr="0" compatLnSpc="1">
            <a:prstTxWarp prst="textNoShape">
              <a:avLst/>
            </a:prstTxWarp>
          </a:bodyPr>
          <a:lstStyle/>
          <a:p>
            <a:pPr lvl="0"/>
            <a:r>
              <a:rPr lang="en-US" altLang="en-US"/>
              <a:t>Click to edit the outline text format</a:t>
            </a:r>
          </a:p>
          <a:p>
            <a:pPr lvl="1"/>
            <a:r>
              <a:rPr lang="en-US" altLang="en-US"/>
              <a:t>Second Outline Level</a:t>
            </a:r>
          </a:p>
          <a:p>
            <a:pPr lvl="2"/>
            <a:r>
              <a:rPr lang="en-US" altLang="en-US"/>
              <a:t>Third Outline Level</a:t>
            </a:r>
          </a:p>
          <a:p>
            <a:pPr lvl="3"/>
            <a:r>
              <a:rPr lang="en-US" altLang="en-US"/>
              <a:t>Fourth Outline Level</a:t>
            </a:r>
          </a:p>
          <a:p>
            <a:pPr lvl="4"/>
            <a:r>
              <a:rPr lang="en-US" altLang="en-US"/>
              <a:t>Fifth Outline Level</a:t>
            </a:r>
          </a:p>
          <a:p>
            <a:pPr lvl="4"/>
            <a:r>
              <a:rPr lang="en-US" altLang="en-US"/>
              <a:t>Sixth Outline Level</a:t>
            </a:r>
          </a:p>
          <a:p>
            <a:pPr lvl="4"/>
            <a:r>
              <a:rPr lang="en-US" altLang="en-US"/>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2pPr>
      <a:lvl3pPr marL="11430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3pPr>
      <a:lvl4pPr marL="16002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4pPr>
      <a:lvl5pPr marL="20574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5pPr>
      <a:lvl6pPr marL="25146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6pPr>
      <a:lvl7pPr marL="29718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7pPr>
      <a:lvl8pPr marL="34290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8pPr>
      <a:lvl9pPr marL="38862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9pPr>
    </p:titleStyle>
    <p:bodyStyle>
      <a:lvl1pPr marL="342900" indent="-342900" algn="l" defTabSz="449263" rtl="0" eaLnBrk="1" fontAlgn="base" hangingPunct="1">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1" fontAlgn="base" hangingPunct="1">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1" fontAlgn="base" hangingPunct="1">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1" fontAlgn="base" hangingPunct="1">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1" fontAlgn="base" hangingPunct="1">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hidden="1">
            <a:extLst>
              <a:ext uri="{FF2B5EF4-FFF2-40B4-BE49-F238E27FC236}">
                <a16:creationId xmlns:a16="http://schemas.microsoft.com/office/drawing/2014/main" id="{3764AEFA-883F-443F-A165-2DABFC966C3E}"/>
              </a:ext>
            </a:extLst>
          </p:cNvPr>
          <p:cNvSpPr>
            <a:spLocks noChangeArrowheads="1"/>
          </p:cNvSpPr>
          <p:nvPr/>
        </p:nvSpPr>
        <p:spPr bwMode="auto">
          <a:xfrm>
            <a:off x="0" y="0"/>
            <a:ext cx="9140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 name="Rectangle 2" hidden="1">
            <a:extLst>
              <a:ext uri="{FF2B5EF4-FFF2-40B4-BE49-F238E27FC236}">
                <a16:creationId xmlns:a16="http://schemas.microsoft.com/office/drawing/2014/main" id="{BC3739F2-4CBA-41D8-9886-2971D8E3566A}"/>
              </a:ext>
            </a:extLst>
          </p:cNvPr>
          <p:cNvSpPr>
            <a:spLocks noChangeArrowheads="1"/>
          </p:cNvSpPr>
          <p:nvPr/>
        </p:nvSpPr>
        <p:spPr bwMode="auto">
          <a:xfrm>
            <a:off x="4457700" y="366713"/>
            <a:ext cx="225425"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nSpc>
                <a:spcPct val="100000"/>
              </a:lnSpc>
            </a:pPr>
            <a:r>
              <a:rPr lang="en-CA" altLang="en-US" sz="1200">
                <a:solidFill>
                  <a:srgbClr val="000000"/>
                </a:solidFill>
                <a:cs typeface="Times New Roman" panose="02020603050405020304" pitchFamily="18" charset="0"/>
              </a:rPr>
              <a:t> </a:t>
            </a:r>
          </a:p>
        </p:txBody>
      </p:sp>
      <p:pic>
        <p:nvPicPr>
          <p:cNvPr id="2051" name="Picture 3">
            <a:extLst>
              <a:ext uri="{FF2B5EF4-FFF2-40B4-BE49-F238E27FC236}">
                <a16:creationId xmlns:a16="http://schemas.microsoft.com/office/drawing/2014/main" id="{4CEC57B7-CE04-4634-9352-2D09100D890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Rectangle 4" hidden="1">
            <a:extLst>
              <a:ext uri="{FF2B5EF4-FFF2-40B4-BE49-F238E27FC236}">
                <a16:creationId xmlns:a16="http://schemas.microsoft.com/office/drawing/2014/main" id="{B9B684A3-BD5C-4DF5-BCB1-292FAF776085}"/>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053" name="Picture 5">
            <a:extLst>
              <a:ext uri="{FF2B5EF4-FFF2-40B4-BE49-F238E27FC236}">
                <a16:creationId xmlns:a16="http://schemas.microsoft.com/office/drawing/2014/main" id="{1E6216A9-8FBC-4E31-A7B9-84B2E71E837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4" name="Rectangle 6">
            <a:extLst>
              <a:ext uri="{FF2B5EF4-FFF2-40B4-BE49-F238E27FC236}">
                <a16:creationId xmlns:a16="http://schemas.microsoft.com/office/drawing/2014/main" id="{7D51C5B1-2052-43A9-9F56-A49A690675A7}"/>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5" name="Rectangle 7">
            <a:extLst>
              <a:ext uri="{FF2B5EF4-FFF2-40B4-BE49-F238E27FC236}">
                <a16:creationId xmlns:a16="http://schemas.microsoft.com/office/drawing/2014/main" id="{C5769448-4784-431C-B588-530999BE8054}"/>
              </a:ext>
            </a:extLst>
          </p:cNvPr>
          <p:cNvSpPr>
            <a:spLocks noChangeArrowheads="1"/>
          </p:cNvSpPr>
          <p:nvPr/>
        </p:nvSpPr>
        <p:spPr bwMode="auto">
          <a:xfrm>
            <a:off x="3035300" y="6426200"/>
            <a:ext cx="3070225"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9pPr>
          </a:lstStyle>
          <a:p>
            <a:pPr algn="ctr">
              <a:lnSpc>
                <a:spcPct val="100000"/>
              </a:lnSpc>
            </a:pPr>
            <a:r>
              <a:rPr lang="en-CA" altLang="en-US" sz="1000">
                <a:solidFill>
                  <a:srgbClr val="949494"/>
                </a:solidFill>
                <a:cs typeface="DejaVu Sans" charset="0"/>
              </a:rPr>
              <a:t>© 2017, Southern Alberta Institute of Technology</a:t>
            </a:r>
          </a:p>
        </p:txBody>
      </p:sp>
      <p:sp>
        <p:nvSpPr>
          <p:cNvPr id="2056" name="Rectangle 8">
            <a:extLst>
              <a:ext uri="{FF2B5EF4-FFF2-40B4-BE49-F238E27FC236}">
                <a16:creationId xmlns:a16="http://schemas.microsoft.com/office/drawing/2014/main" id="{9E6344D4-E91E-4770-84C1-370CC69556A0}"/>
              </a:ext>
            </a:extLst>
          </p:cNvPr>
          <p:cNvSpPr>
            <a:spLocks noChangeArrowheads="1"/>
          </p:cNvSpPr>
          <p:nvPr/>
        </p:nvSpPr>
        <p:spPr bwMode="auto">
          <a:xfrm>
            <a:off x="8686800" y="6429375"/>
            <a:ext cx="3683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9pPr>
    </p:titleStyle>
    <p:bodyStyle>
      <a:lvl1pPr marL="342900" indent="-342900" algn="l" defTabSz="449263" rtl="0" fontAlgn="base" hangingPunct="0">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tutorial/index.html" TargetMode="External"/><Relationship Id="rId2" Type="http://schemas.openxmlformats.org/officeDocument/2006/relationships/hyperlink" Target="https://docs.python.org/3/reference/index.html" TargetMode="External"/><Relationship Id="rId1" Type="http://schemas.openxmlformats.org/officeDocument/2006/relationships/slideLayout" Target="../slideLayouts/slideLayout18.xml"/><Relationship Id="rId4" Type="http://schemas.openxmlformats.org/officeDocument/2006/relationships/hyperlink" Target="https://stackoverflow.com/questions/2927993/where-are-the-python-modules-stor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9A78C9A4-D416-4495-8B3C-0BD57B77B234}"/>
              </a:ext>
            </a:extLst>
          </p:cNvPr>
          <p:cNvSpPr>
            <a:spLocks noChangeArrowheads="1"/>
          </p:cNvSpPr>
          <p:nvPr/>
        </p:nvSpPr>
        <p:spPr bwMode="auto">
          <a:xfrm>
            <a:off x="4038600" y="1320800"/>
            <a:ext cx="4800600" cy="297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9pPr>
          </a:lstStyle>
          <a:p>
            <a:pPr>
              <a:lnSpc>
                <a:spcPct val="100000"/>
              </a:lnSpc>
            </a:pPr>
            <a:r>
              <a:rPr lang="en-CA" altLang="en-US" sz="4800" dirty="0">
                <a:solidFill>
                  <a:srgbClr val="005EB8"/>
                </a:solidFill>
                <a:latin typeface="Titillium Lt" panose="00000400000000000000" pitchFamily="2" charset="0"/>
                <a:cs typeface="DejaVu Sans" charset="0"/>
              </a:rPr>
              <a:t>ITSC 203:</a:t>
            </a:r>
          </a:p>
          <a:p>
            <a:pPr>
              <a:lnSpc>
                <a:spcPct val="100000"/>
              </a:lnSpc>
            </a:pPr>
            <a:r>
              <a:rPr lang="en-CA" altLang="en-US" sz="2000" dirty="0">
                <a:solidFill>
                  <a:srgbClr val="005EB8"/>
                </a:solidFill>
                <a:latin typeface="Titillium Lt" panose="00000400000000000000" pitchFamily="2" charset="0"/>
                <a:cs typeface="DejaVu Sans" charset="0"/>
              </a:rPr>
              <a:t>Offensive and Defensive Tool Construction</a:t>
            </a:r>
          </a:p>
        </p:txBody>
      </p:sp>
      <p:sp>
        <p:nvSpPr>
          <p:cNvPr id="4098" name="Rectangle 2">
            <a:extLst>
              <a:ext uri="{FF2B5EF4-FFF2-40B4-BE49-F238E27FC236}">
                <a16:creationId xmlns:a16="http://schemas.microsoft.com/office/drawing/2014/main" id="{1B5F926B-DA66-4083-9922-0E4E25B885D0}"/>
              </a:ext>
            </a:extLst>
          </p:cNvPr>
          <p:cNvSpPr>
            <a:spLocks noChangeArrowheads="1"/>
          </p:cNvSpPr>
          <p:nvPr/>
        </p:nvSpPr>
        <p:spPr bwMode="auto">
          <a:xfrm>
            <a:off x="4038600" y="4410075"/>
            <a:ext cx="4351338" cy="673100"/>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9pPr>
          </a:lstStyle>
          <a:p>
            <a:pPr>
              <a:lnSpc>
                <a:spcPct val="100000"/>
              </a:lnSpc>
              <a:spcBef>
                <a:spcPts val="700"/>
              </a:spcBef>
            </a:pPr>
            <a:r>
              <a:rPr lang="en-CA" altLang="en-US" sz="1400" b="1" dirty="0">
                <a:solidFill>
                  <a:schemeClr val="tx1"/>
                </a:solidFill>
                <a:latin typeface="Titillium Lt" panose="00000400000000000000" pitchFamily="2" charset="0"/>
                <a:cs typeface="DejaVu Sans" charset="0"/>
              </a:rPr>
              <a:t>Module 3: Advanced features of Python (REGEX)</a:t>
            </a:r>
            <a:endParaRPr lang="en-CA" altLang="en-US" sz="1400" b="1" dirty="0">
              <a:solidFill>
                <a:srgbClr val="005EB8"/>
              </a:solidFill>
              <a:latin typeface="Titillium Lt" panose="00000400000000000000" pitchFamily="2" charset="0"/>
              <a:cs typeface="DejaVu San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Regex</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1047207"/>
            <a:ext cx="7914669" cy="4986493"/>
          </a:xfrm>
          <a:prstGeom prst="rect">
            <a:avLst/>
          </a:prstGeom>
          <a:noFill/>
        </p:spPr>
        <p:txBody>
          <a:bodyPr wrap="square" rtlCol="0">
            <a:spAutoFit/>
          </a:bodyPr>
          <a:lstStyle/>
          <a:p>
            <a:pPr>
              <a:lnSpc>
                <a:spcPct val="150000"/>
              </a:lnSpc>
            </a:pPr>
            <a:r>
              <a:rPr lang="en-US" dirty="0"/>
              <a:t>Extracting information from text to provide special meaning can be a difficult preposition. The challenge is how do we recover information beyond simple statements like:</a:t>
            </a:r>
          </a:p>
          <a:p>
            <a:pPr>
              <a:lnSpc>
                <a:spcPct val="150000"/>
              </a:lnSpc>
            </a:pPr>
            <a:r>
              <a:rPr lang="en-US" sz="1600" b="1" dirty="0">
                <a:solidFill>
                  <a:srgbClr val="C00000"/>
                </a:solidFill>
              </a:rPr>
              <a:t>if "hello" in "my hello to you":</a:t>
            </a:r>
            <a:br>
              <a:rPr lang="en-US" sz="1600" b="1" dirty="0">
                <a:solidFill>
                  <a:srgbClr val="C00000"/>
                </a:solidFill>
              </a:rPr>
            </a:br>
            <a:r>
              <a:rPr lang="en-US" sz="1600" b="1" dirty="0">
                <a:solidFill>
                  <a:srgbClr val="C00000"/>
                </a:solidFill>
              </a:rPr>
              <a:t>      print("Contains hello")</a:t>
            </a:r>
          </a:p>
          <a:p>
            <a:pPr>
              <a:lnSpc>
                <a:spcPct val="150000"/>
              </a:lnSpc>
            </a:pPr>
            <a:endParaRPr lang="en-US" sz="1600" dirty="0"/>
          </a:p>
          <a:p>
            <a:pPr>
              <a:lnSpc>
                <a:spcPct val="150000"/>
              </a:lnSpc>
            </a:pPr>
            <a:r>
              <a:rPr lang="en-US" sz="1600" dirty="0"/>
              <a:t>I can use the above to find that the string contains hello or “my hello to </a:t>
            </a:r>
            <a:r>
              <a:rPr lang="en-US" sz="1600" dirty="0" err="1"/>
              <a:t>you”.find</a:t>
            </a:r>
            <a:r>
              <a:rPr lang="en-US" sz="1600" dirty="0"/>
              <a:t>(“hello”) to find where in the string that occurs. </a:t>
            </a:r>
          </a:p>
          <a:p>
            <a:pPr>
              <a:lnSpc>
                <a:spcPct val="150000"/>
              </a:lnSpc>
            </a:pPr>
            <a:endParaRPr lang="en-US" sz="1600" dirty="0"/>
          </a:p>
          <a:p>
            <a:pPr>
              <a:lnSpc>
                <a:spcPct val="150000"/>
              </a:lnSpc>
            </a:pPr>
            <a:r>
              <a:rPr lang="en-US" sz="1600" dirty="0"/>
              <a:t>Now what if we wanted to validate an email, phone number or extract parts of that once validated. Although we could program those features there are more clever ways to handle this. </a:t>
            </a:r>
          </a:p>
          <a:p>
            <a:pPr>
              <a:lnSpc>
                <a:spcPct val="150000"/>
              </a:lnSpc>
            </a:pPr>
            <a:r>
              <a:rPr lang="en-US" sz="1600" b="1" dirty="0">
                <a:solidFill>
                  <a:srgbClr val="C00000"/>
                </a:solidFill>
              </a:rPr>
              <a:t>REGEX!!!</a:t>
            </a:r>
          </a:p>
        </p:txBody>
      </p:sp>
    </p:spTree>
    <p:extLst>
      <p:ext uri="{BB962C8B-B14F-4D97-AF65-F5344CB8AC3E}">
        <p14:creationId xmlns:p14="http://schemas.microsoft.com/office/powerpoint/2010/main" val="4180654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Regex</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1047207"/>
            <a:ext cx="7914669" cy="5413470"/>
          </a:xfrm>
          <a:prstGeom prst="rect">
            <a:avLst/>
          </a:prstGeom>
          <a:noFill/>
        </p:spPr>
        <p:txBody>
          <a:bodyPr wrap="square" rtlCol="0">
            <a:spAutoFit/>
          </a:bodyPr>
          <a:lstStyle/>
          <a:p>
            <a:pPr>
              <a:lnSpc>
                <a:spcPct val="150000"/>
              </a:lnSpc>
            </a:pPr>
            <a:r>
              <a:rPr lang="en-US" dirty="0"/>
              <a:t>Think about the following phone numbers a user could enter into your program:</a:t>
            </a:r>
          </a:p>
          <a:p>
            <a:pPr>
              <a:lnSpc>
                <a:spcPct val="150000"/>
              </a:lnSpc>
            </a:pPr>
            <a:endParaRPr lang="en-US" sz="1600" b="1" dirty="0">
              <a:solidFill>
                <a:srgbClr val="C00000"/>
              </a:solidFill>
            </a:endParaRPr>
          </a:p>
          <a:p>
            <a:pPr>
              <a:lnSpc>
                <a:spcPct val="150000"/>
              </a:lnSpc>
            </a:pPr>
            <a:r>
              <a:rPr lang="en-US" sz="1600" b="1" dirty="0">
                <a:solidFill>
                  <a:srgbClr val="C00000"/>
                </a:solidFill>
              </a:rPr>
              <a:t>413-444-5556</a:t>
            </a:r>
          </a:p>
          <a:p>
            <a:pPr>
              <a:lnSpc>
                <a:spcPct val="150000"/>
              </a:lnSpc>
            </a:pPr>
            <a:r>
              <a:rPr lang="en-US" sz="1600" b="1" dirty="0">
                <a:solidFill>
                  <a:srgbClr val="C00000"/>
                </a:solidFill>
              </a:rPr>
              <a:t>403.343.2347</a:t>
            </a:r>
          </a:p>
          <a:p>
            <a:pPr>
              <a:lnSpc>
                <a:spcPct val="150000"/>
              </a:lnSpc>
            </a:pPr>
            <a:r>
              <a:rPr lang="en-US" sz="1600" b="1" dirty="0">
                <a:solidFill>
                  <a:srgbClr val="C00000"/>
                </a:solidFill>
              </a:rPr>
              <a:t>403 123 2321</a:t>
            </a:r>
          </a:p>
          <a:p>
            <a:pPr>
              <a:lnSpc>
                <a:spcPct val="150000"/>
              </a:lnSpc>
            </a:pPr>
            <a:r>
              <a:rPr lang="en-US" sz="1600" b="1" dirty="0">
                <a:solidFill>
                  <a:srgbClr val="C00000"/>
                </a:solidFill>
              </a:rPr>
              <a:t>4032221345</a:t>
            </a:r>
          </a:p>
          <a:p>
            <a:pPr>
              <a:lnSpc>
                <a:spcPct val="150000"/>
              </a:lnSpc>
            </a:pPr>
            <a:r>
              <a:rPr lang="en-US" sz="1600" b="1" dirty="0">
                <a:solidFill>
                  <a:srgbClr val="C00000"/>
                </a:solidFill>
              </a:rPr>
              <a:t>(587) 222 1234 </a:t>
            </a:r>
          </a:p>
          <a:p>
            <a:pPr>
              <a:lnSpc>
                <a:spcPct val="150000"/>
              </a:lnSpc>
            </a:pPr>
            <a:r>
              <a:rPr lang="en-US" sz="1600" b="1" dirty="0">
                <a:solidFill>
                  <a:srgbClr val="C00000"/>
                </a:solidFill>
              </a:rPr>
              <a:t>(587) 222-1234</a:t>
            </a:r>
          </a:p>
          <a:p>
            <a:pPr>
              <a:lnSpc>
                <a:spcPct val="150000"/>
              </a:lnSpc>
            </a:pPr>
            <a:r>
              <a:rPr lang="en-US" sz="1600" b="1" dirty="0">
                <a:solidFill>
                  <a:srgbClr val="C00000"/>
                </a:solidFill>
              </a:rPr>
              <a:t>(587)4221234</a:t>
            </a:r>
          </a:p>
          <a:p>
            <a:pPr>
              <a:lnSpc>
                <a:spcPct val="150000"/>
              </a:lnSpc>
            </a:pPr>
            <a:endParaRPr lang="en-US" sz="1600" dirty="0"/>
          </a:p>
          <a:p>
            <a:pPr>
              <a:lnSpc>
                <a:spcPct val="150000"/>
              </a:lnSpc>
            </a:pPr>
            <a:r>
              <a:rPr lang="en-US" sz="1600" dirty="0"/>
              <a:t>How can we extract the area code or determine if there are sufficient digits?</a:t>
            </a:r>
          </a:p>
          <a:p>
            <a:pPr>
              <a:lnSpc>
                <a:spcPct val="150000"/>
              </a:lnSpc>
            </a:pPr>
            <a:endParaRPr lang="en-US" sz="1200" dirty="0"/>
          </a:p>
          <a:p>
            <a:pPr>
              <a:lnSpc>
                <a:spcPct val="150000"/>
              </a:lnSpc>
            </a:pPr>
            <a:r>
              <a:rPr lang="en-US" sz="1200" dirty="0"/>
              <a:t>The assumption is that you will always get a Canadian formatted phone number. This will reduce the complexity required.</a:t>
            </a:r>
          </a:p>
        </p:txBody>
      </p:sp>
    </p:spTree>
    <p:extLst>
      <p:ext uri="{BB962C8B-B14F-4D97-AF65-F5344CB8AC3E}">
        <p14:creationId xmlns:p14="http://schemas.microsoft.com/office/powerpoint/2010/main" val="3107128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Regex</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1047207"/>
            <a:ext cx="7914669" cy="2314544"/>
          </a:xfrm>
          <a:prstGeom prst="rect">
            <a:avLst/>
          </a:prstGeom>
          <a:noFill/>
        </p:spPr>
        <p:txBody>
          <a:bodyPr wrap="square" rtlCol="0">
            <a:spAutoFit/>
          </a:bodyPr>
          <a:lstStyle/>
          <a:p>
            <a:pPr>
              <a:lnSpc>
                <a:spcPct val="150000"/>
              </a:lnSpc>
            </a:pPr>
            <a:r>
              <a:rPr lang="en-US" sz="1400" dirty="0"/>
              <a:t>Before we can go about solving this challenge we need to speak the regular expression language.</a:t>
            </a:r>
          </a:p>
          <a:p>
            <a:pPr lvl="1">
              <a:lnSpc>
                <a:spcPct val="150000"/>
              </a:lnSpc>
            </a:pPr>
            <a:r>
              <a:rPr lang="en-US" sz="1400" u="sng" dirty="0">
                <a:solidFill>
                  <a:schemeClr val="accent2">
                    <a:lumMod val="75000"/>
                  </a:schemeClr>
                </a:solidFill>
              </a:rPr>
              <a:t>https://docs.python.org/3/library/re.html</a:t>
            </a:r>
          </a:p>
          <a:p>
            <a:pPr lvl="1">
              <a:lnSpc>
                <a:spcPct val="150000"/>
              </a:lnSpc>
            </a:pPr>
            <a:r>
              <a:rPr lang="en-US" sz="1400" u="sng" dirty="0">
                <a:solidFill>
                  <a:schemeClr val="accent2">
                    <a:lumMod val="75000"/>
                  </a:schemeClr>
                </a:solidFill>
              </a:rPr>
              <a:t>https://www.tutorialspoint.com/python/python_reg_expressions.htm</a:t>
            </a:r>
          </a:p>
          <a:p>
            <a:pPr>
              <a:lnSpc>
                <a:spcPct val="150000"/>
              </a:lnSpc>
            </a:pPr>
            <a:r>
              <a:rPr lang="en-US" sz="1400" dirty="0"/>
              <a:t>Regular expressions can be challenging to make sense of, so let’s start with a few. In order to get proficient you must practice the skill.</a:t>
            </a:r>
          </a:p>
          <a:p>
            <a:pPr>
              <a:lnSpc>
                <a:spcPct val="150000"/>
              </a:lnSpc>
            </a:pPr>
            <a:endParaRPr lang="en-US" sz="1400" dirty="0"/>
          </a:p>
          <a:p>
            <a:pPr>
              <a:lnSpc>
                <a:spcPct val="150000"/>
              </a:lnSpc>
            </a:pPr>
            <a:r>
              <a:rPr lang="en-US" sz="1400" dirty="0"/>
              <a:t>Common Special Characters:</a:t>
            </a:r>
          </a:p>
        </p:txBody>
      </p:sp>
      <p:graphicFrame>
        <p:nvGraphicFramePr>
          <p:cNvPr id="4" name="Table 3">
            <a:extLst>
              <a:ext uri="{FF2B5EF4-FFF2-40B4-BE49-F238E27FC236}">
                <a16:creationId xmlns:a16="http://schemas.microsoft.com/office/drawing/2014/main" id="{6E053229-0B5F-48AF-BD6C-5CA4D8648130}"/>
              </a:ext>
            </a:extLst>
          </p:cNvPr>
          <p:cNvGraphicFramePr>
            <a:graphicFrameLocks noGrp="1"/>
          </p:cNvGraphicFramePr>
          <p:nvPr>
            <p:extLst>
              <p:ext uri="{D42A27DB-BD31-4B8C-83A1-F6EECF244321}">
                <p14:modId xmlns:p14="http://schemas.microsoft.com/office/powerpoint/2010/main" val="592409519"/>
              </p:ext>
            </p:extLst>
          </p:nvPr>
        </p:nvGraphicFramePr>
        <p:xfrm>
          <a:off x="685800" y="3361751"/>
          <a:ext cx="6096000" cy="2995705"/>
        </p:xfrm>
        <a:graphic>
          <a:graphicData uri="http://schemas.openxmlformats.org/drawingml/2006/table">
            <a:tbl>
              <a:tblPr firstRow="1" bandRow="1">
                <a:tableStyleId>{306799F8-075E-4A3A-A7F6-7FBC6576F1A4}</a:tableStyleId>
              </a:tblPr>
              <a:tblGrid>
                <a:gridCol w="3048000">
                  <a:extLst>
                    <a:ext uri="{9D8B030D-6E8A-4147-A177-3AD203B41FA5}">
                      <a16:colId xmlns:a16="http://schemas.microsoft.com/office/drawing/2014/main" val="1627334831"/>
                    </a:ext>
                  </a:extLst>
                </a:gridCol>
                <a:gridCol w="3048000">
                  <a:extLst>
                    <a:ext uri="{9D8B030D-6E8A-4147-A177-3AD203B41FA5}">
                      <a16:colId xmlns:a16="http://schemas.microsoft.com/office/drawing/2014/main" val="2256642241"/>
                    </a:ext>
                  </a:extLst>
                </a:gridCol>
              </a:tblGrid>
              <a:tr h="331708">
                <a:tc rowSpan="3">
                  <a:txBody>
                    <a:bodyPr/>
                    <a:lstStyle/>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400" b="0" i="0" u="none" strike="noStrike" kern="1200" cap="none" spc="0" normalizeH="0" baseline="0" noProof="0" dirty="0">
                          <a:ln>
                            <a:noFill/>
                          </a:ln>
                          <a:solidFill>
                            <a:schemeClr val="tx1"/>
                          </a:solidFill>
                          <a:effectLst/>
                          <a:uLnTx/>
                          <a:uFillTx/>
                          <a:latin typeface="Arial" panose="020B0604020202020204" pitchFamily="34" charset="0"/>
                          <a:ea typeface="+mn-ea"/>
                        </a:rPr>
                        <a:t>. - any character except newline</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400" b="0" i="0" u="none" strike="noStrike" kern="1200" cap="none" spc="0" normalizeH="0" baseline="0" noProof="0" dirty="0">
                          <a:ln>
                            <a:noFill/>
                          </a:ln>
                          <a:solidFill>
                            <a:schemeClr val="tx1"/>
                          </a:solidFill>
                          <a:effectLst/>
                          <a:uLnTx/>
                          <a:uFillTx/>
                          <a:latin typeface="Arial" panose="020B0604020202020204" pitchFamily="34" charset="0"/>
                          <a:ea typeface="+mn-ea"/>
                        </a:rPr>
                        <a:t>* - 0 or more characters </a:t>
                      </a:r>
                    </a:p>
                    <a:p>
                      <a:r>
                        <a:rPr lang="en-US" sz="1400" b="0" dirty="0">
                          <a:solidFill>
                            <a:schemeClr val="tx1"/>
                          </a:solidFill>
                        </a:rPr>
                        <a:t>+ - 1 or more characters</a:t>
                      </a:r>
                    </a:p>
                  </a:txBody>
                  <a:tcPr>
                    <a:lnR w="12700" cap="flat" cmpd="sng" algn="ctr">
                      <a:solidFill>
                        <a:schemeClr val="tx1"/>
                      </a:solidFill>
                      <a:prstDash val="solid"/>
                      <a:round/>
                      <a:headEnd type="none" w="med" len="med"/>
                      <a:tailEnd type="none" w="med" len="med"/>
                    </a:lnR>
                  </a:tcPr>
                </a:tc>
                <a:tc>
                  <a:txBody>
                    <a:bodyPr/>
                    <a:lstStyle/>
                    <a:p>
                      <a:r>
                        <a:rPr lang="en-US" sz="1400" b="0" dirty="0">
                          <a:solidFill>
                            <a:schemeClr val="tx1"/>
                          </a:solidFill>
                        </a:rPr>
                        <a:t>() - group match</a:t>
                      </a:r>
                    </a:p>
                  </a:txBody>
                  <a:tcPr>
                    <a:lnL w="12700" cap="flat" cmpd="sng" algn="ctr">
                      <a:solidFill>
                        <a:schemeClr val="tx1"/>
                      </a:solidFill>
                      <a:prstDash val="solid"/>
                      <a:round/>
                      <a:headEnd type="none" w="med" len="med"/>
                      <a:tailEnd type="none" w="med" len="med"/>
                    </a:lnL>
                    <a:lnB w="12700" cap="flat" cmpd="sng" algn="ctr">
                      <a:noFill/>
                      <a:prstDash val="solid"/>
                      <a:round/>
                      <a:headEnd type="none" w="med" len="med"/>
                      <a:tailEnd type="none" w="med" len="med"/>
                    </a:lnB>
                  </a:tcPr>
                </a:tc>
                <a:extLst>
                  <a:ext uri="{0D108BD9-81ED-4DB2-BD59-A6C34878D82A}">
                    <a16:rowId xmlns:a16="http://schemas.microsoft.com/office/drawing/2014/main" val="3937987246"/>
                  </a:ext>
                </a:extLst>
              </a:tr>
              <a:tr h="306586">
                <a:tc vMerge="1">
                  <a:txBody>
                    <a:bodyPr/>
                    <a:lstStyle/>
                    <a:p>
                      <a:endParaRPr lang="en-US"/>
                    </a:p>
                  </a:txBody>
                  <a:tcPr/>
                </a:tc>
                <a:tc>
                  <a:txBody>
                    <a:bodyPr/>
                    <a:lstStyle/>
                    <a:p>
                      <a:r>
                        <a:rPr lang="en-US" sz="1400" b="0" dirty="0">
                          <a:solidFill>
                            <a:schemeClr val="tx1"/>
                          </a:solidFill>
                        </a:rPr>
                        <a:t>\d - any numeric digit</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56683460"/>
                  </a:ext>
                </a:extLst>
              </a:tr>
              <a:tr h="306586">
                <a:tc vMerge="1">
                  <a:txBody>
                    <a:bodyPr/>
                    <a:lstStyle/>
                    <a:p>
                      <a:endParaRPr lang="en-US"/>
                    </a:p>
                  </a:txBody>
                  <a:tcPr/>
                </a:tc>
                <a:tc>
                  <a:txBody>
                    <a:bodyPr/>
                    <a:lstStyle/>
                    <a:p>
                      <a:r>
                        <a:rPr lang="en-US" sz="1400" b="0" dirty="0">
                          <a:solidFill>
                            <a:schemeClr val="tx1"/>
                          </a:solidFill>
                        </a:rPr>
                        <a:t>\s - any space \t\n\r\f\v</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365546420"/>
                  </a:ext>
                </a:extLst>
              </a:tr>
              <a:tr h="306533">
                <a:tc>
                  <a:txBody>
                    <a:bodyPr/>
                    <a:lstStyle/>
                    <a:p>
                      <a:r>
                        <a:rPr lang="en-US" sz="1400" b="0" dirty="0">
                          <a:solidFill>
                            <a:schemeClr val="tx1"/>
                          </a:solidFill>
                        </a:rPr>
                        <a:t>? - 0 or more repetition of pattern</a:t>
                      </a:r>
                    </a:p>
                  </a:txBody>
                  <a:tcPr>
                    <a:lnR w="12700" cap="flat" cmpd="sng" algn="ctr">
                      <a:solidFill>
                        <a:schemeClr val="tx1"/>
                      </a:solidFill>
                      <a:prstDash val="solid"/>
                      <a:round/>
                      <a:headEnd type="none" w="med" len="med"/>
                      <a:tailEnd type="none" w="med" len="med"/>
                    </a:lnR>
                  </a:tcPr>
                </a:tc>
                <a:tc>
                  <a:txBody>
                    <a:bodyPr/>
                    <a:lstStyle/>
                    <a:p>
                      <a:r>
                        <a:rPr lang="en-US" sz="1400" b="0" dirty="0">
                          <a:solidFill>
                            <a:schemeClr val="tx1"/>
                          </a:solidFill>
                        </a:rPr>
                        <a:t>\w - any of these 0-9a-zA-Z_</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89008043"/>
                  </a:ext>
                </a:extLst>
              </a:tr>
              <a:tr h="306533">
                <a:tc>
                  <a:txBody>
                    <a:bodyPr/>
                    <a:lstStyle/>
                    <a:p>
                      <a:r>
                        <a:rPr lang="en-US" sz="1400" b="0" dirty="0">
                          <a:solidFill>
                            <a:schemeClr val="tx1"/>
                          </a:solidFill>
                        </a:rPr>
                        <a:t>{m} – exactly m occurrence</a:t>
                      </a:r>
                    </a:p>
                  </a:txBody>
                  <a:tcPr>
                    <a:lnR w="12700" cap="flat" cmpd="sng" algn="ctr">
                      <a:solidFill>
                        <a:schemeClr val="tx1"/>
                      </a:solidFill>
                      <a:prstDash val="solid"/>
                      <a:round/>
                      <a:headEnd type="none" w="med" len="med"/>
                      <a:tailEnd type="none" w="med" len="med"/>
                    </a:lnR>
                  </a:tcPr>
                </a:tc>
                <a:tc>
                  <a:txBody>
                    <a:bodyPr/>
                    <a:lstStyle/>
                    <a:p>
                      <a:endParaRPr lang="en-US" sz="1400" b="0" dirty="0">
                        <a:solidFill>
                          <a:schemeClr val="tx1"/>
                        </a:solidFil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28432440"/>
                  </a:ext>
                </a:extLst>
              </a:tr>
              <a:tr h="306533">
                <a:tc>
                  <a:txBody>
                    <a:bodyPr/>
                    <a:lstStyle/>
                    <a:p>
                      <a:r>
                        <a:rPr lang="en-US" sz="1400" b="0" dirty="0">
                          <a:solidFill>
                            <a:schemeClr val="tx1"/>
                          </a:solidFill>
                        </a:rPr>
                        <a:t>{</a:t>
                      </a:r>
                      <a:r>
                        <a:rPr lang="en-US" sz="1400" b="0" dirty="0" err="1">
                          <a:solidFill>
                            <a:schemeClr val="tx1"/>
                          </a:solidFill>
                        </a:rPr>
                        <a:t>m,n</a:t>
                      </a:r>
                      <a:r>
                        <a:rPr lang="en-US" sz="1400" b="0" dirty="0">
                          <a:solidFill>
                            <a:schemeClr val="tx1"/>
                          </a:solidFill>
                        </a:rPr>
                        <a:t>} – match m to n occurrences</a:t>
                      </a:r>
                    </a:p>
                  </a:txBody>
                  <a:tcPr>
                    <a:lnR w="12700" cap="flat" cmpd="sng" algn="ctr">
                      <a:solidFill>
                        <a:schemeClr val="tx1"/>
                      </a:solidFill>
                      <a:prstDash val="solid"/>
                      <a:round/>
                      <a:headEnd type="none" w="med" len="med"/>
                      <a:tailEnd type="none" w="med" len="med"/>
                    </a:lnR>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85957163"/>
                  </a:ext>
                </a:extLst>
              </a:tr>
              <a:tr h="479536">
                <a:tc>
                  <a:txBody>
                    <a:bodyPr/>
                    <a:lstStyle/>
                    <a:p>
                      <a:r>
                        <a:rPr lang="en-US" sz="1400" b="0" dirty="0">
                          <a:solidFill>
                            <a:schemeClr val="tx1"/>
                          </a:solidFill>
                        </a:rPr>
                        <a:t>\ - escape sequence for special characters</a:t>
                      </a:r>
                    </a:p>
                  </a:txBody>
                  <a:tcPr>
                    <a:lnR w="12700" cap="flat" cmpd="sng" algn="ctr">
                      <a:solidFill>
                        <a:schemeClr val="tx1"/>
                      </a:solidFill>
                      <a:prstDash val="solid"/>
                      <a:round/>
                      <a:headEnd type="none" w="med" len="med"/>
                      <a:tailEnd type="none" w="med" len="med"/>
                    </a:lnR>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70751046"/>
                  </a:ext>
                </a:extLst>
              </a:tr>
              <a:tr h="306533">
                <a:tc>
                  <a:txBody>
                    <a:bodyPr/>
                    <a:lstStyle/>
                    <a:p>
                      <a:r>
                        <a:rPr lang="en-US" sz="1400" b="0" dirty="0">
                          <a:solidFill>
                            <a:schemeClr val="tx1"/>
                          </a:solidFill>
                        </a:rPr>
                        <a:t>[ ] - set of characters</a:t>
                      </a:r>
                    </a:p>
                  </a:txBody>
                  <a:tcPr>
                    <a:lnR w="12700" cap="flat" cmpd="sng" algn="ctr">
                      <a:solidFill>
                        <a:schemeClr val="tx1"/>
                      </a:solidFill>
                      <a:prstDash val="solid"/>
                      <a:round/>
                      <a:headEnd type="none" w="med" len="med"/>
                      <a:tailEnd type="none" w="med" len="med"/>
                    </a:lnR>
                  </a:tcPr>
                </a:tc>
                <a:tc>
                  <a:txBody>
                    <a:bodyPr/>
                    <a:lstStyle/>
                    <a:p>
                      <a:endParaRPr lang="en-US" sz="1400" b="0" dirty="0">
                        <a:solidFill>
                          <a:schemeClr val="tx1"/>
                        </a:solidFil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036864037"/>
                  </a:ext>
                </a:extLst>
              </a:tr>
              <a:tr h="306533">
                <a:tc>
                  <a:txBody>
                    <a:bodyPr/>
                    <a:lstStyle/>
                    <a:p>
                      <a:r>
                        <a:rPr lang="en-US" sz="1400" b="0" dirty="0">
                          <a:solidFill>
                            <a:schemeClr val="tx1"/>
                          </a:solidFill>
                        </a:rPr>
                        <a:t>| - match either regular expression</a:t>
                      </a:r>
                    </a:p>
                  </a:txBody>
                  <a:tcPr>
                    <a:lnR w="12700" cap="flat" cmpd="sng" algn="ctr">
                      <a:solidFill>
                        <a:schemeClr val="tx1"/>
                      </a:solidFill>
                      <a:prstDash val="solid"/>
                      <a:round/>
                      <a:headEnd type="none" w="med" len="med"/>
                      <a:tailEnd type="none" w="med" len="med"/>
                    </a:lnR>
                  </a:tcPr>
                </a:tc>
                <a:tc>
                  <a:txBody>
                    <a:bodyPr/>
                    <a:lstStyle/>
                    <a:p>
                      <a:endParaRPr lang="en-US" sz="1400" b="0" dirty="0">
                        <a:solidFill>
                          <a:schemeClr val="tx1"/>
                        </a:solidFil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96739148"/>
                  </a:ext>
                </a:extLst>
              </a:tr>
            </a:tbl>
          </a:graphicData>
        </a:graphic>
      </p:graphicFrame>
    </p:spTree>
    <p:extLst>
      <p:ext uri="{BB962C8B-B14F-4D97-AF65-F5344CB8AC3E}">
        <p14:creationId xmlns:p14="http://schemas.microsoft.com/office/powerpoint/2010/main" val="2478846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Regex</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1047207"/>
            <a:ext cx="7914669" cy="2522294"/>
          </a:xfrm>
          <a:prstGeom prst="rect">
            <a:avLst/>
          </a:prstGeom>
          <a:noFill/>
        </p:spPr>
        <p:txBody>
          <a:bodyPr wrap="square" rtlCol="0">
            <a:spAutoFit/>
          </a:bodyPr>
          <a:lstStyle/>
          <a:p>
            <a:pPr>
              <a:lnSpc>
                <a:spcPct val="150000"/>
              </a:lnSpc>
            </a:pPr>
            <a:r>
              <a:rPr lang="en-US" sz="1400" b="1" dirty="0"/>
              <a:t>Let’s say we are looking for a sequences that starts with a number and is followed by a string of characters:</a:t>
            </a:r>
          </a:p>
          <a:p>
            <a:pPr>
              <a:lnSpc>
                <a:spcPct val="150000"/>
              </a:lnSpc>
            </a:pPr>
            <a:r>
              <a:rPr lang="en-US" sz="1400" dirty="0"/>
              <a:t>So for a string: “12345 is the number __”</a:t>
            </a:r>
          </a:p>
          <a:p>
            <a:pPr>
              <a:lnSpc>
                <a:spcPct val="150000"/>
              </a:lnSpc>
            </a:pPr>
            <a:r>
              <a:rPr lang="en-US" sz="1400" i="1" u="sng" dirty="0"/>
              <a:t>Regular expression pattern: </a:t>
            </a:r>
            <a:r>
              <a:rPr lang="en-US" sz="1400" b="1" dirty="0"/>
              <a:t>\d+\s\w+\s__</a:t>
            </a:r>
          </a:p>
          <a:p>
            <a:pPr>
              <a:lnSpc>
                <a:spcPct val="150000"/>
              </a:lnSpc>
            </a:pPr>
            <a:endParaRPr lang="en-US" sz="600" dirty="0"/>
          </a:p>
          <a:p>
            <a:pPr>
              <a:lnSpc>
                <a:spcPct val="150000"/>
              </a:lnSpc>
            </a:pPr>
            <a:r>
              <a:rPr lang="en-US" sz="1400" b="1" dirty="0"/>
              <a:t>What about the following string:</a:t>
            </a:r>
          </a:p>
          <a:p>
            <a:pPr>
              <a:lnSpc>
                <a:spcPct val="150000"/>
              </a:lnSpc>
            </a:pPr>
            <a:r>
              <a:rPr lang="en-US" sz="1400" b="1" dirty="0"/>
              <a:t>“12345 is the number __ 12345 is the number__”</a:t>
            </a:r>
          </a:p>
          <a:p>
            <a:pPr>
              <a:lnSpc>
                <a:spcPct val="150000"/>
              </a:lnSpc>
            </a:pPr>
            <a:r>
              <a:rPr lang="en-US" sz="1400" i="1" u="sng" dirty="0"/>
              <a:t>Regular expression pattern</a:t>
            </a:r>
            <a:r>
              <a:rPr lang="en-US" sz="1400" dirty="0"/>
              <a:t>: </a:t>
            </a:r>
            <a:r>
              <a:rPr lang="en-US" sz="1400" b="1" dirty="0"/>
              <a:t>\d+\s[\w+\s]+__</a:t>
            </a:r>
          </a:p>
        </p:txBody>
      </p:sp>
      <p:pic>
        <p:nvPicPr>
          <p:cNvPr id="5" name="Picture 4">
            <a:extLst>
              <a:ext uri="{FF2B5EF4-FFF2-40B4-BE49-F238E27FC236}">
                <a16:creationId xmlns:a16="http://schemas.microsoft.com/office/drawing/2014/main" id="{A082CE44-9675-462D-BFA3-6C7CAC444A54}"/>
              </a:ext>
            </a:extLst>
          </p:cNvPr>
          <p:cNvPicPr>
            <a:picLocks noChangeAspect="1"/>
          </p:cNvPicPr>
          <p:nvPr/>
        </p:nvPicPr>
        <p:blipFill>
          <a:blip r:embed="rId2"/>
          <a:stretch>
            <a:fillRect/>
          </a:stretch>
        </p:blipFill>
        <p:spPr>
          <a:xfrm>
            <a:off x="4876800" y="1596278"/>
            <a:ext cx="3851432" cy="1908922"/>
          </a:xfrm>
          <a:prstGeom prst="rect">
            <a:avLst/>
          </a:prstGeom>
        </p:spPr>
      </p:pic>
      <p:grpSp>
        <p:nvGrpSpPr>
          <p:cNvPr id="8" name="Group 7">
            <a:extLst>
              <a:ext uri="{FF2B5EF4-FFF2-40B4-BE49-F238E27FC236}">
                <a16:creationId xmlns:a16="http://schemas.microsoft.com/office/drawing/2014/main" id="{A43F652C-1831-4377-9DFF-69B352B09B68}"/>
              </a:ext>
            </a:extLst>
          </p:cNvPr>
          <p:cNvGrpSpPr/>
          <p:nvPr/>
        </p:nvGrpSpPr>
        <p:grpSpPr>
          <a:xfrm>
            <a:off x="613380" y="3551199"/>
            <a:ext cx="8114852" cy="2925801"/>
            <a:chOff x="613380" y="3429000"/>
            <a:chExt cx="8114852" cy="2925801"/>
          </a:xfrm>
        </p:grpSpPr>
        <p:sp>
          <p:nvSpPr>
            <p:cNvPr id="6" name="Rectangle 5">
              <a:extLst>
                <a:ext uri="{FF2B5EF4-FFF2-40B4-BE49-F238E27FC236}">
                  <a16:creationId xmlns:a16="http://schemas.microsoft.com/office/drawing/2014/main" id="{25FA7B71-16A3-4457-B0C5-B5FCF13C1BFF}"/>
                </a:ext>
              </a:extLst>
            </p:cNvPr>
            <p:cNvSpPr/>
            <p:nvPr/>
          </p:nvSpPr>
          <p:spPr>
            <a:xfrm>
              <a:off x="613380" y="3429000"/>
              <a:ext cx="5867400" cy="2925801"/>
            </a:xfrm>
            <a:prstGeom prst="rect">
              <a:avLst/>
            </a:prstGeom>
          </p:spPr>
          <p:txBody>
            <a:bodyPr wrap="square">
              <a:spAutoFit/>
            </a:bodyPr>
            <a:lstStyle/>
            <a:p>
              <a:r>
                <a:rPr lang="en-US" sz="1100" dirty="0"/>
                <a:t>&gt;&gt;&gt;</a:t>
              </a:r>
              <a:r>
                <a:rPr lang="en-US" sz="1100" b="1" dirty="0"/>
                <a:t> import re</a:t>
              </a:r>
            </a:p>
            <a:p>
              <a:endParaRPr lang="en-US" sz="1100" b="1" dirty="0"/>
            </a:p>
            <a:p>
              <a:r>
                <a:rPr lang="en-US" sz="1100" dirty="0"/>
                <a:t>&gt;&gt;&gt;</a:t>
              </a:r>
              <a:r>
                <a:rPr lang="en-US" sz="1100" b="1" dirty="0"/>
                <a:t> str1 = "12345 is the number __"</a:t>
              </a:r>
            </a:p>
            <a:p>
              <a:r>
                <a:rPr lang="en-US" sz="1100" dirty="0"/>
                <a:t>&gt;&gt;&gt;</a:t>
              </a:r>
              <a:r>
                <a:rPr lang="en-US" sz="1100" b="1" dirty="0"/>
                <a:t> matches = </a:t>
              </a:r>
              <a:r>
                <a:rPr lang="en-US" sz="1100" b="1" dirty="0" err="1"/>
                <a:t>re.match</a:t>
              </a:r>
              <a:r>
                <a:rPr lang="en-US" sz="1100" b="1" dirty="0"/>
                <a:t>(r'\d+\s\w+\s_+', str1)</a:t>
              </a:r>
            </a:p>
            <a:p>
              <a:r>
                <a:rPr lang="en-US" sz="1100" dirty="0"/>
                <a:t>&gt;&gt;&gt;</a:t>
              </a:r>
              <a:r>
                <a:rPr lang="en-US" sz="1100" b="1" dirty="0"/>
                <a:t> matches</a:t>
              </a:r>
            </a:p>
            <a:p>
              <a:r>
                <a:rPr lang="en-US" sz="1100" dirty="0"/>
                <a:t>&gt;&gt;&gt;</a:t>
              </a:r>
              <a:r>
                <a:rPr lang="en-US" sz="1100" b="1" dirty="0"/>
                <a:t> </a:t>
              </a:r>
              <a:r>
                <a:rPr lang="en-US" sz="1100" b="1" dirty="0">
                  <a:solidFill>
                    <a:schemeClr val="accent2">
                      <a:lumMod val="60000"/>
                      <a:lumOff val="40000"/>
                    </a:schemeClr>
                  </a:solidFill>
                </a:rPr>
                <a:t># no matches found</a:t>
              </a:r>
            </a:p>
            <a:p>
              <a:r>
                <a:rPr lang="en-US" sz="1100" dirty="0"/>
                <a:t>&gt;&gt;&gt;</a:t>
              </a:r>
              <a:r>
                <a:rPr lang="en-US" sz="1100" b="1" dirty="0"/>
                <a:t> matches = </a:t>
              </a:r>
              <a:r>
                <a:rPr lang="en-US" sz="1100" b="1" dirty="0" err="1"/>
                <a:t>re.match</a:t>
              </a:r>
              <a:r>
                <a:rPr lang="en-US" sz="1100" b="1" dirty="0"/>
                <a:t>(r'\d+\s[\w+\s]+_+', str1)</a:t>
              </a:r>
            </a:p>
            <a:p>
              <a:r>
                <a:rPr lang="en-US" sz="1100" dirty="0"/>
                <a:t>&gt;&gt;&gt;</a:t>
              </a:r>
              <a:r>
                <a:rPr lang="en-US" sz="1100" b="1" dirty="0"/>
                <a:t> matches</a:t>
              </a:r>
            </a:p>
            <a:p>
              <a:r>
                <a:rPr lang="en-US" sz="1100" b="1" dirty="0">
                  <a:solidFill>
                    <a:schemeClr val="accent2">
                      <a:lumMod val="60000"/>
                      <a:lumOff val="40000"/>
                    </a:schemeClr>
                  </a:solidFill>
                </a:rPr>
                <a:t>	&lt;</a:t>
              </a:r>
              <a:r>
                <a:rPr lang="en-US" sz="1100" b="1" dirty="0" err="1">
                  <a:solidFill>
                    <a:schemeClr val="accent2">
                      <a:lumMod val="60000"/>
                      <a:lumOff val="40000"/>
                    </a:schemeClr>
                  </a:solidFill>
                </a:rPr>
                <a:t>re.Match</a:t>
              </a:r>
              <a:r>
                <a:rPr lang="en-US" sz="1100" b="1" dirty="0">
                  <a:solidFill>
                    <a:schemeClr val="accent2">
                      <a:lumMod val="60000"/>
                      <a:lumOff val="40000"/>
                    </a:schemeClr>
                  </a:solidFill>
                </a:rPr>
                <a:t> object; span=(0, 22), match='12345 is the number __'&gt;</a:t>
              </a:r>
            </a:p>
            <a:p>
              <a:r>
                <a:rPr lang="en-US" sz="1100" dirty="0"/>
                <a:t>&gt;&gt;&gt;</a:t>
              </a:r>
              <a:r>
                <a:rPr lang="en-US" sz="1100" b="1" dirty="0"/>
                <a:t> </a:t>
              </a:r>
              <a:r>
                <a:rPr lang="en-US" sz="1100" b="1" dirty="0">
                  <a:solidFill>
                    <a:schemeClr val="accent2">
                      <a:lumMod val="60000"/>
                      <a:lumOff val="40000"/>
                    </a:schemeClr>
                  </a:solidFill>
                </a:rPr>
                <a:t># match found</a:t>
              </a:r>
            </a:p>
            <a:p>
              <a:r>
                <a:rPr lang="en-US" sz="1100" dirty="0"/>
                <a:t>&gt;&gt;&gt;</a:t>
              </a:r>
              <a:r>
                <a:rPr lang="en-US" sz="1100" b="1" dirty="0"/>
                <a:t> </a:t>
              </a:r>
              <a:r>
                <a:rPr lang="en-US" sz="1100" b="1" dirty="0" err="1"/>
                <a:t>matches.string</a:t>
              </a:r>
              <a:endParaRPr lang="en-US" sz="1100" b="1" dirty="0"/>
            </a:p>
            <a:p>
              <a:r>
                <a:rPr lang="en-US" sz="1100" b="1" dirty="0"/>
                <a:t>	</a:t>
              </a:r>
              <a:r>
                <a:rPr lang="en-US" sz="1100" b="1" dirty="0">
                  <a:solidFill>
                    <a:schemeClr val="accent2">
                      <a:lumMod val="60000"/>
                      <a:lumOff val="40000"/>
                    </a:schemeClr>
                  </a:solidFill>
                </a:rPr>
                <a:t>'12345 is the number __’</a:t>
              </a:r>
            </a:p>
            <a:p>
              <a:r>
                <a:rPr lang="en-US" sz="1100" dirty="0"/>
                <a:t>&gt;&gt;&gt;</a:t>
              </a:r>
              <a:r>
                <a:rPr lang="en-US" sz="1100" b="1" dirty="0"/>
                <a:t> str2</a:t>
              </a:r>
            </a:p>
            <a:p>
              <a:pPr lvl="1"/>
              <a:r>
                <a:rPr lang="en-US" sz="1100" b="1" dirty="0">
                  <a:solidFill>
                    <a:schemeClr val="accent2">
                      <a:lumMod val="60000"/>
                      <a:lumOff val="40000"/>
                    </a:schemeClr>
                  </a:solidFill>
                </a:rPr>
                <a:t>" 12345 match will it __\</a:t>
              </a:r>
              <a:r>
                <a:rPr lang="en-US" sz="1100" b="1" dirty="0" err="1">
                  <a:solidFill>
                    <a:schemeClr val="accent2">
                      <a:lumMod val="60000"/>
                      <a:lumOff val="40000"/>
                    </a:schemeClr>
                  </a:solidFill>
                </a:rPr>
                <a:t>nHow</a:t>
              </a:r>
              <a:r>
                <a:rPr lang="en-US" sz="1100" b="1" dirty="0">
                  <a:solidFill>
                    <a:schemeClr val="accent2">
                      <a:lumMod val="60000"/>
                      <a:lumOff val="40000"/>
                    </a:schemeClr>
                  </a:solidFill>
                </a:rPr>
                <a:t> about this\n4567 match won't it</a:t>
              </a:r>
            </a:p>
            <a:p>
              <a:pPr lvl="1"/>
              <a:r>
                <a:rPr lang="en-US" sz="1100" b="1" dirty="0">
                  <a:solidFill>
                    <a:schemeClr val="accent2">
                      <a:lumMod val="60000"/>
                      <a:lumOff val="40000"/>
                    </a:schemeClr>
                  </a:solidFill>
                </a:rPr>
                <a:t>\n34509 no __ what about this\n"</a:t>
              </a:r>
            </a:p>
            <a:p>
              <a:r>
                <a:rPr lang="en-US" sz="1100" dirty="0"/>
                <a:t>&gt;&gt;&gt;</a:t>
              </a:r>
              <a:r>
                <a:rPr lang="en-US" sz="1100" b="1" dirty="0"/>
                <a:t> matches2 = </a:t>
              </a:r>
              <a:r>
                <a:rPr lang="en-US" sz="1100" b="1" dirty="0" err="1"/>
                <a:t>re.search</a:t>
              </a:r>
              <a:r>
                <a:rPr lang="en-US" sz="1100" b="1" dirty="0"/>
                <a:t>(r'\d+\s[\w+\s]+_+', str2)</a:t>
              </a:r>
            </a:p>
            <a:p>
              <a:r>
                <a:rPr lang="en-US" sz="1100" dirty="0"/>
                <a:t>&gt;&gt;&gt;</a:t>
              </a:r>
              <a:r>
                <a:rPr lang="en-US" sz="1100" b="1" dirty="0"/>
                <a:t> matches2</a:t>
              </a:r>
            </a:p>
            <a:p>
              <a:r>
                <a:rPr lang="en-US" sz="1100" b="1" dirty="0"/>
                <a:t>	</a:t>
              </a:r>
              <a:r>
                <a:rPr lang="en-US" sz="1100" b="1" dirty="0">
                  <a:solidFill>
                    <a:schemeClr val="accent2">
                      <a:lumMod val="60000"/>
                      <a:lumOff val="40000"/>
                    </a:schemeClr>
                  </a:solidFill>
                </a:rPr>
                <a:t>&lt;</a:t>
              </a:r>
              <a:r>
                <a:rPr lang="en-US" sz="1100" b="1" dirty="0" err="1">
                  <a:solidFill>
                    <a:schemeClr val="accent2">
                      <a:lumMod val="60000"/>
                      <a:lumOff val="40000"/>
                    </a:schemeClr>
                  </a:solidFill>
                </a:rPr>
                <a:t>re.Match</a:t>
              </a:r>
              <a:r>
                <a:rPr lang="en-US" sz="1100" b="1" dirty="0">
                  <a:solidFill>
                    <a:schemeClr val="accent2">
                      <a:lumMod val="60000"/>
                      <a:lumOff val="40000"/>
                    </a:schemeClr>
                  </a:solidFill>
                </a:rPr>
                <a:t> object; span=(1, 23), match='12345 match will it __'&gt;</a:t>
              </a:r>
            </a:p>
          </p:txBody>
        </p:sp>
        <p:sp>
          <p:nvSpPr>
            <p:cNvPr id="7" name="Rectangle 6">
              <a:extLst>
                <a:ext uri="{FF2B5EF4-FFF2-40B4-BE49-F238E27FC236}">
                  <a16:creationId xmlns:a16="http://schemas.microsoft.com/office/drawing/2014/main" id="{09F99506-6F0B-437C-85DA-EA3E751592B2}"/>
                </a:ext>
              </a:extLst>
            </p:cNvPr>
            <p:cNvSpPr/>
            <p:nvPr/>
          </p:nvSpPr>
          <p:spPr>
            <a:xfrm>
              <a:off x="4876800" y="3657600"/>
              <a:ext cx="3851432" cy="607474"/>
            </a:xfrm>
            <a:prstGeom prst="rect">
              <a:avLst/>
            </a:prstGeom>
          </p:spPr>
          <p:txBody>
            <a:bodyPr wrap="square">
              <a:spAutoFit/>
            </a:bodyPr>
            <a:lstStyle/>
            <a:p>
              <a:r>
                <a:rPr lang="en-US" sz="1200" dirty="0"/>
                <a:t>&gt;&gt;&gt; </a:t>
              </a:r>
              <a:r>
                <a:rPr lang="en-US" sz="1200" b="1" dirty="0"/>
                <a:t>matches2 = </a:t>
              </a:r>
              <a:r>
                <a:rPr lang="en-US" sz="1200" b="1" dirty="0" err="1"/>
                <a:t>re.findall</a:t>
              </a:r>
              <a:r>
                <a:rPr lang="en-US" sz="1200" b="1" dirty="0"/>
                <a:t>(r'\d+\s[\w+\s]+_+', str2)</a:t>
              </a:r>
            </a:p>
            <a:p>
              <a:r>
                <a:rPr lang="en-US" sz="1200" dirty="0"/>
                <a:t>&gt;&gt;&gt; </a:t>
              </a:r>
              <a:r>
                <a:rPr lang="en-US" sz="1200" b="1" dirty="0"/>
                <a:t>matches2</a:t>
              </a:r>
            </a:p>
            <a:p>
              <a:pPr lvl="1"/>
              <a:r>
                <a:rPr lang="en-US" sz="1100" b="1" dirty="0">
                  <a:solidFill>
                    <a:schemeClr val="accent2">
                      <a:lumMod val="60000"/>
                      <a:lumOff val="40000"/>
                    </a:schemeClr>
                  </a:solidFill>
                </a:rPr>
                <a:t>['12345 match will it __', '34509 no __']</a:t>
              </a:r>
            </a:p>
          </p:txBody>
        </p:sp>
      </p:grpSp>
    </p:spTree>
    <p:extLst>
      <p:ext uri="{BB962C8B-B14F-4D97-AF65-F5344CB8AC3E}">
        <p14:creationId xmlns:p14="http://schemas.microsoft.com/office/powerpoint/2010/main" val="550280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Regex</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1047207"/>
            <a:ext cx="7914669" cy="5315366"/>
          </a:xfrm>
          <a:prstGeom prst="rect">
            <a:avLst/>
          </a:prstGeom>
          <a:noFill/>
        </p:spPr>
        <p:txBody>
          <a:bodyPr wrap="square" rtlCol="0">
            <a:spAutoFit/>
          </a:bodyPr>
          <a:lstStyle/>
          <a:p>
            <a:pPr>
              <a:lnSpc>
                <a:spcPct val="150000"/>
              </a:lnSpc>
            </a:pPr>
            <a:r>
              <a:rPr lang="en-US" sz="1400" b="1" dirty="0"/>
              <a:t>What about finding matches for phone numbers and extracting the area code:</a:t>
            </a:r>
          </a:p>
          <a:p>
            <a:pPr>
              <a:lnSpc>
                <a:spcPct val="150000"/>
              </a:lnSpc>
            </a:pPr>
            <a:r>
              <a:rPr lang="en-US" sz="1400" b="1" dirty="0"/>
              <a:t>File contains the following lines</a:t>
            </a:r>
          </a:p>
          <a:p>
            <a:pPr lvl="1">
              <a:lnSpc>
                <a:spcPct val="150000"/>
              </a:lnSpc>
            </a:pPr>
            <a:r>
              <a:rPr lang="en-US" sz="1100" b="1" dirty="0"/>
              <a:t>aabb413-444-5556</a:t>
            </a:r>
          </a:p>
          <a:p>
            <a:pPr lvl="1">
              <a:lnSpc>
                <a:spcPct val="150000"/>
              </a:lnSpc>
            </a:pPr>
            <a:r>
              <a:rPr lang="en-US" sz="1100" b="1" dirty="0"/>
              <a:t>1 42 403.343.234</a:t>
            </a:r>
          </a:p>
          <a:p>
            <a:pPr lvl="1">
              <a:lnSpc>
                <a:spcPct val="150000"/>
              </a:lnSpc>
            </a:pPr>
            <a:r>
              <a:rPr lang="en-US" sz="1100" b="1" dirty="0"/>
              <a:t>403 123 2321</a:t>
            </a:r>
          </a:p>
          <a:p>
            <a:pPr lvl="1">
              <a:lnSpc>
                <a:spcPct val="150000"/>
              </a:lnSpc>
            </a:pPr>
            <a:r>
              <a:rPr lang="en-US" sz="1100" b="1" dirty="0"/>
              <a:t>4032221345</a:t>
            </a:r>
          </a:p>
          <a:p>
            <a:pPr lvl="1">
              <a:lnSpc>
                <a:spcPct val="150000"/>
              </a:lnSpc>
            </a:pPr>
            <a:r>
              <a:rPr lang="en-US" sz="1100" b="1" dirty="0"/>
              <a:t>1(587) 222 1234 </a:t>
            </a:r>
          </a:p>
          <a:p>
            <a:pPr lvl="1">
              <a:lnSpc>
                <a:spcPct val="150000"/>
              </a:lnSpc>
            </a:pPr>
            <a:r>
              <a:rPr lang="en-US" sz="1100" b="1" dirty="0"/>
              <a:t>(587) 222-1234</a:t>
            </a:r>
          </a:p>
          <a:p>
            <a:pPr lvl="1">
              <a:lnSpc>
                <a:spcPct val="150000"/>
              </a:lnSpc>
            </a:pPr>
            <a:r>
              <a:rPr lang="en-US" sz="1100" b="1" dirty="0"/>
              <a:t>(587)4221234</a:t>
            </a:r>
          </a:p>
          <a:p>
            <a:pPr>
              <a:lnSpc>
                <a:spcPct val="150000"/>
              </a:lnSpc>
            </a:pPr>
            <a:endParaRPr lang="en-US" sz="1100" b="1" dirty="0"/>
          </a:p>
          <a:p>
            <a:pPr>
              <a:lnSpc>
                <a:spcPct val="150000"/>
              </a:lnSpc>
            </a:pPr>
            <a:r>
              <a:rPr lang="en-US" sz="1400" dirty="0"/>
              <a:t>The image to the right shows one </a:t>
            </a:r>
          </a:p>
          <a:p>
            <a:pPr>
              <a:lnSpc>
                <a:spcPct val="150000"/>
              </a:lnSpc>
            </a:pPr>
            <a:r>
              <a:rPr lang="en-US" sz="1400" dirty="0"/>
              <a:t>possible pattern that could be use</a:t>
            </a:r>
          </a:p>
          <a:p>
            <a:pPr>
              <a:lnSpc>
                <a:spcPct val="150000"/>
              </a:lnSpc>
            </a:pPr>
            <a:r>
              <a:rPr lang="en-US" sz="1400" dirty="0"/>
              <a:t>to search for phone numbers. Notice that</a:t>
            </a:r>
          </a:p>
          <a:p>
            <a:pPr>
              <a:lnSpc>
                <a:spcPct val="150000"/>
              </a:lnSpc>
            </a:pPr>
            <a:r>
              <a:rPr lang="en-US" sz="1400" dirty="0"/>
              <a:t>there is an error in the results produced.</a:t>
            </a:r>
          </a:p>
          <a:p>
            <a:pPr>
              <a:lnSpc>
                <a:spcPct val="150000"/>
              </a:lnSpc>
            </a:pPr>
            <a:r>
              <a:rPr lang="en-US" sz="1400" dirty="0"/>
              <a:t>The search creates a regular expression match</a:t>
            </a:r>
          </a:p>
          <a:p>
            <a:pPr>
              <a:lnSpc>
                <a:spcPct val="150000"/>
              </a:lnSpc>
            </a:pPr>
            <a:r>
              <a:rPr lang="en-US" sz="1400" dirty="0"/>
              <a:t>object but some of the results are not correct</a:t>
            </a:r>
          </a:p>
          <a:p>
            <a:pPr>
              <a:lnSpc>
                <a:spcPct val="150000"/>
              </a:lnSpc>
            </a:pPr>
            <a:r>
              <a:rPr lang="en-US" sz="1400" dirty="0"/>
              <a:t>and others are ignored. Before proceeding think</a:t>
            </a:r>
          </a:p>
          <a:p>
            <a:pPr>
              <a:lnSpc>
                <a:spcPct val="150000"/>
              </a:lnSpc>
            </a:pPr>
            <a:r>
              <a:rPr lang="en-US" sz="1400" dirty="0"/>
              <a:t>about to eliminate the second option.</a:t>
            </a:r>
          </a:p>
        </p:txBody>
      </p:sp>
      <p:grpSp>
        <p:nvGrpSpPr>
          <p:cNvPr id="11" name="Group 10">
            <a:extLst>
              <a:ext uri="{FF2B5EF4-FFF2-40B4-BE49-F238E27FC236}">
                <a16:creationId xmlns:a16="http://schemas.microsoft.com/office/drawing/2014/main" id="{40966F00-7E65-424E-AF94-4992589E462E}"/>
              </a:ext>
            </a:extLst>
          </p:cNvPr>
          <p:cNvGrpSpPr/>
          <p:nvPr/>
        </p:nvGrpSpPr>
        <p:grpSpPr>
          <a:xfrm>
            <a:off x="4676617" y="1362067"/>
            <a:ext cx="3851432" cy="5026997"/>
            <a:chOff x="4676617" y="1362067"/>
            <a:chExt cx="3851432" cy="5026997"/>
          </a:xfrm>
        </p:grpSpPr>
        <p:pic>
          <p:nvPicPr>
            <p:cNvPr id="5" name="Picture 4">
              <a:extLst>
                <a:ext uri="{FF2B5EF4-FFF2-40B4-BE49-F238E27FC236}">
                  <a16:creationId xmlns:a16="http://schemas.microsoft.com/office/drawing/2014/main" id="{A082CE44-9675-462D-BFA3-6C7CAC444A54}"/>
                </a:ext>
              </a:extLst>
            </p:cNvPr>
            <p:cNvPicPr>
              <a:picLocks noChangeAspect="1"/>
            </p:cNvPicPr>
            <p:nvPr/>
          </p:nvPicPr>
          <p:blipFill>
            <a:blip r:embed="rId2"/>
            <a:stretch>
              <a:fillRect/>
            </a:stretch>
          </p:blipFill>
          <p:spPr>
            <a:xfrm>
              <a:off x="4676617" y="1362067"/>
              <a:ext cx="3851432" cy="1908922"/>
            </a:xfrm>
            <a:prstGeom prst="rect">
              <a:avLst/>
            </a:prstGeom>
          </p:spPr>
        </p:pic>
        <p:pic>
          <p:nvPicPr>
            <p:cNvPr id="10" name="Picture 9">
              <a:extLst>
                <a:ext uri="{FF2B5EF4-FFF2-40B4-BE49-F238E27FC236}">
                  <a16:creationId xmlns:a16="http://schemas.microsoft.com/office/drawing/2014/main" id="{1699522C-247D-4EF5-A077-0BF8DA412D63}"/>
                </a:ext>
              </a:extLst>
            </p:cNvPr>
            <p:cNvPicPr>
              <a:picLocks noChangeAspect="1"/>
            </p:cNvPicPr>
            <p:nvPr/>
          </p:nvPicPr>
          <p:blipFill>
            <a:blip r:embed="rId3"/>
            <a:stretch>
              <a:fillRect/>
            </a:stretch>
          </p:blipFill>
          <p:spPr>
            <a:xfrm>
              <a:off x="4676617" y="3429000"/>
              <a:ext cx="3842467" cy="2960064"/>
            </a:xfrm>
            <a:prstGeom prst="rect">
              <a:avLst/>
            </a:prstGeom>
          </p:spPr>
        </p:pic>
      </p:grpSp>
    </p:spTree>
    <p:extLst>
      <p:ext uri="{BB962C8B-B14F-4D97-AF65-F5344CB8AC3E}">
        <p14:creationId xmlns:p14="http://schemas.microsoft.com/office/powerpoint/2010/main" val="3996147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Regex</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1047207"/>
            <a:ext cx="7914669" cy="3699539"/>
          </a:xfrm>
          <a:prstGeom prst="rect">
            <a:avLst/>
          </a:prstGeom>
          <a:noFill/>
        </p:spPr>
        <p:txBody>
          <a:bodyPr wrap="square" rtlCol="0">
            <a:spAutoFit/>
          </a:bodyPr>
          <a:lstStyle/>
          <a:p>
            <a:pPr>
              <a:lnSpc>
                <a:spcPct val="150000"/>
              </a:lnSpc>
            </a:pPr>
            <a:r>
              <a:rPr lang="en-US" sz="1400" b="1" dirty="0"/>
              <a:t>What about finding matches for phone numbers and extracting the area code:</a:t>
            </a:r>
          </a:p>
          <a:p>
            <a:pPr>
              <a:lnSpc>
                <a:spcPct val="150000"/>
              </a:lnSpc>
            </a:pPr>
            <a:r>
              <a:rPr lang="en-US" sz="1400" b="1" dirty="0"/>
              <a:t>File contains the following lines</a:t>
            </a:r>
          </a:p>
          <a:p>
            <a:pPr lvl="1">
              <a:lnSpc>
                <a:spcPct val="150000"/>
              </a:lnSpc>
            </a:pPr>
            <a:r>
              <a:rPr lang="en-US" sz="1100" b="1" dirty="0"/>
              <a:t>aabb413-444-5556</a:t>
            </a:r>
          </a:p>
          <a:p>
            <a:pPr lvl="1">
              <a:lnSpc>
                <a:spcPct val="150000"/>
              </a:lnSpc>
            </a:pPr>
            <a:r>
              <a:rPr lang="en-US" sz="1100" b="1" dirty="0"/>
              <a:t>1 42 403.343.234</a:t>
            </a:r>
          </a:p>
          <a:p>
            <a:pPr lvl="1">
              <a:lnSpc>
                <a:spcPct val="150000"/>
              </a:lnSpc>
            </a:pPr>
            <a:r>
              <a:rPr lang="en-US" sz="1100" b="1" dirty="0"/>
              <a:t>403 123 2321</a:t>
            </a:r>
          </a:p>
          <a:p>
            <a:pPr lvl="1">
              <a:lnSpc>
                <a:spcPct val="150000"/>
              </a:lnSpc>
            </a:pPr>
            <a:r>
              <a:rPr lang="en-US" sz="1100" b="1" dirty="0"/>
              <a:t>4032221345</a:t>
            </a:r>
          </a:p>
          <a:p>
            <a:pPr lvl="1">
              <a:lnSpc>
                <a:spcPct val="150000"/>
              </a:lnSpc>
            </a:pPr>
            <a:r>
              <a:rPr lang="en-US" sz="1100" b="1" dirty="0"/>
              <a:t>1(587) 222 1234 </a:t>
            </a:r>
          </a:p>
          <a:p>
            <a:pPr lvl="1">
              <a:lnSpc>
                <a:spcPct val="150000"/>
              </a:lnSpc>
            </a:pPr>
            <a:r>
              <a:rPr lang="en-US" sz="1100" b="1" dirty="0"/>
              <a:t>(587) 222-1234</a:t>
            </a:r>
          </a:p>
          <a:p>
            <a:pPr lvl="1">
              <a:lnSpc>
                <a:spcPct val="150000"/>
              </a:lnSpc>
            </a:pPr>
            <a:r>
              <a:rPr lang="en-US" sz="1100" b="1" dirty="0"/>
              <a:t>(587)4221234</a:t>
            </a:r>
          </a:p>
          <a:p>
            <a:pPr>
              <a:lnSpc>
                <a:spcPct val="150000"/>
              </a:lnSpc>
            </a:pPr>
            <a:endParaRPr lang="en-US" sz="1100" b="1" dirty="0"/>
          </a:p>
          <a:p>
            <a:pPr>
              <a:lnSpc>
                <a:spcPct val="150000"/>
              </a:lnSpc>
            </a:pPr>
            <a:r>
              <a:rPr lang="en-US" sz="1400" dirty="0"/>
              <a:t>See the revised code on the left. Use the results</a:t>
            </a:r>
          </a:p>
          <a:p>
            <a:pPr>
              <a:lnSpc>
                <a:spcPct val="150000"/>
              </a:lnSpc>
            </a:pPr>
            <a:r>
              <a:rPr lang="en-US" sz="1400" dirty="0"/>
              <a:t>to revise the original code on page 6. This will help</a:t>
            </a:r>
          </a:p>
          <a:p>
            <a:pPr>
              <a:lnSpc>
                <a:spcPct val="150000"/>
              </a:lnSpc>
            </a:pPr>
            <a:r>
              <a:rPr lang="en-US" sz="1400" dirty="0"/>
              <a:t>to find North American phone numbers.</a:t>
            </a:r>
          </a:p>
        </p:txBody>
      </p:sp>
      <p:grpSp>
        <p:nvGrpSpPr>
          <p:cNvPr id="6" name="Group 5">
            <a:extLst>
              <a:ext uri="{FF2B5EF4-FFF2-40B4-BE49-F238E27FC236}">
                <a16:creationId xmlns:a16="http://schemas.microsoft.com/office/drawing/2014/main" id="{2BF58A46-2EF3-402D-BBAC-275CBA237283}"/>
              </a:ext>
            </a:extLst>
          </p:cNvPr>
          <p:cNvGrpSpPr/>
          <p:nvPr/>
        </p:nvGrpSpPr>
        <p:grpSpPr>
          <a:xfrm>
            <a:off x="4676617" y="1362067"/>
            <a:ext cx="3860397" cy="5093996"/>
            <a:chOff x="4676617" y="1362067"/>
            <a:chExt cx="3860397" cy="5093996"/>
          </a:xfrm>
        </p:grpSpPr>
        <p:pic>
          <p:nvPicPr>
            <p:cNvPr id="5" name="Picture 4">
              <a:extLst>
                <a:ext uri="{FF2B5EF4-FFF2-40B4-BE49-F238E27FC236}">
                  <a16:creationId xmlns:a16="http://schemas.microsoft.com/office/drawing/2014/main" id="{A082CE44-9675-462D-BFA3-6C7CAC444A54}"/>
                </a:ext>
              </a:extLst>
            </p:cNvPr>
            <p:cNvPicPr>
              <a:picLocks noChangeAspect="1"/>
            </p:cNvPicPr>
            <p:nvPr/>
          </p:nvPicPr>
          <p:blipFill>
            <a:blip r:embed="rId2"/>
            <a:stretch>
              <a:fillRect/>
            </a:stretch>
          </p:blipFill>
          <p:spPr>
            <a:xfrm>
              <a:off x="4676617" y="1362067"/>
              <a:ext cx="3851432" cy="1908922"/>
            </a:xfrm>
            <a:prstGeom prst="rect">
              <a:avLst/>
            </a:prstGeom>
          </p:spPr>
        </p:pic>
        <p:pic>
          <p:nvPicPr>
            <p:cNvPr id="4" name="Picture 3">
              <a:extLst>
                <a:ext uri="{FF2B5EF4-FFF2-40B4-BE49-F238E27FC236}">
                  <a16:creationId xmlns:a16="http://schemas.microsoft.com/office/drawing/2014/main" id="{CC54D4C6-B881-477C-B671-AAC3F76B05B3}"/>
                </a:ext>
              </a:extLst>
            </p:cNvPr>
            <p:cNvPicPr>
              <a:picLocks noChangeAspect="1"/>
            </p:cNvPicPr>
            <p:nvPr/>
          </p:nvPicPr>
          <p:blipFill>
            <a:blip r:embed="rId3"/>
            <a:stretch>
              <a:fillRect/>
            </a:stretch>
          </p:blipFill>
          <p:spPr>
            <a:xfrm>
              <a:off x="4795409" y="3270989"/>
              <a:ext cx="3741605" cy="3185074"/>
            </a:xfrm>
            <a:prstGeom prst="rect">
              <a:avLst/>
            </a:prstGeom>
          </p:spPr>
        </p:pic>
      </p:grpSp>
    </p:spTree>
    <p:extLst>
      <p:ext uri="{BB962C8B-B14F-4D97-AF65-F5344CB8AC3E}">
        <p14:creationId xmlns:p14="http://schemas.microsoft.com/office/powerpoint/2010/main" val="3937535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Regex</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1047207"/>
            <a:ext cx="7914669" cy="4022704"/>
          </a:xfrm>
          <a:prstGeom prst="rect">
            <a:avLst/>
          </a:prstGeom>
          <a:noFill/>
        </p:spPr>
        <p:txBody>
          <a:bodyPr wrap="square" rtlCol="0">
            <a:spAutoFit/>
          </a:bodyPr>
          <a:lstStyle/>
          <a:p>
            <a:pPr>
              <a:lnSpc>
                <a:spcPct val="150000"/>
              </a:lnSpc>
            </a:pPr>
            <a:r>
              <a:rPr lang="en-US" sz="1400" b="1" dirty="0"/>
              <a:t>What about finding matches for phone numbers and extracting the area code:</a:t>
            </a:r>
          </a:p>
          <a:p>
            <a:pPr>
              <a:lnSpc>
                <a:spcPct val="150000"/>
              </a:lnSpc>
            </a:pPr>
            <a:r>
              <a:rPr lang="en-US" sz="1400" b="1" dirty="0"/>
              <a:t>File contains the following lines</a:t>
            </a:r>
          </a:p>
          <a:p>
            <a:pPr lvl="1">
              <a:lnSpc>
                <a:spcPct val="150000"/>
              </a:lnSpc>
            </a:pPr>
            <a:r>
              <a:rPr lang="en-US" sz="1100" b="1" dirty="0"/>
              <a:t>aabb413-444-5556</a:t>
            </a:r>
          </a:p>
          <a:p>
            <a:pPr lvl="1">
              <a:lnSpc>
                <a:spcPct val="150000"/>
              </a:lnSpc>
            </a:pPr>
            <a:r>
              <a:rPr lang="en-US" sz="1100" b="1" dirty="0"/>
              <a:t>1 42 403.343.234</a:t>
            </a:r>
          </a:p>
          <a:p>
            <a:pPr lvl="1">
              <a:lnSpc>
                <a:spcPct val="150000"/>
              </a:lnSpc>
            </a:pPr>
            <a:r>
              <a:rPr lang="en-US" sz="1100" b="1" dirty="0"/>
              <a:t>403 123 2321</a:t>
            </a:r>
          </a:p>
          <a:p>
            <a:pPr lvl="1">
              <a:lnSpc>
                <a:spcPct val="150000"/>
              </a:lnSpc>
            </a:pPr>
            <a:r>
              <a:rPr lang="en-US" sz="1100" b="1" dirty="0"/>
              <a:t>4032221345</a:t>
            </a:r>
          </a:p>
          <a:p>
            <a:pPr lvl="1">
              <a:lnSpc>
                <a:spcPct val="150000"/>
              </a:lnSpc>
            </a:pPr>
            <a:r>
              <a:rPr lang="en-US" sz="1100" b="1" dirty="0"/>
              <a:t>1(587) 222 1234 </a:t>
            </a:r>
          </a:p>
          <a:p>
            <a:pPr lvl="1">
              <a:lnSpc>
                <a:spcPct val="150000"/>
              </a:lnSpc>
            </a:pPr>
            <a:r>
              <a:rPr lang="en-US" sz="1100" b="1" dirty="0"/>
              <a:t>(587) 222-1234</a:t>
            </a:r>
          </a:p>
          <a:p>
            <a:pPr lvl="1">
              <a:lnSpc>
                <a:spcPct val="150000"/>
              </a:lnSpc>
            </a:pPr>
            <a:r>
              <a:rPr lang="en-US" sz="1100" b="1" dirty="0"/>
              <a:t>(587)4221234</a:t>
            </a:r>
          </a:p>
          <a:p>
            <a:pPr>
              <a:lnSpc>
                <a:spcPct val="150000"/>
              </a:lnSpc>
            </a:pPr>
            <a:endParaRPr lang="en-US" sz="1100" b="1" dirty="0"/>
          </a:p>
          <a:p>
            <a:pPr>
              <a:lnSpc>
                <a:spcPct val="150000"/>
              </a:lnSpc>
            </a:pPr>
            <a:r>
              <a:rPr lang="en-US" sz="1400" dirty="0"/>
              <a:t>See the revised code on the left. What </a:t>
            </a:r>
          </a:p>
          <a:p>
            <a:pPr>
              <a:lnSpc>
                <a:spcPct val="150000"/>
              </a:lnSpc>
            </a:pPr>
            <a:r>
              <a:rPr lang="en-US" sz="1400" dirty="0"/>
              <a:t>conclusion can you draw from the output </a:t>
            </a:r>
          </a:p>
          <a:p>
            <a:pPr>
              <a:lnSpc>
                <a:spcPct val="150000"/>
              </a:lnSpc>
            </a:pPr>
            <a:r>
              <a:rPr lang="en-US" sz="1400" dirty="0"/>
              <a:t>generated on the right about the symbols </a:t>
            </a:r>
          </a:p>
          <a:p>
            <a:pPr>
              <a:lnSpc>
                <a:spcPct val="150000"/>
              </a:lnSpc>
            </a:pPr>
            <a:r>
              <a:rPr lang="en-US" sz="1400" b="1" dirty="0"/>
              <a:t>| </a:t>
            </a:r>
            <a:r>
              <a:rPr lang="en-US" sz="1400" dirty="0"/>
              <a:t>and</a:t>
            </a:r>
            <a:r>
              <a:rPr lang="en-US" sz="1400" b="1" dirty="0"/>
              <a:t> ^</a:t>
            </a:r>
            <a:r>
              <a:rPr lang="en-US" sz="1400" dirty="0"/>
              <a:t>.</a:t>
            </a:r>
          </a:p>
        </p:txBody>
      </p:sp>
      <p:pic>
        <p:nvPicPr>
          <p:cNvPr id="5" name="Picture 4">
            <a:extLst>
              <a:ext uri="{FF2B5EF4-FFF2-40B4-BE49-F238E27FC236}">
                <a16:creationId xmlns:a16="http://schemas.microsoft.com/office/drawing/2014/main" id="{A082CE44-9675-462D-BFA3-6C7CAC444A54}"/>
              </a:ext>
            </a:extLst>
          </p:cNvPr>
          <p:cNvPicPr>
            <a:picLocks noChangeAspect="1"/>
          </p:cNvPicPr>
          <p:nvPr/>
        </p:nvPicPr>
        <p:blipFill>
          <a:blip r:embed="rId2"/>
          <a:stretch>
            <a:fillRect/>
          </a:stretch>
        </p:blipFill>
        <p:spPr>
          <a:xfrm>
            <a:off x="4676617" y="1362067"/>
            <a:ext cx="3851432" cy="1908922"/>
          </a:xfrm>
          <a:prstGeom prst="rect">
            <a:avLst/>
          </a:prstGeom>
        </p:spPr>
      </p:pic>
      <p:pic>
        <p:nvPicPr>
          <p:cNvPr id="7" name="Picture 6">
            <a:extLst>
              <a:ext uri="{FF2B5EF4-FFF2-40B4-BE49-F238E27FC236}">
                <a16:creationId xmlns:a16="http://schemas.microsoft.com/office/drawing/2014/main" id="{E801A06C-D0F8-4754-8AC9-ACE947F4A878}"/>
              </a:ext>
            </a:extLst>
          </p:cNvPr>
          <p:cNvPicPr>
            <a:picLocks noChangeAspect="1"/>
          </p:cNvPicPr>
          <p:nvPr/>
        </p:nvPicPr>
        <p:blipFill>
          <a:blip r:embed="rId3"/>
          <a:stretch>
            <a:fillRect/>
          </a:stretch>
        </p:blipFill>
        <p:spPr>
          <a:xfrm>
            <a:off x="4483789" y="3429000"/>
            <a:ext cx="4237087" cy="2819644"/>
          </a:xfrm>
          <a:prstGeom prst="rect">
            <a:avLst/>
          </a:prstGeom>
        </p:spPr>
      </p:pic>
    </p:spTree>
    <p:extLst>
      <p:ext uri="{BB962C8B-B14F-4D97-AF65-F5344CB8AC3E}">
        <p14:creationId xmlns:p14="http://schemas.microsoft.com/office/powerpoint/2010/main" val="1892204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References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1116370"/>
            <a:ext cx="7921019" cy="4611519"/>
          </a:xfrm>
          <a:prstGeom prst="rect">
            <a:avLst/>
          </a:prstGeom>
          <a:noFill/>
        </p:spPr>
        <p:txBody>
          <a:bodyPr wrap="square" rtlCol="0">
            <a:spAutoFit/>
          </a:bodyPr>
          <a:lstStyle/>
          <a:p>
            <a:pPr>
              <a:lnSpc>
                <a:spcPct val="150000"/>
              </a:lnSpc>
            </a:pPr>
            <a:r>
              <a:rPr lang="en-US" dirty="0"/>
              <a:t>Python Top-Level manual URL:</a:t>
            </a:r>
          </a:p>
          <a:p>
            <a:pPr>
              <a:lnSpc>
                <a:spcPct val="150000"/>
              </a:lnSpc>
            </a:pPr>
            <a:r>
              <a:rPr lang="en-US" dirty="0"/>
              <a:t>	 </a:t>
            </a:r>
            <a:r>
              <a:rPr lang="en-US" i="1" u="sng" dirty="0">
                <a:solidFill>
                  <a:srgbClr val="0070C0"/>
                </a:solidFill>
              </a:rPr>
              <a:t>https://docs.python.org/3/</a:t>
            </a:r>
          </a:p>
          <a:p>
            <a:pPr>
              <a:lnSpc>
                <a:spcPct val="150000"/>
              </a:lnSpc>
            </a:pPr>
            <a:r>
              <a:rPr lang="en-US" dirty="0"/>
              <a:t>Python Standard Library manual URL:</a:t>
            </a:r>
          </a:p>
          <a:p>
            <a:pPr>
              <a:lnSpc>
                <a:spcPct val="150000"/>
              </a:lnSpc>
            </a:pPr>
            <a:r>
              <a:rPr lang="en-US" dirty="0"/>
              <a:t>	 </a:t>
            </a:r>
            <a:r>
              <a:rPr lang="en-US" i="1" u="sng" dirty="0">
                <a:solidFill>
                  <a:srgbClr val="0070C0"/>
                </a:solidFill>
              </a:rPr>
              <a:t>https://docs.python.org/3/library/index.html</a:t>
            </a:r>
          </a:p>
          <a:p>
            <a:pPr>
              <a:lnSpc>
                <a:spcPct val="150000"/>
              </a:lnSpc>
            </a:pPr>
            <a:r>
              <a:rPr lang="en-US" dirty="0"/>
              <a:t>Python Language Reference URL:</a:t>
            </a:r>
          </a:p>
          <a:p>
            <a:pPr>
              <a:lnSpc>
                <a:spcPct val="150000"/>
              </a:lnSpc>
            </a:pPr>
            <a:r>
              <a:rPr lang="en-US" dirty="0"/>
              <a:t>	 </a:t>
            </a:r>
            <a:r>
              <a:rPr lang="en-US" i="1" u="sng" dirty="0">
                <a:solidFill>
                  <a:srgbClr val="0070C0"/>
                </a:solidFill>
                <a:hlinkClick r:id="rId2">
                  <a:extLst>
                    <a:ext uri="{A12FA001-AC4F-418D-AE19-62706E023703}">
                      <ahyp:hlinkClr xmlns:ahyp="http://schemas.microsoft.com/office/drawing/2018/hyperlinkcolor" val="tx"/>
                    </a:ext>
                  </a:extLst>
                </a:hlinkClick>
              </a:rPr>
              <a:t>https://docs.python.org/3/reference/index.html</a:t>
            </a:r>
            <a:endParaRPr lang="en-US" i="1" u="sng" dirty="0">
              <a:solidFill>
                <a:srgbClr val="0070C0"/>
              </a:solidFill>
            </a:endParaRPr>
          </a:p>
          <a:p>
            <a:pPr>
              <a:lnSpc>
                <a:spcPct val="150000"/>
              </a:lnSpc>
            </a:pPr>
            <a:r>
              <a:rPr lang="en-US" dirty="0"/>
              <a:t>Python Tutorial URL:</a:t>
            </a:r>
          </a:p>
          <a:p>
            <a:pPr>
              <a:lnSpc>
                <a:spcPct val="150000"/>
              </a:lnSpc>
            </a:pPr>
            <a:r>
              <a:rPr lang="en-US" dirty="0"/>
              <a:t>	 </a:t>
            </a:r>
            <a:r>
              <a:rPr lang="en-US" i="1" u="sng" dirty="0">
                <a:solidFill>
                  <a:srgbClr val="0070C0"/>
                </a:solidFill>
                <a:hlinkClick r:id="rId3">
                  <a:extLst>
                    <a:ext uri="{A12FA001-AC4F-418D-AE19-62706E023703}">
                      <ahyp:hlinkClr xmlns:ahyp="http://schemas.microsoft.com/office/drawing/2018/hyperlinkcolor" val="tx"/>
                    </a:ext>
                  </a:extLst>
                </a:hlinkClick>
              </a:rPr>
              <a:t>https://docs.python.org/3/tutorial/index.html</a:t>
            </a:r>
            <a:endParaRPr lang="en-US" i="1" u="sng" dirty="0">
              <a:solidFill>
                <a:srgbClr val="0070C0"/>
              </a:solidFill>
            </a:endParaRPr>
          </a:p>
          <a:p>
            <a:pPr>
              <a:lnSpc>
                <a:spcPct val="150000"/>
              </a:lnSpc>
            </a:pPr>
            <a:r>
              <a:rPr lang="en-US" dirty="0"/>
              <a:t>Miscellaneous:</a:t>
            </a:r>
          </a:p>
          <a:p>
            <a:pPr>
              <a:lnSpc>
                <a:spcPct val="150000"/>
              </a:lnSpc>
            </a:pPr>
            <a:r>
              <a:rPr lang="en-US" dirty="0"/>
              <a:t>	</a:t>
            </a:r>
            <a:r>
              <a:rPr lang="en-US" i="1" u="sng" dirty="0">
                <a:solidFill>
                  <a:srgbClr val="0070C0"/>
                </a:solidFill>
                <a:hlinkClick r:id="rId4">
                  <a:extLst>
                    <a:ext uri="{A12FA001-AC4F-418D-AE19-62706E023703}">
                      <ahyp:hlinkClr xmlns:ahyp="http://schemas.microsoft.com/office/drawing/2018/hyperlinkcolor" val="tx"/>
                    </a:ext>
                  </a:extLst>
                </a:hlinkClick>
              </a:rPr>
              <a:t>https://stackoverflow.com/questions/2927993/where-are-the-python-modules-stored</a:t>
            </a:r>
            <a:endParaRPr lang="en-US" i="1" u="sng" dirty="0">
              <a:solidFill>
                <a:srgbClr val="0070C0"/>
              </a:solidFill>
            </a:endParaRPr>
          </a:p>
        </p:txBody>
      </p:sp>
    </p:spTree>
    <p:extLst>
      <p:ext uri="{BB962C8B-B14F-4D97-AF65-F5344CB8AC3E}">
        <p14:creationId xmlns:p14="http://schemas.microsoft.com/office/powerpoint/2010/main" val="2560040732"/>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a:majorFont>
      <a:minorFont>
        <a:latin typeface="Arial"/>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E75168B5-5FEF-4729-B07F-393705FFB90A}" vid="{DABBA34B-B3D2-4894-86BD-E0EEECD39F05}"/>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a:majorFont>
      <a:minorFont>
        <a:latin typeface="Arial"/>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E75168B5-5FEF-4729-B07F-393705FFB90A}" vid="{8D039FAD-0571-441D-B8BD-3D7CE35AD2B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ITSC203</Template>
  <TotalTime>1503</TotalTime>
  <Words>974</Words>
  <Application>Microsoft Office PowerPoint</Application>
  <PresentationFormat>On-screen Show (4:3)</PresentationFormat>
  <Paragraphs>135</Paragraphs>
  <Slides>9</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DejaVu Sans</vt:lpstr>
      <vt:lpstr>Noto Sans CJK SC</vt:lpstr>
      <vt:lpstr>Times New Roman</vt:lpstr>
      <vt:lpstr>Titillium Lt</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Rowe</dc:creator>
  <cp:lastModifiedBy>Gary Rowe</cp:lastModifiedBy>
  <cp:revision>157</cp:revision>
  <cp:lastPrinted>2016-04-11T23:01:10Z</cp:lastPrinted>
  <dcterms:created xsi:type="dcterms:W3CDTF">2019-12-27T21:59:59Z</dcterms:created>
  <dcterms:modified xsi:type="dcterms:W3CDTF">2021-02-12T05:05:02Z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SAIT Polytechnic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22</vt:i4>
  </property>
</Properties>
</file>