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1"/>
  </p:notesMasterIdLst>
  <p:sldIdLst>
    <p:sldId id="256" r:id="rId3"/>
    <p:sldId id="283" r:id="rId4"/>
    <p:sldId id="285" r:id="rId5"/>
    <p:sldId id="286" r:id="rId6"/>
    <p:sldId id="287" r:id="rId7"/>
    <p:sldId id="304" r:id="rId8"/>
    <p:sldId id="312" r:id="rId9"/>
    <p:sldId id="313" r:id="rId10"/>
    <p:sldId id="314" r:id="rId11"/>
    <p:sldId id="305" r:id="rId12"/>
    <p:sldId id="288" r:id="rId13"/>
    <p:sldId id="289" r:id="rId14"/>
    <p:sldId id="290" r:id="rId15"/>
    <p:sldId id="291" r:id="rId16"/>
    <p:sldId id="292" r:id="rId17"/>
    <p:sldId id="318" r:id="rId18"/>
    <p:sldId id="319" r:id="rId19"/>
    <p:sldId id="295" r:id="rId20"/>
    <p:sldId id="310" r:id="rId21"/>
    <p:sldId id="315" r:id="rId22"/>
    <p:sldId id="296" r:id="rId23"/>
    <p:sldId id="297" r:id="rId24"/>
    <p:sldId id="317" r:id="rId25"/>
    <p:sldId id="298" r:id="rId26"/>
    <p:sldId id="316" r:id="rId27"/>
    <p:sldId id="300" r:id="rId28"/>
    <p:sldId id="307" r:id="rId29"/>
    <p:sldId id="284" r:id="rId30"/>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3883" autoAdjust="0"/>
  </p:normalViewPr>
  <p:slideViewPr>
    <p:cSldViewPr>
      <p:cViewPr varScale="1">
        <p:scale>
          <a:sx n="105" d="100"/>
          <a:sy n="105" d="100"/>
        </p:scale>
        <p:origin x="648" y="67"/>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038600" y="1320800"/>
            <a:ext cx="4800600"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203:</a:t>
            </a:r>
          </a:p>
          <a:p>
            <a:pPr>
              <a:lnSpc>
                <a:spcPct val="100000"/>
              </a:lnSpc>
            </a:pPr>
            <a:r>
              <a:rPr lang="en-CA" altLang="en-US" sz="2000" dirty="0">
                <a:solidFill>
                  <a:srgbClr val="005EB8"/>
                </a:solidFill>
                <a:latin typeface="Titillium Lt" panose="00000400000000000000" pitchFamily="2" charset="0"/>
                <a:cs typeface="DejaVu Sans" charset="0"/>
              </a:rPr>
              <a:t>Offensive and Defensive Tool Construction</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038600"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Module 4: CTYPES + Debuggers</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Why calling convention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4665" y="1371600"/>
            <a:ext cx="7914669" cy="2776401"/>
          </a:xfrm>
          <a:prstGeom prst="rect">
            <a:avLst/>
          </a:prstGeom>
          <a:noFill/>
        </p:spPr>
        <p:txBody>
          <a:bodyPr wrap="square" rtlCol="0">
            <a:spAutoFit/>
          </a:bodyPr>
          <a:lstStyle/>
          <a:p>
            <a:pPr>
              <a:lnSpc>
                <a:spcPct val="200000"/>
              </a:lnSpc>
            </a:pPr>
            <a:r>
              <a:rPr lang="en-US" dirty="0"/>
              <a:t>Understanding how the functions expect data ensure that the values are placed in the right order to make the function calls.</a:t>
            </a:r>
          </a:p>
          <a:p>
            <a:pPr>
              <a:lnSpc>
                <a:spcPct val="200000"/>
              </a:lnSpc>
            </a:pPr>
            <a:r>
              <a:rPr lang="en-US" dirty="0"/>
              <a:t>The ensures that you understand then when building your own modules to be used by python you have to maintain this standard to ensure interoperability.</a:t>
            </a:r>
          </a:p>
        </p:txBody>
      </p:sp>
    </p:spTree>
    <p:extLst>
      <p:ext uri="{BB962C8B-B14F-4D97-AF65-F5344CB8AC3E}">
        <p14:creationId xmlns:p14="http://schemas.microsoft.com/office/powerpoint/2010/main" val="215698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Creating our own library</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68647"/>
            <a:ext cx="7914669" cy="5355953"/>
          </a:xfrm>
          <a:prstGeom prst="rect">
            <a:avLst/>
          </a:prstGeom>
          <a:noFill/>
        </p:spPr>
        <p:txBody>
          <a:bodyPr wrap="square" rtlCol="0">
            <a:spAutoFit/>
          </a:bodyPr>
          <a:lstStyle/>
          <a:p>
            <a:pPr>
              <a:lnSpc>
                <a:spcPct val="175000"/>
              </a:lnSpc>
            </a:pPr>
            <a:r>
              <a:rPr lang="en-US" dirty="0"/>
              <a:t>You can think of a library as a binary file that contains only functions that will be performing a task. To this point we have abstracted the idea of a library as simply a Blackbox which we don’t consider. We simply make a request to use </a:t>
            </a:r>
            <a:r>
              <a:rPr lang="en-US" dirty="0" err="1"/>
              <a:t>printf</a:t>
            </a:r>
            <a:r>
              <a:rPr lang="en-US" dirty="0"/>
              <a:t> and the compiler resolves that request.</a:t>
            </a:r>
          </a:p>
          <a:p>
            <a:pPr>
              <a:lnSpc>
                <a:spcPct val="175000"/>
              </a:lnSpc>
            </a:pPr>
            <a:r>
              <a:rPr lang="en-US" dirty="0"/>
              <a:t>Let’s open that Blackbox and try to understand what is happening. </a:t>
            </a:r>
          </a:p>
          <a:p>
            <a:pPr>
              <a:lnSpc>
                <a:spcPct val="175000"/>
              </a:lnSpc>
            </a:pPr>
            <a:r>
              <a:rPr lang="en-US" dirty="0"/>
              <a:t>The following is one possible sequence to use the </a:t>
            </a:r>
            <a:r>
              <a:rPr lang="en-US" dirty="0" err="1"/>
              <a:t>printf</a:t>
            </a:r>
            <a:r>
              <a:rPr lang="en-US" dirty="0"/>
              <a:t> function in a program.</a:t>
            </a:r>
          </a:p>
          <a:p>
            <a:pPr marL="342900" indent="-342900">
              <a:lnSpc>
                <a:spcPct val="175000"/>
              </a:lnSpc>
              <a:buAutoNum type="arabicPeriod"/>
            </a:pPr>
            <a:r>
              <a:rPr lang="en-US" dirty="0"/>
              <a:t>Create </a:t>
            </a:r>
            <a:r>
              <a:rPr lang="en-US" dirty="0" err="1"/>
              <a:t>myfile.h</a:t>
            </a:r>
            <a:r>
              <a:rPr lang="en-US" dirty="0"/>
              <a:t> – contains other header files, constants and prototypes</a:t>
            </a:r>
          </a:p>
          <a:p>
            <a:pPr marL="342900" indent="-342900">
              <a:lnSpc>
                <a:spcPct val="175000"/>
              </a:lnSpc>
              <a:buAutoNum type="arabicPeriod"/>
            </a:pPr>
            <a:r>
              <a:rPr lang="en-US" dirty="0"/>
              <a:t>Create </a:t>
            </a:r>
            <a:r>
              <a:rPr lang="en-US" dirty="0" err="1"/>
              <a:t>myfile.c</a:t>
            </a:r>
            <a:r>
              <a:rPr lang="en-US" dirty="0"/>
              <a:t> – makes reference to </a:t>
            </a:r>
            <a:r>
              <a:rPr lang="en-US" dirty="0" err="1"/>
              <a:t>myfile.h</a:t>
            </a:r>
            <a:r>
              <a:rPr lang="en-US" dirty="0"/>
              <a:t> and contains </a:t>
            </a:r>
            <a:r>
              <a:rPr lang="en-US" dirty="0" err="1"/>
              <a:t>printf</a:t>
            </a:r>
            <a:r>
              <a:rPr lang="en-US" dirty="0"/>
              <a:t> statements</a:t>
            </a:r>
          </a:p>
          <a:p>
            <a:pPr marL="342900" indent="-342900">
              <a:lnSpc>
                <a:spcPct val="175000"/>
              </a:lnSpc>
              <a:buAutoNum type="arabicPeriod"/>
            </a:pPr>
            <a:r>
              <a:rPr lang="en-US" dirty="0"/>
              <a:t>Compile the file and execute the program</a:t>
            </a:r>
            <a:endParaRPr lang="en-US" dirty="0">
              <a:solidFill>
                <a:srgbClr val="0070C0"/>
              </a:solidFill>
            </a:endParaRPr>
          </a:p>
        </p:txBody>
      </p:sp>
    </p:spTree>
    <p:extLst>
      <p:ext uri="{BB962C8B-B14F-4D97-AF65-F5344CB8AC3E}">
        <p14:creationId xmlns:p14="http://schemas.microsoft.com/office/powerpoint/2010/main" val="248419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Steps 1 and 2</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1703030"/>
          </a:xfrm>
          <a:prstGeom prst="rect">
            <a:avLst/>
          </a:prstGeom>
          <a:noFill/>
        </p:spPr>
        <p:txBody>
          <a:bodyPr wrap="square" rtlCol="0">
            <a:spAutoFit/>
          </a:bodyPr>
          <a:lstStyle/>
          <a:p>
            <a:pPr>
              <a:lnSpc>
                <a:spcPct val="150000"/>
              </a:lnSpc>
            </a:pPr>
            <a:r>
              <a:rPr lang="en-US" b="1" dirty="0"/>
              <a:t>Left top</a:t>
            </a:r>
            <a:r>
              <a:rPr lang="en-US" dirty="0"/>
              <a:t>: </a:t>
            </a:r>
            <a:r>
              <a:rPr lang="en-US" b="1" dirty="0">
                <a:solidFill>
                  <a:schemeClr val="accent6"/>
                </a:solidFill>
              </a:rPr>
              <a:t>C code making a call to </a:t>
            </a:r>
            <a:r>
              <a:rPr lang="en-US" b="1" dirty="0" err="1">
                <a:solidFill>
                  <a:schemeClr val="accent6"/>
                </a:solidFill>
              </a:rPr>
              <a:t>printf</a:t>
            </a:r>
            <a:r>
              <a:rPr lang="en-US" b="1" dirty="0">
                <a:solidFill>
                  <a:schemeClr val="accent6"/>
                </a:solidFill>
              </a:rPr>
              <a:t> and </a:t>
            </a:r>
            <a:r>
              <a:rPr lang="en-US" b="1" dirty="0" err="1">
                <a:solidFill>
                  <a:schemeClr val="accent6"/>
                </a:solidFill>
              </a:rPr>
              <a:t>myfunc</a:t>
            </a:r>
            <a:endParaRPr lang="en-US" b="1" dirty="0">
              <a:solidFill>
                <a:schemeClr val="accent6"/>
              </a:solidFill>
            </a:endParaRPr>
          </a:p>
          <a:p>
            <a:pPr>
              <a:lnSpc>
                <a:spcPct val="150000"/>
              </a:lnSpc>
            </a:pPr>
            <a:r>
              <a:rPr lang="en-US" b="1" dirty="0"/>
              <a:t>Right top</a:t>
            </a:r>
            <a:r>
              <a:rPr lang="en-US" dirty="0"/>
              <a:t>: </a:t>
            </a:r>
            <a:r>
              <a:rPr lang="en-US" b="1" dirty="0">
                <a:solidFill>
                  <a:schemeClr val="accent6"/>
                </a:solidFill>
              </a:rPr>
              <a:t>Header file with prototypes and preprocessor call for </a:t>
            </a:r>
            <a:r>
              <a:rPr lang="en-US" b="1" dirty="0" err="1">
                <a:solidFill>
                  <a:schemeClr val="accent6"/>
                </a:solidFill>
              </a:rPr>
              <a:t>stdio.h</a:t>
            </a:r>
            <a:endParaRPr lang="en-US" b="1" dirty="0">
              <a:solidFill>
                <a:schemeClr val="accent6"/>
              </a:solidFill>
            </a:endParaRPr>
          </a:p>
          <a:p>
            <a:pPr>
              <a:lnSpc>
                <a:spcPct val="150000"/>
              </a:lnSpc>
            </a:pPr>
            <a:r>
              <a:rPr lang="en-US" b="1" dirty="0"/>
              <a:t>Bottom</a:t>
            </a:r>
            <a:r>
              <a:rPr lang="en-US" dirty="0"/>
              <a:t>: </a:t>
            </a:r>
            <a:r>
              <a:rPr lang="en-US" b="1" dirty="0">
                <a:solidFill>
                  <a:schemeClr val="accent6"/>
                </a:solidFill>
              </a:rPr>
              <a:t>Commands used to build library and execute </a:t>
            </a:r>
            <a:r>
              <a:rPr lang="en-US" b="1" dirty="0" err="1">
                <a:solidFill>
                  <a:schemeClr val="accent6"/>
                </a:solidFill>
              </a:rPr>
              <a:t>myfile</a:t>
            </a:r>
            <a:r>
              <a:rPr lang="en-US" b="1" dirty="0">
                <a:solidFill>
                  <a:schemeClr val="accent6"/>
                </a:solidFill>
              </a:rPr>
              <a:t> </a:t>
            </a:r>
          </a:p>
          <a:p>
            <a:pPr>
              <a:lnSpc>
                <a:spcPct val="150000"/>
              </a:lnSpc>
            </a:pPr>
            <a:r>
              <a:rPr lang="en-US" b="1" dirty="0">
                <a:solidFill>
                  <a:schemeClr val="accent6"/>
                </a:solidFill>
              </a:rPr>
              <a:t>               executable and final output of the program.</a:t>
            </a:r>
          </a:p>
        </p:txBody>
      </p:sp>
      <p:pic>
        <p:nvPicPr>
          <p:cNvPr id="4" name="Picture 3">
            <a:extLst>
              <a:ext uri="{FF2B5EF4-FFF2-40B4-BE49-F238E27FC236}">
                <a16:creationId xmlns:a16="http://schemas.microsoft.com/office/drawing/2014/main" id="{65086B66-327C-4122-8626-A347D97680A0}"/>
              </a:ext>
            </a:extLst>
          </p:cNvPr>
          <p:cNvPicPr>
            <a:picLocks noChangeAspect="1"/>
          </p:cNvPicPr>
          <p:nvPr/>
        </p:nvPicPr>
        <p:blipFill>
          <a:blip r:embed="rId2"/>
          <a:stretch>
            <a:fillRect/>
          </a:stretch>
        </p:blipFill>
        <p:spPr>
          <a:xfrm>
            <a:off x="613380" y="2530950"/>
            <a:ext cx="3577620" cy="2266042"/>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E398B31E-AEF1-40D5-9436-EE7794E312DA}"/>
              </a:ext>
            </a:extLst>
          </p:cNvPr>
          <p:cNvPicPr>
            <a:picLocks noChangeAspect="1"/>
          </p:cNvPicPr>
          <p:nvPr/>
        </p:nvPicPr>
        <p:blipFill>
          <a:blip r:embed="rId3"/>
          <a:stretch>
            <a:fillRect/>
          </a:stretch>
        </p:blipFill>
        <p:spPr>
          <a:xfrm>
            <a:off x="433398" y="5041900"/>
            <a:ext cx="8277204" cy="679450"/>
          </a:xfrm>
          <a:prstGeom prst="rect">
            <a:avLst/>
          </a:prstGeom>
        </p:spPr>
      </p:pic>
      <p:pic>
        <p:nvPicPr>
          <p:cNvPr id="7" name="Picture 6">
            <a:extLst>
              <a:ext uri="{FF2B5EF4-FFF2-40B4-BE49-F238E27FC236}">
                <a16:creationId xmlns:a16="http://schemas.microsoft.com/office/drawing/2014/main" id="{093A68CD-EC26-411A-BACE-0888553E3382}"/>
              </a:ext>
            </a:extLst>
          </p:cNvPr>
          <p:cNvPicPr>
            <a:picLocks noChangeAspect="1"/>
          </p:cNvPicPr>
          <p:nvPr/>
        </p:nvPicPr>
        <p:blipFill>
          <a:blip r:embed="rId4"/>
          <a:stretch>
            <a:fillRect/>
          </a:stretch>
        </p:blipFill>
        <p:spPr>
          <a:xfrm>
            <a:off x="735142" y="5791200"/>
            <a:ext cx="3145690" cy="533400"/>
          </a:xfrm>
          <a:prstGeom prst="rect">
            <a:avLst/>
          </a:prstGeom>
        </p:spPr>
      </p:pic>
      <p:pic>
        <p:nvPicPr>
          <p:cNvPr id="8" name="Picture 7">
            <a:extLst>
              <a:ext uri="{FF2B5EF4-FFF2-40B4-BE49-F238E27FC236}">
                <a16:creationId xmlns:a16="http://schemas.microsoft.com/office/drawing/2014/main" id="{1871EF17-638F-462B-827C-C8BF68956041}"/>
              </a:ext>
            </a:extLst>
          </p:cNvPr>
          <p:cNvPicPr>
            <a:picLocks noChangeAspect="1"/>
          </p:cNvPicPr>
          <p:nvPr/>
        </p:nvPicPr>
        <p:blipFill>
          <a:blip r:embed="rId5"/>
          <a:stretch>
            <a:fillRect/>
          </a:stretch>
        </p:blipFill>
        <p:spPr>
          <a:xfrm>
            <a:off x="4953002" y="2514600"/>
            <a:ext cx="3600825" cy="19050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099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Step 3</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2949525"/>
          </a:xfrm>
          <a:prstGeom prst="rect">
            <a:avLst/>
          </a:prstGeom>
          <a:noFill/>
        </p:spPr>
        <p:txBody>
          <a:bodyPr wrap="square" rtlCol="0">
            <a:spAutoFit/>
          </a:bodyPr>
          <a:lstStyle/>
          <a:p>
            <a:pPr>
              <a:lnSpc>
                <a:spcPct val="150000"/>
              </a:lnSpc>
            </a:pPr>
            <a:r>
              <a:rPr lang="en-US" dirty="0"/>
              <a:t>Now the final C file to create the library.</a:t>
            </a:r>
          </a:p>
          <a:p>
            <a:pPr>
              <a:lnSpc>
                <a:spcPct val="150000"/>
              </a:lnSpc>
            </a:pPr>
            <a:r>
              <a:rPr lang="en-US" dirty="0"/>
              <a:t>Notice the code below does not have:</a:t>
            </a:r>
          </a:p>
          <a:p>
            <a:pPr marL="1085850" lvl="1" indent="-342900">
              <a:lnSpc>
                <a:spcPct val="150000"/>
              </a:lnSpc>
              <a:buAutoNum type="arabicPeriod"/>
            </a:pPr>
            <a:r>
              <a:rPr lang="en-US" dirty="0"/>
              <a:t>Prototype</a:t>
            </a:r>
          </a:p>
          <a:p>
            <a:pPr marL="1085850" lvl="1" indent="-342900">
              <a:lnSpc>
                <a:spcPct val="150000"/>
              </a:lnSpc>
              <a:buAutoNum type="arabicPeriod"/>
            </a:pPr>
            <a:r>
              <a:rPr lang="en-US" dirty="0"/>
              <a:t>Main</a:t>
            </a:r>
          </a:p>
          <a:p>
            <a:pPr>
              <a:lnSpc>
                <a:spcPct val="150000"/>
              </a:lnSpc>
            </a:pPr>
            <a:r>
              <a:rPr lang="en-US" dirty="0"/>
              <a:t>You can put more functions to make this more interesting and capable</a:t>
            </a:r>
          </a:p>
          <a:p>
            <a:pPr>
              <a:lnSpc>
                <a:spcPct val="150000"/>
              </a:lnSpc>
            </a:pPr>
            <a:r>
              <a:rPr lang="en-US" dirty="0"/>
              <a:t>You create the final library file with the following commands:</a:t>
            </a:r>
          </a:p>
          <a:p>
            <a:pPr lvl="1">
              <a:lnSpc>
                <a:spcPct val="150000"/>
              </a:lnSpc>
            </a:pPr>
            <a:r>
              <a:rPr lang="en-US" b="1" dirty="0" err="1">
                <a:solidFill>
                  <a:schemeClr val="accent6"/>
                </a:solidFill>
              </a:rPr>
              <a:t>gcc</a:t>
            </a:r>
            <a:r>
              <a:rPr lang="en-US" b="1" dirty="0">
                <a:solidFill>
                  <a:schemeClr val="accent6"/>
                </a:solidFill>
              </a:rPr>
              <a:t> -Wall -shared -</a:t>
            </a:r>
            <a:r>
              <a:rPr lang="en-US" b="1" dirty="0" err="1">
                <a:solidFill>
                  <a:schemeClr val="accent6"/>
                </a:solidFill>
              </a:rPr>
              <a:t>fPIC</a:t>
            </a:r>
            <a:r>
              <a:rPr lang="en-US" b="1" dirty="0">
                <a:solidFill>
                  <a:schemeClr val="accent6"/>
                </a:solidFill>
              </a:rPr>
              <a:t> </a:t>
            </a:r>
            <a:r>
              <a:rPr lang="en-US" b="1" dirty="0" err="1">
                <a:solidFill>
                  <a:schemeClr val="accent6"/>
                </a:solidFill>
              </a:rPr>
              <a:t>libfunc.c</a:t>
            </a:r>
            <a:r>
              <a:rPr lang="en-US" b="1" dirty="0">
                <a:solidFill>
                  <a:schemeClr val="accent6"/>
                </a:solidFill>
              </a:rPr>
              <a:t> -o libfunc.so</a:t>
            </a:r>
          </a:p>
        </p:txBody>
      </p:sp>
      <p:pic>
        <p:nvPicPr>
          <p:cNvPr id="4" name="Picture 3">
            <a:extLst>
              <a:ext uri="{FF2B5EF4-FFF2-40B4-BE49-F238E27FC236}">
                <a16:creationId xmlns:a16="http://schemas.microsoft.com/office/drawing/2014/main" id="{3C65B3C1-86D9-4991-9D52-089A413A21F8}"/>
              </a:ext>
            </a:extLst>
          </p:cNvPr>
          <p:cNvPicPr>
            <a:picLocks noChangeAspect="1"/>
          </p:cNvPicPr>
          <p:nvPr/>
        </p:nvPicPr>
        <p:blipFill>
          <a:blip r:embed="rId2"/>
          <a:stretch>
            <a:fillRect/>
          </a:stretch>
        </p:blipFill>
        <p:spPr>
          <a:xfrm>
            <a:off x="928038" y="3926425"/>
            <a:ext cx="7285351" cy="2225233"/>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52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275973"/>
            <a:ext cx="7914669" cy="3780522"/>
          </a:xfrm>
          <a:prstGeom prst="rect">
            <a:avLst/>
          </a:prstGeom>
          <a:noFill/>
        </p:spPr>
        <p:txBody>
          <a:bodyPr wrap="square" rtlCol="0">
            <a:spAutoFit/>
          </a:bodyPr>
          <a:lstStyle/>
          <a:p>
            <a:pPr>
              <a:lnSpc>
                <a:spcPct val="150000"/>
              </a:lnSpc>
            </a:pPr>
            <a:r>
              <a:rPr lang="en-US" dirty="0"/>
              <a:t>Create a new c file that contains 2 functions:</a:t>
            </a:r>
          </a:p>
          <a:p>
            <a:pPr marL="342900" indent="-342900">
              <a:lnSpc>
                <a:spcPct val="150000"/>
              </a:lnSpc>
              <a:buAutoNum type="arabicPeriod"/>
            </a:pPr>
            <a:r>
              <a:rPr lang="en-US" b="1" dirty="0"/>
              <a:t>void divide(int </a:t>
            </a:r>
            <a:r>
              <a:rPr lang="en-US" b="1" dirty="0" err="1"/>
              <a:t>aval</a:t>
            </a:r>
            <a:r>
              <a:rPr lang="en-US" b="1" dirty="0"/>
              <a:t>, int </a:t>
            </a:r>
            <a:r>
              <a:rPr lang="en-US" b="1" dirty="0" err="1"/>
              <a:t>bval</a:t>
            </a:r>
            <a:r>
              <a:rPr lang="en-US" b="1" dirty="0"/>
              <a:t>); </a:t>
            </a:r>
          </a:p>
          <a:p>
            <a:pPr marL="1085850" lvl="1" indent="-342900">
              <a:lnSpc>
                <a:spcPct val="150000"/>
              </a:lnSpc>
              <a:buFont typeface="Arial" panose="020B0604020202020204" pitchFamily="34" charset="0"/>
              <a:buChar char="•"/>
            </a:pPr>
            <a:r>
              <a:rPr lang="en-US" dirty="0">
                <a:solidFill>
                  <a:schemeClr val="accent6"/>
                </a:solidFill>
              </a:rPr>
              <a:t>the function prints the result of </a:t>
            </a:r>
            <a:r>
              <a:rPr lang="en-US" dirty="0" err="1">
                <a:solidFill>
                  <a:schemeClr val="accent6"/>
                </a:solidFill>
              </a:rPr>
              <a:t>aval</a:t>
            </a:r>
            <a:r>
              <a:rPr lang="en-US" dirty="0">
                <a:solidFill>
                  <a:schemeClr val="accent6"/>
                </a:solidFill>
              </a:rPr>
              <a:t> / </a:t>
            </a:r>
            <a:r>
              <a:rPr lang="en-US" dirty="0" err="1">
                <a:solidFill>
                  <a:schemeClr val="accent6"/>
                </a:solidFill>
              </a:rPr>
              <a:t>bval</a:t>
            </a:r>
            <a:endParaRPr lang="en-US" dirty="0">
              <a:solidFill>
                <a:schemeClr val="accent6"/>
              </a:solidFill>
            </a:endParaRPr>
          </a:p>
          <a:p>
            <a:pPr marL="342900" indent="-342900">
              <a:lnSpc>
                <a:spcPct val="150000"/>
              </a:lnSpc>
              <a:buAutoNum type="arabicPeriod"/>
            </a:pPr>
            <a:r>
              <a:rPr lang="en-US" b="1" dirty="0"/>
              <a:t>void multiply(int </a:t>
            </a:r>
            <a:r>
              <a:rPr lang="en-US" b="1" dirty="0" err="1"/>
              <a:t>aval</a:t>
            </a:r>
            <a:r>
              <a:rPr lang="en-US" b="1" dirty="0"/>
              <a:t>, int </a:t>
            </a:r>
            <a:r>
              <a:rPr lang="en-US" b="1" dirty="0" err="1"/>
              <a:t>bval</a:t>
            </a:r>
            <a:r>
              <a:rPr lang="en-US" b="1" dirty="0"/>
              <a:t>, int </a:t>
            </a:r>
            <a:r>
              <a:rPr lang="en-US" b="1" dirty="0" err="1"/>
              <a:t>cval</a:t>
            </a:r>
            <a:r>
              <a:rPr lang="en-US" b="1" dirty="0"/>
              <a:t>); </a:t>
            </a:r>
          </a:p>
          <a:p>
            <a:pPr marL="1085850" lvl="1" indent="-342900">
              <a:lnSpc>
                <a:spcPct val="150000"/>
              </a:lnSpc>
              <a:buFont typeface="Arial" panose="020B0604020202020204" pitchFamily="34" charset="0"/>
              <a:buChar char="•"/>
            </a:pPr>
            <a:r>
              <a:rPr lang="en-US" dirty="0">
                <a:solidFill>
                  <a:schemeClr val="accent6"/>
                </a:solidFill>
              </a:rPr>
              <a:t>The function multiples 3 values and prints the results to the screen</a:t>
            </a:r>
          </a:p>
          <a:p>
            <a:pPr>
              <a:lnSpc>
                <a:spcPct val="150000"/>
              </a:lnSpc>
            </a:pPr>
            <a:r>
              <a:rPr lang="en-US" dirty="0"/>
              <a:t>Use the filename </a:t>
            </a:r>
            <a:r>
              <a:rPr lang="en-US" dirty="0" err="1"/>
              <a:t>mymath.c</a:t>
            </a:r>
            <a:r>
              <a:rPr lang="en-US" dirty="0"/>
              <a:t>, and compile the files into 1 library called </a:t>
            </a:r>
            <a:r>
              <a:rPr lang="en-US" b="1" dirty="0"/>
              <a:t>libfunc.so</a:t>
            </a:r>
          </a:p>
          <a:p>
            <a:pPr>
              <a:lnSpc>
                <a:spcPct val="150000"/>
              </a:lnSpc>
            </a:pPr>
            <a:endParaRPr lang="en-US" dirty="0">
              <a:solidFill>
                <a:schemeClr val="accent6"/>
              </a:solidFill>
            </a:endParaRPr>
          </a:p>
        </p:txBody>
      </p:sp>
    </p:spTree>
    <p:extLst>
      <p:ext uri="{BB962C8B-B14F-4D97-AF65-F5344CB8AC3E}">
        <p14:creationId xmlns:p14="http://schemas.microsoft.com/office/powerpoint/2010/main" val="219234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ctypes</a:t>
            </a:r>
            <a:r>
              <a:rPr lang="en-CA" altLang="en-US" sz="3000" b="1" dirty="0">
                <a:cs typeface="DejaVu Sans" charset="0"/>
              </a:rPr>
              <a:t> … again?!!!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14400"/>
            <a:ext cx="7692419" cy="2949525"/>
          </a:xfrm>
          <a:prstGeom prst="rect">
            <a:avLst/>
          </a:prstGeom>
          <a:noFill/>
        </p:spPr>
        <p:txBody>
          <a:bodyPr wrap="square" rtlCol="0">
            <a:spAutoFit/>
          </a:bodyPr>
          <a:lstStyle/>
          <a:p>
            <a:pPr>
              <a:lnSpc>
                <a:spcPct val="150000"/>
              </a:lnSpc>
            </a:pPr>
            <a:r>
              <a:rPr lang="en-US" dirty="0"/>
              <a:t>We have created our library but now what. How can we make use of that newly created library?</a:t>
            </a:r>
          </a:p>
          <a:p>
            <a:pPr>
              <a:lnSpc>
                <a:spcPct val="150000"/>
              </a:lnSpc>
            </a:pPr>
            <a:r>
              <a:rPr lang="en-US" dirty="0"/>
              <a:t>	</a:t>
            </a:r>
            <a:r>
              <a:rPr lang="en-US" dirty="0">
                <a:solidFill>
                  <a:schemeClr val="accent6"/>
                </a:solidFill>
              </a:rPr>
              <a:t>See the image showing the steps we can take to use this</a:t>
            </a:r>
            <a:r>
              <a:rPr lang="en-US" dirty="0"/>
              <a:t>.</a:t>
            </a:r>
          </a:p>
          <a:p>
            <a:pPr>
              <a:lnSpc>
                <a:spcPct val="150000"/>
              </a:lnSpc>
            </a:pPr>
            <a:r>
              <a:rPr lang="en-US" dirty="0"/>
              <a:t>How can we find out what functions this new API provides to us?</a:t>
            </a:r>
          </a:p>
          <a:p>
            <a:pPr marL="1085850" lvl="1" indent="-342900">
              <a:lnSpc>
                <a:spcPct val="150000"/>
              </a:lnSpc>
              <a:buFont typeface="Arial" panose="020B0604020202020204" pitchFamily="34" charset="0"/>
              <a:buChar char="•"/>
            </a:pPr>
            <a:r>
              <a:rPr lang="en-US" dirty="0">
                <a:solidFill>
                  <a:schemeClr val="accent6"/>
                </a:solidFill>
              </a:rPr>
              <a:t>nm -D &lt;name of the library&gt;</a:t>
            </a:r>
          </a:p>
          <a:p>
            <a:pPr marL="1085850" lvl="1" indent="-342900">
              <a:lnSpc>
                <a:spcPct val="150000"/>
              </a:lnSpc>
              <a:buFont typeface="Arial" panose="020B0604020202020204" pitchFamily="34" charset="0"/>
              <a:buChar char="•"/>
            </a:pPr>
            <a:r>
              <a:rPr lang="en-US" dirty="0">
                <a:solidFill>
                  <a:schemeClr val="accent6"/>
                </a:solidFill>
              </a:rPr>
              <a:t>nm -D /usr/lib/x86_64-linux-gnu/libc-2.31.so</a:t>
            </a:r>
            <a:endParaRPr lang="en-US" dirty="0"/>
          </a:p>
          <a:p>
            <a:pPr>
              <a:lnSpc>
                <a:spcPct val="150000"/>
              </a:lnSpc>
            </a:pPr>
            <a:r>
              <a:rPr lang="en-US" dirty="0"/>
              <a:t>What other library can this be applied to?</a:t>
            </a:r>
          </a:p>
        </p:txBody>
      </p:sp>
      <p:pic>
        <p:nvPicPr>
          <p:cNvPr id="5" name="Picture 4">
            <a:extLst>
              <a:ext uri="{FF2B5EF4-FFF2-40B4-BE49-F238E27FC236}">
                <a16:creationId xmlns:a16="http://schemas.microsoft.com/office/drawing/2014/main" id="{D631E535-F061-4A0A-9E3B-743976BBF674}"/>
              </a:ext>
            </a:extLst>
          </p:cNvPr>
          <p:cNvPicPr>
            <a:picLocks noChangeAspect="1"/>
          </p:cNvPicPr>
          <p:nvPr/>
        </p:nvPicPr>
        <p:blipFill>
          <a:blip r:embed="rId2"/>
          <a:stretch>
            <a:fillRect/>
          </a:stretch>
        </p:blipFill>
        <p:spPr>
          <a:xfrm>
            <a:off x="1320803" y="4191000"/>
            <a:ext cx="6502394" cy="1219200"/>
          </a:xfrm>
          <a:prstGeom prst="rect">
            <a:avLst/>
          </a:prstGeom>
        </p:spPr>
      </p:pic>
    </p:spTree>
    <p:extLst>
      <p:ext uri="{BB962C8B-B14F-4D97-AF65-F5344CB8AC3E}">
        <p14:creationId xmlns:p14="http://schemas.microsoft.com/office/powerpoint/2010/main" val="39602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ctypes</a:t>
            </a:r>
            <a:r>
              <a:rPr lang="en-CA" altLang="en-US" sz="3000" b="1" dirty="0">
                <a:cs typeface="DejaVu Sans" charset="0"/>
              </a:rPr>
              <a:t> … datatypes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14400"/>
            <a:ext cx="7692419" cy="5442516"/>
          </a:xfrm>
          <a:prstGeom prst="rect">
            <a:avLst/>
          </a:prstGeom>
          <a:noFill/>
        </p:spPr>
        <p:txBody>
          <a:bodyPr wrap="square" rtlCol="0">
            <a:spAutoFit/>
          </a:bodyPr>
          <a:lstStyle/>
          <a:p>
            <a:pPr>
              <a:lnSpc>
                <a:spcPct val="150000"/>
              </a:lnSpc>
            </a:pPr>
            <a:r>
              <a:rPr lang="en-US" dirty="0"/>
              <a:t>The </a:t>
            </a:r>
            <a:r>
              <a:rPr lang="en-US" dirty="0" err="1"/>
              <a:t>ctypes</a:t>
            </a:r>
            <a:r>
              <a:rPr lang="en-US" dirty="0"/>
              <a:t> modules presents every possible datatype available in C to the developer a full can be found at the following link:</a:t>
            </a:r>
          </a:p>
          <a:p>
            <a:pPr lvl="1">
              <a:lnSpc>
                <a:spcPct val="150000"/>
              </a:lnSpc>
            </a:pPr>
            <a:r>
              <a:rPr lang="en-US" sz="1600" dirty="0">
                <a:solidFill>
                  <a:schemeClr val="accent6"/>
                </a:solidFill>
              </a:rPr>
              <a:t>https://docs.python.org/3/library/ctypes.html#fundamental-data-types</a:t>
            </a:r>
          </a:p>
          <a:p>
            <a:pPr>
              <a:lnSpc>
                <a:spcPct val="150000"/>
              </a:lnSpc>
            </a:pPr>
            <a:r>
              <a:rPr lang="en-US" dirty="0"/>
              <a:t>A few of the common one we will use include:</a:t>
            </a:r>
          </a:p>
          <a:p>
            <a:pPr lvl="1">
              <a:lnSpc>
                <a:spcPct val="150000"/>
              </a:lnSpc>
            </a:pPr>
            <a:r>
              <a:rPr lang="en-US" dirty="0"/>
              <a:t>	</a:t>
            </a:r>
            <a:r>
              <a:rPr lang="en-US" dirty="0" err="1">
                <a:solidFill>
                  <a:schemeClr val="accent6"/>
                </a:solidFill>
              </a:rPr>
              <a:t>c_int</a:t>
            </a:r>
            <a:r>
              <a:rPr lang="en-US" dirty="0">
                <a:solidFill>
                  <a:schemeClr val="accent6"/>
                </a:solidFill>
              </a:rPr>
              <a:t>, </a:t>
            </a:r>
            <a:r>
              <a:rPr lang="en-US" dirty="0" err="1">
                <a:solidFill>
                  <a:schemeClr val="accent6"/>
                </a:solidFill>
              </a:rPr>
              <a:t>c_char</a:t>
            </a:r>
            <a:r>
              <a:rPr lang="en-US" dirty="0">
                <a:solidFill>
                  <a:schemeClr val="accent6"/>
                </a:solidFill>
              </a:rPr>
              <a:t>, </a:t>
            </a:r>
            <a:r>
              <a:rPr lang="en-US" dirty="0" err="1">
                <a:solidFill>
                  <a:schemeClr val="accent6"/>
                </a:solidFill>
              </a:rPr>
              <a:t>c_char_p</a:t>
            </a:r>
            <a:r>
              <a:rPr lang="en-US" dirty="0">
                <a:solidFill>
                  <a:schemeClr val="accent6"/>
                </a:solidFill>
              </a:rPr>
              <a:t>, </a:t>
            </a:r>
            <a:r>
              <a:rPr lang="en-US" dirty="0" err="1">
                <a:solidFill>
                  <a:schemeClr val="accent6"/>
                </a:solidFill>
              </a:rPr>
              <a:t>c_short</a:t>
            </a:r>
            <a:endParaRPr lang="en-US" dirty="0">
              <a:solidFill>
                <a:schemeClr val="accent6"/>
              </a:solidFill>
            </a:endParaRPr>
          </a:p>
          <a:p>
            <a:pPr>
              <a:lnSpc>
                <a:spcPct val="150000"/>
              </a:lnSpc>
            </a:pPr>
            <a:r>
              <a:rPr lang="en-US" dirty="0"/>
              <a:t>In order to pass information to functions it is encourage that you use the </a:t>
            </a:r>
            <a:r>
              <a:rPr lang="en-US" dirty="0" err="1"/>
              <a:t>argstype</a:t>
            </a:r>
            <a:r>
              <a:rPr lang="en-US" dirty="0"/>
              <a:t> method. Its intended purpose is to ensure that when you send data from python that the types match the required entries on the other end. The intended purpose is to avoid catastrophe; as there is no means of type checking or exception handling within those modules, this means that you could crash your program or worse blue screen your VM.</a:t>
            </a:r>
          </a:p>
          <a:p>
            <a:pPr lvl="1">
              <a:lnSpc>
                <a:spcPct val="150000"/>
              </a:lnSpc>
            </a:pPr>
            <a:r>
              <a:rPr lang="en-US" dirty="0"/>
              <a:t>	</a:t>
            </a:r>
            <a:r>
              <a:rPr lang="en-US" dirty="0" err="1">
                <a:solidFill>
                  <a:schemeClr val="accent6"/>
                </a:solidFill>
              </a:rPr>
              <a:t>printf.argparse</a:t>
            </a:r>
            <a:r>
              <a:rPr lang="en-US" dirty="0">
                <a:solidFill>
                  <a:schemeClr val="accent6"/>
                </a:solidFill>
              </a:rPr>
              <a:t> = [</a:t>
            </a:r>
            <a:r>
              <a:rPr lang="en-US" dirty="0" err="1">
                <a:solidFill>
                  <a:schemeClr val="accent6"/>
                </a:solidFill>
              </a:rPr>
              <a:t>c_char_p</a:t>
            </a:r>
            <a:r>
              <a:rPr lang="en-US" dirty="0">
                <a:solidFill>
                  <a:schemeClr val="accent6"/>
                </a:solidFill>
              </a:rPr>
              <a:t>, </a:t>
            </a:r>
            <a:r>
              <a:rPr lang="en-US" dirty="0" err="1">
                <a:solidFill>
                  <a:schemeClr val="accent6"/>
                </a:solidFill>
              </a:rPr>
              <a:t>c_int</a:t>
            </a:r>
            <a:r>
              <a:rPr lang="en-US" dirty="0">
                <a:solidFill>
                  <a:schemeClr val="accent6"/>
                </a:solidFill>
              </a:rPr>
              <a:t>, </a:t>
            </a:r>
            <a:r>
              <a:rPr lang="en-US" dirty="0" err="1">
                <a:solidFill>
                  <a:schemeClr val="accent6"/>
                </a:solidFill>
              </a:rPr>
              <a:t>c_char</a:t>
            </a:r>
            <a:r>
              <a:rPr lang="en-US" dirty="0">
                <a:solidFill>
                  <a:schemeClr val="accent6"/>
                </a:solidFill>
              </a:rPr>
              <a:t>, </a:t>
            </a:r>
            <a:r>
              <a:rPr lang="en-US" dirty="0" err="1">
                <a:solidFill>
                  <a:schemeClr val="accent6"/>
                </a:solidFill>
              </a:rPr>
              <a:t>c_char_p</a:t>
            </a:r>
            <a:r>
              <a:rPr lang="en-US" dirty="0">
                <a:solidFill>
                  <a:schemeClr val="accent6"/>
                </a:solidFill>
              </a:rPr>
              <a:t>]</a:t>
            </a:r>
          </a:p>
          <a:p>
            <a:pPr>
              <a:lnSpc>
                <a:spcPct val="150000"/>
              </a:lnSpc>
            </a:pPr>
            <a:endParaRPr lang="en-US" dirty="0"/>
          </a:p>
        </p:txBody>
      </p:sp>
    </p:spTree>
    <p:extLst>
      <p:ext uri="{BB962C8B-B14F-4D97-AF65-F5344CB8AC3E}">
        <p14:creationId xmlns:p14="http://schemas.microsoft.com/office/powerpoint/2010/main" val="296255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ctypes</a:t>
            </a:r>
            <a:r>
              <a:rPr lang="en-CA" altLang="en-US" sz="3000" b="1" dirty="0">
                <a:cs typeface="DejaVu Sans" charset="0"/>
              </a:rPr>
              <a:t> … creating types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14400"/>
            <a:ext cx="7692419" cy="872034"/>
          </a:xfrm>
          <a:prstGeom prst="rect">
            <a:avLst/>
          </a:prstGeom>
          <a:noFill/>
        </p:spPr>
        <p:txBody>
          <a:bodyPr wrap="square" rtlCol="0">
            <a:spAutoFit/>
          </a:bodyPr>
          <a:lstStyle/>
          <a:p>
            <a:pPr>
              <a:lnSpc>
                <a:spcPct val="150000"/>
              </a:lnSpc>
            </a:pPr>
            <a:r>
              <a:rPr lang="en-US" dirty="0"/>
              <a:t>The table below shows the creation of </a:t>
            </a:r>
            <a:r>
              <a:rPr lang="en-US" dirty="0" err="1"/>
              <a:t>ctype</a:t>
            </a:r>
            <a:r>
              <a:rPr lang="en-US" dirty="0"/>
              <a:t> object in python and the associated C declaration that goes along with it.</a:t>
            </a:r>
          </a:p>
        </p:txBody>
      </p:sp>
      <p:graphicFrame>
        <p:nvGraphicFramePr>
          <p:cNvPr id="8" name="Table 7">
            <a:extLst>
              <a:ext uri="{FF2B5EF4-FFF2-40B4-BE49-F238E27FC236}">
                <a16:creationId xmlns:a16="http://schemas.microsoft.com/office/drawing/2014/main" id="{D9D50155-6622-4D5A-B5DF-301000D551A6}"/>
              </a:ext>
            </a:extLst>
          </p:cNvPr>
          <p:cNvGraphicFramePr>
            <a:graphicFrameLocks noGrp="1"/>
          </p:cNvGraphicFramePr>
          <p:nvPr/>
        </p:nvGraphicFramePr>
        <p:xfrm>
          <a:off x="711200" y="2629694"/>
          <a:ext cx="7721600" cy="2743200"/>
        </p:xfrm>
        <a:graphic>
          <a:graphicData uri="http://schemas.openxmlformats.org/drawingml/2006/table">
            <a:tbl>
              <a:tblPr/>
              <a:tblGrid>
                <a:gridCol w="3683000">
                  <a:extLst>
                    <a:ext uri="{9D8B030D-6E8A-4147-A177-3AD203B41FA5}">
                      <a16:colId xmlns:a16="http://schemas.microsoft.com/office/drawing/2014/main" val="140710801"/>
                    </a:ext>
                  </a:extLst>
                </a:gridCol>
                <a:gridCol w="1511300">
                  <a:extLst>
                    <a:ext uri="{9D8B030D-6E8A-4147-A177-3AD203B41FA5}">
                      <a16:colId xmlns:a16="http://schemas.microsoft.com/office/drawing/2014/main" val="1242145531"/>
                    </a:ext>
                  </a:extLst>
                </a:gridCol>
                <a:gridCol w="2527300">
                  <a:extLst>
                    <a:ext uri="{9D8B030D-6E8A-4147-A177-3AD203B41FA5}">
                      <a16:colId xmlns:a16="http://schemas.microsoft.com/office/drawing/2014/main" val="2454145358"/>
                    </a:ext>
                  </a:extLst>
                </a:gridCol>
              </a:tblGrid>
              <a:tr h="228600">
                <a:tc>
                  <a:txBody>
                    <a:bodyPr/>
                    <a:lstStyle/>
                    <a:p>
                      <a:pPr algn="l" fontAlgn="b"/>
                      <a:r>
                        <a:rPr lang="en-US" sz="1400" b="1" i="0" u="none" strike="noStrike">
                          <a:solidFill>
                            <a:srgbClr val="FFFFFF"/>
                          </a:solidFill>
                          <a:effectLst/>
                          <a:latin typeface="Calibri" panose="020F0502020204030204" pitchFamily="34" charset="0"/>
                        </a:rPr>
                        <a:t>Python ctype declaration</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panose="020F0502020204030204" pitchFamily="34" charset="0"/>
                        </a:rPr>
                        <a:t>ctype methods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400" b="1" i="0" u="none" strike="noStrike">
                          <a:solidFill>
                            <a:srgbClr val="FFFFFF"/>
                          </a:solidFill>
                          <a:effectLst/>
                          <a:latin typeface="Calibri" panose="020F0502020204030204" pitchFamily="34" charset="0"/>
                        </a:rPr>
                        <a:t>C Declaration</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4219630700"/>
                  </a:ext>
                </a:extLst>
              </a:tr>
              <a:tr h="228600">
                <a:tc>
                  <a:txBody>
                    <a:bodyPr/>
                    <a:lstStyle/>
                    <a:p>
                      <a:pPr algn="l" fontAlgn="b"/>
                      <a:r>
                        <a:rPr lang="en-US" sz="1400" b="1" i="0" u="none" strike="noStrike">
                          <a:solidFill>
                            <a:srgbClr val="000000"/>
                          </a:solidFill>
                          <a:effectLst/>
                          <a:latin typeface="Calibri" panose="020F0502020204030204" pitchFamily="34" charset="0"/>
                        </a:rPr>
                        <a:t>astr</a:t>
                      </a:r>
                      <a:r>
                        <a:rPr lang="en-US" sz="1400" b="0" i="0" u="none" strike="noStrike">
                          <a:solidFill>
                            <a:srgbClr val="000000"/>
                          </a:solidFill>
                          <a:effectLst/>
                          <a:latin typeface="Calibri" panose="020F0502020204030204" pitchFamily="34" charset="0"/>
                        </a:rPr>
                        <a:t> = create_string_buffer("hello World!!!\n")</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0" i="0" u="none" strike="noStrike">
                          <a:solidFill>
                            <a:srgbClr val="000000"/>
                          </a:solidFill>
                          <a:effectLst/>
                          <a:latin typeface="Calibri" panose="020F0502020204030204" pitchFamily="34" charset="0"/>
                        </a:rPr>
                        <a:t>astr.raw, astr.value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0" i="0" u="none" strike="noStrike">
                          <a:solidFill>
                            <a:srgbClr val="000000"/>
                          </a:solidFill>
                          <a:effectLst/>
                          <a:latin typeface="Calibri" panose="020F0502020204030204" pitchFamily="34" charset="0"/>
                        </a:rPr>
                        <a:t>char </a:t>
                      </a:r>
                      <a:r>
                        <a:rPr lang="en-US" sz="1400" b="1" i="0" u="none" strike="noStrike">
                          <a:solidFill>
                            <a:srgbClr val="000000"/>
                          </a:solidFill>
                          <a:effectLst/>
                          <a:latin typeface="Calibri" panose="020F0502020204030204" pitchFamily="34" charset="0"/>
                        </a:rPr>
                        <a:t>astr</a:t>
                      </a:r>
                      <a:r>
                        <a:rPr lang="en-US" sz="1400" b="0" i="0" u="none" strike="noStrike">
                          <a:solidFill>
                            <a:srgbClr val="000000"/>
                          </a:solidFill>
                          <a:effectLst/>
                          <a:latin typeface="Calibri" panose="020F0502020204030204" pitchFamily="34" charset="0"/>
                        </a:rPr>
                        <a:t>[ ] = "Hello World!!!\n";</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62676464"/>
                  </a:ext>
                </a:extLst>
              </a:tr>
              <a:tr h="228600">
                <a:tc>
                  <a:txBody>
                    <a:bodyPr/>
                    <a:lstStyle/>
                    <a:p>
                      <a:pPr algn="l" fontAlgn="b"/>
                      <a:r>
                        <a:rPr lang="en-US" sz="1400" b="1" i="0" u="none" strike="noStrike">
                          <a:solidFill>
                            <a:srgbClr val="000000"/>
                          </a:solidFill>
                          <a:effectLst/>
                          <a:latin typeface="Calibri" panose="020F0502020204030204" pitchFamily="34" charset="0"/>
                        </a:rPr>
                        <a:t>astr</a:t>
                      </a:r>
                      <a:r>
                        <a:rPr lang="en-US" sz="1400" b="0" i="0" u="none" strike="noStrike">
                          <a:solidFill>
                            <a:srgbClr val="000000"/>
                          </a:solidFill>
                          <a:effectLst/>
                          <a:latin typeface="Calibri" panose="020F0502020204030204" pitchFamily="34" charset="0"/>
                        </a:rPr>
                        <a:t> = create_string_buffer("hello World!!!\n", 30)</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astr.raw, astr.value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char </a:t>
                      </a:r>
                      <a:r>
                        <a:rPr lang="en-US" sz="1400" b="1" i="0" u="none" strike="noStrike">
                          <a:solidFill>
                            <a:srgbClr val="000000"/>
                          </a:solidFill>
                          <a:effectLst/>
                          <a:latin typeface="Calibri" panose="020F0502020204030204" pitchFamily="34" charset="0"/>
                        </a:rPr>
                        <a:t>astr</a:t>
                      </a:r>
                      <a:r>
                        <a:rPr lang="en-US" sz="1400" b="0" i="0" u="none" strike="noStrike">
                          <a:solidFill>
                            <a:srgbClr val="000000"/>
                          </a:solidFill>
                          <a:effectLst/>
                          <a:latin typeface="Calibri" panose="020F0502020204030204" pitchFamily="34" charset="0"/>
                        </a:rPr>
                        <a:t>[30] = "Hello World!!!\n";</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70850447"/>
                  </a:ext>
                </a:extLst>
              </a:tr>
              <a:tr h="228600">
                <a:tc>
                  <a:txBody>
                    <a:bodyPr/>
                    <a:lstStyle/>
                    <a:p>
                      <a:pPr algn="l" fontAlgn="b"/>
                      <a:r>
                        <a:rPr lang="en-US" sz="1400" b="1" i="0" u="none" strike="noStrike">
                          <a:solidFill>
                            <a:srgbClr val="000000"/>
                          </a:solidFill>
                          <a:effectLst/>
                          <a:latin typeface="Calibri" panose="020F0502020204030204" pitchFamily="34" charset="0"/>
                        </a:rPr>
                        <a:t>astr1</a:t>
                      </a:r>
                      <a:r>
                        <a:rPr lang="en-US" sz="1400" b="0" i="0" u="none" strike="noStrike">
                          <a:solidFill>
                            <a:srgbClr val="000000"/>
                          </a:solidFill>
                          <a:effectLst/>
                          <a:latin typeface="Calibri" panose="020F0502020204030204" pitchFamily="34" charset="0"/>
                        </a:rPr>
                        <a:t> = (c_char*30)()</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0" i="0" u="none" strike="noStrike">
                          <a:solidFill>
                            <a:srgbClr val="000000"/>
                          </a:solidFill>
                          <a:effectLst/>
                          <a:latin typeface="Calibri" panose="020F0502020204030204" pitchFamily="34" charset="0"/>
                        </a:rPr>
                        <a:t>astr.raw, astr.value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0" i="0" u="none" strike="noStrike">
                          <a:solidFill>
                            <a:srgbClr val="000000"/>
                          </a:solidFill>
                          <a:effectLst/>
                          <a:latin typeface="Calibri" panose="020F0502020204030204" pitchFamily="34" charset="0"/>
                        </a:rPr>
                        <a:t>char </a:t>
                      </a:r>
                      <a:r>
                        <a:rPr lang="en-US" sz="1400" b="1" i="0" u="none" strike="noStrike">
                          <a:solidFill>
                            <a:srgbClr val="000000"/>
                          </a:solidFill>
                          <a:effectLst/>
                          <a:latin typeface="Calibri" panose="020F0502020204030204" pitchFamily="34" charset="0"/>
                        </a:rPr>
                        <a:t>astr1</a:t>
                      </a:r>
                      <a:r>
                        <a:rPr lang="en-US" sz="1400" b="0" i="0" u="none" strike="noStrike">
                          <a:solidFill>
                            <a:srgbClr val="000000"/>
                          </a:solidFill>
                          <a:effectLst/>
                          <a:latin typeface="Calibri" panose="020F0502020204030204" pitchFamily="34" charset="0"/>
                        </a:rPr>
                        <a:t>[30];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03368599"/>
                  </a:ext>
                </a:extLst>
              </a:tr>
              <a:tr h="228600">
                <a:tc>
                  <a:txBody>
                    <a:bodyPr/>
                    <a:lstStyle/>
                    <a:p>
                      <a:pPr algn="l" fontAlgn="b"/>
                      <a:r>
                        <a:rPr lang="en-US" sz="1400" b="1" i="0" u="none" strike="noStrike">
                          <a:solidFill>
                            <a:srgbClr val="000000"/>
                          </a:solidFill>
                          <a:effectLst/>
                          <a:latin typeface="Calibri" panose="020F0502020204030204" pitchFamily="34" charset="0"/>
                        </a:rPr>
                        <a:t>          astr1</a:t>
                      </a:r>
                      <a:r>
                        <a:rPr lang="en-US" sz="1400" b="0" i="0" u="none" strike="noStrike">
                          <a:solidFill>
                            <a:srgbClr val="000000"/>
                          </a:solidFill>
                          <a:effectLst/>
                          <a:latin typeface="Calibri" panose="020F0502020204030204" pitchFamily="34" charset="0"/>
                        </a:rPr>
                        <a:t>.value = b'Below'</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astr.raw, astr.value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strcpy(astr, 'Below')</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94722971"/>
                  </a:ext>
                </a:extLst>
              </a:tr>
              <a:tr h="228600">
                <a:tc>
                  <a:txBody>
                    <a:bodyPr/>
                    <a:lstStyle/>
                    <a:p>
                      <a:pPr algn="l" fontAlgn="b"/>
                      <a:r>
                        <a:rPr lang="en-US" sz="1400" b="1" i="0" u="none" strike="noStrike">
                          <a:solidFill>
                            <a:srgbClr val="000000"/>
                          </a:solidFill>
                          <a:effectLst/>
                          <a:latin typeface="Calibri" panose="020F0502020204030204" pitchFamily="34" charset="0"/>
                        </a:rPr>
                        <a:t>          astr1</a:t>
                      </a:r>
                      <a:r>
                        <a:rPr lang="en-US" sz="1400" b="0" i="0" u="none" strike="noStrike">
                          <a:solidFill>
                            <a:srgbClr val="000000"/>
                          </a:solidFill>
                          <a:effectLst/>
                          <a:latin typeface="Calibri" panose="020F0502020204030204" pitchFamily="34" charset="0"/>
                        </a:rPr>
                        <a:t> = (c_char*30)(*(b'Welcome'))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0" i="0" u="none" strike="noStrike">
                          <a:solidFill>
                            <a:srgbClr val="000000"/>
                          </a:solidFill>
                          <a:effectLst/>
                          <a:latin typeface="Calibri" panose="020F0502020204030204" pitchFamily="34" charset="0"/>
                        </a:rPr>
                        <a:t>astr.raw, astr.value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0" i="0" u="none" strike="noStrike">
                          <a:solidFill>
                            <a:srgbClr val="000000"/>
                          </a:solidFill>
                          <a:effectLst/>
                          <a:latin typeface="Calibri" panose="020F0502020204030204" pitchFamily="34" charset="0"/>
                        </a:rPr>
                        <a:t>char </a:t>
                      </a:r>
                      <a:r>
                        <a:rPr lang="en-US" sz="1400" b="1" i="0" u="none" strike="noStrike">
                          <a:solidFill>
                            <a:srgbClr val="000000"/>
                          </a:solidFill>
                          <a:effectLst/>
                          <a:latin typeface="Calibri" panose="020F0502020204030204" pitchFamily="34" charset="0"/>
                        </a:rPr>
                        <a:t>astr</a:t>
                      </a:r>
                      <a:r>
                        <a:rPr lang="en-US" sz="1400" b="0" i="0" u="none" strike="noStrike">
                          <a:solidFill>
                            <a:srgbClr val="000000"/>
                          </a:solidFill>
                          <a:effectLst/>
                          <a:latin typeface="Calibri" panose="020F0502020204030204" pitchFamily="34" charset="0"/>
                        </a:rPr>
                        <a:t>[30] = "Welcome";</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73845309"/>
                  </a:ext>
                </a:extLst>
              </a:tr>
              <a:tr h="228600">
                <a:tc>
                  <a:txBody>
                    <a:bodyPr/>
                    <a:lstStyle/>
                    <a:p>
                      <a:pPr algn="l" fontAlgn="b"/>
                      <a:r>
                        <a:rPr lang="fr-FR" sz="1400" b="1" i="0" u="none" strike="noStrike">
                          <a:solidFill>
                            <a:srgbClr val="000000"/>
                          </a:solidFill>
                          <a:effectLst/>
                          <a:latin typeface="Calibri" panose="020F0502020204030204" pitchFamily="34" charset="0"/>
                        </a:rPr>
                        <a:t>astr1</a:t>
                      </a:r>
                      <a:r>
                        <a:rPr lang="fr-FR" sz="1400" b="0" i="0" u="none" strike="noStrike">
                          <a:solidFill>
                            <a:srgbClr val="000000"/>
                          </a:solidFill>
                          <a:effectLst/>
                          <a:latin typeface="Calibri" panose="020F0502020204030204" pitchFamily="34" charset="0"/>
                        </a:rPr>
                        <a:t> = ((c_char*30)*10)()</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astr.raw, astr.value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char </a:t>
                      </a:r>
                      <a:r>
                        <a:rPr lang="en-US" sz="1400" b="1" i="0" u="none" strike="noStrike">
                          <a:solidFill>
                            <a:srgbClr val="000000"/>
                          </a:solidFill>
                          <a:effectLst/>
                          <a:latin typeface="Calibri" panose="020F0502020204030204" pitchFamily="34" charset="0"/>
                        </a:rPr>
                        <a:t>astr1</a:t>
                      </a:r>
                      <a:r>
                        <a:rPr lang="en-US" sz="1400" b="0" i="0" u="none" strike="noStrike">
                          <a:solidFill>
                            <a:srgbClr val="000000"/>
                          </a:solidFill>
                          <a:effectLst/>
                          <a:latin typeface="Calibri" panose="020F0502020204030204" pitchFamily="34" charset="0"/>
                        </a:rPr>
                        <a:t>[10][30];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44041369"/>
                  </a:ext>
                </a:extLst>
              </a:tr>
              <a:tr h="228600">
                <a:tc>
                  <a:txBody>
                    <a:bodyPr/>
                    <a:lstStyle/>
                    <a:p>
                      <a:pPr algn="l" fontAlgn="b"/>
                      <a:r>
                        <a:rPr lang="en-US" sz="1400" b="0" i="0" u="none" strike="noStrike">
                          <a:solidFill>
                            <a:srgbClr val="000000"/>
                          </a:solidFill>
                          <a:effectLst/>
                          <a:latin typeface="Calibri" panose="020F0502020204030204" pitchFamily="34" charset="0"/>
                        </a:rPr>
                        <a:t>intval = (c_int)(102)</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0" i="0" u="none" strike="noStrike">
                          <a:solidFill>
                            <a:srgbClr val="000000"/>
                          </a:solidFill>
                          <a:effectLst/>
                          <a:latin typeface="Calibri" panose="020F0502020204030204" pitchFamily="34" charset="0"/>
                        </a:rPr>
                        <a:t>intval.value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400" b="0" i="0" u="none" strike="noStrike">
                          <a:solidFill>
                            <a:srgbClr val="000000"/>
                          </a:solidFill>
                          <a:effectLst/>
                          <a:latin typeface="Calibri" panose="020F0502020204030204" pitchFamily="34" charset="0"/>
                        </a:rPr>
                        <a:t>int intval = 102;</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69376260"/>
                  </a:ext>
                </a:extLst>
              </a:tr>
              <a:tr h="228600">
                <a:tc>
                  <a:txBody>
                    <a:bodyPr/>
                    <a:lstStyle/>
                    <a:p>
                      <a:pPr algn="l" fontAlgn="b"/>
                      <a:r>
                        <a:rPr lang="nn-NO" sz="1400" b="0" i="0" u="none" strike="noStrike">
                          <a:solidFill>
                            <a:srgbClr val="000000"/>
                          </a:solidFill>
                          <a:effectLst/>
                          <a:latin typeface="Calibri" panose="020F0502020204030204" pitchFamily="34" charset="0"/>
                        </a:rPr>
                        <a:t>intval = (c_int*30)(102)</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int intval[30] = {102};</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75822242"/>
                  </a:ext>
                </a:extLst>
              </a:tr>
              <a:tr h="228600">
                <a:tc>
                  <a:txBody>
                    <a:bodyPr/>
                    <a:lstStyle/>
                    <a:p>
                      <a:pPr algn="l" fontAlgn="b"/>
                      <a:r>
                        <a:rPr lang="en-US" sz="1400" b="0" i="0" u="none" strike="noStrike">
                          <a:solidFill>
                            <a:srgbClr val="000000"/>
                          </a:solidFill>
                          <a:effectLst/>
                          <a:latin typeface="Calibri" panose="020F0502020204030204" pitchFamily="34" charset="0"/>
                        </a:rPr>
                        <a:t>          </a:t>
                      </a:r>
                      <a:r>
                        <a:rPr lang="en-US" sz="1400" b="1" i="0" u="none" strike="noStrike">
                          <a:solidFill>
                            <a:srgbClr val="000000"/>
                          </a:solidFill>
                          <a:effectLst/>
                          <a:latin typeface="Calibri" panose="020F0502020204030204" pitchFamily="34" charset="0"/>
                        </a:rPr>
                        <a:t>intval</a:t>
                      </a:r>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027797951"/>
                  </a:ext>
                </a:extLst>
              </a:tr>
              <a:tr h="228600">
                <a:tc>
                  <a:txBody>
                    <a:bodyPr/>
                    <a:lstStyle/>
                    <a:p>
                      <a:pPr algn="l" fontAlgn="b"/>
                      <a:r>
                        <a:rPr lang="nn-NO" sz="1400" b="0" i="0" u="none" strike="noStrike">
                          <a:solidFill>
                            <a:srgbClr val="000000"/>
                          </a:solidFill>
                          <a:effectLst/>
                          <a:latin typeface="Calibri" panose="020F0502020204030204" pitchFamily="34" charset="0"/>
                        </a:rPr>
                        <a:t>intval = ((c_int*30)*10)()</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int intval[10][30] = {0};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44774385"/>
                  </a:ext>
                </a:extLst>
              </a:tr>
              <a:tr h="228600">
                <a:tc>
                  <a:txBody>
                    <a:bodyPr/>
                    <a:lstStyle/>
                    <a:p>
                      <a:pPr algn="l" fontAlgn="b"/>
                      <a:r>
                        <a:rPr lang="en-US" sz="1400" b="0" i="0" u="none" strike="noStrike">
                          <a:solidFill>
                            <a:srgbClr val="000000"/>
                          </a:solidFill>
                          <a:effectLst/>
                          <a:latin typeface="Calibri" panose="020F0502020204030204" pitchFamily="34" charset="0"/>
                        </a:rPr>
                        <a:t>          </a:t>
                      </a:r>
                      <a:r>
                        <a:rPr lang="en-US" sz="1400" b="1" i="0" u="none" strike="noStrike">
                          <a:solidFill>
                            <a:srgbClr val="000000"/>
                          </a:solidFill>
                          <a:effectLst/>
                          <a:latin typeface="Calibri" panose="020F0502020204030204" pitchFamily="34" charset="0"/>
                        </a:rPr>
                        <a:t>intval</a:t>
                      </a:r>
                      <a:r>
                        <a:rPr lang="en-US" sz="1400" b="0" i="0" u="none" strike="noStrike">
                          <a:solidFill>
                            <a:srgbClr val="000000"/>
                          </a:solidFill>
                          <a:effectLst/>
                          <a:latin typeface="Calibri" panose="020F0502020204030204" pitchFamily="34" charset="0"/>
                        </a:rPr>
                        <a:t>[0][9]</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48616595"/>
                  </a:ext>
                </a:extLst>
              </a:tr>
            </a:tbl>
          </a:graphicData>
        </a:graphic>
      </p:graphicFrame>
    </p:spTree>
    <p:extLst>
      <p:ext uri="{BB962C8B-B14F-4D97-AF65-F5344CB8AC3E}">
        <p14:creationId xmlns:p14="http://schemas.microsoft.com/office/powerpoint/2010/main" val="115948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The Debugger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611519"/>
          </a:xfrm>
          <a:prstGeom prst="rect">
            <a:avLst/>
          </a:prstGeom>
          <a:noFill/>
        </p:spPr>
        <p:txBody>
          <a:bodyPr wrap="square" rtlCol="0">
            <a:spAutoFit/>
          </a:bodyPr>
          <a:lstStyle/>
          <a:p>
            <a:pPr>
              <a:lnSpc>
                <a:spcPct val="150000"/>
              </a:lnSpc>
            </a:pPr>
            <a:r>
              <a:rPr lang="en-US" dirty="0"/>
              <a:t>What is a debugger?</a:t>
            </a:r>
          </a:p>
          <a:p>
            <a:pPr>
              <a:lnSpc>
                <a:spcPct val="150000"/>
              </a:lnSpc>
            </a:pPr>
            <a:r>
              <a:rPr lang="en-US" dirty="0"/>
              <a:t>A debugger is a program that can allow the user to control the flow of execution of a program:</a:t>
            </a:r>
          </a:p>
          <a:p>
            <a:pPr marL="1085850" lvl="1" indent="-342900">
              <a:lnSpc>
                <a:spcPct val="150000"/>
              </a:lnSpc>
              <a:buAutoNum type="arabicPeriod"/>
            </a:pPr>
            <a:r>
              <a:rPr lang="en-US" dirty="0"/>
              <a:t>Executing one instruction at a time</a:t>
            </a:r>
          </a:p>
          <a:p>
            <a:pPr marL="1085850" lvl="1" indent="-342900">
              <a:lnSpc>
                <a:spcPct val="150000"/>
              </a:lnSpc>
              <a:buAutoNum type="arabicPeriod"/>
            </a:pPr>
            <a:r>
              <a:rPr lang="en-US" dirty="0"/>
              <a:t>Jumping over sections of code</a:t>
            </a:r>
          </a:p>
          <a:p>
            <a:pPr marL="1085850" lvl="1" indent="-342900">
              <a:lnSpc>
                <a:spcPct val="150000"/>
              </a:lnSpc>
              <a:buAutoNum type="arabicPeriod"/>
            </a:pPr>
            <a:r>
              <a:rPr lang="en-US" dirty="0"/>
              <a:t>Setting breakpoints</a:t>
            </a:r>
          </a:p>
          <a:p>
            <a:pPr marL="1085850" lvl="1" indent="-342900">
              <a:lnSpc>
                <a:spcPct val="150000"/>
              </a:lnSpc>
              <a:buAutoNum type="arabicPeriod"/>
            </a:pPr>
            <a:r>
              <a:rPr lang="en-US" dirty="0"/>
              <a:t>Analyzing the internal workings of a program to the most minute details</a:t>
            </a:r>
          </a:p>
          <a:p>
            <a:pPr>
              <a:lnSpc>
                <a:spcPct val="150000"/>
              </a:lnSpc>
            </a:pPr>
            <a:r>
              <a:rPr lang="en-US" dirty="0"/>
              <a:t>But to what end? Why go through the pain of analyzing what you or another person created?</a:t>
            </a:r>
          </a:p>
          <a:p>
            <a:pPr>
              <a:lnSpc>
                <a:spcPct val="150000"/>
              </a:lnSpc>
            </a:pPr>
            <a:endParaRPr lang="en-US" dirty="0"/>
          </a:p>
        </p:txBody>
      </p:sp>
    </p:spTree>
    <p:extLst>
      <p:ext uri="{BB962C8B-B14F-4D97-AF65-F5344CB8AC3E}">
        <p14:creationId xmlns:p14="http://schemas.microsoft.com/office/powerpoint/2010/main" val="778964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Purpose - Debugger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581015"/>
          </a:xfrm>
          <a:prstGeom prst="rect">
            <a:avLst/>
          </a:prstGeom>
          <a:noFill/>
        </p:spPr>
        <p:txBody>
          <a:bodyPr wrap="square" rtlCol="0">
            <a:spAutoFit/>
          </a:bodyPr>
          <a:lstStyle/>
          <a:p>
            <a:pPr>
              <a:lnSpc>
                <a:spcPct val="150000"/>
              </a:lnSpc>
            </a:pPr>
            <a:r>
              <a:rPr lang="en-US" dirty="0"/>
              <a:t>As we all things in life the use of the debugger can be nefarious in nature but there can be also good intentions.</a:t>
            </a:r>
          </a:p>
          <a:p>
            <a:pPr>
              <a:lnSpc>
                <a:spcPct val="150000"/>
              </a:lnSpc>
            </a:pPr>
            <a:r>
              <a:rPr lang="en-US" b="1" dirty="0"/>
              <a:t>The bad:</a:t>
            </a:r>
          </a:p>
          <a:p>
            <a:pPr marL="1085850" lvl="1" indent="-342900">
              <a:lnSpc>
                <a:spcPct val="150000"/>
              </a:lnSpc>
              <a:buAutoNum type="arabicPeriod"/>
            </a:pPr>
            <a:r>
              <a:rPr lang="en-US" sz="1500" dirty="0">
                <a:solidFill>
                  <a:schemeClr val="accent6"/>
                </a:solidFill>
              </a:rPr>
              <a:t>Break the encryption algorithm, to allow eavesdropping or deeper analysis</a:t>
            </a:r>
          </a:p>
          <a:p>
            <a:pPr marL="1085850" lvl="1" indent="-342900">
              <a:lnSpc>
                <a:spcPct val="150000"/>
              </a:lnSpc>
              <a:buAutoNum type="arabicPeriod"/>
            </a:pPr>
            <a:r>
              <a:rPr lang="en-US" sz="1500" dirty="0">
                <a:solidFill>
                  <a:schemeClr val="accent6"/>
                </a:solidFill>
              </a:rPr>
              <a:t>Circumvent the developers restrictions, to reverse engineer and make a similar product</a:t>
            </a:r>
          </a:p>
          <a:p>
            <a:pPr marL="1085850" lvl="1" indent="-342900">
              <a:lnSpc>
                <a:spcPct val="150000"/>
              </a:lnSpc>
              <a:buAutoNum type="arabicPeriod"/>
            </a:pPr>
            <a:r>
              <a:rPr lang="en-US" sz="1500" dirty="0">
                <a:solidFill>
                  <a:schemeClr val="accent6"/>
                </a:solidFill>
              </a:rPr>
              <a:t>Access or learn of hidden features to provide more capabilities than the developer intended.</a:t>
            </a:r>
          </a:p>
          <a:p>
            <a:pPr>
              <a:lnSpc>
                <a:spcPct val="150000"/>
              </a:lnSpc>
            </a:pPr>
            <a:r>
              <a:rPr lang="en-US" b="1" dirty="0"/>
              <a:t>The good:</a:t>
            </a:r>
          </a:p>
          <a:p>
            <a:pPr marL="1085850" lvl="1" indent="-342900">
              <a:lnSpc>
                <a:spcPct val="150000"/>
              </a:lnSpc>
              <a:buAutoNum type="arabicPeriod"/>
            </a:pPr>
            <a:r>
              <a:rPr lang="en-US" sz="1500" dirty="0">
                <a:solidFill>
                  <a:schemeClr val="accent6"/>
                </a:solidFill>
              </a:rPr>
              <a:t>Break the encryption algorithm, to allow eavesdropping or deeper analysis</a:t>
            </a:r>
          </a:p>
          <a:p>
            <a:pPr marL="1085850" lvl="1" indent="-342900">
              <a:lnSpc>
                <a:spcPct val="150000"/>
              </a:lnSpc>
              <a:buAutoNum type="arabicPeriod"/>
            </a:pPr>
            <a:r>
              <a:rPr lang="en-US" sz="1500" dirty="0">
                <a:solidFill>
                  <a:schemeClr val="accent6"/>
                </a:solidFill>
              </a:rPr>
              <a:t>Circumvent the developers restrictions, to reverse engineer and make better defense</a:t>
            </a:r>
          </a:p>
          <a:p>
            <a:pPr marL="1085850" lvl="1" indent="-342900">
              <a:lnSpc>
                <a:spcPct val="150000"/>
              </a:lnSpc>
              <a:buAutoNum type="arabicPeriod"/>
            </a:pPr>
            <a:r>
              <a:rPr lang="en-US" sz="1500" dirty="0">
                <a:solidFill>
                  <a:schemeClr val="accent6"/>
                </a:solidFill>
              </a:rPr>
              <a:t>Access or learn of hidden features to build a deeper understanding and potentially provide attribution.</a:t>
            </a:r>
          </a:p>
          <a:p>
            <a:pPr>
              <a:lnSpc>
                <a:spcPct val="150000"/>
              </a:lnSpc>
            </a:pPr>
            <a:endParaRPr lang="en-US" dirty="0"/>
          </a:p>
        </p:txBody>
      </p:sp>
    </p:spTree>
    <p:extLst>
      <p:ext uri="{BB962C8B-B14F-4D97-AF65-F5344CB8AC3E}">
        <p14:creationId xmlns:p14="http://schemas.microsoft.com/office/powerpoint/2010/main" val="340978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ctypes</a:t>
            </a:r>
            <a:endParaRPr lang="en-CA" altLang="en-US" sz="3000" b="1" dirty="0">
              <a:cs typeface="DejaVu Sans" charset="0"/>
            </a:endParaRPr>
          </a:p>
        </p:txBody>
      </p:sp>
      <p:sp>
        <p:nvSpPr>
          <p:cNvPr id="3" name="TextBox 2">
            <a:extLst>
              <a:ext uri="{FF2B5EF4-FFF2-40B4-BE49-F238E27FC236}">
                <a16:creationId xmlns:a16="http://schemas.microsoft.com/office/drawing/2014/main" id="{70404EC7-92BC-461E-AE9A-ED099F699352}"/>
              </a:ext>
            </a:extLst>
          </p:cNvPr>
          <p:cNvSpPr txBox="1"/>
          <p:nvPr/>
        </p:nvSpPr>
        <p:spPr>
          <a:xfrm>
            <a:off x="615950" y="1135013"/>
            <a:ext cx="7914669" cy="5113387"/>
          </a:xfrm>
          <a:prstGeom prst="rect">
            <a:avLst/>
          </a:prstGeom>
          <a:noFill/>
        </p:spPr>
        <p:txBody>
          <a:bodyPr wrap="square" rtlCol="0">
            <a:spAutoFit/>
          </a:bodyPr>
          <a:lstStyle/>
          <a:p>
            <a:pPr>
              <a:lnSpc>
                <a:spcPct val="200000"/>
              </a:lnSpc>
            </a:pPr>
            <a:r>
              <a:rPr lang="en-US" sz="1700" dirty="0"/>
              <a:t>The </a:t>
            </a:r>
            <a:r>
              <a:rPr lang="en-US" sz="1700" dirty="0" err="1"/>
              <a:t>ctypes</a:t>
            </a:r>
            <a:r>
              <a:rPr lang="en-US" sz="1700" dirty="0"/>
              <a:t> modules is an external python module. Python</a:t>
            </a:r>
            <a:r>
              <a:rPr lang="en-US" sz="1700" baseline="30000" dirty="0"/>
              <a:t>1</a:t>
            </a:r>
            <a:r>
              <a:rPr lang="en-US" sz="1700" dirty="0"/>
              <a:t> refers to this module as a Foreign Function Library (FFL). </a:t>
            </a:r>
          </a:p>
          <a:p>
            <a:pPr>
              <a:lnSpc>
                <a:spcPct val="200000"/>
              </a:lnSpc>
            </a:pPr>
            <a:r>
              <a:rPr lang="en-US" sz="1700" dirty="0"/>
              <a:t>It is a built-in module available when you type the instruction: </a:t>
            </a:r>
          </a:p>
          <a:p>
            <a:pPr>
              <a:lnSpc>
                <a:spcPct val="200000"/>
              </a:lnSpc>
            </a:pPr>
            <a:r>
              <a:rPr lang="en-US" sz="1700" b="1" dirty="0"/>
              <a:t>		import </a:t>
            </a:r>
            <a:r>
              <a:rPr lang="en-US" sz="1700" b="1" dirty="0" err="1"/>
              <a:t>ctypes</a:t>
            </a:r>
            <a:r>
              <a:rPr lang="en-US" sz="1700" b="1" dirty="0"/>
              <a:t> </a:t>
            </a:r>
          </a:p>
          <a:p>
            <a:pPr>
              <a:lnSpc>
                <a:spcPct val="200000"/>
              </a:lnSpc>
            </a:pPr>
            <a:r>
              <a:rPr lang="en-US" sz="1700" dirty="0"/>
              <a:t>It allows python code to implement datatypes and make function calls to native </a:t>
            </a:r>
            <a:r>
              <a:rPr lang="en-US" sz="1700" b="1" dirty="0"/>
              <a:t>Dynamically Linked Libraries </a:t>
            </a:r>
            <a:r>
              <a:rPr lang="en-US" sz="1700" dirty="0"/>
              <a:t>(Windows) or </a:t>
            </a:r>
            <a:r>
              <a:rPr lang="en-US" sz="1700" b="1" dirty="0"/>
              <a:t>Shared Object Libraries </a:t>
            </a:r>
            <a:r>
              <a:rPr lang="en-US" sz="1700" dirty="0"/>
              <a:t>(Linux). The native libraries are usually built using the C language, which means that their interface following a certain standard or convention. Using the module allows the developer to exploit that fact to access their functionality.</a:t>
            </a:r>
          </a:p>
          <a:p>
            <a:pPr>
              <a:lnSpc>
                <a:spcPct val="200000"/>
              </a:lnSpc>
            </a:pPr>
            <a:r>
              <a:rPr lang="en-US" sz="1200" dirty="0">
                <a:solidFill>
                  <a:schemeClr val="accent6">
                    <a:lumMod val="60000"/>
                    <a:lumOff val="40000"/>
                  </a:schemeClr>
                </a:solidFill>
              </a:rPr>
              <a:t>[1]   </a:t>
            </a:r>
            <a:r>
              <a:rPr lang="en-US" sz="1200" dirty="0" err="1">
                <a:solidFill>
                  <a:schemeClr val="accent6">
                    <a:lumMod val="60000"/>
                    <a:lumOff val="40000"/>
                  </a:schemeClr>
                </a:solidFill>
              </a:rPr>
              <a:t>ctypes</a:t>
            </a:r>
            <a:r>
              <a:rPr lang="en-US" sz="1200" dirty="0">
                <a:solidFill>
                  <a:schemeClr val="accent6">
                    <a:lumMod val="60000"/>
                    <a:lumOff val="40000"/>
                  </a:schemeClr>
                </a:solidFill>
              </a:rPr>
              <a:t> — https://docs.python.org/3/library/ctypes.html</a:t>
            </a:r>
          </a:p>
        </p:txBody>
      </p:sp>
    </p:spTree>
    <p:extLst>
      <p:ext uri="{BB962C8B-B14F-4D97-AF65-F5344CB8AC3E}">
        <p14:creationId xmlns:p14="http://schemas.microsoft.com/office/powerpoint/2010/main" val="4180654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Debugger - Types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130776"/>
            <a:ext cx="7914669" cy="3365024"/>
          </a:xfrm>
          <a:prstGeom prst="rect">
            <a:avLst/>
          </a:prstGeom>
          <a:noFill/>
        </p:spPr>
        <p:txBody>
          <a:bodyPr wrap="square" rtlCol="0">
            <a:spAutoFit/>
          </a:bodyPr>
          <a:lstStyle/>
          <a:p>
            <a:pPr>
              <a:lnSpc>
                <a:spcPct val="150000"/>
              </a:lnSpc>
            </a:pPr>
            <a:r>
              <a:rPr lang="en-US" dirty="0"/>
              <a:t>There are basically 2 types of debuggers:</a:t>
            </a:r>
          </a:p>
          <a:p>
            <a:pPr marL="342900" indent="-342900">
              <a:lnSpc>
                <a:spcPct val="150000"/>
              </a:lnSpc>
              <a:buAutoNum type="arabicPeriod"/>
            </a:pPr>
            <a:r>
              <a:rPr lang="en-US" dirty="0"/>
              <a:t>Kernel mode</a:t>
            </a:r>
          </a:p>
          <a:p>
            <a:pPr marL="1085850" lvl="1" indent="-342900">
              <a:lnSpc>
                <a:spcPct val="150000"/>
              </a:lnSpc>
              <a:buFont typeface="Arial" panose="020B0604020202020204" pitchFamily="34" charset="0"/>
              <a:buChar char="•"/>
            </a:pPr>
            <a:r>
              <a:rPr lang="en-US" dirty="0">
                <a:solidFill>
                  <a:schemeClr val="accent6"/>
                </a:solidFill>
              </a:rPr>
              <a:t>Requires special setup</a:t>
            </a:r>
          </a:p>
          <a:p>
            <a:pPr marL="1085850" lvl="1" indent="-342900">
              <a:lnSpc>
                <a:spcPct val="150000"/>
              </a:lnSpc>
              <a:buFont typeface="Arial" panose="020B0604020202020204" pitchFamily="34" charset="0"/>
              <a:buChar char="•"/>
            </a:pPr>
            <a:r>
              <a:rPr lang="en-US" dirty="0">
                <a:solidFill>
                  <a:schemeClr val="accent6"/>
                </a:solidFill>
              </a:rPr>
              <a:t>Secondary computer as the current debugged computer cannot be accessed</a:t>
            </a:r>
          </a:p>
          <a:p>
            <a:pPr marL="342900" indent="-342900">
              <a:lnSpc>
                <a:spcPct val="150000"/>
              </a:lnSpc>
              <a:buAutoNum type="arabicPeriod"/>
            </a:pPr>
            <a:r>
              <a:rPr lang="en-US" dirty="0"/>
              <a:t>User mode</a:t>
            </a:r>
          </a:p>
          <a:p>
            <a:pPr marL="1085850" lvl="1" indent="-342900">
              <a:lnSpc>
                <a:spcPct val="150000"/>
              </a:lnSpc>
              <a:buFont typeface="Arial" panose="020B0604020202020204" pitchFamily="34" charset="0"/>
              <a:buChar char="•"/>
            </a:pPr>
            <a:r>
              <a:rPr lang="en-US" dirty="0">
                <a:solidFill>
                  <a:schemeClr val="accent6"/>
                </a:solidFill>
              </a:rPr>
              <a:t>Easier setup and fairly straightforward once the basic commands are understood.</a:t>
            </a:r>
          </a:p>
        </p:txBody>
      </p:sp>
    </p:spTree>
    <p:extLst>
      <p:ext uri="{BB962C8B-B14F-4D97-AF65-F5344CB8AC3E}">
        <p14:creationId xmlns:p14="http://schemas.microsoft.com/office/powerpoint/2010/main" val="119669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Examples of Debuggers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027017"/>
          </a:xfrm>
          <a:prstGeom prst="rect">
            <a:avLst/>
          </a:prstGeom>
          <a:noFill/>
        </p:spPr>
        <p:txBody>
          <a:bodyPr wrap="square" rtlCol="0">
            <a:spAutoFit/>
          </a:bodyPr>
          <a:lstStyle/>
          <a:p>
            <a:pPr>
              <a:lnSpc>
                <a:spcPct val="150000"/>
              </a:lnSpc>
            </a:pPr>
            <a:r>
              <a:rPr lang="en-US" dirty="0"/>
              <a:t>The is a long list of debuggers currently available. The fall with the categories of Freeware, Shareware and Commercial. Below is a list of the few well known ones:</a:t>
            </a:r>
          </a:p>
          <a:p>
            <a:pPr marL="1085850" lvl="1" indent="-342900">
              <a:lnSpc>
                <a:spcPct val="150000"/>
              </a:lnSpc>
              <a:buAutoNum type="arabicPeriod"/>
            </a:pPr>
            <a:r>
              <a:rPr lang="en-US" dirty="0">
                <a:solidFill>
                  <a:schemeClr val="accent6"/>
                </a:solidFill>
              </a:rPr>
              <a:t>Immunity</a:t>
            </a:r>
          </a:p>
          <a:p>
            <a:pPr marL="1085850" lvl="1" indent="-342900">
              <a:lnSpc>
                <a:spcPct val="150000"/>
              </a:lnSpc>
              <a:buAutoNum type="arabicPeriod"/>
            </a:pPr>
            <a:r>
              <a:rPr lang="en-US" dirty="0" err="1">
                <a:solidFill>
                  <a:schemeClr val="accent6"/>
                </a:solidFill>
              </a:rPr>
              <a:t>OllyDBG</a:t>
            </a:r>
            <a:endParaRPr lang="en-US" dirty="0">
              <a:solidFill>
                <a:schemeClr val="accent6"/>
              </a:solidFill>
            </a:endParaRPr>
          </a:p>
          <a:p>
            <a:pPr marL="1085850" lvl="1" indent="-342900">
              <a:lnSpc>
                <a:spcPct val="150000"/>
              </a:lnSpc>
              <a:buAutoNum type="arabicPeriod"/>
            </a:pPr>
            <a:r>
              <a:rPr lang="en-US" dirty="0">
                <a:solidFill>
                  <a:schemeClr val="accent6"/>
                </a:solidFill>
              </a:rPr>
              <a:t>x64dbg</a:t>
            </a:r>
          </a:p>
          <a:p>
            <a:pPr marL="1085850" lvl="1" indent="-342900">
              <a:lnSpc>
                <a:spcPct val="150000"/>
              </a:lnSpc>
              <a:buAutoNum type="arabicPeriod"/>
            </a:pPr>
            <a:r>
              <a:rPr lang="en-US" dirty="0" err="1">
                <a:solidFill>
                  <a:schemeClr val="accent6"/>
                </a:solidFill>
              </a:rPr>
              <a:t>WinDBG</a:t>
            </a:r>
            <a:endParaRPr lang="en-US" dirty="0">
              <a:solidFill>
                <a:schemeClr val="accent6"/>
              </a:solidFill>
            </a:endParaRPr>
          </a:p>
          <a:p>
            <a:pPr marL="1085850" lvl="1" indent="-342900">
              <a:lnSpc>
                <a:spcPct val="150000"/>
              </a:lnSpc>
              <a:buAutoNum type="arabicPeriod"/>
            </a:pPr>
            <a:r>
              <a:rPr lang="en-US" dirty="0">
                <a:solidFill>
                  <a:schemeClr val="accent6"/>
                </a:solidFill>
              </a:rPr>
              <a:t>GDB</a:t>
            </a:r>
          </a:p>
          <a:p>
            <a:pPr marL="1085850" lvl="1" indent="-342900">
              <a:lnSpc>
                <a:spcPct val="150000"/>
              </a:lnSpc>
              <a:buAutoNum type="arabicPeriod"/>
            </a:pPr>
            <a:r>
              <a:rPr lang="en-US" dirty="0" err="1">
                <a:solidFill>
                  <a:schemeClr val="accent6"/>
                </a:solidFill>
              </a:rPr>
              <a:t>Radare</a:t>
            </a:r>
            <a:r>
              <a:rPr lang="en-US" dirty="0">
                <a:solidFill>
                  <a:schemeClr val="accent6"/>
                </a:solidFill>
              </a:rPr>
              <a:t> r2</a:t>
            </a:r>
          </a:p>
          <a:p>
            <a:pPr marL="1085850" lvl="1" indent="-342900">
              <a:lnSpc>
                <a:spcPct val="150000"/>
              </a:lnSpc>
              <a:buAutoNum type="arabicPeriod"/>
            </a:pPr>
            <a:r>
              <a:rPr lang="en-US" dirty="0">
                <a:solidFill>
                  <a:schemeClr val="accent6"/>
                </a:solidFill>
              </a:rPr>
              <a:t>IDA Pro (primarily used as a </a:t>
            </a:r>
            <a:r>
              <a:rPr lang="en-US" dirty="0" err="1">
                <a:solidFill>
                  <a:schemeClr val="accent6"/>
                </a:solidFill>
              </a:rPr>
              <a:t>decompiler</a:t>
            </a:r>
            <a:r>
              <a:rPr lang="en-US" dirty="0">
                <a:solidFill>
                  <a:schemeClr val="accent6"/>
                </a:solidFill>
              </a:rPr>
              <a:t>)</a:t>
            </a:r>
          </a:p>
          <a:p>
            <a:pPr marL="1085850" lvl="1" indent="-342900">
              <a:lnSpc>
                <a:spcPct val="150000"/>
              </a:lnSpc>
              <a:buAutoNum type="arabicPeriod"/>
            </a:pPr>
            <a:r>
              <a:rPr lang="en-US" dirty="0">
                <a:solidFill>
                  <a:schemeClr val="accent6"/>
                </a:solidFill>
              </a:rPr>
              <a:t>Evans Debugger (</a:t>
            </a:r>
            <a:r>
              <a:rPr lang="en-US" dirty="0" err="1">
                <a:solidFill>
                  <a:schemeClr val="accent6"/>
                </a:solidFill>
              </a:rPr>
              <a:t>edbg</a:t>
            </a:r>
            <a:r>
              <a:rPr lang="en-US" dirty="0">
                <a:solidFill>
                  <a:schemeClr val="accent6"/>
                </a:solidFill>
              </a:rPr>
              <a:t>)</a:t>
            </a:r>
          </a:p>
          <a:p>
            <a:pPr>
              <a:lnSpc>
                <a:spcPct val="150000"/>
              </a:lnSpc>
            </a:pPr>
            <a:r>
              <a:rPr lang="en-US" dirty="0"/>
              <a:t>This is not an exhaustive list but </a:t>
            </a:r>
            <a:r>
              <a:rPr lang="en-US" dirty="0" err="1"/>
              <a:t>givea</a:t>
            </a:r>
            <a:r>
              <a:rPr lang="en-US" dirty="0"/>
              <a:t> perspective of what’s available.</a:t>
            </a:r>
          </a:p>
        </p:txBody>
      </p:sp>
    </p:spTree>
    <p:extLst>
      <p:ext uri="{BB962C8B-B14F-4D97-AF65-F5344CB8AC3E}">
        <p14:creationId xmlns:p14="http://schemas.microsoft.com/office/powerpoint/2010/main" val="46101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Features of the Debugger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165517"/>
          </a:xfrm>
          <a:prstGeom prst="rect">
            <a:avLst/>
          </a:prstGeom>
          <a:noFill/>
        </p:spPr>
        <p:txBody>
          <a:bodyPr wrap="square" rtlCol="0">
            <a:spAutoFit/>
          </a:bodyPr>
          <a:lstStyle/>
          <a:p>
            <a:pPr>
              <a:lnSpc>
                <a:spcPct val="150000"/>
              </a:lnSpc>
            </a:pPr>
            <a:r>
              <a:rPr lang="en-US" b="1" dirty="0"/>
              <a:t>In order to be effective Debuggers need to have at least these features:</a:t>
            </a:r>
          </a:p>
          <a:p>
            <a:pPr marL="342900" indent="-342900">
              <a:lnSpc>
                <a:spcPct val="150000"/>
              </a:lnSpc>
              <a:buAutoNum type="arabicPeriod"/>
            </a:pPr>
            <a:r>
              <a:rPr lang="en-US" dirty="0"/>
              <a:t>Set/Clear Breakpoints </a:t>
            </a:r>
          </a:p>
          <a:p>
            <a:pPr marL="1085850" lvl="1" indent="-342900">
              <a:lnSpc>
                <a:spcPct val="150000"/>
              </a:lnSpc>
              <a:buFont typeface="Arial" panose="020B0604020202020204" pitchFamily="34" charset="0"/>
              <a:buChar char="•"/>
            </a:pPr>
            <a:r>
              <a:rPr lang="en-US" sz="1600" dirty="0">
                <a:solidFill>
                  <a:schemeClr val="accent6"/>
                </a:solidFill>
              </a:rPr>
              <a:t>Hardware</a:t>
            </a:r>
          </a:p>
          <a:p>
            <a:pPr marL="1085850" lvl="1" indent="-342900">
              <a:lnSpc>
                <a:spcPct val="150000"/>
              </a:lnSpc>
              <a:buFont typeface="Arial" panose="020B0604020202020204" pitchFamily="34" charset="0"/>
              <a:buChar char="•"/>
            </a:pPr>
            <a:r>
              <a:rPr lang="en-US" sz="1600" dirty="0">
                <a:solidFill>
                  <a:schemeClr val="accent6"/>
                </a:solidFill>
              </a:rPr>
              <a:t>Software</a:t>
            </a:r>
          </a:p>
          <a:p>
            <a:pPr marL="1085850" lvl="1" indent="-342900">
              <a:lnSpc>
                <a:spcPct val="150000"/>
              </a:lnSpc>
              <a:buFont typeface="Arial" panose="020B0604020202020204" pitchFamily="34" charset="0"/>
              <a:buChar char="•"/>
            </a:pPr>
            <a:r>
              <a:rPr lang="en-US" sz="1600" dirty="0">
                <a:solidFill>
                  <a:schemeClr val="accent6"/>
                </a:solidFill>
              </a:rPr>
              <a:t>Memory</a:t>
            </a:r>
          </a:p>
          <a:p>
            <a:pPr marL="342900" indent="-342900">
              <a:lnSpc>
                <a:spcPct val="150000"/>
              </a:lnSpc>
              <a:buAutoNum type="arabicPeriod"/>
            </a:pPr>
            <a:r>
              <a:rPr lang="en-US" dirty="0"/>
              <a:t>Examine a range of memory</a:t>
            </a:r>
          </a:p>
          <a:p>
            <a:pPr marL="1085850" lvl="1" indent="-342900">
              <a:lnSpc>
                <a:spcPct val="150000"/>
              </a:lnSpc>
              <a:buFont typeface="Arial" panose="020B0604020202020204" pitchFamily="34" charset="0"/>
              <a:buChar char="•"/>
            </a:pPr>
            <a:r>
              <a:rPr lang="en-US" sz="1600" dirty="0">
                <a:solidFill>
                  <a:schemeClr val="accent6"/>
                </a:solidFill>
              </a:rPr>
              <a:t>Current stack</a:t>
            </a:r>
          </a:p>
          <a:p>
            <a:pPr marL="1085850" lvl="1" indent="-342900">
              <a:lnSpc>
                <a:spcPct val="150000"/>
              </a:lnSpc>
              <a:buFont typeface="Arial" panose="020B0604020202020204" pitchFamily="34" charset="0"/>
              <a:buChar char="•"/>
            </a:pPr>
            <a:r>
              <a:rPr lang="en-US" sz="1600" dirty="0">
                <a:solidFill>
                  <a:schemeClr val="accent6"/>
                </a:solidFill>
              </a:rPr>
              <a:t>Heap</a:t>
            </a:r>
          </a:p>
          <a:p>
            <a:pPr marL="1085850" lvl="1" indent="-342900">
              <a:lnSpc>
                <a:spcPct val="150000"/>
              </a:lnSpc>
              <a:buFont typeface="Arial" panose="020B0604020202020204" pitchFamily="34" charset="0"/>
              <a:buChar char="•"/>
            </a:pPr>
            <a:r>
              <a:rPr lang="en-US" sz="1600" dirty="0">
                <a:solidFill>
                  <a:schemeClr val="accent6"/>
                </a:solidFill>
              </a:rPr>
              <a:t>Any section of memory available to the process.</a:t>
            </a:r>
          </a:p>
          <a:p>
            <a:pPr marL="342900" indent="-342900">
              <a:lnSpc>
                <a:spcPct val="150000"/>
              </a:lnSpc>
              <a:buAutoNum type="arabicPeriod"/>
            </a:pPr>
            <a:r>
              <a:rPr lang="en-US" dirty="0"/>
              <a:t>Display current state of the process</a:t>
            </a:r>
          </a:p>
          <a:p>
            <a:pPr marL="1085850" lvl="1" indent="-342900">
              <a:lnSpc>
                <a:spcPct val="150000"/>
              </a:lnSpc>
              <a:buFont typeface="Arial" panose="020B0604020202020204" pitchFamily="34" charset="0"/>
              <a:buChar char="•"/>
            </a:pPr>
            <a:r>
              <a:rPr lang="en-US" sz="1600" dirty="0">
                <a:solidFill>
                  <a:schemeClr val="accent6"/>
                </a:solidFill>
              </a:rPr>
              <a:t>Register status</a:t>
            </a:r>
          </a:p>
          <a:p>
            <a:pPr marL="1085850" lvl="1" indent="-342900">
              <a:lnSpc>
                <a:spcPct val="150000"/>
              </a:lnSpc>
              <a:buFont typeface="Arial" panose="020B0604020202020204" pitchFamily="34" charset="0"/>
              <a:buChar char="•"/>
            </a:pPr>
            <a:r>
              <a:rPr lang="en-US" sz="1600" dirty="0">
                <a:solidFill>
                  <a:schemeClr val="accent6"/>
                </a:solidFill>
              </a:rPr>
              <a:t>Address of instruction to be executed</a:t>
            </a:r>
          </a:p>
          <a:p>
            <a:pPr marL="1085850" lvl="1" indent="-342900">
              <a:lnSpc>
                <a:spcPct val="150000"/>
              </a:lnSpc>
              <a:buFont typeface="Arial" panose="020B0604020202020204" pitchFamily="34" charset="0"/>
              <a:buChar char="•"/>
            </a:pPr>
            <a:r>
              <a:rPr lang="en-US" sz="1600" dirty="0">
                <a:solidFill>
                  <a:schemeClr val="accent6"/>
                </a:solidFill>
              </a:rPr>
              <a:t>Decompile the entire text segment of memory</a:t>
            </a:r>
          </a:p>
        </p:txBody>
      </p:sp>
    </p:spTree>
    <p:extLst>
      <p:ext uri="{BB962C8B-B14F-4D97-AF65-F5344CB8AC3E}">
        <p14:creationId xmlns:p14="http://schemas.microsoft.com/office/powerpoint/2010/main" val="1453442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Features of the Debugger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632824"/>
          </a:xfrm>
          <a:prstGeom prst="rect">
            <a:avLst/>
          </a:prstGeom>
          <a:noFill/>
        </p:spPr>
        <p:txBody>
          <a:bodyPr wrap="square" rtlCol="0">
            <a:spAutoFit/>
          </a:bodyPr>
          <a:lstStyle/>
          <a:p>
            <a:pPr>
              <a:lnSpc>
                <a:spcPct val="150000"/>
              </a:lnSpc>
            </a:pPr>
            <a:r>
              <a:rPr lang="en-US" b="1" dirty="0"/>
              <a:t>Breakpoints</a:t>
            </a:r>
            <a:r>
              <a:rPr lang="en-US" dirty="0"/>
              <a:t> </a:t>
            </a:r>
          </a:p>
          <a:p>
            <a:pPr marL="1085850" lvl="1" indent="-342900">
              <a:lnSpc>
                <a:spcPct val="150000"/>
              </a:lnSpc>
              <a:buFont typeface="Arial" panose="020B0604020202020204" pitchFamily="34" charset="0"/>
              <a:buChar char="•"/>
            </a:pPr>
            <a:r>
              <a:rPr lang="en-US" sz="1600" dirty="0"/>
              <a:t>Hardware</a:t>
            </a:r>
          </a:p>
          <a:p>
            <a:pPr marL="1485900" lvl="2" indent="-342900">
              <a:lnSpc>
                <a:spcPct val="150000"/>
              </a:lnSpc>
              <a:buFont typeface="Arial" panose="020B0604020202020204" pitchFamily="34" charset="0"/>
              <a:buChar char="•"/>
            </a:pPr>
            <a:r>
              <a:rPr lang="en-US" sz="1600" dirty="0">
                <a:solidFill>
                  <a:schemeClr val="accent6"/>
                </a:solidFill>
              </a:rPr>
              <a:t>Uses the DR registers in the CPU (Chap 2 – pg21-22)</a:t>
            </a:r>
          </a:p>
          <a:p>
            <a:pPr marL="1485900" lvl="2" indent="-342900">
              <a:lnSpc>
                <a:spcPct val="150000"/>
              </a:lnSpc>
              <a:buFont typeface="Arial" panose="020B0604020202020204" pitchFamily="34" charset="0"/>
              <a:buChar char="•"/>
            </a:pPr>
            <a:r>
              <a:rPr lang="en-US" sz="1600" dirty="0">
                <a:solidFill>
                  <a:schemeClr val="accent6"/>
                </a:solidFill>
              </a:rPr>
              <a:t>Good for situations where process can detect debugging</a:t>
            </a:r>
          </a:p>
          <a:p>
            <a:pPr marL="1485900" lvl="2" indent="-342900">
              <a:lnSpc>
                <a:spcPct val="150000"/>
              </a:lnSpc>
              <a:buFont typeface="Arial" panose="020B0604020202020204" pitchFamily="34" charset="0"/>
              <a:buChar char="•"/>
            </a:pPr>
            <a:r>
              <a:rPr lang="en-US" sz="1600" dirty="0">
                <a:solidFill>
                  <a:schemeClr val="accent6"/>
                </a:solidFill>
              </a:rPr>
              <a:t>Bad when you need more than 4 breakpoints</a:t>
            </a:r>
          </a:p>
          <a:p>
            <a:pPr marL="1085850" lvl="1" indent="-342900">
              <a:lnSpc>
                <a:spcPct val="150000"/>
              </a:lnSpc>
              <a:buFont typeface="Arial" panose="020B0604020202020204" pitchFamily="34" charset="0"/>
              <a:buChar char="•"/>
            </a:pPr>
            <a:r>
              <a:rPr lang="en-US" sz="1600" dirty="0"/>
              <a:t>Software</a:t>
            </a:r>
          </a:p>
          <a:p>
            <a:pPr marL="1485900" lvl="2" indent="-342900">
              <a:lnSpc>
                <a:spcPct val="150000"/>
              </a:lnSpc>
              <a:buFont typeface="Arial" panose="020B0604020202020204" pitchFamily="34" charset="0"/>
              <a:buChar char="•"/>
            </a:pPr>
            <a:r>
              <a:rPr lang="en-US" sz="1600" dirty="0">
                <a:solidFill>
                  <a:schemeClr val="accent6"/>
                </a:solidFill>
              </a:rPr>
              <a:t>Uses a lookup table and modifies 1</a:t>
            </a:r>
            <a:r>
              <a:rPr lang="en-US" sz="1600" baseline="30000" dirty="0">
                <a:solidFill>
                  <a:schemeClr val="accent6"/>
                </a:solidFill>
              </a:rPr>
              <a:t>st</a:t>
            </a:r>
            <a:r>
              <a:rPr lang="en-US" sz="1600" dirty="0">
                <a:solidFill>
                  <a:schemeClr val="accent6"/>
                </a:solidFill>
              </a:rPr>
              <a:t> byte of the instruction, replacing it with 0xCC</a:t>
            </a:r>
          </a:p>
          <a:p>
            <a:pPr marL="1485900" lvl="2" indent="-342900">
              <a:lnSpc>
                <a:spcPct val="150000"/>
              </a:lnSpc>
              <a:buFont typeface="Arial" panose="020B0604020202020204" pitchFamily="34" charset="0"/>
              <a:buChar char="•"/>
            </a:pPr>
            <a:r>
              <a:rPr lang="en-US" sz="1600" dirty="0">
                <a:solidFill>
                  <a:schemeClr val="accent6"/>
                </a:solidFill>
              </a:rPr>
              <a:t>Good if you need to monitor a lot of locations in the process</a:t>
            </a:r>
          </a:p>
          <a:p>
            <a:pPr marL="1485900" lvl="2" indent="-342900">
              <a:lnSpc>
                <a:spcPct val="150000"/>
              </a:lnSpc>
              <a:buFont typeface="Arial" panose="020B0604020202020204" pitchFamily="34" charset="0"/>
              <a:buChar char="•"/>
            </a:pPr>
            <a:r>
              <a:rPr lang="en-US" sz="1600" dirty="0">
                <a:solidFill>
                  <a:schemeClr val="accent6"/>
                </a:solidFill>
              </a:rPr>
              <a:t>Bad if you don’t’ want the process to be aware of the debugger.</a:t>
            </a:r>
          </a:p>
          <a:p>
            <a:pPr marL="1085850" lvl="1" indent="-342900">
              <a:lnSpc>
                <a:spcPct val="150000"/>
              </a:lnSpc>
              <a:buFont typeface="Arial" panose="020B0604020202020204" pitchFamily="34" charset="0"/>
              <a:buChar char="•"/>
            </a:pPr>
            <a:r>
              <a:rPr lang="en-US" sz="1600" dirty="0"/>
              <a:t>Memory</a:t>
            </a:r>
          </a:p>
          <a:p>
            <a:pPr marL="1485900" lvl="2" indent="-342900">
              <a:lnSpc>
                <a:spcPct val="150000"/>
              </a:lnSpc>
              <a:buFont typeface="Arial" panose="020B0604020202020204" pitchFamily="34" charset="0"/>
              <a:buChar char="•"/>
            </a:pPr>
            <a:r>
              <a:rPr lang="en-US" sz="1600" dirty="0">
                <a:solidFill>
                  <a:schemeClr val="accent6"/>
                </a:solidFill>
              </a:rPr>
              <a:t>Uses permission on a page to determine if a process is writing, reading, accessing that page and that triggers a fault</a:t>
            </a:r>
          </a:p>
          <a:p>
            <a:pPr marL="1485900" lvl="2" indent="-342900">
              <a:lnSpc>
                <a:spcPct val="150000"/>
              </a:lnSpc>
              <a:buFont typeface="Arial" panose="020B0604020202020204" pitchFamily="34" charset="0"/>
              <a:buChar char="•"/>
            </a:pPr>
            <a:r>
              <a:rPr lang="en-US" sz="1600" dirty="0">
                <a:solidFill>
                  <a:schemeClr val="accent6"/>
                </a:solidFill>
              </a:rPr>
              <a:t>Good for situations where code can detect debugger connected</a:t>
            </a:r>
          </a:p>
          <a:p>
            <a:pPr marL="1485900" lvl="2" indent="-342900">
              <a:lnSpc>
                <a:spcPct val="150000"/>
              </a:lnSpc>
              <a:buFont typeface="Arial" panose="020B0604020202020204" pitchFamily="34" charset="0"/>
              <a:buChar char="•"/>
            </a:pPr>
            <a:r>
              <a:rPr lang="en-US" sz="1600" dirty="0">
                <a:solidFill>
                  <a:schemeClr val="accent6"/>
                </a:solidFill>
              </a:rPr>
              <a:t>Bad when you need to watch multiple pages at a time.</a:t>
            </a:r>
            <a:endParaRPr lang="en-US" sz="1600" dirty="0"/>
          </a:p>
        </p:txBody>
      </p:sp>
    </p:spTree>
    <p:extLst>
      <p:ext uri="{BB962C8B-B14F-4D97-AF65-F5344CB8AC3E}">
        <p14:creationId xmlns:p14="http://schemas.microsoft.com/office/powerpoint/2010/main" val="173943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Python Debugger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22268"/>
            <a:ext cx="7914669" cy="4611519"/>
          </a:xfrm>
          <a:prstGeom prst="rect">
            <a:avLst/>
          </a:prstGeom>
          <a:noFill/>
        </p:spPr>
        <p:txBody>
          <a:bodyPr wrap="square" rtlCol="0">
            <a:spAutoFit/>
          </a:bodyPr>
          <a:lstStyle/>
          <a:p>
            <a:pPr>
              <a:lnSpc>
                <a:spcPct val="150000"/>
              </a:lnSpc>
            </a:pPr>
            <a:r>
              <a:rPr lang="en-US" dirty="0"/>
              <a:t>The python debugger that will be analyzed in this course will require your use of python.</a:t>
            </a:r>
          </a:p>
          <a:p>
            <a:pPr>
              <a:lnSpc>
                <a:spcPct val="150000"/>
              </a:lnSpc>
            </a:pPr>
            <a:r>
              <a:rPr lang="en-US" dirty="0"/>
              <a:t>We will take a simplistic approach to this debugger as all the code required is provided to us by the author of the book: Gray Hat Python.</a:t>
            </a:r>
          </a:p>
          <a:p>
            <a:pPr>
              <a:lnSpc>
                <a:spcPct val="150000"/>
              </a:lnSpc>
            </a:pPr>
            <a:endParaRPr lang="en-US" dirty="0"/>
          </a:p>
          <a:p>
            <a:pPr>
              <a:lnSpc>
                <a:spcPct val="150000"/>
              </a:lnSpc>
            </a:pPr>
            <a:r>
              <a:rPr lang="en-US" dirty="0"/>
              <a:t>We will evaluate the code as well get a basic understanding of how debuggers work in general. Some features that we will understand:</a:t>
            </a:r>
          </a:p>
          <a:p>
            <a:pPr marL="342900" indent="-342900">
              <a:lnSpc>
                <a:spcPct val="150000"/>
              </a:lnSpc>
              <a:buAutoNum type="arabicPeriod"/>
            </a:pPr>
            <a:r>
              <a:rPr lang="en-US" dirty="0"/>
              <a:t>What it means to attach to an process that is currently running</a:t>
            </a:r>
          </a:p>
          <a:p>
            <a:pPr marL="342900" indent="-342900">
              <a:lnSpc>
                <a:spcPct val="150000"/>
              </a:lnSpc>
              <a:buAutoNum type="arabicPeriod"/>
            </a:pPr>
            <a:r>
              <a:rPr lang="en-US" dirty="0"/>
              <a:t>What it means to launch a process and break into to it.</a:t>
            </a:r>
          </a:p>
          <a:p>
            <a:pPr marL="342900" indent="-342900">
              <a:lnSpc>
                <a:spcPct val="150000"/>
              </a:lnSpc>
              <a:buAutoNum type="arabicPeriod"/>
            </a:pPr>
            <a:r>
              <a:rPr lang="en-US" dirty="0"/>
              <a:t>We will also understand the difference in the two approaches and the impact that may have on our ability to debug.</a:t>
            </a:r>
          </a:p>
        </p:txBody>
      </p:sp>
    </p:spTree>
    <p:extLst>
      <p:ext uri="{BB962C8B-B14F-4D97-AF65-F5344CB8AC3E}">
        <p14:creationId xmlns:p14="http://schemas.microsoft.com/office/powerpoint/2010/main" val="241102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Python within the Debugger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453865"/>
          </a:xfrm>
          <a:prstGeom prst="rect">
            <a:avLst/>
          </a:prstGeom>
          <a:noFill/>
        </p:spPr>
        <p:txBody>
          <a:bodyPr wrap="square" rtlCol="0">
            <a:spAutoFit/>
          </a:bodyPr>
          <a:lstStyle/>
          <a:p>
            <a:pPr>
              <a:lnSpc>
                <a:spcPct val="150000"/>
              </a:lnSpc>
            </a:pPr>
            <a:r>
              <a:rPr lang="en-US" dirty="0"/>
              <a:t>Python can also be used within the debugger to help speed up analysis. Or more importantly perform tasks that would otherwise be repetitive and tedious in nature.</a:t>
            </a:r>
          </a:p>
          <a:p>
            <a:pPr>
              <a:lnSpc>
                <a:spcPct val="150000"/>
              </a:lnSpc>
            </a:pPr>
            <a:r>
              <a:rPr lang="en-US" dirty="0"/>
              <a:t>Python has been employed in many debuggers including:</a:t>
            </a:r>
          </a:p>
          <a:p>
            <a:pPr marL="1085850" lvl="1" indent="-342900">
              <a:lnSpc>
                <a:spcPct val="150000"/>
              </a:lnSpc>
              <a:buFont typeface="Arial" panose="020B0604020202020204" pitchFamily="34" charset="0"/>
              <a:buChar char="•"/>
            </a:pPr>
            <a:r>
              <a:rPr lang="en-US" sz="1600" dirty="0" err="1">
                <a:solidFill>
                  <a:schemeClr val="accent6"/>
                </a:solidFill>
              </a:rPr>
              <a:t>Ghidra</a:t>
            </a:r>
            <a:endParaRPr lang="en-US" sz="1600" dirty="0">
              <a:solidFill>
                <a:schemeClr val="accent6"/>
              </a:solidFill>
            </a:endParaRPr>
          </a:p>
          <a:p>
            <a:pPr marL="1085850" lvl="1" indent="-342900">
              <a:lnSpc>
                <a:spcPct val="150000"/>
              </a:lnSpc>
              <a:buFont typeface="Arial" panose="020B0604020202020204" pitchFamily="34" charset="0"/>
              <a:buChar char="•"/>
            </a:pPr>
            <a:r>
              <a:rPr lang="en-US" sz="1600" dirty="0">
                <a:solidFill>
                  <a:schemeClr val="accent6"/>
                </a:solidFill>
              </a:rPr>
              <a:t>IDA Pro</a:t>
            </a:r>
          </a:p>
          <a:p>
            <a:pPr marL="1085850" lvl="1" indent="-342900">
              <a:lnSpc>
                <a:spcPct val="150000"/>
              </a:lnSpc>
              <a:buFont typeface="Arial" panose="020B0604020202020204" pitchFamily="34" charset="0"/>
              <a:buChar char="•"/>
            </a:pPr>
            <a:r>
              <a:rPr lang="en-US" sz="1600" dirty="0">
                <a:solidFill>
                  <a:schemeClr val="accent6"/>
                </a:solidFill>
              </a:rPr>
              <a:t>Immunity</a:t>
            </a:r>
          </a:p>
          <a:p>
            <a:pPr>
              <a:lnSpc>
                <a:spcPct val="150000"/>
              </a:lnSpc>
            </a:pPr>
            <a:r>
              <a:rPr lang="en-US" dirty="0"/>
              <a:t>The use case of the language in these debugger range from simplistic to quite complex. One of the most popular python codes available for free is mona.py</a:t>
            </a:r>
            <a:r>
              <a:rPr lang="en-US" b="1" baseline="30000" dirty="0">
                <a:solidFill>
                  <a:schemeClr val="accent6"/>
                </a:solidFill>
              </a:rPr>
              <a:t>5</a:t>
            </a:r>
            <a:r>
              <a:rPr lang="en-US" dirty="0"/>
              <a:t>. There is a repository of </a:t>
            </a:r>
            <a:r>
              <a:rPr lang="en-US" dirty="0" err="1"/>
              <a:t>github</a:t>
            </a:r>
            <a:r>
              <a:rPr lang="en-US" dirty="0"/>
              <a:t> for this project as well you should visit the site of the creator: </a:t>
            </a:r>
            <a:r>
              <a:rPr lang="en-US" sz="1400" b="1" u="sng" dirty="0">
                <a:solidFill>
                  <a:schemeClr val="accent6"/>
                </a:solidFill>
              </a:rPr>
              <a:t>https://www.corelan.be/index.php/2011/07/14/mona-py-the-manual</a:t>
            </a:r>
          </a:p>
          <a:p>
            <a:pPr>
              <a:lnSpc>
                <a:spcPct val="150000"/>
              </a:lnSpc>
            </a:pPr>
            <a:endParaRPr lang="en-US" sz="1400" b="1" u="sng" dirty="0">
              <a:solidFill>
                <a:schemeClr val="accent6"/>
              </a:solidFill>
            </a:endParaRPr>
          </a:p>
          <a:p>
            <a:pPr>
              <a:lnSpc>
                <a:spcPct val="150000"/>
              </a:lnSpc>
            </a:pPr>
            <a:r>
              <a:rPr lang="en-US" sz="1400" dirty="0">
                <a:solidFill>
                  <a:schemeClr val="accent6"/>
                </a:solidFill>
              </a:rPr>
              <a:t>[5] https://github.com/corelan/mona</a:t>
            </a:r>
            <a:endParaRPr lang="en-US" dirty="0">
              <a:solidFill>
                <a:schemeClr val="accent6"/>
              </a:solidFill>
            </a:endParaRPr>
          </a:p>
        </p:txBody>
      </p:sp>
    </p:spTree>
    <p:extLst>
      <p:ext uri="{BB962C8B-B14F-4D97-AF65-F5344CB8AC3E}">
        <p14:creationId xmlns:p14="http://schemas.microsoft.com/office/powerpoint/2010/main" val="2374567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Questions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361532"/>
          </a:xfrm>
          <a:prstGeom prst="rect">
            <a:avLst/>
          </a:prstGeom>
          <a:noFill/>
        </p:spPr>
        <p:txBody>
          <a:bodyPr wrap="square" rtlCol="0">
            <a:spAutoFit/>
          </a:bodyPr>
          <a:lstStyle/>
          <a:p>
            <a:pPr>
              <a:lnSpc>
                <a:spcPct val="150000"/>
              </a:lnSpc>
            </a:pPr>
            <a:r>
              <a:rPr lang="en-US" dirty="0"/>
              <a:t>Have you heard of any interesting use cases of the Debugger?</a:t>
            </a:r>
          </a:p>
          <a:p>
            <a:pPr>
              <a:lnSpc>
                <a:spcPct val="150000"/>
              </a:lnSpc>
            </a:pPr>
            <a:endParaRPr lang="en-US" dirty="0"/>
          </a:p>
          <a:p>
            <a:pPr>
              <a:lnSpc>
                <a:spcPct val="150000"/>
              </a:lnSpc>
            </a:pPr>
            <a:r>
              <a:rPr lang="en-US" dirty="0"/>
              <a:t>Is a debugger a Black, Gray, White Hat Tool?</a:t>
            </a:r>
          </a:p>
          <a:p>
            <a:pPr>
              <a:lnSpc>
                <a:spcPct val="150000"/>
              </a:lnSpc>
            </a:pPr>
            <a:endParaRPr lang="en-US" dirty="0"/>
          </a:p>
          <a:p>
            <a:pPr>
              <a:lnSpc>
                <a:spcPct val="150000"/>
              </a:lnSpc>
            </a:pPr>
            <a:r>
              <a:rPr lang="en-US" dirty="0"/>
              <a:t>Is it reasonable to build an entire debugger using python?</a:t>
            </a:r>
          </a:p>
          <a:p>
            <a:pPr>
              <a:lnSpc>
                <a:spcPct val="150000"/>
              </a:lnSpc>
            </a:pPr>
            <a:endParaRPr lang="en-US" dirty="0"/>
          </a:p>
          <a:p>
            <a:pPr>
              <a:lnSpc>
                <a:spcPct val="150000"/>
              </a:lnSpc>
            </a:pPr>
            <a:r>
              <a:rPr lang="en-US" dirty="0"/>
              <a:t>How could you use components of the python debugger versus building the entire debugger.</a:t>
            </a:r>
          </a:p>
          <a:p>
            <a:pPr>
              <a:lnSpc>
                <a:spcPct val="150000"/>
              </a:lnSpc>
            </a:pPr>
            <a:endParaRPr lang="en-US" dirty="0"/>
          </a:p>
          <a:p>
            <a:pPr>
              <a:lnSpc>
                <a:spcPct val="150000"/>
              </a:lnSpc>
            </a:pPr>
            <a:r>
              <a:rPr lang="en-US" dirty="0"/>
              <a:t>Can all code (malicious and non-malicious) be debugged?</a:t>
            </a:r>
          </a:p>
          <a:p>
            <a:pPr>
              <a:lnSpc>
                <a:spcPct val="150000"/>
              </a:lnSpc>
            </a:pPr>
            <a:endParaRPr lang="en-US" dirty="0"/>
          </a:p>
          <a:p>
            <a:pPr>
              <a:lnSpc>
                <a:spcPct val="150000"/>
              </a:lnSpc>
            </a:pPr>
            <a:endParaRPr lang="en-US" dirty="0"/>
          </a:p>
          <a:p>
            <a:pPr>
              <a:lnSpc>
                <a:spcPct val="150000"/>
              </a:lnSpc>
            </a:pPr>
            <a:r>
              <a:rPr lang="en-US" sz="1400" dirty="0">
                <a:solidFill>
                  <a:schemeClr val="accent6"/>
                </a:solidFill>
              </a:rPr>
              <a:t>https://en.wikipedia.org/wiki/Debugger#List_of_debuggers</a:t>
            </a:r>
          </a:p>
        </p:txBody>
      </p:sp>
    </p:spTree>
    <p:extLst>
      <p:ext uri="{BB962C8B-B14F-4D97-AF65-F5344CB8AC3E}">
        <p14:creationId xmlns:p14="http://schemas.microsoft.com/office/powerpoint/2010/main" val="1465398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Book Resources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304016"/>
          </a:xfrm>
          <a:prstGeom prst="rect">
            <a:avLst/>
          </a:prstGeom>
          <a:noFill/>
        </p:spPr>
        <p:txBody>
          <a:bodyPr wrap="square" rtlCol="0">
            <a:spAutoFit/>
          </a:bodyPr>
          <a:lstStyle/>
          <a:p>
            <a:pPr>
              <a:lnSpc>
                <a:spcPct val="150000"/>
              </a:lnSpc>
            </a:pPr>
            <a:r>
              <a:rPr lang="en-US" dirty="0"/>
              <a:t>You will need to download the code from the book instead of trying to type it all manually.</a:t>
            </a:r>
          </a:p>
          <a:p>
            <a:pPr lvl="1">
              <a:lnSpc>
                <a:spcPct val="150000"/>
              </a:lnSpc>
            </a:pPr>
            <a:r>
              <a:rPr lang="en-US" b="1" dirty="0"/>
              <a:t>Book website</a:t>
            </a:r>
            <a:r>
              <a:rPr lang="en-US" dirty="0"/>
              <a:t>: </a:t>
            </a:r>
            <a:r>
              <a:rPr lang="en-US" sz="1600" b="1" dirty="0">
                <a:solidFill>
                  <a:schemeClr val="accent6"/>
                </a:solidFill>
              </a:rPr>
              <a:t>https://nostarch.com/ghpython.htm</a:t>
            </a:r>
          </a:p>
          <a:p>
            <a:pPr lvl="1">
              <a:lnSpc>
                <a:spcPct val="150000"/>
              </a:lnSpc>
            </a:pPr>
            <a:r>
              <a:rPr lang="en-US" b="1" dirty="0"/>
              <a:t>Code Download</a:t>
            </a:r>
            <a:r>
              <a:rPr lang="en-US" dirty="0"/>
              <a:t>: </a:t>
            </a:r>
            <a:r>
              <a:rPr lang="en-US" sz="1600" b="1" dirty="0">
                <a:solidFill>
                  <a:schemeClr val="accent6"/>
                </a:solidFill>
              </a:rPr>
              <a:t>https://nostarch.com/download/ghpython_src.zip</a:t>
            </a:r>
          </a:p>
          <a:p>
            <a:pPr>
              <a:lnSpc>
                <a:spcPct val="150000"/>
              </a:lnSpc>
            </a:pPr>
            <a:endParaRPr lang="en-US" b="1" dirty="0">
              <a:solidFill>
                <a:schemeClr val="accent6"/>
              </a:solidFill>
            </a:endParaRPr>
          </a:p>
          <a:p>
            <a:pPr>
              <a:lnSpc>
                <a:spcPct val="150000"/>
              </a:lnSpc>
            </a:pPr>
            <a:r>
              <a:rPr lang="en-US" dirty="0"/>
              <a:t>A few contributors have also gone through the effort of creating </a:t>
            </a:r>
            <a:r>
              <a:rPr lang="en-US" dirty="0" err="1"/>
              <a:t>github</a:t>
            </a:r>
            <a:r>
              <a:rPr lang="en-US" dirty="0"/>
              <a:t> repositories based on questions, requests and their own curiosity. You can also look there if you are lost and not sure of how to resolve an issue.</a:t>
            </a:r>
          </a:p>
          <a:p>
            <a:pPr>
              <a:lnSpc>
                <a:spcPct val="150000"/>
              </a:lnSpc>
            </a:pPr>
            <a:endParaRPr lang="en-US" dirty="0"/>
          </a:p>
          <a:p>
            <a:pPr marL="1085850" lvl="1" indent="-342900">
              <a:lnSpc>
                <a:spcPct val="150000"/>
              </a:lnSpc>
              <a:buFont typeface="Times New Roman" panose="02020603050405020304" pitchFamily="18" charset="0"/>
              <a:buAutoNum type="arabicPeriod"/>
            </a:pPr>
            <a:r>
              <a:rPr lang="en-US" sz="1600" b="1" dirty="0">
                <a:solidFill>
                  <a:schemeClr val="accent6"/>
                </a:solidFill>
              </a:rPr>
              <a:t>https://github.com/CoiroTomas/GrayHatPython3-x64/tree/master/src/chapter3/3.4</a:t>
            </a:r>
          </a:p>
          <a:p>
            <a:pPr marL="1085850" lvl="1" indent="-342900">
              <a:lnSpc>
                <a:spcPct val="150000"/>
              </a:lnSpc>
              <a:buFont typeface="Times New Roman" panose="02020603050405020304" pitchFamily="18" charset="0"/>
              <a:buAutoNum type="arabicPeriod"/>
            </a:pPr>
            <a:r>
              <a:rPr lang="en-US" sz="1600" b="1" dirty="0">
                <a:solidFill>
                  <a:schemeClr val="accent6"/>
                </a:solidFill>
              </a:rPr>
              <a:t>https://github.com/volf52/gray-hat-python</a:t>
            </a:r>
          </a:p>
          <a:p>
            <a:pPr>
              <a:lnSpc>
                <a:spcPct val="150000"/>
              </a:lnSpc>
            </a:pPr>
            <a:endParaRPr lang="en-US" b="1" dirty="0">
              <a:solidFill>
                <a:schemeClr val="accent6"/>
              </a:solidFill>
            </a:endParaRPr>
          </a:p>
        </p:txBody>
      </p:sp>
    </p:spTree>
    <p:extLst>
      <p:ext uri="{BB962C8B-B14F-4D97-AF65-F5344CB8AC3E}">
        <p14:creationId xmlns:p14="http://schemas.microsoft.com/office/powerpoint/2010/main" val="55470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References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16370"/>
            <a:ext cx="7921019" cy="3226524"/>
          </a:xfrm>
          <a:prstGeom prst="rect">
            <a:avLst/>
          </a:prstGeom>
          <a:noFill/>
        </p:spPr>
        <p:txBody>
          <a:bodyPr wrap="square" rtlCol="0">
            <a:spAutoFit/>
          </a:bodyPr>
          <a:lstStyle/>
          <a:p>
            <a:pPr>
              <a:lnSpc>
                <a:spcPct val="150000"/>
              </a:lnSpc>
            </a:pPr>
            <a:r>
              <a:rPr lang="en-US" dirty="0"/>
              <a:t>API</a:t>
            </a:r>
          </a:p>
          <a:p>
            <a:pPr>
              <a:lnSpc>
                <a:spcPct val="150000"/>
              </a:lnSpc>
            </a:pPr>
            <a:r>
              <a:rPr lang="en-US" sz="1550" i="1" u="sng" dirty="0">
                <a:solidFill>
                  <a:srgbClr val="0070C0"/>
                </a:solidFill>
              </a:rPr>
              <a:t>https://en.wikipedia.org/wiki/API</a:t>
            </a:r>
          </a:p>
          <a:p>
            <a:pPr>
              <a:lnSpc>
                <a:spcPct val="150000"/>
              </a:lnSpc>
            </a:pPr>
            <a:endParaRPr lang="en-US" dirty="0"/>
          </a:p>
          <a:p>
            <a:pPr>
              <a:lnSpc>
                <a:spcPct val="150000"/>
              </a:lnSpc>
            </a:pPr>
            <a:r>
              <a:rPr lang="en-US" dirty="0"/>
              <a:t>Calling Convention</a:t>
            </a:r>
          </a:p>
          <a:p>
            <a:pPr>
              <a:lnSpc>
                <a:spcPct val="150000"/>
              </a:lnSpc>
            </a:pPr>
            <a:r>
              <a:rPr lang="en-US" sz="1550" i="1" u="sng" dirty="0">
                <a:solidFill>
                  <a:srgbClr val="0070C0"/>
                </a:solidFill>
              </a:rPr>
              <a:t>https://en.wikipedia.org/wiki/X86_calling_conventions</a:t>
            </a:r>
          </a:p>
          <a:p>
            <a:pPr>
              <a:lnSpc>
                <a:spcPct val="150000"/>
              </a:lnSpc>
            </a:pPr>
            <a:r>
              <a:rPr lang="en-US" sz="1550" i="1" u="sng" dirty="0">
                <a:solidFill>
                  <a:srgbClr val="0070C0"/>
                </a:solidFill>
              </a:rPr>
              <a:t>https://en.wikipedia.org/wiki/X86_calling_conventions#List_of_x86_calling_conventions</a:t>
            </a:r>
          </a:p>
          <a:p>
            <a:pPr>
              <a:lnSpc>
                <a:spcPct val="150000"/>
              </a:lnSpc>
            </a:pPr>
            <a:endParaRPr lang="en-US" i="1" u="sng" dirty="0">
              <a:solidFill>
                <a:srgbClr val="0070C0"/>
              </a:solidFill>
            </a:endParaRPr>
          </a:p>
          <a:p>
            <a:pPr>
              <a:lnSpc>
                <a:spcPct val="150000"/>
              </a:lnSpc>
            </a:pPr>
            <a:endParaRPr lang="en-US" i="1" u="sng" dirty="0">
              <a:solidFill>
                <a:srgbClr val="0070C0"/>
              </a:solidFill>
            </a:endParaRPr>
          </a:p>
        </p:txBody>
      </p:sp>
    </p:spTree>
    <p:extLst>
      <p:ext uri="{BB962C8B-B14F-4D97-AF65-F5344CB8AC3E}">
        <p14:creationId xmlns:p14="http://schemas.microsoft.com/office/powerpoint/2010/main" val="256004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Rationale for </a:t>
            </a:r>
            <a:r>
              <a:rPr kumimoji="0" lang="en-CA" altLang="en-US" sz="3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DejaVu Sans" charset="0"/>
              </a:rPr>
              <a:t>ctypes</a:t>
            </a:r>
            <a:endPar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endParaRP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442516"/>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There are times when developers must make a choice to build their own code from scratch or borrow and implement pre-made tools to accomplish the task. In the case of native DLLs and Shared Object files, some the decisions include the following:</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Revise</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already built modules that can access low level features of the operating system.</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Try to enhance</a:t>
            </a:r>
            <a:r>
              <a:rPr lang="en-US" dirty="0">
                <a:solidFill>
                  <a:srgbClr val="000000"/>
                </a:solidFill>
              </a:rPr>
              <a:t> code that has been tested and proven by generations of engineers.</a:t>
            </a:r>
          </a:p>
          <a:p>
            <a:pPr marR="0" lvl="0" algn="l" defTabSz="449263" rtl="0" eaLnBrk="1" fontAlgn="base" latinLnBrk="0" hangingPunct="0">
              <a:lnSpc>
                <a:spcPct val="150000"/>
              </a:lnSpc>
              <a:spcBef>
                <a:spcPct val="0"/>
              </a:spcBef>
              <a:spcAft>
                <a:spcPct val="0"/>
              </a:spcAft>
              <a:buClr>
                <a:srgbClr val="000000"/>
              </a:buClr>
              <a:buSzPct val="100000"/>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R="0" lvl="0" algn="l" defTabSz="449263" rtl="0" eaLnBrk="1" fontAlgn="base" latinLnBrk="0" hangingPunct="0">
              <a:lnSpc>
                <a:spcPct val="150000"/>
              </a:lnSpc>
              <a:spcBef>
                <a:spcPct val="0"/>
              </a:spcBef>
              <a:spcAft>
                <a:spcPct val="0"/>
              </a:spcAft>
              <a:buClr>
                <a:srgbClr val="000000"/>
              </a:buClr>
              <a:buSzPct val="100000"/>
              <a:tabLst/>
              <a:defRPr/>
            </a:pPr>
            <a:r>
              <a:rPr lang="en-US" dirty="0">
                <a:solidFill>
                  <a:srgbClr val="000000"/>
                </a:solidFill>
              </a:rPr>
              <a:t>The choice can be difficult especially when you consider that Python is constantly being developed. This means that what was once not possible is now implemented within python natively. Albeit, there may be some performance hit for large dataset.</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309849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When not to use python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110178"/>
            <a:ext cx="7914669" cy="4611519"/>
          </a:xfrm>
          <a:prstGeom prst="rect">
            <a:avLst/>
          </a:prstGeom>
          <a:noFill/>
        </p:spPr>
        <p:txBody>
          <a:bodyPr wrap="square" rtlCol="0">
            <a:spAutoFit/>
          </a:bodyPr>
          <a:lstStyle/>
          <a:p>
            <a:pPr>
              <a:lnSpc>
                <a:spcPct val="150000"/>
              </a:lnSpc>
            </a:pPr>
            <a:r>
              <a:rPr lang="en-US" dirty="0"/>
              <a:t>If it is already built, don’t rebuilt it.</a:t>
            </a:r>
          </a:p>
          <a:p>
            <a:pPr>
              <a:lnSpc>
                <a:spcPct val="150000"/>
              </a:lnSpc>
            </a:pPr>
            <a:endParaRPr lang="en-US" dirty="0"/>
          </a:p>
          <a:p>
            <a:pPr>
              <a:lnSpc>
                <a:spcPct val="150000"/>
              </a:lnSpc>
            </a:pPr>
            <a:r>
              <a:rPr lang="en-US" dirty="0"/>
              <a:t>Other than the above reason, the other choice is if you want to hide the implementation of some proprietary code. If that is the case, implementing it as a compiled C/C++ module is the obvious choice. The Python equivalent although very portable means you automatically lose control over who can see the “magic behind the curtain”.</a:t>
            </a:r>
          </a:p>
          <a:p>
            <a:pPr>
              <a:lnSpc>
                <a:spcPct val="150000"/>
              </a:lnSpc>
            </a:pPr>
            <a:endParaRPr lang="en-US" dirty="0"/>
          </a:p>
          <a:p>
            <a:pPr>
              <a:lnSpc>
                <a:spcPct val="150000"/>
              </a:lnSpc>
            </a:pPr>
            <a:r>
              <a:rPr lang="en-US" dirty="0"/>
              <a:t>There are times when Virtual Machine (VM) gets in the way. Although there are multiple implementations of the VM, (</a:t>
            </a:r>
            <a:r>
              <a:rPr lang="en-US" dirty="0" err="1"/>
              <a:t>Cython</a:t>
            </a:r>
            <a:r>
              <a:rPr lang="en-US" dirty="0"/>
              <a:t>, </a:t>
            </a:r>
            <a:r>
              <a:rPr lang="en-US" dirty="0" err="1"/>
              <a:t>IPython</a:t>
            </a:r>
            <a:r>
              <a:rPr lang="en-US" dirty="0"/>
              <a:t>, </a:t>
            </a:r>
            <a:r>
              <a:rPr lang="en-US" dirty="0" err="1"/>
              <a:t>etc</a:t>
            </a:r>
            <a:r>
              <a:rPr lang="en-US" dirty="0"/>
              <a:t>), running the byte code there are still some penalties in performance to pay. </a:t>
            </a:r>
          </a:p>
        </p:txBody>
      </p:sp>
    </p:spTree>
    <p:extLst>
      <p:ext uri="{BB962C8B-B14F-4D97-AF65-F5344CB8AC3E}">
        <p14:creationId xmlns:p14="http://schemas.microsoft.com/office/powerpoint/2010/main" val="30129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The basic</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581015"/>
          </a:xfrm>
          <a:prstGeom prst="rect">
            <a:avLst/>
          </a:prstGeom>
          <a:noFill/>
        </p:spPr>
        <p:txBody>
          <a:bodyPr wrap="square" rtlCol="0">
            <a:spAutoFit/>
          </a:bodyPr>
          <a:lstStyle/>
          <a:p>
            <a:pPr>
              <a:lnSpc>
                <a:spcPct val="150000"/>
              </a:lnSpc>
            </a:pPr>
            <a:r>
              <a:rPr lang="en-US" b="1" dirty="0"/>
              <a:t>Linux implementation</a:t>
            </a:r>
            <a:endParaRPr lang="en-US" sz="1600" b="1" dirty="0"/>
          </a:p>
          <a:p>
            <a:pPr lvl="1">
              <a:lnSpc>
                <a:spcPct val="150000"/>
              </a:lnSpc>
            </a:pPr>
            <a:r>
              <a:rPr lang="en-US" sz="1600" b="1" dirty="0">
                <a:solidFill>
                  <a:schemeClr val="accent6"/>
                </a:solidFill>
              </a:rPr>
              <a:t>from </a:t>
            </a:r>
            <a:r>
              <a:rPr lang="en-US" sz="1600" b="1" dirty="0" err="1">
                <a:solidFill>
                  <a:schemeClr val="accent6"/>
                </a:solidFill>
              </a:rPr>
              <a:t>ctypes</a:t>
            </a:r>
            <a:r>
              <a:rPr lang="en-US" sz="1600" b="1" dirty="0">
                <a:solidFill>
                  <a:schemeClr val="accent6"/>
                </a:solidFill>
              </a:rPr>
              <a:t> import *	</a:t>
            </a:r>
            <a:r>
              <a:rPr lang="en-US" sz="1600" dirty="0"/>
              <a:t>	</a:t>
            </a:r>
            <a:r>
              <a:rPr lang="en-US" sz="1400" dirty="0">
                <a:solidFill>
                  <a:srgbClr val="C00000"/>
                </a:solidFill>
              </a:rPr>
              <a:t># import all of the </a:t>
            </a:r>
            <a:r>
              <a:rPr lang="en-US" sz="1400" dirty="0" err="1">
                <a:solidFill>
                  <a:srgbClr val="C00000"/>
                </a:solidFill>
              </a:rPr>
              <a:t>ctypes</a:t>
            </a:r>
            <a:r>
              <a:rPr lang="en-US" sz="1400" dirty="0">
                <a:solidFill>
                  <a:srgbClr val="C00000"/>
                </a:solidFill>
              </a:rPr>
              <a:t> namespace</a:t>
            </a:r>
          </a:p>
          <a:p>
            <a:pPr lvl="1">
              <a:lnSpc>
                <a:spcPct val="150000"/>
              </a:lnSpc>
            </a:pPr>
            <a:endParaRPr lang="en-US" sz="1600" dirty="0"/>
          </a:p>
          <a:p>
            <a:pPr lvl="1">
              <a:lnSpc>
                <a:spcPct val="150000"/>
              </a:lnSpc>
            </a:pPr>
            <a:r>
              <a:rPr lang="en-US" sz="1600" b="1" dirty="0" err="1">
                <a:solidFill>
                  <a:schemeClr val="accent6"/>
                </a:solidFill>
              </a:rPr>
              <a:t>libc</a:t>
            </a:r>
            <a:r>
              <a:rPr lang="en-US" sz="1600" b="1" dirty="0">
                <a:solidFill>
                  <a:schemeClr val="accent6"/>
                </a:solidFill>
              </a:rPr>
              <a:t> = CDLL('libc.so.6’)		</a:t>
            </a:r>
            <a:r>
              <a:rPr lang="en-US" sz="1400" dirty="0">
                <a:solidFill>
                  <a:srgbClr val="C00000"/>
                </a:solidFill>
              </a:rPr>
              <a:t># Create the object </a:t>
            </a:r>
            <a:r>
              <a:rPr lang="en-US" sz="1400" dirty="0" err="1">
                <a:solidFill>
                  <a:srgbClr val="C00000"/>
                </a:solidFill>
              </a:rPr>
              <a:t>libc</a:t>
            </a:r>
            <a:r>
              <a:rPr lang="en-US" sz="1400" dirty="0">
                <a:solidFill>
                  <a:srgbClr val="C00000"/>
                </a:solidFill>
              </a:rPr>
              <a:t> by opening the library libc.so.6</a:t>
            </a:r>
          </a:p>
          <a:p>
            <a:pPr lvl="1">
              <a:lnSpc>
                <a:spcPct val="150000"/>
              </a:lnSpc>
            </a:pPr>
            <a:r>
              <a:rPr lang="en-US" sz="1600" b="1" dirty="0">
                <a:solidFill>
                  <a:schemeClr val="accent6"/>
                </a:solidFill>
              </a:rPr>
              <a:t>libc2 = </a:t>
            </a:r>
            <a:r>
              <a:rPr lang="en-US" sz="1600" b="1" dirty="0" err="1">
                <a:solidFill>
                  <a:schemeClr val="accent6"/>
                </a:solidFill>
              </a:rPr>
              <a:t>cdll.Loadlibrary</a:t>
            </a:r>
            <a:r>
              <a:rPr lang="en-US" sz="1600" b="1" dirty="0">
                <a:solidFill>
                  <a:schemeClr val="accent6"/>
                </a:solidFill>
              </a:rPr>
              <a:t>('libc.so.6')</a:t>
            </a:r>
          </a:p>
          <a:p>
            <a:pPr lvl="1">
              <a:lnSpc>
                <a:spcPct val="150000"/>
              </a:lnSpc>
            </a:pPr>
            <a:r>
              <a:rPr lang="en-US" sz="1600" b="1" dirty="0" err="1">
                <a:solidFill>
                  <a:schemeClr val="accent6"/>
                </a:solidFill>
              </a:rPr>
              <a:t>libc.printf</a:t>
            </a:r>
            <a:r>
              <a:rPr lang="en-US" sz="1600" b="1" dirty="0">
                <a:solidFill>
                  <a:schemeClr val="accent6"/>
                </a:solidFill>
              </a:rPr>
              <a:t>(</a:t>
            </a:r>
            <a:r>
              <a:rPr lang="en-US" sz="1600" b="1" dirty="0" err="1">
                <a:solidFill>
                  <a:schemeClr val="accent6"/>
                </a:solidFill>
              </a:rPr>
              <a:t>b"Hello</a:t>
            </a:r>
            <a:r>
              <a:rPr lang="en-US" sz="1600" b="1" dirty="0">
                <a:solidFill>
                  <a:schemeClr val="accent6"/>
                </a:solidFill>
              </a:rPr>
              <a:t> World")</a:t>
            </a:r>
            <a:r>
              <a:rPr lang="en-US" sz="1600" dirty="0"/>
              <a:t>	</a:t>
            </a:r>
            <a:r>
              <a:rPr lang="en-US" sz="1400" dirty="0">
                <a:solidFill>
                  <a:srgbClr val="C00000"/>
                </a:solidFill>
              </a:rPr>
              <a:t># Call the </a:t>
            </a:r>
            <a:r>
              <a:rPr lang="en-US" sz="1400" dirty="0" err="1">
                <a:solidFill>
                  <a:srgbClr val="C00000"/>
                </a:solidFill>
              </a:rPr>
              <a:t>printf</a:t>
            </a:r>
            <a:r>
              <a:rPr lang="en-US" sz="1400" dirty="0">
                <a:solidFill>
                  <a:srgbClr val="C00000"/>
                </a:solidFill>
              </a:rPr>
              <a:t> function inside the libc.so.6 binary</a:t>
            </a:r>
          </a:p>
          <a:p>
            <a:pPr lvl="1">
              <a:lnSpc>
                <a:spcPct val="150000"/>
              </a:lnSpc>
            </a:pPr>
            <a:r>
              <a:rPr lang="en-US" sz="1600" b="1" dirty="0">
                <a:solidFill>
                  <a:schemeClr val="accent6"/>
                </a:solidFill>
              </a:rPr>
              <a:t>libc2.printf(</a:t>
            </a:r>
            <a:r>
              <a:rPr lang="en-US" sz="1600" b="1" dirty="0" err="1">
                <a:solidFill>
                  <a:schemeClr val="accent6"/>
                </a:solidFill>
              </a:rPr>
              <a:t>b"Hello</a:t>
            </a:r>
            <a:r>
              <a:rPr lang="en-US" sz="1600" b="1" dirty="0">
                <a:solidFill>
                  <a:schemeClr val="accent6"/>
                </a:solidFill>
              </a:rPr>
              <a:t> World")</a:t>
            </a:r>
          </a:p>
          <a:p>
            <a:pPr>
              <a:lnSpc>
                <a:spcPct val="150000"/>
              </a:lnSpc>
            </a:pPr>
            <a:endParaRPr lang="en-US" sz="1600" dirty="0"/>
          </a:p>
          <a:p>
            <a:pPr>
              <a:lnSpc>
                <a:spcPct val="150000"/>
              </a:lnSpc>
            </a:pPr>
            <a:r>
              <a:rPr lang="en-US" sz="1600" b="1" dirty="0"/>
              <a:t>Windows implementation</a:t>
            </a:r>
          </a:p>
          <a:p>
            <a:pPr lvl="1">
              <a:lnSpc>
                <a:spcPct val="150000"/>
              </a:lnSpc>
            </a:pPr>
            <a:r>
              <a:rPr lang="en-US" sz="1600" b="1" dirty="0">
                <a:solidFill>
                  <a:schemeClr val="accent6"/>
                </a:solidFill>
              </a:rPr>
              <a:t>from </a:t>
            </a:r>
            <a:r>
              <a:rPr lang="en-US" sz="1600" b="1" dirty="0" err="1">
                <a:solidFill>
                  <a:schemeClr val="accent6"/>
                </a:solidFill>
              </a:rPr>
              <a:t>ctypes</a:t>
            </a:r>
            <a:r>
              <a:rPr lang="en-US" sz="1600" b="1" dirty="0">
                <a:solidFill>
                  <a:schemeClr val="accent6"/>
                </a:solidFill>
              </a:rPr>
              <a:t> import *	</a:t>
            </a:r>
            <a:r>
              <a:rPr lang="en-US" sz="1600" dirty="0"/>
              <a:t>			</a:t>
            </a:r>
            <a:r>
              <a:rPr lang="en-US" sz="1400" dirty="0">
                <a:solidFill>
                  <a:srgbClr val="C00000"/>
                </a:solidFill>
              </a:rPr>
              <a:t># import all of the </a:t>
            </a:r>
            <a:r>
              <a:rPr lang="en-US" sz="1400" dirty="0" err="1">
                <a:solidFill>
                  <a:srgbClr val="C00000"/>
                </a:solidFill>
              </a:rPr>
              <a:t>ctypes</a:t>
            </a:r>
            <a:r>
              <a:rPr lang="en-US" sz="1400" dirty="0">
                <a:solidFill>
                  <a:srgbClr val="C00000"/>
                </a:solidFill>
              </a:rPr>
              <a:t> namespace</a:t>
            </a:r>
          </a:p>
          <a:p>
            <a:pPr lvl="1">
              <a:lnSpc>
                <a:spcPct val="150000"/>
              </a:lnSpc>
            </a:pPr>
            <a:r>
              <a:rPr lang="en-US" sz="1400" dirty="0">
                <a:solidFill>
                  <a:srgbClr val="C00000"/>
                </a:solidFill>
              </a:rPr>
              <a:t>						# Create the object </a:t>
            </a:r>
            <a:r>
              <a:rPr lang="en-US" sz="1400" dirty="0" err="1">
                <a:solidFill>
                  <a:srgbClr val="C00000"/>
                </a:solidFill>
              </a:rPr>
              <a:t>msvcrt</a:t>
            </a:r>
            <a:r>
              <a:rPr lang="en-US" sz="1400" dirty="0">
                <a:solidFill>
                  <a:srgbClr val="C00000"/>
                </a:solidFill>
              </a:rPr>
              <a:t> by opening the library msvcrt.dll</a:t>
            </a:r>
          </a:p>
          <a:p>
            <a:pPr lvl="1">
              <a:lnSpc>
                <a:spcPct val="150000"/>
              </a:lnSpc>
            </a:pPr>
            <a:r>
              <a:rPr lang="en-US" sz="1600" b="1" dirty="0" err="1">
                <a:solidFill>
                  <a:schemeClr val="accent6"/>
                </a:solidFill>
              </a:rPr>
              <a:t>msvcrt</a:t>
            </a:r>
            <a:r>
              <a:rPr lang="en-US" sz="1600" b="1" dirty="0">
                <a:solidFill>
                  <a:schemeClr val="accent6"/>
                </a:solidFill>
              </a:rPr>
              <a:t> = WinDLL('msvcrt.dll’)</a:t>
            </a:r>
          </a:p>
          <a:p>
            <a:pPr lvl="1">
              <a:lnSpc>
                <a:spcPct val="150000"/>
              </a:lnSpc>
            </a:pPr>
            <a:r>
              <a:rPr lang="en-US" sz="1400" b="1" dirty="0">
                <a:solidFill>
                  <a:schemeClr val="accent6"/>
                </a:solidFill>
              </a:rPr>
              <a:t>msvcrt2 = </a:t>
            </a:r>
            <a:r>
              <a:rPr lang="en-US" sz="1400" b="1" dirty="0" err="1">
                <a:solidFill>
                  <a:schemeClr val="accent6"/>
                </a:solidFill>
              </a:rPr>
              <a:t>windll.LoadLibrary</a:t>
            </a:r>
            <a:r>
              <a:rPr lang="en-US" sz="1400" b="1" dirty="0">
                <a:solidFill>
                  <a:schemeClr val="accent6"/>
                </a:solidFill>
              </a:rPr>
              <a:t>('</a:t>
            </a:r>
            <a:r>
              <a:rPr lang="en-US" sz="1400" b="1" dirty="0" err="1">
                <a:solidFill>
                  <a:schemeClr val="accent6"/>
                </a:solidFill>
              </a:rPr>
              <a:t>msvcrt</a:t>
            </a:r>
            <a:r>
              <a:rPr lang="en-US" sz="1400" b="1" dirty="0">
                <a:solidFill>
                  <a:schemeClr val="accent6"/>
                </a:solidFill>
              </a:rPr>
              <a:t>’) 	</a:t>
            </a:r>
            <a:r>
              <a:rPr lang="en-US" sz="1400" dirty="0">
                <a:solidFill>
                  <a:srgbClr val="C00000"/>
                </a:solidFill>
              </a:rPr>
              <a:t># No extension required</a:t>
            </a:r>
          </a:p>
          <a:p>
            <a:pPr>
              <a:lnSpc>
                <a:spcPct val="150000"/>
              </a:lnSpc>
            </a:pPr>
            <a:r>
              <a:rPr lang="en-US" sz="1600" dirty="0"/>
              <a:t>	</a:t>
            </a:r>
            <a:r>
              <a:rPr lang="en-US" sz="1600" b="1" dirty="0" err="1">
                <a:solidFill>
                  <a:schemeClr val="accent6"/>
                </a:solidFill>
              </a:rPr>
              <a:t>msvcrt.printf</a:t>
            </a:r>
            <a:r>
              <a:rPr lang="en-US" sz="1600" b="1" dirty="0">
                <a:solidFill>
                  <a:schemeClr val="accent6"/>
                </a:solidFill>
              </a:rPr>
              <a:t>(</a:t>
            </a:r>
            <a:r>
              <a:rPr lang="en-US" sz="1600" b="1" dirty="0" err="1">
                <a:solidFill>
                  <a:schemeClr val="accent6"/>
                </a:solidFill>
              </a:rPr>
              <a:t>b'Hello</a:t>
            </a:r>
            <a:r>
              <a:rPr lang="en-US" sz="1600" b="1" dirty="0">
                <a:solidFill>
                  <a:schemeClr val="accent6"/>
                </a:solidFill>
              </a:rPr>
              <a:t> World\n’)		</a:t>
            </a:r>
            <a:r>
              <a:rPr lang="en-US" sz="1600" dirty="0">
                <a:solidFill>
                  <a:srgbClr val="C00000"/>
                </a:solidFill>
              </a:rPr>
              <a:t> </a:t>
            </a:r>
            <a:r>
              <a:rPr lang="en-US" sz="1400" dirty="0">
                <a:solidFill>
                  <a:srgbClr val="C00000"/>
                </a:solidFill>
              </a:rPr>
              <a:t># print Hello World</a:t>
            </a:r>
          </a:p>
          <a:p>
            <a:pPr>
              <a:lnSpc>
                <a:spcPct val="150000"/>
              </a:lnSpc>
            </a:pPr>
            <a:r>
              <a:rPr lang="en-US" b="1" dirty="0">
                <a:solidFill>
                  <a:schemeClr val="accent6"/>
                </a:solidFill>
              </a:rPr>
              <a:t>	</a:t>
            </a:r>
            <a:r>
              <a:rPr lang="en-US" sz="1600" b="1" dirty="0">
                <a:solidFill>
                  <a:schemeClr val="accent6"/>
                </a:solidFill>
              </a:rPr>
              <a:t>msvcrt2.printf(</a:t>
            </a:r>
            <a:r>
              <a:rPr lang="en-US" sz="1600" b="1" dirty="0" err="1">
                <a:solidFill>
                  <a:schemeClr val="accent6"/>
                </a:solidFill>
              </a:rPr>
              <a:t>b'Hello</a:t>
            </a:r>
            <a:r>
              <a:rPr lang="en-US" sz="1600" b="1" dirty="0">
                <a:solidFill>
                  <a:schemeClr val="accent6"/>
                </a:solidFill>
              </a:rPr>
              <a:t> World\n’)		</a:t>
            </a:r>
            <a:r>
              <a:rPr lang="en-US" sz="1600" dirty="0">
                <a:solidFill>
                  <a:srgbClr val="C00000"/>
                </a:solidFill>
              </a:rPr>
              <a:t> </a:t>
            </a:r>
            <a:r>
              <a:rPr lang="en-US" sz="1400" dirty="0">
                <a:solidFill>
                  <a:srgbClr val="C00000"/>
                </a:solidFill>
              </a:rPr>
              <a:t># print Hello World</a:t>
            </a:r>
            <a:endParaRPr lang="en-US" sz="1600" b="1" dirty="0">
              <a:solidFill>
                <a:schemeClr val="accent6"/>
              </a:solidFill>
            </a:endParaRPr>
          </a:p>
        </p:txBody>
      </p:sp>
    </p:spTree>
    <p:extLst>
      <p:ext uri="{BB962C8B-B14F-4D97-AF65-F5344CB8AC3E}">
        <p14:creationId xmlns:p14="http://schemas.microsoft.com/office/powerpoint/2010/main" val="128156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Calling Convention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442516"/>
          </a:xfrm>
          <a:prstGeom prst="rect">
            <a:avLst/>
          </a:prstGeom>
          <a:noFill/>
        </p:spPr>
        <p:txBody>
          <a:bodyPr wrap="square" rtlCol="0">
            <a:spAutoFit/>
          </a:bodyPr>
          <a:lstStyle/>
          <a:p>
            <a:pPr>
              <a:lnSpc>
                <a:spcPct val="150000"/>
              </a:lnSpc>
            </a:pPr>
            <a:r>
              <a:rPr lang="en-US" dirty="0"/>
              <a:t>There are some interesting things happening that we should dig into slightly.</a:t>
            </a:r>
          </a:p>
          <a:p>
            <a:pPr>
              <a:lnSpc>
                <a:spcPct val="150000"/>
              </a:lnSpc>
            </a:pPr>
            <a:endParaRPr lang="en-US" dirty="0"/>
          </a:p>
          <a:p>
            <a:pPr>
              <a:lnSpc>
                <a:spcPct val="150000"/>
              </a:lnSpc>
            </a:pPr>
            <a:r>
              <a:rPr lang="en-US" dirty="0"/>
              <a:t>When we make a call to a function, using </a:t>
            </a:r>
            <a:r>
              <a:rPr lang="en-US" dirty="0" err="1"/>
              <a:t>ctypes</a:t>
            </a:r>
            <a:r>
              <a:rPr lang="en-US" dirty="0"/>
              <a:t>, we are following a convention. We should be aware of what they are and not ignore them. </a:t>
            </a:r>
            <a:r>
              <a:rPr lang="en-US" dirty="0" err="1"/>
              <a:t>Ctypes</a:t>
            </a:r>
            <a:r>
              <a:rPr lang="en-US" dirty="0"/>
              <a:t> loads these libraries and exports the functions in them according to a few well know conventions.</a:t>
            </a:r>
          </a:p>
          <a:p>
            <a:pPr>
              <a:lnSpc>
                <a:spcPct val="150000"/>
              </a:lnSpc>
            </a:pPr>
            <a:r>
              <a:rPr lang="en-US" b="1" dirty="0"/>
              <a:t>CDECL</a:t>
            </a:r>
            <a:r>
              <a:rPr lang="en-US" dirty="0"/>
              <a:t> is the standard for Linux system and has the following characteristics:</a:t>
            </a:r>
          </a:p>
          <a:p>
            <a:pPr marL="342900" indent="-342900">
              <a:lnSpc>
                <a:spcPct val="150000"/>
              </a:lnSpc>
              <a:buAutoNum type="arabicPeriod"/>
            </a:pPr>
            <a:r>
              <a:rPr lang="en-US" dirty="0"/>
              <a:t>Arguments are passed to the function from right to left</a:t>
            </a:r>
          </a:p>
          <a:p>
            <a:pPr marL="1085850" lvl="1" indent="-342900">
              <a:lnSpc>
                <a:spcPct val="150000"/>
              </a:lnSpc>
              <a:buFont typeface="Arial" panose="020B0604020202020204" pitchFamily="34" charset="0"/>
              <a:buChar char="•"/>
            </a:pPr>
            <a:r>
              <a:rPr lang="en-US" b="1" dirty="0">
                <a:solidFill>
                  <a:schemeClr val="accent6"/>
                </a:solidFill>
              </a:rPr>
              <a:t>int fun1(</a:t>
            </a:r>
            <a:r>
              <a:rPr lang="en-US" b="1" dirty="0" err="1">
                <a:solidFill>
                  <a:schemeClr val="accent6"/>
                </a:solidFill>
              </a:rPr>
              <a:t>lft</a:t>
            </a:r>
            <a:r>
              <a:rPr lang="en-US" b="1" dirty="0">
                <a:solidFill>
                  <a:schemeClr val="accent6"/>
                </a:solidFill>
              </a:rPr>
              <a:t>, </a:t>
            </a:r>
            <a:r>
              <a:rPr lang="en-US" b="1" dirty="0" err="1">
                <a:solidFill>
                  <a:schemeClr val="accent6"/>
                </a:solidFill>
              </a:rPr>
              <a:t>more_lft</a:t>
            </a:r>
            <a:r>
              <a:rPr lang="en-US" b="1" dirty="0">
                <a:solidFill>
                  <a:schemeClr val="accent6"/>
                </a:solidFill>
              </a:rPr>
              <a:t>, </a:t>
            </a:r>
            <a:r>
              <a:rPr lang="en-US" b="1" dirty="0" err="1">
                <a:solidFill>
                  <a:schemeClr val="accent6"/>
                </a:solidFill>
              </a:rPr>
              <a:t>less_lft</a:t>
            </a:r>
            <a:r>
              <a:rPr lang="en-US" b="1" dirty="0">
                <a:solidFill>
                  <a:schemeClr val="accent6"/>
                </a:solidFill>
              </a:rPr>
              <a:t>, </a:t>
            </a:r>
            <a:r>
              <a:rPr lang="en-US" b="1" dirty="0" err="1">
                <a:solidFill>
                  <a:schemeClr val="accent6"/>
                </a:solidFill>
              </a:rPr>
              <a:t>less_rgt</a:t>
            </a:r>
            <a:r>
              <a:rPr lang="en-US" b="1" dirty="0">
                <a:solidFill>
                  <a:schemeClr val="accent6"/>
                </a:solidFill>
              </a:rPr>
              <a:t>, </a:t>
            </a:r>
            <a:r>
              <a:rPr lang="en-US" b="1" dirty="0" err="1">
                <a:solidFill>
                  <a:schemeClr val="accent6"/>
                </a:solidFill>
              </a:rPr>
              <a:t>more_rgt</a:t>
            </a:r>
            <a:r>
              <a:rPr lang="en-US" b="1" dirty="0">
                <a:solidFill>
                  <a:schemeClr val="accent6"/>
                </a:solidFill>
              </a:rPr>
              <a:t>, </a:t>
            </a:r>
            <a:r>
              <a:rPr lang="en-US" b="1" dirty="0" err="1">
                <a:solidFill>
                  <a:schemeClr val="accent6"/>
                </a:solidFill>
              </a:rPr>
              <a:t>rgt</a:t>
            </a:r>
            <a:r>
              <a:rPr lang="en-US" b="1" dirty="0">
                <a:solidFill>
                  <a:schemeClr val="accent6"/>
                </a:solidFill>
              </a:rPr>
              <a:t>);</a:t>
            </a:r>
          </a:p>
          <a:p>
            <a:pPr marL="342900" indent="-342900">
              <a:lnSpc>
                <a:spcPct val="150000"/>
              </a:lnSpc>
              <a:buAutoNum type="arabicPeriod"/>
            </a:pPr>
            <a:r>
              <a:rPr lang="en-US" dirty="0"/>
              <a:t>EAX register stores the return value</a:t>
            </a:r>
          </a:p>
          <a:p>
            <a:pPr marL="342900" indent="-342900">
              <a:lnSpc>
                <a:spcPct val="150000"/>
              </a:lnSpc>
              <a:buAutoNum type="arabicPeriod"/>
            </a:pPr>
            <a:r>
              <a:rPr lang="en-US" dirty="0"/>
              <a:t>The </a:t>
            </a:r>
            <a:r>
              <a:rPr lang="en-US" b="1" dirty="0"/>
              <a:t>calling</a:t>
            </a:r>
            <a:r>
              <a:rPr lang="en-US" dirty="0"/>
              <a:t> </a:t>
            </a:r>
            <a:r>
              <a:rPr lang="en-US" dirty="0">
                <a:solidFill>
                  <a:schemeClr val="accent6"/>
                </a:solidFill>
              </a:rPr>
              <a:t>(</a:t>
            </a:r>
            <a:r>
              <a:rPr lang="en-US" b="1" dirty="0">
                <a:solidFill>
                  <a:schemeClr val="accent6"/>
                </a:solidFill>
              </a:rPr>
              <a:t>caller</a:t>
            </a:r>
            <a:r>
              <a:rPr lang="en-US" dirty="0">
                <a:solidFill>
                  <a:schemeClr val="accent6"/>
                </a:solidFill>
              </a:rPr>
              <a:t>) </a:t>
            </a:r>
            <a:r>
              <a:rPr lang="en-US" dirty="0"/>
              <a:t>function removes the arguments from the stack.</a:t>
            </a:r>
          </a:p>
          <a:p>
            <a:pPr marL="342900" indent="-342900">
              <a:lnSpc>
                <a:spcPct val="150000"/>
              </a:lnSpc>
              <a:buAutoNum type="arabicPeriod"/>
            </a:pPr>
            <a:r>
              <a:rPr lang="en-US" dirty="0"/>
              <a:t>Arguments are placed on the stack</a:t>
            </a:r>
          </a:p>
        </p:txBody>
      </p:sp>
    </p:spTree>
    <p:extLst>
      <p:ext uri="{BB962C8B-B14F-4D97-AF65-F5344CB8AC3E}">
        <p14:creationId xmlns:p14="http://schemas.microsoft.com/office/powerpoint/2010/main" val="337386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Calling Convention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361532"/>
          </a:xfrm>
          <a:prstGeom prst="rect">
            <a:avLst/>
          </a:prstGeom>
          <a:noFill/>
        </p:spPr>
        <p:txBody>
          <a:bodyPr wrap="square" rtlCol="0">
            <a:spAutoFit/>
          </a:bodyPr>
          <a:lstStyle/>
          <a:p>
            <a:pPr>
              <a:lnSpc>
                <a:spcPct val="150000"/>
              </a:lnSpc>
            </a:pPr>
            <a:r>
              <a:rPr lang="en-US" dirty="0"/>
              <a:t>STDCALL</a:t>
            </a:r>
            <a:r>
              <a:rPr lang="en-US" b="1" baseline="30000" dirty="0"/>
              <a:t>3</a:t>
            </a:r>
            <a:r>
              <a:rPr lang="en-US" dirty="0"/>
              <a:t> is the standard for 32bit Windows systems and has the following characteristics:</a:t>
            </a:r>
          </a:p>
          <a:p>
            <a:pPr marL="342900" indent="-342900">
              <a:lnSpc>
                <a:spcPct val="150000"/>
              </a:lnSpc>
              <a:buAutoNum type="arabicPeriod"/>
            </a:pPr>
            <a:r>
              <a:rPr lang="en-US" dirty="0"/>
              <a:t>Arguments are passed to the function from right to left</a:t>
            </a:r>
          </a:p>
          <a:p>
            <a:pPr marL="1085850" lvl="1" indent="-342900">
              <a:lnSpc>
                <a:spcPct val="150000"/>
              </a:lnSpc>
              <a:buFont typeface="Arial" panose="020B0604020202020204" pitchFamily="34" charset="0"/>
              <a:buChar char="•"/>
            </a:pPr>
            <a:r>
              <a:rPr lang="en-US" b="1" dirty="0">
                <a:solidFill>
                  <a:schemeClr val="accent6"/>
                </a:solidFill>
              </a:rPr>
              <a:t>int fun1(</a:t>
            </a:r>
            <a:r>
              <a:rPr lang="en-US" b="1" dirty="0" err="1">
                <a:solidFill>
                  <a:schemeClr val="accent6"/>
                </a:solidFill>
              </a:rPr>
              <a:t>lft</a:t>
            </a:r>
            <a:r>
              <a:rPr lang="en-US" b="1" dirty="0">
                <a:solidFill>
                  <a:schemeClr val="accent6"/>
                </a:solidFill>
              </a:rPr>
              <a:t>, </a:t>
            </a:r>
            <a:r>
              <a:rPr lang="en-US" b="1" dirty="0" err="1">
                <a:solidFill>
                  <a:schemeClr val="accent6"/>
                </a:solidFill>
              </a:rPr>
              <a:t>more_lft</a:t>
            </a:r>
            <a:r>
              <a:rPr lang="en-US" b="1" dirty="0">
                <a:solidFill>
                  <a:schemeClr val="accent6"/>
                </a:solidFill>
              </a:rPr>
              <a:t>, </a:t>
            </a:r>
            <a:r>
              <a:rPr lang="en-US" b="1" dirty="0" err="1">
                <a:solidFill>
                  <a:schemeClr val="accent6"/>
                </a:solidFill>
              </a:rPr>
              <a:t>less_lft</a:t>
            </a:r>
            <a:r>
              <a:rPr lang="en-US" b="1" dirty="0">
                <a:solidFill>
                  <a:schemeClr val="accent6"/>
                </a:solidFill>
              </a:rPr>
              <a:t>, </a:t>
            </a:r>
            <a:r>
              <a:rPr lang="en-US" b="1" dirty="0" err="1">
                <a:solidFill>
                  <a:schemeClr val="accent6"/>
                </a:solidFill>
              </a:rPr>
              <a:t>less_rgt</a:t>
            </a:r>
            <a:r>
              <a:rPr lang="en-US" b="1" dirty="0">
                <a:solidFill>
                  <a:schemeClr val="accent6"/>
                </a:solidFill>
              </a:rPr>
              <a:t>, </a:t>
            </a:r>
            <a:r>
              <a:rPr lang="en-US" b="1" dirty="0" err="1">
                <a:solidFill>
                  <a:schemeClr val="accent6"/>
                </a:solidFill>
              </a:rPr>
              <a:t>more_rgt</a:t>
            </a:r>
            <a:r>
              <a:rPr lang="en-US" b="1" dirty="0">
                <a:solidFill>
                  <a:schemeClr val="accent6"/>
                </a:solidFill>
              </a:rPr>
              <a:t>, </a:t>
            </a:r>
            <a:r>
              <a:rPr lang="en-US" b="1" dirty="0" err="1">
                <a:solidFill>
                  <a:schemeClr val="accent6"/>
                </a:solidFill>
              </a:rPr>
              <a:t>rgt</a:t>
            </a:r>
            <a:r>
              <a:rPr lang="en-US" b="1" dirty="0">
                <a:solidFill>
                  <a:schemeClr val="accent6"/>
                </a:solidFill>
              </a:rPr>
              <a:t>);</a:t>
            </a:r>
          </a:p>
          <a:p>
            <a:pPr marL="342900" indent="-342900">
              <a:lnSpc>
                <a:spcPct val="150000"/>
              </a:lnSpc>
              <a:buAutoNum type="arabicPeriod"/>
            </a:pPr>
            <a:r>
              <a:rPr lang="en-US" dirty="0"/>
              <a:t>EAX register stores the return value</a:t>
            </a:r>
          </a:p>
          <a:p>
            <a:pPr marL="342900" indent="-342900">
              <a:lnSpc>
                <a:spcPct val="150000"/>
              </a:lnSpc>
              <a:buAutoNum type="arabicPeriod"/>
            </a:pPr>
            <a:r>
              <a:rPr lang="en-US" dirty="0"/>
              <a:t>The </a:t>
            </a:r>
            <a:r>
              <a:rPr lang="en-US" b="1" dirty="0"/>
              <a:t>called</a:t>
            </a:r>
            <a:r>
              <a:rPr lang="en-US" dirty="0"/>
              <a:t> </a:t>
            </a:r>
            <a:r>
              <a:rPr lang="en-US" dirty="0">
                <a:solidFill>
                  <a:schemeClr val="accent6"/>
                </a:solidFill>
              </a:rPr>
              <a:t>(</a:t>
            </a:r>
            <a:r>
              <a:rPr lang="en-US" b="1" dirty="0" err="1">
                <a:solidFill>
                  <a:schemeClr val="accent6"/>
                </a:solidFill>
              </a:rPr>
              <a:t>callee</a:t>
            </a:r>
            <a:r>
              <a:rPr lang="en-US" dirty="0">
                <a:solidFill>
                  <a:schemeClr val="accent6"/>
                </a:solidFill>
              </a:rPr>
              <a:t>) </a:t>
            </a:r>
            <a:r>
              <a:rPr lang="en-US" dirty="0"/>
              <a:t>function removes the arguments from the stack.</a:t>
            </a:r>
          </a:p>
          <a:p>
            <a:pPr marL="342900" indent="-342900">
              <a:lnSpc>
                <a:spcPct val="150000"/>
              </a:lnSpc>
              <a:buAutoNum type="arabicPeriod"/>
            </a:pPr>
            <a:r>
              <a:rPr lang="en-US" dirty="0"/>
              <a:t>Arguments are placed on the stack</a:t>
            </a:r>
          </a:p>
          <a:p>
            <a:pPr marL="342900" indent="-342900">
              <a:lnSpc>
                <a:spcPct val="150000"/>
              </a:lnSpc>
              <a:buAutoNum type="arabicPeriod"/>
            </a:pPr>
            <a:endParaRPr lang="en-US" dirty="0"/>
          </a:p>
          <a:p>
            <a:pPr>
              <a:lnSpc>
                <a:spcPct val="150000"/>
              </a:lnSpc>
            </a:pPr>
            <a:r>
              <a:rPr lang="en-US" dirty="0"/>
              <a:t>Windows has an alternate standard called </a:t>
            </a:r>
            <a:r>
              <a:rPr lang="en-US" b="1" dirty="0" err="1"/>
              <a:t>oledll</a:t>
            </a:r>
            <a:r>
              <a:rPr lang="en-US" dirty="0"/>
              <a:t>, that follows the same convention as the </a:t>
            </a:r>
            <a:r>
              <a:rPr lang="en-US" dirty="0" err="1"/>
              <a:t>stdcall</a:t>
            </a:r>
            <a:r>
              <a:rPr lang="en-US" dirty="0"/>
              <a:t> with some additional features. For this course focus on understanding the </a:t>
            </a:r>
            <a:r>
              <a:rPr lang="en-US" dirty="0" err="1"/>
              <a:t>stdcall</a:t>
            </a:r>
            <a:r>
              <a:rPr lang="en-US" dirty="0"/>
              <a:t> calling convention.</a:t>
            </a:r>
          </a:p>
          <a:p>
            <a:pPr>
              <a:lnSpc>
                <a:spcPct val="150000"/>
              </a:lnSpc>
            </a:pPr>
            <a:endParaRPr lang="en-US" dirty="0"/>
          </a:p>
          <a:p>
            <a:pPr lvl="0">
              <a:lnSpc>
                <a:spcPct val="150000"/>
              </a:lnSpc>
            </a:pPr>
            <a:r>
              <a:rPr lang="en-US" sz="1400" dirty="0">
                <a:solidFill>
                  <a:srgbClr val="2D2DB9"/>
                </a:solidFill>
              </a:rPr>
              <a:t>[3] https://en.wikipedia.org/wiki/X86_calling_conventions#Microsoft_x64_calling_convention</a:t>
            </a:r>
          </a:p>
        </p:txBody>
      </p:sp>
    </p:spTree>
    <p:extLst>
      <p:ext uri="{BB962C8B-B14F-4D97-AF65-F5344CB8AC3E}">
        <p14:creationId xmlns:p14="http://schemas.microsoft.com/office/powerpoint/2010/main" val="340994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Calling Convention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248678"/>
            <a:ext cx="7914669" cy="4946034"/>
          </a:xfrm>
          <a:prstGeom prst="rect">
            <a:avLst/>
          </a:prstGeom>
          <a:noFill/>
        </p:spPr>
        <p:txBody>
          <a:bodyPr wrap="square" rtlCol="0">
            <a:spAutoFit/>
          </a:bodyPr>
          <a:lstStyle/>
          <a:p>
            <a:pPr>
              <a:lnSpc>
                <a:spcPct val="150000"/>
              </a:lnSpc>
            </a:pPr>
            <a:r>
              <a:rPr lang="en-US" dirty="0"/>
              <a:t>System V AMD 64 ABI</a:t>
            </a:r>
            <a:r>
              <a:rPr lang="en-US" b="1" baseline="30000" dirty="0"/>
              <a:t>4</a:t>
            </a:r>
            <a:r>
              <a:rPr lang="en-US" dirty="0"/>
              <a:t> is the standard for 64bit Linux systems and has the following characteristics:</a:t>
            </a:r>
          </a:p>
          <a:p>
            <a:pPr marL="342900" indent="-342900">
              <a:lnSpc>
                <a:spcPct val="150000"/>
              </a:lnSpc>
              <a:buAutoNum type="arabicPeriod"/>
            </a:pPr>
            <a:r>
              <a:rPr lang="en-US" dirty="0"/>
              <a:t>The first 6 arguments are passed in registers RDI, RSI, RDX, RCX, R8 and R9</a:t>
            </a:r>
          </a:p>
          <a:p>
            <a:pPr marL="342900" indent="-342900">
              <a:lnSpc>
                <a:spcPct val="150000"/>
              </a:lnSpc>
              <a:buAutoNum type="arabicPeriod"/>
            </a:pPr>
            <a:r>
              <a:rPr lang="en-US" dirty="0"/>
              <a:t>If more arguments are required they are placed on the stack from right to left.</a:t>
            </a:r>
          </a:p>
          <a:p>
            <a:pPr marL="342900" indent="-342900">
              <a:lnSpc>
                <a:spcPct val="150000"/>
              </a:lnSpc>
              <a:buAutoNum type="arabicPeriod"/>
            </a:pPr>
            <a:r>
              <a:rPr lang="en-US" dirty="0"/>
              <a:t>RAX register stores the return value</a:t>
            </a:r>
          </a:p>
          <a:p>
            <a:pPr marL="342900" indent="-342900">
              <a:lnSpc>
                <a:spcPct val="150000"/>
              </a:lnSpc>
              <a:buAutoNum type="arabicPeriod"/>
            </a:pPr>
            <a:r>
              <a:rPr lang="en-US" dirty="0"/>
              <a:t>The </a:t>
            </a:r>
            <a:r>
              <a:rPr lang="en-US" b="1" dirty="0"/>
              <a:t>calling</a:t>
            </a:r>
            <a:r>
              <a:rPr lang="en-US" dirty="0"/>
              <a:t> function </a:t>
            </a:r>
            <a:r>
              <a:rPr lang="en-US" dirty="0">
                <a:solidFill>
                  <a:schemeClr val="accent6"/>
                </a:solidFill>
              </a:rPr>
              <a:t>(</a:t>
            </a:r>
            <a:r>
              <a:rPr lang="en-US" b="1" dirty="0">
                <a:solidFill>
                  <a:schemeClr val="accent6"/>
                </a:solidFill>
              </a:rPr>
              <a:t>caller</a:t>
            </a:r>
            <a:r>
              <a:rPr lang="en-US" dirty="0">
                <a:solidFill>
                  <a:schemeClr val="accent6"/>
                </a:solidFill>
              </a:rPr>
              <a:t>) </a:t>
            </a:r>
            <a:r>
              <a:rPr lang="en-US" dirty="0"/>
              <a:t>removes the arguments from the stack.</a:t>
            </a:r>
          </a:p>
          <a:p>
            <a:pPr marL="342900" indent="-342900">
              <a:lnSpc>
                <a:spcPct val="150000"/>
              </a:lnSpc>
              <a:buAutoNum type="arabicPeriod"/>
            </a:pPr>
            <a:endParaRPr lang="en-US" dirty="0"/>
          </a:p>
          <a:p>
            <a:pPr>
              <a:lnSpc>
                <a:spcPct val="150000"/>
              </a:lnSpc>
            </a:pPr>
            <a:r>
              <a:rPr lang="en-US" dirty="0"/>
              <a:t>The use of registers enhances the performance of the function call.</a:t>
            </a:r>
          </a:p>
          <a:p>
            <a:pPr>
              <a:lnSpc>
                <a:spcPct val="150000"/>
              </a:lnSpc>
            </a:pPr>
            <a:endParaRPr lang="en-US" dirty="0"/>
          </a:p>
          <a:p>
            <a:pPr>
              <a:lnSpc>
                <a:spcPct val="150000"/>
              </a:lnSpc>
            </a:pPr>
            <a:r>
              <a:rPr lang="en-US" sz="1400" dirty="0">
                <a:solidFill>
                  <a:schemeClr val="accent6"/>
                </a:solidFill>
              </a:rPr>
              <a:t>[4] https://en.wikipedia.org/wiki/X86_calling_conventions#System_V_AMD64_ABI</a:t>
            </a:r>
          </a:p>
        </p:txBody>
      </p:sp>
    </p:spTree>
    <p:extLst>
      <p:ext uri="{BB962C8B-B14F-4D97-AF65-F5344CB8AC3E}">
        <p14:creationId xmlns:p14="http://schemas.microsoft.com/office/powerpoint/2010/main" val="271814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Calling Convention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248678"/>
            <a:ext cx="7914669" cy="3780522"/>
          </a:xfrm>
          <a:prstGeom prst="rect">
            <a:avLst/>
          </a:prstGeom>
          <a:noFill/>
        </p:spPr>
        <p:txBody>
          <a:bodyPr wrap="square" rtlCol="0">
            <a:spAutoFit/>
          </a:bodyPr>
          <a:lstStyle/>
          <a:p>
            <a:pPr>
              <a:lnSpc>
                <a:spcPct val="150000"/>
              </a:lnSpc>
            </a:pPr>
            <a:r>
              <a:rPr lang="en-US" dirty="0"/>
              <a:t>Microsoft X64 is the standard for 64bit Windows systems and has the following characteristics:</a:t>
            </a:r>
          </a:p>
          <a:p>
            <a:pPr marL="342900" indent="-342900">
              <a:lnSpc>
                <a:spcPct val="150000"/>
              </a:lnSpc>
              <a:buAutoNum type="arabicPeriod"/>
            </a:pPr>
            <a:r>
              <a:rPr lang="en-US" dirty="0"/>
              <a:t>The first 4 arguments are passed in registers RCX, RDX, R8 and R9</a:t>
            </a:r>
          </a:p>
          <a:p>
            <a:pPr marL="342900" indent="-342900">
              <a:lnSpc>
                <a:spcPct val="150000"/>
              </a:lnSpc>
              <a:buAutoNum type="arabicPeriod"/>
            </a:pPr>
            <a:r>
              <a:rPr lang="en-US" dirty="0"/>
              <a:t>If more arguments are required they are placed on the stack from right to left.</a:t>
            </a:r>
          </a:p>
          <a:p>
            <a:pPr marL="342900" indent="-342900">
              <a:lnSpc>
                <a:spcPct val="150000"/>
              </a:lnSpc>
              <a:buAutoNum type="arabicPeriod"/>
            </a:pPr>
            <a:r>
              <a:rPr lang="en-US" dirty="0"/>
              <a:t>RAX register stores the return value</a:t>
            </a:r>
          </a:p>
          <a:p>
            <a:pPr marL="342900" indent="-342900">
              <a:lnSpc>
                <a:spcPct val="150000"/>
              </a:lnSpc>
              <a:buAutoNum type="arabicPeriod"/>
            </a:pPr>
            <a:r>
              <a:rPr lang="en-US" dirty="0"/>
              <a:t>The </a:t>
            </a:r>
            <a:r>
              <a:rPr lang="en-US" b="1" dirty="0"/>
              <a:t>called </a:t>
            </a:r>
            <a:r>
              <a:rPr lang="en-US" dirty="0"/>
              <a:t>function </a:t>
            </a:r>
            <a:r>
              <a:rPr lang="en-US" dirty="0">
                <a:solidFill>
                  <a:schemeClr val="accent6"/>
                </a:solidFill>
              </a:rPr>
              <a:t>(</a:t>
            </a:r>
            <a:r>
              <a:rPr lang="en-US" b="1" dirty="0" err="1">
                <a:solidFill>
                  <a:schemeClr val="accent6"/>
                </a:solidFill>
              </a:rPr>
              <a:t>callee</a:t>
            </a:r>
            <a:r>
              <a:rPr lang="en-US" dirty="0">
                <a:solidFill>
                  <a:schemeClr val="accent6"/>
                </a:solidFill>
              </a:rPr>
              <a:t>) </a:t>
            </a:r>
            <a:r>
              <a:rPr lang="en-US" dirty="0"/>
              <a:t>removes the arguments from the stack.</a:t>
            </a:r>
          </a:p>
          <a:p>
            <a:pPr marL="342900" indent="-342900">
              <a:lnSpc>
                <a:spcPct val="150000"/>
              </a:lnSpc>
              <a:buAutoNum type="arabicPeriod"/>
            </a:pPr>
            <a:endParaRPr lang="en-US" dirty="0"/>
          </a:p>
          <a:p>
            <a:pPr>
              <a:lnSpc>
                <a:spcPct val="150000"/>
              </a:lnSpc>
            </a:pPr>
            <a:r>
              <a:rPr lang="en-US" dirty="0"/>
              <a:t>The use of registers enhances the performance of the function call.</a:t>
            </a:r>
          </a:p>
        </p:txBody>
      </p:sp>
    </p:spTree>
    <p:extLst>
      <p:ext uri="{BB962C8B-B14F-4D97-AF65-F5344CB8AC3E}">
        <p14:creationId xmlns:p14="http://schemas.microsoft.com/office/powerpoint/2010/main" val="392843968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DABBA34B-B3D2-4894-86BD-E0EEECD39F05}"/>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8D039FAD-0571-441D-B8BD-3D7CE35AD2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ITSC203</Template>
  <TotalTime>1291</TotalTime>
  <Words>2867</Words>
  <Application>Microsoft Office PowerPoint</Application>
  <PresentationFormat>On-screen Show (4:3)</PresentationFormat>
  <Paragraphs>264</Paragraphs>
  <Slides>28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145</cp:revision>
  <cp:lastPrinted>2016-04-11T23:01:10Z</cp:lastPrinted>
  <dcterms:created xsi:type="dcterms:W3CDTF">2019-12-27T21:59:59Z</dcterms:created>
  <dcterms:modified xsi:type="dcterms:W3CDTF">2021-03-12T05:25:40Z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