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0"/>
  </p:notesMasterIdLst>
  <p:sldIdLst>
    <p:sldId id="256" r:id="rId3"/>
    <p:sldId id="267" r:id="rId4"/>
    <p:sldId id="274" r:id="rId5"/>
    <p:sldId id="269" r:id="rId6"/>
    <p:sldId id="273" r:id="rId7"/>
    <p:sldId id="272" r:id="rId8"/>
    <p:sldId id="279" r:id="rId9"/>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2"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0066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883" autoAdjust="0"/>
  </p:normalViewPr>
  <p:slideViewPr>
    <p:cSldViewPr>
      <p:cViewPr varScale="1">
        <p:scale>
          <a:sx n="92" d="100"/>
          <a:sy n="92" d="100"/>
        </p:scale>
        <p:origin x="1171" y="67"/>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038600" y="1320800"/>
            <a:ext cx="4800600"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203:</a:t>
            </a:r>
          </a:p>
          <a:p>
            <a:pPr>
              <a:lnSpc>
                <a:spcPct val="100000"/>
              </a:lnSpc>
            </a:pPr>
            <a:r>
              <a:rPr lang="en-CA" altLang="en-US" sz="2000" dirty="0">
                <a:solidFill>
                  <a:srgbClr val="005EB8"/>
                </a:solidFill>
                <a:latin typeface="Titillium Lt" panose="00000400000000000000" pitchFamily="2" charset="0"/>
                <a:cs typeface="DejaVu Sans" charset="0"/>
              </a:rPr>
              <a:t>Offensive and Defensive Tool Construction</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038600"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 Buffer Overflow</a:t>
            </a:r>
            <a:r>
              <a:rPr lang="en-CA" altLang="en-US" sz="1400" b="1" dirty="0">
                <a:solidFill>
                  <a:srgbClr val="005EB8"/>
                </a:solidFill>
                <a:latin typeface="Titillium Lt" panose="00000400000000000000" pitchFamily="2" charset="0"/>
                <a:cs typeface="DejaVu Sans" charset="0"/>
              </a:rPr>
              <a:t> Taxonomy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Buffer Overflow</a:t>
            </a:r>
          </a:p>
        </p:txBody>
      </p:sp>
      <p:sp>
        <p:nvSpPr>
          <p:cNvPr id="4" name="TextBox 3">
            <a:extLst>
              <a:ext uri="{FF2B5EF4-FFF2-40B4-BE49-F238E27FC236}">
                <a16:creationId xmlns:a16="http://schemas.microsoft.com/office/drawing/2014/main" id="{A72AACD4-3BA4-4086-94A9-17CAD80ECC06}"/>
              </a:ext>
            </a:extLst>
          </p:cNvPr>
          <p:cNvSpPr txBox="1"/>
          <p:nvPr/>
        </p:nvSpPr>
        <p:spPr>
          <a:xfrm>
            <a:off x="615950" y="1143000"/>
            <a:ext cx="7918450" cy="5151282"/>
          </a:xfrm>
          <a:prstGeom prst="rect">
            <a:avLst/>
          </a:prstGeom>
          <a:noFill/>
        </p:spPr>
        <p:txBody>
          <a:bodyPr wrap="square" rtlCol="0">
            <a:spAutoFit/>
          </a:bodyPr>
          <a:lstStyle/>
          <a:p>
            <a:pPr>
              <a:lnSpc>
                <a:spcPct val="150000"/>
              </a:lnSpc>
            </a:pPr>
            <a:r>
              <a:rPr lang="en-US" sz="1600" dirty="0"/>
              <a:t>There are essentially 2 types of buffer overflow:</a:t>
            </a:r>
          </a:p>
          <a:p>
            <a:pPr lvl="1">
              <a:lnSpc>
                <a:spcPct val="150000"/>
              </a:lnSpc>
            </a:pPr>
            <a:r>
              <a:rPr lang="en-US" sz="1600" b="1" dirty="0">
                <a:solidFill>
                  <a:srgbClr val="FF0000"/>
                </a:solidFill>
              </a:rPr>
              <a:t>Heap</a:t>
            </a:r>
            <a:r>
              <a:rPr lang="en-US" sz="1600" b="1" dirty="0"/>
              <a:t> and </a:t>
            </a:r>
            <a:r>
              <a:rPr lang="en-US" sz="1600" b="1" dirty="0">
                <a:solidFill>
                  <a:schemeClr val="accent2"/>
                </a:solidFill>
              </a:rPr>
              <a:t>Stack</a:t>
            </a:r>
          </a:p>
          <a:p>
            <a:pPr>
              <a:lnSpc>
                <a:spcPct val="150000"/>
              </a:lnSpc>
            </a:pPr>
            <a:r>
              <a:rPr lang="en-US" sz="1600" dirty="0"/>
              <a:t>The stack is the area of memory used by a function to provide a scratch pad, that is temporary variables used during program execution. Also it is used for local variables and other values necessary for function operations.</a:t>
            </a:r>
          </a:p>
          <a:p>
            <a:pPr>
              <a:lnSpc>
                <a:spcPct val="150000"/>
              </a:lnSpc>
            </a:pPr>
            <a:r>
              <a:rPr lang="en-US" sz="1600" dirty="0"/>
              <a:t>The Heap is the area of memory that is provided on a as needed basis and most importantly the space is dynamically created.</a:t>
            </a:r>
          </a:p>
          <a:p>
            <a:pPr>
              <a:lnSpc>
                <a:spcPct val="150000"/>
              </a:lnSpc>
            </a:pPr>
            <a:endParaRPr lang="en-US" sz="1600" dirty="0"/>
          </a:p>
          <a:p>
            <a:pPr>
              <a:lnSpc>
                <a:spcPct val="150000"/>
              </a:lnSpc>
            </a:pPr>
            <a:r>
              <a:rPr lang="en-US" sz="1600" dirty="0"/>
              <a:t>The stack overflow is the most prevalent in terms of discussions around software vulnerabilities because of its ease to display and discuss. We will follow this recipe to give the reader a glimpse of what is possible.</a:t>
            </a:r>
          </a:p>
          <a:p>
            <a:pPr>
              <a:lnSpc>
                <a:spcPct val="150000"/>
              </a:lnSpc>
            </a:pPr>
            <a:r>
              <a:rPr lang="en-US" sz="1600" dirty="0"/>
              <a:t>It is suggested strongly that the reader continue their study and investigate the heap overflow exploit. </a:t>
            </a:r>
            <a:r>
              <a:rPr lang="en-US" sz="1600" b="1" i="1" dirty="0">
                <a:solidFill>
                  <a:srgbClr val="FF0000"/>
                </a:solidFill>
              </a:rPr>
              <a:t>Learn about malloc, </a:t>
            </a:r>
            <a:r>
              <a:rPr lang="en-US" sz="1600" b="1" i="1" dirty="0" err="1">
                <a:solidFill>
                  <a:srgbClr val="FF0000"/>
                </a:solidFill>
              </a:rPr>
              <a:t>calloc</a:t>
            </a:r>
            <a:r>
              <a:rPr lang="en-US" sz="1600" b="1" i="1" dirty="0">
                <a:solidFill>
                  <a:srgbClr val="FF0000"/>
                </a:solidFill>
              </a:rPr>
              <a:t> and free functions first</a:t>
            </a:r>
            <a:r>
              <a:rPr lang="en-US" sz="1600" dirty="0"/>
              <a:t>.</a:t>
            </a:r>
          </a:p>
          <a:p>
            <a:endParaRPr lang="en-US" dirty="0"/>
          </a:p>
        </p:txBody>
      </p:sp>
    </p:spTree>
    <p:extLst>
      <p:ext uri="{BB962C8B-B14F-4D97-AF65-F5344CB8AC3E}">
        <p14:creationId xmlns:p14="http://schemas.microsoft.com/office/powerpoint/2010/main" val="288306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Why we care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5950" y="838200"/>
            <a:ext cx="7914669" cy="5680722"/>
          </a:xfrm>
          <a:prstGeom prst="rect">
            <a:avLst/>
          </a:prstGeom>
          <a:noFill/>
        </p:spPr>
        <p:txBody>
          <a:bodyPr wrap="square" rtlCol="0">
            <a:spAutoFit/>
          </a:bodyPr>
          <a:lstStyle/>
          <a:p>
            <a:pPr>
              <a:lnSpc>
                <a:spcPct val="120000"/>
              </a:lnSpc>
              <a:defRPr/>
            </a:pPr>
            <a:r>
              <a:rPr lang="en-CA" altLang="en-US" sz="1500" dirty="0">
                <a:solidFill>
                  <a:srgbClr val="000000"/>
                </a:solidFill>
              </a:rPr>
              <a:t>A Buffer is a small area of memory. An array is a classic example of a buffer used to explain the buffer and its exploitation </a:t>
            </a:r>
            <a:r>
              <a:rPr lang="en-CA" altLang="en-US" sz="1500" dirty="0" err="1">
                <a:solidFill>
                  <a:srgbClr val="000000"/>
                </a:solidFill>
              </a:rPr>
              <a:t>ie</a:t>
            </a:r>
            <a:r>
              <a:rPr lang="en-CA" altLang="en-US" sz="1500" dirty="0">
                <a:solidFill>
                  <a:srgbClr val="000000"/>
                </a:solidFill>
              </a:rPr>
              <a:t> “Buffer Overflow”. </a:t>
            </a:r>
          </a:p>
          <a:p>
            <a:pPr>
              <a:lnSpc>
                <a:spcPct val="120000"/>
              </a:lnSpc>
              <a:defRPr/>
            </a:pPr>
            <a:r>
              <a:rPr lang="en-CA" altLang="en-US" sz="1600" dirty="0">
                <a:cs typeface="DejaVu Sans" charset="0"/>
              </a:rPr>
              <a:t>	</a:t>
            </a:r>
            <a:r>
              <a:rPr lang="en-CA" altLang="en-US" sz="1400" i="1" dirty="0">
                <a:cs typeface="DejaVu Sans" charset="0"/>
              </a:rPr>
              <a:t>…. any area of memory can be considered a buffer.</a:t>
            </a:r>
            <a:endParaRPr lang="en-CA" altLang="en-US" sz="1600" i="1" dirty="0">
              <a:cs typeface="DejaVu Sans" charset="0"/>
            </a:endParaRPr>
          </a:p>
          <a:p>
            <a:pPr>
              <a:lnSpc>
                <a:spcPct val="120000"/>
              </a:lnSpc>
              <a:defRPr/>
            </a:pPr>
            <a:endParaRPr kumimoji="0" lang="en-CA" sz="160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a:lnSpc>
                <a:spcPct val="120000"/>
              </a:lnSpc>
              <a:defRPr/>
            </a:pPr>
            <a:r>
              <a:rPr lang="en-CA" sz="1500" dirty="0">
                <a:solidFill>
                  <a:srgbClr val="000000"/>
                </a:solidFill>
              </a:rPr>
              <a:t>We care about these types of exploits because of the damage that can be accomplished by an adversary finding mistakes made during the Software Development Life Cycle (SDLC). This has been the case of many major attacks levied against an otherwise functioning program and eventually an enterprise.</a:t>
            </a:r>
          </a:p>
          <a:p>
            <a:pPr>
              <a:lnSpc>
                <a:spcPct val="120000"/>
              </a:lnSpc>
              <a:defRPr/>
            </a:pPr>
            <a:endParaRPr kumimoji="0" lang="en-CA" sz="160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a:lnSpc>
                <a:spcPct val="120000"/>
              </a:lnSpc>
              <a:defRPr/>
            </a:pPr>
            <a:r>
              <a:rPr lang="en-CA" sz="1500" dirty="0">
                <a:solidFill>
                  <a:srgbClr val="000000"/>
                </a:solidFill>
              </a:rPr>
              <a:t>To provide a sense of the extent to which this type of exploit has created and persists in creating problems for organization globally; peruse the following Wikipedia page:</a:t>
            </a:r>
            <a:r>
              <a:rPr lang="en-CA" sz="1600" dirty="0">
                <a:solidFill>
                  <a:srgbClr val="000000"/>
                </a:solidFill>
              </a:rPr>
              <a:t> </a:t>
            </a:r>
            <a:r>
              <a:rPr lang="en-CA" sz="1400" b="1" u="sng" dirty="0">
                <a:solidFill>
                  <a:srgbClr val="0000FF"/>
                </a:solidFill>
              </a:rPr>
              <a:t>https://en.wikipedia.org/wiki/Buffer_overflow</a:t>
            </a:r>
            <a:endParaRPr lang="en-CA" sz="1600" b="1" u="sng" dirty="0">
              <a:solidFill>
                <a:srgbClr val="0000FF"/>
              </a:solidFill>
            </a:endParaRPr>
          </a:p>
          <a:p>
            <a:pPr>
              <a:lnSpc>
                <a:spcPct val="120000"/>
              </a:lnSpc>
              <a:defRPr/>
            </a:pPr>
            <a:endParaRPr kumimoji="0" lang="en-CA" sz="160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a:lnSpc>
                <a:spcPct val="120000"/>
              </a:lnSpc>
              <a:defRPr/>
            </a:pPr>
            <a:r>
              <a:rPr lang="en-CA" sz="1500" dirty="0">
                <a:solidFill>
                  <a:srgbClr val="000000"/>
                </a:solidFill>
              </a:rPr>
              <a:t>As you analyze the following documentation think about how you can apply some of the concepts to:</a:t>
            </a:r>
          </a:p>
          <a:p>
            <a:pPr marL="342900" indent="-342900">
              <a:lnSpc>
                <a:spcPct val="120000"/>
              </a:lnSpc>
              <a:buFont typeface="Times New Roman" panose="02020603050405020304" pitchFamily="18" charset="0"/>
              <a:buAutoNum type="arabicPeriod"/>
              <a:defRPr/>
            </a:pPr>
            <a:r>
              <a:rPr lang="en-CA" sz="1500" dirty="0">
                <a:solidFill>
                  <a:srgbClr val="000000"/>
                </a:solidFill>
              </a:rPr>
              <a:t>Evaluate your environment for these problems</a:t>
            </a:r>
          </a:p>
          <a:p>
            <a:pPr marL="342900" indent="-342900">
              <a:lnSpc>
                <a:spcPct val="120000"/>
              </a:lnSpc>
              <a:buFont typeface="Times New Roman" panose="02020603050405020304" pitchFamily="18" charset="0"/>
              <a:buAutoNum type="arabicPeriod"/>
              <a:defRPr/>
            </a:pPr>
            <a:r>
              <a:rPr lang="en-CA" sz="1500" dirty="0">
                <a:solidFill>
                  <a:srgbClr val="000000"/>
                </a:solidFill>
              </a:rPr>
              <a:t>What skills are needed if you choose to go into penetration testing or vulnerability assessment.</a:t>
            </a:r>
          </a:p>
          <a:p>
            <a:pPr marL="342900" indent="-342900">
              <a:lnSpc>
                <a:spcPct val="120000"/>
              </a:lnSpc>
              <a:buFont typeface="Times New Roman" panose="02020603050405020304" pitchFamily="18" charset="0"/>
              <a:buAutoNum type="arabicPeriod"/>
              <a:defRPr/>
            </a:pPr>
            <a:r>
              <a:rPr lang="en-CA" sz="1500" dirty="0">
                <a:solidFill>
                  <a:srgbClr val="000000"/>
                </a:solidFill>
              </a:rPr>
              <a:t>What checklists can you create to help protect the infrastructure you will likely be tasked with protecting.</a:t>
            </a:r>
            <a:endParaRPr lang="en-US" sz="1500" dirty="0">
              <a:solidFill>
                <a:srgbClr val="000000"/>
              </a:solidFill>
            </a:endParaRPr>
          </a:p>
        </p:txBody>
      </p:sp>
    </p:spTree>
    <p:extLst>
      <p:ext uri="{BB962C8B-B14F-4D97-AF65-F5344CB8AC3E}">
        <p14:creationId xmlns:p14="http://schemas.microsoft.com/office/powerpoint/2010/main" val="317902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The Code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261407"/>
            <a:ext cx="7914669" cy="1247008"/>
          </a:xfrm>
          <a:prstGeom prst="rect">
            <a:avLst/>
          </a:prstGeom>
          <a:noFill/>
        </p:spPr>
        <p:txBody>
          <a:bodyPr wrap="square" rtlCol="0">
            <a:spAutoFit/>
          </a:bodyPr>
          <a:lstStyle/>
          <a:p>
            <a:pPr marL="0" marR="0" lvl="0" indent="0" algn="l" defTabSz="449263" rtl="0" eaLnBrk="1" fontAlgn="base" latinLnBrk="0" hangingPunct="0">
              <a:lnSpc>
                <a:spcPct val="120000"/>
              </a:lnSpc>
              <a:spcBef>
                <a:spcPct val="0"/>
              </a:spcBef>
              <a:spcAft>
                <a:spcPct val="0"/>
              </a:spcAft>
              <a:buClr>
                <a:srgbClr val="000000"/>
              </a:buClr>
              <a:buSzPct val="100000"/>
              <a:buFont typeface="Times New Roman" panose="02020603050405020304" pitchFamily="18" charset="0"/>
              <a:buNone/>
              <a:tabLst/>
              <a:defRPr/>
            </a:pPr>
            <a:r>
              <a:rPr kumimoji="0" lang="en-US" sz="1600" i="0" u="none" strike="noStrike" kern="1200" cap="none" spc="0" normalizeH="0" baseline="0" noProof="0" dirty="0">
                <a:ln>
                  <a:noFill/>
                </a:ln>
                <a:solidFill>
                  <a:srgbClr val="000000"/>
                </a:solidFill>
                <a:effectLst/>
                <a:uLnTx/>
                <a:uFillTx/>
                <a:latin typeface="Arial" panose="020B0604020202020204" pitchFamily="34" charset="0"/>
                <a:ea typeface="+mn-ea"/>
              </a:rPr>
              <a:t>The following code is a simplistic example of how a buffer overflow can be introduced and eventually exploited. By looking at the program there doesn’t seem to be any issues from a casual glance. Make note of your initial assessment of the code and decide if you can find the issue(s) that could lead to an exploit.</a:t>
            </a:r>
          </a:p>
        </p:txBody>
      </p:sp>
      <p:sp>
        <p:nvSpPr>
          <p:cNvPr id="4" name="TextBox 3">
            <a:extLst>
              <a:ext uri="{FF2B5EF4-FFF2-40B4-BE49-F238E27FC236}">
                <a16:creationId xmlns:a16="http://schemas.microsoft.com/office/drawing/2014/main" id="{98930261-8854-4FB2-8F9B-78D2DB1E4530}"/>
              </a:ext>
            </a:extLst>
          </p:cNvPr>
          <p:cNvSpPr txBox="1"/>
          <p:nvPr/>
        </p:nvSpPr>
        <p:spPr>
          <a:xfrm>
            <a:off x="613380" y="2895600"/>
            <a:ext cx="5257800" cy="3354893"/>
          </a:xfrm>
          <a:prstGeom prst="rect">
            <a:avLst/>
          </a:prstGeom>
          <a:solidFill>
            <a:srgbClr val="99CCFF"/>
          </a:solidFill>
          <a:ln w="12700">
            <a:solidFill>
              <a:schemeClr val="tx1"/>
            </a:solidFill>
          </a:ln>
        </p:spPr>
        <p:txBody>
          <a:bodyPr wrap="square" rtlCol="0">
            <a:spAutoFit/>
          </a:bodyPr>
          <a:lstStyle/>
          <a:p>
            <a:r>
              <a:rPr lang="en-US" sz="1200" dirty="0"/>
              <a:t>#include&lt;</a:t>
            </a:r>
            <a:r>
              <a:rPr lang="en-US" sz="1200" dirty="0" err="1"/>
              <a:t>stdio.h</a:t>
            </a:r>
            <a:r>
              <a:rPr lang="en-US" sz="1200" dirty="0"/>
              <a:t>&gt;</a:t>
            </a:r>
          </a:p>
          <a:p>
            <a:r>
              <a:rPr lang="en-US" sz="1200" dirty="0"/>
              <a:t>#include&lt;</a:t>
            </a:r>
            <a:r>
              <a:rPr lang="en-US" sz="1200" dirty="0" err="1"/>
              <a:t>string.h</a:t>
            </a:r>
            <a:r>
              <a:rPr lang="en-US" sz="1200" dirty="0"/>
              <a:t>&gt;</a:t>
            </a:r>
          </a:p>
          <a:p>
            <a:endParaRPr lang="en-US" sz="1200" dirty="0"/>
          </a:p>
          <a:p>
            <a:r>
              <a:rPr lang="en-US" sz="1200" dirty="0"/>
              <a:t>int main()</a:t>
            </a:r>
          </a:p>
          <a:p>
            <a:r>
              <a:rPr lang="en-US" sz="1200" dirty="0"/>
              <a:t>{</a:t>
            </a:r>
          </a:p>
          <a:p>
            <a:r>
              <a:rPr lang="en-US" sz="1200" dirty="0"/>
              <a:t>	char </a:t>
            </a:r>
            <a:r>
              <a:rPr lang="en-US" sz="1200" dirty="0" err="1"/>
              <a:t>realpwd</a:t>
            </a:r>
            <a:r>
              <a:rPr lang="en-US" sz="1200" dirty="0"/>
              <a:t>[] = "P@$$w0rd!";</a:t>
            </a:r>
          </a:p>
          <a:p>
            <a:r>
              <a:rPr lang="en-US" sz="1200" dirty="0"/>
              <a:t>	char passwd[15]={'\0'};	</a:t>
            </a:r>
          </a:p>
          <a:p>
            <a:r>
              <a:rPr lang="en-US" sz="1200" dirty="0"/>
              <a:t>	</a:t>
            </a:r>
          </a:p>
          <a:p>
            <a:r>
              <a:rPr lang="en-US" sz="1200" dirty="0"/>
              <a:t>	</a:t>
            </a:r>
            <a:r>
              <a:rPr lang="en-US" sz="1200" dirty="0" err="1"/>
              <a:t>printf</a:t>
            </a:r>
            <a:r>
              <a:rPr lang="en-US" sz="1200" dirty="0"/>
              <a:t>("Please enter your password: ");</a:t>
            </a:r>
          </a:p>
          <a:p>
            <a:r>
              <a:rPr lang="en-US" sz="1200" dirty="0"/>
              <a:t>	</a:t>
            </a:r>
            <a:r>
              <a:rPr lang="en-US" sz="1200" dirty="0" err="1"/>
              <a:t>scanf</a:t>
            </a:r>
            <a:r>
              <a:rPr lang="en-US" sz="1200" dirty="0"/>
              <a:t>(" %[^\n]s", passwd);</a:t>
            </a:r>
          </a:p>
          <a:p>
            <a:r>
              <a:rPr lang="en-US" sz="1200" dirty="0"/>
              <a:t>	</a:t>
            </a:r>
          </a:p>
          <a:p>
            <a:r>
              <a:rPr lang="en-US" sz="1200" dirty="0"/>
              <a:t>	if( !</a:t>
            </a:r>
            <a:r>
              <a:rPr lang="en-US" sz="1200" dirty="0" err="1"/>
              <a:t>strncasecmp</a:t>
            </a:r>
            <a:r>
              <a:rPr lang="en-US" sz="1200" dirty="0"/>
              <a:t>(passwd, </a:t>
            </a:r>
            <a:r>
              <a:rPr lang="en-US" sz="1200" dirty="0" err="1"/>
              <a:t>realpwd</a:t>
            </a:r>
            <a:r>
              <a:rPr lang="en-US" sz="1200" dirty="0"/>
              <a:t>, 15))</a:t>
            </a:r>
          </a:p>
          <a:p>
            <a:r>
              <a:rPr lang="en-US" sz="1200" dirty="0"/>
              <a:t>		</a:t>
            </a:r>
            <a:r>
              <a:rPr lang="en-US" sz="1200" dirty="0" err="1"/>
              <a:t>printf</a:t>
            </a:r>
            <a:r>
              <a:rPr lang="en-US" sz="1200" dirty="0"/>
              <a:t>("You entered the correct password!!!\</a:t>
            </a:r>
            <a:r>
              <a:rPr lang="en-US" sz="1200" dirty="0" err="1"/>
              <a:t>nProceed</a:t>
            </a:r>
            <a:r>
              <a:rPr lang="en-US" sz="1200" dirty="0"/>
              <a:t>!!!\n");</a:t>
            </a:r>
          </a:p>
          <a:p>
            <a:r>
              <a:rPr lang="en-US" sz="1200" dirty="0"/>
              <a:t>	else</a:t>
            </a:r>
          </a:p>
          <a:p>
            <a:r>
              <a:rPr lang="en-US" sz="1200" dirty="0"/>
              <a:t>	{</a:t>
            </a:r>
          </a:p>
          <a:p>
            <a:r>
              <a:rPr lang="en-US" sz="1200" dirty="0"/>
              <a:t>		</a:t>
            </a:r>
            <a:r>
              <a:rPr lang="en-US" sz="1200" dirty="0" err="1"/>
              <a:t>printf</a:t>
            </a:r>
            <a:r>
              <a:rPr lang="en-US" sz="1200" dirty="0"/>
              <a:t>("Try again!!!\</a:t>
            </a:r>
            <a:r>
              <a:rPr lang="en-US" sz="1200" dirty="0" err="1"/>
              <a:t>nYou</a:t>
            </a:r>
            <a:r>
              <a:rPr lang="en-US" sz="1200" dirty="0"/>
              <a:t> entered an incorrect password!!!\n");</a:t>
            </a:r>
          </a:p>
          <a:p>
            <a:r>
              <a:rPr lang="en-US" sz="1200" dirty="0"/>
              <a:t>		</a:t>
            </a:r>
            <a:r>
              <a:rPr lang="en-US" sz="1200" dirty="0" err="1"/>
              <a:t>printf</a:t>
            </a:r>
            <a:r>
              <a:rPr lang="en-US" sz="1200" dirty="0"/>
              <a:t>("</a:t>
            </a:r>
            <a:r>
              <a:rPr lang="en-US" sz="1200" dirty="0" err="1"/>
              <a:t>realpwd</a:t>
            </a:r>
            <a:r>
              <a:rPr lang="en-US" sz="1200" dirty="0"/>
              <a:t>: %s passwd: %s\n", </a:t>
            </a:r>
            <a:r>
              <a:rPr lang="en-US" sz="1200" dirty="0" err="1"/>
              <a:t>realpwd</a:t>
            </a:r>
            <a:r>
              <a:rPr lang="en-US" sz="1200" dirty="0"/>
              <a:t>, passwd);</a:t>
            </a:r>
          </a:p>
          <a:p>
            <a:r>
              <a:rPr lang="en-US" sz="1200" dirty="0"/>
              <a:t>	}</a:t>
            </a:r>
          </a:p>
          <a:p>
            <a:r>
              <a:rPr lang="en-US" sz="1200" dirty="0"/>
              <a:t>}</a:t>
            </a:r>
          </a:p>
        </p:txBody>
      </p:sp>
    </p:spTree>
    <p:extLst>
      <p:ext uri="{BB962C8B-B14F-4D97-AF65-F5344CB8AC3E}">
        <p14:creationId xmlns:p14="http://schemas.microsoft.com/office/powerpoint/2010/main" val="362810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Program Execution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14400"/>
            <a:ext cx="7914669" cy="3447098"/>
          </a:xfrm>
          <a:prstGeom prst="rect">
            <a:avLst/>
          </a:prstGeom>
          <a:noFill/>
        </p:spPr>
        <p:txBody>
          <a:bodyPr wrap="square" rtlCol="0">
            <a:spAutoFit/>
          </a:body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r>
              <a:rPr lang="en-US" sz="1600" dirty="0">
                <a:solidFill>
                  <a:srgbClr val="000000"/>
                </a:solidFill>
              </a:rPr>
              <a:t>Follow the recipe below to create your program and test it to confirm the behavior as demonstrated.</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A</a:t>
            </a:r>
            <a:r>
              <a:rPr lang="en-US" sz="1600" dirty="0">
                <a:solidFill>
                  <a:srgbClr val="000000"/>
                </a:solidFill>
              </a:rPr>
              <a:t> few things of importance:</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Compile the program as a 32bit executable</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Run the program and enter a password of “</a:t>
            </a:r>
            <a:r>
              <a:rPr lang="en-US" sz="1600" b="1" dirty="0">
                <a:solidFill>
                  <a:srgbClr val="000000"/>
                </a:solidFill>
              </a:rPr>
              <a:t>password</a:t>
            </a:r>
            <a:r>
              <a:rPr lang="en-US" sz="1600" dirty="0">
                <a:solidFill>
                  <a:srgbClr val="000000"/>
                </a:solidFill>
              </a:rPr>
              <a:t>” or </a:t>
            </a:r>
            <a:r>
              <a:rPr lang="en-US" sz="1600" b="1" u="sng" dirty="0">
                <a:solidFill>
                  <a:srgbClr val="000000"/>
                </a:solidFill>
              </a:rPr>
              <a:t>any other string</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Run the program again and this time enter a long string of a’s.</a:t>
            </a:r>
          </a:p>
          <a:p>
            <a:pPr marL="1085850" lvl="1" indent="-342900">
              <a:lnSpc>
                <a:spcPct val="100000"/>
              </a:lnSpc>
              <a:buFont typeface="+mj-lt"/>
              <a:buAutoNum type="alphaLcPeriod"/>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Try any letter you like as long as it is a sequence.</a:t>
            </a:r>
          </a:p>
          <a:p>
            <a:pPr>
              <a:lnSpc>
                <a:spcPct val="100000"/>
              </a:lnSpc>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a:lnSpc>
                <a:spcPct val="100000"/>
              </a:lnSpc>
              <a:defRPr/>
            </a:pPr>
            <a:r>
              <a:rPr lang="en-US" sz="1600" b="1" dirty="0">
                <a:solidFill>
                  <a:srgbClr val="000000"/>
                </a:solidFill>
              </a:rPr>
              <a:t>Question</a:t>
            </a:r>
          </a:p>
          <a:p>
            <a:pPr marL="342900" indent="-342900">
              <a:lnSpc>
                <a:spcPct val="100000"/>
              </a:lnSpc>
              <a:buAutoNum type="arabicPeriod"/>
              <a:defRPr/>
            </a:pPr>
            <a:r>
              <a:rPr lang="en-US" sz="1600" dirty="0">
                <a:solidFill>
                  <a:srgbClr val="000000"/>
                </a:solidFill>
              </a:rPr>
              <a:t>Which pattern will not work and why? </a:t>
            </a:r>
          </a:p>
          <a:p>
            <a:pPr marL="1085850" lvl="1" indent="-342900">
              <a:lnSpc>
                <a:spcPct val="100000"/>
              </a:lnSpc>
              <a:buFont typeface="+mj-lt"/>
              <a:buAutoNum type="alphaLcPeriod"/>
              <a:defRPr/>
            </a:pPr>
            <a:r>
              <a:rPr lang="en-US" sz="1400" dirty="0">
                <a:solidFill>
                  <a:srgbClr val="000000"/>
                </a:solidFill>
              </a:rPr>
              <a:t>123456123456123456</a:t>
            </a:r>
          </a:p>
          <a:p>
            <a:pPr marL="1085850" lvl="1" indent="-342900">
              <a:lnSpc>
                <a:spcPct val="100000"/>
              </a:lnSpc>
              <a:buFont typeface="+mj-lt"/>
              <a:buAutoNum type="alphaLcPeriod"/>
              <a:defRPr/>
            </a:pP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rPr>
              <a:t>abcdefghijklmnopqrstuv</a:t>
            </a:r>
            <a:r>
              <a:rPr lang="en-US" sz="1400" dirty="0" err="1">
                <a:solidFill>
                  <a:srgbClr val="000000"/>
                </a:solidFill>
              </a:rPr>
              <a:t>wxyz</a:t>
            </a:r>
            <a:endParaRPr lang="en-US" sz="1400" dirty="0">
              <a:solidFill>
                <a:srgbClr val="000000"/>
              </a:solidFill>
            </a:endParaRPr>
          </a:p>
          <a:p>
            <a:pPr marL="1085850" lvl="1" indent="-342900">
              <a:lnSpc>
                <a:spcPct val="100000"/>
              </a:lnSpc>
              <a:buFont typeface="+mj-lt"/>
              <a:buAutoNum type="alphaLcPeriod"/>
              <a:defRPr/>
            </a:pPr>
            <a:r>
              <a:rPr lang="en-US" sz="1400" dirty="0" err="1">
                <a:solidFill>
                  <a:srgbClr val="000000"/>
                </a:solidFill>
              </a:rPr>
              <a:t>abcdefghijklmnopqrstuvwxyzabcdefghijklmnopqrstuvwxyz</a:t>
            </a:r>
            <a:endParaRPr lang="en-US" sz="1400" dirty="0">
              <a:solidFill>
                <a:srgbClr val="000000"/>
              </a:solidFill>
            </a:endParaRPr>
          </a:p>
        </p:txBody>
      </p:sp>
      <p:pic>
        <p:nvPicPr>
          <p:cNvPr id="6" name="Picture 5">
            <a:extLst>
              <a:ext uri="{FF2B5EF4-FFF2-40B4-BE49-F238E27FC236}">
                <a16:creationId xmlns:a16="http://schemas.microsoft.com/office/drawing/2014/main" id="{4ECCFE46-423F-44E1-8DF7-CBD743E6959C}"/>
              </a:ext>
            </a:extLst>
          </p:cNvPr>
          <p:cNvPicPr>
            <a:picLocks noChangeAspect="1"/>
          </p:cNvPicPr>
          <p:nvPr/>
        </p:nvPicPr>
        <p:blipFill>
          <a:blip r:embed="rId2"/>
          <a:stretch>
            <a:fillRect/>
          </a:stretch>
        </p:blipFill>
        <p:spPr>
          <a:xfrm>
            <a:off x="429047" y="4583409"/>
            <a:ext cx="8283334" cy="1664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35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Why this behavior?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4665" y="872836"/>
            <a:ext cx="7914669" cy="1339341"/>
          </a:xfrm>
          <a:prstGeom prst="rect">
            <a:avLst/>
          </a:prstGeom>
          <a:noFill/>
        </p:spPr>
        <p:txBody>
          <a:bodyPr wrap="square" rtlCol="0">
            <a:spAutoFit/>
          </a:bodyPr>
          <a:lstStyle/>
          <a:p>
            <a:pPr marR="0" lvl="0" algn="l" defTabSz="449263" rtl="0" eaLnBrk="1" fontAlgn="base" latinLnBrk="0" hangingPunct="0">
              <a:lnSpc>
                <a:spcPct val="130000"/>
              </a:lnSpc>
              <a:spcBef>
                <a:spcPct val="0"/>
              </a:spcBef>
              <a:spcAft>
                <a:spcPct val="0"/>
              </a:spcAft>
              <a:buClr>
                <a:srgbClr val="000000"/>
              </a:buClr>
              <a:buSzPct val="100000"/>
              <a:tabLst/>
              <a:defRPr/>
            </a:pPr>
            <a:r>
              <a:rPr lang="en-US" sz="1600" dirty="0">
                <a:solidFill>
                  <a:srgbClr val="000000"/>
                </a:solidFill>
              </a:rPr>
              <a:t>At this point the curious and the Explorer in you is wondering why is the program behaving this way…</a:t>
            </a:r>
          </a:p>
          <a:p>
            <a:pPr marR="0" lvl="0" algn="l" defTabSz="449263" rtl="0" eaLnBrk="1" fontAlgn="base" latinLnBrk="0" hangingPunct="0">
              <a:lnSpc>
                <a:spcPct val="130000"/>
              </a:lnSpc>
              <a:spcBef>
                <a:spcPct val="0"/>
              </a:spcBef>
              <a:spcAft>
                <a:spcPct val="0"/>
              </a:spcAft>
              <a:buClr>
                <a:srgbClr val="000000"/>
              </a:buClr>
              <a:buSzPct val="100000"/>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Let’s get into weeds a bit and figure it out. To do so launch immunity and open your executable in the program:</a:t>
            </a:r>
          </a:p>
        </p:txBody>
      </p:sp>
      <p:pic>
        <p:nvPicPr>
          <p:cNvPr id="4" name="Picture 3">
            <a:extLst>
              <a:ext uri="{FF2B5EF4-FFF2-40B4-BE49-F238E27FC236}">
                <a16:creationId xmlns:a16="http://schemas.microsoft.com/office/drawing/2014/main" id="{571A67F8-C0DD-4C2F-99DF-CC8406D47140}"/>
              </a:ext>
            </a:extLst>
          </p:cNvPr>
          <p:cNvPicPr>
            <a:picLocks noChangeAspect="1"/>
          </p:cNvPicPr>
          <p:nvPr/>
        </p:nvPicPr>
        <p:blipFill>
          <a:blip r:embed="rId2"/>
          <a:stretch>
            <a:fillRect/>
          </a:stretch>
        </p:blipFill>
        <p:spPr>
          <a:xfrm>
            <a:off x="187800" y="2246813"/>
            <a:ext cx="8768400" cy="4139728"/>
          </a:xfrm>
          <a:prstGeom prst="rect">
            <a:avLst/>
          </a:prstGeom>
        </p:spPr>
      </p:pic>
    </p:spTree>
    <p:extLst>
      <p:ext uri="{BB962C8B-B14F-4D97-AF65-F5344CB8AC3E}">
        <p14:creationId xmlns:p14="http://schemas.microsoft.com/office/powerpoint/2010/main" val="67144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Watch the video</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143000"/>
            <a:ext cx="7914669" cy="4278094"/>
          </a:xfrm>
          <a:prstGeom prst="rect">
            <a:avLst/>
          </a:prstGeom>
          <a:noFill/>
        </p:spPr>
        <p:txBody>
          <a:bodyPr wrap="square" rtlCol="0">
            <a:spAutoFit/>
          </a:bodyPr>
          <a:lstStyle/>
          <a:p>
            <a:pPr marR="0" lvl="0" algn="l" defTabSz="449263" rtl="0" eaLnBrk="1" fontAlgn="base" latinLnBrk="0" hangingPunct="0">
              <a:lnSpc>
                <a:spcPct val="100000"/>
              </a:lnSpc>
              <a:spcBef>
                <a:spcPct val="0"/>
              </a:spcBef>
              <a:spcAft>
                <a:spcPct val="0"/>
              </a:spcAft>
              <a:buClr>
                <a:srgbClr val="000000"/>
              </a:buClr>
              <a:buSzPct val="100000"/>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I have attached a video called Buffer</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Find the main function as describe in the video recording</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Set a breakpoint at the first instruction of the prolog.</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r>
              <a:rPr lang="en-US" sz="1600" dirty="0">
                <a:solidFill>
                  <a:srgbClr val="000000"/>
                </a:solidFill>
              </a:rPr>
              <a:t>You must make note of the following as you watch the video:</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The address of the main function</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Make note of the address of E</a:t>
            </a:r>
            <a:r>
              <a:rPr lang="en-US" sz="1600" dirty="0">
                <a:solidFill>
                  <a:srgbClr val="000000"/>
                </a:solidFill>
              </a:rPr>
              <a:t>SP and the value on the stack at that location</a:t>
            </a:r>
          </a:p>
          <a:p>
            <a:pPr marL="1085850" lvl="1" indent="-342900">
              <a:lnSpc>
                <a:spcPct val="100000"/>
              </a:lnSpc>
              <a:buFont typeface="Times New Roman" panose="02020603050405020304" pitchFamily="18" charset="0"/>
              <a:buAutoNum type="arabicPeriod"/>
              <a:defRPr/>
            </a:pPr>
            <a:r>
              <a:rPr lang="en-US" sz="1600" dirty="0">
                <a:solidFill>
                  <a:srgbClr val="000000"/>
                </a:solidFill>
              </a:rPr>
              <a:t>What is that value?</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Also make note </a:t>
            </a:r>
            <a:r>
              <a:rPr lang="en-US" sz="1600" dirty="0">
                <a:solidFill>
                  <a:srgbClr val="000000"/>
                </a:solidFill>
              </a:rPr>
              <a:t>of the address of ESP+4 and the value on the stack at that location</a:t>
            </a:r>
          </a:p>
          <a:p>
            <a:pPr marL="1085850" lvl="1" indent="-342900">
              <a:lnSpc>
                <a:spcPct val="100000"/>
              </a:lnSpc>
              <a:buFont typeface="Times New Roman" panose="02020603050405020304" pitchFamily="18" charset="0"/>
              <a:buAutoNum type="arabicPeriod"/>
              <a:defRPr/>
            </a:pPr>
            <a:r>
              <a:rPr lang="en-US" sz="1600" dirty="0">
                <a:solidFill>
                  <a:srgbClr val="000000"/>
                </a:solidFill>
              </a:rPr>
              <a:t>What is that value</a:t>
            </a:r>
          </a:p>
          <a:p>
            <a:pPr marL="342900" marR="0" lvl="0" indent="-34290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After the program crashes observe the contents of EIP and the address of ESP and ESP+4. What can you conclude????</a:t>
            </a:r>
          </a:p>
          <a:p>
            <a:pPr marR="0" lvl="0" algn="l" defTabSz="449263" rtl="0" eaLnBrk="1" fontAlgn="base" latinLnBrk="0" hangingPunct="0">
              <a:lnSpc>
                <a:spcPct val="100000"/>
              </a:lnSpc>
              <a:spcBef>
                <a:spcPct val="0"/>
              </a:spcBef>
              <a:spcAft>
                <a:spcPct val="0"/>
              </a:spcAft>
              <a:buClr>
                <a:srgbClr val="000000"/>
              </a:buClr>
              <a:buSzPct val="100000"/>
              <a:tabLst/>
              <a:defRPr/>
            </a:pPr>
            <a:endParaRPr lang="en-US" sz="1600" dirty="0">
              <a:solidFill>
                <a:srgbClr val="000000"/>
              </a:solidFill>
            </a:endParaRPr>
          </a:p>
          <a:p>
            <a:pPr marR="0" lvl="0" algn="l" defTabSz="449263" rtl="0" eaLnBrk="1" fontAlgn="base" latinLnBrk="0" hangingPunct="0">
              <a:lnSpc>
                <a:spcPct val="100000"/>
              </a:lnSpc>
              <a:spcBef>
                <a:spcPct val="0"/>
              </a:spcBef>
              <a:spcAft>
                <a:spcPct val="0"/>
              </a:spcAft>
              <a:buClr>
                <a:srgbClr val="000000"/>
              </a:buClr>
              <a:buSzPct val="100000"/>
              <a:tabLst/>
              <a:defRPr/>
            </a:pPr>
            <a:r>
              <a:rPr lang="en-US" sz="1600" dirty="0">
                <a:solidFill>
                  <a:srgbClr val="000000"/>
                </a:solidFill>
              </a:rPr>
              <a:t>How did the return address get filled with the value 0x61616161? Is this a bad thing?</a:t>
            </a:r>
          </a:p>
          <a:p>
            <a:pPr marR="0" lvl="0" algn="l" defTabSz="449263" rtl="0" eaLnBrk="1" fontAlgn="base" latinLnBrk="0" hangingPunct="0">
              <a:lnSpc>
                <a:spcPct val="100000"/>
              </a:lnSpc>
              <a:spcBef>
                <a:spcPct val="0"/>
              </a:spcBef>
              <a:spcAft>
                <a:spcPct val="0"/>
              </a:spcAft>
              <a:buClr>
                <a:srgbClr val="000000"/>
              </a:buClr>
              <a:buSzPct val="100000"/>
              <a:tabLst/>
              <a:defRPr/>
            </a:pPr>
            <a:r>
              <a:rPr lang="en-US" sz="1600" dirty="0">
                <a:solidFill>
                  <a:srgbClr val="000000"/>
                </a:solidFill>
              </a:rPr>
              <a:t>Can you articulate the effects of a buffer overflow?</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134703482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DABBA34B-B3D2-4894-86BD-E0EEECD39F05}"/>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8D039FAD-0571-441D-B8BD-3D7CE35AD2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ITSC203</Template>
  <TotalTime>442</TotalTime>
  <Words>828</Words>
  <Application>Microsoft Office PowerPoint</Application>
  <PresentationFormat>On-screen Show (4:3)</PresentationFormat>
  <Paragraphs>78</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25</cp:revision>
  <cp:lastPrinted>2016-04-11T23:01:10Z</cp:lastPrinted>
  <dcterms:created xsi:type="dcterms:W3CDTF">2020-01-06T02:30:38Z</dcterms:created>
  <dcterms:modified xsi:type="dcterms:W3CDTF">2021-07-20T19:00:03Z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