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4"/>
  </p:notesMasterIdLst>
  <p:sldIdLst>
    <p:sldId id="256" r:id="rId3"/>
    <p:sldId id="268" r:id="rId4"/>
    <p:sldId id="267" r:id="rId5"/>
    <p:sldId id="269" r:id="rId6"/>
    <p:sldId id="270" r:id="rId7"/>
    <p:sldId id="271" r:id="rId8"/>
    <p:sldId id="272" r:id="rId9"/>
    <p:sldId id="273" r:id="rId10"/>
    <p:sldId id="274" r:id="rId11"/>
    <p:sldId id="275" r:id="rId12"/>
    <p:sldId id="276" r:id="rId13"/>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83" autoAdjust="0"/>
  </p:normalViewPr>
  <p:slideViewPr>
    <p:cSldViewPr>
      <p:cViewPr varScale="1">
        <p:scale>
          <a:sx n="92" d="100"/>
          <a:sy n="92" d="100"/>
        </p:scale>
        <p:origin x="1171" y="67"/>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038600" y="1320800"/>
            <a:ext cx="4800600"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203:</a:t>
            </a:r>
          </a:p>
          <a:p>
            <a:pPr>
              <a:lnSpc>
                <a:spcPct val="100000"/>
              </a:lnSpc>
            </a:pPr>
            <a:r>
              <a:rPr lang="en-CA" altLang="en-US" sz="2000" dirty="0">
                <a:solidFill>
                  <a:srgbClr val="005EB8"/>
                </a:solidFill>
                <a:latin typeface="Titillium Lt" panose="00000400000000000000" pitchFamily="2" charset="0"/>
                <a:cs typeface="DejaVu Sans" charset="0"/>
              </a:rPr>
              <a:t>Offensive and Defensive Tool Construction</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038600"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Immunity Debugger Introduction</a:t>
            </a:r>
            <a:r>
              <a:rPr lang="en-CA" altLang="en-US" sz="1400" b="1" dirty="0">
                <a:solidFill>
                  <a:srgbClr val="005EB8"/>
                </a:solidFill>
                <a:latin typeface="Titillium Lt" panose="00000400000000000000" pitchFamily="2" charset="0"/>
                <a:cs typeface="DejaVu Sans" charset="0"/>
              </a:rPr>
              <a:t> Taxonomy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PyCommands</a:t>
            </a:r>
            <a:endParaRPr lang="en-CA" altLang="en-US" sz="3000" b="1" dirty="0">
              <a:cs typeface="DejaVu Sans" charset="0"/>
            </a:endParaRP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611519"/>
          </a:xfrm>
          <a:prstGeom prst="rect">
            <a:avLst/>
          </a:prstGeom>
          <a:noFill/>
        </p:spPr>
        <p:txBody>
          <a:bodyPr wrap="square" rtlCol="0">
            <a:spAutoFit/>
          </a:bodyPr>
          <a:lstStyle/>
          <a:p>
            <a:pPr>
              <a:lnSpc>
                <a:spcPct val="150000"/>
              </a:lnSpc>
            </a:pPr>
            <a:r>
              <a:rPr lang="en-US" dirty="0"/>
              <a:t>The code in the book has been known to have different spellings for function names. If you are finding yourself getting lots of errors as you build your automation scripts check the following file:</a:t>
            </a:r>
          </a:p>
          <a:p>
            <a:pPr>
              <a:lnSpc>
                <a:spcPct val="150000"/>
              </a:lnSpc>
            </a:pPr>
            <a:r>
              <a:rPr lang="en-US" dirty="0"/>
              <a:t>	</a:t>
            </a:r>
            <a:r>
              <a:rPr lang="en-US" b="1" i="1" u="sng" dirty="0">
                <a:solidFill>
                  <a:schemeClr val="accent2">
                    <a:lumMod val="75000"/>
                  </a:schemeClr>
                </a:solidFill>
              </a:rPr>
              <a:t>C:\Program Files\Immunity Inc\Immunity Debugger\Libs\</a:t>
            </a:r>
            <a:r>
              <a:rPr lang="en-US" b="1" i="1" u="sng" dirty="0" err="1">
                <a:solidFill>
                  <a:schemeClr val="accent2">
                    <a:lumMod val="75000"/>
                  </a:schemeClr>
                </a:solidFill>
              </a:rPr>
              <a:t>immlib</a:t>
            </a:r>
            <a:endParaRPr lang="en-US" b="1" i="1" u="sng" dirty="0">
              <a:solidFill>
                <a:schemeClr val="accent2">
                  <a:lumMod val="75000"/>
                </a:schemeClr>
              </a:solidFill>
            </a:endParaRPr>
          </a:p>
          <a:p>
            <a:pPr>
              <a:lnSpc>
                <a:spcPct val="150000"/>
              </a:lnSpc>
            </a:pPr>
            <a:r>
              <a:rPr lang="en-US" dirty="0"/>
              <a:t>There are other libraries or modules in the same directory worth investigating on your own.</a:t>
            </a:r>
          </a:p>
          <a:p>
            <a:pPr>
              <a:lnSpc>
                <a:spcPct val="150000"/>
              </a:lnSpc>
            </a:pPr>
            <a:endParaRPr lang="en-US" sz="1400" dirty="0"/>
          </a:p>
          <a:p>
            <a:pPr>
              <a:lnSpc>
                <a:spcPct val="150000"/>
              </a:lnSpc>
            </a:pPr>
            <a:r>
              <a:rPr lang="en-US" dirty="0"/>
              <a:t>Please be aware that the help files are not particularly useful. Nevertheless, the contents of the modules are sufficiently commented. The modules are also well formatted and you will be able to make inferences as you work through them.</a:t>
            </a:r>
          </a:p>
        </p:txBody>
      </p:sp>
    </p:spTree>
    <p:extLst>
      <p:ext uri="{BB962C8B-B14F-4D97-AF65-F5344CB8AC3E}">
        <p14:creationId xmlns:p14="http://schemas.microsoft.com/office/powerpoint/2010/main" val="25301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Shell Code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3780522"/>
          </a:xfrm>
          <a:prstGeom prst="rect">
            <a:avLst/>
          </a:prstGeom>
          <a:noFill/>
        </p:spPr>
        <p:txBody>
          <a:bodyPr wrap="square" rtlCol="0">
            <a:spAutoFit/>
          </a:bodyPr>
          <a:lstStyle/>
          <a:p>
            <a:pPr>
              <a:lnSpc>
                <a:spcPct val="150000"/>
              </a:lnSpc>
            </a:pPr>
            <a:endParaRPr lang="en-US" dirty="0"/>
          </a:p>
          <a:p>
            <a:pPr>
              <a:lnSpc>
                <a:spcPct val="150000"/>
              </a:lnSpc>
            </a:pPr>
            <a:r>
              <a:rPr lang="en-US" dirty="0"/>
              <a:t>Converting the C code to shellcode, will be covered in the next lecture. How do we accomplish this? … !!! </a:t>
            </a:r>
          </a:p>
          <a:p>
            <a:pPr>
              <a:lnSpc>
                <a:spcPct val="150000"/>
              </a:lnSpc>
            </a:pPr>
            <a:endParaRPr lang="en-US" dirty="0"/>
          </a:p>
          <a:p>
            <a:pPr>
              <a:lnSpc>
                <a:spcPct val="150000"/>
              </a:lnSpc>
            </a:pPr>
            <a:r>
              <a:rPr lang="en-US"/>
              <a:t>More to come …</a:t>
            </a:r>
          </a:p>
          <a:p>
            <a:pPr>
              <a:lnSpc>
                <a:spcPct val="150000"/>
              </a:lnSpc>
            </a:pPr>
            <a:endParaRPr lang="en-US" dirty="0"/>
          </a:p>
          <a:p>
            <a:pPr>
              <a:lnSpc>
                <a:spcPct val="150000"/>
              </a:lnSpc>
            </a:pPr>
            <a:r>
              <a:rPr lang="en-US" dirty="0"/>
              <a:t>http://www.mingw.org/wiki/Getting_Started</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369787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Immunity Debugger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3365024"/>
          </a:xfrm>
          <a:prstGeom prst="rect">
            <a:avLst/>
          </a:prstGeom>
          <a:noFill/>
        </p:spPr>
        <p:txBody>
          <a:bodyPr wrap="square" rtlCol="0">
            <a:spAutoFit/>
          </a:bodyPr>
          <a:lstStyle/>
          <a:p>
            <a:pPr>
              <a:lnSpc>
                <a:spcPct val="150000"/>
              </a:lnSpc>
            </a:pPr>
            <a:r>
              <a:rPr lang="en-US" dirty="0"/>
              <a:t>Immunity is a commercial grade debugger used for software development.</a:t>
            </a:r>
          </a:p>
          <a:p>
            <a:pPr>
              <a:lnSpc>
                <a:spcPct val="150000"/>
              </a:lnSpc>
            </a:pPr>
            <a:r>
              <a:rPr lang="en-US" dirty="0"/>
              <a:t>It's roots are tied to the Olly Debugger which is an open source tool developed by Oleh </a:t>
            </a:r>
            <a:r>
              <a:rPr lang="en-US" dirty="0" err="1"/>
              <a:t>Yuschuk</a:t>
            </a:r>
            <a:r>
              <a:rPr lang="en-US" dirty="0"/>
              <a:t>.</a:t>
            </a:r>
          </a:p>
          <a:p>
            <a:pPr>
              <a:lnSpc>
                <a:spcPct val="150000"/>
              </a:lnSpc>
            </a:pPr>
            <a:endParaRPr lang="en-US" dirty="0"/>
          </a:p>
          <a:p>
            <a:pPr>
              <a:lnSpc>
                <a:spcPct val="150000"/>
              </a:lnSpc>
            </a:pPr>
            <a:r>
              <a:rPr lang="en-US" dirty="0"/>
              <a:t>Immunity licensed the Olly Debugger code base and expanded upon it adding python as a script development module. This allows the tool a great deal of flexibility to automate many reverse engineering activities that would otherwise be manual.</a:t>
            </a:r>
          </a:p>
        </p:txBody>
      </p:sp>
    </p:spTree>
    <p:extLst>
      <p:ext uri="{BB962C8B-B14F-4D97-AF65-F5344CB8AC3E}">
        <p14:creationId xmlns:p14="http://schemas.microsoft.com/office/powerpoint/2010/main" val="150559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Immunity Debugger</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1991379"/>
          </a:xfrm>
          <a:prstGeom prst="rect">
            <a:avLst/>
          </a:prstGeom>
          <a:noFill/>
        </p:spPr>
        <p:txBody>
          <a:bodyPr wrap="square" rtlCol="0">
            <a:spAutoFit/>
          </a:bodyPr>
          <a:lstStyle/>
          <a:p>
            <a:pPr>
              <a:lnSpc>
                <a:spcPct val="150000"/>
              </a:lnSpc>
            </a:pPr>
            <a:r>
              <a:rPr lang="en-US" sz="1400" dirty="0"/>
              <a:t>Launching Immunity brings up the following interface that allows the user access to many features of the tool. You can download Immunity from the following website: </a:t>
            </a:r>
            <a:r>
              <a:rPr lang="en-US" sz="1400" i="1" u="sng" dirty="0">
                <a:solidFill>
                  <a:srgbClr val="0070C0"/>
                </a:solidFill>
              </a:rPr>
              <a:t>http://debugger.immunityinc.com</a:t>
            </a:r>
          </a:p>
          <a:p>
            <a:pPr>
              <a:lnSpc>
                <a:spcPct val="150000"/>
              </a:lnSpc>
            </a:pPr>
            <a:r>
              <a:rPr lang="en-US" sz="1400" dirty="0"/>
              <a:t>Some user information is required:</a:t>
            </a:r>
          </a:p>
          <a:p>
            <a:pPr>
              <a:lnSpc>
                <a:spcPct val="150000"/>
              </a:lnSpc>
            </a:pPr>
            <a:r>
              <a:rPr lang="en-US" sz="1400" dirty="0"/>
              <a:t>Installation is straightforward and the setup can be completed quite quickly. On </a:t>
            </a:r>
            <a:r>
              <a:rPr lang="en-US" sz="1400"/>
              <a:t>first launch </a:t>
            </a:r>
            <a:r>
              <a:rPr lang="en-US" sz="1400" dirty="0"/>
              <a:t>the window appears as shown below:</a:t>
            </a:r>
          </a:p>
        </p:txBody>
      </p:sp>
      <p:pic>
        <p:nvPicPr>
          <p:cNvPr id="5" name="Picture 4">
            <a:extLst>
              <a:ext uri="{FF2B5EF4-FFF2-40B4-BE49-F238E27FC236}">
                <a16:creationId xmlns:a16="http://schemas.microsoft.com/office/drawing/2014/main" id="{98E66703-A2A4-4871-94DF-E2421E49D3B7}"/>
              </a:ext>
            </a:extLst>
          </p:cNvPr>
          <p:cNvPicPr>
            <a:picLocks noChangeAspect="1"/>
          </p:cNvPicPr>
          <p:nvPr/>
        </p:nvPicPr>
        <p:blipFill>
          <a:blip r:embed="rId2"/>
          <a:stretch>
            <a:fillRect/>
          </a:stretch>
        </p:blipFill>
        <p:spPr>
          <a:xfrm>
            <a:off x="1608440" y="3048000"/>
            <a:ext cx="5924550" cy="3286125"/>
          </a:xfrm>
          <a:prstGeom prst="rect">
            <a:avLst/>
          </a:prstGeom>
        </p:spPr>
      </p:pic>
    </p:spTree>
    <p:extLst>
      <p:ext uri="{BB962C8B-B14F-4D97-AF65-F5344CB8AC3E}">
        <p14:creationId xmlns:p14="http://schemas.microsoft.com/office/powerpoint/2010/main" val="288306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Window Area</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617161"/>
          </a:xfrm>
          <a:prstGeom prst="rect">
            <a:avLst/>
          </a:prstGeom>
          <a:noFill/>
        </p:spPr>
        <p:txBody>
          <a:bodyPr wrap="square" rtlCol="0">
            <a:spAutoFit/>
          </a:bodyPr>
          <a:lstStyle/>
          <a:p>
            <a:pPr>
              <a:lnSpc>
                <a:spcPct val="150000"/>
              </a:lnSpc>
            </a:pPr>
            <a:r>
              <a:rPr lang="en-US" dirty="0"/>
              <a:t>Immunity has a few areas of interest when you first launch the program:</a:t>
            </a:r>
          </a:p>
          <a:p>
            <a:pPr marL="342900" indent="-342900">
              <a:lnSpc>
                <a:spcPct val="150000"/>
              </a:lnSpc>
              <a:buAutoNum type="arabicPeriod"/>
            </a:pPr>
            <a:r>
              <a:rPr lang="en-US" dirty="0"/>
              <a:t>Menu </a:t>
            </a:r>
          </a:p>
          <a:p>
            <a:pPr marL="1028700" lvl="1">
              <a:lnSpc>
                <a:spcPct val="150000"/>
              </a:lnSpc>
              <a:buFont typeface="Arial" panose="020B0604020202020204" pitchFamily="34" charset="0"/>
              <a:buChar char="•"/>
            </a:pPr>
            <a:r>
              <a:rPr lang="en-US" sz="1600" dirty="0"/>
              <a:t>File (open or attach) to a process</a:t>
            </a:r>
          </a:p>
          <a:p>
            <a:pPr marL="1028700" lvl="1">
              <a:lnSpc>
                <a:spcPct val="150000"/>
              </a:lnSpc>
              <a:buFont typeface="Arial" panose="020B0604020202020204" pitchFamily="34" charset="0"/>
              <a:buChar char="•"/>
            </a:pPr>
            <a:r>
              <a:rPr lang="en-US" sz="1600" dirty="0"/>
              <a:t>Debug (step in, out, over) commands</a:t>
            </a:r>
          </a:p>
          <a:p>
            <a:pPr marL="1428750" lvl="2">
              <a:lnSpc>
                <a:spcPct val="150000"/>
              </a:lnSpc>
              <a:buFont typeface="Arial" panose="020B0604020202020204" pitchFamily="34" charset="0"/>
              <a:buChar char="•"/>
            </a:pPr>
            <a:r>
              <a:rPr lang="en-US" sz="1600" dirty="0"/>
              <a:t>Other debug features to be discussed </a:t>
            </a:r>
          </a:p>
          <a:p>
            <a:pPr>
              <a:lnSpc>
                <a:spcPct val="150000"/>
              </a:lnSpc>
            </a:pPr>
            <a:r>
              <a:rPr lang="en-US" dirty="0"/>
              <a:t>2. Windows</a:t>
            </a:r>
          </a:p>
          <a:p>
            <a:pPr marL="1028700" lvl="1">
              <a:lnSpc>
                <a:spcPct val="150000"/>
              </a:lnSpc>
              <a:buFont typeface="Arial" panose="020B0604020202020204" pitchFamily="34" charset="0"/>
              <a:buChar char="•"/>
            </a:pPr>
            <a:r>
              <a:rPr lang="en-US" sz="1600" dirty="0"/>
              <a:t>Disassembly (Assembly code shown alongside, opcodes, and addresses</a:t>
            </a:r>
          </a:p>
          <a:p>
            <a:pPr marL="1028700" lvl="1">
              <a:lnSpc>
                <a:spcPct val="150000"/>
              </a:lnSpc>
              <a:buFont typeface="Arial" panose="020B0604020202020204" pitchFamily="34" charset="0"/>
              <a:buChar char="•"/>
            </a:pPr>
            <a:r>
              <a:rPr lang="en-US" sz="1600" dirty="0"/>
              <a:t>Registers (Show the status of each register synchronously)</a:t>
            </a:r>
          </a:p>
          <a:p>
            <a:pPr marL="1028700" lvl="1">
              <a:lnSpc>
                <a:spcPct val="150000"/>
              </a:lnSpc>
              <a:buFont typeface="Arial" panose="020B0604020202020204" pitchFamily="34" charset="0"/>
              <a:buChar char="•"/>
            </a:pPr>
            <a:r>
              <a:rPr lang="en-US" sz="1600" dirty="0"/>
              <a:t>Memory Dump (Can show any region of memory in hex and ascii format)</a:t>
            </a:r>
          </a:p>
          <a:p>
            <a:pPr marL="1028700" lvl="1">
              <a:lnSpc>
                <a:spcPct val="150000"/>
              </a:lnSpc>
              <a:buFont typeface="Arial" panose="020B0604020202020204" pitchFamily="34" charset="0"/>
              <a:buChar char="•"/>
            </a:pPr>
            <a:r>
              <a:rPr lang="en-US" sz="1600" dirty="0"/>
              <a:t>Stack (shows address, hexadecimal and ascii values)</a:t>
            </a:r>
          </a:p>
          <a:p>
            <a:pPr>
              <a:lnSpc>
                <a:spcPct val="150000"/>
              </a:lnSpc>
            </a:pPr>
            <a:r>
              <a:rPr lang="en-US" sz="1600" dirty="0"/>
              <a:t>3. Command (</a:t>
            </a:r>
            <a:r>
              <a:rPr lang="en-US" sz="1600" dirty="0" err="1"/>
              <a:t>PyCommand</a:t>
            </a:r>
            <a:r>
              <a:rPr lang="en-US" sz="1600" dirty="0"/>
              <a:t> area)</a:t>
            </a:r>
          </a:p>
          <a:p>
            <a:pPr>
              <a:lnSpc>
                <a:spcPct val="150000"/>
              </a:lnSpc>
            </a:pPr>
            <a:r>
              <a:rPr lang="en-US" sz="1600" dirty="0"/>
              <a:t>4. Status/Info bar</a:t>
            </a:r>
          </a:p>
        </p:txBody>
      </p:sp>
    </p:spTree>
    <p:extLst>
      <p:ext uri="{BB962C8B-B14F-4D97-AF65-F5344CB8AC3E}">
        <p14:creationId xmlns:p14="http://schemas.microsoft.com/office/powerpoint/2010/main" val="364418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Command Shortcuts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2534027"/>
          </a:xfrm>
          <a:prstGeom prst="rect">
            <a:avLst/>
          </a:prstGeom>
          <a:noFill/>
        </p:spPr>
        <p:txBody>
          <a:bodyPr wrap="square" rtlCol="0">
            <a:spAutoFit/>
          </a:bodyPr>
          <a:lstStyle/>
          <a:p>
            <a:pPr>
              <a:lnSpc>
                <a:spcPct val="150000"/>
              </a:lnSpc>
            </a:pPr>
            <a:r>
              <a:rPr lang="en-US" dirty="0"/>
              <a:t>To assist with rapid debugging Immunity has a shortcut bar which has commands that are often used during analysis. The image below highlights some of those links. </a:t>
            </a:r>
          </a:p>
          <a:p>
            <a:pPr>
              <a:lnSpc>
                <a:spcPct val="150000"/>
              </a:lnSpc>
            </a:pPr>
            <a:r>
              <a:rPr lang="en-US" dirty="0"/>
              <a:t>There's a debugger section so that the analyst can step out, into, over </a:t>
            </a:r>
            <a:r>
              <a:rPr lang="en-US" dirty="0" err="1"/>
              <a:t>etc</a:t>
            </a:r>
            <a:r>
              <a:rPr lang="en-US" dirty="0"/>
              <a:t> of code. The Further analysis shortcuts allow for views of memory, access to loaded modules (libraries), breakpoints and many more features</a:t>
            </a:r>
          </a:p>
        </p:txBody>
      </p:sp>
      <p:pic>
        <p:nvPicPr>
          <p:cNvPr id="4" name="Picture 3">
            <a:extLst>
              <a:ext uri="{FF2B5EF4-FFF2-40B4-BE49-F238E27FC236}">
                <a16:creationId xmlns:a16="http://schemas.microsoft.com/office/drawing/2014/main" id="{8F63C5EE-AA8A-4256-B91E-9091EF1AAB01}"/>
              </a:ext>
            </a:extLst>
          </p:cNvPr>
          <p:cNvPicPr>
            <a:picLocks noChangeAspect="1"/>
          </p:cNvPicPr>
          <p:nvPr/>
        </p:nvPicPr>
        <p:blipFill>
          <a:blip r:embed="rId2"/>
          <a:stretch>
            <a:fillRect/>
          </a:stretch>
        </p:blipFill>
        <p:spPr>
          <a:xfrm>
            <a:off x="1589390" y="3625555"/>
            <a:ext cx="5962650" cy="1066800"/>
          </a:xfrm>
          <a:prstGeom prst="rect">
            <a:avLst/>
          </a:prstGeom>
        </p:spPr>
      </p:pic>
    </p:spTree>
    <p:extLst>
      <p:ext uri="{BB962C8B-B14F-4D97-AF65-F5344CB8AC3E}">
        <p14:creationId xmlns:p14="http://schemas.microsoft.com/office/powerpoint/2010/main" val="151383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Initial start-up</a:t>
            </a:r>
          </a:p>
        </p:txBody>
      </p:sp>
      <p:grpSp>
        <p:nvGrpSpPr>
          <p:cNvPr id="6" name="Group 5">
            <a:extLst>
              <a:ext uri="{FF2B5EF4-FFF2-40B4-BE49-F238E27FC236}">
                <a16:creationId xmlns:a16="http://schemas.microsoft.com/office/drawing/2014/main" id="{50A13D1E-6349-4D20-BB55-DA26A8D6242A}"/>
              </a:ext>
            </a:extLst>
          </p:cNvPr>
          <p:cNvGrpSpPr/>
          <p:nvPr/>
        </p:nvGrpSpPr>
        <p:grpSpPr>
          <a:xfrm>
            <a:off x="613381" y="838200"/>
            <a:ext cx="7914669" cy="5442516"/>
            <a:chOff x="613381" y="838200"/>
            <a:chExt cx="7914669" cy="5442516"/>
          </a:xfrm>
        </p:grpSpPr>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442516"/>
            </a:xfrm>
            <a:prstGeom prst="rect">
              <a:avLst/>
            </a:prstGeom>
            <a:noFill/>
          </p:spPr>
          <p:txBody>
            <a:bodyPr wrap="square" rtlCol="0">
              <a:spAutoFit/>
            </a:bodyPr>
            <a:lstStyle/>
            <a:p>
              <a:pPr>
                <a:lnSpc>
                  <a:spcPct val="150000"/>
                </a:lnSpc>
              </a:pPr>
              <a:r>
                <a:rPr lang="en-US" dirty="0"/>
                <a:t>Launch the program to see the interface as shown on slide 3.</a:t>
              </a:r>
            </a:p>
            <a:p>
              <a:pPr>
                <a:lnSpc>
                  <a:spcPct val="150000"/>
                </a:lnSpc>
              </a:pPr>
              <a:r>
                <a:rPr lang="en-US" dirty="0"/>
                <a:t>After launching, there are 2 options to begin analysis; open or attach.</a:t>
              </a:r>
            </a:p>
            <a:p>
              <a:pPr>
                <a:lnSpc>
                  <a:spcPct val="150000"/>
                </a:lnSpc>
              </a:pPr>
              <a:r>
                <a:rPr lang="en-US" dirty="0"/>
                <a:t>Open a process shows a screen to the one shown below. The debugger stops the program prior to any user code being executed. This bit of code is related to setting up the environment for the application to run properly. </a:t>
              </a:r>
            </a:p>
            <a:p>
              <a:pPr>
                <a:lnSpc>
                  <a:spcPct val="150000"/>
                </a:lnSpc>
              </a:pPr>
              <a:r>
                <a:rPr lang="en-US" dirty="0"/>
                <a:t>Selecting the        button the code runs to user code and stops.</a:t>
              </a:r>
            </a:p>
            <a:p>
              <a:pPr>
                <a:lnSpc>
                  <a:spcPct val="150000"/>
                </a:lnSpc>
              </a:pPr>
              <a:r>
                <a:rPr lang="en-US" dirty="0"/>
                <a:t>At this point the user can then perform some initial analysis.</a:t>
              </a:r>
            </a:p>
            <a:p>
              <a:pPr>
                <a:lnSpc>
                  <a:spcPct val="150000"/>
                </a:lnSpc>
              </a:pPr>
              <a:endParaRPr lang="en-US" dirty="0"/>
            </a:p>
            <a:p>
              <a:pPr>
                <a:lnSpc>
                  <a:spcPct val="150000"/>
                </a:lnSpc>
              </a:pPr>
              <a:r>
                <a:rPr lang="en-US" dirty="0"/>
                <a:t>The point at which the user code begins is referred to as the Entry Point. As in the Entry point to the user code. </a:t>
              </a:r>
            </a:p>
            <a:p>
              <a:pPr>
                <a:lnSpc>
                  <a:spcPct val="150000"/>
                </a:lnSpc>
              </a:pPr>
              <a:endParaRPr lang="en-US" dirty="0"/>
            </a:p>
            <a:p>
              <a:pPr>
                <a:lnSpc>
                  <a:spcPct val="150000"/>
                </a:lnSpc>
              </a:pPr>
              <a:r>
                <a:rPr lang="en-US" dirty="0"/>
                <a:t>Is there another way to get this address? Are there other tools that can help with determining the Entry Point?</a:t>
              </a:r>
            </a:p>
          </p:txBody>
        </p:sp>
        <p:sp>
          <p:nvSpPr>
            <p:cNvPr id="5" name="Arrow: Pentagon 4">
              <a:extLst>
                <a:ext uri="{FF2B5EF4-FFF2-40B4-BE49-F238E27FC236}">
                  <a16:creationId xmlns:a16="http://schemas.microsoft.com/office/drawing/2014/main" id="{CD138EFD-CEE8-4C72-AB71-BABBB7C25169}"/>
                </a:ext>
              </a:extLst>
            </p:cNvPr>
            <p:cNvSpPr/>
            <p:nvPr/>
          </p:nvSpPr>
          <p:spPr bwMode="auto">
            <a:xfrm>
              <a:off x="2133600" y="3045656"/>
              <a:ext cx="304800" cy="304800"/>
            </a:xfrm>
            <a:prstGeom prst="homePlate">
              <a:avLst>
                <a:gd name="adj" fmla="val 100000"/>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dirty="0">
                <a:ln>
                  <a:noFill/>
                </a:ln>
                <a:effectLst/>
                <a:latin typeface="Arial" panose="020B0604020202020204" pitchFamily="34" charset="0"/>
                <a:cs typeface="Noto Sans CJK SC" charset="0"/>
              </a:endParaRPr>
            </a:p>
          </p:txBody>
        </p:sp>
      </p:grpSp>
    </p:spTree>
    <p:extLst>
      <p:ext uri="{BB962C8B-B14F-4D97-AF65-F5344CB8AC3E}">
        <p14:creationId xmlns:p14="http://schemas.microsoft.com/office/powerpoint/2010/main" val="24194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PyCommands</a:t>
            </a:r>
            <a:endParaRPr lang="en-CA" altLang="en-US" sz="3000" b="1" dirty="0">
              <a:cs typeface="DejaVu Sans" charset="0"/>
            </a:endParaRP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3780522"/>
          </a:xfrm>
          <a:prstGeom prst="rect">
            <a:avLst/>
          </a:prstGeom>
          <a:noFill/>
        </p:spPr>
        <p:txBody>
          <a:bodyPr wrap="square" rtlCol="0">
            <a:spAutoFit/>
          </a:bodyPr>
          <a:lstStyle/>
          <a:p>
            <a:pPr>
              <a:lnSpc>
                <a:spcPct val="150000"/>
              </a:lnSpc>
            </a:pPr>
            <a:r>
              <a:rPr lang="en-US" dirty="0" err="1"/>
              <a:t>PyCommands</a:t>
            </a:r>
            <a:endParaRPr lang="en-US" dirty="0"/>
          </a:p>
          <a:p>
            <a:pPr>
              <a:lnSpc>
                <a:spcPct val="150000"/>
              </a:lnSpc>
            </a:pPr>
            <a:r>
              <a:rPr lang="en-US" dirty="0"/>
              <a:t>Prerequisites: </a:t>
            </a:r>
          </a:p>
          <a:p>
            <a:pPr marL="342900" indent="-342900">
              <a:lnSpc>
                <a:spcPct val="150000"/>
              </a:lnSpc>
              <a:buAutoNum type="arabicPeriod"/>
            </a:pPr>
            <a:r>
              <a:rPr lang="en-US" dirty="0"/>
              <a:t>Must have main. main takes 1 argument, ( a list of arguments)</a:t>
            </a:r>
          </a:p>
          <a:p>
            <a:pPr marL="342900" indent="-342900">
              <a:lnSpc>
                <a:spcPct val="150000"/>
              </a:lnSpc>
              <a:buAutoNum type="arabicPeriod"/>
            </a:pPr>
            <a:r>
              <a:rPr lang="en-US" dirty="0"/>
              <a:t>Must return a message to be displayed on the status bar at the bottom.</a:t>
            </a:r>
          </a:p>
          <a:p>
            <a:pPr>
              <a:lnSpc>
                <a:spcPct val="150000"/>
              </a:lnSpc>
            </a:pPr>
            <a:r>
              <a:rPr lang="en-US" dirty="0"/>
              <a:t>Execute it by running !&lt;name of script&gt; "NO EXTENSION"</a:t>
            </a:r>
          </a:p>
          <a:p>
            <a:pPr>
              <a:lnSpc>
                <a:spcPct val="150000"/>
              </a:lnSpc>
            </a:pPr>
            <a:r>
              <a:rPr lang="en-US" dirty="0"/>
              <a:t>Status messages in status bar for </a:t>
            </a:r>
            <a:r>
              <a:rPr lang="en-US" dirty="0" err="1"/>
              <a:t>PyCommands</a:t>
            </a:r>
            <a:endParaRPr lang="en-US" dirty="0"/>
          </a:p>
          <a:p>
            <a:pPr>
              <a:lnSpc>
                <a:spcPct val="150000"/>
              </a:lnSpc>
            </a:pPr>
            <a:r>
              <a:rPr lang="en-US" dirty="0"/>
              <a:t>Log messages</a:t>
            </a:r>
          </a:p>
          <a:p>
            <a:pPr>
              <a:lnSpc>
                <a:spcPct val="150000"/>
              </a:lnSpc>
            </a:pPr>
            <a:r>
              <a:rPr lang="en-US" dirty="0"/>
              <a:t>Debugging status (Ready, Terminated, Running </a:t>
            </a:r>
            <a:r>
              <a:rPr lang="en-US" dirty="0" err="1"/>
              <a:t>etc</a:t>
            </a:r>
            <a:r>
              <a:rPr lang="en-US" dirty="0"/>
              <a:t>)</a:t>
            </a:r>
          </a:p>
          <a:p>
            <a:pPr>
              <a:lnSpc>
                <a:spcPct val="150000"/>
              </a:lnSpc>
            </a:pPr>
            <a:endParaRPr lang="en-US" dirty="0"/>
          </a:p>
        </p:txBody>
      </p:sp>
      <p:pic>
        <p:nvPicPr>
          <p:cNvPr id="4" name="Picture 3">
            <a:extLst>
              <a:ext uri="{FF2B5EF4-FFF2-40B4-BE49-F238E27FC236}">
                <a16:creationId xmlns:a16="http://schemas.microsoft.com/office/drawing/2014/main" id="{B39D423B-F4BB-4F10-B5C9-9F2505229F3C}"/>
              </a:ext>
            </a:extLst>
          </p:cNvPr>
          <p:cNvPicPr>
            <a:picLocks noChangeAspect="1"/>
          </p:cNvPicPr>
          <p:nvPr/>
        </p:nvPicPr>
        <p:blipFill>
          <a:blip r:embed="rId2"/>
          <a:stretch>
            <a:fillRect/>
          </a:stretch>
        </p:blipFill>
        <p:spPr>
          <a:xfrm>
            <a:off x="613381" y="4602847"/>
            <a:ext cx="3714750" cy="1390650"/>
          </a:xfrm>
          <a:prstGeom prst="rect">
            <a:avLst/>
          </a:prstGeom>
        </p:spPr>
      </p:pic>
    </p:spTree>
    <p:extLst>
      <p:ext uri="{BB962C8B-B14F-4D97-AF65-F5344CB8AC3E}">
        <p14:creationId xmlns:p14="http://schemas.microsoft.com/office/powerpoint/2010/main" val="33652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PyCommands</a:t>
            </a:r>
            <a:endParaRPr lang="en-CA" altLang="en-US" sz="3000" b="1" dirty="0">
              <a:cs typeface="DejaVu Sans" charset="0"/>
            </a:endParaRP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344284"/>
          </a:xfrm>
          <a:prstGeom prst="rect">
            <a:avLst/>
          </a:prstGeom>
          <a:noFill/>
        </p:spPr>
        <p:txBody>
          <a:bodyPr wrap="square" rtlCol="0">
            <a:spAutoFit/>
          </a:bodyPr>
          <a:lstStyle/>
          <a:p>
            <a:pPr>
              <a:lnSpc>
                <a:spcPct val="150000"/>
              </a:lnSpc>
            </a:pPr>
            <a:r>
              <a:rPr lang="en-US" dirty="0" err="1"/>
              <a:t>PyCommands</a:t>
            </a:r>
            <a:r>
              <a:rPr lang="en-US" dirty="0"/>
              <a:t> are python scripts that allow the analyst the ability to automate the debugging/analysis process.</a:t>
            </a:r>
          </a:p>
          <a:p>
            <a:pPr>
              <a:lnSpc>
                <a:spcPct val="150000"/>
              </a:lnSpc>
            </a:pPr>
            <a:endParaRPr lang="en-US" sz="1100" dirty="0"/>
          </a:p>
          <a:p>
            <a:pPr>
              <a:lnSpc>
                <a:spcPct val="150000"/>
              </a:lnSpc>
            </a:pPr>
            <a:r>
              <a:rPr lang="en-US" dirty="0"/>
              <a:t>The free Immunity Debugger has not updated to use the latest version of python. So when you install Immunity you will be stuck with using the python2 interpreter. There a few subtle differences, but overall the guts of the interpreter operates similarly to python3.</a:t>
            </a:r>
          </a:p>
          <a:p>
            <a:pPr>
              <a:lnSpc>
                <a:spcPct val="150000"/>
              </a:lnSpc>
            </a:pPr>
            <a:endParaRPr lang="en-US" sz="1050" dirty="0"/>
          </a:p>
          <a:p>
            <a:pPr>
              <a:lnSpc>
                <a:spcPct val="150000"/>
              </a:lnSpc>
            </a:pPr>
            <a:r>
              <a:rPr lang="en-US" dirty="0"/>
              <a:t>Differences include you having to use print "Python3" instead of the print("Python3") …</a:t>
            </a:r>
          </a:p>
          <a:p>
            <a:pPr>
              <a:lnSpc>
                <a:spcPct val="150000"/>
              </a:lnSpc>
            </a:pPr>
            <a:endParaRPr lang="en-US" sz="1200" dirty="0"/>
          </a:p>
          <a:p>
            <a:pPr>
              <a:lnSpc>
                <a:spcPct val="150000"/>
              </a:lnSpc>
            </a:pPr>
            <a:r>
              <a:rPr lang="en-US" dirty="0"/>
              <a:t>Despite using python, there are a few other quirks you will need to observe when building your code. </a:t>
            </a:r>
          </a:p>
          <a:p>
            <a:pPr>
              <a:lnSpc>
                <a:spcPct val="150000"/>
              </a:lnSpc>
            </a:pPr>
            <a:r>
              <a:rPr lang="en-US" sz="1600" b="1" dirty="0">
                <a:solidFill>
                  <a:srgbClr val="FF0000"/>
                </a:solidFill>
                <a:highlight>
                  <a:srgbClr val="FFFF00"/>
                </a:highlight>
              </a:rPr>
              <a:t>PAY ATTENTION TO YOUR SPACING ( and TAB) … IT IS UNFORGIVING!!!</a:t>
            </a:r>
          </a:p>
        </p:txBody>
      </p:sp>
    </p:spTree>
    <p:extLst>
      <p:ext uri="{BB962C8B-B14F-4D97-AF65-F5344CB8AC3E}">
        <p14:creationId xmlns:p14="http://schemas.microsoft.com/office/powerpoint/2010/main" val="42394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First </a:t>
            </a:r>
            <a:r>
              <a:rPr lang="en-CA" altLang="en-US" sz="3000" b="1" dirty="0" err="1">
                <a:cs typeface="DejaVu Sans" charset="0"/>
              </a:rPr>
              <a:t>PyCommands</a:t>
            </a:r>
            <a:endParaRPr lang="en-CA" altLang="en-US" sz="3000" b="1" dirty="0">
              <a:cs typeface="DejaVu Sans" charset="0"/>
            </a:endParaRP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8073419" cy="3365024"/>
          </a:xfrm>
          <a:prstGeom prst="rect">
            <a:avLst/>
          </a:prstGeom>
          <a:noFill/>
        </p:spPr>
        <p:txBody>
          <a:bodyPr wrap="square" rtlCol="0">
            <a:spAutoFit/>
          </a:bodyPr>
          <a:lstStyle/>
          <a:p>
            <a:pPr>
              <a:lnSpc>
                <a:spcPct val="150000"/>
              </a:lnSpc>
            </a:pPr>
            <a:r>
              <a:rPr lang="en-US" dirty="0"/>
              <a:t>Example </a:t>
            </a:r>
            <a:r>
              <a:rPr lang="en-US" dirty="0" err="1"/>
              <a:t>pyCommand</a:t>
            </a:r>
            <a:r>
              <a:rPr lang="en-US" dirty="0"/>
              <a:t> and what it does is show below:</a:t>
            </a:r>
          </a:p>
          <a:p>
            <a:pPr>
              <a:lnSpc>
                <a:spcPct val="150000"/>
              </a:lnSpc>
            </a:pPr>
            <a:r>
              <a:rPr lang="en-US" dirty="0"/>
              <a:t>Line 1: import the module that contains the Debugger class</a:t>
            </a:r>
          </a:p>
          <a:p>
            <a:pPr>
              <a:lnSpc>
                <a:spcPct val="150000"/>
              </a:lnSpc>
            </a:pPr>
            <a:r>
              <a:rPr lang="en-US" dirty="0"/>
              <a:t>Line 3: Define a main function. (This is required including the parameter </a:t>
            </a:r>
            <a:r>
              <a:rPr lang="en-US" dirty="0" err="1"/>
              <a:t>args</a:t>
            </a:r>
            <a:r>
              <a:rPr lang="en-US" dirty="0"/>
              <a:t>)</a:t>
            </a:r>
          </a:p>
          <a:p>
            <a:pPr>
              <a:lnSpc>
                <a:spcPct val="150000"/>
              </a:lnSpc>
            </a:pPr>
            <a:r>
              <a:rPr lang="en-US" dirty="0"/>
              <a:t>Line 5: Instantiate a Debugger object called </a:t>
            </a:r>
            <a:r>
              <a:rPr lang="en-US" dirty="0" err="1"/>
              <a:t>imm</a:t>
            </a:r>
            <a:r>
              <a:rPr lang="en-US" dirty="0"/>
              <a:t> ( you can call it anything</a:t>
            </a:r>
          </a:p>
          <a:p>
            <a:pPr>
              <a:lnSpc>
                <a:spcPct val="150000"/>
              </a:lnSpc>
            </a:pPr>
            <a:r>
              <a:rPr lang="en-US" dirty="0"/>
              <a:t>                you like).</a:t>
            </a:r>
          </a:p>
          <a:p>
            <a:pPr>
              <a:lnSpc>
                <a:spcPct val="150000"/>
              </a:lnSpc>
            </a:pPr>
            <a:r>
              <a:rPr lang="en-US" dirty="0"/>
              <a:t>Line 6: Access the log window with immunity and print a line in it</a:t>
            </a:r>
          </a:p>
          <a:p>
            <a:pPr>
              <a:lnSpc>
                <a:spcPct val="150000"/>
              </a:lnSpc>
            </a:pPr>
            <a:r>
              <a:rPr lang="en-US" dirty="0"/>
              <a:t>Line 7: Required return of a string that will be printed in the status bar.</a:t>
            </a:r>
          </a:p>
          <a:p>
            <a:pPr lvl="1">
              <a:lnSpc>
                <a:spcPct val="150000"/>
              </a:lnSpc>
            </a:pPr>
            <a:r>
              <a:rPr lang="en-US" b="1" u="sng" dirty="0">
                <a:solidFill>
                  <a:schemeClr val="accent2">
                    <a:lumMod val="75000"/>
                  </a:schemeClr>
                </a:solidFill>
                <a:highlight>
                  <a:srgbClr val="FFFF00"/>
                </a:highlight>
              </a:rPr>
              <a:t>Do not use print in your </a:t>
            </a:r>
            <a:r>
              <a:rPr lang="en-US" b="1" u="sng" dirty="0" err="1">
                <a:solidFill>
                  <a:schemeClr val="accent2">
                    <a:lumMod val="75000"/>
                  </a:schemeClr>
                </a:solidFill>
                <a:highlight>
                  <a:srgbClr val="FFFF00"/>
                </a:highlight>
              </a:rPr>
              <a:t>PyCommands</a:t>
            </a:r>
            <a:r>
              <a:rPr lang="en-US" b="1" u="sng" dirty="0">
                <a:solidFill>
                  <a:schemeClr val="accent2">
                    <a:lumMod val="75000"/>
                  </a:schemeClr>
                </a:solidFill>
                <a:highlight>
                  <a:srgbClr val="FFFF00"/>
                </a:highlight>
              </a:rPr>
              <a:t>!!!!   log is the alternative</a:t>
            </a:r>
          </a:p>
        </p:txBody>
      </p:sp>
      <p:pic>
        <p:nvPicPr>
          <p:cNvPr id="5" name="Picture 4">
            <a:extLst>
              <a:ext uri="{FF2B5EF4-FFF2-40B4-BE49-F238E27FC236}">
                <a16:creationId xmlns:a16="http://schemas.microsoft.com/office/drawing/2014/main" id="{DE9517CC-B6F8-4859-AC7C-984820D7D77F}"/>
              </a:ext>
            </a:extLst>
          </p:cNvPr>
          <p:cNvPicPr>
            <a:picLocks noChangeAspect="1"/>
          </p:cNvPicPr>
          <p:nvPr/>
        </p:nvPicPr>
        <p:blipFill>
          <a:blip r:embed="rId2"/>
          <a:stretch>
            <a:fillRect/>
          </a:stretch>
        </p:blipFill>
        <p:spPr>
          <a:xfrm>
            <a:off x="1562100" y="4572000"/>
            <a:ext cx="6019800" cy="1619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314009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DABBA34B-B3D2-4894-86BD-E0EEECD39F05}"/>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8D039FAD-0571-441D-B8BD-3D7CE35AD2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ITSC203</Template>
  <TotalTime>623</TotalTime>
  <Words>913</Words>
  <Application>Microsoft Office PowerPoint</Application>
  <PresentationFormat>On-screen Show (4:3)</PresentationFormat>
  <Paragraphs>80</Paragraphs>
  <Slides>11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26</cp:revision>
  <cp:lastPrinted>2016-04-11T23:01:10Z</cp:lastPrinted>
  <dcterms:created xsi:type="dcterms:W3CDTF">2020-03-23T16:34:47Z</dcterms:created>
  <dcterms:modified xsi:type="dcterms:W3CDTF">2021-03-28T22:26:43Z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