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7"/>
  </p:notesMasterIdLst>
  <p:sldIdLst>
    <p:sldId id="256" r:id="rId3"/>
    <p:sldId id="268" r:id="rId4"/>
    <p:sldId id="271" r:id="rId5"/>
    <p:sldId id="267" r:id="rId6"/>
    <p:sldId id="270" r:id="rId7"/>
    <p:sldId id="269" r:id="rId8"/>
    <p:sldId id="274" r:id="rId9"/>
    <p:sldId id="272" r:id="rId10"/>
    <p:sldId id="275" r:id="rId11"/>
    <p:sldId id="273" r:id="rId12"/>
    <p:sldId id="276" r:id="rId13"/>
    <p:sldId id="277" r:id="rId14"/>
    <p:sldId id="278" r:id="rId15"/>
    <p:sldId id="279" r:id="rId16"/>
  </p:sldIdLst>
  <p:sldSz cx="9144000" cy="6858000" type="screen4x3"/>
  <p:notesSz cx="7023100" cy="9309100"/>
  <p:defaultTextStyle>
    <a:defPPr>
      <a:defRPr lang="en-US"/>
    </a:defPPr>
    <a:lvl1pPr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1pPr>
    <a:lvl2pPr marL="742950" indent="-28575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2pPr>
    <a:lvl3pPr marL="11430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3pPr>
    <a:lvl4pPr marL="16002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4pPr>
    <a:lvl5pPr marL="20574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5pPr>
    <a:lvl6pPr marL="2286000" algn="l" defTabSz="914400" rtl="0" eaLnBrk="1" latinLnBrk="0" hangingPunct="1">
      <a:defRPr kern="1200">
        <a:solidFill>
          <a:schemeClr val="tx1"/>
        </a:solidFill>
        <a:latin typeface="Arial" panose="020B0604020202020204" pitchFamily="34" charset="0"/>
        <a:ea typeface="+mn-ea"/>
        <a:cs typeface="Noto Sans CJK SC" charset="0"/>
      </a:defRPr>
    </a:lvl6pPr>
    <a:lvl7pPr marL="2743200" algn="l" defTabSz="914400" rtl="0" eaLnBrk="1" latinLnBrk="0" hangingPunct="1">
      <a:defRPr kern="1200">
        <a:solidFill>
          <a:schemeClr val="tx1"/>
        </a:solidFill>
        <a:latin typeface="Arial" panose="020B0604020202020204" pitchFamily="34" charset="0"/>
        <a:ea typeface="+mn-ea"/>
        <a:cs typeface="Noto Sans CJK SC" charset="0"/>
      </a:defRPr>
    </a:lvl7pPr>
    <a:lvl8pPr marL="3200400" algn="l" defTabSz="914400" rtl="0" eaLnBrk="1" latinLnBrk="0" hangingPunct="1">
      <a:defRPr kern="1200">
        <a:solidFill>
          <a:schemeClr val="tx1"/>
        </a:solidFill>
        <a:latin typeface="Arial" panose="020B0604020202020204" pitchFamily="34" charset="0"/>
        <a:ea typeface="+mn-ea"/>
        <a:cs typeface="Noto Sans CJK SC" charset="0"/>
      </a:defRPr>
    </a:lvl8pPr>
    <a:lvl9pPr marL="3657600" algn="l" defTabSz="914400" rtl="0" eaLnBrk="1" latinLnBrk="0" hangingPunct="1">
      <a:defRPr kern="1200">
        <a:solidFill>
          <a:schemeClr val="tx1"/>
        </a:solidFill>
        <a:latin typeface="Arial" panose="020B0604020202020204" pitchFamily="34" charset="0"/>
        <a:ea typeface="+mn-ea"/>
        <a:cs typeface="Noto Sans CJK SC"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y Rowe" initials="GR" lastIdx="1" clrIdx="0">
    <p:extLst>
      <p:ext uri="{19B8F6BF-5375-455C-9EA6-DF929625EA0E}">
        <p15:presenceInfo xmlns:p15="http://schemas.microsoft.com/office/powerpoint/2012/main" userId="S-1-5-21-2664737520-481353137-1098671830-10848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0660" autoAdjust="0"/>
  </p:normalViewPr>
  <p:slideViewPr>
    <p:cSldViewPr>
      <p:cViewPr varScale="1">
        <p:scale>
          <a:sx n="78" d="100"/>
          <a:sy n="78" d="100"/>
        </p:scale>
        <p:origin x="1440" y="72"/>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7BAA4C16-D823-4DCE-AA24-9ACEB46BDA2F}"/>
              </a:ext>
            </a:extLst>
          </p:cNvPr>
          <p:cNvSpPr>
            <a:spLocks noGrp="1" noRot="1" noChangeAspect="1" noChangeArrowheads="1"/>
          </p:cNvSpPr>
          <p:nvPr>
            <p:ph type="sldImg"/>
          </p:nvPr>
        </p:nvSpPr>
        <p:spPr bwMode="auto">
          <a:xfrm>
            <a:off x="533400" y="763588"/>
            <a:ext cx="6702425"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a:extLst>
              <a:ext uri="{FF2B5EF4-FFF2-40B4-BE49-F238E27FC236}">
                <a16:creationId xmlns:a16="http://schemas.microsoft.com/office/drawing/2014/main" id="{3A9018A3-6A40-4ADE-BE0C-C9FD3EB51523}"/>
              </a:ext>
            </a:extLst>
          </p:cNvPr>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BD8E8582-3C80-4DD9-8C1D-6394A41137EC}"/>
              </a:ext>
            </a:extLst>
          </p:cNvPr>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6" name="Rectangle 4">
            <a:extLst>
              <a:ext uri="{FF2B5EF4-FFF2-40B4-BE49-F238E27FC236}">
                <a16:creationId xmlns:a16="http://schemas.microsoft.com/office/drawing/2014/main" id="{7A93D92A-8516-44A4-B4FE-FAF030F98CDC}"/>
              </a:ext>
            </a:extLst>
          </p:cNvPr>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7" name="Rectangle 5">
            <a:extLst>
              <a:ext uri="{FF2B5EF4-FFF2-40B4-BE49-F238E27FC236}">
                <a16:creationId xmlns:a16="http://schemas.microsoft.com/office/drawing/2014/main" id="{17C1C28C-5C61-44EE-9741-0CC0E0EA731F}"/>
              </a:ext>
            </a:extLst>
          </p:cNvPr>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8" name="Rectangle 6">
            <a:extLst>
              <a:ext uri="{FF2B5EF4-FFF2-40B4-BE49-F238E27FC236}">
                <a16:creationId xmlns:a16="http://schemas.microsoft.com/office/drawing/2014/main" id="{0869000E-A644-4768-AED0-31918D6F433D}"/>
              </a:ext>
            </a:extLst>
          </p:cNvPr>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fld id="{FEAE7070-0CA8-4432-AC85-558746FA80FD}" type="slidenum">
              <a:rPr lang="en-CA" altLang="en-US"/>
              <a:pPr/>
              <a:t>‹#›</a:t>
            </a:fld>
            <a:endParaRPr lang="en-CA"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F281ED84-91FF-4215-A753-146BCBF3C516}"/>
              </a:ext>
            </a:extLst>
          </p:cNvPr>
          <p:cNvSpPr>
            <a:spLocks noGrp="1" noChangeArrowheads="1"/>
          </p:cNvSpPr>
          <p:nvPr>
            <p:ph type="sldNum"/>
          </p:nvPr>
        </p:nvSpPr>
        <p:spPr>
          <a:ln/>
        </p:spPr>
        <p:txBody>
          <a:bodyPr/>
          <a:lstStyle/>
          <a:p>
            <a:fld id="{C5BAF22B-534D-4FD1-8CB0-BE80A46696A4}" type="slidenum">
              <a:rPr lang="en-CA" altLang="en-US"/>
              <a:pPr/>
              <a:t>1</a:t>
            </a:fld>
            <a:endParaRPr lang="en-CA" altLang="en-US"/>
          </a:p>
        </p:txBody>
      </p:sp>
      <p:sp>
        <p:nvSpPr>
          <p:cNvPr id="6145" name="Rectangle 1">
            <a:extLst>
              <a:ext uri="{FF2B5EF4-FFF2-40B4-BE49-F238E27FC236}">
                <a16:creationId xmlns:a16="http://schemas.microsoft.com/office/drawing/2014/main" id="{D0C0AE97-1DEC-4229-B905-07670294CD68}"/>
              </a:ext>
            </a:extLst>
          </p:cNvPr>
          <p:cNvSpPr txBox="1">
            <a:spLocks noGrp="1" noRot="1" noChangeAspect="1" noChangeArrowheads="1"/>
          </p:cNvSpPr>
          <p:nvPr>
            <p:ph type="sldImg"/>
          </p:nvPr>
        </p:nvSpPr>
        <p:spPr bwMode="auto">
          <a:xfrm>
            <a:off x="1184275" y="698500"/>
            <a:ext cx="4651375" cy="34877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6" name="Rectangle 2">
            <a:extLst>
              <a:ext uri="{FF2B5EF4-FFF2-40B4-BE49-F238E27FC236}">
                <a16:creationId xmlns:a16="http://schemas.microsoft.com/office/drawing/2014/main" id="{3EDF740D-7D16-4870-844C-C964F68BEA88}"/>
              </a:ext>
            </a:extLst>
          </p:cNvPr>
          <p:cNvSpPr txBox="1">
            <a:spLocks noGrp="1" noChangeArrowheads="1"/>
          </p:cNvSpPr>
          <p:nvPr>
            <p:ph type="body" idx="1"/>
          </p:nvPr>
        </p:nvSpPr>
        <p:spPr bwMode="auto">
          <a:xfrm>
            <a:off x="701675" y="4421188"/>
            <a:ext cx="5616575" cy="41862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147" name="Rectangle 3">
            <a:extLst>
              <a:ext uri="{FF2B5EF4-FFF2-40B4-BE49-F238E27FC236}">
                <a16:creationId xmlns:a16="http://schemas.microsoft.com/office/drawing/2014/main" id="{13D6C15C-A69E-483F-A745-7062DE8DD9F8}"/>
              </a:ext>
            </a:extLst>
          </p:cNvPr>
          <p:cNvSpPr>
            <a:spLocks noChangeArrowheads="1"/>
          </p:cNvSpPr>
          <p:nvPr/>
        </p:nvSpPr>
        <p:spPr bwMode="auto">
          <a:xfrm>
            <a:off x="3978275" y="8842375"/>
            <a:ext cx="30416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nchor="b"/>
          <a:lstStyle>
            <a:lvl1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9pPr>
          </a:lstStyle>
          <a:p>
            <a:pPr algn="r">
              <a:lnSpc>
                <a:spcPct val="100000"/>
              </a:lnSpc>
            </a:pPr>
            <a:fld id="{C63F7C17-627E-43E8-8220-5FE45385F07D}" type="slidenum">
              <a:rPr lang="en-CA" altLang="en-US" sz="1200">
                <a:latin typeface="+mn-lt" charset="0"/>
                <a:cs typeface="+mn-ea" charset="0"/>
              </a:rPr>
              <a:pPr algn="r">
                <a:lnSpc>
                  <a:spcPct val="100000"/>
                </a:lnSpc>
              </a:pPr>
              <a:t>1</a:t>
            </a:fld>
            <a:endParaRPr lang="en-CA" altLang="en-US" sz="1200">
              <a:latin typeface="+mn-lt" charset="0"/>
              <a:cs typeface="+mn-ea"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6025" cy="3770312"/>
          </a:xfrm>
        </p:spPr>
      </p:sp>
      <p:sp>
        <p:nvSpPr>
          <p:cNvPr id="3" name="Notes Placeholder 2"/>
          <p:cNvSpPr>
            <a:spLocks noGrp="1"/>
          </p:cNvSpPr>
          <p:nvPr>
            <p:ph type="body" idx="1"/>
          </p:nvPr>
        </p:nvSpPr>
        <p:spPr/>
        <p:txBody>
          <a:bodyPr/>
          <a:lstStyle/>
          <a:p>
            <a:r>
              <a:rPr lang="en-US" dirty="0"/>
              <a:t>Think CPU vs IO Bound. </a:t>
            </a:r>
          </a:p>
          <a:p>
            <a:r>
              <a:rPr lang="en-US" dirty="0"/>
              <a:t>CPU Bound - Heavy computation (3D graphics movement) </a:t>
            </a:r>
          </a:p>
          <a:p>
            <a:r>
              <a:rPr lang="en-US" dirty="0"/>
              <a:t>I/O Bound – Downloading or Uploading and copying</a:t>
            </a:r>
          </a:p>
        </p:txBody>
      </p:sp>
      <p:sp>
        <p:nvSpPr>
          <p:cNvPr id="4" name="Slide Number Placeholder 3"/>
          <p:cNvSpPr>
            <a:spLocks noGrp="1"/>
          </p:cNvSpPr>
          <p:nvPr>
            <p:ph type="sldNum"/>
          </p:nvPr>
        </p:nvSpPr>
        <p:spPr/>
        <p:txBody>
          <a:bodyPr/>
          <a:lstStyle/>
          <a:p>
            <a:fld id="{FEAE7070-0CA8-4432-AC85-558746FA80FD}" type="slidenum">
              <a:rPr lang="en-CA" altLang="en-US" smtClean="0"/>
              <a:pPr/>
              <a:t>11</a:t>
            </a:fld>
            <a:endParaRPr lang="en-CA" altLang="en-US"/>
          </a:p>
        </p:txBody>
      </p:sp>
    </p:spTree>
    <p:extLst>
      <p:ext uri="{BB962C8B-B14F-4D97-AF65-F5344CB8AC3E}">
        <p14:creationId xmlns:p14="http://schemas.microsoft.com/office/powerpoint/2010/main" val="2402396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6025" cy="3770312"/>
          </a:xfrm>
        </p:spPr>
      </p:sp>
      <p:sp>
        <p:nvSpPr>
          <p:cNvPr id="3" name="Notes Placeholder 2"/>
          <p:cNvSpPr>
            <a:spLocks noGrp="1"/>
          </p:cNvSpPr>
          <p:nvPr>
            <p:ph type="body" idx="1"/>
          </p:nvPr>
        </p:nvSpPr>
        <p:spPr/>
        <p:txBody>
          <a:bodyPr/>
          <a:lstStyle/>
          <a:p>
            <a:r>
              <a:rPr lang="en-US" dirty="0"/>
              <a:t>Think CPU vs IO Bound. </a:t>
            </a:r>
          </a:p>
          <a:p>
            <a:r>
              <a:rPr lang="en-US" dirty="0"/>
              <a:t>CPU Bound - Heavy computation (3D graphics movement) </a:t>
            </a:r>
          </a:p>
          <a:p>
            <a:r>
              <a:rPr lang="en-US" dirty="0"/>
              <a:t>I/O Bound – Downloading or Uploading and copying</a:t>
            </a:r>
          </a:p>
        </p:txBody>
      </p:sp>
      <p:sp>
        <p:nvSpPr>
          <p:cNvPr id="4" name="Slide Number Placeholder 3"/>
          <p:cNvSpPr>
            <a:spLocks noGrp="1"/>
          </p:cNvSpPr>
          <p:nvPr>
            <p:ph type="sldNum"/>
          </p:nvPr>
        </p:nvSpPr>
        <p:spPr/>
        <p:txBody>
          <a:bodyPr/>
          <a:lstStyle/>
          <a:p>
            <a:fld id="{FEAE7070-0CA8-4432-AC85-558746FA80FD}" type="slidenum">
              <a:rPr lang="en-CA" altLang="en-US" smtClean="0"/>
              <a:pPr/>
              <a:t>12</a:t>
            </a:fld>
            <a:endParaRPr lang="en-CA" altLang="en-US"/>
          </a:p>
        </p:txBody>
      </p:sp>
    </p:spTree>
    <p:extLst>
      <p:ext uri="{BB962C8B-B14F-4D97-AF65-F5344CB8AC3E}">
        <p14:creationId xmlns:p14="http://schemas.microsoft.com/office/powerpoint/2010/main" val="1558317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6025" cy="3770312"/>
          </a:xfrm>
        </p:spPr>
      </p:sp>
      <p:sp>
        <p:nvSpPr>
          <p:cNvPr id="3" name="Notes Placeholder 2"/>
          <p:cNvSpPr>
            <a:spLocks noGrp="1"/>
          </p:cNvSpPr>
          <p:nvPr>
            <p:ph type="body" idx="1"/>
          </p:nvPr>
        </p:nvSpPr>
        <p:spPr/>
        <p:txBody>
          <a:bodyPr/>
          <a:lstStyle/>
          <a:p>
            <a:r>
              <a:rPr lang="en-US" dirty="0"/>
              <a:t>Think CPU vs IO Bound. </a:t>
            </a:r>
          </a:p>
          <a:p>
            <a:r>
              <a:rPr lang="en-US" dirty="0"/>
              <a:t>CPU Bound - Heavy computation (3D graphics movement) </a:t>
            </a:r>
          </a:p>
          <a:p>
            <a:r>
              <a:rPr lang="en-US" dirty="0"/>
              <a:t>I/O Bound – Downloading or Uploading and copying</a:t>
            </a:r>
          </a:p>
        </p:txBody>
      </p:sp>
      <p:sp>
        <p:nvSpPr>
          <p:cNvPr id="4" name="Slide Number Placeholder 3"/>
          <p:cNvSpPr>
            <a:spLocks noGrp="1"/>
          </p:cNvSpPr>
          <p:nvPr>
            <p:ph type="sldNum"/>
          </p:nvPr>
        </p:nvSpPr>
        <p:spPr/>
        <p:txBody>
          <a:bodyPr/>
          <a:lstStyle/>
          <a:p>
            <a:fld id="{FEAE7070-0CA8-4432-AC85-558746FA80FD}" type="slidenum">
              <a:rPr lang="en-CA" altLang="en-US" smtClean="0"/>
              <a:pPr/>
              <a:t>13</a:t>
            </a:fld>
            <a:endParaRPr lang="en-CA" altLang="en-US"/>
          </a:p>
        </p:txBody>
      </p:sp>
    </p:spTree>
    <p:extLst>
      <p:ext uri="{BB962C8B-B14F-4D97-AF65-F5344CB8AC3E}">
        <p14:creationId xmlns:p14="http://schemas.microsoft.com/office/powerpoint/2010/main" val="3113279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A0AF3-9FC1-4614-B62A-0402AA4B39FE}"/>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F402EB-6F2C-4D13-AAB2-C805671D51DF}"/>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1155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04E0D-19FB-44F3-AD4A-F21081EE5F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395D9E-B5A8-4A2E-AFFC-A41062CAACD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917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34F09B-CBAB-41D5-AF95-5134C4A70FFA}"/>
              </a:ext>
            </a:extLst>
          </p:cNvPr>
          <p:cNvSpPr>
            <a:spLocks noGrp="1"/>
          </p:cNvSpPr>
          <p:nvPr>
            <p:ph type="title" orient="vert"/>
          </p:nvPr>
        </p:nvSpPr>
        <p:spPr>
          <a:xfrm>
            <a:off x="6629400" y="273050"/>
            <a:ext cx="2055813" cy="53070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1C45A8-FE1C-40F0-A262-4F916BF4A9EC}"/>
              </a:ext>
            </a:extLst>
          </p:cNvPr>
          <p:cNvSpPr>
            <a:spLocks noGrp="1"/>
          </p:cNvSpPr>
          <p:nvPr>
            <p:ph type="body" orient="vert" idx="1"/>
          </p:nvPr>
        </p:nvSpPr>
        <p:spPr>
          <a:xfrm>
            <a:off x="457200" y="273050"/>
            <a:ext cx="6019800" cy="530701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7146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8A2E8-210B-4132-AFEF-CD49930DC80B}"/>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C1C6F5-10AF-495C-AFF9-F066782C4FA0}"/>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712129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85D9-7808-49F8-AF7D-F34207F60241}"/>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A82C2573-6F0D-461E-9728-809C001FB3D6}"/>
              </a:ext>
            </a:extLst>
          </p:cNvPr>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7671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536E6-92DA-4296-8EA7-A9EDEFAC905E}"/>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CA00AC-758E-4099-A2A3-2380A4C644C8}"/>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2824199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A1A7-A0B7-405A-A2BC-B18090A2FFB8}"/>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05567018-A552-43C5-992C-5CAB0D7FA9FB}"/>
              </a:ext>
            </a:extLst>
          </p:cNvPr>
          <p:cNvSpPr>
            <a:spLocks noGrp="1"/>
          </p:cNvSpPr>
          <p:nvPr>
            <p:ph sz="half" idx="1"/>
          </p:nvPr>
        </p:nvSpPr>
        <p:spPr>
          <a:xfrm>
            <a:off x="62865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26BBE6-A5BF-46E2-A204-1F01EA802FCB}"/>
              </a:ext>
            </a:extLst>
          </p:cNvPr>
          <p:cNvSpPr>
            <a:spLocks noGrp="1"/>
          </p:cNvSpPr>
          <p:nvPr>
            <p:ph sz="half" idx="2"/>
          </p:nvPr>
        </p:nvSpPr>
        <p:spPr>
          <a:xfrm>
            <a:off x="464820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8466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A3EAA-5721-447F-B139-4913B4FC3FCB}"/>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1DBED8A-CF09-4B79-A9B6-3E816CD10D08}"/>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7476F42-1820-4046-AF16-4CC3F4E63B43}"/>
              </a:ext>
            </a:extLst>
          </p:cNvPr>
          <p:cNvSpPr>
            <a:spLocks noGrp="1"/>
          </p:cNvSpPr>
          <p:nvPr>
            <p:ph sz="half" idx="2"/>
          </p:nvPr>
        </p:nvSpPr>
        <p:spPr>
          <a:xfrm>
            <a:off x="630238" y="2505075"/>
            <a:ext cx="386873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81AD71-B412-44A3-AD10-3CC6C0CF0B88}"/>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DB30C5-BA10-416C-B6AC-23EA5F8BC185}"/>
              </a:ext>
            </a:extLst>
          </p:cNvPr>
          <p:cNvSpPr>
            <a:spLocks noGrp="1"/>
          </p:cNvSpPr>
          <p:nvPr>
            <p:ph sz="quarter" idx="4"/>
          </p:nvPr>
        </p:nvSpPr>
        <p:spPr>
          <a:xfrm>
            <a:off x="4629150" y="2505075"/>
            <a:ext cx="38877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37027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09E02-7DFD-4FF3-BF73-DFFCA5AA3C72}"/>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896139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80426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B4EF0-4EAD-4DF8-8041-1FFFA9C21BFC}"/>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8DC243-C9EC-4FF2-9E52-7E73612640E4}"/>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FAE398-D825-4A22-B982-61D144AE7BDC}"/>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641487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98DA1-8D67-4A66-BB68-4F2564CEB3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64290A-D391-45DC-9289-7584C30B46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25713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D4A1D-97A4-406F-AC1E-2D2BA00DAC8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0DA86F-708D-4D19-825D-FCC2F1BB98E6}"/>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90F29D-2C39-449B-AE37-0B68F574F4F6}"/>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395098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088C-4F03-4564-84F1-62F787378759}"/>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B51FB5-D72D-4644-852B-24C19B737087}"/>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6442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3B7D3F-2A6B-4740-9CCF-7EB73D7E5BFD}"/>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1A324C-8A7A-49AA-8CE2-2421512F2D64}"/>
              </a:ext>
            </a:extLst>
          </p:cNvPr>
          <p:cNvSpPr>
            <a:spLocks noGrp="1"/>
          </p:cNvSpPr>
          <p:nvPr>
            <p:ph type="body" orient="vert" idx="1"/>
          </p:nvPr>
        </p:nvSpPr>
        <p:spPr>
          <a:xfrm>
            <a:off x="628650" y="365125"/>
            <a:ext cx="57626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5170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9BAA6-3C87-47C2-AE5F-A1E0F22D99A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C1893C-B3F7-4678-8894-F8DA08C54E5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2228127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5847-8292-4A8A-8A9D-5DC28EF6C2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9ECCA6-55A7-4D02-BC32-E3F735ED87EE}"/>
              </a:ext>
            </a:extLst>
          </p:cNvPr>
          <p:cNvSpPr>
            <a:spLocks noGrp="1"/>
          </p:cNvSpPr>
          <p:nvPr>
            <p:ph sz="half" idx="1"/>
          </p:nvPr>
        </p:nvSpPr>
        <p:spPr>
          <a:xfrm>
            <a:off x="457200" y="1604963"/>
            <a:ext cx="4037013" cy="3975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D51192-AD77-4430-96B2-2CB78EAA53A9}"/>
              </a:ext>
            </a:extLst>
          </p:cNvPr>
          <p:cNvSpPr>
            <a:spLocks noGrp="1"/>
          </p:cNvSpPr>
          <p:nvPr>
            <p:ph sz="half" idx="2"/>
          </p:nvPr>
        </p:nvSpPr>
        <p:spPr>
          <a:xfrm>
            <a:off x="4646613" y="1604963"/>
            <a:ext cx="4038600" cy="3975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4117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D469-57C8-40E6-A291-001F4CFE339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4CBB1E-36B0-42BE-9AC6-7FF2C449E52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8A84E75-B6C1-47F2-A9A5-E3A1197145C8}"/>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237043-E5C2-481F-AED2-F54565F1E6A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C0FE8C9-D5B3-48E4-ACE7-A653999C4BF1}"/>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4212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EC9C-FF65-4013-BAC1-14B3D2E39FB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33775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805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44320-FA50-4501-B1C4-BA1AC495CE1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06EEE1-CFB8-4D9F-BFCE-FA7A9E8618F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226362-9DBC-47E3-AA3D-4CF6CED2C4E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35072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9A102-82DA-4CCC-9073-A045FC7F57D7}"/>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5591B8-CF10-424E-AD8D-E078BE9991A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95AC551-F68A-4E4A-8A26-4F2CE63E56C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07794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hidden="1">
            <a:extLst>
              <a:ext uri="{FF2B5EF4-FFF2-40B4-BE49-F238E27FC236}">
                <a16:creationId xmlns:a16="http://schemas.microsoft.com/office/drawing/2014/main" id="{23D87769-0C60-4243-9931-E7386C3913BD}"/>
              </a:ext>
            </a:extLst>
          </p:cNvPr>
          <p:cNvSpPr>
            <a:spLocks noChangeArrowheads="1"/>
          </p:cNvSpPr>
          <p:nvPr/>
        </p:nvSpPr>
        <p:spPr bwMode="auto">
          <a:xfrm>
            <a:off x="0" y="0"/>
            <a:ext cx="91408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 name="Rectangle 2" hidden="1">
            <a:extLst>
              <a:ext uri="{FF2B5EF4-FFF2-40B4-BE49-F238E27FC236}">
                <a16:creationId xmlns:a16="http://schemas.microsoft.com/office/drawing/2014/main" id="{EE6EB8F9-3889-40D8-9A6E-99E4162CB510}"/>
              </a:ext>
            </a:extLst>
          </p:cNvPr>
          <p:cNvSpPr>
            <a:spLocks noChangeArrowheads="1"/>
          </p:cNvSpPr>
          <p:nvPr/>
        </p:nvSpPr>
        <p:spPr bwMode="auto">
          <a:xfrm>
            <a:off x="4457700" y="366713"/>
            <a:ext cx="225425" cy="18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p>
            <a:pPr>
              <a:lnSpc>
                <a:spcPct val="100000"/>
              </a:lnSpc>
            </a:pPr>
            <a:r>
              <a:rPr lang="en-CA" altLang="en-US" sz="1200">
                <a:solidFill>
                  <a:srgbClr val="000000"/>
                </a:solidFill>
                <a:cs typeface="Times New Roman" panose="02020603050405020304" pitchFamily="18" charset="0"/>
              </a:rPr>
              <a:t> </a:t>
            </a:r>
          </a:p>
        </p:txBody>
      </p:sp>
      <p:pic>
        <p:nvPicPr>
          <p:cNvPr id="1027" name="Picture 3">
            <a:extLst>
              <a:ext uri="{FF2B5EF4-FFF2-40B4-BE49-F238E27FC236}">
                <a16:creationId xmlns:a16="http://schemas.microsoft.com/office/drawing/2014/main" id="{1F6928EF-659A-439A-8467-EF36CD453C2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8" name="Rectangle 4" hidden="1">
            <a:extLst>
              <a:ext uri="{FF2B5EF4-FFF2-40B4-BE49-F238E27FC236}">
                <a16:creationId xmlns:a16="http://schemas.microsoft.com/office/drawing/2014/main" id="{36D82837-6E1B-415E-B7BF-8CEAB29DB9A0}"/>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1029" name="Picture 5">
            <a:extLst>
              <a:ext uri="{FF2B5EF4-FFF2-40B4-BE49-F238E27FC236}">
                <a16:creationId xmlns:a16="http://schemas.microsoft.com/office/drawing/2014/main" id="{ECEBE7B7-EAAD-4203-BF5D-51657A4307F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l="19185" r="17752"/>
          <a:stretch>
            <a:fillRect/>
          </a:stretch>
        </p:blipFill>
        <p:spPr bwMode="auto">
          <a:xfrm>
            <a:off x="682625" y="127000"/>
            <a:ext cx="3144838" cy="6346825"/>
          </a:xfrm>
          <a:prstGeom prst="rect">
            <a:avLst/>
          </a:prstGeom>
          <a:noFill/>
          <a:ln>
            <a:noFill/>
          </a:ln>
          <a:effectLst/>
          <a:extLst>
            <a:ext uri="{909E8E84-426E-40DD-AFC4-6F175D3DCCD1}">
              <a14:hiddenFill xmlns:a14="http://schemas.microsoft.com/office/drawing/2010/main">
                <a:blipFill dpi="0" rotWithShape="0">
                  <a:blip/>
                  <a:srcRect l="19185" r="17752"/>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0" name="Rectangle 6">
            <a:extLst>
              <a:ext uri="{FF2B5EF4-FFF2-40B4-BE49-F238E27FC236}">
                <a16:creationId xmlns:a16="http://schemas.microsoft.com/office/drawing/2014/main" id="{392F99CC-8926-4A91-BE2B-933913856F82}"/>
              </a:ext>
            </a:extLst>
          </p:cNvPr>
          <p:cNvSpPr>
            <a:spLocks noGrp="1" noChangeArrowheads="1"/>
          </p:cNvSpPr>
          <p:nvPr>
            <p:ph type="title"/>
          </p:nvPr>
        </p:nvSpPr>
        <p:spPr bwMode="auto">
          <a:xfrm>
            <a:off x="457200" y="273050"/>
            <a:ext cx="822801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en-US"/>
              <a:t>Click to edit the title text format</a:t>
            </a:r>
          </a:p>
        </p:txBody>
      </p:sp>
      <p:sp>
        <p:nvSpPr>
          <p:cNvPr id="1031" name="Rectangle 7">
            <a:extLst>
              <a:ext uri="{FF2B5EF4-FFF2-40B4-BE49-F238E27FC236}">
                <a16:creationId xmlns:a16="http://schemas.microsoft.com/office/drawing/2014/main" id="{B6A5B0FC-81C9-45F9-B31E-BD26CAC98966}"/>
              </a:ext>
            </a:extLst>
          </p:cNvPr>
          <p:cNvSpPr>
            <a:spLocks noGrp="1" noChangeArrowheads="1"/>
          </p:cNvSpPr>
          <p:nvPr>
            <p:ph type="body" idx="1"/>
          </p:nvPr>
        </p:nvSpPr>
        <p:spPr bwMode="auto">
          <a:xfrm>
            <a:off x="457200" y="1604963"/>
            <a:ext cx="8228013" cy="397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8" rIns="0" bIns="0" numCol="1" anchor="t" anchorCtr="0" compatLnSpc="1">
            <a:prstTxWarp prst="textNoShape">
              <a:avLst/>
            </a:prstTxWarp>
          </a:bodyPr>
          <a:lstStyle/>
          <a:p>
            <a:pPr lvl="0"/>
            <a:r>
              <a:rPr lang="en-US" altLang="en-US"/>
              <a:t>Click to edit the outline text format</a:t>
            </a:r>
          </a:p>
          <a:p>
            <a:pPr lvl="1"/>
            <a:r>
              <a:rPr lang="en-US" altLang="en-US"/>
              <a:t>Second Outline Level</a:t>
            </a:r>
          </a:p>
          <a:p>
            <a:pPr lvl="2"/>
            <a:r>
              <a:rPr lang="en-US" altLang="en-US"/>
              <a:t>Third Outline Level</a:t>
            </a:r>
          </a:p>
          <a:p>
            <a:pPr lvl="3"/>
            <a:r>
              <a:rPr lang="en-US" altLang="en-US"/>
              <a:t>Fourth Outline Level</a:t>
            </a:r>
          </a:p>
          <a:p>
            <a:pPr lvl="4"/>
            <a:r>
              <a:rPr lang="en-US" altLang="en-US"/>
              <a:t>Fifth Outline Level</a:t>
            </a:r>
          </a:p>
          <a:p>
            <a:pPr lvl="4"/>
            <a:r>
              <a:rPr lang="en-US" altLang="en-US"/>
              <a:t>Sixth Outline Level</a:t>
            </a:r>
          </a:p>
          <a:p>
            <a:pPr lvl="4"/>
            <a:r>
              <a:rPr lang="en-US" altLang="en-US"/>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2pPr>
      <a:lvl3pPr marL="11430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3pPr>
      <a:lvl4pPr marL="16002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4pPr>
      <a:lvl5pPr marL="20574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5pPr>
      <a:lvl6pPr marL="25146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6pPr>
      <a:lvl7pPr marL="29718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7pPr>
      <a:lvl8pPr marL="34290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8pPr>
      <a:lvl9pPr marL="38862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9pPr>
    </p:titleStyle>
    <p:bodyStyle>
      <a:lvl1pPr marL="342900" indent="-342900" algn="l" defTabSz="449263" rtl="0" eaLnBrk="1" fontAlgn="base" hangingPunct="1">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1" fontAlgn="base" hangingPunct="1">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1" fontAlgn="base" hangingPunct="1">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1" fontAlgn="base" hangingPunct="1">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1" fontAlgn="base" hangingPunct="1">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hidden="1">
            <a:extLst>
              <a:ext uri="{FF2B5EF4-FFF2-40B4-BE49-F238E27FC236}">
                <a16:creationId xmlns:a16="http://schemas.microsoft.com/office/drawing/2014/main" id="{3764AEFA-883F-443F-A165-2DABFC966C3E}"/>
              </a:ext>
            </a:extLst>
          </p:cNvPr>
          <p:cNvSpPr>
            <a:spLocks noChangeArrowheads="1"/>
          </p:cNvSpPr>
          <p:nvPr/>
        </p:nvSpPr>
        <p:spPr bwMode="auto">
          <a:xfrm>
            <a:off x="0" y="0"/>
            <a:ext cx="91408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0" name="Rectangle 2" hidden="1">
            <a:extLst>
              <a:ext uri="{FF2B5EF4-FFF2-40B4-BE49-F238E27FC236}">
                <a16:creationId xmlns:a16="http://schemas.microsoft.com/office/drawing/2014/main" id="{BC3739F2-4CBA-41D8-9886-2971D8E3566A}"/>
              </a:ext>
            </a:extLst>
          </p:cNvPr>
          <p:cNvSpPr>
            <a:spLocks noChangeArrowheads="1"/>
          </p:cNvSpPr>
          <p:nvPr/>
        </p:nvSpPr>
        <p:spPr bwMode="auto">
          <a:xfrm>
            <a:off x="4457700" y="366713"/>
            <a:ext cx="225425" cy="18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p>
            <a:pPr>
              <a:lnSpc>
                <a:spcPct val="100000"/>
              </a:lnSpc>
            </a:pPr>
            <a:r>
              <a:rPr lang="en-CA" altLang="en-US" sz="1200">
                <a:solidFill>
                  <a:srgbClr val="000000"/>
                </a:solidFill>
                <a:cs typeface="Times New Roman" panose="02020603050405020304" pitchFamily="18" charset="0"/>
              </a:rPr>
              <a:t> </a:t>
            </a:r>
          </a:p>
        </p:txBody>
      </p:sp>
      <p:pic>
        <p:nvPicPr>
          <p:cNvPr id="2051" name="Picture 3">
            <a:extLst>
              <a:ext uri="{FF2B5EF4-FFF2-40B4-BE49-F238E27FC236}">
                <a16:creationId xmlns:a16="http://schemas.microsoft.com/office/drawing/2014/main" id="{4CEC57B7-CE04-4634-9352-2D09100D890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2" name="Rectangle 4" hidden="1">
            <a:extLst>
              <a:ext uri="{FF2B5EF4-FFF2-40B4-BE49-F238E27FC236}">
                <a16:creationId xmlns:a16="http://schemas.microsoft.com/office/drawing/2014/main" id="{B9B684A3-BD5C-4DF5-BCB1-292FAF776085}"/>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2053" name="Picture 5">
            <a:extLst>
              <a:ext uri="{FF2B5EF4-FFF2-40B4-BE49-F238E27FC236}">
                <a16:creationId xmlns:a16="http://schemas.microsoft.com/office/drawing/2014/main" id="{1E6216A9-8FBC-4E31-A7B9-84B2E71E837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4" name="Rectangle 6">
            <a:extLst>
              <a:ext uri="{FF2B5EF4-FFF2-40B4-BE49-F238E27FC236}">
                <a16:creationId xmlns:a16="http://schemas.microsoft.com/office/drawing/2014/main" id="{7D51C5B1-2052-43A9-9F56-A49A690675A7}"/>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5" name="Rectangle 7">
            <a:extLst>
              <a:ext uri="{FF2B5EF4-FFF2-40B4-BE49-F238E27FC236}">
                <a16:creationId xmlns:a16="http://schemas.microsoft.com/office/drawing/2014/main" id="{C5769448-4784-431C-B588-530999BE8054}"/>
              </a:ext>
            </a:extLst>
          </p:cNvPr>
          <p:cNvSpPr>
            <a:spLocks noChangeArrowheads="1"/>
          </p:cNvSpPr>
          <p:nvPr/>
        </p:nvSpPr>
        <p:spPr bwMode="auto">
          <a:xfrm>
            <a:off x="3035300" y="6426200"/>
            <a:ext cx="3070225"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9pPr>
          </a:lstStyle>
          <a:p>
            <a:pPr algn="ctr">
              <a:lnSpc>
                <a:spcPct val="100000"/>
              </a:lnSpc>
            </a:pPr>
            <a:r>
              <a:rPr lang="en-CA" altLang="en-US" sz="1000">
                <a:solidFill>
                  <a:srgbClr val="949494"/>
                </a:solidFill>
                <a:cs typeface="DejaVu Sans" charset="0"/>
              </a:rPr>
              <a:t>© 2017, Southern Alberta Institute of Technology</a:t>
            </a:r>
          </a:p>
        </p:txBody>
      </p:sp>
      <p:sp>
        <p:nvSpPr>
          <p:cNvPr id="2056" name="Rectangle 8">
            <a:extLst>
              <a:ext uri="{FF2B5EF4-FFF2-40B4-BE49-F238E27FC236}">
                <a16:creationId xmlns:a16="http://schemas.microsoft.com/office/drawing/2014/main" id="{9E6344D4-E91E-4770-84C1-370CC69556A0}"/>
              </a:ext>
            </a:extLst>
          </p:cNvPr>
          <p:cNvSpPr>
            <a:spLocks noChangeArrowheads="1"/>
          </p:cNvSpPr>
          <p:nvPr/>
        </p:nvSpPr>
        <p:spPr bwMode="auto">
          <a:xfrm>
            <a:off x="8686800" y="6429375"/>
            <a:ext cx="3683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9pPr>
    </p:titleStyle>
    <p:bodyStyle>
      <a:lvl1pPr marL="342900" indent="-342900" algn="l" defTabSz="449263" rtl="0" fontAlgn="base" hangingPunct="0">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fontAlgn="base" hangingPunct="0">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fontAlgn="base" hangingPunct="0">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fontAlgn="base" hangingPunct="0">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fontAlgn="base" hangingPunct="0">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9A78C9A4-D416-4495-8B3C-0BD57B77B234}"/>
              </a:ext>
            </a:extLst>
          </p:cNvPr>
          <p:cNvSpPr>
            <a:spLocks noChangeArrowheads="1"/>
          </p:cNvSpPr>
          <p:nvPr/>
        </p:nvSpPr>
        <p:spPr bwMode="auto">
          <a:xfrm>
            <a:off x="4038600" y="1320800"/>
            <a:ext cx="4800600" cy="297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9pPr>
          </a:lstStyle>
          <a:p>
            <a:pPr>
              <a:lnSpc>
                <a:spcPct val="100000"/>
              </a:lnSpc>
            </a:pPr>
            <a:r>
              <a:rPr lang="en-CA" altLang="en-US" sz="4800" dirty="0">
                <a:solidFill>
                  <a:srgbClr val="005EB8"/>
                </a:solidFill>
                <a:latin typeface="Titillium Lt" panose="00000400000000000000" pitchFamily="2" charset="0"/>
                <a:cs typeface="DejaVu Sans" charset="0"/>
              </a:rPr>
              <a:t>ITSC 203:</a:t>
            </a:r>
          </a:p>
          <a:p>
            <a:pPr>
              <a:lnSpc>
                <a:spcPct val="100000"/>
              </a:lnSpc>
            </a:pPr>
            <a:r>
              <a:rPr lang="en-CA" altLang="en-US" sz="2000" dirty="0">
                <a:solidFill>
                  <a:srgbClr val="005EB8"/>
                </a:solidFill>
                <a:latin typeface="Titillium Lt" panose="00000400000000000000" pitchFamily="2" charset="0"/>
                <a:cs typeface="DejaVu Sans" charset="0"/>
              </a:rPr>
              <a:t>Offensive and Defensive Tool Construction</a:t>
            </a:r>
          </a:p>
        </p:txBody>
      </p:sp>
      <p:sp>
        <p:nvSpPr>
          <p:cNvPr id="4098" name="Rectangle 2">
            <a:extLst>
              <a:ext uri="{FF2B5EF4-FFF2-40B4-BE49-F238E27FC236}">
                <a16:creationId xmlns:a16="http://schemas.microsoft.com/office/drawing/2014/main" id="{1B5F926B-DA66-4083-9922-0E4E25B885D0}"/>
              </a:ext>
            </a:extLst>
          </p:cNvPr>
          <p:cNvSpPr>
            <a:spLocks noChangeArrowheads="1"/>
          </p:cNvSpPr>
          <p:nvPr/>
        </p:nvSpPr>
        <p:spPr bwMode="auto">
          <a:xfrm>
            <a:off x="4038600" y="4410075"/>
            <a:ext cx="4351338" cy="673100"/>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9pPr>
          </a:lstStyle>
          <a:p>
            <a:pPr>
              <a:lnSpc>
                <a:spcPct val="100000"/>
              </a:lnSpc>
              <a:spcBef>
                <a:spcPts val="700"/>
              </a:spcBef>
            </a:pPr>
            <a:r>
              <a:rPr lang="en-CA" altLang="en-US" sz="1400" b="1">
                <a:solidFill>
                  <a:schemeClr val="tx1"/>
                </a:solidFill>
                <a:latin typeface="Titillium Lt" panose="00000400000000000000" pitchFamily="2" charset="0"/>
                <a:cs typeface="DejaVu Sans" charset="0"/>
              </a:rPr>
              <a:t>Module 6 </a:t>
            </a:r>
            <a:r>
              <a:rPr lang="en-CA" altLang="en-US" sz="1400" b="1" dirty="0">
                <a:solidFill>
                  <a:schemeClr val="tx1"/>
                </a:solidFill>
                <a:latin typeface="Titillium Lt" panose="00000400000000000000" pitchFamily="2" charset="0"/>
                <a:cs typeface="DejaVu Sans" charset="0"/>
              </a:rPr>
              <a:t>Python Networking</a:t>
            </a:r>
            <a:r>
              <a:rPr lang="en-CA" altLang="en-US" sz="1400" b="1" dirty="0">
                <a:solidFill>
                  <a:srgbClr val="005EB8"/>
                </a:solidFill>
                <a:latin typeface="Titillium Lt" panose="00000400000000000000" pitchFamily="2" charset="0"/>
                <a:cs typeface="DejaVu Sans" charset="0"/>
              </a:rPr>
              <a:t> History and Taxonomy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Threads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978376"/>
            <a:ext cx="7914669" cy="5027017"/>
          </a:xfrm>
          <a:prstGeom prst="rect">
            <a:avLst/>
          </a:prstGeom>
          <a:noFill/>
        </p:spPr>
        <p:txBody>
          <a:bodyPr wrap="square" rtlCol="0">
            <a:spAutoFit/>
          </a:bodyPr>
          <a:lstStyle/>
          <a:p>
            <a:pPr>
              <a:lnSpc>
                <a:spcPct val="150000"/>
              </a:lnSpc>
            </a:pPr>
            <a:r>
              <a:rPr lang="en-US" dirty="0"/>
              <a:t>As you begin to do more with your python tools you will at some point find situations in which the synchronous nature of the tool makes for a lengthy engagement. In situations like this you will need to run the tool multiple times providing each instance a different input or execute the tool with some asynchronous capability built in. </a:t>
            </a:r>
          </a:p>
          <a:p>
            <a:pPr>
              <a:lnSpc>
                <a:spcPct val="150000"/>
              </a:lnSpc>
            </a:pPr>
            <a:endParaRPr lang="en-US" dirty="0"/>
          </a:p>
          <a:p>
            <a:pPr>
              <a:lnSpc>
                <a:spcPct val="150000"/>
              </a:lnSpc>
            </a:pPr>
            <a:r>
              <a:rPr lang="en-US" dirty="0"/>
              <a:t>To operate asynchronously there are a few modules available the one that we will focus on is the threading module.</a:t>
            </a:r>
          </a:p>
          <a:p>
            <a:pPr>
              <a:lnSpc>
                <a:spcPct val="150000"/>
              </a:lnSpc>
            </a:pPr>
            <a:endParaRPr lang="en-US" dirty="0"/>
          </a:p>
          <a:p>
            <a:pPr>
              <a:lnSpc>
                <a:spcPct val="150000"/>
              </a:lnSpc>
            </a:pPr>
            <a:r>
              <a:rPr lang="en-US" dirty="0"/>
              <a:t>It is not a multiprocessing module, instead it allows one process container to manage multiple units of work (threads) to operate giving each thread a slice of the processor’s capability.</a:t>
            </a:r>
          </a:p>
        </p:txBody>
      </p:sp>
    </p:spTree>
    <p:extLst>
      <p:ext uri="{BB962C8B-B14F-4D97-AF65-F5344CB8AC3E}">
        <p14:creationId xmlns:p14="http://schemas.microsoft.com/office/powerpoint/2010/main" val="3449426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Threads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978376"/>
            <a:ext cx="7914669" cy="1703030"/>
          </a:xfrm>
          <a:prstGeom prst="rect">
            <a:avLst/>
          </a:prstGeom>
          <a:noFill/>
        </p:spPr>
        <p:txBody>
          <a:bodyPr wrap="square" rtlCol="0">
            <a:spAutoFit/>
          </a:bodyPr>
          <a:lstStyle/>
          <a:p>
            <a:pPr>
              <a:lnSpc>
                <a:spcPct val="150000"/>
              </a:lnSpc>
            </a:pPr>
            <a:r>
              <a:rPr lang="en-US" dirty="0"/>
              <a:t>IMPORTANT: Threading is not multiprocessing in the standard </a:t>
            </a:r>
            <a:r>
              <a:rPr lang="en-US" dirty="0" err="1"/>
              <a:t>CPython</a:t>
            </a:r>
            <a:r>
              <a:rPr lang="en-US" dirty="0"/>
              <a:t> implementation of Python which is installed by default on Linux.</a:t>
            </a:r>
          </a:p>
          <a:p>
            <a:pPr>
              <a:lnSpc>
                <a:spcPct val="150000"/>
              </a:lnSpc>
            </a:pPr>
            <a:endParaRPr lang="en-US" dirty="0"/>
          </a:p>
          <a:p>
            <a:pPr>
              <a:lnSpc>
                <a:spcPct val="150000"/>
              </a:lnSpc>
            </a:pPr>
            <a:r>
              <a:rPr lang="en-US" dirty="0"/>
              <a:t>Let’s take a look at a simple example of the threading module in operation.</a:t>
            </a:r>
          </a:p>
        </p:txBody>
      </p:sp>
      <p:sp>
        <p:nvSpPr>
          <p:cNvPr id="4" name="Rectangle 3">
            <a:extLst>
              <a:ext uri="{FF2B5EF4-FFF2-40B4-BE49-F238E27FC236}">
                <a16:creationId xmlns:a16="http://schemas.microsoft.com/office/drawing/2014/main" id="{5D3FE311-083C-411B-AF41-81ABA353D1E2}"/>
              </a:ext>
            </a:extLst>
          </p:cNvPr>
          <p:cNvSpPr/>
          <p:nvPr/>
        </p:nvSpPr>
        <p:spPr>
          <a:xfrm>
            <a:off x="2226922" y="2895600"/>
            <a:ext cx="4687586" cy="3315267"/>
          </a:xfrm>
          <a:prstGeom prst="rect">
            <a:avLst/>
          </a:prstGeom>
          <a:ln>
            <a:solidFill>
              <a:schemeClr val="accent4"/>
            </a:solidFill>
          </a:ln>
        </p:spPr>
        <p:txBody>
          <a:bodyPr wrap="square">
            <a:spAutoFit/>
          </a:bodyPr>
          <a:lstStyle/>
          <a:p>
            <a:pPr>
              <a:lnSpc>
                <a:spcPct val="120000"/>
              </a:lnSpc>
            </a:pPr>
            <a:r>
              <a:rPr lang="en-US" sz="1600" dirty="0">
                <a:solidFill>
                  <a:srgbClr val="0070C0"/>
                </a:solidFill>
              </a:rPr>
              <a:t>import threading</a:t>
            </a:r>
          </a:p>
          <a:p>
            <a:pPr>
              <a:lnSpc>
                <a:spcPct val="120000"/>
              </a:lnSpc>
            </a:pPr>
            <a:endParaRPr lang="en-US" sz="1600" dirty="0">
              <a:solidFill>
                <a:srgbClr val="0070C0"/>
              </a:solidFill>
            </a:endParaRPr>
          </a:p>
          <a:p>
            <a:pPr>
              <a:lnSpc>
                <a:spcPct val="120000"/>
              </a:lnSpc>
            </a:pPr>
            <a:r>
              <a:rPr lang="en-US" sz="1600" dirty="0">
                <a:solidFill>
                  <a:srgbClr val="0070C0"/>
                </a:solidFill>
              </a:rPr>
              <a:t>def operations():</a:t>
            </a:r>
          </a:p>
          <a:p>
            <a:pPr>
              <a:lnSpc>
                <a:spcPct val="120000"/>
              </a:lnSpc>
            </a:pPr>
            <a:r>
              <a:rPr lang="en-US" sz="1600" dirty="0">
                <a:solidFill>
                  <a:srgbClr val="0070C0"/>
                </a:solidFill>
              </a:rPr>
              <a:t>	count = 0</a:t>
            </a:r>
          </a:p>
          <a:p>
            <a:pPr>
              <a:lnSpc>
                <a:spcPct val="120000"/>
              </a:lnSpc>
            </a:pPr>
            <a:r>
              <a:rPr lang="en-US" sz="1600" dirty="0">
                <a:solidFill>
                  <a:srgbClr val="0070C0"/>
                </a:solidFill>
              </a:rPr>
              <a:t>	while(count &lt; 1000000):</a:t>
            </a:r>
          </a:p>
          <a:p>
            <a:pPr>
              <a:lnSpc>
                <a:spcPct val="120000"/>
              </a:lnSpc>
            </a:pPr>
            <a:r>
              <a:rPr lang="en-US" sz="1600" dirty="0">
                <a:solidFill>
                  <a:srgbClr val="0070C0"/>
                </a:solidFill>
              </a:rPr>
              <a:t>		if count % 45683 == 0:</a:t>
            </a:r>
          </a:p>
          <a:p>
            <a:pPr>
              <a:lnSpc>
                <a:spcPct val="120000"/>
              </a:lnSpc>
            </a:pPr>
            <a:r>
              <a:rPr lang="en-US" sz="1600" dirty="0">
                <a:solidFill>
                  <a:srgbClr val="0070C0"/>
                </a:solidFill>
              </a:rPr>
              <a:t>			print(f"{count}")</a:t>
            </a:r>
          </a:p>
          <a:p>
            <a:pPr>
              <a:lnSpc>
                <a:spcPct val="120000"/>
              </a:lnSpc>
            </a:pPr>
            <a:r>
              <a:rPr lang="en-US" sz="1600" dirty="0">
                <a:solidFill>
                  <a:srgbClr val="0070C0"/>
                </a:solidFill>
              </a:rPr>
              <a:t>		count += 1</a:t>
            </a:r>
          </a:p>
          <a:p>
            <a:pPr>
              <a:lnSpc>
                <a:spcPct val="120000"/>
              </a:lnSpc>
            </a:pPr>
            <a:r>
              <a:rPr lang="en-US" sz="1600" dirty="0">
                <a:solidFill>
                  <a:srgbClr val="0070C0"/>
                </a:solidFill>
              </a:rPr>
              <a:t>		</a:t>
            </a:r>
          </a:p>
          <a:p>
            <a:pPr>
              <a:lnSpc>
                <a:spcPct val="120000"/>
              </a:lnSpc>
            </a:pPr>
            <a:r>
              <a:rPr lang="en-US" sz="1600" dirty="0">
                <a:solidFill>
                  <a:srgbClr val="0070C0"/>
                </a:solidFill>
              </a:rPr>
              <a:t>thread1 = </a:t>
            </a:r>
            <a:r>
              <a:rPr lang="en-US" sz="1600" dirty="0" err="1">
                <a:solidFill>
                  <a:srgbClr val="0070C0"/>
                </a:solidFill>
              </a:rPr>
              <a:t>threading.Thread</a:t>
            </a:r>
            <a:r>
              <a:rPr lang="en-US" sz="1600" dirty="0">
                <a:solidFill>
                  <a:srgbClr val="0070C0"/>
                </a:solidFill>
              </a:rPr>
              <a:t>(target=operations )</a:t>
            </a:r>
          </a:p>
          <a:p>
            <a:pPr>
              <a:lnSpc>
                <a:spcPct val="120000"/>
              </a:lnSpc>
            </a:pPr>
            <a:r>
              <a:rPr lang="en-US" sz="1600" dirty="0">
                <a:solidFill>
                  <a:srgbClr val="0070C0"/>
                </a:solidFill>
              </a:rPr>
              <a:t>thread2 = </a:t>
            </a:r>
            <a:r>
              <a:rPr lang="en-US" sz="1600" dirty="0" err="1">
                <a:solidFill>
                  <a:srgbClr val="0070C0"/>
                </a:solidFill>
              </a:rPr>
              <a:t>threading.Thread</a:t>
            </a:r>
            <a:r>
              <a:rPr lang="en-US" sz="1600" dirty="0">
                <a:solidFill>
                  <a:srgbClr val="0070C0"/>
                </a:solidFill>
              </a:rPr>
              <a:t>(target=operations )</a:t>
            </a:r>
          </a:p>
        </p:txBody>
      </p:sp>
    </p:spTree>
    <p:extLst>
      <p:ext uri="{BB962C8B-B14F-4D97-AF65-F5344CB8AC3E}">
        <p14:creationId xmlns:p14="http://schemas.microsoft.com/office/powerpoint/2010/main" val="2285869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Threads - Example</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1287532"/>
          </a:xfrm>
          <a:prstGeom prst="rect">
            <a:avLst/>
          </a:prstGeom>
          <a:noFill/>
        </p:spPr>
        <p:txBody>
          <a:bodyPr wrap="square" rtlCol="0">
            <a:spAutoFit/>
          </a:bodyPr>
          <a:lstStyle/>
          <a:p>
            <a:pPr>
              <a:lnSpc>
                <a:spcPct val="150000"/>
              </a:lnSpc>
            </a:pPr>
            <a:r>
              <a:rPr lang="en-US" dirty="0"/>
              <a:t>The problem with the previous example is that it doesn’t show us which thread is generating the output. We can make some assumptions based on output but the facility to get more details is available:</a:t>
            </a:r>
          </a:p>
        </p:txBody>
      </p:sp>
      <p:sp>
        <p:nvSpPr>
          <p:cNvPr id="4" name="Rectangle 3">
            <a:extLst>
              <a:ext uri="{FF2B5EF4-FFF2-40B4-BE49-F238E27FC236}">
                <a16:creationId xmlns:a16="http://schemas.microsoft.com/office/drawing/2014/main" id="{5D3FE311-083C-411B-AF41-81ABA353D1E2}"/>
              </a:ext>
            </a:extLst>
          </p:cNvPr>
          <p:cNvSpPr/>
          <p:nvPr/>
        </p:nvSpPr>
        <p:spPr>
          <a:xfrm>
            <a:off x="1045822" y="2125732"/>
            <a:ext cx="7049786" cy="4201663"/>
          </a:xfrm>
          <a:prstGeom prst="rect">
            <a:avLst/>
          </a:prstGeom>
          <a:ln>
            <a:solidFill>
              <a:schemeClr val="tx1"/>
            </a:solidFill>
          </a:ln>
        </p:spPr>
        <p:txBody>
          <a:bodyPr wrap="square">
            <a:spAutoFit/>
          </a:bodyPr>
          <a:lstStyle/>
          <a:p>
            <a:pPr>
              <a:lnSpc>
                <a:spcPct val="120000"/>
              </a:lnSpc>
            </a:pPr>
            <a:r>
              <a:rPr lang="en-US" sz="1600" dirty="0">
                <a:solidFill>
                  <a:srgbClr val="0070C0"/>
                </a:solidFill>
              </a:rPr>
              <a:t>import threading</a:t>
            </a:r>
          </a:p>
          <a:p>
            <a:pPr>
              <a:lnSpc>
                <a:spcPct val="120000"/>
              </a:lnSpc>
            </a:pPr>
            <a:endParaRPr lang="en-US" sz="1600" dirty="0">
              <a:solidFill>
                <a:srgbClr val="0070C0"/>
              </a:solidFill>
            </a:endParaRPr>
          </a:p>
          <a:p>
            <a:pPr>
              <a:lnSpc>
                <a:spcPct val="120000"/>
              </a:lnSpc>
            </a:pPr>
            <a:r>
              <a:rPr lang="en-US" sz="1600" dirty="0">
                <a:solidFill>
                  <a:srgbClr val="0070C0"/>
                </a:solidFill>
              </a:rPr>
              <a:t>def operations():</a:t>
            </a:r>
          </a:p>
          <a:p>
            <a:pPr>
              <a:lnSpc>
                <a:spcPct val="120000"/>
              </a:lnSpc>
            </a:pPr>
            <a:r>
              <a:rPr lang="en-US" sz="1600" dirty="0">
                <a:solidFill>
                  <a:srgbClr val="0070C0"/>
                </a:solidFill>
              </a:rPr>
              <a:t>	count = 0</a:t>
            </a:r>
          </a:p>
          <a:p>
            <a:pPr>
              <a:lnSpc>
                <a:spcPct val="120000"/>
              </a:lnSpc>
            </a:pPr>
            <a:r>
              <a:rPr lang="en-US" sz="1600" dirty="0">
                <a:solidFill>
                  <a:srgbClr val="0070C0"/>
                </a:solidFill>
              </a:rPr>
              <a:t>	while(count &lt; 1000000):</a:t>
            </a:r>
          </a:p>
          <a:p>
            <a:pPr>
              <a:lnSpc>
                <a:spcPct val="120000"/>
              </a:lnSpc>
            </a:pPr>
            <a:r>
              <a:rPr lang="en-US" sz="1600" dirty="0">
                <a:solidFill>
                  <a:srgbClr val="0070C0"/>
                </a:solidFill>
              </a:rPr>
              <a:t>		if count % 45683 == 0:</a:t>
            </a:r>
          </a:p>
          <a:p>
            <a:pPr>
              <a:lnSpc>
                <a:spcPct val="120000"/>
              </a:lnSpc>
            </a:pPr>
            <a:r>
              <a:rPr lang="en-US" sz="1600" dirty="0">
                <a:solidFill>
                  <a:srgbClr val="0070C0"/>
                </a:solidFill>
              </a:rPr>
              <a:t>			print(f"{count} {</a:t>
            </a:r>
            <a:r>
              <a:rPr lang="en-US" sz="1600" b="1" dirty="0" err="1">
                <a:solidFill>
                  <a:srgbClr val="C00000"/>
                </a:solidFill>
              </a:rPr>
              <a:t>threading.currentThread</a:t>
            </a:r>
            <a:r>
              <a:rPr lang="en-US" sz="1600" b="1" dirty="0">
                <a:solidFill>
                  <a:srgbClr val="C00000"/>
                </a:solidFill>
              </a:rPr>
              <a:t>().</a:t>
            </a:r>
            <a:r>
              <a:rPr lang="en-US" sz="1600" b="1" dirty="0" err="1">
                <a:solidFill>
                  <a:srgbClr val="C00000"/>
                </a:solidFill>
              </a:rPr>
              <a:t>getName</a:t>
            </a:r>
            <a:r>
              <a:rPr lang="en-US" sz="1600" b="1" dirty="0">
                <a:solidFill>
                  <a:srgbClr val="C00000"/>
                </a:solidFill>
              </a:rPr>
              <a:t>()</a:t>
            </a:r>
            <a:r>
              <a:rPr lang="en-US" sz="1600" dirty="0">
                <a:solidFill>
                  <a:srgbClr val="0070C0"/>
                </a:solidFill>
              </a:rPr>
              <a:t>}")</a:t>
            </a:r>
          </a:p>
          <a:p>
            <a:pPr>
              <a:lnSpc>
                <a:spcPct val="120000"/>
              </a:lnSpc>
            </a:pPr>
            <a:r>
              <a:rPr lang="en-US" sz="1600" dirty="0">
                <a:solidFill>
                  <a:srgbClr val="0070C0"/>
                </a:solidFill>
              </a:rPr>
              <a:t>		count += 1</a:t>
            </a:r>
          </a:p>
          <a:p>
            <a:pPr>
              <a:lnSpc>
                <a:spcPct val="120000"/>
              </a:lnSpc>
            </a:pPr>
            <a:r>
              <a:rPr lang="en-US" sz="1600" dirty="0">
                <a:solidFill>
                  <a:srgbClr val="0070C0"/>
                </a:solidFill>
              </a:rPr>
              <a:t>		</a:t>
            </a:r>
          </a:p>
          <a:p>
            <a:pPr>
              <a:lnSpc>
                <a:spcPct val="120000"/>
              </a:lnSpc>
            </a:pPr>
            <a:r>
              <a:rPr lang="en-US" sz="1600" dirty="0">
                <a:solidFill>
                  <a:srgbClr val="0070C0"/>
                </a:solidFill>
              </a:rPr>
              <a:t>thread1 = </a:t>
            </a:r>
            <a:r>
              <a:rPr lang="en-US" sz="1600" dirty="0" err="1">
                <a:solidFill>
                  <a:srgbClr val="0070C0"/>
                </a:solidFill>
              </a:rPr>
              <a:t>threading.Thread</a:t>
            </a:r>
            <a:r>
              <a:rPr lang="en-US" sz="1600" dirty="0">
                <a:solidFill>
                  <a:srgbClr val="0070C0"/>
                </a:solidFill>
              </a:rPr>
              <a:t>(target=operations, </a:t>
            </a:r>
            <a:r>
              <a:rPr lang="en-US" sz="1600" b="1" dirty="0">
                <a:solidFill>
                  <a:srgbClr val="C00000"/>
                </a:solidFill>
              </a:rPr>
              <a:t>name="</a:t>
            </a:r>
            <a:r>
              <a:rPr lang="en-US" sz="1600" b="1" dirty="0" err="1">
                <a:solidFill>
                  <a:srgbClr val="C00000"/>
                </a:solidFill>
              </a:rPr>
              <a:t>uniqueName</a:t>
            </a:r>
            <a:r>
              <a:rPr lang="en-US" sz="1600" b="1" dirty="0">
                <a:solidFill>
                  <a:srgbClr val="C00000"/>
                </a:solidFill>
              </a:rPr>
              <a:t>"</a:t>
            </a:r>
            <a:r>
              <a:rPr lang="en-US" sz="1600" dirty="0">
                <a:solidFill>
                  <a:srgbClr val="0070C0"/>
                </a:solidFill>
              </a:rPr>
              <a:t> )</a:t>
            </a:r>
          </a:p>
          <a:p>
            <a:pPr>
              <a:lnSpc>
                <a:spcPct val="120000"/>
              </a:lnSpc>
            </a:pPr>
            <a:r>
              <a:rPr lang="en-US" sz="1600" dirty="0">
                <a:solidFill>
                  <a:srgbClr val="0070C0"/>
                </a:solidFill>
              </a:rPr>
              <a:t>thread2 = </a:t>
            </a:r>
            <a:r>
              <a:rPr lang="en-US" sz="1600" dirty="0" err="1">
                <a:solidFill>
                  <a:srgbClr val="0070C0"/>
                </a:solidFill>
              </a:rPr>
              <a:t>threading.Thread</a:t>
            </a:r>
            <a:r>
              <a:rPr lang="en-US" sz="1600" dirty="0">
                <a:solidFill>
                  <a:srgbClr val="0070C0"/>
                </a:solidFill>
              </a:rPr>
              <a:t>(target=operations )</a:t>
            </a:r>
          </a:p>
          <a:p>
            <a:pPr>
              <a:lnSpc>
                <a:spcPct val="120000"/>
              </a:lnSpc>
            </a:pPr>
            <a:endParaRPr lang="en-US" sz="1600" dirty="0">
              <a:solidFill>
                <a:srgbClr val="0070C0"/>
              </a:solidFill>
            </a:endParaRPr>
          </a:p>
          <a:p>
            <a:pPr>
              <a:lnSpc>
                <a:spcPct val="120000"/>
              </a:lnSpc>
            </a:pPr>
            <a:r>
              <a:rPr lang="en-US" sz="1600" dirty="0">
                <a:solidFill>
                  <a:srgbClr val="0070C0"/>
                </a:solidFill>
              </a:rPr>
              <a:t>thread1.start()</a:t>
            </a:r>
          </a:p>
          <a:p>
            <a:pPr>
              <a:lnSpc>
                <a:spcPct val="120000"/>
              </a:lnSpc>
            </a:pPr>
            <a:r>
              <a:rPr lang="en-US" sz="1600" dirty="0">
                <a:solidFill>
                  <a:srgbClr val="0070C0"/>
                </a:solidFill>
              </a:rPr>
              <a:t>thread2.start()</a:t>
            </a:r>
          </a:p>
        </p:txBody>
      </p:sp>
    </p:spTree>
    <p:extLst>
      <p:ext uri="{BB962C8B-B14F-4D97-AF65-F5344CB8AC3E}">
        <p14:creationId xmlns:p14="http://schemas.microsoft.com/office/powerpoint/2010/main" val="2160406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Threads - Example</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872034"/>
          </a:xfrm>
          <a:prstGeom prst="rect">
            <a:avLst/>
          </a:prstGeom>
          <a:noFill/>
        </p:spPr>
        <p:txBody>
          <a:bodyPr wrap="square" rtlCol="0">
            <a:spAutoFit/>
          </a:bodyPr>
          <a:lstStyle/>
          <a:p>
            <a:pPr>
              <a:lnSpc>
                <a:spcPct val="150000"/>
              </a:lnSpc>
            </a:pPr>
            <a:r>
              <a:rPr lang="en-US" dirty="0"/>
              <a:t>Sometimes we need to pass some arguments the thread target during creation. This allows further manipulation of the thread behavior.</a:t>
            </a:r>
          </a:p>
        </p:txBody>
      </p:sp>
      <p:sp>
        <p:nvSpPr>
          <p:cNvPr id="4" name="Rectangle 3">
            <a:extLst>
              <a:ext uri="{FF2B5EF4-FFF2-40B4-BE49-F238E27FC236}">
                <a16:creationId xmlns:a16="http://schemas.microsoft.com/office/drawing/2014/main" id="{5D3FE311-083C-411B-AF41-81ABA353D1E2}"/>
              </a:ext>
            </a:extLst>
          </p:cNvPr>
          <p:cNvSpPr/>
          <p:nvPr/>
        </p:nvSpPr>
        <p:spPr>
          <a:xfrm>
            <a:off x="399710" y="1903671"/>
            <a:ext cx="8342010" cy="4497129"/>
          </a:xfrm>
          <a:prstGeom prst="rect">
            <a:avLst/>
          </a:prstGeom>
          <a:ln>
            <a:solidFill>
              <a:schemeClr val="tx1"/>
            </a:solidFill>
          </a:ln>
        </p:spPr>
        <p:txBody>
          <a:bodyPr wrap="square">
            <a:spAutoFit/>
          </a:bodyPr>
          <a:lstStyle/>
          <a:p>
            <a:pPr>
              <a:lnSpc>
                <a:spcPct val="120000"/>
              </a:lnSpc>
            </a:pPr>
            <a:r>
              <a:rPr lang="en-US" sz="1600" dirty="0">
                <a:solidFill>
                  <a:srgbClr val="0070C0"/>
                </a:solidFill>
              </a:rPr>
              <a:t>import threading</a:t>
            </a:r>
          </a:p>
          <a:p>
            <a:pPr>
              <a:lnSpc>
                <a:spcPct val="120000"/>
              </a:lnSpc>
            </a:pPr>
            <a:endParaRPr lang="en-US" sz="1600" dirty="0">
              <a:solidFill>
                <a:srgbClr val="0070C0"/>
              </a:solidFill>
            </a:endParaRPr>
          </a:p>
          <a:p>
            <a:pPr>
              <a:lnSpc>
                <a:spcPct val="120000"/>
              </a:lnSpc>
            </a:pPr>
            <a:r>
              <a:rPr lang="en-US" sz="1600" dirty="0">
                <a:solidFill>
                  <a:srgbClr val="0070C0"/>
                </a:solidFill>
              </a:rPr>
              <a:t>def operations(</a:t>
            </a:r>
            <a:r>
              <a:rPr lang="en-US" sz="1600" b="1" dirty="0">
                <a:solidFill>
                  <a:srgbClr val="C00000"/>
                </a:solidFill>
              </a:rPr>
              <a:t>proto="</a:t>
            </a:r>
            <a:r>
              <a:rPr lang="en-US" sz="1600" b="1" dirty="0" err="1">
                <a:solidFill>
                  <a:srgbClr val="C00000"/>
                </a:solidFill>
              </a:rPr>
              <a:t>udp</a:t>
            </a:r>
            <a:r>
              <a:rPr lang="en-US" sz="1600" b="1" dirty="0">
                <a:solidFill>
                  <a:srgbClr val="C00000"/>
                </a:solidFill>
              </a:rPr>
              <a:t>", port=0</a:t>
            </a:r>
            <a:r>
              <a:rPr lang="en-US" sz="1600" dirty="0">
                <a:solidFill>
                  <a:srgbClr val="0070C0"/>
                </a:solidFill>
              </a:rPr>
              <a:t>):</a:t>
            </a:r>
          </a:p>
          <a:p>
            <a:pPr>
              <a:lnSpc>
                <a:spcPct val="120000"/>
              </a:lnSpc>
            </a:pPr>
            <a:r>
              <a:rPr lang="en-US" sz="1600" dirty="0">
                <a:solidFill>
                  <a:srgbClr val="0070C0"/>
                </a:solidFill>
              </a:rPr>
              <a:t>	count = 0</a:t>
            </a:r>
          </a:p>
          <a:p>
            <a:pPr>
              <a:lnSpc>
                <a:spcPct val="120000"/>
              </a:lnSpc>
            </a:pPr>
            <a:r>
              <a:rPr lang="en-US" sz="1600" dirty="0">
                <a:solidFill>
                  <a:srgbClr val="0070C0"/>
                </a:solidFill>
              </a:rPr>
              <a:t>	while(count &lt; 1000000):</a:t>
            </a:r>
          </a:p>
          <a:p>
            <a:pPr>
              <a:lnSpc>
                <a:spcPct val="120000"/>
              </a:lnSpc>
            </a:pPr>
            <a:r>
              <a:rPr lang="en-US" sz="1600" dirty="0">
                <a:solidFill>
                  <a:srgbClr val="0070C0"/>
                </a:solidFill>
              </a:rPr>
              <a:t>		if count % 45683 == 0:</a:t>
            </a:r>
          </a:p>
          <a:p>
            <a:pPr>
              <a:lnSpc>
                <a:spcPct val="120000"/>
              </a:lnSpc>
            </a:pPr>
            <a:r>
              <a:rPr lang="en-US" sz="1600" dirty="0">
                <a:solidFill>
                  <a:srgbClr val="0070C0"/>
                </a:solidFill>
              </a:rPr>
              <a:t>			print(f"{count} {</a:t>
            </a:r>
            <a:r>
              <a:rPr lang="en-US" sz="1600" b="1" dirty="0" err="1">
                <a:solidFill>
                  <a:srgbClr val="C00000"/>
                </a:solidFill>
              </a:rPr>
              <a:t>threading.currentThread</a:t>
            </a:r>
            <a:r>
              <a:rPr lang="en-US" sz="1600" b="1" dirty="0">
                <a:solidFill>
                  <a:srgbClr val="C00000"/>
                </a:solidFill>
              </a:rPr>
              <a:t>().</a:t>
            </a:r>
            <a:r>
              <a:rPr lang="en-US" sz="1600" b="1" dirty="0" err="1">
                <a:solidFill>
                  <a:srgbClr val="C00000"/>
                </a:solidFill>
              </a:rPr>
              <a:t>getName</a:t>
            </a:r>
            <a:r>
              <a:rPr lang="en-US" sz="1600" b="1" dirty="0">
                <a:solidFill>
                  <a:srgbClr val="C00000"/>
                </a:solidFill>
              </a:rPr>
              <a:t>()</a:t>
            </a:r>
            <a:r>
              <a:rPr lang="en-US" sz="1600" dirty="0">
                <a:solidFill>
                  <a:srgbClr val="0070C0"/>
                </a:solidFill>
              </a:rPr>
              <a:t>}")</a:t>
            </a:r>
          </a:p>
          <a:p>
            <a:pPr>
              <a:lnSpc>
                <a:spcPct val="120000"/>
              </a:lnSpc>
            </a:pPr>
            <a:r>
              <a:rPr lang="en-US" sz="1600" dirty="0">
                <a:solidFill>
                  <a:srgbClr val="0070C0"/>
                </a:solidFill>
              </a:rPr>
              <a:t>		count += 1</a:t>
            </a:r>
          </a:p>
          <a:p>
            <a:pPr>
              <a:lnSpc>
                <a:spcPct val="120000"/>
              </a:lnSpc>
            </a:pPr>
            <a:r>
              <a:rPr lang="en-US" sz="1600" dirty="0">
                <a:solidFill>
                  <a:srgbClr val="0070C0"/>
                </a:solidFill>
              </a:rPr>
              <a:t>        print</a:t>
            </a:r>
            <a:r>
              <a:rPr lang="en-US" sz="1600" b="1" dirty="0">
                <a:solidFill>
                  <a:srgbClr val="C00000"/>
                </a:solidFill>
              </a:rPr>
              <a:t>(</a:t>
            </a:r>
            <a:r>
              <a:rPr lang="en-US" sz="1600" b="1" dirty="0" err="1">
                <a:solidFill>
                  <a:srgbClr val="C00000"/>
                </a:solidFill>
              </a:rPr>
              <a:t>f"Protocol</a:t>
            </a:r>
            <a:r>
              <a:rPr lang="en-US" sz="1600" b="1" dirty="0">
                <a:solidFill>
                  <a:srgbClr val="C00000"/>
                </a:solidFill>
              </a:rPr>
              <a:t>: {proto} port: {port}")</a:t>
            </a:r>
          </a:p>
          <a:p>
            <a:pPr>
              <a:lnSpc>
                <a:spcPct val="120000"/>
              </a:lnSpc>
            </a:pPr>
            <a:r>
              <a:rPr lang="en-US" sz="1600" dirty="0">
                <a:solidFill>
                  <a:srgbClr val="0070C0"/>
                </a:solidFill>
              </a:rPr>
              <a:t>		</a:t>
            </a:r>
          </a:p>
          <a:p>
            <a:pPr>
              <a:lnSpc>
                <a:spcPct val="120000"/>
              </a:lnSpc>
            </a:pPr>
            <a:r>
              <a:rPr lang="en-US" sz="1600" dirty="0">
                <a:solidFill>
                  <a:srgbClr val="0070C0"/>
                </a:solidFill>
              </a:rPr>
              <a:t>thread1 = </a:t>
            </a:r>
            <a:r>
              <a:rPr lang="en-US" sz="1600" dirty="0" err="1">
                <a:solidFill>
                  <a:srgbClr val="0070C0"/>
                </a:solidFill>
              </a:rPr>
              <a:t>threading.Thread</a:t>
            </a:r>
            <a:r>
              <a:rPr lang="en-US" sz="1600" dirty="0">
                <a:solidFill>
                  <a:srgbClr val="0070C0"/>
                </a:solidFill>
              </a:rPr>
              <a:t>(target=operations, </a:t>
            </a:r>
            <a:r>
              <a:rPr lang="en-US" sz="1600" b="1" dirty="0">
                <a:solidFill>
                  <a:srgbClr val="C00000"/>
                </a:solidFill>
              </a:rPr>
              <a:t>name="</a:t>
            </a:r>
            <a:r>
              <a:rPr lang="en-US" sz="1600" b="1" dirty="0" err="1">
                <a:solidFill>
                  <a:srgbClr val="C00000"/>
                </a:solidFill>
              </a:rPr>
              <a:t>uniqueName</a:t>
            </a:r>
            <a:r>
              <a:rPr lang="en-US" sz="1600" b="1" dirty="0">
                <a:solidFill>
                  <a:srgbClr val="C00000"/>
                </a:solidFill>
              </a:rPr>
              <a:t>"</a:t>
            </a:r>
            <a:r>
              <a:rPr lang="en-US" sz="1600" dirty="0">
                <a:solidFill>
                  <a:srgbClr val="0070C0"/>
                </a:solidFill>
              </a:rPr>
              <a:t>) </a:t>
            </a:r>
          </a:p>
          <a:p>
            <a:pPr>
              <a:lnSpc>
                <a:spcPct val="120000"/>
              </a:lnSpc>
            </a:pPr>
            <a:r>
              <a:rPr lang="en-US" sz="1600" dirty="0">
                <a:solidFill>
                  <a:srgbClr val="0070C0"/>
                </a:solidFill>
              </a:rPr>
              <a:t>thread2 = </a:t>
            </a:r>
            <a:r>
              <a:rPr lang="en-US" sz="1600" dirty="0" err="1">
                <a:solidFill>
                  <a:srgbClr val="0070C0"/>
                </a:solidFill>
              </a:rPr>
              <a:t>threading.Thread</a:t>
            </a:r>
            <a:r>
              <a:rPr lang="en-US" sz="1600" dirty="0">
                <a:solidFill>
                  <a:srgbClr val="0070C0"/>
                </a:solidFill>
              </a:rPr>
              <a:t>(target=operations, </a:t>
            </a:r>
            <a:r>
              <a:rPr lang="en-US" sz="1600" b="1" dirty="0" err="1">
                <a:solidFill>
                  <a:srgbClr val="C00000"/>
                </a:solidFill>
              </a:rPr>
              <a:t>args</a:t>
            </a:r>
            <a:r>
              <a:rPr lang="en-US" sz="1600" b="1" dirty="0">
                <a:solidFill>
                  <a:srgbClr val="C00000"/>
                </a:solidFill>
              </a:rPr>
              <a:t>=("</a:t>
            </a:r>
            <a:r>
              <a:rPr lang="en-US" sz="1600" b="1" dirty="0" err="1">
                <a:solidFill>
                  <a:srgbClr val="C00000"/>
                </a:solidFill>
              </a:rPr>
              <a:t>tcp</a:t>
            </a:r>
            <a:r>
              <a:rPr lang="en-US" sz="1600" b="1" dirty="0">
                <a:solidFill>
                  <a:srgbClr val="C00000"/>
                </a:solidFill>
              </a:rPr>
              <a:t>", 5544) </a:t>
            </a:r>
            <a:r>
              <a:rPr lang="en-US" sz="1600" dirty="0">
                <a:solidFill>
                  <a:srgbClr val="0070C0"/>
                </a:solidFill>
              </a:rPr>
              <a:t>)</a:t>
            </a:r>
          </a:p>
          <a:p>
            <a:pPr>
              <a:lnSpc>
                <a:spcPct val="120000"/>
              </a:lnSpc>
            </a:pPr>
            <a:endParaRPr lang="en-US" sz="1600" dirty="0">
              <a:solidFill>
                <a:srgbClr val="0070C0"/>
              </a:solidFill>
            </a:endParaRPr>
          </a:p>
          <a:p>
            <a:pPr>
              <a:lnSpc>
                <a:spcPct val="120000"/>
              </a:lnSpc>
            </a:pPr>
            <a:r>
              <a:rPr lang="en-US" sz="1600" dirty="0">
                <a:solidFill>
                  <a:srgbClr val="0070C0"/>
                </a:solidFill>
              </a:rPr>
              <a:t>thread1.start()</a:t>
            </a:r>
          </a:p>
          <a:p>
            <a:pPr>
              <a:lnSpc>
                <a:spcPct val="120000"/>
              </a:lnSpc>
            </a:pPr>
            <a:r>
              <a:rPr lang="en-US" sz="1600" dirty="0">
                <a:solidFill>
                  <a:srgbClr val="0070C0"/>
                </a:solidFill>
              </a:rPr>
              <a:t>thread2.start()</a:t>
            </a:r>
          </a:p>
        </p:txBody>
      </p:sp>
    </p:spTree>
    <p:extLst>
      <p:ext uri="{BB962C8B-B14F-4D97-AF65-F5344CB8AC3E}">
        <p14:creationId xmlns:p14="http://schemas.microsoft.com/office/powerpoint/2010/main" val="3524043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References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978376"/>
            <a:ext cx="7914669" cy="2118529"/>
          </a:xfrm>
          <a:prstGeom prst="rect">
            <a:avLst/>
          </a:prstGeom>
          <a:noFill/>
        </p:spPr>
        <p:txBody>
          <a:bodyPr wrap="square" rtlCol="0">
            <a:spAutoFit/>
          </a:bodyPr>
          <a:lstStyle/>
          <a:p>
            <a:pPr>
              <a:lnSpc>
                <a:spcPct val="150000"/>
              </a:lnSpc>
            </a:pPr>
            <a:endParaRPr lang="en-US" dirty="0">
              <a:solidFill>
                <a:srgbClr val="000099"/>
              </a:solidFill>
            </a:endParaRPr>
          </a:p>
          <a:p>
            <a:pPr marL="342900" indent="-342900">
              <a:lnSpc>
                <a:spcPct val="150000"/>
              </a:lnSpc>
              <a:buAutoNum type="arabicPeriod"/>
            </a:pPr>
            <a:r>
              <a:rPr lang="en-US" dirty="0">
                <a:solidFill>
                  <a:srgbClr val="000099"/>
                </a:solidFill>
              </a:rPr>
              <a:t>https://docs.python.org/3/library/threading.html</a:t>
            </a:r>
          </a:p>
          <a:p>
            <a:pPr marL="342900" indent="-342900">
              <a:lnSpc>
                <a:spcPct val="150000"/>
              </a:lnSpc>
              <a:buAutoNum type="arabicPeriod"/>
            </a:pPr>
            <a:r>
              <a:rPr lang="en-US" dirty="0">
                <a:solidFill>
                  <a:srgbClr val="000099"/>
                </a:solidFill>
              </a:rPr>
              <a:t>https://stackoverflow.com/questions/46751725/input-and-print-thread-python</a:t>
            </a:r>
          </a:p>
          <a:p>
            <a:pPr marL="342900" indent="-342900">
              <a:lnSpc>
                <a:spcPct val="150000"/>
              </a:lnSpc>
              <a:buAutoNum type="arabicPeriod"/>
            </a:pPr>
            <a:r>
              <a:rPr lang="en-US" dirty="0">
                <a:solidFill>
                  <a:srgbClr val="000099"/>
                </a:solidFill>
              </a:rPr>
              <a:t>https://www.tutorialspoint.com/python/python_multithreading.htm</a:t>
            </a:r>
          </a:p>
        </p:txBody>
      </p:sp>
    </p:spTree>
    <p:extLst>
      <p:ext uri="{BB962C8B-B14F-4D97-AF65-F5344CB8AC3E}">
        <p14:creationId xmlns:p14="http://schemas.microsoft.com/office/powerpoint/2010/main" val="667890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Python Sockets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5604098"/>
          </a:xfrm>
          <a:prstGeom prst="rect">
            <a:avLst/>
          </a:prstGeom>
          <a:noFill/>
        </p:spPr>
        <p:txBody>
          <a:bodyPr wrap="square" rtlCol="0">
            <a:spAutoFit/>
          </a:bodyPr>
          <a:lstStyle/>
          <a:p>
            <a:pPr>
              <a:lnSpc>
                <a:spcPct val="150000"/>
              </a:lnSpc>
            </a:pPr>
            <a:r>
              <a:rPr lang="en-US" dirty="0"/>
              <a:t>Regardless of the nature of the tools being built with python the analyst will find the need at some point the need to provide it network access.</a:t>
            </a:r>
          </a:p>
          <a:p>
            <a:pPr>
              <a:lnSpc>
                <a:spcPct val="150000"/>
              </a:lnSpc>
            </a:pPr>
            <a:r>
              <a:rPr lang="en-US" dirty="0"/>
              <a:t>To do this kind of work will require the use of the most widely used network module "socket".</a:t>
            </a:r>
          </a:p>
          <a:p>
            <a:pPr>
              <a:lnSpc>
                <a:spcPct val="150000"/>
              </a:lnSpc>
            </a:pPr>
            <a:endParaRPr lang="en-US" sz="1100" dirty="0"/>
          </a:p>
          <a:p>
            <a:pPr>
              <a:lnSpc>
                <a:spcPct val="150000"/>
              </a:lnSpc>
            </a:pPr>
            <a:r>
              <a:rPr lang="en-US" dirty="0"/>
              <a:t>Socket is the module in python that provides a sufficient number of classes and methods to complete many of the network facing challenges an analyst may have.</a:t>
            </a:r>
          </a:p>
          <a:p>
            <a:pPr>
              <a:lnSpc>
                <a:spcPct val="150000"/>
              </a:lnSpc>
            </a:pPr>
            <a:endParaRPr lang="en-US" sz="1100" dirty="0"/>
          </a:p>
          <a:p>
            <a:pPr>
              <a:lnSpc>
                <a:spcPct val="150000"/>
              </a:lnSpc>
            </a:pPr>
            <a:r>
              <a:rPr lang="en-US" dirty="0"/>
              <a:t>According to Justin Seitz, in Black Hat Python, there are times when you will be performing a Pentest and you will find that the only tool available is Python. This has the built-in module of socket ready for you to use. Allowing you to roll your own tool in the environment. This is the alternative to attempting to download a tool and risk being caught by an IPS/IDS.</a:t>
            </a:r>
          </a:p>
        </p:txBody>
      </p:sp>
    </p:spTree>
    <p:extLst>
      <p:ext uri="{BB962C8B-B14F-4D97-AF65-F5344CB8AC3E}">
        <p14:creationId xmlns:p14="http://schemas.microsoft.com/office/powerpoint/2010/main" val="1485523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Sockets – software </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5413470"/>
          </a:xfrm>
          <a:prstGeom prst="rect">
            <a:avLst/>
          </a:prstGeom>
          <a:noFill/>
        </p:spPr>
        <p:txBody>
          <a:bodyPr wrap="square" rtlCol="0">
            <a:spAutoFit/>
          </a:bodyPr>
          <a:lstStyle/>
          <a:p>
            <a:pPr>
              <a:lnSpc>
                <a:spcPct val="150000"/>
              </a:lnSpc>
            </a:pPr>
            <a:r>
              <a:rPr lang="en-US" dirty="0"/>
              <a:t>A socket "is an internal endpoint for sending or receiving data"[1].</a:t>
            </a:r>
          </a:p>
          <a:p>
            <a:pPr>
              <a:lnSpc>
                <a:spcPct val="150000"/>
              </a:lnSpc>
            </a:pPr>
            <a:r>
              <a:rPr lang="en-US" dirty="0"/>
              <a:t>In essence a socket is the software representation of the RJ45 port or the wireless interface of the computer. </a:t>
            </a:r>
          </a:p>
          <a:p>
            <a:pPr>
              <a:lnSpc>
                <a:spcPct val="150000"/>
              </a:lnSpc>
            </a:pPr>
            <a:endParaRPr lang="en-US" dirty="0"/>
          </a:p>
          <a:p>
            <a:pPr>
              <a:lnSpc>
                <a:spcPct val="150000"/>
              </a:lnSpc>
            </a:pPr>
            <a:r>
              <a:rPr lang="en-US" dirty="0"/>
              <a:t>There are several types of sockets available to the developer to perform communication internally and over the internet. They are as follows:</a:t>
            </a:r>
          </a:p>
          <a:p>
            <a:pPr lvl="1">
              <a:lnSpc>
                <a:spcPct val="150000"/>
              </a:lnSpc>
              <a:buFont typeface="Arial" panose="020B0604020202020204" pitchFamily="34" charset="0"/>
              <a:buChar char="•"/>
            </a:pPr>
            <a:r>
              <a:rPr lang="en-US" sz="1600" dirty="0"/>
              <a:t>Datagram sockets (UDP) user datagram protocol:</a:t>
            </a:r>
          </a:p>
          <a:p>
            <a:pPr lvl="1">
              <a:lnSpc>
                <a:spcPct val="150000"/>
              </a:lnSpc>
              <a:buFont typeface="Arial" panose="020B0604020202020204" pitchFamily="34" charset="0"/>
              <a:buChar char="•"/>
            </a:pPr>
            <a:r>
              <a:rPr lang="en-US" sz="1600" dirty="0"/>
              <a:t>Stream sockets (TCP) Transport Control Protocol:</a:t>
            </a:r>
          </a:p>
          <a:p>
            <a:pPr lvl="1">
              <a:lnSpc>
                <a:spcPct val="150000"/>
              </a:lnSpc>
              <a:buFont typeface="Arial" panose="020B0604020202020204" pitchFamily="34" charset="0"/>
              <a:buChar char="•"/>
            </a:pPr>
            <a:r>
              <a:rPr lang="en-US" sz="1600" dirty="0"/>
              <a:t>Raw sockets</a:t>
            </a:r>
          </a:p>
          <a:p>
            <a:pPr>
              <a:lnSpc>
                <a:spcPct val="150000"/>
              </a:lnSpc>
            </a:pPr>
            <a:endParaRPr lang="en-US" sz="1600" dirty="0"/>
          </a:p>
          <a:p>
            <a:pPr>
              <a:lnSpc>
                <a:spcPct val="150000"/>
              </a:lnSpc>
            </a:pPr>
            <a:endParaRPr lang="en-US" sz="1600" dirty="0"/>
          </a:p>
          <a:p>
            <a:pPr>
              <a:lnSpc>
                <a:spcPct val="150000"/>
              </a:lnSpc>
            </a:pPr>
            <a:endParaRPr lang="en-US" sz="1600" dirty="0"/>
          </a:p>
          <a:p>
            <a:pPr>
              <a:lnSpc>
                <a:spcPct val="150000"/>
              </a:lnSpc>
            </a:pPr>
            <a:endParaRPr lang="en-US" sz="1600" dirty="0"/>
          </a:p>
          <a:p>
            <a:pPr>
              <a:lnSpc>
                <a:spcPct val="150000"/>
              </a:lnSpc>
            </a:pPr>
            <a:r>
              <a:rPr lang="en-US" sz="1200" dirty="0">
                <a:solidFill>
                  <a:schemeClr val="accent6">
                    <a:lumMod val="75000"/>
                  </a:schemeClr>
                </a:solidFill>
              </a:rPr>
              <a:t>[1] https://en.Wikipedia.org/wiki/Network_socket</a:t>
            </a:r>
          </a:p>
        </p:txBody>
      </p:sp>
    </p:spTree>
    <p:extLst>
      <p:ext uri="{BB962C8B-B14F-4D97-AF65-F5344CB8AC3E}">
        <p14:creationId xmlns:p14="http://schemas.microsoft.com/office/powerpoint/2010/main" val="3636103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Sockets Types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5581015"/>
          </a:xfrm>
          <a:prstGeom prst="rect">
            <a:avLst/>
          </a:prstGeom>
          <a:noFill/>
        </p:spPr>
        <p:txBody>
          <a:bodyPr wrap="square" rtlCol="0">
            <a:spAutoFit/>
          </a:bodyPr>
          <a:lstStyle/>
          <a:p>
            <a:pPr>
              <a:lnSpc>
                <a:spcPct val="150000"/>
              </a:lnSpc>
            </a:pPr>
            <a:r>
              <a:rPr lang="en-US" dirty="0"/>
              <a:t>Datagram sockets: </a:t>
            </a:r>
          </a:p>
          <a:p>
            <a:pPr lvl="1" algn="just">
              <a:lnSpc>
                <a:spcPct val="150000"/>
              </a:lnSpc>
            </a:pPr>
            <a:r>
              <a:rPr lang="en-US" sz="1600" dirty="0"/>
              <a:t>Connectionless communication meaning that the packets sent using this </a:t>
            </a:r>
          </a:p>
          <a:p>
            <a:pPr lvl="1" algn="just">
              <a:lnSpc>
                <a:spcPct val="150000"/>
              </a:lnSpc>
            </a:pPr>
            <a:r>
              <a:rPr lang="en-US" sz="1600" dirty="0"/>
              <a:t>socket does not require confirmation of reception. There is no guarantee that it </a:t>
            </a:r>
          </a:p>
          <a:p>
            <a:pPr lvl="1" algn="just">
              <a:lnSpc>
                <a:spcPct val="150000"/>
              </a:lnSpc>
            </a:pPr>
            <a:r>
              <a:rPr lang="en-US" sz="1600" dirty="0"/>
              <a:t>arrived. The ideal circumstance for this type of communication is for telephone</a:t>
            </a:r>
          </a:p>
          <a:p>
            <a:pPr lvl="1" algn="just">
              <a:lnSpc>
                <a:spcPct val="150000"/>
              </a:lnSpc>
            </a:pPr>
            <a:r>
              <a:rPr lang="en-US" sz="1600" dirty="0"/>
              <a:t>conversations. If data was dropped or damaged in transmission, a request </a:t>
            </a:r>
          </a:p>
          <a:p>
            <a:pPr lvl="1" algn="just">
              <a:lnSpc>
                <a:spcPct val="150000"/>
              </a:lnSpc>
            </a:pPr>
            <a:r>
              <a:rPr lang="en-US" sz="1600" dirty="0"/>
              <a:t>"please repeat that" would fix the problem. The alternative is the system would </a:t>
            </a:r>
          </a:p>
          <a:p>
            <a:pPr lvl="1" algn="just">
              <a:lnSpc>
                <a:spcPct val="150000"/>
              </a:lnSpc>
            </a:pPr>
            <a:r>
              <a:rPr lang="en-US" sz="1600" dirty="0"/>
              <a:t>slow down trying to automate the retrieval of the information.</a:t>
            </a:r>
          </a:p>
          <a:p>
            <a:pPr>
              <a:lnSpc>
                <a:spcPct val="150000"/>
              </a:lnSpc>
            </a:pPr>
            <a:endParaRPr lang="en-US" dirty="0"/>
          </a:p>
          <a:p>
            <a:pPr>
              <a:lnSpc>
                <a:spcPct val="150000"/>
              </a:lnSpc>
            </a:pPr>
            <a:r>
              <a:rPr lang="en-US" dirty="0"/>
              <a:t>Stream sockets: </a:t>
            </a:r>
          </a:p>
          <a:p>
            <a:pPr lvl="1" algn="just">
              <a:lnSpc>
                <a:spcPct val="150000"/>
              </a:lnSpc>
            </a:pPr>
            <a:r>
              <a:rPr lang="en-US" sz="1600" dirty="0"/>
              <a:t>connection oriented communication, meaning that the packets sent are </a:t>
            </a:r>
          </a:p>
          <a:p>
            <a:pPr lvl="1" algn="just">
              <a:lnSpc>
                <a:spcPct val="150000"/>
              </a:lnSpc>
            </a:pPr>
            <a:r>
              <a:rPr lang="en-US" sz="1600" dirty="0"/>
              <a:t>confirmed for reception. They must be delivered and in a specific order. </a:t>
            </a:r>
          </a:p>
          <a:p>
            <a:pPr lvl="1" algn="just">
              <a:lnSpc>
                <a:spcPct val="150000"/>
              </a:lnSpc>
            </a:pPr>
            <a:r>
              <a:rPr lang="en-US" sz="1600" dirty="0"/>
              <a:t>This is ideal in situations like browsing the web or file transfer </a:t>
            </a:r>
          </a:p>
          <a:p>
            <a:pPr lvl="1" algn="just">
              <a:lnSpc>
                <a:spcPct val="150000"/>
              </a:lnSpc>
            </a:pPr>
            <a:r>
              <a:rPr lang="en-US" sz="1600" dirty="0"/>
              <a:t>applications.</a:t>
            </a:r>
          </a:p>
          <a:p>
            <a:pPr lvl="1" algn="just">
              <a:lnSpc>
                <a:spcPct val="150000"/>
              </a:lnSpc>
            </a:pPr>
            <a:endParaRPr lang="en-US" dirty="0"/>
          </a:p>
        </p:txBody>
      </p:sp>
    </p:spTree>
    <p:extLst>
      <p:ext uri="{BB962C8B-B14F-4D97-AF65-F5344CB8AC3E}">
        <p14:creationId xmlns:p14="http://schemas.microsoft.com/office/powerpoint/2010/main" val="2883065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Sockets - Types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5805885"/>
          </a:xfrm>
          <a:prstGeom prst="rect">
            <a:avLst/>
          </a:prstGeom>
          <a:noFill/>
        </p:spPr>
        <p:txBody>
          <a:bodyPr wrap="square" rtlCol="0">
            <a:spAutoFit/>
          </a:bodyPr>
          <a:lstStyle/>
          <a:p>
            <a:pPr>
              <a:lnSpc>
                <a:spcPct val="150000"/>
              </a:lnSpc>
            </a:pPr>
            <a:r>
              <a:rPr lang="en-US" dirty="0"/>
              <a:t>Raw Sockets:</a:t>
            </a:r>
          </a:p>
          <a:p>
            <a:pPr algn="just">
              <a:lnSpc>
                <a:spcPct val="150000"/>
              </a:lnSpc>
            </a:pPr>
            <a:r>
              <a:rPr lang="en-US" dirty="0"/>
              <a:t>	"</a:t>
            </a:r>
            <a:r>
              <a:rPr lang="en-US" sz="1600" dirty="0"/>
              <a:t>Allow direct sending and receiving of packets with any protocol specific </a:t>
            </a:r>
          </a:p>
          <a:p>
            <a:pPr algn="just">
              <a:lnSpc>
                <a:spcPct val="150000"/>
              </a:lnSpc>
            </a:pPr>
            <a:r>
              <a:rPr lang="en-US" sz="1600" dirty="0"/>
              <a:t>	transport layer formatting" [1]. In the previously mentioned socket types the data </a:t>
            </a:r>
          </a:p>
          <a:p>
            <a:pPr algn="just">
              <a:lnSpc>
                <a:spcPct val="150000"/>
              </a:lnSpc>
            </a:pPr>
            <a:r>
              <a:rPr lang="en-US" sz="1600" dirty="0"/>
              <a:t>	packets are encapsulated as described by the TCP/IP or OSI model. End to end </a:t>
            </a:r>
          </a:p>
          <a:p>
            <a:pPr algn="just">
              <a:lnSpc>
                <a:spcPct val="150000"/>
              </a:lnSpc>
            </a:pPr>
            <a:r>
              <a:rPr lang="en-US" sz="1600" dirty="0"/>
              <a:t>	the applications take care of wrapping and unwrapping the headers associated. </a:t>
            </a:r>
          </a:p>
          <a:p>
            <a:pPr algn="just">
              <a:lnSpc>
                <a:spcPct val="150000"/>
              </a:lnSpc>
            </a:pPr>
            <a:r>
              <a:rPr lang="en-US" sz="1600" dirty="0"/>
              <a:t>	The makes those headers invisible to the user.</a:t>
            </a:r>
          </a:p>
          <a:p>
            <a:pPr algn="just">
              <a:lnSpc>
                <a:spcPct val="150000"/>
              </a:lnSpc>
            </a:pPr>
            <a:r>
              <a:rPr lang="en-US" sz="1600" dirty="0"/>
              <a:t>	In the case of the raw sockets, the user can manipulate the packets optionally 	adding the headers. This means end user has to know what to expect and </a:t>
            </a:r>
          </a:p>
          <a:p>
            <a:pPr algn="just">
              <a:lnSpc>
                <a:spcPct val="150000"/>
              </a:lnSpc>
            </a:pPr>
            <a:r>
              <a:rPr lang="en-US" sz="1600" dirty="0"/>
              <a:t>	therefore parse the data to make it. </a:t>
            </a:r>
          </a:p>
          <a:p>
            <a:pPr>
              <a:lnSpc>
                <a:spcPct val="150000"/>
              </a:lnSpc>
            </a:pPr>
            <a:endParaRPr lang="en-US" sz="1100" dirty="0"/>
          </a:p>
          <a:p>
            <a:pPr>
              <a:lnSpc>
                <a:spcPct val="150000"/>
              </a:lnSpc>
            </a:pPr>
            <a:r>
              <a:rPr lang="en-US" sz="1600" dirty="0"/>
              <a:t>Security issues: Raw sockets get around Firewalls, because they don't flow through the normal layers of the TCP/IP model. From network to Application versus going through each layer.</a:t>
            </a:r>
          </a:p>
          <a:p>
            <a:pPr>
              <a:lnSpc>
                <a:spcPct val="150000"/>
              </a:lnSpc>
            </a:pPr>
            <a:endParaRPr lang="en-US" sz="1400" dirty="0"/>
          </a:p>
          <a:p>
            <a:pPr>
              <a:lnSpc>
                <a:spcPct val="150000"/>
              </a:lnSpc>
            </a:pPr>
            <a:r>
              <a:rPr lang="en-US" sz="1200" dirty="0">
                <a:solidFill>
                  <a:schemeClr val="accent6">
                    <a:lumMod val="75000"/>
                  </a:schemeClr>
                </a:solidFill>
              </a:rPr>
              <a:t>[1] https://en.Wikipedia.org/wiki/Network_socket</a:t>
            </a:r>
            <a:r>
              <a:rPr lang="en-US" sz="1400" dirty="0"/>
              <a:t> </a:t>
            </a:r>
          </a:p>
          <a:p>
            <a:pPr>
              <a:lnSpc>
                <a:spcPct val="150000"/>
              </a:lnSpc>
            </a:pPr>
            <a:r>
              <a:rPr lang="en-US" sz="1200" dirty="0">
                <a:solidFill>
                  <a:schemeClr val="accent6">
                    <a:lumMod val="75000"/>
                  </a:schemeClr>
                </a:solidFill>
              </a:rPr>
              <a:t>[2] https://www.youtube.com/watch?v=BwfRsTK4PS0</a:t>
            </a:r>
          </a:p>
        </p:txBody>
      </p:sp>
    </p:spTree>
    <p:extLst>
      <p:ext uri="{BB962C8B-B14F-4D97-AF65-F5344CB8AC3E}">
        <p14:creationId xmlns:p14="http://schemas.microsoft.com/office/powerpoint/2010/main" val="107944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Sockets – First TCP Socket</a:t>
            </a:r>
          </a:p>
        </p:txBody>
      </p:sp>
      <p:sp>
        <p:nvSpPr>
          <p:cNvPr id="3" name="TextBox 2">
            <a:extLst>
              <a:ext uri="{FF2B5EF4-FFF2-40B4-BE49-F238E27FC236}">
                <a16:creationId xmlns:a16="http://schemas.microsoft.com/office/drawing/2014/main" id="{70404EC7-92BC-461E-AE9A-ED099F699352}"/>
              </a:ext>
            </a:extLst>
          </p:cNvPr>
          <p:cNvSpPr txBox="1"/>
          <p:nvPr/>
        </p:nvSpPr>
        <p:spPr>
          <a:xfrm>
            <a:off x="457200" y="838200"/>
            <a:ext cx="8229599" cy="5595443"/>
          </a:xfrm>
          <a:prstGeom prst="rect">
            <a:avLst/>
          </a:prstGeom>
          <a:noFill/>
        </p:spPr>
        <p:txBody>
          <a:bodyPr wrap="square" rtlCol="0">
            <a:spAutoFit/>
          </a:bodyPr>
          <a:lstStyle/>
          <a:p>
            <a:pPr lvl="1">
              <a:lnSpc>
                <a:spcPct val="130000"/>
              </a:lnSpc>
            </a:pPr>
            <a:r>
              <a:rPr lang="en-US" sz="1400" dirty="0">
                <a:solidFill>
                  <a:srgbClr val="CC00CC"/>
                </a:solidFill>
              </a:rPr>
              <a:t>import</a:t>
            </a:r>
            <a:r>
              <a:rPr lang="en-US" sz="1400" dirty="0"/>
              <a:t> socket</a:t>
            </a:r>
          </a:p>
          <a:p>
            <a:pPr lvl="1">
              <a:lnSpc>
                <a:spcPct val="130000"/>
              </a:lnSpc>
            </a:pPr>
            <a:r>
              <a:rPr lang="en-US" sz="1400" dirty="0"/>
              <a:t>host = </a:t>
            </a:r>
            <a:r>
              <a:rPr lang="en-US" sz="1400" dirty="0">
                <a:solidFill>
                  <a:schemeClr val="accent5">
                    <a:lumMod val="75000"/>
                  </a:schemeClr>
                </a:solidFill>
              </a:rPr>
              <a:t>input</a:t>
            </a:r>
            <a:r>
              <a:rPr lang="en-US" sz="1400" dirty="0"/>
              <a:t>("Enter a host: ")</a:t>
            </a:r>
          </a:p>
          <a:p>
            <a:pPr lvl="1">
              <a:lnSpc>
                <a:spcPct val="130000"/>
              </a:lnSpc>
            </a:pPr>
            <a:r>
              <a:rPr lang="en-US" sz="1400" dirty="0"/>
              <a:t>port = </a:t>
            </a:r>
            <a:r>
              <a:rPr lang="en-US" sz="1400" dirty="0">
                <a:solidFill>
                  <a:schemeClr val="accent5">
                    <a:lumMod val="75000"/>
                  </a:schemeClr>
                </a:solidFill>
              </a:rPr>
              <a:t>int</a:t>
            </a:r>
            <a:r>
              <a:rPr lang="en-US" sz="1400" dirty="0"/>
              <a:t>(</a:t>
            </a:r>
            <a:r>
              <a:rPr lang="en-US" sz="1400" dirty="0">
                <a:solidFill>
                  <a:schemeClr val="accent5">
                    <a:lumMod val="75000"/>
                  </a:schemeClr>
                </a:solidFill>
              </a:rPr>
              <a:t>input</a:t>
            </a:r>
            <a:r>
              <a:rPr lang="en-US" sz="1400" dirty="0"/>
              <a:t>("Enter a port: "))</a:t>
            </a:r>
          </a:p>
          <a:p>
            <a:pPr lvl="1">
              <a:lnSpc>
                <a:spcPct val="130000"/>
              </a:lnSpc>
            </a:pPr>
            <a:endParaRPr lang="en-US" sz="1000" dirty="0"/>
          </a:p>
          <a:p>
            <a:pPr lvl="1">
              <a:lnSpc>
                <a:spcPct val="130000"/>
              </a:lnSpc>
            </a:pPr>
            <a:r>
              <a:rPr lang="en-US" sz="1400" dirty="0"/>
              <a:t>client = </a:t>
            </a:r>
            <a:r>
              <a:rPr lang="en-US" sz="1400" dirty="0" err="1"/>
              <a:t>socket.socket</a:t>
            </a:r>
            <a:r>
              <a:rPr lang="en-US" sz="1400" dirty="0"/>
              <a:t>(</a:t>
            </a:r>
            <a:r>
              <a:rPr lang="en-US" sz="1400" dirty="0" err="1"/>
              <a:t>socket.AF_INET</a:t>
            </a:r>
            <a:r>
              <a:rPr lang="en-US" sz="1400" dirty="0"/>
              <a:t>, </a:t>
            </a:r>
            <a:r>
              <a:rPr lang="en-US" sz="1400" dirty="0" err="1"/>
              <a:t>socket.SOCK_STREAM</a:t>
            </a:r>
            <a:r>
              <a:rPr lang="en-US" sz="1400" dirty="0"/>
              <a:t>) </a:t>
            </a:r>
            <a:r>
              <a:rPr lang="en-US" sz="1400" b="1" dirty="0">
                <a:solidFill>
                  <a:srgbClr val="FF0000"/>
                </a:solidFill>
              </a:rPr>
              <a:t># creates socket object</a:t>
            </a:r>
          </a:p>
          <a:p>
            <a:pPr lvl="1">
              <a:lnSpc>
                <a:spcPct val="130000"/>
              </a:lnSpc>
            </a:pPr>
            <a:r>
              <a:rPr lang="en-US" sz="1400" dirty="0" err="1"/>
              <a:t>client.connect</a:t>
            </a:r>
            <a:r>
              <a:rPr lang="en-US" sz="1400" dirty="0"/>
              <a:t>((host, port)) </a:t>
            </a:r>
            <a:r>
              <a:rPr lang="en-US" sz="1400" b="1" dirty="0">
                <a:solidFill>
                  <a:srgbClr val="FF0000"/>
                </a:solidFill>
              </a:rPr>
              <a:t># make a connection to the remote host</a:t>
            </a:r>
          </a:p>
          <a:p>
            <a:pPr lvl="1">
              <a:lnSpc>
                <a:spcPct val="130000"/>
              </a:lnSpc>
            </a:pPr>
            <a:r>
              <a:rPr lang="en-US" sz="1400" dirty="0" err="1"/>
              <a:t>client.send</a:t>
            </a:r>
            <a:r>
              <a:rPr lang="en-US" sz="1400" dirty="0"/>
              <a:t>(</a:t>
            </a:r>
            <a:r>
              <a:rPr lang="en-US" sz="1400" b="1" dirty="0" err="1">
                <a:highlight>
                  <a:srgbClr val="FFFF00"/>
                </a:highlight>
              </a:rPr>
              <a:t>f"GET</a:t>
            </a:r>
            <a:r>
              <a:rPr lang="en-US" sz="1400" b="1" dirty="0">
                <a:highlight>
                  <a:srgbClr val="FFFF00"/>
                </a:highlight>
              </a:rPr>
              <a:t> / HTTP/1.1\r\</a:t>
            </a:r>
            <a:r>
              <a:rPr lang="en-US" sz="1400" b="1" dirty="0" err="1">
                <a:highlight>
                  <a:srgbClr val="FFFF00"/>
                </a:highlight>
              </a:rPr>
              <a:t>nHost</a:t>
            </a:r>
            <a:r>
              <a:rPr lang="en-US" sz="1400" b="1" dirty="0">
                <a:highlight>
                  <a:srgbClr val="FFFF00"/>
                </a:highlight>
              </a:rPr>
              <a:t>: {host}\r\n\r\n"</a:t>
            </a:r>
            <a:r>
              <a:rPr lang="en-US" sz="1400" dirty="0"/>
              <a:t>) </a:t>
            </a:r>
            <a:r>
              <a:rPr lang="en-US" sz="1400" b="1" dirty="0">
                <a:solidFill>
                  <a:srgbClr val="FF0000"/>
                </a:solidFill>
              </a:rPr>
              <a:t># send HTTP request to remote host</a:t>
            </a:r>
          </a:p>
          <a:p>
            <a:pPr lvl="1">
              <a:lnSpc>
                <a:spcPct val="130000"/>
              </a:lnSpc>
            </a:pPr>
            <a:r>
              <a:rPr lang="en-US" sz="1400" b="1" dirty="0">
                <a:solidFill>
                  <a:srgbClr val="FF0000"/>
                </a:solidFill>
              </a:rPr>
              <a:t>                                            # </a:t>
            </a:r>
            <a:r>
              <a:rPr lang="en-US" sz="1400" b="1" dirty="0">
                <a:solidFill>
                  <a:srgbClr val="FF0000"/>
                </a:solidFill>
                <a:highlight>
                  <a:srgbClr val="FFFF00"/>
                </a:highlight>
              </a:rPr>
              <a:t>The string being sent needs to be a bytes-like object not string</a:t>
            </a:r>
          </a:p>
          <a:p>
            <a:pPr lvl="1">
              <a:lnSpc>
                <a:spcPct val="130000"/>
              </a:lnSpc>
            </a:pPr>
            <a:r>
              <a:rPr lang="en-US" sz="1400" b="1" dirty="0">
                <a:solidFill>
                  <a:srgbClr val="FF0000"/>
                </a:solidFill>
              </a:rPr>
              <a:t>                                            #  </a:t>
            </a:r>
            <a:r>
              <a:rPr lang="en-US" sz="1400" b="1" u="sng" dirty="0">
                <a:solidFill>
                  <a:schemeClr val="accent2"/>
                </a:solidFill>
                <a:highlight>
                  <a:srgbClr val="FFFF00"/>
                </a:highlight>
              </a:rPr>
              <a:t>How can this be resolved? Convert the string to byte array!!!</a:t>
            </a:r>
          </a:p>
          <a:p>
            <a:pPr lvl="1">
              <a:lnSpc>
                <a:spcPct val="130000"/>
              </a:lnSpc>
            </a:pPr>
            <a:r>
              <a:rPr lang="en-US" sz="1400" dirty="0"/>
              <a:t>result = </a:t>
            </a:r>
            <a:r>
              <a:rPr lang="en-US" sz="1400" dirty="0" err="1"/>
              <a:t>client.recv</a:t>
            </a:r>
            <a:r>
              <a:rPr lang="en-US" sz="1400" dirty="0"/>
              <a:t>(</a:t>
            </a:r>
            <a:r>
              <a:rPr lang="en-US" sz="1400" dirty="0">
                <a:solidFill>
                  <a:srgbClr val="CC00CC"/>
                </a:solidFill>
              </a:rPr>
              <a:t>4096</a:t>
            </a:r>
            <a:r>
              <a:rPr lang="en-US" sz="1400" dirty="0"/>
              <a:t>)  </a:t>
            </a:r>
            <a:r>
              <a:rPr lang="en-US" sz="1400" b="1" dirty="0">
                <a:solidFill>
                  <a:srgbClr val="FF0000"/>
                </a:solidFill>
              </a:rPr>
              <a:t>  #  Get result of the request, assuming the server has responded. </a:t>
            </a:r>
          </a:p>
          <a:p>
            <a:pPr lvl="1">
              <a:lnSpc>
                <a:spcPct val="130000"/>
              </a:lnSpc>
            </a:pPr>
            <a:r>
              <a:rPr lang="en-US" sz="1400" b="1" dirty="0">
                <a:solidFill>
                  <a:srgbClr val="FF0000"/>
                </a:solidFill>
              </a:rPr>
              <a:t>                                            #  Retrieve up to 4kB of data from the input buffer</a:t>
            </a:r>
          </a:p>
          <a:p>
            <a:pPr lvl="1">
              <a:lnSpc>
                <a:spcPct val="130000"/>
              </a:lnSpc>
            </a:pPr>
            <a:r>
              <a:rPr lang="en-US" sz="1400" dirty="0">
                <a:solidFill>
                  <a:schemeClr val="accent5">
                    <a:lumMod val="75000"/>
                  </a:schemeClr>
                </a:solidFill>
              </a:rPr>
              <a:t>print</a:t>
            </a:r>
            <a:r>
              <a:rPr lang="en-US" sz="1400"/>
              <a:t>(result)                          </a:t>
            </a:r>
            <a:r>
              <a:rPr lang="en-US" sz="1400" b="1" dirty="0">
                <a:solidFill>
                  <a:srgbClr val="FF0000"/>
                </a:solidFill>
              </a:rPr>
              <a:t>#  Confirm there was data received. </a:t>
            </a:r>
          </a:p>
          <a:p>
            <a:pPr lvl="1">
              <a:lnSpc>
                <a:spcPct val="150000"/>
              </a:lnSpc>
            </a:pPr>
            <a:r>
              <a:rPr lang="en-US" sz="1400" b="1" dirty="0">
                <a:solidFill>
                  <a:srgbClr val="FF0000"/>
                </a:solidFill>
              </a:rPr>
              <a:t>	</a:t>
            </a:r>
            <a:r>
              <a:rPr lang="en-US" sz="1400" b="1" u="sng" dirty="0">
                <a:solidFill>
                  <a:schemeClr val="accent2"/>
                </a:solidFill>
              </a:rPr>
              <a:t>Question: What happens if there is less than 4096 bytes of data in the buffer?</a:t>
            </a:r>
            <a:endParaRPr lang="en-US" sz="1400" u="sng" dirty="0">
              <a:solidFill>
                <a:schemeClr val="accent2"/>
              </a:solidFill>
            </a:endParaRPr>
          </a:p>
          <a:p>
            <a:pPr lvl="1">
              <a:lnSpc>
                <a:spcPct val="150000"/>
              </a:lnSpc>
            </a:pPr>
            <a:endParaRPr lang="en-US" sz="1400" dirty="0"/>
          </a:p>
          <a:p>
            <a:pPr>
              <a:lnSpc>
                <a:spcPct val="150000"/>
              </a:lnSpc>
            </a:pPr>
            <a:r>
              <a:rPr lang="en-US" sz="1400" dirty="0"/>
              <a:t>To test the above code works you will need a webserver. Luckily python comes with a built-in </a:t>
            </a:r>
          </a:p>
          <a:p>
            <a:pPr>
              <a:lnSpc>
                <a:spcPct val="150000"/>
              </a:lnSpc>
            </a:pPr>
            <a:r>
              <a:rPr lang="en-US" sz="1400" dirty="0"/>
              <a:t>simple Web Server for this situation. We will discuss how to create our own Server next.</a:t>
            </a:r>
          </a:p>
          <a:p>
            <a:pPr>
              <a:lnSpc>
                <a:spcPct val="150000"/>
              </a:lnSpc>
            </a:pPr>
            <a:endParaRPr lang="en-US" sz="1400" dirty="0"/>
          </a:p>
          <a:p>
            <a:pPr>
              <a:lnSpc>
                <a:spcPct val="150000"/>
              </a:lnSpc>
            </a:pPr>
            <a:r>
              <a:rPr lang="en-US" sz="1400" dirty="0"/>
              <a:t>Open a terminal and type: </a:t>
            </a:r>
          </a:p>
          <a:p>
            <a:pPr>
              <a:lnSpc>
                <a:spcPct val="150000"/>
              </a:lnSpc>
            </a:pPr>
            <a:r>
              <a:rPr lang="en-US" sz="1400" b="1" i="1" dirty="0"/>
              <a:t>	</a:t>
            </a:r>
            <a:r>
              <a:rPr lang="en-US" sz="1400" b="1" i="1" dirty="0" err="1"/>
              <a:t>student@ubuntu</a:t>
            </a:r>
            <a:r>
              <a:rPr lang="en-US" sz="1400" b="1" i="1" dirty="0"/>
              <a:t>:~$</a:t>
            </a:r>
            <a:r>
              <a:rPr lang="en-US" sz="1400" dirty="0"/>
              <a:t> </a:t>
            </a:r>
            <a:r>
              <a:rPr lang="en-US" sz="1400" dirty="0" err="1"/>
              <a:t>sudo</a:t>
            </a:r>
            <a:r>
              <a:rPr lang="en-US" sz="1400" dirty="0"/>
              <a:t> python3 -m </a:t>
            </a:r>
            <a:r>
              <a:rPr lang="en-US" sz="1400" dirty="0" err="1"/>
              <a:t>http.server</a:t>
            </a:r>
            <a:r>
              <a:rPr lang="en-US" sz="1400" dirty="0"/>
              <a:t> --bind 127.0.0.1 8080</a:t>
            </a:r>
          </a:p>
        </p:txBody>
      </p:sp>
    </p:spTree>
    <p:extLst>
      <p:ext uri="{BB962C8B-B14F-4D97-AF65-F5344CB8AC3E}">
        <p14:creationId xmlns:p14="http://schemas.microsoft.com/office/powerpoint/2010/main" val="2783764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TCP Server</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3196619" cy="5840510"/>
          </a:xfrm>
          <a:prstGeom prst="rect">
            <a:avLst/>
          </a:prstGeom>
          <a:noFill/>
        </p:spPr>
        <p:txBody>
          <a:bodyPr wrap="square" rtlCol="0">
            <a:spAutoFit/>
          </a:bodyPr>
          <a:lstStyle/>
          <a:p>
            <a:pPr>
              <a:lnSpc>
                <a:spcPct val="150000"/>
              </a:lnSpc>
            </a:pPr>
            <a:r>
              <a:rPr lang="en-US" sz="1200" dirty="0"/>
              <a:t>from socket import *</a:t>
            </a:r>
          </a:p>
          <a:p>
            <a:pPr>
              <a:lnSpc>
                <a:spcPct val="150000"/>
              </a:lnSpc>
            </a:pPr>
            <a:r>
              <a:rPr lang="en-US" sz="1200" dirty="0"/>
              <a:t>from threading import *</a:t>
            </a:r>
          </a:p>
          <a:p>
            <a:pPr>
              <a:lnSpc>
                <a:spcPct val="150000"/>
              </a:lnSpc>
            </a:pPr>
            <a:r>
              <a:rPr lang="en-US" sz="1200" dirty="0"/>
              <a:t>import sys</a:t>
            </a:r>
          </a:p>
          <a:p>
            <a:pPr>
              <a:lnSpc>
                <a:spcPct val="150000"/>
              </a:lnSpc>
            </a:pPr>
            <a:endParaRPr lang="en-US" sz="1000" dirty="0"/>
          </a:p>
          <a:p>
            <a:pPr>
              <a:lnSpc>
                <a:spcPct val="150000"/>
              </a:lnSpc>
            </a:pPr>
            <a:r>
              <a:rPr lang="en-US" sz="1200" dirty="0"/>
              <a:t>def callback(</a:t>
            </a:r>
            <a:r>
              <a:rPr lang="en-US" sz="1200" dirty="0" err="1"/>
              <a:t>client_sock</a:t>
            </a:r>
            <a:r>
              <a:rPr lang="en-US" sz="1200" dirty="0"/>
              <a:t>):</a:t>
            </a:r>
          </a:p>
          <a:p>
            <a:pPr>
              <a:lnSpc>
                <a:spcPct val="150000"/>
              </a:lnSpc>
            </a:pPr>
            <a:r>
              <a:rPr lang="en-US" sz="1200" dirty="0"/>
              <a:t>    request = </a:t>
            </a:r>
            <a:r>
              <a:rPr lang="en-US" sz="1200" dirty="0" err="1"/>
              <a:t>client_sock.recv</a:t>
            </a:r>
            <a:r>
              <a:rPr lang="en-US" sz="1200" dirty="0"/>
              <a:t>(1024)</a:t>
            </a:r>
          </a:p>
          <a:p>
            <a:pPr>
              <a:lnSpc>
                <a:spcPct val="150000"/>
              </a:lnSpc>
            </a:pPr>
            <a:r>
              <a:rPr lang="en-US" sz="1200" dirty="0"/>
              <a:t>    print(f"[*] Received: {request}")</a:t>
            </a:r>
          </a:p>
          <a:p>
            <a:pPr>
              <a:lnSpc>
                <a:spcPct val="150000"/>
              </a:lnSpc>
            </a:pPr>
            <a:r>
              <a:rPr lang="en-US" sz="1200" dirty="0"/>
              <a:t>    </a:t>
            </a:r>
            <a:r>
              <a:rPr lang="en-US" sz="1200" dirty="0" err="1"/>
              <a:t>client_sock.send</a:t>
            </a:r>
            <a:r>
              <a:rPr lang="en-US" sz="1200" dirty="0"/>
              <a:t>(</a:t>
            </a:r>
            <a:r>
              <a:rPr lang="en-US" sz="1200" dirty="0" err="1"/>
              <a:t>b"ACK</a:t>
            </a:r>
            <a:r>
              <a:rPr lang="en-US" sz="1200" dirty="0"/>
              <a:t>!")</a:t>
            </a:r>
          </a:p>
          <a:p>
            <a:pPr>
              <a:lnSpc>
                <a:spcPct val="150000"/>
              </a:lnSpc>
            </a:pPr>
            <a:r>
              <a:rPr lang="en-US" sz="1200" dirty="0"/>
              <a:t>    </a:t>
            </a:r>
            <a:r>
              <a:rPr lang="en-US" sz="1200" dirty="0" err="1"/>
              <a:t>client_sock.close</a:t>
            </a:r>
            <a:r>
              <a:rPr lang="en-US" sz="1200" dirty="0"/>
              <a:t>()</a:t>
            </a:r>
          </a:p>
          <a:p>
            <a:pPr>
              <a:lnSpc>
                <a:spcPct val="150000"/>
              </a:lnSpc>
            </a:pPr>
            <a:endParaRPr lang="en-US" sz="700" dirty="0"/>
          </a:p>
          <a:p>
            <a:pPr>
              <a:lnSpc>
                <a:spcPct val="150000"/>
              </a:lnSpc>
            </a:pPr>
            <a:r>
              <a:rPr lang="en-US" sz="1200" dirty="0"/>
              <a:t>host = ""</a:t>
            </a:r>
          </a:p>
          <a:p>
            <a:pPr>
              <a:lnSpc>
                <a:spcPct val="150000"/>
              </a:lnSpc>
            </a:pPr>
            <a:r>
              <a:rPr lang="en-US" sz="1200" dirty="0"/>
              <a:t>port = 0</a:t>
            </a:r>
          </a:p>
          <a:p>
            <a:pPr>
              <a:lnSpc>
                <a:spcPct val="150000"/>
              </a:lnSpc>
            </a:pPr>
            <a:r>
              <a:rPr lang="en-US" sz="1200" dirty="0"/>
              <a:t>if </a:t>
            </a:r>
            <a:r>
              <a:rPr lang="en-US" sz="1200" dirty="0" err="1"/>
              <a:t>len</a:t>
            </a:r>
            <a:r>
              <a:rPr lang="en-US" sz="1200" dirty="0"/>
              <a:t>(</a:t>
            </a:r>
            <a:r>
              <a:rPr lang="en-US" sz="1200" dirty="0" err="1"/>
              <a:t>sys.argv</a:t>
            </a:r>
            <a:r>
              <a:rPr lang="en-US" sz="1200" dirty="0"/>
              <a:t>) &gt; 1:</a:t>
            </a:r>
          </a:p>
          <a:p>
            <a:pPr>
              <a:lnSpc>
                <a:spcPct val="150000"/>
              </a:lnSpc>
            </a:pPr>
            <a:r>
              <a:rPr lang="en-US" sz="1200" dirty="0"/>
              <a:t>    host = </a:t>
            </a:r>
            <a:r>
              <a:rPr lang="en-US" sz="1200" dirty="0" err="1"/>
              <a:t>sys.argv</a:t>
            </a:r>
            <a:r>
              <a:rPr lang="en-US" sz="1200" dirty="0"/>
              <a:t>[1]</a:t>
            </a:r>
          </a:p>
          <a:p>
            <a:pPr>
              <a:lnSpc>
                <a:spcPct val="150000"/>
              </a:lnSpc>
            </a:pPr>
            <a:r>
              <a:rPr lang="en-US" sz="1200" dirty="0"/>
              <a:t>    port = </a:t>
            </a:r>
            <a:r>
              <a:rPr lang="en-US" sz="1200" dirty="0" err="1"/>
              <a:t>sys.argv</a:t>
            </a:r>
            <a:r>
              <a:rPr lang="en-US" sz="1200" dirty="0"/>
              <a:t>[2]</a:t>
            </a:r>
          </a:p>
          <a:p>
            <a:pPr>
              <a:lnSpc>
                <a:spcPct val="150000"/>
              </a:lnSpc>
            </a:pPr>
            <a:r>
              <a:rPr lang="en-US" sz="1200" dirty="0"/>
              <a:t>else:</a:t>
            </a:r>
          </a:p>
          <a:p>
            <a:pPr>
              <a:lnSpc>
                <a:spcPct val="150000"/>
              </a:lnSpc>
            </a:pPr>
            <a:r>
              <a:rPr lang="en-US" sz="1200" dirty="0"/>
              <a:t>    host = "localhost"</a:t>
            </a:r>
          </a:p>
          <a:p>
            <a:pPr>
              <a:lnSpc>
                <a:spcPct val="150000"/>
              </a:lnSpc>
            </a:pPr>
            <a:r>
              <a:rPr lang="en-US" sz="1200" dirty="0"/>
              <a:t>    port = 20000</a:t>
            </a:r>
          </a:p>
          <a:p>
            <a:pPr>
              <a:lnSpc>
                <a:spcPct val="150000"/>
              </a:lnSpc>
            </a:pPr>
            <a:endParaRPr lang="en-US" sz="1200" dirty="0"/>
          </a:p>
          <a:p>
            <a:pPr>
              <a:lnSpc>
                <a:spcPct val="150000"/>
              </a:lnSpc>
            </a:pPr>
            <a:r>
              <a:rPr lang="en-US" sz="1200" dirty="0" err="1"/>
              <a:t>tcpsrv</a:t>
            </a:r>
            <a:r>
              <a:rPr lang="en-US" sz="1200" dirty="0"/>
              <a:t> = socket(AF_INET, SOCK_STREAM)</a:t>
            </a:r>
          </a:p>
          <a:p>
            <a:pPr>
              <a:lnSpc>
                <a:spcPct val="150000"/>
              </a:lnSpc>
            </a:pPr>
            <a:r>
              <a:rPr lang="en-US" sz="1000" dirty="0">
                <a:solidFill>
                  <a:srgbClr val="FF0000"/>
                </a:solidFill>
              </a:rPr>
              <a:t># SOL_SOCKET level argument</a:t>
            </a:r>
          </a:p>
        </p:txBody>
      </p:sp>
      <p:sp>
        <p:nvSpPr>
          <p:cNvPr id="7" name="Rectangle 6">
            <a:extLst>
              <a:ext uri="{FF2B5EF4-FFF2-40B4-BE49-F238E27FC236}">
                <a16:creationId xmlns:a16="http://schemas.microsoft.com/office/drawing/2014/main" id="{32AB1242-9252-42AB-8736-5A50598654E7}"/>
              </a:ext>
            </a:extLst>
          </p:cNvPr>
          <p:cNvSpPr/>
          <p:nvPr/>
        </p:nvSpPr>
        <p:spPr>
          <a:xfrm>
            <a:off x="4114800" y="914400"/>
            <a:ext cx="4572000" cy="5090304"/>
          </a:xfrm>
          <a:prstGeom prst="rect">
            <a:avLst/>
          </a:prstGeom>
        </p:spPr>
        <p:txBody>
          <a:bodyPr>
            <a:spAutoFit/>
          </a:bodyPr>
          <a:lstStyle/>
          <a:p>
            <a:pPr>
              <a:lnSpc>
                <a:spcPct val="150000"/>
              </a:lnSpc>
            </a:pPr>
            <a:r>
              <a:rPr lang="en-US" sz="1000" dirty="0">
                <a:solidFill>
                  <a:srgbClr val="FF0000"/>
                </a:solidFill>
              </a:rPr>
              <a:t># SO_REUSEADDR permits reuse - option to set</a:t>
            </a:r>
          </a:p>
          <a:p>
            <a:pPr>
              <a:lnSpc>
                <a:spcPct val="150000"/>
              </a:lnSpc>
            </a:pPr>
            <a:r>
              <a:rPr lang="en-US" sz="1000" dirty="0">
                <a:solidFill>
                  <a:srgbClr val="FF0000"/>
                </a:solidFill>
              </a:rPr>
              <a:t># 1 value of option to set</a:t>
            </a:r>
          </a:p>
          <a:p>
            <a:pPr>
              <a:lnSpc>
                <a:spcPct val="150000"/>
              </a:lnSpc>
            </a:pPr>
            <a:r>
              <a:rPr lang="en-US" sz="1000" dirty="0">
                <a:solidFill>
                  <a:srgbClr val="FF0000"/>
                </a:solidFill>
              </a:rPr>
              <a:t>#   see man </a:t>
            </a:r>
            <a:r>
              <a:rPr lang="en-US" sz="1000" dirty="0" err="1">
                <a:solidFill>
                  <a:srgbClr val="FF0000"/>
                </a:solidFill>
              </a:rPr>
              <a:t>setsockopt</a:t>
            </a:r>
            <a:endParaRPr lang="en-US" sz="1000" dirty="0">
              <a:solidFill>
                <a:srgbClr val="FF0000"/>
              </a:solidFill>
            </a:endParaRPr>
          </a:p>
          <a:p>
            <a:pPr>
              <a:lnSpc>
                <a:spcPct val="150000"/>
              </a:lnSpc>
            </a:pPr>
            <a:r>
              <a:rPr lang="en-US" sz="1200" dirty="0" err="1"/>
              <a:t>tcpsrv.setsockopt</a:t>
            </a:r>
            <a:r>
              <a:rPr lang="en-US" sz="1200" dirty="0"/>
              <a:t>(SOL_SOCKET, SO_REUSEADDR, 1)</a:t>
            </a:r>
            <a:r>
              <a:rPr lang="en-US" sz="1000" dirty="0">
                <a:solidFill>
                  <a:srgbClr val="FF0000"/>
                </a:solidFill>
              </a:rPr>
              <a:t> # https://www.gnu.org/software/libc/manual/html_node/Socket_002dLevel-Options.html#Socket_002dLevel-Options</a:t>
            </a:r>
          </a:p>
          <a:p>
            <a:pPr>
              <a:lnSpc>
                <a:spcPct val="150000"/>
              </a:lnSpc>
            </a:pPr>
            <a:r>
              <a:rPr lang="en-US" sz="1200" dirty="0" err="1"/>
              <a:t>tcpsrv.bind</a:t>
            </a:r>
            <a:r>
              <a:rPr lang="en-US" sz="1200" dirty="0"/>
              <a:t>((host, port))</a:t>
            </a:r>
          </a:p>
          <a:p>
            <a:pPr>
              <a:lnSpc>
                <a:spcPct val="150000"/>
              </a:lnSpc>
            </a:pPr>
            <a:endParaRPr lang="en-US" sz="1200" dirty="0"/>
          </a:p>
          <a:p>
            <a:pPr>
              <a:lnSpc>
                <a:spcPct val="150000"/>
              </a:lnSpc>
            </a:pPr>
            <a:r>
              <a:rPr lang="en-US" sz="1200" dirty="0" err="1"/>
              <a:t>tcpsrv.listen</a:t>
            </a:r>
            <a:r>
              <a:rPr lang="en-US" sz="1200" dirty="0"/>
              <a:t>(5) </a:t>
            </a:r>
            <a:r>
              <a:rPr lang="en-US" sz="1000" dirty="0">
                <a:solidFill>
                  <a:srgbClr val="FF0000"/>
                </a:solidFill>
              </a:rPr>
              <a:t># backlog, the number of concurrent client before dropping request</a:t>
            </a:r>
          </a:p>
          <a:p>
            <a:pPr>
              <a:lnSpc>
                <a:spcPct val="150000"/>
              </a:lnSpc>
            </a:pPr>
            <a:r>
              <a:rPr lang="en-US" sz="1200" dirty="0"/>
              <a:t>print(f"[*] Listening on {host}:{port}")</a:t>
            </a:r>
          </a:p>
          <a:p>
            <a:pPr>
              <a:lnSpc>
                <a:spcPct val="150000"/>
              </a:lnSpc>
            </a:pPr>
            <a:endParaRPr lang="en-US" sz="1200" dirty="0"/>
          </a:p>
          <a:p>
            <a:pPr>
              <a:lnSpc>
                <a:spcPct val="150000"/>
              </a:lnSpc>
            </a:pPr>
            <a:r>
              <a:rPr lang="en-US" sz="1200" dirty="0"/>
              <a:t>while True:</a:t>
            </a:r>
          </a:p>
          <a:p>
            <a:pPr>
              <a:lnSpc>
                <a:spcPct val="150000"/>
              </a:lnSpc>
            </a:pPr>
            <a:r>
              <a:rPr lang="en-US" sz="1200" dirty="0"/>
              <a:t>    client, address = </a:t>
            </a:r>
            <a:r>
              <a:rPr lang="en-US" sz="1200" dirty="0" err="1"/>
              <a:t>tcpsrv.accept</a:t>
            </a:r>
            <a:r>
              <a:rPr lang="en-US" sz="1200" dirty="0"/>
              <a:t>()</a:t>
            </a:r>
          </a:p>
          <a:p>
            <a:pPr>
              <a:lnSpc>
                <a:spcPct val="150000"/>
              </a:lnSpc>
            </a:pPr>
            <a:r>
              <a:rPr lang="en-US" sz="1200" dirty="0"/>
              <a:t>    print(f"[*] Accepted connection from: {address[0]}:{address[1]}")</a:t>
            </a:r>
          </a:p>
          <a:p>
            <a:pPr>
              <a:lnSpc>
                <a:spcPct val="150000"/>
              </a:lnSpc>
            </a:pPr>
            <a:endParaRPr lang="en-US" sz="1200" dirty="0"/>
          </a:p>
          <a:p>
            <a:pPr>
              <a:lnSpc>
                <a:spcPct val="150000"/>
              </a:lnSpc>
            </a:pPr>
            <a:r>
              <a:rPr lang="en-US" sz="1200" dirty="0"/>
              <a:t>    </a:t>
            </a:r>
            <a:r>
              <a:rPr lang="en-US" sz="1200" dirty="0" err="1"/>
              <a:t>client_handler</a:t>
            </a:r>
            <a:r>
              <a:rPr lang="en-US" sz="1200" dirty="0"/>
              <a:t> = Thread(target=callback, </a:t>
            </a:r>
            <a:r>
              <a:rPr lang="en-US" sz="1200" dirty="0" err="1"/>
              <a:t>args</a:t>
            </a:r>
            <a:r>
              <a:rPr lang="en-US" sz="1200" dirty="0"/>
              <a:t>=(client,))</a:t>
            </a:r>
          </a:p>
          <a:p>
            <a:pPr>
              <a:lnSpc>
                <a:spcPct val="150000"/>
              </a:lnSpc>
            </a:pPr>
            <a:r>
              <a:rPr lang="en-US" sz="1200" dirty="0"/>
              <a:t>    </a:t>
            </a:r>
            <a:r>
              <a:rPr lang="en-US" sz="1200" dirty="0" err="1"/>
              <a:t>client_handler.start</a:t>
            </a:r>
            <a:r>
              <a:rPr lang="en-US" sz="1200" dirty="0"/>
              <a:t>()</a:t>
            </a:r>
          </a:p>
        </p:txBody>
      </p:sp>
    </p:spTree>
    <p:extLst>
      <p:ext uri="{BB962C8B-B14F-4D97-AF65-F5344CB8AC3E}">
        <p14:creationId xmlns:p14="http://schemas.microsoft.com/office/powerpoint/2010/main" val="2772747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HTTP vs HTTPS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5690469"/>
          </a:xfrm>
          <a:prstGeom prst="rect">
            <a:avLst/>
          </a:prstGeom>
          <a:noFill/>
        </p:spPr>
        <p:txBody>
          <a:bodyPr wrap="square" rtlCol="0">
            <a:spAutoFit/>
          </a:bodyPr>
          <a:lstStyle/>
          <a:p>
            <a:pPr>
              <a:lnSpc>
                <a:spcPct val="150000"/>
              </a:lnSpc>
            </a:pPr>
            <a:r>
              <a:rPr lang="en-US" sz="1600" dirty="0"/>
              <a:t>In the previous example the server that was accessed was using the HTTP protocol, which transfers in plain text. The example was kept simple to show the effect of a TCP packet. Keep in mind that this can't be use for secure communication as show in the output below. When the code was used to make an HTTPS request the following message was generated.</a:t>
            </a:r>
          </a:p>
          <a:p>
            <a:pPr lvl="2">
              <a:lnSpc>
                <a:spcPct val="150000"/>
              </a:lnSpc>
            </a:pPr>
            <a:r>
              <a:rPr lang="pt-BR" sz="1200" b="1" dirty="0">
                <a:solidFill>
                  <a:srgbClr val="00B0F0"/>
                </a:solidFill>
              </a:rPr>
              <a:t>HTTP/1.1 301 Moved permanently</a:t>
            </a:r>
          </a:p>
          <a:p>
            <a:pPr lvl="2">
              <a:lnSpc>
                <a:spcPct val="150000"/>
              </a:lnSpc>
            </a:pPr>
            <a:r>
              <a:rPr lang="pt-BR" sz="1200" b="1" dirty="0">
                <a:solidFill>
                  <a:srgbClr val="00B0F0"/>
                </a:solidFill>
              </a:rPr>
              <a:t>Location: https://www.sait.ca/</a:t>
            </a:r>
          </a:p>
          <a:p>
            <a:pPr lvl="2">
              <a:lnSpc>
                <a:spcPct val="150000"/>
              </a:lnSpc>
            </a:pPr>
            <a:r>
              <a:rPr lang="pt-BR" sz="1200" b="1" dirty="0">
                <a:solidFill>
                  <a:srgbClr val="00B0F0"/>
                </a:solidFill>
              </a:rPr>
              <a:t>Connection: close</a:t>
            </a:r>
          </a:p>
          <a:p>
            <a:pPr lvl="2">
              <a:lnSpc>
                <a:spcPct val="150000"/>
              </a:lnSpc>
            </a:pPr>
            <a:r>
              <a:rPr lang="pt-BR" sz="1200" b="1" dirty="0">
                <a:solidFill>
                  <a:srgbClr val="00B0F0"/>
                </a:solidFill>
              </a:rPr>
              <a:t>Cache-Control: no-cache</a:t>
            </a:r>
          </a:p>
          <a:p>
            <a:pPr lvl="2">
              <a:lnSpc>
                <a:spcPct val="150000"/>
              </a:lnSpc>
            </a:pPr>
            <a:r>
              <a:rPr lang="pt-BR" sz="1200" b="1" dirty="0">
                <a:solidFill>
                  <a:srgbClr val="00B0F0"/>
                </a:solidFill>
              </a:rPr>
              <a:t>Pragma: no-cache</a:t>
            </a:r>
          </a:p>
          <a:p>
            <a:pPr>
              <a:lnSpc>
                <a:spcPct val="150000"/>
              </a:lnSpc>
            </a:pPr>
            <a:r>
              <a:rPr lang="en-US" sz="1400" dirty="0"/>
              <a:t>The header is stating that the we were redirected to the secure website. Also, our client should not cache the response but to go and get a fresh copy from </a:t>
            </a:r>
            <a:r>
              <a:rPr lang="en-US" sz="1400" b="1" dirty="0"/>
              <a:t>Location</a:t>
            </a:r>
            <a:r>
              <a:rPr lang="en-US" sz="1400" dirty="0"/>
              <a:t>. Unfortunately, it is not possible to retrieve that site with the current configuration.  </a:t>
            </a:r>
          </a:p>
          <a:p>
            <a:pPr>
              <a:lnSpc>
                <a:spcPct val="150000"/>
              </a:lnSpc>
            </a:pPr>
            <a:r>
              <a:rPr lang="en-US" sz="1400" b="1" dirty="0"/>
              <a:t>	</a:t>
            </a:r>
            <a:r>
              <a:rPr lang="en-US" sz="1400" b="1" u="sng" dirty="0"/>
              <a:t>More socket information</a:t>
            </a:r>
          </a:p>
          <a:p>
            <a:pPr lvl="1">
              <a:lnSpc>
                <a:spcPct val="150000"/>
              </a:lnSpc>
            </a:pPr>
            <a:r>
              <a:rPr lang="en-US" sz="1200" dirty="0"/>
              <a:t>socket: https://docs.python.org/3.2/library/socket.html</a:t>
            </a:r>
          </a:p>
          <a:p>
            <a:pPr lvl="1">
              <a:lnSpc>
                <a:spcPct val="150000"/>
              </a:lnSpc>
            </a:pPr>
            <a:r>
              <a:rPr lang="en-US" sz="1200" dirty="0"/>
              <a:t>http: https://docs.python.org/3/library/http.client.html, 		https://docs.python.org/3/library/urllib.request.html#module-urllib.request</a:t>
            </a:r>
          </a:p>
          <a:p>
            <a:pPr lvl="1">
              <a:lnSpc>
                <a:spcPct val="150000"/>
              </a:lnSpc>
            </a:pPr>
            <a:r>
              <a:rPr lang="en-US" sz="1200" dirty="0"/>
              <a:t>https: https://docs.python.org/3/library/ssl.html</a:t>
            </a:r>
          </a:p>
        </p:txBody>
      </p:sp>
    </p:spTree>
    <p:extLst>
      <p:ext uri="{BB962C8B-B14F-4D97-AF65-F5344CB8AC3E}">
        <p14:creationId xmlns:p14="http://schemas.microsoft.com/office/powerpoint/2010/main" val="4224213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UDP Server + Client</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3425219" cy="2551148"/>
          </a:xfrm>
          <a:prstGeom prst="rect">
            <a:avLst/>
          </a:prstGeom>
          <a:noFill/>
        </p:spPr>
        <p:txBody>
          <a:bodyPr wrap="square" rtlCol="0">
            <a:spAutoFit/>
          </a:bodyPr>
          <a:lstStyle/>
          <a:p>
            <a:pPr>
              <a:lnSpc>
                <a:spcPct val="150000"/>
              </a:lnSpc>
            </a:pPr>
            <a:r>
              <a:rPr lang="en-US" sz="1200" dirty="0">
                <a:solidFill>
                  <a:srgbClr val="00B0F0"/>
                </a:solidFill>
              </a:rPr>
              <a:t>from socket import *</a:t>
            </a:r>
          </a:p>
          <a:p>
            <a:pPr>
              <a:lnSpc>
                <a:spcPct val="150000"/>
              </a:lnSpc>
            </a:pPr>
            <a:endParaRPr lang="en-US" sz="1200" dirty="0">
              <a:solidFill>
                <a:srgbClr val="00B0F0"/>
              </a:solidFill>
            </a:endParaRPr>
          </a:p>
          <a:p>
            <a:pPr>
              <a:lnSpc>
                <a:spcPct val="150000"/>
              </a:lnSpc>
            </a:pPr>
            <a:r>
              <a:rPr lang="en-US" sz="1200" dirty="0">
                <a:solidFill>
                  <a:srgbClr val="00B0F0"/>
                </a:solidFill>
              </a:rPr>
              <a:t>host = "localhost" #input("Enter host name: ")</a:t>
            </a:r>
          </a:p>
          <a:p>
            <a:pPr>
              <a:lnSpc>
                <a:spcPct val="150000"/>
              </a:lnSpc>
            </a:pPr>
            <a:r>
              <a:rPr lang="en-US" sz="1200" dirty="0">
                <a:solidFill>
                  <a:srgbClr val="00B0F0"/>
                </a:solidFill>
              </a:rPr>
              <a:t>port = 8000 # int(input("Enter port: "))</a:t>
            </a:r>
          </a:p>
          <a:p>
            <a:pPr>
              <a:lnSpc>
                <a:spcPct val="150000"/>
              </a:lnSpc>
            </a:pPr>
            <a:r>
              <a:rPr lang="en-US" sz="1200" dirty="0" err="1">
                <a:solidFill>
                  <a:srgbClr val="00B0F0"/>
                </a:solidFill>
              </a:rPr>
              <a:t>udpc</a:t>
            </a:r>
            <a:r>
              <a:rPr lang="en-US" sz="1200" dirty="0">
                <a:solidFill>
                  <a:srgbClr val="00B0F0"/>
                </a:solidFill>
              </a:rPr>
              <a:t> = socket(AF_INET, SOCK_DGRAM)</a:t>
            </a:r>
          </a:p>
          <a:p>
            <a:pPr>
              <a:lnSpc>
                <a:spcPct val="150000"/>
              </a:lnSpc>
            </a:pPr>
            <a:endParaRPr lang="en-US" sz="1200" dirty="0">
              <a:solidFill>
                <a:srgbClr val="00B0F0"/>
              </a:solidFill>
            </a:endParaRPr>
          </a:p>
          <a:p>
            <a:pPr>
              <a:lnSpc>
                <a:spcPct val="150000"/>
              </a:lnSpc>
            </a:pPr>
            <a:r>
              <a:rPr lang="en-US" sz="1200" dirty="0" err="1">
                <a:solidFill>
                  <a:srgbClr val="00B0F0"/>
                </a:solidFill>
              </a:rPr>
              <a:t>udpc.sendto</a:t>
            </a:r>
            <a:r>
              <a:rPr lang="en-US" sz="1200" dirty="0">
                <a:solidFill>
                  <a:srgbClr val="00B0F0"/>
                </a:solidFill>
              </a:rPr>
              <a:t>(</a:t>
            </a:r>
            <a:r>
              <a:rPr lang="en-US" sz="1200" dirty="0" err="1">
                <a:solidFill>
                  <a:srgbClr val="00B0F0"/>
                </a:solidFill>
              </a:rPr>
              <a:t>b"gettime</a:t>
            </a:r>
            <a:r>
              <a:rPr lang="en-US" sz="1200" dirty="0">
                <a:solidFill>
                  <a:srgbClr val="00B0F0"/>
                </a:solidFill>
              </a:rPr>
              <a:t>", (host, port))</a:t>
            </a:r>
          </a:p>
          <a:p>
            <a:pPr>
              <a:lnSpc>
                <a:spcPct val="150000"/>
              </a:lnSpc>
            </a:pPr>
            <a:r>
              <a:rPr lang="en-US" sz="1200" dirty="0">
                <a:solidFill>
                  <a:srgbClr val="00B0F0"/>
                </a:solidFill>
              </a:rPr>
              <a:t>msg, </a:t>
            </a:r>
            <a:r>
              <a:rPr lang="en-US" sz="1200" dirty="0" err="1">
                <a:solidFill>
                  <a:srgbClr val="00B0F0"/>
                </a:solidFill>
              </a:rPr>
              <a:t>addr</a:t>
            </a:r>
            <a:r>
              <a:rPr lang="en-US" sz="1200" dirty="0">
                <a:solidFill>
                  <a:srgbClr val="00B0F0"/>
                </a:solidFill>
              </a:rPr>
              <a:t> = </a:t>
            </a:r>
            <a:r>
              <a:rPr lang="en-US" sz="1200" dirty="0" err="1">
                <a:solidFill>
                  <a:srgbClr val="00B0F0"/>
                </a:solidFill>
              </a:rPr>
              <a:t>udpc.recvfrom</a:t>
            </a:r>
            <a:r>
              <a:rPr lang="en-US" sz="1200" dirty="0">
                <a:solidFill>
                  <a:srgbClr val="00B0F0"/>
                </a:solidFill>
              </a:rPr>
              <a:t>(1024)</a:t>
            </a:r>
          </a:p>
          <a:p>
            <a:pPr>
              <a:lnSpc>
                <a:spcPct val="150000"/>
              </a:lnSpc>
            </a:pPr>
            <a:r>
              <a:rPr lang="en-US" sz="1200" dirty="0">
                <a:solidFill>
                  <a:srgbClr val="00B0F0"/>
                </a:solidFill>
              </a:rPr>
              <a:t>print(msg, </a:t>
            </a:r>
            <a:r>
              <a:rPr lang="en-US" sz="1200" dirty="0" err="1">
                <a:solidFill>
                  <a:srgbClr val="00B0F0"/>
                </a:solidFill>
              </a:rPr>
              <a:t>addr</a:t>
            </a:r>
            <a:r>
              <a:rPr lang="en-US" sz="1200" dirty="0">
                <a:solidFill>
                  <a:srgbClr val="00B0F0"/>
                </a:solidFill>
              </a:rPr>
              <a:t>)</a:t>
            </a:r>
          </a:p>
        </p:txBody>
      </p:sp>
      <p:sp>
        <p:nvSpPr>
          <p:cNvPr id="4" name="TextBox 3">
            <a:extLst>
              <a:ext uri="{FF2B5EF4-FFF2-40B4-BE49-F238E27FC236}">
                <a16:creationId xmlns:a16="http://schemas.microsoft.com/office/drawing/2014/main" id="{23090CEA-E24F-49E0-A386-C43C42504D3C}"/>
              </a:ext>
            </a:extLst>
          </p:cNvPr>
          <p:cNvSpPr txBox="1"/>
          <p:nvPr/>
        </p:nvSpPr>
        <p:spPr>
          <a:xfrm>
            <a:off x="5105400" y="829453"/>
            <a:ext cx="3425219" cy="2828147"/>
          </a:xfrm>
          <a:prstGeom prst="rect">
            <a:avLst/>
          </a:prstGeom>
          <a:noFill/>
        </p:spPr>
        <p:txBody>
          <a:bodyPr wrap="square" rtlCol="0">
            <a:spAutoFit/>
          </a:bodyPr>
          <a:lstStyle/>
          <a:p>
            <a:pPr>
              <a:lnSpc>
                <a:spcPct val="150000"/>
              </a:lnSpc>
            </a:pPr>
            <a:r>
              <a:rPr lang="en-US" sz="1200" dirty="0">
                <a:solidFill>
                  <a:srgbClr val="00B0F0"/>
                </a:solidFill>
              </a:rPr>
              <a:t>from socket import *</a:t>
            </a:r>
          </a:p>
          <a:p>
            <a:pPr>
              <a:lnSpc>
                <a:spcPct val="150000"/>
              </a:lnSpc>
            </a:pPr>
            <a:endParaRPr lang="en-US" sz="1200" dirty="0">
              <a:solidFill>
                <a:srgbClr val="00B0F0"/>
              </a:solidFill>
            </a:endParaRPr>
          </a:p>
          <a:p>
            <a:pPr>
              <a:lnSpc>
                <a:spcPct val="150000"/>
              </a:lnSpc>
            </a:pPr>
            <a:r>
              <a:rPr lang="en-US" sz="1200" dirty="0">
                <a:solidFill>
                  <a:srgbClr val="00B0F0"/>
                </a:solidFill>
              </a:rPr>
              <a:t>host = input("Enter host name: ")</a:t>
            </a:r>
          </a:p>
          <a:p>
            <a:pPr>
              <a:lnSpc>
                <a:spcPct val="150000"/>
              </a:lnSpc>
            </a:pPr>
            <a:r>
              <a:rPr lang="en-US" sz="1200" dirty="0">
                <a:solidFill>
                  <a:srgbClr val="00B0F0"/>
                </a:solidFill>
              </a:rPr>
              <a:t>port = int(input("Enter port: "))</a:t>
            </a:r>
          </a:p>
          <a:p>
            <a:pPr>
              <a:lnSpc>
                <a:spcPct val="150000"/>
              </a:lnSpc>
            </a:pPr>
            <a:r>
              <a:rPr lang="en-US" sz="1200" dirty="0" err="1">
                <a:solidFill>
                  <a:srgbClr val="00B0F0"/>
                </a:solidFill>
              </a:rPr>
              <a:t>udps</a:t>
            </a:r>
            <a:r>
              <a:rPr lang="en-US" sz="1200" dirty="0">
                <a:solidFill>
                  <a:srgbClr val="00B0F0"/>
                </a:solidFill>
              </a:rPr>
              <a:t> = socket(AF_INET, SOCK_DGRAM)</a:t>
            </a:r>
          </a:p>
          <a:p>
            <a:pPr>
              <a:lnSpc>
                <a:spcPct val="150000"/>
              </a:lnSpc>
            </a:pPr>
            <a:endParaRPr lang="en-US" sz="1200" dirty="0">
              <a:solidFill>
                <a:srgbClr val="00B0F0"/>
              </a:solidFill>
            </a:endParaRPr>
          </a:p>
          <a:p>
            <a:pPr>
              <a:lnSpc>
                <a:spcPct val="150000"/>
              </a:lnSpc>
            </a:pPr>
            <a:r>
              <a:rPr lang="en-US" sz="1200" dirty="0" err="1">
                <a:solidFill>
                  <a:srgbClr val="00B0F0"/>
                </a:solidFill>
              </a:rPr>
              <a:t>udps.bind</a:t>
            </a:r>
            <a:r>
              <a:rPr lang="en-US" sz="1200" dirty="0">
                <a:solidFill>
                  <a:srgbClr val="00B0F0"/>
                </a:solidFill>
              </a:rPr>
              <a:t>((' ',8000))</a:t>
            </a:r>
          </a:p>
          <a:p>
            <a:pPr>
              <a:lnSpc>
                <a:spcPct val="150000"/>
              </a:lnSpc>
            </a:pPr>
            <a:r>
              <a:rPr lang="en-US" sz="1200" dirty="0">
                <a:solidFill>
                  <a:srgbClr val="00B0F0"/>
                </a:solidFill>
              </a:rPr>
              <a:t>msg, </a:t>
            </a:r>
            <a:r>
              <a:rPr lang="en-US" sz="1200" dirty="0" err="1">
                <a:solidFill>
                  <a:srgbClr val="00B0F0"/>
                </a:solidFill>
              </a:rPr>
              <a:t>addr</a:t>
            </a:r>
            <a:r>
              <a:rPr lang="en-US" sz="1200" dirty="0">
                <a:solidFill>
                  <a:srgbClr val="00B0F0"/>
                </a:solidFill>
              </a:rPr>
              <a:t> = </a:t>
            </a:r>
            <a:r>
              <a:rPr lang="en-US" sz="1200" dirty="0" err="1">
                <a:solidFill>
                  <a:srgbClr val="00B0F0"/>
                </a:solidFill>
              </a:rPr>
              <a:t>udps.recvfrom</a:t>
            </a:r>
            <a:r>
              <a:rPr lang="en-US" sz="1200" dirty="0">
                <a:solidFill>
                  <a:srgbClr val="00B0F0"/>
                </a:solidFill>
              </a:rPr>
              <a:t>(1024)</a:t>
            </a:r>
          </a:p>
          <a:p>
            <a:pPr>
              <a:lnSpc>
                <a:spcPct val="150000"/>
              </a:lnSpc>
            </a:pPr>
            <a:r>
              <a:rPr lang="en-US" sz="1200" dirty="0">
                <a:solidFill>
                  <a:srgbClr val="00B0F0"/>
                </a:solidFill>
              </a:rPr>
              <a:t>print(msg)</a:t>
            </a:r>
          </a:p>
          <a:p>
            <a:pPr>
              <a:lnSpc>
                <a:spcPct val="150000"/>
              </a:lnSpc>
            </a:pPr>
            <a:r>
              <a:rPr lang="en-US" sz="1200" dirty="0" err="1">
                <a:solidFill>
                  <a:srgbClr val="00B0F0"/>
                </a:solidFill>
              </a:rPr>
              <a:t>udps.sendto</a:t>
            </a:r>
            <a:r>
              <a:rPr lang="en-US" sz="1200" dirty="0">
                <a:solidFill>
                  <a:srgbClr val="00B0F0"/>
                </a:solidFill>
              </a:rPr>
              <a:t>(</a:t>
            </a:r>
            <a:r>
              <a:rPr lang="en-US" sz="1200" dirty="0" err="1">
                <a:solidFill>
                  <a:srgbClr val="00B0F0"/>
                </a:solidFill>
              </a:rPr>
              <a:t>b"messages</a:t>
            </a:r>
            <a:r>
              <a:rPr lang="en-US" sz="1200" dirty="0">
                <a:solidFill>
                  <a:srgbClr val="00B0F0"/>
                </a:solidFill>
              </a:rPr>
              <a:t>", </a:t>
            </a:r>
            <a:r>
              <a:rPr lang="en-US" sz="1200" dirty="0" err="1">
                <a:solidFill>
                  <a:srgbClr val="00B0F0"/>
                </a:solidFill>
              </a:rPr>
              <a:t>addr</a:t>
            </a:r>
            <a:r>
              <a:rPr lang="en-US" sz="1200" dirty="0">
                <a:solidFill>
                  <a:srgbClr val="00B0F0"/>
                </a:solidFill>
              </a:rPr>
              <a:t>)</a:t>
            </a:r>
          </a:p>
        </p:txBody>
      </p:sp>
      <p:sp>
        <p:nvSpPr>
          <p:cNvPr id="5" name="Rectangle 4">
            <a:extLst>
              <a:ext uri="{FF2B5EF4-FFF2-40B4-BE49-F238E27FC236}">
                <a16:creationId xmlns:a16="http://schemas.microsoft.com/office/drawing/2014/main" id="{302F05EE-468E-45EA-951D-6823DCBC8E55}"/>
              </a:ext>
            </a:extLst>
          </p:cNvPr>
          <p:cNvSpPr/>
          <p:nvPr/>
        </p:nvSpPr>
        <p:spPr>
          <a:xfrm>
            <a:off x="613381" y="3901271"/>
            <a:ext cx="7917238" cy="2118529"/>
          </a:xfrm>
          <a:prstGeom prst="rect">
            <a:avLst/>
          </a:prstGeom>
        </p:spPr>
        <p:txBody>
          <a:bodyPr wrap="square">
            <a:spAutoFit/>
          </a:bodyPr>
          <a:lstStyle/>
          <a:p>
            <a:pPr>
              <a:lnSpc>
                <a:spcPct val="150000"/>
              </a:lnSpc>
            </a:pPr>
            <a:r>
              <a:rPr lang="en-US" dirty="0"/>
              <a:t>The information presented above shows the client and server code for a UDP sockets. Notice the implementation is almost identical to the TCP socket. A few outstanding differences are clear.</a:t>
            </a:r>
          </a:p>
          <a:p>
            <a:pPr marL="1085850" lvl="1" indent="-342900">
              <a:lnSpc>
                <a:spcPct val="150000"/>
              </a:lnSpc>
              <a:buAutoNum type="arabicPeriod"/>
            </a:pPr>
            <a:r>
              <a:rPr lang="en-US" b="1" dirty="0"/>
              <a:t>Notice the use of SOCK_DGRAM </a:t>
            </a:r>
          </a:p>
          <a:p>
            <a:pPr marL="1085850" lvl="1" indent="-342900">
              <a:lnSpc>
                <a:spcPct val="150000"/>
              </a:lnSpc>
              <a:buAutoNum type="arabicPeriod"/>
            </a:pPr>
            <a:r>
              <a:rPr lang="en-US" b="1" dirty="0"/>
              <a:t>There are no connection statements</a:t>
            </a:r>
          </a:p>
        </p:txBody>
      </p:sp>
    </p:spTree>
    <p:extLst>
      <p:ext uri="{BB962C8B-B14F-4D97-AF65-F5344CB8AC3E}">
        <p14:creationId xmlns:p14="http://schemas.microsoft.com/office/powerpoint/2010/main" val="3958769743"/>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a:majorFont>
      <a:minorFont>
        <a:latin typeface="Arial"/>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E75168B5-5FEF-4729-B07F-393705FFB90A}" vid="{DABBA34B-B3D2-4894-86BD-E0EEECD39F05}"/>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a:majorFont>
      <a:minorFont>
        <a:latin typeface="Arial"/>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E75168B5-5FEF-4729-B07F-393705FFB90A}" vid="{8D039FAD-0571-441D-B8BD-3D7CE35AD2B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ITSC203</Template>
  <TotalTime>1171</TotalTime>
  <Words>2101</Words>
  <Application>Microsoft Office PowerPoint</Application>
  <PresentationFormat>On-screen Show (4:3)</PresentationFormat>
  <Paragraphs>216</Paragraphs>
  <Slides>14</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DejaVu Sans</vt:lpstr>
      <vt:lpstr>Noto Sans CJK SC</vt:lpstr>
      <vt:lpstr>Times New Roman</vt:lpstr>
      <vt:lpstr>Titillium Lt</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Rowe</dc:creator>
  <cp:lastModifiedBy>Gary Rowe</cp:lastModifiedBy>
  <cp:revision>36</cp:revision>
  <cp:lastPrinted>2016-04-11T23:01:10Z</cp:lastPrinted>
  <dcterms:created xsi:type="dcterms:W3CDTF">2020-04-06T16:09:24Z</dcterms:created>
  <dcterms:modified xsi:type="dcterms:W3CDTF">2021-04-12T01:58:08Z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SAIT Polytechnic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22</vt:i4>
  </property>
</Properties>
</file>