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8" r:id="rId2"/>
    <p:sldId id="260" r:id="rId3"/>
    <p:sldId id="304" r:id="rId4"/>
    <p:sldId id="305" r:id="rId5"/>
    <p:sldId id="306" r:id="rId6"/>
    <p:sldId id="307" r:id="rId7"/>
    <p:sldId id="308" r:id="rId8"/>
    <p:sldId id="309" r:id="rId9"/>
    <p:sldId id="311" r:id="rId10"/>
    <p:sldId id="312" r:id="rId11"/>
    <p:sldId id="313" r:id="rId12"/>
    <p:sldId id="351" r:id="rId13"/>
    <p:sldId id="348" r:id="rId14"/>
    <p:sldId id="316" r:id="rId15"/>
    <p:sldId id="350" r:id="rId16"/>
    <p:sldId id="349" r:id="rId17"/>
    <p:sldId id="352" r:id="rId18"/>
    <p:sldId id="353" r:id="rId19"/>
    <p:sldId id="354" r:id="rId20"/>
    <p:sldId id="317" r:id="rId21"/>
    <p:sldId id="318" r:id="rId22"/>
    <p:sldId id="320" r:id="rId23"/>
    <p:sldId id="286" r:id="rId24"/>
    <p:sldId id="364" r:id="rId25"/>
    <p:sldId id="322" r:id="rId26"/>
    <p:sldId id="362" r:id="rId27"/>
    <p:sldId id="323" r:id="rId28"/>
    <p:sldId id="324" r:id="rId29"/>
    <p:sldId id="325" r:id="rId30"/>
    <p:sldId id="326" r:id="rId31"/>
    <p:sldId id="355" r:id="rId32"/>
    <p:sldId id="356" r:id="rId33"/>
    <p:sldId id="357" r:id="rId34"/>
    <p:sldId id="327" r:id="rId35"/>
    <p:sldId id="300" r:id="rId36"/>
    <p:sldId id="363" r:id="rId37"/>
    <p:sldId id="329" r:id="rId38"/>
    <p:sldId id="330" r:id="rId39"/>
    <p:sldId id="359" r:id="rId40"/>
    <p:sldId id="360" r:id="rId41"/>
    <p:sldId id="334" r:id="rId42"/>
    <p:sldId id="338" r:id="rId43"/>
    <p:sldId id="339" r:id="rId44"/>
    <p:sldId id="340" r:id="rId45"/>
    <p:sldId id="341" r:id="rId46"/>
    <p:sldId id="342" r:id="rId47"/>
    <p:sldId id="358" r:id="rId48"/>
    <p:sldId id="337" r:id="rId49"/>
    <p:sldId id="287" r:id="rId50"/>
    <p:sldId id="344" r:id="rId51"/>
    <p:sldId id="366" r:id="rId52"/>
    <p:sldId id="345" r:id="rId53"/>
    <p:sldId id="335" r:id="rId54"/>
    <p:sldId id="285" r:id="rId55"/>
    <p:sldId id="267" r:id="rId56"/>
    <p:sldId id="268" r:id="rId57"/>
    <p:sldId id="271" r:id="rId58"/>
    <p:sldId id="36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4" autoAdjust="0"/>
    <p:restoredTop sz="66362" autoAdjust="0"/>
  </p:normalViewPr>
  <p:slideViewPr>
    <p:cSldViewPr snapToGrid="0" snapToObjects="1" showGuides="1">
      <p:cViewPr varScale="1">
        <p:scale>
          <a:sx n="49" d="100"/>
          <a:sy n="49" d="100"/>
        </p:scale>
        <p:origin x="1710" y="54"/>
      </p:cViewPr>
      <p:guideLst>
        <p:guide orient="horz" pos="2160"/>
        <p:guide pos="3840"/>
      </p:guideLst>
    </p:cSldViewPr>
  </p:slideViewPr>
  <p:notesTextViewPr>
    <p:cViewPr>
      <p:scale>
        <a:sx n="1" d="1"/>
        <a:sy n="1" d="1"/>
      </p:scale>
      <p:origin x="0" y="0"/>
    </p:cViewPr>
  </p:notesTextViewPr>
  <p:sorterViewPr>
    <p:cViewPr>
      <p:scale>
        <a:sx n="100" d="100"/>
        <a:sy n="100" d="100"/>
      </p:scale>
      <p:origin x="0" y="-93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2021-01-12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Which step(s)</a:t>
            </a:r>
            <a:r>
              <a:rPr lang="en-CA" baseline="0" dirty="0" smtClean="0"/>
              <a:t> in the instruction cycle does NOT require memory access?</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16</a:t>
            </a:fld>
            <a:endParaRPr lang="en-CA"/>
          </a:p>
        </p:txBody>
      </p:sp>
    </p:spTree>
    <p:extLst>
      <p:ext uri="{BB962C8B-B14F-4D97-AF65-F5344CB8AC3E}">
        <p14:creationId xmlns:p14="http://schemas.microsoft.com/office/powerpoint/2010/main" val="354526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CPU and processor generally means the same thing, some people refers to a processor is what the manufacturer sells as a “package”… e.g. i7 w/ 8MB cache, internally has 4 cores, sold as a “i7 processor”.</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17</a:t>
            </a:fld>
            <a:endParaRPr lang="en-CA"/>
          </a:p>
        </p:txBody>
      </p:sp>
    </p:spTree>
    <p:extLst>
      <p:ext uri="{BB962C8B-B14F-4D97-AF65-F5344CB8AC3E}">
        <p14:creationId xmlns:p14="http://schemas.microsoft.com/office/powerpoint/2010/main" val="1521442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19</a:t>
            </a:fld>
            <a:endParaRPr lang="en-CA"/>
          </a:p>
        </p:txBody>
      </p:sp>
    </p:spTree>
    <p:extLst>
      <p:ext uri="{BB962C8B-B14F-4D97-AF65-F5344CB8AC3E}">
        <p14:creationId xmlns:p14="http://schemas.microsoft.com/office/powerpoint/2010/main" val="383871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42900" y="696913"/>
            <a:ext cx="6197600" cy="3486150"/>
          </a:xfrm>
          <a:ln/>
        </p:spPr>
      </p:sp>
      <p:sp>
        <p:nvSpPr>
          <p:cNvPr id="317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68595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342900" y="696913"/>
            <a:ext cx="6197600" cy="3486150"/>
          </a:xfrm>
          <a:ln/>
        </p:spPr>
      </p:sp>
      <p:sp>
        <p:nvSpPr>
          <p:cNvPr id="53250"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523438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23</a:t>
            </a:fld>
            <a:endParaRPr lang="en-CA"/>
          </a:p>
        </p:txBody>
      </p:sp>
    </p:spTree>
    <p:extLst>
      <p:ext uri="{BB962C8B-B14F-4D97-AF65-F5344CB8AC3E}">
        <p14:creationId xmlns:p14="http://schemas.microsoft.com/office/powerpoint/2010/main" val="4237405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24</a:t>
            </a:fld>
            <a:endParaRPr lang="en-CA"/>
          </a:p>
        </p:txBody>
      </p:sp>
    </p:spTree>
    <p:extLst>
      <p:ext uri="{BB962C8B-B14F-4D97-AF65-F5344CB8AC3E}">
        <p14:creationId xmlns:p14="http://schemas.microsoft.com/office/powerpoint/2010/main" val="957104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components</a:t>
            </a:r>
            <a:r>
              <a:rPr lang="en-US" baseline="0" dirty="0"/>
              <a:t> are critical to protection, security and performance of the system!</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26</a:t>
            </a:fld>
            <a:endParaRPr lang="en-CA"/>
          </a:p>
        </p:txBody>
      </p:sp>
    </p:spTree>
    <p:extLst>
      <p:ext uri="{BB962C8B-B14F-4D97-AF65-F5344CB8AC3E}">
        <p14:creationId xmlns:p14="http://schemas.microsoft.com/office/powerpoint/2010/main" val="240857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42900" y="696913"/>
            <a:ext cx="6197600" cy="3486150"/>
          </a:xfrm>
          <a:ln/>
        </p:spPr>
      </p:sp>
      <p:sp>
        <p:nvSpPr>
          <p:cNvPr id="440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37843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42900" y="696913"/>
            <a:ext cx="6197600" cy="3486150"/>
          </a:xfrm>
          <a:ln/>
        </p:spPr>
      </p:sp>
      <p:sp>
        <p:nvSpPr>
          <p:cNvPr id="460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7713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a:t>
            </a:fld>
            <a:endParaRPr lang="en-CA"/>
          </a:p>
        </p:txBody>
      </p:sp>
    </p:spTree>
    <p:extLst>
      <p:ext uri="{BB962C8B-B14F-4D97-AF65-F5344CB8AC3E}">
        <p14:creationId xmlns:p14="http://schemas.microsoft.com/office/powerpoint/2010/main" val="3056641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342900" y="696913"/>
            <a:ext cx="6197600" cy="3486150"/>
          </a:xfrm>
          <a:ln/>
        </p:spPr>
      </p:sp>
      <p:sp>
        <p:nvSpPr>
          <p:cNvPr id="481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09827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32</a:t>
            </a:fld>
            <a:endParaRPr lang="en-CA"/>
          </a:p>
        </p:txBody>
      </p:sp>
    </p:spTree>
    <p:extLst>
      <p:ext uri="{BB962C8B-B14F-4D97-AF65-F5344CB8AC3E}">
        <p14:creationId xmlns:p14="http://schemas.microsoft.com/office/powerpoint/2010/main" val="2461273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cache is used for caching,</a:t>
            </a:r>
            <a:r>
              <a:rPr lang="en-US" baseline="0" dirty="0" smtClean="0"/>
              <a:t> but caching doesn’t always use a cache!</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33</a:t>
            </a:fld>
            <a:endParaRPr lang="en-CA"/>
          </a:p>
        </p:txBody>
      </p:sp>
    </p:spTree>
    <p:extLst>
      <p:ext uri="{BB962C8B-B14F-4D97-AF65-F5344CB8AC3E}">
        <p14:creationId xmlns:p14="http://schemas.microsoft.com/office/powerpoint/2010/main" val="3161608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type some characters</a:t>
            </a:r>
            <a:r>
              <a:rPr lang="en-US" baseline="0" dirty="0" smtClean="0"/>
              <a:t> into notepad… each character you type sends an interrupt to the CPU. CPU services the interrupt and signals to notepad that a character has been entered. Notepad receives this signal and knows it must display the character on the screen. </a:t>
            </a:r>
          </a:p>
          <a:p>
            <a:endParaRPr lang="en-US" baseline="0" dirty="0" smtClean="0"/>
          </a:p>
          <a:p>
            <a:r>
              <a:rPr lang="en-US" baseline="0" dirty="0" smtClean="0"/>
              <a:t>Notepad now sends a request to the OS for the video controller – this is a I/O command.</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35</a:t>
            </a:fld>
            <a:endParaRPr lang="en-CA"/>
          </a:p>
        </p:txBody>
      </p:sp>
    </p:spTree>
    <p:extLst>
      <p:ext uri="{BB962C8B-B14F-4D97-AF65-F5344CB8AC3E}">
        <p14:creationId xmlns:p14="http://schemas.microsoft.com/office/powerpoint/2010/main" val="4210022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covered in this course, you have many other course for</a:t>
            </a:r>
            <a:r>
              <a:rPr lang="en-US" baseline="0" dirty="0"/>
              <a:t> this! :D</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36</a:t>
            </a:fld>
            <a:endParaRPr lang="en-CA"/>
          </a:p>
        </p:txBody>
      </p:sp>
    </p:spTree>
    <p:extLst>
      <p:ext uri="{BB962C8B-B14F-4D97-AF65-F5344CB8AC3E}">
        <p14:creationId xmlns:p14="http://schemas.microsoft.com/office/powerpoint/2010/main" val="349407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342900" y="696913"/>
            <a:ext cx="6197600" cy="3486150"/>
          </a:xfrm>
          <a:ln/>
        </p:spPr>
      </p:sp>
      <p:sp>
        <p:nvSpPr>
          <p:cNvPr id="5325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26545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42900" y="696913"/>
            <a:ext cx="6197600" cy="3486150"/>
          </a:xfrm>
          <a:ln/>
        </p:spPr>
      </p:sp>
      <p:sp>
        <p:nvSpPr>
          <p:cNvPr id="552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72300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39</a:t>
            </a:fld>
            <a:endParaRPr lang="en-CA"/>
          </a:p>
        </p:txBody>
      </p:sp>
    </p:spTree>
    <p:extLst>
      <p:ext uri="{BB962C8B-B14F-4D97-AF65-F5344CB8AC3E}">
        <p14:creationId xmlns:p14="http://schemas.microsoft.com/office/powerpoint/2010/main" val="3923043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new approach</a:t>
            </a:r>
            <a:r>
              <a:rPr lang="en-CA" baseline="0" dirty="0" smtClean="0"/>
              <a:t> is Message Signaled-based Interrupts instead of Line-based which is more efficient. Interrupts does not have to share a IRQ and the maximum number of interrupts is not dependent on the number of physical interrupt lines to the CPU (max size = size of interrupt vector).</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40</a:t>
            </a:fld>
            <a:endParaRPr lang="en-CA"/>
          </a:p>
        </p:txBody>
      </p:sp>
    </p:spTree>
    <p:extLst>
      <p:ext uri="{BB962C8B-B14F-4D97-AF65-F5344CB8AC3E}">
        <p14:creationId xmlns:p14="http://schemas.microsoft.com/office/powerpoint/2010/main" val="2758205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342900" y="696913"/>
            <a:ext cx="6197600" cy="3486150"/>
          </a:xfrm>
          <a:ln/>
        </p:spPr>
      </p:sp>
      <p:sp>
        <p:nvSpPr>
          <p:cNvPr id="645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78208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2110330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42900" y="696913"/>
            <a:ext cx="6197600" cy="3486150"/>
          </a:xfrm>
          <a:ln/>
        </p:spPr>
      </p:sp>
      <p:sp>
        <p:nvSpPr>
          <p:cNvPr id="665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19595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latin typeface="Times New Roman" panose="02020603050405020304" pitchFamily="18"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545FB9-6A60-4590-A348-D70A1949A064}" type="slidenum">
              <a:rPr lang="en-US" altLang="en-US" smtClean="0">
                <a:latin typeface="Times New Roman" panose="02020603050405020304" pitchFamily="18" charset="0"/>
              </a:rPr>
              <a:pPr/>
              <a:t>48</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93681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49</a:t>
            </a:fld>
            <a:endParaRPr lang="en-CA"/>
          </a:p>
        </p:txBody>
      </p:sp>
    </p:spTree>
    <p:extLst>
      <p:ext uri="{BB962C8B-B14F-4D97-AF65-F5344CB8AC3E}">
        <p14:creationId xmlns:p14="http://schemas.microsoft.com/office/powerpoint/2010/main" val="145848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42900" y="696913"/>
            <a:ext cx="6197600" cy="3486150"/>
          </a:xfrm>
          <a:ln/>
        </p:spPr>
      </p:sp>
      <p:sp>
        <p:nvSpPr>
          <p:cNvPr id="737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06139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55</a:t>
            </a:fld>
            <a:endParaRPr lang="en-CA"/>
          </a:p>
        </p:txBody>
      </p:sp>
    </p:spTree>
    <p:extLst>
      <p:ext uri="{BB962C8B-B14F-4D97-AF65-F5344CB8AC3E}">
        <p14:creationId xmlns:p14="http://schemas.microsoft.com/office/powerpoint/2010/main" val="2298661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56</a:t>
            </a:fld>
            <a:endParaRPr lang="en-CA"/>
          </a:p>
        </p:txBody>
      </p:sp>
    </p:spTree>
    <p:extLst>
      <p:ext uri="{BB962C8B-B14F-4D97-AF65-F5344CB8AC3E}">
        <p14:creationId xmlns:p14="http://schemas.microsoft.com/office/powerpoint/2010/main" val="857245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57</a:t>
            </a:fld>
            <a:endParaRPr lang="en-CA"/>
          </a:p>
        </p:txBody>
      </p:sp>
    </p:spTree>
    <p:extLst>
      <p:ext uri="{BB962C8B-B14F-4D97-AF65-F5344CB8AC3E}">
        <p14:creationId xmlns:p14="http://schemas.microsoft.com/office/powerpoint/2010/main" val="28949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5</a:t>
            </a:fld>
            <a:endParaRPr lang="en-CA"/>
          </a:p>
        </p:txBody>
      </p:sp>
    </p:spTree>
    <p:extLst>
      <p:ext uri="{BB962C8B-B14F-4D97-AF65-F5344CB8AC3E}">
        <p14:creationId xmlns:p14="http://schemas.microsoft.com/office/powerpoint/2010/main" val="36071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smtClean="0">
              <a:latin typeface="Times New Roman" panose="02020603050405020304" pitchFamily="18" charset="0"/>
            </a:endParaRPr>
          </a:p>
        </p:txBody>
      </p:sp>
    </p:spTree>
    <p:extLst>
      <p:ext uri="{BB962C8B-B14F-4D97-AF65-F5344CB8AC3E}">
        <p14:creationId xmlns:p14="http://schemas.microsoft.com/office/powerpoint/2010/main" val="200804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1322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42900" y="696913"/>
            <a:ext cx="6197600" cy="3486150"/>
          </a:xfrm>
          <a:ln/>
        </p:spPr>
      </p:sp>
      <p:sp>
        <p:nvSpPr>
          <p:cNvPr id="194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99536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bus? Which component</a:t>
            </a:r>
            <a:r>
              <a:rPr lang="en-US" baseline="0" dirty="0" smtClean="0"/>
              <a:t> is responsible for coordinating activity on the shared bus?</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13</a:t>
            </a:fld>
            <a:endParaRPr lang="en-CA"/>
          </a:p>
        </p:txBody>
      </p:sp>
    </p:spTree>
    <p:extLst>
      <p:ext uri="{BB962C8B-B14F-4D97-AF65-F5344CB8AC3E}">
        <p14:creationId xmlns:p14="http://schemas.microsoft.com/office/powerpoint/2010/main" val="76628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15</a:t>
            </a:fld>
            <a:endParaRPr lang="en-CA"/>
          </a:p>
        </p:txBody>
      </p:sp>
    </p:spTree>
    <p:extLst>
      <p:ext uri="{BB962C8B-B14F-4D97-AF65-F5344CB8AC3E}">
        <p14:creationId xmlns:p14="http://schemas.microsoft.com/office/powerpoint/2010/main" val="3034377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411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044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 id="214748365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onlinexperiences.com/scripts/Server.nxp"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ww.youtube.com/watch?v=PBx7rgqeGG8" TargetMode="External"/><Relationship Id="rId7" Type="http://schemas.openxmlformats.org/officeDocument/2006/relationships/hyperlink" Target="https://aws.amazon.com/what-is-cloud-computing/?nc1=f_cc" TargetMode="External"/><Relationship Id="rId2" Type="http://schemas.openxmlformats.org/officeDocument/2006/relationships/hyperlink" Target="http://www.youtube.com/watch?v=OLfmqcYnhUM" TargetMode="External"/><Relationship Id="rId1" Type="http://schemas.openxmlformats.org/officeDocument/2006/relationships/slideLayout" Target="../slideLayouts/slideLayout3.xml"/><Relationship Id="rId6" Type="http://schemas.openxmlformats.org/officeDocument/2006/relationships/hyperlink" Target="http://aws.amazon.com/ec2/" TargetMode="External"/><Relationship Id="rId5" Type="http://schemas.openxmlformats.org/officeDocument/2006/relationships/hyperlink" Target="https://www.youtube.com/watch?v=Qz5gyDenqTI" TargetMode="External"/><Relationship Id="rId4" Type="http://schemas.openxmlformats.org/officeDocument/2006/relationships/hyperlink" Target="http://channel9.msdn.com/Blogs/dunnry/What-is-Windows-Azur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gl=SG&amp;hl=en-GB&amp;v=AvfTZmecifc"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en.wikipedia.org/wiki/Timeline_of_Microsoft_Windows" TargetMode="External"/><Relationship Id="rId4" Type="http://schemas.openxmlformats.org/officeDocument/2006/relationships/hyperlink" Target="https://en.wikipedia.org/wiki/Timeline_of_operating_system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8277153"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 Basics</a:t>
            </a:r>
            <a:endParaRPr lang="en-US" dirty="0"/>
          </a:p>
        </p:txBody>
      </p:sp>
      <p:sp>
        <p:nvSpPr>
          <p:cNvPr id="3" name="Subtitle 2"/>
          <p:cNvSpPr>
            <a:spLocks noGrp="1"/>
          </p:cNvSpPr>
          <p:nvPr>
            <p:ph type="subTitle" idx="1"/>
          </p:nvPr>
        </p:nvSpPr>
        <p:spPr/>
        <p:txBody>
          <a:bodyPr/>
          <a:lstStyle/>
          <a:p>
            <a:r>
              <a:rPr lang="en-US" dirty="0"/>
              <a:t>Module 1</a:t>
            </a:r>
          </a:p>
          <a:p>
            <a:r>
              <a:rPr lang="en-US" dirty="0" smtClean="0"/>
              <a:t>ITSC205</a:t>
            </a:r>
          </a:p>
          <a:p>
            <a:r>
              <a:rPr lang="en-US" dirty="0" smtClean="0"/>
              <a:t>Operating Systems Internals</a:t>
            </a:r>
          </a:p>
        </p:txBody>
      </p:sp>
      <p:sp>
        <p:nvSpPr>
          <p:cNvPr id="4" name="Slide Number Placeholder 3"/>
          <p:cNvSpPr>
            <a:spLocks noGrp="1"/>
          </p:cNvSpPr>
          <p:nvPr>
            <p:ph type="sldNum" sz="quarter" idx="12"/>
          </p:nvPr>
        </p:nvSpPr>
        <p:spPr/>
        <p:txBody>
          <a:bodyPr/>
          <a:lstStyle/>
          <a:p>
            <a:fld id="{FDDB6027-878D-A249-A7C0-2BF119D95C83}" type="slidenum">
              <a:rPr lang="en-US" smtClean="0"/>
              <a:pPr/>
              <a:t>1</a:t>
            </a:fld>
            <a:endParaRPr lang="en-US"/>
          </a:p>
        </p:txBody>
      </p:sp>
    </p:spTree>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Real-Time Systems</a:t>
            </a:r>
          </a:p>
        </p:txBody>
      </p:sp>
      <p:sp>
        <p:nvSpPr>
          <p:cNvPr id="23555" name="Content Placeholder 2"/>
          <p:cNvSpPr>
            <a:spLocks noGrp="1"/>
          </p:cNvSpPr>
          <p:nvPr>
            <p:ph idx="1"/>
          </p:nvPr>
        </p:nvSpPr>
        <p:spPr>
          <a:xfrm>
            <a:off x="838200" y="1553250"/>
            <a:ext cx="10515600" cy="4351338"/>
          </a:xfrm>
        </p:spPr>
        <p:txBody>
          <a:bodyPr>
            <a:normAutofit/>
          </a:bodyPr>
          <a:lstStyle/>
          <a:p>
            <a:pPr eaLnBrk="1" hangingPunct="1">
              <a:buFont typeface="Wingdings" panose="05000000000000000000" pitchFamily="2" charset="2"/>
              <a:buChar char="q"/>
            </a:pPr>
            <a:r>
              <a:rPr lang="en-US" altLang="en-US" b="1" dirty="0">
                <a:solidFill>
                  <a:srgbClr val="0070C0"/>
                </a:solidFill>
                <a:latin typeface="Verdana" panose="020B0604030504040204" pitchFamily="34" charset="0"/>
                <a:ea typeface="Verdana" panose="020B0604030504040204" pitchFamily="34" charset="0"/>
                <a:cs typeface="Arial" panose="020B0604020202020204" pitchFamily="34" charset="0"/>
              </a:rPr>
              <a:t>Real-Time System</a:t>
            </a:r>
            <a:r>
              <a:rPr lang="de-DE" altLang="en-US" b="1" dirty="0">
                <a:solidFill>
                  <a:srgbClr val="0070C0"/>
                </a:solidFill>
                <a:latin typeface="Verdana" panose="020B0604030504040204" pitchFamily="34" charset="0"/>
                <a:ea typeface="Verdana" panose="020B0604030504040204" pitchFamily="34" charset="0"/>
                <a:cs typeface="Arial" panose="020B0604020202020204" pitchFamily="34" charset="0"/>
              </a:rPr>
              <a:t>s –</a:t>
            </a:r>
            <a:r>
              <a:rPr lang="de-DE" altLang="en-US" b="1" dirty="0">
                <a:solidFill>
                  <a:srgbClr val="FF0000"/>
                </a:solidFill>
                <a:latin typeface="Verdana" panose="020B0604030504040204" pitchFamily="34" charset="0"/>
                <a:ea typeface="Verdana" panose="020B0604030504040204" pitchFamily="34" charset="0"/>
                <a:cs typeface="Arial" panose="020B0604020202020204" pitchFamily="34" charset="0"/>
              </a:rPr>
              <a:t>Hard and Soft</a:t>
            </a:r>
            <a:endParaRPr lang="en-US" altLang="en-US" b="1" dirty="0">
              <a:solidFill>
                <a:srgbClr val="FF0000"/>
              </a:solidFill>
              <a:latin typeface="Verdana" panose="020B0604030504040204" pitchFamily="34" charset="0"/>
              <a:ea typeface="Verdana" panose="020B0604030504040204" pitchFamily="34" charset="0"/>
              <a:cs typeface="Arial" panose="020B0604020202020204" pitchFamily="34" charset="0"/>
            </a:endParaRPr>
          </a:p>
          <a:p>
            <a:pPr lvl="1" eaLnBrk="1" hangingPunct="1">
              <a:buFont typeface="Wingdings" panose="05000000000000000000" pitchFamily="2" charset="2"/>
              <a:buChar char="q"/>
            </a:pPr>
            <a:r>
              <a:rPr lang="de-DE" altLang="en-US" sz="2800" dirty="0">
                <a:latin typeface="Verdana" panose="020B0604030504040204" pitchFamily="34" charset="0"/>
                <a:ea typeface="Verdana" panose="020B0604030504040204" pitchFamily="34" charset="0"/>
                <a:cs typeface="Arial" panose="020B0604020202020204" pitchFamily="34" charset="0"/>
              </a:rPr>
              <a:t>Real time systems are critical-time systems that provide inmediate response</a:t>
            </a:r>
          </a:p>
          <a:p>
            <a:pPr lvl="1" eaLnBrk="1" hangingPunct="1">
              <a:buFont typeface="Wingdings" panose="05000000000000000000" pitchFamily="2" charset="2"/>
              <a:buChar char="q"/>
            </a:pPr>
            <a:r>
              <a:rPr lang="de-DE" altLang="en-US" sz="2800" dirty="0">
                <a:latin typeface="Verdana" panose="020B0604030504040204" pitchFamily="34" charset="0"/>
                <a:ea typeface="Verdana" panose="020B0604030504040204" pitchFamily="34" charset="0"/>
                <a:cs typeface="Arial" panose="020B0604020202020204" pitchFamily="34" charset="0"/>
              </a:rPr>
              <a:t>Real time systems are classified as </a:t>
            </a:r>
            <a:r>
              <a:rPr lang="de-DE" altLang="en-US" sz="2800" dirty="0">
                <a:solidFill>
                  <a:srgbClr val="FF0000"/>
                </a:solidFill>
                <a:latin typeface="Verdana" panose="020B0604030504040204" pitchFamily="34" charset="0"/>
                <a:ea typeface="Verdana" panose="020B0604030504040204" pitchFamily="34" charset="0"/>
                <a:cs typeface="Arial" panose="020B0604020202020204" pitchFamily="34" charset="0"/>
              </a:rPr>
              <a:t>hard</a:t>
            </a:r>
            <a:r>
              <a:rPr lang="de-DE" altLang="en-US" sz="2800" dirty="0">
                <a:latin typeface="Verdana" panose="020B0604030504040204" pitchFamily="34" charset="0"/>
                <a:ea typeface="Verdana" panose="020B0604030504040204" pitchFamily="34" charset="0"/>
                <a:cs typeface="Arial" panose="020B0604020202020204" pitchFamily="34" charset="0"/>
              </a:rPr>
              <a:t> real time systems such as medical systems, NASA, process control system or </a:t>
            </a:r>
            <a:r>
              <a:rPr lang="de-DE" altLang="en-US" sz="2800" dirty="0">
                <a:solidFill>
                  <a:srgbClr val="FF0000"/>
                </a:solidFill>
                <a:latin typeface="Verdana" panose="020B0604030504040204" pitchFamily="34" charset="0"/>
                <a:ea typeface="Verdana" panose="020B0604030504040204" pitchFamily="34" charset="0"/>
                <a:cs typeface="Arial" panose="020B0604020202020204" pitchFamily="34" charset="0"/>
              </a:rPr>
              <a:t>soft</a:t>
            </a:r>
            <a:r>
              <a:rPr lang="de-DE" altLang="en-US" sz="2800" dirty="0">
                <a:latin typeface="Verdana" panose="020B0604030504040204" pitchFamily="34" charset="0"/>
                <a:ea typeface="Verdana" panose="020B0604030504040204" pitchFamily="34" charset="0"/>
                <a:cs typeface="Arial" panose="020B0604020202020204" pitchFamily="34" charset="0"/>
              </a:rPr>
              <a:t> real time systems are less time-critical systems that allow delay such as games, multimedia, virtual reality</a:t>
            </a:r>
          </a:p>
        </p:txBody>
      </p:sp>
      <p:sp>
        <p:nvSpPr>
          <p:cNvPr id="3" name="Slide Number Placeholder 2"/>
          <p:cNvSpPr>
            <a:spLocks noGrp="1"/>
          </p:cNvSpPr>
          <p:nvPr>
            <p:ph type="sldNum" sz="quarter" idx="12"/>
          </p:nvPr>
        </p:nvSpPr>
        <p:spPr/>
        <p:txBody>
          <a:bodyPr/>
          <a:lstStyle/>
          <a:p>
            <a:fld id="{FDDB6027-878D-A249-A7C0-2BF119D95C83}" type="slidenum">
              <a:rPr lang="en-US" smtClean="0"/>
              <a:t>10</a:t>
            </a:fld>
            <a:endParaRPr lang="en-US"/>
          </a:p>
        </p:txBody>
      </p:sp>
    </p:spTree>
    <p:extLst>
      <p:ext uri="{BB962C8B-B14F-4D97-AF65-F5344CB8AC3E}">
        <p14:creationId xmlns:p14="http://schemas.microsoft.com/office/powerpoint/2010/main" val="595197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9175" y="2897189"/>
            <a:ext cx="7772400" cy="1362075"/>
          </a:xfrm>
        </p:spPr>
        <p:txBody>
          <a:bodyPr>
            <a:normAutofit fontScale="90000"/>
          </a:bodyPr>
          <a:lstStyle/>
          <a:p>
            <a:pPr algn="ctr">
              <a:defRPr/>
            </a:pPr>
            <a:r>
              <a:rPr lang="fr-CA" dirty="0" smtClean="0"/>
              <a:t>Computer SYSTEM COMPONENTS</a:t>
            </a:r>
            <a:endParaRPr lang="fr-CA" dirty="0"/>
          </a:p>
        </p:txBody>
      </p:sp>
      <p:sp>
        <p:nvSpPr>
          <p:cNvPr id="3" name="Slide Number Placeholder 2"/>
          <p:cNvSpPr>
            <a:spLocks noGrp="1"/>
          </p:cNvSpPr>
          <p:nvPr>
            <p:ph type="sldNum" sz="quarter" idx="12"/>
          </p:nvPr>
        </p:nvSpPr>
        <p:spPr/>
        <p:txBody>
          <a:bodyPr/>
          <a:lstStyle/>
          <a:p>
            <a:fld id="{FDDB6027-878D-A249-A7C0-2BF119D95C83}" type="slidenum">
              <a:rPr lang="en-US" smtClean="0"/>
              <a:t>11</a:t>
            </a:fld>
            <a:endParaRPr lang="en-US"/>
          </a:p>
        </p:txBody>
      </p:sp>
    </p:spTree>
    <p:extLst>
      <p:ext uri="{BB962C8B-B14F-4D97-AF65-F5344CB8AC3E}">
        <p14:creationId xmlns:p14="http://schemas.microsoft.com/office/powerpoint/2010/main" val="4043970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 of a Computer System</a:t>
            </a:r>
            <a:endParaRPr lang="en-CA"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9185" y="1690689"/>
            <a:ext cx="4783765" cy="4391818"/>
          </a:xfrm>
        </p:spPr>
      </p:pic>
      <p:sp>
        <p:nvSpPr>
          <p:cNvPr id="3" name="Slide Number Placeholder 2"/>
          <p:cNvSpPr>
            <a:spLocks noGrp="1"/>
          </p:cNvSpPr>
          <p:nvPr>
            <p:ph type="sldNum" sz="quarter" idx="12"/>
          </p:nvPr>
        </p:nvSpPr>
        <p:spPr/>
        <p:txBody>
          <a:bodyPr/>
          <a:lstStyle/>
          <a:p>
            <a:fld id="{FDDB6027-878D-A249-A7C0-2BF119D95C83}" type="slidenum">
              <a:rPr lang="en-US" smtClean="0"/>
              <a:t>12</a:t>
            </a:fld>
            <a:endParaRPr lang="en-US"/>
          </a:p>
        </p:txBody>
      </p:sp>
    </p:spTree>
    <p:extLst>
      <p:ext uri="{BB962C8B-B14F-4D97-AF65-F5344CB8AC3E}">
        <p14:creationId xmlns:p14="http://schemas.microsoft.com/office/powerpoint/2010/main" val="1536402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Computer System</a:t>
            </a:r>
            <a:endParaRPr lang="en-CA"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0713" y="1421076"/>
            <a:ext cx="8390573" cy="4757542"/>
          </a:xfrm>
        </p:spPr>
      </p:pic>
      <p:sp>
        <p:nvSpPr>
          <p:cNvPr id="3" name="Slide Number Placeholder 2"/>
          <p:cNvSpPr>
            <a:spLocks noGrp="1"/>
          </p:cNvSpPr>
          <p:nvPr>
            <p:ph type="sldNum" sz="quarter" idx="12"/>
          </p:nvPr>
        </p:nvSpPr>
        <p:spPr/>
        <p:txBody>
          <a:bodyPr/>
          <a:lstStyle/>
          <a:p>
            <a:fld id="{FDDB6027-878D-A249-A7C0-2BF119D95C83}" type="slidenum">
              <a:rPr lang="en-US" smtClean="0"/>
              <a:t>13</a:t>
            </a:fld>
            <a:endParaRPr lang="en-US"/>
          </a:p>
        </p:txBody>
      </p:sp>
    </p:spTree>
    <p:extLst>
      <p:ext uri="{BB962C8B-B14F-4D97-AF65-F5344CB8AC3E}">
        <p14:creationId xmlns:p14="http://schemas.microsoft.com/office/powerpoint/2010/main" val="366620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CA" altLang="en-US" smtClean="0"/>
              <a:t>CPU Components</a:t>
            </a:r>
          </a:p>
        </p:txBody>
      </p:sp>
      <p:pic>
        <p:nvPicPr>
          <p:cNvPr id="296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8138" y="1553048"/>
            <a:ext cx="40957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p:cNvSpPr>
          <p:nvPr/>
        </p:nvSpPr>
        <p:spPr>
          <a:xfrm>
            <a:off x="5232372"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ITSC205 Operating Systems Internals</a:t>
            </a:r>
            <a:endParaRPr lang="en-US" dirty="0"/>
          </a:p>
        </p:txBody>
      </p:sp>
      <p:sp>
        <p:nvSpPr>
          <p:cNvPr id="3" name="Slide Number Placeholder 2"/>
          <p:cNvSpPr>
            <a:spLocks noGrp="1"/>
          </p:cNvSpPr>
          <p:nvPr>
            <p:ph type="sldNum" sz="quarter" idx="12"/>
          </p:nvPr>
        </p:nvSpPr>
        <p:spPr/>
        <p:txBody>
          <a:bodyPr/>
          <a:lstStyle/>
          <a:p>
            <a:fld id="{FDDB6027-878D-A249-A7C0-2BF119D95C83}" type="slidenum">
              <a:rPr lang="en-US" smtClean="0"/>
              <a:t>14</a:t>
            </a:fld>
            <a:endParaRPr lang="en-US"/>
          </a:p>
        </p:txBody>
      </p:sp>
    </p:spTree>
    <p:extLst>
      <p:ext uri="{BB962C8B-B14F-4D97-AF65-F5344CB8AC3E}">
        <p14:creationId xmlns:p14="http://schemas.microsoft.com/office/powerpoint/2010/main" val="571885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CPU Components</a:t>
            </a:r>
            <a:endParaRPr lang="en-CA"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7042" y="1690688"/>
            <a:ext cx="5553078" cy="4180889"/>
          </a:xfrm>
        </p:spPr>
      </p:pic>
      <p:sp>
        <p:nvSpPr>
          <p:cNvPr id="3" name="Slide Number Placeholder 2"/>
          <p:cNvSpPr>
            <a:spLocks noGrp="1"/>
          </p:cNvSpPr>
          <p:nvPr>
            <p:ph type="sldNum" sz="quarter" idx="12"/>
          </p:nvPr>
        </p:nvSpPr>
        <p:spPr/>
        <p:txBody>
          <a:bodyPr/>
          <a:lstStyle/>
          <a:p>
            <a:fld id="{FDDB6027-878D-A249-A7C0-2BF119D95C83}" type="slidenum">
              <a:rPr lang="en-US" smtClean="0"/>
              <a:t>15</a:t>
            </a:fld>
            <a:endParaRPr lang="en-US"/>
          </a:p>
        </p:txBody>
      </p:sp>
    </p:spTree>
    <p:extLst>
      <p:ext uri="{BB962C8B-B14F-4D97-AF65-F5344CB8AC3E}">
        <p14:creationId xmlns:p14="http://schemas.microsoft.com/office/powerpoint/2010/main" val="3400088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Von Neumann Architecture</a:t>
            </a:r>
            <a:endParaRPr lang="en-CA" dirty="0"/>
          </a:p>
        </p:txBody>
      </p:sp>
      <p:sp>
        <p:nvSpPr>
          <p:cNvPr id="3" name="Content Placeholder 2"/>
          <p:cNvSpPr>
            <a:spLocks noGrp="1"/>
          </p:cNvSpPr>
          <p:nvPr>
            <p:ph idx="1"/>
          </p:nvPr>
        </p:nvSpPr>
        <p:spPr/>
        <p:txBody>
          <a:bodyPr/>
          <a:lstStyle/>
          <a:p>
            <a:r>
              <a:rPr lang="en-CA" dirty="0" smtClean="0"/>
              <a:t>One set of memory for all program and data</a:t>
            </a:r>
          </a:p>
          <a:p>
            <a:pPr lvl="1"/>
            <a:endParaRPr lang="en-CA" dirty="0"/>
          </a:p>
          <a:p>
            <a:r>
              <a:rPr lang="en-CA" dirty="0" smtClean="0"/>
              <a:t>CPU must follow </a:t>
            </a:r>
            <a:r>
              <a:rPr lang="en-CA" b="1" dirty="0" smtClean="0"/>
              <a:t>Instruction Cycle</a:t>
            </a:r>
            <a:r>
              <a:rPr lang="en-CA" dirty="0" smtClean="0"/>
              <a:t>:</a:t>
            </a:r>
          </a:p>
          <a:p>
            <a:pPr marL="971550" lvl="1" indent="-514350">
              <a:buFont typeface="+mj-lt"/>
              <a:buAutoNum type="arabicPeriod"/>
            </a:pPr>
            <a:r>
              <a:rPr lang="en-CA" dirty="0" smtClean="0"/>
              <a:t>Fetch</a:t>
            </a:r>
          </a:p>
          <a:p>
            <a:pPr marL="971550" lvl="1" indent="-514350">
              <a:buFont typeface="+mj-lt"/>
              <a:buAutoNum type="arabicPeriod"/>
            </a:pPr>
            <a:r>
              <a:rPr lang="en-CA" dirty="0" smtClean="0"/>
              <a:t>Decode</a:t>
            </a:r>
          </a:p>
          <a:p>
            <a:pPr marL="971550" lvl="1" indent="-514350">
              <a:buFont typeface="+mj-lt"/>
              <a:buAutoNum type="arabicPeriod"/>
            </a:pPr>
            <a:r>
              <a:rPr lang="en-CA" dirty="0" smtClean="0"/>
              <a:t>Execute</a:t>
            </a:r>
          </a:p>
        </p:txBody>
      </p:sp>
      <p:sp>
        <p:nvSpPr>
          <p:cNvPr id="5" name="Slide Number Placeholder 4"/>
          <p:cNvSpPr>
            <a:spLocks noGrp="1"/>
          </p:cNvSpPr>
          <p:nvPr>
            <p:ph type="sldNum" sz="quarter" idx="12"/>
          </p:nvPr>
        </p:nvSpPr>
        <p:spPr/>
        <p:txBody>
          <a:bodyPr/>
          <a:lstStyle/>
          <a:p>
            <a:fld id="{FDDB6027-878D-A249-A7C0-2BF119D95C83}" type="slidenum">
              <a:rPr lang="en-US" smtClean="0"/>
              <a:t>16</a:t>
            </a:fld>
            <a:endParaRPr lang="en-US"/>
          </a:p>
        </p:txBody>
      </p:sp>
    </p:spTree>
    <p:extLst>
      <p:ext uri="{BB962C8B-B14F-4D97-AF65-F5344CB8AC3E}">
        <p14:creationId xmlns:p14="http://schemas.microsoft.com/office/powerpoint/2010/main" val="344673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vs. Multiprocessor</a:t>
            </a:r>
            <a:endParaRPr lang="en-CA" dirty="0"/>
          </a:p>
        </p:txBody>
      </p:sp>
      <p:sp>
        <p:nvSpPr>
          <p:cNvPr id="3" name="Content Placeholder 2"/>
          <p:cNvSpPr>
            <a:spLocks noGrp="1"/>
          </p:cNvSpPr>
          <p:nvPr>
            <p:ph idx="1"/>
          </p:nvPr>
        </p:nvSpPr>
        <p:spPr/>
        <p:txBody>
          <a:bodyPr/>
          <a:lstStyle/>
          <a:p>
            <a:r>
              <a:rPr lang="en-US" dirty="0" smtClean="0"/>
              <a:t>Single: one general purpose CPU</a:t>
            </a:r>
          </a:p>
          <a:p>
            <a:pPr lvl="1"/>
            <a:r>
              <a:rPr lang="en-US" dirty="0" smtClean="0"/>
              <a:t>Can have multiple special-purpose CPUs</a:t>
            </a:r>
          </a:p>
          <a:p>
            <a:pPr lvl="1"/>
            <a:endParaRPr lang="en-US" dirty="0"/>
          </a:p>
          <a:p>
            <a:r>
              <a:rPr lang="en-US" dirty="0" smtClean="0"/>
              <a:t>Multiprocessor: two or more CPUs operating in parallel to augment system performance</a:t>
            </a:r>
          </a:p>
          <a:p>
            <a:pPr lvl="1"/>
            <a:r>
              <a:rPr lang="en-US" dirty="0" smtClean="0"/>
              <a:t>Shares all system resources – costs less than multiple single-processor systems</a:t>
            </a:r>
          </a:p>
          <a:p>
            <a:pPr lvl="1"/>
            <a:r>
              <a:rPr lang="en-US" dirty="0" smtClean="0"/>
              <a:t>Mitigate downtime (graceful degradation, fault tolerant)</a:t>
            </a:r>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17</a:t>
            </a:fld>
            <a:endParaRPr lang="en-US"/>
          </a:p>
        </p:txBody>
      </p:sp>
    </p:spTree>
    <p:extLst>
      <p:ext uri="{BB962C8B-B14F-4D97-AF65-F5344CB8AC3E}">
        <p14:creationId xmlns:p14="http://schemas.microsoft.com/office/powerpoint/2010/main" val="3159217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a:t>
            </a:r>
            <a:endParaRPr lang="en-CA" dirty="0"/>
          </a:p>
        </p:txBody>
      </p:sp>
      <p:sp>
        <p:nvSpPr>
          <p:cNvPr id="3" name="Content Placeholder 2"/>
          <p:cNvSpPr>
            <a:spLocks noGrp="1"/>
          </p:cNvSpPr>
          <p:nvPr>
            <p:ph idx="1"/>
          </p:nvPr>
        </p:nvSpPr>
        <p:spPr/>
        <p:txBody>
          <a:bodyPr/>
          <a:lstStyle/>
          <a:p>
            <a:r>
              <a:rPr lang="en-US" dirty="0" smtClean="0"/>
              <a:t>Use of more than one CPU in a system, i.e. a multiprocessor system</a:t>
            </a:r>
          </a:p>
          <a:p>
            <a:pPr lvl="1"/>
            <a:r>
              <a:rPr lang="en-US" dirty="0" smtClean="0"/>
              <a:t>Not the same as “multiprogramming” – ability to execute more than one program at a time</a:t>
            </a:r>
          </a:p>
          <a:p>
            <a:pPr lvl="1"/>
            <a:endParaRPr lang="en-US" dirty="0"/>
          </a:p>
          <a:p>
            <a:r>
              <a:rPr lang="en-US" dirty="0" smtClean="0"/>
              <a:t>Asymmetric multiprocessing: master/slave (central control), master controls all work to be done by slaves</a:t>
            </a:r>
          </a:p>
          <a:p>
            <a:r>
              <a:rPr lang="en-US" dirty="0" smtClean="0"/>
              <a:t>Symmetric multiprocessing (SMP): peers, any task can be done by any CPU</a:t>
            </a:r>
          </a:p>
          <a:p>
            <a:pPr lvl="1"/>
            <a:r>
              <a:rPr lang="en-US" dirty="0" smtClean="0"/>
              <a:t>What controls the distribution of work?</a:t>
            </a:r>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18</a:t>
            </a:fld>
            <a:endParaRPr lang="en-US"/>
          </a:p>
        </p:txBody>
      </p:sp>
    </p:spTree>
    <p:extLst>
      <p:ext uri="{BB962C8B-B14F-4D97-AF65-F5344CB8AC3E}">
        <p14:creationId xmlns:p14="http://schemas.microsoft.com/office/powerpoint/2010/main" val="97291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 vs. Multi-core</a:t>
            </a:r>
            <a:endParaRPr lang="en-CA"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1857374"/>
            <a:ext cx="5439211" cy="33782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462088"/>
            <a:ext cx="5760721" cy="4723172"/>
          </a:xfrm>
          <a:prstGeom prst="rect">
            <a:avLst/>
          </a:prstGeom>
        </p:spPr>
      </p:pic>
      <p:sp>
        <p:nvSpPr>
          <p:cNvPr id="3" name="Slide Number Placeholder 2"/>
          <p:cNvSpPr>
            <a:spLocks noGrp="1"/>
          </p:cNvSpPr>
          <p:nvPr>
            <p:ph type="sldNum" sz="quarter" idx="12"/>
          </p:nvPr>
        </p:nvSpPr>
        <p:spPr/>
        <p:txBody>
          <a:bodyPr/>
          <a:lstStyle/>
          <a:p>
            <a:fld id="{FDDB6027-878D-A249-A7C0-2BF119D95C83}" type="slidenum">
              <a:rPr lang="en-US" smtClean="0"/>
              <a:t>19</a:t>
            </a:fld>
            <a:endParaRPr lang="en-US"/>
          </a:p>
        </p:txBody>
      </p:sp>
    </p:spTree>
    <p:extLst>
      <p:ext uri="{BB962C8B-B14F-4D97-AF65-F5344CB8AC3E}">
        <p14:creationId xmlns:p14="http://schemas.microsoft.com/office/powerpoint/2010/main" val="2022228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Objectives</a:t>
            </a:r>
            <a:endParaRPr lang="en-US" dirty="0"/>
          </a:p>
        </p:txBody>
      </p:sp>
      <p:sp>
        <p:nvSpPr>
          <p:cNvPr id="3" name="Content Placeholder 2"/>
          <p:cNvSpPr>
            <a:spLocks noGrp="1"/>
          </p:cNvSpPr>
          <p:nvPr>
            <p:ph idx="1"/>
          </p:nvPr>
        </p:nvSpPr>
        <p:spPr/>
        <p:txBody>
          <a:bodyPr/>
          <a:lstStyle/>
          <a:p>
            <a:pPr lvl="0"/>
            <a:r>
              <a:rPr lang="en-CA" dirty="0"/>
              <a:t>Define key operating system </a:t>
            </a:r>
            <a:r>
              <a:rPr lang="en-CA" dirty="0" smtClean="0"/>
              <a:t>terms</a:t>
            </a:r>
            <a:endParaRPr lang="en-CA" dirty="0"/>
          </a:p>
          <a:p>
            <a:pPr lvl="0"/>
            <a:r>
              <a:rPr lang="en-CA" dirty="0"/>
              <a:t>Outline the historical development of general purpose computer </a:t>
            </a:r>
            <a:r>
              <a:rPr lang="en-CA" dirty="0" smtClean="0"/>
              <a:t>systems</a:t>
            </a:r>
            <a:endParaRPr lang="en-CA" dirty="0"/>
          </a:p>
          <a:p>
            <a:pPr lvl="0"/>
            <a:r>
              <a:rPr lang="en-CA" dirty="0"/>
              <a:t>Describe computer system </a:t>
            </a:r>
            <a:r>
              <a:rPr lang="en-CA" dirty="0" smtClean="0"/>
              <a:t>architectures</a:t>
            </a:r>
          </a:p>
          <a:p>
            <a:r>
              <a:rPr lang="en-CA" dirty="0"/>
              <a:t>Describe computer system </a:t>
            </a:r>
            <a:r>
              <a:rPr lang="en-CA" dirty="0" smtClean="0"/>
              <a:t>environments</a:t>
            </a:r>
            <a:endParaRPr lang="en-CA" dirty="0"/>
          </a:p>
          <a:p>
            <a:pPr lvl="0"/>
            <a:r>
              <a:rPr lang="en-CA" dirty="0"/>
              <a:t>Describe the general operation of computer systems, including interrupt </a:t>
            </a:r>
            <a:r>
              <a:rPr lang="en-CA" dirty="0" smtClean="0"/>
              <a:t>structure</a:t>
            </a:r>
            <a:endParaRPr lang="en-CA" dirty="0"/>
          </a:p>
        </p:txBody>
      </p:sp>
      <p:sp>
        <p:nvSpPr>
          <p:cNvPr id="4" name="Slide Number Placeholder 3"/>
          <p:cNvSpPr>
            <a:spLocks noGrp="1"/>
          </p:cNvSpPr>
          <p:nvPr>
            <p:ph type="sldNum" sz="quarter" idx="12"/>
          </p:nvPr>
        </p:nvSpPr>
        <p:spPr/>
        <p:txBody>
          <a:bodyPr/>
          <a:lstStyle/>
          <a:p>
            <a:fld id="{FDDB6027-878D-A249-A7C0-2BF119D95C83}" type="slidenum">
              <a:rPr lang="en-US" smtClean="0"/>
              <a:t>2</a:t>
            </a:fld>
            <a:endParaRPr lang="en-US"/>
          </a:p>
        </p:txBody>
      </p:sp>
    </p:spTree>
    <p:extLst>
      <p:ext uri="{BB962C8B-B14F-4D97-AF65-F5344CB8AC3E}">
        <p14:creationId xmlns:p14="http://schemas.microsoft.com/office/powerpoint/2010/main" val="1315160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r>
              <a:rPr lang="en-US" altLang="en-US" sz="4000" dirty="0"/>
              <a:t>Symmetric Multiprocessing Architecture</a:t>
            </a:r>
          </a:p>
        </p:txBody>
      </p:sp>
      <p:pic>
        <p:nvPicPr>
          <p:cNvPr id="30723"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614" y="1760538"/>
            <a:ext cx="6319837"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p:cNvSpPr>
          <p:nvPr/>
        </p:nvSpPr>
        <p:spPr>
          <a:xfrm>
            <a:off x="4142874" y="6207653"/>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ITSC205 Operating Systems Internals</a:t>
            </a:r>
            <a:endParaRPr lang="en-US" dirty="0"/>
          </a:p>
        </p:txBody>
      </p:sp>
      <p:sp>
        <p:nvSpPr>
          <p:cNvPr id="3" name="Slide Number Placeholder 2"/>
          <p:cNvSpPr>
            <a:spLocks noGrp="1"/>
          </p:cNvSpPr>
          <p:nvPr>
            <p:ph type="sldNum" sz="quarter" idx="12"/>
          </p:nvPr>
        </p:nvSpPr>
        <p:spPr/>
        <p:txBody>
          <a:bodyPr/>
          <a:lstStyle/>
          <a:p>
            <a:fld id="{FDDB6027-878D-A249-A7C0-2BF119D95C83}" type="slidenum">
              <a:rPr lang="en-US" smtClean="0"/>
              <a:t>20</a:t>
            </a:fld>
            <a:endParaRPr lang="en-US"/>
          </a:p>
        </p:txBody>
      </p:sp>
    </p:spTree>
    <p:extLst>
      <p:ext uri="{BB962C8B-B14F-4D97-AF65-F5344CB8AC3E}">
        <p14:creationId xmlns:p14="http://schemas.microsoft.com/office/powerpoint/2010/main" val="1928974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noChangeArrowheads="1"/>
          </p:cNvSpPr>
          <p:nvPr>
            <p:ph type="title"/>
          </p:nvPr>
        </p:nvSpPr>
        <p:spPr/>
        <p:txBody>
          <a:bodyPr>
            <a:normAutofit/>
          </a:bodyPr>
          <a:lstStyle/>
          <a:p>
            <a:r>
              <a:rPr lang="en-US" altLang="en-US" sz="4000" dirty="0" smtClean="0"/>
              <a:t>A Dual-Core Design</a:t>
            </a:r>
          </a:p>
        </p:txBody>
      </p:sp>
      <p:sp>
        <p:nvSpPr>
          <p:cNvPr id="52226" name="Content Placeholder 1"/>
          <p:cNvSpPr>
            <a:spLocks noGrp="1" noChangeArrowheads="1"/>
          </p:cNvSpPr>
          <p:nvPr>
            <p:ph idx="1"/>
          </p:nvPr>
        </p:nvSpPr>
        <p:spPr>
          <a:xfrm>
            <a:off x="838200" y="1553251"/>
            <a:ext cx="5231860" cy="4351338"/>
          </a:xfrm>
        </p:spPr>
        <p:txBody>
          <a:bodyPr>
            <a:normAutofit/>
          </a:bodyPr>
          <a:lstStyle/>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Multi-chip and </a:t>
            </a:r>
            <a:r>
              <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rPr>
              <a:t>multicore</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Systems containing all  chips</a:t>
            </a:r>
            <a:endPar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endParaRP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Arial" panose="020B0604020202020204" pitchFamily="34" charset="0"/>
              </a:rPr>
              <a:t>Chassis containing multiple separate systems</a:t>
            </a:r>
          </a:p>
          <a:p>
            <a:pPr>
              <a:buFont typeface="Wingdings" panose="05000000000000000000" pitchFamily="2" charset="2"/>
              <a:buChar char="q"/>
            </a:pPr>
            <a:r>
              <a:rPr lang="en-US" altLang="en-US" dirty="0">
                <a:latin typeface="Arial" panose="020B0604020202020204" pitchFamily="34" charset="0"/>
                <a:cs typeface="Arial" panose="020B0604020202020204" pitchFamily="34" charset="0"/>
              </a:rPr>
              <a:t>It supports </a:t>
            </a:r>
            <a:r>
              <a:rPr lang="en-US" altLang="en-US" b="1" dirty="0">
                <a:solidFill>
                  <a:srgbClr val="FF0000"/>
                </a:solidFill>
                <a:latin typeface="Arial" panose="020B0604020202020204" pitchFamily="34" charset="0"/>
                <a:cs typeface="Arial" panose="020B0604020202020204" pitchFamily="34" charset="0"/>
              </a:rPr>
              <a:t>UMA</a:t>
            </a:r>
            <a:r>
              <a:rPr lang="en-US" altLang="en-US" dirty="0">
                <a:latin typeface="Arial" panose="020B0604020202020204" pitchFamily="34" charset="0"/>
                <a:cs typeface="Arial" panose="020B0604020202020204" pitchFamily="34" charset="0"/>
              </a:rPr>
              <a:t> (Uniform Memory Access) and </a:t>
            </a:r>
            <a:r>
              <a:rPr lang="en-US" altLang="en-US" b="1" dirty="0">
                <a:solidFill>
                  <a:srgbClr val="FF0000"/>
                </a:solidFill>
                <a:latin typeface="Arial" panose="020B0604020202020204" pitchFamily="34" charset="0"/>
                <a:cs typeface="Arial" panose="020B0604020202020204" pitchFamily="34" charset="0"/>
              </a:rPr>
              <a:t>NUMA</a:t>
            </a:r>
            <a:r>
              <a:rPr lang="en-US" altLang="en-US" dirty="0">
                <a:latin typeface="Arial" panose="020B0604020202020204" pitchFamily="34" charset="0"/>
                <a:cs typeface="Arial" panose="020B0604020202020204" pitchFamily="34" charset="0"/>
              </a:rPr>
              <a:t>(Non-Uniform memory Access)  </a:t>
            </a:r>
          </a:p>
          <a:p>
            <a:pPr marL="457200" lvl="1" indent="0">
              <a:buNone/>
            </a:pPr>
            <a:endParaRPr lang="en-US" altLang="en-US" sz="3200" dirty="0" smtClean="0">
              <a:latin typeface="Verdana" panose="020B0604030504040204" pitchFamily="34" charset="0"/>
              <a:ea typeface="Verdana" panose="020B0604030504040204" pitchFamily="34" charset="0"/>
            </a:endParaRPr>
          </a:p>
        </p:txBody>
      </p:sp>
      <p:sp>
        <p:nvSpPr>
          <p:cNvPr id="5" name="Footer Placeholder 3"/>
          <p:cNvSpPr txBox="1">
            <a:spLocks/>
          </p:cNvSpPr>
          <p:nvPr/>
        </p:nvSpPr>
        <p:spPr>
          <a:xfrm>
            <a:off x="4142874" y="6207653"/>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ITSC205 Operating Systems Internals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176" y="1359947"/>
            <a:ext cx="4709624" cy="419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FDDB6027-878D-A249-A7C0-2BF119D95C83}" type="slidenum">
              <a:rPr lang="en-US" smtClean="0"/>
              <a:t>21</a:t>
            </a:fld>
            <a:endParaRPr lang="en-US"/>
          </a:p>
        </p:txBody>
      </p:sp>
    </p:spTree>
    <p:extLst>
      <p:ext uri="{BB962C8B-B14F-4D97-AF65-F5344CB8AC3E}">
        <p14:creationId xmlns:p14="http://schemas.microsoft.com/office/powerpoint/2010/main" val="3060490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Quad Core</a:t>
            </a:r>
          </a:p>
        </p:txBody>
      </p:sp>
      <p:pic>
        <p:nvPicPr>
          <p:cNvPr id="34819" name="Picture 2" descr="http://www.3dnews.ru/_imgdata/img/2006/09/15/268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306" y="1690688"/>
            <a:ext cx="5005388"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p:cNvSpPr>
          <p:nvPr/>
        </p:nvSpPr>
        <p:spPr>
          <a:xfrm>
            <a:off x="4142874" y="6207653"/>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ITSC205 Operating Systems Internals</a:t>
            </a:r>
            <a:endParaRPr lang="en-US" dirty="0"/>
          </a:p>
        </p:txBody>
      </p:sp>
      <p:sp>
        <p:nvSpPr>
          <p:cNvPr id="3" name="Slide Number Placeholder 2"/>
          <p:cNvSpPr>
            <a:spLocks noGrp="1"/>
          </p:cNvSpPr>
          <p:nvPr>
            <p:ph type="sldNum" sz="quarter" idx="12"/>
          </p:nvPr>
        </p:nvSpPr>
        <p:spPr/>
        <p:txBody>
          <a:bodyPr/>
          <a:lstStyle/>
          <a:p>
            <a:fld id="{FDDB6027-878D-A249-A7C0-2BF119D95C83}"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028" y="5710036"/>
            <a:ext cx="1380032" cy="331208"/>
          </a:xfrm>
          <a:prstGeom prst="rect">
            <a:avLst/>
          </a:prstGeom>
        </p:spPr>
      </p:pic>
    </p:spTree>
    <p:extLst>
      <p:ext uri="{BB962C8B-B14F-4D97-AF65-F5344CB8AC3E}">
        <p14:creationId xmlns:p14="http://schemas.microsoft.com/office/powerpoint/2010/main" val="2110466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Blade Servers</a:t>
            </a:r>
            <a:endParaRPr lang="en-CA" dirty="0"/>
          </a:p>
        </p:txBody>
      </p:sp>
      <p:sp>
        <p:nvSpPr>
          <p:cNvPr id="3" name="Content Placeholder 2"/>
          <p:cNvSpPr>
            <a:spLocks noGrp="1"/>
          </p:cNvSpPr>
          <p:nvPr>
            <p:ph idx="1"/>
          </p:nvPr>
        </p:nvSpPr>
        <p:spPr>
          <a:xfrm>
            <a:off x="838200" y="1452495"/>
            <a:ext cx="10515600" cy="4351338"/>
          </a:xfrm>
        </p:spPr>
        <p:txBody>
          <a:bodyPr/>
          <a:lstStyle/>
          <a:p>
            <a:r>
              <a:rPr lang="en-US" dirty="0" smtClean="0"/>
              <a:t>Has its own processor board and OS to operate independently</a:t>
            </a:r>
          </a:p>
          <a:p>
            <a:pPr lvl="1"/>
            <a:r>
              <a:rPr lang="en-US" dirty="0" smtClean="0"/>
              <a:t>Shared power supply, cooling system and networking modules</a:t>
            </a:r>
          </a:p>
          <a:p>
            <a:r>
              <a:rPr lang="en-US" dirty="0" smtClean="0"/>
              <a:t>Each </a:t>
            </a:r>
            <a:r>
              <a:rPr lang="en-US" dirty="0" smtClean="0"/>
              <a:t>can have more than one CPU and cores</a:t>
            </a:r>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514" y="3406906"/>
            <a:ext cx="3599481" cy="2396927"/>
          </a:xfrm>
          <a:prstGeom prst="rect">
            <a:avLst/>
          </a:prstGeom>
        </p:spPr>
      </p:pic>
      <p:sp>
        <p:nvSpPr>
          <p:cNvPr id="7" name="Rectangle 6"/>
          <p:cNvSpPr/>
          <p:nvPr/>
        </p:nvSpPr>
        <p:spPr>
          <a:xfrm>
            <a:off x="6983851" y="5859398"/>
            <a:ext cx="3493649" cy="369332"/>
          </a:xfrm>
          <a:prstGeom prst="rect">
            <a:avLst/>
          </a:prstGeom>
        </p:spPr>
        <p:txBody>
          <a:bodyPr wrap="none">
            <a:spAutoFit/>
          </a:bodyPr>
          <a:lstStyle/>
          <a:p>
            <a:r>
              <a:rPr lang="en-CA" dirty="0"/>
              <a:t>Cisco UCS blade servers in a chassis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597" y="3367677"/>
            <a:ext cx="3638146" cy="221472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3028" y="6041244"/>
            <a:ext cx="1380032" cy="331208"/>
          </a:xfrm>
          <a:prstGeom prst="rect">
            <a:avLst/>
          </a:prstGeom>
        </p:spPr>
      </p:pic>
      <p:sp>
        <p:nvSpPr>
          <p:cNvPr id="10" name="Rectangle 9"/>
          <p:cNvSpPr/>
          <p:nvPr/>
        </p:nvSpPr>
        <p:spPr>
          <a:xfrm>
            <a:off x="1563597" y="5582399"/>
            <a:ext cx="4821113" cy="646331"/>
          </a:xfrm>
          <a:prstGeom prst="rect">
            <a:avLst/>
          </a:prstGeom>
        </p:spPr>
        <p:txBody>
          <a:bodyPr wrap="square">
            <a:spAutoFit/>
          </a:bodyPr>
          <a:lstStyle/>
          <a:p>
            <a:r>
              <a:rPr lang="pt-BR" dirty="0"/>
              <a:t>Supermicro SBI-7228R-T2X blade server, containing two dual-CPU server nodes</a:t>
            </a:r>
            <a:endParaRPr lang="en-CA" dirty="0"/>
          </a:p>
        </p:txBody>
      </p:sp>
    </p:spTree>
    <p:extLst>
      <p:ext uri="{BB962C8B-B14F-4D97-AF65-F5344CB8AC3E}">
        <p14:creationId xmlns:p14="http://schemas.microsoft.com/office/powerpoint/2010/main" val="2554339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to verify hardware settings</a:t>
            </a:r>
            <a:endParaRPr lang="en-CA" dirty="0"/>
          </a:p>
        </p:txBody>
      </p:sp>
      <p:sp>
        <p:nvSpPr>
          <p:cNvPr id="3" name="Content Placeholder 2"/>
          <p:cNvSpPr>
            <a:spLocks noGrp="1"/>
          </p:cNvSpPr>
          <p:nvPr>
            <p:ph idx="1"/>
          </p:nvPr>
        </p:nvSpPr>
        <p:spPr/>
        <p:txBody>
          <a:bodyPr/>
          <a:lstStyle/>
          <a:p>
            <a:r>
              <a:rPr lang="en-CA" dirty="0" smtClean="0"/>
              <a:t>Linux</a:t>
            </a:r>
          </a:p>
          <a:p>
            <a:pPr lvl="1"/>
            <a:r>
              <a:rPr lang="en-CA" dirty="0" err="1" smtClean="0"/>
              <a:t>lscpu</a:t>
            </a:r>
            <a:endParaRPr lang="en-CA" dirty="0" smtClean="0"/>
          </a:p>
          <a:p>
            <a:pPr lvl="1"/>
            <a:r>
              <a:rPr lang="en-CA" dirty="0" err="1" smtClean="0"/>
              <a:t>lshw</a:t>
            </a:r>
            <a:endParaRPr lang="en-CA" dirty="0"/>
          </a:p>
          <a:p>
            <a:pPr lvl="1"/>
            <a:r>
              <a:rPr lang="en-CA" dirty="0" err="1"/>
              <a:t>dmesg</a:t>
            </a:r>
            <a:r>
              <a:rPr lang="en-CA" dirty="0"/>
              <a:t> | grep </a:t>
            </a:r>
            <a:r>
              <a:rPr lang="en-CA" dirty="0" err="1"/>
              <a:t>cpu</a:t>
            </a:r>
            <a:endParaRPr lang="en-CA" dirty="0"/>
          </a:p>
          <a:p>
            <a:pPr lvl="1"/>
            <a:r>
              <a:rPr lang="en-CA" dirty="0" err="1"/>
              <a:t>dmidecode</a:t>
            </a:r>
            <a:r>
              <a:rPr lang="en-CA" dirty="0"/>
              <a:t>  -t processor</a:t>
            </a:r>
          </a:p>
          <a:p>
            <a:r>
              <a:rPr lang="en-CA" dirty="0" smtClean="0"/>
              <a:t>Windows</a:t>
            </a:r>
          </a:p>
          <a:p>
            <a:pPr lvl="1"/>
            <a:r>
              <a:rPr lang="en-CA" dirty="0" smtClean="0"/>
              <a:t>Task Manager </a:t>
            </a:r>
            <a:r>
              <a:rPr lang="en-CA" dirty="0" smtClean="0">
                <a:sym typeface="Wingdings" panose="05000000000000000000" pitchFamily="2" charset="2"/>
              </a:rPr>
              <a:t> Performance</a:t>
            </a:r>
          </a:p>
          <a:p>
            <a:pPr lvl="1"/>
            <a:r>
              <a:rPr lang="en-CA" dirty="0" smtClean="0">
                <a:sym typeface="Wingdings" panose="05000000000000000000" pitchFamily="2" charset="2"/>
              </a:rPr>
              <a:t>System Information</a:t>
            </a:r>
            <a:endParaRPr lang="en-CA" dirty="0" smtClean="0"/>
          </a:p>
          <a:p>
            <a:pPr marL="457200" lvl="1" indent="0">
              <a:buNone/>
            </a:pPr>
            <a:endParaRPr lang="en-CA" dirty="0"/>
          </a:p>
          <a:p>
            <a:pPr marL="457200" lvl="1" indent="0">
              <a:buNone/>
            </a:pPr>
            <a:endParaRPr lang="en-CA" dirty="0" smtClean="0"/>
          </a:p>
          <a:p>
            <a:pPr marL="457200" lvl="1" indent="0">
              <a:buNone/>
            </a:pPr>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24</a:t>
            </a:fld>
            <a:endParaRPr lang="en-US"/>
          </a:p>
        </p:txBody>
      </p:sp>
    </p:spTree>
    <p:extLst>
      <p:ext uri="{BB962C8B-B14F-4D97-AF65-F5344CB8AC3E}">
        <p14:creationId xmlns:p14="http://schemas.microsoft.com/office/powerpoint/2010/main" val="11013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3625" y="2752726"/>
            <a:ext cx="7772400" cy="1362075"/>
          </a:xfrm>
        </p:spPr>
        <p:txBody>
          <a:bodyPr/>
          <a:lstStyle/>
          <a:p>
            <a:pPr algn="ctr">
              <a:defRPr/>
            </a:pPr>
            <a:r>
              <a:rPr lang="fr-CA" dirty="0" smtClean="0"/>
              <a:t>OS components</a:t>
            </a:r>
            <a:endParaRPr lang="fr-CA" dirty="0"/>
          </a:p>
        </p:txBody>
      </p:sp>
      <p:sp>
        <p:nvSpPr>
          <p:cNvPr id="3" name="Slide Number Placeholder 2"/>
          <p:cNvSpPr>
            <a:spLocks noGrp="1"/>
          </p:cNvSpPr>
          <p:nvPr>
            <p:ph type="sldNum" sz="quarter" idx="12"/>
          </p:nvPr>
        </p:nvSpPr>
        <p:spPr/>
        <p:txBody>
          <a:bodyPr/>
          <a:lstStyle/>
          <a:p>
            <a:fld id="{FDDB6027-878D-A249-A7C0-2BF119D95C83}" type="slidenum">
              <a:rPr lang="en-US" smtClean="0"/>
              <a:t>25</a:t>
            </a:fld>
            <a:endParaRPr lang="en-US"/>
          </a:p>
        </p:txBody>
      </p:sp>
    </p:spTree>
    <p:extLst>
      <p:ext uri="{BB962C8B-B14F-4D97-AF65-F5344CB8AC3E}">
        <p14:creationId xmlns:p14="http://schemas.microsoft.com/office/powerpoint/2010/main" val="447485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OS Components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9134" y="1451371"/>
            <a:ext cx="9473783" cy="4716735"/>
          </a:xfrm>
        </p:spPr>
      </p:pic>
      <p:sp>
        <p:nvSpPr>
          <p:cNvPr id="3" name="Slide Number Placeholder 2"/>
          <p:cNvSpPr>
            <a:spLocks noGrp="1"/>
          </p:cNvSpPr>
          <p:nvPr>
            <p:ph type="sldNum" sz="quarter" idx="12"/>
          </p:nvPr>
        </p:nvSpPr>
        <p:spPr/>
        <p:txBody>
          <a:bodyPr/>
          <a:lstStyle/>
          <a:p>
            <a:fld id="{FDDB6027-878D-A249-A7C0-2BF119D95C83}" type="slidenum">
              <a:rPr lang="en-US" smtClean="0"/>
              <a:t>26</a:t>
            </a:fld>
            <a:endParaRPr lang="en-US"/>
          </a:p>
        </p:txBody>
      </p:sp>
    </p:spTree>
    <p:extLst>
      <p:ext uri="{BB962C8B-B14F-4D97-AF65-F5344CB8AC3E}">
        <p14:creationId xmlns:p14="http://schemas.microsoft.com/office/powerpoint/2010/main" val="1384082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r>
              <a:rPr lang="en-US" altLang="en-US" sz="4000" dirty="0" smtClean="0"/>
              <a:t>Operating Systems Components</a:t>
            </a:r>
          </a:p>
        </p:txBody>
      </p:sp>
      <p:sp>
        <p:nvSpPr>
          <p:cNvPr id="41987" name="Content Placeholder 2"/>
          <p:cNvSpPr>
            <a:spLocks noGrp="1"/>
          </p:cNvSpPr>
          <p:nvPr>
            <p:ph idx="1"/>
          </p:nvPr>
        </p:nvSpPr>
        <p:spPr/>
        <p:txBody>
          <a:bodyPr>
            <a:normAutofit/>
          </a:bodyPr>
          <a:lstStyle/>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Process and Threads Management</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Memory Management</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Storage and File System Management</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Device Management</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Network Management</a:t>
            </a:r>
            <a:r>
              <a:rPr lang="en-US" altLang="en-US" dirty="0">
                <a:latin typeface="Verdana" panose="020B0604030504040204" pitchFamily="34" charset="0"/>
                <a:ea typeface="Verdana" panose="020B0604030504040204" pitchFamily="34" charset="0"/>
              </a:rPr>
              <a:t> </a:t>
            </a:r>
            <a:endParaRPr lang="en-US" altLang="en-US" sz="2400"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12"/>
          </p:nvPr>
        </p:nvSpPr>
        <p:spPr/>
        <p:txBody>
          <a:bodyPr/>
          <a:lstStyle/>
          <a:p>
            <a:fld id="{FDDB6027-878D-A249-A7C0-2BF119D95C83}" type="slidenum">
              <a:rPr lang="en-US" smtClean="0"/>
              <a:t>27</a:t>
            </a:fld>
            <a:endParaRPr lang="en-US"/>
          </a:p>
        </p:txBody>
      </p:sp>
    </p:spTree>
    <p:extLst>
      <p:ext uri="{BB962C8B-B14F-4D97-AF65-F5344CB8AC3E}">
        <p14:creationId xmlns:p14="http://schemas.microsoft.com/office/powerpoint/2010/main" val="2591097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altLang="en-US" dirty="0" smtClean="0"/>
              <a:t>Process Management</a:t>
            </a:r>
          </a:p>
        </p:txBody>
      </p:sp>
      <p:sp>
        <p:nvSpPr>
          <p:cNvPr id="43011" name="Rectangle 3"/>
          <p:cNvSpPr>
            <a:spLocks noGrp="1" noChangeArrowheads="1"/>
          </p:cNvSpPr>
          <p:nvPr>
            <p:ph idx="1"/>
          </p:nvPr>
        </p:nvSpPr>
        <p:spPr>
          <a:xfrm>
            <a:off x="838200" y="1690688"/>
            <a:ext cx="10515600" cy="4351338"/>
          </a:xfrm>
        </p:spPr>
        <p:txBody>
          <a:bodyPr>
            <a:normAutofit/>
          </a:bodyPr>
          <a:lstStyle/>
          <a:p>
            <a:pPr>
              <a:lnSpc>
                <a:spcPct val="90000"/>
              </a:lnSpc>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Arial" panose="020B0604020202020204" pitchFamily="34" charset="0"/>
              </a:rPr>
              <a:t>A process is a program in execution. It is a unit of work within the system. Program is a </a:t>
            </a:r>
            <a:r>
              <a:rPr lang="en-US" altLang="en-US" sz="2400" b="1" i="1" dirty="0" smtClean="0">
                <a:latin typeface="Verdana" panose="020B0604030504040204" pitchFamily="34" charset="0"/>
                <a:ea typeface="Verdana" panose="020B0604030504040204" pitchFamily="34" charset="0"/>
                <a:cs typeface="Arial" panose="020B0604020202020204" pitchFamily="34" charset="0"/>
              </a:rPr>
              <a:t>passive entity</a:t>
            </a:r>
            <a:r>
              <a:rPr lang="en-US" altLang="en-US" sz="2400" dirty="0" smtClean="0">
                <a:latin typeface="Verdana" panose="020B0604030504040204" pitchFamily="34" charset="0"/>
                <a:ea typeface="Verdana" panose="020B0604030504040204" pitchFamily="34" charset="0"/>
                <a:cs typeface="Arial" panose="020B0604020202020204" pitchFamily="34" charset="0"/>
              </a:rPr>
              <a:t>, process is </a:t>
            </a:r>
            <a:r>
              <a:rPr lang="en-US" altLang="en-US" sz="2400" dirty="0" smtClean="0">
                <a:solidFill>
                  <a:srgbClr val="000000"/>
                </a:solidFill>
                <a:latin typeface="Verdana" panose="020B0604030504040204" pitchFamily="34" charset="0"/>
                <a:ea typeface="Verdana" panose="020B0604030504040204" pitchFamily="34" charset="0"/>
                <a:cs typeface="Arial" panose="020B0604020202020204" pitchFamily="34" charset="0"/>
              </a:rPr>
              <a:t>an </a:t>
            </a:r>
            <a:r>
              <a:rPr lang="en-US" altLang="en-US" sz="2400" b="1"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active entity</a:t>
            </a:r>
            <a:r>
              <a:rPr lang="en-US" altLang="en-US" sz="2400" dirty="0" smtClean="0">
                <a:latin typeface="Verdana" panose="020B0604030504040204" pitchFamily="34" charset="0"/>
                <a:ea typeface="Verdana" panose="020B0604030504040204" pitchFamily="34" charset="0"/>
                <a:cs typeface="Arial" panose="020B0604020202020204" pitchFamily="34" charset="0"/>
              </a:rPr>
              <a:t>. Processes can run in parallel across multiple CPU cores</a:t>
            </a:r>
          </a:p>
          <a:p>
            <a:pPr>
              <a:lnSpc>
                <a:spcPct val="90000"/>
              </a:lnSpc>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 </a:t>
            </a:r>
            <a:r>
              <a:rPr lang="en-US" altLang="en-US" sz="2400" dirty="0" smtClean="0">
                <a:latin typeface="Verdana" panose="020B0604030504040204" pitchFamily="34" charset="0"/>
                <a:ea typeface="Verdana" panose="020B0604030504040204" pitchFamily="34" charset="0"/>
                <a:cs typeface="Arial" panose="020B0604020202020204" pitchFamily="34" charset="0"/>
              </a:rPr>
              <a:t>Create and delete processes and threads</a:t>
            </a:r>
          </a:p>
          <a:p>
            <a:pPr>
              <a:lnSpc>
                <a:spcPct val="90000"/>
              </a:lnSpc>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 S</a:t>
            </a:r>
            <a:r>
              <a:rPr lang="en-US" altLang="en-US" sz="2400" dirty="0" smtClean="0">
                <a:latin typeface="Verdana" panose="020B0604030504040204" pitchFamily="34" charset="0"/>
                <a:ea typeface="Verdana" panose="020B0604030504040204" pitchFamily="34" charset="0"/>
                <a:cs typeface="Arial" panose="020B0604020202020204" pitchFamily="34" charset="0"/>
              </a:rPr>
              <a:t>chedule processes and threads on the CPUs</a:t>
            </a:r>
          </a:p>
          <a:p>
            <a:pPr>
              <a:lnSpc>
                <a:spcPct val="90000"/>
              </a:lnSpc>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 </a:t>
            </a:r>
            <a:r>
              <a:rPr lang="en-US" altLang="en-US" sz="2400" dirty="0" smtClean="0">
                <a:latin typeface="Verdana" panose="020B0604030504040204" pitchFamily="34" charset="0"/>
                <a:ea typeface="Verdana" panose="020B0604030504040204" pitchFamily="34" charset="0"/>
                <a:cs typeface="Arial" panose="020B0604020202020204" pitchFamily="34" charset="0"/>
              </a:rPr>
              <a:t>Suspend and resume processes</a:t>
            </a:r>
          </a:p>
          <a:p>
            <a:pPr>
              <a:lnSpc>
                <a:spcPct val="90000"/>
              </a:lnSpc>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Arial" panose="020B0604020202020204" pitchFamily="34" charset="0"/>
              </a:rPr>
              <a:t> Provide mechanism for process synchronization</a:t>
            </a:r>
          </a:p>
          <a:p>
            <a:pPr>
              <a:lnSpc>
                <a:spcPct val="90000"/>
              </a:lnSpc>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 </a:t>
            </a:r>
            <a:r>
              <a:rPr lang="en-US" altLang="en-US" sz="2400" dirty="0" smtClean="0">
                <a:latin typeface="Verdana" panose="020B0604030504040204" pitchFamily="34" charset="0"/>
                <a:ea typeface="Verdana" panose="020B0604030504040204" pitchFamily="34" charset="0"/>
                <a:cs typeface="Arial" panose="020B0604020202020204" pitchFamily="34" charset="0"/>
              </a:rPr>
              <a:t>Provide mechanism for inter-process communication (IPC)</a:t>
            </a:r>
          </a:p>
          <a:p>
            <a:pPr>
              <a:lnSpc>
                <a:spcPct val="90000"/>
              </a:lnSpc>
              <a:buFont typeface="Wingdings" panose="05000000000000000000" pitchFamily="2" charset="2"/>
              <a:buChar char="q"/>
            </a:pPr>
            <a:endParaRPr lang="en-US" altLang="en-US" sz="2400" dirty="0" smtClean="0">
              <a:latin typeface="Verdana" panose="020B0604030504040204" pitchFamily="34" charset="0"/>
              <a:ea typeface="Verdana" panose="020B0604030504040204" pitchFamily="34" charset="0"/>
              <a:cs typeface="Arial" panose="020B0604020202020204" pitchFamily="34" charset="0"/>
            </a:endParaRPr>
          </a:p>
          <a:p>
            <a:pPr>
              <a:lnSpc>
                <a:spcPct val="90000"/>
              </a:lnSpc>
              <a:buFont typeface="Wingdings" panose="05000000000000000000" pitchFamily="2" charset="2"/>
              <a:buChar char="q"/>
            </a:pPr>
            <a:endParaRPr lang="en-US" altLang="en-US" sz="3100" dirty="0" smtClean="0">
              <a:latin typeface="Verdana" panose="020B0604030504040204" pitchFamily="34" charset="0"/>
              <a:ea typeface="Verdana" panose="020B0604030504040204" pitchFamily="34" charset="0"/>
              <a:cs typeface="Arial" panose="020B0604020202020204" pitchFamily="34" charset="0"/>
            </a:endParaRPr>
          </a:p>
        </p:txBody>
      </p:sp>
      <p:sp>
        <p:nvSpPr>
          <p:cNvPr id="4" name="Footer Placeholder 3"/>
          <p:cNvSpPr txBox="1">
            <a:spLocks/>
          </p:cNvSpPr>
          <p:nvPr/>
        </p:nvSpPr>
        <p:spPr>
          <a:xfrm>
            <a:off x="4142874" y="6207653"/>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ITSC205 Operating Systems Internals</a:t>
            </a:r>
            <a:endParaRPr lang="en-US" dirty="0"/>
          </a:p>
        </p:txBody>
      </p:sp>
      <p:sp>
        <p:nvSpPr>
          <p:cNvPr id="3" name="Slide Number Placeholder 2"/>
          <p:cNvSpPr>
            <a:spLocks noGrp="1"/>
          </p:cNvSpPr>
          <p:nvPr>
            <p:ph type="sldNum" sz="quarter" idx="12"/>
          </p:nvPr>
        </p:nvSpPr>
        <p:spPr/>
        <p:txBody>
          <a:bodyPr/>
          <a:lstStyle/>
          <a:p>
            <a:fld id="{FDDB6027-878D-A249-A7C0-2BF119D95C83}" type="slidenum">
              <a:rPr lang="en-US" smtClean="0"/>
              <a:t>28</a:t>
            </a:fld>
            <a:endParaRPr lang="en-US"/>
          </a:p>
        </p:txBody>
      </p:sp>
    </p:spTree>
    <p:extLst>
      <p:ext uri="{BB962C8B-B14F-4D97-AF65-F5344CB8AC3E}">
        <p14:creationId xmlns:p14="http://schemas.microsoft.com/office/powerpoint/2010/main" val="3105631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altLang="en-US" smtClean="0"/>
              <a:t>Memory Management</a:t>
            </a:r>
          </a:p>
        </p:txBody>
      </p:sp>
      <p:sp>
        <p:nvSpPr>
          <p:cNvPr id="45059" name="Rectangle 3"/>
          <p:cNvSpPr>
            <a:spLocks noGrp="1" noChangeArrowheads="1"/>
          </p:cNvSpPr>
          <p:nvPr>
            <p:ph idx="1"/>
          </p:nvPr>
        </p:nvSpPr>
        <p:spPr>
          <a:xfrm>
            <a:off x="838200" y="1514340"/>
            <a:ext cx="10515600" cy="4351338"/>
          </a:xfrm>
        </p:spPr>
        <p:txBody>
          <a:bodyPr>
            <a:normAutofit/>
          </a:bodyPr>
          <a:lstStyle/>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CPU reads instructions from main memory during the instruction-fetch cycle</a:t>
            </a:r>
            <a:endParaRPr lang="en-US" altLang="en-US" dirty="0">
              <a:latin typeface="Verdana" panose="020B0604030504040204" pitchFamily="34" charset="0"/>
              <a:ea typeface="Verdana" panose="020B0604030504040204" pitchFamily="34" charset="0"/>
              <a:cs typeface="Arial" panose="020B0604020202020204" pitchFamily="34" charset="0"/>
            </a:endParaRPr>
          </a:p>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Memory management activities</a:t>
            </a:r>
          </a:p>
          <a:p>
            <a:pPr lvl="1">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Keeping track of which parts of memory are currently being used and what programs are using it</a:t>
            </a:r>
          </a:p>
          <a:p>
            <a:pPr lvl="1">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Deciding which processes and data to move into and out of memory</a:t>
            </a:r>
          </a:p>
          <a:p>
            <a:pPr lvl="1">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Allocating and deallocating memory space as needed</a:t>
            </a:r>
          </a:p>
          <a:p>
            <a:pPr lvl="1">
              <a:buFont typeface="Wingdings" panose="05000000000000000000" pitchFamily="2" charset="2"/>
              <a:buChar char="q"/>
            </a:pPr>
            <a:endParaRPr lang="en-US" altLang="en-US" sz="2800" dirty="0" smtClean="0">
              <a:latin typeface="Arial" panose="020B0604020202020204" pitchFamily="34" charset="0"/>
              <a:cs typeface="Arial" panose="020B0604020202020204" pitchFamily="34" charset="0"/>
            </a:endParaRPr>
          </a:p>
        </p:txBody>
      </p:sp>
      <p:sp>
        <p:nvSpPr>
          <p:cNvPr id="4" name="Footer Placeholder 3"/>
          <p:cNvSpPr txBox="1">
            <a:spLocks/>
          </p:cNvSpPr>
          <p:nvPr/>
        </p:nvSpPr>
        <p:spPr>
          <a:xfrm>
            <a:off x="4142874" y="6207653"/>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ITSC205 Operating Systems Internals</a:t>
            </a:r>
            <a:endParaRPr lang="en-US" dirty="0"/>
          </a:p>
        </p:txBody>
      </p:sp>
      <p:sp>
        <p:nvSpPr>
          <p:cNvPr id="3" name="Slide Number Placeholder 2"/>
          <p:cNvSpPr>
            <a:spLocks noGrp="1"/>
          </p:cNvSpPr>
          <p:nvPr>
            <p:ph type="sldNum" sz="quarter" idx="12"/>
          </p:nvPr>
        </p:nvSpPr>
        <p:spPr/>
        <p:txBody>
          <a:bodyPr/>
          <a:lstStyle/>
          <a:p>
            <a:fld id="{FDDB6027-878D-A249-A7C0-2BF119D95C83}" type="slidenum">
              <a:rPr lang="en-US" smtClean="0"/>
              <a:t>29</a:t>
            </a:fld>
            <a:endParaRPr lang="en-US"/>
          </a:p>
        </p:txBody>
      </p:sp>
    </p:spTree>
    <p:extLst>
      <p:ext uri="{BB962C8B-B14F-4D97-AF65-F5344CB8AC3E}">
        <p14:creationId xmlns:p14="http://schemas.microsoft.com/office/powerpoint/2010/main" val="2676866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an Operating System?</a:t>
            </a:r>
            <a:endParaRPr lang="en-CA" dirty="0"/>
          </a:p>
        </p:txBody>
      </p:sp>
      <p:sp>
        <p:nvSpPr>
          <p:cNvPr id="3" name="Content Placeholder 2"/>
          <p:cNvSpPr>
            <a:spLocks noGrp="1"/>
          </p:cNvSpPr>
          <p:nvPr>
            <p:ph idx="1"/>
          </p:nvPr>
        </p:nvSpPr>
        <p:spPr/>
        <p:txBody>
          <a:bodyPr/>
          <a:lstStyle/>
          <a:p>
            <a:pPr marL="0" indent="0">
              <a:buNone/>
            </a:pPr>
            <a:r>
              <a:rPr lang="en-CA" dirty="0">
                <a:latin typeface="Verdana" panose="020B0604030504040204" pitchFamily="34" charset="0"/>
                <a:ea typeface="Verdana" panose="020B0604030504040204" pitchFamily="34" charset="0"/>
                <a:cs typeface="Arial" panose="020B0604020202020204" pitchFamily="34" charset="0"/>
              </a:rPr>
              <a:t>Operating System: A program </a:t>
            </a:r>
            <a:r>
              <a:rPr lang="en-US" altLang="en-US" dirty="0">
                <a:latin typeface="Verdana" panose="020B0604030504040204" pitchFamily="34" charset="0"/>
                <a:ea typeface="Verdana" panose="020B0604030504040204" pitchFamily="34" charset="0"/>
                <a:cs typeface="Arial" panose="020B0604020202020204" pitchFamily="34" charset="0"/>
              </a:rPr>
              <a:t>( code) written in high-level programming language such as C and C++ </a:t>
            </a:r>
            <a:r>
              <a:rPr lang="en-CA" dirty="0">
                <a:latin typeface="Verdana" panose="020B0604030504040204" pitchFamily="34" charset="0"/>
                <a:ea typeface="Verdana" panose="020B0604030504040204" pitchFamily="34" charset="0"/>
                <a:cs typeface="Arial" panose="020B0604020202020204" pitchFamily="34" charset="0"/>
              </a:rPr>
              <a:t>that conveniently provides computer system resources to users/applications of a computer system.</a:t>
            </a:r>
          </a:p>
          <a:p>
            <a:pPr lvl="1">
              <a:buFont typeface="Wingdings" panose="05000000000000000000" pitchFamily="2" charset="2"/>
              <a:buChar char="q"/>
            </a:pPr>
            <a:r>
              <a:rPr lang="en-CA" sz="2800" dirty="0">
                <a:latin typeface="Verdana" panose="020B0604030504040204" pitchFamily="34" charset="0"/>
                <a:ea typeface="Verdana" panose="020B0604030504040204" pitchFamily="34" charset="0"/>
                <a:cs typeface="Arial" panose="020B0604020202020204" pitchFamily="34" charset="0"/>
              </a:rPr>
              <a:t>What are the “resources”?</a:t>
            </a:r>
          </a:p>
          <a:p>
            <a:pPr lvl="1">
              <a:buFont typeface="Wingdings" panose="05000000000000000000" pitchFamily="2" charset="2"/>
              <a:buChar char="q"/>
            </a:pPr>
            <a:r>
              <a:rPr lang="en-CA" sz="2800" dirty="0">
                <a:latin typeface="Verdana" panose="020B0604030504040204" pitchFamily="34" charset="0"/>
                <a:ea typeface="Verdana" panose="020B0604030504040204" pitchFamily="34" charset="0"/>
                <a:cs typeface="Arial" panose="020B0604020202020204" pitchFamily="34" charset="0"/>
              </a:rPr>
              <a:t>Who/what are the “users”?</a:t>
            </a:r>
          </a:p>
          <a:p>
            <a:pPr lvl="1">
              <a:buFont typeface="Wingdings" panose="05000000000000000000" pitchFamily="2" charset="2"/>
              <a:buChar char="q"/>
            </a:pPr>
            <a:r>
              <a:rPr lang="en-CA" sz="2800" dirty="0">
                <a:latin typeface="Verdana" panose="020B0604030504040204" pitchFamily="34" charset="0"/>
                <a:ea typeface="Verdana" panose="020B0604030504040204" pitchFamily="34" charset="0"/>
                <a:cs typeface="Arial" panose="020B0604020202020204" pitchFamily="34" charset="0"/>
              </a:rPr>
              <a:t>What is meant by “conveniently”?</a:t>
            </a:r>
          </a:p>
          <a:p>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3</a:t>
            </a:fld>
            <a:endParaRPr lang="en-US"/>
          </a:p>
        </p:txBody>
      </p:sp>
    </p:spTree>
    <p:extLst>
      <p:ext uri="{BB962C8B-B14F-4D97-AF65-F5344CB8AC3E}">
        <p14:creationId xmlns:p14="http://schemas.microsoft.com/office/powerpoint/2010/main" val="183805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altLang="en-US" sz="4000" dirty="0" smtClean="0"/>
              <a:t>File System Management</a:t>
            </a:r>
          </a:p>
        </p:txBody>
      </p:sp>
      <p:sp>
        <p:nvSpPr>
          <p:cNvPr id="47107" name="Rectangle 3"/>
          <p:cNvSpPr>
            <a:spLocks noGrp="1" noChangeArrowheads="1"/>
          </p:cNvSpPr>
          <p:nvPr>
            <p:ph idx="1"/>
          </p:nvPr>
        </p:nvSpPr>
        <p:spPr>
          <a:xfrm>
            <a:off x="838200" y="1690688"/>
            <a:ext cx="10515600" cy="4351338"/>
          </a:xfrm>
        </p:spPr>
        <p:txBody>
          <a:bodyPr>
            <a:noAutofit/>
          </a:bodyPr>
          <a:lstStyle/>
          <a:p>
            <a:pPr>
              <a:lnSpc>
                <a:spcPct val="90000"/>
              </a:lnSpc>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File-System management</a:t>
            </a:r>
          </a:p>
          <a:p>
            <a:pPr lvl="1">
              <a:lnSpc>
                <a:spcPct val="90000"/>
              </a:lnSpc>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Files usually organized into directories</a:t>
            </a:r>
          </a:p>
          <a:p>
            <a:pPr lvl="1">
              <a:lnSpc>
                <a:spcPct val="90000"/>
              </a:lnSpc>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Access control on most systems to determine who can access what</a:t>
            </a:r>
          </a:p>
          <a:p>
            <a:pPr lvl="1">
              <a:lnSpc>
                <a:spcPct val="90000"/>
              </a:lnSpc>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OS activities include:</a:t>
            </a:r>
          </a:p>
          <a:p>
            <a:pPr lvl="2">
              <a:lnSpc>
                <a:spcPct val="90000"/>
              </a:lnSpc>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Creating and deleting files and directories</a:t>
            </a:r>
          </a:p>
          <a:p>
            <a:pPr lvl="2">
              <a:lnSpc>
                <a:spcPct val="90000"/>
              </a:lnSpc>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Primitives to manipulate files and directories</a:t>
            </a:r>
          </a:p>
          <a:p>
            <a:pPr lvl="2">
              <a:lnSpc>
                <a:spcPct val="90000"/>
              </a:lnSpc>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Mapping files onto secondary storage</a:t>
            </a:r>
          </a:p>
          <a:p>
            <a:pPr lvl="2">
              <a:lnSpc>
                <a:spcPct val="90000"/>
              </a:lnSpc>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Backup files onto stable (non-volatile) storage media</a:t>
            </a:r>
          </a:p>
        </p:txBody>
      </p:sp>
      <p:sp>
        <p:nvSpPr>
          <p:cNvPr id="4" name="Footer Placeholder 3"/>
          <p:cNvSpPr txBox="1">
            <a:spLocks/>
          </p:cNvSpPr>
          <p:nvPr/>
        </p:nvSpPr>
        <p:spPr>
          <a:xfrm>
            <a:off x="4142874" y="6207653"/>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ITSC205 Operating Systems Internals</a:t>
            </a:r>
            <a:endParaRPr lang="en-US" dirty="0"/>
          </a:p>
        </p:txBody>
      </p:sp>
      <p:sp>
        <p:nvSpPr>
          <p:cNvPr id="3" name="Slide Number Placeholder 2"/>
          <p:cNvSpPr>
            <a:spLocks noGrp="1"/>
          </p:cNvSpPr>
          <p:nvPr>
            <p:ph type="sldNum" sz="quarter" idx="12"/>
          </p:nvPr>
        </p:nvSpPr>
        <p:spPr/>
        <p:txBody>
          <a:bodyPr/>
          <a:lstStyle/>
          <a:p>
            <a:fld id="{FDDB6027-878D-A249-A7C0-2BF119D95C83}" type="slidenum">
              <a:rPr lang="en-US" smtClean="0"/>
              <a:t>30</a:t>
            </a:fld>
            <a:endParaRPr lang="en-US"/>
          </a:p>
        </p:txBody>
      </p:sp>
    </p:spTree>
    <p:extLst>
      <p:ext uri="{BB962C8B-B14F-4D97-AF65-F5344CB8AC3E}">
        <p14:creationId xmlns:p14="http://schemas.microsoft.com/office/powerpoint/2010/main" val="3122104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Storage</a:t>
            </a:r>
            <a:endParaRPr lang="en-CA" dirty="0"/>
          </a:p>
        </p:txBody>
      </p:sp>
      <p:sp>
        <p:nvSpPr>
          <p:cNvPr id="3" name="Content Placeholder 2"/>
          <p:cNvSpPr>
            <a:spLocks noGrp="1"/>
          </p:cNvSpPr>
          <p:nvPr>
            <p:ph idx="1"/>
          </p:nvPr>
        </p:nvSpPr>
        <p:spPr/>
        <p:txBody>
          <a:bodyPr/>
          <a:lstStyle/>
          <a:p>
            <a:r>
              <a:rPr lang="en-CA" dirty="0" smtClean="0"/>
              <a:t>Recall Von Neumann Architecture</a:t>
            </a:r>
          </a:p>
          <a:p>
            <a:pPr lvl="1"/>
            <a:r>
              <a:rPr lang="en-CA" dirty="0"/>
              <a:t>One set of memory for all program and data</a:t>
            </a:r>
          </a:p>
          <a:p>
            <a:pPr lvl="1"/>
            <a:r>
              <a:rPr lang="en-CA" dirty="0" smtClean="0"/>
              <a:t>CPU can only load instructions from main (primary) memory</a:t>
            </a:r>
          </a:p>
          <a:p>
            <a:pPr lvl="2"/>
            <a:r>
              <a:rPr lang="en-CA" dirty="0" smtClean="0"/>
              <a:t>But RAM is volatile!</a:t>
            </a:r>
          </a:p>
          <a:p>
            <a:pPr lvl="2"/>
            <a:endParaRPr lang="en-CA" dirty="0"/>
          </a:p>
          <a:p>
            <a:r>
              <a:rPr lang="en-CA" dirty="0" smtClean="0"/>
              <a:t>Secondary storage is non-volatile</a:t>
            </a:r>
          </a:p>
          <a:p>
            <a:pPr lvl="1"/>
            <a:r>
              <a:rPr lang="en-CA" dirty="0" smtClean="0"/>
              <a:t>SSDs, HDDs</a:t>
            </a:r>
          </a:p>
          <a:p>
            <a:pPr lvl="1"/>
            <a:r>
              <a:rPr lang="en-CA" dirty="0" smtClean="0"/>
              <a:t>Tertiary storage: USB drives, CDs, tapes</a:t>
            </a:r>
          </a:p>
          <a:p>
            <a:pPr lvl="2"/>
            <a:r>
              <a:rPr lang="en-CA" dirty="0" smtClean="0"/>
              <a:t>Usually external</a:t>
            </a:r>
          </a:p>
        </p:txBody>
      </p:sp>
      <p:sp>
        <p:nvSpPr>
          <p:cNvPr id="5" name="Slide Number Placeholder 4"/>
          <p:cNvSpPr>
            <a:spLocks noGrp="1"/>
          </p:cNvSpPr>
          <p:nvPr>
            <p:ph type="sldNum" sz="quarter" idx="12"/>
          </p:nvPr>
        </p:nvSpPr>
        <p:spPr/>
        <p:txBody>
          <a:bodyPr/>
          <a:lstStyle/>
          <a:p>
            <a:fld id="{FDDB6027-878D-A249-A7C0-2BF119D95C83}" type="slidenum">
              <a:rPr lang="en-US" smtClean="0"/>
              <a:t>31</a:t>
            </a:fld>
            <a:endParaRPr lang="en-US"/>
          </a:p>
        </p:txBody>
      </p:sp>
    </p:spTree>
    <p:extLst>
      <p:ext uri="{BB962C8B-B14F-4D97-AF65-F5344CB8AC3E}">
        <p14:creationId xmlns:p14="http://schemas.microsoft.com/office/powerpoint/2010/main" val="3941480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Storage Hierarchy</a:t>
            </a:r>
            <a:endParaRPr lang="en-CA" dirty="0"/>
          </a:p>
        </p:txBody>
      </p:sp>
      <p:sp>
        <p:nvSpPr>
          <p:cNvPr id="3" name="Content Placeholder 2"/>
          <p:cNvSpPr>
            <a:spLocks noGrp="1"/>
          </p:cNvSpPr>
          <p:nvPr>
            <p:ph idx="1"/>
          </p:nvPr>
        </p:nvSpPr>
        <p:spPr/>
        <p:txBody>
          <a:bodyPr/>
          <a:lstStyle/>
          <a:p>
            <a:endParaRPr lang="en-CA" dirty="0" smtClean="0"/>
          </a:p>
          <a:p>
            <a:endParaRPr lang="en-CA" dirty="0"/>
          </a:p>
          <a:p>
            <a:endParaRPr lang="en-CA" dirty="0" smtClean="0"/>
          </a:p>
          <a:p>
            <a:endParaRPr lang="en-CA" dirty="0"/>
          </a:p>
          <a:p>
            <a:endParaRPr lang="en-CA" dirty="0" smtClean="0"/>
          </a:p>
          <a:p>
            <a:r>
              <a:rPr lang="en-US" dirty="0" smtClean="0"/>
              <a:t>RAM is VERY slow compared to CPU…</a:t>
            </a:r>
          </a:p>
          <a:p>
            <a:pPr lvl="1"/>
            <a:r>
              <a:rPr lang="en-US" dirty="0" smtClean="0"/>
              <a:t>Why can’t we just store everything in the registers or caches since they’re much faster?</a:t>
            </a:r>
            <a:endParaRPr lang="en-CA" dirty="0" smtClean="0"/>
          </a:p>
          <a:p>
            <a:endParaRPr lang="en-C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82" y="1690688"/>
            <a:ext cx="11820036" cy="2438399"/>
          </a:xfrm>
          <a:prstGeom prst="rect">
            <a:avLst/>
          </a:prstGeom>
        </p:spPr>
      </p:pic>
      <p:sp>
        <p:nvSpPr>
          <p:cNvPr id="5" name="Slide Number Placeholder 4"/>
          <p:cNvSpPr>
            <a:spLocks noGrp="1"/>
          </p:cNvSpPr>
          <p:nvPr>
            <p:ph type="sldNum" sz="quarter" idx="12"/>
          </p:nvPr>
        </p:nvSpPr>
        <p:spPr/>
        <p:txBody>
          <a:bodyPr/>
          <a:lstStyle/>
          <a:p>
            <a:fld id="{FDDB6027-878D-A249-A7C0-2BF119D95C83}" type="slidenum">
              <a:rPr lang="en-US" smtClean="0"/>
              <a:t>32</a:t>
            </a:fld>
            <a:endParaRPr lang="en-US"/>
          </a:p>
        </p:txBody>
      </p:sp>
    </p:spTree>
    <p:extLst>
      <p:ext uri="{BB962C8B-B14F-4D97-AF65-F5344CB8AC3E}">
        <p14:creationId xmlns:p14="http://schemas.microsoft.com/office/powerpoint/2010/main" val="1142603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CA" dirty="0"/>
          </a:p>
        </p:txBody>
      </p:sp>
      <p:sp>
        <p:nvSpPr>
          <p:cNvPr id="3" name="Content Placeholder 2"/>
          <p:cNvSpPr>
            <a:spLocks noGrp="1"/>
          </p:cNvSpPr>
          <p:nvPr>
            <p:ph idx="1"/>
          </p:nvPr>
        </p:nvSpPr>
        <p:spPr/>
        <p:txBody>
          <a:bodyPr/>
          <a:lstStyle/>
          <a:p>
            <a:r>
              <a:rPr lang="en-US" dirty="0" smtClean="0"/>
              <a:t>Stores data locally so future requests for that data can be accessed faster</a:t>
            </a:r>
          </a:p>
          <a:p>
            <a:pPr lvl="1"/>
            <a:endParaRPr lang="en-CA" dirty="0" smtClean="0"/>
          </a:p>
          <a:p>
            <a:r>
              <a:rPr lang="en-CA" dirty="0" smtClean="0"/>
              <a:t>Instructions </a:t>
            </a:r>
            <a:r>
              <a:rPr lang="en-CA" dirty="0"/>
              <a:t>and data must be copied from </a:t>
            </a:r>
            <a:r>
              <a:rPr lang="en-CA" dirty="0" smtClean="0"/>
              <a:t>disk </a:t>
            </a:r>
            <a:r>
              <a:rPr lang="en-CA" dirty="0" smtClean="0">
                <a:sym typeface="Wingdings" panose="05000000000000000000" pitchFamily="2" charset="2"/>
              </a:rPr>
              <a:t> </a:t>
            </a:r>
            <a:r>
              <a:rPr lang="en-CA" dirty="0" smtClean="0"/>
              <a:t>main </a:t>
            </a:r>
            <a:r>
              <a:rPr lang="en-CA" dirty="0"/>
              <a:t>memory </a:t>
            </a:r>
            <a:r>
              <a:rPr lang="en-CA" dirty="0">
                <a:sym typeface="Wingdings" panose="05000000000000000000" pitchFamily="2" charset="2"/>
              </a:rPr>
              <a:t> caches  </a:t>
            </a:r>
            <a:r>
              <a:rPr lang="en-CA" dirty="0" smtClean="0">
                <a:sym typeface="Wingdings" panose="05000000000000000000" pitchFamily="2" charset="2"/>
              </a:rPr>
              <a:t>registers</a:t>
            </a:r>
          </a:p>
          <a:p>
            <a:pPr lvl="1"/>
            <a:r>
              <a:rPr lang="en-US" dirty="0" smtClean="0"/>
              <a:t>After a value is updated in the registers, it’s different than the copy in cache, memory and disk</a:t>
            </a:r>
          </a:p>
          <a:p>
            <a:pPr lvl="1"/>
            <a:r>
              <a:rPr lang="en-US" dirty="0" smtClean="0"/>
              <a:t>A big issue in multiprocessing and distributed systems – the </a:t>
            </a:r>
            <a:r>
              <a:rPr lang="en-US" b="1" dirty="0" smtClean="0"/>
              <a:t>cache coherency problem</a:t>
            </a:r>
            <a:endParaRPr lang="en-CA" b="1" dirty="0"/>
          </a:p>
        </p:txBody>
      </p:sp>
      <p:sp>
        <p:nvSpPr>
          <p:cNvPr id="5" name="Slide Number Placeholder 4"/>
          <p:cNvSpPr>
            <a:spLocks noGrp="1"/>
          </p:cNvSpPr>
          <p:nvPr>
            <p:ph type="sldNum" sz="quarter" idx="12"/>
          </p:nvPr>
        </p:nvSpPr>
        <p:spPr/>
        <p:txBody>
          <a:bodyPr/>
          <a:lstStyle/>
          <a:p>
            <a:fld id="{FDDB6027-878D-A249-A7C0-2BF119D95C83}" type="slidenum">
              <a:rPr lang="en-US" smtClean="0"/>
              <a:t>33</a:t>
            </a:fld>
            <a:endParaRPr lang="en-US"/>
          </a:p>
        </p:txBody>
      </p:sp>
    </p:spTree>
    <p:extLst>
      <p:ext uri="{BB962C8B-B14F-4D97-AF65-F5344CB8AC3E}">
        <p14:creationId xmlns:p14="http://schemas.microsoft.com/office/powerpoint/2010/main" val="2868469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3"/>
          <p:cNvSpPr>
            <a:spLocks noGrp="1"/>
          </p:cNvSpPr>
          <p:nvPr>
            <p:ph type="title"/>
          </p:nvPr>
        </p:nvSpPr>
        <p:spPr/>
        <p:txBody>
          <a:bodyPr>
            <a:normAutofit/>
          </a:bodyPr>
          <a:lstStyle/>
          <a:p>
            <a:r>
              <a:rPr lang="en-US" altLang="en-US" sz="4000" dirty="0"/>
              <a:t>Storage Definitions and Notation Review</a:t>
            </a:r>
          </a:p>
        </p:txBody>
      </p:sp>
      <p:pic>
        <p:nvPicPr>
          <p:cNvPr id="3" name="Picture 2"/>
          <p:cNvPicPr>
            <a:picLocks noChangeAspect="1"/>
          </p:cNvPicPr>
          <p:nvPr/>
        </p:nvPicPr>
        <p:blipFill>
          <a:blip r:embed="rId2"/>
          <a:stretch>
            <a:fillRect/>
          </a:stretch>
        </p:blipFill>
        <p:spPr>
          <a:xfrm>
            <a:off x="3073940" y="1365723"/>
            <a:ext cx="5486399" cy="5118184"/>
          </a:xfrm>
          <a:prstGeom prst="rect">
            <a:avLst/>
          </a:prstGeom>
        </p:spPr>
      </p:pic>
      <p:sp>
        <p:nvSpPr>
          <p:cNvPr id="4" name="Rectangle 3"/>
          <p:cNvSpPr/>
          <p:nvPr/>
        </p:nvSpPr>
        <p:spPr>
          <a:xfrm>
            <a:off x="8757342" y="6016179"/>
            <a:ext cx="3434658" cy="369332"/>
          </a:xfrm>
          <a:prstGeom prst="rect">
            <a:avLst/>
          </a:prstGeom>
        </p:spPr>
        <p:txBody>
          <a:bodyPr wrap="none">
            <a:spAutoFit/>
          </a:bodyPr>
          <a:lstStyle/>
          <a:p>
            <a:r>
              <a:rPr lang="en-CA" dirty="0"/>
              <a:t>https://en.wikipedia.org/wiki/Byte</a:t>
            </a:r>
          </a:p>
        </p:txBody>
      </p:sp>
      <p:sp>
        <p:nvSpPr>
          <p:cNvPr id="5" name="Slide Number Placeholder 4"/>
          <p:cNvSpPr>
            <a:spLocks noGrp="1"/>
          </p:cNvSpPr>
          <p:nvPr>
            <p:ph type="sldNum" sz="quarter" idx="12"/>
          </p:nvPr>
        </p:nvSpPr>
        <p:spPr/>
        <p:txBody>
          <a:bodyPr/>
          <a:lstStyle/>
          <a:p>
            <a:fld id="{FDDB6027-878D-A249-A7C0-2BF119D95C83}" type="slidenum">
              <a:rPr lang="en-US" smtClean="0"/>
              <a:t>34</a:t>
            </a:fld>
            <a:endParaRPr lang="en-US"/>
          </a:p>
        </p:txBody>
      </p:sp>
    </p:spTree>
    <p:extLst>
      <p:ext uri="{BB962C8B-B14F-4D97-AF65-F5344CB8AC3E}">
        <p14:creationId xmlns:p14="http://schemas.microsoft.com/office/powerpoint/2010/main" val="4270770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Input/Output</a:t>
            </a:r>
            <a:endParaRPr lang="en-CA" dirty="0"/>
          </a:p>
        </p:txBody>
      </p:sp>
      <p:sp>
        <p:nvSpPr>
          <p:cNvPr id="3" name="Content Placeholder 2"/>
          <p:cNvSpPr>
            <a:spLocks noGrp="1"/>
          </p:cNvSpPr>
          <p:nvPr>
            <p:ph idx="1"/>
          </p:nvPr>
        </p:nvSpPr>
        <p:spPr/>
        <p:txBody>
          <a:bodyPr/>
          <a:lstStyle/>
          <a:p>
            <a:r>
              <a:rPr lang="en-CA" dirty="0" smtClean="0"/>
              <a:t>Compete for the system bus to access memory</a:t>
            </a:r>
          </a:p>
          <a:p>
            <a:pPr lvl="1"/>
            <a:r>
              <a:rPr lang="en-CA" dirty="0" smtClean="0"/>
              <a:t>Coordinated by the device controllers</a:t>
            </a:r>
          </a:p>
          <a:p>
            <a:pPr lvl="1"/>
            <a:r>
              <a:rPr lang="en-CA" dirty="0" smtClean="0"/>
              <a:t>OS knows how to send/receive data to each type of controller via the installed </a:t>
            </a:r>
            <a:r>
              <a:rPr lang="en-CA" i="1" dirty="0" smtClean="0"/>
              <a:t>device driver</a:t>
            </a:r>
          </a:p>
          <a:p>
            <a:pPr lvl="1"/>
            <a:endParaRPr lang="en-CA" dirty="0"/>
          </a:p>
          <a:p>
            <a:r>
              <a:rPr lang="en-CA" dirty="0" smtClean="0"/>
              <a:t>Direct Memory Access (DMA)</a:t>
            </a:r>
          </a:p>
          <a:p>
            <a:pPr lvl="1"/>
            <a:r>
              <a:rPr lang="en-CA" dirty="0" smtClean="0"/>
              <a:t>Reduce number of interrupts to CPU by stealing cycles</a:t>
            </a:r>
          </a:p>
          <a:p>
            <a:pPr lvl="1"/>
            <a:r>
              <a:rPr lang="en-CA" dirty="0" smtClean="0"/>
              <a:t>Allow device controllers to access main memory directly</a:t>
            </a:r>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35</a:t>
            </a:fld>
            <a:endParaRPr lang="en-US"/>
          </a:p>
        </p:txBody>
      </p:sp>
    </p:spTree>
    <p:extLst>
      <p:ext uri="{BB962C8B-B14F-4D97-AF65-F5344CB8AC3E}">
        <p14:creationId xmlns:p14="http://schemas.microsoft.com/office/powerpoint/2010/main" val="3830103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Networking</a:t>
            </a:r>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1721" y="1449495"/>
            <a:ext cx="6868557" cy="4561561"/>
          </a:xfrm>
        </p:spPr>
      </p:pic>
      <p:sp>
        <p:nvSpPr>
          <p:cNvPr id="3" name="Slide Number Placeholder 2"/>
          <p:cNvSpPr>
            <a:spLocks noGrp="1"/>
          </p:cNvSpPr>
          <p:nvPr>
            <p:ph type="sldNum" sz="quarter" idx="12"/>
          </p:nvPr>
        </p:nvSpPr>
        <p:spPr/>
        <p:txBody>
          <a:bodyPr/>
          <a:lstStyle/>
          <a:p>
            <a:fld id="{FDDB6027-878D-A249-A7C0-2BF119D95C83}" type="slidenum">
              <a:rPr lang="en-US" smtClean="0"/>
              <a:t>36</a:t>
            </a:fld>
            <a:endParaRPr lang="en-US"/>
          </a:p>
        </p:txBody>
      </p:sp>
    </p:spTree>
    <p:extLst>
      <p:ext uri="{BB962C8B-B14F-4D97-AF65-F5344CB8AC3E}">
        <p14:creationId xmlns:p14="http://schemas.microsoft.com/office/powerpoint/2010/main" val="27296177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Computer-System Operation</a:t>
            </a:r>
          </a:p>
        </p:txBody>
      </p:sp>
      <p:sp>
        <p:nvSpPr>
          <p:cNvPr id="52227" name="Rectangle 3"/>
          <p:cNvSpPr>
            <a:spLocks noGrp="1" noChangeArrowheads="1"/>
          </p:cNvSpPr>
          <p:nvPr>
            <p:ph idx="1"/>
          </p:nvPr>
        </p:nvSpPr>
        <p:spPr/>
        <p:txBody>
          <a:bodyPr>
            <a:noAutofit/>
          </a:bodyPr>
          <a:lstStyle/>
          <a:p>
            <a:pPr>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Arial" panose="020B0604020202020204" pitchFamily="34" charset="0"/>
              </a:rPr>
              <a:t>I/O devices and the CPU can execute concurrently</a:t>
            </a:r>
          </a:p>
          <a:p>
            <a:pPr>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Arial" panose="020B0604020202020204" pitchFamily="34" charset="0"/>
              </a:rPr>
              <a:t>Each device controller is in charge of a particular device type</a:t>
            </a:r>
          </a:p>
          <a:p>
            <a:pPr>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Arial" panose="020B0604020202020204" pitchFamily="34" charset="0"/>
              </a:rPr>
              <a:t>Each device controller has a local buffer</a:t>
            </a:r>
          </a:p>
          <a:p>
            <a:pPr>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Arial" panose="020B0604020202020204" pitchFamily="34" charset="0"/>
              </a:rPr>
              <a:t>CPU moves data from/to main memory to/from local buffers</a:t>
            </a:r>
          </a:p>
          <a:p>
            <a:pPr>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Arial" panose="020B0604020202020204" pitchFamily="34" charset="0"/>
              </a:rPr>
              <a:t>Device controller informs CPU that it has finished its operation by causing an </a:t>
            </a:r>
            <a:r>
              <a:rPr lang="en-US" altLang="en-US" sz="2400" dirty="0" smtClean="0">
                <a:solidFill>
                  <a:srgbClr val="FF0000"/>
                </a:solidFill>
                <a:latin typeface="Verdana" panose="020B0604030504040204" pitchFamily="34" charset="0"/>
                <a:ea typeface="Verdana" panose="020B0604030504040204" pitchFamily="34" charset="0"/>
                <a:cs typeface="Arial" panose="020B0604020202020204" pitchFamily="34" charset="0"/>
              </a:rPr>
              <a:t>interrupt.</a:t>
            </a:r>
          </a:p>
        </p:txBody>
      </p:sp>
      <p:sp>
        <p:nvSpPr>
          <p:cNvPr id="4" name="Footer Placeholder 3"/>
          <p:cNvSpPr txBox="1">
            <a:spLocks/>
          </p:cNvSpPr>
          <p:nvPr/>
        </p:nvSpPr>
        <p:spPr>
          <a:xfrm>
            <a:off x="4142874" y="6207653"/>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ITSC205 Operating Systems Internals</a:t>
            </a:r>
            <a:endParaRPr lang="en-US" dirty="0"/>
          </a:p>
        </p:txBody>
      </p:sp>
      <p:sp>
        <p:nvSpPr>
          <p:cNvPr id="3" name="Slide Number Placeholder 2"/>
          <p:cNvSpPr>
            <a:spLocks noGrp="1"/>
          </p:cNvSpPr>
          <p:nvPr>
            <p:ph type="sldNum" sz="quarter" idx="12"/>
          </p:nvPr>
        </p:nvSpPr>
        <p:spPr/>
        <p:txBody>
          <a:bodyPr/>
          <a:lstStyle/>
          <a:p>
            <a:fld id="{FDDB6027-878D-A249-A7C0-2BF119D95C83}" type="slidenum">
              <a:rPr lang="en-US" smtClean="0"/>
              <a:t>37</a:t>
            </a:fld>
            <a:endParaRPr lang="en-US"/>
          </a:p>
        </p:txBody>
      </p:sp>
    </p:spTree>
    <p:extLst>
      <p:ext uri="{BB962C8B-B14F-4D97-AF65-F5344CB8AC3E}">
        <p14:creationId xmlns:p14="http://schemas.microsoft.com/office/powerpoint/2010/main" val="3803559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smtClean="0"/>
              <a:t>Common Functions of Interrupts</a:t>
            </a:r>
          </a:p>
        </p:txBody>
      </p:sp>
      <p:sp>
        <p:nvSpPr>
          <p:cNvPr id="54275" name="Rectangle 3"/>
          <p:cNvSpPr>
            <a:spLocks noGrp="1" noChangeArrowheads="1"/>
          </p:cNvSpPr>
          <p:nvPr>
            <p:ph idx="1"/>
          </p:nvPr>
        </p:nvSpPr>
        <p:spPr>
          <a:xfrm>
            <a:off x="838200" y="1706968"/>
            <a:ext cx="10515600" cy="4351338"/>
          </a:xfrm>
        </p:spPr>
        <p:txBody>
          <a:bodyPr>
            <a:normAutofit/>
          </a:bodyPr>
          <a:lstStyle/>
          <a:p>
            <a:pPr>
              <a:buFont typeface="Wingdings" panose="05000000000000000000" pitchFamily="2" charset="2"/>
              <a:buChar char="q"/>
            </a:pPr>
            <a:r>
              <a:rPr lang="en-US" altLang="en-US" dirty="0" smtClean="0">
                <a:latin typeface="Arial" panose="020B0604020202020204" pitchFamily="34" charset="0"/>
                <a:cs typeface="Arial" panose="020B0604020202020204" pitchFamily="34" charset="0"/>
              </a:rPr>
              <a:t>Interrupt transfers control to the interrupt service routine generally, through the </a:t>
            </a:r>
            <a:r>
              <a:rPr lang="en-US" altLang="en-US" b="1" dirty="0" smtClean="0">
                <a:solidFill>
                  <a:srgbClr val="FF0000"/>
                </a:solidFill>
                <a:latin typeface="Arial" panose="020B0604020202020204" pitchFamily="34" charset="0"/>
                <a:cs typeface="Arial" panose="020B0604020202020204" pitchFamily="34" charset="0"/>
              </a:rPr>
              <a:t>interrupt</a:t>
            </a:r>
            <a:r>
              <a:rPr lang="en-US" altLang="en-US" i="1" dirty="0" smtClean="0">
                <a:solidFill>
                  <a:srgbClr val="FF0000"/>
                </a:solidFill>
                <a:latin typeface="Arial" panose="020B0604020202020204" pitchFamily="34" charset="0"/>
                <a:cs typeface="Arial" panose="020B0604020202020204" pitchFamily="34" charset="0"/>
              </a:rPr>
              <a:t> </a:t>
            </a:r>
            <a:r>
              <a:rPr lang="en-US" altLang="en-US" b="1" dirty="0" smtClean="0">
                <a:solidFill>
                  <a:srgbClr val="FF0000"/>
                </a:solidFill>
                <a:latin typeface="Arial" panose="020B0604020202020204" pitchFamily="34" charset="0"/>
                <a:cs typeface="Arial" panose="020B0604020202020204" pitchFamily="34" charset="0"/>
              </a:rPr>
              <a:t>vector</a:t>
            </a:r>
            <a:r>
              <a:rPr lang="en-US" altLang="en-US" dirty="0" smtClean="0">
                <a:latin typeface="Arial" panose="020B0604020202020204" pitchFamily="34" charset="0"/>
                <a:cs typeface="Arial" panose="020B0604020202020204" pitchFamily="34" charset="0"/>
              </a:rPr>
              <a:t>, which contains the addresses of all the service routines</a:t>
            </a:r>
          </a:p>
          <a:p>
            <a:pPr>
              <a:buFont typeface="Wingdings" panose="05000000000000000000" pitchFamily="2" charset="2"/>
              <a:buChar char="q"/>
            </a:pPr>
            <a:endParaRPr lang="en-US" altLang="en-US" sz="8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dirty="0" smtClean="0">
                <a:latin typeface="Arial" panose="020B0604020202020204" pitchFamily="34" charset="0"/>
                <a:cs typeface="Arial" panose="020B0604020202020204" pitchFamily="34" charset="0"/>
              </a:rPr>
              <a:t>Interrupt architecture must save the address of the interrupted instruction</a:t>
            </a:r>
          </a:p>
          <a:p>
            <a:pPr>
              <a:buFont typeface="Wingdings" panose="05000000000000000000" pitchFamily="2" charset="2"/>
              <a:buChar char="q"/>
            </a:pPr>
            <a:endParaRPr lang="en-US" altLang="en-US" sz="800" i="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dirty="0" smtClean="0">
                <a:latin typeface="Arial" panose="020B0604020202020204" pitchFamily="34" charset="0"/>
                <a:cs typeface="Arial" panose="020B0604020202020204" pitchFamily="34" charset="0"/>
              </a:rPr>
              <a:t>A </a:t>
            </a:r>
            <a:r>
              <a:rPr lang="en-US" altLang="en-US" b="1" dirty="0" smtClean="0">
                <a:solidFill>
                  <a:srgbClr val="FF0000"/>
                </a:solidFill>
                <a:latin typeface="Arial" panose="020B0604020202020204" pitchFamily="34" charset="0"/>
                <a:cs typeface="Arial" panose="020B0604020202020204" pitchFamily="34" charset="0"/>
              </a:rPr>
              <a:t>trap</a:t>
            </a:r>
            <a:r>
              <a:rPr lang="en-US" altLang="en-US" dirty="0" smtClean="0">
                <a:latin typeface="Arial" panose="020B0604020202020204" pitchFamily="34" charset="0"/>
                <a:cs typeface="Arial" panose="020B0604020202020204" pitchFamily="34" charset="0"/>
              </a:rPr>
              <a:t> or </a:t>
            </a:r>
            <a:r>
              <a:rPr lang="en-US" altLang="en-US" b="1" dirty="0" smtClean="0">
                <a:solidFill>
                  <a:srgbClr val="FF0000"/>
                </a:solidFill>
                <a:latin typeface="Arial" panose="020B0604020202020204" pitchFamily="34" charset="0"/>
                <a:cs typeface="Arial" panose="020B0604020202020204" pitchFamily="34" charset="0"/>
              </a:rPr>
              <a:t>exception</a:t>
            </a:r>
            <a:r>
              <a:rPr lang="en-US" altLang="en-US" dirty="0" smtClean="0">
                <a:latin typeface="Arial" panose="020B0604020202020204" pitchFamily="34" charset="0"/>
                <a:cs typeface="Arial" panose="020B0604020202020204" pitchFamily="34" charset="0"/>
              </a:rPr>
              <a:t> is a software-generated interrupt caused either by an error or a user request</a:t>
            </a:r>
          </a:p>
          <a:p>
            <a:pPr>
              <a:buFont typeface="Wingdings" panose="05000000000000000000" pitchFamily="2" charset="2"/>
              <a:buChar char="q"/>
            </a:pPr>
            <a:endParaRPr lang="en-US" altLang="en-US" sz="8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dirty="0" smtClean="0">
                <a:latin typeface="Arial" panose="020B0604020202020204" pitchFamily="34" charset="0"/>
                <a:cs typeface="Arial" panose="020B0604020202020204" pitchFamily="34" charset="0"/>
              </a:rPr>
              <a:t>An operating system is </a:t>
            </a:r>
            <a:r>
              <a:rPr lang="en-US" altLang="en-US" b="1" dirty="0" smtClean="0">
                <a:solidFill>
                  <a:srgbClr val="FF0000"/>
                </a:solidFill>
                <a:latin typeface="Arial" panose="020B0604020202020204" pitchFamily="34" charset="0"/>
                <a:cs typeface="Arial" panose="020B0604020202020204" pitchFamily="34" charset="0"/>
              </a:rPr>
              <a:t>interrupt driven</a:t>
            </a:r>
          </a:p>
        </p:txBody>
      </p:sp>
      <p:sp>
        <p:nvSpPr>
          <p:cNvPr id="4" name="Footer Placeholder 3"/>
          <p:cNvSpPr txBox="1">
            <a:spLocks/>
          </p:cNvSpPr>
          <p:nvPr/>
        </p:nvSpPr>
        <p:spPr>
          <a:xfrm>
            <a:off x="4142874" y="6207653"/>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ITSC205 Operating Systems Internals</a:t>
            </a:r>
            <a:endParaRPr lang="en-US" dirty="0"/>
          </a:p>
        </p:txBody>
      </p:sp>
      <p:sp>
        <p:nvSpPr>
          <p:cNvPr id="3" name="Slide Number Placeholder 2"/>
          <p:cNvSpPr>
            <a:spLocks noGrp="1"/>
          </p:cNvSpPr>
          <p:nvPr>
            <p:ph type="sldNum" sz="quarter" idx="12"/>
          </p:nvPr>
        </p:nvSpPr>
        <p:spPr/>
        <p:txBody>
          <a:bodyPr/>
          <a:lstStyle/>
          <a:p>
            <a:fld id="{FDDB6027-878D-A249-A7C0-2BF119D95C83}" type="slidenum">
              <a:rPr lang="en-US" smtClean="0"/>
              <a:t>38</a:t>
            </a:fld>
            <a:endParaRPr lang="en-US"/>
          </a:p>
        </p:txBody>
      </p:sp>
    </p:spTree>
    <p:extLst>
      <p:ext uri="{BB962C8B-B14F-4D97-AF65-F5344CB8AC3E}">
        <p14:creationId xmlns:p14="http://schemas.microsoft.com/office/powerpoint/2010/main" val="18729051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Interrupt Service Routines (ISR)</a:t>
            </a:r>
            <a:endParaRPr lang="en-CA" dirty="0"/>
          </a:p>
        </p:txBody>
      </p:sp>
      <p:sp>
        <p:nvSpPr>
          <p:cNvPr id="3" name="Content Placeholder 2"/>
          <p:cNvSpPr>
            <a:spLocks noGrp="1"/>
          </p:cNvSpPr>
          <p:nvPr>
            <p:ph idx="1"/>
          </p:nvPr>
        </p:nvSpPr>
        <p:spPr/>
        <p:txBody>
          <a:bodyPr/>
          <a:lstStyle/>
          <a:p>
            <a:r>
              <a:rPr lang="en-CA" dirty="0" smtClean="0"/>
              <a:t>Each interrupt must be handled differently</a:t>
            </a:r>
          </a:p>
          <a:p>
            <a:pPr lvl="1"/>
            <a:r>
              <a:rPr lang="en-CA" dirty="0" smtClean="0"/>
              <a:t>requires its own </a:t>
            </a:r>
            <a:r>
              <a:rPr lang="en-CA" i="1" dirty="0" smtClean="0"/>
              <a:t>interrupt handler</a:t>
            </a:r>
          </a:p>
          <a:p>
            <a:pPr lvl="1"/>
            <a:endParaRPr lang="en-CA" i="1" dirty="0"/>
          </a:p>
          <a:p>
            <a:r>
              <a:rPr lang="en-CA" dirty="0" smtClean="0"/>
              <a:t>The </a:t>
            </a:r>
            <a:r>
              <a:rPr lang="en-CA" b="1" dirty="0" smtClean="0"/>
              <a:t>interrupt vector/table</a:t>
            </a:r>
            <a:r>
              <a:rPr lang="en-CA" dirty="0" smtClean="0"/>
              <a:t> is an array of pointers to the ISRs</a:t>
            </a:r>
          </a:p>
          <a:p>
            <a:pPr lvl="1"/>
            <a:r>
              <a:rPr lang="en-CA" dirty="0" smtClean="0"/>
              <a:t>Index value correspond to the IRQ</a:t>
            </a:r>
          </a:p>
          <a:p>
            <a:pPr lvl="1"/>
            <a:r>
              <a:rPr lang="en-CA" dirty="0" smtClean="0"/>
              <a:t>Always in low memory and fixed location</a:t>
            </a:r>
          </a:p>
          <a:p>
            <a:pPr lvl="2"/>
            <a:r>
              <a:rPr lang="en-CA" dirty="0" smtClean="0"/>
              <a:t>For speed: no need to find this table first after receiving the interrupt! Just use the index and jump to that memory address</a:t>
            </a:r>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39</a:t>
            </a:fld>
            <a:endParaRPr lang="en-US"/>
          </a:p>
        </p:txBody>
      </p:sp>
    </p:spTree>
    <p:extLst>
      <p:ext uri="{BB962C8B-B14F-4D97-AF65-F5344CB8AC3E}">
        <p14:creationId xmlns:p14="http://schemas.microsoft.com/office/powerpoint/2010/main" val="143971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What is an Operating System?</a:t>
            </a:r>
          </a:p>
        </p:txBody>
      </p:sp>
      <p:sp>
        <p:nvSpPr>
          <p:cNvPr id="11267" name="Rectangle 3"/>
          <p:cNvSpPr>
            <a:spLocks noGrp="1" noChangeArrowheads="1"/>
          </p:cNvSpPr>
          <p:nvPr>
            <p:ph idx="1"/>
          </p:nvPr>
        </p:nvSpPr>
        <p:spPr/>
        <p:txBody>
          <a:bodyPr>
            <a:noAutofit/>
          </a:bodyPr>
          <a:lstStyle/>
          <a:p>
            <a:pPr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Operating System manages system’s hardware and software and it can be defined from different points of view.</a:t>
            </a:r>
          </a:p>
          <a:p>
            <a:pPr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From the system point of view: </a:t>
            </a:r>
          </a:p>
          <a:p>
            <a:pPr lvl="1" eaLnBrk="1" hangingPunct="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Arial" panose="020B0604020202020204" pitchFamily="34" charset="0"/>
              </a:rPr>
              <a:t>OS is a </a:t>
            </a:r>
            <a:r>
              <a:rPr lang="en-US" alt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resource allocator</a:t>
            </a:r>
          </a:p>
          <a:p>
            <a:pPr lvl="2" eaLnBrk="1" hangingPunct="1">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Manages all system resources such as CPU time, Memory space, file-storage space, I/O devices</a:t>
            </a:r>
          </a:p>
          <a:p>
            <a:pPr lvl="1" eaLnBrk="1" hangingPunct="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Arial" panose="020B0604020202020204" pitchFamily="34" charset="0"/>
              </a:rPr>
              <a:t>OS is a </a:t>
            </a:r>
            <a:r>
              <a:rPr lang="en-US" alt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control program </a:t>
            </a:r>
          </a:p>
          <a:p>
            <a:pPr lvl="2" eaLnBrk="1" hangingPunct="1">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Controls execution of programs to prevent errors and improper use of the system</a:t>
            </a:r>
          </a:p>
        </p:txBody>
      </p:sp>
      <p:sp>
        <p:nvSpPr>
          <p:cNvPr id="2" name="Slide Number Placeholder 1"/>
          <p:cNvSpPr>
            <a:spLocks noGrp="1"/>
          </p:cNvSpPr>
          <p:nvPr>
            <p:ph type="sldNum" sz="quarter" idx="12"/>
          </p:nvPr>
        </p:nvSpPr>
        <p:spPr/>
        <p:txBody>
          <a:bodyPr/>
          <a:lstStyle/>
          <a:p>
            <a:fld id="{FDDB6027-878D-A249-A7C0-2BF119D95C83}" type="slidenum">
              <a:rPr lang="en-US" smtClean="0"/>
              <a:t>4</a:t>
            </a:fld>
            <a:endParaRPr lang="en-US"/>
          </a:p>
        </p:txBody>
      </p:sp>
    </p:spTree>
    <p:extLst>
      <p:ext uri="{BB962C8B-B14F-4D97-AF65-F5344CB8AC3E}">
        <p14:creationId xmlns:p14="http://schemas.microsoft.com/office/powerpoint/2010/main" val="1037384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Handling Interrupts</a:t>
            </a:r>
            <a:endParaRPr lang="en-CA" dirty="0"/>
          </a:p>
        </p:txBody>
      </p:sp>
      <p:sp>
        <p:nvSpPr>
          <p:cNvPr id="3" name="Content Placeholder 2"/>
          <p:cNvSpPr>
            <a:spLocks noGrp="1"/>
          </p:cNvSpPr>
          <p:nvPr>
            <p:ph idx="1"/>
          </p:nvPr>
        </p:nvSpPr>
        <p:spPr/>
        <p:txBody>
          <a:bodyPr/>
          <a:lstStyle/>
          <a:p>
            <a:r>
              <a:rPr lang="en-CA" dirty="0" smtClean="0"/>
              <a:t>What if you move the mouse and type at the same time?</a:t>
            </a:r>
          </a:p>
          <a:p>
            <a:pPr lvl="1"/>
            <a:r>
              <a:rPr lang="en-CA" dirty="0" smtClean="0"/>
              <a:t>Multiple interrupts can occur simultaneously</a:t>
            </a:r>
          </a:p>
          <a:p>
            <a:pPr lvl="2"/>
            <a:r>
              <a:rPr lang="en-CA" dirty="0" smtClean="0"/>
              <a:t>Priority of interrupt must be considered!</a:t>
            </a:r>
          </a:p>
          <a:p>
            <a:pPr lvl="1"/>
            <a:endParaRPr lang="en-CA" dirty="0"/>
          </a:p>
          <a:p>
            <a:r>
              <a:rPr lang="en-CA" dirty="0" smtClean="0"/>
              <a:t>CPU have multiple interrupt lines</a:t>
            </a:r>
          </a:p>
          <a:p>
            <a:pPr lvl="1"/>
            <a:r>
              <a:rPr lang="en-CA" dirty="0" smtClean="0"/>
              <a:t>Non-</a:t>
            </a:r>
            <a:r>
              <a:rPr lang="en-CA" dirty="0" err="1" smtClean="0"/>
              <a:t>maskable</a:t>
            </a:r>
            <a:r>
              <a:rPr lang="en-CA" dirty="0" smtClean="0"/>
              <a:t>: Interrupt can not be ignored, used for highest priority like timers and critical H/W errors</a:t>
            </a:r>
          </a:p>
          <a:p>
            <a:pPr lvl="1"/>
            <a:r>
              <a:rPr lang="en-CA" dirty="0" err="1" smtClean="0"/>
              <a:t>Maskable</a:t>
            </a:r>
            <a:r>
              <a:rPr lang="en-CA" dirty="0" smtClean="0"/>
              <a:t>: Interrupt can be ignored, used for everything else</a:t>
            </a:r>
          </a:p>
          <a:p>
            <a:pPr lvl="1"/>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40</a:t>
            </a:fld>
            <a:endParaRPr lang="en-US"/>
          </a:p>
        </p:txBody>
      </p:sp>
    </p:spTree>
    <p:extLst>
      <p:ext uri="{BB962C8B-B14F-4D97-AF65-F5344CB8AC3E}">
        <p14:creationId xmlns:p14="http://schemas.microsoft.com/office/powerpoint/2010/main" val="3559536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6488" y="2693989"/>
            <a:ext cx="7772400" cy="1362075"/>
          </a:xfrm>
        </p:spPr>
        <p:txBody>
          <a:bodyPr>
            <a:normAutofit fontScale="90000"/>
          </a:bodyPr>
          <a:lstStyle/>
          <a:p>
            <a:pPr>
              <a:defRPr/>
            </a:pPr>
            <a:r>
              <a:rPr lang="en-US" dirty="0" smtClean="0"/>
              <a:t>Computing environments</a:t>
            </a:r>
            <a:endParaRPr lang="en-US" dirty="0"/>
          </a:p>
        </p:txBody>
      </p:sp>
      <p:sp>
        <p:nvSpPr>
          <p:cNvPr id="4" name="Slide Number Placeholder 3"/>
          <p:cNvSpPr>
            <a:spLocks noGrp="1"/>
          </p:cNvSpPr>
          <p:nvPr>
            <p:ph type="sldNum" sz="quarter" idx="12"/>
          </p:nvPr>
        </p:nvSpPr>
        <p:spPr/>
        <p:txBody>
          <a:bodyPr/>
          <a:lstStyle/>
          <a:p>
            <a:fld id="{FDDB6027-878D-A249-A7C0-2BF119D95C83}" type="slidenum">
              <a:rPr lang="en-US" smtClean="0"/>
              <a:t>41</a:t>
            </a:fld>
            <a:endParaRPr lang="en-US"/>
          </a:p>
        </p:txBody>
      </p:sp>
    </p:spTree>
    <p:extLst>
      <p:ext uri="{BB962C8B-B14F-4D97-AF65-F5344CB8AC3E}">
        <p14:creationId xmlns:p14="http://schemas.microsoft.com/office/powerpoint/2010/main" val="2548541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pPr eaLnBrk="1" hangingPunct="1"/>
            <a:r>
              <a:rPr lang="en-US" altLang="en-US" sz="4000" dirty="0"/>
              <a:t>Virtualization</a:t>
            </a:r>
          </a:p>
        </p:txBody>
      </p:sp>
      <p:sp>
        <p:nvSpPr>
          <p:cNvPr id="40963" name="Rectangle 3"/>
          <p:cNvSpPr>
            <a:spLocks noGrp="1" noChangeArrowheads="1"/>
          </p:cNvSpPr>
          <p:nvPr>
            <p:ph idx="1"/>
          </p:nvPr>
        </p:nvSpPr>
        <p:spPr>
          <a:xfrm>
            <a:off x="838200" y="1687513"/>
            <a:ext cx="10515600" cy="4351338"/>
          </a:xfrm>
        </p:spPr>
        <p:txBody>
          <a:bodyPr>
            <a:normAutofit fontScale="92500"/>
          </a:bodyPr>
          <a:lstStyle/>
          <a:p>
            <a:pPr>
              <a:buFont typeface="Wingdings" pitchFamily="2" charset="2"/>
              <a:buChar char="q"/>
              <a:defRPr/>
            </a:pPr>
            <a:r>
              <a:rPr lang="en-US" altLang="en-US" sz="2600" dirty="0" smtClean="0">
                <a:latin typeface="Verdana" panose="020B0604030504040204" pitchFamily="34" charset="0"/>
                <a:ea typeface="Verdana" panose="020B0604030504040204" pitchFamily="34" charset="0"/>
                <a:cs typeface="Arial" pitchFamily="34" charset="0"/>
              </a:rPr>
              <a:t>It is a software technology that allows operating systems to run simultaneously on the same physical machine</a:t>
            </a:r>
          </a:p>
          <a:p>
            <a:pPr>
              <a:buFont typeface="Wingdings" pitchFamily="2" charset="2"/>
              <a:buChar char="q"/>
              <a:defRPr/>
            </a:pPr>
            <a:r>
              <a:rPr lang="en-US" altLang="en-US" sz="2600" dirty="0" smtClean="0">
                <a:latin typeface="Verdana" panose="020B0604030504040204" pitchFamily="34" charset="0"/>
                <a:ea typeface="Verdana" panose="020B0604030504040204" pitchFamily="34" charset="0"/>
                <a:cs typeface="Arial" pitchFamily="34" charset="0"/>
              </a:rPr>
              <a:t>This software includes </a:t>
            </a:r>
            <a:r>
              <a:rPr lang="en-US" altLang="en-US" sz="2600" b="1" dirty="0" smtClean="0">
                <a:solidFill>
                  <a:srgbClr val="FF0000"/>
                </a:solidFill>
                <a:latin typeface="Verdana" panose="020B0604030504040204" pitchFamily="34" charset="0"/>
                <a:ea typeface="Verdana" panose="020B0604030504040204" pitchFamily="34" charset="0"/>
                <a:cs typeface="Arial" pitchFamily="34" charset="0"/>
              </a:rPr>
              <a:t>Emulation</a:t>
            </a:r>
            <a:r>
              <a:rPr lang="en-US" altLang="en-US" sz="2600" dirty="0" smtClean="0">
                <a:latin typeface="Verdana" panose="020B0604030504040204" pitchFamily="34" charset="0"/>
                <a:ea typeface="Verdana" panose="020B0604030504040204" pitchFamily="34" charset="0"/>
                <a:cs typeface="Arial" pitchFamily="34" charset="0"/>
              </a:rPr>
              <a:t> used when source CPU type is different from target type (i.e. PowerPC to Intel x86)</a:t>
            </a:r>
          </a:p>
          <a:p>
            <a:pPr>
              <a:buFont typeface="Wingdings" pitchFamily="2" charset="2"/>
              <a:buChar char="q"/>
              <a:defRPr/>
            </a:pPr>
            <a:r>
              <a:rPr lang="en-US" altLang="en-US" sz="2600" dirty="0" smtClean="0">
                <a:latin typeface="Verdana" panose="020B0604030504040204" pitchFamily="34" charset="0"/>
                <a:ea typeface="Verdana" panose="020B0604030504040204" pitchFamily="34" charset="0"/>
                <a:cs typeface="Arial" pitchFamily="34" charset="0"/>
              </a:rPr>
              <a:t>Virtualization can offer performance improvements, reduce the number of physical machines, and reduce the total cost of ownership (TCO)</a:t>
            </a:r>
          </a:p>
          <a:p>
            <a:pPr>
              <a:buFont typeface="Wingdings" pitchFamily="2" charset="2"/>
              <a:buChar char="q"/>
              <a:defRPr/>
            </a:pPr>
            <a:r>
              <a:rPr lang="en-US" altLang="en-US" sz="2600" b="1" dirty="0" smtClean="0">
                <a:solidFill>
                  <a:srgbClr val="3366FF"/>
                </a:solidFill>
                <a:latin typeface="Verdana" panose="020B0604030504040204" pitchFamily="34" charset="0"/>
                <a:ea typeface="Verdana" panose="020B0604030504040204" pitchFamily="34" charset="0"/>
                <a:cs typeface="Arial" pitchFamily="34" charset="0"/>
              </a:rPr>
              <a:t>Virtualization</a:t>
            </a:r>
            <a:r>
              <a:rPr lang="en-US" altLang="en-US" sz="2600" dirty="0" smtClean="0">
                <a:latin typeface="Verdana" panose="020B0604030504040204" pitchFamily="34" charset="0"/>
                <a:ea typeface="Verdana" panose="020B0604030504040204" pitchFamily="34" charset="0"/>
                <a:cs typeface="Arial" pitchFamily="34" charset="0"/>
              </a:rPr>
              <a:t> – OS natively compiled for CPU, running </a:t>
            </a:r>
            <a:r>
              <a:rPr lang="en-US" altLang="en-US" sz="2600" b="1" dirty="0" smtClean="0">
                <a:solidFill>
                  <a:srgbClr val="3366FF"/>
                </a:solidFill>
                <a:latin typeface="Verdana" panose="020B0604030504040204" pitchFamily="34" charset="0"/>
                <a:ea typeface="Verdana" panose="020B0604030504040204" pitchFamily="34" charset="0"/>
                <a:cs typeface="Arial" pitchFamily="34" charset="0"/>
              </a:rPr>
              <a:t>guest</a:t>
            </a:r>
            <a:r>
              <a:rPr lang="en-US" altLang="en-US" sz="2600" dirty="0" smtClean="0">
                <a:latin typeface="Verdana" panose="020B0604030504040204" pitchFamily="34" charset="0"/>
                <a:ea typeface="Verdana" panose="020B0604030504040204" pitchFamily="34" charset="0"/>
                <a:cs typeface="Arial" pitchFamily="34" charset="0"/>
              </a:rPr>
              <a:t> OSes  also natively compiled </a:t>
            </a:r>
          </a:p>
          <a:p>
            <a:pPr>
              <a:buFont typeface="Wingdings" pitchFamily="2" charset="2"/>
              <a:buChar char="q"/>
              <a:defRPr/>
            </a:pPr>
            <a:r>
              <a:rPr lang="en-US" altLang="en-US" sz="2600" dirty="0" smtClean="0">
                <a:latin typeface="Verdana" panose="020B0604030504040204" pitchFamily="34" charset="0"/>
                <a:ea typeface="Verdana" panose="020B0604030504040204" pitchFamily="34" charset="0"/>
                <a:cs typeface="Arial" pitchFamily="34" charset="0"/>
              </a:rPr>
              <a:t>Virtual Machine Manager (</a:t>
            </a:r>
            <a:r>
              <a:rPr lang="en-US" altLang="en-US" sz="2600" dirty="0" smtClean="0">
                <a:solidFill>
                  <a:srgbClr val="FF0000"/>
                </a:solidFill>
                <a:latin typeface="Verdana" panose="020B0604030504040204" pitchFamily="34" charset="0"/>
                <a:ea typeface="Verdana" panose="020B0604030504040204" pitchFamily="34" charset="0"/>
                <a:cs typeface="Arial" pitchFamily="34" charset="0"/>
              </a:rPr>
              <a:t>VMM)</a:t>
            </a:r>
            <a:r>
              <a:rPr lang="en-US" altLang="en-US" sz="2600" dirty="0" smtClean="0">
                <a:latin typeface="Verdana" panose="020B0604030504040204" pitchFamily="34" charset="0"/>
                <a:ea typeface="Verdana" panose="020B0604030504040204" pitchFamily="34" charset="0"/>
                <a:cs typeface="Arial" pitchFamily="34" charset="0"/>
              </a:rPr>
              <a:t> can run natively, in which case they are also the host such as VMware ESX and Citrix </a:t>
            </a:r>
            <a:r>
              <a:rPr lang="en-US" altLang="en-US" sz="2600" dirty="0" err="1" smtClean="0">
                <a:latin typeface="Verdana" panose="020B0604030504040204" pitchFamily="34" charset="0"/>
                <a:ea typeface="Verdana" panose="020B0604030504040204" pitchFamily="34" charset="0"/>
                <a:cs typeface="Arial" pitchFamily="34" charset="0"/>
              </a:rPr>
              <a:t>XenServer</a:t>
            </a:r>
            <a:endParaRPr lang="en-US" altLang="en-US" sz="2600" dirty="0" smtClean="0">
              <a:latin typeface="Verdana" panose="020B0604030504040204" pitchFamily="34" charset="0"/>
              <a:ea typeface="Verdana" panose="020B0604030504040204" pitchFamily="34" charset="0"/>
              <a:cs typeface="Arial" pitchFamily="34" charset="0"/>
            </a:endParaRPr>
          </a:p>
          <a:p>
            <a:pPr marL="0" indent="0">
              <a:buNone/>
              <a:defRPr/>
            </a:pPr>
            <a:endParaRPr lang="en-US" altLang="en-US" dirty="0" smtClean="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FDDB6027-878D-A249-A7C0-2BF119D95C83}" type="slidenum">
              <a:rPr lang="en-US" smtClean="0"/>
              <a:t>42</a:t>
            </a:fld>
            <a:endParaRPr lang="en-US"/>
          </a:p>
        </p:txBody>
      </p:sp>
    </p:spTree>
    <p:extLst>
      <p:ext uri="{BB962C8B-B14F-4D97-AF65-F5344CB8AC3E}">
        <p14:creationId xmlns:p14="http://schemas.microsoft.com/office/powerpoint/2010/main" val="19654118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dirty="0"/>
              <a:t>Virtualization</a:t>
            </a:r>
          </a:p>
        </p:txBody>
      </p:sp>
      <p:pic>
        <p:nvPicPr>
          <p:cNvPr id="65539" name="Picture 1" descr="1_2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2114" y="1554164"/>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FDDB6027-878D-A249-A7C0-2BF119D95C83}" type="slidenum">
              <a:rPr lang="en-US" smtClean="0"/>
              <a:t>43</a:t>
            </a:fld>
            <a:endParaRPr lang="en-US"/>
          </a:p>
        </p:txBody>
      </p:sp>
    </p:spTree>
    <p:extLst>
      <p:ext uri="{BB962C8B-B14F-4D97-AF65-F5344CB8AC3E}">
        <p14:creationId xmlns:p14="http://schemas.microsoft.com/office/powerpoint/2010/main" val="5512462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http://rtcmagazine.com/files/images/527/101436-328_rtc0912si_oklabs1_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813" y="1690688"/>
            <a:ext cx="3529485" cy="422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itle 1"/>
          <p:cNvSpPr>
            <a:spLocks noGrp="1"/>
          </p:cNvSpPr>
          <p:nvPr>
            <p:ph type="title"/>
          </p:nvPr>
        </p:nvSpPr>
        <p:spPr/>
        <p:txBody>
          <a:bodyPr/>
          <a:lstStyle/>
          <a:p>
            <a:r>
              <a:rPr lang="en-US" altLang="en-US" dirty="0" smtClean="0"/>
              <a:t>Multicore Systems and Virtualization</a:t>
            </a:r>
          </a:p>
        </p:txBody>
      </p:sp>
      <p:sp>
        <p:nvSpPr>
          <p:cNvPr id="3" name="Slide Number Placeholder 2"/>
          <p:cNvSpPr>
            <a:spLocks noGrp="1"/>
          </p:cNvSpPr>
          <p:nvPr>
            <p:ph type="sldNum" sz="quarter" idx="12"/>
          </p:nvPr>
        </p:nvSpPr>
        <p:spPr/>
        <p:txBody>
          <a:bodyPr/>
          <a:lstStyle/>
          <a:p>
            <a:fld id="{FDDB6027-878D-A249-A7C0-2BF119D95C83}" type="slidenum">
              <a:rPr lang="en-US" smtClean="0"/>
              <a:t>44</a:t>
            </a:fld>
            <a:endParaRPr lang="en-US"/>
          </a:p>
        </p:txBody>
      </p:sp>
    </p:spTree>
    <p:extLst>
      <p:ext uri="{BB962C8B-B14F-4D97-AF65-F5344CB8AC3E}">
        <p14:creationId xmlns:p14="http://schemas.microsoft.com/office/powerpoint/2010/main" val="5849038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smtClean="0"/>
              <a:t>Windows Virtualization</a:t>
            </a:r>
          </a:p>
        </p:txBody>
      </p:sp>
      <p:sp>
        <p:nvSpPr>
          <p:cNvPr id="68611" name="Content Placeholder 2"/>
          <p:cNvSpPr>
            <a:spLocks noGrp="1"/>
          </p:cNvSpPr>
          <p:nvPr>
            <p:ph idx="1"/>
          </p:nvPr>
        </p:nvSpPr>
        <p:spPr>
          <a:xfrm>
            <a:off x="838200" y="1690688"/>
            <a:ext cx="10515600" cy="4351338"/>
          </a:xfrm>
        </p:spPr>
        <p:txBody>
          <a:bodyPr/>
          <a:lstStyle/>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Windows supports many virtualization features, including:</a:t>
            </a:r>
          </a:p>
          <a:p>
            <a:pPr lvl="1">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 live migration. Transparently move running virtual machines either from one node of a cluster to another or from one non-clustered server to another.</a:t>
            </a:r>
          </a:p>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dynamic virtual machine storage. Allows to add or remove virtual hard disks and physical disks while a virtual machine is running. You also can move the virtual disks of running virtual machines from one storage location to another without downtime.</a:t>
            </a:r>
          </a:p>
          <a:p>
            <a:pPr lvl="1"/>
            <a:endParaRPr lang="en-US" altLang="en-US" dirty="0" smtClean="0">
              <a:latin typeface="Verdana" panose="020B0604030504040204" pitchFamily="34" charset="0"/>
              <a:ea typeface="Verdana" panose="020B0604030504040204" pitchFamily="34" charset="0"/>
            </a:endParaRPr>
          </a:p>
          <a:p>
            <a:endParaRPr lang="en-US" altLang="en-US" dirty="0" smtClean="0"/>
          </a:p>
        </p:txBody>
      </p:sp>
      <p:sp>
        <p:nvSpPr>
          <p:cNvPr id="3" name="Slide Number Placeholder 2"/>
          <p:cNvSpPr>
            <a:spLocks noGrp="1"/>
          </p:cNvSpPr>
          <p:nvPr>
            <p:ph type="sldNum" sz="quarter" idx="12"/>
          </p:nvPr>
        </p:nvSpPr>
        <p:spPr/>
        <p:txBody>
          <a:bodyPr/>
          <a:lstStyle/>
          <a:p>
            <a:fld id="{FDDB6027-878D-A249-A7C0-2BF119D95C83}" type="slidenum">
              <a:rPr lang="en-US" smtClean="0"/>
              <a:t>45</a:t>
            </a:fld>
            <a:endParaRPr lang="en-US"/>
          </a:p>
        </p:txBody>
      </p:sp>
    </p:spTree>
    <p:extLst>
      <p:ext uri="{BB962C8B-B14F-4D97-AF65-F5344CB8AC3E}">
        <p14:creationId xmlns:p14="http://schemas.microsoft.com/office/powerpoint/2010/main" val="752316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smtClean="0"/>
              <a:t>Hyper-V architecture</a:t>
            </a:r>
          </a:p>
        </p:txBody>
      </p:sp>
      <p:sp>
        <p:nvSpPr>
          <p:cNvPr id="69635" name="Content Placeholder 2"/>
          <p:cNvSpPr>
            <a:spLocks noGrp="1"/>
          </p:cNvSpPr>
          <p:nvPr>
            <p:ph idx="1"/>
          </p:nvPr>
        </p:nvSpPr>
        <p:spPr>
          <a:xfrm>
            <a:off x="838200" y="1690688"/>
            <a:ext cx="10515600" cy="4351338"/>
          </a:xfrm>
        </p:spPr>
        <p:txBody>
          <a:bodyPr>
            <a:normAutofit lnSpcReduction="10000"/>
          </a:bodyPr>
          <a:lstStyle/>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Microsoft’s virtualization technology is Hyper-V. Hyper-V is a virtual machine technology that allows multiple guest operating systems to run concurrently on one computer and provide separate applications and services to client computers. </a:t>
            </a:r>
          </a:p>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Hyper-V can be installed only on computers with 64-bit processors that implement hardware-assisted virtualization and hardware-enforced data execution protection. Specifically, you must enable virtualization support in firmware and also enable either Intel XD bit (execute disable bit) or AMD NX bit (no execute bit) as appropriate.</a:t>
            </a:r>
          </a:p>
          <a:p>
            <a:endParaRPr lang="en-US" altLang="en-US" dirty="0" smtClean="0"/>
          </a:p>
        </p:txBody>
      </p:sp>
      <p:sp>
        <p:nvSpPr>
          <p:cNvPr id="3" name="Slide Number Placeholder 2"/>
          <p:cNvSpPr>
            <a:spLocks noGrp="1"/>
          </p:cNvSpPr>
          <p:nvPr>
            <p:ph type="sldNum" sz="quarter" idx="12"/>
          </p:nvPr>
        </p:nvSpPr>
        <p:spPr/>
        <p:txBody>
          <a:bodyPr/>
          <a:lstStyle/>
          <a:p>
            <a:fld id="{FDDB6027-878D-A249-A7C0-2BF119D95C83}" type="slidenum">
              <a:rPr lang="en-US" smtClean="0"/>
              <a:t>46</a:t>
            </a:fld>
            <a:endParaRPr lang="en-US"/>
          </a:p>
        </p:txBody>
      </p:sp>
    </p:spTree>
    <p:extLst>
      <p:ext uri="{BB962C8B-B14F-4D97-AF65-F5344CB8AC3E}">
        <p14:creationId xmlns:p14="http://schemas.microsoft.com/office/powerpoint/2010/main" val="12491501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Systems</a:t>
            </a:r>
            <a:endParaRPr lang="en-CA" dirty="0"/>
          </a:p>
        </p:txBody>
      </p:sp>
      <p:sp>
        <p:nvSpPr>
          <p:cNvPr id="3" name="Content Placeholder 2"/>
          <p:cNvSpPr>
            <a:spLocks noGrp="1"/>
          </p:cNvSpPr>
          <p:nvPr>
            <p:ph idx="1"/>
          </p:nvPr>
        </p:nvSpPr>
        <p:spPr/>
        <p:txBody>
          <a:bodyPr/>
          <a:lstStyle/>
          <a:p>
            <a:r>
              <a:rPr lang="en-US" dirty="0" smtClean="0"/>
              <a:t>Each system with their own memory and storage, running its own OS</a:t>
            </a:r>
          </a:p>
          <a:p>
            <a:pPr lvl="1"/>
            <a:r>
              <a:rPr lang="en-US" dirty="0"/>
              <a:t>C</a:t>
            </a:r>
            <a:r>
              <a:rPr lang="en-US" dirty="0" smtClean="0"/>
              <a:t>onnected through LANs or WANs</a:t>
            </a:r>
          </a:p>
          <a:p>
            <a:pPr lvl="1"/>
            <a:r>
              <a:rPr lang="en-US" dirty="0"/>
              <a:t>P</a:t>
            </a:r>
            <a:r>
              <a:rPr lang="en-US" dirty="0" smtClean="0"/>
              <a:t>erformance is augmented by splitting work across the nodes</a:t>
            </a:r>
          </a:p>
          <a:p>
            <a:pPr lvl="1"/>
            <a:endParaRPr lang="en-US" dirty="0" smtClean="0"/>
          </a:p>
          <a:p>
            <a:r>
              <a:rPr lang="en-US" dirty="0" smtClean="0"/>
              <a:t>High-availability (via redundancy)</a:t>
            </a:r>
          </a:p>
          <a:p>
            <a:r>
              <a:rPr lang="en-US" dirty="0" smtClean="0"/>
              <a:t>High-performance computing (via parallelization)</a:t>
            </a:r>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47</a:t>
            </a:fld>
            <a:endParaRPr lang="en-US"/>
          </a:p>
        </p:txBody>
      </p:sp>
    </p:spTree>
    <p:extLst>
      <p:ext uri="{BB962C8B-B14F-4D97-AF65-F5344CB8AC3E}">
        <p14:creationId xmlns:p14="http://schemas.microsoft.com/office/powerpoint/2010/main" val="2863558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Clustered Systems</a:t>
            </a:r>
          </a:p>
        </p:txBody>
      </p:sp>
      <p:pic>
        <p:nvPicPr>
          <p:cNvPr id="5" name="Picture 4"/>
          <p:cNvPicPr>
            <a:picLocks noChangeAspect="1"/>
          </p:cNvPicPr>
          <p:nvPr/>
        </p:nvPicPr>
        <p:blipFill>
          <a:blip r:embed="rId3"/>
          <a:stretch>
            <a:fillRect/>
          </a:stretch>
        </p:blipFill>
        <p:spPr>
          <a:xfrm>
            <a:off x="2538196" y="1690688"/>
            <a:ext cx="7115608" cy="4343400"/>
          </a:xfrm>
          <a:prstGeom prst="rect">
            <a:avLst/>
          </a:prstGeom>
        </p:spPr>
      </p:pic>
      <p:sp>
        <p:nvSpPr>
          <p:cNvPr id="2" name="Slide Number Placeholder 1"/>
          <p:cNvSpPr>
            <a:spLocks noGrp="1"/>
          </p:cNvSpPr>
          <p:nvPr>
            <p:ph type="sldNum" sz="quarter" idx="12"/>
          </p:nvPr>
        </p:nvSpPr>
        <p:spPr/>
        <p:txBody>
          <a:bodyPr/>
          <a:lstStyle/>
          <a:p>
            <a:fld id="{FDDB6027-878D-A249-A7C0-2BF119D95C83}" type="slidenum">
              <a:rPr lang="en-US" smtClean="0"/>
              <a:t>48</a:t>
            </a:fld>
            <a:endParaRPr lang="en-US"/>
          </a:p>
        </p:txBody>
      </p:sp>
    </p:spTree>
    <p:extLst>
      <p:ext uri="{BB962C8B-B14F-4D97-AF65-F5344CB8AC3E}">
        <p14:creationId xmlns:p14="http://schemas.microsoft.com/office/powerpoint/2010/main" val="8737576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CA" dirty="0"/>
          </a:p>
        </p:txBody>
      </p:sp>
      <p:sp>
        <p:nvSpPr>
          <p:cNvPr id="3" name="Content Placeholder 2"/>
          <p:cNvSpPr>
            <a:spLocks noGrp="1"/>
          </p:cNvSpPr>
          <p:nvPr>
            <p:ph idx="1"/>
          </p:nvPr>
        </p:nvSpPr>
        <p:spPr/>
        <p:txBody>
          <a:bodyPr/>
          <a:lstStyle/>
          <a:p>
            <a:r>
              <a:rPr lang="en-US" dirty="0" smtClean="0"/>
              <a:t>Extending on virtualization to send processing power, data and applications to users</a:t>
            </a:r>
          </a:p>
          <a:p>
            <a:pPr lvl="1"/>
            <a:r>
              <a:rPr lang="en-US" dirty="0" smtClean="0"/>
              <a:t>‘</a:t>
            </a:r>
            <a:r>
              <a:rPr lang="en-US" dirty="0" err="1" smtClean="0"/>
              <a:t>X’aaS</a:t>
            </a:r>
            <a:r>
              <a:rPr lang="en-US" dirty="0" smtClean="0"/>
              <a:t> (IaaS, PaaS, SaaS</a:t>
            </a:r>
            <a:r>
              <a:rPr lang="en-US" dirty="0"/>
              <a:t> </a:t>
            </a:r>
            <a:r>
              <a:rPr lang="en-US" dirty="0" smtClean="0"/>
              <a:t>etc.)</a:t>
            </a:r>
          </a:p>
          <a:p>
            <a:endParaRPr lang="en-US" dirty="0"/>
          </a:p>
          <a:p>
            <a:r>
              <a:rPr lang="en-US" dirty="0" smtClean="0"/>
              <a:t>Can be deployed as Public, Private or Hybrid</a:t>
            </a:r>
          </a:p>
          <a:p>
            <a:pPr lvl="1"/>
            <a:endParaRPr lang="en-US" dirty="0"/>
          </a:p>
          <a:p>
            <a:r>
              <a:rPr lang="en-US" dirty="0" smtClean="0"/>
              <a:t>Major security and privacy concerns!</a:t>
            </a:r>
          </a:p>
          <a:p>
            <a:pPr lvl="1"/>
            <a:r>
              <a:rPr lang="en-US" dirty="0" smtClean="0"/>
              <a:t>Why? </a:t>
            </a:r>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49</a:t>
            </a:fld>
            <a:endParaRPr lang="en-US"/>
          </a:p>
        </p:txBody>
      </p:sp>
    </p:spTree>
    <p:extLst>
      <p:ext uri="{BB962C8B-B14F-4D97-AF65-F5344CB8AC3E}">
        <p14:creationId xmlns:p14="http://schemas.microsoft.com/office/powerpoint/2010/main" val="374689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OS Definition</a:t>
            </a:r>
          </a:p>
        </p:txBody>
      </p:sp>
      <p:sp>
        <p:nvSpPr>
          <p:cNvPr id="3" name="Content Placeholder 2"/>
          <p:cNvSpPr>
            <a:spLocks noGrp="1"/>
          </p:cNvSpPr>
          <p:nvPr>
            <p:ph idx="1"/>
          </p:nvPr>
        </p:nvSpPr>
        <p:spPr/>
        <p:txBody>
          <a:bodyPr/>
          <a:lstStyle/>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Arial" pitchFamily="34" charset="0"/>
              </a:rPr>
              <a:t>From the user point of view the operating systems should be fast and ease to use</a:t>
            </a:r>
          </a:p>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Arial" pitchFamily="34" charset="0"/>
              </a:rPr>
              <a:t>Operating system is the </a:t>
            </a:r>
            <a:r>
              <a:rPr lang="en-US" altLang="en-US" b="1" dirty="0">
                <a:solidFill>
                  <a:srgbClr val="FF0000"/>
                </a:solidFill>
                <a:latin typeface="Verdana" panose="020B0604030504040204" pitchFamily="34" charset="0"/>
                <a:ea typeface="Verdana" panose="020B0604030504040204" pitchFamily="34" charset="0"/>
                <a:cs typeface="Arial" pitchFamily="34" charset="0"/>
              </a:rPr>
              <a:t>kernel </a:t>
            </a:r>
            <a:r>
              <a:rPr lang="en-US" altLang="en-US" b="1" dirty="0">
                <a:latin typeface="Verdana" panose="020B0604030504040204" pitchFamily="34" charset="0"/>
                <a:ea typeface="Verdana" panose="020B0604030504040204" pitchFamily="34" charset="0"/>
                <a:cs typeface="Arial" pitchFamily="34" charset="0"/>
              </a:rPr>
              <a:t>(main functions ) </a:t>
            </a:r>
            <a:r>
              <a:rPr lang="en-US" altLang="en-US" dirty="0">
                <a:latin typeface="Verdana" panose="020B0604030504040204" pitchFamily="34" charset="0"/>
                <a:ea typeface="Verdana" panose="020B0604030504040204" pitchFamily="34" charset="0"/>
                <a:cs typeface="Arial" pitchFamily="34" charset="0"/>
              </a:rPr>
              <a:t>required to run the system– a program running at all times on the computer</a:t>
            </a:r>
            <a:r>
              <a:rPr lang="en-US" altLang="en-US" b="1" dirty="0">
                <a:latin typeface="Verdana" panose="020B0604030504040204" pitchFamily="34" charset="0"/>
                <a:ea typeface="Verdana" panose="020B0604030504040204" pitchFamily="34" charset="0"/>
                <a:cs typeface="Arial" pitchFamily="34" charset="0"/>
              </a:rPr>
              <a:t>. </a:t>
            </a:r>
            <a:r>
              <a:rPr lang="en-US" altLang="en-US" dirty="0">
                <a:latin typeface="Verdana" panose="020B0604030504040204" pitchFamily="34" charset="0"/>
                <a:ea typeface="Verdana" panose="020B0604030504040204" pitchFamily="34" charset="0"/>
                <a:cs typeface="Arial" pitchFamily="34" charset="0"/>
              </a:rPr>
              <a:t>Other instructions or lines of code are considered system programs (ships with the operating system) associated with the OS but not part of the kernel.</a:t>
            </a:r>
          </a:p>
          <a:p>
            <a:pPr>
              <a:buFont typeface="Monotype Sorts"/>
              <a:buChar char="n"/>
              <a:defRPr/>
            </a:pPr>
            <a:endParaRPr lang="en-US" sz="2400" dirty="0"/>
          </a:p>
        </p:txBody>
      </p:sp>
      <p:sp>
        <p:nvSpPr>
          <p:cNvPr id="4" name="Slide Number Placeholder 3"/>
          <p:cNvSpPr>
            <a:spLocks noGrp="1"/>
          </p:cNvSpPr>
          <p:nvPr>
            <p:ph type="sldNum" sz="quarter" idx="12"/>
          </p:nvPr>
        </p:nvSpPr>
        <p:spPr/>
        <p:txBody>
          <a:bodyPr/>
          <a:lstStyle/>
          <a:p>
            <a:fld id="{FDDB6027-878D-A249-A7C0-2BF119D95C83}" type="slidenum">
              <a:rPr lang="en-US" smtClean="0"/>
              <a:t>5</a:t>
            </a:fld>
            <a:endParaRPr lang="en-US"/>
          </a:p>
        </p:txBody>
      </p:sp>
    </p:spTree>
    <p:extLst>
      <p:ext uri="{BB962C8B-B14F-4D97-AF65-F5344CB8AC3E}">
        <p14:creationId xmlns:p14="http://schemas.microsoft.com/office/powerpoint/2010/main" val="371261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pPr eaLnBrk="1" hangingPunct="1"/>
            <a:r>
              <a:rPr lang="en-US" altLang="en-US" sz="4000" dirty="0"/>
              <a:t>Cloud Computing</a:t>
            </a:r>
          </a:p>
        </p:txBody>
      </p:sp>
      <p:pic>
        <p:nvPicPr>
          <p:cNvPr id="72708" name="Picture 1" descr="1_2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6146" y="1690688"/>
            <a:ext cx="5445633" cy="4310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FDDB6027-878D-A249-A7C0-2BF119D95C83}" type="slidenum">
              <a:rPr lang="en-US" smtClean="0"/>
              <a:t>50</a:t>
            </a:fld>
            <a:endParaRPr lang="en-US"/>
          </a:p>
        </p:txBody>
      </p:sp>
    </p:spTree>
    <p:extLst>
      <p:ext uri="{BB962C8B-B14F-4D97-AF65-F5344CB8AC3E}">
        <p14:creationId xmlns:p14="http://schemas.microsoft.com/office/powerpoint/2010/main" val="4062833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Kubernetes</a:t>
            </a:r>
            <a:endParaRPr lang="en-CA" dirty="0"/>
          </a:p>
        </p:txBody>
      </p:sp>
      <p:sp>
        <p:nvSpPr>
          <p:cNvPr id="6" name="Content Placeholder 5"/>
          <p:cNvSpPr>
            <a:spLocks noGrp="1"/>
          </p:cNvSpPr>
          <p:nvPr>
            <p:ph idx="1"/>
          </p:nvPr>
        </p:nvSpPr>
        <p:spPr>
          <a:xfrm>
            <a:off x="1167319" y="5587541"/>
            <a:ext cx="10186481" cy="491390"/>
          </a:xfrm>
        </p:spPr>
        <p:txBody>
          <a:bodyPr>
            <a:normAutofit fontScale="40000" lnSpcReduction="20000"/>
          </a:bodyPr>
          <a:lstStyle/>
          <a:p>
            <a:pPr marL="0" indent="0">
              <a:buNone/>
            </a:pPr>
            <a:r>
              <a:rPr lang="en-CA" dirty="0" smtClean="0"/>
              <a:t>From AWS innovate – amazon.com</a:t>
            </a:r>
          </a:p>
          <a:p>
            <a:pPr marL="0" indent="0">
              <a:buNone/>
            </a:pPr>
            <a:r>
              <a:rPr lang="en-CA" dirty="0">
                <a:hlinkClick r:id="rId2"/>
              </a:rPr>
              <a:t>https://</a:t>
            </a:r>
            <a:r>
              <a:rPr lang="en-CA" dirty="0" smtClean="0">
                <a:hlinkClick r:id="rId2"/>
              </a:rPr>
              <a:t>onlinexperiences.com/scripts/Server.nxp</a:t>
            </a:r>
            <a:endParaRPr lang="en-CA" dirty="0" smtClean="0"/>
          </a:p>
          <a:p>
            <a:pPr marL="0" indent="0">
              <a:buNone/>
            </a:pPr>
            <a:endParaRPr lang="en-CA" dirty="0"/>
          </a:p>
        </p:txBody>
      </p:sp>
      <p:pic>
        <p:nvPicPr>
          <p:cNvPr id="7" name="Picture 6"/>
          <p:cNvPicPr>
            <a:picLocks noChangeAspect="1"/>
          </p:cNvPicPr>
          <p:nvPr/>
        </p:nvPicPr>
        <p:blipFill>
          <a:blip r:embed="rId3"/>
          <a:stretch>
            <a:fillRect/>
          </a:stretch>
        </p:blipFill>
        <p:spPr>
          <a:xfrm>
            <a:off x="736958" y="1406086"/>
            <a:ext cx="8426497" cy="3661168"/>
          </a:xfrm>
          <a:prstGeom prst="rect">
            <a:avLst/>
          </a:prstGeom>
        </p:spPr>
      </p:pic>
      <p:sp>
        <p:nvSpPr>
          <p:cNvPr id="3" name="Slide Number Placeholder 2"/>
          <p:cNvSpPr>
            <a:spLocks noGrp="1"/>
          </p:cNvSpPr>
          <p:nvPr>
            <p:ph type="sldNum" sz="quarter" idx="12"/>
          </p:nvPr>
        </p:nvSpPr>
        <p:spPr/>
        <p:txBody>
          <a:bodyPr/>
          <a:lstStyle/>
          <a:p>
            <a:fld id="{FDDB6027-878D-A249-A7C0-2BF119D95C83}" type="slidenum">
              <a:rPr lang="en-US" smtClean="0"/>
              <a:t>51</a:t>
            </a:fld>
            <a:endParaRPr lang="en-US"/>
          </a:p>
        </p:txBody>
      </p:sp>
    </p:spTree>
    <p:extLst>
      <p:ext uri="{BB962C8B-B14F-4D97-AF65-F5344CB8AC3E}">
        <p14:creationId xmlns:p14="http://schemas.microsoft.com/office/powerpoint/2010/main" val="3109744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622322" y="2875608"/>
            <a:ext cx="73231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Verdana" panose="020B0604030504040204" pitchFamily="34" charset="0"/>
                <a:cs typeface="Arial" panose="020B0604020202020204" pitchFamily="34" charset="0"/>
                <a:hlinkClick r:id="rId2"/>
              </a:rPr>
              <a:t>Amazon EC2</a:t>
            </a:r>
          </a:p>
          <a:p>
            <a:pPr>
              <a:spcBef>
                <a:spcPct val="0"/>
              </a:spcBef>
              <a:buClrTx/>
              <a:buSzTx/>
              <a:buFontTx/>
              <a:buNone/>
            </a:pPr>
            <a:r>
              <a:rPr kumimoji="0" lang="en-US" altLang="en-US" dirty="0">
                <a:latin typeface="Verdana" panose="020B0604030504040204" pitchFamily="34" charset="0"/>
                <a:cs typeface="Arial" panose="020B0604020202020204" pitchFamily="34" charset="0"/>
                <a:hlinkClick r:id="rId2"/>
              </a:rPr>
              <a:t>http://www.youtube.com/watch?v=OLfmqcYnhUM</a:t>
            </a:r>
            <a:endParaRPr kumimoji="0" lang="en-US" altLang="en-US" dirty="0">
              <a:latin typeface="Verdana" panose="020B0604030504040204" pitchFamily="34" charset="0"/>
              <a:cs typeface="Arial" panose="020B0604020202020204" pitchFamily="34" charset="0"/>
            </a:endParaRPr>
          </a:p>
          <a:p>
            <a:pPr>
              <a:spcBef>
                <a:spcPct val="0"/>
              </a:spcBef>
              <a:buClrTx/>
              <a:buSzTx/>
              <a:buFontTx/>
              <a:buNone/>
            </a:pPr>
            <a:endParaRPr kumimoji="0" lang="en-US" altLang="en-US" dirty="0">
              <a:latin typeface="Verdana" panose="020B0604030504040204" pitchFamily="34" charset="0"/>
              <a:cs typeface="Arial" panose="020B0604020202020204" pitchFamily="34" charset="0"/>
            </a:endParaRPr>
          </a:p>
        </p:txBody>
      </p:sp>
      <p:sp>
        <p:nvSpPr>
          <p:cNvPr id="74755" name="Rectangle 3"/>
          <p:cNvSpPr>
            <a:spLocks noChangeArrowheads="1"/>
          </p:cNvSpPr>
          <p:nvPr/>
        </p:nvSpPr>
        <p:spPr bwMode="auto">
          <a:xfrm>
            <a:off x="1595335" y="4278263"/>
            <a:ext cx="73771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Verdana" panose="020B0604030504040204" pitchFamily="34" charset="0"/>
                <a:cs typeface="Arial" panose="020B0604020202020204" pitchFamily="34" charset="0"/>
                <a:hlinkClick r:id="rId3"/>
              </a:rPr>
              <a:t>Google data </a:t>
            </a:r>
            <a:r>
              <a:rPr kumimoji="0" lang="en-US" altLang="en-US" dirty="0" smtClean="0">
                <a:latin typeface="Verdana" panose="020B0604030504040204" pitchFamily="34" charset="0"/>
                <a:cs typeface="Arial" panose="020B0604020202020204" pitchFamily="34" charset="0"/>
                <a:hlinkClick r:id="rId3"/>
              </a:rPr>
              <a:t>center</a:t>
            </a:r>
            <a:endParaRPr kumimoji="0" lang="en-US" altLang="en-US" dirty="0">
              <a:latin typeface="Verdana" panose="020B0604030504040204" pitchFamily="34" charset="0"/>
              <a:cs typeface="Arial" panose="020B0604020202020204" pitchFamily="34" charset="0"/>
              <a:hlinkClick r:id="rId3"/>
            </a:endParaRPr>
          </a:p>
          <a:p>
            <a:pPr>
              <a:spcBef>
                <a:spcPct val="0"/>
              </a:spcBef>
              <a:buClrTx/>
              <a:buSzTx/>
              <a:buFontTx/>
              <a:buNone/>
            </a:pPr>
            <a:r>
              <a:rPr kumimoji="0" lang="en-US" altLang="en-US" dirty="0">
                <a:latin typeface="Verdana" panose="020B0604030504040204" pitchFamily="34" charset="0"/>
                <a:cs typeface="Arial" panose="020B0604020202020204" pitchFamily="34" charset="0"/>
                <a:hlinkClick r:id="rId3"/>
              </a:rPr>
              <a:t>http://www.youtube.com/watch?v=PBx7rgqeGG8</a:t>
            </a:r>
            <a:endParaRPr kumimoji="0" lang="en-US" altLang="en-US" dirty="0">
              <a:latin typeface="Verdana" panose="020B0604030504040204" pitchFamily="34" charset="0"/>
              <a:cs typeface="Arial" panose="020B0604020202020204" pitchFamily="34" charset="0"/>
            </a:endParaRPr>
          </a:p>
          <a:p>
            <a:pPr>
              <a:spcBef>
                <a:spcPct val="0"/>
              </a:spcBef>
              <a:buClrTx/>
              <a:buSzTx/>
              <a:buFontTx/>
              <a:buNone/>
            </a:pPr>
            <a:endParaRPr kumimoji="0" lang="en-US" altLang="en-US" dirty="0">
              <a:latin typeface="Verdana" panose="020B0604030504040204" pitchFamily="34" charset="0"/>
              <a:cs typeface="Arial" panose="020B0604020202020204" pitchFamily="34" charset="0"/>
            </a:endParaRPr>
          </a:p>
        </p:txBody>
      </p:sp>
      <p:sp>
        <p:nvSpPr>
          <p:cNvPr id="74756" name="Rectangle 4"/>
          <p:cNvSpPr>
            <a:spLocks noChangeArrowheads="1"/>
          </p:cNvSpPr>
          <p:nvPr/>
        </p:nvSpPr>
        <p:spPr bwMode="auto">
          <a:xfrm>
            <a:off x="1595335" y="5109083"/>
            <a:ext cx="7377113"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Verdana" panose="020B0604030504040204" pitchFamily="34" charset="0"/>
                <a:cs typeface="Arial" panose="020B0604020202020204" pitchFamily="34" charset="0"/>
                <a:hlinkClick r:id="rId4"/>
              </a:rPr>
              <a:t>Windows Azure</a:t>
            </a:r>
          </a:p>
          <a:p>
            <a:pPr>
              <a:spcBef>
                <a:spcPct val="0"/>
              </a:spcBef>
              <a:buClrTx/>
              <a:buSzTx/>
              <a:buFontTx/>
              <a:buNone/>
            </a:pPr>
            <a:r>
              <a:rPr kumimoji="0" lang="en-US" altLang="en-US" dirty="0">
                <a:latin typeface="Verdana" panose="020B0604030504040204" pitchFamily="34" charset="0"/>
                <a:cs typeface="Arial" panose="020B0604020202020204" pitchFamily="34" charset="0"/>
                <a:hlinkClick r:id="rId4"/>
              </a:rPr>
              <a:t>http://channel9.msdn.com/Blogs/dunnry/What-is-Windows-Azure</a:t>
            </a:r>
            <a:endParaRPr kumimoji="0" lang="en-US" altLang="en-US" dirty="0">
              <a:latin typeface="Verdana" panose="020B0604030504040204" pitchFamily="34" charset="0"/>
              <a:cs typeface="Arial" panose="020B0604020202020204" pitchFamily="34" charset="0"/>
            </a:endParaRPr>
          </a:p>
          <a:p>
            <a:pPr>
              <a:spcBef>
                <a:spcPct val="0"/>
              </a:spcBef>
              <a:buClrTx/>
              <a:buSzTx/>
              <a:buFontTx/>
              <a:buNone/>
            </a:pPr>
            <a:endParaRPr kumimoji="0" lang="en-US" altLang="en-US" dirty="0">
              <a:latin typeface="Verdana" panose="020B0604030504040204" pitchFamily="34" charset="0"/>
              <a:cs typeface="Arial" panose="020B0604020202020204" pitchFamily="34" charset="0"/>
            </a:endParaRPr>
          </a:p>
        </p:txBody>
      </p:sp>
      <p:sp>
        <p:nvSpPr>
          <p:cNvPr id="74757" name="Rectangle 5"/>
          <p:cNvSpPr>
            <a:spLocks noChangeArrowheads="1"/>
          </p:cNvSpPr>
          <p:nvPr/>
        </p:nvSpPr>
        <p:spPr bwMode="auto">
          <a:xfrm>
            <a:off x="1622322" y="2176446"/>
            <a:ext cx="71723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Verdana" panose="020B0604030504040204" pitchFamily="34" charset="0"/>
                <a:cs typeface="Arial" panose="020B0604020202020204" pitchFamily="34" charset="0"/>
              </a:rPr>
              <a:t>Cloud Computing-Open Stack</a:t>
            </a:r>
          </a:p>
          <a:p>
            <a:pPr>
              <a:spcBef>
                <a:spcPct val="0"/>
              </a:spcBef>
              <a:buClrTx/>
              <a:buSzTx/>
              <a:buFontTx/>
              <a:buNone/>
            </a:pPr>
            <a:r>
              <a:rPr kumimoji="0" lang="en-US" altLang="en-US" dirty="0">
                <a:latin typeface="Verdana" panose="020B0604030504040204" pitchFamily="34" charset="0"/>
                <a:cs typeface="Arial" panose="020B0604020202020204" pitchFamily="34" charset="0"/>
                <a:hlinkClick r:id="rId5"/>
              </a:rPr>
              <a:t>https://www.youtube.com/watch?v=Qz5gyDenqTI</a:t>
            </a:r>
            <a:endParaRPr kumimoji="0" lang="en-US" altLang="en-US" dirty="0">
              <a:latin typeface="Verdana" panose="020B0604030504040204" pitchFamily="34" charset="0"/>
              <a:cs typeface="Arial" panose="020B0604020202020204" pitchFamily="34" charset="0"/>
            </a:endParaRPr>
          </a:p>
          <a:p>
            <a:pPr>
              <a:spcBef>
                <a:spcPct val="0"/>
              </a:spcBef>
              <a:buClrTx/>
              <a:buSzTx/>
              <a:buFontTx/>
              <a:buNone/>
            </a:pPr>
            <a:endParaRPr kumimoji="0" lang="en-US" altLang="en-US" dirty="0">
              <a:latin typeface="Verdana" panose="020B0604030504040204" pitchFamily="34" charset="0"/>
              <a:cs typeface="Arial" panose="020B0604020202020204" pitchFamily="34" charset="0"/>
            </a:endParaRPr>
          </a:p>
        </p:txBody>
      </p:sp>
      <p:sp>
        <p:nvSpPr>
          <p:cNvPr id="7" name="Rectangle 2"/>
          <p:cNvSpPr txBox="1">
            <a:spLocks noChangeArrowheads="1"/>
          </p:cNvSpPr>
          <p:nvPr/>
        </p:nvSpPr>
        <p:spPr bwMode="auto">
          <a:xfrm>
            <a:off x="1595335" y="417514"/>
            <a:ext cx="7023371"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algn="l" eaLnBrk="1" hangingPunct="1">
              <a:defRPr/>
            </a:pPr>
            <a:r>
              <a:rPr lang="en-US" altLang="en-US" sz="4000" kern="0" dirty="0">
                <a:latin typeface="Verdana" panose="020B0604030504040204" pitchFamily="34" charset="0"/>
                <a:ea typeface="Verdana" panose="020B0604030504040204" pitchFamily="34" charset="0"/>
              </a:rPr>
              <a:t>Cloud Computing</a:t>
            </a:r>
          </a:p>
        </p:txBody>
      </p:sp>
      <p:sp>
        <p:nvSpPr>
          <p:cNvPr id="74759" name="Rectangle 1"/>
          <p:cNvSpPr>
            <a:spLocks noChangeArrowheads="1"/>
          </p:cNvSpPr>
          <p:nvPr/>
        </p:nvSpPr>
        <p:spPr bwMode="auto">
          <a:xfrm>
            <a:off x="1595335" y="3714159"/>
            <a:ext cx="6745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smtClean="0">
                <a:latin typeface="Verdana" panose="020B0604030504040204" pitchFamily="34" charset="0"/>
                <a:cs typeface="Arial" panose="020B0604020202020204" pitchFamily="34" charset="0"/>
                <a:hlinkClick r:id="rId6"/>
              </a:rPr>
              <a:t>http://aws.amazon.com/ec2/</a:t>
            </a:r>
            <a:endParaRPr kumimoji="0" lang="en-US" altLang="en-US" dirty="0" smtClean="0">
              <a:latin typeface="Verdana" panose="020B0604030504040204" pitchFamily="34" charset="0"/>
              <a:cs typeface="Arial" panose="020B0604020202020204" pitchFamily="34" charset="0"/>
            </a:endParaRPr>
          </a:p>
          <a:p>
            <a:pPr>
              <a:spcBef>
                <a:spcPct val="0"/>
              </a:spcBef>
              <a:buClrTx/>
              <a:buSzTx/>
              <a:buFontTx/>
              <a:buNone/>
            </a:pPr>
            <a:endParaRPr kumimoji="0" lang="en-US" altLang="en-US" dirty="0">
              <a:latin typeface="Verdana" panose="020B0604030504040204" pitchFamily="34" charset="0"/>
              <a:cs typeface="Arial" panose="020B0604020202020204" pitchFamily="34" charset="0"/>
            </a:endParaRPr>
          </a:p>
        </p:txBody>
      </p:sp>
      <p:sp>
        <p:nvSpPr>
          <p:cNvPr id="2" name="Rectangle 1"/>
          <p:cNvSpPr/>
          <p:nvPr/>
        </p:nvSpPr>
        <p:spPr>
          <a:xfrm>
            <a:off x="1649311" y="1617375"/>
            <a:ext cx="7323137" cy="369332"/>
          </a:xfrm>
          <a:prstGeom prst="rect">
            <a:avLst/>
          </a:prstGeom>
        </p:spPr>
        <p:txBody>
          <a:bodyPr wrap="square">
            <a:spAutoFit/>
          </a:bodyPr>
          <a:lstStyle/>
          <a:p>
            <a:r>
              <a:rPr lang="en-CA" dirty="0" smtClean="0">
                <a:hlinkClick r:id="rId7"/>
              </a:rPr>
              <a:t>https://aws.amazon.com/what-is-cloud-computing/?nc1=f_cc</a:t>
            </a:r>
            <a:endParaRPr lang="en-CA" dirty="0"/>
          </a:p>
        </p:txBody>
      </p:sp>
      <p:sp>
        <p:nvSpPr>
          <p:cNvPr id="3" name="Rectangle 2"/>
          <p:cNvSpPr/>
          <p:nvPr/>
        </p:nvSpPr>
        <p:spPr>
          <a:xfrm>
            <a:off x="1649311" y="1183515"/>
            <a:ext cx="2574231" cy="369332"/>
          </a:xfrm>
          <a:prstGeom prst="rect">
            <a:avLst/>
          </a:prstGeom>
        </p:spPr>
        <p:txBody>
          <a:bodyPr wrap="none">
            <a:spAutoFit/>
          </a:bodyPr>
          <a:lstStyle/>
          <a:p>
            <a:r>
              <a:rPr lang="en-CA" dirty="0"/>
              <a:t>What is Cloud Computing</a:t>
            </a:r>
          </a:p>
        </p:txBody>
      </p:sp>
      <p:sp>
        <p:nvSpPr>
          <p:cNvPr id="5" name="Slide Number Placeholder 4"/>
          <p:cNvSpPr>
            <a:spLocks noGrp="1"/>
          </p:cNvSpPr>
          <p:nvPr>
            <p:ph type="sldNum" sz="quarter" idx="12"/>
          </p:nvPr>
        </p:nvSpPr>
        <p:spPr/>
        <p:txBody>
          <a:bodyPr/>
          <a:lstStyle/>
          <a:p>
            <a:fld id="{FDDB6027-878D-A249-A7C0-2BF119D95C83}" type="slidenum">
              <a:rPr lang="en-US" smtClean="0"/>
              <a:t>52</a:t>
            </a:fld>
            <a:endParaRPr lang="en-US"/>
          </a:p>
        </p:txBody>
      </p:sp>
    </p:spTree>
    <p:extLst>
      <p:ext uri="{BB962C8B-B14F-4D97-AF65-F5344CB8AC3E}">
        <p14:creationId xmlns:p14="http://schemas.microsoft.com/office/powerpoint/2010/main" val="923133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en-US" altLang="en-US" sz="4000" dirty="0"/>
              <a:t>Mobile Operating Systems</a:t>
            </a:r>
          </a:p>
        </p:txBody>
      </p:sp>
      <p:sp>
        <p:nvSpPr>
          <p:cNvPr id="62467" name="Content Placeholder 2"/>
          <p:cNvSpPr>
            <a:spLocks noGrp="1"/>
          </p:cNvSpPr>
          <p:nvPr>
            <p:ph idx="1"/>
          </p:nvPr>
        </p:nvSpPr>
        <p:spPr>
          <a:xfrm>
            <a:off x="838200" y="1690688"/>
            <a:ext cx="10515600" cy="4351338"/>
          </a:xfrm>
        </p:spPr>
        <p:txBody>
          <a:bodyPr/>
          <a:lstStyle/>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Handheld smartphones, tablets, </a:t>
            </a:r>
            <a:r>
              <a:rPr lang="en-US" altLang="en-US" dirty="0" err="1" smtClean="0">
                <a:latin typeface="Verdana" panose="020B0604030504040204" pitchFamily="34" charset="0"/>
                <a:ea typeface="Verdana" panose="020B0604030504040204" pitchFamily="34" charset="0"/>
                <a:cs typeface="Arial" panose="020B0604020202020204" pitchFamily="34" charset="0"/>
              </a:rPr>
              <a:t>etc</a:t>
            </a:r>
            <a:endParaRPr lang="en-US" altLang="en-US" dirty="0" smtClean="0">
              <a:latin typeface="Verdana" panose="020B0604030504040204" pitchFamily="34" charset="0"/>
              <a:ea typeface="Verdana" panose="020B0604030504040204" pitchFamily="34" charset="0"/>
              <a:cs typeface="Arial" panose="020B0604020202020204" pitchFamily="34" charset="0"/>
            </a:endParaRPr>
          </a:p>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What is the functional difference between them and a “traditional” laptop?</a:t>
            </a:r>
          </a:p>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Extra feature – more OS features (GPS, gyroscope)</a:t>
            </a:r>
          </a:p>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Allows new types of apps like </a:t>
            </a:r>
            <a:r>
              <a:rPr lang="en-US" altLang="en-US" b="1" i="1" dirty="0" smtClean="0">
                <a:latin typeface="Verdana" panose="020B0604030504040204" pitchFamily="34" charset="0"/>
                <a:ea typeface="Verdana" panose="020B0604030504040204" pitchFamily="34" charset="0"/>
                <a:cs typeface="Arial" panose="020B0604020202020204" pitchFamily="34" charset="0"/>
              </a:rPr>
              <a:t>augmented reality</a:t>
            </a:r>
          </a:p>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Use IEEE 802.11 wireless, or cellular data networks for connectivity</a:t>
            </a:r>
          </a:p>
          <a:p>
            <a:pPr>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Leaders are </a:t>
            </a:r>
            <a:r>
              <a:rPr lang="en-US" altLang="en-US"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Apple iOS </a:t>
            </a:r>
            <a:r>
              <a:rPr lang="en-US" altLang="en-US" dirty="0" smtClean="0">
                <a:latin typeface="Verdana" panose="020B0604030504040204" pitchFamily="34" charset="0"/>
                <a:ea typeface="Verdana" panose="020B0604030504040204" pitchFamily="34" charset="0"/>
                <a:cs typeface="Arial" panose="020B0604020202020204" pitchFamily="34" charset="0"/>
              </a:rPr>
              <a:t>and </a:t>
            </a:r>
            <a:r>
              <a:rPr lang="en-US" altLang="en-US"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Google Android</a:t>
            </a:r>
          </a:p>
        </p:txBody>
      </p:sp>
      <p:sp>
        <p:nvSpPr>
          <p:cNvPr id="2" name="Slide Number Placeholder 1"/>
          <p:cNvSpPr>
            <a:spLocks noGrp="1"/>
          </p:cNvSpPr>
          <p:nvPr>
            <p:ph type="sldNum" sz="quarter" idx="12"/>
          </p:nvPr>
        </p:nvSpPr>
        <p:spPr/>
        <p:txBody>
          <a:bodyPr/>
          <a:lstStyle/>
          <a:p>
            <a:fld id="{FDDB6027-878D-A249-A7C0-2BF119D95C83}" type="slidenum">
              <a:rPr lang="en-US" smtClean="0"/>
              <a:t>53</a:t>
            </a:fld>
            <a:endParaRPr lang="en-US"/>
          </a:p>
        </p:txBody>
      </p:sp>
    </p:spTree>
    <p:extLst>
      <p:ext uri="{BB962C8B-B14F-4D97-AF65-F5344CB8AC3E}">
        <p14:creationId xmlns:p14="http://schemas.microsoft.com/office/powerpoint/2010/main" val="41048616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Embedded Systems</a:t>
            </a:r>
            <a:endParaRPr lang="en-CA" dirty="0"/>
          </a:p>
        </p:txBody>
      </p:sp>
      <p:sp>
        <p:nvSpPr>
          <p:cNvPr id="3" name="Content Placeholder 2"/>
          <p:cNvSpPr>
            <a:spLocks noGrp="1"/>
          </p:cNvSpPr>
          <p:nvPr>
            <p:ph idx="1"/>
          </p:nvPr>
        </p:nvSpPr>
        <p:spPr/>
        <p:txBody>
          <a:bodyPr/>
          <a:lstStyle/>
          <a:p>
            <a:r>
              <a:rPr lang="en-US" dirty="0" smtClean="0"/>
              <a:t>The most common type of “computer”!</a:t>
            </a:r>
          </a:p>
          <a:p>
            <a:pPr lvl="1"/>
            <a:r>
              <a:rPr lang="en-US" dirty="0" smtClean="0"/>
              <a:t>Inside everything we use – cars, microwaves, coffee makers…</a:t>
            </a:r>
          </a:p>
          <a:p>
            <a:pPr lvl="1"/>
            <a:r>
              <a:rPr lang="en-US" dirty="0" smtClean="0"/>
              <a:t>“embedded” inside another H/W or mechanical device (all </a:t>
            </a:r>
            <a:r>
              <a:rPr lang="en-US" dirty="0" err="1" smtClean="0"/>
              <a:t>IoT</a:t>
            </a:r>
            <a:r>
              <a:rPr lang="en-US" dirty="0" smtClean="0"/>
              <a:t>)</a:t>
            </a:r>
          </a:p>
          <a:p>
            <a:r>
              <a:rPr lang="en-US" dirty="0" smtClean="0"/>
              <a:t>Smaller, cheaper, uses less power</a:t>
            </a:r>
          </a:p>
          <a:p>
            <a:pPr lvl="1"/>
            <a:r>
              <a:rPr lang="en-US" dirty="0" smtClean="0"/>
              <a:t>At the expense of very limited/dedicated functionality</a:t>
            </a:r>
          </a:p>
          <a:p>
            <a:pPr lvl="1"/>
            <a:r>
              <a:rPr lang="en-US" dirty="0" smtClean="0"/>
              <a:t>Mostly customized for their purpose</a:t>
            </a:r>
          </a:p>
          <a:p>
            <a:pPr lvl="2"/>
            <a:r>
              <a:rPr lang="en-US" dirty="0" smtClean="0"/>
              <a:t>Premade: Raspberry Pi, Arduino</a:t>
            </a:r>
          </a:p>
          <a:p>
            <a:r>
              <a:rPr lang="en-US" dirty="0" smtClean="0"/>
              <a:t>Real-time constraints!</a:t>
            </a:r>
          </a:p>
          <a:p>
            <a:pPr lvl="1"/>
            <a:r>
              <a:rPr lang="en-US" dirty="0" smtClean="0"/>
              <a:t>Hard vs. soft</a:t>
            </a:r>
          </a:p>
          <a:p>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54</a:t>
            </a:fld>
            <a:endParaRPr lang="en-US"/>
          </a:p>
        </p:txBody>
      </p:sp>
    </p:spTree>
    <p:extLst>
      <p:ext uri="{BB962C8B-B14F-4D97-AF65-F5344CB8AC3E}">
        <p14:creationId xmlns:p14="http://schemas.microsoft.com/office/powerpoint/2010/main" val="4090938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Open-Source Operating Systems</a:t>
            </a:r>
            <a:endParaRPr lang="en-CA" dirty="0"/>
          </a:p>
        </p:txBody>
      </p:sp>
      <p:sp>
        <p:nvSpPr>
          <p:cNvPr id="3" name="Content Placeholder 2"/>
          <p:cNvSpPr>
            <a:spLocks noGrp="1"/>
          </p:cNvSpPr>
          <p:nvPr>
            <p:ph idx="1"/>
          </p:nvPr>
        </p:nvSpPr>
        <p:spPr/>
        <p:txBody>
          <a:bodyPr/>
          <a:lstStyle/>
          <a:p>
            <a:r>
              <a:rPr lang="en-GB" altLang="en-US" dirty="0"/>
              <a:t>A powerful force in the development of </a:t>
            </a:r>
            <a:r>
              <a:rPr lang="en-GB" altLang="en-US" dirty="0" smtClean="0"/>
              <a:t>OSes </a:t>
            </a:r>
            <a:r>
              <a:rPr lang="en-GB" altLang="en-US" dirty="0"/>
              <a:t>is </a:t>
            </a:r>
            <a:r>
              <a:rPr lang="en-GB" altLang="en-US" i="1" dirty="0"/>
              <a:t>open-source computing</a:t>
            </a:r>
            <a:r>
              <a:rPr lang="en-GB" altLang="en-US" dirty="0"/>
              <a:t>: those systems where the source code is available to users who wish to modify and extend the </a:t>
            </a:r>
            <a:r>
              <a:rPr lang="en-GB" altLang="en-US" dirty="0" smtClean="0"/>
              <a:t>code</a:t>
            </a:r>
            <a:endParaRPr lang="en-GB" altLang="en-US" dirty="0"/>
          </a:p>
          <a:p>
            <a:pPr lvl="1"/>
            <a:r>
              <a:rPr lang="en-GB" altLang="en-US" dirty="0" smtClean="0"/>
              <a:t>This </a:t>
            </a:r>
            <a:r>
              <a:rPr lang="en-GB" altLang="en-US" dirty="0"/>
              <a:t>movement is not </a:t>
            </a:r>
            <a:r>
              <a:rPr lang="en-GB" altLang="en-US" dirty="0" smtClean="0"/>
              <a:t>new!</a:t>
            </a:r>
            <a:endParaRPr lang="en-GB" altLang="en-US" dirty="0"/>
          </a:p>
          <a:p>
            <a:pPr lvl="1"/>
            <a:endParaRPr lang="en-GB" altLang="en-US" dirty="0" smtClean="0"/>
          </a:p>
          <a:p>
            <a:r>
              <a:rPr lang="en-GB" altLang="en-US" dirty="0" smtClean="0"/>
              <a:t>Best </a:t>
            </a:r>
            <a:r>
              <a:rPr lang="en-GB" altLang="en-US" dirty="0"/>
              <a:t>known open-source </a:t>
            </a:r>
            <a:r>
              <a:rPr lang="en-GB" altLang="en-US" dirty="0" smtClean="0"/>
              <a:t>OSes are Linux and BSD</a:t>
            </a:r>
            <a:endParaRPr lang="en-GB" altLang="en-US" dirty="0"/>
          </a:p>
          <a:p>
            <a:pPr lvl="1"/>
            <a:r>
              <a:rPr lang="en-GB" altLang="en-US" dirty="0" smtClean="0"/>
              <a:t>Based on the Unix OS</a:t>
            </a:r>
            <a:r>
              <a:rPr lang="en-GB" altLang="en-US" dirty="0"/>
              <a:t> </a:t>
            </a:r>
            <a:r>
              <a:rPr lang="en-GB" altLang="en-US" dirty="0" smtClean="0"/>
              <a:t>(commonly known as “Unix-variant”)</a:t>
            </a:r>
            <a:endParaRPr lang="en-US" altLang="en-US" dirty="0"/>
          </a:p>
        </p:txBody>
      </p:sp>
      <p:sp>
        <p:nvSpPr>
          <p:cNvPr id="5" name="Slide Number Placeholder 4"/>
          <p:cNvSpPr>
            <a:spLocks noGrp="1"/>
          </p:cNvSpPr>
          <p:nvPr>
            <p:ph type="sldNum" sz="quarter" idx="12"/>
          </p:nvPr>
        </p:nvSpPr>
        <p:spPr/>
        <p:txBody>
          <a:bodyPr/>
          <a:lstStyle/>
          <a:p>
            <a:fld id="{FDDB6027-878D-A249-A7C0-2BF119D95C83}" type="slidenum">
              <a:rPr lang="en-US" smtClean="0"/>
              <a:t>55</a:t>
            </a:fld>
            <a:endParaRPr lang="en-US"/>
          </a:p>
        </p:txBody>
      </p:sp>
    </p:spTree>
    <p:extLst>
      <p:ext uri="{BB962C8B-B14F-4D97-AF65-F5344CB8AC3E}">
        <p14:creationId xmlns:p14="http://schemas.microsoft.com/office/powerpoint/2010/main" val="8613445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a:t>
            </a:r>
            <a:endParaRPr lang="en-CA" dirty="0"/>
          </a:p>
        </p:txBody>
      </p:sp>
      <p:sp>
        <p:nvSpPr>
          <p:cNvPr id="3" name="Content Placeholder 2"/>
          <p:cNvSpPr>
            <a:spLocks noGrp="1"/>
          </p:cNvSpPr>
          <p:nvPr>
            <p:ph idx="1"/>
          </p:nvPr>
        </p:nvSpPr>
        <p:spPr/>
        <p:txBody>
          <a:bodyPr/>
          <a:lstStyle/>
          <a:p>
            <a:r>
              <a:rPr lang="en-GB" altLang="en-US" sz="3000" dirty="0" smtClean="0">
                <a:cs typeface="Times New Roman" pitchFamily="18" charset="0"/>
              </a:rPr>
              <a:t>Created by Linus Torvalds originally </a:t>
            </a:r>
            <a:r>
              <a:rPr lang="en-GB" altLang="en-US" sz="3000" dirty="0">
                <a:cs typeface="Times New Roman" pitchFamily="18" charset="0"/>
              </a:rPr>
              <a:t>for the Intel 80386 </a:t>
            </a:r>
            <a:r>
              <a:rPr lang="en-GB" altLang="en-US" sz="3000" dirty="0" smtClean="0">
                <a:cs typeface="Times New Roman" pitchFamily="18" charset="0"/>
              </a:rPr>
              <a:t>processor</a:t>
            </a:r>
            <a:endParaRPr lang="en-GB" altLang="en-US" sz="3000" dirty="0">
              <a:cs typeface="Times New Roman" pitchFamily="18" charset="0"/>
            </a:endParaRPr>
          </a:p>
          <a:p>
            <a:pPr lvl="1"/>
            <a:r>
              <a:rPr lang="en-GB" altLang="en-US" sz="2600" dirty="0" smtClean="0">
                <a:cs typeface="Times New Roman" pitchFamily="18" charset="0"/>
              </a:rPr>
              <a:t>A </a:t>
            </a:r>
            <a:r>
              <a:rPr lang="en-GB" altLang="en-US" sz="2600" dirty="0">
                <a:cs typeface="Times New Roman" pitchFamily="18" charset="0"/>
              </a:rPr>
              <a:t>group of developers adopted Linux as the basis for the development of a freely available </a:t>
            </a:r>
            <a:r>
              <a:rPr lang="en-GB" altLang="en-US" sz="2600" dirty="0" smtClean="0">
                <a:cs typeface="Times New Roman" pitchFamily="18" charset="0"/>
              </a:rPr>
              <a:t>system and it grew from there to now ~12,000 contributors!</a:t>
            </a:r>
            <a:endParaRPr lang="en-GB" altLang="en-US" sz="2600" dirty="0">
              <a:cs typeface="Times New Roman" pitchFamily="18" charset="0"/>
            </a:endParaRPr>
          </a:p>
          <a:p>
            <a:pPr lvl="2"/>
            <a:endParaRPr lang="en-GB" altLang="en-US" dirty="0" smtClean="0">
              <a:cs typeface="Times New Roman" pitchFamily="18" charset="0"/>
            </a:endParaRPr>
          </a:p>
          <a:p>
            <a:r>
              <a:rPr lang="en-GB" altLang="en-US" dirty="0" smtClean="0">
                <a:cs typeface="Times New Roman" pitchFamily="18" charset="0"/>
              </a:rPr>
              <a:t>Various </a:t>
            </a:r>
            <a:r>
              <a:rPr lang="en-GB" altLang="en-US" dirty="0">
                <a:cs typeface="Times New Roman" pitchFamily="18" charset="0"/>
              </a:rPr>
              <a:t>distributions of Linux package the system for private and commercial </a:t>
            </a:r>
            <a:r>
              <a:rPr lang="en-GB" altLang="en-US" dirty="0" smtClean="0">
                <a:cs typeface="Times New Roman" pitchFamily="18" charset="0"/>
              </a:rPr>
              <a:t>use</a:t>
            </a:r>
            <a:endParaRPr lang="en-US" altLang="en-US" dirty="0"/>
          </a:p>
          <a:p>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56</a:t>
            </a:fld>
            <a:endParaRPr lang="en-US"/>
          </a:p>
        </p:txBody>
      </p:sp>
    </p:spTree>
    <p:extLst>
      <p:ext uri="{BB962C8B-B14F-4D97-AF65-F5344CB8AC3E}">
        <p14:creationId xmlns:p14="http://schemas.microsoft.com/office/powerpoint/2010/main" val="13356731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CA" dirty="0"/>
          </a:p>
        </p:txBody>
      </p:sp>
      <p:sp>
        <p:nvSpPr>
          <p:cNvPr id="3" name="Content Placeholder 2"/>
          <p:cNvSpPr>
            <a:spLocks noGrp="1"/>
          </p:cNvSpPr>
          <p:nvPr>
            <p:ph idx="1"/>
          </p:nvPr>
        </p:nvSpPr>
        <p:spPr/>
        <p:txBody>
          <a:bodyPr/>
          <a:lstStyle/>
          <a:p>
            <a:r>
              <a:rPr lang="en-US" dirty="0" smtClean="0"/>
              <a:t>Not open-source…</a:t>
            </a:r>
          </a:p>
          <a:p>
            <a:r>
              <a:rPr lang="en-US" dirty="0" smtClean="0"/>
              <a:t>Dominated the PC era</a:t>
            </a:r>
          </a:p>
          <a:p>
            <a:r>
              <a:rPr lang="en-US" dirty="0" smtClean="0"/>
              <a:t>A “family” of OSes for different type of systems</a:t>
            </a:r>
          </a:p>
          <a:p>
            <a:pPr lvl="1"/>
            <a:r>
              <a:rPr lang="en-US" dirty="0" smtClean="0"/>
              <a:t>Windows NT: PCs and servers (Windows 10, Windows Server 2016)</a:t>
            </a:r>
          </a:p>
          <a:p>
            <a:pPr lvl="1"/>
            <a:r>
              <a:rPr lang="en-US" dirty="0" smtClean="0"/>
              <a:t>Windows Embedded: being rebranded as Windows </a:t>
            </a:r>
            <a:r>
              <a:rPr lang="en-US" dirty="0" err="1" smtClean="0"/>
              <a:t>IoT</a:t>
            </a:r>
            <a:endParaRPr lang="en-US" dirty="0" smtClean="0"/>
          </a:p>
          <a:p>
            <a:pPr lvl="1"/>
            <a:r>
              <a:rPr lang="en-US" dirty="0" smtClean="0"/>
              <a:t>Windows Phone: being phased out to Windows 10 Mobile</a:t>
            </a:r>
          </a:p>
          <a:p>
            <a:pPr lvl="1"/>
            <a:r>
              <a:rPr lang="en-US" dirty="0" smtClean="0"/>
              <a:t>Specialized version on Xbox One</a:t>
            </a:r>
            <a:endParaRPr lang="en-CA" dirty="0"/>
          </a:p>
        </p:txBody>
      </p:sp>
      <p:sp>
        <p:nvSpPr>
          <p:cNvPr id="5" name="Slide Number Placeholder 4"/>
          <p:cNvSpPr>
            <a:spLocks noGrp="1"/>
          </p:cNvSpPr>
          <p:nvPr>
            <p:ph type="sldNum" sz="quarter" idx="12"/>
          </p:nvPr>
        </p:nvSpPr>
        <p:spPr/>
        <p:txBody>
          <a:bodyPr/>
          <a:lstStyle/>
          <a:p>
            <a:fld id="{FDDB6027-878D-A249-A7C0-2BF119D95C83}" type="slidenum">
              <a:rPr lang="en-US" smtClean="0"/>
              <a:t>57</a:t>
            </a:fld>
            <a:endParaRPr lang="en-US"/>
          </a:p>
        </p:txBody>
      </p:sp>
    </p:spTree>
    <p:extLst>
      <p:ext uri="{BB962C8B-B14F-4D97-AF65-F5344CB8AC3E}">
        <p14:creationId xmlns:p14="http://schemas.microsoft.com/office/powerpoint/2010/main" val="2076820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mtClean="0"/>
              <a:t>Text Book Slides -Copy Right</a:t>
            </a:r>
            <a:endParaRPr lang="en-CA" altLang="en-US" smtClean="0"/>
          </a:p>
        </p:txBody>
      </p:sp>
      <p:pic>
        <p:nvPicPr>
          <p:cNvPr id="788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9" y="1546225"/>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FDDB6027-878D-A249-A7C0-2BF119D95C83}" type="slidenum">
              <a:rPr lang="en-US" smtClean="0"/>
              <a:t>58</a:t>
            </a:fld>
            <a:endParaRPr lang="en-US"/>
          </a:p>
        </p:txBody>
      </p:sp>
    </p:spTree>
    <p:extLst>
      <p:ext uri="{BB962C8B-B14F-4D97-AF65-F5344CB8AC3E}">
        <p14:creationId xmlns:p14="http://schemas.microsoft.com/office/powerpoint/2010/main" val="1305369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248755" y="469741"/>
            <a:ext cx="8496300" cy="576262"/>
          </a:xfrm>
        </p:spPr>
        <p:txBody>
          <a:bodyPr>
            <a:normAutofit fontScale="90000"/>
          </a:bodyPr>
          <a:lstStyle/>
          <a:p>
            <a:r>
              <a:rPr lang="en-US" altLang="en-US" dirty="0" smtClean="0"/>
              <a:t>      </a:t>
            </a:r>
            <a:br>
              <a:rPr lang="en-US" altLang="en-US" dirty="0" smtClean="0"/>
            </a:br>
            <a:r>
              <a:rPr lang="en-US" altLang="en-US" dirty="0" smtClean="0"/>
              <a:t>Operating Systems </a:t>
            </a:r>
            <a:endParaRPr lang="en-CA" altLang="en-US" dirty="0" smtClean="0"/>
          </a:p>
        </p:txBody>
      </p:sp>
      <p:sp>
        <p:nvSpPr>
          <p:cNvPr id="14339" name="Rectangle 1"/>
          <p:cNvSpPr>
            <a:spLocks noChangeArrowheads="1"/>
          </p:cNvSpPr>
          <p:nvPr/>
        </p:nvSpPr>
        <p:spPr bwMode="auto">
          <a:xfrm>
            <a:off x="1248755" y="4354513"/>
            <a:ext cx="7539037"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lang="en-US" altLang="en-US" sz="2800" dirty="0">
                <a:latin typeface="Verdana" panose="020B0604030504040204" pitchFamily="34" charset="0"/>
                <a:ea typeface="Verdana" panose="020B0604030504040204" pitchFamily="34" charset="0"/>
                <a:cs typeface="Arial" panose="020B0604020202020204" pitchFamily="34" charset="0"/>
              </a:rPr>
              <a:t>Linux History</a:t>
            </a:r>
            <a:r>
              <a:rPr lang="en-US" altLang="en-US" sz="2800" dirty="0">
                <a:cs typeface="Arial" panose="020B0604020202020204" pitchFamily="34" charset="0"/>
              </a:rPr>
              <a:t> </a:t>
            </a:r>
          </a:p>
          <a:p>
            <a:pPr>
              <a:spcBef>
                <a:spcPct val="0"/>
              </a:spcBef>
              <a:buClrTx/>
              <a:buSzTx/>
              <a:buFontTx/>
              <a:buNone/>
            </a:pPr>
            <a:r>
              <a:rPr kumimoji="0" lang="fr-CA" altLang="en-US" sz="2800" dirty="0">
                <a:latin typeface="Verdana" panose="020B0604030504040204" pitchFamily="34" charset="0"/>
                <a:cs typeface="Arial" panose="020B0604020202020204" pitchFamily="34" charset="0"/>
                <a:hlinkClick r:id="rId3"/>
              </a:rPr>
              <a:t>https://www.youtube.com/watch?gl=SG&amp;hl=en-GB&amp;v=AvfTZmecifc</a:t>
            </a:r>
            <a:endParaRPr kumimoji="0" lang="fr-CA" altLang="en-US" sz="2800" dirty="0">
              <a:latin typeface="Verdana" panose="020B0604030504040204" pitchFamily="34" charset="0"/>
              <a:cs typeface="Arial" panose="020B0604020202020204" pitchFamily="34" charset="0"/>
            </a:endParaRPr>
          </a:p>
          <a:p>
            <a:pPr>
              <a:spcBef>
                <a:spcPct val="0"/>
              </a:spcBef>
              <a:buClrTx/>
              <a:buSzTx/>
              <a:buFontTx/>
              <a:buNone/>
            </a:pPr>
            <a:endParaRPr kumimoji="0" lang="fr-CA" altLang="en-US" dirty="0">
              <a:latin typeface="Verdana" panose="020B0604030504040204" pitchFamily="34" charset="0"/>
              <a:cs typeface="Arial" panose="020B0604020202020204" pitchFamily="34" charset="0"/>
            </a:endParaRPr>
          </a:p>
        </p:txBody>
      </p:sp>
      <p:sp>
        <p:nvSpPr>
          <p:cNvPr id="14340" name="Rectangle 1"/>
          <p:cNvSpPr>
            <a:spLocks noChangeArrowheads="1"/>
          </p:cNvSpPr>
          <p:nvPr/>
        </p:nvSpPr>
        <p:spPr bwMode="auto">
          <a:xfrm>
            <a:off x="1248755" y="1496035"/>
            <a:ext cx="7366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sz="2800" dirty="0">
                <a:latin typeface="Verdana" panose="020B0604030504040204" pitchFamily="34" charset="0"/>
                <a:cs typeface="Arial" panose="020B0604020202020204" pitchFamily="34" charset="0"/>
              </a:rPr>
              <a:t>Operating Systems Timeline</a:t>
            </a:r>
          </a:p>
          <a:p>
            <a:pPr eaLnBrk="1" hangingPunct="1">
              <a:spcBef>
                <a:spcPct val="0"/>
              </a:spcBef>
              <a:buClrTx/>
              <a:buSzTx/>
              <a:buFontTx/>
              <a:buNone/>
            </a:pPr>
            <a:r>
              <a:rPr kumimoji="0" lang="en-US" altLang="en-US" sz="2800" dirty="0">
                <a:latin typeface="Verdana" panose="020B0604030504040204" pitchFamily="34" charset="0"/>
                <a:cs typeface="Arial" panose="020B0604020202020204" pitchFamily="34" charset="0"/>
                <a:hlinkClick r:id="rId4"/>
              </a:rPr>
              <a:t>https://en.wikipedia.org/wiki/Timeline_of_operating_systems</a:t>
            </a:r>
            <a:endParaRPr kumimoji="0" lang="en-US" altLang="en-US" sz="2800" dirty="0">
              <a:latin typeface="Verdana" panose="020B0604030504040204" pitchFamily="34" charset="0"/>
              <a:cs typeface="Arial" panose="020B0604020202020204" pitchFamily="34" charset="0"/>
            </a:endParaRPr>
          </a:p>
          <a:p>
            <a:pPr eaLnBrk="1" hangingPunct="1">
              <a:spcBef>
                <a:spcPct val="0"/>
              </a:spcBef>
              <a:buClrTx/>
              <a:buSzTx/>
              <a:buFontTx/>
              <a:buNone/>
            </a:pPr>
            <a:endParaRPr kumimoji="0" lang="en-US" altLang="en-US" sz="2800" dirty="0">
              <a:latin typeface="Verdana" panose="020B0604030504040204" pitchFamily="34" charset="0"/>
              <a:cs typeface="Arial" panose="020B0604020202020204" pitchFamily="34" charset="0"/>
            </a:endParaRPr>
          </a:p>
        </p:txBody>
      </p:sp>
      <p:sp>
        <p:nvSpPr>
          <p:cNvPr id="14341" name="Rectangle 1"/>
          <p:cNvSpPr>
            <a:spLocks noChangeArrowheads="1"/>
          </p:cNvSpPr>
          <p:nvPr/>
        </p:nvSpPr>
        <p:spPr bwMode="auto">
          <a:xfrm>
            <a:off x="1248755" y="2934759"/>
            <a:ext cx="753903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lang="en-US" altLang="en-US" sz="2800" dirty="0">
                <a:latin typeface="Verdana" panose="020B0604030504040204" pitchFamily="34" charset="0"/>
                <a:ea typeface="Verdana" panose="020B0604030504040204" pitchFamily="34" charset="0"/>
                <a:cs typeface="Arial" panose="020B0604020202020204" pitchFamily="34" charset="0"/>
              </a:rPr>
              <a:t>Windows Timeline</a:t>
            </a:r>
          </a:p>
          <a:p>
            <a:pPr>
              <a:spcBef>
                <a:spcPct val="0"/>
              </a:spcBef>
              <a:buClrTx/>
              <a:buSzTx/>
              <a:buFont typeface="Monotype Sorts" pitchFamily="-84" charset="2"/>
              <a:buNone/>
            </a:pPr>
            <a:r>
              <a:rPr lang="en-US" altLang="en-US" sz="2800" dirty="0">
                <a:cs typeface="Arial" panose="020B0604020202020204" pitchFamily="34" charset="0"/>
                <a:hlinkClick r:id="rId5"/>
              </a:rPr>
              <a:t>https://en.wikipedia.org/wiki/Timeline_of_Microsoft_Windows</a:t>
            </a:r>
            <a:endParaRPr lang="en-US" altLang="en-US" sz="2800" dirty="0">
              <a:cs typeface="Arial" panose="020B0604020202020204" pitchFamily="34" charset="0"/>
            </a:endParaRPr>
          </a:p>
          <a:p>
            <a:pPr>
              <a:spcBef>
                <a:spcPct val="0"/>
              </a:spcBef>
              <a:buClrTx/>
              <a:buSzTx/>
              <a:buFont typeface="Monotype Sorts" pitchFamily="-84" charset="2"/>
              <a:buNone/>
            </a:pPr>
            <a:endParaRPr lang="en-US" altLang="en-US" sz="2800" dirty="0">
              <a:cs typeface="Arial" panose="020B0604020202020204" pitchFamily="34" charset="0"/>
            </a:endParaRPr>
          </a:p>
          <a:p>
            <a:pPr>
              <a:spcBef>
                <a:spcPct val="0"/>
              </a:spcBef>
              <a:buClrTx/>
              <a:buSzTx/>
              <a:buFontTx/>
              <a:buNone/>
            </a:pPr>
            <a:endParaRPr kumimoji="0" lang="fr-CA" altLang="en-US" dirty="0">
              <a:latin typeface="Verdana" panose="020B060403050404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FDDB6027-878D-A249-A7C0-2BF119D95C83}" type="slidenum">
              <a:rPr lang="en-US" smtClean="0"/>
              <a:t>6</a:t>
            </a:fld>
            <a:endParaRPr lang="en-US"/>
          </a:p>
        </p:txBody>
      </p:sp>
    </p:spTree>
    <p:extLst>
      <p:ext uri="{BB962C8B-B14F-4D97-AF65-F5344CB8AC3E}">
        <p14:creationId xmlns:p14="http://schemas.microsoft.com/office/powerpoint/2010/main" val="717917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4000" dirty="0"/>
              <a:t>Linux and POSIX</a:t>
            </a:r>
          </a:p>
        </p:txBody>
      </p:sp>
      <p:sp>
        <p:nvSpPr>
          <p:cNvPr id="16387" name="Rectangle 3"/>
          <p:cNvSpPr>
            <a:spLocks noGrp="1" noChangeArrowheads="1"/>
          </p:cNvSpPr>
          <p:nvPr>
            <p:ph type="body" idx="1"/>
          </p:nvPr>
        </p:nvSpPr>
        <p:spPr>
          <a:xfrm>
            <a:off x="777510" y="1493194"/>
            <a:ext cx="10778950" cy="4323945"/>
          </a:xfrm>
        </p:spPr>
        <p:txBody>
          <a:bodyPr>
            <a:normAutofit lnSpcReduction="10000"/>
          </a:bodyPr>
          <a:lstStyle/>
          <a:p>
            <a:pPr eaLnBrk="1" hangingPunct="1">
              <a:lnSpc>
                <a:spcPct val="80000"/>
              </a:lnSpc>
              <a:buFont typeface="Wingdings" panose="05000000000000000000" pitchFamily="2" charset="2"/>
              <a:buChar char="q"/>
            </a:pPr>
            <a:r>
              <a:rPr lang="en-US" altLang="en-US" dirty="0">
                <a:solidFill>
                  <a:srgbClr val="CC3300"/>
                </a:solidFill>
                <a:latin typeface="Verdana" panose="020B0604030504040204" pitchFamily="34" charset="0"/>
                <a:ea typeface="Verdana" panose="020B0604030504040204" pitchFamily="34" charset="0"/>
                <a:cs typeface="Arial" panose="020B0604020202020204" pitchFamily="34" charset="0"/>
              </a:rPr>
              <a:t>POSIX</a:t>
            </a:r>
            <a:r>
              <a:rPr lang="en-US" altLang="en-US" dirty="0">
                <a:latin typeface="Verdana" panose="020B0604030504040204" pitchFamily="34" charset="0"/>
                <a:ea typeface="Verdana" panose="020B0604030504040204" pitchFamily="34" charset="0"/>
                <a:cs typeface="Arial" panose="020B0604020202020204" pitchFamily="34" charset="0"/>
              </a:rPr>
              <a:t> (Portable Operating Systems Interface , based on UNIX)</a:t>
            </a:r>
          </a:p>
          <a:p>
            <a:pPr lvl="1" eaLnBrk="1" hangingPunct="1">
              <a:lnSpc>
                <a:spcPct val="80000"/>
              </a:lnSpc>
              <a:buFont typeface="Wingdings" panose="05000000000000000000" pitchFamily="2" charset="2"/>
              <a:buChar char="q"/>
            </a:pPr>
            <a:r>
              <a:rPr lang="en-GB" altLang="en-US" sz="2800" dirty="0">
                <a:latin typeface="Verdana" panose="020B0604030504040204" pitchFamily="34" charset="0"/>
                <a:ea typeface="Verdana" panose="020B0604030504040204" pitchFamily="34" charset="0"/>
                <a:cs typeface="Arial" panose="020B0604020202020204" pitchFamily="34" charset="0"/>
              </a:rPr>
              <a:t>Intended to standardize Unix operating systems</a:t>
            </a:r>
            <a:r>
              <a:rPr lang="en-US" altLang="en-US" sz="2800" dirty="0">
                <a:latin typeface="Verdana" panose="020B0604030504040204" pitchFamily="34" charset="0"/>
                <a:ea typeface="Verdana" panose="020B0604030504040204" pitchFamily="34" charset="0"/>
                <a:cs typeface="Arial" panose="020B0604020202020204" pitchFamily="34" charset="0"/>
              </a:rPr>
              <a:t>. </a:t>
            </a:r>
          </a:p>
          <a:p>
            <a:pPr lvl="1" eaLnBrk="1" hangingPunct="1">
              <a:lnSpc>
                <a:spcPct val="80000"/>
              </a:lnSpc>
              <a:buFont typeface="Wingdings" panose="05000000000000000000" pitchFamily="2" charset="2"/>
              <a:buChar char="q"/>
            </a:pPr>
            <a:r>
              <a:rPr lang="en-GB" altLang="en-US" sz="2800" dirty="0">
                <a:latin typeface="Verdana" panose="020B0604030504040204" pitchFamily="34" charset="0"/>
                <a:ea typeface="Verdana" panose="020B0604030504040204" pitchFamily="34" charset="0"/>
                <a:cs typeface="Arial" panose="020B0604020202020204" pitchFamily="34" charset="0"/>
              </a:rPr>
              <a:t>Originated by the ISO, but </a:t>
            </a:r>
            <a:r>
              <a:rPr lang="en-GB" altLang="en-US" sz="2800" dirty="0" err="1">
                <a:latin typeface="Verdana" panose="020B0604030504040204" pitchFamily="34" charset="0"/>
                <a:ea typeface="Verdana" panose="020B0604030504040204" pitchFamily="34" charset="0"/>
                <a:cs typeface="Arial" panose="020B0604020202020204" pitchFamily="34" charset="0"/>
              </a:rPr>
              <a:t>i</a:t>
            </a:r>
            <a:r>
              <a:rPr lang="en-US" altLang="en-US" sz="2800" dirty="0">
                <a:latin typeface="Verdana" panose="020B0604030504040204" pitchFamily="34" charset="0"/>
                <a:ea typeface="Verdana" panose="020B0604030504040204" pitchFamily="34" charset="0"/>
                <a:cs typeface="Arial" panose="020B0604020202020204" pitchFamily="34" charset="0"/>
              </a:rPr>
              <a:t>n 1986 IEEE appointed a committee to publish a formal standard for Operating systems environment called POSIX.1, published in 1990</a:t>
            </a:r>
          </a:p>
          <a:p>
            <a:pPr eaLnBrk="1" hangingPunct="1">
              <a:lnSpc>
                <a:spcPct val="80000"/>
              </a:lnSpc>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POSIX.1 : is a C programming language interface standard. Specifies syntax and semantics</a:t>
            </a:r>
          </a:p>
          <a:p>
            <a:pPr marL="0" indent="0">
              <a:lnSpc>
                <a:spcPct val="80000"/>
              </a:lnSpc>
              <a:buNone/>
            </a:pPr>
            <a:r>
              <a:rPr lang="en-US" altLang="en-US" dirty="0">
                <a:latin typeface="Verdana" panose="020B0604030504040204" pitchFamily="34" charset="0"/>
                <a:ea typeface="Verdana" panose="020B0604030504040204" pitchFamily="34" charset="0"/>
                <a:cs typeface="Arial" panose="020B0604020202020204" pitchFamily="34" charset="0"/>
              </a:rPr>
              <a:t>    </a:t>
            </a:r>
            <a:r>
              <a:rPr lang="en-US" altLang="en-US" dirty="0">
                <a:latin typeface="Verdana" panose="020B0604030504040204" pitchFamily="34" charset="0"/>
                <a:ea typeface="Verdana" panose="020B0604030504040204" pitchFamily="34" charset="0"/>
                <a:cs typeface="Arial" panose="020B0604020202020204" pitchFamily="34" charset="0"/>
                <a:hlinkClick r:id="rId3"/>
              </a:rPr>
              <a:t>https://ieeexplore.ieee.org/document/8277153</a:t>
            </a:r>
            <a:endParaRPr lang="en-US" altLang="en-US" dirty="0">
              <a:latin typeface="Verdana" panose="020B0604030504040204" pitchFamily="34" charset="0"/>
              <a:ea typeface="Verdana" panose="020B0604030504040204" pitchFamily="34" charset="0"/>
              <a:cs typeface="Arial" panose="020B0604020202020204" pitchFamily="34" charset="0"/>
            </a:endParaRPr>
          </a:p>
          <a:p>
            <a:pPr eaLnBrk="1" hangingPunct="1">
              <a:lnSpc>
                <a:spcPct val="80000"/>
              </a:lnSpc>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POSIX.2: Specifies the syntax and semantics of a shell command language </a:t>
            </a:r>
          </a:p>
          <a:p>
            <a:pPr lvl="1" eaLnBrk="1" hangingPunct="1">
              <a:lnSpc>
                <a:spcPct val="80000"/>
              </a:lnSpc>
              <a:buFont typeface="Wingdings" panose="05000000000000000000" pitchFamily="2" charset="2"/>
              <a:buChar char="q"/>
            </a:pPr>
            <a:endParaRPr lang="en-US" altLang="en-US" sz="2800" dirty="0">
              <a:latin typeface="Verdana" panose="020B0604030504040204" pitchFamily="34" charset="0"/>
              <a:ea typeface="Verdana" panose="020B0604030504040204" pitchFamily="34" charset="0"/>
              <a:cs typeface="Arial" panose="020B0604020202020204" pitchFamily="34" charset="0"/>
            </a:endParaRPr>
          </a:p>
          <a:p>
            <a:pPr lvl="3">
              <a:lnSpc>
                <a:spcPct val="80000"/>
              </a:lnSpc>
              <a:spcBef>
                <a:spcPct val="50000"/>
              </a:spcBef>
              <a:buClr>
                <a:schemeClr val="bg2"/>
              </a:buClr>
              <a:buFont typeface="Monotype Sorts" pitchFamily="-84" charset="2"/>
              <a:buNone/>
            </a:pPr>
            <a:endParaRPr lang="en-US" altLang="en-US" sz="2000" dirty="0">
              <a:latin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DDB6027-878D-A249-A7C0-2BF119D95C83}" type="slidenum">
              <a:rPr lang="en-US" smtClean="0"/>
              <a:t>7</a:t>
            </a:fld>
            <a:endParaRPr lang="en-US"/>
          </a:p>
        </p:txBody>
      </p:sp>
    </p:spTree>
    <p:extLst>
      <p:ext uri="{BB962C8B-B14F-4D97-AF65-F5344CB8AC3E}">
        <p14:creationId xmlns:p14="http://schemas.microsoft.com/office/powerpoint/2010/main" val="994322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dirty="0" smtClean="0"/>
              <a:t>Operating System Structure</a:t>
            </a:r>
          </a:p>
        </p:txBody>
      </p:sp>
      <p:sp>
        <p:nvSpPr>
          <p:cNvPr id="18435" name="Rectangle 3"/>
          <p:cNvSpPr>
            <a:spLocks noGrp="1" noChangeArrowheads="1"/>
          </p:cNvSpPr>
          <p:nvPr>
            <p:ph idx="1"/>
          </p:nvPr>
        </p:nvSpPr>
        <p:spPr/>
        <p:txBody>
          <a:bodyPr/>
          <a:lstStyle/>
          <a:p>
            <a:pPr eaLnBrk="1" hangingPunct="1">
              <a:buFont typeface="Wingdings" panose="05000000000000000000" pitchFamily="2" charset="2"/>
              <a:buChar char="q"/>
            </a:pPr>
            <a:r>
              <a:rPr lang="en-US" altLang="en-US" sz="2200" b="1" dirty="0">
                <a:solidFill>
                  <a:srgbClr val="FF0000"/>
                </a:solidFill>
                <a:latin typeface="Verdana" panose="020B0604030504040204" pitchFamily="34" charset="0"/>
                <a:ea typeface="Verdana" panose="020B0604030504040204" pitchFamily="34" charset="0"/>
                <a:cs typeface="Arial" panose="020B0604020202020204" pitchFamily="34" charset="0"/>
              </a:rPr>
              <a:t>Batch </a:t>
            </a:r>
            <a:r>
              <a:rPr lang="de-DE" altLang="en-US" sz="2200" b="1" dirty="0">
                <a:solidFill>
                  <a:srgbClr val="FF0000"/>
                </a:solidFill>
                <a:latin typeface="Verdana" panose="020B0604030504040204" pitchFamily="34" charset="0"/>
                <a:ea typeface="Verdana" panose="020B0604030504040204" pitchFamily="34" charset="0"/>
                <a:cs typeface="Arial" panose="020B0604020202020204" pitchFamily="34" charset="0"/>
              </a:rPr>
              <a:t>Job </a:t>
            </a:r>
            <a:r>
              <a:rPr lang="en-US" altLang="en-US" sz="2200" b="1" dirty="0">
                <a:solidFill>
                  <a:srgbClr val="FF0000"/>
                </a:solidFill>
                <a:latin typeface="Verdana" panose="020B0604030504040204" pitchFamily="34" charset="0"/>
                <a:ea typeface="Verdana" panose="020B0604030504040204" pitchFamily="34" charset="0"/>
                <a:cs typeface="Arial" panose="020B0604020202020204" pitchFamily="34" charset="0"/>
              </a:rPr>
              <a:t>Processing</a:t>
            </a:r>
          </a:p>
          <a:p>
            <a:pPr lvl="1"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rPr>
              <a:t>Jobs with similar needs running through the computer as a group. This system is good for executing large jobs that need little interaction.</a:t>
            </a:r>
          </a:p>
          <a:p>
            <a:pPr>
              <a:lnSpc>
                <a:spcPct val="90000"/>
              </a:lnSpc>
              <a:buFont typeface="Wingdings" panose="05000000000000000000" pitchFamily="2" charset="2"/>
              <a:buChar char="q"/>
            </a:pPr>
            <a:r>
              <a:rPr lang="en-US" altLang="en-US" sz="2200" b="1" dirty="0">
                <a:solidFill>
                  <a:srgbClr val="FF0000"/>
                </a:solidFill>
                <a:latin typeface="Verdana" panose="020B0604030504040204" pitchFamily="34" charset="0"/>
                <a:ea typeface="Verdana" panose="020B0604030504040204" pitchFamily="34" charset="0"/>
                <a:cs typeface="Arial" panose="020B0604020202020204" pitchFamily="34" charset="0"/>
              </a:rPr>
              <a:t>Multiprogramming</a:t>
            </a:r>
            <a:r>
              <a:rPr lang="en-US" altLang="en-US" sz="2200"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altLang="en-US" sz="2200" dirty="0">
                <a:latin typeface="Verdana" panose="020B0604030504040204" pitchFamily="34" charset="0"/>
                <a:ea typeface="Verdana" panose="020B0604030504040204" pitchFamily="34" charset="0"/>
                <a:cs typeface="Arial" panose="020B0604020202020204" pitchFamily="34" charset="0"/>
              </a:rPr>
              <a:t>needed for efficiency</a:t>
            </a:r>
          </a:p>
          <a:p>
            <a:pPr lvl="1">
              <a:lnSpc>
                <a:spcPct val="90000"/>
              </a:lnSpc>
              <a:buFont typeface="Wingdings" panose="05000000000000000000" pitchFamily="2" charset="2"/>
              <a:buChar char="q"/>
            </a:pPr>
            <a:r>
              <a:rPr lang="en-US" altLang="en-US" sz="2200" dirty="0">
                <a:latin typeface="Verdana" panose="020B0604030504040204" pitchFamily="34" charset="0"/>
                <a:ea typeface="Verdana" panose="020B0604030504040204" pitchFamily="34" charset="0"/>
                <a:cs typeface="Arial" panose="020B0604020202020204" pitchFamily="34" charset="0"/>
              </a:rPr>
              <a:t>Single user cannot keep CPU and I/O devices busy at all times</a:t>
            </a:r>
          </a:p>
          <a:p>
            <a:pPr lvl="1">
              <a:lnSpc>
                <a:spcPct val="90000"/>
              </a:lnSpc>
              <a:buFont typeface="Wingdings" panose="05000000000000000000" pitchFamily="2" charset="2"/>
              <a:buChar char="q"/>
            </a:pPr>
            <a:r>
              <a:rPr lang="en-US" altLang="en-US" sz="2200" dirty="0">
                <a:latin typeface="Verdana" panose="020B0604030504040204" pitchFamily="34" charset="0"/>
                <a:ea typeface="Verdana" panose="020B0604030504040204" pitchFamily="34" charset="0"/>
                <a:cs typeface="Arial" panose="020B0604020202020204" pitchFamily="34" charset="0"/>
              </a:rPr>
              <a:t>Multiprogramming organizes jobs (code and data) so CPU always has one to execute</a:t>
            </a:r>
          </a:p>
          <a:p>
            <a:pPr lvl="1">
              <a:lnSpc>
                <a:spcPct val="90000"/>
              </a:lnSpc>
              <a:buFont typeface="Wingdings" panose="05000000000000000000" pitchFamily="2" charset="2"/>
              <a:buChar char="q"/>
            </a:pPr>
            <a:r>
              <a:rPr lang="en-US" altLang="en-US" sz="2200" dirty="0">
                <a:latin typeface="Verdana" panose="020B0604030504040204" pitchFamily="34" charset="0"/>
                <a:ea typeface="Verdana" panose="020B0604030504040204" pitchFamily="34" charset="0"/>
                <a:cs typeface="Arial" panose="020B0604020202020204" pitchFamily="34" charset="0"/>
              </a:rPr>
              <a:t>A subset of total jobs in system is kept in memory</a:t>
            </a:r>
          </a:p>
          <a:p>
            <a:pPr lvl="1">
              <a:lnSpc>
                <a:spcPct val="90000"/>
              </a:lnSpc>
              <a:buFont typeface="Wingdings" panose="05000000000000000000" pitchFamily="2" charset="2"/>
              <a:buChar char="q"/>
            </a:pPr>
            <a:r>
              <a:rPr lang="en-US" altLang="en-US" sz="2200" dirty="0">
                <a:latin typeface="Verdana" panose="020B0604030504040204" pitchFamily="34" charset="0"/>
                <a:ea typeface="Verdana" panose="020B0604030504040204" pitchFamily="34" charset="0"/>
                <a:cs typeface="Arial" panose="020B0604020202020204" pitchFamily="34" charset="0"/>
              </a:rPr>
              <a:t>One job selected and run via </a:t>
            </a:r>
            <a:r>
              <a:rPr lang="en-US" altLang="en-US" sz="2200" b="1" dirty="0">
                <a:solidFill>
                  <a:srgbClr val="3366FF"/>
                </a:solidFill>
                <a:latin typeface="Verdana" panose="020B0604030504040204" pitchFamily="34" charset="0"/>
                <a:ea typeface="Verdana" panose="020B0604030504040204" pitchFamily="34" charset="0"/>
                <a:cs typeface="Arial" panose="020B0604020202020204" pitchFamily="34" charset="0"/>
              </a:rPr>
              <a:t>job scheduling</a:t>
            </a:r>
          </a:p>
          <a:p>
            <a:pPr lvl="1">
              <a:lnSpc>
                <a:spcPct val="90000"/>
              </a:lnSpc>
              <a:buFont typeface="Wingdings" panose="05000000000000000000" pitchFamily="2" charset="2"/>
              <a:buChar char="q"/>
            </a:pPr>
            <a:r>
              <a:rPr lang="en-US" altLang="en-US" sz="2200" dirty="0">
                <a:latin typeface="Verdana" panose="020B0604030504040204" pitchFamily="34" charset="0"/>
                <a:ea typeface="Verdana" panose="020B0604030504040204" pitchFamily="34" charset="0"/>
                <a:cs typeface="Arial" panose="020B0604020202020204" pitchFamily="34" charset="0"/>
              </a:rPr>
              <a:t>When it has to wait (for I/O for example), OS switches to another job</a:t>
            </a:r>
          </a:p>
          <a:p>
            <a:pPr lvl="1">
              <a:lnSpc>
                <a:spcPct val="90000"/>
              </a:lnSpc>
              <a:buFont typeface="Wingdings" panose="05000000000000000000" pitchFamily="2" charset="2"/>
              <a:buChar char="q"/>
            </a:pPr>
            <a:endParaRPr lang="en-US" altLang="en-US" sz="2200" dirty="0">
              <a:latin typeface="Verdana" panose="020B0604030504040204" pitchFamily="34" charset="0"/>
              <a:ea typeface="Verdana" panose="020B060403050404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FDDB6027-878D-A249-A7C0-2BF119D95C83}" type="slidenum">
              <a:rPr lang="en-US" smtClean="0"/>
              <a:t>8</a:t>
            </a:fld>
            <a:endParaRPr lang="en-US"/>
          </a:p>
        </p:txBody>
      </p:sp>
    </p:spTree>
    <p:extLst>
      <p:ext uri="{BB962C8B-B14F-4D97-AF65-F5344CB8AC3E}">
        <p14:creationId xmlns:p14="http://schemas.microsoft.com/office/powerpoint/2010/main" val="31105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Operating System Evolution</a:t>
            </a:r>
            <a:endParaRPr lang="fr-CA" altLang="en-US" dirty="0" smtClean="0"/>
          </a:p>
        </p:txBody>
      </p:sp>
      <p:sp>
        <p:nvSpPr>
          <p:cNvPr id="22531" name="Content Placeholder 2"/>
          <p:cNvSpPr>
            <a:spLocks noGrp="1"/>
          </p:cNvSpPr>
          <p:nvPr>
            <p:ph idx="1"/>
          </p:nvPr>
        </p:nvSpPr>
        <p:spPr>
          <a:xfrm>
            <a:off x="838200" y="1533796"/>
            <a:ext cx="10515600" cy="4351338"/>
          </a:xfrm>
        </p:spPr>
        <p:txBody>
          <a:bodyPr>
            <a:noAutofit/>
          </a:bodyPr>
          <a:lstStyle/>
          <a:p>
            <a:pPr>
              <a:lnSpc>
                <a:spcPct val="90000"/>
              </a:lnSpc>
              <a:buFont typeface="Wingdings" panose="05000000000000000000" pitchFamily="2" charset="2"/>
              <a:buChar char="q"/>
            </a:pP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Timesharing (TS) </a:t>
            </a:r>
            <a:r>
              <a:rPr lang="en-US" altLang="en-US" sz="2400" dirty="0">
                <a:solidFill>
                  <a:srgbClr val="FF0000"/>
                </a:solidFill>
                <a:latin typeface="Verdana" panose="020B0604030504040204" pitchFamily="34" charset="0"/>
                <a:ea typeface="Verdana" panose="020B0604030504040204" pitchFamily="34" charset="0"/>
                <a:cs typeface="Arial" panose="020B0604020202020204" pitchFamily="34" charset="0"/>
              </a:rPr>
              <a:t>(</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multitasking</a:t>
            </a:r>
            <a:r>
              <a:rPr lang="en-US" altLang="en-US" sz="2400" dirty="0">
                <a:solidFill>
                  <a:srgbClr val="FF0000"/>
                </a:solidFill>
                <a:latin typeface="Verdana" panose="020B0604030504040204" pitchFamily="34" charset="0"/>
                <a:ea typeface="Verdana" panose="020B0604030504040204" pitchFamily="34" charset="0"/>
                <a:cs typeface="Arial" panose="020B0604020202020204" pitchFamily="34" charset="0"/>
              </a:rPr>
              <a:t>)</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altLang="en-US" sz="2400" dirty="0">
                <a:latin typeface="Verdana" panose="020B0604030504040204" pitchFamily="34" charset="0"/>
                <a:ea typeface="Verdana" panose="020B0604030504040204" pitchFamily="34" charset="0"/>
                <a:cs typeface="Arial" panose="020B0604020202020204" pitchFamily="34" charset="0"/>
              </a:rPr>
              <a:t>CPU switches jobs so frequently that users can interact with each job while it is running, creating </a:t>
            </a:r>
            <a:r>
              <a:rPr lang="en-US" altLang="en-US" sz="2400" b="1" dirty="0">
                <a:solidFill>
                  <a:srgbClr val="3366FF"/>
                </a:solidFill>
                <a:latin typeface="Verdana" panose="020B0604030504040204" pitchFamily="34" charset="0"/>
                <a:ea typeface="Verdana" panose="020B0604030504040204" pitchFamily="34" charset="0"/>
                <a:cs typeface="Arial" panose="020B0604020202020204" pitchFamily="34" charset="0"/>
              </a:rPr>
              <a:t>interactive</a:t>
            </a:r>
            <a:r>
              <a:rPr lang="en-US" altLang="en-US" sz="2400" dirty="0">
                <a:latin typeface="Verdana" panose="020B0604030504040204" pitchFamily="34" charset="0"/>
                <a:ea typeface="Verdana" panose="020B0604030504040204" pitchFamily="34" charset="0"/>
                <a:cs typeface="Arial" panose="020B0604020202020204" pitchFamily="34" charset="0"/>
              </a:rPr>
              <a:t> computing</a:t>
            </a:r>
          </a:p>
          <a:p>
            <a:pPr lvl="1">
              <a:lnSpc>
                <a:spcPct val="90000"/>
              </a:lnSpc>
              <a:buFont typeface="Wingdings" panose="05000000000000000000" pitchFamily="2" charset="2"/>
              <a:buChar char="q"/>
            </a:pPr>
            <a:r>
              <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rPr>
              <a:t>Response time </a:t>
            </a:r>
            <a:r>
              <a:rPr lang="en-US" altLang="en-US" dirty="0">
                <a:latin typeface="Verdana" panose="020B0604030504040204" pitchFamily="34" charset="0"/>
                <a:ea typeface="Verdana" panose="020B0604030504040204" pitchFamily="34" charset="0"/>
                <a:cs typeface="Arial" panose="020B0604020202020204" pitchFamily="34" charset="0"/>
              </a:rPr>
              <a:t>should be &lt; 1 second</a:t>
            </a:r>
          </a:p>
          <a:p>
            <a:pPr lvl="1">
              <a:lnSpc>
                <a:spcPct val="90000"/>
              </a:lnSpc>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Each user has at least one program executing in memory </a:t>
            </a:r>
            <a:r>
              <a:rPr lang="en-US" altLang="en-US" dirty="0">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a:t>
            </a:r>
            <a:r>
              <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process</a:t>
            </a:r>
          </a:p>
          <a:p>
            <a:pPr lvl="1">
              <a:lnSpc>
                <a:spcPct val="90000"/>
              </a:lnSpc>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If several jobs ready to run at the same time  </a:t>
            </a:r>
            <a:r>
              <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CPU scheduling</a:t>
            </a:r>
          </a:p>
          <a:p>
            <a:pPr lvl="1">
              <a:lnSpc>
                <a:spcPct val="90000"/>
              </a:lnSpc>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If processes don</a:t>
            </a:r>
            <a:r>
              <a:rPr lang="ja-JP" altLang="en-US" dirty="0">
                <a:latin typeface="Verdana" panose="020B0604030504040204" pitchFamily="34" charset="0"/>
                <a:cs typeface="Arial" panose="020B0604020202020204" pitchFamily="34" charset="0"/>
                <a:sym typeface="Wingdings 3" panose="05040102010807070707" pitchFamily="18" charset="2"/>
              </a:rPr>
              <a:t>’</a:t>
            </a:r>
            <a:r>
              <a:rPr lang="en-US" altLang="ja-JP" dirty="0">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t fit in memory, </a:t>
            </a:r>
            <a:r>
              <a:rPr lang="en-US" altLang="ja-JP" b="1" dirty="0">
                <a:solidFill>
                  <a:srgbClr val="3366FF"/>
                </a:solidFill>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swapping</a:t>
            </a:r>
            <a:r>
              <a:rPr lang="en-US" altLang="ja-JP" dirty="0">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 moves them in and out to run</a:t>
            </a:r>
          </a:p>
          <a:p>
            <a:pPr lvl="1">
              <a:lnSpc>
                <a:spcPct val="90000"/>
              </a:lnSpc>
              <a:buFont typeface="Wingdings" panose="05000000000000000000" pitchFamily="2" charset="2"/>
              <a:buChar char="q"/>
            </a:pPr>
            <a:r>
              <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Virtual memory </a:t>
            </a:r>
            <a:r>
              <a:rPr lang="en-US" altLang="en-US" dirty="0">
                <a:latin typeface="Verdana" panose="020B0604030504040204" pitchFamily="34" charset="0"/>
                <a:ea typeface="Verdana" panose="020B0604030504040204" pitchFamily="34" charset="0"/>
                <a:cs typeface="Arial" panose="020B0604020202020204" pitchFamily="34" charset="0"/>
                <a:sym typeface="Wingdings 3" panose="05040102010807070707" pitchFamily="18" charset="2"/>
              </a:rPr>
              <a:t>allows execution of processes that are not completely in memory</a:t>
            </a:r>
          </a:p>
        </p:txBody>
      </p:sp>
      <p:sp>
        <p:nvSpPr>
          <p:cNvPr id="3" name="Slide Number Placeholder 2"/>
          <p:cNvSpPr>
            <a:spLocks noGrp="1"/>
          </p:cNvSpPr>
          <p:nvPr>
            <p:ph type="sldNum" sz="quarter" idx="12"/>
          </p:nvPr>
        </p:nvSpPr>
        <p:spPr/>
        <p:txBody>
          <a:bodyPr/>
          <a:lstStyle/>
          <a:p>
            <a:fld id="{FDDB6027-878D-A249-A7C0-2BF119D95C83}" type="slidenum">
              <a:rPr lang="en-US" smtClean="0"/>
              <a:t>9</a:t>
            </a:fld>
            <a:endParaRPr lang="en-US"/>
          </a:p>
        </p:txBody>
      </p:sp>
    </p:spTree>
    <p:extLst>
      <p:ext uri="{BB962C8B-B14F-4D97-AF65-F5344CB8AC3E}">
        <p14:creationId xmlns:p14="http://schemas.microsoft.com/office/powerpoint/2010/main" val="3251305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6729</TotalTime>
  <Words>2554</Words>
  <Application>Microsoft Office PowerPoint</Application>
  <PresentationFormat>Widescreen</PresentationFormat>
  <Paragraphs>388</Paragraphs>
  <Slides>58</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MS PGothic</vt:lpstr>
      <vt:lpstr>MS PGothic</vt:lpstr>
      <vt:lpstr>Arial</vt:lpstr>
      <vt:lpstr>Calibri</vt:lpstr>
      <vt:lpstr>Helvetica</vt:lpstr>
      <vt:lpstr>Monotype Sorts</vt:lpstr>
      <vt:lpstr>Times New Roman</vt:lpstr>
      <vt:lpstr>Verdana</vt:lpstr>
      <vt:lpstr>Wingdings</vt:lpstr>
      <vt:lpstr>Wingdings 3</vt:lpstr>
      <vt:lpstr>Office Theme</vt:lpstr>
      <vt:lpstr>Operating Systems Basics</vt:lpstr>
      <vt:lpstr>Module Objectives</vt:lpstr>
      <vt:lpstr>What is an Operating System?</vt:lpstr>
      <vt:lpstr>What is an Operating System?</vt:lpstr>
      <vt:lpstr>OS Definition</vt:lpstr>
      <vt:lpstr>       Operating Systems </vt:lpstr>
      <vt:lpstr>Linux and POSIX</vt:lpstr>
      <vt:lpstr>Operating System Structure</vt:lpstr>
      <vt:lpstr>Operating System Evolution</vt:lpstr>
      <vt:lpstr>Real-Time Systems</vt:lpstr>
      <vt:lpstr>Computer SYSTEM COMPONENTS</vt:lpstr>
      <vt:lpstr>Overview of a Computer System</vt:lpstr>
      <vt:lpstr>A Typical Computer System</vt:lpstr>
      <vt:lpstr>CPU Components</vt:lpstr>
      <vt:lpstr>CPU Components</vt:lpstr>
      <vt:lpstr>Von Neumann Architecture</vt:lpstr>
      <vt:lpstr>Single vs. Multiprocessor</vt:lpstr>
      <vt:lpstr>Multiprocessing</vt:lpstr>
      <vt:lpstr>Multiprocessor vs. Multi-core</vt:lpstr>
      <vt:lpstr>Symmetric Multiprocessing Architecture</vt:lpstr>
      <vt:lpstr>A Dual-Core Design</vt:lpstr>
      <vt:lpstr>Quad Core</vt:lpstr>
      <vt:lpstr>Blade Servers</vt:lpstr>
      <vt:lpstr>Tools to verify hardware settings</vt:lpstr>
      <vt:lpstr>OS components</vt:lpstr>
      <vt:lpstr>OS Components</vt:lpstr>
      <vt:lpstr>Operating Systems Components</vt:lpstr>
      <vt:lpstr>Process Management</vt:lpstr>
      <vt:lpstr>Memory Management</vt:lpstr>
      <vt:lpstr>File System Management</vt:lpstr>
      <vt:lpstr>Storage</vt:lpstr>
      <vt:lpstr>Storage Hierarchy</vt:lpstr>
      <vt:lpstr>Caching</vt:lpstr>
      <vt:lpstr>Storage Definitions and Notation Review</vt:lpstr>
      <vt:lpstr>Input/Output</vt:lpstr>
      <vt:lpstr>Networking</vt:lpstr>
      <vt:lpstr>Computer-System Operation</vt:lpstr>
      <vt:lpstr>Common Functions of Interrupts</vt:lpstr>
      <vt:lpstr>Interrupt Service Routines (ISR)</vt:lpstr>
      <vt:lpstr>Handling Interrupts</vt:lpstr>
      <vt:lpstr>Computing environments</vt:lpstr>
      <vt:lpstr>Virtualization</vt:lpstr>
      <vt:lpstr>Virtualization</vt:lpstr>
      <vt:lpstr>Multicore Systems and Virtualization</vt:lpstr>
      <vt:lpstr>Windows Virtualization</vt:lpstr>
      <vt:lpstr>Hyper-V architecture</vt:lpstr>
      <vt:lpstr>Clustered Systems</vt:lpstr>
      <vt:lpstr>Clustered Systems</vt:lpstr>
      <vt:lpstr>Cloud Computing</vt:lpstr>
      <vt:lpstr>Cloud Computing</vt:lpstr>
      <vt:lpstr>Kubernetes</vt:lpstr>
      <vt:lpstr>PowerPoint Presentation</vt:lpstr>
      <vt:lpstr>Mobile Operating Systems</vt:lpstr>
      <vt:lpstr>Real-Time Embedded Systems</vt:lpstr>
      <vt:lpstr>Open-Source Operating Systems</vt:lpstr>
      <vt:lpstr>Linux</vt:lpstr>
      <vt:lpstr>Windows</vt:lpstr>
      <vt:lpstr>Text Book Slides -Copy Right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337</cp:revision>
  <dcterms:created xsi:type="dcterms:W3CDTF">2016-04-05T14:17:30Z</dcterms:created>
  <dcterms:modified xsi:type="dcterms:W3CDTF">2021-01-12T23:32:31Z</dcterms:modified>
</cp:coreProperties>
</file>