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343" r:id="rId3"/>
    <p:sldId id="345" r:id="rId4"/>
    <p:sldId id="346" r:id="rId5"/>
    <p:sldId id="348" r:id="rId6"/>
    <p:sldId id="349" r:id="rId7"/>
    <p:sldId id="350" r:id="rId8"/>
    <p:sldId id="351" r:id="rId9"/>
    <p:sldId id="383" r:id="rId10"/>
    <p:sldId id="384" r:id="rId11"/>
    <p:sldId id="362" r:id="rId12"/>
    <p:sldId id="386" r:id="rId13"/>
    <p:sldId id="385" r:id="rId14"/>
    <p:sldId id="352" r:id="rId15"/>
    <p:sldId id="353" r:id="rId16"/>
    <p:sldId id="354" r:id="rId17"/>
    <p:sldId id="356" r:id="rId18"/>
    <p:sldId id="361" r:id="rId19"/>
    <p:sldId id="357" r:id="rId20"/>
    <p:sldId id="358" r:id="rId21"/>
    <p:sldId id="359" r:id="rId22"/>
    <p:sldId id="360" r:id="rId23"/>
    <p:sldId id="38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4" r:id="rId35"/>
    <p:sldId id="373" r:id="rId36"/>
    <p:sldId id="375" r:id="rId37"/>
    <p:sldId id="376" r:id="rId38"/>
    <p:sldId id="378" r:id="rId39"/>
    <p:sldId id="381" r:id="rId40"/>
    <p:sldId id="387" r:id="rId41"/>
    <p:sldId id="34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66362" autoAdjust="0"/>
  </p:normalViewPr>
  <p:slideViewPr>
    <p:cSldViewPr snapToGrid="0" snapToObjects="1" showGuides="1">
      <p:cViewPr varScale="1">
        <p:scale>
          <a:sx n="49" d="100"/>
          <a:sy n="49" d="100"/>
        </p:scale>
        <p:origin x="17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y Wong" userId="b5b9ca609fbca60a" providerId="LiveId" clId="{96CE514A-539E-4B09-AF70-B571DFE31E5B}"/>
    <pc:docChg chg="custSel modSld">
      <pc:chgData name="Kitty Wong" userId="b5b9ca609fbca60a" providerId="LiveId" clId="{96CE514A-539E-4B09-AF70-B571DFE31E5B}" dt="2018-01-15T17:08:20.337" v="0" actId="313"/>
      <pc:docMkLst>
        <pc:docMk/>
      </pc:docMkLst>
      <pc:sldChg chg="modSp">
        <pc:chgData name="Kitty Wong" userId="b5b9ca609fbca60a" providerId="LiveId" clId="{96CE514A-539E-4B09-AF70-B571DFE31E5B}" dt="2018-01-15T17:08:20.337" v="0" actId="313"/>
        <pc:sldMkLst>
          <pc:docMk/>
          <pc:sldMk cId="946571082" sldId="286"/>
        </pc:sldMkLst>
        <pc:spChg chg="mod">
          <ac:chgData name="Kitty Wong" userId="b5b9ca609fbca60a" providerId="LiveId" clId="{96CE514A-539E-4B09-AF70-B571DFE31E5B}" dt="2018-01-15T17:08:20.337" v="0" actId="313"/>
          <ac:spMkLst>
            <pc:docMk/>
            <pc:sldMk cId="946571082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D86ED0-031A-4F0F-918E-1E9CF5695F4F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6373A7-9570-4944-9514-46813FC56495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7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C3D646-99EE-4AF8-BFC4-3C8D50F7D494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6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6601DE-C1B3-404F-9534-2374E93D6166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1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9F595C-7B59-4E86-9F68-B8C74308ACCE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C55979-CD80-4A47-B524-8ECBD53E15E7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8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8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564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93B58D-E351-4720-98EC-FC6FCCE21B78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77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7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7D4EF2-17E4-4025-AA87-CDD8EB18E84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71548F-B4AC-4432-843F-6079BE6DD2A0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60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A76AD5-103A-42BE-9A6F-15AEBFE1D1ED}" type="slidenum">
              <a:rPr lang="en-US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8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33D67C-9835-46FB-9383-8079CC81AD6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0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D3B95F-BB13-491B-879D-A4A306E50A9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3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4F1A69-0195-4E8F-8C2A-6D8B2F20516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0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39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64FC42-9167-4358-B312-DC952C342C54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7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ITSC 205 Operating Systems Internals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ITSC 205 Operating Systems Internals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  <p:sldLayoutId id="214748365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man-pag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1/gdb.1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latest/process/adding-syscalls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VDslRumKvR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sers.cs.cf.ac.uk/Dave.Marshall/C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cpp/Preprocessor-Output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  <a:p>
            <a:r>
              <a:rPr lang="en-US" dirty="0"/>
              <a:t>ITSC205</a:t>
            </a:r>
          </a:p>
          <a:p>
            <a:r>
              <a:rPr lang="en-US" dirty="0"/>
              <a:t>Operating Systems Internals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Linker and Loader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Linker </a:t>
            </a:r>
            <a:r>
              <a:rPr lang="en-US" altLang="en-US" dirty="0"/>
              <a:t>combines these into single binary </a:t>
            </a:r>
            <a:r>
              <a:rPr lang="en-US" altLang="en-US" b="1" dirty="0">
                <a:solidFill>
                  <a:srgbClr val="3366FF"/>
                </a:solidFill>
              </a:rPr>
              <a:t>executable</a:t>
            </a:r>
            <a:r>
              <a:rPr lang="en-US" altLang="en-US" dirty="0"/>
              <a:t> file</a:t>
            </a:r>
          </a:p>
          <a:p>
            <a:r>
              <a:rPr lang="en-US" altLang="en-US" dirty="0" smtClean="0"/>
              <a:t>Program </a:t>
            </a:r>
            <a:r>
              <a:rPr lang="en-US" altLang="en-US" dirty="0"/>
              <a:t>resides on secondary storage as binary executable</a:t>
            </a:r>
          </a:p>
          <a:p>
            <a:r>
              <a:rPr lang="en-US" altLang="en-US" dirty="0"/>
              <a:t>Must be brought into memory by </a:t>
            </a:r>
            <a:r>
              <a:rPr lang="en-US" altLang="en-US" b="1" dirty="0">
                <a:solidFill>
                  <a:srgbClr val="3366FF"/>
                </a:solidFill>
              </a:rPr>
              <a:t>loader</a:t>
            </a:r>
            <a:r>
              <a:rPr lang="en-US" altLang="en-US" dirty="0"/>
              <a:t> to be executed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Relocation</a:t>
            </a:r>
            <a:r>
              <a:rPr lang="en-US" altLang="en-US" dirty="0"/>
              <a:t> assigns final addresses to program parts and adjusts code and data in program to match those addresses</a:t>
            </a:r>
          </a:p>
          <a:p>
            <a:r>
              <a:rPr lang="en-US" altLang="en-US" dirty="0"/>
              <a:t>Modern </a:t>
            </a:r>
            <a:r>
              <a:rPr lang="en-US" altLang="en-US" dirty="0" smtClean="0"/>
              <a:t>operating systems, </a:t>
            </a:r>
            <a:r>
              <a:rPr lang="en-US" altLang="en-US" b="1" dirty="0" smtClean="0">
                <a:solidFill>
                  <a:srgbClr val="3366FF"/>
                </a:solidFill>
              </a:rPr>
              <a:t>dynamically </a:t>
            </a:r>
            <a:r>
              <a:rPr lang="en-US" altLang="en-US" b="1" dirty="0">
                <a:solidFill>
                  <a:srgbClr val="3366FF"/>
                </a:solidFill>
              </a:rPr>
              <a:t>linked libraries </a:t>
            </a:r>
            <a:r>
              <a:rPr lang="en-US" altLang="en-US" dirty="0"/>
              <a:t>(in Windows, </a:t>
            </a:r>
            <a:r>
              <a:rPr lang="en-US" altLang="en-US" b="1" dirty="0">
                <a:solidFill>
                  <a:srgbClr val="3366FF"/>
                </a:solidFill>
              </a:rPr>
              <a:t>DLLs</a:t>
            </a:r>
            <a:r>
              <a:rPr lang="en-US" altLang="en-US" dirty="0"/>
              <a:t>) are loaded as needed, shared by all that use the same version of that same library (loaded once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Standard Libraries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364575"/>
            <a:ext cx="10515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CA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Shared</a:t>
            </a:r>
            <a:r>
              <a:rPr lang="fr-CA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libraries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are collections of routines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needed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by a program to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work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There are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number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of standard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libraries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used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by more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than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one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at the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same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altLang="en-US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Dynamically</a:t>
            </a:r>
            <a:r>
              <a:rPr lang="fr-CA" alt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linked</a:t>
            </a:r>
            <a:r>
              <a:rPr lang="fr-CA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libraries</a:t>
            </a:r>
            <a:r>
              <a:rPr lang="fr-CA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CA" alt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DLL)</a:t>
            </a:r>
            <a:r>
              <a:rPr lang="fr-CA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CA" altLang="en-US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Windows Module) </a:t>
            </a:r>
            <a:r>
              <a:rPr lang="fr-CA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are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only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loaded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when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</a:t>
            </a:r>
            <a:r>
              <a:rPr lang="fr-CA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is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run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endParaRPr lang="fr-CA" altLang="en-US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CA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Libraries</a:t>
            </a:r>
            <a:r>
              <a:rPr lang="fr-CA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Unix system are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called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libc</a:t>
            </a:r>
            <a:r>
              <a:rPr lang="fr-CA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Shared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libraries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 Linux have extension </a:t>
            </a:r>
            <a:r>
              <a:rPr lang="fr-CA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fr-CA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</a:t>
            </a:r>
            <a:r>
              <a:rPr lang="fr-CA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Windows  </a:t>
            </a:r>
            <a:r>
              <a:rPr lang="fr-CA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.dll </a:t>
            </a:r>
            <a:r>
              <a:rPr lang="fr-CA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fr-CA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DLL)</a:t>
            </a:r>
          </a:p>
          <a:p>
            <a:endParaRPr lang="fr-CA" altLang="en-US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5571"/>
            <a:ext cx="10659894" cy="45069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modern operating systems implement </a:t>
            </a:r>
            <a:r>
              <a:rPr lang="en-US" altLang="en-US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loadable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routines (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can be built directly into the kernel and other modules can be loaded dynamically while the kernel is running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module is loadable as needed within the kernel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uses object-oriented approach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core module is separated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module talks to the others over known 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Linux implements loadable kernel modules for drivers and file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Linux commands to manage modules: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lsmod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--- displays current loaded kernel modules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insmod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--inserts a module into the kernel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rmmod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remove module from kernel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 and Executable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 and Executable files have standard </a:t>
            </a:r>
            <a:r>
              <a:rPr lang="en-US" altLang="en-US" dirty="0" smtClean="0"/>
              <a:t>formats that includes compiled machine code and functions metadata, </a:t>
            </a:r>
            <a:r>
              <a:rPr lang="en-US" altLang="en-US" dirty="0"/>
              <a:t>so operating system knows how to load and start </a:t>
            </a:r>
            <a:r>
              <a:rPr lang="en-US" altLang="en-US" dirty="0" smtClean="0"/>
              <a:t>them.</a:t>
            </a:r>
          </a:p>
          <a:p>
            <a:r>
              <a:rPr lang="en-US" altLang="en-US" dirty="0" smtClean="0"/>
              <a:t>For UNIX standard format is </a:t>
            </a:r>
            <a:r>
              <a:rPr lang="en-US" altLang="en-US" dirty="0" smtClean="0">
                <a:solidFill>
                  <a:srgbClr val="FF0000"/>
                </a:solidFill>
              </a:rPr>
              <a:t>ELF</a:t>
            </a:r>
            <a:r>
              <a:rPr lang="en-US" altLang="en-US" dirty="0" smtClean="0"/>
              <a:t> ( Executable and Linkable Format). ELF file contains address of first instruction to be executed when program runs</a:t>
            </a:r>
          </a:p>
          <a:p>
            <a:r>
              <a:rPr lang="en-US" altLang="en-US" dirty="0" smtClean="0"/>
              <a:t>For Windows standard format is </a:t>
            </a:r>
            <a:r>
              <a:rPr lang="en-US" altLang="en-US" dirty="0" smtClean="0">
                <a:solidFill>
                  <a:srgbClr val="FF0000"/>
                </a:solidFill>
              </a:rPr>
              <a:t>PE </a:t>
            </a:r>
            <a:r>
              <a:rPr lang="en-US" altLang="en-US" dirty="0" smtClean="0"/>
              <a:t>(Portable Executable)</a:t>
            </a:r>
          </a:p>
          <a:p>
            <a:endParaRPr lang="en-US" alt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46303"/>
            <a:ext cx="10912813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interprets commands or instructions line by line such as shells. e.g. the following script will be interpreted by bash shell.</a:t>
            </a: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78" y="2671866"/>
            <a:ext cx="6251390" cy="342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6706"/>
            <a:ext cx="10154055" cy="4530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pointer is a variable that contains the memory address of another variable. We can have a pointer to any variable type.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provides the memory address of a variable.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dereference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operator </a:t>
            </a: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 refer to the content of variable pointed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by a pointer.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Declare a pointer to a variable:    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*pointer;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 must associate a pointer to a particular type. A pointer is declared an integer type because we can increment or decrement the pointer by integer values 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++ *pointer, but the content of a pointer is not an integer, it is a memory address type.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Consider the effect of the following code: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x = 1, y = 2,  *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  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= &amp;x;  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 = *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 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= 3;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1" y="1388017"/>
            <a:ext cx="9299979" cy="44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 Calls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6221"/>
            <a:ext cx="10779192" cy="45307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calls are routines written in a high-level language (C and C++)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calls provide an interface to the services provided by the OS kernel. Systems execute often thousands of system calls.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user executes </a:t>
            </a:r>
            <a:r>
              <a:rPr lang="en-US" altLang="en-US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printf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) 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 which invokes </a:t>
            </a:r>
            <a:r>
              <a:rPr lang="en-US" altLang="en-US" sz="22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write()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 </a:t>
            </a: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perform the output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API specifies a set of functions including parameters that are available to an application programmer. Application developers mostly design programs based on an </a:t>
            </a:r>
            <a:r>
              <a:rPr lang="en-US" altLang="en-US" sz="2200" b="1" dirty="0">
                <a:solidFill>
                  <a:srgbClr val="3366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 Program Interface </a:t>
            </a:r>
            <a:r>
              <a:rPr lang="en-US" altLang="en-US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solidFill>
                  <a:srgbClr val="3366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API</a:t>
            </a:r>
            <a:r>
              <a:rPr lang="en-US" altLang="en-US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 APIs invokes system calls. 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2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 </a:t>
            </a:r>
            <a:r>
              <a:rPr lang="en-US" altLang="en-US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Windows </a:t>
            </a:r>
            <a:r>
              <a:rPr lang="en-US" altLang="en-US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CreateProcess</a:t>
            </a:r>
            <a:r>
              <a:rPr lang="en-US" altLang="en-US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invokes NT</a:t>
            </a: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339" y="414267"/>
            <a:ext cx="9953422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API – System Call – OS Relationship</a:t>
            </a:r>
          </a:p>
        </p:txBody>
      </p:sp>
      <p:pic>
        <p:nvPicPr>
          <p:cNvPr id="22531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6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1"/>
          <p:cNvSpPr txBox="1">
            <a:spLocks/>
          </p:cNvSpPr>
          <p:nvPr/>
        </p:nvSpPr>
        <p:spPr>
          <a:xfrm>
            <a:off x="3962386" y="6111784"/>
            <a:ext cx="506732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Calls</a:t>
            </a:r>
            <a:endParaRPr lang="en-CA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9" y="1690689"/>
            <a:ext cx="8844227" cy="406549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72" y="374769"/>
            <a:ext cx="855345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System calls and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572" y="1117130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C-code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Compilers and Interpreters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System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Types of System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Operating System Debugging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How the shell works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System Calls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52564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sequence to copy the contents of one file to another file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4" y="2097615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Standard API</a:t>
            </a:r>
          </a:p>
        </p:txBody>
      </p:sp>
      <p:pic>
        <p:nvPicPr>
          <p:cNvPr id="20483" name="Picture 1" descr="Screen Shot 2012-12-01 at 12.2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64" y="1538973"/>
            <a:ext cx="4572000" cy="46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System Call Implementation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0681"/>
            <a:ext cx="10834991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Every system call is associated with a number and the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System-call interface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maintains a table indexed according to these numbers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system call interface invokes intended system call in OS kernel and returns status of the system call and any return values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Most details of  OS interface are hidden from the programmer by API and managed by run-time support library (set of functions built into libraries included with a compiler)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Call Implementation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Often, more information is required than simply identity of desired system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call. 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Exact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type and amount of information vary according to OS and call. </a:t>
            </a:r>
            <a:endParaRPr lang="en-US" alt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“get an input”  a file or device is needed as a source as well as the address and length of memory buffer where the input should be read is required.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264" y="44833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Standard C Library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264" y="1163238"/>
            <a:ext cx="9906000" cy="5078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C program invoking </a:t>
            </a:r>
            <a:r>
              <a:rPr lang="en-US" altLang="en-US" b="1" i="1" dirty="0" err="1" smtClean="0"/>
              <a:t>printf</a:t>
            </a:r>
            <a:r>
              <a:rPr lang="en-US" altLang="en-US" b="1" i="1" dirty="0" smtClean="0"/>
              <a:t>() </a:t>
            </a:r>
            <a:r>
              <a:rPr lang="en-US" altLang="en-US" dirty="0" smtClean="0"/>
              <a:t>library call, which calls </a:t>
            </a:r>
            <a:r>
              <a:rPr lang="en-US" altLang="en-US" b="1" dirty="0" smtClean="0">
                <a:solidFill>
                  <a:srgbClr val="FF0000"/>
                </a:solidFill>
              </a:rPr>
              <a:t>write()</a:t>
            </a:r>
            <a:r>
              <a:rPr lang="en-US" altLang="en-US" dirty="0" smtClean="0"/>
              <a:t> system call</a:t>
            </a:r>
          </a:p>
        </p:txBody>
      </p:sp>
      <p:pic>
        <p:nvPicPr>
          <p:cNvPr id="24580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2" y="2165479"/>
            <a:ext cx="41687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303" y="565944"/>
            <a:ext cx="9806506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System Call Parameter Passing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0303" y="1142206"/>
            <a:ext cx="10584718" cy="4530725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FF0000"/>
                </a:solidFill>
              </a:rPr>
              <a:t>Three general methods used to pass parameters to the OS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1. Simplest:  pass the parameters in </a:t>
            </a:r>
            <a:r>
              <a:rPr lang="en-US" altLang="en-US" b="1" dirty="0" smtClean="0">
                <a:solidFill>
                  <a:srgbClr val="FF0000"/>
                </a:solidFill>
              </a:rPr>
              <a:t>registers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In some cases, there are more parameters than registers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2. Parameters stored </a:t>
            </a:r>
            <a:r>
              <a:rPr lang="en-US" altLang="en-US" dirty="0" smtClean="0">
                <a:solidFill>
                  <a:srgbClr val="FF0000"/>
                </a:solidFill>
              </a:rPr>
              <a:t>in a block</a:t>
            </a:r>
            <a:r>
              <a:rPr lang="en-US" altLang="en-US" i="1" dirty="0" smtClean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or table, in memory</a:t>
            </a:r>
            <a:r>
              <a:rPr lang="en-US" altLang="en-US" dirty="0" smtClean="0"/>
              <a:t>, and address of block passed as a parameter in a register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This approach is taken by Linux and Solaris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3. Parameters placed, or </a:t>
            </a:r>
            <a:r>
              <a:rPr lang="en-US" altLang="en-US" b="1" dirty="0" smtClean="0">
                <a:solidFill>
                  <a:srgbClr val="FF0000"/>
                </a:solidFill>
              </a:rPr>
              <a:t>pushed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onto the </a:t>
            </a:r>
            <a:r>
              <a:rPr lang="en-US" altLang="en-US" b="1" dirty="0" smtClean="0">
                <a:solidFill>
                  <a:srgbClr val="FF0000"/>
                </a:solidFill>
              </a:rPr>
              <a:t>stack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by the program and </a:t>
            </a:r>
            <a:r>
              <a:rPr lang="en-US" altLang="en-US" b="1" dirty="0" smtClean="0">
                <a:solidFill>
                  <a:srgbClr val="FF0000"/>
                </a:solidFill>
              </a:rPr>
              <a:t>popped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off the stack by the operating system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ITSC 205 Operating Systems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Parameter Passing via Table</a:t>
            </a:r>
          </a:p>
        </p:txBody>
      </p:sp>
      <p:pic>
        <p:nvPicPr>
          <p:cNvPr id="26627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9" y="1865314"/>
            <a:ext cx="657383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1"/>
          <p:cNvSpPr txBox="1">
            <a:spLocks/>
          </p:cNvSpPr>
          <p:nvPr/>
        </p:nvSpPr>
        <p:spPr>
          <a:xfrm>
            <a:off x="4714848" y="6207653"/>
            <a:ext cx="506732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ITSC 205 Operating Systems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System Calls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System call number mapping table are defined in file header: </a:t>
            </a:r>
          </a:p>
          <a:p>
            <a:pPr marL="0" indent="0">
              <a:buNone/>
            </a:pPr>
            <a:r>
              <a:rPr lang="en-US" altLang="en-US" b="1" dirty="0" smtClean="0"/>
              <a:t>/</a:t>
            </a:r>
            <a:r>
              <a:rPr lang="en-US" altLang="en-US" b="1" dirty="0" err="1" smtClean="0"/>
              <a:t>usr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src</a:t>
            </a:r>
            <a:r>
              <a:rPr lang="en-US" altLang="en-US" b="1" dirty="0" smtClean="0"/>
              <a:t>/linux-headers-2.6/include/</a:t>
            </a:r>
            <a:r>
              <a:rPr lang="en-US" altLang="en-US" b="1" dirty="0" err="1" smtClean="0"/>
              <a:t>asm</a:t>
            </a:r>
            <a:r>
              <a:rPr lang="en-US" altLang="en-US" b="1" dirty="0" smtClean="0"/>
              <a:t>-generic/</a:t>
            </a:r>
            <a:r>
              <a:rPr lang="en-US" altLang="en-US" b="1" dirty="0" err="1" smtClean="0"/>
              <a:t>unistd.h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FF0000"/>
                </a:solidFill>
              </a:rPr>
              <a:t>Process control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end, abort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load, execute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create process, terminate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get process attributes, set process attributes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wait for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wait event, signal event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allocate and free memory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System Calls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7869" y="1515155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FF0000"/>
                </a:solidFill>
              </a:rPr>
              <a:t>File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create file, delete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open, close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read, write, reposition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get and set file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FF0000"/>
                </a:solidFill>
              </a:rPr>
              <a:t>Device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request device, release device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read, write, reposition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get device attributes, set device attributes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/>
              <a:t>logically attach or detach devices</a:t>
            </a:r>
          </a:p>
          <a:p>
            <a:pPr marL="0" indent="0">
              <a:buNone/>
            </a:pPr>
            <a:r>
              <a:rPr lang="en-US" altLang="en-US" b="1" dirty="0" smtClean="0"/>
              <a:t>System calls from kernel.org documentation: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dirty="0" smtClean="0">
                <a:hlinkClick r:id="rId3"/>
              </a:rPr>
              <a:t>https</a:t>
            </a:r>
            <a:r>
              <a:rPr lang="en-US" altLang="en-US" dirty="0">
                <a:hlinkClick r:id="rId3"/>
              </a:rPr>
              <a:t>://www.kernel.org/doc/man-pages</a:t>
            </a:r>
            <a:r>
              <a:rPr lang="en-US" altLang="en-US" dirty="0" smtClean="0">
                <a:hlinkClick r:id="rId3"/>
              </a:rPr>
              <a:t>/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970841" y="439476"/>
            <a:ext cx="1075990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Examples of Windows and </a:t>
            </a:r>
            <a:r>
              <a:rPr lang="en-US" altLang="en-US" sz="3600" dirty="0" smtClean="0"/>
              <a:t>Unix </a:t>
            </a:r>
            <a:r>
              <a:rPr lang="en-US" altLang="en-US" sz="3600" dirty="0"/>
              <a:t>System Calls</a:t>
            </a:r>
          </a:p>
        </p:txBody>
      </p:sp>
      <p:pic>
        <p:nvPicPr>
          <p:cNvPr id="29699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07" y="1167907"/>
            <a:ext cx="5685715" cy="507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C programming Language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02388" y="1499614"/>
            <a:ext cx="95618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 programming Language is a structured , procedural language, it was developed in 1972 by Dennis Ritchie at Bell Labs and in 1978 Kernighan &amp; Ritchie published  the first edition C programming language book.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1972 large part of Unix operating system was rewritten in C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ANSI C was completed in 1988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Strace and System calls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00" y="1367411"/>
            <a:ext cx="604678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2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Strace</a:t>
            </a:r>
            <a:r>
              <a:rPr lang="en-US" altLang="en-US" dirty="0" smtClean="0"/>
              <a:t> and System Calls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1" y="1343972"/>
            <a:ext cx="10123251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6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does the Shell work 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98509" y="1370587"/>
            <a:ext cx="10635772" cy="4530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shell is a program that interprets commands.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shell performs the following:</a:t>
            </a:r>
          </a:p>
          <a:p>
            <a:pPr marL="457200" lvl="1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1.  The shell reads input from STDIN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 It parses the line(input) into tokens to get the command and arguments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 The shell (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 process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creates (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clones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) a new process by calling   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fork( )</a:t>
            </a:r>
            <a:r>
              <a:rPr lang="en-US" alt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 to replicate itself (a child process). 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 The program (command) is loaded into the new process (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process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and  the arguments </a:t>
            </a:r>
            <a:r>
              <a:rPr lang="en-US" alt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argv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are passed to the program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 The 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process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executes the program by invoking 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exec(   )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call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execute the program (command ) with the respective arguments. 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  The parent process waits (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wait() system call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for child process status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  <a:defRPr/>
            </a:pPr>
            <a:r>
              <a:rPr lang="en-US" altLang="en-US" sz="1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</a:p>
          <a:p>
            <a:pPr>
              <a:defRPr/>
            </a:pPr>
            <a:endParaRPr lang="en-US" altLang="en-US" sz="110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Linux man exec( ) System Call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3" y="1526232"/>
            <a:ext cx="8078788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execvp( ) System Call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34" y="1426371"/>
            <a:ext cx="7791450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1814"/>
            <a:ext cx="779145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3" y="4896735"/>
            <a:ext cx="5267543" cy="57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execvp( 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28"/>
            <a:ext cx="9952505" cy="4530725"/>
          </a:xfrm>
        </p:spPr>
        <p:txBody>
          <a:bodyPr/>
          <a:lstStyle/>
          <a:p>
            <a:pPr marL="341280" indent="-340560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Execvp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() executes a program with path searching</a:t>
            </a:r>
            <a:endParaRPr lang="en-US" dirty="0" smtClean="0"/>
          </a:p>
          <a:p>
            <a:pPr marL="341280" indent="-340560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#include &lt;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unistd.h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&gt;</a:t>
            </a:r>
            <a:endParaRPr lang="en-US" dirty="0" smtClean="0"/>
          </a:p>
          <a:p>
            <a:pPr marL="341280" indent="-340560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execvp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 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const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char   *file, 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const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char   *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argv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[])</a:t>
            </a:r>
            <a:endParaRPr lang="en-US" dirty="0" smtClean="0"/>
          </a:p>
          <a:p>
            <a:pPr marL="741240" lvl="1" indent="-283320">
              <a:buClr>
                <a:srgbClr val="99CCCC"/>
              </a:buClr>
              <a:buSzPct val="70000"/>
              <a:buFont typeface="Wingdings" charset="2"/>
              <a:buChar char=""/>
              <a:defRPr/>
            </a:pP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*file  pointer to the file(program to execute)</a:t>
            </a:r>
            <a:endParaRPr lang="en-US" dirty="0" smtClean="0"/>
          </a:p>
          <a:p>
            <a:pPr marL="741240" lvl="1" indent="-283320">
              <a:buClr>
                <a:srgbClr val="99CCCC"/>
              </a:buClr>
              <a:buSzPct val="70000"/>
              <a:buFont typeface="Wingdings" charset="2"/>
              <a:buChar char=""/>
              <a:defRPr/>
            </a:pP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*</a:t>
            </a:r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argv</a:t>
            </a: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[]  array of strings</a:t>
            </a:r>
            <a:endParaRPr lang="en-US" dirty="0" smtClean="0"/>
          </a:p>
          <a:p>
            <a:pPr marL="341280" indent="-340560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Example</a:t>
            </a:r>
            <a:endParaRPr lang="en-US" dirty="0" smtClean="0"/>
          </a:p>
          <a:p>
            <a:pPr marL="741240" lvl="1" indent="-283320">
              <a:buClr>
                <a:srgbClr val="99CCCC"/>
              </a:buClr>
              <a:buSzPct val="70000"/>
              <a:buFont typeface="Wingdings" charset="2"/>
              <a:buChar char=""/>
              <a:defRPr/>
            </a:pPr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execvp</a:t>
            </a: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( </a:t>
            </a:r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arglist</a:t>
            </a: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[0], </a:t>
            </a:r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arglist</a:t>
            </a: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 )</a:t>
            </a:r>
            <a:endParaRPr lang="en-US" dirty="0" smtClean="0"/>
          </a:p>
          <a:p>
            <a:pPr marL="741240" lvl="1" indent="-283320">
              <a:buClr>
                <a:srgbClr val="99CCCC"/>
              </a:buClr>
              <a:buSzPct val="70000"/>
              <a:buFont typeface="Wingdings" charset="2"/>
              <a:buChar char=""/>
              <a:defRPr/>
            </a:pPr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execvp</a:t>
            </a: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( “ls” ,  </a:t>
            </a:r>
            <a:r>
              <a:rPr lang="en-US" sz="2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arglist</a:t>
            </a: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Lucida Sans Unicode"/>
              </a:rPr>
              <a:t> )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Shell Programming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1537"/>
            <a:ext cx="78438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Shell Programming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78" y="1479753"/>
            <a:ext cx="77978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System Programs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1481"/>
            <a:ext cx="10076234" cy="4683125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993300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en-US" dirty="0" smtClean="0"/>
              <a:t>System programs provide a convenient environment for program development and execution. Some of them are simply user interfaces to system calls; others are considerably more complex. They can be divided into: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File manipulation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Status information sometimes stored in a File modification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Programming language support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Program loading and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Communications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Background services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Application programs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alt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00814" y="391404"/>
            <a:ext cx="10083271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Operating-System Debugging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200814" y="1223872"/>
            <a:ext cx="10161852" cy="4910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rgbClr val="FF0000"/>
                </a:solidFill>
              </a:rPr>
              <a:t>Debugging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is finding and fixing errors, or </a:t>
            </a:r>
            <a:r>
              <a:rPr lang="en-US" altLang="en-US" b="1" dirty="0" smtClean="0">
                <a:solidFill>
                  <a:srgbClr val="FF0000"/>
                </a:solidFill>
              </a:rPr>
              <a:t>bugs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OSes generate </a:t>
            </a:r>
            <a:r>
              <a:rPr lang="en-US" altLang="en-US" b="1" dirty="0" smtClean="0">
                <a:solidFill>
                  <a:srgbClr val="FF0000"/>
                </a:solidFill>
              </a:rPr>
              <a:t>log files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containing error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Failure of an application can generate </a:t>
            </a:r>
            <a:r>
              <a:rPr lang="en-US" altLang="en-US" b="1" dirty="0" smtClean="0">
                <a:solidFill>
                  <a:srgbClr val="FF0000"/>
                </a:solidFill>
              </a:rPr>
              <a:t>core dump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file capturing memory of the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00"/>
                </a:solidFill>
              </a:rPr>
              <a:t>Operating system failure can generate </a:t>
            </a:r>
            <a:r>
              <a:rPr lang="en-US" altLang="en-US" b="1" dirty="0" smtClean="0">
                <a:solidFill>
                  <a:srgbClr val="FF0000"/>
                </a:solidFill>
              </a:rPr>
              <a:t>crash dump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file containing kernel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 err="1" smtClean="0">
                <a:solidFill>
                  <a:srgbClr val="FF0000"/>
                </a:solidFill>
              </a:rPr>
              <a:t>gdb</a:t>
            </a:r>
            <a:r>
              <a:rPr lang="en-US" altLang="en-US" dirty="0" smtClean="0">
                <a:solidFill>
                  <a:srgbClr val="000000"/>
                </a:solidFill>
              </a:rPr>
              <a:t> debugger </a:t>
            </a:r>
            <a:r>
              <a:rPr lang="en-US" altLang="en-US" dirty="0" smtClean="0">
                <a:solidFill>
                  <a:srgbClr val="000000"/>
                </a:solidFill>
                <a:hlinkClick r:id="rId3"/>
              </a:rPr>
              <a:t>http://man7.org/linux/man-pages/man1/gdb.1.html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 Program Components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06729"/>
            <a:ext cx="10515600" cy="4530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Header files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are required by C library functions such as </a:t>
            </a:r>
            <a:r>
              <a:rPr lang="en-US" altLang="en-US" sz="8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printf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en-US" sz="80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header_file.h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&gt;  </a:t>
            </a:r>
          </a:p>
          <a:p>
            <a:pPr marL="0" indent="0">
              <a:buNone/>
            </a:pPr>
            <a:r>
              <a:rPr lang="en-US" altLang="en-US" sz="8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e.g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In Linux  the command </a:t>
            </a:r>
            <a:r>
              <a:rPr lang="en-US" altLang="en-US" sz="80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 3 </a:t>
            </a:r>
            <a:r>
              <a:rPr lang="en-US" altLang="en-US" sz="8000" b="1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printf</a:t>
            </a:r>
            <a:r>
              <a:rPr lang="en-US" altLang="en-US" sz="80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will provide the header file </a:t>
            </a:r>
            <a:r>
              <a:rPr lang="en-US" altLang="en-US" sz="8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8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required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by </a:t>
            </a:r>
            <a:r>
              <a:rPr lang="en-US" altLang="en-US" sz="8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rintf</a:t>
            </a:r>
            <a:r>
              <a:rPr lang="en-US" altLang="en-US" sz="8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)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8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#define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constants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3. Declare 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Global variables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outside the main( ) function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4.  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main ( ) </a:t>
            </a: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is the default function of C programming. 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main ( ) {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8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declare local variables for this function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8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 library functions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8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call user-defined functions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   }</a:t>
            </a:r>
          </a:p>
          <a:p>
            <a:pPr marL="0" indent="0">
              <a:buNone/>
            </a:pPr>
            <a:r>
              <a:rPr lang="en-US" altLang="en-US" sz="8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5. </a:t>
            </a:r>
            <a:r>
              <a:rPr lang="en-US" altLang="en-US" sz="8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Declare user-defined functio</a:t>
            </a:r>
            <a:r>
              <a:rPr lang="en-US" altLang="en-US" sz="8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ns { declare local variables} </a:t>
            </a:r>
          </a:p>
          <a:p>
            <a:pPr marL="1200150" lvl="3" indent="0">
              <a:buNone/>
            </a:pPr>
            <a:r>
              <a:rPr lang="en-US" altLang="en-US" sz="8000" dirty="0" smtClean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en-US" altLang="en-US" dirty="0" smtClean="0"/>
              <a:t>  	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Linux Kernel and System calls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www.kernel.org/doc/html/latest/process/adding-syscalls.html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Book Slides – Copy Right</a:t>
            </a:r>
            <a:endParaRPr lang="en-CA" altLang="en-US" smtClean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993697"/>
            <a:ext cx="594042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01p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02" y="620796"/>
            <a:ext cx="7615879" cy="57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9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8340" y="143899"/>
            <a:ext cx="11146277" cy="1325563"/>
          </a:xfrm>
        </p:spPr>
        <p:txBody>
          <a:bodyPr/>
          <a:lstStyle/>
          <a:p>
            <a:r>
              <a:rPr lang="en-US" altLang="en-US" dirty="0" smtClean="0"/>
              <a:t>       Compilers – Compilation process</a:t>
            </a:r>
          </a:p>
        </p:txBody>
      </p:sp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81" y="1198133"/>
            <a:ext cx="5383465" cy="516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1"/>
          <p:cNvSpPr>
            <a:spLocks noChangeArrowheads="1"/>
          </p:cNvSpPr>
          <p:nvPr/>
        </p:nvSpPr>
        <p:spPr bwMode="auto">
          <a:xfrm>
            <a:off x="3332517" y="6244139"/>
            <a:ext cx="61483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  <a:hlinkClick r:id="rId4"/>
              </a:rPr>
              <a:t>https://www.youtube.com/watch?v=VDslRumKvRA</a:t>
            </a:r>
            <a:endParaRPr kumimoji="0" lang="en-US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altLang="en-US" dirty="0" smtClean="0"/>
              <a:t>Compiler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908550" y="5747414"/>
            <a:ext cx="5391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  <a:hlinkClick r:id="rId2"/>
              </a:rPr>
              <a:t>http://users.cs.cf.ac.uk/Dave.Marshall/C/</a:t>
            </a:r>
            <a:endParaRPr kumimoji="0" lang="en-US" altLang="en-US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12" y="710164"/>
            <a:ext cx="5355684" cy="4940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545"/>
            <a:ext cx="11049000" cy="4530725"/>
          </a:xfrm>
        </p:spPr>
        <p:txBody>
          <a:bodyPr>
            <a:noAutofit/>
          </a:bodyPr>
          <a:lstStyle/>
          <a:p>
            <a:pPr>
              <a:buFont typeface="Monotype Sorts" pitchFamily="-84" charset="2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Pre-processor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also known as </a:t>
            </a:r>
            <a:r>
              <a:rPr lang="en-US" sz="2000" b="1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cpp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(check </a:t>
            </a:r>
            <a:r>
              <a:rPr lang="en-US" sz="2000" b="1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linux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man </a:t>
            </a:r>
            <a:r>
              <a:rPr lang="en-US" sz="2000" b="1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cpp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 macro processor that transform source code before compilation.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Pre-processor output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-E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program.c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https://gcc.gnu.org/onlinedocs/cpp/Preprocessor-Output.html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Monotype Sorts" pitchFamily="-84" charset="2"/>
              <a:buAutoNum type="arabicPeriod" startAt="2"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Assembly code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You can use </a:t>
            </a:r>
            <a:r>
              <a:rPr lang="en-US" sz="2000" b="1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objdump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with –D option to display assembler code of machine instructions. e.g.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-g  -c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program.c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It will generate an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objdump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-d  -S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program.o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It will displays assembly code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3. Link to libraries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needed by the program and not explicit in the C code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e.g.   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program.c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-lm    It will link to math library     </a:t>
            </a:r>
          </a:p>
          <a:p>
            <a:pPr>
              <a:buFont typeface="Monotype Sorts" pitchFamily="-84" charset="2"/>
              <a:buAutoNum type="arabicPeriod" startAt="4"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Executable code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program.c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It will generate  executable 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a.out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Linker and Loader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 205 Operating Systems Internals</a:t>
            </a:r>
            <a:endParaRPr lang="en-US"/>
          </a:p>
        </p:txBody>
      </p:sp>
      <p:pic>
        <p:nvPicPr>
          <p:cNvPr id="5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0758" y="638799"/>
            <a:ext cx="5092851" cy="5370037"/>
          </a:xfrm>
        </p:spPr>
      </p:pic>
    </p:spTree>
    <p:extLst>
      <p:ext uri="{BB962C8B-B14F-4D97-AF65-F5344CB8AC3E}">
        <p14:creationId xmlns:p14="http://schemas.microsoft.com/office/powerpoint/2010/main" val="426745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9342</TotalTime>
  <Words>1838</Words>
  <Application>Microsoft Office PowerPoint</Application>
  <PresentationFormat>Widescreen</PresentationFormat>
  <Paragraphs>251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MS PGothic</vt:lpstr>
      <vt:lpstr>Arial</vt:lpstr>
      <vt:lpstr>Calibri</vt:lpstr>
      <vt:lpstr>DejaVu Sans</vt:lpstr>
      <vt:lpstr>Lucida Sans Unicode</vt:lpstr>
      <vt:lpstr>Monotype Sorts</vt:lpstr>
      <vt:lpstr>Times New Roman</vt:lpstr>
      <vt:lpstr>Verdana</vt:lpstr>
      <vt:lpstr>Wingdings</vt:lpstr>
      <vt:lpstr>Office Theme</vt:lpstr>
      <vt:lpstr>System Calls and Programming</vt:lpstr>
      <vt:lpstr>System calls and Programming</vt:lpstr>
      <vt:lpstr> C programming Language</vt:lpstr>
      <vt:lpstr>C Program Components</vt:lpstr>
      <vt:lpstr>PowerPoint Presentation</vt:lpstr>
      <vt:lpstr>       Compilers – Compilation process</vt:lpstr>
      <vt:lpstr>Compiler</vt:lpstr>
      <vt:lpstr>Compilers</vt:lpstr>
      <vt:lpstr>Linker and Loader</vt:lpstr>
      <vt:lpstr>Linker and Loader</vt:lpstr>
      <vt:lpstr>Standard Libraries</vt:lpstr>
      <vt:lpstr>Modules</vt:lpstr>
      <vt:lpstr>Object and Executable Files</vt:lpstr>
      <vt:lpstr>Interpreters</vt:lpstr>
      <vt:lpstr>Pointers</vt:lpstr>
      <vt:lpstr>Pointers</vt:lpstr>
      <vt:lpstr>System Calls</vt:lpstr>
      <vt:lpstr>API – System Call – OS Relationship</vt:lpstr>
      <vt:lpstr>System Calls</vt:lpstr>
      <vt:lpstr>Example of System Calls</vt:lpstr>
      <vt:lpstr>Example of Standard API</vt:lpstr>
      <vt:lpstr>System Call Implementation</vt:lpstr>
      <vt:lpstr>System Call Implementation</vt:lpstr>
      <vt:lpstr>Standard C Library Example</vt:lpstr>
      <vt:lpstr>System Call Parameter Passing</vt:lpstr>
      <vt:lpstr>Parameter Passing via Table</vt:lpstr>
      <vt:lpstr>Types of System Calls</vt:lpstr>
      <vt:lpstr>Types of System Calls</vt:lpstr>
      <vt:lpstr>Examples of Windows and Unix System Calls</vt:lpstr>
      <vt:lpstr>Strace and System calls</vt:lpstr>
      <vt:lpstr>Strace and System Calls</vt:lpstr>
      <vt:lpstr>How does the Shell work ?</vt:lpstr>
      <vt:lpstr>Linux man exec( ) System Call</vt:lpstr>
      <vt:lpstr>execvp( ) System Call </vt:lpstr>
      <vt:lpstr>execvp( ) System Call</vt:lpstr>
      <vt:lpstr>Shell Programming</vt:lpstr>
      <vt:lpstr>Shell Programming</vt:lpstr>
      <vt:lpstr>System Programs</vt:lpstr>
      <vt:lpstr>Operating-System Debugging</vt:lpstr>
      <vt:lpstr>Linux Kernel and System calls</vt:lpstr>
      <vt:lpstr>Text Book Slides – Copy Right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Patricia Castillo</cp:lastModifiedBy>
  <cp:revision>335</cp:revision>
  <dcterms:created xsi:type="dcterms:W3CDTF">2016-04-05T14:17:30Z</dcterms:created>
  <dcterms:modified xsi:type="dcterms:W3CDTF">2019-10-31T05:06:12Z</dcterms:modified>
</cp:coreProperties>
</file>