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8" r:id="rId2"/>
    <p:sldId id="260" r:id="rId3"/>
    <p:sldId id="368" r:id="rId4"/>
    <p:sldId id="300" r:id="rId5"/>
    <p:sldId id="301" r:id="rId6"/>
    <p:sldId id="370" r:id="rId7"/>
    <p:sldId id="303" r:id="rId8"/>
    <p:sldId id="304" r:id="rId9"/>
    <p:sldId id="305" r:id="rId10"/>
    <p:sldId id="360" r:id="rId11"/>
    <p:sldId id="306" r:id="rId12"/>
    <p:sldId id="307" r:id="rId13"/>
    <p:sldId id="361" r:id="rId14"/>
    <p:sldId id="288" r:id="rId15"/>
    <p:sldId id="308" r:id="rId16"/>
    <p:sldId id="309" r:id="rId17"/>
    <p:sldId id="311" r:id="rId18"/>
    <p:sldId id="362" r:id="rId19"/>
    <p:sldId id="363" r:id="rId20"/>
    <p:sldId id="365" r:id="rId21"/>
    <p:sldId id="366" r:id="rId22"/>
    <p:sldId id="367" r:id="rId23"/>
    <p:sldId id="369" r:id="rId24"/>
    <p:sldId id="371" r:id="rId25"/>
    <p:sldId id="372" r:id="rId26"/>
    <p:sldId id="323" r:id="rId27"/>
    <p:sldId id="325" r:id="rId28"/>
    <p:sldId id="375" r:id="rId29"/>
    <p:sldId id="326" r:id="rId30"/>
    <p:sldId id="327" r:id="rId31"/>
    <p:sldId id="373" r:id="rId32"/>
    <p:sldId id="381" r:id="rId33"/>
    <p:sldId id="329" r:id="rId34"/>
    <p:sldId id="331" r:id="rId35"/>
    <p:sldId id="382" r:id="rId36"/>
    <p:sldId id="383" r:id="rId37"/>
    <p:sldId id="384" r:id="rId38"/>
    <p:sldId id="385" r:id="rId39"/>
    <p:sldId id="332" r:id="rId40"/>
    <p:sldId id="333" r:id="rId41"/>
    <p:sldId id="334" r:id="rId42"/>
    <p:sldId id="335" r:id="rId43"/>
    <p:sldId id="337" r:id="rId44"/>
    <p:sldId id="338" r:id="rId45"/>
    <p:sldId id="339" r:id="rId46"/>
    <p:sldId id="341" r:id="rId47"/>
    <p:sldId id="342" r:id="rId48"/>
    <p:sldId id="344" r:id="rId49"/>
    <p:sldId id="374" r:id="rId50"/>
    <p:sldId id="37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79" r:id="rId60"/>
    <p:sldId id="377" r:id="rId61"/>
    <p:sldId id="378" r:id="rId62"/>
    <p:sldId id="380" r:id="rId63"/>
    <p:sldId id="355" r:id="rId64"/>
    <p:sldId id="294" r:id="rId65"/>
    <p:sldId id="35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06" autoAdjust="0"/>
    <p:restoredTop sz="66362" autoAdjust="0"/>
  </p:normalViewPr>
  <p:slideViewPr>
    <p:cSldViewPr snapToGrid="0" snapToObjects="1" showGuides="1">
      <p:cViewPr varScale="1">
        <p:scale>
          <a:sx n="77" d="100"/>
          <a:sy n="77" d="100"/>
        </p:scale>
        <p:origin x="22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4" d="100"/>
        <a:sy n="44" d="100"/>
      </p:scale>
      <p:origin x="0" y="-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2021-02-09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icense-list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licenses/license-list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9300" indent="-28733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52525" indent="-23018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12900" indent="-23018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74863" indent="-23018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320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892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464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036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2856D1-A28D-4BB6-A282-B8C825C636E6}" type="slidenum">
              <a:rPr lang="en-US" altLang="en-US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800" smtClean="0">
              <a:latin typeface="Verdan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b="1" smtClean="0">
                <a:latin typeface="Times New Roman" panose="02020603050405020304" pitchFamily="18" charset="0"/>
              </a:rPr>
              <a:t>“Screen Capture of  Linux </a:t>
            </a:r>
            <a:r>
              <a:rPr lang="en-CA" altLang="en-US" b="1" i="1" smtClean="0">
                <a:latin typeface="Times New Roman" panose="02020603050405020304" pitchFamily="18" charset="0"/>
              </a:rPr>
              <a:t>PS  command </a:t>
            </a:r>
            <a:r>
              <a:rPr lang="en-CA" altLang="en-US" b="1" smtClean="0">
                <a:latin typeface="Times New Roman" panose="02020603050405020304" pitchFamily="18" charset="0"/>
              </a:rPr>
              <a:t> is released under the GNU General Public License (GPL).  See the terms at </a:t>
            </a:r>
            <a:r>
              <a:rPr lang="en-CA" altLang="en-US" b="1" u="sng" smtClean="0">
                <a:latin typeface="Times New Roman" panose="02020603050405020304" pitchFamily="18" charset="0"/>
                <a:hlinkClick r:id="rId3"/>
              </a:rPr>
              <a:t>http://www.gnu.org/licenses/license-list.html</a:t>
            </a:r>
            <a:r>
              <a:rPr lang="en-CA" altLang="en-US" b="1" u="sng" smtClean="0">
                <a:latin typeface="Times New Roman" panose="02020603050405020304" pitchFamily="18" charset="0"/>
              </a:rPr>
              <a:t>”</a:t>
            </a:r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7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680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4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351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639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3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69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60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7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72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68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273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75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74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55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90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02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9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768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34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38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02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3550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94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7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6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3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7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8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2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2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9300" indent="-28733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52525" indent="-23018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12900" indent="-23018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74863" indent="-230188" defTabSz="908050">
              <a:spcBef>
                <a:spcPct val="30000"/>
              </a:spcBef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320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892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464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903663" indent="-230188" defTabSz="908050" eaLnBrk="0" fontAlgn="base" hangingPunct="0">
              <a:spcBef>
                <a:spcPct val="3000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8A9F11-519F-4350-A589-26FA27045EE5}" type="slidenum">
              <a:rPr lang="en-US" altLang="en-US" sz="18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800" smtClean="0">
              <a:latin typeface="Verdana" panose="020B060403050404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altLang="en-US" b="1" dirty="0" smtClean="0">
                <a:latin typeface="Times New Roman" panose="02020603050405020304" pitchFamily="18" charset="0"/>
              </a:rPr>
              <a:t>“Screen Capture of  Linux  man </a:t>
            </a:r>
            <a:r>
              <a:rPr lang="en-CA" altLang="en-US" b="1" i="1" dirty="0" err="1" smtClean="0">
                <a:latin typeface="Times New Roman" panose="02020603050405020304" pitchFamily="18" charset="0"/>
              </a:rPr>
              <a:t>ps</a:t>
            </a:r>
            <a:r>
              <a:rPr lang="en-CA" altLang="en-US" b="1" i="1" dirty="0" smtClean="0">
                <a:latin typeface="Times New Roman" panose="02020603050405020304" pitchFamily="18" charset="0"/>
              </a:rPr>
              <a:t>  command </a:t>
            </a:r>
            <a:r>
              <a:rPr lang="en-CA" altLang="en-US" b="1" dirty="0" smtClean="0">
                <a:latin typeface="Times New Roman" panose="02020603050405020304" pitchFamily="18" charset="0"/>
              </a:rPr>
              <a:t> is released under the GNU General Public License (GPL).  See the terms at </a:t>
            </a:r>
            <a:r>
              <a:rPr lang="en-CA" altLang="en-US" b="1" u="sng" dirty="0" smtClean="0">
                <a:latin typeface="Times New Roman" panose="02020603050405020304" pitchFamily="18" charset="0"/>
                <a:hlinkClick r:id="rId3"/>
              </a:rPr>
              <a:t>http://www.gnu.org/licenses/license-list.html</a:t>
            </a:r>
            <a:r>
              <a:rPr lang="en-CA" altLang="en-US" b="1" u="sng" dirty="0" smtClean="0">
                <a:latin typeface="Times New Roman" panose="02020603050405020304" pitchFamily="18" charset="0"/>
              </a:rPr>
              <a:t>”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681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393ECF6-6948-42F2-A597-9D22FA1F42FA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0B8108EA-1597-4BE7-AED3-7A5101A4860A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D2E55606-0DF9-4DE8-B350-F3873C056758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 anchor="b"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 smtClean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245C6EB1-AF7E-46D9-87FF-1F67CB04CFC5}" type="datetime1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2372" y="6356350"/>
            <a:ext cx="5067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  <p:sldLayoutId id="2147483659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include/linux/sched.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uy_Pm3KaV8&amp;list=PLI63-CUdihCrI3eAG2UN6hGR6CiS1yTMV&amp;index=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kb/815065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31d242h4(v=vs.110).aspx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smtClean="0"/>
              <a:t>ITSC205</a:t>
            </a:r>
          </a:p>
          <a:p>
            <a:r>
              <a:rPr lang="en-US" dirty="0" smtClean="0"/>
              <a:t>Operating Systems Internals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ITSC205 Operating Systems Internals.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Threads in Memory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01" y="1568768"/>
            <a:ext cx="7216199" cy="45119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342" y="456009"/>
            <a:ext cx="845939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Process Control Block (PCB)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342" y="1325231"/>
            <a:ext cx="10360743" cy="477202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is created, the OS creates a structure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called </a:t>
            </a:r>
            <a:r>
              <a:rPr lang="en-US" altLang="en-US" b="1" i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task_struct</a:t>
            </a:r>
            <a:r>
              <a:rPr lang="en-US" altLang="en-US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that contains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information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associated with the process. This structure is known as Process Control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Block (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PCB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Processes PCBs are implemented as a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doubly linked list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Each PCB has a pointer to the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previous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PCB and a pointer to the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next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PCB</a:t>
            </a:r>
          </a:p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task_struct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fields are defined in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sched.h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/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usr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src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/linux-headers-5.0.0.37/include/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linux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sched.h</a:t>
            </a:r>
            <a:endParaRPr lang="en-US" altLang="en-US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github.com/torvalds/linux/blob/master/include/linux/sched.h</a:t>
            </a:r>
            <a:endParaRPr lang="en-US" altLang="en-US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Representation in Linux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18782" y="1301948"/>
            <a:ext cx="10435017" cy="4530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Represented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by the C structure </a:t>
            </a:r>
            <a:r>
              <a:rPr lang="en-US" alt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task_struct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pid_t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/* process identifier */ </a:t>
            </a:r>
            <a:b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long 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state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/* state of the process */ </a:t>
            </a:r>
            <a:b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unsigned 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time slice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/* scheduling information */ </a:t>
            </a:r>
            <a:b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task 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*parent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/* this process</a:t>
            </a:r>
            <a:r>
              <a:rPr lang="ja-JP" altLang="en-US" sz="2400" dirty="0">
                <a:latin typeface="Verdan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 parent */ </a:t>
            </a:r>
            <a:b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ja-JP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list head </a:t>
            </a: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children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/* this process</a:t>
            </a:r>
            <a:r>
              <a:rPr lang="ja-JP" altLang="en-US" sz="2400" dirty="0">
                <a:latin typeface="Verdan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 children */ </a:t>
            </a:r>
            <a:b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ja-JP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files </a:t>
            </a:r>
            <a:r>
              <a:rPr lang="en-US" altLang="ja-JP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*files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/* list of open files */ </a:t>
            </a:r>
            <a:b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ja-JP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mm </a:t>
            </a:r>
            <a:r>
              <a:rPr lang="en-US" altLang="ja-JP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struct</a:t>
            </a:r>
            <a:r>
              <a:rPr lang="en-US" altLang="ja-JP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*mm</a:t>
            </a:r>
            <a:r>
              <a:rPr lang="en-US" altLang="ja-JP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/* address space of this process */</a:t>
            </a:r>
            <a:endParaRPr lang="en-US" altLang="en-US" sz="440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85" y="4131024"/>
            <a:ext cx="6824688" cy="237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34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/>
              <a:buNone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PCB contains: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state – running, waiting, </a:t>
            </a:r>
            <a:r>
              <a:rPr lang="en-US" altLang="en-US" sz="26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</a:t>
            </a:r>
            <a:endParaRPr lang="en-US" altLang="en-US" sz="2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 counter – location of instruction to next execute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CPU registers – contents of all process-centric registers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CPU scheduling information- priorities, scheduling queue pointers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Memory-management information – memory allocated to the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Accounting information – CPU used, clock time elapsed since start, time limits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 of open files (handles)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I/O status information – I/O devices allocated to process, list of open files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6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Pointer to Threads Control Block (TCB)</a:t>
            </a:r>
          </a:p>
          <a:p>
            <a:pPr lvl="1"/>
            <a:endParaRPr lang="en-US" altLang="en-US" sz="16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 Control Block (TCB)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87" y="1402080"/>
            <a:ext cx="5801625" cy="4796010"/>
          </a:xfrm>
        </p:spPr>
      </p:pic>
    </p:spTree>
    <p:extLst>
      <p:ext uri="{BB962C8B-B14F-4D97-AF65-F5344CB8AC3E}">
        <p14:creationId xmlns:p14="http://schemas.microsoft.com/office/powerpoint/2010/main" val="338116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pc="-1" dirty="0">
                <a:uFill>
                  <a:solidFill>
                    <a:srgbClr val="FFFFFF"/>
                  </a:solidFill>
                </a:uFill>
                <a:ea typeface="DejaVu Sans"/>
              </a:rPr>
              <a:t>PCB - /PROC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913"/>
            <a:ext cx="9258300" cy="4530328"/>
          </a:xfrm>
        </p:spPr>
        <p:txBody>
          <a:bodyPr/>
          <a:lstStyle/>
          <a:p>
            <a:pPr marL="365521" indent="-303542">
              <a:buClr>
                <a:srgbClr val="99CCCC"/>
              </a:buClr>
              <a:buSzPct val="70000"/>
              <a:buFont typeface="Wingdings" charset="2"/>
              <a:buChar char="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Unix systems the PCB can be accessed via /PROC  pseudo file system</a:t>
            </a:r>
          </a:p>
          <a:p>
            <a:pPr marL="365521" indent="-303542">
              <a:buClr>
                <a:srgbClr val="99CCCC"/>
              </a:buClr>
              <a:buSzPct val="70000"/>
              <a:buFont typeface="Wingdings" charset="2"/>
              <a:buChar char="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During the initialization phase of Linux,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star_kernel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 ) creates kernel thread, named process 1 ( </a:t>
            </a:r>
            <a:r>
              <a:rPr lang="en-US" i="1" spc="-1" dirty="0" err="1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</a:t>
            </a:r>
            <a:r>
              <a:rPr lang="en-US" i="1" spc="-1" dirty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i="1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i="1" spc="-1" dirty="0" err="1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systemd</a:t>
            </a:r>
            <a:r>
              <a:rPr lang="en-US" i="1" spc="-1" dirty="0" smtClean="0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process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5521" indent="-303542">
              <a:buClr>
                <a:srgbClr val="99CCCC"/>
              </a:buClr>
              <a:buSzPct val="70000"/>
              <a:buFont typeface="Wingdings" charset="2"/>
              <a:buChar char="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allow an efficient search through processes of a given type , the kernel creates several lists of processes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5521" indent="-303542">
              <a:buClr>
                <a:srgbClr val="99CCCC"/>
              </a:buClr>
              <a:buSzPct val="70000"/>
              <a:buFont typeface="Wingdings" charset="2"/>
              <a:buChar char=""/>
              <a:defRPr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Each list consists of pointers to </a:t>
            </a:r>
            <a:r>
              <a:rPr lang="en-US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descriptors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Control Block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Linux /PROC Pseudo File System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838200" y="1597922"/>
            <a:ext cx="10272104" cy="3247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 is a pseudo file system is an interface to kernel data structure. Linux: 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 proc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Every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time a process is created, Linux OS will create the data structure for the process within /proc directory. Every number in the PROC directory represents a PID. The directory contains the process data structure (information about the process ) . 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the directory  1 contains the data structure of </a:t>
            </a:r>
            <a:r>
              <a:rPr lang="en-US" altLang="en-US" sz="2400" b="1" i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i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systemd</a:t>
            </a:r>
            <a:r>
              <a:rPr lang="en-US" altLang="en-US" sz="2400" b="1" i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with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 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maximum number of process PID can be found in the file: /proc/sys/kernel/</a:t>
            </a:r>
            <a:r>
              <a:rPr lang="en-US" alt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pid_max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5324"/>
            <a:ext cx="10309698" cy="4448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When CPU switches to another process, the system must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save the state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the old process and load the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saved state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the new process via a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context switch</a:t>
            </a:r>
            <a:endParaRPr lang="en-US" alt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Context</a:t>
            </a:r>
            <a:r>
              <a:rPr lang="en-US" altLang="en-US" sz="2400" b="1" dirty="0">
                <a:solidFill>
                  <a:srgbClr val="3366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a process represented in the PCB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Context-switch time is overhead; CPU idle time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more complex the OS and the PCB -&gt; longer the context switch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Time dependent on hardware support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Some hardware provides multiple sets of registers per CPU -&gt; multiple contexts loaded at once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cat /proc/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/status  to display context switches per PID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Context Switch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39" y="1709869"/>
            <a:ext cx="7840265" cy="468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84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828" y="565547"/>
            <a:ext cx="7033022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Process State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828" y="1602455"/>
            <a:ext cx="10524542" cy="32539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 a process executes, it changes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its </a:t>
            </a:r>
            <a:r>
              <a:rPr lang="en-US" alt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state</a:t>
            </a:r>
            <a:endParaRPr lang="en-US" altLang="en-US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new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The process is being created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running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Instructions are being executed in CPU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waiting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The process is waiting for some event to occur such as I/O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ready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The process is waiting in memory to be assigned to a processor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terminated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 The process has finished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2372" y="6390216"/>
            <a:ext cx="5067328" cy="365125"/>
          </a:xfrm>
        </p:spPr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Describe process states and state transitions.</a:t>
            </a:r>
          </a:p>
          <a:p>
            <a:r>
              <a:rPr lang="en-CA" dirty="0"/>
              <a:t>Explain operations performed on processes.</a:t>
            </a:r>
          </a:p>
          <a:p>
            <a:pPr lvl="0"/>
            <a:r>
              <a:rPr lang="en-CA" dirty="0" smtClean="0"/>
              <a:t>Analyze </a:t>
            </a:r>
            <a:r>
              <a:rPr lang="en-CA" dirty="0"/>
              <a:t>process creation and termination mechanisms.</a:t>
            </a:r>
          </a:p>
          <a:p>
            <a:pPr lvl="0"/>
            <a:r>
              <a:rPr lang="en-CA" dirty="0" smtClean="0"/>
              <a:t>Describe </a:t>
            </a:r>
            <a:r>
              <a:rPr lang="en-CA" dirty="0"/>
              <a:t>how a process can be divided into threads</a:t>
            </a:r>
            <a:r>
              <a:rPr lang="en-CA" dirty="0" smtClean="0"/>
              <a:t>.</a:t>
            </a:r>
          </a:p>
          <a:p>
            <a:pPr lvl="0"/>
            <a:r>
              <a:rPr lang="en-CA" dirty="0" smtClean="0"/>
              <a:t>Explain process programming and system calls</a:t>
            </a:r>
          </a:p>
          <a:p>
            <a:pPr lvl="0"/>
            <a:r>
              <a:rPr lang="en-CA" dirty="0" smtClean="0"/>
              <a:t>Differentiate inter-process communication techniques</a:t>
            </a:r>
          </a:p>
          <a:p>
            <a:pPr lvl="0"/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748" y="277416"/>
            <a:ext cx="8940403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Diagram of Process State</a:t>
            </a:r>
          </a:p>
        </p:txBody>
      </p:sp>
      <p:pic>
        <p:nvPicPr>
          <p:cNvPr id="348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157" y="2063354"/>
            <a:ext cx="8493919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Linux Process’ States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9" y="1515589"/>
            <a:ext cx="9633296" cy="407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Linux Process’ Attributes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09" y="2147147"/>
            <a:ext cx="9754581" cy="35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510816"/>
            <a:ext cx="10932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Linux processes can be traced using </a:t>
            </a:r>
            <a:r>
              <a:rPr lang="en-US" sz="2400" i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top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commands.</a:t>
            </a:r>
          </a:p>
        </p:txBody>
      </p:sp>
    </p:spTree>
    <p:extLst>
      <p:ext uri="{BB962C8B-B14F-4D97-AF65-F5344CB8AC3E}">
        <p14:creationId xmlns:p14="http://schemas.microsoft.com/office/powerpoint/2010/main" val="1870801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5957"/>
            <a:ext cx="10515600" cy="1325563"/>
          </a:xfrm>
        </p:spPr>
        <p:txBody>
          <a:bodyPr/>
          <a:lstStyle/>
          <a:p>
            <a:r>
              <a:rPr lang="en-US" altLang="en-US" kern="0" dirty="0">
                <a:latin typeface="Verdana" panose="020B0604030504040204" pitchFamily="34" charset="0"/>
                <a:ea typeface="Verdana" panose="020B0604030504040204" pitchFamily="34" charset="0"/>
              </a:rPr>
              <a:t>Signals</a:t>
            </a:r>
            <a:r>
              <a:rPr lang="en-CA" altLang="en-US" kern="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CA" altLang="en-US" kern="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CustomShape 2"/>
          <p:cNvSpPr/>
          <p:nvPr/>
        </p:nvSpPr>
        <p:spPr>
          <a:xfrm>
            <a:off x="793749" y="1340492"/>
            <a:ext cx="9692667" cy="432100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24" tIns="48212" rIns="96424" bIns="48212"/>
          <a:lstStyle/>
          <a:p>
            <a:pPr marL="365639" indent="-364868">
              <a:lnSpc>
                <a:spcPct val="90000"/>
              </a:lnSpc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Signals are asynchronous messages send to processes/thread to notify it of an event. </a:t>
            </a:r>
          </a:p>
          <a:p>
            <a:pPr marL="365639" indent="-364868">
              <a:lnSpc>
                <a:spcPct val="90000"/>
              </a:lnSpc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There are different ways to send signals to a process:</a:t>
            </a:r>
            <a:endParaRPr sz="240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95689" indent="-303542">
              <a:lnSpc>
                <a:spcPct val="90000"/>
              </a:lnSpc>
              <a:defRPr/>
            </a:pPr>
            <a:r>
              <a:rPr 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kill command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95689" indent="-303542">
              <a:lnSpc>
                <a:spcPct val="90000"/>
              </a:lnSpc>
              <a:defRPr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2. Use shortcuts combining keyboards keys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95689" indent="-303542">
              <a:lnSpc>
                <a:spcPct val="90000"/>
              </a:lnSpc>
              <a:defRPr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3. At the programming level use the signal name such as SIGTERM, SIGKILL, SIGSTOP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95689" indent="-303542">
              <a:lnSpc>
                <a:spcPct val="90000"/>
              </a:lnSpc>
              <a:defRPr/>
            </a:pP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Lucida Sans Unicode"/>
                <a:cs typeface="Times New Roman" panose="02020603050405020304" pitchFamily="18" charset="0"/>
              </a:rPr>
              <a:t>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182" indent="-364868">
              <a:lnSpc>
                <a:spcPct val="90000"/>
              </a:lnSpc>
              <a:defRPr/>
            </a:pP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 	  </a:t>
            </a:r>
            <a:r>
              <a:rPr lang="en-US" sz="2550" u="sng" spc="-1" dirty="0">
                <a:solidFill>
                  <a:srgbClr val="006666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Keyboard        kill         Signal Name</a:t>
            </a:r>
            <a:endParaRPr sz="1350" dirty="0"/>
          </a:p>
          <a:p>
            <a:pPr marL="367182" indent="-364868">
              <a:lnSpc>
                <a:spcPct val="90000"/>
              </a:lnSpc>
              <a:defRPr/>
            </a:pP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 	  </a:t>
            </a:r>
            <a:r>
              <a:rPr lang="en-US" sz="255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Ctrl-c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	</a:t>
            </a:r>
            <a:r>
              <a:rPr lang="en-US" sz="255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kill  -2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 	SIGINT	</a:t>
            </a:r>
            <a:endParaRPr sz="1350" dirty="0"/>
          </a:p>
          <a:p>
            <a:pPr marL="367182" indent="-364868">
              <a:lnSpc>
                <a:spcPct val="90000"/>
              </a:lnSpc>
              <a:defRPr/>
            </a:pP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 	  </a:t>
            </a:r>
            <a:r>
              <a:rPr lang="en-US" sz="255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Ctrl-z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	</a:t>
            </a:r>
            <a:r>
              <a:rPr lang="en-US" sz="255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kill -19 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 	SIGSTOP</a:t>
            </a:r>
            <a:endParaRPr sz="1350" dirty="0"/>
          </a:p>
          <a:p>
            <a:pPr marL="367182" indent="-364868">
              <a:lnSpc>
                <a:spcPct val="90000"/>
              </a:lnSpc>
              <a:defRPr/>
            </a:pP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   </a:t>
            </a:r>
            <a:r>
              <a:rPr lang="en-US" sz="255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Ctrl-\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	</a:t>
            </a:r>
            <a:r>
              <a:rPr lang="en-US" sz="255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kill  -3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 	SIGQUIT</a:t>
            </a:r>
            <a:endParaRPr sz="1350" dirty="0"/>
          </a:p>
          <a:p>
            <a:pPr marL="367182" indent="-364868">
              <a:lnSpc>
                <a:spcPct val="90000"/>
              </a:lnSpc>
              <a:defRPr/>
            </a:pP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   </a:t>
            </a:r>
            <a:r>
              <a:rPr lang="en-US" sz="2550" spc="-1" dirty="0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Ctrl-u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	</a:t>
            </a:r>
            <a:r>
              <a:rPr lang="en-US" sz="255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kill  -9</a:t>
            </a:r>
            <a:r>
              <a:rPr lang="en-US" sz="255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	 	SIGKILL</a:t>
            </a:r>
            <a:endParaRPr sz="1350" dirty="0"/>
          </a:p>
        </p:txBody>
      </p:sp>
    </p:spTree>
    <p:extLst>
      <p:ext uri="{BB962C8B-B14F-4D97-AF65-F5344CB8AC3E}">
        <p14:creationId xmlns:p14="http://schemas.microsoft.com/office/powerpoint/2010/main" val="145951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Kill Command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CustomShape 5"/>
          <p:cNvSpPr/>
          <p:nvPr/>
        </p:nvSpPr>
        <p:spPr>
          <a:xfrm>
            <a:off x="838200" y="1690688"/>
            <a:ext cx="9568546" cy="41136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24" tIns="48212" rIns="96424" bIns="48212"/>
          <a:lstStyle/>
          <a:p>
            <a:pPr marL="365639" indent="-364868">
              <a:lnSpc>
                <a:spcPct val="90000"/>
              </a:lnSpc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can be terminated by sending interrupt or termination signals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5639" indent="-364868">
              <a:lnSpc>
                <a:spcPct val="90000"/>
              </a:lnSpc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kill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command is used to send signals to a process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5639" indent="-364868">
              <a:lnSpc>
                <a:spcPct val="90000"/>
              </a:lnSpc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Kill Syntax: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7182" indent="-364868">
              <a:lnSpc>
                <a:spcPct val="90000"/>
              </a:lnSpc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US" sz="2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kill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code  PID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7182" indent="-364868">
              <a:lnSpc>
                <a:spcPct val="90000"/>
              </a:lnSpc>
              <a:defRPr/>
            </a:pPr>
            <a:r>
              <a:rPr lang="en-US" sz="2800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5639" indent="-364868">
              <a:lnSpc>
                <a:spcPct val="90000"/>
              </a:lnSpc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code of each signal can be found with 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7182" indent="-364868">
              <a:lnSpc>
                <a:spcPct val="90000"/>
              </a:lnSpc>
              <a:defRPr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  </a:t>
            </a:r>
            <a:r>
              <a:rPr lang="en-US" sz="28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kill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</a:t>
            </a:r>
            <a:r>
              <a:rPr lang="en-US" sz="2800" b="1" i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command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7182" indent="-364868">
              <a:lnSpc>
                <a:spcPct val="90000"/>
              </a:lnSpc>
              <a:defRPr/>
            </a:pPr>
            <a:r>
              <a:rPr lang="en-US" sz="2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</a:t>
            </a:r>
            <a:endParaRPr sz="2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0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Signals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7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365639" indent="-364868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CA" sz="2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SIGTERM (kill -15) –Default </a:t>
            </a:r>
            <a:r>
              <a:rPr lang="en-CA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terminates </a:t>
            </a:r>
            <a:r>
              <a:rPr lang="en-CA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process, </a:t>
            </a:r>
            <a:r>
              <a:rPr lang="en-CA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process is allowed to release resources in a proper way. </a:t>
            </a:r>
            <a:r>
              <a:rPr lang="en-CA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This allows the process to perform nice termination, releasing resources and saving state if </a:t>
            </a:r>
            <a:r>
              <a:rPr lang="en-CA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appropriate</a:t>
            </a:r>
          </a:p>
          <a:p>
            <a:pPr marL="365639" indent="-364868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CA" sz="24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SIGSTOP</a:t>
            </a:r>
            <a:r>
              <a:rPr lang="en-CA" sz="2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( kill -19)</a:t>
            </a:r>
            <a:r>
              <a:rPr lang="en-CA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stop signal. It suspends processes and produces a </a:t>
            </a:r>
            <a:r>
              <a:rPr lang="en-CA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core dump file </a:t>
            </a:r>
            <a:r>
              <a:rPr lang="en-CA" sz="2400" spc="-1" dirty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(disk file containing an image of the process’ memory. This image can be used by a debugger to verify process state)</a:t>
            </a:r>
            <a:r>
              <a:rPr lang="en-CA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Processes that received SIGSTOP signal become jobs and can be resumed.</a:t>
            </a:r>
            <a:endParaRPr lang="en-CA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65639" indent="-364868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CA" sz="2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SIGKILL ( kill -9)</a:t>
            </a:r>
            <a:r>
              <a:rPr lang="en-CA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process terminated immediately without closing resources properly. Files opened by the process can be damaged while terminating the process, as the file buffers are not flushed to the disk.</a:t>
            </a:r>
          </a:p>
          <a:p>
            <a:pPr marL="365639" indent="-364868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CA" sz="24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SIGSTOP </a:t>
            </a:r>
            <a:r>
              <a:rPr lang="en-CA" sz="2400" spc="-1" dirty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</a:t>
            </a:r>
            <a:r>
              <a:rPr lang="en-CA" sz="2400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SIGKILL </a:t>
            </a:r>
            <a:r>
              <a:rPr lang="en-CA" sz="2400" spc="-1" dirty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cannot be blocked or </a:t>
            </a:r>
            <a:r>
              <a:rPr lang="en-CA" sz="2400" spc="-1" dirty="0" smtClean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ignored</a:t>
            </a:r>
          </a:p>
          <a:p>
            <a:pPr marL="365639" indent="-364868">
              <a:buClr>
                <a:srgbClr val="006666"/>
              </a:buClr>
              <a:buSzPct val="70000"/>
              <a:buFont typeface="Wingdings" charset="2"/>
              <a:buChar char=""/>
              <a:defRPr/>
            </a:pPr>
            <a:r>
              <a:rPr lang="en-CA" sz="2400" spc="-1" dirty="0" smtClean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signals overview use Linux: man 7 signals or man kill or </a:t>
            </a:r>
          </a:p>
          <a:p>
            <a:pPr marL="771" indent="0">
              <a:buClr>
                <a:srgbClr val="006666"/>
              </a:buClr>
              <a:buSzPct val="70000"/>
              <a:buNone/>
              <a:defRPr/>
            </a:pPr>
            <a:r>
              <a:rPr lang="en-CA" sz="2400" spc="-1" dirty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CA" sz="2400" spc="-1" dirty="0" smtClean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info signal</a:t>
            </a:r>
            <a:endParaRPr lang="en-CA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771" indent="0">
              <a:buClr>
                <a:srgbClr val="006666"/>
              </a:buClr>
              <a:buSzPct val="70000"/>
              <a:buNone/>
              <a:defRPr/>
            </a:pPr>
            <a:endParaRPr lang="en-CA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3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Zombie and Orphan Processes</a:t>
            </a:r>
            <a:endParaRPr lang="en-CA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1532866"/>
            <a:ext cx="1051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967" tIns="48983" rIns="97967" bIns="48983"/>
          <a:lstStyle/>
          <a:p>
            <a:pPr marL="367375" indent="-36737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that has died but still has an uncollected </a:t>
            </a:r>
            <a:r>
              <a:rPr lang="en-US" sz="2400" b="1" kern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exit(0-255)</a:t>
            </a: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value.</a:t>
            </a:r>
          </a:p>
          <a:p>
            <a:pPr marL="367375" indent="-36737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Linux </a:t>
            </a:r>
            <a:r>
              <a:rPr lang="en-US" sz="2400" b="1" i="1" kern="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ps</a:t>
            </a: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command list these processes as </a:t>
            </a:r>
            <a:r>
              <a:rPr lang="en-US" sz="2400" kern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defunct</a:t>
            </a:r>
          </a:p>
          <a:p>
            <a:pPr marL="367375" indent="-36737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holding system resources. </a:t>
            </a:r>
          </a:p>
          <a:p>
            <a:pPr marL="367375" indent="-36737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If a parent process is terminated for any reason before its child process completes its job, the child process becomes a </a:t>
            </a:r>
            <a:r>
              <a:rPr lang="en-US" sz="24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zombie</a:t>
            </a: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because it will hold system resources and deteriorates  system performance.</a:t>
            </a:r>
          </a:p>
          <a:p>
            <a:pPr marL="367375" indent="-36737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q"/>
              <a:defRPr/>
            </a:pP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If the child process is adopted by </a:t>
            </a:r>
            <a:r>
              <a:rPr lang="en-US" sz="24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</a:t>
            </a:r>
            <a:r>
              <a:rPr lang="en-US" sz="2400" kern="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(PID 1) process then the child process becomes and </a:t>
            </a:r>
            <a:r>
              <a:rPr lang="en-US" sz="2400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Orphan</a:t>
            </a:r>
          </a:p>
          <a:p>
            <a:pPr marL="367375" indent="-367375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endParaRPr lang="en-US" sz="3075" kern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1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Process Creation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7280"/>
            <a:ext cx="9745494" cy="50768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create </a:t>
            </a:r>
            <a:r>
              <a:rPr lang="en-US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</a:t>
            </a:r>
            <a:r>
              <a:rPr lang="en-US" altLang="en-US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processes, which, in turn create other processes, forming a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tree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of processes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rocess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identified and managed via a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identifier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</a:t>
            </a:r>
            <a:r>
              <a:rPr lang="en-US" altLang="en-US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 </a:t>
            </a:r>
            <a:endParaRPr lang="en-US" alt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Resource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sharing options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 and children share all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Children share subset of parent</a:t>
            </a:r>
            <a:r>
              <a:rPr lang="ja-JP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 resources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 and child share no resources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Execution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 and children execute concurrently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 waits until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terminates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Creation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884"/>
            <a:ext cx="10515600" cy="4351338"/>
          </a:xfrm>
        </p:spPr>
        <p:txBody>
          <a:bodyPr/>
          <a:lstStyle/>
          <a:p>
            <a:r>
              <a:rPr lang="en-CA" dirty="0" smtClean="0"/>
              <a:t>Why </a:t>
            </a:r>
            <a:r>
              <a:rPr lang="en-CA" dirty="0"/>
              <a:t>would we want a copy of parent’s address space?</a:t>
            </a:r>
          </a:p>
          <a:p>
            <a:pPr lvl="1"/>
            <a:r>
              <a:rPr lang="en-CA" dirty="0"/>
              <a:t>Inherit information!</a:t>
            </a:r>
          </a:p>
          <a:p>
            <a:pPr lvl="2"/>
            <a:r>
              <a:rPr lang="en-CA" dirty="0"/>
              <a:t>Environment variables</a:t>
            </a:r>
          </a:p>
          <a:p>
            <a:pPr lvl="2"/>
            <a:r>
              <a:rPr lang="en-CA" dirty="0"/>
              <a:t>Scheduling context (registers, priority</a:t>
            </a:r>
            <a:r>
              <a:rPr lang="en-CA" dirty="0" smtClean="0"/>
              <a:t>)</a:t>
            </a:r>
          </a:p>
          <a:p>
            <a:pPr lvl="2"/>
            <a:r>
              <a:rPr lang="en-CA" dirty="0" smtClean="0"/>
              <a:t>File system context (root and default directories)</a:t>
            </a:r>
          </a:p>
          <a:p>
            <a:pPr lvl="2"/>
            <a:r>
              <a:rPr lang="en-CA" dirty="0" smtClean="0"/>
              <a:t>Virtual memory context</a:t>
            </a:r>
            <a:endParaRPr lang="en-CA" dirty="0"/>
          </a:p>
          <a:p>
            <a:pPr lvl="2"/>
            <a:r>
              <a:rPr lang="en-CA" dirty="0"/>
              <a:t>Permissions</a:t>
            </a:r>
          </a:p>
          <a:p>
            <a:pPr lvl="2"/>
            <a:r>
              <a:rPr lang="en-CA" dirty="0"/>
              <a:t>Call </a:t>
            </a:r>
            <a:r>
              <a:rPr lang="en-CA" dirty="0" smtClean="0"/>
              <a:t>stack</a:t>
            </a:r>
          </a:p>
          <a:p>
            <a:pPr lvl="2"/>
            <a:r>
              <a:rPr lang="en-CA" dirty="0" smtClean="0"/>
              <a:t>Signal handler table</a:t>
            </a:r>
            <a:endParaRPr lang="en-CA" dirty="0"/>
          </a:p>
          <a:p>
            <a:pPr lvl="2"/>
            <a:r>
              <a:rPr lang="en-CA" dirty="0"/>
              <a:t>etc.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0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6456" y="277416"/>
            <a:ext cx="92583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69635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66" y="1496617"/>
            <a:ext cx="8274844" cy="389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6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Management Activities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90688"/>
            <a:ext cx="8952310" cy="403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operating system is responsible for the following activities in connection with process management: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Creating and deleting both user and system processes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Assign resources such as CPU time , memory space , files to processes to complete their jobs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Suspending and resuming processes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Providing mechanisms for process synchronization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Providing mechanisms for process communication (IPC)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Providing mechanisms for deadlock handling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68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771" y="407626"/>
            <a:ext cx="8568928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Process Creation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771" y="983889"/>
            <a:ext cx="9258300" cy="4530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Address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duplicate of parent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has a program loaded into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UNIX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examples – Processes System Calls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fork()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 creates new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exec()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 call used after a 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fork()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to replace the process</a:t>
            </a:r>
            <a:r>
              <a:rPr lang="ja-JP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altLang="ja-JP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memory space with a new program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68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52" y="3991257"/>
            <a:ext cx="8760619" cy="19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Linux Process System Calls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7000" y="3962400"/>
            <a:ext cx="10287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en-AU" sz="2175">
                <a:solidFill>
                  <a:schemeClr val="bg2"/>
                </a:solidFill>
                <a:latin typeface="Comic Sans MS" panose="030F0702030302020204" pitchFamily="66" charset="0"/>
              </a:rPr>
              <a:t>wait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67000" y="2514600"/>
            <a:ext cx="10287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en-AU" sz="2175">
                <a:solidFill>
                  <a:schemeClr val="bg2"/>
                </a:solidFill>
                <a:latin typeface="Comic Sans MS" panose="030F0702030302020204" pitchFamily="66" charset="0"/>
              </a:rPr>
              <a:t>fork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181350" y="18288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  <p:cxnSp>
        <p:nvCxnSpPr>
          <p:cNvPr id="8" name="AutoShape 6"/>
          <p:cNvCxnSpPr>
            <a:cxnSpLocks noChangeShapeType="1"/>
            <a:stCxn id="6" idx="2"/>
            <a:endCxn id="5" idx="0"/>
          </p:cNvCxnSpPr>
          <p:nvPr/>
        </p:nvCxnSpPr>
        <p:spPr bwMode="auto">
          <a:xfrm>
            <a:off x="3181350" y="2895600"/>
            <a:ext cx="0" cy="1066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552950" y="3276600"/>
            <a:ext cx="1028700" cy="1752600"/>
            <a:chOff x="4320" y="2112"/>
            <a:chExt cx="576" cy="1104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20" y="2976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exit</a:t>
              </a:r>
            </a:p>
          </p:txBody>
        </p:sp>
        <p:cxnSp>
          <p:nvCxnSpPr>
            <p:cNvPr id="11" name="AutoShape 9"/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4608" y="2112"/>
              <a:ext cx="0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181350" y="48768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181350" y="4343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181350" y="4876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3695700" y="2332435"/>
            <a:ext cx="2227064" cy="944165"/>
            <a:chOff x="3840" y="1517"/>
            <a:chExt cx="1247" cy="595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320" y="1872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execve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6" idx="3"/>
              <a:endCxn id="16" idx="0"/>
            </p:cNvCxnSpPr>
            <p:nvPr/>
          </p:nvCxnSpPr>
          <p:spPr bwMode="auto">
            <a:xfrm>
              <a:off x="3840" y="1752"/>
              <a:ext cx="76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128" y="1517"/>
              <a:ext cx="959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AU" altLang="en-AU" sz="1950">
                  <a:latin typeface="Comic Sans MS" panose="030F0702030302020204" pitchFamily="66" charset="0"/>
                </a:rPr>
                <a:t>child process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296150" y="2209800"/>
            <a:ext cx="1285875" cy="2667000"/>
            <a:chOff x="3216" y="1392"/>
            <a:chExt cx="720" cy="1680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216" y="1392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text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216" y="1824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stack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216" y="2256"/>
              <a:ext cx="720" cy="81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Unix</a:t>
              </a:r>
              <a:b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</a:br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kernel</a:t>
              </a: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9010650" y="2895600"/>
            <a:ext cx="1285875" cy="2667000"/>
            <a:chOff x="4176" y="1824"/>
            <a:chExt cx="720" cy="1680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176" y="1824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AU" altLang="en-AU" sz="2175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176" y="2256"/>
              <a:ext cx="72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stack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176" y="2688"/>
              <a:ext cx="720" cy="81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Unix</a:t>
              </a:r>
              <a:b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</a:br>
              <a:r>
                <a:rPr lang="en-AU" altLang="en-AU" sz="2175">
                  <a:solidFill>
                    <a:schemeClr val="bg2"/>
                  </a:solidFill>
                  <a:latin typeface="Comic Sans MS" panose="030F0702030302020204" pitchFamily="66" charset="0"/>
                </a:rPr>
                <a:t>kernel</a:t>
              </a:r>
            </a:p>
          </p:txBody>
        </p:sp>
      </p:grpSp>
      <p:sp>
        <p:nvSpPr>
          <p:cNvPr id="27" name="AutoShape 25"/>
          <p:cNvSpPr>
            <a:spLocks noChangeArrowheads="1"/>
          </p:cNvSpPr>
          <p:nvPr/>
        </p:nvSpPr>
        <p:spPr bwMode="auto">
          <a:xfrm flipH="1">
            <a:off x="8582025" y="2362200"/>
            <a:ext cx="1028700" cy="838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59 h 21600"/>
              <a:gd name="T14" fmla="*/ 20371 w 21600"/>
              <a:gd name="T15" fmla="*/ 769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987" y="0"/>
                </a:lnTo>
                <a:lnTo>
                  <a:pt x="16987" y="4459"/>
                </a:lnTo>
                <a:lnTo>
                  <a:pt x="12427" y="4459"/>
                </a:lnTo>
                <a:cubicBezTo>
                  <a:pt x="5564" y="4459"/>
                  <a:pt x="0" y="7906"/>
                  <a:pt x="0" y="12158"/>
                </a:cubicBezTo>
                <a:lnTo>
                  <a:pt x="0" y="21600"/>
                </a:lnTo>
                <a:lnTo>
                  <a:pt x="3312" y="21600"/>
                </a:lnTo>
                <a:lnTo>
                  <a:pt x="3312" y="12158"/>
                </a:lnTo>
                <a:cubicBezTo>
                  <a:pt x="3312" y="9695"/>
                  <a:pt x="7393" y="7699"/>
                  <a:pt x="12427" y="7699"/>
                </a:cubicBezTo>
                <a:lnTo>
                  <a:pt x="16987" y="7699"/>
                </a:lnTo>
                <a:lnTo>
                  <a:pt x="16987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9010650" y="2895600"/>
            <a:ext cx="1285875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en-AU" sz="2175">
                <a:solidFill>
                  <a:schemeClr val="bg2"/>
                </a:solidFill>
                <a:latin typeface="Comic Sans MS" panose="030F0702030302020204" pitchFamily="66" charset="0"/>
              </a:rPr>
              <a:t>child</a:t>
            </a:r>
            <a:br>
              <a:rPr lang="en-AU" altLang="en-AU" sz="2175">
                <a:solidFill>
                  <a:schemeClr val="bg2"/>
                </a:solidFill>
                <a:latin typeface="Comic Sans MS" panose="030F0702030302020204" pitchFamily="66" charset="0"/>
              </a:rPr>
            </a:br>
            <a:r>
              <a:rPr lang="en-AU" altLang="en-AU" sz="2175">
                <a:solidFill>
                  <a:schemeClr val="bg2"/>
                </a:solidFill>
                <a:latin typeface="Comic Sans MS" panose="030F0702030302020204" pitchFamily="66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951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7" grpId="0" animBg="1"/>
      <p:bldP spid="2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Windows Processes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31" y="1433284"/>
            <a:ext cx="5443538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Windows Process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5761"/>
            <a:ext cx="10270787" cy="4530329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Steps of Windows </a:t>
            </a:r>
            <a:r>
              <a:rPr lang="en-US" sz="2400" b="1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CreateProcess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(function):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Validate parameters;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parse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validate, and convert the attribute list to its native counterpart.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Open the image file (.exe) to be executed inside the process.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the Windows executive process object. </a:t>
            </a:r>
            <a:r>
              <a:rPr 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EPROCESS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the initial thread (stack, context, and Windows executive thread object).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Perform post-creation, Windows-subsystem-specific process initialization.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Start execution of the initial thread (unless the CREATE_ SUSPENDED flag was specified).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the context of the new process and thread, complete the initialization of the address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space (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such as load required DLLs) and begin execution of the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2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Windows System Internals Tools</a:t>
            </a:r>
          </a:p>
        </p:txBody>
      </p:sp>
      <p:sp>
        <p:nvSpPr>
          <p:cNvPr id="77827" name="Content Placeholder 3"/>
          <p:cNvSpPr>
            <a:spLocks noGrp="1"/>
          </p:cNvSpPr>
          <p:nvPr>
            <p:ph idx="1"/>
          </p:nvPr>
        </p:nvSpPr>
        <p:spPr>
          <a:xfrm>
            <a:off x="838200" y="14858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 smtClean="0"/>
              <a:t>Process Explorer and Process Monitor (Promon) tools can be used to analyze Windows processes behaviour</a:t>
            </a:r>
          </a:p>
          <a:p>
            <a:pPr marL="0" indent="0">
              <a:buNone/>
            </a:pPr>
            <a:endParaRPr lang="en-CA" altLang="en-US" dirty="0" smtClean="0"/>
          </a:p>
        </p:txBody>
      </p:sp>
      <p:pic>
        <p:nvPicPr>
          <p:cNvPr id="7782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3706"/>
            <a:ext cx="10515600" cy="296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1"/>
          <p:cNvSpPr>
            <a:spLocks noChangeArrowheads="1"/>
          </p:cNvSpPr>
          <p:nvPr/>
        </p:nvSpPr>
        <p:spPr bwMode="auto">
          <a:xfrm>
            <a:off x="798484" y="5772132"/>
            <a:ext cx="88677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CA" altLang="en-US" sz="1350" dirty="0">
                <a:hlinkClick r:id="rId3"/>
              </a:rPr>
              <a:t>https://www.youtube.com/watch?v=Wuy_Pm3KaV8&amp;list=PLI63-CUdihCrI3eAG2UN6hGR6CiS1yTMV&amp;index=3</a:t>
            </a:r>
            <a:endParaRPr lang="en-CA" altLang="en-US" sz="1350" dirty="0"/>
          </a:p>
          <a:p>
            <a:endParaRPr lang="en-CA" alt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DLLs (Dynamic Linked Libraries)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199" y="1494885"/>
            <a:ext cx="1095172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Dynamic Link Library  (DLL)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is a Windows module that contains functions (code) and data.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What is DLL?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://support.microsoft.com/en-us/kb/815065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DLLs help reduce memory overhead when several applications use the same functionality at the same time, because although each application receives its own copy of the </a:t>
            </a:r>
            <a:r>
              <a:rPr lang="en-US" alt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 data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the applications </a:t>
            </a:r>
            <a:r>
              <a:rPr lang="en-US" altLang="en-US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share the DLL code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the body of the function, you may handle any combination of the following scenarios in which the DLL entry point has been called: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loads the DLL (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DLL_PROCESS_ATTACH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current process creates a new thread (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DLL_THREAD_ATTACH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thread exits normally (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DLL_THREAD_DETACH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unloads the DLL (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DLL_PROCESS_DETACH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  <a:defRPr/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Monotype Sorts" pitchFamily="2" charset="2"/>
              <a:buChar char="n"/>
              <a:defRPr/>
            </a:pPr>
            <a:endParaRPr lang="en-US" altLang="en-US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027-878D-A249-A7C0-2BF119D95C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DLLs (Dynamic Linked Libraries)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805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Many Windows functions allow programmers to import linked functions such as 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Loadlibrary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GetprocAddress</a:t>
            </a:r>
            <a:r>
              <a:rPr 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that allow a program to access any function in any library on the system. 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When a program calls linked library function, the function executes within the library. Functions called and libraries used are important part of a process because tell us what a program does and helps to identify which functions are being linked to by a suspect program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Char char="n"/>
              <a:defRPr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027-878D-A249-A7C0-2BF119D95C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Windows DLL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838200" y="149488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Windows DLL e.g.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Kernel32.dll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It contains core functionality such as access and manipulation of memory, files and hardware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Advapi32.dll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Allows access to Service Manager and Registry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User32.dll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It contains user interface components such as buttons, scroll bars,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etc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Gdi32.dll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It contains functions to display and manage graphics</a:t>
            </a:r>
          </a:p>
          <a:p>
            <a:endParaRPr lang="en-CA" alt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027-878D-A249-A7C0-2BF119D95C8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Windows DLL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911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Every DLL contains (imports) functions 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e.g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kernel32.dll  includes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CreateThread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GetCurrentProcess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OpenProcess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GetProcessHeap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and many  more . It is important to get familiar with these functions to analyze and detect malicious software (malware analysis) . You can find details about DLL at  Microsoft MSDN web site: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2"/>
              </a:rPr>
              <a:t>https://msdn.microsoft.com/en-us/library/31d242h4%28v=vs.110%29.aspx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B6027-878D-A249-A7C0-2BF119D95C8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Processes’ system calls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5032"/>
            <a:ext cx="10251332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Linux is a multiprogramming environment, and several processes are active in the system at any time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b="1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b="1" i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vfork</a:t>
            </a:r>
            <a:r>
              <a:rPr lang="en-US" altLang="en-US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 creates (clones) a new process.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</a:t>
            </a:r>
            <a:r>
              <a:rPr lang="en-US" altLang="en-US" b="1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exec</a:t>
            </a:r>
            <a:r>
              <a:rPr lang="en-US" altLang="en-U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 runs a new program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b="1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 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 allows a process to wait for a child to terminate</a:t>
            </a:r>
            <a:endParaRPr lang="en-US" altLang="en-US" b="1" i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b="1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exit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system call terminates a process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b="1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getpid</a:t>
            </a:r>
            <a:r>
              <a:rPr lang="en-US" altLang="en-US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 will display the PID of the calling process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Use Linux man to verify header files required by each system call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err="1" smtClean="0"/>
              <a:t>Process</a:t>
            </a:r>
            <a:r>
              <a:rPr lang="fr-CA" altLang="en-US" dirty="0" smtClean="0"/>
              <a:t> Concepts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372994"/>
            <a:ext cx="9258300" cy="45303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 a program in execution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; process execution must progress in sequential fashion. A process is a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memory space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structure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User 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processes  </a:t>
            </a:r>
            <a:r>
              <a:rPr lang="en-US" altLang="en-US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vs System processes</a:t>
            </a:r>
            <a:endParaRPr lang="en-US" altLang="en-US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is created, the process will request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resources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to complete its task such as: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CPU time and Registers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Memory space (Stack , Heap)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Environment (variables)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Signals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Files (Handles in Windows or 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fd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(in Linux))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40304" y="381000"/>
            <a:ext cx="8229600" cy="57031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/>
              <a:t>fork() System Call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304" y="1202229"/>
            <a:ext cx="9964361" cy="4690732"/>
          </a:xfrm>
          <a:noFill/>
        </p:spPr>
        <p:txBody>
          <a:bodyPr vert="horz" lIns="98647" tIns="49324" rIns="98647" bIns="49324" rtlCol="0"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Processes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are created by </a:t>
            </a:r>
            <a:r>
              <a:rPr lang="en-US" altLang="en-U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</a:t>
            </a:r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US" i="1" dirty="0" err="1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vfork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 call.</a:t>
            </a:r>
            <a:endParaRPr lang="en-US" altLang="en-US" i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i="1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 </a:t>
            </a:r>
            <a:r>
              <a:rPr lang="en-US" altLang="en-US" dirty="0">
                <a:solidFill>
                  <a:srgbClr val="CC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call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must perform the following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Reserve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space for the child’s data and stack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Allocate a new PID and proc structure for the child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Initialize the child’s proc and hardware context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Allocate address Translation maps for the child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Make the child runnable and put it on scheduler queue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Arrange for the child to return from </a:t>
            </a:r>
            <a:r>
              <a:rPr lang="en-US" altLang="en-US" sz="28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with a value of zero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Return the PID of the child to the parent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8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fork()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07281"/>
            <a:ext cx="8228409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Create or Clones a process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unistd.h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fork() (No arguments)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Output   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-1  for error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0   child process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&gt;0  </a:t>
            </a:r>
            <a:r>
              <a:rPr lang="en-US" alt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2400" b="1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of child to parent process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fork() return value from Linux man:</a:t>
            </a:r>
          </a:p>
          <a:p>
            <a:pPr lvl="3" eaLnBrk="1" hangingPunct="1">
              <a:buFont typeface="Wingdings" panose="05000000000000000000" pitchFamily="2" charset="2"/>
              <a:buChar char="q"/>
            </a:pPr>
            <a:endParaRPr lang="en-US" alt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9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9" y="5166033"/>
            <a:ext cx="8714185" cy="90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4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exec() Family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341" y="1483722"/>
            <a:ext cx="9319359" cy="41148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Executes a program with path searching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unistd.h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execvp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char   *file,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const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char   *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argv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[])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*file  pointer to the file(program to execute)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argv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[]  array of strings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Example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execvp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</a:t>
            </a: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arglist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[0], </a:t>
            </a: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arglist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execvp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“ls” ,  </a:t>
            </a: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arglist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7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wait() System call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9959502" cy="4530329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Wait() system call performs the following operations: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Pauses the calling process until a child processes terminates its job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Retrieves the value the child process had passed to exit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Returns PID of the child that called exit</a:t>
            </a:r>
          </a:p>
          <a:p>
            <a:pPr lvl="1" eaLnBrk="1" hangingPunct="1"/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88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wait(&amp;status)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86090"/>
            <a:ext cx="9220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 for process termination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#include &lt;sys/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types.h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#include &lt;sys/</a:t>
            </a: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wait.h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wait( </a:t>
            </a:r>
            <a:r>
              <a:rPr lang="en-US" altLang="en-US" sz="2400" dirty="0" err="1">
                <a:solidFill>
                  <a:srgbClr val="99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99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&amp;</a:t>
            </a:r>
            <a:r>
              <a:rPr lang="en-US" altLang="en-US" sz="2400" dirty="0" err="1">
                <a:solidFill>
                  <a:srgbClr val="99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child_status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wait( </a:t>
            </a:r>
            <a:r>
              <a:rPr lang="en-US" altLang="en-US" sz="2400" dirty="0">
                <a:solidFill>
                  <a:srgbClr val="99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NULL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Return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-1  if error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PID of terminated process (child process)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3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exit() system call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2519"/>
            <a:ext cx="9461500" cy="41148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process terminates its task and calls exit(n), where 0&gt;=n&lt;=255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Exit system call performs the following operations: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Close all file and directory descriptors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Change the parent PID of all children to the PID of </a:t>
            </a: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</a:t>
            </a: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Notify the parent if it is running wait or </a:t>
            </a:r>
            <a:r>
              <a:rPr lang="en-US" alt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waitpid</a:t>
            </a: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Send the parent 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signal SIGCHLD</a:t>
            </a: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7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Wait () and Exit () system calls</a:t>
            </a:r>
          </a:p>
        </p:txBody>
      </p:sp>
      <p:pic>
        <p:nvPicPr>
          <p:cNvPr id="97283" name="Picture 3" descr="FIG08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9585" y="1103710"/>
            <a:ext cx="6429375" cy="4357688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6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fork( ) behavior -Example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96" y="1207895"/>
            <a:ext cx="7955605" cy="499621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466" y="340823"/>
            <a:ext cx="1059962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 Program Cloning Separate Process</a:t>
            </a:r>
          </a:p>
        </p:txBody>
      </p:sp>
      <p:pic>
        <p:nvPicPr>
          <p:cNvPr id="1034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488" y="851515"/>
            <a:ext cx="6793706" cy="560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Termination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7064"/>
            <a:ext cx="10515600" cy="4351338"/>
          </a:xfrm>
        </p:spPr>
        <p:txBody>
          <a:bodyPr>
            <a:noAutofit/>
          </a:bodyPr>
          <a:lstStyle/>
          <a:p>
            <a:r>
              <a:rPr lang="en-CA" dirty="0" smtClean="0"/>
              <a:t>What does the system have to do when a process is terminated?</a:t>
            </a:r>
          </a:p>
          <a:p>
            <a:pPr lvl="1"/>
            <a:r>
              <a:rPr lang="en-CA" dirty="0" smtClean="0"/>
              <a:t>All resources used by process must be returned to the OS</a:t>
            </a:r>
          </a:p>
          <a:p>
            <a:r>
              <a:rPr lang="en-CA" dirty="0" smtClean="0"/>
              <a:t>Clean-up is done by the parent process</a:t>
            </a:r>
          </a:p>
          <a:p>
            <a:pPr lvl="1"/>
            <a:r>
              <a:rPr lang="en-CA" dirty="0" smtClean="0"/>
              <a:t>Physical and virtual memory</a:t>
            </a:r>
          </a:p>
          <a:p>
            <a:pPr lvl="1"/>
            <a:r>
              <a:rPr lang="en-CA" dirty="0" smtClean="0"/>
              <a:t>Open files</a:t>
            </a:r>
          </a:p>
          <a:p>
            <a:pPr lvl="1"/>
            <a:r>
              <a:rPr lang="en-CA" dirty="0" smtClean="0"/>
              <a:t>Handles to I/O buffers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Process and Threads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379681"/>
            <a:ext cx="9258300" cy="45303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Unix runs a program by loading the executable code into a process. Each running program runs in its own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Each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has its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own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data space, file descriptors, unique PID number, owner, size and other properties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When a process runs in CPU, it monopolizes the resources and other processes have to wait till the current process in running state releases the resources.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Threads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instead are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instances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that can run simultaneously within a process and they are faster than processes because they </a:t>
            </a:r>
            <a:r>
              <a:rPr lang="en-US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share resources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such as: code, data, files and PID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Process Termination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Conditions which terminate processes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Normal exit (voluntary)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Error exit (voluntary)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Fatal error (involuntary)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Killed by another process (involuntary)</a:t>
            </a:r>
          </a:p>
          <a:p>
            <a:pPr marL="609600" indent="-609600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5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Process Termination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9218" y="1362277"/>
            <a:ext cx="10071947" cy="45303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executes last statement and asks the operating system to delete it (</a:t>
            </a: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exit()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Output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wait()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</a:t>
            </a:r>
            <a:r>
              <a:rPr lang="ja-JP" altLang="en-US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resources are deallocated by operating system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Parent may terminate execution of children processes (</a:t>
            </a:r>
            <a:r>
              <a:rPr lang="en-US" altLang="en-US" sz="20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abort()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Child has exceeded allocated resources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Task assigned to child is no longer required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If parent is exiting</a:t>
            </a:r>
          </a:p>
          <a:p>
            <a:pPr lvl="2"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Some operating systems do not allow child to continue if its parent terminates</a:t>
            </a:r>
          </a:p>
          <a:p>
            <a:pPr lvl="3"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 children terminated -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cascading termination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parent waiting, then terminated process is a </a:t>
            </a:r>
            <a:r>
              <a:rPr lang="en-US" altLang="en-US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zombie or orphan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if process terminated is adopted by first process </a:t>
            </a:r>
            <a:r>
              <a:rPr lang="en-US" alt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or </a:t>
            </a:r>
            <a:r>
              <a:rPr lang="en-US" altLang="en-US" sz="20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systemd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Signals Programming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838200" y="1498465"/>
            <a:ext cx="10251332" cy="4530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process can receive a signal or many signals at any time. The OS has handlers to handle signals. When a process receives a signal, the process will do one of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Accepts the default action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the signal e.g. if we press Ctrl-C we send the signal SIGINT to a process. If the process accepts this signal, the process will be terminated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Ignores the signal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A process may ignore signals e.g. if you run the manual process, this process ignores SIGINT (Ctrl-c) to terminate the manual you have to use the SIGQUIT (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ctr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-\) or q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Changes the signal behavior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A process catches the signal and changes its behavior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4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613" y="606409"/>
            <a:ext cx="8228410" cy="5453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SIGNALS Programming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804" y="1247066"/>
            <a:ext cx="9374896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process that receives a signal can take one of the following actions: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Perform the default action (SIG_DFL)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Ignore the signal (SIG_IGN)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Catch the signal (function-name)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dirty="0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signal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SIGNAL-NAME, ACTION)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en-US" dirty="0">
                <a:solidFill>
                  <a:srgbClr val="CC33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signal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 SIGINT, SIG_IGN)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3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Signals –system calls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6680"/>
            <a:ext cx="9125876" cy="437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7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1006844" y="441778"/>
            <a:ext cx="10471794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Inter-process Communication (IPC)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1006843" y="1100137"/>
            <a:ext cx="10471795" cy="45303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Processes within a system may be </a:t>
            </a:r>
            <a:r>
              <a:rPr lang="en-US" altLang="en-US" sz="2400" b="1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independent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i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cooperating. </a:t>
            </a:r>
            <a:r>
              <a:rPr lang="en-US" altLang="en-US" sz="2400" i="1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Processes communicate within the same system for many reasons:</a:t>
            </a:r>
            <a:endParaRPr lang="en-US" altLang="en-US" sz="2400" i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Information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Computation speedup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Modularity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Convenience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IPC techniques to communicate processes within the same system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Shared memory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–faster than message passing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Message passing 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– good technique for small messages</a:t>
            </a:r>
          </a:p>
          <a:p>
            <a:pPr lvl="1"/>
            <a:endParaRPr lang="en-US" altLang="en-US" sz="3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8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Communications Models </a:t>
            </a:r>
          </a:p>
        </p:txBody>
      </p:sp>
      <p:pic>
        <p:nvPicPr>
          <p:cNvPr id="118787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04" y="1445419"/>
            <a:ext cx="724019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234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391" y="437011"/>
            <a:ext cx="11364609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Communications in Client-Server Systems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1400" y="1424549"/>
            <a:ext cx="9258300" cy="4530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Sockets</a:t>
            </a:r>
          </a:p>
          <a:p>
            <a:pPr marL="457200" lvl="1" indent="0">
              <a:buNone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Remote Procedure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Calls (RPC)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Pipes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Remote Method Invocation (Java)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6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488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Sockets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6051"/>
            <a:ext cx="10336524" cy="4530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socket</a:t>
            </a: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is defined as an endpoint for </a:t>
            </a:r>
            <a:r>
              <a:rPr lang="en-US" altLang="en-US" sz="20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communication ( Linux: man socket)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Concatenation of IP address and </a:t>
            </a:r>
            <a:r>
              <a:rPr lang="en-US" altLang="en-US" sz="20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port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a number included at start of message packet to differentiate network services on a host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socket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161.25.19.8:1625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refers to port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1625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on host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161.25.19.8</a:t>
            </a:r>
          </a:p>
          <a:p>
            <a:pPr marL="0" indent="0">
              <a:buNone/>
              <a:defRPr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64" y="2693571"/>
            <a:ext cx="5832872" cy="35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4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Socket Types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Tx/>
              <a:buFont typeface="Wingdings" panose="05000000000000000000" pitchFamily="2" charset="2"/>
              <a:buChar char="q"/>
            </a:pPr>
            <a:r>
              <a:rPr lang="en-US" sz="3200" dirty="0" smtClean="0"/>
              <a:t>There are two widely used socket types:</a:t>
            </a:r>
          </a:p>
          <a:p>
            <a:pPr lvl="1" eaLnBrk="1" hangingPunct="1">
              <a:buSzTx/>
              <a:buFont typeface="Wingdings" panose="05000000000000000000" pitchFamily="2" charset="2"/>
              <a:buChar char="q"/>
            </a:pPr>
            <a:r>
              <a:rPr lang="en-US" sz="2800" i="1" dirty="0" smtClean="0">
                <a:solidFill>
                  <a:srgbClr val="990000"/>
                </a:solidFill>
              </a:rPr>
              <a:t>stream sockets</a:t>
            </a:r>
            <a:r>
              <a:rPr lang="en-US" sz="2800" i="1" dirty="0" smtClean="0"/>
              <a:t>:</a:t>
            </a:r>
            <a:r>
              <a:rPr lang="en-US" sz="2800" dirty="0" smtClean="0"/>
              <a:t> Stream sockets treat communications as a continuous stream of characters. Stream sockets use </a:t>
            </a:r>
            <a:r>
              <a:rPr lang="en-US" sz="2800" dirty="0" smtClean="0">
                <a:solidFill>
                  <a:srgbClr val="990000"/>
                </a:solidFill>
              </a:rPr>
              <a:t>TCP</a:t>
            </a:r>
            <a:r>
              <a:rPr lang="en-US" sz="2800" dirty="0" smtClean="0"/>
              <a:t> , which is a reliable, stream oriented protocol</a:t>
            </a:r>
          </a:p>
          <a:p>
            <a:pPr lvl="2" eaLnBrk="1" hangingPunct="1">
              <a:buSzTx/>
              <a:buFont typeface="Wingdings" panose="05000000000000000000" pitchFamily="2" charset="2"/>
              <a:buChar char="q"/>
            </a:pPr>
            <a:r>
              <a:rPr lang="en-US" sz="2800" dirty="0" smtClean="0"/>
              <a:t>SOCK_STREAM</a:t>
            </a:r>
          </a:p>
          <a:p>
            <a:pPr lvl="1" eaLnBrk="1" hangingPunct="1">
              <a:buSzTx/>
              <a:buFont typeface="Wingdings" panose="05000000000000000000" pitchFamily="2" charset="2"/>
              <a:buChar char="q"/>
            </a:pPr>
            <a:r>
              <a:rPr lang="en-US" sz="2800" i="1" dirty="0" smtClean="0">
                <a:solidFill>
                  <a:srgbClr val="990000"/>
                </a:solidFill>
              </a:rPr>
              <a:t>datagram sockets</a:t>
            </a:r>
            <a:r>
              <a:rPr lang="en-US" sz="2800" i="1" dirty="0" smtClean="0"/>
              <a:t>:</a:t>
            </a:r>
            <a:r>
              <a:rPr lang="en-US" sz="2800" dirty="0" smtClean="0"/>
              <a:t> datagram sockets have to read entire messages at once. Datagram sockets use </a:t>
            </a:r>
            <a:r>
              <a:rPr lang="en-US" sz="2800" dirty="0" smtClean="0">
                <a:solidFill>
                  <a:srgbClr val="990000"/>
                </a:solidFill>
              </a:rPr>
              <a:t>UDP</a:t>
            </a:r>
            <a:r>
              <a:rPr lang="en-US" sz="2800" dirty="0" smtClean="0"/>
              <a:t> , which is unreliable and message oriented.</a:t>
            </a:r>
          </a:p>
          <a:p>
            <a:pPr lvl="2" eaLnBrk="1" hangingPunct="1">
              <a:buSzTx/>
              <a:buFont typeface="Wingdings" panose="05000000000000000000" pitchFamily="2" charset="2"/>
              <a:buChar char="q"/>
            </a:pPr>
            <a:r>
              <a:rPr lang="en-US" sz="2800" dirty="0" smtClean="0"/>
              <a:t>SOCK_DGRAM</a:t>
            </a:r>
          </a:p>
          <a:p>
            <a:pPr eaLnBrk="1" hangingPunct="1">
              <a:buSzTx/>
              <a:buFont typeface="Wingdings" panose="05000000000000000000" pitchFamily="2" charset="2"/>
              <a:buChar char="q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74427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 and Multithreaded Processes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95475" y="1524000"/>
            <a:ext cx="394335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CA" altLang="en-US" sz="15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1200" y="16002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code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67075" y="16002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52950" y="16002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files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95475" y="2057400"/>
            <a:ext cx="394335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CA" altLang="en-US" sz="1500"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81200" y="21336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52950" y="21336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895475" y="2590800"/>
            <a:ext cx="3943350" cy="3276600"/>
          </a:xfrm>
          <a:prstGeom prst="rect">
            <a:avLst/>
          </a:prstGeom>
          <a:solidFill>
            <a:srgbClr val="C79B4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CA" altLang="en-US" sz="1500">
              <a:latin typeface="Arial" panose="020B0604020202020204" pitchFamily="34" charset="0"/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095625" y="3276600"/>
            <a:ext cx="1457325" cy="1771650"/>
            <a:chOff x="4324" y="2548"/>
            <a:chExt cx="712" cy="1497"/>
          </a:xfrm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324" y="2548"/>
              <a:ext cx="712" cy="525"/>
            </a:xfrm>
            <a:prstGeom prst="homePlate">
              <a:avLst>
                <a:gd name="adj" fmla="val 4520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9056" tIns="34529" rIns="69056" bIns="34529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500" b="1">
                  <a:solidFill>
                    <a:schemeClr val="bg2"/>
                  </a:solidFill>
                  <a:latin typeface="Arial" panose="020B0604020202020204" pitchFamily="34" charset="0"/>
                </a:rPr>
                <a:t>Thread</a:t>
              </a: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471" y="3077"/>
              <a:ext cx="251" cy="968"/>
            </a:xfrm>
            <a:custGeom>
              <a:avLst/>
              <a:gdLst>
                <a:gd name="T0" fmla="*/ 52 w 251"/>
                <a:gd name="T1" fmla="*/ 4 h 968"/>
                <a:gd name="T2" fmla="*/ 85 w 251"/>
                <a:gd name="T3" fmla="*/ 9 h 968"/>
                <a:gd name="T4" fmla="*/ 109 w 251"/>
                <a:gd name="T5" fmla="*/ 47 h 968"/>
                <a:gd name="T6" fmla="*/ 109 w 251"/>
                <a:gd name="T7" fmla="*/ 94 h 968"/>
                <a:gd name="T8" fmla="*/ 75 w 251"/>
                <a:gd name="T9" fmla="*/ 110 h 968"/>
                <a:gd name="T10" fmla="*/ 28 w 251"/>
                <a:gd name="T11" fmla="*/ 126 h 968"/>
                <a:gd name="T12" fmla="*/ 5 w 251"/>
                <a:gd name="T13" fmla="*/ 163 h 968"/>
                <a:gd name="T14" fmla="*/ 0 w 251"/>
                <a:gd name="T15" fmla="*/ 211 h 968"/>
                <a:gd name="T16" fmla="*/ 43 w 251"/>
                <a:gd name="T17" fmla="*/ 238 h 968"/>
                <a:gd name="T18" fmla="*/ 90 w 251"/>
                <a:gd name="T19" fmla="*/ 238 h 968"/>
                <a:gd name="T20" fmla="*/ 137 w 251"/>
                <a:gd name="T21" fmla="*/ 254 h 968"/>
                <a:gd name="T22" fmla="*/ 160 w 251"/>
                <a:gd name="T23" fmla="*/ 296 h 968"/>
                <a:gd name="T24" fmla="*/ 160 w 251"/>
                <a:gd name="T25" fmla="*/ 333 h 968"/>
                <a:gd name="T26" fmla="*/ 160 w 251"/>
                <a:gd name="T27" fmla="*/ 371 h 968"/>
                <a:gd name="T28" fmla="*/ 122 w 251"/>
                <a:gd name="T29" fmla="*/ 403 h 968"/>
                <a:gd name="T30" fmla="*/ 52 w 251"/>
                <a:gd name="T31" fmla="*/ 408 h 968"/>
                <a:gd name="T32" fmla="*/ 14 w 251"/>
                <a:gd name="T33" fmla="*/ 430 h 968"/>
                <a:gd name="T34" fmla="*/ 9 w 251"/>
                <a:gd name="T35" fmla="*/ 483 h 968"/>
                <a:gd name="T36" fmla="*/ 24 w 251"/>
                <a:gd name="T37" fmla="*/ 520 h 968"/>
                <a:gd name="T38" fmla="*/ 80 w 251"/>
                <a:gd name="T39" fmla="*/ 546 h 968"/>
                <a:gd name="T40" fmla="*/ 109 w 251"/>
                <a:gd name="T41" fmla="*/ 546 h 968"/>
                <a:gd name="T42" fmla="*/ 165 w 251"/>
                <a:gd name="T43" fmla="*/ 563 h 968"/>
                <a:gd name="T44" fmla="*/ 179 w 251"/>
                <a:gd name="T45" fmla="*/ 600 h 968"/>
                <a:gd name="T46" fmla="*/ 179 w 251"/>
                <a:gd name="T47" fmla="*/ 642 h 968"/>
                <a:gd name="T48" fmla="*/ 141 w 251"/>
                <a:gd name="T49" fmla="*/ 674 h 968"/>
                <a:gd name="T50" fmla="*/ 94 w 251"/>
                <a:gd name="T51" fmla="*/ 685 h 968"/>
                <a:gd name="T52" fmla="*/ 47 w 251"/>
                <a:gd name="T53" fmla="*/ 691 h 968"/>
                <a:gd name="T54" fmla="*/ 19 w 251"/>
                <a:gd name="T55" fmla="*/ 717 h 968"/>
                <a:gd name="T56" fmla="*/ 19 w 251"/>
                <a:gd name="T57" fmla="*/ 781 h 968"/>
                <a:gd name="T58" fmla="*/ 90 w 251"/>
                <a:gd name="T59" fmla="*/ 834 h 968"/>
                <a:gd name="T60" fmla="*/ 141 w 251"/>
                <a:gd name="T61" fmla="*/ 834 h 968"/>
                <a:gd name="T62" fmla="*/ 184 w 251"/>
                <a:gd name="T63" fmla="*/ 834 h 968"/>
                <a:gd name="T64" fmla="*/ 236 w 251"/>
                <a:gd name="T65" fmla="*/ 845 h 968"/>
                <a:gd name="T66" fmla="*/ 250 w 251"/>
                <a:gd name="T67" fmla="*/ 903 h 968"/>
                <a:gd name="T68" fmla="*/ 217 w 251"/>
                <a:gd name="T69" fmla="*/ 951 h 968"/>
                <a:gd name="T70" fmla="*/ 137 w 251"/>
                <a:gd name="T71" fmla="*/ 962 h 968"/>
                <a:gd name="T72" fmla="*/ 90 w 251"/>
                <a:gd name="T73" fmla="*/ 967 h 9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1"/>
                <a:gd name="T112" fmla="*/ 0 h 968"/>
                <a:gd name="T113" fmla="*/ 251 w 251"/>
                <a:gd name="T114" fmla="*/ 968 h 96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1" h="968">
                  <a:moveTo>
                    <a:pt x="36" y="0"/>
                  </a:moveTo>
                  <a:lnTo>
                    <a:pt x="52" y="4"/>
                  </a:lnTo>
                  <a:lnTo>
                    <a:pt x="71" y="4"/>
                  </a:lnTo>
                  <a:lnTo>
                    <a:pt x="85" y="9"/>
                  </a:lnTo>
                  <a:lnTo>
                    <a:pt x="94" y="25"/>
                  </a:lnTo>
                  <a:lnTo>
                    <a:pt x="109" y="47"/>
                  </a:lnTo>
                  <a:lnTo>
                    <a:pt x="109" y="73"/>
                  </a:lnTo>
                  <a:lnTo>
                    <a:pt x="109" y="94"/>
                  </a:lnTo>
                  <a:lnTo>
                    <a:pt x="94" y="110"/>
                  </a:lnTo>
                  <a:lnTo>
                    <a:pt x="75" y="110"/>
                  </a:lnTo>
                  <a:lnTo>
                    <a:pt x="56" y="115"/>
                  </a:lnTo>
                  <a:lnTo>
                    <a:pt x="28" y="126"/>
                  </a:lnTo>
                  <a:lnTo>
                    <a:pt x="9" y="147"/>
                  </a:lnTo>
                  <a:lnTo>
                    <a:pt x="5" y="163"/>
                  </a:lnTo>
                  <a:lnTo>
                    <a:pt x="0" y="180"/>
                  </a:lnTo>
                  <a:lnTo>
                    <a:pt x="0" y="211"/>
                  </a:lnTo>
                  <a:lnTo>
                    <a:pt x="0" y="233"/>
                  </a:lnTo>
                  <a:lnTo>
                    <a:pt x="43" y="238"/>
                  </a:lnTo>
                  <a:lnTo>
                    <a:pt x="66" y="238"/>
                  </a:lnTo>
                  <a:lnTo>
                    <a:pt x="90" y="238"/>
                  </a:lnTo>
                  <a:lnTo>
                    <a:pt x="122" y="248"/>
                  </a:lnTo>
                  <a:lnTo>
                    <a:pt x="137" y="254"/>
                  </a:lnTo>
                  <a:lnTo>
                    <a:pt x="156" y="280"/>
                  </a:lnTo>
                  <a:lnTo>
                    <a:pt x="160" y="296"/>
                  </a:lnTo>
                  <a:lnTo>
                    <a:pt x="160" y="313"/>
                  </a:lnTo>
                  <a:lnTo>
                    <a:pt x="160" y="333"/>
                  </a:lnTo>
                  <a:lnTo>
                    <a:pt x="160" y="355"/>
                  </a:lnTo>
                  <a:lnTo>
                    <a:pt x="160" y="371"/>
                  </a:lnTo>
                  <a:lnTo>
                    <a:pt x="141" y="393"/>
                  </a:lnTo>
                  <a:lnTo>
                    <a:pt x="122" y="403"/>
                  </a:lnTo>
                  <a:lnTo>
                    <a:pt x="80" y="408"/>
                  </a:lnTo>
                  <a:lnTo>
                    <a:pt x="52" y="408"/>
                  </a:lnTo>
                  <a:lnTo>
                    <a:pt x="28" y="413"/>
                  </a:lnTo>
                  <a:lnTo>
                    <a:pt x="14" y="430"/>
                  </a:lnTo>
                  <a:lnTo>
                    <a:pt x="9" y="466"/>
                  </a:lnTo>
                  <a:lnTo>
                    <a:pt x="9" y="483"/>
                  </a:lnTo>
                  <a:lnTo>
                    <a:pt x="9" y="504"/>
                  </a:lnTo>
                  <a:lnTo>
                    <a:pt x="24" y="520"/>
                  </a:lnTo>
                  <a:lnTo>
                    <a:pt x="62" y="541"/>
                  </a:lnTo>
                  <a:lnTo>
                    <a:pt x="80" y="546"/>
                  </a:lnTo>
                  <a:lnTo>
                    <a:pt x="94" y="546"/>
                  </a:lnTo>
                  <a:lnTo>
                    <a:pt x="109" y="546"/>
                  </a:lnTo>
                  <a:lnTo>
                    <a:pt x="132" y="546"/>
                  </a:lnTo>
                  <a:lnTo>
                    <a:pt x="165" y="563"/>
                  </a:lnTo>
                  <a:lnTo>
                    <a:pt x="174" y="579"/>
                  </a:lnTo>
                  <a:lnTo>
                    <a:pt x="179" y="600"/>
                  </a:lnTo>
                  <a:lnTo>
                    <a:pt x="179" y="626"/>
                  </a:lnTo>
                  <a:lnTo>
                    <a:pt x="179" y="642"/>
                  </a:lnTo>
                  <a:lnTo>
                    <a:pt x="160" y="664"/>
                  </a:lnTo>
                  <a:lnTo>
                    <a:pt x="141" y="674"/>
                  </a:lnTo>
                  <a:lnTo>
                    <a:pt x="113" y="685"/>
                  </a:lnTo>
                  <a:lnTo>
                    <a:pt x="94" y="685"/>
                  </a:lnTo>
                  <a:lnTo>
                    <a:pt x="62" y="691"/>
                  </a:lnTo>
                  <a:lnTo>
                    <a:pt x="47" y="691"/>
                  </a:lnTo>
                  <a:lnTo>
                    <a:pt x="33" y="691"/>
                  </a:lnTo>
                  <a:lnTo>
                    <a:pt x="19" y="717"/>
                  </a:lnTo>
                  <a:lnTo>
                    <a:pt x="14" y="744"/>
                  </a:lnTo>
                  <a:lnTo>
                    <a:pt x="19" y="781"/>
                  </a:lnTo>
                  <a:lnTo>
                    <a:pt x="52" y="807"/>
                  </a:lnTo>
                  <a:lnTo>
                    <a:pt x="90" y="834"/>
                  </a:lnTo>
                  <a:lnTo>
                    <a:pt x="118" y="834"/>
                  </a:lnTo>
                  <a:lnTo>
                    <a:pt x="141" y="834"/>
                  </a:lnTo>
                  <a:lnTo>
                    <a:pt x="156" y="834"/>
                  </a:lnTo>
                  <a:lnTo>
                    <a:pt x="184" y="834"/>
                  </a:lnTo>
                  <a:lnTo>
                    <a:pt x="221" y="839"/>
                  </a:lnTo>
                  <a:lnTo>
                    <a:pt x="236" y="845"/>
                  </a:lnTo>
                  <a:lnTo>
                    <a:pt x="250" y="872"/>
                  </a:lnTo>
                  <a:lnTo>
                    <a:pt x="250" y="903"/>
                  </a:lnTo>
                  <a:lnTo>
                    <a:pt x="250" y="925"/>
                  </a:lnTo>
                  <a:lnTo>
                    <a:pt x="217" y="951"/>
                  </a:lnTo>
                  <a:lnTo>
                    <a:pt x="198" y="957"/>
                  </a:lnTo>
                  <a:lnTo>
                    <a:pt x="137" y="962"/>
                  </a:lnTo>
                  <a:lnTo>
                    <a:pt x="118" y="967"/>
                  </a:lnTo>
                  <a:lnTo>
                    <a:pt x="90" y="967"/>
                  </a:lnTo>
                  <a:lnTo>
                    <a:pt x="75" y="9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 sz="1350"/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752725" y="5943600"/>
            <a:ext cx="1528340" cy="32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7" tIns="48983" rIns="97967" bIns="48983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latin typeface="Arial" panose="020B0604020202020204" pitchFamily="34" charset="0"/>
              </a:rPr>
              <a:t>single-threaded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524625" y="1524000"/>
            <a:ext cx="394335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CA" altLang="en-US" sz="1500"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610350" y="16002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code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896225" y="16002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182100" y="16002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files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524625" y="2057400"/>
            <a:ext cx="3943350" cy="990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CA" altLang="en-US" sz="1500">
              <a:latin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610350" y="21336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9182100" y="25908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524625" y="3048000"/>
            <a:ext cx="3943350" cy="2819400"/>
          </a:xfrm>
          <a:prstGeom prst="rect">
            <a:avLst/>
          </a:prstGeom>
          <a:solidFill>
            <a:srgbClr val="C79B4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CA" altLang="en-US" sz="1500">
              <a:latin typeface="Arial" panose="020B0604020202020204" pitchFamily="34" charset="0"/>
            </a:endParaRPr>
          </a:p>
        </p:txBody>
      </p: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696075" y="3505200"/>
            <a:ext cx="942975" cy="1619250"/>
            <a:chOff x="4324" y="2548"/>
            <a:chExt cx="712" cy="1497"/>
          </a:xfrm>
        </p:grpSpPr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4324" y="2548"/>
              <a:ext cx="712" cy="525"/>
            </a:xfrm>
            <a:prstGeom prst="homePlate">
              <a:avLst>
                <a:gd name="adj" fmla="val 4520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9056" tIns="34529" rIns="69056" bIns="34529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725" b="1">
                  <a:solidFill>
                    <a:schemeClr val="bg2"/>
                  </a:solidFill>
                  <a:latin typeface="Arial" panose="020B0604020202020204" pitchFamily="34" charset="0"/>
                </a:rPr>
                <a:t>Thread</a:t>
              </a:r>
              <a:endParaRPr kumimoji="0" lang="en-US" altLang="en-US" sz="15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471" y="3077"/>
              <a:ext cx="251" cy="968"/>
            </a:xfrm>
            <a:custGeom>
              <a:avLst/>
              <a:gdLst>
                <a:gd name="T0" fmla="*/ 52 w 251"/>
                <a:gd name="T1" fmla="*/ 4 h 968"/>
                <a:gd name="T2" fmla="*/ 85 w 251"/>
                <a:gd name="T3" fmla="*/ 9 h 968"/>
                <a:gd name="T4" fmla="*/ 109 w 251"/>
                <a:gd name="T5" fmla="*/ 47 h 968"/>
                <a:gd name="T6" fmla="*/ 109 w 251"/>
                <a:gd name="T7" fmla="*/ 94 h 968"/>
                <a:gd name="T8" fmla="*/ 75 w 251"/>
                <a:gd name="T9" fmla="*/ 110 h 968"/>
                <a:gd name="T10" fmla="*/ 28 w 251"/>
                <a:gd name="T11" fmla="*/ 126 h 968"/>
                <a:gd name="T12" fmla="*/ 5 w 251"/>
                <a:gd name="T13" fmla="*/ 163 h 968"/>
                <a:gd name="T14" fmla="*/ 0 w 251"/>
                <a:gd name="T15" fmla="*/ 211 h 968"/>
                <a:gd name="T16" fmla="*/ 43 w 251"/>
                <a:gd name="T17" fmla="*/ 238 h 968"/>
                <a:gd name="T18" fmla="*/ 90 w 251"/>
                <a:gd name="T19" fmla="*/ 238 h 968"/>
                <a:gd name="T20" fmla="*/ 137 w 251"/>
                <a:gd name="T21" fmla="*/ 254 h 968"/>
                <a:gd name="T22" fmla="*/ 160 w 251"/>
                <a:gd name="T23" fmla="*/ 296 h 968"/>
                <a:gd name="T24" fmla="*/ 160 w 251"/>
                <a:gd name="T25" fmla="*/ 333 h 968"/>
                <a:gd name="T26" fmla="*/ 160 w 251"/>
                <a:gd name="T27" fmla="*/ 371 h 968"/>
                <a:gd name="T28" fmla="*/ 122 w 251"/>
                <a:gd name="T29" fmla="*/ 403 h 968"/>
                <a:gd name="T30" fmla="*/ 52 w 251"/>
                <a:gd name="T31" fmla="*/ 408 h 968"/>
                <a:gd name="T32" fmla="*/ 14 w 251"/>
                <a:gd name="T33" fmla="*/ 430 h 968"/>
                <a:gd name="T34" fmla="*/ 9 w 251"/>
                <a:gd name="T35" fmla="*/ 483 h 968"/>
                <a:gd name="T36" fmla="*/ 24 w 251"/>
                <a:gd name="T37" fmla="*/ 520 h 968"/>
                <a:gd name="T38" fmla="*/ 80 w 251"/>
                <a:gd name="T39" fmla="*/ 546 h 968"/>
                <a:gd name="T40" fmla="*/ 109 w 251"/>
                <a:gd name="T41" fmla="*/ 546 h 968"/>
                <a:gd name="T42" fmla="*/ 165 w 251"/>
                <a:gd name="T43" fmla="*/ 563 h 968"/>
                <a:gd name="T44" fmla="*/ 179 w 251"/>
                <a:gd name="T45" fmla="*/ 600 h 968"/>
                <a:gd name="T46" fmla="*/ 179 w 251"/>
                <a:gd name="T47" fmla="*/ 642 h 968"/>
                <a:gd name="T48" fmla="*/ 141 w 251"/>
                <a:gd name="T49" fmla="*/ 674 h 968"/>
                <a:gd name="T50" fmla="*/ 94 w 251"/>
                <a:gd name="T51" fmla="*/ 685 h 968"/>
                <a:gd name="T52" fmla="*/ 47 w 251"/>
                <a:gd name="T53" fmla="*/ 691 h 968"/>
                <a:gd name="T54" fmla="*/ 19 w 251"/>
                <a:gd name="T55" fmla="*/ 717 h 968"/>
                <a:gd name="T56" fmla="*/ 19 w 251"/>
                <a:gd name="T57" fmla="*/ 781 h 968"/>
                <a:gd name="T58" fmla="*/ 90 w 251"/>
                <a:gd name="T59" fmla="*/ 834 h 968"/>
                <a:gd name="T60" fmla="*/ 141 w 251"/>
                <a:gd name="T61" fmla="*/ 834 h 968"/>
                <a:gd name="T62" fmla="*/ 184 w 251"/>
                <a:gd name="T63" fmla="*/ 834 h 968"/>
                <a:gd name="T64" fmla="*/ 236 w 251"/>
                <a:gd name="T65" fmla="*/ 845 h 968"/>
                <a:gd name="T66" fmla="*/ 250 w 251"/>
                <a:gd name="T67" fmla="*/ 903 h 968"/>
                <a:gd name="T68" fmla="*/ 217 w 251"/>
                <a:gd name="T69" fmla="*/ 951 h 968"/>
                <a:gd name="T70" fmla="*/ 137 w 251"/>
                <a:gd name="T71" fmla="*/ 962 h 968"/>
                <a:gd name="T72" fmla="*/ 90 w 251"/>
                <a:gd name="T73" fmla="*/ 967 h 9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1"/>
                <a:gd name="T112" fmla="*/ 0 h 968"/>
                <a:gd name="T113" fmla="*/ 251 w 251"/>
                <a:gd name="T114" fmla="*/ 968 h 96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1" h="968">
                  <a:moveTo>
                    <a:pt x="36" y="0"/>
                  </a:moveTo>
                  <a:lnTo>
                    <a:pt x="52" y="4"/>
                  </a:lnTo>
                  <a:lnTo>
                    <a:pt x="71" y="4"/>
                  </a:lnTo>
                  <a:lnTo>
                    <a:pt x="85" y="9"/>
                  </a:lnTo>
                  <a:lnTo>
                    <a:pt x="94" y="25"/>
                  </a:lnTo>
                  <a:lnTo>
                    <a:pt x="109" y="47"/>
                  </a:lnTo>
                  <a:lnTo>
                    <a:pt x="109" y="73"/>
                  </a:lnTo>
                  <a:lnTo>
                    <a:pt x="109" y="94"/>
                  </a:lnTo>
                  <a:lnTo>
                    <a:pt x="94" y="110"/>
                  </a:lnTo>
                  <a:lnTo>
                    <a:pt x="75" y="110"/>
                  </a:lnTo>
                  <a:lnTo>
                    <a:pt x="56" y="115"/>
                  </a:lnTo>
                  <a:lnTo>
                    <a:pt x="28" y="126"/>
                  </a:lnTo>
                  <a:lnTo>
                    <a:pt x="9" y="147"/>
                  </a:lnTo>
                  <a:lnTo>
                    <a:pt x="5" y="163"/>
                  </a:lnTo>
                  <a:lnTo>
                    <a:pt x="0" y="180"/>
                  </a:lnTo>
                  <a:lnTo>
                    <a:pt x="0" y="211"/>
                  </a:lnTo>
                  <a:lnTo>
                    <a:pt x="0" y="233"/>
                  </a:lnTo>
                  <a:lnTo>
                    <a:pt x="43" y="238"/>
                  </a:lnTo>
                  <a:lnTo>
                    <a:pt x="66" y="238"/>
                  </a:lnTo>
                  <a:lnTo>
                    <a:pt x="90" y="238"/>
                  </a:lnTo>
                  <a:lnTo>
                    <a:pt x="122" y="248"/>
                  </a:lnTo>
                  <a:lnTo>
                    <a:pt x="137" y="254"/>
                  </a:lnTo>
                  <a:lnTo>
                    <a:pt x="156" y="280"/>
                  </a:lnTo>
                  <a:lnTo>
                    <a:pt x="160" y="296"/>
                  </a:lnTo>
                  <a:lnTo>
                    <a:pt x="160" y="313"/>
                  </a:lnTo>
                  <a:lnTo>
                    <a:pt x="160" y="333"/>
                  </a:lnTo>
                  <a:lnTo>
                    <a:pt x="160" y="355"/>
                  </a:lnTo>
                  <a:lnTo>
                    <a:pt x="160" y="371"/>
                  </a:lnTo>
                  <a:lnTo>
                    <a:pt x="141" y="393"/>
                  </a:lnTo>
                  <a:lnTo>
                    <a:pt x="122" y="403"/>
                  </a:lnTo>
                  <a:lnTo>
                    <a:pt x="80" y="408"/>
                  </a:lnTo>
                  <a:lnTo>
                    <a:pt x="52" y="408"/>
                  </a:lnTo>
                  <a:lnTo>
                    <a:pt x="28" y="413"/>
                  </a:lnTo>
                  <a:lnTo>
                    <a:pt x="14" y="430"/>
                  </a:lnTo>
                  <a:lnTo>
                    <a:pt x="9" y="466"/>
                  </a:lnTo>
                  <a:lnTo>
                    <a:pt x="9" y="483"/>
                  </a:lnTo>
                  <a:lnTo>
                    <a:pt x="9" y="504"/>
                  </a:lnTo>
                  <a:lnTo>
                    <a:pt x="24" y="520"/>
                  </a:lnTo>
                  <a:lnTo>
                    <a:pt x="62" y="541"/>
                  </a:lnTo>
                  <a:lnTo>
                    <a:pt x="80" y="546"/>
                  </a:lnTo>
                  <a:lnTo>
                    <a:pt x="94" y="546"/>
                  </a:lnTo>
                  <a:lnTo>
                    <a:pt x="109" y="546"/>
                  </a:lnTo>
                  <a:lnTo>
                    <a:pt x="132" y="546"/>
                  </a:lnTo>
                  <a:lnTo>
                    <a:pt x="165" y="563"/>
                  </a:lnTo>
                  <a:lnTo>
                    <a:pt x="174" y="579"/>
                  </a:lnTo>
                  <a:lnTo>
                    <a:pt x="179" y="600"/>
                  </a:lnTo>
                  <a:lnTo>
                    <a:pt x="179" y="626"/>
                  </a:lnTo>
                  <a:lnTo>
                    <a:pt x="179" y="642"/>
                  </a:lnTo>
                  <a:lnTo>
                    <a:pt x="160" y="664"/>
                  </a:lnTo>
                  <a:lnTo>
                    <a:pt x="141" y="674"/>
                  </a:lnTo>
                  <a:lnTo>
                    <a:pt x="113" y="685"/>
                  </a:lnTo>
                  <a:lnTo>
                    <a:pt x="94" y="685"/>
                  </a:lnTo>
                  <a:lnTo>
                    <a:pt x="62" y="691"/>
                  </a:lnTo>
                  <a:lnTo>
                    <a:pt x="47" y="691"/>
                  </a:lnTo>
                  <a:lnTo>
                    <a:pt x="33" y="691"/>
                  </a:lnTo>
                  <a:lnTo>
                    <a:pt x="19" y="717"/>
                  </a:lnTo>
                  <a:lnTo>
                    <a:pt x="14" y="744"/>
                  </a:lnTo>
                  <a:lnTo>
                    <a:pt x="19" y="781"/>
                  </a:lnTo>
                  <a:lnTo>
                    <a:pt x="52" y="807"/>
                  </a:lnTo>
                  <a:lnTo>
                    <a:pt x="90" y="834"/>
                  </a:lnTo>
                  <a:lnTo>
                    <a:pt x="118" y="834"/>
                  </a:lnTo>
                  <a:lnTo>
                    <a:pt x="141" y="834"/>
                  </a:lnTo>
                  <a:lnTo>
                    <a:pt x="156" y="834"/>
                  </a:lnTo>
                  <a:lnTo>
                    <a:pt x="184" y="834"/>
                  </a:lnTo>
                  <a:lnTo>
                    <a:pt x="221" y="839"/>
                  </a:lnTo>
                  <a:lnTo>
                    <a:pt x="236" y="845"/>
                  </a:lnTo>
                  <a:lnTo>
                    <a:pt x="250" y="872"/>
                  </a:lnTo>
                  <a:lnTo>
                    <a:pt x="250" y="903"/>
                  </a:lnTo>
                  <a:lnTo>
                    <a:pt x="250" y="925"/>
                  </a:lnTo>
                  <a:lnTo>
                    <a:pt x="217" y="951"/>
                  </a:lnTo>
                  <a:lnTo>
                    <a:pt x="198" y="957"/>
                  </a:lnTo>
                  <a:lnTo>
                    <a:pt x="137" y="962"/>
                  </a:lnTo>
                  <a:lnTo>
                    <a:pt x="118" y="967"/>
                  </a:lnTo>
                  <a:lnTo>
                    <a:pt x="90" y="967"/>
                  </a:lnTo>
                  <a:lnTo>
                    <a:pt x="75" y="9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 sz="1350"/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381875" y="5943600"/>
            <a:ext cx="1430557" cy="32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967" tIns="48983" rIns="97967" bIns="48983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latin typeface="Arial" panose="020B0604020202020204" pitchFamily="34" charset="0"/>
              </a:rPr>
              <a:t>multi-threaded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610350" y="25908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7896225" y="21336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registers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7896225" y="25908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9182100" y="2133600"/>
            <a:ext cx="12001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7967" tIns="48983" rIns="97967" bIns="48983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>
                <a:solidFill>
                  <a:schemeClr val="bg2"/>
                </a:solidFill>
                <a:latin typeface="Arial" panose="020B0604020202020204" pitchFamily="34" charset="0"/>
              </a:rPr>
              <a:t>registers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8067675" y="3505200"/>
            <a:ext cx="942975" cy="1619250"/>
            <a:chOff x="4324" y="2548"/>
            <a:chExt cx="712" cy="1497"/>
          </a:xfrm>
        </p:grpSpPr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4324" y="2548"/>
              <a:ext cx="712" cy="525"/>
            </a:xfrm>
            <a:prstGeom prst="homePlate">
              <a:avLst>
                <a:gd name="adj" fmla="val 4520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9056" tIns="34529" rIns="69056" bIns="34529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725" b="1">
                  <a:solidFill>
                    <a:schemeClr val="bg2"/>
                  </a:solidFill>
                  <a:latin typeface="Arial" panose="020B0604020202020204" pitchFamily="34" charset="0"/>
                </a:rPr>
                <a:t>Thread</a:t>
              </a:r>
              <a:endParaRPr kumimoji="0" lang="en-US" altLang="en-US" sz="15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4471" y="3077"/>
              <a:ext cx="251" cy="968"/>
            </a:xfrm>
            <a:custGeom>
              <a:avLst/>
              <a:gdLst>
                <a:gd name="T0" fmla="*/ 52 w 251"/>
                <a:gd name="T1" fmla="*/ 4 h 968"/>
                <a:gd name="T2" fmla="*/ 85 w 251"/>
                <a:gd name="T3" fmla="*/ 9 h 968"/>
                <a:gd name="T4" fmla="*/ 109 w 251"/>
                <a:gd name="T5" fmla="*/ 47 h 968"/>
                <a:gd name="T6" fmla="*/ 109 w 251"/>
                <a:gd name="T7" fmla="*/ 94 h 968"/>
                <a:gd name="T8" fmla="*/ 75 w 251"/>
                <a:gd name="T9" fmla="*/ 110 h 968"/>
                <a:gd name="T10" fmla="*/ 28 w 251"/>
                <a:gd name="T11" fmla="*/ 126 h 968"/>
                <a:gd name="T12" fmla="*/ 5 w 251"/>
                <a:gd name="T13" fmla="*/ 163 h 968"/>
                <a:gd name="T14" fmla="*/ 0 w 251"/>
                <a:gd name="T15" fmla="*/ 211 h 968"/>
                <a:gd name="T16" fmla="*/ 43 w 251"/>
                <a:gd name="T17" fmla="*/ 238 h 968"/>
                <a:gd name="T18" fmla="*/ 90 w 251"/>
                <a:gd name="T19" fmla="*/ 238 h 968"/>
                <a:gd name="T20" fmla="*/ 137 w 251"/>
                <a:gd name="T21" fmla="*/ 254 h 968"/>
                <a:gd name="T22" fmla="*/ 160 w 251"/>
                <a:gd name="T23" fmla="*/ 296 h 968"/>
                <a:gd name="T24" fmla="*/ 160 w 251"/>
                <a:gd name="T25" fmla="*/ 333 h 968"/>
                <a:gd name="T26" fmla="*/ 160 w 251"/>
                <a:gd name="T27" fmla="*/ 371 h 968"/>
                <a:gd name="T28" fmla="*/ 122 w 251"/>
                <a:gd name="T29" fmla="*/ 403 h 968"/>
                <a:gd name="T30" fmla="*/ 52 w 251"/>
                <a:gd name="T31" fmla="*/ 408 h 968"/>
                <a:gd name="T32" fmla="*/ 14 w 251"/>
                <a:gd name="T33" fmla="*/ 430 h 968"/>
                <a:gd name="T34" fmla="*/ 9 w 251"/>
                <a:gd name="T35" fmla="*/ 483 h 968"/>
                <a:gd name="T36" fmla="*/ 24 w 251"/>
                <a:gd name="T37" fmla="*/ 520 h 968"/>
                <a:gd name="T38" fmla="*/ 80 w 251"/>
                <a:gd name="T39" fmla="*/ 546 h 968"/>
                <a:gd name="T40" fmla="*/ 109 w 251"/>
                <a:gd name="T41" fmla="*/ 546 h 968"/>
                <a:gd name="T42" fmla="*/ 165 w 251"/>
                <a:gd name="T43" fmla="*/ 563 h 968"/>
                <a:gd name="T44" fmla="*/ 179 w 251"/>
                <a:gd name="T45" fmla="*/ 600 h 968"/>
                <a:gd name="T46" fmla="*/ 179 w 251"/>
                <a:gd name="T47" fmla="*/ 642 h 968"/>
                <a:gd name="T48" fmla="*/ 141 w 251"/>
                <a:gd name="T49" fmla="*/ 674 h 968"/>
                <a:gd name="T50" fmla="*/ 94 w 251"/>
                <a:gd name="T51" fmla="*/ 685 h 968"/>
                <a:gd name="T52" fmla="*/ 47 w 251"/>
                <a:gd name="T53" fmla="*/ 691 h 968"/>
                <a:gd name="T54" fmla="*/ 19 w 251"/>
                <a:gd name="T55" fmla="*/ 717 h 968"/>
                <a:gd name="T56" fmla="*/ 19 w 251"/>
                <a:gd name="T57" fmla="*/ 781 h 968"/>
                <a:gd name="T58" fmla="*/ 90 w 251"/>
                <a:gd name="T59" fmla="*/ 834 h 968"/>
                <a:gd name="T60" fmla="*/ 141 w 251"/>
                <a:gd name="T61" fmla="*/ 834 h 968"/>
                <a:gd name="T62" fmla="*/ 184 w 251"/>
                <a:gd name="T63" fmla="*/ 834 h 968"/>
                <a:gd name="T64" fmla="*/ 236 w 251"/>
                <a:gd name="T65" fmla="*/ 845 h 968"/>
                <a:gd name="T66" fmla="*/ 250 w 251"/>
                <a:gd name="T67" fmla="*/ 903 h 968"/>
                <a:gd name="T68" fmla="*/ 217 w 251"/>
                <a:gd name="T69" fmla="*/ 951 h 968"/>
                <a:gd name="T70" fmla="*/ 137 w 251"/>
                <a:gd name="T71" fmla="*/ 962 h 968"/>
                <a:gd name="T72" fmla="*/ 90 w 251"/>
                <a:gd name="T73" fmla="*/ 967 h 9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1"/>
                <a:gd name="T112" fmla="*/ 0 h 968"/>
                <a:gd name="T113" fmla="*/ 251 w 251"/>
                <a:gd name="T114" fmla="*/ 968 h 96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1" h="968">
                  <a:moveTo>
                    <a:pt x="36" y="0"/>
                  </a:moveTo>
                  <a:lnTo>
                    <a:pt x="52" y="4"/>
                  </a:lnTo>
                  <a:lnTo>
                    <a:pt x="71" y="4"/>
                  </a:lnTo>
                  <a:lnTo>
                    <a:pt x="85" y="9"/>
                  </a:lnTo>
                  <a:lnTo>
                    <a:pt x="94" y="25"/>
                  </a:lnTo>
                  <a:lnTo>
                    <a:pt x="109" y="47"/>
                  </a:lnTo>
                  <a:lnTo>
                    <a:pt x="109" y="73"/>
                  </a:lnTo>
                  <a:lnTo>
                    <a:pt x="109" y="94"/>
                  </a:lnTo>
                  <a:lnTo>
                    <a:pt x="94" y="110"/>
                  </a:lnTo>
                  <a:lnTo>
                    <a:pt x="75" y="110"/>
                  </a:lnTo>
                  <a:lnTo>
                    <a:pt x="56" y="115"/>
                  </a:lnTo>
                  <a:lnTo>
                    <a:pt x="28" y="126"/>
                  </a:lnTo>
                  <a:lnTo>
                    <a:pt x="9" y="147"/>
                  </a:lnTo>
                  <a:lnTo>
                    <a:pt x="5" y="163"/>
                  </a:lnTo>
                  <a:lnTo>
                    <a:pt x="0" y="180"/>
                  </a:lnTo>
                  <a:lnTo>
                    <a:pt x="0" y="211"/>
                  </a:lnTo>
                  <a:lnTo>
                    <a:pt x="0" y="233"/>
                  </a:lnTo>
                  <a:lnTo>
                    <a:pt x="43" y="238"/>
                  </a:lnTo>
                  <a:lnTo>
                    <a:pt x="66" y="238"/>
                  </a:lnTo>
                  <a:lnTo>
                    <a:pt x="90" y="238"/>
                  </a:lnTo>
                  <a:lnTo>
                    <a:pt x="122" y="248"/>
                  </a:lnTo>
                  <a:lnTo>
                    <a:pt x="137" y="254"/>
                  </a:lnTo>
                  <a:lnTo>
                    <a:pt x="156" y="280"/>
                  </a:lnTo>
                  <a:lnTo>
                    <a:pt x="160" y="296"/>
                  </a:lnTo>
                  <a:lnTo>
                    <a:pt x="160" y="313"/>
                  </a:lnTo>
                  <a:lnTo>
                    <a:pt x="160" y="333"/>
                  </a:lnTo>
                  <a:lnTo>
                    <a:pt x="160" y="355"/>
                  </a:lnTo>
                  <a:lnTo>
                    <a:pt x="160" y="371"/>
                  </a:lnTo>
                  <a:lnTo>
                    <a:pt x="141" y="393"/>
                  </a:lnTo>
                  <a:lnTo>
                    <a:pt x="122" y="403"/>
                  </a:lnTo>
                  <a:lnTo>
                    <a:pt x="80" y="408"/>
                  </a:lnTo>
                  <a:lnTo>
                    <a:pt x="52" y="408"/>
                  </a:lnTo>
                  <a:lnTo>
                    <a:pt x="28" y="413"/>
                  </a:lnTo>
                  <a:lnTo>
                    <a:pt x="14" y="430"/>
                  </a:lnTo>
                  <a:lnTo>
                    <a:pt x="9" y="466"/>
                  </a:lnTo>
                  <a:lnTo>
                    <a:pt x="9" y="483"/>
                  </a:lnTo>
                  <a:lnTo>
                    <a:pt x="9" y="504"/>
                  </a:lnTo>
                  <a:lnTo>
                    <a:pt x="24" y="520"/>
                  </a:lnTo>
                  <a:lnTo>
                    <a:pt x="62" y="541"/>
                  </a:lnTo>
                  <a:lnTo>
                    <a:pt x="80" y="546"/>
                  </a:lnTo>
                  <a:lnTo>
                    <a:pt x="94" y="546"/>
                  </a:lnTo>
                  <a:lnTo>
                    <a:pt x="109" y="546"/>
                  </a:lnTo>
                  <a:lnTo>
                    <a:pt x="132" y="546"/>
                  </a:lnTo>
                  <a:lnTo>
                    <a:pt x="165" y="563"/>
                  </a:lnTo>
                  <a:lnTo>
                    <a:pt x="174" y="579"/>
                  </a:lnTo>
                  <a:lnTo>
                    <a:pt x="179" y="600"/>
                  </a:lnTo>
                  <a:lnTo>
                    <a:pt x="179" y="626"/>
                  </a:lnTo>
                  <a:lnTo>
                    <a:pt x="179" y="642"/>
                  </a:lnTo>
                  <a:lnTo>
                    <a:pt x="160" y="664"/>
                  </a:lnTo>
                  <a:lnTo>
                    <a:pt x="141" y="674"/>
                  </a:lnTo>
                  <a:lnTo>
                    <a:pt x="113" y="685"/>
                  </a:lnTo>
                  <a:lnTo>
                    <a:pt x="94" y="685"/>
                  </a:lnTo>
                  <a:lnTo>
                    <a:pt x="62" y="691"/>
                  </a:lnTo>
                  <a:lnTo>
                    <a:pt x="47" y="691"/>
                  </a:lnTo>
                  <a:lnTo>
                    <a:pt x="33" y="691"/>
                  </a:lnTo>
                  <a:lnTo>
                    <a:pt x="19" y="717"/>
                  </a:lnTo>
                  <a:lnTo>
                    <a:pt x="14" y="744"/>
                  </a:lnTo>
                  <a:lnTo>
                    <a:pt x="19" y="781"/>
                  </a:lnTo>
                  <a:lnTo>
                    <a:pt x="52" y="807"/>
                  </a:lnTo>
                  <a:lnTo>
                    <a:pt x="90" y="834"/>
                  </a:lnTo>
                  <a:lnTo>
                    <a:pt x="118" y="834"/>
                  </a:lnTo>
                  <a:lnTo>
                    <a:pt x="141" y="834"/>
                  </a:lnTo>
                  <a:lnTo>
                    <a:pt x="156" y="834"/>
                  </a:lnTo>
                  <a:lnTo>
                    <a:pt x="184" y="834"/>
                  </a:lnTo>
                  <a:lnTo>
                    <a:pt x="221" y="839"/>
                  </a:lnTo>
                  <a:lnTo>
                    <a:pt x="236" y="845"/>
                  </a:lnTo>
                  <a:lnTo>
                    <a:pt x="250" y="872"/>
                  </a:lnTo>
                  <a:lnTo>
                    <a:pt x="250" y="903"/>
                  </a:lnTo>
                  <a:lnTo>
                    <a:pt x="250" y="925"/>
                  </a:lnTo>
                  <a:lnTo>
                    <a:pt x="217" y="951"/>
                  </a:lnTo>
                  <a:lnTo>
                    <a:pt x="198" y="957"/>
                  </a:lnTo>
                  <a:lnTo>
                    <a:pt x="137" y="962"/>
                  </a:lnTo>
                  <a:lnTo>
                    <a:pt x="118" y="967"/>
                  </a:lnTo>
                  <a:lnTo>
                    <a:pt x="90" y="967"/>
                  </a:lnTo>
                  <a:lnTo>
                    <a:pt x="75" y="9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 sz="1350"/>
            </a:p>
          </p:txBody>
        </p:sp>
      </p:grp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9353550" y="3505200"/>
            <a:ext cx="942975" cy="1619250"/>
            <a:chOff x="4324" y="2548"/>
            <a:chExt cx="712" cy="1497"/>
          </a:xfrm>
        </p:grpSpPr>
        <p:sp>
          <p:nvSpPr>
            <p:cNvPr id="37" name="AutoShape 35"/>
            <p:cNvSpPr>
              <a:spLocks noChangeArrowheads="1"/>
            </p:cNvSpPr>
            <p:nvPr/>
          </p:nvSpPr>
          <p:spPr bwMode="auto">
            <a:xfrm>
              <a:off x="4324" y="2548"/>
              <a:ext cx="712" cy="525"/>
            </a:xfrm>
            <a:prstGeom prst="homePlate">
              <a:avLst>
                <a:gd name="adj" fmla="val 4520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69056" tIns="34529" rIns="69056" bIns="34529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725" b="1">
                  <a:solidFill>
                    <a:schemeClr val="bg2"/>
                  </a:solidFill>
                  <a:latin typeface="Arial" panose="020B0604020202020204" pitchFamily="34" charset="0"/>
                </a:rPr>
                <a:t>Thread</a:t>
              </a:r>
              <a:endParaRPr kumimoji="0" lang="en-US" altLang="en-US" sz="1500" b="1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4471" y="3077"/>
              <a:ext cx="251" cy="968"/>
            </a:xfrm>
            <a:custGeom>
              <a:avLst/>
              <a:gdLst>
                <a:gd name="T0" fmla="*/ 52 w 251"/>
                <a:gd name="T1" fmla="*/ 4 h 968"/>
                <a:gd name="T2" fmla="*/ 85 w 251"/>
                <a:gd name="T3" fmla="*/ 9 h 968"/>
                <a:gd name="T4" fmla="*/ 109 w 251"/>
                <a:gd name="T5" fmla="*/ 47 h 968"/>
                <a:gd name="T6" fmla="*/ 109 w 251"/>
                <a:gd name="T7" fmla="*/ 94 h 968"/>
                <a:gd name="T8" fmla="*/ 75 w 251"/>
                <a:gd name="T9" fmla="*/ 110 h 968"/>
                <a:gd name="T10" fmla="*/ 28 w 251"/>
                <a:gd name="T11" fmla="*/ 126 h 968"/>
                <a:gd name="T12" fmla="*/ 5 w 251"/>
                <a:gd name="T13" fmla="*/ 163 h 968"/>
                <a:gd name="T14" fmla="*/ 0 w 251"/>
                <a:gd name="T15" fmla="*/ 211 h 968"/>
                <a:gd name="T16" fmla="*/ 43 w 251"/>
                <a:gd name="T17" fmla="*/ 238 h 968"/>
                <a:gd name="T18" fmla="*/ 90 w 251"/>
                <a:gd name="T19" fmla="*/ 238 h 968"/>
                <a:gd name="T20" fmla="*/ 137 w 251"/>
                <a:gd name="T21" fmla="*/ 254 h 968"/>
                <a:gd name="T22" fmla="*/ 160 w 251"/>
                <a:gd name="T23" fmla="*/ 296 h 968"/>
                <a:gd name="T24" fmla="*/ 160 w 251"/>
                <a:gd name="T25" fmla="*/ 333 h 968"/>
                <a:gd name="T26" fmla="*/ 160 w 251"/>
                <a:gd name="T27" fmla="*/ 371 h 968"/>
                <a:gd name="T28" fmla="*/ 122 w 251"/>
                <a:gd name="T29" fmla="*/ 403 h 968"/>
                <a:gd name="T30" fmla="*/ 52 w 251"/>
                <a:gd name="T31" fmla="*/ 408 h 968"/>
                <a:gd name="T32" fmla="*/ 14 w 251"/>
                <a:gd name="T33" fmla="*/ 430 h 968"/>
                <a:gd name="T34" fmla="*/ 9 w 251"/>
                <a:gd name="T35" fmla="*/ 483 h 968"/>
                <a:gd name="T36" fmla="*/ 24 w 251"/>
                <a:gd name="T37" fmla="*/ 520 h 968"/>
                <a:gd name="T38" fmla="*/ 80 w 251"/>
                <a:gd name="T39" fmla="*/ 546 h 968"/>
                <a:gd name="T40" fmla="*/ 109 w 251"/>
                <a:gd name="T41" fmla="*/ 546 h 968"/>
                <a:gd name="T42" fmla="*/ 165 w 251"/>
                <a:gd name="T43" fmla="*/ 563 h 968"/>
                <a:gd name="T44" fmla="*/ 179 w 251"/>
                <a:gd name="T45" fmla="*/ 600 h 968"/>
                <a:gd name="T46" fmla="*/ 179 w 251"/>
                <a:gd name="T47" fmla="*/ 642 h 968"/>
                <a:gd name="T48" fmla="*/ 141 w 251"/>
                <a:gd name="T49" fmla="*/ 674 h 968"/>
                <a:gd name="T50" fmla="*/ 94 w 251"/>
                <a:gd name="T51" fmla="*/ 685 h 968"/>
                <a:gd name="T52" fmla="*/ 47 w 251"/>
                <a:gd name="T53" fmla="*/ 691 h 968"/>
                <a:gd name="T54" fmla="*/ 19 w 251"/>
                <a:gd name="T55" fmla="*/ 717 h 968"/>
                <a:gd name="T56" fmla="*/ 19 w 251"/>
                <a:gd name="T57" fmla="*/ 781 h 968"/>
                <a:gd name="T58" fmla="*/ 90 w 251"/>
                <a:gd name="T59" fmla="*/ 834 h 968"/>
                <a:gd name="T60" fmla="*/ 141 w 251"/>
                <a:gd name="T61" fmla="*/ 834 h 968"/>
                <a:gd name="T62" fmla="*/ 184 w 251"/>
                <a:gd name="T63" fmla="*/ 834 h 968"/>
                <a:gd name="T64" fmla="*/ 236 w 251"/>
                <a:gd name="T65" fmla="*/ 845 h 968"/>
                <a:gd name="T66" fmla="*/ 250 w 251"/>
                <a:gd name="T67" fmla="*/ 903 h 968"/>
                <a:gd name="T68" fmla="*/ 217 w 251"/>
                <a:gd name="T69" fmla="*/ 951 h 968"/>
                <a:gd name="T70" fmla="*/ 137 w 251"/>
                <a:gd name="T71" fmla="*/ 962 h 968"/>
                <a:gd name="T72" fmla="*/ 90 w 251"/>
                <a:gd name="T73" fmla="*/ 967 h 96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1"/>
                <a:gd name="T112" fmla="*/ 0 h 968"/>
                <a:gd name="T113" fmla="*/ 251 w 251"/>
                <a:gd name="T114" fmla="*/ 968 h 96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1" h="968">
                  <a:moveTo>
                    <a:pt x="36" y="0"/>
                  </a:moveTo>
                  <a:lnTo>
                    <a:pt x="52" y="4"/>
                  </a:lnTo>
                  <a:lnTo>
                    <a:pt x="71" y="4"/>
                  </a:lnTo>
                  <a:lnTo>
                    <a:pt x="85" y="9"/>
                  </a:lnTo>
                  <a:lnTo>
                    <a:pt x="94" y="25"/>
                  </a:lnTo>
                  <a:lnTo>
                    <a:pt x="109" y="47"/>
                  </a:lnTo>
                  <a:lnTo>
                    <a:pt x="109" y="73"/>
                  </a:lnTo>
                  <a:lnTo>
                    <a:pt x="109" y="94"/>
                  </a:lnTo>
                  <a:lnTo>
                    <a:pt x="94" y="110"/>
                  </a:lnTo>
                  <a:lnTo>
                    <a:pt x="75" y="110"/>
                  </a:lnTo>
                  <a:lnTo>
                    <a:pt x="56" y="115"/>
                  </a:lnTo>
                  <a:lnTo>
                    <a:pt x="28" y="126"/>
                  </a:lnTo>
                  <a:lnTo>
                    <a:pt x="9" y="147"/>
                  </a:lnTo>
                  <a:lnTo>
                    <a:pt x="5" y="163"/>
                  </a:lnTo>
                  <a:lnTo>
                    <a:pt x="0" y="180"/>
                  </a:lnTo>
                  <a:lnTo>
                    <a:pt x="0" y="211"/>
                  </a:lnTo>
                  <a:lnTo>
                    <a:pt x="0" y="233"/>
                  </a:lnTo>
                  <a:lnTo>
                    <a:pt x="43" y="238"/>
                  </a:lnTo>
                  <a:lnTo>
                    <a:pt x="66" y="238"/>
                  </a:lnTo>
                  <a:lnTo>
                    <a:pt x="90" y="238"/>
                  </a:lnTo>
                  <a:lnTo>
                    <a:pt x="122" y="248"/>
                  </a:lnTo>
                  <a:lnTo>
                    <a:pt x="137" y="254"/>
                  </a:lnTo>
                  <a:lnTo>
                    <a:pt x="156" y="280"/>
                  </a:lnTo>
                  <a:lnTo>
                    <a:pt x="160" y="296"/>
                  </a:lnTo>
                  <a:lnTo>
                    <a:pt x="160" y="313"/>
                  </a:lnTo>
                  <a:lnTo>
                    <a:pt x="160" y="333"/>
                  </a:lnTo>
                  <a:lnTo>
                    <a:pt x="160" y="355"/>
                  </a:lnTo>
                  <a:lnTo>
                    <a:pt x="160" y="371"/>
                  </a:lnTo>
                  <a:lnTo>
                    <a:pt x="141" y="393"/>
                  </a:lnTo>
                  <a:lnTo>
                    <a:pt x="122" y="403"/>
                  </a:lnTo>
                  <a:lnTo>
                    <a:pt x="80" y="408"/>
                  </a:lnTo>
                  <a:lnTo>
                    <a:pt x="52" y="408"/>
                  </a:lnTo>
                  <a:lnTo>
                    <a:pt x="28" y="413"/>
                  </a:lnTo>
                  <a:lnTo>
                    <a:pt x="14" y="430"/>
                  </a:lnTo>
                  <a:lnTo>
                    <a:pt x="9" y="466"/>
                  </a:lnTo>
                  <a:lnTo>
                    <a:pt x="9" y="483"/>
                  </a:lnTo>
                  <a:lnTo>
                    <a:pt x="9" y="504"/>
                  </a:lnTo>
                  <a:lnTo>
                    <a:pt x="24" y="520"/>
                  </a:lnTo>
                  <a:lnTo>
                    <a:pt x="62" y="541"/>
                  </a:lnTo>
                  <a:lnTo>
                    <a:pt x="80" y="546"/>
                  </a:lnTo>
                  <a:lnTo>
                    <a:pt x="94" y="546"/>
                  </a:lnTo>
                  <a:lnTo>
                    <a:pt x="109" y="546"/>
                  </a:lnTo>
                  <a:lnTo>
                    <a:pt x="132" y="546"/>
                  </a:lnTo>
                  <a:lnTo>
                    <a:pt x="165" y="563"/>
                  </a:lnTo>
                  <a:lnTo>
                    <a:pt x="174" y="579"/>
                  </a:lnTo>
                  <a:lnTo>
                    <a:pt x="179" y="600"/>
                  </a:lnTo>
                  <a:lnTo>
                    <a:pt x="179" y="626"/>
                  </a:lnTo>
                  <a:lnTo>
                    <a:pt x="179" y="642"/>
                  </a:lnTo>
                  <a:lnTo>
                    <a:pt x="160" y="664"/>
                  </a:lnTo>
                  <a:lnTo>
                    <a:pt x="141" y="674"/>
                  </a:lnTo>
                  <a:lnTo>
                    <a:pt x="113" y="685"/>
                  </a:lnTo>
                  <a:lnTo>
                    <a:pt x="94" y="685"/>
                  </a:lnTo>
                  <a:lnTo>
                    <a:pt x="62" y="691"/>
                  </a:lnTo>
                  <a:lnTo>
                    <a:pt x="47" y="691"/>
                  </a:lnTo>
                  <a:lnTo>
                    <a:pt x="33" y="691"/>
                  </a:lnTo>
                  <a:lnTo>
                    <a:pt x="19" y="717"/>
                  </a:lnTo>
                  <a:lnTo>
                    <a:pt x="14" y="744"/>
                  </a:lnTo>
                  <a:lnTo>
                    <a:pt x="19" y="781"/>
                  </a:lnTo>
                  <a:lnTo>
                    <a:pt x="52" y="807"/>
                  </a:lnTo>
                  <a:lnTo>
                    <a:pt x="90" y="834"/>
                  </a:lnTo>
                  <a:lnTo>
                    <a:pt x="118" y="834"/>
                  </a:lnTo>
                  <a:lnTo>
                    <a:pt x="141" y="834"/>
                  </a:lnTo>
                  <a:lnTo>
                    <a:pt x="156" y="834"/>
                  </a:lnTo>
                  <a:lnTo>
                    <a:pt x="184" y="834"/>
                  </a:lnTo>
                  <a:lnTo>
                    <a:pt x="221" y="839"/>
                  </a:lnTo>
                  <a:lnTo>
                    <a:pt x="236" y="845"/>
                  </a:lnTo>
                  <a:lnTo>
                    <a:pt x="250" y="872"/>
                  </a:lnTo>
                  <a:lnTo>
                    <a:pt x="250" y="903"/>
                  </a:lnTo>
                  <a:lnTo>
                    <a:pt x="250" y="925"/>
                  </a:lnTo>
                  <a:lnTo>
                    <a:pt x="217" y="951"/>
                  </a:lnTo>
                  <a:lnTo>
                    <a:pt x="198" y="957"/>
                  </a:lnTo>
                  <a:lnTo>
                    <a:pt x="137" y="962"/>
                  </a:lnTo>
                  <a:lnTo>
                    <a:pt x="118" y="967"/>
                  </a:lnTo>
                  <a:lnTo>
                    <a:pt x="90" y="967"/>
                  </a:lnTo>
                  <a:lnTo>
                    <a:pt x="75" y="96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 sz="1350"/>
            </a:p>
          </p:txBody>
        </p:sp>
      </p:grp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7860506" y="2057400"/>
            <a:ext cx="0" cy="3810000"/>
          </a:xfrm>
          <a:prstGeom prst="line">
            <a:avLst/>
          </a:prstGeom>
          <a:noFill/>
          <a:ln w="38100">
            <a:solidFill>
              <a:srgbClr val="D50F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9145191" y="2057400"/>
            <a:ext cx="0" cy="3810000"/>
          </a:xfrm>
          <a:prstGeom prst="line">
            <a:avLst/>
          </a:prstGeom>
          <a:noFill/>
          <a:ln w="38100">
            <a:solidFill>
              <a:srgbClr val="D50F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7967" tIns="48983" rIns="97967" bIns="48983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7576366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Socket – </a:t>
            </a:r>
            <a:r>
              <a:rPr lang="en-CA" dirty="0"/>
              <a:t>C</a:t>
            </a:r>
            <a:r>
              <a:rPr lang="en-CA" dirty="0" smtClean="0"/>
              <a:t>onnection Oriented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33750" y="2167903"/>
            <a:ext cx="1066800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 dirty="0">
                <a:latin typeface="Arial" pitchFamily="34" charset="0"/>
              </a:rPr>
              <a:t>socket()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33750" y="2793378"/>
            <a:ext cx="1066800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bind()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33750" y="3479178"/>
            <a:ext cx="1063625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listen()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33750" y="4088778"/>
            <a:ext cx="1063625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accept()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333750" y="5079378"/>
            <a:ext cx="1063625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read()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333750" y="5536578"/>
            <a:ext cx="1063625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write()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981950" y="3514103"/>
            <a:ext cx="1066800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 dirty="0">
                <a:latin typeface="Arial" pitchFamily="34" charset="0"/>
              </a:rPr>
              <a:t>socket()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053921" y="3091828"/>
            <a:ext cx="8418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2000">
                <a:latin typeface="Arial" pitchFamily="34" charset="0"/>
              </a:rPr>
              <a:t>Client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981950" y="4199903"/>
            <a:ext cx="1066800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connect()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981950" y="5079378"/>
            <a:ext cx="1063625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write()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81950" y="5536578"/>
            <a:ext cx="1063625" cy="34607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read()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5010150" y="4317378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-353963">
            <a:off x="5238750" y="4164978"/>
            <a:ext cx="247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Arial" pitchFamily="34" charset="0"/>
              </a:rPr>
              <a:t>connection establishment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4400550" y="523177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375275" y="4911103"/>
            <a:ext cx="1450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Arial" pitchFamily="34" charset="0"/>
              </a:rPr>
              <a:t>data (request)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4416425" y="578105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391150" y="5460378"/>
            <a:ext cx="1212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Arial" pitchFamily="34" charset="0"/>
              </a:rPr>
              <a:t>data (reply)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790950" y="24885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790950" y="31743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790950" y="38601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790950" y="446977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790950" y="546037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439150" y="546037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439150" y="454597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439150" y="393637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747963" y="4469778"/>
            <a:ext cx="2228850" cy="58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de-DE" sz="1600">
                <a:latin typeface="Arial" pitchFamily="34" charset="0"/>
              </a:rPr>
              <a:t>blocks until connection</a:t>
            </a:r>
            <a:br>
              <a:rPr lang="de-DE" sz="1600">
                <a:latin typeface="Arial" pitchFamily="34" charset="0"/>
              </a:rPr>
            </a:br>
            <a:r>
              <a:rPr lang="de-DE" sz="1600">
                <a:latin typeface="Arial" pitchFamily="34" charset="0"/>
              </a:rPr>
              <a:t>from client</a:t>
            </a:r>
            <a:endParaRPr lang="en-US" sz="16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10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08" y="228721"/>
            <a:ext cx="10515600" cy="1325563"/>
          </a:xfrm>
        </p:spPr>
        <p:txBody>
          <a:bodyPr/>
          <a:lstStyle/>
          <a:p>
            <a:r>
              <a:rPr lang="en-CA" dirty="0" smtClean="0"/>
              <a:t>Socket- Connectionless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34606" y="2159270"/>
            <a:ext cx="1244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Arial" pitchFamily="34" charset="0"/>
              </a:rPr>
              <a:t>Server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4600" y="2676795"/>
            <a:ext cx="141537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>
                <a:latin typeface="Arial" pitchFamily="34" charset="0"/>
              </a:rPr>
              <a:t>socket()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4600" y="3302270"/>
            <a:ext cx="141537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>
                <a:latin typeface="Arial" pitchFamily="34" charset="0"/>
              </a:rPr>
              <a:t>bind()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362200" y="3988070"/>
            <a:ext cx="1718668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>
                <a:latin typeface="Arial" pitchFamily="34" charset="0"/>
              </a:rPr>
              <a:t>recvfrom()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00867" y="5767952"/>
            <a:ext cx="1411162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dirty="0" err="1">
                <a:latin typeface="Arial" pitchFamily="34" charset="0"/>
              </a:rPr>
              <a:t>sendto</a:t>
            </a:r>
            <a:r>
              <a:rPr lang="en-US" sz="2400" dirty="0">
                <a:latin typeface="Arial" pitchFamily="34" charset="0"/>
              </a:rPr>
              <a:t>()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235411" y="3048219"/>
            <a:ext cx="141537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>
                <a:latin typeface="Arial" pitchFamily="34" charset="0"/>
              </a:rPr>
              <a:t>socket()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933210" y="2190047"/>
            <a:ext cx="1635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Client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31888" y="4384964"/>
            <a:ext cx="1411162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>
                <a:latin typeface="Arial" pitchFamily="34" charset="0"/>
              </a:rPr>
              <a:t>sendto()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158726" y="5207270"/>
            <a:ext cx="1819767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>
                <a:latin typeface="Arial" pitchFamily="34" charset="0"/>
              </a:rPr>
              <a:t>recvfrom()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4114800" y="4353195"/>
            <a:ext cx="4217088" cy="182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280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556125" y="4353195"/>
            <a:ext cx="27886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>
                <a:latin typeface="Arial" pitchFamily="34" charset="0"/>
              </a:rPr>
              <a:t>data (request)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929974" y="5359667"/>
            <a:ext cx="4200840" cy="5495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 sz="280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56125" y="5767952"/>
            <a:ext cx="23122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</a:rPr>
              <a:t>data (reply)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971800" y="299747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280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971800" y="368327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280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971800" y="436907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280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789888" y="4811772"/>
            <a:ext cx="2855397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latin typeface="Arial" pitchFamily="34" charset="0"/>
              </a:rPr>
              <a:t>block</a:t>
            </a:r>
            <a:r>
              <a:rPr lang="de-DE" sz="2400" dirty="0">
                <a:latin typeface="Arial" pitchFamily="34" charset="0"/>
              </a:rPr>
              <a:t>s</a:t>
            </a:r>
            <a:r>
              <a:rPr lang="en-US" sz="2400" dirty="0">
                <a:latin typeface="Arial" pitchFamily="34" charset="0"/>
              </a:rPr>
              <a:t> until </a:t>
            </a:r>
            <a:r>
              <a:rPr lang="de-DE" sz="2400" dirty="0">
                <a:latin typeface="Arial" pitchFamily="34" charset="0"/>
              </a:rPr>
              <a:t>data</a:t>
            </a:r>
            <a:r>
              <a:rPr lang="en-US" sz="2400" dirty="0">
                <a:latin typeface="Arial" pitchFamily="34" charset="0"/>
              </a:rPr>
              <a:t/>
            </a:r>
            <a:br>
              <a:rPr lang="en-US" sz="2400" dirty="0">
                <a:latin typeface="Arial" pitchFamily="34" charset="0"/>
              </a:rPr>
            </a:br>
            <a:r>
              <a:rPr lang="de-DE" sz="2400" dirty="0">
                <a:latin typeface="Arial" pitchFamily="34" charset="0"/>
              </a:rPr>
              <a:t>received </a:t>
            </a:r>
            <a:r>
              <a:rPr lang="en-US" sz="2400" dirty="0">
                <a:latin typeface="Arial" pitchFamily="34" charset="0"/>
              </a:rPr>
              <a:t>from client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9030984" y="484662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2800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9005044" y="3516751"/>
            <a:ext cx="0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77740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ITSC205 Operating Systems Internals.</a:t>
            </a:r>
            <a:endParaRPr lang="en-US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Socket () system call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7242"/>
            <a:ext cx="10290243" cy="4114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Creates a socket</a:t>
            </a:r>
          </a:p>
          <a:p>
            <a:pPr marL="0" indent="0" eaLnBrk="1" hangingPunct="1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pPr marL="0" indent="0" eaLnBrk="1" hangingPunct="1">
              <a:buNone/>
            </a:pPr>
            <a:r>
              <a:rPr lang="en-US" dirty="0" smtClean="0"/>
              <a:t>#include &lt;sys/</a:t>
            </a:r>
            <a:r>
              <a:rPr lang="en-US" dirty="0" err="1" smtClean="0"/>
              <a:t>socket.h</a:t>
            </a:r>
            <a:r>
              <a:rPr lang="en-US" dirty="0" smtClean="0"/>
              <a:t>&gt;</a:t>
            </a:r>
          </a:p>
          <a:p>
            <a:pPr marL="0" indent="0" eaLnBrk="1" hangingPunct="1">
              <a:buNone/>
            </a:pPr>
            <a:r>
              <a:rPr lang="en-US" dirty="0" smtClean="0"/>
              <a:t>Socket(</a:t>
            </a:r>
            <a:r>
              <a:rPr lang="en-US" dirty="0" err="1" smtClean="0"/>
              <a:t>int</a:t>
            </a:r>
            <a:r>
              <a:rPr lang="en-US" dirty="0" smtClean="0"/>
              <a:t> domain, </a:t>
            </a:r>
            <a:r>
              <a:rPr lang="en-US" dirty="0" err="1" smtClean="0"/>
              <a:t>int</a:t>
            </a:r>
            <a:r>
              <a:rPr lang="en-US" dirty="0" smtClean="0"/>
              <a:t> type, </a:t>
            </a:r>
            <a:r>
              <a:rPr lang="en-US" dirty="0" err="1" smtClean="0"/>
              <a:t>int</a:t>
            </a:r>
            <a:r>
              <a:rPr lang="en-US" dirty="0" smtClean="0"/>
              <a:t> protocol)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Use Linux manual to verify system calls </a:t>
            </a:r>
            <a:r>
              <a:rPr lang="en-US" dirty="0" smtClean="0"/>
              <a:t>arguments</a:t>
            </a:r>
            <a:r>
              <a:rPr lang="en-US" dirty="0" smtClean="0"/>
              <a:t> and headers required</a:t>
            </a:r>
            <a:endParaRPr lang="en-US" dirty="0" smtClean="0"/>
          </a:p>
          <a:p>
            <a:pPr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8105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Pipes  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292" y="1347257"/>
            <a:ext cx="10378508" cy="4530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Acts as a conduit allowing two processes to communicate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Ordinary Pipes</a:t>
            </a:r>
            <a:r>
              <a:rPr lang="en-US" altLang="en-US" sz="24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allow communication in standard producer-consumer style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Producer writes to one end (the </a:t>
            </a:r>
            <a:r>
              <a:rPr lang="en-US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write-end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the pipe)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consumer reads from the other end (the </a:t>
            </a:r>
            <a:r>
              <a:rPr lang="en-US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read-end</a:t>
            </a:r>
            <a:r>
              <a:rPr lang="en-US" altLang="en-US" sz="2400" i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of the pipe)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Ordinary pipes are therefore unidirectional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Require parent-child relationship between communicating processes</a:t>
            </a:r>
          </a:p>
        </p:txBody>
      </p:sp>
      <p:pic>
        <p:nvPicPr>
          <p:cNvPr id="124932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17" y="4595613"/>
            <a:ext cx="623887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6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Operating System Concepts. </a:t>
            </a:r>
            <a:r>
              <a:rPr lang="en-US" dirty="0" err="1"/>
              <a:t>Silberschatz</a:t>
            </a:r>
            <a:r>
              <a:rPr lang="en-US" dirty="0"/>
              <a:t>, Galvin, Gagne. </a:t>
            </a:r>
            <a:r>
              <a:rPr lang="en-US" dirty="0" smtClean="0"/>
              <a:t>Latest Edition. </a:t>
            </a:r>
            <a:r>
              <a:rPr lang="en-US" dirty="0"/>
              <a:t>John Wiley &amp; Sons.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42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Text Book Slides – Copy Right</a:t>
            </a:r>
            <a:endParaRPr lang="en-CA" altLang="en-US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10" y="1896819"/>
            <a:ext cx="6682979" cy="376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340" y="565547"/>
            <a:ext cx="10516664" cy="5762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dirty="0"/>
              <a:t>Process and Memory Address Space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340" y="1270144"/>
            <a:ext cx="10516664" cy="47863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Process Address space is divided into: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 code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also called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text section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Current activity including</a:t>
            </a:r>
            <a:r>
              <a:rPr lang="en-US" altLang="en-US" b="1" dirty="0">
                <a:solidFill>
                  <a:srgbClr val="3366FF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program counter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processor registers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Stack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containing temporary 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 parameters, return addresses, local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Data section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containing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initialized and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uninitialize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variables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-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global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Heap</a:t>
            </a:r>
            <a:r>
              <a:rPr lang="en-US" alt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containing memory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dynamically allocated during run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One program can be several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Consider multiple users executing the same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One process can have several </a:t>
            </a:r>
            <a:r>
              <a:rPr lang="en-US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threads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Memory Address </a:t>
            </a:r>
            <a:r>
              <a:rPr lang="en-US" altLang="en-US" dirty="0" smtClean="0"/>
              <a:t>Space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894" y="1377441"/>
            <a:ext cx="4797029" cy="499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1377441"/>
            <a:ext cx="46482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display memory sections sizes and total used per running process use the following command:</a:t>
            </a:r>
          </a:p>
          <a:p>
            <a:pPr marL="489347" lvl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 size  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executable</a:t>
            </a:r>
          </a:p>
          <a:p>
            <a:pPr marL="489347" lvl="1"/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 size  </a:t>
            </a:r>
            <a:r>
              <a:rPr lang="en-US" altLang="en-US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a.out</a:t>
            </a:r>
            <a:endParaRPr lang="en-US" altLang="en-US" sz="28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381"/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"/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Address 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379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/proc/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kallsyms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file contains symbols to link and load modules with the respective memory location such 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  or t  Symbol is in Text Section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 or b Symbol is in 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uninitialized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section (BSS)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 or d Symbol is in </a:t>
            </a:r>
            <a:r>
              <a:rPr lang="en-US" altLang="en-US" sz="2800" dirty="0" smtClean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initialized </a:t>
            </a: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 or r Symbol is in read only data 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 nm  - will display the symbol name and type</a:t>
            </a:r>
          </a:p>
          <a:p>
            <a:pPr marL="489347" lvl="1" indent="0">
              <a:buNone/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ITSC205 Operating Systems Internals.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7055</TotalTime>
  <Words>3533</Words>
  <Application>Microsoft Office PowerPoint</Application>
  <PresentationFormat>Widescreen</PresentationFormat>
  <Paragraphs>492</Paragraphs>
  <Slides>65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MS PGothic</vt:lpstr>
      <vt:lpstr>Arial</vt:lpstr>
      <vt:lpstr>Calibri</vt:lpstr>
      <vt:lpstr>Comic Sans MS</vt:lpstr>
      <vt:lpstr>DejaVu Sans</vt:lpstr>
      <vt:lpstr>Lucida Sans Unicode</vt:lpstr>
      <vt:lpstr>Monotype Sorts</vt:lpstr>
      <vt:lpstr>Times New Roman</vt:lpstr>
      <vt:lpstr>Verdana</vt:lpstr>
      <vt:lpstr>Wingdings</vt:lpstr>
      <vt:lpstr>Office Theme</vt:lpstr>
      <vt:lpstr>Process Management</vt:lpstr>
      <vt:lpstr>Module Objectives</vt:lpstr>
      <vt:lpstr>Process Management Activities</vt:lpstr>
      <vt:lpstr>Process Concepts</vt:lpstr>
      <vt:lpstr>Process and Threads</vt:lpstr>
      <vt:lpstr>Single and Multithreaded Processes</vt:lpstr>
      <vt:lpstr>Process and Memory Address Space</vt:lpstr>
      <vt:lpstr>Process Memory Address Space</vt:lpstr>
      <vt:lpstr>Memory Address Space</vt:lpstr>
      <vt:lpstr>Threads in Memory</vt:lpstr>
      <vt:lpstr>Process Control Block (PCB)</vt:lpstr>
      <vt:lpstr>Process Representation in Linux</vt:lpstr>
      <vt:lpstr>PCB</vt:lpstr>
      <vt:lpstr>Thread Control Block (TCB)</vt:lpstr>
      <vt:lpstr>PCB - /PROC</vt:lpstr>
      <vt:lpstr>Linux /PROC Pseudo File System</vt:lpstr>
      <vt:lpstr>Context Switch</vt:lpstr>
      <vt:lpstr>Context Switch</vt:lpstr>
      <vt:lpstr>Process State</vt:lpstr>
      <vt:lpstr>Diagram of Process State</vt:lpstr>
      <vt:lpstr>Linux Process’ States</vt:lpstr>
      <vt:lpstr>Linux Process’ Attributes</vt:lpstr>
      <vt:lpstr>Signals </vt:lpstr>
      <vt:lpstr>Kill Command</vt:lpstr>
      <vt:lpstr>Signals</vt:lpstr>
      <vt:lpstr>Zombie and Orphan Processes</vt:lpstr>
      <vt:lpstr>Process Creation</vt:lpstr>
      <vt:lpstr>Process Creation</vt:lpstr>
      <vt:lpstr>A Tree of Processes in Linux</vt:lpstr>
      <vt:lpstr>Process Creation (Cont.)</vt:lpstr>
      <vt:lpstr>Linux Process System Calls</vt:lpstr>
      <vt:lpstr>Windows Processes</vt:lpstr>
      <vt:lpstr>Windows Process Creation</vt:lpstr>
      <vt:lpstr>Windows System Internals Tools</vt:lpstr>
      <vt:lpstr>DLLs (Dynamic Linked Libraries)</vt:lpstr>
      <vt:lpstr>DLLs (Dynamic Linked Libraries)</vt:lpstr>
      <vt:lpstr>Windows DLL</vt:lpstr>
      <vt:lpstr>Windows DLL</vt:lpstr>
      <vt:lpstr>Processes’ system calls</vt:lpstr>
      <vt:lpstr>fork() System Call</vt:lpstr>
      <vt:lpstr>fork()</vt:lpstr>
      <vt:lpstr>exec() Family</vt:lpstr>
      <vt:lpstr>wait() System call</vt:lpstr>
      <vt:lpstr>wait(&amp;status)</vt:lpstr>
      <vt:lpstr>exit() system call</vt:lpstr>
      <vt:lpstr>Wait () and Exit () system calls</vt:lpstr>
      <vt:lpstr>fork( ) behavior -Example</vt:lpstr>
      <vt:lpstr>C Program Cloning Separate Process</vt:lpstr>
      <vt:lpstr>Process Termination</vt:lpstr>
      <vt:lpstr>Process Termination</vt:lpstr>
      <vt:lpstr>Process Termination</vt:lpstr>
      <vt:lpstr>Signals Programming</vt:lpstr>
      <vt:lpstr>SIGNALS Programming</vt:lpstr>
      <vt:lpstr>Signals –system calls</vt:lpstr>
      <vt:lpstr>Inter-process Communication (IPC)</vt:lpstr>
      <vt:lpstr>Communications Models </vt:lpstr>
      <vt:lpstr>Communications in Client-Server Systems</vt:lpstr>
      <vt:lpstr>Sockets</vt:lpstr>
      <vt:lpstr>Socket Types</vt:lpstr>
      <vt:lpstr>Socket – Connection Oriented</vt:lpstr>
      <vt:lpstr>Socket- Connectionless</vt:lpstr>
      <vt:lpstr>Socket () system call</vt:lpstr>
      <vt:lpstr>Pipes  </vt:lpstr>
      <vt:lpstr>References</vt:lpstr>
      <vt:lpstr>Text Book Slides – Copy Right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Cyla Panin</dc:creator>
  <cp:lastModifiedBy>Patricia Castillo</cp:lastModifiedBy>
  <cp:revision>283</cp:revision>
  <dcterms:created xsi:type="dcterms:W3CDTF">2016-04-05T14:17:30Z</dcterms:created>
  <dcterms:modified xsi:type="dcterms:W3CDTF">2021-02-09T21:06:28Z</dcterms:modified>
</cp:coreProperties>
</file>