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8" r:id="rId2"/>
    <p:sldId id="260" r:id="rId3"/>
    <p:sldId id="341" r:id="rId4"/>
    <p:sldId id="393" r:id="rId5"/>
    <p:sldId id="342" r:id="rId6"/>
    <p:sldId id="394" r:id="rId7"/>
    <p:sldId id="262" r:id="rId8"/>
    <p:sldId id="343" r:id="rId9"/>
    <p:sldId id="344" r:id="rId10"/>
    <p:sldId id="395" r:id="rId11"/>
    <p:sldId id="399" r:id="rId12"/>
    <p:sldId id="404" r:id="rId13"/>
    <p:sldId id="402" r:id="rId14"/>
    <p:sldId id="347" r:id="rId15"/>
    <p:sldId id="406" r:id="rId16"/>
    <p:sldId id="348" r:id="rId17"/>
    <p:sldId id="349" r:id="rId18"/>
    <p:sldId id="435" r:id="rId19"/>
    <p:sldId id="396" r:id="rId20"/>
    <p:sldId id="431" r:id="rId21"/>
    <p:sldId id="350" r:id="rId22"/>
    <p:sldId id="397" r:id="rId23"/>
    <p:sldId id="351" r:id="rId24"/>
    <p:sldId id="352" r:id="rId25"/>
    <p:sldId id="407" r:id="rId26"/>
    <p:sldId id="408" r:id="rId27"/>
    <p:sldId id="410" r:id="rId28"/>
    <p:sldId id="412" r:id="rId29"/>
    <p:sldId id="411" r:id="rId30"/>
    <p:sldId id="355" r:id="rId31"/>
    <p:sldId id="356" r:id="rId32"/>
    <p:sldId id="357" r:id="rId33"/>
    <p:sldId id="358" r:id="rId34"/>
    <p:sldId id="359" r:id="rId35"/>
    <p:sldId id="360" r:id="rId36"/>
    <p:sldId id="271" r:id="rId37"/>
    <p:sldId id="418" r:id="rId38"/>
    <p:sldId id="363" r:id="rId39"/>
    <p:sldId id="420" r:id="rId40"/>
    <p:sldId id="364" r:id="rId41"/>
    <p:sldId id="422" r:id="rId42"/>
    <p:sldId id="365" r:id="rId43"/>
    <p:sldId id="421" r:id="rId44"/>
    <p:sldId id="419" r:id="rId45"/>
    <p:sldId id="367" r:id="rId46"/>
    <p:sldId id="423" r:id="rId47"/>
    <p:sldId id="368" r:id="rId48"/>
    <p:sldId id="369" r:id="rId49"/>
    <p:sldId id="370" r:id="rId50"/>
    <p:sldId id="302" r:id="rId51"/>
    <p:sldId id="424" r:id="rId52"/>
    <p:sldId id="372" r:id="rId53"/>
    <p:sldId id="425" r:id="rId54"/>
    <p:sldId id="373" r:id="rId55"/>
    <p:sldId id="374" r:id="rId56"/>
    <p:sldId id="375" r:id="rId57"/>
    <p:sldId id="376" r:id="rId58"/>
    <p:sldId id="377" r:id="rId59"/>
    <p:sldId id="378" r:id="rId60"/>
    <p:sldId id="379" r:id="rId61"/>
    <p:sldId id="380" r:id="rId62"/>
    <p:sldId id="428" r:id="rId63"/>
    <p:sldId id="381" r:id="rId64"/>
    <p:sldId id="427" r:id="rId65"/>
    <p:sldId id="426" r:id="rId66"/>
    <p:sldId id="384" r:id="rId67"/>
    <p:sldId id="386" r:id="rId68"/>
    <p:sldId id="417" r:id="rId69"/>
    <p:sldId id="388" r:id="rId70"/>
    <p:sldId id="415" r:id="rId71"/>
    <p:sldId id="413" r:id="rId72"/>
    <p:sldId id="400" r:id="rId73"/>
    <p:sldId id="401" r:id="rId74"/>
    <p:sldId id="33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autoAdjust="0"/>
    <p:restoredTop sz="57780" autoAdjust="0"/>
  </p:normalViewPr>
  <p:slideViewPr>
    <p:cSldViewPr snapToGrid="0" snapToObjects="1" showGuides="1">
      <p:cViewPr varScale="1">
        <p:scale>
          <a:sx n="43" d="100"/>
          <a:sy n="43" d="100"/>
        </p:scale>
        <p:origin x="1884" y="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ty Wong" userId="b5b9ca609fbca60a" providerId="LiveId" clId="{5DA4113C-A6B7-4AFB-A841-EBF5732B5A81}"/>
    <pc:docChg chg="custSel modSld">
      <pc:chgData name="Kitty Wong" userId="b5b9ca609fbca60a" providerId="LiveId" clId="{5DA4113C-A6B7-4AFB-A841-EBF5732B5A81}" dt="2018-03-15T05:09:24.237" v="0" actId="478"/>
      <pc:docMkLst>
        <pc:docMk/>
      </pc:docMkLst>
      <pc:sldChg chg="delSp">
        <pc:chgData name="Kitty Wong" userId="b5b9ca609fbca60a" providerId="LiveId" clId="{5DA4113C-A6B7-4AFB-A841-EBF5732B5A81}" dt="2018-03-15T05:09:24.237" v="0" actId="478"/>
        <pc:sldMkLst>
          <pc:docMk/>
          <pc:sldMk cId="2849561874" sldId="313"/>
        </pc:sldMkLst>
        <pc:inkChg chg="del">
          <ac:chgData name="Kitty Wong" userId="b5b9ca609fbca60a" providerId="LiveId" clId="{5DA4113C-A6B7-4AFB-A841-EBF5732B5A81}" dt="2018-03-15T05:09:24.237" v="0" actId="478"/>
          <ac:inkMkLst>
            <pc:docMk/>
            <pc:sldMk cId="2849561874" sldId="313"/>
            <ac:inkMk id="51" creationId="{00000000-0000-0000-0000-000000000000}"/>
          </ac:inkMkLst>
        </pc:inkChg>
      </pc:sldChg>
    </pc:docChg>
  </pc:docChgLst>
  <pc:docChgLst>
    <pc:chgData name="Kitty Wong" userId="b5b9ca609fbca60a" providerId="LiveId" clId="{789018E6-ADC9-4B19-836C-9F01FC97E228}"/>
    <pc:docChg chg="custSel modSld">
      <pc:chgData name="Kitty Wong" userId="b5b9ca609fbca60a" providerId="LiveId" clId="{789018E6-ADC9-4B19-836C-9F01FC97E228}" dt="2018-03-06T17:31:03.276" v="18" actId="20577"/>
      <pc:docMkLst>
        <pc:docMk/>
      </pc:docMkLst>
      <pc:sldChg chg="modNotesTx">
        <pc:chgData name="Kitty Wong" userId="b5b9ca609fbca60a" providerId="LiveId" clId="{789018E6-ADC9-4B19-836C-9F01FC97E228}" dt="2018-03-06T17:31:03.276" v="18" actId="20577"/>
        <pc:sldMkLst>
          <pc:docMk/>
          <pc:sldMk cId="1619823322" sldId="297"/>
        </pc:sldMkLst>
      </pc:sldChg>
    </pc:docChg>
  </pc:docChgLst>
</pc:chgInfo>
</file>

<file path=ppt/ink/ink1.xml><?xml version="1.0" encoding="utf-8"?>
<inkml:ink xmlns:inkml="http://www.w3.org/2003/InkML">
  <inkml:definitions/>
</inkml:ink>
</file>

<file path=ppt/ink/ink2.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2020-02-18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26</a:t>
            </a:fld>
            <a:endParaRPr lang="en-CA"/>
          </a:p>
        </p:txBody>
      </p:sp>
    </p:spTree>
    <p:extLst>
      <p:ext uri="{BB962C8B-B14F-4D97-AF65-F5344CB8AC3E}">
        <p14:creationId xmlns:p14="http://schemas.microsoft.com/office/powerpoint/2010/main" val="1002157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Again not very useful in this context,</a:t>
            </a:r>
            <a:r>
              <a:rPr lang="en-CA" baseline="0" dirty="0"/>
              <a:t> but it is the basis for all dynamic storage allocation problems (not just for memory, also for file systems).</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27</a:t>
            </a:fld>
            <a:endParaRPr lang="en-CA"/>
          </a:p>
        </p:txBody>
      </p:sp>
    </p:spTree>
    <p:extLst>
      <p:ext uri="{BB962C8B-B14F-4D97-AF65-F5344CB8AC3E}">
        <p14:creationId xmlns:p14="http://schemas.microsoft.com/office/powerpoint/2010/main" val="1359450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27FA75-4F9E-4991-B964-691E7E0D75B2}" type="slidenum">
              <a:rPr lang="en-US" altLang="en-US" smtClean="0">
                <a:latin typeface="Helvetica" panose="020B0604020202020204" pitchFamily="34" charset="0"/>
              </a:rPr>
              <a:pPr/>
              <a:t>33</a:t>
            </a:fld>
            <a:endParaRPr lang="en-US" altLang="en-US" smtClean="0">
              <a:latin typeface="Helvetica"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73950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D33B23-7927-4ACA-9C46-FD8BEB7CA6AF}" type="slidenum">
              <a:rPr lang="en-US" altLang="en-US" smtClean="0">
                <a:latin typeface="Helvetica" panose="020B0604020202020204" pitchFamily="34" charset="0"/>
              </a:rPr>
              <a:pPr/>
              <a:t>34</a:t>
            </a:fld>
            <a:endParaRPr lang="en-US" altLang="en-US" smtClean="0">
              <a:latin typeface="Helvetica" panose="020B060402020202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40187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MMU stores the base register value from the PCB into the relocation register.</a:t>
            </a:r>
          </a:p>
        </p:txBody>
      </p:sp>
      <p:sp>
        <p:nvSpPr>
          <p:cNvPr id="4" name="Slide Number Placeholder 3"/>
          <p:cNvSpPr>
            <a:spLocks noGrp="1"/>
          </p:cNvSpPr>
          <p:nvPr>
            <p:ph type="sldNum" sz="quarter" idx="10"/>
          </p:nvPr>
        </p:nvSpPr>
        <p:spPr/>
        <p:txBody>
          <a:bodyPr/>
          <a:lstStyle/>
          <a:p>
            <a:fld id="{D9DF01B0-FE71-4C35-BC11-34BCAF52C437}" type="slidenum">
              <a:rPr lang="en-CA" smtClean="0"/>
              <a:t>36</a:t>
            </a:fld>
            <a:endParaRPr lang="en-CA"/>
          </a:p>
        </p:txBody>
      </p:sp>
    </p:spTree>
    <p:extLst>
      <p:ext uri="{BB962C8B-B14F-4D97-AF65-F5344CB8AC3E}">
        <p14:creationId xmlns:p14="http://schemas.microsoft.com/office/powerpoint/2010/main" val="3471984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0032A4-E3E4-4933-8941-08D7E0112187}" type="slidenum">
              <a:rPr lang="en-US" altLang="en-US" smtClean="0">
                <a:latin typeface="Helvetica" panose="020B0604020202020204" pitchFamily="34" charset="0"/>
              </a:rPr>
              <a:pPr/>
              <a:t>38</a:t>
            </a:fld>
            <a:endParaRPr lang="en-US" altLang="en-US" smtClean="0">
              <a:latin typeface="Helvetica"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12760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58142A-FC5A-4BAF-8EF0-F58D49158730}" type="slidenum">
              <a:rPr lang="en-US" altLang="en-US" smtClean="0">
                <a:latin typeface="Helvetica" panose="020B0604020202020204" pitchFamily="34" charset="0"/>
              </a:rPr>
              <a:pPr/>
              <a:t>40</a:t>
            </a:fld>
            <a:endParaRPr lang="en-US" altLang="en-US" smtClean="0">
              <a:latin typeface="Helvetica"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79336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46</a:t>
            </a:fld>
            <a:endParaRPr lang="en-CA"/>
          </a:p>
        </p:txBody>
      </p:sp>
    </p:spTree>
    <p:extLst>
      <p:ext uri="{BB962C8B-B14F-4D97-AF65-F5344CB8AC3E}">
        <p14:creationId xmlns:p14="http://schemas.microsoft.com/office/powerpoint/2010/main" val="2201200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256075-4EBC-4020-A44B-7E13E2083909}" type="slidenum">
              <a:rPr lang="en-US" altLang="en-US" smtClean="0">
                <a:latin typeface="Helvetica" panose="020B0604020202020204" pitchFamily="34" charset="0"/>
              </a:rPr>
              <a:pPr/>
              <a:t>49</a:t>
            </a:fld>
            <a:endParaRPr lang="en-US" altLang="en-US" smtClean="0">
              <a:latin typeface="Helvetica"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43770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50</a:t>
            </a:fld>
            <a:endParaRPr lang="en-CA"/>
          </a:p>
        </p:txBody>
      </p:sp>
    </p:spTree>
    <p:extLst>
      <p:ext uri="{BB962C8B-B14F-4D97-AF65-F5344CB8AC3E}">
        <p14:creationId xmlns:p14="http://schemas.microsoft.com/office/powerpoint/2010/main" val="22293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7</a:t>
            </a:fld>
            <a:endParaRPr lang="en-CA"/>
          </a:p>
        </p:txBody>
      </p:sp>
    </p:spTree>
    <p:extLst>
      <p:ext uri="{BB962C8B-B14F-4D97-AF65-F5344CB8AC3E}">
        <p14:creationId xmlns:p14="http://schemas.microsoft.com/office/powerpoint/2010/main" val="930226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700">
                <a:solidFill>
                  <a:schemeClr val="tx1"/>
                </a:solidFill>
                <a:latin typeface="Times New Roman" panose="02020603050405020304" pitchFamily="18" charset="0"/>
                <a:ea typeface="MS PGothic" panose="020B0600070205080204" pitchFamily="34" charset="-128"/>
              </a:defRPr>
            </a:lvl1pPr>
            <a:lvl2pPr marL="755650" indent="-290513" defTabSz="930275">
              <a:spcBef>
                <a:spcPct val="30000"/>
              </a:spcBef>
              <a:defRPr sz="1700">
                <a:solidFill>
                  <a:schemeClr val="tx1"/>
                </a:solidFill>
                <a:latin typeface="Times New Roman" panose="02020603050405020304" pitchFamily="18" charset="0"/>
                <a:ea typeface="MS PGothic" panose="020B0600070205080204" pitchFamily="34" charset="-128"/>
              </a:defRPr>
            </a:lvl2pPr>
            <a:lvl3pPr marL="1162050" indent="-231775" defTabSz="930275">
              <a:spcBef>
                <a:spcPct val="30000"/>
              </a:spcBef>
              <a:defRPr sz="1700">
                <a:solidFill>
                  <a:schemeClr val="tx1"/>
                </a:solidFill>
                <a:latin typeface="Times New Roman" panose="02020603050405020304" pitchFamily="18" charset="0"/>
                <a:ea typeface="MS PGothic" panose="020B0600070205080204" pitchFamily="34" charset="-128"/>
              </a:defRPr>
            </a:lvl3pPr>
            <a:lvl4pPr marL="1627188" indent="-231775" defTabSz="930275">
              <a:spcBef>
                <a:spcPct val="30000"/>
              </a:spcBef>
              <a:defRPr sz="1700">
                <a:solidFill>
                  <a:schemeClr val="tx1"/>
                </a:solidFill>
                <a:latin typeface="Times New Roman" panose="02020603050405020304" pitchFamily="18" charset="0"/>
                <a:ea typeface="MS PGothic" panose="020B0600070205080204" pitchFamily="34" charset="-128"/>
              </a:defRPr>
            </a:lvl4pPr>
            <a:lvl5pPr marL="2092325" indent="-231775" defTabSz="930275">
              <a:spcBef>
                <a:spcPct val="30000"/>
              </a:spcBef>
              <a:defRPr sz="1700">
                <a:solidFill>
                  <a:schemeClr val="tx1"/>
                </a:solidFill>
                <a:latin typeface="Times New Roman" panose="02020603050405020304" pitchFamily="18" charset="0"/>
                <a:ea typeface="MS PGothic" panose="020B0600070205080204" pitchFamily="34" charset="-128"/>
              </a:defRPr>
            </a:lvl5pPr>
            <a:lvl6pPr marL="25495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30067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639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9211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D3AEE16A-F83F-4065-8738-5E7020198D79}" type="slidenum">
              <a:rPr lang="en-GB" altLang="en-US" sz="1200" smtClean="0">
                <a:latin typeface="Arial" panose="020B0604020202020204" pitchFamily="34" charset="0"/>
              </a:rPr>
              <a:pPr eaLnBrk="1" hangingPunct="1">
                <a:spcBef>
                  <a:spcPct val="0"/>
                </a:spcBef>
              </a:pPr>
              <a:t>57</a:t>
            </a:fld>
            <a:endParaRPr lang="en-GB" altLang="en-US" sz="1200" smtClean="0">
              <a:latin typeface="Arial" panose="020B0604020202020204" pitchFamily="34" charset="0"/>
            </a:endParaRPr>
          </a:p>
        </p:txBody>
      </p:sp>
      <p:sp>
        <p:nvSpPr>
          <p:cNvPr id="65539" name="Rectangle 2"/>
          <p:cNvSpPr>
            <a:spLocks noChangeArrowheads="1"/>
          </p:cNvSpPr>
          <p:nvPr/>
        </p:nvSpPr>
        <p:spPr bwMode="auto">
          <a:xfrm>
            <a:off x="3965575" y="-3175"/>
            <a:ext cx="3032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ctr"/>
          <a:lstStyle>
            <a:lvl1pPr>
              <a:spcBef>
                <a:spcPct val="30000"/>
              </a:spcBef>
              <a:defRPr sz="17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7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7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7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7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endParaRPr lang="en-CA" altLang="en-US" sz="2000">
              <a:latin typeface="Arial" panose="020B0604020202020204" pitchFamily="34" charset="0"/>
            </a:endParaRPr>
          </a:p>
        </p:txBody>
      </p:sp>
      <p:sp>
        <p:nvSpPr>
          <p:cNvPr id="65540" name="Rectangle 3"/>
          <p:cNvSpPr>
            <a:spLocks noChangeArrowheads="1"/>
          </p:cNvSpPr>
          <p:nvPr/>
        </p:nvSpPr>
        <p:spPr bwMode="auto">
          <a:xfrm>
            <a:off x="3965575" y="8818563"/>
            <a:ext cx="3032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2" tIns="0" rIns="19052" bIns="0" anchor="b"/>
          <a:lstStyle>
            <a:lvl1pPr defTabSz="917575">
              <a:spcBef>
                <a:spcPct val="30000"/>
              </a:spcBef>
              <a:defRPr sz="1700">
                <a:solidFill>
                  <a:schemeClr val="tx1"/>
                </a:solidFill>
                <a:latin typeface="Times New Roman" panose="02020603050405020304" pitchFamily="18" charset="0"/>
                <a:ea typeface="MS PGothic" panose="020B0600070205080204" pitchFamily="34" charset="-128"/>
              </a:defRPr>
            </a:lvl1pPr>
            <a:lvl2pPr marL="742950" indent="-285750" defTabSz="917575">
              <a:spcBef>
                <a:spcPct val="30000"/>
              </a:spcBef>
              <a:defRPr sz="1700">
                <a:solidFill>
                  <a:schemeClr val="tx1"/>
                </a:solidFill>
                <a:latin typeface="Times New Roman" panose="02020603050405020304" pitchFamily="18" charset="0"/>
                <a:ea typeface="MS PGothic" panose="020B0600070205080204" pitchFamily="34" charset="-128"/>
              </a:defRPr>
            </a:lvl2pPr>
            <a:lvl3pPr marL="1143000" indent="-228600" defTabSz="917575">
              <a:spcBef>
                <a:spcPct val="30000"/>
              </a:spcBef>
              <a:defRPr sz="1700">
                <a:solidFill>
                  <a:schemeClr val="tx1"/>
                </a:solidFill>
                <a:latin typeface="Times New Roman" panose="02020603050405020304" pitchFamily="18" charset="0"/>
                <a:ea typeface="MS PGothic" panose="020B0600070205080204" pitchFamily="34" charset="-128"/>
              </a:defRPr>
            </a:lvl3pPr>
            <a:lvl4pPr marL="1600200" indent="-228600" defTabSz="917575">
              <a:spcBef>
                <a:spcPct val="30000"/>
              </a:spcBef>
              <a:defRPr sz="1700">
                <a:solidFill>
                  <a:schemeClr val="tx1"/>
                </a:solidFill>
                <a:latin typeface="Times New Roman" panose="02020603050405020304" pitchFamily="18" charset="0"/>
                <a:ea typeface="MS PGothic" panose="020B0600070205080204" pitchFamily="34" charset="-128"/>
              </a:defRPr>
            </a:lvl4pPr>
            <a:lvl5pPr marL="2057400" indent="-228600" defTabSz="917575">
              <a:spcBef>
                <a:spcPct val="30000"/>
              </a:spcBef>
              <a:defRPr sz="1700">
                <a:solidFill>
                  <a:schemeClr val="tx1"/>
                </a:solidFill>
                <a:latin typeface="Times New Roman" panose="02020603050405020304" pitchFamily="18" charset="0"/>
                <a:ea typeface="MS PGothic" panose="020B0600070205080204" pitchFamily="34" charset="-128"/>
              </a:defRPr>
            </a:lvl5pPr>
            <a:lvl6pPr marL="2514600" indent="-228600" defTabSz="9175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2971800" indent="-228600" defTabSz="9175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29000" indent="-228600" defTabSz="9175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886200" indent="-228600" defTabSz="9175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algn="r">
              <a:spcBef>
                <a:spcPct val="0"/>
              </a:spcBef>
            </a:pPr>
            <a:r>
              <a:rPr lang="en-US" altLang="en-US" sz="900" i="1">
                <a:latin typeface="Arial" panose="020B0604020202020204" pitchFamily="34" charset="0"/>
              </a:rPr>
              <a:t>7</a:t>
            </a:r>
          </a:p>
        </p:txBody>
      </p:sp>
      <p:sp>
        <p:nvSpPr>
          <p:cNvPr id="65541" name="Rectangle 4"/>
          <p:cNvSpPr>
            <a:spLocks noChangeArrowheads="1"/>
          </p:cNvSpPr>
          <p:nvPr/>
        </p:nvSpPr>
        <p:spPr bwMode="auto">
          <a:xfrm>
            <a:off x="0" y="8818563"/>
            <a:ext cx="3032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ctr"/>
          <a:lstStyle>
            <a:lvl1pPr>
              <a:spcBef>
                <a:spcPct val="30000"/>
              </a:spcBef>
              <a:defRPr sz="17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7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7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7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7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endParaRPr lang="en-CA" altLang="en-US" sz="2000">
              <a:latin typeface="Arial" panose="020B0604020202020204" pitchFamily="34" charset="0"/>
            </a:endParaRPr>
          </a:p>
        </p:txBody>
      </p:sp>
      <p:sp>
        <p:nvSpPr>
          <p:cNvPr id="65542" name="Rectangle 5"/>
          <p:cNvSpPr>
            <a:spLocks noChangeArrowheads="1"/>
          </p:cNvSpPr>
          <p:nvPr/>
        </p:nvSpPr>
        <p:spPr bwMode="auto">
          <a:xfrm>
            <a:off x="0" y="-3175"/>
            <a:ext cx="3032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ctr"/>
          <a:lstStyle>
            <a:lvl1pPr>
              <a:spcBef>
                <a:spcPct val="30000"/>
              </a:spcBef>
              <a:defRPr sz="17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7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7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7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7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endParaRPr lang="en-CA" altLang="en-US" sz="2000">
              <a:latin typeface="Arial" panose="020B0604020202020204" pitchFamily="34" charset="0"/>
            </a:endParaRPr>
          </a:p>
        </p:txBody>
      </p:sp>
      <p:sp>
        <p:nvSpPr>
          <p:cNvPr id="65543" name="Rectangle 6"/>
          <p:cNvSpPr>
            <a:spLocks noGrp="1" noRot="1" noChangeAspect="1" noChangeArrowheads="1" noTextEdit="1"/>
          </p:cNvSpPr>
          <p:nvPr>
            <p:ph type="sldImg"/>
          </p:nvPr>
        </p:nvSpPr>
        <p:spPr>
          <a:xfrm>
            <a:off x="423863" y="712788"/>
            <a:ext cx="6153150" cy="3462337"/>
          </a:xfrm>
          <a:ln w="12700" cap="flat">
            <a:solidFill>
              <a:schemeClr val="tx1"/>
            </a:solidFill>
          </a:ln>
        </p:spPr>
      </p:sp>
      <p:sp>
        <p:nvSpPr>
          <p:cNvPr id="65544" name="Rectangle 7"/>
          <p:cNvSpPr>
            <a:spLocks noGrp="1" noChangeArrowheads="1"/>
          </p:cNvSpPr>
          <p:nvPr>
            <p:ph type="body" idx="1"/>
          </p:nvPr>
        </p:nvSpPr>
        <p:spPr>
          <a:xfrm>
            <a:off x="947738" y="4365625"/>
            <a:ext cx="5102225" cy="420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8" tIns="49215" rIns="92078" bIns="49215"/>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1562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700">
                <a:solidFill>
                  <a:schemeClr val="tx1"/>
                </a:solidFill>
                <a:latin typeface="Times New Roman" panose="02020603050405020304" pitchFamily="18" charset="0"/>
                <a:ea typeface="MS PGothic" panose="020B0600070205080204" pitchFamily="34" charset="-128"/>
              </a:defRPr>
            </a:lvl1pPr>
            <a:lvl2pPr marL="755650" indent="-290513" defTabSz="930275">
              <a:spcBef>
                <a:spcPct val="30000"/>
              </a:spcBef>
              <a:defRPr sz="1700">
                <a:solidFill>
                  <a:schemeClr val="tx1"/>
                </a:solidFill>
                <a:latin typeface="Times New Roman" panose="02020603050405020304" pitchFamily="18" charset="0"/>
                <a:ea typeface="MS PGothic" panose="020B0600070205080204" pitchFamily="34" charset="-128"/>
              </a:defRPr>
            </a:lvl2pPr>
            <a:lvl3pPr marL="1162050" indent="-231775" defTabSz="930275">
              <a:spcBef>
                <a:spcPct val="30000"/>
              </a:spcBef>
              <a:defRPr sz="1700">
                <a:solidFill>
                  <a:schemeClr val="tx1"/>
                </a:solidFill>
                <a:latin typeface="Times New Roman" panose="02020603050405020304" pitchFamily="18" charset="0"/>
                <a:ea typeface="MS PGothic" panose="020B0600070205080204" pitchFamily="34" charset="-128"/>
              </a:defRPr>
            </a:lvl3pPr>
            <a:lvl4pPr marL="1627188" indent="-231775" defTabSz="930275">
              <a:spcBef>
                <a:spcPct val="30000"/>
              </a:spcBef>
              <a:defRPr sz="1700">
                <a:solidFill>
                  <a:schemeClr val="tx1"/>
                </a:solidFill>
                <a:latin typeface="Times New Roman" panose="02020603050405020304" pitchFamily="18" charset="0"/>
                <a:ea typeface="MS PGothic" panose="020B0600070205080204" pitchFamily="34" charset="-128"/>
              </a:defRPr>
            </a:lvl4pPr>
            <a:lvl5pPr marL="2092325" indent="-231775" defTabSz="930275">
              <a:spcBef>
                <a:spcPct val="30000"/>
              </a:spcBef>
              <a:defRPr sz="1700">
                <a:solidFill>
                  <a:schemeClr val="tx1"/>
                </a:solidFill>
                <a:latin typeface="Times New Roman" panose="02020603050405020304" pitchFamily="18" charset="0"/>
                <a:ea typeface="MS PGothic" panose="020B0600070205080204" pitchFamily="34" charset="-128"/>
              </a:defRPr>
            </a:lvl5pPr>
            <a:lvl6pPr marL="25495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30067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639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9211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131898F4-ABA3-4F21-872A-D880425F43F7}" type="slidenum">
              <a:rPr lang="en-GB" altLang="en-US" sz="1200" smtClean="0">
                <a:latin typeface="Arial" panose="020B0604020202020204" pitchFamily="34" charset="0"/>
              </a:rPr>
              <a:pPr eaLnBrk="1" hangingPunct="1">
                <a:spcBef>
                  <a:spcPct val="0"/>
                </a:spcBef>
              </a:pPr>
              <a:t>58</a:t>
            </a:fld>
            <a:endParaRPr lang="en-GB" altLang="en-US" sz="1200" smtClean="0">
              <a:latin typeface="Arial" panose="020B0604020202020204" pitchFamily="34" charset="0"/>
            </a:endParaRPr>
          </a:p>
        </p:txBody>
      </p:sp>
      <p:sp>
        <p:nvSpPr>
          <p:cNvPr id="67587" name="Rectangle 2"/>
          <p:cNvSpPr>
            <a:spLocks noChangeArrowheads="1"/>
          </p:cNvSpPr>
          <p:nvPr/>
        </p:nvSpPr>
        <p:spPr bwMode="auto">
          <a:xfrm>
            <a:off x="3965575" y="-1588"/>
            <a:ext cx="303212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ctr"/>
          <a:lstStyle>
            <a:lvl1pPr>
              <a:spcBef>
                <a:spcPct val="30000"/>
              </a:spcBef>
              <a:defRPr sz="17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7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7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7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7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endParaRPr lang="en-CA" altLang="en-US" sz="2000">
              <a:latin typeface="Arial" panose="020B0604020202020204" pitchFamily="34" charset="0"/>
            </a:endParaRPr>
          </a:p>
        </p:txBody>
      </p:sp>
      <p:sp>
        <p:nvSpPr>
          <p:cNvPr id="67588" name="Rectangle 3"/>
          <p:cNvSpPr>
            <a:spLocks noChangeArrowheads="1"/>
          </p:cNvSpPr>
          <p:nvPr/>
        </p:nvSpPr>
        <p:spPr bwMode="auto">
          <a:xfrm>
            <a:off x="3965575" y="8818563"/>
            <a:ext cx="3032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49" tIns="0" rIns="19249" bIns="0" anchor="b"/>
          <a:lstStyle>
            <a:lvl1pPr defTabSz="892175">
              <a:spcBef>
                <a:spcPct val="30000"/>
              </a:spcBef>
              <a:defRPr sz="1700">
                <a:solidFill>
                  <a:schemeClr val="tx1"/>
                </a:solidFill>
                <a:latin typeface="Times New Roman" panose="02020603050405020304" pitchFamily="18" charset="0"/>
                <a:ea typeface="MS PGothic" panose="020B0600070205080204" pitchFamily="34" charset="-128"/>
              </a:defRPr>
            </a:lvl1pPr>
            <a:lvl2pPr marL="742950" indent="-285750" defTabSz="892175">
              <a:spcBef>
                <a:spcPct val="30000"/>
              </a:spcBef>
              <a:defRPr sz="1700">
                <a:solidFill>
                  <a:schemeClr val="tx1"/>
                </a:solidFill>
                <a:latin typeface="Times New Roman" panose="02020603050405020304" pitchFamily="18" charset="0"/>
                <a:ea typeface="MS PGothic" panose="020B0600070205080204" pitchFamily="34" charset="-128"/>
              </a:defRPr>
            </a:lvl2pPr>
            <a:lvl3pPr marL="1143000" indent="-228600" defTabSz="892175">
              <a:spcBef>
                <a:spcPct val="30000"/>
              </a:spcBef>
              <a:defRPr sz="1700">
                <a:solidFill>
                  <a:schemeClr val="tx1"/>
                </a:solidFill>
                <a:latin typeface="Times New Roman" panose="02020603050405020304" pitchFamily="18" charset="0"/>
                <a:ea typeface="MS PGothic" panose="020B0600070205080204" pitchFamily="34" charset="-128"/>
              </a:defRPr>
            </a:lvl3pPr>
            <a:lvl4pPr marL="1600200" indent="-228600" defTabSz="892175">
              <a:spcBef>
                <a:spcPct val="30000"/>
              </a:spcBef>
              <a:defRPr sz="1700">
                <a:solidFill>
                  <a:schemeClr val="tx1"/>
                </a:solidFill>
                <a:latin typeface="Times New Roman" panose="02020603050405020304" pitchFamily="18" charset="0"/>
                <a:ea typeface="MS PGothic" panose="020B0600070205080204" pitchFamily="34" charset="-128"/>
              </a:defRPr>
            </a:lvl4pPr>
            <a:lvl5pPr marL="2057400" indent="-228600" defTabSz="892175">
              <a:spcBef>
                <a:spcPct val="30000"/>
              </a:spcBef>
              <a:defRPr sz="1700">
                <a:solidFill>
                  <a:schemeClr val="tx1"/>
                </a:solidFill>
                <a:latin typeface="Times New Roman" panose="02020603050405020304" pitchFamily="18" charset="0"/>
                <a:ea typeface="MS PGothic" panose="020B0600070205080204" pitchFamily="34" charset="-128"/>
              </a:defRPr>
            </a:lvl5pPr>
            <a:lvl6pPr marL="2514600" indent="-228600" defTabSz="8921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2971800" indent="-228600" defTabSz="8921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29000" indent="-228600" defTabSz="8921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886200" indent="-228600" defTabSz="8921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algn="r">
              <a:spcBef>
                <a:spcPct val="0"/>
              </a:spcBef>
            </a:pPr>
            <a:endParaRPr lang="en-US" altLang="en-US" sz="900" i="1">
              <a:latin typeface="Arial" panose="020B0604020202020204" pitchFamily="34" charset="0"/>
            </a:endParaRPr>
          </a:p>
        </p:txBody>
      </p:sp>
      <p:sp>
        <p:nvSpPr>
          <p:cNvPr id="67589" name="Rectangle 4"/>
          <p:cNvSpPr>
            <a:spLocks noChangeArrowheads="1"/>
          </p:cNvSpPr>
          <p:nvPr/>
        </p:nvSpPr>
        <p:spPr bwMode="auto">
          <a:xfrm>
            <a:off x="0" y="8818563"/>
            <a:ext cx="3032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ctr"/>
          <a:lstStyle>
            <a:lvl1pPr>
              <a:spcBef>
                <a:spcPct val="30000"/>
              </a:spcBef>
              <a:defRPr sz="17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7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7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7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7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endParaRPr lang="en-CA" altLang="en-US" sz="2000">
              <a:latin typeface="Arial" panose="020B0604020202020204" pitchFamily="34" charset="0"/>
            </a:endParaRPr>
          </a:p>
        </p:txBody>
      </p:sp>
      <p:sp>
        <p:nvSpPr>
          <p:cNvPr id="67590" name="Rectangle 5"/>
          <p:cNvSpPr>
            <a:spLocks noChangeArrowheads="1"/>
          </p:cNvSpPr>
          <p:nvPr/>
        </p:nvSpPr>
        <p:spPr bwMode="auto">
          <a:xfrm>
            <a:off x="0" y="-1588"/>
            <a:ext cx="303212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ctr"/>
          <a:lstStyle>
            <a:lvl1pPr>
              <a:spcBef>
                <a:spcPct val="30000"/>
              </a:spcBef>
              <a:defRPr sz="17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7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7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7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7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endParaRPr lang="en-CA" altLang="en-US" sz="2000">
              <a:latin typeface="Arial" panose="020B0604020202020204" pitchFamily="34" charset="0"/>
            </a:endParaRPr>
          </a:p>
        </p:txBody>
      </p:sp>
      <p:sp>
        <p:nvSpPr>
          <p:cNvPr id="67591" name="Rectangle 6"/>
          <p:cNvSpPr>
            <a:spLocks noGrp="1" noRot="1" noChangeAspect="1" noChangeArrowheads="1" noTextEdit="1"/>
          </p:cNvSpPr>
          <p:nvPr>
            <p:ph type="sldImg"/>
          </p:nvPr>
        </p:nvSpPr>
        <p:spPr>
          <a:xfrm>
            <a:off x="422275" y="704850"/>
            <a:ext cx="6164263" cy="3468688"/>
          </a:xfrm>
          <a:ln w="12700" cap="flat">
            <a:solidFill>
              <a:schemeClr val="tx1"/>
            </a:solidFill>
          </a:ln>
        </p:spPr>
      </p:sp>
      <p:sp>
        <p:nvSpPr>
          <p:cNvPr id="67592" name="Rectangle 7"/>
          <p:cNvSpPr>
            <a:spLocks noGrp="1" noChangeArrowheads="1"/>
          </p:cNvSpPr>
          <p:nvPr>
            <p:ph type="body" idx="1"/>
          </p:nvPr>
        </p:nvSpPr>
        <p:spPr>
          <a:xfrm>
            <a:off x="947738" y="4406900"/>
            <a:ext cx="5102225" cy="4165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3" tIns="46518" rIns="93033" bIns="46518"/>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3299323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700">
                <a:solidFill>
                  <a:schemeClr val="tx1"/>
                </a:solidFill>
                <a:latin typeface="Times New Roman" panose="02020603050405020304" pitchFamily="18" charset="0"/>
                <a:ea typeface="MS PGothic" panose="020B0600070205080204" pitchFamily="34" charset="-128"/>
              </a:defRPr>
            </a:lvl1pPr>
            <a:lvl2pPr marL="755650" indent="-290513" defTabSz="930275">
              <a:spcBef>
                <a:spcPct val="30000"/>
              </a:spcBef>
              <a:defRPr sz="1700">
                <a:solidFill>
                  <a:schemeClr val="tx1"/>
                </a:solidFill>
                <a:latin typeface="Times New Roman" panose="02020603050405020304" pitchFamily="18" charset="0"/>
                <a:ea typeface="MS PGothic" panose="020B0600070205080204" pitchFamily="34" charset="-128"/>
              </a:defRPr>
            </a:lvl2pPr>
            <a:lvl3pPr marL="1162050" indent="-231775" defTabSz="930275">
              <a:spcBef>
                <a:spcPct val="30000"/>
              </a:spcBef>
              <a:defRPr sz="1700">
                <a:solidFill>
                  <a:schemeClr val="tx1"/>
                </a:solidFill>
                <a:latin typeface="Times New Roman" panose="02020603050405020304" pitchFamily="18" charset="0"/>
                <a:ea typeface="MS PGothic" panose="020B0600070205080204" pitchFamily="34" charset="-128"/>
              </a:defRPr>
            </a:lvl3pPr>
            <a:lvl4pPr marL="1627188" indent="-231775" defTabSz="930275">
              <a:spcBef>
                <a:spcPct val="30000"/>
              </a:spcBef>
              <a:defRPr sz="1700">
                <a:solidFill>
                  <a:schemeClr val="tx1"/>
                </a:solidFill>
                <a:latin typeface="Times New Roman" panose="02020603050405020304" pitchFamily="18" charset="0"/>
                <a:ea typeface="MS PGothic" panose="020B0600070205080204" pitchFamily="34" charset="-128"/>
              </a:defRPr>
            </a:lvl4pPr>
            <a:lvl5pPr marL="2092325" indent="-231775" defTabSz="930275">
              <a:spcBef>
                <a:spcPct val="30000"/>
              </a:spcBef>
              <a:defRPr sz="1700">
                <a:solidFill>
                  <a:schemeClr val="tx1"/>
                </a:solidFill>
                <a:latin typeface="Times New Roman" panose="02020603050405020304" pitchFamily="18" charset="0"/>
                <a:ea typeface="MS PGothic" panose="020B0600070205080204" pitchFamily="34" charset="-128"/>
              </a:defRPr>
            </a:lvl5pPr>
            <a:lvl6pPr marL="25495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6pPr>
            <a:lvl7pPr marL="30067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7pPr>
            <a:lvl8pPr marL="34639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8pPr>
            <a:lvl9pPr marL="3921125" indent="-231775" defTabSz="930275" eaLnBrk="0" fontAlgn="base" hangingPunct="0">
              <a:spcBef>
                <a:spcPct val="30000"/>
              </a:spcBef>
              <a:spcAft>
                <a:spcPct val="0"/>
              </a:spcAft>
              <a:defRPr sz="17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4D604A95-A07D-45CB-8CB8-144E8C561490}" type="slidenum">
              <a:rPr lang="en-GB" altLang="en-US" sz="1200" smtClean="0">
                <a:latin typeface="Arial" panose="020B0604020202020204" pitchFamily="34" charset="0"/>
              </a:rPr>
              <a:pPr eaLnBrk="1" hangingPunct="1">
                <a:spcBef>
                  <a:spcPct val="0"/>
                </a:spcBef>
              </a:pPr>
              <a:t>60</a:t>
            </a:fld>
            <a:endParaRPr lang="en-GB" altLang="en-US" sz="1200" smtClean="0">
              <a:latin typeface="Arial" panose="020B0604020202020204" pitchFamily="34" charset="0"/>
            </a:endParaRPr>
          </a:p>
        </p:txBody>
      </p:sp>
      <p:sp>
        <p:nvSpPr>
          <p:cNvPr id="70659" name="Rectangle 2"/>
          <p:cNvSpPr>
            <a:spLocks noGrp="1" noChangeArrowheads="1"/>
          </p:cNvSpPr>
          <p:nvPr>
            <p:ph type="body" idx="1"/>
          </p:nvPr>
        </p:nvSpPr>
        <p:spPr>
          <a:xfrm>
            <a:off x="935038" y="4365625"/>
            <a:ext cx="5127625" cy="4217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700" tIns="43349" rIns="86700" bIns="43349"/>
          <a:lstStyle/>
          <a:p>
            <a:pPr eaLnBrk="1" hangingPunct="1"/>
            <a:endParaRPr lang="en-US" altLang="en-US" smtClean="0">
              <a:latin typeface="Arial" panose="020B0604020202020204" pitchFamily="34" charset="0"/>
            </a:endParaRPr>
          </a:p>
        </p:txBody>
      </p:sp>
      <p:sp>
        <p:nvSpPr>
          <p:cNvPr id="70660" name="Rectangle 3"/>
          <p:cNvSpPr>
            <a:spLocks noGrp="1" noRot="1" noChangeAspect="1" noChangeArrowheads="1" noTextEdit="1"/>
          </p:cNvSpPr>
          <p:nvPr>
            <p:ph type="sldImg"/>
          </p:nvPr>
        </p:nvSpPr>
        <p:spPr>
          <a:xfrm>
            <a:off x="623888" y="822325"/>
            <a:ext cx="5751512" cy="3236913"/>
          </a:xfrm>
          <a:ln w="12700" cap="flat">
            <a:solidFill>
              <a:schemeClr val="tx1"/>
            </a:solidFill>
          </a:ln>
        </p:spPr>
      </p:sp>
    </p:spTree>
    <p:extLst>
      <p:ext uri="{BB962C8B-B14F-4D97-AF65-F5344CB8AC3E}">
        <p14:creationId xmlns:p14="http://schemas.microsoft.com/office/powerpoint/2010/main" val="1331663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9FBDFD-9247-4D66-8F97-50AF74ADE112}" type="slidenum">
              <a:rPr lang="en-US" altLang="en-US" smtClean="0">
                <a:latin typeface="Helvetica" panose="020B0604020202020204" pitchFamily="34" charset="0"/>
              </a:rPr>
              <a:pPr/>
              <a:t>61</a:t>
            </a:fld>
            <a:endParaRPr lang="en-US" altLang="en-US" smtClean="0">
              <a:latin typeface="Helvetica"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21140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F419EE8-B350-471F-8E2D-0E3DD511228F}" type="slidenum">
              <a:rPr lang="en-US" altLang="en-US" smtClean="0">
                <a:latin typeface="Helvetica" panose="020B0604020202020204" pitchFamily="34" charset="0"/>
              </a:rPr>
              <a:pPr/>
              <a:t>67</a:t>
            </a:fld>
            <a:endParaRPr lang="en-US" altLang="en-US" smtClean="0">
              <a:latin typeface="Helvetica"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60640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62F09F-9D1F-4D82-8476-85512A849D77}" type="slidenum">
              <a:rPr lang="en-US" altLang="en-US" smtClean="0">
                <a:latin typeface="Helvetica" panose="020B0604020202020204" pitchFamily="34" charset="0"/>
              </a:rPr>
              <a:pPr/>
              <a:t>69</a:t>
            </a:fld>
            <a:endParaRPr lang="en-US" altLang="en-US" smtClean="0">
              <a:latin typeface="Helvetica"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6816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CF48DE-2DD8-49E8-92C5-60AF986DDE12}" type="slidenum">
              <a:rPr lang="en-US" altLang="en-US" smtClean="0">
                <a:latin typeface="Helvetica" panose="020B0604020202020204" pitchFamily="34" charset="0"/>
              </a:rPr>
              <a:pPr/>
              <a:t>8</a:t>
            </a:fld>
            <a:endParaRPr lang="en-US" altLang="en-US" smtClean="0">
              <a:latin typeface="Helvetica"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8573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2862210-80F9-4E0F-974F-BC55ABF2AB21}" type="slidenum">
              <a:rPr lang="en-US" altLang="en-US" smtClean="0">
                <a:latin typeface="Helvetica" panose="020B0604020202020204" pitchFamily="34" charset="0"/>
              </a:rPr>
              <a:pPr/>
              <a:t>9</a:t>
            </a:fld>
            <a:endParaRPr lang="en-US" altLang="en-US" smtClean="0">
              <a:latin typeface="Helvetica"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33318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11</a:t>
            </a:fld>
            <a:endParaRPr lang="en-CA"/>
          </a:p>
        </p:txBody>
      </p:sp>
    </p:spTree>
    <p:extLst>
      <p:ext uri="{BB962C8B-B14F-4D97-AF65-F5344CB8AC3E}">
        <p14:creationId xmlns:p14="http://schemas.microsoft.com/office/powerpoint/2010/main" val="285651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There’s a classic math joke here… :D</a:t>
            </a:r>
          </a:p>
        </p:txBody>
      </p:sp>
      <p:sp>
        <p:nvSpPr>
          <p:cNvPr id="4" name="Slide Number Placeholder 3"/>
          <p:cNvSpPr>
            <a:spLocks noGrp="1"/>
          </p:cNvSpPr>
          <p:nvPr>
            <p:ph type="sldNum" sz="quarter" idx="10"/>
          </p:nvPr>
        </p:nvSpPr>
        <p:spPr/>
        <p:txBody>
          <a:bodyPr/>
          <a:lstStyle/>
          <a:p>
            <a:fld id="{D9DF01B0-FE71-4C35-BC11-34BCAF52C437}" type="slidenum">
              <a:rPr lang="en-CA" smtClean="0"/>
              <a:t>12</a:t>
            </a:fld>
            <a:endParaRPr lang="en-CA"/>
          </a:p>
        </p:txBody>
      </p:sp>
    </p:spTree>
    <p:extLst>
      <p:ext uri="{BB962C8B-B14F-4D97-AF65-F5344CB8AC3E}">
        <p14:creationId xmlns:p14="http://schemas.microsoft.com/office/powerpoint/2010/main" val="3343784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some literature use</a:t>
            </a:r>
            <a:r>
              <a:rPr lang="en-CA" baseline="0" dirty="0"/>
              <a:t> the terms “process address space” and “process image” interchangeably… this is not true. A process’s address space is only the process’s code/text, data, </a:t>
            </a:r>
            <a:r>
              <a:rPr lang="en-CA" baseline="0" dirty="0" err="1"/>
              <a:t>bss</a:t>
            </a:r>
            <a:r>
              <a:rPr lang="en-CA" baseline="0" dirty="0"/>
              <a:t>, heap and stack… but an image of the process contains all resources related to the process – including the PCB (which is not owned by the process itself but by the OS for obvious reasons), the kernel stack (used to track system calls and owned by the kernel) and shared address space (containing shared memory or libraries).</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13</a:t>
            </a:fld>
            <a:endParaRPr lang="en-CA"/>
          </a:p>
        </p:txBody>
      </p:sp>
    </p:spTree>
    <p:extLst>
      <p:ext uri="{BB962C8B-B14F-4D97-AF65-F5344CB8AC3E}">
        <p14:creationId xmlns:p14="http://schemas.microsoft.com/office/powerpoint/2010/main" val="2057661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does this simple approach prevent</a:t>
            </a:r>
            <a:r>
              <a:rPr lang="en-CA" baseline="0" dirty="0"/>
              <a:t> a process from accessing memory it does not own?</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15</a:t>
            </a:fld>
            <a:endParaRPr lang="en-CA"/>
          </a:p>
        </p:txBody>
      </p:sp>
    </p:spTree>
    <p:extLst>
      <p:ext uri="{BB962C8B-B14F-4D97-AF65-F5344CB8AC3E}">
        <p14:creationId xmlns:p14="http://schemas.microsoft.com/office/powerpoint/2010/main" val="786107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18</a:t>
            </a:fld>
            <a:endParaRPr lang="en-CA"/>
          </a:p>
        </p:txBody>
      </p:sp>
    </p:spTree>
    <p:extLst>
      <p:ext uri="{BB962C8B-B14F-4D97-AF65-F5344CB8AC3E}">
        <p14:creationId xmlns:p14="http://schemas.microsoft.com/office/powerpoint/2010/main" val="4185815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05EB986E-5D3C-4F07-9EC3-6DACCCEAC00E}" type="datetime1">
              <a:rPr lang="en-US" smtClean="0"/>
              <a:t>2/18/2020</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621A6750-AD4A-422A-BD62-C462FD6F32A1}" type="datetime1">
              <a:rPr lang="en-US" smtClean="0"/>
              <a:t>2/18/2020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D3587ACD-2820-49BB-803A-0EB0C15E0301}" type="datetime1">
              <a:rPr lang="en-US" smtClean="0"/>
              <a:t>2/18/2020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795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D00106C3-7033-4327-8CA2-395C85F50CE0}" type="datetime1">
              <a:rPr lang="en-US" smtClean="0"/>
              <a:t>2/18/2020</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ITSC205 Operating Systems Internals.</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uartes.org/gustavo/blog/post/anatomy-of-a-program-in-memory/" TargetMode="External"/><Relationship Id="rId2" Type="http://schemas.openxmlformats.org/officeDocument/2006/relationships/image" Target="../media/image7.wmf"/><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ftp://ftp.gnu.org/old-gnu/Manuals/gdb/html_chapter/gdb_7.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_8-ht2AKyH4"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hyperlink" Target="http://duartes.org/gustavo/blog/post/how-the-kernel-manages-your-memory/" TargetMode="External"/><Relationship Id="rId2" Type="http://schemas.openxmlformats.org/officeDocument/2006/relationships/hyperlink" Target="http://www.tldp.org/LDP/tlk/mm/memory.html" TargetMode="External"/><Relationship Id="rId1" Type="http://schemas.openxmlformats.org/officeDocument/2006/relationships/slideLayout" Target="../slideLayouts/slideLayout3.xml"/><Relationship Id="rId5" Type="http://schemas.openxmlformats.org/officeDocument/2006/relationships/hyperlink" Target="https://linux-mm.org/LinuxMMDocumentation" TargetMode="External"/><Relationship Id="rId4" Type="http://schemas.openxmlformats.org/officeDocument/2006/relationships/hyperlink" Target="https://linux-mm.org/LinuxMMInternals"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s://www.youtube.com/watch?v=AjTl53I_qzY&amp;list=PLI63-CUdihCrI3eAG2UN6hGR6CiS1yTMV" TargetMode="External"/><Relationship Id="rId2" Type="http://schemas.openxmlformats.org/officeDocument/2006/relationships/hyperlink" Target="http://duartes.org/gustavo/blog/post/page-cache-the-affair-between-memory-and-files/" TargetMode="Externa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Memory Management</a:t>
            </a:r>
          </a:p>
        </p:txBody>
      </p:sp>
      <p:sp>
        <p:nvSpPr>
          <p:cNvPr id="3" name="Subtitle 2"/>
          <p:cNvSpPr>
            <a:spLocks noGrp="1"/>
          </p:cNvSpPr>
          <p:nvPr>
            <p:ph type="subTitle" idx="1"/>
          </p:nvPr>
        </p:nvSpPr>
        <p:spPr/>
        <p:txBody>
          <a:bodyPr/>
          <a:lstStyle/>
          <a:p>
            <a:r>
              <a:rPr lang="en-US" dirty="0"/>
              <a:t>Module </a:t>
            </a:r>
            <a:r>
              <a:rPr lang="en-US" dirty="0" smtClean="0"/>
              <a:t>4</a:t>
            </a:r>
            <a:endParaRPr lang="en-US" dirty="0"/>
          </a:p>
          <a:p>
            <a:r>
              <a:rPr lang="en-US" dirty="0"/>
              <a:t>ITSC205</a:t>
            </a:r>
          </a:p>
          <a:p>
            <a:r>
              <a:rPr lang="en-US" dirty="0"/>
              <a:t>Operating Systems Internals</a:t>
            </a:r>
          </a:p>
        </p:txBody>
      </p:sp>
      <p:sp>
        <p:nvSpPr>
          <p:cNvPr id="5" name="Footer Placeholder 4"/>
          <p:cNvSpPr>
            <a:spLocks noGrp="1"/>
          </p:cNvSpPr>
          <p:nvPr>
            <p:ph type="ftr" sz="quarter" idx="11"/>
          </p:nvPr>
        </p:nvSpPr>
        <p:spPr/>
        <p:txBody>
          <a:bodyPr/>
          <a:lstStyle/>
          <a:p>
            <a:r>
              <a:rPr lang="en-US" smtClean="0"/>
              <a:t>ITSC205 Operating Systems Internals.</a:t>
            </a:r>
            <a:endParaRPr lang="en-US" dirty="0"/>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Multistep of user program</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dirty="0"/>
          </a:p>
        </p:txBody>
      </p:sp>
      <p:pic>
        <p:nvPicPr>
          <p:cNvPr id="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039" y="1401497"/>
            <a:ext cx="7099556" cy="1171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14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Linking</a:t>
            </a:r>
          </a:p>
        </p:txBody>
      </p:sp>
      <p:sp>
        <p:nvSpPr>
          <p:cNvPr id="3" name="Content Placeholder 2"/>
          <p:cNvSpPr>
            <a:spLocks noGrp="1"/>
          </p:cNvSpPr>
          <p:nvPr>
            <p:ph idx="1"/>
          </p:nvPr>
        </p:nvSpPr>
        <p:spPr/>
        <p:txBody>
          <a:bodyPr/>
          <a:lstStyle/>
          <a:p>
            <a:r>
              <a:rPr lang="en-CA" dirty="0"/>
              <a:t>Inserting external code for references</a:t>
            </a:r>
          </a:p>
          <a:p>
            <a:pPr lvl="1"/>
            <a:r>
              <a:rPr lang="en-CA" dirty="0"/>
              <a:t>E.g. shared libraries and DLLs</a:t>
            </a:r>
          </a:p>
          <a:p>
            <a:pPr lvl="1"/>
            <a:r>
              <a:rPr lang="en-CA" dirty="0"/>
              <a:t>Can be done statically or dynamically</a:t>
            </a:r>
          </a:p>
          <a:p>
            <a:pPr lvl="2"/>
            <a:r>
              <a:rPr lang="en-CA" dirty="0"/>
              <a:t>What are the pros and cons of these approaches?</a:t>
            </a:r>
          </a:p>
          <a:p>
            <a:pPr lvl="2"/>
            <a:endParaRPr lang="en-CA" dirty="0"/>
          </a:p>
          <a:p>
            <a:r>
              <a:rPr lang="en-CA" dirty="0"/>
              <a:t>Dynamic Linking is handled by the OS</a:t>
            </a:r>
          </a:p>
          <a:p>
            <a:pPr lvl="1"/>
            <a:r>
              <a:rPr lang="en-CA" dirty="0"/>
              <a:t>Creates a stub to reference the library function</a:t>
            </a:r>
          </a:p>
          <a:p>
            <a:pPr lvl="2"/>
            <a:r>
              <a:rPr lang="en-CA" dirty="0"/>
              <a:t>And how to load the function if it’s not already loaded into memory</a:t>
            </a:r>
          </a:p>
          <a:p>
            <a:pPr lvl="1"/>
            <a:r>
              <a:rPr lang="en-CA" dirty="0"/>
              <a:t>Stub is replaced with physical address of the library function</a:t>
            </a:r>
          </a:p>
          <a:p>
            <a:pPr lvl="2"/>
            <a:r>
              <a:rPr lang="en-CA" dirty="0"/>
              <a:t>Shared between all processes that will use this</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400451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Loading and Binding</a:t>
            </a:r>
          </a:p>
        </p:txBody>
      </p:sp>
      <p:sp>
        <p:nvSpPr>
          <p:cNvPr id="3" name="Content Placeholder 2"/>
          <p:cNvSpPr>
            <a:spLocks noGrp="1"/>
          </p:cNvSpPr>
          <p:nvPr>
            <p:ph idx="1"/>
          </p:nvPr>
        </p:nvSpPr>
        <p:spPr/>
        <p:txBody>
          <a:bodyPr/>
          <a:lstStyle/>
          <a:p>
            <a:r>
              <a:rPr lang="en-CA" dirty="0"/>
              <a:t>Loading: programs must be brought into memory for execution</a:t>
            </a:r>
          </a:p>
          <a:p>
            <a:pPr lvl="1"/>
            <a:r>
              <a:rPr lang="en-CA" dirty="0"/>
              <a:t>Every instruction and data must be stored in a specific location in memory, determine base and limit values</a:t>
            </a:r>
          </a:p>
          <a:p>
            <a:pPr lvl="1"/>
            <a:endParaRPr lang="en-CA" dirty="0"/>
          </a:p>
          <a:p>
            <a:r>
              <a:rPr lang="en-CA" dirty="0"/>
              <a:t>Binding: converts symbolic addresses to memory addresses (mapping)</a:t>
            </a:r>
          </a:p>
          <a:p>
            <a:pPr lvl="1"/>
            <a:r>
              <a:rPr lang="en-CA" dirty="0"/>
              <a:t>Symbols: identifiers we use in programs for variables and functions</a:t>
            </a:r>
          </a:p>
          <a:p>
            <a:pPr lvl="1"/>
            <a:r>
              <a:rPr lang="en-CA" dirty="0"/>
              <a:t>E.g. </a:t>
            </a:r>
            <a:r>
              <a:rPr lang="en-CA" dirty="0" err="1"/>
              <a:t>int</a:t>
            </a:r>
            <a:r>
              <a:rPr lang="en-CA" dirty="0"/>
              <a:t> x = 5, where is x?</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727082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Process Address Space</a:t>
            </a:r>
          </a:p>
        </p:txBody>
      </p:sp>
      <p:sp>
        <p:nvSpPr>
          <p:cNvPr id="3" name="Content Placeholder 2"/>
          <p:cNvSpPr>
            <a:spLocks noGrp="1"/>
          </p:cNvSpPr>
          <p:nvPr>
            <p:ph idx="1"/>
          </p:nvPr>
        </p:nvSpPr>
        <p:spPr/>
        <p:txBody>
          <a:bodyPr/>
          <a:lstStyle/>
          <a:p>
            <a:r>
              <a:rPr lang="en-CA" dirty="0"/>
              <a:t>Memory over which a process has control</a:t>
            </a:r>
          </a:p>
          <a:p>
            <a:pPr lvl="1"/>
            <a:r>
              <a:rPr lang="en-GB" altLang="en-US" dirty="0"/>
              <a:t>Each process’ address space protected from other processes</a:t>
            </a:r>
          </a:p>
          <a:p>
            <a:pPr lvl="1"/>
            <a:endParaRPr lang="en-GB" altLang="en-US" dirty="0"/>
          </a:p>
          <a:p>
            <a:r>
              <a:rPr lang="en-GB" altLang="en-US" dirty="0"/>
              <a:t>Basic implementation uses two registers, </a:t>
            </a:r>
            <a:r>
              <a:rPr lang="en-GB" altLang="en-US" i="1" dirty="0"/>
              <a:t>base</a:t>
            </a:r>
            <a:r>
              <a:rPr lang="en-GB" altLang="en-US" dirty="0"/>
              <a:t> and </a:t>
            </a:r>
            <a:r>
              <a:rPr lang="en-GB" altLang="en-US" i="1" dirty="0"/>
              <a:t>limit</a:t>
            </a:r>
            <a:r>
              <a:rPr lang="en-GB" altLang="en-US" dirty="0"/>
              <a:t>, to define address space</a:t>
            </a:r>
          </a:p>
          <a:p>
            <a:pPr lvl="1"/>
            <a:r>
              <a:rPr lang="en-GB" altLang="en-US" dirty="0"/>
              <a:t>Base = start address, limit = range of addresses</a:t>
            </a:r>
          </a:p>
          <a:p>
            <a:pPr lvl="1"/>
            <a:r>
              <a:rPr lang="en-GB" altLang="en-US" dirty="0"/>
              <a:t>These values are stored in the PCB of each process</a:t>
            </a:r>
          </a:p>
          <a:p>
            <a:pPr lvl="1"/>
            <a:r>
              <a:rPr lang="en-GB" altLang="en-US" dirty="0"/>
              <a:t>OS loads the base and limit values when that process is chosen to run</a:t>
            </a:r>
            <a:endParaRPr lang="en-US" altLang="en-US"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617131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838200" y="30588"/>
            <a:ext cx="10515600" cy="1325563"/>
          </a:xfrm>
        </p:spPr>
        <p:txBody>
          <a:bodyPr/>
          <a:lstStyle/>
          <a:p>
            <a:r>
              <a:rPr lang="en-US" altLang="en-US" dirty="0" smtClean="0"/>
              <a:t>Process Address Space</a:t>
            </a:r>
          </a:p>
        </p:txBody>
      </p:sp>
      <p:pic>
        <p:nvPicPr>
          <p:cNvPr id="2765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557" y="1251755"/>
            <a:ext cx="4947047" cy="457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4"/>
          <p:cNvSpPr>
            <a:spLocks noChangeArrowheads="1"/>
          </p:cNvSpPr>
          <p:nvPr/>
        </p:nvSpPr>
        <p:spPr bwMode="auto">
          <a:xfrm>
            <a:off x="2242383" y="5832702"/>
            <a:ext cx="102023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400" dirty="0">
                <a:hlinkClick r:id="rId3"/>
              </a:rPr>
              <a:t>http://duartes.org/gustavo/blog/post/anatomy-of-a-program-in-memory/</a:t>
            </a:r>
            <a:endParaRPr lang="en-US" altLang="en-US" sz="2400" dirty="0"/>
          </a:p>
          <a:p>
            <a:endParaRPr lang="en-US" altLang="en-US" sz="1600" dirty="0"/>
          </a:p>
        </p:txBody>
      </p:sp>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032" y="1291950"/>
            <a:ext cx="2321719" cy="456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573760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Base and Limit Registers</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mc:AlternateContent xmlns:mc="http://schemas.openxmlformats.org/markup-compatibility/2006" xmlns:p14="http://schemas.microsoft.com/office/powerpoint/2010/main">
        <mc:Choice Requires="p14">
          <p:contentPart p14:bwMode="auto" r:id="rId3">
            <p14:nvContentPartPr>
              <p14:cNvPr id="53" name="Ink 52"/>
              <p14:cNvContentPartPr/>
              <p14:nvPr/>
            </p14:nvContentPartPr>
            <p14:xfrm>
              <a:off x="0" y="0"/>
              <a:ext cx="0" cy="0"/>
            </p14:xfrm>
          </p:contentPart>
        </mc:Choice>
        <mc:Fallback xmlns="">
          <p:pic>
            <p:nvPicPr>
              <p:cNvPr id="53" name="Ink 52"/>
              <p:cNvPicPr/>
              <p:nvPr/>
            </p:nvPicPr>
            <p:blipFill>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4" name="Ink 53"/>
              <p14:cNvContentPartPr/>
              <p14:nvPr/>
            </p14:nvContentPartPr>
            <p14:xfrm>
              <a:off x="0" y="0"/>
              <a:ext cx="0" cy="0"/>
            </p14:xfrm>
          </p:contentPart>
        </mc:Choice>
        <mc:Fallback xmlns="">
          <p:pic>
            <p:nvPicPr>
              <p:cNvPr id="54" name="Ink 53"/>
              <p:cNvPicPr/>
              <p:nvPr/>
            </p:nvPicPr>
            <p:blipFill>
              <a:stretch>
                <a:fillRect/>
              </a:stretch>
            </p:blipFill>
            <p:spPr>
              <a:xfrm>
                <a:off x="0" y="0"/>
                <a:ext cx="0" cy="0"/>
              </a:xfrm>
              <a:prstGeom prst="rect">
                <a:avLst/>
              </a:prstGeom>
            </p:spPr>
          </p:pic>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2272" y="1690688"/>
            <a:ext cx="7770752" cy="4488660"/>
          </a:xfrm>
          <a:prstGeom prst="rect">
            <a:avLst/>
          </a:prstGeom>
        </p:spPr>
      </p:pic>
    </p:spTree>
    <p:extLst>
      <p:ext uri="{BB962C8B-B14F-4D97-AF65-F5344CB8AC3E}">
        <p14:creationId xmlns:p14="http://schemas.microsoft.com/office/powerpoint/2010/main" val="199477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The STACK</a:t>
            </a:r>
          </a:p>
        </p:txBody>
      </p:sp>
      <p:sp>
        <p:nvSpPr>
          <p:cNvPr id="3" name="Content Placeholder 2"/>
          <p:cNvSpPr>
            <a:spLocks noGrp="1"/>
          </p:cNvSpPr>
          <p:nvPr>
            <p:ph idx="1"/>
          </p:nvPr>
        </p:nvSpPr>
        <p:spPr>
          <a:xfrm>
            <a:off x="838200" y="1690688"/>
            <a:ext cx="11026698" cy="4530328"/>
          </a:xfrm>
        </p:spPr>
        <p:txBody>
          <a:bodyPr>
            <a:noAutofit/>
          </a:bodyPr>
          <a:lstStyle/>
          <a:p>
            <a:pPr eaLnBrk="1" hangingPunct="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The Stack is an area </a:t>
            </a:r>
            <a:r>
              <a:rPr lang="en-US" altLang="en-US" dirty="0" smtClean="0">
                <a:latin typeface="Verdana" panose="020B0604030504040204" pitchFamily="34" charset="0"/>
                <a:ea typeface="Verdana" panose="020B0604030504040204" pitchFamily="34" charset="0"/>
                <a:cs typeface="Times New Roman" panose="02020603050405020304" pitchFamily="18" charset="0"/>
              </a:rPr>
              <a:t>in memory </a:t>
            </a:r>
            <a:r>
              <a:rPr lang="en-US" altLang="en-US" dirty="0">
                <a:latin typeface="Verdana" panose="020B0604030504040204" pitchFamily="34" charset="0"/>
                <a:ea typeface="Verdana" panose="020B0604030504040204" pitchFamily="34" charset="0"/>
                <a:cs typeface="Times New Roman" panose="02020603050405020304" pitchFamily="18" charset="0"/>
              </a:rPr>
              <a:t>where a program </a:t>
            </a: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temporary</a:t>
            </a:r>
            <a:r>
              <a:rPr lang="en-US" altLang="en-US" dirty="0">
                <a:latin typeface="Verdana" panose="020B0604030504040204" pitchFamily="34" charset="0"/>
                <a:ea typeface="Verdana" panose="020B0604030504040204" pitchFamily="34" charset="0"/>
                <a:cs typeface="Times New Roman" panose="02020603050405020304" pitchFamily="18" charset="0"/>
              </a:rPr>
              <a:t> stores during </a:t>
            </a: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execution time</a:t>
            </a:r>
            <a:r>
              <a:rPr lang="en-US" altLang="en-US" dirty="0">
                <a:latin typeface="Verdana" panose="020B0604030504040204" pitchFamily="34" charset="0"/>
                <a:ea typeface="Verdana" panose="020B0604030504040204" pitchFamily="34" charset="0"/>
                <a:cs typeface="Times New Roman" panose="02020603050405020304" pitchFamily="18" charset="0"/>
              </a:rPr>
              <a:t> the following:</a:t>
            </a:r>
          </a:p>
          <a:p>
            <a:pPr marL="0" indent="0">
              <a:buNone/>
              <a:defRPr/>
            </a:pPr>
            <a:r>
              <a:rPr lang="en-US" altLang="en-US" dirty="0">
                <a:latin typeface="Verdana" panose="020B0604030504040204" pitchFamily="34" charset="0"/>
                <a:ea typeface="Verdana" panose="020B0604030504040204" pitchFamily="34" charset="0"/>
                <a:cs typeface="Times New Roman" panose="02020603050405020304" pitchFamily="18" charset="0"/>
              </a:rPr>
              <a:t>	1. Local variables,</a:t>
            </a:r>
          </a:p>
          <a:p>
            <a:pPr marL="0" indent="0">
              <a:buNone/>
              <a:defRPr/>
            </a:pPr>
            <a:r>
              <a:rPr lang="en-US" altLang="en-US" dirty="0">
                <a:latin typeface="Verdana" panose="020B0604030504040204" pitchFamily="34" charset="0"/>
                <a:ea typeface="Verdana" panose="020B0604030504040204" pitchFamily="34" charset="0"/>
                <a:cs typeface="Times New Roman" panose="02020603050405020304" pitchFamily="18" charset="0"/>
              </a:rPr>
              <a:t>	2. Function’s parameters </a:t>
            </a:r>
          </a:p>
          <a:p>
            <a:pPr marL="0" indent="0">
              <a:buNone/>
              <a:defRPr/>
            </a:pPr>
            <a:r>
              <a:rPr lang="en-US" altLang="en-US" dirty="0">
                <a:latin typeface="Verdana" panose="020B0604030504040204" pitchFamily="34" charset="0"/>
                <a:ea typeface="Verdana" panose="020B0604030504040204" pitchFamily="34" charset="0"/>
                <a:cs typeface="Times New Roman" panose="02020603050405020304" pitchFamily="18" charset="0"/>
              </a:rPr>
              <a:t>	3. Return addresses of a function </a:t>
            </a:r>
          </a:p>
          <a:p>
            <a:pPr eaLnBrk="1" hangingPunct="1">
              <a:buFont typeface="Wingdings" panose="05000000000000000000" pitchFamily="2" charset="2"/>
              <a:buChar char="q"/>
              <a:defRPr/>
            </a:pP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The stack grows toward lower addresses</a:t>
            </a:r>
            <a:r>
              <a:rPr lang="en-US" altLang="en-US" dirty="0">
                <a:latin typeface="Verdana" panose="020B0604030504040204" pitchFamily="34" charset="0"/>
                <a:ea typeface="Verdana" panose="020B0604030504040204" pitchFamily="34" charset="0"/>
                <a:cs typeface="Times New Roman" panose="02020603050405020304" pitchFamily="18" charset="0"/>
              </a:rPr>
              <a:t>. </a:t>
            </a:r>
          </a:p>
          <a:p>
            <a:pPr eaLnBrk="1" hangingPunct="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The stack operates as LIFO (last in, first out ). </a:t>
            </a:r>
            <a:endParaRPr lang="en-US" altLang="en-US" dirty="0" smtClean="0">
              <a:latin typeface="Verdana" panose="020B0604030504040204" pitchFamily="34" charset="0"/>
              <a:ea typeface="Verdana" panose="020B0604030504040204" pitchFamily="34" charset="0"/>
              <a:cs typeface="Times New Roman" panose="02020603050405020304" pitchFamily="18" charset="0"/>
            </a:endParaRPr>
          </a:p>
          <a:p>
            <a:pPr eaLnBrk="1" hangingPunct="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 </a:t>
            </a:r>
            <a:r>
              <a:rPr lang="en-US" altLang="en-US" b="1" dirty="0" err="1" smtClean="0">
                <a:latin typeface="Verdana" panose="020B0604030504040204" pitchFamily="34" charset="0"/>
                <a:ea typeface="Verdana" panose="020B0604030504040204" pitchFamily="34" charset="0"/>
                <a:cs typeface="Times New Roman" panose="02020603050405020304" pitchFamily="18" charset="0"/>
              </a:rPr>
              <a:t>sp</a:t>
            </a:r>
            <a:r>
              <a:rPr lang="en-US" altLang="en-US" dirty="0" smtClean="0">
                <a:latin typeface="Verdana" panose="020B0604030504040204" pitchFamily="34" charset="0"/>
                <a:ea typeface="Verdana" panose="020B0604030504040204" pitchFamily="34" charset="0"/>
                <a:cs typeface="Times New Roman" panose="02020603050405020304" pitchFamily="18" charset="0"/>
              </a:rPr>
              <a:t> register points to top of stack </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234032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smtClean="0"/>
              <a:t>The Stack</a:t>
            </a:r>
          </a:p>
        </p:txBody>
      </p:sp>
      <p:sp>
        <p:nvSpPr>
          <p:cNvPr id="29699" name="Content Placeholder 2"/>
          <p:cNvSpPr>
            <a:spLocks noGrp="1"/>
          </p:cNvSpPr>
          <p:nvPr>
            <p:ph idx="1"/>
          </p:nvPr>
        </p:nvSpPr>
        <p:spPr>
          <a:xfrm>
            <a:off x="838200" y="1379576"/>
            <a:ext cx="10515600" cy="4351338"/>
          </a:xfrm>
        </p:spPr>
        <p:txBody>
          <a:bodyPr>
            <a:normAutofit/>
          </a:bodyPr>
          <a:lstStyle/>
          <a:p>
            <a:r>
              <a:rPr lang="en-US" altLang="en-US" b="1" dirty="0"/>
              <a:t>Push and Pop stack operations</a:t>
            </a:r>
          </a:p>
          <a:p>
            <a:r>
              <a:rPr lang="en-US" altLang="en-US" dirty="0" smtClean="0"/>
              <a:t>ESP –  CPU register -Stack Pointer</a:t>
            </a:r>
          </a:p>
        </p:txBody>
      </p:sp>
      <p:pic>
        <p:nvPicPr>
          <p:cNvPr id="29700" name="Picture 6" descr="Assembly codes: The effect of the PUSH and POP instru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135" y="2390404"/>
            <a:ext cx="7935641" cy="399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319425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Stack</a:t>
            </a:r>
            <a:endParaRPr lang="en-CA" dirty="0"/>
          </a:p>
        </p:txBody>
      </p:sp>
      <p:sp>
        <p:nvSpPr>
          <p:cNvPr id="3" name="Content Placeholder 2"/>
          <p:cNvSpPr>
            <a:spLocks noGrp="1"/>
          </p:cNvSpPr>
          <p:nvPr>
            <p:ph idx="1"/>
          </p:nvPr>
        </p:nvSpPr>
        <p:spPr>
          <a:xfrm>
            <a:off x="838200" y="1542799"/>
            <a:ext cx="10515600" cy="4351338"/>
          </a:xfrm>
        </p:spPr>
        <p:txBody>
          <a:bodyPr/>
          <a:lstStyle/>
          <a:p>
            <a:r>
              <a:rPr lang="en-CA" dirty="0" smtClean="0"/>
              <a:t>When a function is called :</a:t>
            </a:r>
          </a:p>
          <a:p>
            <a:pPr marL="914400" lvl="1" indent="-457200">
              <a:buAutoNum type="alphaLcPeriod"/>
            </a:pPr>
            <a:r>
              <a:rPr lang="en-CA" dirty="0" smtClean="0"/>
              <a:t>The return address </a:t>
            </a:r>
            <a:r>
              <a:rPr lang="en-CA" b="1" dirty="0" smtClean="0"/>
              <a:t>ret() </a:t>
            </a:r>
            <a:r>
              <a:rPr lang="en-CA" dirty="0" smtClean="0"/>
              <a:t>of the function will be push into memory</a:t>
            </a:r>
          </a:p>
          <a:p>
            <a:pPr marL="914400" lvl="1" indent="-457200">
              <a:buAutoNum type="alphaLcPeriod"/>
            </a:pPr>
            <a:r>
              <a:rPr lang="en-CA" dirty="0" smtClean="0"/>
              <a:t>The old base pointer (</a:t>
            </a:r>
            <a:r>
              <a:rPr lang="en-CA" dirty="0" err="1" smtClean="0"/>
              <a:t>bp</a:t>
            </a:r>
            <a:r>
              <a:rPr lang="en-CA" dirty="0" smtClean="0"/>
              <a:t>) will be saved in memory</a:t>
            </a:r>
          </a:p>
          <a:p>
            <a:pPr marL="914400" lvl="1" indent="-457200">
              <a:buAutoNum type="alphaLcPeriod"/>
            </a:pPr>
            <a:r>
              <a:rPr lang="en-CA" dirty="0" smtClean="0"/>
              <a:t>A section of memory will be allocated as buffer with respective size</a:t>
            </a:r>
          </a:p>
          <a:p>
            <a:pPr marL="3657600" lvl="8" indent="0">
              <a:buNone/>
            </a:pPr>
            <a:endParaRPr lang="en-CA" dirty="0" smtClean="0"/>
          </a:p>
          <a:p>
            <a:pPr marL="3657600" lvl="8" indent="0">
              <a:buNone/>
            </a:pPr>
            <a:endParaRPr lang="en-CA" dirty="0"/>
          </a:p>
          <a:p>
            <a:pPr marL="3657600" lvl="8" indent="0">
              <a:buNone/>
            </a:pPr>
            <a:endParaRPr lang="en-CA" dirty="0" smtClean="0"/>
          </a:p>
          <a:p>
            <a:pPr marL="3657600" lvl="8" indent="0">
              <a:buNone/>
            </a:pPr>
            <a:endParaRPr lang="en-CA" dirty="0"/>
          </a:p>
          <a:p>
            <a:pPr marL="457200" lvl="1" indent="0">
              <a:buNone/>
            </a:pPr>
            <a:r>
              <a:rPr lang="en-CA" dirty="0" smtClean="0"/>
              <a:t>                                                         </a:t>
            </a:r>
            <a:r>
              <a:rPr lang="en-CA" dirty="0" err="1" smtClean="0"/>
              <a:t>rbp</a:t>
            </a:r>
            <a:endParaRPr lang="en-CA" dirty="0" smtClean="0"/>
          </a:p>
          <a:p>
            <a:pPr marL="457200" lvl="1" indent="0">
              <a:buNone/>
            </a:pPr>
            <a:r>
              <a:rPr lang="en-CA" dirty="0" smtClean="0"/>
              <a:t>      Top of Stack</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7" name="TextBox 6"/>
          <p:cNvSpPr txBox="1"/>
          <p:nvPr/>
        </p:nvSpPr>
        <p:spPr>
          <a:xfrm>
            <a:off x="4571996" y="5443583"/>
            <a:ext cx="2676296" cy="461665"/>
          </a:xfrm>
          <a:prstGeom prst="rect">
            <a:avLst/>
          </a:prstGeom>
          <a:noFill/>
          <a:ln>
            <a:solidFill>
              <a:srgbClr val="FF0000"/>
            </a:solidFill>
          </a:ln>
        </p:spPr>
        <p:txBody>
          <a:bodyPr wrap="square" rtlCol="0">
            <a:spAutoFit/>
          </a:bodyPr>
          <a:lstStyle/>
          <a:p>
            <a:r>
              <a:rPr lang="en-CA" sz="2400" dirty="0" err="1" smtClean="0"/>
              <a:t>aaaaaaaaaaaaaaa</a:t>
            </a:r>
            <a:endParaRPr lang="en-CA" sz="2400" dirty="0"/>
          </a:p>
        </p:txBody>
      </p:sp>
      <p:sp>
        <p:nvSpPr>
          <p:cNvPr id="8" name="TextBox 7"/>
          <p:cNvSpPr txBox="1"/>
          <p:nvPr/>
        </p:nvSpPr>
        <p:spPr>
          <a:xfrm>
            <a:off x="4571998" y="4368101"/>
            <a:ext cx="2676295" cy="523220"/>
          </a:xfrm>
          <a:prstGeom prst="rect">
            <a:avLst/>
          </a:prstGeom>
          <a:noFill/>
          <a:ln>
            <a:solidFill>
              <a:srgbClr val="FF0000"/>
            </a:solidFill>
          </a:ln>
        </p:spPr>
        <p:txBody>
          <a:bodyPr wrap="square" rtlCol="0">
            <a:spAutoFit/>
          </a:bodyPr>
          <a:lstStyle/>
          <a:p>
            <a:r>
              <a:rPr lang="en-CA" sz="2800" dirty="0" smtClean="0"/>
              <a:t>Return Address</a:t>
            </a:r>
            <a:endParaRPr lang="en-CA" sz="2800" dirty="0"/>
          </a:p>
        </p:txBody>
      </p:sp>
      <p:sp>
        <p:nvSpPr>
          <p:cNvPr id="9" name="TextBox 8"/>
          <p:cNvSpPr txBox="1"/>
          <p:nvPr/>
        </p:nvSpPr>
        <p:spPr>
          <a:xfrm>
            <a:off x="4571996" y="4936392"/>
            <a:ext cx="2676295" cy="461665"/>
          </a:xfrm>
          <a:prstGeom prst="rect">
            <a:avLst/>
          </a:prstGeom>
          <a:noFill/>
          <a:ln>
            <a:solidFill>
              <a:srgbClr val="FF0000"/>
            </a:solidFill>
          </a:ln>
        </p:spPr>
        <p:txBody>
          <a:bodyPr wrap="square" rtlCol="0">
            <a:spAutoFit/>
          </a:bodyPr>
          <a:lstStyle/>
          <a:p>
            <a:r>
              <a:rPr lang="en-CA" sz="2400" dirty="0" smtClean="0"/>
              <a:t>Old Base Address</a:t>
            </a:r>
            <a:endParaRPr lang="en-CA" sz="2400" dirty="0"/>
          </a:p>
        </p:txBody>
      </p:sp>
    </p:spTree>
    <p:extLst>
      <p:ext uri="{BB962C8B-B14F-4D97-AF65-F5344CB8AC3E}">
        <p14:creationId xmlns:p14="http://schemas.microsoft.com/office/powerpoint/2010/main" val="4133041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430"/>
            <a:ext cx="10515600" cy="1325563"/>
          </a:xfrm>
        </p:spPr>
        <p:txBody>
          <a:bodyPr/>
          <a:lstStyle/>
          <a:p>
            <a:r>
              <a:rPr lang="en-CA" dirty="0" smtClean="0"/>
              <a:t>The Stack</a:t>
            </a:r>
            <a:endParaRPr lang="en-CA" dirty="0"/>
          </a:p>
        </p:txBody>
      </p:sp>
      <p:sp>
        <p:nvSpPr>
          <p:cNvPr id="3" name="Content Placeholder 2"/>
          <p:cNvSpPr>
            <a:spLocks noGrp="1"/>
          </p:cNvSpPr>
          <p:nvPr>
            <p:ph idx="1"/>
          </p:nvPr>
        </p:nvSpPr>
        <p:spPr>
          <a:xfrm>
            <a:off x="838200" y="1363818"/>
            <a:ext cx="10515600" cy="4351338"/>
          </a:xfrm>
        </p:spPr>
        <p:txBody>
          <a:bodyPr>
            <a:normAutofit lnSpcReduction="10000"/>
          </a:bodyPr>
          <a:lstStyle/>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If the area allocated to the stack is not large enough, the executing code will write outside the stack and a </a:t>
            </a: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memory overflow </a:t>
            </a:r>
            <a:r>
              <a:rPr lang="en-US" altLang="en-US" dirty="0">
                <a:latin typeface="Verdana" panose="020B0604030504040204" pitchFamily="34" charset="0"/>
                <a:ea typeface="Verdana" panose="020B0604030504040204" pitchFamily="34" charset="0"/>
                <a:cs typeface="Times New Roman" panose="02020603050405020304" pitchFamily="18" charset="0"/>
              </a:rPr>
              <a:t>situation will occur. Stack buffer overflow is a common security vulnerability</a:t>
            </a:r>
          </a:p>
          <a:p>
            <a:pPr>
              <a:buFont typeface="Wingdings" panose="05000000000000000000" pitchFamily="2" charset="2"/>
              <a:buChar char="q"/>
              <a:defRPr/>
            </a:pPr>
            <a:r>
              <a:rPr lang="en-US" dirty="0">
                <a:latin typeface="Verdana" panose="020B0604030504040204" pitchFamily="34" charset="0"/>
                <a:ea typeface="Verdana" panose="020B0604030504040204" pitchFamily="34" charset="0"/>
                <a:cs typeface="Times New Roman" panose="02020603050405020304" pitchFamily="18" charset="0"/>
              </a:rPr>
              <a:t>If the stack buffer is filled with data supplied from an untrusted user then that user can corrupt the stack in such a way as to inject executable code into the running program and take control of the process. </a:t>
            </a:r>
            <a:endParaRPr lang="en-CA"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Underestimating stack usage can cause runtime errors such as overwritten variables, corrupted return address, pointers errors. These errors can be difficult to detect</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425122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Objectives</a:t>
            </a:r>
          </a:p>
        </p:txBody>
      </p:sp>
      <p:sp>
        <p:nvSpPr>
          <p:cNvPr id="3" name="Content Placeholder 2"/>
          <p:cNvSpPr>
            <a:spLocks noGrp="1"/>
          </p:cNvSpPr>
          <p:nvPr>
            <p:ph idx="1"/>
          </p:nvPr>
        </p:nvSpPr>
        <p:spPr/>
        <p:txBody>
          <a:bodyPr>
            <a:normAutofit/>
          </a:bodyPr>
          <a:lstStyle/>
          <a:p>
            <a:pPr lvl="0"/>
            <a:r>
              <a:rPr lang="en-CA" dirty="0"/>
              <a:t>Explain fundamental terms used to describe memory management.</a:t>
            </a:r>
          </a:p>
          <a:p>
            <a:r>
              <a:rPr lang="en-US" altLang="en-US" dirty="0" smtClean="0"/>
              <a:t>Compare </a:t>
            </a:r>
            <a:r>
              <a:rPr lang="en-US" altLang="en-US" dirty="0"/>
              <a:t>physical and logical </a:t>
            </a:r>
            <a:r>
              <a:rPr lang="en-US" altLang="en-US" dirty="0" smtClean="0"/>
              <a:t>memory address</a:t>
            </a:r>
            <a:endParaRPr lang="en-US" altLang="en-US" dirty="0"/>
          </a:p>
          <a:p>
            <a:r>
              <a:rPr lang="en-US" altLang="en-US" dirty="0"/>
              <a:t>Describe memory  allocation techniques</a:t>
            </a:r>
          </a:p>
          <a:p>
            <a:r>
              <a:rPr lang="en-US" altLang="en-US" dirty="0"/>
              <a:t>Describe Memory management in Linux and Windows operating systems</a:t>
            </a:r>
          </a:p>
          <a:p>
            <a:r>
              <a:rPr lang="en-US" altLang="en-US" dirty="0" smtClean="0"/>
              <a:t>Describe Structure </a:t>
            </a:r>
            <a:r>
              <a:rPr lang="en-US" altLang="en-US" dirty="0"/>
              <a:t>of the Page Table</a:t>
            </a:r>
          </a:p>
          <a:p>
            <a:r>
              <a:rPr lang="en-US" altLang="en-US" dirty="0"/>
              <a:t>Example: The Intel 32 and 64-bit Architectures</a:t>
            </a:r>
          </a:p>
          <a:p>
            <a:endParaRPr lang="en-US" dirty="0"/>
          </a:p>
        </p:txBody>
      </p:sp>
      <p:sp>
        <p:nvSpPr>
          <p:cNvPr id="5" name="Footer Placeholder 4"/>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31516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Stack Overflow </a:t>
            </a:r>
            <a:endParaRPr lang="en-CA" dirty="0"/>
          </a:p>
        </p:txBody>
      </p:sp>
      <p:sp>
        <p:nvSpPr>
          <p:cNvPr id="8" name="Content Placeholder 7"/>
          <p:cNvSpPr>
            <a:spLocks noGrp="1"/>
          </p:cNvSpPr>
          <p:nvPr>
            <p:ph idx="1"/>
          </p:nvPr>
        </p:nvSpPr>
        <p:spPr/>
        <p:txBody>
          <a:bodyPr/>
          <a:lstStyle/>
          <a:p>
            <a:r>
              <a:rPr lang="en-CA" dirty="0" smtClean="0"/>
              <a:t>Segmentation Fault – Violation in user space memory</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
        <p:nvSpPr>
          <p:cNvPr id="5" name="TextBox 4"/>
          <p:cNvSpPr txBox="1"/>
          <p:nvPr/>
        </p:nvSpPr>
        <p:spPr>
          <a:xfrm>
            <a:off x="4125949" y="2539301"/>
            <a:ext cx="2676295" cy="523220"/>
          </a:xfrm>
          <a:prstGeom prst="rect">
            <a:avLst/>
          </a:prstGeom>
          <a:noFill/>
          <a:ln>
            <a:solidFill>
              <a:srgbClr val="FF0000"/>
            </a:solidFill>
          </a:ln>
        </p:spPr>
        <p:txBody>
          <a:bodyPr wrap="square" rtlCol="0">
            <a:spAutoFit/>
          </a:bodyPr>
          <a:lstStyle/>
          <a:p>
            <a:r>
              <a:rPr lang="en-CA" sz="2800" dirty="0" smtClean="0"/>
              <a:t>Return Address</a:t>
            </a:r>
            <a:endParaRPr lang="en-CA" sz="2800" dirty="0"/>
          </a:p>
        </p:txBody>
      </p:sp>
      <p:sp>
        <p:nvSpPr>
          <p:cNvPr id="6" name="TextBox 5"/>
          <p:cNvSpPr txBox="1"/>
          <p:nvPr/>
        </p:nvSpPr>
        <p:spPr>
          <a:xfrm>
            <a:off x="4125949" y="3649524"/>
            <a:ext cx="2676295" cy="523220"/>
          </a:xfrm>
          <a:prstGeom prst="rect">
            <a:avLst/>
          </a:prstGeom>
          <a:noFill/>
          <a:ln>
            <a:solidFill>
              <a:srgbClr val="FF0000"/>
            </a:solidFill>
          </a:ln>
        </p:spPr>
        <p:txBody>
          <a:bodyPr wrap="square" rtlCol="0">
            <a:spAutoFit/>
          </a:bodyPr>
          <a:lstStyle/>
          <a:p>
            <a:r>
              <a:rPr lang="en-CA" sz="2800" dirty="0" err="1" smtClean="0"/>
              <a:t>aaaaaaaaaaaaaa</a:t>
            </a:r>
            <a:endParaRPr lang="en-CA" sz="2800" dirty="0"/>
          </a:p>
        </p:txBody>
      </p:sp>
      <p:sp>
        <p:nvSpPr>
          <p:cNvPr id="7" name="TextBox 6"/>
          <p:cNvSpPr txBox="1"/>
          <p:nvPr/>
        </p:nvSpPr>
        <p:spPr>
          <a:xfrm>
            <a:off x="4125948" y="3062521"/>
            <a:ext cx="2676295" cy="523220"/>
          </a:xfrm>
          <a:prstGeom prst="rect">
            <a:avLst/>
          </a:prstGeom>
          <a:noFill/>
          <a:ln>
            <a:solidFill>
              <a:srgbClr val="FF0000"/>
            </a:solidFill>
          </a:ln>
        </p:spPr>
        <p:txBody>
          <a:bodyPr wrap="square" rtlCol="0">
            <a:spAutoFit/>
          </a:bodyPr>
          <a:lstStyle/>
          <a:p>
            <a:r>
              <a:rPr lang="en-CA" sz="2800" dirty="0"/>
              <a:t> </a:t>
            </a:r>
            <a:r>
              <a:rPr lang="en-CA" sz="2800" dirty="0" smtClean="0"/>
              <a:t>             a</a:t>
            </a:r>
            <a:endParaRPr lang="en-CA" sz="2800" dirty="0"/>
          </a:p>
        </p:txBody>
      </p:sp>
    </p:spTree>
    <p:extLst>
      <p:ext uri="{BB962C8B-B14F-4D97-AF65-F5344CB8AC3E}">
        <p14:creationId xmlns:p14="http://schemas.microsoft.com/office/powerpoint/2010/main" val="607378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err="1" smtClean="0"/>
              <a:t>Gdb</a:t>
            </a:r>
            <a:r>
              <a:rPr lang="en-US" altLang="en-US" dirty="0" smtClean="0"/>
              <a:t> debugger and the Stack</a:t>
            </a:r>
          </a:p>
        </p:txBody>
      </p:sp>
      <p:sp>
        <p:nvSpPr>
          <p:cNvPr id="3" name="Content Placeholder 2"/>
          <p:cNvSpPr>
            <a:spLocks noGrp="1"/>
          </p:cNvSpPr>
          <p:nvPr>
            <p:ph idx="1"/>
          </p:nvPr>
        </p:nvSpPr>
        <p:spPr>
          <a:xfrm>
            <a:off x="838199" y="1491088"/>
            <a:ext cx="10870582" cy="4351338"/>
          </a:xfrm>
        </p:spPr>
        <p:txBody>
          <a:bodyPr>
            <a:normAutofit/>
          </a:bodyPr>
          <a:lstStyle/>
          <a:p>
            <a:pPr>
              <a:defRPr/>
            </a:pPr>
            <a:r>
              <a:rPr lang="en-US" dirty="0" smtClean="0"/>
              <a:t>(</a:t>
            </a:r>
            <a:r>
              <a:rPr lang="en-US" dirty="0" err="1" smtClean="0"/>
              <a:t>gdb</a:t>
            </a:r>
            <a:r>
              <a:rPr lang="en-US" dirty="0" smtClean="0"/>
              <a:t>) </a:t>
            </a:r>
            <a:r>
              <a:rPr lang="en-US" dirty="0" err="1" smtClean="0"/>
              <a:t>bt</a:t>
            </a:r>
            <a:r>
              <a:rPr lang="en-US" dirty="0" smtClean="0"/>
              <a:t>  (</a:t>
            </a:r>
            <a:r>
              <a:rPr lang="en-US" dirty="0" err="1" smtClean="0"/>
              <a:t>backtrace</a:t>
            </a:r>
            <a:r>
              <a:rPr lang="en-US" dirty="0" smtClean="0"/>
              <a:t>) #Displays the program stack</a:t>
            </a:r>
          </a:p>
          <a:p>
            <a:pPr>
              <a:defRPr/>
            </a:pPr>
            <a:r>
              <a:rPr lang="en-US" dirty="0" smtClean="0"/>
              <a:t>(</a:t>
            </a:r>
            <a:r>
              <a:rPr lang="en-US" dirty="0" err="1" smtClean="0"/>
              <a:t>gdb</a:t>
            </a:r>
            <a:r>
              <a:rPr lang="en-US" dirty="0" smtClean="0"/>
              <a:t>) frame              #Shows all stack frames</a:t>
            </a:r>
          </a:p>
          <a:p>
            <a:pPr>
              <a:defRPr/>
            </a:pPr>
            <a:r>
              <a:rPr lang="en-US" dirty="0" smtClean="0"/>
              <a:t>(</a:t>
            </a:r>
            <a:r>
              <a:rPr lang="en-US" dirty="0" err="1" smtClean="0"/>
              <a:t>gdb</a:t>
            </a:r>
            <a:r>
              <a:rPr lang="en-US" dirty="0" smtClean="0"/>
              <a:t>  frame n            #Sets current stack frame to  					      &lt;frame-</a:t>
            </a:r>
            <a:r>
              <a:rPr lang="en-US" dirty="0" err="1" smtClean="0"/>
              <a:t>num</a:t>
            </a:r>
            <a:r>
              <a:rPr lang="en-US" dirty="0" smtClean="0"/>
              <a:t>&gt; </a:t>
            </a:r>
          </a:p>
          <a:p>
            <a:pPr>
              <a:defRPr/>
            </a:pPr>
            <a:r>
              <a:rPr lang="en-US" dirty="0" smtClean="0"/>
              <a:t>(</a:t>
            </a:r>
            <a:r>
              <a:rPr lang="en-US" dirty="0" err="1" smtClean="0"/>
              <a:t>gdb</a:t>
            </a:r>
            <a:r>
              <a:rPr lang="en-US" dirty="0" smtClean="0"/>
              <a:t>) where     	     #Shows stack: sequence of </a:t>
            </a:r>
          </a:p>
          <a:p>
            <a:pPr marL="0" indent="0">
              <a:buNone/>
              <a:defRPr/>
            </a:pPr>
            <a:r>
              <a:rPr lang="en-US" dirty="0"/>
              <a:t>	</a:t>
            </a:r>
            <a:r>
              <a:rPr lang="en-US" dirty="0" smtClean="0"/>
              <a:t>				function calls executed so far </a:t>
            </a:r>
          </a:p>
          <a:p>
            <a:pPr>
              <a:defRPr/>
            </a:pPr>
            <a:r>
              <a:rPr lang="en-US" dirty="0" smtClean="0"/>
              <a:t>(</a:t>
            </a:r>
            <a:r>
              <a:rPr lang="en-US" dirty="0" err="1" smtClean="0"/>
              <a:t>gdb</a:t>
            </a:r>
            <a:r>
              <a:rPr lang="en-US" dirty="0" smtClean="0"/>
              <a:t>) break &lt;line&gt;     #Sets breakpoint at line number &lt;line&gt; </a:t>
            </a:r>
          </a:p>
          <a:p>
            <a:pPr>
              <a:defRPr/>
            </a:pPr>
            <a:r>
              <a:rPr lang="en-US" sz="2400" dirty="0">
                <a:hlinkClick r:id="rId2"/>
              </a:rPr>
              <a:t>ftp://ftp.gnu.org/old-gnu/Manuals/gdb/html_chapter/gdb_7.html</a:t>
            </a:r>
            <a:endParaRPr lang="en-US" sz="2400" dirty="0"/>
          </a:p>
          <a:p>
            <a:pPr>
              <a:defRPr/>
            </a:pPr>
            <a:endParaRPr 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13569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err="1" smtClean="0"/>
              <a:t>Gdb</a:t>
            </a:r>
            <a:r>
              <a:rPr lang="en-CA" dirty="0" smtClean="0"/>
              <a:t> debugger and the Stack</a:t>
            </a:r>
            <a:endParaRPr lang="en-CA" dirty="0"/>
          </a:p>
        </p:txBody>
      </p:sp>
      <p:sp>
        <p:nvSpPr>
          <p:cNvPr id="6" name="Content Placeholder 5"/>
          <p:cNvSpPr>
            <a:spLocks noGrp="1"/>
          </p:cNvSpPr>
          <p:nvPr>
            <p:ph idx="1"/>
          </p:nvPr>
        </p:nvSpPr>
        <p:spPr/>
        <p:txBody>
          <a:bodyPr>
            <a:normAutofit fontScale="25000" lnSpcReduction="20000"/>
          </a:bodyPr>
          <a:lstStyle/>
          <a:p>
            <a:pPr>
              <a:defRPr/>
            </a:pPr>
            <a:r>
              <a:rPr lang="en-US" sz="11200" dirty="0"/>
              <a:t>(</a:t>
            </a:r>
            <a:r>
              <a:rPr lang="en-US" sz="11200" dirty="0" err="1"/>
              <a:t>gdb</a:t>
            </a:r>
            <a:r>
              <a:rPr lang="en-US" sz="11200" dirty="0"/>
              <a:t>) info frame            # list information about the </a:t>
            </a:r>
            <a:r>
              <a:rPr lang="en-US" sz="11200" dirty="0" smtClean="0"/>
              <a:t>						    current stack </a:t>
            </a:r>
            <a:r>
              <a:rPr lang="en-US" sz="11200" dirty="0"/>
              <a:t>frame</a:t>
            </a:r>
          </a:p>
          <a:p>
            <a:pPr>
              <a:defRPr/>
            </a:pPr>
            <a:r>
              <a:rPr lang="en-US" sz="11200" dirty="0"/>
              <a:t>(</a:t>
            </a:r>
            <a:r>
              <a:rPr lang="en-US" sz="11200" dirty="0" err="1"/>
              <a:t>gdb</a:t>
            </a:r>
            <a:r>
              <a:rPr lang="en-US" sz="11200" dirty="0"/>
              <a:t>) info locals           </a:t>
            </a:r>
            <a:r>
              <a:rPr lang="en-US" sz="11200" dirty="0" smtClean="0"/>
              <a:t> # </a:t>
            </a:r>
            <a:r>
              <a:rPr lang="en-US" sz="11200" dirty="0"/>
              <a:t>list local variable values of </a:t>
            </a:r>
            <a:r>
              <a:rPr lang="en-US" sz="11200" dirty="0" smtClean="0"/>
              <a:t>						    current stack </a:t>
            </a:r>
            <a:r>
              <a:rPr lang="en-US" sz="11200" dirty="0"/>
              <a:t>frame</a:t>
            </a:r>
          </a:p>
          <a:p>
            <a:pPr>
              <a:defRPr/>
            </a:pPr>
            <a:r>
              <a:rPr lang="en-US" sz="11200" dirty="0"/>
              <a:t>(</a:t>
            </a:r>
            <a:r>
              <a:rPr lang="en-US" sz="11200" dirty="0" err="1"/>
              <a:t>gdb</a:t>
            </a:r>
            <a:r>
              <a:rPr lang="en-US" sz="11200" dirty="0"/>
              <a:t>) info </a:t>
            </a:r>
            <a:r>
              <a:rPr lang="en-US" sz="11200" dirty="0" err="1"/>
              <a:t>args</a:t>
            </a:r>
            <a:r>
              <a:rPr lang="en-US" sz="11200" dirty="0"/>
              <a:t>            </a:t>
            </a:r>
            <a:r>
              <a:rPr lang="en-US" sz="11200" dirty="0" smtClean="0"/>
              <a:t>  </a:t>
            </a:r>
            <a:r>
              <a:rPr lang="en-US" sz="11200" dirty="0"/>
              <a:t># list argument values of </a:t>
            </a:r>
            <a:endParaRPr lang="en-US" sz="11200" dirty="0" smtClean="0"/>
          </a:p>
          <a:p>
            <a:pPr marL="457200" lvl="1" indent="0">
              <a:buNone/>
              <a:defRPr/>
            </a:pPr>
            <a:r>
              <a:rPr lang="en-US" sz="10800" dirty="0"/>
              <a:t>	</a:t>
            </a:r>
            <a:r>
              <a:rPr lang="en-US" sz="10800" dirty="0" smtClean="0"/>
              <a:t>				    </a:t>
            </a:r>
            <a:r>
              <a:rPr lang="en-US" sz="11200" dirty="0" smtClean="0"/>
              <a:t>current stack frame</a:t>
            </a:r>
            <a:endParaRPr lang="en-US" sz="11200" dirty="0"/>
          </a:p>
          <a:p>
            <a:pPr>
              <a:defRPr/>
            </a:pPr>
            <a:r>
              <a:rPr lang="en-US" sz="11200" dirty="0"/>
              <a:t>(</a:t>
            </a:r>
            <a:r>
              <a:rPr lang="en-US" sz="11200" dirty="0" err="1"/>
              <a:t>gdb</a:t>
            </a:r>
            <a:r>
              <a:rPr lang="en-US" sz="11200" dirty="0"/>
              <a:t>) info registers        # list register values</a:t>
            </a:r>
          </a:p>
          <a:p>
            <a:pPr>
              <a:defRPr/>
            </a:pPr>
            <a:r>
              <a:rPr lang="en-US" sz="11200" dirty="0"/>
              <a:t>(</a:t>
            </a:r>
            <a:r>
              <a:rPr lang="en-US" sz="11200" dirty="0" err="1"/>
              <a:t>gdb</a:t>
            </a:r>
            <a:r>
              <a:rPr lang="en-US" sz="11200" dirty="0"/>
              <a:t>) info breakpoints    </a:t>
            </a:r>
            <a:r>
              <a:rPr lang="en-US" sz="11200" dirty="0" smtClean="0"/>
              <a:t> # </a:t>
            </a:r>
            <a:r>
              <a:rPr lang="en-US" sz="11200" dirty="0"/>
              <a:t>list status of all </a:t>
            </a:r>
            <a:r>
              <a:rPr lang="en-US" sz="11200" dirty="0" smtClean="0"/>
              <a:t>breakpoints</a:t>
            </a:r>
          </a:p>
          <a:p>
            <a:pPr>
              <a:defRPr/>
            </a:pPr>
            <a:r>
              <a:rPr lang="en-US" sz="11200" dirty="0"/>
              <a:t>(</a:t>
            </a:r>
            <a:r>
              <a:rPr lang="en-US" sz="11200" dirty="0" err="1"/>
              <a:t>gdb</a:t>
            </a:r>
            <a:r>
              <a:rPr lang="en-US" sz="11200" dirty="0"/>
              <a:t>) break &lt;</a:t>
            </a:r>
            <a:r>
              <a:rPr lang="en-US" sz="11200" dirty="0" err="1"/>
              <a:t>func</a:t>
            </a:r>
            <a:r>
              <a:rPr lang="en-US" sz="11200" dirty="0"/>
              <a:t>-name&gt; </a:t>
            </a:r>
            <a:r>
              <a:rPr lang="en-US" sz="11200" dirty="0" smtClean="0"/>
              <a:t>#Sets </a:t>
            </a:r>
            <a:r>
              <a:rPr lang="en-US" sz="11200" dirty="0"/>
              <a:t>breakpoint at </a:t>
            </a:r>
            <a:r>
              <a:rPr lang="en-US" sz="11200" dirty="0" smtClean="0"/>
              <a:t> 								beginning </a:t>
            </a:r>
            <a:r>
              <a:rPr lang="en-US" sz="11200" dirty="0"/>
              <a:t>of </a:t>
            </a:r>
            <a:r>
              <a:rPr lang="en-US" sz="11200" dirty="0" smtClean="0"/>
              <a:t>function </a:t>
            </a:r>
            <a:endParaRPr lang="en-US" sz="11200" dirty="0"/>
          </a:p>
          <a:p>
            <a:pPr>
              <a:defRPr/>
            </a:pPr>
            <a:endParaRPr lang="en-US" dirty="0"/>
          </a:p>
          <a:p>
            <a:pPr marL="0" indent="0">
              <a:buNone/>
              <a:defRPr/>
            </a:pPr>
            <a:endParaRPr lang="en-US" sz="2600" dirty="0"/>
          </a:p>
          <a:p>
            <a:pPr marL="0" indent="0">
              <a:buNone/>
              <a:defRPr/>
            </a:pPr>
            <a:endParaRPr lang="en-US" dirty="0"/>
          </a:p>
          <a:p>
            <a:pPr marL="0" indent="0">
              <a:buNone/>
              <a:defRPr/>
            </a:pPr>
            <a:r>
              <a:rPr lang="en-US" dirty="0"/>
              <a:t> </a:t>
            </a:r>
          </a:p>
          <a:p>
            <a:pPr marL="0" indent="0">
              <a:buNone/>
              <a:defRPr/>
            </a:pPr>
            <a:endParaRPr lang="en-US"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51473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68608" y="200237"/>
            <a:ext cx="10515600" cy="1325563"/>
          </a:xfrm>
        </p:spPr>
        <p:txBody>
          <a:bodyPr/>
          <a:lstStyle/>
          <a:p>
            <a:r>
              <a:rPr lang="en-US" altLang="en-US" dirty="0" smtClean="0"/>
              <a:t>The Heap</a:t>
            </a:r>
          </a:p>
        </p:txBody>
      </p:sp>
      <p:sp>
        <p:nvSpPr>
          <p:cNvPr id="3" name="Content Placeholder 2"/>
          <p:cNvSpPr>
            <a:spLocks noGrp="1"/>
          </p:cNvSpPr>
          <p:nvPr>
            <p:ph idx="1"/>
          </p:nvPr>
        </p:nvSpPr>
        <p:spPr>
          <a:xfrm>
            <a:off x="668608" y="1258413"/>
            <a:ext cx="10934700" cy="5107258"/>
          </a:xfrm>
        </p:spPr>
        <p:txBody>
          <a:bodyPr>
            <a:normAutofit/>
          </a:bodyPr>
          <a:lstStyle/>
          <a:p>
            <a:pPr marL="0" indent="0">
              <a:buNone/>
              <a:defRPr/>
            </a:pPr>
            <a:r>
              <a:rPr lang="en-US" altLang="en-US" dirty="0">
                <a:latin typeface="Verdana" panose="020B0604030504040204" pitchFamily="34" charset="0"/>
                <a:ea typeface="Verdana" panose="020B0604030504040204" pitchFamily="34" charset="0"/>
                <a:cs typeface="Times New Roman" panose="02020603050405020304" pitchFamily="18" charset="0"/>
              </a:rPr>
              <a:t>The heap is a memory section that is allocated dynamically to processes during runtime. C functions used to manage heap area are:</a:t>
            </a:r>
          </a:p>
          <a:p>
            <a:pPr>
              <a:defRPr/>
            </a:pPr>
            <a:r>
              <a:rPr lang="en-US" dirty="0">
                <a:latin typeface="Verdana" panose="020B0604030504040204" pitchFamily="34" charset="0"/>
                <a:ea typeface="Verdana" panose="020B0604030504040204" pitchFamily="34" charset="0"/>
                <a:cs typeface="Times New Roman" panose="02020603050405020304" pitchFamily="18" charset="0"/>
              </a:rPr>
              <a:t>The </a:t>
            </a:r>
            <a:r>
              <a:rPr lang="en-US" b="1" dirty="0" err="1">
                <a:latin typeface="Verdana" panose="020B0604030504040204" pitchFamily="34" charset="0"/>
                <a:ea typeface="Verdana" panose="020B0604030504040204" pitchFamily="34" charset="0"/>
                <a:cs typeface="Times New Roman" panose="02020603050405020304" pitchFamily="18" charset="0"/>
              </a:rPr>
              <a:t>malloc</a:t>
            </a:r>
            <a:r>
              <a:rPr lang="en-US" dirty="0">
                <a:latin typeface="Verdana" panose="020B0604030504040204" pitchFamily="34" charset="0"/>
                <a:ea typeface="Verdana" panose="020B0604030504040204" pitchFamily="34" charset="0"/>
                <a:cs typeface="Times New Roman" panose="02020603050405020304" pitchFamily="18" charset="0"/>
              </a:rPr>
              <a:t>() function allocates </a:t>
            </a:r>
            <a:r>
              <a:rPr lang="en-US" i="1" dirty="0">
                <a:latin typeface="Verdana" panose="020B0604030504040204" pitchFamily="34" charset="0"/>
                <a:ea typeface="Verdana" panose="020B0604030504040204" pitchFamily="34" charset="0"/>
                <a:cs typeface="Times New Roman" panose="02020603050405020304" pitchFamily="18" charset="0"/>
              </a:rPr>
              <a:t>size</a:t>
            </a:r>
            <a:r>
              <a:rPr lang="en-US" dirty="0">
                <a:latin typeface="Verdana" panose="020B0604030504040204" pitchFamily="34" charset="0"/>
                <a:ea typeface="Verdana" panose="020B0604030504040204" pitchFamily="34" charset="0"/>
                <a:cs typeface="Times New Roman" panose="02020603050405020304" pitchFamily="18" charset="0"/>
              </a:rPr>
              <a:t> bytes and returns a pointer to the allocated memory. </a:t>
            </a:r>
            <a:r>
              <a:rPr lang="en-US" i="1" dirty="0">
                <a:latin typeface="Verdana" panose="020B0604030504040204" pitchFamily="34" charset="0"/>
                <a:ea typeface="Verdana" panose="020B0604030504040204" pitchFamily="34" charset="0"/>
                <a:cs typeface="Times New Roman" panose="02020603050405020304" pitchFamily="18" charset="0"/>
              </a:rPr>
              <a:t>The memory is not initialized</a:t>
            </a:r>
            <a:r>
              <a:rPr lang="en-US" dirty="0">
                <a:latin typeface="Verdana" panose="020B0604030504040204" pitchFamily="34" charset="0"/>
                <a:ea typeface="Verdana" panose="020B0604030504040204" pitchFamily="34" charset="0"/>
                <a:cs typeface="Times New Roman" panose="02020603050405020304" pitchFamily="18" charset="0"/>
              </a:rPr>
              <a:t>. If </a:t>
            </a:r>
            <a:r>
              <a:rPr lang="en-US" i="1" dirty="0">
                <a:latin typeface="Verdana" panose="020B0604030504040204" pitchFamily="34" charset="0"/>
                <a:ea typeface="Verdana" panose="020B0604030504040204" pitchFamily="34" charset="0"/>
                <a:cs typeface="Times New Roman" panose="02020603050405020304" pitchFamily="18" charset="0"/>
              </a:rPr>
              <a:t>size</a:t>
            </a:r>
            <a:r>
              <a:rPr lang="en-US" dirty="0">
                <a:latin typeface="Verdana" panose="020B0604030504040204" pitchFamily="34" charset="0"/>
                <a:ea typeface="Verdana" panose="020B0604030504040204" pitchFamily="34" charset="0"/>
                <a:cs typeface="Times New Roman" panose="02020603050405020304" pitchFamily="18" charset="0"/>
              </a:rPr>
              <a:t> is 0, then </a:t>
            </a:r>
            <a:r>
              <a:rPr lang="en-US" b="1" dirty="0" err="1">
                <a:latin typeface="Verdana" panose="020B0604030504040204" pitchFamily="34" charset="0"/>
                <a:ea typeface="Verdana" panose="020B0604030504040204" pitchFamily="34" charset="0"/>
                <a:cs typeface="Times New Roman" panose="02020603050405020304" pitchFamily="18" charset="0"/>
              </a:rPr>
              <a:t>malloc</a:t>
            </a:r>
            <a:r>
              <a:rPr lang="en-US" dirty="0">
                <a:latin typeface="Verdana" panose="020B0604030504040204" pitchFamily="34" charset="0"/>
                <a:ea typeface="Verdana" panose="020B0604030504040204" pitchFamily="34" charset="0"/>
                <a:cs typeface="Times New Roman" panose="02020603050405020304" pitchFamily="18" charset="0"/>
              </a:rPr>
              <a:t>() returns either </a:t>
            </a:r>
            <a:r>
              <a:rPr 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NULL</a:t>
            </a:r>
            <a:r>
              <a:rPr lang="en-US" dirty="0">
                <a:latin typeface="Verdana" panose="020B0604030504040204" pitchFamily="34" charset="0"/>
                <a:ea typeface="Verdana" panose="020B0604030504040204" pitchFamily="34" charset="0"/>
                <a:cs typeface="Times New Roman" panose="02020603050405020304" pitchFamily="18" charset="0"/>
              </a:rPr>
              <a:t>, or a unique pointer value that can later be successfully passed to </a:t>
            </a:r>
            <a:r>
              <a:rPr lang="en-US" b="1" dirty="0">
                <a:latin typeface="Verdana" panose="020B0604030504040204" pitchFamily="34" charset="0"/>
                <a:ea typeface="Verdana" panose="020B0604030504040204" pitchFamily="34" charset="0"/>
                <a:cs typeface="Times New Roman" panose="02020603050405020304" pitchFamily="18" charset="0"/>
              </a:rPr>
              <a:t>free</a:t>
            </a:r>
            <a:r>
              <a:rPr lang="en-US" dirty="0">
                <a:latin typeface="Verdana" panose="020B0604030504040204" pitchFamily="34" charset="0"/>
                <a:ea typeface="Verdana" panose="020B0604030504040204" pitchFamily="34" charset="0"/>
                <a:cs typeface="Times New Roman" panose="02020603050405020304" pitchFamily="18" charset="0"/>
              </a:rPr>
              <a:t>(). </a:t>
            </a:r>
            <a:endParaRPr lang="en-US" dirty="0" smtClean="0">
              <a:latin typeface="Verdana" panose="020B0604030504040204" pitchFamily="34" charset="0"/>
              <a:ea typeface="Verdana" panose="020B0604030504040204" pitchFamily="34" charset="0"/>
              <a:cs typeface="Times New Roman" panose="02020603050405020304" pitchFamily="18" charset="0"/>
            </a:endParaRPr>
          </a:p>
          <a:p>
            <a:pPr>
              <a:defRPr/>
            </a:pPr>
            <a:r>
              <a:rPr lang="en-US" altLang="en-US" dirty="0">
                <a:latin typeface="Verdana" panose="020B0604030504040204" pitchFamily="34" charset="0"/>
                <a:ea typeface="Verdana" panose="020B0604030504040204" pitchFamily="34" charset="0"/>
                <a:cs typeface="Times New Roman" panose="02020603050405020304" pitchFamily="18" charset="0"/>
              </a:rPr>
              <a:t>man  </a:t>
            </a:r>
            <a:r>
              <a:rPr lang="en-US" altLang="en-US" dirty="0" err="1">
                <a:latin typeface="Verdana" panose="020B0604030504040204" pitchFamily="34" charset="0"/>
                <a:ea typeface="Verdana" panose="020B0604030504040204" pitchFamily="34" charset="0"/>
                <a:cs typeface="Times New Roman" panose="02020603050405020304" pitchFamily="18" charset="0"/>
              </a:rPr>
              <a:t>malloc</a:t>
            </a:r>
            <a:r>
              <a:rPr lang="en-US" altLang="en-US" dirty="0">
                <a:latin typeface="Verdana" panose="020B0604030504040204" pitchFamily="34" charset="0"/>
                <a:ea typeface="Verdana" panose="020B0604030504040204" pitchFamily="34" charset="0"/>
                <a:cs typeface="Times New Roman" panose="02020603050405020304" pitchFamily="18" charset="0"/>
              </a:rPr>
              <a:t>()</a:t>
            </a:r>
          </a:p>
          <a:p>
            <a:pPr>
              <a:defRPr/>
            </a:pPr>
            <a:r>
              <a:rPr lang="en-US" altLang="en-US" b="1" dirty="0" err="1">
                <a:latin typeface="Verdana" panose="020B0604030504040204" pitchFamily="34" charset="0"/>
                <a:ea typeface="Verdana" panose="020B0604030504040204" pitchFamily="34" charset="0"/>
                <a:cs typeface="Times New Roman" panose="02020603050405020304" pitchFamily="18" charset="0"/>
              </a:rPr>
              <a:t>brk</a:t>
            </a:r>
            <a:r>
              <a:rPr lang="en-US" altLang="en-US" b="1" dirty="0">
                <a:latin typeface="Verdana" panose="020B0604030504040204" pitchFamily="34" charset="0"/>
                <a:ea typeface="Verdana" panose="020B0604030504040204" pitchFamily="34" charset="0"/>
                <a:cs typeface="Times New Roman" panose="02020603050405020304" pitchFamily="18" charset="0"/>
              </a:rPr>
              <a:t>() </a:t>
            </a:r>
            <a:r>
              <a:rPr lang="en-US" altLang="en-US" dirty="0">
                <a:latin typeface="Verdana" panose="020B0604030504040204" pitchFamily="34" charset="0"/>
                <a:ea typeface="Verdana" panose="020B0604030504040204" pitchFamily="34" charset="0"/>
                <a:cs typeface="Times New Roman" panose="02020603050405020304" pitchFamily="18" charset="0"/>
              </a:rPr>
              <a:t>and </a:t>
            </a:r>
            <a:r>
              <a:rPr lang="en-US" altLang="en-US" b="1" dirty="0" err="1">
                <a:latin typeface="Verdana" panose="020B0604030504040204" pitchFamily="34" charset="0"/>
                <a:ea typeface="Verdana" panose="020B0604030504040204" pitchFamily="34" charset="0"/>
                <a:cs typeface="Times New Roman" panose="02020603050405020304" pitchFamily="18" charset="0"/>
              </a:rPr>
              <a:t>sbrk</a:t>
            </a:r>
            <a:r>
              <a:rPr lang="en-US" altLang="en-US" b="1" dirty="0">
                <a:latin typeface="Verdana" panose="020B0604030504040204" pitchFamily="34" charset="0"/>
                <a:ea typeface="Verdana" panose="020B0604030504040204" pitchFamily="34" charset="0"/>
                <a:cs typeface="Times New Roman" panose="02020603050405020304" pitchFamily="18" charset="0"/>
              </a:rPr>
              <a:t>() </a:t>
            </a:r>
            <a:r>
              <a:rPr lang="en-US" altLang="en-US" dirty="0">
                <a:latin typeface="Verdana" panose="020B0604030504040204" pitchFamily="34" charset="0"/>
                <a:ea typeface="Verdana" panose="020B0604030504040204" pitchFamily="34" charset="0"/>
                <a:cs typeface="Times New Roman" panose="02020603050405020304" pitchFamily="18" charset="0"/>
              </a:rPr>
              <a:t>system calls change data segment  -- Linux  man </a:t>
            </a:r>
            <a:r>
              <a:rPr lang="en-US" altLang="en-US" dirty="0" err="1">
                <a:latin typeface="Verdana" panose="020B0604030504040204" pitchFamily="34" charset="0"/>
                <a:ea typeface="Verdana" panose="020B0604030504040204" pitchFamily="34" charset="0"/>
                <a:cs typeface="Times New Roman" panose="02020603050405020304" pitchFamily="18" charset="0"/>
              </a:rPr>
              <a:t>brk</a:t>
            </a:r>
            <a:r>
              <a:rPr lang="en-US" altLang="en-US" dirty="0">
                <a:latin typeface="Verdana" panose="020B0604030504040204" pitchFamily="34" charset="0"/>
                <a:ea typeface="Verdana" panose="020B0604030504040204" pitchFamily="34" charset="0"/>
                <a:cs typeface="Times New Roman" panose="02020603050405020304" pitchFamily="18" charset="0"/>
              </a:rPr>
              <a:t>()</a:t>
            </a:r>
          </a:p>
          <a:p>
            <a:pPr>
              <a:defRPr/>
            </a:pPr>
            <a:endParaRPr lang="en-US" sz="3000" dirty="0">
              <a:latin typeface="Verdana" panose="020B0604030504040204" pitchFamily="34" charset="0"/>
              <a:ea typeface="Verdana" panose="020B0604030504040204" pitchFamily="34"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82291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838200" y="90565"/>
            <a:ext cx="10515600" cy="1325563"/>
          </a:xfrm>
        </p:spPr>
        <p:txBody>
          <a:bodyPr/>
          <a:lstStyle/>
          <a:p>
            <a:r>
              <a:rPr lang="en-US" altLang="en-US" dirty="0" smtClean="0"/>
              <a:t>The Heap</a:t>
            </a:r>
          </a:p>
        </p:txBody>
      </p:sp>
      <p:sp>
        <p:nvSpPr>
          <p:cNvPr id="32771" name="Content Placeholder 2"/>
          <p:cNvSpPr>
            <a:spLocks noGrp="1"/>
          </p:cNvSpPr>
          <p:nvPr>
            <p:ph idx="1"/>
          </p:nvPr>
        </p:nvSpPr>
        <p:spPr>
          <a:xfrm>
            <a:off x="838199" y="1207120"/>
            <a:ext cx="11004395" cy="4530329"/>
          </a:xfrm>
        </p:spPr>
        <p:txBody>
          <a:bodyPr>
            <a:noAutofit/>
          </a:bodyPr>
          <a:lstStyle/>
          <a:p>
            <a:pPr>
              <a:defRPr/>
            </a:pPr>
            <a:r>
              <a:rPr lang="en-US" dirty="0">
                <a:latin typeface="Verdana" panose="020B0604030504040204" pitchFamily="34" charset="0"/>
                <a:ea typeface="Verdana" panose="020B0604030504040204" pitchFamily="34" charset="0"/>
                <a:cs typeface="Times New Roman" panose="02020603050405020304" pitchFamily="18" charset="0"/>
              </a:rPr>
              <a:t>The </a:t>
            </a:r>
            <a:r>
              <a:rPr lang="en-US" b="1" dirty="0">
                <a:latin typeface="Verdana" panose="020B0604030504040204" pitchFamily="34" charset="0"/>
                <a:ea typeface="Verdana" panose="020B0604030504040204" pitchFamily="34" charset="0"/>
                <a:cs typeface="Times New Roman" panose="02020603050405020304" pitchFamily="18" charset="0"/>
              </a:rPr>
              <a:t>free</a:t>
            </a:r>
            <a:r>
              <a:rPr lang="en-US" dirty="0">
                <a:latin typeface="Verdana" panose="020B0604030504040204" pitchFamily="34" charset="0"/>
                <a:ea typeface="Verdana" panose="020B0604030504040204" pitchFamily="34" charset="0"/>
                <a:cs typeface="Times New Roman" panose="02020603050405020304" pitchFamily="18" charset="0"/>
              </a:rPr>
              <a:t>() function frees the memory space pointed to by </a:t>
            </a:r>
            <a:r>
              <a:rPr lang="en-US" i="1" dirty="0" err="1">
                <a:latin typeface="Verdana" panose="020B0604030504040204" pitchFamily="34" charset="0"/>
                <a:ea typeface="Verdana" panose="020B0604030504040204" pitchFamily="34" charset="0"/>
                <a:cs typeface="Times New Roman" panose="02020603050405020304" pitchFamily="18" charset="0"/>
              </a:rPr>
              <a:t>ptr</a:t>
            </a:r>
            <a:r>
              <a:rPr lang="en-US" dirty="0">
                <a:latin typeface="Verdana" panose="020B0604030504040204" pitchFamily="34" charset="0"/>
                <a:ea typeface="Verdana" panose="020B0604030504040204" pitchFamily="34" charset="0"/>
                <a:cs typeface="Times New Roman" panose="02020603050405020304" pitchFamily="18" charset="0"/>
              </a:rPr>
              <a:t>, which must have been returned by a previous call to </a:t>
            </a:r>
            <a:r>
              <a:rPr lang="en-US" b="1" dirty="0" err="1">
                <a:latin typeface="Verdana" panose="020B0604030504040204" pitchFamily="34" charset="0"/>
                <a:ea typeface="Verdana" panose="020B0604030504040204" pitchFamily="34" charset="0"/>
                <a:cs typeface="Times New Roman" panose="02020603050405020304" pitchFamily="18" charset="0"/>
              </a:rPr>
              <a:t>malloc</a:t>
            </a:r>
            <a:r>
              <a:rPr lang="en-US" dirty="0">
                <a:latin typeface="Verdana" panose="020B0604030504040204" pitchFamily="34" charset="0"/>
                <a:ea typeface="Verdana" panose="020B0604030504040204" pitchFamily="34" charset="0"/>
                <a:cs typeface="Times New Roman" panose="02020603050405020304" pitchFamily="18" charset="0"/>
              </a:rPr>
              <a:t>(), </a:t>
            </a:r>
            <a:r>
              <a:rPr lang="en-US" b="1" dirty="0" err="1">
                <a:latin typeface="Verdana" panose="020B0604030504040204" pitchFamily="34" charset="0"/>
                <a:ea typeface="Verdana" panose="020B0604030504040204" pitchFamily="34" charset="0"/>
                <a:cs typeface="Times New Roman" panose="02020603050405020304" pitchFamily="18" charset="0"/>
              </a:rPr>
              <a:t>calloc</a:t>
            </a:r>
            <a:r>
              <a:rPr lang="en-US" dirty="0">
                <a:latin typeface="Verdana" panose="020B0604030504040204" pitchFamily="34" charset="0"/>
                <a:ea typeface="Verdana" panose="020B0604030504040204" pitchFamily="34" charset="0"/>
                <a:cs typeface="Times New Roman" panose="02020603050405020304" pitchFamily="18" charset="0"/>
              </a:rPr>
              <a:t>() or </a:t>
            </a:r>
            <a:r>
              <a:rPr lang="en-US" b="1" dirty="0" err="1">
                <a:latin typeface="Verdana" panose="020B0604030504040204" pitchFamily="34" charset="0"/>
                <a:ea typeface="Verdana" panose="020B0604030504040204" pitchFamily="34" charset="0"/>
                <a:cs typeface="Times New Roman" panose="02020603050405020304" pitchFamily="18" charset="0"/>
              </a:rPr>
              <a:t>realloc</a:t>
            </a:r>
            <a:r>
              <a:rPr lang="en-US" dirty="0">
                <a:latin typeface="Verdana" panose="020B0604030504040204" pitchFamily="34" charset="0"/>
                <a:ea typeface="Verdana" panose="020B0604030504040204" pitchFamily="34" charset="0"/>
                <a:cs typeface="Times New Roman" panose="02020603050405020304" pitchFamily="18" charset="0"/>
              </a:rPr>
              <a:t>(). Otherwise, or if </a:t>
            </a:r>
            <a:r>
              <a:rPr lang="en-US" i="1" dirty="0">
                <a:latin typeface="Verdana" panose="020B0604030504040204" pitchFamily="34" charset="0"/>
                <a:ea typeface="Verdana" panose="020B0604030504040204" pitchFamily="34" charset="0"/>
                <a:cs typeface="Times New Roman" panose="02020603050405020304" pitchFamily="18" charset="0"/>
              </a:rPr>
              <a:t>free(</a:t>
            </a:r>
            <a:r>
              <a:rPr lang="en-US" i="1" dirty="0" err="1">
                <a:latin typeface="Verdana" panose="020B0604030504040204" pitchFamily="34" charset="0"/>
                <a:ea typeface="Verdana" panose="020B0604030504040204" pitchFamily="34" charset="0"/>
                <a:cs typeface="Times New Roman" panose="02020603050405020304" pitchFamily="18" charset="0"/>
              </a:rPr>
              <a:t>ptr</a:t>
            </a:r>
            <a:r>
              <a:rPr lang="en-US" i="1" dirty="0">
                <a:latin typeface="Verdana" panose="020B0604030504040204" pitchFamily="34" charset="0"/>
                <a:ea typeface="Verdana" panose="020B0604030504040204" pitchFamily="34" charset="0"/>
                <a:cs typeface="Times New Roman" panose="02020603050405020304" pitchFamily="18" charset="0"/>
              </a:rPr>
              <a:t>)</a:t>
            </a:r>
            <a:r>
              <a:rPr lang="en-US" dirty="0">
                <a:latin typeface="Verdana" panose="020B0604030504040204" pitchFamily="34" charset="0"/>
                <a:ea typeface="Verdana" panose="020B0604030504040204" pitchFamily="34" charset="0"/>
                <a:cs typeface="Times New Roman" panose="02020603050405020304" pitchFamily="18" charset="0"/>
              </a:rPr>
              <a:t> has already been called before, undefined behavior occurs. If </a:t>
            </a:r>
            <a:r>
              <a:rPr lang="en-US" i="1" dirty="0" err="1">
                <a:latin typeface="Verdana" panose="020B0604030504040204" pitchFamily="34" charset="0"/>
                <a:ea typeface="Verdana" panose="020B0604030504040204" pitchFamily="34" charset="0"/>
                <a:cs typeface="Times New Roman" panose="02020603050405020304" pitchFamily="18" charset="0"/>
              </a:rPr>
              <a:t>ptr</a:t>
            </a:r>
            <a:r>
              <a:rPr lang="en-US" dirty="0">
                <a:latin typeface="Verdana" panose="020B0604030504040204" pitchFamily="34" charset="0"/>
                <a:ea typeface="Verdana" panose="020B0604030504040204" pitchFamily="34" charset="0"/>
                <a:cs typeface="Times New Roman" panose="02020603050405020304" pitchFamily="18" charset="0"/>
              </a:rPr>
              <a:t> is NULL, no operation is performed. The </a:t>
            </a:r>
            <a:r>
              <a:rPr lang="en-US" b="1" dirty="0">
                <a:latin typeface="Verdana" panose="020B0604030504040204" pitchFamily="34" charset="0"/>
                <a:ea typeface="Verdana" panose="020B0604030504040204" pitchFamily="34" charset="0"/>
                <a:cs typeface="Times New Roman" panose="02020603050405020304" pitchFamily="18" charset="0"/>
              </a:rPr>
              <a:t>free</a:t>
            </a:r>
            <a:r>
              <a:rPr lang="en-US" dirty="0">
                <a:latin typeface="Verdana" panose="020B0604030504040204" pitchFamily="34" charset="0"/>
                <a:ea typeface="Verdana" panose="020B0604030504040204" pitchFamily="34" charset="0"/>
                <a:cs typeface="Times New Roman" panose="02020603050405020304" pitchFamily="18" charset="0"/>
              </a:rPr>
              <a:t>() function returns no value</a:t>
            </a:r>
          </a:p>
          <a:p>
            <a:r>
              <a:rPr lang="en-US" altLang="en-US" dirty="0" smtClean="0">
                <a:solidFill>
                  <a:srgbClr val="FF0000"/>
                </a:solidFill>
                <a:latin typeface="Verdana" panose="020B0604030504040204" pitchFamily="34" charset="0"/>
                <a:ea typeface="Verdana" panose="020B0604030504040204" pitchFamily="34" charset="0"/>
                <a:cs typeface="Times New Roman" panose="02020603050405020304" pitchFamily="18" charset="0"/>
              </a:rPr>
              <a:t>Memory </a:t>
            </a: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leak </a:t>
            </a:r>
            <a:r>
              <a:rPr lang="en-US" altLang="en-US" dirty="0">
                <a:latin typeface="Verdana" panose="020B0604030504040204" pitchFamily="34" charset="0"/>
                <a:ea typeface="Verdana" panose="020B0604030504040204" pitchFamily="34" charset="0"/>
                <a:cs typeface="Times New Roman" panose="02020603050405020304" pitchFamily="18" charset="0"/>
              </a:rPr>
              <a:t>can be generated when </a:t>
            </a:r>
            <a:r>
              <a:rPr lang="en-US" altLang="en-US" dirty="0" err="1">
                <a:latin typeface="Verdana" panose="020B0604030504040204" pitchFamily="34" charset="0"/>
                <a:ea typeface="Verdana" panose="020B0604030504040204" pitchFamily="34" charset="0"/>
                <a:cs typeface="Times New Roman" panose="02020603050405020304" pitchFamily="18" charset="0"/>
              </a:rPr>
              <a:t>malloc</a:t>
            </a:r>
            <a:r>
              <a:rPr lang="en-US" altLang="en-US" dirty="0">
                <a:latin typeface="Verdana" panose="020B0604030504040204" pitchFamily="34" charset="0"/>
                <a:ea typeface="Verdana" panose="020B0604030504040204" pitchFamily="34" charset="0"/>
                <a:cs typeface="Times New Roman" panose="02020603050405020304" pitchFamily="18" charset="0"/>
              </a:rPr>
              <a:t>() is not properly managed. If memory is allocated with </a:t>
            </a:r>
            <a:r>
              <a:rPr lang="en-US" altLang="en-US" dirty="0" err="1">
                <a:latin typeface="Verdana" panose="020B0604030504040204" pitchFamily="34" charset="0"/>
                <a:ea typeface="Verdana" panose="020B0604030504040204" pitchFamily="34" charset="0"/>
                <a:cs typeface="Times New Roman" panose="02020603050405020304" pitchFamily="18" charset="0"/>
              </a:rPr>
              <a:t>malloc</a:t>
            </a:r>
            <a:r>
              <a:rPr lang="en-US" altLang="en-US" dirty="0">
                <a:latin typeface="Verdana" panose="020B0604030504040204" pitchFamily="34" charset="0"/>
                <a:ea typeface="Verdana" panose="020B0604030504040204" pitchFamily="34" charset="0"/>
                <a:cs typeface="Times New Roman" panose="02020603050405020304" pitchFamily="18" charset="0"/>
              </a:rPr>
              <a:t>() should be released or free() when not using it or if there is not longer reference to it. </a:t>
            </a:r>
          </a:p>
          <a:p>
            <a:pPr marL="0" indent="0">
              <a:buNone/>
              <a:defRPr/>
            </a:pPr>
            <a:endParaRPr lang="en-US" altLang="en-US" dirty="0">
              <a:latin typeface="Times New Roman" panose="02020603050405020304" pitchFamily="18" charset="0"/>
              <a:cs typeface="Times New Roman" panose="02020603050405020304" pitchFamily="18" charset="0"/>
            </a:endParaRPr>
          </a:p>
          <a:p>
            <a:endParaRPr lang="en-US" alt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767776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Heap</a:t>
            </a:r>
            <a:endParaRPr lang="en-CA" dirty="0"/>
          </a:p>
        </p:txBody>
      </p:sp>
      <p:sp>
        <p:nvSpPr>
          <p:cNvPr id="3" name="Content Placeholder 2"/>
          <p:cNvSpPr>
            <a:spLocks noGrp="1"/>
          </p:cNvSpPr>
          <p:nvPr>
            <p:ph idx="1"/>
          </p:nvPr>
        </p:nvSpPr>
        <p:spPr>
          <a:xfrm>
            <a:off x="838200" y="1468785"/>
            <a:ext cx="10515600" cy="4686687"/>
          </a:xfrm>
        </p:spPr>
        <p:txBody>
          <a:bodyPr>
            <a:normAutofit/>
          </a:bodyPr>
          <a:lstStyle/>
          <a:p>
            <a:r>
              <a:rPr lang="en-US" altLang="en-US" dirty="0">
                <a:latin typeface="Verdana" panose="020B0604030504040204" pitchFamily="34" charset="0"/>
                <a:ea typeface="Verdana" panose="020B0604030504040204" pitchFamily="34" charset="0"/>
                <a:cs typeface="Times New Roman" panose="02020603050405020304" pitchFamily="18" charset="0"/>
              </a:rPr>
              <a:t>Java objects reside in an area called </a:t>
            </a:r>
            <a:r>
              <a:rPr lang="en-US" altLang="en-US" i="1" dirty="0">
                <a:latin typeface="Verdana" panose="020B0604030504040204" pitchFamily="34" charset="0"/>
                <a:ea typeface="Verdana" panose="020B0604030504040204" pitchFamily="34" charset="0"/>
                <a:cs typeface="Times New Roman" panose="02020603050405020304" pitchFamily="18" charset="0"/>
              </a:rPr>
              <a:t>the heap</a:t>
            </a:r>
            <a:r>
              <a:rPr lang="en-US" altLang="en-US" dirty="0">
                <a:latin typeface="Verdana" panose="020B0604030504040204" pitchFamily="34" charset="0"/>
                <a:ea typeface="Verdana" panose="020B0604030504040204" pitchFamily="34" charset="0"/>
                <a:cs typeface="Times New Roman" panose="02020603050405020304" pitchFamily="18" charset="0"/>
              </a:rPr>
              <a:t>. The heap is created when the JVM starts up and may increase or decrease in size while the application runs. </a:t>
            </a:r>
            <a:endParaRPr lang="en-US" altLang="en-US" dirty="0" smtClean="0">
              <a:latin typeface="Verdana" panose="020B0604030504040204" pitchFamily="34" charset="0"/>
              <a:ea typeface="Verdana" panose="020B0604030504040204" pitchFamily="34" charset="0"/>
              <a:cs typeface="Times New Roman" panose="02020603050405020304" pitchFamily="18" charset="0"/>
            </a:endParaRPr>
          </a:p>
          <a:p>
            <a:r>
              <a:rPr lang="en-US" altLang="en-US" dirty="0" smtClean="0">
                <a:latin typeface="Verdana" panose="020B0604030504040204" pitchFamily="34" charset="0"/>
                <a:ea typeface="Verdana" panose="020B0604030504040204" pitchFamily="34" charset="0"/>
                <a:cs typeface="Times New Roman" panose="02020603050405020304" pitchFamily="18" charset="0"/>
              </a:rPr>
              <a:t>Stack </a:t>
            </a:r>
            <a:r>
              <a:rPr lang="en-US" altLang="en-US" dirty="0">
                <a:latin typeface="Verdana" panose="020B0604030504040204" pitchFamily="34" charset="0"/>
                <a:ea typeface="Verdana" panose="020B0604030504040204" pitchFamily="34" charset="0"/>
                <a:cs typeface="Times New Roman" panose="02020603050405020304" pitchFamily="18" charset="0"/>
              </a:rPr>
              <a:t>Vs Heap </a:t>
            </a:r>
            <a:r>
              <a:rPr lang="en-US" altLang="en-US" dirty="0">
                <a:latin typeface="Verdana" panose="020B0604030504040204" pitchFamily="34" charset="0"/>
                <a:ea typeface="Verdana" panose="020B0604030504040204" pitchFamily="34" charset="0"/>
                <a:cs typeface="Times New Roman" panose="02020603050405020304" pitchFamily="18" charset="0"/>
                <a:hlinkClick r:id="rId2"/>
              </a:rPr>
              <a:t>https://www.youtube.com/watch?v=_8-ht2AKyH4</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924834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Memory Allocation – Contiguous </a:t>
            </a:r>
          </a:p>
        </p:txBody>
      </p:sp>
      <p:sp>
        <p:nvSpPr>
          <p:cNvPr id="3" name="Content Placeholder 2"/>
          <p:cNvSpPr>
            <a:spLocks noGrp="1"/>
          </p:cNvSpPr>
          <p:nvPr>
            <p:ph idx="1"/>
          </p:nvPr>
        </p:nvSpPr>
        <p:spPr>
          <a:xfrm>
            <a:off x="838200" y="1825625"/>
            <a:ext cx="6705600" cy="4351338"/>
          </a:xfrm>
        </p:spPr>
        <p:txBody>
          <a:bodyPr/>
          <a:lstStyle/>
          <a:p>
            <a:r>
              <a:rPr lang="en-CA" dirty="0"/>
              <a:t>Memory must be divided up amongst all processes</a:t>
            </a:r>
          </a:p>
          <a:p>
            <a:pPr lvl="1"/>
            <a:r>
              <a:rPr lang="en-CA" dirty="0"/>
              <a:t>Both user and kernel processes</a:t>
            </a:r>
          </a:p>
          <a:p>
            <a:pPr lvl="1"/>
            <a:endParaRPr lang="en-CA" dirty="0"/>
          </a:p>
          <a:p>
            <a:r>
              <a:rPr lang="en-CA" dirty="0"/>
              <a:t>Parts of memory must be reserved for the OS</a:t>
            </a:r>
          </a:p>
          <a:p>
            <a:pPr lvl="1"/>
            <a:r>
              <a:rPr lang="en-CA" dirty="0"/>
              <a:t>Usually low memory</a:t>
            </a:r>
          </a:p>
          <a:p>
            <a:pPr lvl="1"/>
            <a:r>
              <a:rPr lang="en-CA" dirty="0"/>
              <a:t>Rest of memory is distributed to other processes by the OS</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361" y="1461637"/>
            <a:ext cx="3205439" cy="4811047"/>
          </a:xfrm>
          <a:prstGeom prst="rect">
            <a:avLst/>
          </a:prstGeom>
        </p:spPr>
      </p:pic>
    </p:spTree>
    <p:extLst>
      <p:ext uri="{BB962C8B-B14F-4D97-AF65-F5344CB8AC3E}">
        <p14:creationId xmlns:p14="http://schemas.microsoft.com/office/powerpoint/2010/main" val="3637996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Variable Partition Allocation</a:t>
            </a:r>
          </a:p>
        </p:txBody>
      </p:sp>
      <p:sp>
        <p:nvSpPr>
          <p:cNvPr id="3" name="Content Placeholder 2"/>
          <p:cNvSpPr>
            <a:spLocks noGrp="1"/>
          </p:cNvSpPr>
          <p:nvPr>
            <p:ph idx="1"/>
          </p:nvPr>
        </p:nvSpPr>
        <p:spPr/>
        <p:txBody>
          <a:bodyPr/>
          <a:lstStyle/>
          <a:p>
            <a:r>
              <a:rPr lang="en-CA" dirty="0"/>
              <a:t>Memory is dynamically partitioned according to process sizes as each process is loaded</a:t>
            </a:r>
          </a:p>
          <a:p>
            <a:pPr lvl="1"/>
            <a:r>
              <a:rPr lang="en-CA" dirty="0"/>
              <a:t>Higher overhead to manage but provides more flexibility</a:t>
            </a:r>
          </a:p>
          <a:p>
            <a:pPr lvl="1"/>
            <a:r>
              <a:rPr lang="en-CA" dirty="0"/>
              <a:t>Management involves tracking used and available memory</a:t>
            </a:r>
          </a:p>
          <a:p>
            <a:pPr lvl="1"/>
            <a:r>
              <a:rPr lang="en-CA" dirty="0"/>
              <a:t>Process can be loaded if there’s a big enough </a:t>
            </a:r>
            <a:r>
              <a:rPr lang="en-CA" b="1" dirty="0"/>
              <a:t>hole</a:t>
            </a:r>
            <a:r>
              <a:rPr lang="en-CA" dirty="0"/>
              <a:t> (contiguous block of memory) to fit the image</a:t>
            </a:r>
          </a:p>
          <a:p>
            <a:pPr lvl="1"/>
            <a:endParaRPr lang="en-CA" dirty="0"/>
          </a:p>
          <a:p>
            <a:r>
              <a:rPr lang="en-CA" dirty="0"/>
              <a:t>As processes terminated and release memory, holes of various sizes are formed</a:t>
            </a:r>
          </a:p>
          <a:p>
            <a:pPr lvl="1"/>
            <a:r>
              <a:rPr lang="en-CA" dirty="0"/>
              <a:t>Can be allocated to processes that have been waiting</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787764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External Fragmentation</a:t>
            </a:r>
          </a:p>
        </p:txBody>
      </p:sp>
      <p:sp>
        <p:nvSpPr>
          <p:cNvPr id="3" name="Content Placeholder 2"/>
          <p:cNvSpPr>
            <a:spLocks noGrp="1"/>
          </p:cNvSpPr>
          <p:nvPr>
            <p:ph idx="1"/>
          </p:nvPr>
        </p:nvSpPr>
        <p:spPr/>
        <p:txBody>
          <a:bodyPr/>
          <a:lstStyle/>
          <a:p>
            <a:r>
              <a:rPr lang="en-CA" dirty="0"/>
              <a:t>When those holes get too small to be used by any processes</a:t>
            </a:r>
          </a:p>
          <a:p>
            <a:pPr lvl="1"/>
            <a:r>
              <a:rPr lang="en-CA" dirty="0"/>
              <a:t>Memory is unused but too fragmented to be used as a contiguous space</a:t>
            </a:r>
          </a:p>
          <a:p>
            <a:pPr lvl="1"/>
            <a:r>
              <a:rPr lang="en-CA" dirty="0"/>
              <a:t>Can be debilitating to the system</a:t>
            </a:r>
          </a:p>
          <a:p>
            <a:pPr lvl="1"/>
            <a:endParaRPr lang="en-CA" dirty="0"/>
          </a:p>
          <a:p>
            <a:r>
              <a:rPr lang="en-CA" dirty="0"/>
              <a:t>Can be solved by </a:t>
            </a:r>
            <a:r>
              <a:rPr lang="en-CA" b="1" dirty="0"/>
              <a:t>compaction</a:t>
            </a:r>
          </a:p>
          <a:p>
            <a:pPr lvl="1"/>
            <a:r>
              <a:rPr lang="en-CA" dirty="0"/>
              <a:t>Move process images in memory so all holes are compressed into one</a:t>
            </a:r>
          </a:p>
          <a:p>
            <a:pPr lvl="2"/>
            <a:r>
              <a:rPr lang="en-CA" dirty="0"/>
              <a:t>Can only be done if processes can be dynamically relocated</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36904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Storage Allocation</a:t>
            </a:r>
          </a:p>
        </p:txBody>
      </p:sp>
      <p:sp>
        <p:nvSpPr>
          <p:cNvPr id="3" name="Content Placeholder 2"/>
          <p:cNvSpPr>
            <a:spLocks noGrp="1"/>
          </p:cNvSpPr>
          <p:nvPr>
            <p:ph idx="1"/>
          </p:nvPr>
        </p:nvSpPr>
        <p:spPr/>
        <p:txBody>
          <a:bodyPr/>
          <a:lstStyle/>
          <a:p>
            <a:r>
              <a:rPr lang="en-CA" dirty="0"/>
              <a:t>First-fit:</a:t>
            </a:r>
          </a:p>
          <a:p>
            <a:pPr lvl="1"/>
            <a:r>
              <a:rPr lang="en-CA" dirty="0"/>
              <a:t>First hole found in memory that is big enough for the process</a:t>
            </a:r>
          </a:p>
          <a:p>
            <a:r>
              <a:rPr lang="en-CA" dirty="0"/>
              <a:t>Best-fit:</a:t>
            </a:r>
          </a:p>
          <a:p>
            <a:pPr lvl="1"/>
            <a:r>
              <a:rPr lang="en-CA" dirty="0"/>
              <a:t>Smallest hole found in memory that can fit the process</a:t>
            </a:r>
          </a:p>
          <a:p>
            <a:r>
              <a:rPr lang="en-CA" dirty="0"/>
              <a:t>Worst-fit:</a:t>
            </a:r>
          </a:p>
          <a:p>
            <a:pPr lvl="1"/>
            <a:r>
              <a:rPr lang="en-CA" dirty="0"/>
              <a:t>Biggest hole found in memory that can fit the process</a:t>
            </a:r>
          </a:p>
          <a:p>
            <a:pPr lvl="1"/>
            <a:endParaRPr lang="en-CA" dirty="0"/>
          </a:p>
          <a:p>
            <a:r>
              <a:rPr lang="en-CA" dirty="0"/>
              <a:t>What are the pros and cons of each strategy?</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90013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Memory Definition</a:t>
            </a:r>
          </a:p>
        </p:txBody>
      </p:sp>
      <p:sp>
        <p:nvSpPr>
          <p:cNvPr id="3" name="Content Placeholder 2"/>
          <p:cNvSpPr>
            <a:spLocks noGrp="1"/>
          </p:cNvSpPr>
          <p:nvPr>
            <p:ph idx="1"/>
          </p:nvPr>
        </p:nvSpPr>
        <p:spPr>
          <a:xfrm>
            <a:off x="838200" y="1718247"/>
            <a:ext cx="10870580" cy="4530328"/>
          </a:xfrm>
        </p:spPr>
        <p:txBody>
          <a:bodyPr>
            <a:noAutofit/>
          </a:bodyPr>
          <a:lstStyle/>
          <a:p>
            <a:pPr>
              <a:defRPr/>
            </a:pPr>
            <a:r>
              <a:rPr lang="en-US" dirty="0"/>
              <a:t>Memory can be viewed as a linear array of bytes ranging from 0 to  n. Memory is a large array of words/bytes</a:t>
            </a:r>
          </a:p>
          <a:p>
            <a:pPr>
              <a:defRPr/>
            </a:pPr>
            <a:r>
              <a:rPr lang="en-US" dirty="0"/>
              <a:t>Every location in memory is identified with an address, represented in hexadecimal system</a:t>
            </a:r>
          </a:p>
          <a:p>
            <a:pPr>
              <a:defRPr/>
            </a:pPr>
            <a:r>
              <a:rPr lang="en-US" dirty="0"/>
              <a:t>CPU fetches instructions from memory according to the value of the program counter. The </a:t>
            </a:r>
            <a:r>
              <a:rPr lang="en-US" altLang="en-US" dirty="0"/>
              <a:t>Register can be accessed in one CPU clock (or less</a:t>
            </a:r>
            <a:r>
              <a:rPr lang="en-US" altLang="en-US" dirty="0" smtClean="0"/>
              <a:t>)</a:t>
            </a:r>
            <a:endParaRPr lang="en-US" alt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62126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Cache </a:t>
            </a:r>
          </a:p>
        </p:txBody>
      </p:sp>
      <p:sp>
        <p:nvSpPr>
          <p:cNvPr id="34819" name="Content Placeholder 2"/>
          <p:cNvSpPr>
            <a:spLocks noGrp="1"/>
          </p:cNvSpPr>
          <p:nvPr>
            <p:ph idx="1"/>
          </p:nvPr>
        </p:nvSpPr>
        <p:spPr>
          <a:xfrm>
            <a:off x="838200" y="1367361"/>
            <a:ext cx="9956180" cy="4921927"/>
          </a:xfrm>
        </p:spPr>
        <p:txBody>
          <a:bodyPr>
            <a:noAutofit/>
          </a:bodyPr>
          <a:lstStyle/>
          <a:p>
            <a:r>
              <a:rPr lang="en-US" altLang="en-US" dirty="0"/>
              <a:t>When the processor core writes to memory, the cache controller has two alternatives for its write policy: </a:t>
            </a:r>
          </a:p>
          <a:p>
            <a:pPr lvl="1"/>
            <a:r>
              <a:rPr lang="en-US" altLang="en-US" sz="2800" dirty="0">
                <a:solidFill>
                  <a:srgbClr val="FF0000"/>
                </a:solidFill>
              </a:rPr>
              <a:t>write back </a:t>
            </a:r>
            <a:r>
              <a:rPr lang="en-US" altLang="en-US" sz="2800" dirty="0"/>
              <a:t>– the cache controller writes data modifications to cache and not update to RAM until absolutely </a:t>
            </a:r>
            <a:r>
              <a:rPr lang="en-US" altLang="en-US" sz="2800" dirty="0" smtClean="0"/>
              <a:t>necessary. </a:t>
            </a:r>
            <a:r>
              <a:rPr lang="en-US" altLang="en-US" sz="2800" dirty="0"/>
              <a:t>When controller writes a value to cache memory, it sets the </a:t>
            </a:r>
            <a:r>
              <a:rPr lang="en-US" altLang="en-US" sz="2800" b="1" dirty="0">
                <a:solidFill>
                  <a:srgbClr val="FF0000"/>
                </a:solidFill>
              </a:rPr>
              <a:t>dirty bit </a:t>
            </a:r>
            <a:r>
              <a:rPr lang="en-US" altLang="en-US" sz="2800" dirty="0"/>
              <a:t>true. If the cache controller detects a dirty cache line, it is automatically </a:t>
            </a:r>
            <a:r>
              <a:rPr lang="en-US" altLang="en-US" dirty="0">
                <a:solidFill>
                  <a:srgbClr val="FF0000"/>
                </a:solidFill>
              </a:rPr>
              <a:t>written out to main memory</a:t>
            </a:r>
            <a:r>
              <a:rPr lang="en-US" altLang="en-US" dirty="0"/>
              <a:t>.</a:t>
            </a:r>
            <a:endParaRPr lang="en-US" altLang="en-US" sz="2800" dirty="0"/>
          </a:p>
          <a:p>
            <a:pPr lvl="1"/>
            <a:r>
              <a:rPr lang="en-US" altLang="en-US" sz="2800" dirty="0" smtClean="0">
                <a:solidFill>
                  <a:srgbClr val="FF0000"/>
                </a:solidFill>
              </a:rPr>
              <a:t>write-buffer or write through </a:t>
            </a:r>
            <a:r>
              <a:rPr lang="en-US" altLang="en-US" sz="2800" dirty="0" smtClean="0"/>
              <a:t>the </a:t>
            </a:r>
            <a:r>
              <a:rPr lang="en-US" altLang="en-US" sz="2800" dirty="0"/>
              <a:t>cache controller writes data to RAM and cache simultaneously</a:t>
            </a:r>
            <a:r>
              <a:rPr lang="en-US" altLang="en-US" sz="2800" dirty="0" smtClean="0"/>
              <a:t>.</a:t>
            </a:r>
            <a:endParaRPr lang="en-US" altLang="en-US" sz="28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583210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838200" y="0"/>
            <a:ext cx="10515600" cy="1325563"/>
          </a:xfrm>
        </p:spPr>
        <p:txBody>
          <a:bodyPr/>
          <a:lstStyle/>
          <a:p>
            <a:r>
              <a:rPr lang="en-US" altLang="en-US" smtClean="0"/>
              <a:t>CPU cache</a:t>
            </a:r>
          </a:p>
        </p:txBody>
      </p:sp>
      <p:sp>
        <p:nvSpPr>
          <p:cNvPr id="3" name="Content Placeholder 2"/>
          <p:cNvSpPr>
            <a:spLocks noGrp="1"/>
          </p:cNvSpPr>
          <p:nvPr>
            <p:ph idx="1"/>
          </p:nvPr>
        </p:nvSpPr>
        <p:spPr>
          <a:xfrm>
            <a:off x="838200" y="924120"/>
            <a:ext cx="10515600" cy="4986026"/>
          </a:xfrm>
        </p:spPr>
        <p:txBody>
          <a:bodyPr>
            <a:normAutofit lnSpcReduction="10000"/>
          </a:bodyPr>
          <a:lstStyle/>
          <a:p>
            <a:pPr>
              <a:defRPr/>
            </a:pPr>
            <a:r>
              <a:rPr lang="en-US" altLang="en-US" dirty="0"/>
              <a:t>CPU cache: L1 or L2 . The processor looks for the cache line in the following order:</a:t>
            </a:r>
          </a:p>
          <a:p>
            <a:pPr lvl="1">
              <a:defRPr/>
            </a:pPr>
            <a:r>
              <a:rPr lang="en-US" altLang="en-US" sz="2600" dirty="0"/>
              <a:t>L1</a:t>
            </a:r>
          </a:p>
          <a:p>
            <a:pPr lvl="1">
              <a:defRPr/>
            </a:pPr>
            <a:r>
              <a:rPr lang="en-US" altLang="en-US" sz="2600" dirty="0"/>
              <a:t>L2</a:t>
            </a:r>
          </a:p>
          <a:p>
            <a:pPr lvl="1">
              <a:defRPr/>
            </a:pPr>
            <a:r>
              <a:rPr lang="en-US" altLang="en-US" sz="2600" dirty="0"/>
              <a:t>Last level cache</a:t>
            </a:r>
          </a:p>
          <a:p>
            <a:pPr lvl="1">
              <a:defRPr/>
            </a:pPr>
            <a:r>
              <a:rPr lang="en-US" altLang="en-US" sz="2600" dirty="0"/>
              <a:t>Memory (RAM)</a:t>
            </a:r>
          </a:p>
          <a:p>
            <a:pPr>
              <a:defRPr/>
            </a:pPr>
            <a:r>
              <a:rPr lang="en-US" dirty="0"/>
              <a:t>Once the cache line is in L1, the new data is written to it and the line is marked as modified</a:t>
            </a:r>
          </a:p>
          <a:p>
            <a:pPr>
              <a:defRPr/>
            </a:pPr>
            <a:r>
              <a:rPr lang="en-US" dirty="0"/>
              <a:t>Data transfer from cache to CPU and registers is usually </a:t>
            </a:r>
            <a:r>
              <a:rPr lang="en-US" dirty="0">
                <a:solidFill>
                  <a:srgbClr val="FF0000"/>
                </a:solidFill>
              </a:rPr>
              <a:t>a hardware function </a:t>
            </a:r>
            <a:r>
              <a:rPr lang="en-US" dirty="0"/>
              <a:t>without operating system intervention. Instead data transfer from disk to memory is usually controlled by the operating system.</a:t>
            </a:r>
          </a:p>
          <a:p>
            <a:pPr>
              <a:defRPr/>
            </a:pPr>
            <a:endParaRPr lang="en-US" sz="3200" dirty="0"/>
          </a:p>
          <a:p>
            <a:pPr marL="0" indent="0">
              <a:buNone/>
              <a:defRPr/>
            </a:pPr>
            <a:endParaRPr lang="en-US" sz="2100" dirty="0"/>
          </a:p>
          <a:p>
            <a:pPr marL="0" indent="0">
              <a:buNone/>
              <a:defRPr/>
            </a:pPr>
            <a:endParaRPr lang="en-US" sz="18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221783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smtClean="0"/>
              <a:t>Cache and Main Memory Access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546" y="1690688"/>
            <a:ext cx="7298907" cy="4482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573055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05194" y="329078"/>
            <a:ext cx="10933683" cy="576263"/>
          </a:xfrm>
        </p:spPr>
        <p:txBody>
          <a:bodyPr>
            <a:noAutofit/>
          </a:bodyPr>
          <a:lstStyle/>
          <a:p>
            <a:pPr eaLnBrk="1" hangingPunct="1"/>
            <a:r>
              <a:rPr lang="en-US" altLang="en-US" dirty="0" smtClean="0"/>
              <a:t>Logical vs. Physical Address Space</a:t>
            </a:r>
          </a:p>
        </p:txBody>
      </p:sp>
      <p:sp>
        <p:nvSpPr>
          <p:cNvPr id="27651" name="Rectangle 3"/>
          <p:cNvSpPr>
            <a:spLocks noGrp="1" noChangeArrowheads="1"/>
          </p:cNvSpPr>
          <p:nvPr>
            <p:ph type="body" idx="1"/>
          </p:nvPr>
        </p:nvSpPr>
        <p:spPr>
          <a:xfrm>
            <a:off x="1061311" y="1109895"/>
            <a:ext cx="10227440" cy="4978671"/>
          </a:xfrm>
        </p:spPr>
        <p:txBody>
          <a:bodyPr>
            <a:normAutofit fontScale="92500" lnSpcReduction="10000"/>
          </a:bodyPr>
          <a:lstStyle/>
          <a:p>
            <a:pPr>
              <a:defRPr/>
            </a:pPr>
            <a:r>
              <a:rPr lang="en-US" sz="3000" i="1" dirty="0"/>
              <a:t>Memory has two views of addresses :</a:t>
            </a:r>
          </a:p>
          <a:p>
            <a:pPr lvl="1">
              <a:defRPr/>
            </a:pPr>
            <a:r>
              <a:rPr lang="en-US" sz="3000" i="1" dirty="0">
                <a:solidFill>
                  <a:srgbClr val="FF0000"/>
                </a:solidFill>
              </a:rPr>
              <a:t>Virtual (logical) addresses </a:t>
            </a:r>
            <a:r>
              <a:rPr lang="en-US" sz="3000" dirty="0"/>
              <a:t>that are assigned by the compiler and linker when locating a program in memory (programmers view). </a:t>
            </a:r>
          </a:p>
          <a:p>
            <a:pPr lvl="1">
              <a:defRPr/>
            </a:pPr>
            <a:r>
              <a:rPr lang="en-US" sz="3000" i="1" dirty="0">
                <a:solidFill>
                  <a:srgbClr val="FF0000"/>
                </a:solidFill>
              </a:rPr>
              <a:t>Physical addresses </a:t>
            </a:r>
            <a:r>
              <a:rPr lang="en-US" sz="3000" dirty="0"/>
              <a:t>are used to access the actual hardware components of main memory where the programs are physically located (system view).</a:t>
            </a:r>
          </a:p>
          <a:p>
            <a:pPr>
              <a:defRPr/>
            </a:pPr>
            <a:r>
              <a:rPr lang="en-US" altLang="en-US" sz="3000" dirty="0" smtClean="0"/>
              <a:t>Logical </a:t>
            </a:r>
            <a:r>
              <a:rPr lang="en-US" altLang="en-US" sz="3000" dirty="0"/>
              <a:t>and physical addresses are the same in compile-time and load-time address-binding schemes; logical (virtual) and physical addresses differ in </a:t>
            </a:r>
            <a:r>
              <a:rPr lang="en-US" altLang="en-US" sz="3000" dirty="0">
                <a:solidFill>
                  <a:srgbClr val="FF0000"/>
                </a:solidFill>
              </a:rPr>
              <a:t>execution-time </a:t>
            </a:r>
            <a:r>
              <a:rPr lang="en-US" altLang="en-US" sz="3000" dirty="0"/>
              <a:t>address-binding scheme</a:t>
            </a:r>
          </a:p>
          <a:p>
            <a:pPr marL="0" indent="0">
              <a:buNone/>
              <a:defRPr/>
            </a:pPr>
            <a:r>
              <a:rPr lang="en-US" sz="3000" dirty="0"/>
              <a:t> </a:t>
            </a:r>
          </a:p>
          <a:p>
            <a:pPr>
              <a:defRPr/>
            </a:pPr>
            <a:endParaRPr lang="en-US" altLang="en-US" sz="3000" dirty="0"/>
          </a:p>
          <a:p>
            <a:pPr>
              <a:defRPr/>
            </a:pPr>
            <a:endParaRPr lang="en-US" altLang="en-US" sz="3000" dirty="0" smtClean="0"/>
          </a:p>
          <a:p>
            <a:pPr marL="0" indent="0">
              <a:buNone/>
              <a:defRPr/>
            </a:pPr>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956145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81001" y="504825"/>
            <a:ext cx="10092521" cy="576263"/>
          </a:xfrm>
        </p:spPr>
        <p:txBody>
          <a:bodyPr>
            <a:normAutofit fontScale="90000"/>
          </a:bodyPr>
          <a:lstStyle/>
          <a:p>
            <a:pPr eaLnBrk="1" hangingPunct="1"/>
            <a:r>
              <a:rPr lang="en-US" altLang="en-US" dirty="0" smtClean="0"/>
              <a:t>Memory-Management Unit (</a:t>
            </a:r>
            <a:r>
              <a:rPr lang="en-US" altLang="en-US" sz="4000" dirty="0"/>
              <a:t>MMU</a:t>
            </a:r>
            <a:r>
              <a:rPr lang="en-US" altLang="en-US" dirty="0" smtClean="0"/>
              <a:t>)</a:t>
            </a:r>
          </a:p>
        </p:txBody>
      </p:sp>
      <p:sp>
        <p:nvSpPr>
          <p:cNvPr id="28675" name="Rectangle 3"/>
          <p:cNvSpPr>
            <a:spLocks noGrp="1" noChangeArrowheads="1"/>
          </p:cNvSpPr>
          <p:nvPr>
            <p:ph type="body" idx="1"/>
          </p:nvPr>
        </p:nvSpPr>
        <p:spPr>
          <a:xfrm>
            <a:off x="1081001" y="1281810"/>
            <a:ext cx="10493965" cy="4483894"/>
          </a:xfrm>
        </p:spPr>
        <p:txBody>
          <a:bodyPr>
            <a:noAutofit/>
          </a:bodyPr>
          <a:lstStyle/>
          <a:p>
            <a:pPr>
              <a:defRPr/>
            </a:pPr>
            <a:r>
              <a:rPr lang="en-US" dirty="0">
                <a:solidFill>
                  <a:srgbClr val="FF0000"/>
                </a:solidFill>
              </a:rPr>
              <a:t>Memory Management Unit (MMU) </a:t>
            </a:r>
            <a:r>
              <a:rPr lang="en-US" dirty="0"/>
              <a:t>is a </a:t>
            </a:r>
            <a:r>
              <a:rPr lang="en-US" b="1" dirty="0">
                <a:solidFill>
                  <a:srgbClr val="FF0000"/>
                </a:solidFill>
              </a:rPr>
              <a:t>hardware-based</a:t>
            </a:r>
            <a:r>
              <a:rPr lang="en-US" dirty="0"/>
              <a:t> memory management unit which </a:t>
            </a:r>
            <a:r>
              <a:rPr lang="en-US" dirty="0">
                <a:solidFill>
                  <a:srgbClr val="FF0000"/>
                </a:solidFill>
              </a:rPr>
              <a:t>translates virtual address </a:t>
            </a:r>
            <a:r>
              <a:rPr lang="en-US" dirty="0"/>
              <a:t>to </a:t>
            </a:r>
            <a:r>
              <a:rPr lang="en-US" dirty="0">
                <a:solidFill>
                  <a:srgbClr val="FF0000"/>
                </a:solidFill>
              </a:rPr>
              <a:t>physical address</a:t>
            </a:r>
            <a:r>
              <a:rPr lang="en-US" dirty="0"/>
              <a:t>.</a:t>
            </a:r>
          </a:p>
          <a:p>
            <a:pPr>
              <a:defRPr/>
            </a:pPr>
            <a:r>
              <a:rPr lang="en-US" dirty="0" smtClean="0"/>
              <a:t>Each </a:t>
            </a:r>
            <a:r>
              <a:rPr lang="en-US" dirty="0"/>
              <a:t>task is provided its own virtual (logical ) memory map </a:t>
            </a:r>
            <a:r>
              <a:rPr lang="en-US" dirty="0" smtClean="0"/>
              <a:t>for </a:t>
            </a:r>
            <a:r>
              <a:rPr lang="en-US" dirty="0"/>
              <a:t>the purpose of compiling and linking the code and data, which make up the task. A kernel layer then manages the placement of the multiple tasks in physical memory so they have a distinct location in physical memory that is different from the virtual location it is designed to run in.</a:t>
            </a:r>
          </a:p>
          <a:p>
            <a:pPr marL="0" indent="0">
              <a:buNone/>
              <a:defRPr/>
            </a:pPr>
            <a:endParaRPr 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989425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38200" y="129205"/>
            <a:ext cx="10515600" cy="1325563"/>
          </a:xfrm>
        </p:spPr>
        <p:txBody>
          <a:bodyPr/>
          <a:lstStyle/>
          <a:p>
            <a:r>
              <a:rPr lang="en-US" altLang="en-US" dirty="0" smtClean="0"/>
              <a:t>MMU</a:t>
            </a:r>
          </a:p>
        </p:txBody>
      </p:sp>
      <p:sp>
        <p:nvSpPr>
          <p:cNvPr id="3" name="Content Placeholder 2"/>
          <p:cNvSpPr>
            <a:spLocks noGrp="1"/>
          </p:cNvSpPr>
          <p:nvPr>
            <p:ph idx="1"/>
          </p:nvPr>
        </p:nvSpPr>
        <p:spPr>
          <a:xfrm>
            <a:off x="838200" y="1134248"/>
            <a:ext cx="10268415" cy="5043528"/>
          </a:xfrm>
        </p:spPr>
        <p:txBody>
          <a:bodyPr>
            <a:normAutofit fontScale="25000" lnSpcReduction="20000"/>
          </a:bodyPr>
          <a:lstStyle/>
          <a:p>
            <a:pPr>
              <a:defRPr/>
            </a:pPr>
            <a:r>
              <a:rPr lang="en-US" sz="11200" dirty="0"/>
              <a:t>To permit tasks to have their own virtual memory map, the </a:t>
            </a:r>
            <a:r>
              <a:rPr lang="en-US" sz="11200" dirty="0">
                <a:solidFill>
                  <a:srgbClr val="FF0000"/>
                </a:solidFill>
              </a:rPr>
              <a:t>MMU</a:t>
            </a:r>
            <a:r>
              <a:rPr lang="en-US" sz="11200" dirty="0"/>
              <a:t> hardware performs </a:t>
            </a:r>
            <a:r>
              <a:rPr lang="en-US" sz="11200" i="1" dirty="0"/>
              <a:t>address </a:t>
            </a:r>
            <a:r>
              <a:rPr lang="en-US" sz="11200" i="1" dirty="0" smtClean="0"/>
              <a:t>relocation</a:t>
            </a:r>
            <a:r>
              <a:rPr lang="en-US" sz="11200" dirty="0" smtClean="0"/>
              <a:t>.</a:t>
            </a:r>
          </a:p>
          <a:p>
            <a:pPr>
              <a:defRPr/>
            </a:pPr>
            <a:r>
              <a:rPr lang="en-US" sz="11200" dirty="0" smtClean="0">
                <a:solidFill>
                  <a:srgbClr val="FF0000"/>
                </a:solidFill>
              </a:rPr>
              <a:t>Address </a:t>
            </a:r>
            <a:r>
              <a:rPr lang="en-US" sz="11200" dirty="0">
                <a:solidFill>
                  <a:srgbClr val="FF0000"/>
                </a:solidFill>
              </a:rPr>
              <a:t>relocation </a:t>
            </a:r>
            <a:r>
              <a:rPr lang="en-US" sz="11200" dirty="0"/>
              <a:t>is the translation of the address issued by the processor core to a different address in main memory. The translation is done by the MMU hardware</a:t>
            </a:r>
          </a:p>
          <a:p>
            <a:pPr>
              <a:defRPr/>
            </a:pPr>
            <a:r>
              <a:rPr lang="en-US" sz="11200" dirty="0"/>
              <a:t>The easiest way to understand the translation process is to imagine a relocation register located in the </a:t>
            </a:r>
            <a:r>
              <a:rPr lang="en-US" sz="11200" dirty="0">
                <a:solidFill>
                  <a:srgbClr val="FF0000"/>
                </a:solidFill>
              </a:rPr>
              <a:t>MMU</a:t>
            </a:r>
            <a:r>
              <a:rPr lang="en-US" sz="11200" dirty="0"/>
              <a:t> between the core and main memory.</a:t>
            </a:r>
          </a:p>
          <a:p>
            <a:pPr>
              <a:defRPr/>
            </a:pPr>
            <a:r>
              <a:rPr lang="en-US" sz="11200" dirty="0" smtClean="0"/>
              <a:t>The </a:t>
            </a:r>
            <a:r>
              <a:rPr lang="en-US" sz="11200" dirty="0"/>
              <a:t>ARM processors MMU hardware has multiple relocation registers supporting the translation of virtual memory to physical memory. The MMU needs many relocation registers to effectively support virtual memory because the system must translate many pages to many page frames </a:t>
            </a:r>
          </a:p>
          <a:p>
            <a:pPr marL="0" indent="0">
              <a:buNone/>
              <a:defRPr/>
            </a:pPr>
            <a:endParaRPr lang="en-US" sz="7000" dirty="0"/>
          </a:p>
          <a:p>
            <a:pPr marL="0" indent="0">
              <a:buNone/>
              <a:defRPr/>
            </a:pPr>
            <a:r>
              <a:rPr lang="en-US" sz="7000" dirty="0"/>
              <a:t> </a:t>
            </a:r>
            <a:endParaRPr lang="en-US" altLang="en-US" sz="7000" dirty="0"/>
          </a:p>
          <a:p>
            <a:pPr>
              <a:defRPr/>
            </a:pPr>
            <a:endParaRPr 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088819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Basic MMU Address Translation</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74" y="1690688"/>
            <a:ext cx="8896026" cy="4301890"/>
          </a:xfrm>
          <a:prstGeom prst="rect">
            <a:avLst/>
          </a:prstGeom>
        </p:spPr>
      </p:pic>
    </p:spTree>
    <p:extLst>
      <p:ext uri="{BB962C8B-B14F-4D97-AF65-F5344CB8AC3E}">
        <p14:creationId xmlns:p14="http://schemas.microsoft.com/office/powerpoint/2010/main" val="197877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98490"/>
            <a:ext cx="10515600" cy="1325563"/>
          </a:xfrm>
        </p:spPr>
        <p:txBody>
          <a:bodyPr/>
          <a:lstStyle/>
          <a:p>
            <a:r>
              <a:rPr lang="en-US" altLang="en-US" dirty="0"/>
              <a:t>Address Translation and MMU</a:t>
            </a:r>
            <a:endParaRPr lang="en-CA"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0" y="1393465"/>
            <a:ext cx="7948961" cy="476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606106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pPr eaLnBrk="1" hangingPunct="1"/>
            <a:r>
              <a:rPr lang="en-US" altLang="en-US" smtClean="0"/>
              <a:t>Paging</a:t>
            </a:r>
          </a:p>
        </p:txBody>
      </p:sp>
      <p:sp>
        <p:nvSpPr>
          <p:cNvPr id="37891" name="Rectangle 1027"/>
          <p:cNvSpPr>
            <a:spLocks noGrp="1" noChangeArrowheads="1"/>
          </p:cNvSpPr>
          <p:nvPr>
            <p:ph type="body" idx="1"/>
          </p:nvPr>
        </p:nvSpPr>
        <p:spPr>
          <a:xfrm>
            <a:off x="838200" y="1467664"/>
            <a:ext cx="10490844" cy="4767263"/>
          </a:xfrm>
        </p:spPr>
        <p:txBody>
          <a:bodyPr>
            <a:normAutofit/>
          </a:bodyPr>
          <a:lstStyle/>
          <a:p>
            <a:pPr>
              <a:defRPr/>
            </a:pPr>
            <a:r>
              <a:rPr lang="en-US" dirty="0"/>
              <a:t>A single relocation register can only translate a single area of memory, which is set by the number of bits in the </a:t>
            </a:r>
            <a:r>
              <a:rPr lang="en-US" dirty="0">
                <a:solidFill>
                  <a:srgbClr val="FF0000"/>
                </a:solidFill>
              </a:rPr>
              <a:t>offset</a:t>
            </a:r>
            <a:r>
              <a:rPr lang="en-US" dirty="0"/>
              <a:t> portion of the virtual address.</a:t>
            </a:r>
          </a:p>
          <a:p>
            <a:pPr lvl="1">
              <a:defRPr/>
            </a:pPr>
            <a:r>
              <a:rPr lang="en-US" sz="2800" dirty="0"/>
              <a:t>This area pointed by logical memory address is known as a </a:t>
            </a:r>
            <a:r>
              <a:rPr lang="en-US" sz="2800" i="1" dirty="0">
                <a:solidFill>
                  <a:srgbClr val="FF0000"/>
                </a:solidFill>
              </a:rPr>
              <a:t>page</a:t>
            </a:r>
            <a:r>
              <a:rPr lang="en-US" sz="2800" i="1" dirty="0"/>
              <a:t>. </a:t>
            </a:r>
          </a:p>
          <a:p>
            <a:pPr lvl="1"/>
            <a:r>
              <a:rPr lang="en-US" sz="2800" dirty="0"/>
              <a:t>The area of physical memory pointed to by the translation process is known as a </a:t>
            </a:r>
            <a:r>
              <a:rPr lang="en-US" sz="2800" i="1" dirty="0">
                <a:solidFill>
                  <a:srgbClr val="FF0000"/>
                </a:solidFill>
              </a:rPr>
              <a:t>page frame</a:t>
            </a:r>
            <a:r>
              <a:rPr lang="en-US" sz="2800" dirty="0"/>
              <a:t>.</a:t>
            </a:r>
            <a:r>
              <a:rPr lang="en-CA" sz="2800" i="1" dirty="0"/>
              <a:t> Page frames </a:t>
            </a:r>
            <a:r>
              <a:rPr lang="en-CA" sz="2800" dirty="0"/>
              <a:t>represent the smallest unit of system memory, and an </a:t>
            </a:r>
            <a:r>
              <a:rPr lang="en-CA" sz="2800" dirty="0">
                <a:solidFill>
                  <a:srgbClr val="FF0000"/>
                </a:solidFill>
              </a:rPr>
              <a:t>instance</a:t>
            </a:r>
            <a:r>
              <a:rPr lang="en-CA" sz="2800" dirty="0"/>
              <a:t> of </a:t>
            </a:r>
            <a:r>
              <a:rPr lang="en-CA" sz="2800" dirty="0" err="1"/>
              <a:t>struct_page</a:t>
            </a:r>
            <a:r>
              <a:rPr lang="en-CA" sz="2800" dirty="0"/>
              <a:t> is created for each page in RAM.</a:t>
            </a:r>
            <a:r>
              <a:rPr lang="en-US" altLang="en-US" sz="2800" dirty="0"/>
              <a:t>The OS keeps track of page frames usage. </a:t>
            </a:r>
          </a:p>
          <a:p>
            <a:pPr>
              <a:defRPr/>
            </a:pPr>
            <a:endParaRPr lang="en-US" altLang="en-US" sz="2400" dirty="0" smtClean="0"/>
          </a:p>
          <a:p>
            <a:pPr marL="0" indent="0">
              <a:buNone/>
              <a:defRPr/>
            </a:pPr>
            <a:endParaRPr lang="en-US" dirty="0"/>
          </a:p>
          <a:p>
            <a:pPr marL="0" indent="0">
              <a:buNone/>
              <a:defRPr/>
            </a:pPr>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622638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Paging</a:t>
            </a:r>
            <a:endParaRPr lang="en-CA" dirty="0"/>
          </a:p>
        </p:txBody>
      </p:sp>
      <p:sp>
        <p:nvSpPr>
          <p:cNvPr id="6" name="Content Placeholder 5"/>
          <p:cNvSpPr>
            <a:spLocks noGrp="1"/>
          </p:cNvSpPr>
          <p:nvPr>
            <p:ph idx="1"/>
          </p:nvPr>
        </p:nvSpPr>
        <p:spPr>
          <a:xfrm>
            <a:off x="838200" y="1517407"/>
            <a:ext cx="10515600" cy="4351338"/>
          </a:xfrm>
        </p:spPr>
        <p:txBody>
          <a:bodyPr/>
          <a:lstStyle/>
          <a:p>
            <a:pPr>
              <a:defRPr/>
            </a:pPr>
            <a:r>
              <a:rPr lang="en-US" altLang="en-US" dirty="0"/>
              <a:t>To run a program of size </a:t>
            </a:r>
            <a:r>
              <a:rPr lang="en-US" altLang="en-US" b="1" i="1" dirty="0"/>
              <a:t>N</a:t>
            </a:r>
            <a:r>
              <a:rPr lang="en-US" altLang="en-US" i="1" dirty="0"/>
              <a:t> </a:t>
            </a:r>
            <a:r>
              <a:rPr lang="en-US" altLang="en-US" dirty="0"/>
              <a:t>pages it requires to find </a:t>
            </a:r>
            <a:r>
              <a:rPr lang="en-US" altLang="en-US" b="1" i="1" dirty="0"/>
              <a:t>N</a:t>
            </a:r>
            <a:r>
              <a:rPr lang="en-US" altLang="en-US" dirty="0"/>
              <a:t> free page frames to load the program</a:t>
            </a:r>
          </a:p>
          <a:p>
            <a:pPr>
              <a:defRPr/>
            </a:pPr>
            <a:r>
              <a:rPr lang="en-US" altLang="en-US" dirty="0"/>
              <a:t>Pages and respective pages frames are stored in </a:t>
            </a:r>
            <a:r>
              <a:rPr lang="en-US" altLang="en-US" dirty="0">
                <a:solidFill>
                  <a:srgbClr val="FF0000"/>
                </a:solidFill>
              </a:rPr>
              <a:t>Page Tables</a:t>
            </a:r>
          </a:p>
          <a:p>
            <a:pPr>
              <a:defRPr/>
            </a:pPr>
            <a:r>
              <a:rPr lang="en-US" dirty="0"/>
              <a:t>CPU (cores) divides a process into </a:t>
            </a:r>
            <a:r>
              <a:rPr lang="en-US" dirty="0">
                <a:solidFill>
                  <a:srgbClr val="FF0000"/>
                </a:solidFill>
              </a:rPr>
              <a:t>equal size of pages</a:t>
            </a:r>
            <a:r>
              <a:rPr lang="en-US" dirty="0"/>
              <a:t>. Usually the </a:t>
            </a:r>
            <a:r>
              <a:rPr lang="en-US" dirty="0">
                <a:solidFill>
                  <a:srgbClr val="FF0000"/>
                </a:solidFill>
              </a:rPr>
              <a:t>page size </a:t>
            </a:r>
            <a:r>
              <a:rPr lang="en-US" dirty="0"/>
              <a:t>in most current OS is  </a:t>
            </a:r>
            <a:r>
              <a:rPr lang="en-US" dirty="0">
                <a:solidFill>
                  <a:srgbClr val="FF0000"/>
                </a:solidFill>
              </a:rPr>
              <a:t>4096 bytes = 4KB = </a:t>
            </a:r>
            <a:r>
              <a:rPr lang="en-US" b="1" dirty="0">
                <a:solidFill>
                  <a:srgbClr val="FF0000"/>
                </a:solidFill>
              </a:rPr>
              <a:t>2</a:t>
            </a:r>
            <a:r>
              <a:rPr lang="en-US" b="1" baseline="30000" dirty="0">
                <a:solidFill>
                  <a:srgbClr val="FF0000"/>
                </a:solidFill>
              </a:rPr>
              <a:t>12</a:t>
            </a:r>
            <a:endParaRPr lang="en-US" dirty="0">
              <a:solidFill>
                <a:srgbClr val="FF0000"/>
              </a:solidFill>
            </a:endParaRP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171" y="4289591"/>
            <a:ext cx="6136281" cy="1839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320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Memory Definition</a:t>
            </a:r>
            <a:endParaRPr lang="en-CA" dirty="0"/>
          </a:p>
        </p:txBody>
      </p:sp>
      <p:sp>
        <p:nvSpPr>
          <p:cNvPr id="3" name="Content Placeholder 2"/>
          <p:cNvSpPr>
            <a:spLocks noGrp="1"/>
          </p:cNvSpPr>
          <p:nvPr>
            <p:ph idx="1"/>
          </p:nvPr>
        </p:nvSpPr>
        <p:spPr>
          <a:xfrm>
            <a:off x="838200" y="1690688"/>
            <a:ext cx="10515600" cy="4351338"/>
          </a:xfrm>
        </p:spPr>
        <p:txBody>
          <a:bodyPr/>
          <a:lstStyle/>
          <a:p>
            <a:pPr>
              <a:defRPr/>
            </a:pPr>
            <a:r>
              <a:rPr lang="en-US" dirty="0"/>
              <a:t>When the system boots, the </a:t>
            </a:r>
            <a:r>
              <a:rPr lang="en-US" dirty="0">
                <a:solidFill>
                  <a:srgbClr val="FF0000"/>
                </a:solidFill>
              </a:rPr>
              <a:t>kernel</a:t>
            </a:r>
            <a:r>
              <a:rPr lang="en-US" dirty="0"/>
              <a:t> reserves part of the physical memory to its own text and static data structure. The rest of the memory is managed </a:t>
            </a:r>
            <a:r>
              <a:rPr lang="en-US" dirty="0">
                <a:solidFill>
                  <a:srgbClr val="FF0000"/>
                </a:solidFill>
              </a:rPr>
              <a:t>dynamically</a:t>
            </a:r>
          </a:p>
          <a:p>
            <a:pPr>
              <a:defRPr/>
            </a:pPr>
            <a:r>
              <a:rPr lang="en-US" dirty="0"/>
              <a:t>A region’s memory boundaries are configured using two attributes, the starting address and its length, which can be any power of two between 4 KB and 4 GB. </a:t>
            </a:r>
            <a:endParaRPr lang="en-US" dirty="0" smtClean="0"/>
          </a:p>
          <a:p>
            <a:pPr>
              <a:defRPr/>
            </a:pPr>
            <a:r>
              <a:rPr lang="en-US" altLang="en-US" dirty="0"/>
              <a:t>Main memory can take many cycles, causing a </a:t>
            </a:r>
            <a:r>
              <a:rPr lang="en-US" altLang="en-US" dirty="0">
                <a:solidFill>
                  <a:srgbClr val="FF0000"/>
                </a:solidFill>
              </a:rPr>
              <a:t>stall </a:t>
            </a:r>
            <a:r>
              <a:rPr lang="en-US" altLang="en-US" dirty="0"/>
              <a:t>(CPU does not have the data needed to complete instruction in execution)</a:t>
            </a:r>
          </a:p>
          <a:p>
            <a:pPr>
              <a:defRPr/>
            </a:pPr>
            <a:endParaRPr lang="en-US" sz="1400" dirty="0">
              <a:solidFill>
                <a:srgbClr val="FF0000"/>
              </a:solidFill>
            </a:endParaRPr>
          </a:p>
          <a:p>
            <a:pPr marL="0" indent="0">
              <a:buNone/>
              <a:defRPr/>
            </a:pPr>
            <a:endParaRPr lang="en-US" sz="2000" dirty="0"/>
          </a:p>
          <a:p>
            <a:pPr>
              <a:defRPr/>
            </a:pPr>
            <a:endParaRPr lang="en-US" altLang="en-US" sz="1400"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431880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a:xfrm>
            <a:off x="840030" y="433650"/>
            <a:ext cx="8820150" cy="576263"/>
          </a:xfrm>
        </p:spPr>
        <p:txBody>
          <a:bodyPr>
            <a:normAutofit fontScale="90000"/>
          </a:bodyPr>
          <a:lstStyle/>
          <a:p>
            <a:pPr eaLnBrk="1" hangingPunct="1"/>
            <a:r>
              <a:rPr lang="en-US" altLang="en-US" dirty="0" smtClean="0"/>
              <a:t>Pages </a:t>
            </a:r>
          </a:p>
        </p:txBody>
      </p:sp>
      <p:sp>
        <p:nvSpPr>
          <p:cNvPr id="38915" name="Rectangle 1027"/>
          <p:cNvSpPr>
            <a:spLocks noGrp="1" noChangeArrowheads="1"/>
          </p:cNvSpPr>
          <p:nvPr>
            <p:ph type="body" idx="1"/>
          </p:nvPr>
        </p:nvSpPr>
        <p:spPr>
          <a:xfrm>
            <a:off x="840027" y="1290763"/>
            <a:ext cx="10065863" cy="4483894"/>
          </a:xfrm>
        </p:spPr>
        <p:txBody>
          <a:bodyPr>
            <a:normAutofit/>
          </a:bodyPr>
          <a:lstStyle/>
          <a:p>
            <a:pPr>
              <a:defRPr/>
            </a:pPr>
            <a:r>
              <a:rPr lang="en-US" altLang="en-US" sz="2400" dirty="0"/>
              <a:t>In Linux default page size can be found using </a:t>
            </a:r>
            <a:r>
              <a:rPr lang="en-US" altLang="en-US" sz="2400" dirty="0" err="1"/>
              <a:t>getconf</a:t>
            </a:r>
            <a:r>
              <a:rPr lang="en-US" altLang="en-US" sz="2400" dirty="0"/>
              <a:t>  PAGESIZE  or check the macros in header </a:t>
            </a:r>
            <a:r>
              <a:rPr lang="en-US" altLang="en-US" sz="2400" dirty="0" err="1"/>
              <a:t>page.h</a:t>
            </a:r>
            <a:endParaRPr lang="en-US" altLang="en-US" sz="2400" dirty="0"/>
          </a:p>
          <a:p>
            <a:pPr>
              <a:defRPr/>
            </a:pPr>
            <a:r>
              <a:rPr lang="en-US" altLang="en-US" sz="2400" dirty="0"/>
              <a:t>Logical address generated by CPU is divided into:</a:t>
            </a:r>
          </a:p>
          <a:p>
            <a:pPr lvl="1">
              <a:defRPr/>
            </a:pPr>
            <a:r>
              <a:rPr lang="en-US" altLang="en-US" b="1" dirty="0">
                <a:solidFill>
                  <a:srgbClr val="3366FF"/>
                </a:solidFill>
              </a:rPr>
              <a:t>Page number </a:t>
            </a:r>
            <a:r>
              <a:rPr lang="en-US" altLang="en-US" dirty="0"/>
              <a:t>(</a:t>
            </a:r>
            <a:r>
              <a:rPr lang="en-US" altLang="en-US" b="1" i="1" dirty="0">
                <a:solidFill>
                  <a:srgbClr val="3366FF"/>
                </a:solidFill>
              </a:rPr>
              <a:t>p</a:t>
            </a:r>
            <a:r>
              <a:rPr lang="en-US" altLang="en-US" dirty="0"/>
              <a:t>)</a:t>
            </a:r>
            <a:r>
              <a:rPr lang="en-US" altLang="en-US" dirty="0">
                <a:solidFill>
                  <a:srgbClr val="3366FF"/>
                </a:solidFill>
              </a:rPr>
              <a:t> </a:t>
            </a:r>
            <a:r>
              <a:rPr lang="en-US" altLang="en-US" dirty="0"/>
              <a:t>– used as an index into a </a:t>
            </a:r>
            <a:r>
              <a:rPr lang="en-US" altLang="en-US" b="1" dirty="0">
                <a:solidFill>
                  <a:srgbClr val="3366FF"/>
                </a:solidFill>
              </a:rPr>
              <a:t>page table </a:t>
            </a:r>
            <a:r>
              <a:rPr lang="en-US" altLang="en-US" dirty="0"/>
              <a:t>which contains base address of each page in physical memory</a:t>
            </a:r>
          </a:p>
          <a:p>
            <a:pPr lvl="1">
              <a:defRPr/>
            </a:pPr>
            <a:r>
              <a:rPr lang="en-US" altLang="en-US" b="1" dirty="0">
                <a:solidFill>
                  <a:srgbClr val="3366FF"/>
                </a:solidFill>
              </a:rPr>
              <a:t>Page offset </a:t>
            </a:r>
            <a:r>
              <a:rPr lang="en-US" altLang="en-US" dirty="0"/>
              <a:t>(</a:t>
            </a:r>
            <a:r>
              <a:rPr lang="en-US" altLang="en-US" b="1" i="1" dirty="0">
                <a:solidFill>
                  <a:srgbClr val="3366FF"/>
                </a:solidFill>
              </a:rPr>
              <a:t>d</a:t>
            </a:r>
            <a:r>
              <a:rPr lang="en-US" altLang="en-US" dirty="0"/>
              <a:t>)</a:t>
            </a:r>
            <a:r>
              <a:rPr lang="en-US" altLang="en-US" dirty="0">
                <a:solidFill>
                  <a:srgbClr val="3366FF"/>
                </a:solidFill>
              </a:rPr>
              <a:t> </a:t>
            </a:r>
            <a:r>
              <a:rPr lang="en-US" altLang="en-US" dirty="0"/>
              <a:t>– combined with base address to define the physical memory address that is sent to the memory unit</a:t>
            </a:r>
          </a:p>
          <a:p>
            <a:pPr lvl="1">
              <a:defRPr/>
            </a:pPr>
            <a:endParaRPr lang="en-US" altLang="en-US" dirty="0"/>
          </a:p>
          <a:p>
            <a:pPr lvl="1">
              <a:defRPr/>
            </a:pPr>
            <a:endParaRPr lang="en-US" altLang="en-US" dirty="0" smtClean="0"/>
          </a:p>
          <a:p>
            <a:pPr lvl="1">
              <a:defRPr/>
            </a:pPr>
            <a:endParaRPr lang="en-US" altLang="en-US" dirty="0" smtClean="0"/>
          </a:p>
          <a:p>
            <a:pPr marL="489347" lvl="1" indent="0">
              <a:buNone/>
              <a:defRPr/>
            </a:pPr>
            <a:endParaRPr lang="en-US" altLang="en-US" dirty="0" smtClean="0"/>
          </a:p>
          <a:p>
            <a:pPr>
              <a:defRPr/>
            </a:pPr>
            <a:endParaRPr lang="en-US" dirty="0" smtClean="0"/>
          </a:p>
          <a:p>
            <a:pPr marL="489347" lvl="1" indent="0">
              <a:buNone/>
              <a:defRPr/>
            </a:pPr>
            <a:endParaRPr lang="en-US" altLang="en-US" dirty="0" smtClean="0"/>
          </a:p>
        </p:txBody>
      </p:sp>
      <p:pic>
        <p:nvPicPr>
          <p:cNvPr id="4813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405" y="4592706"/>
            <a:ext cx="6496553" cy="146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080681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Internal Fragmentation</a:t>
            </a:r>
          </a:p>
        </p:txBody>
      </p:sp>
      <p:sp>
        <p:nvSpPr>
          <p:cNvPr id="3" name="Content Placeholder 2"/>
          <p:cNvSpPr>
            <a:spLocks noGrp="1"/>
          </p:cNvSpPr>
          <p:nvPr>
            <p:ph idx="1"/>
          </p:nvPr>
        </p:nvSpPr>
        <p:spPr/>
        <p:txBody>
          <a:bodyPr/>
          <a:lstStyle/>
          <a:p>
            <a:r>
              <a:rPr lang="en-CA" dirty="0"/>
              <a:t>If memory must be allocated in specific sizes, then there may be wasted space</a:t>
            </a:r>
          </a:p>
          <a:p>
            <a:pPr lvl="1"/>
            <a:r>
              <a:rPr lang="en-CA" dirty="0"/>
              <a:t>Allocated to a process but unused by the process</a:t>
            </a:r>
          </a:p>
          <a:p>
            <a:pPr lvl="1"/>
            <a:endParaRPr lang="en-CA" dirty="0"/>
          </a:p>
          <a:p>
            <a:r>
              <a:rPr lang="en-CA" dirty="0"/>
              <a:t>E.g. memory has to be allocated in 4KB chunks</a:t>
            </a:r>
          </a:p>
          <a:p>
            <a:pPr lvl="1"/>
            <a:r>
              <a:rPr lang="en-CA" dirty="0"/>
              <a:t>A process is loaded and only requires 3KB</a:t>
            </a:r>
          </a:p>
          <a:p>
            <a:pPr lvl="1"/>
            <a:r>
              <a:rPr lang="en-CA" dirty="0"/>
              <a:t>The process will be given 4KB</a:t>
            </a:r>
          </a:p>
          <a:p>
            <a:pPr lvl="2"/>
            <a:r>
              <a:rPr lang="en-CA" dirty="0"/>
              <a:t>The 1KB that is not used but is assigned to the process is wasted</a:t>
            </a:r>
          </a:p>
          <a:p>
            <a:pPr lvl="2"/>
            <a:endParaRPr lang="en-CA" dirty="0"/>
          </a:p>
          <a:p>
            <a:r>
              <a:rPr lang="en-CA" dirty="0"/>
              <a:t>Sometimes it’s better to waste than try to reclaim it!</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767564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smtClean="0"/>
              <a:t>Page Tables and PTEs</a:t>
            </a:r>
          </a:p>
        </p:txBody>
      </p:sp>
      <p:sp>
        <p:nvSpPr>
          <p:cNvPr id="50179" name="Content Placeholder 3"/>
          <p:cNvSpPr>
            <a:spLocks noGrp="1"/>
          </p:cNvSpPr>
          <p:nvPr>
            <p:ph idx="1"/>
          </p:nvPr>
        </p:nvSpPr>
        <p:spPr>
          <a:xfrm>
            <a:off x="838201" y="1675239"/>
            <a:ext cx="10156901" cy="3710759"/>
          </a:xfrm>
        </p:spPr>
        <p:txBody>
          <a:bodyPr wrap="square">
            <a:spAutoFit/>
          </a:bodyPr>
          <a:lstStyle/>
          <a:p>
            <a:r>
              <a:rPr lang="en-US" altLang="en-US" dirty="0">
                <a:solidFill>
                  <a:srgbClr val="FF0000"/>
                </a:solidFill>
              </a:rPr>
              <a:t>Page Tables </a:t>
            </a:r>
            <a:r>
              <a:rPr lang="en-US" altLang="en-US" dirty="0"/>
              <a:t>contain descriptions of virtual page information. </a:t>
            </a:r>
            <a:r>
              <a:rPr lang="en-US" altLang="en-US" dirty="0">
                <a:solidFill>
                  <a:srgbClr val="FF0000"/>
                </a:solidFill>
              </a:rPr>
              <a:t>A page table entry (PTE) </a:t>
            </a:r>
            <a:r>
              <a:rPr lang="en-US" altLang="en-US" dirty="0"/>
              <a:t>are organized by virtual address and contains the translation data to map a </a:t>
            </a:r>
            <a:r>
              <a:rPr lang="en-US" altLang="en-US" dirty="0">
                <a:solidFill>
                  <a:srgbClr val="FF0000"/>
                </a:solidFill>
              </a:rPr>
              <a:t>page</a:t>
            </a:r>
            <a:r>
              <a:rPr lang="en-US" altLang="en-US" dirty="0"/>
              <a:t> in virtual memory to a </a:t>
            </a:r>
            <a:r>
              <a:rPr lang="en-US" altLang="en-US" dirty="0">
                <a:solidFill>
                  <a:srgbClr val="FF0000"/>
                </a:solidFill>
              </a:rPr>
              <a:t>page frame </a:t>
            </a:r>
            <a:r>
              <a:rPr lang="en-US" altLang="en-US" dirty="0"/>
              <a:t>in physical memory. </a:t>
            </a:r>
          </a:p>
          <a:p>
            <a:r>
              <a:rPr lang="en-US" altLang="en-US" dirty="0"/>
              <a:t>A page table is a simple array of PTEs. When many page tables are needed an index to Page Tables  is required. The index pointing to each page table will be stored in a </a:t>
            </a:r>
            <a:r>
              <a:rPr lang="en-US" altLang="en-US" dirty="0">
                <a:solidFill>
                  <a:srgbClr val="FF0000"/>
                </a:solidFill>
              </a:rPr>
              <a:t>Page Directory </a:t>
            </a:r>
            <a:r>
              <a:rPr lang="en-US" altLang="en-US" dirty="0"/>
              <a:t>entry </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199153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Page Tables and PTEs</a:t>
            </a:r>
            <a:endParaRPr lang="en-CA" dirty="0"/>
          </a:p>
        </p:txBody>
      </p:sp>
      <p:sp>
        <p:nvSpPr>
          <p:cNvPr id="3" name="Content Placeholder 2"/>
          <p:cNvSpPr>
            <a:spLocks noGrp="1"/>
          </p:cNvSpPr>
          <p:nvPr>
            <p:ph idx="1"/>
          </p:nvPr>
        </p:nvSpPr>
        <p:spPr>
          <a:xfrm>
            <a:off x="838200" y="1491089"/>
            <a:ext cx="10515600" cy="4351338"/>
          </a:xfrm>
        </p:spPr>
        <p:txBody>
          <a:bodyPr>
            <a:normAutofit/>
          </a:bodyPr>
          <a:lstStyle/>
          <a:p>
            <a:r>
              <a:rPr lang="en-US" altLang="en-US" dirty="0"/>
              <a:t>The virtual address’s page table index field indicates which PTE within the page table corresponds to and describes the data page in question. </a:t>
            </a:r>
          </a:p>
          <a:p>
            <a:r>
              <a:rPr lang="en-US" altLang="en-US" dirty="0"/>
              <a:t>A </a:t>
            </a:r>
            <a:r>
              <a:rPr lang="en-US" altLang="en-US" i="1" dirty="0"/>
              <a:t>page table entry </a:t>
            </a:r>
            <a:r>
              <a:rPr lang="en-US" altLang="en-US" dirty="0"/>
              <a:t>(PTE) in a page table contains the following information about a virtual page: </a:t>
            </a:r>
          </a:p>
          <a:p>
            <a:pPr lvl="1"/>
            <a:r>
              <a:rPr lang="en-US" altLang="en-US" sz="2800" dirty="0"/>
              <a:t>the physical base address used to translate the virtual page to the physical page frame,</a:t>
            </a:r>
          </a:p>
          <a:p>
            <a:pPr lvl="1"/>
            <a:r>
              <a:rPr lang="en-US" altLang="en-US" sz="2800" dirty="0"/>
              <a:t>the access permission assigned to the page, and the cache and write buffer configuration for the page.</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80111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Pages and Page Table</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7"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03" y="1467664"/>
            <a:ext cx="8640337" cy="458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5538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smtClean="0"/>
              <a:t>Page Table Structure </a:t>
            </a:r>
          </a:p>
        </p:txBody>
      </p:sp>
      <p:sp>
        <p:nvSpPr>
          <p:cNvPr id="3" name="Content Placeholder 2"/>
          <p:cNvSpPr>
            <a:spLocks noGrp="1"/>
          </p:cNvSpPr>
          <p:nvPr>
            <p:ph idx="1"/>
          </p:nvPr>
        </p:nvSpPr>
        <p:spPr>
          <a:xfrm>
            <a:off x="838200" y="1467664"/>
            <a:ext cx="10515600" cy="4530328"/>
          </a:xfrm>
        </p:spPr>
        <p:txBody>
          <a:bodyPr>
            <a:normAutofit fontScale="92500"/>
          </a:bodyPr>
          <a:lstStyle/>
          <a:p>
            <a:pPr>
              <a:defRPr/>
            </a:pPr>
            <a:r>
              <a:rPr lang="en-US" dirty="0"/>
              <a:t>The page table index is 10 bits wide, allowing you to reference up to 1,024  4-byte PTEs. Of course, because x86 provides a 4-GB virtual address space, more than one </a:t>
            </a:r>
            <a:r>
              <a:rPr lang="en-US" dirty="0">
                <a:solidFill>
                  <a:srgbClr val="FF0000"/>
                </a:solidFill>
              </a:rPr>
              <a:t>page table </a:t>
            </a:r>
            <a:r>
              <a:rPr lang="en-US" dirty="0"/>
              <a:t>is needed to map the entire address space. </a:t>
            </a:r>
          </a:p>
          <a:p>
            <a:pPr>
              <a:defRPr/>
            </a:pPr>
            <a:r>
              <a:rPr lang="en-US" dirty="0"/>
              <a:t>To calculate the number of page tables required to map the entire 4-GB virtual address space, divide 4 GB by the virtual memory mapped by a single page table. </a:t>
            </a:r>
          </a:p>
          <a:p>
            <a:pPr>
              <a:defRPr/>
            </a:pPr>
            <a:r>
              <a:rPr lang="en-US" dirty="0"/>
              <a:t>Recall that each page table on an x86 system maps 4 MB of data pages. Thus, 1,024 page tables (4 GB / 4 MB) are required to map the full 4-GB address space. This corresponds with the 1,024 entries in the page directory</a:t>
            </a:r>
          </a:p>
          <a:p>
            <a:pPr>
              <a:defRPr/>
            </a:pPr>
            <a:endParaRPr lang="en-US" dirty="0"/>
          </a:p>
          <a:p>
            <a:pPr>
              <a:defRPr/>
            </a:pPr>
            <a:endParaRPr lang="en-US" dirty="0"/>
          </a:p>
          <a:p>
            <a:pPr>
              <a:defRPr/>
            </a:pPr>
            <a:endParaRPr lang="en-US" sz="1500" dirty="0"/>
          </a:p>
          <a:p>
            <a:pPr>
              <a:defRPr/>
            </a:pPr>
            <a:endParaRPr lang="en-US" sz="15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970454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Page Table Structure </a:t>
            </a:r>
            <a:endParaRPr lang="en-CA" dirty="0"/>
          </a:p>
        </p:txBody>
      </p:sp>
      <p:sp>
        <p:nvSpPr>
          <p:cNvPr id="3" name="Content Placeholder 2"/>
          <p:cNvSpPr>
            <a:spLocks noGrp="1"/>
          </p:cNvSpPr>
          <p:nvPr>
            <p:ph idx="1"/>
          </p:nvPr>
        </p:nvSpPr>
        <p:spPr>
          <a:xfrm>
            <a:off x="838200" y="1540933"/>
            <a:ext cx="10515600" cy="4351338"/>
          </a:xfrm>
        </p:spPr>
        <p:txBody>
          <a:bodyPr>
            <a:normAutofit/>
          </a:bodyPr>
          <a:lstStyle/>
          <a:p>
            <a:pPr>
              <a:buFont typeface="Wingdings" panose="05000000000000000000" pitchFamily="2" charset="2"/>
              <a:buChar char="q"/>
              <a:defRPr/>
            </a:pPr>
            <a:r>
              <a:rPr lang="en-US" sz="2400" dirty="0"/>
              <a:t>For example, the byte offset is 12 bits because it denotes a byte within a page, and pages are 4,096 bytes (2</a:t>
            </a:r>
            <a:r>
              <a:rPr lang="en-US" altLang="en-US" sz="2400" baseline="30000" dirty="0"/>
              <a:t>12</a:t>
            </a:r>
            <a:r>
              <a:rPr lang="en-US" sz="2400" dirty="0"/>
              <a:t> =4,096). </a:t>
            </a:r>
          </a:p>
          <a:p>
            <a:pPr marL="600075" lvl="1" indent="-257175">
              <a:buFont typeface="Wingdings" panose="05000000000000000000" pitchFamily="2" charset="2"/>
              <a:buChar char="q"/>
              <a:defRPr/>
            </a:pPr>
            <a:r>
              <a:rPr lang="en-US" dirty="0"/>
              <a:t>The other indexes are 10 bits because the structures they index have 1,024 entries (2</a:t>
            </a:r>
            <a:r>
              <a:rPr lang="en-US" altLang="en-US" baseline="30000" dirty="0"/>
              <a:t>10</a:t>
            </a:r>
            <a:r>
              <a:rPr lang="en-US" dirty="0"/>
              <a:t> = 1,024).</a:t>
            </a:r>
          </a:p>
          <a:p>
            <a:pPr marL="600075" lvl="1" indent="-257175">
              <a:buFont typeface="Wingdings" panose="05000000000000000000" pitchFamily="2" charset="2"/>
              <a:buChar char="q"/>
              <a:defRPr/>
            </a:pPr>
            <a:r>
              <a:rPr lang="en-US" altLang="en-US" dirty="0"/>
              <a:t>Consider a 32-bit logical address space as on modern computers with Page size of 4 KB (2</a:t>
            </a:r>
            <a:r>
              <a:rPr lang="en-US" altLang="en-US" baseline="30000" dirty="0"/>
              <a:t>12</a:t>
            </a:r>
            <a:r>
              <a:rPr lang="en-US" altLang="en-US" dirty="0"/>
              <a:t>), the Page table would have 1 million entries  (2</a:t>
            </a:r>
            <a:r>
              <a:rPr lang="en-US" altLang="en-US" baseline="30000" dirty="0"/>
              <a:t>32</a:t>
            </a:r>
            <a:r>
              <a:rPr lang="en-US" altLang="en-US" dirty="0"/>
              <a:t> / 2</a:t>
            </a:r>
            <a:r>
              <a:rPr lang="en-US" altLang="en-US" baseline="30000" dirty="0"/>
              <a:t>12</a:t>
            </a:r>
            <a:r>
              <a:rPr lang="en-US" altLang="en-US" dirty="0"/>
              <a:t>). </a:t>
            </a:r>
          </a:p>
          <a:p>
            <a:pPr lvl="1">
              <a:defRPr/>
            </a:pPr>
            <a:endParaRPr lang="en-US" sz="2800" dirty="0"/>
          </a:p>
          <a:p>
            <a:pPr lvl="1">
              <a:defRPr/>
            </a:pPr>
            <a:endParaRPr lang="en-US" altLang="en-US" sz="2800"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573" y="4102717"/>
            <a:ext cx="6988407" cy="2084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418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Page Tables structure  </a:t>
            </a:r>
          </a:p>
        </p:txBody>
      </p:sp>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842" y="1467228"/>
            <a:ext cx="5572270" cy="46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80213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838199" y="365125"/>
            <a:ext cx="10803673" cy="1325563"/>
          </a:xfrm>
        </p:spPr>
        <p:txBody>
          <a:bodyPr/>
          <a:lstStyle/>
          <a:p>
            <a:r>
              <a:rPr lang="en-CA" altLang="en-US" dirty="0" smtClean="0"/>
              <a:t>X86 - Two Level Page Table Structure</a:t>
            </a:r>
          </a:p>
        </p:txBody>
      </p:sp>
      <p:pic>
        <p:nvPicPr>
          <p:cNvPr id="55299" name="Picture 2" descr="http://www.qnx.com/developers/docs/660/topic/com.qnx.doc.neutrino.sys_arch/images/261345408042Ftopic2Fproc_MMUs.xml_d87441e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331" y="1445362"/>
            <a:ext cx="7131408" cy="4915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837304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02184" y="603647"/>
            <a:ext cx="11257903" cy="619125"/>
          </a:xfrm>
        </p:spPr>
        <p:txBody>
          <a:bodyPr>
            <a:noAutofit/>
          </a:bodyPr>
          <a:lstStyle/>
          <a:p>
            <a:pPr eaLnBrk="1" hangingPunct="1"/>
            <a:r>
              <a:rPr lang="en-US" altLang="en-US" sz="4000" dirty="0"/>
              <a:t>Logical to Physical Address Translation in IA-32</a:t>
            </a:r>
          </a:p>
        </p:txBody>
      </p:sp>
      <p:pic>
        <p:nvPicPr>
          <p:cNvPr id="563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4" y="2180035"/>
            <a:ext cx="7918847" cy="93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3"/>
          <p:cNvSpPr>
            <a:spLocks noChangeArrowheads="1"/>
          </p:cNvSpPr>
          <p:nvPr/>
        </p:nvSpPr>
        <p:spPr bwMode="auto">
          <a:xfrm>
            <a:off x="2014538" y="3707607"/>
            <a:ext cx="8433197" cy="3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47" tIns="49324" rIns="98647" bIns="49324">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950" b="1">
                <a:latin typeface="Arial" panose="020B0604020202020204" pitchFamily="34" charset="0"/>
              </a:rPr>
              <a:t> 31                      22      21                       12      11                               0</a:t>
            </a:r>
          </a:p>
        </p:txBody>
      </p:sp>
      <p:sp>
        <p:nvSpPr>
          <p:cNvPr id="56325" name="Rectangle 4"/>
          <p:cNvSpPr>
            <a:spLocks noChangeArrowheads="1"/>
          </p:cNvSpPr>
          <p:nvPr/>
        </p:nvSpPr>
        <p:spPr bwMode="auto">
          <a:xfrm>
            <a:off x="2701528" y="4792266"/>
            <a:ext cx="991104" cy="3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8647" tIns="49324" rIns="98647" bIns="49324">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950" b="1">
                <a:latin typeface="Arial" panose="020B0604020202020204" pitchFamily="34" charset="0"/>
              </a:rPr>
              <a:t>10 bits</a:t>
            </a:r>
          </a:p>
        </p:txBody>
      </p:sp>
      <p:sp>
        <p:nvSpPr>
          <p:cNvPr id="56326" name="Rectangle 5"/>
          <p:cNvSpPr>
            <a:spLocks noChangeArrowheads="1"/>
          </p:cNvSpPr>
          <p:nvPr/>
        </p:nvSpPr>
        <p:spPr bwMode="auto">
          <a:xfrm>
            <a:off x="5254228" y="4792266"/>
            <a:ext cx="991104" cy="3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8647" tIns="49324" rIns="98647" bIns="49324">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950" b="1">
                <a:latin typeface="Arial" panose="020B0604020202020204" pitchFamily="34" charset="0"/>
              </a:rPr>
              <a:t>10 bits</a:t>
            </a:r>
          </a:p>
        </p:txBody>
      </p:sp>
      <p:sp>
        <p:nvSpPr>
          <p:cNvPr id="56327" name="Rectangle 6"/>
          <p:cNvSpPr>
            <a:spLocks noChangeArrowheads="1"/>
          </p:cNvSpPr>
          <p:nvPr/>
        </p:nvSpPr>
        <p:spPr bwMode="auto">
          <a:xfrm>
            <a:off x="8170069" y="4789885"/>
            <a:ext cx="991104" cy="3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8647" tIns="49324" rIns="98647" bIns="49324">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950" b="1">
                <a:latin typeface="Arial" panose="020B0604020202020204" pitchFamily="34" charset="0"/>
              </a:rPr>
              <a:t>12 bits</a:t>
            </a:r>
          </a:p>
        </p:txBody>
      </p:sp>
      <p:sp>
        <p:nvSpPr>
          <p:cNvPr id="56328" name="Rectangle 7"/>
          <p:cNvSpPr>
            <a:spLocks noChangeArrowheads="1"/>
          </p:cNvSpPr>
          <p:nvPr/>
        </p:nvSpPr>
        <p:spPr bwMode="auto">
          <a:xfrm>
            <a:off x="2182417" y="4065985"/>
            <a:ext cx="2258615" cy="646509"/>
          </a:xfrm>
          <a:prstGeom prst="rect">
            <a:avLst/>
          </a:prstGeom>
          <a:gradFill rotWithShape="0">
            <a:gsLst>
              <a:gs pos="0">
                <a:srgbClr val="FF9966"/>
              </a:gs>
              <a:gs pos="100000">
                <a:srgbClr val="E5895C"/>
              </a:gs>
            </a:gsLst>
            <a:lin ang="5400000" scaled="1"/>
          </a:gradFill>
          <a:ln w="12700" algn="ctr">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pPr algn="ctr"/>
            <a:r>
              <a:rPr lang="en-US" altLang="en-US" sz="1950" b="1">
                <a:latin typeface="Arial" panose="020B0604020202020204" pitchFamily="34" charset="0"/>
              </a:rPr>
              <a:t>Page table</a:t>
            </a:r>
          </a:p>
          <a:p>
            <a:pPr algn="ctr"/>
            <a:r>
              <a:rPr lang="en-US" altLang="en-US" sz="1950" b="1">
                <a:latin typeface="Arial" panose="020B0604020202020204" pitchFamily="34" charset="0"/>
              </a:rPr>
              <a:t>selector</a:t>
            </a:r>
          </a:p>
        </p:txBody>
      </p:sp>
      <p:sp>
        <p:nvSpPr>
          <p:cNvPr id="56329" name="Rectangle 8"/>
          <p:cNvSpPr>
            <a:spLocks noChangeArrowheads="1"/>
          </p:cNvSpPr>
          <p:nvPr/>
        </p:nvSpPr>
        <p:spPr bwMode="auto">
          <a:xfrm>
            <a:off x="4657726" y="4065985"/>
            <a:ext cx="2394347" cy="646509"/>
          </a:xfrm>
          <a:prstGeom prst="rect">
            <a:avLst/>
          </a:prstGeom>
          <a:gradFill rotWithShape="0">
            <a:gsLst>
              <a:gs pos="0">
                <a:srgbClr val="DE5C74"/>
              </a:gs>
              <a:gs pos="100000">
                <a:srgbClr val="F76681"/>
              </a:gs>
            </a:gsLst>
            <a:lin ang="5400000" scaled="1"/>
          </a:gradFill>
          <a:ln w="12700" algn="ctr">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pPr algn="ctr"/>
            <a:r>
              <a:rPr lang="en-US" altLang="en-US" sz="1950" b="1">
                <a:latin typeface="Arial" panose="020B0604020202020204" pitchFamily="34" charset="0"/>
              </a:rPr>
              <a:t>Page table</a:t>
            </a:r>
          </a:p>
          <a:p>
            <a:pPr algn="ctr"/>
            <a:r>
              <a:rPr lang="en-US" altLang="en-US" sz="1950" b="1">
                <a:latin typeface="Arial" panose="020B0604020202020204" pitchFamily="34" charset="0"/>
              </a:rPr>
              <a:t>entry selector</a:t>
            </a:r>
          </a:p>
        </p:txBody>
      </p:sp>
      <p:sp>
        <p:nvSpPr>
          <p:cNvPr id="11" name="Rectangle 9"/>
          <p:cNvSpPr>
            <a:spLocks noChangeArrowheads="1"/>
          </p:cNvSpPr>
          <p:nvPr/>
        </p:nvSpPr>
        <p:spPr bwMode="auto">
          <a:xfrm>
            <a:off x="7291388" y="4065985"/>
            <a:ext cx="2988469" cy="646509"/>
          </a:xfrm>
          <a:prstGeom prst="rect">
            <a:avLst/>
          </a:prstGeom>
          <a:gradFill rotWithShape="0">
            <a:gsLst>
              <a:gs pos="0">
                <a:schemeClr val="accent1"/>
              </a:gs>
              <a:gs pos="50000">
                <a:schemeClr val="accent1">
                  <a:gamma/>
                  <a:tint val="80000"/>
                  <a:invGamma/>
                </a:schemeClr>
              </a:gs>
              <a:gs pos="100000">
                <a:schemeClr val="accent1"/>
              </a:gs>
            </a:gsLst>
            <a:lin ang="2700000" scaled="1"/>
          </a:gradFill>
          <a:ln w="12700">
            <a:solidFill>
              <a:schemeClr val="tx1"/>
            </a:solidFill>
            <a:miter lim="800000"/>
            <a:headEnd/>
            <a:tailEnd/>
          </a:ln>
          <a:effectLst>
            <a:outerShdw dist="107763" dir="2700000" algn="ctr" rotWithShape="0">
              <a:schemeClr val="bg2"/>
            </a:outerShdw>
          </a:effectLst>
        </p:spPr>
        <p:txBody>
          <a:bodyPr wrap="none" lIns="98647" tIns="49324" rIns="98647" bIns="49324" anchor="ctr"/>
          <a:lstStyle/>
          <a:p>
            <a:pPr algn="ctr">
              <a:defRPr/>
            </a:pPr>
            <a:r>
              <a:rPr lang="en-US" sz="1950" b="1">
                <a:latin typeface="Arial" charset="0"/>
              </a:rPr>
              <a:t>Byte within page</a:t>
            </a:r>
          </a:p>
        </p:txBody>
      </p:sp>
    </p:spTree>
    <p:extLst>
      <p:ext uri="{BB962C8B-B14F-4D97-AF65-F5344CB8AC3E}">
        <p14:creationId xmlns:p14="http://schemas.microsoft.com/office/powerpoint/2010/main" val="2992076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Memory Management Functions</a:t>
            </a:r>
          </a:p>
        </p:txBody>
      </p:sp>
      <p:sp>
        <p:nvSpPr>
          <p:cNvPr id="18435" name="Content Placeholder 2"/>
          <p:cNvSpPr>
            <a:spLocks noGrp="1"/>
          </p:cNvSpPr>
          <p:nvPr>
            <p:ph idx="1"/>
          </p:nvPr>
        </p:nvSpPr>
        <p:spPr>
          <a:xfrm>
            <a:off x="838200" y="1418762"/>
            <a:ext cx="10515600" cy="4351338"/>
          </a:xfrm>
        </p:spPr>
        <p:txBody>
          <a:bodyPr>
            <a:noAutofit/>
          </a:bodyPr>
          <a:lstStyle/>
          <a:p>
            <a:r>
              <a:rPr lang="en-US" altLang="en-US" sz="3200" dirty="0"/>
              <a:t>The Operating System must manage all the physical memory and allocate and deallocate it to/from processes.</a:t>
            </a:r>
          </a:p>
          <a:p>
            <a:r>
              <a:rPr lang="en-US" altLang="en-US" sz="3200" dirty="0"/>
              <a:t>System services for allocating, deallocating, and managing virtual memory</a:t>
            </a:r>
          </a:p>
          <a:p>
            <a:r>
              <a:rPr lang="en-US" altLang="en-US" sz="3200" dirty="0"/>
              <a:t>It manages swapping between main memory and disk, when main memory is not big enough to hold the processes.</a:t>
            </a:r>
          </a:p>
          <a:p>
            <a:endParaRPr lang="en-US" altLang="en-US" sz="1600"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184386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Intel x86 Address Translation</a:t>
            </a: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996" y="1557339"/>
            <a:ext cx="9082007" cy="4673834"/>
          </a:xfrm>
          <a:prstGeom prst="rect">
            <a:avLst/>
          </a:prstGeom>
        </p:spPr>
      </p:pic>
    </p:spTree>
    <p:extLst>
      <p:ext uri="{BB962C8B-B14F-4D97-AF65-F5344CB8AC3E}">
        <p14:creationId xmlns:p14="http://schemas.microsoft.com/office/powerpoint/2010/main" val="2136458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t>Intel IA-32 Two-Level Page table</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006" y="1219201"/>
            <a:ext cx="5759054" cy="4994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557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2"/>
          <p:cNvSpPr>
            <a:spLocks noGrp="1"/>
          </p:cNvSpPr>
          <p:nvPr>
            <p:ph type="title"/>
          </p:nvPr>
        </p:nvSpPr>
        <p:spPr/>
        <p:txBody>
          <a:bodyPr/>
          <a:lstStyle/>
          <a:p>
            <a:r>
              <a:rPr lang="en-US" altLang="en-US" dirty="0" smtClean="0"/>
              <a:t> ARM MMU and Two Level Page table</a:t>
            </a:r>
          </a:p>
        </p:txBody>
      </p:sp>
      <p:sp>
        <p:nvSpPr>
          <p:cNvPr id="60419" name="Content Placeholder 3"/>
          <p:cNvSpPr>
            <a:spLocks noGrp="1"/>
          </p:cNvSpPr>
          <p:nvPr>
            <p:ph idx="1"/>
          </p:nvPr>
        </p:nvSpPr>
        <p:spPr>
          <a:xfrm>
            <a:off x="1012263" y="1460635"/>
            <a:ext cx="9258300" cy="4530329"/>
          </a:xfrm>
        </p:spPr>
        <p:txBody>
          <a:bodyPr>
            <a:normAutofit/>
          </a:bodyPr>
          <a:lstStyle/>
          <a:p>
            <a:r>
              <a:rPr lang="en-US" altLang="en-US" dirty="0"/>
              <a:t>The hardware has a multilevel page table architecture. There are two levels of page table: level 1 (L1) and level 2 (L2).</a:t>
            </a:r>
          </a:p>
          <a:p>
            <a:r>
              <a:rPr lang="en-US" altLang="en-US" dirty="0"/>
              <a:t>There is a single level 1 page table known as the L1 </a:t>
            </a:r>
            <a:r>
              <a:rPr lang="en-US" altLang="en-US" i="1" dirty="0"/>
              <a:t>master </a:t>
            </a:r>
            <a:r>
              <a:rPr lang="en-US" altLang="en-US" dirty="0"/>
              <a:t>page table that can contain two types of page table entry. It can hold pointers to the starting address of level 2 page tables, and page table entries for translating 1 MB pages. </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331780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ARM MMU and Two Level Page table</a:t>
            </a:r>
            <a:endParaRPr lang="en-CA"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altLang="en-US" dirty="0"/>
              <a:t>The master L1 page table divides the 4 GB address space into 1 MB sections; hence the L1 page table contains 4096 page table entries. The master table is a hybrid table that acts as both a page directory of L2 page tables and a page table translating 1 MB virtual pages called </a:t>
            </a:r>
            <a:r>
              <a:rPr lang="en-US" altLang="en-US" i="1" dirty="0"/>
              <a:t>sections</a:t>
            </a:r>
            <a:r>
              <a:rPr lang="en-US" altLang="en-US" dirty="0"/>
              <a:t>. </a:t>
            </a:r>
          </a:p>
          <a:p>
            <a:r>
              <a:rPr lang="en-US" altLang="en-US" dirty="0"/>
              <a:t>If the L1 table is acting as a directory, then the PTE contains a pointer to either an L2 </a:t>
            </a:r>
            <a:r>
              <a:rPr lang="en-US" altLang="en-US" i="1" dirty="0"/>
              <a:t>coarse </a:t>
            </a:r>
            <a:r>
              <a:rPr lang="en-US" altLang="en-US" dirty="0"/>
              <a:t>or L2 </a:t>
            </a:r>
            <a:r>
              <a:rPr lang="en-US" altLang="en-US" i="1" dirty="0"/>
              <a:t>fine </a:t>
            </a:r>
            <a:r>
              <a:rPr lang="en-US" altLang="en-US" dirty="0"/>
              <a:t>page table that represents 1 MB of virtual memory. If the L1 master table is translating a 1 MB section, then the PTE contains the base address of the 1 MB page frame in physical memory </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556335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ARM –Two Level Page Table </a:t>
            </a:r>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05" y="1386498"/>
            <a:ext cx="6129338" cy="46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4159554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39645" y="309505"/>
            <a:ext cx="11429390" cy="576263"/>
          </a:xfrm>
        </p:spPr>
        <p:txBody>
          <a:bodyPr>
            <a:normAutofit fontScale="90000"/>
          </a:bodyPr>
          <a:lstStyle/>
          <a:p>
            <a:r>
              <a:rPr lang="en-US" altLang="en-US" dirty="0" smtClean="0"/>
              <a:t>      </a:t>
            </a:r>
            <a:br>
              <a:rPr lang="en-US" altLang="en-US" dirty="0" smtClean="0"/>
            </a:br>
            <a:r>
              <a:rPr lang="en-US" altLang="en-US" sz="4900" dirty="0" smtClean="0"/>
              <a:t>Linux -Three Level Page Table Structure</a:t>
            </a:r>
            <a:endParaRPr lang="en-US" altLang="en-US" dirty="0" smtClean="0"/>
          </a:p>
        </p:txBody>
      </p:sp>
      <p:sp>
        <p:nvSpPr>
          <p:cNvPr id="62467" name="AutoShape 2" descr="https://www.cs.uic.edu/%7Ejbell/CourseNotes/OperatingSystems/images/Chapter8/8_24_ThreeLevelPaging.jpg"/>
          <p:cNvSpPr>
            <a:spLocks noChangeAspect="1" noChangeArrowheads="1"/>
          </p:cNvSpPr>
          <p:nvPr/>
        </p:nvSpPr>
        <p:spPr bwMode="auto">
          <a:xfrm>
            <a:off x="1082278" y="-1553766"/>
            <a:ext cx="5072063"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350"/>
          </a:p>
        </p:txBody>
      </p:sp>
      <p:pic>
        <p:nvPicPr>
          <p:cNvPr id="624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175" y="1561522"/>
            <a:ext cx="7208332" cy="400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492161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p:cNvSpPr>
          <p:nvPr>
            <p:ph type="title"/>
          </p:nvPr>
        </p:nvSpPr>
        <p:spPr/>
        <p:txBody>
          <a:bodyPr/>
          <a:lstStyle/>
          <a:p>
            <a:r>
              <a:rPr lang="en-US" altLang="en-US" dirty="0" smtClean="0"/>
              <a:t>X64 Virtual Addressing</a:t>
            </a:r>
          </a:p>
        </p:txBody>
      </p:sp>
      <p:sp>
        <p:nvSpPr>
          <p:cNvPr id="4" name="Content Placeholder 3"/>
          <p:cNvSpPr>
            <a:spLocks noGrp="1"/>
          </p:cNvSpPr>
          <p:nvPr>
            <p:ph idx="1"/>
          </p:nvPr>
        </p:nvSpPr>
        <p:spPr>
          <a:xfrm>
            <a:off x="838200" y="1468786"/>
            <a:ext cx="10515600" cy="4842804"/>
          </a:xfrm>
        </p:spPr>
        <p:txBody>
          <a:bodyPr>
            <a:normAutofit fontScale="92500" lnSpcReduction="10000"/>
          </a:bodyPr>
          <a:lstStyle/>
          <a:p>
            <a:pPr>
              <a:defRPr/>
            </a:pPr>
            <a:r>
              <a:rPr lang="en-US" sz="2600" dirty="0"/>
              <a:t>AMD’s and Intel’s current x64 processors implement only 256 TB of virtual address space. That is, only the low-order 48 bits of a 64-bit virtual address are implemented.</a:t>
            </a:r>
          </a:p>
          <a:p>
            <a:pPr>
              <a:defRPr/>
            </a:pPr>
            <a:r>
              <a:rPr lang="en-US" sz="2600" dirty="0"/>
              <a:t>Windows on x64 has limitation: of the 256 TB of virtual address space available on x64 processors, Windows at present allows only the use of a little more than 16 TB. This is split into two 8-TB regions, the user mode, per-process region starting at 0 and working toward higher addresses (ending at 0x000007FFFFFFFFFF), and a kernel-mode, system wide region starting at “all Fs” and working toward lower addresses, ending at 0xFFFFF80000000000 for most purposes. </a:t>
            </a:r>
          </a:p>
          <a:p>
            <a:pPr>
              <a:defRPr/>
            </a:pPr>
            <a:r>
              <a:rPr lang="en-US" altLang="en-US" sz="2600" dirty="0"/>
              <a:t>In practice only </a:t>
            </a:r>
            <a:r>
              <a:rPr lang="en-US" altLang="en-US" sz="2600" dirty="0" smtClean="0"/>
              <a:t>implements </a:t>
            </a:r>
            <a:r>
              <a:rPr lang="en-US" altLang="en-US" sz="2600" dirty="0"/>
              <a:t>48 bit addressing</a:t>
            </a:r>
          </a:p>
          <a:p>
            <a:pPr lvl="1">
              <a:defRPr/>
            </a:pPr>
            <a:r>
              <a:rPr lang="en-US" altLang="en-US" sz="2600" dirty="0"/>
              <a:t>Page sizes of 4 KB, 2 MB, 1 GB</a:t>
            </a:r>
          </a:p>
          <a:p>
            <a:pPr lvl="1">
              <a:defRPr/>
            </a:pPr>
            <a:r>
              <a:rPr lang="en-US" altLang="en-US" sz="2600" dirty="0"/>
              <a:t>Four levels of paging hierarchy</a:t>
            </a:r>
          </a:p>
          <a:p>
            <a:pPr marL="0" indent="0">
              <a:buNone/>
              <a:defRPr/>
            </a:pPr>
            <a:endParaRPr lang="en-US"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623502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ChangeArrowheads="1"/>
          </p:cNvSpPr>
          <p:nvPr/>
        </p:nvSpPr>
        <p:spPr bwMode="auto">
          <a:xfrm>
            <a:off x="2539924" y="2965079"/>
            <a:ext cx="2302669" cy="1708547"/>
          </a:xfrm>
          <a:prstGeom prst="rect">
            <a:avLst/>
          </a:prstGeom>
          <a:gradFill rotWithShape="0">
            <a:gsLst>
              <a:gs pos="0">
                <a:srgbClr val="ACE4E0"/>
              </a:gs>
              <a:gs pos="50000">
                <a:srgbClr val="C0FEF9"/>
              </a:gs>
              <a:gs pos="100000">
                <a:srgbClr val="ACE4E0"/>
              </a:gs>
            </a:gsLst>
            <a:lin ang="5400000" scaled="1"/>
          </a:gra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64516" name="Rectangle 3"/>
          <p:cNvSpPr>
            <a:spLocks noChangeArrowheads="1"/>
          </p:cNvSpPr>
          <p:nvPr/>
        </p:nvSpPr>
        <p:spPr bwMode="auto">
          <a:xfrm>
            <a:off x="2674464" y="3042469"/>
            <a:ext cx="2339579" cy="1627584"/>
          </a:xfrm>
          <a:prstGeom prst="rect">
            <a:avLst/>
          </a:prstGeom>
          <a:gradFill rotWithShape="0">
            <a:gsLst>
              <a:gs pos="0">
                <a:srgbClr val="ACE4E0"/>
              </a:gs>
              <a:gs pos="50000">
                <a:srgbClr val="C0FEF9"/>
              </a:gs>
              <a:gs pos="100000">
                <a:srgbClr val="ACE4E0"/>
              </a:gs>
            </a:gsLst>
            <a:lin ang="5400000" scaled="1"/>
          </a:gra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361476" name="Rectangle 4"/>
          <p:cNvSpPr>
            <a:spLocks noChangeArrowheads="1"/>
          </p:cNvSpPr>
          <p:nvPr/>
        </p:nvSpPr>
        <p:spPr bwMode="auto">
          <a:xfrm>
            <a:off x="2786383" y="3194870"/>
            <a:ext cx="2399110" cy="1583531"/>
          </a:xfrm>
          <a:prstGeom prst="rect">
            <a:avLst/>
          </a:prstGeom>
          <a:gradFill rotWithShape="0">
            <a:gsLst>
              <a:gs pos="0">
                <a:srgbClr val="C0FEF9">
                  <a:gamma/>
                  <a:shade val="89804"/>
                  <a:invGamma/>
                </a:srgbClr>
              </a:gs>
              <a:gs pos="50000">
                <a:srgbClr val="C0FEF9"/>
              </a:gs>
              <a:gs pos="100000">
                <a:srgbClr val="C0FEF9">
                  <a:gamma/>
                  <a:shade val="89804"/>
                  <a:invGamma/>
                </a:srgbClr>
              </a:gs>
            </a:gsLst>
            <a:lin ang="5400000" scaled="1"/>
          </a:gradFill>
          <a:ln w="12700">
            <a:solidFill>
              <a:schemeClr val="tx1"/>
            </a:solidFill>
            <a:miter lim="800000"/>
            <a:headEnd/>
            <a:tailEnd/>
          </a:ln>
          <a:effectLst>
            <a:outerShdw dist="107763" dir="2700000" algn="ctr" rotWithShape="0">
              <a:schemeClr val="bg2"/>
            </a:outerShdw>
          </a:effectLst>
        </p:spPr>
        <p:txBody>
          <a:bodyPr lIns="49324" tIns="42521" rIns="49324" bIns="42521" anchor="ctr"/>
          <a:lstStyle/>
          <a:p>
            <a:pPr algn="ctr" defTabSz="833396">
              <a:defRPr/>
            </a:pPr>
            <a:r>
              <a:rPr lang="en-US" sz="1950" b="1" dirty="0">
                <a:solidFill>
                  <a:schemeClr val="bg2"/>
                </a:solidFill>
                <a:effectLst>
                  <a:outerShdw blurRad="38100" dist="38100" dir="2700000" algn="tl">
                    <a:srgbClr val="000000"/>
                  </a:outerShdw>
                </a:effectLst>
                <a:latin typeface="Times New Roman" pitchFamily="18" charset="0"/>
              </a:rPr>
              <a:t>8192 GB</a:t>
            </a:r>
          </a:p>
          <a:p>
            <a:pPr algn="ctr" defTabSz="833396">
              <a:defRPr/>
            </a:pPr>
            <a:r>
              <a:rPr lang="en-US" sz="1950" b="1" dirty="0">
                <a:solidFill>
                  <a:schemeClr val="bg2"/>
                </a:solidFill>
                <a:effectLst>
                  <a:outerShdw blurRad="38100" dist="38100" dir="2700000" algn="tl">
                    <a:srgbClr val="000000"/>
                  </a:outerShdw>
                </a:effectLst>
                <a:latin typeface="Times New Roman" pitchFamily="18" charset="0"/>
              </a:rPr>
              <a:t>(8 TB)</a:t>
            </a:r>
          </a:p>
          <a:p>
            <a:pPr algn="ctr" defTabSz="833396">
              <a:defRPr/>
            </a:pPr>
            <a:r>
              <a:rPr lang="en-US" sz="1950" b="1" dirty="0">
                <a:solidFill>
                  <a:schemeClr val="bg2"/>
                </a:solidFill>
                <a:effectLst>
                  <a:outerShdw blurRad="38100" dist="38100" dir="2700000" algn="tl">
                    <a:srgbClr val="000000"/>
                  </a:outerShdw>
                </a:effectLst>
                <a:latin typeface="Times New Roman" pitchFamily="18" charset="0"/>
              </a:rPr>
              <a:t>User</a:t>
            </a:r>
          </a:p>
          <a:p>
            <a:pPr algn="ctr" defTabSz="833396">
              <a:defRPr/>
            </a:pPr>
            <a:r>
              <a:rPr lang="en-US" sz="1950" b="1" dirty="0">
                <a:solidFill>
                  <a:schemeClr val="bg2"/>
                </a:solidFill>
                <a:effectLst>
                  <a:outerShdw blurRad="38100" dist="38100" dir="2700000" algn="tl">
                    <a:srgbClr val="000000"/>
                  </a:outerShdw>
                </a:effectLst>
                <a:latin typeface="Times New Roman" pitchFamily="18" charset="0"/>
              </a:rPr>
              <a:t>process </a:t>
            </a:r>
          </a:p>
          <a:p>
            <a:pPr algn="ctr" defTabSz="833396">
              <a:defRPr/>
            </a:pPr>
            <a:r>
              <a:rPr lang="en-US" sz="1950" b="1" dirty="0">
                <a:solidFill>
                  <a:schemeClr val="bg2"/>
                </a:solidFill>
                <a:effectLst>
                  <a:outerShdw blurRad="38100" dist="38100" dir="2700000" algn="tl">
                    <a:srgbClr val="000000"/>
                  </a:outerShdw>
                </a:effectLst>
                <a:latin typeface="Times New Roman" pitchFamily="18" charset="0"/>
              </a:rPr>
              <a:t>space</a:t>
            </a:r>
          </a:p>
        </p:txBody>
      </p:sp>
      <p:sp>
        <p:nvSpPr>
          <p:cNvPr id="361477" name="Rectangle 5"/>
          <p:cNvSpPr>
            <a:spLocks noChangeArrowheads="1"/>
          </p:cNvSpPr>
          <p:nvPr/>
        </p:nvSpPr>
        <p:spPr bwMode="auto">
          <a:xfrm>
            <a:off x="2737247" y="4935128"/>
            <a:ext cx="2400300" cy="1331119"/>
          </a:xfrm>
          <a:prstGeom prst="rect">
            <a:avLst/>
          </a:prstGeom>
          <a:gradFill rotWithShape="0">
            <a:gsLst>
              <a:gs pos="0">
                <a:schemeClr val="accent2">
                  <a:gamma/>
                  <a:shade val="89804"/>
                  <a:invGamma/>
                </a:schemeClr>
              </a:gs>
              <a:gs pos="50000">
                <a:schemeClr val="accent2"/>
              </a:gs>
              <a:gs pos="100000">
                <a:schemeClr val="accent2">
                  <a:gamma/>
                  <a:shade val="89804"/>
                  <a:invGamma/>
                </a:schemeClr>
              </a:gs>
            </a:gsLst>
            <a:lin ang="5400000" scaled="1"/>
          </a:gradFill>
          <a:ln w="12700">
            <a:solidFill>
              <a:schemeClr val="tx1"/>
            </a:solidFill>
            <a:miter lim="800000"/>
            <a:headEnd/>
            <a:tailEnd/>
          </a:ln>
          <a:effectLst>
            <a:outerShdw dist="107763" dir="2700000" algn="ctr" rotWithShape="0">
              <a:schemeClr val="bg2"/>
            </a:outerShdw>
          </a:effectLst>
        </p:spPr>
        <p:txBody>
          <a:bodyPr lIns="83340" tIns="42521" rIns="83340" bIns="42521"/>
          <a:lstStyle/>
          <a:p>
            <a:pPr algn="ctr" defTabSz="833396">
              <a:defRPr/>
            </a:pPr>
            <a:r>
              <a:rPr lang="en-US" sz="2550" b="1">
                <a:solidFill>
                  <a:schemeClr val="bg2"/>
                </a:solidFill>
                <a:effectLst>
                  <a:outerShdw blurRad="38100" dist="38100" dir="2700000" algn="tl">
                    <a:srgbClr val="000000"/>
                  </a:outerShdw>
                </a:effectLst>
                <a:latin typeface="Times New Roman" pitchFamily="18" charset="0"/>
              </a:rPr>
              <a:t>6657 GB</a:t>
            </a:r>
          </a:p>
          <a:p>
            <a:pPr algn="ctr" defTabSz="833396">
              <a:defRPr/>
            </a:pPr>
            <a:r>
              <a:rPr lang="en-US" sz="2550" b="1">
                <a:solidFill>
                  <a:schemeClr val="bg2"/>
                </a:solidFill>
                <a:effectLst>
                  <a:outerShdw blurRad="38100" dist="38100" dir="2700000" algn="tl">
                    <a:srgbClr val="000000"/>
                  </a:outerShdw>
                </a:effectLst>
                <a:latin typeface="Times New Roman" pitchFamily="18" charset="0"/>
              </a:rPr>
              <a:t>System</a:t>
            </a:r>
          </a:p>
          <a:p>
            <a:pPr algn="ctr" defTabSz="833396">
              <a:defRPr/>
            </a:pPr>
            <a:r>
              <a:rPr lang="en-US" sz="2550" b="1">
                <a:solidFill>
                  <a:schemeClr val="bg2"/>
                </a:solidFill>
                <a:effectLst>
                  <a:outerShdw blurRad="38100" dist="38100" dir="2700000" algn="tl">
                    <a:srgbClr val="000000"/>
                  </a:outerShdw>
                </a:effectLst>
                <a:latin typeface="Times New Roman" pitchFamily="18" charset="0"/>
              </a:rPr>
              <a:t>Space</a:t>
            </a:r>
          </a:p>
        </p:txBody>
      </p:sp>
      <p:sp>
        <p:nvSpPr>
          <p:cNvPr id="64519" name="Rectangle 7"/>
          <p:cNvSpPr>
            <a:spLocks noChangeArrowheads="1"/>
          </p:cNvSpPr>
          <p:nvPr/>
        </p:nvSpPr>
        <p:spPr bwMode="auto">
          <a:xfrm>
            <a:off x="6634861" y="3106762"/>
            <a:ext cx="2302669" cy="1563291"/>
          </a:xfrm>
          <a:prstGeom prst="rect">
            <a:avLst/>
          </a:prstGeom>
          <a:gradFill rotWithShape="0">
            <a:gsLst>
              <a:gs pos="0">
                <a:srgbClr val="ACE4E0"/>
              </a:gs>
              <a:gs pos="50000">
                <a:srgbClr val="C0FEF9"/>
              </a:gs>
              <a:gs pos="100000">
                <a:srgbClr val="ACE4E0"/>
              </a:gs>
            </a:gsLst>
            <a:lin ang="5400000" scaled="1"/>
          </a:gra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64520" name="Rectangle 8"/>
          <p:cNvSpPr>
            <a:spLocks noChangeArrowheads="1"/>
          </p:cNvSpPr>
          <p:nvPr/>
        </p:nvSpPr>
        <p:spPr bwMode="auto">
          <a:xfrm>
            <a:off x="6769402" y="3224635"/>
            <a:ext cx="2339578" cy="1482328"/>
          </a:xfrm>
          <a:prstGeom prst="rect">
            <a:avLst/>
          </a:prstGeom>
          <a:gradFill rotWithShape="0">
            <a:gsLst>
              <a:gs pos="0">
                <a:srgbClr val="ACE4E0"/>
              </a:gs>
              <a:gs pos="50000">
                <a:srgbClr val="C0FEF9"/>
              </a:gs>
              <a:gs pos="100000">
                <a:srgbClr val="ACE4E0"/>
              </a:gs>
            </a:gsLst>
            <a:lin ang="5400000" scaled="1"/>
          </a:gra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361481" name="Rectangle 9"/>
          <p:cNvSpPr>
            <a:spLocks noChangeArrowheads="1"/>
          </p:cNvSpPr>
          <p:nvPr/>
        </p:nvSpPr>
        <p:spPr bwMode="auto">
          <a:xfrm>
            <a:off x="6881320" y="3377034"/>
            <a:ext cx="2399109" cy="1438275"/>
          </a:xfrm>
          <a:prstGeom prst="rect">
            <a:avLst/>
          </a:prstGeom>
          <a:gradFill rotWithShape="0">
            <a:gsLst>
              <a:gs pos="0">
                <a:srgbClr val="C0FEF9">
                  <a:gamma/>
                  <a:shade val="89804"/>
                  <a:invGamma/>
                </a:srgbClr>
              </a:gs>
              <a:gs pos="50000">
                <a:srgbClr val="C0FEF9"/>
              </a:gs>
              <a:gs pos="100000">
                <a:srgbClr val="C0FEF9">
                  <a:gamma/>
                  <a:shade val="89804"/>
                  <a:invGamma/>
                </a:srgbClr>
              </a:gs>
            </a:gsLst>
            <a:lin ang="5400000" scaled="1"/>
          </a:gradFill>
          <a:ln w="12700">
            <a:solidFill>
              <a:schemeClr val="tx1"/>
            </a:solidFill>
            <a:miter lim="800000"/>
            <a:headEnd/>
            <a:tailEnd/>
          </a:ln>
          <a:effectLst>
            <a:outerShdw dist="107763" dir="2700000" algn="ctr" rotWithShape="0">
              <a:schemeClr val="bg2"/>
            </a:outerShdw>
          </a:effectLst>
        </p:spPr>
        <p:txBody>
          <a:bodyPr lIns="49324" tIns="42521" rIns="49324" bIns="42521" anchor="ctr"/>
          <a:lstStyle/>
          <a:p>
            <a:pPr algn="ctr" defTabSz="833396">
              <a:defRPr/>
            </a:pPr>
            <a:r>
              <a:rPr lang="en-US" sz="1950" b="1">
                <a:solidFill>
                  <a:schemeClr val="bg2"/>
                </a:solidFill>
                <a:effectLst>
                  <a:outerShdw blurRad="38100" dist="38100" dir="2700000" algn="tl">
                    <a:srgbClr val="000000"/>
                  </a:outerShdw>
                </a:effectLst>
                <a:latin typeface="Times New Roman" pitchFamily="18" charset="0"/>
              </a:rPr>
              <a:t>7152 GB</a:t>
            </a:r>
          </a:p>
          <a:p>
            <a:pPr algn="ctr" defTabSz="833396">
              <a:defRPr/>
            </a:pPr>
            <a:r>
              <a:rPr lang="en-US" sz="1950" b="1">
                <a:solidFill>
                  <a:schemeClr val="bg2"/>
                </a:solidFill>
                <a:effectLst>
                  <a:outerShdw blurRad="38100" dist="38100" dir="2700000" algn="tl">
                    <a:srgbClr val="000000"/>
                  </a:outerShdw>
                </a:effectLst>
                <a:latin typeface="Times New Roman" pitchFamily="18" charset="0"/>
              </a:rPr>
              <a:t>(7 TB)</a:t>
            </a:r>
          </a:p>
          <a:p>
            <a:pPr algn="ctr" defTabSz="833396">
              <a:defRPr/>
            </a:pPr>
            <a:r>
              <a:rPr lang="en-US" sz="1950" b="1">
                <a:solidFill>
                  <a:schemeClr val="bg2"/>
                </a:solidFill>
                <a:effectLst>
                  <a:outerShdw blurRad="38100" dist="38100" dir="2700000" algn="tl">
                    <a:srgbClr val="000000"/>
                  </a:outerShdw>
                </a:effectLst>
                <a:latin typeface="Times New Roman" pitchFamily="18" charset="0"/>
              </a:rPr>
              <a:t>User</a:t>
            </a:r>
          </a:p>
          <a:p>
            <a:pPr algn="ctr" defTabSz="833396">
              <a:defRPr/>
            </a:pPr>
            <a:r>
              <a:rPr lang="en-US" sz="1950" b="1">
                <a:solidFill>
                  <a:schemeClr val="bg2"/>
                </a:solidFill>
                <a:effectLst>
                  <a:outerShdw blurRad="38100" dist="38100" dir="2700000" algn="tl">
                    <a:srgbClr val="000000"/>
                  </a:outerShdw>
                </a:effectLst>
                <a:latin typeface="Times New Roman" pitchFamily="18" charset="0"/>
              </a:rPr>
              <a:t>process </a:t>
            </a:r>
          </a:p>
          <a:p>
            <a:pPr algn="ctr" defTabSz="833396">
              <a:defRPr/>
            </a:pPr>
            <a:r>
              <a:rPr lang="en-US" sz="1950" b="1">
                <a:solidFill>
                  <a:schemeClr val="bg2"/>
                </a:solidFill>
                <a:effectLst>
                  <a:outerShdw blurRad="38100" dist="38100" dir="2700000" algn="tl">
                    <a:srgbClr val="000000"/>
                  </a:outerShdw>
                </a:effectLst>
                <a:latin typeface="Times New Roman" pitchFamily="18" charset="0"/>
              </a:rPr>
              <a:t>space</a:t>
            </a:r>
          </a:p>
        </p:txBody>
      </p:sp>
      <p:sp>
        <p:nvSpPr>
          <p:cNvPr id="361482" name="Rectangle 10"/>
          <p:cNvSpPr>
            <a:spLocks noChangeArrowheads="1"/>
          </p:cNvSpPr>
          <p:nvPr/>
        </p:nvSpPr>
        <p:spPr bwMode="auto">
          <a:xfrm>
            <a:off x="6917531" y="5013723"/>
            <a:ext cx="2400300" cy="1368028"/>
          </a:xfrm>
          <a:prstGeom prst="rect">
            <a:avLst/>
          </a:prstGeom>
          <a:gradFill rotWithShape="0">
            <a:gsLst>
              <a:gs pos="0">
                <a:schemeClr val="accent2">
                  <a:gamma/>
                  <a:shade val="89804"/>
                  <a:invGamma/>
                </a:schemeClr>
              </a:gs>
              <a:gs pos="50000">
                <a:schemeClr val="accent2"/>
              </a:gs>
              <a:gs pos="100000">
                <a:schemeClr val="accent2">
                  <a:gamma/>
                  <a:shade val="89804"/>
                  <a:invGamma/>
                </a:schemeClr>
              </a:gs>
            </a:gsLst>
            <a:lin ang="5400000" scaled="1"/>
          </a:gradFill>
          <a:ln w="12700">
            <a:solidFill>
              <a:schemeClr val="tx1"/>
            </a:solidFill>
            <a:miter lim="800000"/>
            <a:headEnd/>
            <a:tailEnd/>
          </a:ln>
          <a:effectLst>
            <a:outerShdw dist="107763" dir="2700000" algn="ctr" rotWithShape="0">
              <a:schemeClr val="bg2"/>
            </a:outerShdw>
          </a:effectLst>
        </p:spPr>
        <p:txBody>
          <a:bodyPr lIns="83340" tIns="42521" rIns="83340" bIns="42521"/>
          <a:lstStyle/>
          <a:p>
            <a:pPr algn="ctr" defTabSz="833396">
              <a:defRPr/>
            </a:pPr>
            <a:r>
              <a:rPr lang="en-US" sz="2550" b="1">
                <a:solidFill>
                  <a:schemeClr val="bg2"/>
                </a:solidFill>
                <a:effectLst>
                  <a:outerShdw blurRad="38100" dist="38100" dir="2700000" algn="tl">
                    <a:srgbClr val="000000"/>
                  </a:outerShdw>
                </a:effectLst>
                <a:latin typeface="Times New Roman" pitchFamily="18" charset="0"/>
              </a:rPr>
              <a:t>6144 GB</a:t>
            </a:r>
          </a:p>
          <a:p>
            <a:pPr algn="ctr" defTabSz="833396">
              <a:defRPr/>
            </a:pPr>
            <a:r>
              <a:rPr lang="en-US" sz="2550" b="1">
                <a:solidFill>
                  <a:schemeClr val="bg2"/>
                </a:solidFill>
                <a:effectLst>
                  <a:outerShdw blurRad="38100" dist="38100" dir="2700000" algn="tl">
                    <a:srgbClr val="000000"/>
                  </a:outerShdw>
                </a:effectLst>
                <a:latin typeface="Times New Roman" pitchFamily="18" charset="0"/>
              </a:rPr>
              <a:t>System</a:t>
            </a:r>
          </a:p>
          <a:p>
            <a:pPr algn="ctr" defTabSz="833396">
              <a:defRPr/>
            </a:pPr>
            <a:r>
              <a:rPr lang="en-US" sz="2550" b="1">
                <a:solidFill>
                  <a:schemeClr val="bg2"/>
                </a:solidFill>
                <a:effectLst>
                  <a:outerShdw blurRad="38100" dist="38100" dir="2700000" algn="tl">
                    <a:srgbClr val="000000"/>
                  </a:outerShdw>
                </a:effectLst>
                <a:latin typeface="Times New Roman" pitchFamily="18" charset="0"/>
              </a:rPr>
              <a:t>Space</a:t>
            </a:r>
          </a:p>
        </p:txBody>
      </p:sp>
      <p:sp>
        <p:nvSpPr>
          <p:cNvPr id="64523" name="Text Box 11"/>
          <p:cNvSpPr txBox="1">
            <a:spLocks noChangeArrowheads="1"/>
          </p:cNvSpPr>
          <p:nvPr/>
        </p:nvSpPr>
        <p:spPr bwMode="auto">
          <a:xfrm>
            <a:off x="3120629" y="2416621"/>
            <a:ext cx="2774156" cy="51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967" tIns="0" rIns="97967" bIns="48983">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3000" b="1">
                <a:latin typeface="Arial" panose="020B0604020202020204" pitchFamily="34" charset="0"/>
              </a:rPr>
              <a:t>x64</a:t>
            </a:r>
          </a:p>
        </p:txBody>
      </p:sp>
      <p:sp>
        <p:nvSpPr>
          <p:cNvPr id="64524" name="Text Box 12"/>
          <p:cNvSpPr txBox="1">
            <a:spLocks noChangeArrowheads="1"/>
          </p:cNvSpPr>
          <p:nvPr/>
        </p:nvSpPr>
        <p:spPr bwMode="auto">
          <a:xfrm>
            <a:off x="6831315" y="2407263"/>
            <a:ext cx="2106215" cy="58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967" tIns="0" rIns="97967" bIns="48983">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3450" b="1" dirty="0">
                <a:latin typeface="Arial" panose="020B0604020202020204" pitchFamily="34" charset="0"/>
              </a:rPr>
              <a:t>Itanium</a:t>
            </a:r>
          </a:p>
        </p:txBody>
      </p:sp>
      <p:sp>
        <p:nvSpPr>
          <p:cNvPr id="64525" name="Rectangle 13"/>
          <p:cNvSpPr>
            <a:spLocks noGrp="1" noChangeArrowheads="1"/>
          </p:cNvSpPr>
          <p:nvPr>
            <p:ph type="body" idx="1"/>
          </p:nvPr>
        </p:nvSpPr>
        <p:spPr>
          <a:xfrm>
            <a:off x="1064654" y="1021862"/>
            <a:ext cx="10699768" cy="1157288"/>
          </a:xfrm>
        </p:spPr>
        <p:txBody>
          <a:bodyPr vert="horz" lIns="98647" tIns="49324" rIns="98647" bIns="49324" rtlCol="0">
            <a:noAutofit/>
          </a:bodyPr>
          <a:lstStyle/>
          <a:p>
            <a:pPr eaLnBrk="1" hangingPunct="1">
              <a:lnSpc>
                <a:spcPct val="90000"/>
              </a:lnSpc>
            </a:pPr>
            <a:r>
              <a:rPr lang="en-US" altLang="en-US" dirty="0"/>
              <a:t>64-bits = 17,179,869,184 GB</a:t>
            </a:r>
          </a:p>
          <a:p>
            <a:pPr lvl="1" eaLnBrk="1" hangingPunct="1">
              <a:lnSpc>
                <a:spcPct val="90000"/>
              </a:lnSpc>
            </a:pPr>
            <a:r>
              <a:rPr lang="en-US" altLang="en-US" sz="2800" dirty="0"/>
              <a:t>x64 today supports 48 bits virtual = 262,144 GB</a:t>
            </a:r>
          </a:p>
          <a:p>
            <a:pPr lvl="1" eaLnBrk="1" hangingPunct="1">
              <a:lnSpc>
                <a:spcPct val="90000"/>
              </a:lnSpc>
            </a:pPr>
            <a:r>
              <a:rPr lang="en-US" altLang="en-US" sz="2800" dirty="0"/>
              <a:t>IA-64 today support 50 bits virtual = 1,048,576 GB</a:t>
            </a:r>
          </a:p>
          <a:p>
            <a:pPr eaLnBrk="1" hangingPunct="1">
              <a:lnSpc>
                <a:spcPct val="90000"/>
              </a:lnSpc>
            </a:pPr>
            <a:endParaRPr lang="en-US" altLang="en-US" dirty="0"/>
          </a:p>
        </p:txBody>
      </p:sp>
      <p:sp>
        <p:nvSpPr>
          <p:cNvPr id="64526" name="Title 1"/>
          <p:cNvSpPr>
            <a:spLocks noGrp="1"/>
          </p:cNvSpPr>
          <p:nvPr>
            <p:ph type="title"/>
          </p:nvPr>
        </p:nvSpPr>
        <p:spPr>
          <a:xfrm>
            <a:off x="838200" y="30559"/>
            <a:ext cx="10515600" cy="1325563"/>
          </a:xfrm>
        </p:spPr>
        <p:txBody>
          <a:bodyPr/>
          <a:lstStyle/>
          <a:p>
            <a:r>
              <a:rPr lang="en-US" altLang="en-US" dirty="0" smtClean="0"/>
              <a:t> 64 (Itanium) Virtual Address Space</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281173031"/>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ChangeArrowheads="1"/>
          </p:cNvSpPr>
          <p:nvPr/>
        </p:nvSpPr>
        <p:spPr bwMode="blackWhite">
          <a:xfrm>
            <a:off x="4025503" y="887016"/>
            <a:ext cx="2089547" cy="55602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66564" name="Rectangle 3"/>
          <p:cNvSpPr>
            <a:spLocks noChangeArrowheads="1"/>
          </p:cNvSpPr>
          <p:nvPr/>
        </p:nvSpPr>
        <p:spPr bwMode="blackWhite">
          <a:xfrm>
            <a:off x="4146947" y="979885"/>
            <a:ext cx="2089547" cy="55602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66565" name="Rectangle 4"/>
          <p:cNvSpPr>
            <a:spLocks noChangeArrowheads="1"/>
          </p:cNvSpPr>
          <p:nvPr/>
        </p:nvSpPr>
        <p:spPr bwMode="auto">
          <a:xfrm>
            <a:off x="1914525" y="6232922"/>
            <a:ext cx="325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67" tIns="48983" rIns="97967" bIns="48983"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kumimoji="0" lang="en-CA" altLang="en-US" sz="1500">
              <a:latin typeface="Arial" panose="020B0604020202020204" pitchFamily="34" charset="0"/>
            </a:endParaRPr>
          </a:p>
        </p:txBody>
      </p:sp>
      <p:sp>
        <p:nvSpPr>
          <p:cNvPr id="367621" name="Rectangle 5"/>
          <p:cNvSpPr>
            <a:spLocks noChangeArrowheads="1"/>
          </p:cNvSpPr>
          <p:nvPr/>
        </p:nvSpPr>
        <p:spPr bwMode="blackWhite">
          <a:xfrm>
            <a:off x="4301728" y="1104901"/>
            <a:ext cx="2089547" cy="55602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lstStyle/>
          <a:p>
            <a:pPr algn="ctr" defTabSz="833396">
              <a:defRPr/>
            </a:pPr>
            <a:r>
              <a:rPr lang="en-US" sz="1500" b="1" dirty="0">
                <a:effectLst>
                  <a:outerShdw blurRad="38100" dist="38100" dir="2700000" algn="tl">
                    <a:srgbClr val="000000"/>
                  </a:outerShdw>
                </a:effectLst>
                <a:latin typeface="Arial" charset="0"/>
              </a:rPr>
              <a:t>User mode space per process</a:t>
            </a:r>
          </a:p>
        </p:txBody>
      </p:sp>
      <p:sp>
        <p:nvSpPr>
          <p:cNvPr id="66567" name="Rectangle 6"/>
          <p:cNvSpPr>
            <a:spLocks noChangeArrowheads="1"/>
          </p:cNvSpPr>
          <p:nvPr/>
        </p:nvSpPr>
        <p:spPr bwMode="auto">
          <a:xfrm>
            <a:off x="1358503" y="1051322"/>
            <a:ext cx="251817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40" tIns="42521" rIns="83340" bIns="42521"/>
          <a:lstStyle>
            <a:lvl1pPr defTabSz="777875">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777875">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777875">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777875">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777875">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r">
              <a:spcBef>
                <a:spcPct val="0"/>
              </a:spcBef>
              <a:buClrTx/>
              <a:buSzTx/>
              <a:buFontTx/>
              <a:buNone/>
            </a:pPr>
            <a:r>
              <a:rPr kumimoji="0" lang="en-US" altLang="en-US" sz="1500" b="1">
                <a:solidFill>
                  <a:schemeClr val="tx2"/>
                </a:solidFill>
                <a:latin typeface="Lucida Console" panose="020B0609040504020204" pitchFamily="49" charset="0"/>
              </a:rPr>
              <a:t>00000000 00000000</a:t>
            </a:r>
          </a:p>
        </p:txBody>
      </p:sp>
      <p:sp>
        <p:nvSpPr>
          <p:cNvPr id="66568" name="Rectangle 7"/>
          <p:cNvSpPr>
            <a:spLocks noChangeArrowheads="1"/>
          </p:cNvSpPr>
          <p:nvPr/>
        </p:nvSpPr>
        <p:spPr bwMode="auto">
          <a:xfrm>
            <a:off x="1358503" y="5318522"/>
            <a:ext cx="251817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40" tIns="42521" rIns="83340" bIns="42521"/>
          <a:lstStyle>
            <a:lvl1pPr defTabSz="777875">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777875">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777875">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777875">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777875">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r">
              <a:spcBef>
                <a:spcPct val="0"/>
              </a:spcBef>
              <a:buClrTx/>
              <a:buSzTx/>
              <a:buFontTx/>
              <a:buNone/>
            </a:pPr>
            <a:r>
              <a:rPr kumimoji="0" lang="en-US" altLang="en-US" sz="1500" b="1">
                <a:solidFill>
                  <a:schemeClr val="tx2"/>
                </a:solidFill>
                <a:latin typeface="Lucida Console" panose="020B0609040504020204" pitchFamily="49" charset="0"/>
              </a:rPr>
              <a:t>E0000000 00000000</a:t>
            </a:r>
          </a:p>
        </p:txBody>
      </p:sp>
      <p:sp>
        <p:nvSpPr>
          <p:cNvPr id="66569" name="Rectangle 8"/>
          <p:cNvSpPr>
            <a:spLocks noChangeArrowheads="1"/>
          </p:cNvSpPr>
          <p:nvPr/>
        </p:nvSpPr>
        <p:spPr bwMode="auto">
          <a:xfrm>
            <a:off x="1358503" y="5928122"/>
            <a:ext cx="251817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40" tIns="42521" rIns="83340" bIns="42521"/>
          <a:lstStyle>
            <a:lvl1pPr defTabSz="777875">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777875">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777875">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777875">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777875">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r">
              <a:spcBef>
                <a:spcPct val="0"/>
              </a:spcBef>
              <a:buClrTx/>
              <a:buSzTx/>
              <a:buFontTx/>
              <a:buNone/>
            </a:pPr>
            <a:r>
              <a:rPr kumimoji="0" lang="en-US" altLang="en-US" sz="1500" b="1">
                <a:solidFill>
                  <a:schemeClr val="tx2"/>
                </a:solidFill>
                <a:latin typeface="Lucida Console" panose="020B0609040504020204" pitchFamily="49" charset="0"/>
              </a:rPr>
              <a:t>FFFFFF00 00000000</a:t>
            </a:r>
            <a:br>
              <a:rPr kumimoji="0" lang="en-US" altLang="en-US" sz="1500" b="1">
                <a:solidFill>
                  <a:schemeClr val="tx2"/>
                </a:solidFill>
                <a:latin typeface="Lucida Console" panose="020B0609040504020204" pitchFamily="49" charset="0"/>
              </a:rPr>
            </a:br>
            <a:r>
              <a:rPr kumimoji="0" lang="en-US" altLang="en-US" sz="1500" b="1">
                <a:solidFill>
                  <a:schemeClr val="tx2"/>
                </a:solidFill>
                <a:latin typeface="Lucida Console" panose="020B0609040504020204" pitchFamily="49" charset="0"/>
              </a:rPr>
              <a:t>FFFFFFFF FFFFFFFF</a:t>
            </a:r>
          </a:p>
        </p:txBody>
      </p:sp>
      <p:sp>
        <p:nvSpPr>
          <p:cNvPr id="367625" name="Rectangle 9"/>
          <p:cNvSpPr>
            <a:spLocks noChangeArrowheads="1"/>
          </p:cNvSpPr>
          <p:nvPr/>
        </p:nvSpPr>
        <p:spPr bwMode="blackWhite">
          <a:xfrm>
            <a:off x="4331494" y="6004322"/>
            <a:ext cx="2059781" cy="5334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lstStyle/>
          <a:p>
            <a:pPr algn="ctr" defTabSz="833396">
              <a:defRPr/>
            </a:pPr>
            <a:r>
              <a:rPr lang="en-US" sz="1500" b="1" dirty="0">
                <a:solidFill>
                  <a:schemeClr val="bg1"/>
                </a:solidFill>
                <a:effectLst>
                  <a:outerShdw blurRad="38100" dist="38100" dir="2700000" algn="tl">
                    <a:srgbClr val="000000"/>
                  </a:outerShdw>
                </a:effectLst>
                <a:latin typeface="Arial" charset="0"/>
              </a:rPr>
              <a:t>System space page tables</a:t>
            </a:r>
          </a:p>
        </p:txBody>
      </p:sp>
      <p:sp>
        <p:nvSpPr>
          <p:cNvPr id="66571" name="Rectangle 12"/>
          <p:cNvSpPr>
            <a:spLocks noChangeArrowheads="1"/>
          </p:cNvSpPr>
          <p:nvPr/>
        </p:nvSpPr>
        <p:spPr bwMode="auto">
          <a:xfrm>
            <a:off x="1358503" y="1660922"/>
            <a:ext cx="251817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40" tIns="42521" rIns="83340" bIns="42521"/>
          <a:lstStyle>
            <a:lvl1pPr defTabSz="777875">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777875">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777875">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777875">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777875">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r">
              <a:spcBef>
                <a:spcPct val="0"/>
              </a:spcBef>
              <a:buClrTx/>
              <a:buSzTx/>
              <a:buFontTx/>
              <a:buNone/>
            </a:pPr>
            <a:r>
              <a:rPr kumimoji="0" lang="en-US" altLang="en-US" sz="1500" b="1">
                <a:solidFill>
                  <a:schemeClr val="tx2"/>
                </a:solidFill>
                <a:latin typeface="Lucida Console" panose="020B0609040504020204" pitchFamily="49" charset="0"/>
              </a:rPr>
              <a:t>6FC 00000000</a:t>
            </a:r>
          </a:p>
        </p:txBody>
      </p:sp>
      <p:sp>
        <p:nvSpPr>
          <p:cNvPr id="367629" name="Rectangle 13"/>
          <p:cNvSpPr>
            <a:spLocks noChangeArrowheads="1"/>
          </p:cNvSpPr>
          <p:nvPr/>
        </p:nvSpPr>
        <p:spPr bwMode="blackWhite">
          <a:xfrm>
            <a:off x="4025503" y="1800225"/>
            <a:ext cx="2090738" cy="617935"/>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lstStyle/>
          <a:p>
            <a:pPr algn="ctr" defTabSz="833396">
              <a:defRPr/>
            </a:pPr>
            <a:endParaRPr lang="en-US" b="1">
              <a:effectLst>
                <a:outerShdw blurRad="38100" dist="38100" dir="2700000" algn="tl">
                  <a:srgbClr val="000000"/>
                </a:outerShdw>
              </a:effectLst>
              <a:latin typeface="Times New Roman" pitchFamily="18" charset="0"/>
            </a:endParaRPr>
          </a:p>
          <a:p>
            <a:pPr algn="ctr" defTabSz="833396">
              <a:defRPr/>
            </a:pPr>
            <a:endParaRPr lang="en-US" b="1">
              <a:effectLst>
                <a:outerShdw blurRad="38100" dist="38100" dir="2700000" algn="tl">
                  <a:srgbClr val="000000"/>
                </a:outerShdw>
              </a:effectLst>
              <a:latin typeface="Times New Roman" pitchFamily="18" charset="0"/>
            </a:endParaRPr>
          </a:p>
        </p:txBody>
      </p:sp>
      <p:sp>
        <p:nvSpPr>
          <p:cNvPr id="66573" name="Rectangle 14"/>
          <p:cNvSpPr>
            <a:spLocks noChangeArrowheads="1"/>
          </p:cNvSpPr>
          <p:nvPr/>
        </p:nvSpPr>
        <p:spPr bwMode="blackWhite">
          <a:xfrm>
            <a:off x="4146947" y="1889523"/>
            <a:ext cx="2090738" cy="615553"/>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367631" name="Rectangle 15"/>
          <p:cNvSpPr>
            <a:spLocks noChangeArrowheads="1"/>
          </p:cNvSpPr>
          <p:nvPr/>
        </p:nvSpPr>
        <p:spPr bwMode="blackWhite">
          <a:xfrm>
            <a:off x="4301728" y="1970485"/>
            <a:ext cx="2089547" cy="604838"/>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lstStyle/>
          <a:p>
            <a:pPr algn="ctr" defTabSz="833396">
              <a:defRPr/>
            </a:pPr>
            <a:r>
              <a:rPr lang="en-US" sz="1500" b="1" dirty="0">
                <a:solidFill>
                  <a:schemeClr val="bg1"/>
                </a:solidFill>
                <a:effectLst>
                  <a:outerShdw blurRad="38100" dist="38100" dir="2700000" algn="tl">
                    <a:srgbClr val="000000"/>
                  </a:outerShdw>
                </a:effectLst>
                <a:latin typeface="Arial" charset="0"/>
              </a:rPr>
              <a:t>Kernel mode</a:t>
            </a:r>
          </a:p>
          <a:p>
            <a:pPr algn="ctr" defTabSz="833396">
              <a:defRPr/>
            </a:pPr>
            <a:r>
              <a:rPr lang="en-US" sz="1500" b="1" dirty="0">
                <a:solidFill>
                  <a:schemeClr val="bg1"/>
                </a:solidFill>
                <a:effectLst>
                  <a:outerShdw blurRad="38100" dist="38100" dir="2700000" algn="tl">
                    <a:srgbClr val="000000"/>
                  </a:outerShdw>
                </a:effectLst>
                <a:latin typeface="Arial" charset="0"/>
              </a:rPr>
              <a:t>per process</a:t>
            </a:r>
          </a:p>
        </p:txBody>
      </p:sp>
      <p:sp>
        <p:nvSpPr>
          <p:cNvPr id="66575" name="Rectangle 16"/>
          <p:cNvSpPr>
            <a:spLocks noChangeArrowheads="1"/>
          </p:cNvSpPr>
          <p:nvPr/>
        </p:nvSpPr>
        <p:spPr bwMode="auto">
          <a:xfrm>
            <a:off x="1358503" y="2651522"/>
            <a:ext cx="251817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40" tIns="42521" rIns="83340" bIns="42521"/>
          <a:lstStyle>
            <a:lvl1pPr defTabSz="777875">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777875">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777875">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777875">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777875">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r">
              <a:spcBef>
                <a:spcPct val="0"/>
              </a:spcBef>
              <a:buClrTx/>
              <a:buSzTx/>
              <a:buFontTx/>
              <a:buNone/>
            </a:pPr>
            <a:r>
              <a:rPr kumimoji="0" lang="en-US" altLang="en-US" sz="1500" b="1">
                <a:solidFill>
                  <a:schemeClr val="tx2"/>
                </a:solidFill>
                <a:latin typeface="Lucida Console" panose="020B0609040504020204" pitchFamily="49" charset="0"/>
              </a:rPr>
              <a:t>1FFFFF00 00000000</a:t>
            </a:r>
          </a:p>
        </p:txBody>
      </p:sp>
      <p:sp>
        <p:nvSpPr>
          <p:cNvPr id="367633" name="Rectangle 17"/>
          <p:cNvSpPr>
            <a:spLocks noChangeArrowheads="1"/>
          </p:cNvSpPr>
          <p:nvPr/>
        </p:nvSpPr>
        <p:spPr bwMode="blackWhite">
          <a:xfrm>
            <a:off x="4025503" y="2727723"/>
            <a:ext cx="2090738" cy="61674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lstStyle/>
          <a:p>
            <a:pPr algn="ctr" defTabSz="833396">
              <a:defRPr/>
            </a:pPr>
            <a:endParaRPr lang="en-US" b="1">
              <a:effectLst>
                <a:outerShdw blurRad="38100" dist="38100" dir="2700000" algn="tl">
                  <a:srgbClr val="000000"/>
                </a:outerShdw>
              </a:effectLst>
              <a:latin typeface="Times New Roman" pitchFamily="18" charset="0"/>
            </a:endParaRPr>
          </a:p>
          <a:p>
            <a:pPr algn="ctr" defTabSz="833396">
              <a:defRPr/>
            </a:pPr>
            <a:endParaRPr lang="en-US" b="1">
              <a:effectLst>
                <a:outerShdw blurRad="38100" dist="38100" dir="2700000" algn="tl">
                  <a:srgbClr val="000000"/>
                </a:outerShdw>
              </a:effectLst>
              <a:latin typeface="Times New Roman" pitchFamily="18" charset="0"/>
            </a:endParaRPr>
          </a:p>
        </p:txBody>
      </p:sp>
      <p:sp>
        <p:nvSpPr>
          <p:cNvPr id="66577" name="Rectangle 18"/>
          <p:cNvSpPr>
            <a:spLocks noChangeArrowheads="1"/>
          </p:cNvSpPr>
          <p:nvPr/>
        </p:nvSpPr>
        <p:spPr bwMode="blackWhite">
          <a:xfrm>
            <a:off x="4146947" y="2815829"/>
            <a:ext cx="2090738" cy="61674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367635" name="Rectangle 19"/>
          <p:cNvSpPr>
            <a:spLocks noChangeArrowheads="1"/>
          </p:cNvSpPr>
          <p:nvPr/>
        </p:nvSpPr>
        <p:spPr bwMode="blackWhite">
          <a:xfrm>
            <a:off x="4301728" y="2896791"/>
            <a:ext cx="2089547" cy="604838"/>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lstStyle/>
          <a:p>
            <a:pPr algn="ctr" defTabSz="833396">
              <a:defRPr/>
            </a:pPr>
            <a:r>
              <a:rPr lang="en-US" sz="1500" b="1" dirty="0">
                <a:solidFill>
                  <a:schemeClr val="bg1"/>
                </a:solidFill>
                <a:effectLst>
                  <a:outerShdw blurRad="38100" dist="38100" dir="2700000" algn="tl">
                    <a:srgbClr val="000000"/>
                  </a:outerShdw>
                </a:effectLst>
                <a:latin typeface="Arial" charset="0"/>
              </a:rPr>
              <a:t>Process </a:t>
            </a:r>
            <a:br>
              <a:rPr lang="en-US" sz="1500" b="1" dirty="0">
                <a:solidFill>
                  <a:schemeClr val="bg1"/>
                </a:solidFill>
                <a:effectLst>
                  <a:outerShdw blurRad="38100" dist="38100" dir="2700000" algn="tl">
                    <a:srgbClr val="000000"/>
                  </a:outerShdw>
                </a:effectLst>
                <a:latin typeface="Arial" charset="0"/>
              </a:rPr>
            </a:br>
            <a:r>
              <a:rPr lang="en-US" sz="1500" b="1" dirty="0">
                <a:solidFill>
                  <a:schemeClr val="bg1"/>
                </a:solidFill>
                <a:effectLst>
                  <a:outerShdw blurRad="38100" dist="38100" dir="2700000" algn="tl">
                    <a:srgbClr val="000000"/>
                  </a:outerShdw>
                </a:effectLst>
                <a:latin typeface="Arial" charset="0"/>
              </a:rPr>
              <a:t>page tables</a:t>
            </a:r>
          </a:p>
        </p:txBody>
      </p:sp>
      <p:sp>
        <p:nvSpPr>
          <p:cNvPr id="66579" name="Rectangle 20"/>
          <p:cNvSpPr>
            <a:spLocks noChangeArrowheads="1"/>
          </p:cNvSpPr>
          <p:nvPr/>
        </p:nvSpPr>
        <p:spPr bwMode="auto">
          <a:xfrm>
            <a:off x="1358503" y="3565922"/>
            <a:ext cx="251817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40" tIns="42521" rIns="83340" bIns="42521"/>
          <a:lstStyle>
            <a:lvl1pPr defTabSz="777875">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777875">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777875">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777875">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777875">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r">
              <a:spcBef>
                <a:spcPct val="0"/>
              </a:spcBef>
              <a:buClrTx/>
              <a:buSzTx/>
              <a:buFontTx/>
              <a:buNone/>
            </a:pPr>
            <a:r>
              <a:rPr kumimoji="0" lang="en-US" altLang="en-US" sz="1500" b="1">
                <a:solidFill>
                  <a:schemeClr val="tx2"/>
                </a:solidFill>
                <a:latin typeface="Lucida Console" panose="020B0609040504020204" pitchFamily="49" charset="0"/>
              </a:rPr>
              <a:t>20000000 00000000</a:t>
            </a:r>
          </a:p>
        </p:txBody>
      </p:sp>
      <p:sp>
        <p:nvSpPr>
          <p:cNvPr id="367637" name="Rectangle 21"/>
          <p:cNvSpPr>
            <a:spLocks noChangeArrowheads="1"/>
          </p:cNvSpPr>
          <p:nvPr/>
        </p:nvSpPr>
        <p:spPr bwMode="blackWhite">
          <a:xfrm>
            <a:off x="4025503" y="3624263"/>
            <a:ext cx="2090738" cy="617935"/>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lstStyle/>
          <a:p>
            <a:pPr algn="ctr" defTabSz="833396">
              <a:defRPr/>
            </a:pPr>
            <a:endParaRPr lang="en-US" b="1">
              <a:effectLst>
                <a:outerShdw blurRad="38100" dist="38100" dir="2700000" algn="tl">
                  <a:srgbClr val="000000"/>
                </a:outerShdw>
              </a:effectLst>
              <a:latin typeface="Times New Roman" pitchFamily="18" charset="0"/>
            </a:endParaRPr>
          </a:p>
          <a:p>
            <a:pPr algn="ctr" defTabSz="833396">
              <a:defRPr/>
            </a:pPr>
            <a:endParaRPr lang="en-US" b="1">
              <a:effectLst>
                <a:outerShdw blurRad="38100" dist="38100" dir="2700000" algn="tl">
                  <a:srgbClr val="000000"/>
                </a:outerShdw>
              </a:effectLst>
              <a:latin typeface="Times New Roman" pitchFamily="18" charset="0"/>
            </a:endParaRPr>
          </a:p>
        </p:txBody>
      </p:sp>
      <p:sp>
        <p:nvSpPr>
          <p:cNvPr id="66581" name="Rectangle 22"/>
          <p:cNvSpPr>
            <a:spLocks noChangeArrowheads="1"/>
          </p:cNvSpPr>
          <p:nvPr/>
        </p:nvSpPr>
        <p:spPr bwMode="blackWhite">
          <a:xfrm>
            <a:off x="4146947" y="3713560"/>
            <a:ext cx="2090738" cy="615553"/>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367639" name="Rectangle 23"/>
          <p:cNvSpPr>
            <a:spLocks noChangeArrowheads="1"/>
          </p:cNvSpPr>
          <p:nvPr/>
        </p:nvSpPr>
        <p:spPr bwMode="blackWhite">
          <a:xfrm>
            <a:off x="4301728" y="3794522"/>
            <a:ext cx="2089547" cy="604838"/>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lstStyle/>
          <a:p>
            <a:pPr algn="ctr" defTabSz="833396">
              <a:defRPr/>
            </a:pPr>
            <a:r>
              <a:rPr lang="en-US" sz="1500" b="1" dirty="0">
                <a:solidFill>
                  <a:schemeClr val="bg1"/>
                </a:solidFill>
                <a:effectLst>
                  <a:outerShdw blurRad="38100" dist="38100" dir="2700000" algn="tl">
                    <a:srgbClr val="000000"/>
                  </a:outerShdw>
                </a:effectLst>
                <a:latin typeface="Arial" charset="0"/>
              </a:rPr>
              <a:t>Session space</a:t>
            </a:r>
          </a:p>
        </p:txBody>
      </p:sp>
      <p:sp>
        <p:nvSpPr>
          <p:cNvPr id="367640" name="Rectangle 24"/>
          <p:cNvSpPr>
            <a:spLocks noChangeArrowheads="1"/>
          </p:cNvSpPr>
          <p:nvPr/>
        </p:nvSpPr>
        <p:spPr bwMode="blackWhite">
          <a:xfrm>
            <a:off x="4025503" y="4551760"/>
            <a:ext cx="2090738" cy="61674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lstStyle/>
          <a:p>
            <a:pPr algn="ctr" defTabSz="833396">
              <a:defRPr/>
            </a:pPr>
            <a:endParaRPr lang="en-US" b="1">
              <a:effectLst>
                <a:outerShdw blurRad="38100" dist="38100" dir="2700000" algn="tl">
                  <a:srgbClr val="000000"/>
                </a:outerShdw>
              </a:effectLst>
              <a:latin typeface="Times New Roman" pitchFamily="18" charset="0"/>
            </a:endParaRPr>
          </a:p>
          <a:p>
            <a:pPr algn="ctr" defTabSz="833396">
              <a:defRPr/>
            </a:pPr>
            <a:endParaRPr lang="en-US" b="1">
              <a:effectLst>
                <a:outerShdw blurRad="38100" dist="38100" dir="2700000" algn="tl">
                  <a:srgbClr val="000000"/>
                </a:outerShdw>
              </a:effectLst>
              <a:latin typeface="Times New Roman" pitchFamily="18" charset="0"/>
            </a:endParaRPr>
          </a:p>
        </p:txBody>
      </p:sp>
      <p:sp>
        <p:nvSpPr>
          <p:cNvPr id="66584" name="Rectangle 25"/>
          <p:cNvSpPr>
            <a:spLocks noChangeArrowheads="1"/>
          </p:cNvSpPr>
          <p:nvPr/>
        </p:nvSpPr>
        <p:spPr bwMode="blackWhite">
          <a:xfrm>
            <a:off x="4146947" y="4639866"/>
            <a:ext cx="2090738" cy="61674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97967" tIns="48983" rIns="97967" bIns="48983" anchor="ctr"/>
          <a:lstStyle/>
          <a:p>
            <a:endParaRPr lang="en-CA" altLang="en-US" sz="1350">
              <a:latin typeface="Arial" panose="020B0604020202020204" pitchFamily="34" charset="0"/>
            </a:endParaRPr>
          </a:p>
        </p:txBody>
      </p:sp>
      <p:sp>
        <p:nvSpPr>
          <p:cNvPr id="367642" name="Rectangle 26"/>
          <p:cNvSpPr>
            <a:spLocks noChangeArrowheads="1"/>
          </p:cNvSpPr>
          <p:nvPr/>
        </p:nvSpPr>
        <p:spPr bwMode="blackWhite">
          <a:xfrm>
            <a:off x="4301728" y="4720828"/>
            <a:ext cx="2089547" cy="604838"/>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lstStyle/>
          <a:p>
            <a:pPr algn="ctr" defTabSz="833396">
              <a:defRPr/>
            </a:pPr>
            <a:r>
              <a:rPr lang="en-US" sz="1500" b="1" dirty="0">
                <a:solidFill>
                  <a:schemeClr val="bg1"/>
                </a:solidFill>
                <a:effectLst>
                  <a:outerShdw blurRad="38100" dist="38100" dir="2700000" algn="tl">
                    <a:srgbClr val="000000"/>
                  </a:outerShdw>
                </a:effectLst>
                <a:latin typeface="Arial" charset="0"/>
              </a:rPr>
              <a:t>Session space</a:t>
            </a:r>
            <a:br>
              <a:rPr lang="en-US" sz="1500" b="1" dirty="0">
                <a:solidFill>
                  <a:schemeClr val="bg1"/>
                </a:solidFill>
                <a:effectLst>
                  <a:outerShdw blurRad="38100" dist="38100" dir="2700000" algn="tl">
                    <a:srgbClr val="000000"/>
                  </a:outerShdw>
                </a:effectLst>
                <a:latin typeface="Arial" charset="0"/>
              </a:rPr>
            </a:br>
            <a:r>
              <a:rPr lang="en-US" sz="1500" b="1" dirty="0">
                <a:solidFill>
                  <a:schemeClr val="bg1"/>
                </a:solidFill>
                <a:effectLst>
                  <a:outerShdw blurRad="38100" dist="38100" dir="2700000" algn="tl">
                    <a:srgbClr val="000000"/>
                  </a:outerShdw>
                </a:effectLst>
                <a:latin typeface="Arial" charset="0"/>
              </a:rPr>
              <a:t>page tables</a:t>
            </a:r>
          </a:p>
        </p:txBody>
      </p:sp>
      <p:sp>
        <p:nvSpPr>
          <p:cNvPr id="367643" name="Rectangle 27"/>
          <p:cNvSpPr>
            <a:spLocks noChangeArrowheads="1"/>
          </p:cNvSpPr>
          <p:nvPr/>
        </p:nvSpPr>
        <p:spPr bwMode="blackWhite">
          <a:xfrm>
            <a:off x="4331494" y="5413627"/>
            <a:ext cx="2059781" cy="5334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83340" tIns="42521" rIns="83340" bIns="42521" anchor="ctr" anchorCtr="1"/>
          <a:lstStyle/>
          <a:p>
            <a:pPr algn="ctr" defTabSz="833396">
              <a:defRPr/>
            </a:pPr>
            <a:r>
              <a:rPr lang="en-US" sz="1500" b="1" dirty="0">
                <a:solidFill>
                  <a:schemeClr val="bg1"/>
                </a:solidFill>
                <a:effectLst>
                  <a:outerShdw blurRad="38100" dist="38100" dir="2700000" algn="tl">
                    <a:srgbClr val="000000"/>
                  </a:outerShdw>
                </a:effectLst>
                <a:latin typeface="Arial" charset="0"/>
              </a:rPr>
              <a:t>System space</a:t>
            </a:r>
          </a:p>
        </p:txBody>
      </p:sp>
      <p:sp>
        <p:nvSpPr>
          <p:cNvPr id="66587" name="Rectangle 28"/>
          <p:cNvSpPr>
            <a:spLocks noChangeArrowheads="1"/>
          </p:cNvSpPr>
          <p:nvPr/>
        </p:nvSpPr>
        <p:spPr bwMode="auto">
          <a:xfrm>
            <a:off x="1358503" y="4556522"/>
            <a:ext cx="251817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40" tIns="42521" rIns="83340" bIns="42521"/>
          <a:lstStyle>
            <a:lvl1pPr defTabSz="777875">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777875">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777875">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777875">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777875">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r">
              <a:spcBef>
                <a:spcPct val="0"/>
              </a:spcBef>
              <a:buClrTx/>
              <a:buSzTx/>
              <a:buFontTx/>
              <a:buNone/>
            </a:pPr>
            <a:r>
              <a:rPr kumimoji="0" lang="en-US" altLang="en-US" sz="1500" b="1">
                <a:solidFill>
                  <a:schemeClr val="tx2"/>
                </a:solidFill>
                <a:latin typeface="Lucida Console" panose="020B0609040504020204" pitchFamily="49" charset="0"/>
              </a:rPr>
              <a:t>3FFFFF00 00000000</a:t>
            </a:r>
          </a:p>
        </p:txBody>
      </p:sp>
      <p:sp>
        <p:nvSpPr>
          <p:cNvPr id="66588" name="Rectangle 29"/>
          <p:cNvSpPr>
            <a:spLocks noChangeArrowheads="1"/>
          </p:cNvSpPr>
          <p:nvPr/>
        </p:nvSpPr>
        <p:spPr bwMode="auto">
          <a:xfrm>
            <a:off x="1358503" y="5699522"/>
            <a:ext cx="251817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340" tIns="42521" rIns="83340" bIns="42521"/>
          <a:lstStyle>
            <a:lvl1pPr defTabSz="777875">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777875">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777875">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777875">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777875">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777875"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r">
              <a:spcBef>
                <a:spcPct val="0"/>
              </a:spcBef>
              <a:buClrTx/>
              <a:buSzTx/>
              <a:buFontTx/>
              <a:buNone/>
            </a:pPr>
            <a:r>
              <a:rPr kumimoji="0" lang="en-US" altLang="en-US" sz="1500" b="1">
                <a:solidFill>
                  <a:schemeClr val="tx2"/>
                </a:solidFill>
                <a:latin typeface="Lucida Console" panose="020B0609040504020204" pitchFamily="49" charset="0"/>
              </a:rPr>
              <a:t>E0000600 00000000</a:t>
            </a:r>
          </a:p>
        </p:txBody>
      </p:sp>
      <p:sp>
        <p:nvSpPr>
          <p:cNvPr id="66589" name="Title 1"/>
          <p:cNvSpPr>
            <a:spLocks noGrp="1"/>
          </p:cNvSpPr>
          <p:nvPr>
            <p:ph type="title"/>
          </p:nvPr>
        </p:nvSpPr>
        <p:spPr>
          <a:xfrm>
            <a:off x="480795" y="231840"/>
            <a:ext cx="11820960" cy="576263"/>
          </a:xfrm>
        </p:spPr>
        <p:txBody>
          <a:bodyPr>
            <a:noAutofit/>
          </a:bodyPr>
          <a:lstStyle/>
          <a:p>
            <a:r>
              <a:rPr lang="en-US" altLang="en-US" sz="4000" dirty="0" smtClean="0"/>
              <a:t>64-bit </a:t>
            </a:r>
            <a:r>
              <a:rPr lang="en-US" altLang="en-US" sz="4000" dirty="0"/>
              <a:t>ia64 (Itanium) Virtual Address Space</a:t>
            </a:r>
          </a:p>
        </p:txBody>
      </p:sp>
      <p:sp>
        <p:nvSpPr>
          <p:cNvPr id="35" name="Rectangle 11"/>
          <p:cNvSpPr txBox="1">
            <a:spLocks noChangeArrowheads="1"/>
          </p:cNvSpPr>
          <p:nvPr/>
        </p:nvSpPr>
        <p:spPr bwMode="auto">
          <a:xfrm>
            <a:off x="6661547" y="1201342"/>
            <a:ext cx="4457700" cy="460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37" tIns="48969" rIns="97937" bIns="48969"/>
          <a:lstStyle>
            <a:lvl1pPr marL="487363" indent="-48736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1058863" indent="-40640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549400" indent="-32385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2528888" indent="-32385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3182952" indent="-3264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5872" indent="-3264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8787" indent="-3264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1700" indent="-3264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67375" indent="-367375" eaLnBrk="1" hangingPunct="1">
              <a:defRPr/>
            </a:pPr>
            <a:r>
              <a:rPr lang="en-US" sz="2400" kern="0" dirty="0">
                <a:latin typeface="Verdana" panose="020B0604030504040204" pitchFamily="34" charset="0"/>
                <a:ea typeface="Verdana" panose="020B0604030504040204" pitchFamily="34" charset="0"/>
              </a:rPr>
              <a:t>64 bits = 2^64 = 17 billion GB (16 </a:t>
            </a:r>
            <a:r>
              <a:rPr lang="en-US" sz="2400" kern="0" dirty="0" err="1" smtClean="0">
                <a:latin typeface="Verdana" panose="020B0604030504040204" pitchFamily="34" charset="0"/>
                <a:ea typeface="Verdana" panose="020B0604030504040204" pitchFamily="34" charset="0"/>
              </a:rPr>
              <a:t>Exabytes</a:t>
            </a:r>
            <a:r>
              <a:rPr lang="en-US" sz="2400" kern="0" dirty="0">
                <a:latin typeface="Verdana" panose="020B0604030504040204" pitchFamily="34" charset="0"/>
                <a:ea typeface="Verdana" panose="020B0604030504040204" pitchFamily="34" charset="0"/>
              </a:rPr>
              <a:t>) total</a:t>
            </a:r>
          </a:p>
          <a:p>
            <a:pPr marL="367375" indent="-367375" eaLnBrk="1" hangingPunct="1">
              <a:defRPr/>
            </a:pPr>
            <a:r>
              <a:rPr lang="en-US" sz="2400" kern="0" dirty="0">
                <a:latin typeface="Verdana" panose="020B0604030504040204" pitchFamily="34" charset="0"/>
                <a:ea typeface="Verdana" panose="020B0604030504040204" pitchFamily="34" charset="0"/>
              </a:rPr>
              <a:t>7152 GB default per-process</a:t>
            </a:r>
          </a:p>
          <a:p>
            <a:pPr marL="367375" indent="-367375" eaLnBrk="1" hangingPunct="1">
              <a:defRPr/>
            </a:pPr>
            <a:r>
              <a:rPr lang="en-US" sz="2400" kern="0" dirty="0">
                <a:latin typeface="Verdana" panose="020B0604030504040204" pitchFamily="34" charset="0"/>
                <a:ea typeface="Verdana" panose="020B0604030504040204" pitchFamily="34" charset="0"/>
              </a:rPr>
              <a:t>Pages are 8 Kbytes </a:t>
            </a:r>
          </a:p>
          <a:p>
            <a:pPr marL="367375" indent="-367375" eaLnBrk="1" hangingPunct="1">
              <a:defRPr/>
            </a:pPr>
            <a:r>
              <a:rPr lang="en-US" sz="2400" kern="0" dirty="0">
                <a:latin typeface="Verdana" panose="020B0604030504040204" pitchFamily="34" charset="0"/>
                <a:ea typeface="Verdana" panose="020B0604030504040204" pitchFamily="34" charset="0"/>
              </a:rPr>
              <a:t>All pointers are now 64 bits wide (and not the same size as a ULONG</a:t>
            </a:r>
            <a:r>
              <a:rPr lang="en-US" sz="2100" kern="0" dirty="0"/>
              <a:t>)</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794731540"/>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mtClean="0"/>
              <a:t>X64-64-bit Page Table Structure</a:t>
            </a:r>
          </a:p>
        </p:txBody>
      </p:sp>
      <p:sp>
        <p:nvSpPr>
          <p:cNvPr id="68611" name="Content Placeholder 2"/>
          <p:cNvSpPr>
            <a:spLocks noGrp="1"/>
          </p:cNvSpPr>
          <p:nvPr>
            <p:ph idx="1"/>
          </p:nvPr>
        </p:nvSpPr>
        <p:spPr>
          <a:xfrm>
            <a:off x="838199" y="1690688"/>
            <a:ext cx="9889273" cy="4530329"/>
          </a:xfrm>
        </p:spPr>
        <p:txBody>
          <a:bodyPr>
            <a:normAutofit lnSpcReduction="10000"/>
          </a:bodyPr>
          <a:lstStyle/>
          <a:p>
            <a:r>
              <a:rPr lang="en-US" altLang="en-US" sz="2400" b="1" dirty="0"/>
              <a:t>The page map level </a:t>
            </a:r>
            <a:r>
              <a:rPr lang="en-US" altLang="en-US" sz="2400" dirty="0"/>
              <a:t>The base physical address of this page map is stored in </a:t>
            </a:r>
            <a:r>
              <a:rPr lang="en-US" altLang="en-US" sz="2400" dirty="0">
                <a:solidFill>
                  <a:srgbClr val="FF0000"/>
                </a:solidFill>
              </a:rPr>
              <a:t>CR3.</a:t>
            </a:r>
          </a:p>
          <a:p>
            <a:r>
              <a:rPr lang="en-US" altLang="en-US" sz="2400" b="1" dirty="0"/>
              <a:t>A set of page directory pointer tables </a:t>
            </a:r>
            <a:r>
              <a:rPr lang="en-US" altLang="en-US" sz="2400" dirty="0"/>
              <a:t>— An entry in a page directory pointer table contains the physical address of the base of a page directory table, access rights, and memory management information.</a:t>
            </a:r>
          </a:p>
          <a:p>
            <a:r>
              <a:rPr lang="en-US" altLang="en-US" sz="2400" b="1" dirty="0"/>
              <a:t>Sets of page directories </a:t>
            </a:r>
            <a:r>
              <a:rPr lang="en-US" altLang="en-US" sz="2400" dirty="0"/>
              <a:t>— An entry in a page directory table contains the physical address of the base of a page table, access rights, and memory management information.</a:t>
            </a:r>
          </a:p>
          <a:p>
            <a:r>
              <a:rPr lang="en-US" altLang="en-US" sz="2400" b="1" dirty="0"/>
              <a:t>Sets of page tables </a:t>
            </a:r>
            <a:r>
              <a:rPr lang="en-US" altLang="en-US" sz="2400" dirty="0"/>
              <a:t>— An entry in a page table contains the physical address of a page frame, access rights, and memory management information</a:t>
            </a:r>
            <a:br>
              <a:rPr lang="en-US" altLang="en-US" sz="2400" dirty="0"/>
            </a:br>
            <a:endParaRPr lang="en-US" altLang="en-US" sz="2400" dirty="0"/>
          </a:p>
          <a:p>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43500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 Management Functions</a:t>
            </a:r>
            <a:endParaRPr lang="en-CA" dirty="0"/>
          </a:p>
        </p:txBody>
      </p:sp>
      <p:sp>
        <p:nvSpPr>
          <p:cNvPr id="3" name="Content Placeholder 2"/>
          <p:cNvSpPr>
            <a:spLocks noGrp="1"/>
          </p:cNvSpPr>
          <p:nvPr>
            <p:ph idx="1"/>
          </p:nvPr>
        </p:nvSpPr>
        <p:spPr>
          <a:xfrm>
            <a:off x="838200" y="1690688"/>
            <a:ext cx="10515600" cy="4351338"/>
          </a:xfrm>
        </p:spPr>
        <p:txBody>
          <a:bodyPr/>
          <a:lstStyle/>
          <a:p>
            <a:r>
              <a:rPr lang="en-US" altLang="en-US" dirty="0"/>
              <a:t>Protection of memory is required to ensure correct operation. The operation system assigns to memory regions: access rights and the cache and write buffer policies.</a:t>
            </a:r>
            <a:endParaRPr lang="en-US" altLang="en-US" dirty="0">
              <a:solidFill>
                <a:srgbClr val="FF0000"/>
              </a:solidFill>
            </a:endParaRPr>
          </a:p>
          <a:p>
            <a:r>
              <a:rPr lang="en-US" altLang="en-US" dirty="0"/>
              <a:t>The access to a region in memory is set as read-write, read-only, or no access and is subject to additional rights based on the current processor mode, which is either privileged or user. </a:t>
            </a:r>
            <a:endParaRPr lang="en-US" altLang="en-US" b="1" dirty="0"/>
          </a:p>
          <a:p>
            <a:endParaRPr lang="en-US" altLang="en-US" sz="1100"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40975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1133707" y="0"/>
            <a:ext cx="10374352" cy="1143001"/>
          </a:xfrm>
        </p:spPr>
        <p:txBody>
          <a:bodyPr vert="horz" lIns="98647" tIns="49324" rIns="98647" bIns="49324" rtlCol="0" anchor="ctr">
            <a:normAutofit/>
          </a:bodyPr>
          <a:lstStyle/>
          <a:p>
            <a:pPr eaLnBrk="1" hangingPunct="1"/>
            <a:r>
              <a:rPr lang="en-US" altLang="en-US" dirty="0" smtClean="0"/>
              <a:t>X64-64-bit Page Table Architecture</a:t>
            </a:r>
          </a:p>
        </p:txBody>
      </p:sp>
      <p:pic>
        <p:nvPicPr>
          <p:cNvPr id="696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922735"/>
            <a:ext cx="7779544" cy="1098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6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5348" y="2114550"/>
            <a:ext cx="6944915" cy="4123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300165242"/>
      </p:ext>
    </p:extLst>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97496"/>
            <a:ext cx="10515600" cy="1325563"/>
          </a:xfrm>
        </p:spPr>
        <p:txBody>
          <a:bodyPr/>
          <a:lstStyle/>
          <a:p>
            <a:pPr eaLnBrk="1" hangingPunct="1"/>
            <a:r>
              <a:rPr lang="en-US" altLang="en-US" dirty="0" smtClean="0"/>
              <a:t>TLB</a:t>
            </a:r>
          </a:p>
        </p:txBody>
      </p:sp>
      <p:sp>
        <p:nvSpPr>
          <p:cNvPr id="71683" name="Rectangle 3"/>
          <p:cNvSpPr>
            <a:spLocks noGrp="1" noChangeArrowheads="1"/>
          </p:cNvSpPr>
          <p:nvPr>
            <p:ph type="body" idx="1"/>
          </p:nvPr>
        </p:nvSpPr>
        <p:spPr>
          <a:xfrm>
            <a:off x="838200" y="1229540"/>
            <a:ext cx="9978483" cy="4455319"/>
          </a:xfrm>
        </p:spPr>
        <p:txBody>
          <a:bodyPr>
            <a:normAutofit fontScale="92500" lnSpcReduction="10000"/>
          </a:bodyPr>
          <a:lstStyle/>
          <a:p>
            <a:r>
              <a:rPr lang="en-US" altLang="en-US" dirty="0"/>
              <a:t>The Page table is kept in main memory. </a:t>
            </a:r>
            <a:r>
              <a:rPr lang="en-US" altLang="en-US" b="1" dirty="0">
                <a:solidFill>
                  <a:srgbClr val="3366FF"/>
                </a:solidFill>
              </a:rPr>
              <a:t>Page-table base register </a:t>
            </a:r>
            <a:r>
              <a:rPr lang="en-US" altLang="en-US" dirty="0"/>
              <a:t>(</a:t>
            </a:r>
            <a:r>
              <a:rPr lang="en-US" altLang="en-US" b="1" dirty="0">
                <a:solidFill>
                  <a:srgbClr val="3366FF"/>
                </a:solidFill>
              </a:rPr>
              <a:t>PTBR</a:t>
            </a:r>
            <a:r>
              <a:rPr lang="en-US" altLang="en-US" dirty="0"/>
              <a:t>)</a:t>
            </a:r>
            <a:r>
              <a:rPr lang="en-US" altLang="en-US" dirty="0">
                <a:solidFill>
                  <a:srgbClr val="3366FF"/>
                </a:solidFill>
              </a:rPr>
              <a:t> </a:t>
            </a:r>
            <a:r>
              <a:rPr lang="en-US" altLang="en-US" dirty="0"/>
              <a:t>points to the page table</a:t>
            </a:r>
          </a:p>
          <a:p>
            <a:r>
              <a:rPr lang="en-US" altLang="en-US" dirty="0"/>
              <a:t>In this scheme every data/instruction access requires two memory accesses :One for the page table and one for the data / instruction. When a system requires many pages tables, access to the address translation can take long time. One way to solve the problem is implementing a </a:t>
            </a:r>
            <a:r>
              <a:rPr lang="en-US" altLang="en-US" b="1" dirty="0">
                <a:solidFill>
                  <a:schemeClr val="accent1"/>
                </a:solidFill>
              </a:rPr>
              <a:t>hardware cache </a:t>
            </a:r>
            <a:r>
              <a:rPr lang="en-US" altLang="en-US" dirty="0"/>
              <a:t>called </a:t>
            </a:r>
            <a:r>
              <a:rPr lang="en-US" altLang="en-US" dirty="0">
                <a:solidFill>
                  <a:schemeClr val="accent1"/>
                </a:solidFill>
              </a:rPr>
              <a:t>translation look-aside buffers (TLBs) </a:t>
            </a:r>
          </a:p>
          <a:p>
            <a:r>
              <a:rPr lang="en-US" altLang="en-US" dirty="0"/>
              <a:t>The </a:t>
            </a:r>
            <a:r>
              <a:rPr lang="en-US" altLang="en-US" dirty="0">
                <a:solidFill>
                  <a:schemeClr val="accent1"/>
                </a:solidFill>
              </a:rPr>
              <a:t>translation look-aside buffers (TLBs) </a:t>
            </a:r>
            <a:r>
              <a:rPr lang="en-US" altLang="en-US" dirty="0"/>
              <a:t>is a special hardware cache implementation that stores recently used page translations. </a:t>
            </a:r>
          </a:p>
          <a:p>
            <a:pPr lvl="1"/>
            <a:endParaRPr lang="en-US" altLang="en-US" sz="2800" dirty="0" smtClean="0"/>
          </a:p>
          <a:p>
            <a:pPr lvl="1"/>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2480384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TLB</a:t>
            </a:r>
            <a:endParaRPr lang="en-CA" dirty="0"/>
          </a:p>
        </p:txBody>
      </p:sp>
      <p:sp>
        <p:nvSpPr>
          <p:cNvPr id="6" name="Content Placeholder 5"/>
          <p:cNvSpPr>
            <a:spLocks noGrp="1"/>
          </p:cNvSpPr>
          <p:nvPr>
            <p:ph idx="1"/>
          </p:nvPr>
        </p:nvSpPr>
        <p:spPr>
          <a:xfrm>
            <a:off x="682083" y="1468786"/>
            <a:ext cx="10515600" cy="4351338"/>
          </a:xfrm>
        </p:spPr>
        <p:txBody>
          <a:bodyPr>
            <a:normAutofit/>
          </a:bodyPr>
          <a:lstStyle/>
          <a:p>
            <a:r>
              <a:rPr lang="en-US" altLang="en-US" dirty="0"/>
              <a:t>The TLB maps a virtual page to an active page frame and stores control data restricting access to the page. </a:t>
            </a:r>
          </a:p>
          <a:p>
            <a:r>
              <a:rPr lang="en-US" altLang="en-US" dirty="0"/>
              <a:t>TLBs are typically small (64 to 1,024 entries)</a:t>
            </a:r>
          </a:p>
          <a:p>
            <a:r>
              <a:rPr lang="en-US" altLang="en-US" dirty="0"/>
              <a:t>On a TLB miss, value is loaded into the TLB for faster access next time</a:t>
            </a:r>
          </a:p>
          <a:p>
            <a:pPr lvl="1"/>
            <a:r>
              <a:rPr lang="en-US" altLang="en-US" sz="2800" dirty="0"/>
              <a:t>Replacement policies must be considered</a:t>
            </a:r>
          </a:p>
          <a:p>
            <a:r>
              <a:rPr lang="en-US" altLang="en-US" dirty="0"/>
              <a:t>In ARM processor cores the TLB uses a round-robin algorithm to select which relocation register to replace on a TLB miss.</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333161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t>TLB hit and miss </a:t>
            </a:r>
          </a:p>
        </p:txBody>
      </p:sp>
      <p:sp>
        <p:nvSpPr>
          <p:cNvPr id="73731" name="Content Placeholder 2"/>
          <p:cNvSpPr>
            <a:spLocks noGrp="1"/>
          </p:cNvSpPr>
          <p:nvPr>
            <p:ph idx="1"/>
          </p:nvPr>
        </p:nvSpPr>
        <p:spPr>
          <a:xfrm>
            <a:off x="838200" y="1350140"/>
            <a:ext cx="10515600" cy="4530328"/>
          </a:xfrm>
        </p:spPr>
        <p:txBody>
          <a:bodyPr>
            <a:normAutofit fontScale="92500" lnSpcReduction="10000"/>
          </a:bodyPr>
          <a:lstStyle/>
          <a:p>
            <a:r>
              <a:rPr lang="en-US" altLang="en-US" sz="2400" dirty="0"/>
              <a:t>During a memory access, the MMU compares a portion of the virtual address to all </a:t>
            </a:r>
            <a:r>
              <a:rPr lang="en-US" altLang="en-US" sz="2400" dirty="0" smtClean="0"/>
              <a:t>the values </a:t>
            </a:r>
            <a:r>
              <a:rPr lang="en-US" altLang="en-US" sz="2400" dirty="0"/>
              <a:t>cached in the TLB.</a:t>
            </a:r>
          </a:p>
          <a:p>
            <a:pPr lvl="1"/>
            <a:r>
              <a:rPr lang="en-US" altLang="en-US" dirty="0"/>
              <a:t>If the requested translation is available, it is a </a:t>
            </a:r>
            <a:r>
              <a:rPr lang="en-US" altLang="en-US" dirty="0">
                <a:solidFill>
                  <a:srgbClr val="FF0000"/>
                </a:solidFill>
              </a:rPr>
              <a:t>TLB </a:t>
            </a:r>
            <a:r>
              <a:rPr lang="en-US" altLang="en-US" i="1" dirty="0">
                <a:solidFill>
                  <a:srgbClr val="FF0000"/>
                </a:solidFill>
              </a:rPr>
              <a:t>hit</a:t>
            </a:r>
            <a:r>
              <a:rPr lang="en-US" altLang="en-US" dirty="0"/>
              <a:t>, and the TLB provides the translation of the physical address.</a:t>
            </a:r>
          </a:p>
          <a:p>
            <a:pPr lvl="1"/>
            <a:r>
              <a:rPr lang="en-US" altLang="en-US" dirty="0"/>
              <a:t>If the TLB does not contain a valid translation, it is a </a:t>
            </a:r>
            <a:r>
              <a:rPr lang="en-US" altLang="en-US" dirty="0">
                <a:solidFill>
                  <a:srgbClr val="FF0000"/>
                </a:solidFill>
              </a:rPr>
              <a:t>TLB </a:t>
            </a:r>
            <a:r>
              <a:rPr lang="en-US" altLang="en-US" i="1" dirty="0">
                <a:solidFill>
                  <a:srgbClr val="FF0000"/>
                </a:solidFill>
              </a:rPr>
              <a:t>miss</a:t>
            </a:r>
            <a:r>
              <a:rPr lang="en-US" altLang="en-US" dirty="0"/>
              <a:t>. The MMU automatically handles TLB misses in hardware by searching the page tables in main memory for valid translations and loading them into one of the 64 lines in the TLB. </a:t>
            </a:r>
          </a:p>
          <a:p>
            <a:pPr lvl="1"/>
            <a:r>
              <a:rPr lang="en-US" altLang="en-US" dirty="0"/>
              <a:t>The search for valid translations in the page tables is known as a </a:t>
            </a:r>
            <a:r>
              <a:rPr lang="en-US" altLang="en-US" i="1" dirty="0">
                <a:solidFill>
                  <a:srgbClr val="FF0000"/>
                </a:solidFill>
              </a:rPr>
              <a:t>page table walk</a:t>
            </a:r>
            <a:r>
              <a:rPr lang="en-US" altLang="en-US" dirty="0"/>
              <a:t>. </a:t>
            </a:r>
          </a:p>
          <a:p>
            <a:pPr lvl="1"/>
            <a:r>
              <a:rPr lang="en-US" altLang="en-US" dirty="0"/>
              <a:t>If there is a valid PTE, the hardware copies the translation address from the PTE to the TLB and generates the physical address to access main memory.</a:t>
            </a:r>
          </a:p>
          <a:p>
            <a:pPr lvl="1"/>
            <a:r>
              <a:rPr lang="en-US" altLang="en-US" dirty="0"/>
              <a:t> If, at the end of the search, there is a fault entry in the page table, then the MMU hardware generates an abort exception</a:t>
            </a:r>
            <a:r>
              <a:rPr lang="en-US" altLang="en-US" sz="1650" dirty="0" smtClean="0"/>
              <a:t>.</a:t>
            </a:r>
            <a:endParaRPr lang="en-US" altLang="en-US" sz="165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845163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Paging Hardware With TLB</a:t>
            </a:r>
            <a:endParaRPr lang="en-CA"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690688"/>
            <a:ext cx="6863954" cy="461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040495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TLB in ARM processors</a:t>
            </a:r>
            <a:endParaRPr lang="en-CA"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949" y="1690688"/>
            <a:ext cx="7348102" cy="421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642544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2"/>
          <p:cNvSpPr>
            <a:spLocks noGrp="1"/>
          </p:cNvSpPr>
          <p:nvPr>
            <p:ph type="title"/>
          </p:nvPr>
        </p:nvSpPr>
        <p:spPr/>
        <p:txBody>
          <a:bodyPr/>
          <a:lstStyle/>
          <a:p>
            <a:r>
              <a:rPr lang="en-US" altLang="en-US" smtClean="0"/>
              <a:t>ARM MMU</a:t>
            </a:r>
          </a:p>
        </p:txBody>
      </p:sp>
      <p:sp>
        <p:nvSpPr>
          <p:cNvPr id="4" name="Content Placeholder 3"/>
          <p:cNvSpPr>
            <a:spLocks noGrp="1"/>
          </p:cNvSpPr>
          <p:nvPr>
            <p:ph idx="1"/>
          </p:nvPr>
        </p:nvSpPr>
        <p:spPr>
          <a:xfrm>
            <a:off x="838200" y="1677794"/>
            <a:ext cx="9621644" cy="4530329"/>
          </a:xfrm>
        </p:spPr>
        <p:txBody>
          <a:bodyPr/>
          <a:lstStyle/>
          <a:p>
            <a:pPr marL="0" indent="0">
              <a:buNone/>
              <a:defRPr/>
            </a:pPr>
            <a:r>
              <a:rPr lang="en-US" dirty="0"/>
              <a:t>The MMU function of ARM processors are to:</a:t>
            </a:r>
          </a:p>
          <a:p>
            <a:pPr marL="557213" lvl="1" indent="-128588">
              <a:buFont typeface="Wingdings" panose="05000000000000000000" pitchFamily="2" charset="2"/>
              <a:buChar char="Ø"/>
              <a:defRPr/>
            </a:pPr>
            <a:r>
              <a:rPr lang="en-US" sz="2800" dirty="0"/>
              <a:t>read level 1 and level 2 page tables and load them into the TLB </a:t>
            </a:r>
          </a:p>
          <a:p>
            <a:pPr marL="557213" lvl="1" indent="-128588">
              <a:buFont typeface="Wingdings" panose="05000000000000000000" pitchFamily="2" charset="2"/>
              <a:buChar char="Ø"/>
              <a:defRPr/>
            </a:pPr>
            <a:r>
              <a:rPr lang="en-US" sz="2800" dirty="0"/>
              <a:t>store recent virtual-to-physical memory address translations in the TLB</a:t>
            </a:r>
          </a:p>
          <a:p>
            <a:pPr marL="557213" lvl="1" indent="-128588">
              <a:buFont typeface="Wingdings" panose="05000000000000000000" pitchFamily="2" charset="2"/>
              <a:buChar char="Ø"/>
              <a:defRPr/>
            </a:pPr>
            <a:r>
              <a:rPr lang="en-US" sz="2800" dirty="0"/>
              <a:t>perform virtual-to-physical address translation</a:t>
            </a:r>
          </a:p>
          <a:p>
            <a:pPr marL="557213" lvl="1" indent="-128588">
              <a:buFont typeface="Wingdings" panose="05000000000000000000" pitchFamily="2" charset="2"/>
              <a:buChar char="Ø"/>
              <a:defRPr/>
            </a:pPr>
            <a:r>
              <a:rPr lang="en-US" sz="2800" dirty="0"/>
              <a:t>enforce access permission and configure the cache and write buffer</a:t>
            </a:r>
          </a:p>
          <a:p>
            <a:pPr lvl="1">
              <a:defRPr/>
            </a:pPr>
            <a:endParaRPr lang="en-US" sz="2100" dirty="0"/>
          </a:p>
          <a:p>
            <a:pPr marL="428625" lvl="1" indent="0">
              <a:buNone/>
              <a:defRPr/>
            </a:pPr>
            <a:endParaRPr lang="en-US" sz="21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40435247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050"/>
          <p:cNvSpPr>
            <a:spLocks noGrp="1" noChangeArrowheads="1"/>
          </p:cNvSpPr>
          <p:nvPr>
            <p:ph type="title"/>
          </p:nvPr>
        </p:nvSpPr>
        <p:spPr>
          <a:xfrm>
            <a:off x="838200" y="103478"/>
            <a:ext cx="10515600" cy="1325563"/>
          </a:xfrm>
        </p:spPr>
        <p:txBody>
          <a:bodyPr/>
          <a:lstStyle/>
          <a:p>
            <a:pPr eaLnBrk="1" hangingPunct="1"/>
            <a:r>
              <a:rPr lang="en-US" altLang="en-US" dirty="0" smtClean="0"/>
              <a:t>Memory Protection</a:t>
            </a:r>
          </a:p>
        </p:txBody>
      </p:sp>
      <p:sp>
        <p:nvSpPr>
          <p:cNvPr id="48131" name="Rectangle 2051"/>
          <p:cNvSpPr>
            <a:spLocks noGrp="1" noChangeArrowheads="1"/>
          </p:cNvSpPr>
          <p:nvPr>
            <p:ph type="body" idx="1"/>
          </p:nvPr>
        </p:nvSpPr>
        <p:spPr>
          <a:xfrm>
            <a:off x="838200" y="1429041"/>
            <a:ext cx="10692161" cy="4469606"/>
          </a:xfrm>
        </p:spPr>
        <p:txBody>
          <a:bodyPr>
            <a:normAutofit fontScale="62500" lnSpcReduction="20000"/>
          </a:bodyPr>
          <a:lstStyle/>
          <a:p>
            <a:pPr>
              <a:defRPr/>
            </a:pPr>
            <a:r>
              <a:rPr lang="en-US" altLang="en-US" sz="4000" dirty="0"/>
              <a:t>Memory protection implemented by associating protection bit with each frame to indicate if read-only or read-write access is allowed</a:t>
            </a:r>
          </a:p>
          <a:p>
            <a:pPr lvl="1">
              <a:defRPr/>
            </a:pPr>
            <a:r>
              <a:rPr lang="en-US" altLang="en-US" sz="4000" dirty="0"/>
              <a:t>Can also add more bits to indicate page execute-only, and so on</a:t>
            </a:r>
            <a:br>
              <a:rPr lang="en-US" altLang="en-US" sz="4000" dirty="0"/>
            </a:br>
            <a:endParaRPr lang="en-US" altLang="en-US" sz="4000" dirty="0"/>
          </a:p>
          <a:p>
            <a:pPr>
              <a:defRPr/>
            </a:pPr>
            <a:r>
              <a:rPr lang="en-US" altLang="en-US" sz="4000" b="1" dirty="0">
                <a:solidFill>
                  <a:srgbClr val="3366FF"/>
                </a:solidFill>
              </a:rPr>
              <a:t>Valid-invalid</a:t>
            </a:r>
            <a:r>
              <a:rPr lang="en-US" altLang="en-US" sz="4000" dirty="0">
                <a:solidFill>
                  <a:srgbClr val="3366FF"/>
                </a:solidFill>
              </a:rPr>
              <a:t> </a:t>
            </a:r>
            <a:r>
              <a:rPr lang="en-US" altLang="en-US" sz="4000" dirty="0"/>
              <a:t>bit attached to each entry in the page table:</a:t>
            </a:r>
          </a:p>
          <a:p>
            <a:pPr lvl="1">
              <a:defRPr/>
            </a:pPr>
            <a:r>
              <a:rPr lang="ja-JP" altLang="en-US" sz="4000" dirty="0"/>
              <a:t>“</a:t>
            </a:r>
            <a:r>
              <a:rPr lang="en-US" altLang="ja-JP" sz="4000" dirty="0"/>
              <a:t>valid</a:t>
            </a:r>
            <a:r>
              <a:rPr lang="ja-JP" altLang="en-US" sz="4000" dirty="0"/>
              <a:t>”</a:t>
            </a:r>
            <a:r>
              <a:rPr lang="en-US" altLang="ja-JP" sz="4000" dirty="0"/>
              <a:t> indicates that the associated page is in the process region</a:t>
            </a:r>
            <a:r>
              <a:rPr lang="ja-JP" altLang="en-US" sz="4000" dirty="0"/>
              <a:t>’</a:t>
            </a:r>
            <a:r>
              <a:rPr lang="en-US" altLang="ja-JP" sz="4000" dirty="0"/>
              <a:t> logical address space, and is thus a legal page</a:t>
            </a:r>
          </a:p>
          <a:p>
            <a:pPr lvl="1">
              <a:defRPr/>
            </a:pPr>
            <a:r>
              <a:rPr lang="ja-JP" altLang="en-US" sz="4000" dirty="0"/>
              <a:t>“</a:t>
            </a:r>
            <a:r>
              <a:rPr lang="en-US" altLang="ja-JP" sz="4000" dirty="0"/>
              <a:t>invalid</a:t>
            </a:r>
            <a:r>
              <a:rPr lang="ja-JP" altLang="en-US" sz="4000" dirty="0"/>
              <a:t>”</a:t>
            </a:r>
            <a:r>
              <a:rPr lang="en-US" altLang="ja-JP" sz="4000" dirty="0"/>
              <a:t> indicates that the page is not in the process </a:t>
            </a:r>
            <a:r>
              <a:rPr lang="ja-JP" altLang="en-US" sz="4000" dirty="0"/>
              <a:t>’</a:t>
            </a:r>
            <a:r>
              <a:rPr lang="en-US" altLang="ja-JP" sz="4000" dirty="0"/>
              <a:t> logical address space</a:t>
            </a:r>
          </a:p>
          <a:p>
            <a:pPr lvl="1">
              <a:defRPr/>
            </a:pPr>
            <a:r>
              <a:rPr lang="en-US" altLang="en-US" sz="4000" dirty="0"/>
              <a:t>Or use </a:t>
            </a:r>
            <a:r>
              <a:rPr lang="en-US" altLang="en-US" sz="4000" b="1" dirty="0">
                <a:solidFill>
                  <a:srgbClr val="3366FF"/>
                </a:solidFill>
              </a:rPr>
              <a:t>page-table length register </a:t>
            </a:r>
            <a:r>
              <a:rPr lang="en-US" altLang="en-US" sz="4000" dirty="0"/>
              <a:t>(</a:t>
            </a:r>
            <a:r>
              <a:rPr lang="en-US" altLang="en-US" sz="4000" b="1" dirty="0">
                <a:solidFill>
                  <a:srgbClr val="3366FF"/>
                </a:solidFill>
              </a:rPr>
              <a:t>PTLR</a:t>
            </a:r>
            <a:r>
              <a:rPr lang="en-US" altLang="en-US" sz="4000" dirty="0"/>
              <a:t>)</a:t>
            </a:r>
          </a:p>
          <a:p>
            <a:pPr lvl="1">
              <a:defRPr/>
            </a:pPr>
            <a:endParaRPr lang="en-US" altLang="en-US" sz="4000" dirty="0"/>
          </a:p>
          <a:p>
            <a:pPr>
              <a:defRPr/>
            </a:pPr>
            <a:r>
              <a:rPr lang="en-US" altLang="en-US" sz="4000" dirty="0"/>
              <a:t>Any violations result in a trap to the kernel</a:t>
            </a:r>
          </a:p>
          <a:p>
            <a:pPr marL="0" indent="0">
              <a:buNone/>
              <a:defRPr/>
            </a:pPr>
            <a:endParaRPr lang="en-US" altLang="en-US" sz="18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3601697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Valid (v) or Invalid (</a:t>
            </a:r>
            <a:r>
              <a:rPr lang="en-US" altLang="en-US" dirty="0" err="1"/>
              <a:t>i</a:t>
            </a:r>
            <a:r>
              <a:rPr lang="en-US" altLang="en-US" dirty="0"/>
              <a:t>) Bit In A Page Table</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653" y="1341835"/>
            <a:ext cx="6193631" cy="4777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2317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Shared Pages</a:t>
            </a:r>
          </a:p>
        </p:txBody>
      </p:sp>
      <p:sp>
        <p:nvSpPr>
          <p:cNvPr id="84995" name="Rectangle 3"/>
          <p:cNvSpPr>
            <a:spLocks noGrp="1" noChangeArrowheads="1"/>
          </p:cNvSpPr>
          <p:nvPr>
            <p:ph type="body" idx="1"/>
          </p:nvPr>
        </p:nvSpPr>
        <p:spPr>
          <a:xfrm>
            <a:off x="838199" y="1416962"/>
            <a:ext cx="10089995" cy="4483894"/>
          </a:xfrm>
        </p:spPr>
        <p:txBody>
          <a:bodyPr>
            <a:noAutofit/>
          </a:bodyPr>
          <a:lstStyle/>
          <a:p>
            <a:r>
              <a:rPr lang="en-US" altLang="en-US" sz="2400" b="1" dirty="0">
                <a:solidFill>
                  <a:srgbClr val="FF0000"/>
                </a:solidFill>
              </a:rPr>
              <a:t>Shared code</a:t>
            </a:r>
          </a:p>
          <a:p>
            <a:pPr lvl="1"/>
            <a:r>
              <a:rPr lang="en-US" altLang="en-US" dirty="0"/>
              <a:t>One copy of read-only (</a:t>
            </a:r>
            <a:r>
              <a:rPr lang="en-US" altLang="en-US" b="1" dirty="0">
                <a:solidFill>
                  <a:srgbClr val="FF0000"/>
                </a:solidFill>
              </a:rPr>
              <a:t>reentrant</a:t>
            </a:r>
            <a:r>
              <a:rPr lang="en-US" altLang="en-US" dirty="0"/>
              <a:t>) code shared among processes (i.e., text editors, compilers, window systems)</a:t>
            </a:r>
          </a:p>
          <a:p>
            <a:pPr lvl="1"/>
            <a:r>
              <a:rPr lang="en-US" altLang="en-US" dirty="0"/>
              <a:t>Similar to multiple threads sharing the same process space</a:t>
            </a:r>
          </a:p>
          <a:p>
            <a:pPr lvl="1"/>
            <a:r>
              <a:rPr lang="en-US" altLang="en-US" dirty="0"/>
              <a:t>Also useful for inter-process communication if sharing of read-write pages is allowed</a:t>
            </a:r>
          </a:p>
          <a:p>
            <a:pPr lvl="1"/>
            <a:endParaRPr lang="en-US" altLang="en-US" dirty="0"/>
          </a:p>
          <a:p>
            <a:r>
              <a:rPr lang="en-US" altLang="en-US" sz="2400" b="1" dirty="0">
                <a:solidFill>
                  <a:srgbClr val="FF0000"/>
                </a:solidFill>
              </a:rPr>
              <a:t>Private code and data</a:t>
            </a:r>
            <a:r>
              <a:rPr lang="en-US" altLang="en-US" sz="2400" dirty="0">
                <a:solidFill>
                  <a:srgbClr val="FF0000"/>
                </a:solidFill>
              </a:rPr>
              <a:t> </a:t>
            </a:r>
          </a:p>
          <a:p>
            <a:pPr lvl="1"/>
            <a:r>
              <a:rPr lang="en-US" altLang="en-US" dirty="0"/>
              <a:t>Each process keeps a separate copy of the code and data</a:t>
            </a:r>
          </a:p>
          <a:p>
            <a:pPr lvl="1"/>
            <a:r>
              <a:rPr lang="en-US" altLang="en-US" dirty="0"/>
              <a:t>The pages for the private code and data can appear anywhere in the logical address space</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083110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Addressing Memory</a:t>
            </a:r>
          </a:p>
        </p:txBody>
      </p:sp>
      <p:sp>
        <p:nvSpPr>
          <p:cNvPr id="3" name="Content Placeholder 2"/>
          <p:cNvSpPr>
            <a:spLocks noGrp="1"/>
          </p:cNvSpPr>
          <p:nvPr>
            <p:ph idx="1"/>
          </p:nvPr>
        </p:nvSpPr>
        <p:spPr/>
        <p:txBody>
          <a:bodyPr/>
          <a:lstStyle/>
          <a:p>
            <a:r>
              <a:rPr lang="en-GB" altLang="en-US" dirty="0"/>
              <a:t>Instruction cycles generate requests for data which moves to or from memory</a:t>
            </a:r>
            <a:endParaRPr lang="en-US" altLang="en-US" dirty="0"/>
          </a:p>
          <a:p>
            <a:pPr lvl="1"/>
            <a:r>
              <a:rPr lang="en-GB" altLang="en-US" b="1" dirty="0"/>
              <a:t>Either</a:t>
            </a:r>
            <a:r>
              <a:rPr lang="en-GB" altLang="en-US" dirty="0"/>
              <a:t> instruction or program data</a:t>
            </a:r>
            <a:endParaRPr lang="en-US" altLang="en-US" dirty="0"/>
          </a:p>
          <a:p>
            <a:pPr lvl="2"/>
            <a:r>
              <a:rPr lang="en-GB" altLang="en-US" dirty="0"/>
              <a:t>Recall Von Neumann architecture with only one address space for both</a:t>
            </a:r>
            <a:endParaRPr lang="en-US" altLang="en-US" dirty="0"/>
          </a:p>
          <a:p>
            <a:pPr lvl="1"/>
            <a:endParaRPr lang="en-CA" dirty="0"/>
          </a:p>
          <a:p>
            <a:r>
              <a:rPr lang="en-CA" dirty="0"/>
              <a:t>Memory address: location of data sent to/from CPU</a:t>
            </a:r>
          </a:p>
          <a:p>
            <a:pPr lvl="1"/>
            <a:r>
              <a:rPr lang="en-CA" dirty="0"/>
              <a:t>Usually represented in hexadecimal format</a:t>
            </a:r>
          </a:p>
          <a:p>
            <a:pPr lvl="1"/>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030" y="4793115"/>
            <a:ext cx="4516609" cy="1383848"/>
          </a:xfrm>
          <a:prstGeom prst="rect">
            <a:avLst/>
          </a:prstGeom>
        </p:spPr>
      </p:pic>
    </p:spTree>
    <p:extLst>
      <p:ext uri="{BB962C8B-B14F-4D97-AF65-F5344CB8AC3E}">
        <p14:creationId xmlns:p14="http://schemas.microsoft.com/office/powerpoint/2010/main" val="20249721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Shared Library Using Virtual Memory</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785" y="1805053"/>
            <a:ext cx="7616429" cy="447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0745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0318"/>
            <a:ext cx="11026698" cy="1325563"/>
          </a:xfrm>
        </p:spPr>
        <p:txBody>
          <a:bodyPr/>
          <a:lstStyle/>
          <a:p>
            <a:r>
              <a:rPr lang="en-US" altLang="en-US" dirty="0"/>
              <a:t>Shared Pages among Windows processes</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063" y="1437375"/>
            <a:ext cx="3586163" cy="4607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1997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CA" altLang="en-US" smtClean="0"/>
              <a:t>Linux Memory Management</a:t>
            </a:r>
          </a:p>
        </p:txBody>
      </p:sp>
      <p:sp>
        <p:nvSpPr>
          <p:cNvPr id="3" name="Content Placeholder 2"/>
          <p:cNvSpPr>
            <a:spLocks noGrp="1"/>
          </p:cNvSpPr>
          <p:nvPr>
            <p:ph idx="1"/>
          </p:nvPr>
        </p:nvSpPr>
        <p:spPr>
          <a:xfrm>
            <a:off x="838200" y="1491089"/>
            <a:ext cx="10515600" cy="4351338"/>
          </a:xfrm>
        </p:spPr>
        <p:txBody>
          <a:bodyPr/>
          <a:lstStyle/>
          <a:p>
            <a:pPr marL="0" indent="0">
              <a:buNone/>
              <a:defRPr/>
            </a:pPr>
            <a:r>
              <a:rPr lang="en-CA"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How </a:t>
            </a:r>
            <a:r>
              <a:rPr lang="en-CA" b="1" dirty="0" smtClean="0">
                <a:solidFill>
                  <a:srgbClr val="FF0000"/>
                </a:solidFill>
                <a:latin typeface="Verdana" panose="020B0604030504040204" pitchFamily="34" charset="0"/>
                <a:ea typeface="Verdana" panose="020B0604030504040204" pitchFamily="34" charset="0"/>
                <a:cs typeface="Times New Roman" panose="02020603050405020304" pitchFamily="18" charset="0"/>
              </a:rPr>
              <a:t>Linux kernel </a:t>
            </a:r>
            <a:r>
              <a:rPr lang="en-CA"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manages </a:t>
            </a:r>
            <a:r>
              <a:rPr lang="en-CA" b="1" dirty="0" smtClean="0">
                <a:solidFill>
                  <a:srgbClr val="FF0000"/>
                </a:solidFill>
                <a:latin typeface="Verdana" panose="020B0604030504040204" pitchFamily="34" charset="0"/>
                <a:ea typeface="Verdana" panose="020B0604030504040204" pitchFamily="34" charset="0"/>
                <a:cs typeface="Times New Roman" panose="02020603050405020304" pitchFamily="18" charset="0"/>
              </a:rPr>
              <a:t>memory ?</a:t>
            </a:r>
            <a:endParaRPr lang="en-CA" b="1" dirty="0">
              <a:solidFill>
                <a:srgbClr val="FF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dirty="0" smtClean="0">
                <a:latin typeface="Verdana" panose="020B0604030504040204" pitchFamily="34" charset="0"/>
                <a:ea typeface="Verdana" panose="020B0604030504040204" pitchFamily="34" charset="0"/>
                <a:cs typeface="Times New Roman" panose="02020603050405020304" pitchFamily="18" charset="0"/>
              </a:rPr>
              <a:t>Access </a:t>
            </a:r>
            <a:r>
              <a:rPr lang="en-US" dirty="0">
                <a:latin typeface="Verdana" panose="020B0604030504040204" pitchFamily="34" charset="0"/>
                <a:ea typeface="Verdana" panose="020B0604030504040204" pitchFamily="34" charset="0"/>
                <a:cs typeface="Times New Roman" panose="02020603050405020304" pitchFamily="18" charset="0"/>
              </a:rPr>
              <a:t>the following web site and read</a:t>
            </a:r>
            <a:r>
              <a:rPr lang="en-US" b="1" dirty="0">
                <a:latin typeface="Verdana" panose="020B0604030504040204" pitchFamily="34" charset="0"/>
                <a:ea typeface="Verdana" panose="020B0604030504040204" pitchFamily="34" charset="0"/>
                <a:cs typeface="Times New Roman" panose="02020603050405020304" pitchFamily="18" charset="0"/>
              </a:rPr>
              <a:t> </a:t>
            </a:r>
            <a:r>
              <a:rPr lang="en-US" dirty="0">
                <a:latin typeface="Verdana" panose="020B0604030504040204" pitchFamily="34" charset="0"/>
                <a:ea typeface="Verdana" panose="020B0604030504040204" pitchFamily="34" charset="0"/>
                <a:cs typeface="Times New Roman" panose="02020603050405020304" pitchFamily="18" charset="0"/>
              </a:rPr>
              <a:t>basic concepts of  Linux memory management </a:t>
            </a:r>
            <a:r>
              <a:rPr lang="en-US" u="sng" dirty="0">
                <a:latin typeface="Verdana" panose="020B0604030504040204" pitchFamily="34" charset="0"/>
                <a:ea typeface="Verdana" panose="020B0604030504040204" pitchFamily="34" charset="0"/>
                <a:cs typeface="Times New Roman" panose="02020603050405020304" pitchFamily="18" charset="0"/>
                <a:hlinkClick r:id="rId2"/>
              </a:rPr>
              <a:t>http://www.tldp.org/LDP/tlk/mm/memory.html</a:t>
            </a:r>
            <a:endParaRPr lang="en-US" u="sng" dirty="0">
              <a:latin typeface="Verdana" panose="020B0604030504040204" pitchFamily="34" charset="0"/>
              <a:ea typeface="Verdana" panose="020B0604030504040204" pitchFamily="34" charset="0"/>
              <a:cs typeface="Times New Roman" panose="02020603050405020304" pitchFamily="18" charset="0"/>
            </a:endParaRPr>
          </a:p>
          <a:p>
            <a:pPr>
              <a:defRPr/>
            </a:pPr>
            <a:r>
              <a:rPr lang="en-CA" dirty="0" smtClean="0">
                <a:latin typeface="Verdana" panose="020B0604030504040204" pitchFamily="34" charset="0"/>
                <a:ea typeface="Verdana" panose="020B0604030504040204" pitchFamily="34" charset="0"/>
                <a:cs typeface="Times New Roman" panose="02020603050405020304" pitchFamily="18" charset="0"/>
                <a:hlinkClick r:id="rId3"/>
              </a:rPr>
              <a:t>http</a:t>
            </a:r>
            <a:r>
              <a:rPr lang="en-CA" dirty="0">
                <a:latin typeface="Verdana" panose="020B0604030504040204" pitchFamily="34" charset="0"/>
                <a:ea typeface="Verdana" panose="020B0604030504040204" pitchFamily="34" charset="0"/>
                <a:cs typeface="Times New Roman" panose="02020603050405020304" pitchFamily="18" charset="0"/>
                <a:hlinkClick r:id="rId3"/>
              </a:rPr>
              <a:t>://duartes.org/gustavo/blog/post/how-the-kernel-manages-your-memory</a:t>
            </a:r>
            <a:r>
              <a:rPr lang="en-CA" dirty="0" smtClean="0">
                <a:latin typeface="Verdana" panose="020B0604030504040204" pitchFamily="34" charset="0"/>
                <a:ea typeface="Verdana" panose="020B0604030504040204" pitchFamily="34" charset="0"/>
                <a:cs typeface="Times New Roman" panose="02020603050405020304" pitchFamily="18" charset="0"/>
                <a:hlinkClick r:id="rId3"/>
              </a:rPr>
              <a:t>/</a:t>
            </a:r>
            <a:endParaRPr lang="en-CA" dirty="0" smtClean="0">
              <a:latin typeface="Verdana" panose="020B0604030504040204" pitchFamily="34" charset="0"/>
              <a:ea typeface="Verdana" panose="020B0604030504040204" pitchFamily="34" charset="0"/>
              <a:cs typeface="Times New Roman" panose="02020603050405020304" pitchFamily="18" charset="0"/>
            </a:endParaRPr>
          </a:p>
          <a:p>
            <a:pPr>
              <a:defRPr/>
            </a:pPr>
            <a:r>
              <a:rPr lang="en-CA" dirty="0">
                <a:latin typeface="Verdana" panose="020B0604030504040204" pitchFamily="34" charset="0"/>
                <a:ea typeface="Verdana" panose="020B0604030504040204" pitchFamily="34" charset="0"/>
                <a:cs typeface="Times New Roman" panose="02020603050405020304" pitchFamily="18" charset="0"/>
                <a:hlinkClick r:id="rId4"/>
              </a:rPr>
              <a:t>https://</a:t>
            </a:r>
            <a:r>
              <a:rPr lang="en-CA" dirty="0" smtClean="0">
                <a:latin typeface="Verdana" panose="020B0604030504040204" pitchFamily="34" charset="0"/>
                <a:ea typeface="Verdana" panose="020B0604030504040204" pitchFamily="34" charset="0"/>
                <a:cs typeface="Times New Roman" panose="02020603050405020304" pitchFamily="18" charset="0"/>
                <a:hlinkClick r:id="rId4"/>
              </a:rPr>
              <a:t>linux-mm.org/LinuxMMInternals</a:t>
            </a:r>
            <a:endParaRPr lang="en-CA" dirty="0" smtClean="0">
              <a:latin typeface="Verdana" panose="020B0604030504040204" pitchFamily="34" charset="0"/>
              <a:ea typeface="Verdana" panose="020B0604030504040204" pitchFamily="34" charset="0"/>
              <a:cs typeface="Times New Roman" panose="02020603050405020304" pitchFamily="18" charset="0"/>
            </a:endParaRPr>
          </a:p>
          <a:p>
            <a:pPr>
              <a:defRPr/>
            </a:pPr>
            <a:r>
              <a:rPr lang="en-CA" dirty="0">
                <a:latin typeface="Verdana" panose="020B0604030504040204" pitchFamily="34" charset="0"/>
                <a:ea typeface="Verdana" panose="020B0604030504040204" pitchFamily="34" charset="0"/>
                <a:cs typeface="Times New Roman" panose="02020603050405020304" pitchFamily="18" charset="0"/>
                <a:hlinkClick r:id="rId5"/>
              </a:rPr>
              <a:t>https://</a:t>
            </a:r>
            <a:r>
              <a:rPr lang="en-CA" dirty="0" smtClean="0">
                <a:latin typeface="Verdana" panose="020B0604030504040204" pitchFamily="34" charset="0"/>
                <a:ea typeface="Verdana" panose="020B0604030504040204" pitchFamily="34" charset="0"/>
                <a:cs typeface="Times New Roman" panose="02020603050405020304" pitchFamily="18" charset="0"/>
                <a:hlinkClick r:id="rId5"/>
              </a:rPr>
              <a:t>linux-mm.org/LinuxMMDocumentation</a:t>
            </a:r>
            <a:endParaRPr lang="en-CA" dirty="0" smtClean="0">
              <a:latin typeface="Verdana" panose="020B0604030504040204" pitchFamily="34" charset="0"/>
              <a:ea typeface="Verdana" panose="020B0604030504040204" pitchFamily="34" charset="0"/>
              <a:cs typeface="Times New Roman" panose="02020603050405020304" pitchFamily="18" charset="0"/>
            </a:endParaRPr>
          </a:p>
          <a:p>
            <a:pPr>
              <a:defRPr/>
            </a:pPr>
            <a:endParaRPr lang="en-CA" dirty="0">
              <a:latin typeface="Verdana" panose="020B0604030504040204" pitchFamily="34" charset="0"/>
              <a:ea typeface="Verdana" panose="020B0604030504040204" pitchFamily="34" charset="0"/>
              <a:cs typeface="Times New Roman" panose="02020603050405020304" pitchFamily="18" charset="0"/>
            </a:endParaRPr>
          </a:p>
          <a:p>
            <a:pPr marL="0" indent="0">
              <a:buNone/>
              <a:defRPr/>
            </a:pPr>
            <a:endParaRPr lang="en-CA" sz="2100" dirty="0">
              <a:latin typeface="Verdana" panose="020B0604030504040204" pitchFamily="34" charset="0"/>
              <a:ea typeface="Verdana" panose="020B0604030504040204" pitchFamily="34" charset="0"/>
              <a:cs typeface="Times New Roman" panose="02020603050405020304" pitchFamily="18" charset="0"/>
            </a:endParaRPr>
          </a:p>
          <a:p>
            <a:pPr marL="0" indent="0">
              <a:buNone/>
              <a:defRPr/>
            </a:pPr>
            <a:endParaRPr lang="en-CA" sz="21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1908854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2"/>
          <p:cNvSpPr>
            <a:spLocks noGrp="1"/>
          </p:cNvSpPr>
          <p:nvPr>
            <p:ph type="title"/>
          </p:nvPr>
        </p:nvSpPr>
        <p:spPr/>
        <p:txBody>
          <a:bodyPr/>
          <a:lstStyle/>
          <a:p>
            <a:r>
              <a:rPr lang="en-US" altLang="en-US" smtClean="0"/>
              <a:t>References</a:t>
            </a:r>
          </a:p>
        </p:txBody>
      </p:sp>
      <p:sp>
        <p:nvSpPr>
          <p:cNvPr id="58371" name="Content Placeholder 3"/>
          <p:cNvSpPr>
            <a:spLocks noGrp="1"/>
          </p:cNvSpPr>
          <p:nvPr>
            <p:ph idx="1"/>
          </p:nvPr>
        </p:nvSpPr>
        <p:spPr>
          <a:xfrm>
            <a:off x="838200" y="1459677"/>
            <a:ext cx="10848278" cy="4530328"/>
          </a:xfrm>
        </p:spPr>
        <p:txBody>
          <a:bodyPr/>
          <a:lstStyle/>
          <a:p>
            <a:pPr>
              <a:defRPr/>
            </a:pPr>
            <a:r>
              <a:rPr lang="en-US" altLang="en-US" dirty="0">
                <a:hlinkClick r:id="rId2"/>
              </a:rPr>
              <a:t>http://duartes.org/gustavo/blog/post/page-cache-the-affair-between-memory-and-files/</a:t>
            </a:r>
            <a:endParaRPr lang="en-US" altLang="en-US" dirty="0"/>
          </a:p>
          <a:p>
            <a:pPr>
              <a:defRPr/>
            </a:pPr>
            <a:r>
              <a:rPr lang="en-US" dirty="0"/>
              <a:t>ARM System Development Guide book – Chapter 14 - “Memory Management”</a:t>
            </a:r>
          </a:p>
          <a:p>
            <a:pPr>
              <a:defRPr/>
            </a:pPr>
            <a:r>
              <a:rPr lang="en-US" altLang="en-US" dirty="0">
                <a:hlinkClick r:id="rId3"/>
              </a:rPr>
              <a:t>https://www.youtube.com/watch?v=AjTl53I_qzY&amp;list=PLI63-CUdihCrI3eAG2UN6hGR6CiS1yTMV</a:t>
            </a:r>
            <a:endParaRPr lang="en-US" altLang="en-US" dirty="0"/>
          </a:p>
          <a:p>
            <a:pPr>
              <a:defRPr/>
            </a:pPr>
            <a:endParaRPr lang="en-US" altLang="en-US" dirty="0"/>
          </a:p>
          <a:p>
            <a:pPr>
              <a:defRPr/>
            </a:pPr>
            <a:endParaRPr lang="en-US" dirty="0"/>
          </a:p>
          <a:p>
            <a:pPr marL="0" indent="0">
              <a:buNone/>
              <a:defRPr/>
            </a:pPr>
            <a:endParaRPr lang="en-US" altLang="en-US" dirty="0"/>
          </a:p>
          <a:p>
            <a:pPr>
              <a:defRPr/>
            </a:pPr>
            <a:endParaRPr lang="en-US" altLang="en-US" sz="18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2732252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lstStyle/>
          <a:p>
            <a:r>
              <a:rPr lang="en-US" dirty="0"/>
              <a:t>Operating System Concepts. </a:t>
            </a:r>
            <a:r>
              <a:rPr lang="en-US" dirty="0" err="1"/>
              <a:t>Silberschatz</a:t>
            </a:r>
            <a:r>
              <a:rPr lang="en-US" dirty="0"/>
              <a:t>, Galvin, </a:t>
            </a:r>
            <a:r>
              <a:rPr lang="en-US" dirty="0" smtClean="0"/>
              <a:t>Gagne. Latest Version. </a:t>
            </a:r>
            <a:r>
              <a:rPr lang="en-US" dirty="0"/>
              <a:t>John Wiley &amp; Sons.</a:t>
            </a:r>
          </a:p>
          <a:p>
            <a:endParaRPr lang="en-US" dirty="0"/>
          </a:p>
          <a:p>
            <a:r>
              <a:rPr lang="en-US" dirty="0"/>
              <a:t>All images are ©2016 Southern Alberta Institute of Technology unless otherwise indicated.</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8650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39063" y="349115"/>
            <a:ext cx="7379494" cy="576263"/>
          </a:xfrm>
        </p:spPr>
        <p:txBody>
          <a:bodyPr>
            <a:normAutofit fontScale="90000"/>
          </a:bodyPr>
          <a:lstStyle/>
          <a:p>
            <a:pPr eaLnBrk="1" hangingPunct="1"/>
            <a:r>
              <a:rPr lang="en-US" altLang="en-US" dirty="0" smtClean="0"/>
              <a:t>Base and Limit Registers</a:t>
            </a:r>
          </a:p>
        </p:txBody>
      </p:sp>
      <p:sp>
        <p:nvSpPr>
          <p:cNvPr id="17411" name="Rectangle 3"/>
          <p:cNvSpPr>
            <a:spLocks noGrp="1" noChangeArrowheads="1"/>
          </p:cNvSpPr>
          <p:nvPr>
            <p:ph type="body" idx="1"/>
          </p:nvPr>
        </p:nvSpPr>
        <p:spPr>
          <a:xfrm>
            <a:off x="1239062" y="1229945"/>
            <a:ext cx="10952937" cy="4483894"/>
          </a:xfrm>
        </p:spPr>
        <p:txBody>
          <a:bodyPr/>
          <a:lstStyle/>
          <a:p>
            <a:pPr>
              <a:defRPr/>
            </a:pPr>
            <a:r>
              <a:rPr lang="en-US" altLang="en-US" dirty="0"/>
              <a:t>A pair of </a:t>
            </a:r>
            <a:r>
              <a:rPr lang="en-US" altLang="en-US" b="1" dirty="0">
                <a:solidFill>
                  <a:srgbClr val="FF0000"/>
                </a:solidFill>
              </a:rPr>
              <a:t>base</a:t>
            </a:r>
            <a:r>
              <a:rPr lang="en-US" altLang="en-US" dirty="0">
                <a:solidFill>
                  <a:srgbClr val="3366FF"/>
                </a:solidFill>
              </a:rPr>
              <a:t> </a:t>
            </a:r>
            <a:r>
              <a:rPr lang="en-US" altLang="en-US" dirty="0"/>
              <a:t>and</a:t>
            </a:r>
            <a:r>
              <a:rPr lang="en-US" altLang="en-US" b="1" dirty="0">
                <a:solidFill>
                  <a:srgbClr val="FF0000"/>
                </a:solidFill>
              </a:rPr>
              <a:t> limit</a:t>
            </a:r>
            <a:r>
              <a:rPr lang="en-US" altLang="en-US" dirty="0">
                <a:solidFill>
                  <a:srgbClr val="FF0000"/>
                </a:solidFill>
              </a:rPr>
              <a:t> </a:t>
            </a:r>
            <a:r>
              <a:rPr lang="en-US" altLang="en-US" b="1" dirty="0">
                <a:solidFill>
                  <a:srgbClr val="FF0000"/>
                </a:solidFill>
              </a:rPr>
              <a:t>registers</a:t>
            </a:r>
            <a:r>
              <a:rPr lang="en-US" altLang="en-US" dirty="0">
                <a:solidFill>
                  <a:srgbClr val="FF0000"/>
                </a:solidFill>
              </a:rPr>
              <a:t> </a:t>
            </a:r>
            <a:r>
              <a:rPr lang="en-US" altLang="en-US" dirty="0"/>
              <a:t>define the logical address space</a:t>
            </a:r>
          </a:p>
          <a:p>
            <a:pPr>
              <a:defRPr/>
            </a:pPr>
            <a:r>
              <a:rPr lang="en-US" altLang="en-US" dirty="0"/>
              <a:t>CPU must check every memory access generated in user mode to be sure it is between base and limit for that user.</a:t>
            </a:r>
          </a:p>
          <a:p>
            <a:pPr marL="0" indent="0">
              <a:buNone/>
              <a:defRPr/>
            </a:pPr>
            <a:endParaRPr lang="en-US" altLang="en-US" sz="1800" dirty="0"/>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228" y="3087872"/>
            <a:ext cx="3682603" cy="360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61389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42414" y="338892"/>
            <a:ext cx="13497332" cy="644419"/>
          </a:xfrm>
        </p:spPr>
        <p:txBody>
          <a:bodyPr>
            <a:noAutofit/>
          </a:bodyPr>
          <a:lstStyle/>
          <a:p>
            <a:pPr eaLnBrk="1" hangingPunct="1"/>
            <a:r>
              <a:rPr lang="en-US" altLang="en-US" sz="4000" dirty="0"/>
              <a:t>Binding </a:t>
            </a:r>
            <a:r>
              <a:rPr lang="en-US" altLang="en-US" sz="4000" dirty="0" smtClean="0"/>
              <a:t>Instructions </a:t>
            </a:r>
            <a:r>
              <a:rPr lang="en-US" altLang="en-US" sz="4000" dirty="0"/>
              <a:t>and Data to Memory</a:t>
            </a:r>
          </a:p>
        </p:txBody>
      </p:sp>
      <p:sp>
        <p:nvSpPr>
          <p:cNvPr id="21507" name="Rectangle 3"/>
          <p:cNvSpPr>
            <a:spLocks noGrp="1" noChangeArrowheads="1"/>
          </p:cNvSpPr>
          <p:nvPr>
            <p:ph type="body" idx="1"/>
          </p:nvPr>
        </p:nvSpPr>
        <p:spPr>
          <a:xfrm>
            <a:off x="1040141" y="1139429"/>
            <a:ext cx="10356405" cy="4882230"/>
          </a:xfrm>
        </p:spPr>
        <p:txBody>
          <a:bodyPr>
            <a:noAutofit/>
          </a:bodyPr>
          <a:lstStyle/>
          <a:p>
            <a:r>
              <a:rPr lang="en-US" altLang="en-US" dirty="0"/>
              <a:t>Address binding of instructions and data to memory addresses can happen at three different stages:</a:t>
            </a:r>
          </a:p>
          <a:p>
            <a:pPr lvl="1"/>
            <a:r>
              <a:rPr lang="en-US" altLang="en-US" sz="2800" b="1" dirty="0"/>
              <a:t>Compile time</a:t>
            </a:r>
            <a:r>
              <a:rPr lang="en-US" altLang="en-US" sz="2800" dirty="0"/>
              <a:t>:  If memory location known a priori, </a:t>
            </a:r>
            <a:r>
              <a:rPr lang="en-US" altLang="en-US" sz="2800" b="1" dirty="0">
                <a:solidFill>
                  <a:srgbClr val="FF0000"/>
                </a:solidFill>
              </a:rPr>
              <a:t>absolute code</a:t>
            </a:r>
            <a:r>
              <a:rPr lang="en-US" altLang="en-US" sz="2800" dirty="0">
                <a:solidFill>
                  <a:srgbClr val="FF0000"/>
                </a:solidFill>
              </a:rPr>
              <a:t> </a:t>
            </a:r>
            <a:r>
              <a:rPr lang="en-US" altLang="en-US" sz="2800" dirty="0"/>
              <a:t>can be generated; must recompile code if starting location changes</a:t>
            </a:r>
          </a:p>
          <a:p>
            <a:pPr lvl="1"/>
            <a:r>
              <a:rPr lang="en-US" altLang="en-US" sz="2800" b="1" dirty="0"/>
              <a:t>Load time</a:t>
            </a:r>
            <a:r>
              <a:rPr lang="en-US" altLang="en-US" sz="2800" dirty="0"/>
              <a:t>:  Must generate </a:t>
            </a:r>
            <a:r>
              <a:rPr lang="en-US" altLang="en-US" sz="2800" b="1" dirty="0">
                <a:solidFill>
                  <a:srgbClr val="FF0000"/>
                </a:solidFill>
              </a:rPr>
              <a:t>relocatable code</a:t>
            </a:r>
            <a:r>
              <a:rPr lang="en-US" altLang="en-US" sz="2800" dirty="0">
                <a:solidFill>
                  <a:srgbClr val="FF0000"/>
                </a:solidFill>
              </a:rPr>
              <a:t> </a:t>
            </a:r>
            <a:r>
              <a:rPr lang="en-US" altLang="en-US" sz="2800" dirty="0"/>
              <a:t>if memory location is not known at compile time</a:t>
            </a:r>
          </a:p>
          <a:p>
            <a:pPr lvl="1"/>
            <a:r>
              <a:rPr lang="en-US" altLang="en-US" sz="2800" b="1" dirty="0"/>
              <a:t>Execution time</a:t>
            </a:r>
            <a:r>
              <a:rPr lang="en-US" altLang="en-US" sz="2800" dirty="0"/>
              <a:t>:  Binding delayed until run time if the process can be moved during its execution from one memory segment to another</a:t>
            </a:r>
          </a:p>
          <a:p>
            <a:pPr lvl="2"/>
            <a:r>
              <a:rPr lang="en-US" altLang="en-US" sz="2800" dirty="0"/>
              <a:t>Need hardware to support for address maps (e.g., base and limit</a:t>
            </a:r>
            <a:r>
              <a:rPr lang="en-US" altLang="en-US" sz="2800" i="1" dirty="0"/>
              <a:t> </a:t>
            </a:r>
            <a:r>
              <a:rPr lang="en-US" altLang="en-US" sz="2800" dirty="0"/>
              <a:t>registers)</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662409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24258</TotalTime>
  <Words>4477</Words>
  <Application>Microsoft Office PowerPoint</Application>
  <PresentationFormat>Widescreen</PresentationFormat>
  <Paragraphs>496</Paragraphs>
  <Slides>74</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vt:i4>
      </vt:variant>
    </vt:vector>
  </HeadingPairs>
  <TitlesOfParts>
    <vt:vector size="85" baseType="lpstr">
      <vt:lpstr>ＭＳ Ｐゴシック</vt:lpstr>
      <vt:lpstr>ＭＳ Ｐゴシック</vt:lpstr>
      <vt:lpstr>Arial</vt:lpstr>
      <vt:lpstr>Calibri</vt:lpstr>
      <vt:lpstr>Helvetica</vt:lpstr>
      <vt:lpstr>Lucida Console</vt:lpstr>
      <vt:lpstr>Monotype Sorts</vt:lpstr>
      <vt:lpstr>Times New Roman</vt:lpstr>
      <vt:lpstr>Verdana</vt:lpstr>
      <vt:lpstr>Wingdings</vt:lpstr>
      <vt:lpstr>Office Theme</vt:lpstr>
      <vt:lpstr>Memory Management</vt:lpstr>
      <vt:lpstr>Module Objectives</vt:lpstr>
      <vt:lpstr>Memory Definition</vt:lpstr>
      <vt:lpstr>Memory Definition</vt:lpstr>
      <vt:lpstr>Memory Management Functions</vt:lpstr>
      <vt:lpstr>Memory Management Functions</vt:lpstr>
      <vt:lpstr>Addressing Memory</vt:lpstr>
      <vt:lpstr>Base and Limit Registers</vt:lpstr>
      <vt:lpstr>Binding Instructions and Data to Memory</vt:lpstr>
      <vt:lpstr>Multistep of user program</vt:lpstr>
      <vt:lpstr>Linking</vt:lpstr>
      <vt:lpstr>Loading and Binding</vt:lpstr>
      <vt:lpstr>Process Address Space</vt:lpstr>
      <vt:lpstr>Process Address Space</vt:lpstr>
      <vt:lpstr>Using Base and Limit Registers</vt:lpstr>
      <vt:lpstr>The STACK</vt:lpstr>
      <vt:lpstr>The Stack</vt:lpstr>
      <vt:lpstr>Stack</vt:lpstr>
      <vt:lpstr>The Stack</vt:lpstr>
      <vt:lpstr>Stack Overflow </vt:lpstr>
      <vt:lpstr>Gdb debugger and the Stack</vt:lpstr>
      <vt:lpstr>Gdb debugger and the Stack</vt:lpstr>
      <vt:lpstr>The Heap</vt:lpstr>
      <vt:lpstr>The Heap</vt:lpstr>
      <vt:lpstr>The Heap</vt:lpstr>
      <vt:lpstr>Memory Allocation – Contiguous </vt:lpstr>
      <vt:lpstr>Variable Partition Allocation</vt:lpstr>
      <vt:lpstr>External Fragmentation</vt:lpstr>
      <vt:lpstr>Dynamic Storage Allocation</vt:lpstr>
      <vt:lpstr>Cache </vt:lpstr>
      <vt:lpstr>CPU cache</vt:lpstr>
      <vt:lpstr>Cache and Main Memory Access</vt:lpstr>
      <vt:lpstr>Logical vs. Physical Address Space</vt:lpstr>
      <vt:lpstr>Memory-Management Unit (MMU)</vt:lpstr>
      <vt:lpstr>MMU</vt:lpstr>
      <vt:lpstr>Basic MMU Address Translation</vt:lpstr>
      <vt:lpstr>Address Translation and MMU</vt:lpstr>
      <vt:lpstr>Paging</vt:lpstr>
      <vt:lpstr>Paging</vt:lpstr>
      <vt:lpstr>Pages </vt:lpstr>
      <vt:lpstr>Internal Fragmentation</vt:lpstr>
      <vt:lpstr>Page Tables and PTEs</vt:lpstr>
      <vt:lpstr>Page Tables and PTEs</vt:lpstr>
      <vt:lpstr>Pages and Page Table</vt:lpstr>
      <vt:lpstr>Page Table Structure </vt:lpstr>
      <vt:lpstr>Page Table Structure </vt:lpstr>
      <vt:lpstr>Page Tables structure  </vt:lpstr>
      <vt:lpstr>X86 - Two Level Page Table Structure</vt:lpstr>
      <vt:lpstr>Logical to Physical Address Translation in IA-32</vt:lpstr>
      <vt:lpstr>Intel x86 Address Translation</vt:lpstr>
      <vt:lpstr>Intel IA-32 Two-Level Page table</vt:lpstr>
      <vt:lpstr> ARM MMU and Two Level Page table</vt:lpstr>
      <vt:lpstr>ARM MMU and Two Level Page table</vt:lpstr>
      <vt:lpstr>ARM –Two Level Page Table </vt:lpstr>
      <vt:lpstr>       Linux -Three Level Page Table Structure</vt:lpstr>
      <vt:lpstr>X64 Virtual Addressing</vt:lpstr>
      <vt:lpstr> 64 (Itanium) Virtual Address Space</vt:lpstr>
      <vt:lpstr>64-bit ia64 (Itanium) Virtual Address Space</vt:lpstr>
      <vt:lpstr>X64-64-bit Page Table Structure</vt:lpstr>
      <vt:lpstr>X64-64-bit Page Table Architecture</vt:lpstr>
      <vt:lpstr>TLB</vt:lpstr>
      <vt:lpstr>TLB</vt:lpstr>
      <vt:lpstr>TLB hit and miss </vt:lpstr>
      <vt:lpstr>Paging Hardware With TLB</vt:lpstr>
      <vt:lpstr>TLB in ARM processors</vt:lpstr>
      <vt:lpstr>ARM MMU</vt:lpstr>
      <vt:lpstr>Memory Protection</vt:lpstr>
      <vt:lpstr>Valid (v) or Invalid (i) Bit In A Page Table</vt:lpstr>
      <vt:lpstr>Shared Pages</vt:lpstr>
      <vt:lpstr>Shared Library Using Virtual Memory</vt:lpstr>
      <vt:lpstr>Shared Pages among Windows processes</vt:lpstr>
      <vt:lpstr>Linux Memory Management</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585</cp:revision>
  <dcterms:created xsi:type="dcterms:W3CDTF">2016-04-05T14:17:30Z</dcterms:created>
  <dcterms:modified xsi:type="dcterms:W3CDTF">2020-02-18T16:33:38Z</dcterms:modified>
</cp:coreProperties>
</file>