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8" r:id="rId2"/>
    <p:sldId id="339" r:id="rId3"/>
    <p:sldId id="340" r:id="rId4"/>
    <p:sldId id="341" r:id="rId5"/>
    <p:sldId id="381" r:id="rId6"/>
    <p:sldId id="342" r:id="rId7"/>
    <p:sldId id="343" r:id="rId8"/>
    <p:sldId id="344" r:id="rId9"/>
    <p:sldId id="345" r:id="rId10"/>
    <p:sldId id="346" r:id="rId11"/>
    <p:sldId id="382" r:id="rId12"/>
    <p:sldId id="347" r:id="rId13"/>
    <p:sldId id="348" r:id="rId14"/>
    <p:sldId id="349" r:id="rId15"/>
    <p:sldId id="380" r:id="rId16"/>
    <p:sldId id="350" r:id="rId17"/>
    <p:sldId id="351" r:id="rId18"/>
    <p:sldId id="352" r:id="rId19"/>
    <p:sldId id="379" r:id="rId20"/>
    <p:sldId id="384" r:id="rId21"/>
    <p:sldId id="385" r:id="rId22"/>
    <p:sldId id="354" r:id="rId23"/>
    <p:sldId id="355" r:id="rId24"/>
    <p:sldId id="356" r:id="rId25"/>
    <p:sldId id="383" r:id="rId26"/>
    <p:sldId id="386" r:id="rId27"/>
    <p:sldId id="387" r:id="rId28"/>
    <p:sldId id="388" r:id="rId29"/>
    <p:sldId id="389" r:id="rId30"/>
    <p:sldId id="390" r:id="rId31"/>
    <p:sldId id="378" r:id="rId32"/>
    <p:sldId id="377" r:id="rId33"/>
    <p:sldId id="359" r:id="rId34"/>
    <p:sldId id="376" r:id="rId35"/>
    <p:sldId id="360" r:id="rId36"/>
    <p:sldId id="361" r:id="rId37"/>
    <p:sldId id="362" r:id="rId38"/>
    <p:sldId id="363" r:id="rId39"/>
    <p:sldId id="364" r:id="rId40"/>
    <p:sldId id="365" r:id="rId41"/>
    <p:sldId id="366" r:id="rId42"/>
    <p:sldId id="367" r:id="rId43"/>
    <p:sldId id="391" r:id="rId44"/>
    <p:sldId id="369" r:id="rId45"/>
    <p:sldId id="370" r:id="rId46"/>
    <p:sldId id="371" r:id="rId47"/>
    <p:sldId id="375" r:id="rId48"/>
    <p:sldId id="374" r:id="rId49"/>
    <p:sldId id="33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57780" autoAdjust="0"/>
  </p:normalViewPr>
  <p:slideViewPr>
    <p:cSldViewPr snapToGrid="0" snapToObjects="1" showGuides="1">
      <p:cViewPr varScale="1">
        <p:scale>
          <a:sx n="67" d="100"/>
          <a:sy n="67" d="100"/>
        </p:scale>
        <p:origin x="242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5DA4113C-A6B7-4AFB-A841-EBF5732B5A81}"/>
    <pc:docChg chg="custSel modSld">
      <pc:chgData name="Kitty Wong" userId="b5b9ca609fbca60a" providerId="LiveId" clId="{5DA4113C-A6B7-4AFB-A841-EBF5732B5A81}" dt="2018-03-15T05:09:24.237" v="0" actId="478"/>
      <pc:docMkLst>
        <pc:docMk/>
      </pc:docMkLst>
      <pc:sldChg chg="delSp">
        <pc:chgData name="Kitty Wong" userId="b5b9ca609fbca60a" providerId="LiveId" clId="{5DA4113C-A6B7-4AFB-A841-EBF5732B5A81}" dt="2018-03-15T05:09:24.237" v="0" actId="478"/>
        <pc:sldMkLst>
          <pc:docMk/>
          <pc:sldMk cId="2849561874" sldId="313"/>
        </pc:sldMkLst>
        <pc:inkChg chg="del">
          <ac:chgData name="Kitty Wong" userId="b5b9ca609fbca60a" providerId="LiveId" clId="{5DA4113C-A6B7-4AFB-A841-EBF5732B5A81}" dt="2018-03-15T05:09:24.237" v="0" actId="478"/>
          <ac:inkMkLst>
            <pc:docMk/>
            <pc:sldMk cId="2849561874" sldId="313"/>
            <ac:inkMk id="51" creationId="{00000000-0000-0000-0000-000000000000}"/>
          </ac:inkMkLst>
        </pc:inkChg>
      </pc:sldChg>
    </pc:docChg>
  </pc:docChgLst>
  <pc:docChgLst>
    <pc:chgData name="Kitty Wong" userId="b5b9ca609fbca60a" providerId="LiveId" clId="{789018E6-ADC9-4B19-836C-9F01FC97E228}"/>
    <pc:docChg chg="custSel modSld">
      <pc:chgData name="Kitty Wong" userId="b5b9ca609fbca60a" providerId="LiveId" clId="{789018E6-ADC9-4B19-836C-9F01FC97E228}" dt="2018-03-06T17:31:03.276" v="18" actId="20577"/>
      <pc:docMkLst>
        <pc:docMk/>
      </pc:docMkLst>
      <pc:sldChg chg="modNotesTx">
        <pc:chgData name="Kitty Wong" userId="b5b9ca609fbca60a" providerId="LiveId" clId="{789018E6-ADC9-4B19-836C-9F01FC97E228}" dt="2018-03-06T17:31:03.276" v="18" actId="20577"/>
        <pc:sldMkLst>
          <pc:docMk/>
          <pc:sldMk cId="1619823322" sldId="29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2021-03-10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57F365-82B7-44F3-8E20-2117BDCCB148}" type="slidenum">
              <a:rPr lang="en-US" altLang="en-US" smtClean="0">
                <a:latin typeface="Times New Roman" panose="02020603050405020304" pitchFamily="18" charset="0"/>
              </a:rPr>
              <a:pPr/>
              <a:t>16</a:t>
            </a:fld>
            <a:endParaRPr lang="en-US" altLang="en-US"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8391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17</a:t>
            </a:fld>
            <a:endParaRPr lang="en-CA"/>
          </a:p>
        </p:txBody>
      </p:sp>
    </p:spTree>
    <p:extLst>
      <p:ext uri="{BB962C8B-B14F-4D97-AF65-F5344CB8AC3E}">
        <p14:creationId xmlns:p14="http://schemas.microsoft.com/office/powerpoint/2010/main" val="163229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18</a:t>
            </a:fld>
            <a:endParaRPr lang="en-CA"/>
          </a:p>
        </p:txBody>
      </p:sp>
    </p:spTree>
    <p:extLst>
      <p:ext uri="{BB962C8B-B14F-4D97-AF65-F5344CB8AC3E}">
        <p14:creationId xmlns:p14="http://schemas.microsoft.com/office/powerpoint/2010/main" val="362666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B5B79D-0FE8-4456-9CE1-F568D8D3C199}" type="slidenum">
              <a:rPr lang="en-US" altLang="en-US" smtClean="0">
                <a:latin typeface="Times New Roman" panose="02020603050405020304" pitchFamily="18" charset="0"/>
              </a:rPr>
              <a:pPr/>
              <a:t>22</a:t>
            </a:fld>
            <a:endParaRPr lang="en-US" altLang="en-US" smtClean="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98960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B3A000-1E35-44C0-A83F-9E53F6D1A256}" type="slidenum">
              <a:rPr lang="en-US" altLang="en-US" smtClean="0">
                <a:latin typeface="Times New Roman" panose="02020603050405020304" pitchFamily="18" charset="0"/>
              </a:rPr>
              <a:pPr/>
              <a:t>23</a:t>
            </a:fld>
            <a:endParaRPr lang="en-US" altLang="en-US"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142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F6F98C-1BC0-4FE6-838F-A9E3DC4AE309}"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16898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25</a:t>
            </a:fld>
            <a:endParaRPr lang="en-CA"/>
          </a:p>
        </p:txBody>
      </p:sp>
    </p:spTree>
    <p:extLst>
      <p:ext uri="{BB962C8B-B14F-4D97-AF65-F5344CB8AC3E}">
        <p14:creationId xmlns:p14="http://schemas.microsoft.com/office/powerpoint/2010/main" val="652237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271827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31</a:t>
            </a:fld>
            <a:endParaRPr lang="en-CA"/>
          </a:p>
        </p:txBody>
      </p:sp>
    </p:spTree>
    <p:extLst>
      <p:ext uri="{BB962C8B-B14F-4D97-AF65-F5344CB8AC3E}">
        <p14:creationId xmlns:p14="http://schemas.microsoft.com/office/powerpoint/2010/main" val="2905189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9421D9-270D-45C3-BB66-B912D8CAEE4F}" type="slidenum">
              <a:rPr lang="en-US" altLang="en-US" smtClean="0">
                <a:latin typeface="Times New Roman" panose="02020603050405020304" pitchFamily="18" charset="0"/>
              </a:rPr>
              <a:pPr/>
              <a:t>35</a:t>
            </a:fld>
            <a:endParaRPr lang="en-US" altLang="en-US"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7413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5B4D74-CF22-498A-991D-F578AAF63515}"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0873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133665-34FB-4AE5-BAC5-2614036E541F}" type="slidenum">
              <a:rPr lang="en-US" altLang="en-US" smtClean="0">
                <a:latin typeface="Times New Roman" panose="02020603050405020304" pitchFamily="18" charset="0"/>
              </a:rPr>
              <a:pPr/>
              <a:t>36</a:t>
            </a:fld>
            <a:endParaRPr lang="en-US" altLang="en-US"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23969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74581C-3235-49A2-A058-F8C4FE06E9AA}" type="slidenum">
              <a:rPr lang="en-US" altLang="en-US" smtClean="0">
                <a:latin typeface="Times New Roman" panose="02020603050405020304" pitchFamily="18" charset="0"/>
              </a:rPr>
              <a:pPr/>
              <a:t>37</a:t>
            </a:fld>
            <a:endParaRPr lang="en-US" altLang="en-US"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85851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14375" indent="-274638" defTabSz="930275">
              <a:defRPr>
                <a:solidFill>
                  <a:schemeClr val="tx1"/>
                </a:solidFill>
                <a:latin typeface="Verdana" panose="020B0604030504040204" pitchFamily="34" charset="0"/>
                <a:ea typeface="MS PGothic" panose="020B0600070205080204" pitchFamily="34" charset="-128"/>
              </a:defRPr>
            </a:lvl2pPr>
            <a:lvl3pPr marL="1098550" indent="-219075" defTabSz="930275">
              <a:defRPr>
                <a:solidFill>
                  <a:schemeClr val="tx1"/>
                </a:solidFill>
                <a:latin typeface="Verdana" panose="020B0604030504040204" pitchFamily="34" charset="0"/>
                <a:ea typeface="MS PGothic" panose="020B0600070205080204" pitchFamily="34" charset="-128"/>
              </a:defRPr>
            </a:lvl3pPr>
            <a:lvl4pPr marL="1539875" indent="-219075" defTabSz="930275">
              <a:defRPr>
                <a:solidFill>
                  <a:schemeClr val="tx1"/>
                </a:solidFill>
                <a:latin typeface="Verdana" panose="020B0604030504040204" pitchFamily="34" charset="0"/>
                <a:ea typeface="MS PGothic" panose="020B0600070205080204" pitchFamily="34" charset="-128"/>
              </a:defRPr>
            </a:lvl4pPr>
            <a:lvl5pPr marL="1979613" indent="-219075" defTabSz="930275">
              <a:defRPr>
                <a:solidFill>
                  <a:schemeClr val="tx1"/>
                </a:solidFill>
                <a:latin typeface="Verdana" panose="020B0604030504040204" pitchFamily="34" charset="0"/>
                <a:ea typeface="MS PGothic" panose="020B0600070205080204" pitchFamily="34" charset="-128"/>
              </a:defRPr>
            </a:lvl5pPr>
            <a:lvl6pPr marL="24368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8940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3512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084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CCAB16-317B-4F35-89DF-7304AA9C9B55}" type="slidenum">
              <a:rPr lang="en-US" altLang="en-US" smtClean="0">
                <a:latin typeface="Times New Roman" panose="02020603050405020304" pitchFamily="18" charset="0"/>
              </a:rPr>
              <a:pPr/>
              <a:t>40</a:t>
            </a:fld>
            <a:endParaRPr lang="en-US" altLang="en-US"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77042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0188" indent="-230188"/>
            <a:r>
              <a:rPr lang="en-US" altLang="en-US" smtClean="0">
                <a:latin typeface="Times New Roman" panose="02020603050405020304" pitchFamily="18" charset="0"/>
              </a:rPr>
              <a:t>The Least Recently Used replacement policy chooses to replace the page which has not been referenced for the longest time. This policy assumes the recent past will approximate the immediate future. The operating system keeps track of when each page was referenced by recording the time of reference or by maintaining a stack of references.</a:t>
            </a:r>
          </a:p>
          <a:p>
            <a:pPr marL="230188" indent="-230188"/>
            <a:r>
              <a:rPr lang="en-US" altLang="en-US" smtClean="0">
                <a:latin typeface="Times New Roman" panose="02020603050405020304" pitchFamily="18" charset="0"/>
                <a:cs typeface="Times New Roman" panose="02020603050405020304" pitchFamily="18" charset="0"/>
              </a:rPr>
              <a:t>LRU is a </a:t>
            </a:r>
            <a:r>
              <a:rPr lang="en-US" altLang="en-US" b="1" smtClean="0">
                <a:latin typeface="Times New Roman" panose="02020603050405020304" pitchFamily="18" charset="0"/>
                <a:cs typeface="Times New Roman" panose="02020603050405020304" pitchFamily="18" charset="0"/>
              </a:rPr>
              <a:t>stack algorithm</a:t>
            </a:r>
            <a:r>
              <a:rPr lang="en-US" altLang="en-US" smtClean="0">
                <a:latin typeface="Times New Roman" panose="02020603050405020304" pitchFamily="18" charset="0"/>
                <a:cs typeface="Times New Roman" panose="02020603050405020304" pitchFamily="18" charset="0"/>
              </a:rPr>
              <a:t> removal policy – increasing main memory causes either a decrease in or same number of page interrupts.</a:t>
            </a:r>
          </a:p>
          <a:p>
            <a:pPr marL="230188" indent="-230188"/>
            <a:r>
              <a:rPr lang="en-US" altLang="en-US" smtClean="0">
                <a:latin typeface="Times New Roman" panose="02020603050405020304" pitchFamily="18" charset="0"/>
                <a:cs typeface="Times New Roman" panose="02020603050405020304" pitchFamily="18" charset="0"/>
              </a:rPr>
              <a:t>LRU doesn’t have same anomaly that FIFO does.</a:t>
            </a:r>
            <a:endParaRPr lang="en-US" altLang="en-US" smtClean="0">
              <a:latin typeface="Times New Roman" panose="02020603050405020304" pitchFamily="18" charset="0"/>
            </a:endParaRPr>
          </a:p>
          <a:p>
            <a:pPr marL="230188" indent="-230188"/>
            <a:r>
              <a:rPr lang="en-US" altLang="en-US" smtClean="0">
                <a:latin typeface="Times New Roman" panose="02020603050405020304" pitchFamily="18" charset="0"/>
              </a:rPr>
              <a:t>The LRU algorithm looks at all three bits in the PMT before deciding which pages to swap out. (Text Book page 61)</a:t>
            </a:r>
          </a:p>
          <a:p>
            <a:pPr marL="230188" indent="-230188"/>
            <a:r>
              <a:rPr lang="en-US" altLang="en-US" smtClean="0">
                <a:latin typeface="Times New Roman" panose="02020603050405020304" pitchFamily="18" charset="0"/>
              </a:rPr>
              <a:t>LRU can be implemented with </a:t>
            </a:r>
          </a:p>
          <a:p>
            <a:pPr marL="230188" indent="-230188">
              <a:buFontTx/>
              <a:buAutoNum type="arabicPeriod"/>
            </a:pPr>
            <a:r>
              <a:rPr lang="en-US" altLang="en-US" smtClean="0">
                <a:latin typeface="Times New Roman" panose="02020603050405020304" pitchFamily="18" charset="0"/>
              </a:rPr>
              <a:t>counters : whenever a reference to a page is made , the contents of the clock register are copied to the time-of use field in the page table entry for that page. In this way, the system always have the time of the last reference to each page.</a:t>
            </a:r>
          </a:p>
          <a:p>
            <a:pPr marL="230188" indent="-230188">
              <a:buFontTx/>
              <a:buAutoNum type="arabicPeriod"/>
            </a:pPr>
            <a:r>
              <a:rPr lang="en-US" altLang="en-US" smtClean="0">
                <a:latin typeface="Times New Roman" panose="02020603050405020304" pitchFamily="18" charset="0"/>
              </a:rPr>
              <a:t>Stack:the top of the stack is always the most recently used page and the bottom is the LRU (example on next slide)</a:t>
            </a:r>
          </a:p>
          <a:p>
            <a:pPr marL="230188" indent="-230188"/>
            <a:r>
              <a:rPr lang="en-US" altLang="en-US" smtClean="0">
                <a:latin typeface="Times New Roman" panose="02020603050405020304" pitchFamily="18" charset="0"/>
              </a:rPr>
              <a:t> </a:t>
            </a:r>
          </a:p>
          <a:p>
            <a:pPr marL="230188" indent="-230188"/>
            <a:r>
              <a:rPr lang="en-US" altLang="en-US" smtClean="0">
                <a:latin typeface="Times New Roman" panose="02020603050405020304" pitchFamily="18" charset="0"/>
              </a:rPr>
              <a:t>Text Book Page 59 </a:t>
            </a:r>
          </a:p>
        </p:txBody>
      </p:sp>
    </p:spTree>
    <p:extLst>
      <p:ext uri="{BB962C8B-B14F-4D97-AF65-F5344CB8AC3E}">
        <p14:creationId xmlns:p14="http://schemas.microsoft.com/office/powerpoint/2010/main" val="527494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Least Recently Used diagram above illustrates the LRU algorithm. </a:t>
            </a:r>
          </a:p>
          <a:p>
            <a:r>
              <a:rPr lang="en-US" altLang="en-US" smtClean="0">
                <a:latin typeface="Times New Roman" panose="02020603050405020304" pitchFamily="18" charset="0"/>
              </a:rPr>
              <a:t>Notice that the most recently accessed page is now represented by the </a:t>
            </a:r>
            <a:r>
              <a:rPr lang="en-US" altLang="en-US" i="1" smtClean="0">
                <a:latin typeface="Times New Roman" panose="02020603050405020304" pitchFamily="18" charset="0"/>
              </a:rPr>
              <a:t>top</a:t>
            </a:r>
            <a:r>
              <a:rPr lang="en-US" altLang="en-US" smtClean="0">
                <a:latin typeface="Times New Roman" panose="02020603050405020304" pitchFamily="18" charset="0"/>
              </a:rPr>
              <a:t> page rectangle. The rectangles do not represent specific page frames as they did in the FIFO diagram. Thus, each reference necessitating a page fault (shown in red) is now on the top row.</a:t>
            </a:r>
          </a:p>
          <a:p>
            <a:r>
              <a:rPr lang="en-US" altLang="en-US" smtClean="0">
                <a:latin typeface="Times New Roman" panose="02020603050405020304" pitchFamily="18" charset="0"/>
              </a:rPr>
              <a:t>Further inspection will show that as more pages are allotted to the program the page references in each row do not change. Only the number of page faults changes. The set of pages in memory for </a:t>
            </a:r>
            <a:r>
              <a:rPr lang="en-US" altLang="en-US" b="1" smtClean="0">
                <a:latin typeface="Times New Roman" panose="02020603050405020304" pitchFamily="18" charset="0"/>
              </a:rPr>
              <a:t>n</a:t>
            </a:r>
            <a:r>
              <a:rPr lang="en-US" altLang="en-US" smtClean="0">
                <a:latin typeface="Times New Roman" panose="02020603050405020304" pitchFamily="18" charset="0"/>
              </a:rPr>
              <a:t> pages is thus a </a:t>
            </a:r>
            <a:r>
              <a:rPr lang="en-US" altLang="en-US" i="1" smtClean="0">
                <a:latin typeface="Times New Roman" panose="02020603050405020304" pitchFamily="18" charset="0"/>
              </a:rPr>
              <a:t>subset</a:t>
            </a:r>
            <a:r>
              <a:rPr lang="en-US" altLang="en-US" smtClean="0">
                <a:latin typeface="Times New Roman" panose="02020603050405020304" pitchFamily="18" charset="0"/>
              </a:rPr>
              <a:t> of the set of pages for </a:t>
            </a:r>
            <a:r>
              <a:rPr lang="en-US" altLang="en-US" b="1" smtClean="0">
                <a:latin typeface="Times New Roman" panose="02020603050405020304" pitchFamily="18" charset="0"/>
              </a:rPr>
              <a:t>n + 1</a:t>
            </a:r>
            <a:r>
              <a:rPr lang="en-US" altLang="en-US" smtClean="0">
                <a:latin typeface="Times New Roman" panose="02020603050405020304" pitchFamily="18" charset="0"/>
              </a:rPr>
              <a:t> page frames. In fact, the diagram could be considered a </a:t>
            </a:r>
            <a:r>
              <a:rPr lang="en-US" altLang="en-US" b="1" smtClean="0">
                <a:latin typeface="Times New Roman" panose="02020603050405020304" pitchFamily="18" charset="0"/>
              </a:rPr>
              <a:t>STACK</a:t>
            </a:r>
            <a:r>
              <a:rPr lang="en-US" altLang="en-US" smtClean="0">
                <a:latin typeface="Times New Roman" panose="02020603050405020304" pitchFamily="18" charset="0"/>
              </a:rPr>
              <a:t> data structure with the depth of the stack representing the number of page frames. If a page is not on the stack (i.e. is found a depth greater than the number of page frames) then a page fault occurs.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Reference: http://cne.gmu.edu/modules/vm/yellow/lru.html</a:t>
            </a:r>
          </a:p>
          <a:p>
            <a:r>
              <a:rPr lang="en-US" altLang="en-US" smtClean="0">
                <a:latin typeface="Times New Roman" panose="02020603050405020304" pitchFamily="18" charset="0"/>
              </a:rPr>
              <a:t>More examples in the Text Book pages 59 and 60</a:t>
            </a:r>
          </a:p>
        </p:txBody>
      </p:sp>
    </p:spTree>
    <p:extLst>
      <p:ext uri="{BB962C8B-B14F-4D97-AF65-F5344CB8AC3E}">
        <p14:creationId xmlns:p14="http://schemas.microsoft.com/office/powerpoint/2010/main" val="78267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6F74A3-F95D-4AE3-BB53-0888BB47FBAA}" type="slidenum">
              <a:rPr lang="en-US" altLang="en-US" smtClean="0">
                <a:latin typeface="Times New Roman" panose="02020603050405020304" pitchFamily="18" charset="0"/>
              </a:rPr>
              <a:pPr/>
              <a:t>44</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49391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CB65A5-2468-4909-8728-14FD560E6A2B}" type="slidenum">
              <a:rPr lang="en-US" altLang="en-US" smtClean="0">
                <a:latin typeface="Times New Roman" panose="02020603050405020304" pitchFamily="18" charset="0"/>
              </a:rPr>
              <a:pPr/>
              <a:t>45</a:t>
            </a:fld>
            <a:endParaRPr lang="en-US" altLang="en-US"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0004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DBFEA6-3910-4BAD-B398-A5837700CF53}" type="slidenum">
              <a:rPr lang="en-US" altLang="en-US" smtClean="0">
                <a:latin typeface="Times New Roman" panose="02020603050405020304" pitchFamily="18" charset="0"/>
              </a:rPr>
              <a:pPr/>
              <a:t>46</a:t>
            </a:fld>
            <a:endParaRPr lang="en-US" altLang="en-US"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2078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BAACF8-7B40-4496-A9E0-0A1040B306EE}"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3949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09F981-B007-477B-B6D0-E0088CD473AB}" type="slidenum">
              <a:rPr lang="en-US" altLang="en-US" smtClean="0">
                <a:latin typeface="Helvetica" panose="020B0604020202020204" pitchFamily="34" charset="0"/>
              </a:rPr>
              <a:pPr/>
              <a:t>4</a:t>
            </a:fld>
            <a:endParaRPr lang="en-US" altLang="en-US" smtClean="0">
              <a:latin typeface="Helvetica"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5787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21D5F0-748D-4777-AA0C-6D0BE4C4CF2C}" type="slidenum">
              <a:rPr lang="en-US" altLang="en-US" smtClean="0">
                <a:latin typeface="Helvetica" panose="020B0604020202020204" pitchFamily="34" charset="0"/>
              </a:rPr>
              <a:pPr/>
              <a:t>6</a:t>
            </a:fld>
            <a:endParaRPr lang="en-US" altLang="en-US" smtClean="0">
              <a:latin typeface="Helvetica"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1986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3FC2C-23B3-43FE-8A9A-46EC215A747A}"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1626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86C2D5-0CA2-4045-BE72-2DB2D6B75531}" type="slidenum">
              <a:rPr lang="en-US" altLang="en-US" smtClean="0">
                <a:latin typeface="Times New Roman" panose="02020603050405020304" pitchFamily="18" charset="0"/>
              </a:rPr>
              <a:pPr/>
              <a:t>8</a:t>
            </a:fld>
            <a:endParaRPr lang="en-US" altLang="en-US"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7085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0D59BF-88CF-41AD-9487-3B19334DCB31}" type="slidenum">
              <a:rPr lang="en-US" altLang="en-US" smtClean="0">
                <a:latin typeface="Times New Roman" panose="02020603050405020304" pitchFamily="18" charset="0"/>
              </a:rPr>
              <a:pPr/>
              <a:t>13</a:t>
            </a:fld>
            <a:endParaRPr lang="en-US" altLang="en-US"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3979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C989B9-D726-4D74-A17F-0B32FB242509}" type="slidenum">
              <a:rPr lang="en-US" altLang="en-US" smtClean="0">
                <a:latin typeface="Times New Roman" panose="02020603050405020304" pitchFamily="18" charset="0"/>
              </a:rPr>
              <a:pPr/>
              <a:t>14</a:t>
            </a:fld>
            <a:endParaRPr lang="en-US" altLang="en-US"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79220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D45371DA-FCAF-4F96-858A-1AE7619D3802}" type="datetime1">
              <a:rPr lang="en-US" smtClean="0"/>
              <a:t>3/10/2021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A893D8C9-8E62-407B-8883-F08A7B929D42}" type="datetime1">
              <a:rPr lang="en-US" smtClean="0"/>
              <a:t>3/10/2021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1ACDCD30-9112-41CF-8D10-26AFB40332AE}" type="datetime1">
              <a:rPr lang="en-US" smtClean="0"/>
              <a:t>3/10/2021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360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7DA27440-7F53-4435-9251-F7D672E1D1C5}" type="datetime1">
              <a:rPr lang="en-US" smtClean="0"/>
              <a:t>3/10/2021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a:t>
            </a:r>
            <a:br>
              <a:rPr lang="en-US" dirty="0" smtClean="0"/>
            </a:br>
            <a:r>
              <a:rPr lang="en-US" dirty="0" smtClean="0"/>
              <a:t>Memory</a:t>
            </a:r>
            <a:endParaRPr lang="en-US" dirty="0"/>
          </a:p>
        </p:txBody>
      </p:sp>
      <p:sp>
        <p:nvSpPr>
          <p:cNvPr id="3" name="Subtitle 2"/>
          <p:cNvSpPr>
            <a:spLocks noGrp="1"/>
          </p:cNvSpPr>
          <p:nvPr>
            <p:ph type="subTitle" idx="1"/>
          </p:nvPr>
        </p:nvSpPr>
        <p:spPr/>
        <p:txBody>
          <a:bodyPr/>
          <a:lstStyle/>
          <a:p>
            <a:r>
              <a:rPr lang="en-US"/>
              <a:t>Module </a:t>
            </a:r>
            <a:r>
              <a:rPr lang="en-US" dirty="0"/>
              <a:t>5</a:t>
            </a:r>
          </a:p>
          <a:p>
            <a:r>
              <a:rPr lang="en-US" dirty="0"/>
              <a:t>ITSC205</a:t>
            </a:r>
          </a:p>
          <a:p>
            <a:r>
              <a:rPr lang="en-US" dirty="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Demand Paging</a:t>
            </a:r>
          </a:p>
        </p:txBody>
      </p:sp>
      <p:sp>
        <p:nvSpPr>
          <p:cNvPr id="22531" name="Content Placeholder 2"/>
          <p:cNvSpPr>
            <a:spLocks noGrp="1"/>
          </p:cNvSpPr>
          <p:nvPr>
            <p:ph idx="1"/>
          </p:nvPr>
        </p:nvSpPr>
        <p:spPr>
          <a:xfrm>
            <a:off x="838200" y="1401878"/>
            <a:ext cx="10515600" cy="4708989"/>
          </a:xfrm>
        </p:spPr>
        <p:txBody>
          <a:bodyPr>
            <a:normAutofit/>
          </a:bodyPr>
          <a:lstStyle/>
          <a:p>
            <a:pPr>
              <a:buFont typeface="Wingdings" panose="05000000000000000000" pitchFamily="2" charset="2"/>
              <a:buChar char="§"/>
            </a:pPr>
            <a:r>
              <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rPr>
              <a:t>Demand paging </a:t>
            </a:r>
            <a:r>
              <a:rPr lang="en-US" altLang="en-US" dirty="0">
                <a:latin typeface="Verdana" panose="020B0604030504040204" pitchFamily="34" charset="0"/>
                <a:ea typeface="Verdana" panose="020B0604030504040204" pitchFamily="34" charset="0"/>
                <a:cs typeface="Arial" panose="020B0604020202020204" pitchFamily="34" charset="0"/>
              </a:rPr>
              <a:t>is a common technique used in virtual memory systems, where processes located in disk are swapped into memory. But Instead of swapping the entire process, </a:t>
            </a:r>
            <a:r>
              <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rPr>
              <a:t>only the pages needed </a:t>
            </a:r>
            <a:r>
              <a:rPr lang="en-US" altLang="en-US" dirty="0">
                <a:latin typeface="Verdana" panose="020B0604030504040204" pitchFamily="34" charset="0"/>
                <a:ea typeface="Verdana" panose="020B0604030504040204" pitchFamily="34" charset="0"/>
                <a:cs typeface="Arial" panose="020B0604020202020204" pitchFamily="34" charset="0"/>
              </a:rPr>
              <a:t>during the program execution are loaded into memory</a:t>
            </a:r>
            <a:r>
              <a:rPr lang="en-US" altLang="en-US" dirty="0" smtClean="0">
                <a:latin typeface="Verdana" panose="020B0604030504040204" pitchFamily="34" charset="0"/>
                <a:ea typeface="Verdana" panose="020B0604030504040204" pitchFamily="34" charset="0"/>
                <a:cs typeface="Arial" panose="020B0604020202020204" pitchFamily="34" charset="0"/>
              </a:rPr>
              <a:t>.</a:t>
            </a:r>
          </a:p>
          <a:p>
            <a:pPr>
              <a:buFont typeface="Wingdings" panose="05000000000000000000" pitchFamily="2" charset="2"/>
              <a:buChar char="§"/>
            </a:pPr>
            <a:r>
              <a:rPr lang="en-US" altLang="en-US" dirty="0" smtClean="0">
                <a:latin typeface="Verdana" panose="020B0604030504040204" pitchFamily="34" charset="0"/>
                <a:ea typeface="Verdana" panose="020B0604030504040204" pitchFamily="34" charset="0"/>
                <a:cs typeface="Arial" panose="020B0604020202020204" pitchFamily="34" charset="0"/>
              </a:rPr>
              <a:t>Initially RAM is empty as the CPU request pages the OS will be trap and only needed pages will be paged into RAM from the storage (hard disk)</a:t>
            </a:r>
            <a:endParaRPr lang="en-US" altLang="en-US"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0487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Demand Paging</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A page fault causes the following:</a:t>
            </a:r>
          </a:p>
          <a:p>
            <a:pPr lvl="1">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Trap to the operating system</a:t>
            </a:r>
          </a:p>
          <a:p>
            <a:pPr lvl="1">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Save the registers and process state (context switch) </a:t>
            </a:r>
          </a:p>
          <a:p>
            <a:pPr lvl="1">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Determine that the interrupt was a </a:t>
            </a:r>
            <a:r>
              <a:rPr lang="en-US" altLang="en-US" sz="3000" dirty="0">
                <a:solidFill>
                  <a:srgbClr val="FF0000"/>
                </a:solidFill>
                <a:latin typeface="Verdana" panose="020B0604030504040204" pitchFamily="34" charset="0"/>
                <a:ea typeface="Verdana" panose="020B0604030504040204" pitchFamily="34" charset="0"/>
                <a:cs typeface="Arial" panose="020B0604020202020204" pitchFamily="34" charset="0"/>
              </a:rPr>
              <a:t>page fault</a:t>
            </a:r>
          </a:p>
          <a:p>
            <a:pPr lvl="1">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Check that the page reference was legal and determine the location of the page on the disk</a:t>
            </a:r>
          </a:p>
          <a:p>
            <a:pPr lvl="1">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Issue a read from the disk to a </a:t>
            </a:r>
            <a:r>
              <a:rPr lang="en-US" altLang="en-US" sz="3000" dirty="0">
                <a:solidFill>
                  <a:srgbClr val="FF0000"/>
                </a:solidFill>
                <a:latin typeface="Verdana" panose="020B0604030504040204" pitchFamily="34" charset="0"/>
                <a:ea typeface="Verdana" panose="020B0604030504040204" pitchFamily="34" charset="0"/>
                <a:cs typeface="Arial" panose="020B0604020202020204" pitchFamily="34" charset="0"/>
              </a:rPr>
              <a:t>free frame</a:t>
            </a:r>
            <a:r>
              <a:rPr lang="en-US" altLang="en-US" sz="3000" dirty="0">
                <a:latin typeface="Verdana" panose="020B0604030504040204" pitchFamily="34" charset="0"/>
                <a:ea typeface="Verdana" panose="020B0604030504040204" pitchFamily="34" charset="0"/>
                <a:cs typeface="Arial" panose="020B0604020202020204" pitchFamily="34" charset="0"/>
              </a:rPr>
              <a:t>:</a:t>
            </a:r>
          </a:p>
          <a:p>
            <a:pPr marL="1313259" lvl="2" indent="-457200">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Wait in a queue for this device until the read request is serviced</a:t>
            </a:r>
          </a:p>
          <a:p>
            <a:pPr marL="1313259" lvl="2" indent="-457200">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Wait for the device seek and/or latency time</a:t>
            </a:r>
          </a:p>
          <a:p>
            <a:pPr marL="1313259" lvl="2" indent="-457200">
              <a:buFont typeface="Wingdings" panose="05000000000000000000" pitchFamily="2" charset="2"/>
              <a:buChar char="§"/>
            </a:pPr>
            <a:r>
              <a:rPr lang="en-US" altLang="en-US" sz="3000" dirty="0">
                <a:latin typeface="Verdana" panose="020B0604030504040204" pitchFamily="34" charset="0"/>
                <a:ea typeface="Verdana" panose="020B0604030504040204" pitchFamily="34" charset="0"/>
                <a:cs typeface="Arial" panose="020B0604020202020204" pitchFamily="34" charset="0"/>
              </a:rPr>
              <a:t>Begin the </a:t>
            </a:r>
            <a:r>
              <a:rPr lang="en-US" altLang="en-US" sz="3000" dirty="0">
                <a:solidFill>
                  <a:srgbClr val="FF0000"/>
                </a:solidFill>
                <a:latin typeface="Verdana" panose="020B0604030504040204" pitchFamily="34" charset="0"/>
                <a:ea typeface="Verdana" panose="020B0604030504040204" pitchFamily="34" charset="0"/>
                <a:cs typeface="Arial" panose="020B0604020202020204" pitchFamily="34" charset="0"/>
              </a:rPr>
              <a:t>transfer of the page to a free frame</a:t>
            </a:r>
          </a:p>
          <a:p>
            <a:pPr>
              <a:buFont typeface="Wingdings" panose="05000000000000000000" pitchFamily="2" charset="2"/>
              <a:buChar char="§"/>
            </a:pPr>
            <a:endParaRPr lang="en-US" altLang="en-US" dirty="0">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
            </a:pPr>
            <a:endParaRPr lang="en-US" altLang="en-US" sz="1800" dirty="0">
              <a:latin typeface="Arial" panose="020B0604020202020204" pitchFamily="34" charset="0"/>
              <a:cs typeface="Arial" panose="020B0604020202020204" pitchFamily="34" charset="0"/>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18756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200" y="170637"/>
            <a:ext cx="10515600" cy="1325563"/>
          </a:xfrm>
        </p:spPr>
        <p:txBody>
          <a:bodyPr/>
          <a:lstStyle/>
          <a:p>
            <a:r>
              <a:rPr lang="en-US" altLang="en-US" dirty="0" smtClean="0"/>
              <a:t>Demand Paging</a:t>
            </a:r>
          </a:p>
        </p:txBody>
      </p:sp>
      <p:sp>
        <p:nvSpPr>
          <p:cNvPr id="23555" name="Content Placeholder 2"/>
          <p:cNvSpPr>
            <a:spLocks noGrp="1"/>
          </p:cNvSpPr>
          <p:nvPr>
            <p:ph idx="1"/>
          </p:nvPr>
        </p:nvSpPr>
        <p:spPr>
          <a:xfrm>
            <a:off x="503664" y="1510216"/>
            <a:ext cx="10515600" cy="4351338"/>
          </a:xfrm>
        </p:spPr>
        <p:txBody>
          <a:bodyPr>
            <a:normAutofit fontScale="92500" lnSpcReduction="20000"/>
          </a:bodyPr>
          <a:lstStyle/>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While </a:t>
            </a:r>
            <a:r>
              <a:rPr lang="en-US" altLang="en-US" sz="3200" dirty="0">
                <a:latin typeface="Verdana" panose="020B0604030504040204" pitchFamily="34" charset="0"/>
                <a:ea typeface="Verdana" panose="020B0604030504040204" pitchFamily="34" charset="0"/>
                <a:cs typeface="Arial" panose="020B0604020202020204" pitchFamily="34" charset="0"/>
              </a:rPr>
              <a:t>waiting for I/O to complete, allocate the CPU to some other process</a:t>
            </a:r>
          </a:p>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Receive </a:t>
            </a:r>
            <a:r>
              <a:rPr lang="en-US" altLang="en-US" sz="3200" dirty="0">
                <a:latin typeface="Verdana" panose="020B0604030504040204" pitchFamily="34" charset="0"/>
                <a:ea typeface="Verdana" panose="020B0604030504040204" pitchFamily="34" charset="0"/>
                <a:cs typeface="Arial" panose="020B0604020202020204" pitchFamily="34" charset="0"/>
              </a:rPr>
              <a:t>an interrupt from the disk I/O subsystem (I/O completed)</a:t>
            </a:r>
          </a:p>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Save </a:t>
            </a:r>
            <a:r>
              <a:rPr lang="en-US" altLang="en-US" sz="3200" dirty="0">
                <a:latin typeface="Verdana" panose="020B0604030504040204" pitchFamily="34" charset="0"/>
                <a:ea typeface="Verdana" panose="020B0604030504040204" pitchFamily="34" charset="0"/>
                <a:cs typeface="Arial" panose="020B0604020202020204" pitchFamily="34" charset="0"/>
              </a:rPr>
              <a:t>the registers and process state for the other process (context switch)</a:t>
            </a:r>
          </a:p>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Determine </a:t>
            </a:r>
            <a:r>
              <a:rPr lang="en-US" altLang="en-US" sz="3200" dirty="0">
                <a:latin typeface="Verdana" panose="020B0604030504040204" pitchFamily="34" charset="0"/>
                <a:ea typeface="Verdana" panose="020B0604030504040204" pitchFamily="34" charset="0"/>
                <a:cs typeface="Arial" panose="020B0604020202020204" pitchFamily="34" charset="0"/>
              </a:rPr>
              <a:t>that the interrupt was from the disk</a:t>
            </a:r>
          </a:p>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Correct </a:t>
            </a:r>
            <a:r>
              <a:rPr lang="en-US" altLang="en-US" sz="3200" dirty="0">
                <a:latin typeface="Verdana" panose="020B0604030504040204" pitchFamily="34" charset="0"/>
                <a:ea typeface="Verdana" panose="020B0604030504040204" pitchFamily="34" charset="0"/>
                <a:cs typeface="Arial" panose="020B0604020202020204" pitchFamily="34" charset="0"/>
              </a:rPr>
              <a:t>the page table and other tables to show page is now in memory</a:t>
            </a:r>
          </a:p>
          <a:p>
            <a:pPr marL="885825" lvl="1" indent="-457200">
              <a:buFont typeface="Wingdings" panose="05000000000000000000" pitchFamily="2" charset="2"/>
              <a:buChar char="§"/>
              <a:tabLst>
                <a:tab pos="2318147" algn="l"/>
                <a:tab pos="3059906" algn="l"/>
              </a:tabLst>
            </a:pPr>
            <a:r>
              <a:rPr lang="en-US" altLang="en-US" sz="3200" dirty="0" smtClean="0">
                <a:latin typeface="Verdana" panose="020B0604030504040204" pitchFamily="34" charset="0"/>
                <a:ea typeface="Verdana" panose="020B0604030504040204" pitchFamily="34" charset="0"/>
                <a:cs typeface="Arial" panose="020B0604020202020204" pitchFamily="34" charset="0"/>
              </a:rPr>
              <a:t>Wait </a:t>
            </a:r>
            <a:r>
              <a:rPr lang="en-US" altLang="en-US" sz="3200" dirty="0">
                <a:latin typeface="Verdana" panose="020B0604030504040204" pitchFamily="34" charset="0"/>
                <a:ea typeface="Verdana" panose="020B0604030504040204" pitchFamily="34" charset="0"/>
                <a:cs typeface="Arial" panose="020B0604020202020204" pitchFamily="34" charset="0"/>
              </a:rPr>
              <a:t>for the CPU to be allocated to this process again</a:t>
            </a:r>
          </a:p>
          <a:p>
            <a:pPr marL="428625" lvl="1" indent="0">
              <a:buNone/>
              <a:tabLst>
                <a:tab pos="2318147" algn="l"/>
                <a:tab pos="3059906" algn="l"/>
              </a:tabLst>
            </a:pPr>
            <a:endParaRPr lang="en-US" altLang="en-US" sz="2800" dirty="0">
              <a:latin typeface="Verdana" panose="020B0604030504040204" pitchFamily="34" charset="0"/>
              <a:ea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067003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0"/>
            <a:ext cx="11026698" cy="1325563"/>
          </a:xfrm>
        </p:spPr>
        <p:txBody>
          <a:bodyPr>
            <a:normAutofit/>
          </a:bodyPr>
          <a:lstStyle/>
          <a:p>
            <a:pPr eaLnBrk="1" hangingPunct="1"/>
            <a:r>
              <a:rPr lang="en-US" altLang="en-US" sz="3600" dirty="0"/>
              <a:t>Transfer of a Paged Memory </a:t>
            </a:r>
            <a:r>
              <a:rPr lang="en-US" altLang="en-US" sz="3600" dirty="0" smtClean="0"/>
              <a:t>to Contiguous </a:t>
            </a:r>
            <a:r>
              <a:rPr lang="en-US" altLang="en-US" sz="3600" dirty="0"/>
              <a:t>Disk Space</a:t>
            </a:r>
          </a:p>
        </p:txBody>
      </p:sp>
      <p:pic>
        <p:nvPicPr>
          <p:cNvPr id="2457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305" y="1325563"/>
            <a:ext cx="6365081" cy="518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52453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151508"/>
            <a:ext cx="10515600" cy="1325563"/>
          </a:xfrm>
        </p:spPr>
        <p:txBody>
          <a:bodyPr/>
          <a:lstStyle/>
          <a:p>
            <a:pPr eaLnBrk="1" hangingPunct="1"/>
            <a:r>
              <a:rPr lang="en-US" altLang="en-US" dirty="0" smtClean="0"/>
              <a:t>Page Fault</a:t>
            </a:r>
          </a:p>
        </p:txBody>
      </p:sp>
      <p:sp>
        <p:nvSpPr>
          <p:cNvPr id="26627" name="Rectangle 3"/>
          <p:cNvSpPr>
            <a:spLocks noGrp="1" noChangeArrowheads="1"/>
          </p:cNvSpPr>
          <p:nvPr>
            <p:ph idx="1"/>
          </p:nvPr>
        </p:nvSpPr>
        <p:spPr>
          <a:xfrm>
            <a:off x="838200" y="1446483"/>
            <a:ext cx="10515600" cy="4351338"/>
          </a:xfrm>
        </p:spPr>
        <p:txBody>
          <a:bodyPr>
            <a:noAutofit/>
          </a:bodyPr>
          <a:lstStyle/>
          <a:p>
            <a:r>
              <a:rPr lang="en-US" altLang="en-US" dirty="0">
                <a:latin typeface="Verdana" panose="020B0604030504040204" pitchFamily="34" charset="0"/>
                <a:ea typeface="Verdana" panose="020B0604030504040204" pitchFamily="34" charset="0"/>
              </a:rPr>
              <a:t>Accessing a page that isn’t resident in memory but is on disk in a page file or a mapped file</a:t>
            </a:r>
            <a:endParaRPr lang="en-US" altLang="en-US" dirty="0">
              <a:latin typeface="Verdana" panose="020B0604030504040204" pitchFamily="34" charset="0"/>
              <a:ea typeface="Verdana" panose="020B0604030504040204" pitchFamily="34" charset="0"/>
              <a:cs typeface="Arial" panose="020B0604020202020204" pitchFamily="34" charset="0"/>
            </a:endParaRPr>
          </a:p>
          <a:p>
            <a:pPr>
              <a:lnSpc>
                <a:spcPct val="90000"/>
              </a:lnSpc>
            </a:pPr>
            <a:r>
              <a:rPr lang="en-US" altLang="en-US" dirty="0">
                <a:latin typeface="Verdana" panose="020B0604030504040204" pitchFamily="34" charset="0"/>
                <a:ea typeface="Verdana" panose="020B0604030504040204" pitchFamily="34" charset="0"/>
                <a:cs typeface="Arial" panose="020B0604020202020204" pitchFamily="34" charset="0"/>
              </a:rPr>
              <a:t>If there is a reference to a page, the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first reference </a:t>
            </a:r>
            <a:r>
              <a:rPr lang="en-US" altLang="en-US" dirty="0">
                <a:latin typeface="Verdana" panose="020B0604030504040204" pitchFamily="34" charset="0"/>
                <a:ea typeface="Verdana" panose="020B0604030504040204" pitchFamily="34" charset="0"/>
                <a:cs typeface="Arial" panose="020B0604020202020204" pitchFamily="34" charset="0"/>
              </a:rPr>
              <a:t>to that page will </a:t>
            </a:r>
            <a:r>
              <a:rPr lang="en-US" altLang="en-US" b="1" dirty="0">
                <a:latin typeface="Verdana" panose="020B0604030504040204" pitchFamily="34" charset="0"/>
                <a:ea typeface="Verdana" panose="020B0604030504040204" pitchFamily="34" charset="0"/>
                <a:cs typeface="Arial" panose="020B0604020202020204" pitchFamily="34" charset="0"/>
              </a:rPr>
              <a:t>trap</a:t>
            </a:r>
            <a:r>
              <a:rPr lang="en-US" altLang="en-US" dirty="0">
                <a:latin typeface="Verdana" panose="020B0604030504040204" pitchFamily="34" charset="0"/>
                <a:ea typeface="Verdana" panose="020B0604030504040204" pitchFamily="34" charset="0"/>
                <a:cs typeface="Arial" panose="020B0604020202020204" pitchFamily="34" charset="0"/>
              </a:rPr>
              <a:t> the operating system and generates a </a:t>
            </a:r>
            <a:r>
              <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page </a:t>
            </a:r>
            <a:r>
              <a:rPr lang="en-US" altLang="en-US" b="1" dirty="0" smtClean="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fault</a:t>
            </a:r>
          </a:p>
          <a:p>
            <a:pPr>
              <a:lnSpc>
                <a:spcPct val="90000"/>
              </a:lnSpc>
            </a:pPr>
            <a:r>
              <a:rPr lang="en-US" altLang="en-US" b="1" dirty="0" smtClean="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Page Fault types</a:t>
            </a:r>
          </a:p>
          <a:p>
            <a:pPr lvl="1"/>
            <a:r>
              <a:rPr lang="en-US" altLang="en-US" b="1" dirty="0" smtClean="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Soft: page in RAM but in a different state </a:t>
            </a:r>
          </a:p>
          <a:p>
            <a:pPr lvl="1"/>
            <a:r>
              <a:rPr lang="en-US" altLang="en-US" b="1" dirty="0" smtClean="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Hard invalid page, page located in storage (disk)</a:t>
            </a:r>
            <a:endPar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92678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719"/>
            <a:ext cx="10515600" cy="1325563"/>
          </a:xfrm>
        </p:spPr>
        <p:txBody>
          <a:bodyPr/>
          <a:lstStyle/>
          <a:p>
            <a:r>
              <a:rPr lang="en-CA" dirty="0" smtClean="0"/>
              <a:t>Page Fault</a:t>
            </a:r>
            <a:endParaRPr lang="en-CA" dirty="0"/>
          </a:p>
        </p:txBody>
      </p:sp>
      <p:sp>
        <p:nvSpPr>
          <p:cNvPr id="3" name="Content Placeholder 2"/>
          <p:cNvSpPr>
            <a:spLocks noGrp="1"/>
          </p:cNvSpPr>
          <p:nvPr>
            <p:ph idx="1"/>
          </p:nvPr>
        </p:nvSpPr>
        <p:spPr>
          <a:xfrm>
            <a:off x="838200" y="1513391"/>
            <a:ext cx="10515600" cy="4351338"/>
          </a:xfrm>
        </p:spPr>
        <p:txBody>
          <a:bodyPr>
            <a:normAutofit/>
          </a:bodyPr>
          <a:lstStyle/>
          <a:p>
            <a:pPr>
              <a:buFont typeface="Monotype Sorts" pitchFamily="-84" charset="2"/>
              <a:buAutoNum type="arabicPeriod"/>
            </a:pP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Operating system looks at another table to decide:</a:t>
            </a:r>
          </a:p>
          <a:p>
            <a:pPr marL="854869" lvl="1" indent="-365522"/>
            <a:r>
              <a:rPr lang="en-US" altLang="en-US" sz="2800" dirty="0">
                <a:latin typeface="Verdana" panose="020B0604030504040204" pitchFamily="34" charset="0"/>
                <a:ea typeface="Verdana" panose="020B0604030504040204" pitchFamily="34" charset="0"/>
                <a:cs typeface="Arial" panose="020B0604020202020204" pitchFamily="34" charset="0"/>
              </a:rPr>
              <a:t>Invalid reference </a:t>
            </a:r>
            <a:r>
              <a:rPr lang="en-US" altLang="en-US" sz="28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abort</a:t>
            </a:r>
          </a:p>
          <a:p>
            <a:pPr marL="854869" lvl="1" indent="-365522"/>
            <a:r>
              <a:rPr lang="en-US" altLang="en-US" sz="28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Just not in memory</a:t>
            </a:r>
          </a:p>
          <a:p>
            <a:pPr>
              <a:buFont typeface="Monotype Sorts" pitchFamily="-84" charset="2"/>
              <a:buAutoNum type="arabicPeriod"/>
            </a:pP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Get empty frame</a:t>
            </a:r>
          </a:p>
          <a:p>
            <a:pPr>
              <a:buFont typeface="Monotype Sorts" pitchFamily="-84" charset="2"/>
              <a:buAutoNum type="arabicPeriod"/>
            </a:pP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Swap page into frame via scheduled disk operation</a:t>
            </a:r>
          </a:p>
          <a:p>
            <a:pPr>
              <a:buFont typeface="Monotype Sorts" pitchFamily="-84" charset="2"/>
              <a:buAutoNum type="arabicPeriod"/>
            </a:pP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Reset tables to indicate page now in memory</a:t>
            </a:r>
            <a:b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b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Set validation bit = </a:t>
            </a:r>
            <a:r>
              <a:rPr lang="en-US" altLang="en-US"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v</a:t>
            </a:r>
            <a:endPar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endParaRPr>
          </a:p>
          <a:p>
            <a:pPr>
              <a:buFont typeface="Monotype Sorts" pitchFamily="-84" charset="2"/>
              <a:buAutoNum type="arabicPeriod"/>
            </a:pPr>
            <a:r>
              <a:rPr lang="en-US" altLang="en-US"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Restart the instruction that caused the page fault</a:t>
            </a:r>
          </a:p>
          <a:p>
            <a:endParaRPr lang="en-CA" sz="3200"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09128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199" y="7172"/>
            <a:ext cx="10515600" cy="1325563"/>
          </a:xfrm>
        </p:spPr>
        <p:txBody>
          <a:bodyPr>
            <a:normAutofit/>
          </a:bodyPr>
          <a:lstStyle/>
          <a:p>
            <a:pPr eaLnBrk="1" hangingPunct="1"/>
            <a:r>
              <a:rPr lang="en-US" altLang="en-US" dirty="0" smtClean="0"/>
              <a:t>Steps in Handling a Page Fault</a:t>
            </a:r>
          </a:p>
        </p:txBody>
      </p:sp>
      <p:pic>
        <p:nvPicPr>
          <p:cNvPr id="2867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139" y="1173870"/>
            <a:ext cx="6893719" cy="511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183064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Windows Page File</a:t>
            </a:r>
          </a:p>
        </p:txBody>
      </p:sp>
      <p:sp>
        <p:nvSpPr>
          <p:cNvPr id="30723" name="Content Placeholder 2"/>
          <p:cNvSpPr>
            <a:spLocks noGrp="1"/>
          </p:cNvSpPr>
          <p:nvPr>
            <p:ph idx="1"/>
          </p:nvPr>
        </p:nvSpPr>
        <p:spPr>
          <a:xfrm>
            <a:off x="838200" y="1437202"/>
            <a:ext cx="10515600" cy="4530328"/>
          </a:xfrm>
        </p:spPr>
        <p:txBody>
          <a:bodyPr>
            <a:noAutofit/>
          </a:bodyPr>
          <a:lstStyle/>
          <a:p>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Page file </a:t>
            </a:r>
            <a:r>
              <a:rPr lang="en-US" altLang="en-US" sz="2400" dirty="0">
                <a:latin typeface="Verdana" panose="020B0604030504040204" pitchFamily="34" charset="0"/>
                <a:ea typeface="Verdana" panose="020B0604030504040204" pitchFamily="34" charset="0"/>
                <a:cs typeface="Arial" panose="020B0604020202020204" pitchFamily="34" charset="0"/>
              </a:rPr>
              <a:t>is used to store modified pages that are still in use by some process but have had to be written to disk. Page file space is reserved when the pages are initially committed. </a:t>
            </a:r>
          </a:p>
          <a:p>
            <a:r>
              <a:rPr lang="en-US" altLang="en-US" sz="2400" dirty="0">
                <a:latin typeface="Verdana" panose="020B0604030504040204" pitchFamily="34" charset="0"/>
                <a:ea typeface="Verdana" panose="020B0604030504040204" pitchFamily="34" charset="0"/>
                <a:cs typeface="Arial" panose="020B0604020202020204" pitchFamily="34" charset="0"/>
              </a:rPr>
              <a:t>The paging file is only one aspect of virtual memory. In fact, even if you run with no page file at all, Windows will still be using virtual memory.</a:t>
            </a:r>
          </a:p>
          <a:p>
            <a:r>
              <a:rPr lang="en-US" altLang="en-US" sz="2400" dirty="0">
                <a:latin typeface="Verdana" panose="020B0604030504040204" pitchFamily="34" charset="0"/>
                <a:ea typeface="Verdana" panose="020B0604030504040204" pitchFamily="34" charset="0"/>
                <a:cs typeface="Arial" panose="020B0604020202020204" pitchFamily="34" charset="0"/>
              </a:rPr>
              <a:t>Once the page files are open, they can’t be deleted while the system is running because the System process maintains an open handle to each page file. </a:t>
            </a:r>
          </a:p>
          <a:p>
            <a:r>
              <a:rPr lang="en-US" altLang="en-US" sz="2400" b="1" dirty="0">
                <a:latin typeface="Verdana" panose="020B0604030504040204" pitchFamily="34" charset="0"/>
                <a:ea typeface="Verdana" panose="020B0604030504040204" pitchFamily="34" charset="0"/>
                <a:cs typeface="Arial" panose="020B0604020202020204" pitchFamily="34" charset="0"/>
              </a:rPr>
              <a:t>Page File</a:t>
            </a:r>
            <a:r>
              <a:rPr lang="en-US" altLang="en-US" sz="2400" dirty="0">
                <a:latin typeface="Verdana" panose="020B0604030504040204" pitchFamily="34" charset="0"/>
                <a:ea typeface="Verdana" panose="020B0604030504040204" pitchFamily="34" charset="0"/>
                <a:cs typeface="Arial" panose="020B0604020202020204" pitchFamily="34" charset="0"/>
              </a:rPr>
              <a:t>: \??\C:\pagefile.sys</a:t>
            </a:r>
          </a:p>
          <a:p>
            <a:r>
              <a:rPr lang="en-US" altLang="en-US" sz="2400" dirty="0">
                <a:latin typeface="Verdana" panose="020B0604030504040204" pitchFamily="34" charset="0"/>
                <a:ea typeface="Verdana" panose="020B0604030504040204" pitchFamily="34" charset="0"/>
                <a:cs typeface="Arial" panose="020B0604020202020204" pitchFamily="34" charset="0"/>
              </a:rPr>
              <a:t>Increasing the size of the page file does not change system performance, it simply means the system can have more committed virtual memory. </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596633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US" altLang="en-US" dirty="0" smtClean="0"/>
              <a:t>Windows Page File</a:t>
            </a:r>
          </a:p>
        </p:txBody>
      </p:sp>
      <p:sp>
        <p:nvSpPr>
          <p:cNvPr id="31747" name="Content Placeholder 4"/>
          <p:cNvSpPr>
            <a:spLocks noGrp="1"/>
          </p:cNvSpPr>
          <p:nvPr>
            <p:ph idx="1"/>
          </p:nvPr>
        </p:nvSpPr>
        <p:spPr>
          <a:xfrm>
            <a:off x="838200" y="1397126"/>
            <a:ext cx="10736766" cy="4530328"/>
          </a:xfrm>
        </p:spPr>
        <p:txBody>
          <a:bodyPr>
            <a:normAutofit fontScale="92500" lnSpcReduction="10000"/>
          </a:bodyPr>
          <a:lstStyle/>
          <a:p>
            <a:r>
              <a:rPr lang="en-US" altLang="en-US" dirty="0">
                <a:latin typeface="Verdana" panose="020B0604030504040204" pitchFamily="34" charset="0"/>
                <a:ea typeface="Verdana" panose="020B0604030504040204" pitchFamily="34" charset="0"/>
                <a:cs typeface="Arial" panose="020B0604020202020204" pitchFamily="34" charset="0"/>
              </a:rPr>
              <a:t>The numeric value of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system commit limit </a:t>
            </a:r>
            <a:r>
              <a:rPr lang="en-US" altLang="en-US" dirty="0">
                <a:latin typeface="Verdana" panose="020B0604030504040204" pitchFamily="34" charset="0"/>
                <a:ea typeface="Verdana" panose="020B0604030504040204" pitchFamily="34" charset="0"/>
                <a:cs typeface="Arial" panose="020B0604020202020204" pitchFamily="34" charset="0"/>
              </a:rPr>
              <a:t>represents the amount of RAM available to Windows plus the current sizes of any page files. If a page file is expanded, or new page files are created, the commit limit increases accordingly. If no page files exist, the system commit limit is simply the total amount of RAM available to Windows. </a:t>
            </a:r>
          </a:p>
          <a:p>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Commit charge </a:t>
            </a:r>
            <a:r>
              <a:rPr lang="en-US" altLang="en-US" dirty="0">
                <a:latin typeface="Verdana" panose="020B0604030504040204" pitchFamily="34" charset="0"/>
                <a:ea typeface="Verdana" panose="020B0604030504040204" pitchFamily="34" charset="0"/>
                <a:cs typeface="Arial" panose="020B0604020202020204" pitchFamily="34" charset="0"/>
              </a:rPr>
              <a:t>is the system-wide total of all “committed” memory allocations that must be kept in either RAM or in a paging file</a:t>
            </a:r>
          </a:p>
          <a:p>
            <a:r>
              <a:rPr lang="en-US" altLang="en-US" dirty="0">
                <a:latin typeface="Verdana" panose="020B0604030504040204" pitchFamily="34" charset="0"/>
                <a:ea typeface="Verdana" panose="020B0604030504040204" pitchFamily="34" charset="0"/>
                <a:cs typeface="Arial" panose="020B0604020202020204" pitchFamily="34" charset="0"/>
              </a:rPr>
              <a:t>If the page file is too small for the mix of applications you are running, you might get the “system running low on virtual memory” error message. In this case, first check to see whether a process has a memory leak.</a:t>
            </a:r>
          </a:p>
          <a:p>
            <a:endParaRPr lang="en-US" altLang="en-US" sz="21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130868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Windows Commit Limit and Working Set</a:t>
            </a:r>
            <a:endParaRPr lang="en-CA" dirty="0"/>
          </a:p>
        </p:txBody>
      </p:sp>
      <p:sp>
        <p:nvSpPr>
          <p:cNvPr id="3" name="Content Placeholder 2"/>
          <p:cNvSpPr>
            <a:spLocks noGrp="1"/>
          </p:cNvSpPr>
          <p:nvPr>
            <p:ph idx="1"/>
          </p:nvPr>
        </p:nvSpPr>
        <p:spPr/>
        <p:txBody>
          <a:bodyPr>
            <a:normAutofit lnSpcReduction="10000"/>
          </a:bodyPr>
          <a:lstStyle/>
          <a:p>
            <a:pPr>
              <a:defRPr/>
            </a:pPr>
            <a:r>
              <a:rPr lang="en-US" b="1" dirty="0">
                <a:solidFill>
                  <a:srgbClr val="FF0000"/>
                </a:solidFill>
                <a:latin typeface="Verdana" panose="020B0604030504040204" pitchFamily="34" charset="0"/>
                <a:ea typeface="Verdana" panose="020B0604030504040204" pitchFamily="34" charset="0"/>
                <a:cs typeface="Arial" panose="020B0604020202020204" pitchFamily="34" charset="0"/>
              </a:rPr>
              <a:t>Commit Limit</a:t>
            </a:r>
            <a:r>
              <a:rPr lang="en-US" dirty="0">
                <a:latin typeface="Verdana" panose="020B0604030504040204" pitchFamily="34" charset="0"/>
                <a:ea typeface="Verdana" panose="020B0604030504040204" pitchFamily="34" charset="0"/>
                <a:cs typeface="Arial" panose="020B0604020202020204" pitchFamily="34" charset="0"/>
              </a:rPr>
              <a:t>: Number of bytes of virtual memory that can be committed without having to extend the paging files; if the paging files can be extended, this limit is soft.</a:t>
            </a:r>
            <a:endParaRPr lang="en-US" altLang="en-US" dirty="0">
              <a:latin typeface="Verdana" panose="020B0604030504040204" pitchFamily="34" charset="0"/>
              <a:ea typeface="Verdana" panose="020B0604030504040204" pitchFamily="34" charset="0"/>
              <a:cs typeface="Arial" panose="020B0604020202020204" pitchFamily="34" charset="0"/>
            </a:endParaRPr>
          </a:p>
          <a:p>
            <a:pPr>
              <a:defRPr/>
            </a:pPr>
            <a:r>
              <a:rPr lang="en-US" b="1" dirty="0">
                <a:solidFill>
                  <a:srgbClr val="FF0000"/>
                </a:solidFill>
                <a:latin typeface="Verdana" panose="020B0604030504040204" pitchFamily="34" charset="0"/>
                <a:ea typeface="Verdana" panose="020B0604030504040204" pitchFamily="34" charset="0"/>
                <a:cs typeface="Arial" panose="020B0604020202020204" pitchFamily="34" charset="0"/>
              </a:rPr>
              <a:t>Working Set</a:t>
            </a:r>
            <a:r>
              <a:rPr lang="en-US" dirty="0">
                <a:latin typeface="Verdana" panose="020B0604030504040204" pitchFamily="34" charset="0"/>
                <a:ea typeface="Verdana" panose="020B0604030504040204" pitchFamily="34" charset="0"/>
                <a:cs typeface="Arial" panose="020B0604020202020204" pitchFamily="34" charset="0"/>
              </a:rPr>
              <a:t>: set of memory pages touched recently by the threads within a process. Virtual Bytes that is currently in RAM and can be referenced without a page fault. The working set changes if the page is active, it will stay in the working set, if it is not longer in use, it is dropped from working set. </a:t>
            </a:r>
            <a:endParaRPr lang="en-US" altLang="en-US" dirty="0">
              <a:latin typeface="Verdana" panose="020B0604030504040204" pitchFamily="34" charset="0"/>
              <a:ea typeface="Verdana" panose="020B0604030504040204" pitchFamily="34" charset="0"/>
              <a:cs typeface="Arial" panose="020B0604020202020204" pitchFamily="34" charset="0"/>
            </a:endParaRPr>
          </a:p>
          <a:p>
            <a:pPr marL="0" indent="0">
              <a:buNone/>
              <a:defRPr/>
            </a:pPr>
            <a:r>
              <a:rPr lang="en-US" dirty="0">
                <a:latin typeface="Verdana" panose="020B0604030504040204" pitchFamily="34" charset="0"/>
                <a:ea typeface="Verdana" panose="020B0604030504040204" pitchFamily="34" charset="0"/>
                <a:cs typeface="Arial" panose="020B0604020202020204" pitchFamily="34" charset="0"/>
              </a:rPr>
              <a:t> </a:t>
            </a:r>
            <a:endParaRPr lang="en-US" altLang="en-US" dirty="0">
              <a:latin typeface="Verdana" panose="020B0604030504040204" pitchFamily="34" charset="0"/>
              <a:ea typeface="Verdana" panose="020B0604030504040204" pitchFamily="34" charset="0"/>
              <a:cs typeface="Arial" panose="020B0604020202020204" pitchFamily="34" charset="0"/>
              <a:sym typeface="Symbol" pitchFamily="18" charset="2"/>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73780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55704" y="287203"/>
            <a:ext cx="8666559" cy="576263"/>
          </a:xfrm>
        </p:spPr>
        <p:txBody>
          <a:bodyPr>
            <a:noAutofit/>
          </a:bodyPr>
          <a:lstStyle/>
          <a:p>
            <a:pPr eaLnBrk="1" hangingPunct="1"/>
            <a:r>
              <a:rPr lang="en-US" altLang="en-US" dirty="0" smtClean="0"/>
              <a:t>Virtual Memory</a:t>
            </a:r>
          </a:p>
        </p:txBody>
      </p:sp>
      <p:sp>
        <p:nvSpPr>
          <p:cNvPr id="9219" name="Rectangle 3"/>
          <p:cNvSpPr>
            <a:spLocks noGrp="1" noChangeArrowheads="1"/>
          </p:cNvSpPr>
          <p:nvPr>
            <p:ph type="body" idx="1"/>
          </p:nvPr>
        </p:nvSpPr>
        <p:spPr>
          <a:xfrm>
            <a:off x="1255704" y="1233487"/>
            <a:ext cx="9258300" cy="4530329"/>
          </a:xfrm>
        </p:spPr>
        <p:txBody>
          <a:bodyPr>
            <a:normAutofit/>
          </a:bodyPr>
          <a:lstStyle/>
          <a:p>
            <a:r>
              <a:rPr lang="en-US" altLang="en-US" dirty="0" smtClean="0"/>
              <a:t>Background</a:t>
            </a:r>
          </a:p>
          <a:p>
            <a:r>
              <a:rPr lang="en-US" altLang="en-US" dirty="0" smtClean="0"/>
              <a:t>Demand Paging</a:t>
            </a:r>
          </a:p>
          <a:p>
            <a:r>
              <a:rPr lang="en-US" altLang="en-US" dirty="0" smtClean="0"/>
              <a:t>Copy-on-Write</a:t>
            </a:r>
          </a:p>
          <a:p>
            <a:r>
              <a:rPr lang="en-US" altLang="en-US" dirty="0" smtClean="0"/>
              <a:t>Page Replacement</a:t>
            </a:r>
          </a:p>
          <a:p>
            <a:r>
              <a:rPr lang="en-US" altLang="en-US" dirty="0" smtClean="0"/>
              <a:t>Allocation of Frames </a:t>
            </a:r>
          </a:p>
          <a:p>
            <a:r>
              <a:rPr lang="en-US" altLang="en-US" dirty="0" smtClean="0"/>
              <a:t>Memory-Mapped Files</a:t>
            </a:r>
          </a:p>
          <a:p>
            <a:r>
              <a:rPr lang="en-US" altLang="en-US" dirty="0" smtClean="0"/>
              <a:t>Allocating Kernel Memory</a:t>
            </a:r>
          </a:p>
          <a:p>
            <a:r>
              <a:rPr lang="en-US" altLang="en-US" dirty="0" smtClean="0"/>
              <a:t>Operating-System Examples</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657624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Protecting Memory</a:t>
            </a:r>
            <a:endParaRPr lang="en-CA" dirty="0"/>
          </a:p>
        </p:txBody>
      </p:sp>
      <p:sp>
        <p:nvSpPr>
          <p:cNvPr id="3" name="Content Placeholder 2"/>
          <p:cNvSpPr>
            <a:spLocks noGrp="1"/>
          </p:cNvSpPr>
          <p:nvPr>
            <p:ph idx="1"/>
          </p:nvPr>
        </p:nvSpPr>
        <p:spPr/>
        <p:txBody>
          <a:bodyPr>
            <a:normAutofit lnSpcReduction="10000"/>
          </a:bodyPr>
          <a:lstStyle/>
          <a:p>
            <a:r>
              <a:rPr lang="en-CA" dirty="0" smtClean="0"/>
              <a:t>Windows provides memory protection so that no user process can corrupt intentionally or unintentionally the address space of another process or the operating system. Windows provide four ways to protect memory</a:t>
            </a:r>
          </a:p>
          <a:p>
            <a:pPr lvl="1"/>
            <a:r>
              <a:rPr lang="en-CA" dirty="0" smtClean="0"/>
              <a:t>All system-wide data structure and memory pools used in kernel-mode cannot be access by user-mode threads. If a user-mode thread tries to access it the hardware generates a fault and the system reports an access violation</a:t>
            </a:r>
          </a:p>
          <a:p>
            <a:pPr lvl="1"/>
            <a:r>
              <a:rPr lang="en-CA" dirty="0" smtClean="0"/>
              <a:t>Each process has its own private address space when is created and only threads that belong to the process can access it. Windows controls the translation of virtual-physical address to ensure that only the threads within the process access the legal address.</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77272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Protecting Memory</a:t>
            </a:r>
          </a:p>
        </p:txBody>
      </p:sp>
      <p:sp>
        <p:nvSpPr>
          <p:cNvPr id="3" name="Content Placeholder 2"/>
          <p:cNvSpPr>
            <a:spLocks noGrp="1"/>
          </p:cNvSpPr>
          <p:nvPr>
            <p:ph idx="1"/>
          </p:nvPr>
        </p:nvSpPr>
        <p:spPr/>
        <p:txBody>
          <a:bodyPr/>
          <a:lstStyle/>
          <a:p>
            <a:r>
              <a:rPr lang="en-CA" dirty="0" smtClean="0"/>
              <a:t>Windows provide hardware-control protection such as read/write or read-only. Windows API memory protection options</a:t>
            </a:r>
          </a:p>
          <a:p>
            <a:r>
              <a:rPr lang="en-CA" dirty="0" smtClean="0"/>
              <a:t>Shared memory section objects have access control list(ACLs). This is checked when a process tries to access the objects </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15966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t>Copy-on-Write Page</a:t>
            </a:r>
          </a:p>
        </p:txBody>
      </p:sp>
      <p:sp>
        <p:nvSpPr>
          <p:cNvPr id="35843" name="Rectangle 3"/>
          <p:cNvSpPr>
            <a:spLocks noGrp="1" noChangeArrowheads="1"/>
          </p:cNvSpPr>
          <p:nvPr>
            <p:ph type="body" idx="1"/>
          </p:nvPr>
        </p:nvSpPr>
        <p:spPr>
          <a:xfrm>
            <a:off x="838200" y="1690688"/>
            <a:ext cx="10759068" cy="4530328"/>
          </a:xfrm>
        </p:spPr>
        <p:txBody>
          <a:bodyPr>
            <a:noAutofit/>
          </a:bodyPr>
          <a:lstStyle/>
          <a:p>
            <a:r>
              <a:rPr lang="en-US" altLang="en-US" sz="2400" b="1" dirty="0">
                <a:solidFill>
                  <a:srgbClr val="3366FF"/>
                </a:solidFill>
                <a:latin typeface="Verdana" panose="020B0604030504040204" pitchFamily="34" charset="0"/>
                <a:ea typeface="Verdana" panose="020B0604030504040204" pitchFamily="34" charset="0"/>
                <a:cs typeface="Arial" panose="020B0604020202020204" pitchFamily="34" charset="0"/>
              </a:rPr>
              <a:t>Copy-on-Write </a:t>
            </a:r>
            <a:r>
              <a:rPr lang="en-US" altLang="en-US" sz="2400" dirty="0">
                <a:latin typeface="Verdana" panose="020B0604030504040204" pitchFamily="34" charset="0"/>
                <a:ea typeface="Verdana" panose="020B0604030504040204" pitchFamily="34" charset="0"/>
                <a:cs typeface="Arial" panose="020B0604020202020204" pitchFamily="34" charset="0"/>
              </a:rPr>
              <a:t>(COW) page protection is an optimization technique used by memory manager to conserve physical memory. </a:t>
            </a:r>
          </a:p>
          <a:p>
            <a:r>
              <a:rPr lang="en-US" altLang="en-US" sz="2400" b="1" dirty="0">
                <a:solidFill>
                  <a:srgbClr val="3366FF"/>
                </a:solidFill>
                <a:latin typeface="Verdana" panose="020B0604030504040204" pitchFamily="34" charset="0"/>
                <a:ea typeface="Verdana" panose="020B0604030504040204" pitchFamily="34" charset="0"/>
                <a:cs typeface="Arial" panose="020B0604020202020204" pitchFamily="34" charset="0"/>
              </a:rPr>
              <a:t>Copy-on-Write </a:t>
            </a:r>
            <a:r>
              <a:rPr lang="en-US" altLang="en-US" sz="2400" dirty="0">
                <a:latin typeface="Verdana" panose="020B0604030504040204" pitchFamily="34" charset="0"/>
                <a:ea typeface="Verdana" panose="020B0604030504040204" pitchFamily="34" charset="0"/>
                <a:cs typeface="Arial" panose="020B0604020202020204" pitchFamily="34" charset="0"/>
              </a:rPr>
              <a:t>(COW) allows both parent and child processes to initially </a:t>
            </a:r>
            <a:r>
              <a:rPr lang="en-US" altLang="en-US" sz="2400" i="1" dirty="0">
                <a:latin typeface="Verdana" panose="020B0604030504040204" pitchFamily="34" charset="0"/>
                <a:ea typeface="Verdana" panose="020B0604030504040204" pitchFamily="34" charset="0"/>
                <a:cs typeface="Arial" panose="020B0604020202020204" pitchFamily="34" charset="0"/>
              </a:rPr>
              <a:t>share</a:t>
            </a:r>
            <a:r>
              <a:rPr lang="en-US" altLang="en-US" sz="2400" dirty="0">
                <a:latin typeface="Verdana" panose="020B0604030504040204" pitchFamily="34" charset="0"/>
                <a:ea typeface="Verdana" panose="020B0604030504040204" pitchFamily="34" charset="0"/>
                <a:cs typeface="Arial" panose="020B0604020202020204" pitchFamily="34" charset="0"/>
              </a:rPr>
              <a:t> the same pages in memory. If either process modifies a shared page, only then is the page copied</a:t>
            </a:r>
          </a:p>
          <a:p>
            <a:r>
              <a:rPr lang="en-US" altLang="en-US" sz="2400" dirty="0">
                <a:latin typeface="Verdana" panose="020B0604030504040204" pitchFamily="34" charset="0"/>
                <a:ea typeface="Verdana" panose="020B0604030504040204" pitchFamily="34" charset="0"/>
                <a:cs typeface="Arial" panose="020B0604020202020204" pitchFamily="34" charset="0"/>
              </a:rPr>
              <a:t>COW allows more efficient process creation as only modified pages are copied</a:t>
            </a:r>
          </a:p>
          <a:p>
            <a:r>
              <a:rPr lang="en-US" altLang="en-US" sz="2400" dirty="0" err="1">
                <a:latin typeface="Verdana" panose="020B0604030504040204" pitchFamily="34" charset="0"/>
                <a:ea typeface="Verdana" panose="020B0604030504040204" pitchFamily="34" charset="0"/>
                <a:cs typeface="Arial" panose="020B0604020202020204" pitchFamily="34" charset="0"/>
              </a:rPr>
              <a:t>vfork</a:t>
            </a:r>
            <a:r>
              <a:rPr lang="en-US" altLang="en-US" sz="2400" dirty="0">
                <a:latin typeface="Verdana" panose="020B0604030504040204" pitchFamily="34" charset="0"/>
                <a:ea typeface="Verdana" panose="020B0604030504040204" pitchFamily="34" charset="0"/>
                <a:cs typeface="Arial" panose="020B0604020202020204" pitchFamily="34" charset="0"/>
              </a:rPr>
              <a:t>() variation </a:t>
            </a:r>
            <a:r>
              <a:rPr lang="en-US" altLang="en-US" sz="2400" dirty="0" smtClean="0">
                <a:latin typeface="Verdana" panose="020B0604030504040204" pitchFamily="34" charset="0"/>
                <a:ea typeface="Verdana" panose="020B0604030504040204" pitchFamily="34" charset="0"/>
                <a:cs typeface="Arial" panose="020B0604020202020204" pitchFamily="34" charset="0"/>
              </a:rPr>
              <a:t>of </a:t>
            </a:r>
            <a:r>
              <a:rPr lang="en-US" altLang="en-US" sz="2400" dirty="0">
                <a:latin typeface="Verdana" panose="020B0604030504040204" pitchFamily="34" charset="0"/>
                <a:ea typeface="Verdana" panose="020B0604030504040204" pitchFamily="34" charset="0"/>
                <a:cs typeface="Arial" panose="020B0604020202020204" pitchFamily="34" charset="0"/>
              </a:rPr>
              <a:t>fork() system call has parent suspended and a child using copy-on-write address space of parent</a:t>
            </a:r>
            <a:r>
              <a:rPr lang="en-US" altLang="en-US" sz="2400" dirty="0" smtClean="0">
                <a:latin typeface="Verdana" panose="020B0604030504040204" pitchFamily="34" charset="0"/>
                <a:ea typeface="Verdana" panose="020B0604030504040204" pitchFamily="34" charset="0"/>
                <a:cs typeface="Arial" panose="020B0604020202020204" pitchFamily="34" charset="0"/>
              </a:rPr>
              <a:t>.</a:t>
            </a:r>
            <a:endParaRPr lang="en-US" altLang="en-US" sz="2400"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377045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en-US" altLang="en-US" smtClean="0"/>
              <a:t>Before Process 1 Modifies Page C</a:t>
            </a:r>
          </a:p>
        </p:txBody>
      </p:sp>
      <p:pic>
        <p:nvPicPr>
          <p:cNvPr id="3789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154" y="1609725"/>
            <a:ext cx="9103519" cy="325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70774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709" y="1888186"/>
            <a:ext cx="7572375"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altLang="en-US" dirty="0"/>
              <a:t>After Process 1 Modifies Page C</a:t>
            </a:r>
            <a:endParaRPr lang="en-CA" dirty="0"/>
          </a:p>
        </p:txBody>
      </p:sp>
      <p:sp>
        <p:nvSpPr>
          <p:cNvPr id="5" name="Footer Placeholder 4"/>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118678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Page Table Entries Flags and Protection bits</a:t>
            </a:r>
            <a:endParaRPr lang="en-CA" dirty="0"/>
          </a:p>
        </p:txBody>
      </p:sp>
      <p:sp>
        <p:nvSpPr>
          <p:cNvPr id="3" name="Content Placeholder 2"/>
          <p:cNvSpPr>
            <a:spLocks noGrp="1"/>
          </p:cNvSpPr>
          <p:nvPr>
            <p:ph idx="1"/>
          </p:nvPr>
        </p:nvSpPr>
        <p:spPr/>
        <p:txBody>
          <a:bodyPr/>
          <a:lstStyle/>
          <a:p>
            <a:r>
              <a:rPr lang="en-CA" dirty="0" smtClean="0"/>
              <a:t>Windows Internals Part 7 –Memory Management</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89266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Execution Prevention -DEP</a:t>
            </a:r>
            <a:endParaRPr lang="en-CA" dirty="0"/>
          </a:p>
        </p:txBody>
      </p:sp>
      <p:sp>
        <p:nvSpPr>
          <p:cNvPr id="3" name="Content Placeholder 2"/>
          <p:cNvSpPr>
            <a:spLocks noGrp="1"/>
          </p:cNvSpPr>
          <p:nvPr>
            <p:ph idx="1"/>
          </p:nvPr>
        </p:nvSpPr>
        <p:spPr/>
        <p:txBody>
          <a:bodyPr>
            <a:normAutofit/>
          </a:bodyPr>
          <a:lstStyle/>
          <a:p>
            <a:r>
              <a:rPr lang="en-CA" dirty="0" smtClean="0"/>
              <a:t>DEP is a mechanism to protect pages “ No Execute”  -</a:t>
            </a:r>
            <a:r>
              <a:rPr lang="en-CA" dirty="0" err="1" smtClean="0"/>
              <a:t>Nx</a:t>
            </a:r>
            <a:r>
              <a:rPr lang="en-CA" dirty="0"/>
              <a:t> </a:t>
            </a:r>
            <a:r>
              <a:rPr lang="en-CA" dirty="0" smtClean="0"/>
              <a:t>. The attempt to execute a page with a flag marked as “ No-Execute” will cause an access fault. </a:t>
            </a:r>
          </a:p>
          <a:p>
            <a:r>
              <a:rPr lang="en-CA" dirty="0" smtClean="0"/>
              <a:t>If an attempt is made in kernel mode to execute code in a page marked as no-execute, the system will crash with ATTEMPT_EXECUTE_OF_NOEXECUTE_MEMORY bug check code. </a:t>
            </a:r>
          </a:p>
          <a:p>
            <a:r>
              <a:rPr lang="en-CA" dirty="0" smtClean="0"/>
              <a:t>In user mode will generate an exception delivered to the thread attempting the illegal reference. STATUS_ACCESS_VIOLATION</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63008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Execution Prevention </a:t>
            </a:r>
            <a:r>
              <a:rPr lang="en-CA" dirty="0" smtClean="0"/>
              <a:t>-DEP</a:t>
            </a:r>
            <a:endParaRPr lang="en-CA" dirty="0"/>
          </a:p>
        </p:txBody>
      </p:sp>
      <p:sp>
        <p:nvSpPr>
          <p:cNvPr id="3" name="Content Placeholder 2"/>
          <p:cNvSpPr>
            <a:spLocks noGrp="1"/>
          </p:cNvSpPr>
          <p:nvPr>
            <p:ph idx="1"/>
          </p:nvPr>
        </p:nvSpPr>
        <p:spPr/>
        <p:txBody>
          <a:bodyPr>
            <a:normAutofit/>
          </a:bodyPr>
          <a:lstStyle/>
          <a:p>
            <a:endParaRPr lang="en-CA" dirty="0" smtClean="0"/>
          </a:p>
          <a:p>
            <a:r>
              <a:rPr lang="en-CA" dirty="0" smtClean="0"/>
              <a:t>On 64 bits Windows execution protection is applied to user and kernel mode threads’ stack. </a:t>
            </a:r>
          </a:p>
          <a:p>
            <a:r>
              <a:rPr lang="en-CA" dirty="0" smtClean="0"/>
              <a:t>DEP prevents types of malware from exploiting bugs in the system through the execution of code located in the stack</a:t>
            </a:r>
          </a:p>
          <a:p>
            <a:r>
              <a:rPr lang="en-CA" dirty="0" smtClean="0"/>
              <a:t>For older processor without hardware execute protection, Windows supports Software DEP that reduces the exploit of </a:t>
            </a:r>
            <a:r>
              <a:rPr lang="en-CA" b="1" dirty="0" smtClean="0"/>
              <a:t>exception handling mechanism</a:t>
            </a:r>
            <a:endParaRPr lang="en-CA" dirty="0" smtClean="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43524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API – Memory Protection</a:t>
            </a:r>
            <a:endParaRPr lang="en-CA" dirty="0"/>
          </a:p>
        </p:txBody>
      </p:sp>
      <p:sp>
        <p:nvSpPr>
          <p:cNvPr id="3" name="Content Placeholder 2"/>
          <p:cNvSpPr>
            <a:spLocks noGrp="1"/>
          </p:cNvSpPr>
          <p:nvPr>
            <p:ph idx="1"/>
          </p:nvPr>
        </p:nvSpPr>
        <p:spPr/>
        <p:txBody>
          <a:bodyPr/>
          <a:lstStyle/>
          <a:p>
            <a:r>
              <a:rPr lang="en-CA" dirty="0" smtClean="0"/>
              <a:t>PAGE_NOACCESS</a:t>
            </a:r>
          </a:p>
          <a:p>
            <a:r>
              <a:rPr lang="en-CA" dirty="0" smtClean="0"/>
              <a:t>PAGE_READONLY</a:t>
            </a:r>
          </a:p>
          <a:p>
            <a:r>
              <a:rPr lang="en-CA" dirty="0" smtClean="0"/>
              <a:t>PAGE_READWRITE</a:t>
            </a:r>
          </a:p>
          <a:p>
            <a:r>
              <a:rPr lang="en-CA" dirty="0" smtClean="0"/>
              <a:t>PAGE_EXECUTE</a:t>
            </a:r>
          </a:p>
          <a:p>
            <a:r>
              <a:rPr lang="en-CA" dirty="0" smtClean="0"/>
              <a:t>PAGE_WRITECOPY</a:t>
            </a:r>
          </a:p>
          <a:p>
            <a:r>
              <a:rPr lang="en-CA" dirty="0" smtClean="0"/>
              <a:t>PAGE_EXECUTE_WRITECOPY</a:t>
            </a:r>
            <a:br>
              <a:rPr lang="en-CA" dirty="0" smtClean="0"/>
            </a:b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6372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Address Space Layout Randomization (ASLR)</a:t>
            </a:r>
            <a:endParaRPr lang="en-CA" dirty="0"/>
          </a:p>
        </p:txBody>
      </p:sp>
      <p:sp>
        <p:nvSpPr>
          <p:cNvPr id="3" name="Content Placeholder 2"/>
          <p:cNvSpPr>
            <a:spLocks noGrp="1"/>
          </p:cNvSpPr>
          <p:nvPr>
            <p:ph idx="1"/>
          </p:nvPr>
        </p:nvSpPr>
        <p:spPr/>
        <p:txBody>
          <a:bodyPr>
            <a:normAutofit lnSpcReduction="10000"/>
          </a:bodyPr>
          <a:lstStyle/>
          <a:p>
            <a:r>
              <a:rPr lang="en-CA" dirty="0" smtClean="0"/>
              <a:t>The address of threads stack, process heap and loaded images such as DLLs and executables are dynamically </a:t>
            </a:r>
            <a:r>
              <a:rPr lang="en-CA" smtClean="0"/>
              <a:t>calculated via </a:t>
            </a:r>
            <a:r>
              <a:rPr lang="en-CA" dirty="0" smtClean="0"/>
              <a:t>mechanism know as ASLR.</a:t>
            </a:r>
          </a:p>
          <a:p>
            <a:r>
              <a:rPr lang="en-CA" dirty="0" smtClean="0"/>
              <a:t>Windows randomizes the address space of the text section as follows: </a:t>
            </a:r>
            <a:r>
              <a:rPr lang="en-CA" dirty="0"/>
              <a:t>the </a:t>
            </a:r>
            <a:r>
              <a:rPr lang="en-CA" dirty="0">
                <a:solidFill>
                  <a:srgbClr val="FF0000"/>
                </a:solidFill>
              </a:rPr>
              <a:t>load offset </a:t>
            </a:r>
            <a:r>
              <a:rPr lang="en-CA" dirty="0"/>
              <a:t>is calculated by computing a delta value each time an executable </a:t>
            </a:r>
            <a:r>
              <a:rPr lang="en-CA" dirty="0" smtClean="0"/>
              <a:t>is loaded</a:t>
            </a:r>
            <a:r>
              <a:rPr lang="en-CA" dirty="0"/>
              <a:t>. This value is a pseudo-random 8-bit number from 0x10000 to 0xFE0000, calculated by </a:t>
            </a:r>
            <a:r>
              <a:rPr lang="en-CA" dirty="0" smtClean="0"/>
              <a:t>taking the </a:t>
            </a:r>
            <a:r>
              <a:rPr lang="en-CA" dirty="0"/>
              <a:t>current processor’s time stamp counter (TSC), shifting it by four places, and then </a:t>
            </a:r>
            <a:r>
              <a:rPr lang="en-CA" dirty="0" smtClean="0"/>
              <a:t>performing a </a:t>
            </a:r>
            <a:r>
              <a:rPr lang="en-CA" dirty="0"/>
              <a:t>division modulo 254 and adding 1</a:t>
            </a:r>
            <a:r>
              <a:rPr lang="en-CA" dirty="0" smtClean="0"/>
              <a:t>. Then this number is multiply by 64K</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6497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Objectives</a:t>
            </a:r>
          </a:p>
        </p:txBody>
      </p:sp>
      <p:sp>
        <p:nvSpPr>
          <p:cNvPr id="11267" name="Rectangle 3"/>
          <p:cNvSpPr>
            <a:spLocks noGrp="1" noChangeArrowheads="1"/>
          </p:cNvSpPr>
          <p:nvPr>
            <p:ph type="body" idx="1"/>
          </p:nvPr>
        </p:nvSpPr>
        <p:spPr>
          <a:xfrm>
            <a:off x="1012263" y="1456512"/>
            <a:ext cx="8611791" cy="4530329"/>
          </a:xfrm>
        </p:spPr>
        <p:txBody>
          <a:bodyPr/>
          <a:lstStyle/>
          <a:p>
            <a:r>
              <a:rPr lang="en-US" altLang="en-US" dirty="0"/>
              <a:t>D</a:t>
            </a:r>
            <a:r>
              <a:rPr lang="en-US" altLang="en-US" dirty="0" smtClean="0"/>
              <a:t>escribe the benefits of a virtual memory system</a:t>
            </a:r>
            <a:br>
              <a:rPr lang="en-US" altLang="en-US" dirty="0" smtClean="0"/>
            </a:br>
            <a:endParaRPr lang="en-US" altLang="en-US" dirty="0" smtClean="0"/>
          </a:p>
          <a:p>
            <a:r>
              <a:rPr lang="en-US" altLang="en-US" dirty="0"/>
              <a:t>E</a:t>
            </a:r>
            <a:r>
              <a:rPr lang="en-US" altLang="en-US" dirty="0" smtClean="0"/>
              <a:t>xplain the concepts of demand paging, page-replacement algorithms, and allocation of page frames</a:t>
            </a:r>
            <a:br>
              <a:rPr lang="en-US" altLang="en-US" dirty="0" smtClean="0"/>
            </a:br>
            <a:endParaRPr lang="en-US" altLang="en-US" dirty="0" smtClean="0"/>
          </a:p>
          <a:p>
            <a:r>
              <a:rPr lang="en-US" altLang="en-US" dirty="0"/>
              <a:t>D</a:t>
            </a:r>
            <a:r>
              <a:rPr lang="en-US" altLang="en-US" dirty="0" smtClean="0"/>
              <a:t>iscuss the principle of the working-set model</a:t>
            </a: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621768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ASLR</a:t>
            </a:r>
            <a:endParaRPr lang="en-CA" dirty="0"/>
          </a:p>
        </p:txBody>
      </p:sp>
      <p:sp>
        <p:nvSpPr>
          <p:cNvPr id="3" name="Content Placeholder 2"/>
          <p:cNvSpPr>
            <a:spLocks noGrp="1"/>
          </p:cNvSpPr>
          <p:nvPr>
            <p:ph idx="1"/>
          </p:nvPr>
        </p:nvSpPr>
        <p:spPr/>
        <p:txBody>
          <a:bodyPr/>
          <a:lstStyle/>
          <a:p>
            <a:r>
              <a:rPr lang="en-CA" dirty="0"/>
              <a:t>Since Windows code and data are </a:t>
            </a:r>
            <a:r>
              <a:rPr lang="en-CA" dirty="0" smtClean="0"/>
              <a:t>placed at </a:t>
            </a:r>
            <a:r>
              <a:rPr lang="en-CA" dirty="0"/>
              <a:t>dynamic locations, an attacker cannot typically hardcode a meaningful offset into either a </a:t>
            </a:r>
            <a:r>
              <a:rPr lang="en-CA" dirty="0" smtClean="0"/>
              <a:t>program or </a:t>
            </a:r>
            <a:r>
              <a:rPr lang="en-CA" dirty="0"/>
              <a:t>a system-supplied DLL</a:t>
            </a:r>
            <a:r>
              <a:rPr lang="en-CA" dirty="0" smtClean="0"/>
              <a:t>.</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264579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What happens if there is no Free Frame?</a:t>
            </a:r>
            <a:endParaRPr lang="en-CA" dirty="0"/>
          </a:p>
        </p:txBody>
      </p:sp>
      <p:sp>
        <p:nvSpPr>
          <p:cNvPr id="6" name="Content Placeholder 5"/>
          <p:cNvSpPr>
            <a:spLocks noGrp="1"/>
          </p:cNvSpPr>
          <p:nvPr>
            <p:ph idx="1"/>
          </p:nvPr>
        </p:nvSpPr>
        <p:spPr/>
        <p:txBody>
          <a:bodyPr>
            <a:noAutofit/>
          </a:bodyPr>
          <a:lstStyle/>
          <a:p>
            <a:pPr>
              <a:buFont typeface="Wingdings" panose="05000000000000000000" pitchFamily="2" charset="2"/>
              <a:buChar char="§"/>
              <a:defRPr/>
            </a:pP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Page replacement algorithm</a:t>
            </a:r>
            <a:r>
              <a:rPr lang="en-US" altLang="en-US" sz="2400" dirty="0">
                <a:latin typeface="Verdana" panose="020B0604030504040204" pitchFamily="34" charset="0"/>
                <a:ea typeface="Verdana" panose="020B0604030504040204" pitchFamily="34" charset="0"/>
                <a:cs typeface="Arial" panose="020B0604020202020204" pitchFamily="34" charset="0"/>
              </a:rPr>
              <a:t>– If no </a:t>
            </a:r>
            <a:r>
              <a:rPr lang="en-US" altLang="en-US" sz="2400" b="1" dirty="0">
                <a:latin typeface="Verdana" panose="020B0604030504040204" pitchFamily="34" charset="0"/>
                <a:ea typeface="Verdana" panose="020B0604030504040204" pitchFamily="34" charset="0"/>
                <a:cs typeface="Arial" panose="020B0604020202020204" pitchFamily="34" charset="0"/>
              </a:rPr>
              <a:t>page frame </a:t>
            </a:r>
            <a:r>
              <a:rPr lang="en-US" altLang="en-US" sz="2400" dirty="0">
                <a:latin typeface="Verdana" panose="020B0604030504040204" pitchFamily="34" charset="0"/>
                <a:ea typeface="Verdana" panose="020B0604030504040204" pitchFamily="34" charset="0"/>
                <a:cs typeface="Arial" panose="020B0604020202020204" pitchFamily="34" charset="0"/>
              </a:rPr>
              <a:t>is free, find some page in memory that is not currently in used and free it,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page it out</a:t>
            </a:r>
          </a:p>
          <a:p>
            <a:pPr marL="795320" lvl="1" indent="-366695">
              <a:buFont typeface="Wingdings" panose="05000000000000000000" pitchFamily="2" charset="2"/>
              <a:buChar char="§"/>
              <a:tabLst>
                <a:tab pos="3370491" algn="ctr"/>
              </a:tabLst>
              <a:defRPr/>
            </a:pPr>
            <a:r>
              <a:rPr lang="en-US" altLang="en-US" dirty="0">
                <a:latin typeface="Verdana" panose="020B0604030504040204" pitchFamily="34" charset="0"/>
                <a:ea typeface="Verdana" panose="020B0604030504040204" pitchFamily="34" charset="0"/>
                <a:cs typeface="Arial" panose="020B0604020202020204" pitchFamily="34" charset="0"/>
              </a:rPr>
              <a:t>Performance – want an algorithm which will result in minimum number of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page faults</a:t>
            </a:r>
          </a:p>
          <a:p>
            <a:pPr marL="795320" lvl="1" indent="-366695">
              <a:buFont typeface="Wingdings" panose="05000000000000000000" pitchFamily="2" charset="2"/>
              <a:buChar char="§"/>
              <a:tabLst>
                <a:tab pos="3370491" algn="ctr"/>
              </a:tabLst>
              <a:defRPr/>
            </a:pPr>
            <a:r>
              <a:rPr lang="en-US" altLang="en-US" dirty="0">
                <a:latin typeface="Verdana" panose="020B0604030504040204" pitchFamily="34" charset="0"/>
                <a:ea typeface="Verdana" panose="020B0604030504040204" pitchFamily="34" charset="0"/>
                <a:cs typeface="Arial" panose="020B0604020202020204" pitchFamily="34" charset="0"/>
              </a:rPr>
              <a:t>Evaluate algorithm by running it on a particular string of memory references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reference string</a:t>
            </a:r>
            <a:r>
              <a:rPr lang="en-US" altLang="en-US" dirty="0">
                <a:latin typeface="Verdana" panose="020B0604030504040204" pitchFamily="34" charset="0"/>
                <a:ea typeface="Verdana" panose="020B0604030504040204" pitchFamily="34" charset="0"/>
                <a:cs typeface="Arial" panose="020B0604020202020204" pitchFamily="34" charset="0"/>
              </a:rPr>
              <a:t>) and computing the number of page faults on that string.</a:t>
            </a:r>
          </a:p>
          <a:p>
            <a:pPr marL="832222" lvl="1" indent="-342900">
              <a:buFont typeface="Wingdings" panose="05000000000000000000" pitchFamily="2" charset="2"/>
              <a:buChar char="§"/>
              <a:tabLst>
                <a:tab pos="3370491" algn="ctr"/>
              </a:tabLst>
              <a:defRPr/>
            </a:pPr>
            <a:r>
              <a:rPr lang="en-US" altLang="en-US" dirty="0">
                <a:latin typeface="Verdana" panose="020B0604030504040204" pitchFamily="34" charset="0"/>
                <a:ea typeface="Verdana" panose="020B0604030504040204" pitchFamily="34" charset="0"/>
                <a:cs typeface="Arial" panose="020B0604020202020204" pitchFamily="34" charset="0"/>
              </a:rPr>
              <a:t>String is just page numbers, not full addresses</a:t>
            </a:r>
          </a:p>
          <a:p>
            <a:pPr marL="832222" lvl="1" indent="-342900">
              <a:buFont typeface="Wingdings" panose="05000000000000000000" pitchFamily="2" charset="2"/>
              <a:buChar char="§"/>
              <a:tabLst>
                <a:tab pos="3370491" algn="ctr"/>
              </a:tabLst>
              <a:defRPr/>
            </a:pPr>
            <a:r>
              <a:rPr lang="en-US" altLang="en-US" dirty="0">
                <a:latin typeface="Verdana" panose="020B0604030504040204" pitchFamily="34" charset="0"/>
                <a:ea typeface="Verdana" panose="020B0604030504040204" pitchFamily="34" charset="0"/>
                <a:cs typeface="Arial" panose="020B0604020202020204" pitchFamily="34" charset="0"/>
              </a:rPr>
              <a:t>Repeated access to the same page does not cause a page fault</a:t>
            </a:r>
          </a:p>
          <a:p>
            <a:pPr lvl="1">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cs typeface="Arial" panose="020B0604020202020204" pitchFamily="34" charset="0"/>
              </a:rPr>
              <a:t>Same page may be brought into memory several times</a:t>
            </a:r>
          </a:p>
          <a:p>
            <a:endParaRPr lang="en-CA" sz="3200" dirty="0">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978653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Global vs. Local Allocation</a:t>
            </a:r>
            <a:endParaRPr lang="en-CA" dirty="0"/>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q"/>
            </a:pPr>
            <a:r>
              <a:rPr lang="en-US" altLang="en-US" sz="3000" b="1" dirty="0">
                <a:solidFill>
                  <a:srgbClr val="3366FF"/>
                </a:solidFill>
                <a:latin typeface="Arial" panose="020B0604020202020204" pitchFamily="34" charset="0"/>
                <a:cs typeface="Arial" panose="020B0604020202020204" pitchFamily="34" charset="0"/>
              </a:rPr>
              <a:t>Global replacement</a:t>
            </a:r>
            <a:r>
              <a:rPr lang="en-US" altLang="en-US" sz="3000" dirty="0">
                <a:solidFill>
                  <a:srgbClr val="3366FF"/>
                </a:solidFill>
                <a:latin typeface="Arial" panose="020B0604020202020204" pitchFamily="34" charset="0"/>
                <a:cs typeface="Arial" panose="020B0604020202020204" pitchFamily="34" charset="0"/>
              </a:rPr>
              <a:t> </a:t>
            </a:r>
            <a:r>
              <a:rPr lang="en-US" altLang="en-US" sz="3000" dirty="0">
                <a:latin typeface="Arial" panose="020B0604020202020204" pitchFamily="34" charset="0"/>
                <a:cs typeface="Arial" panose="020B0604020202020204" pitchFamily="34" charset="0"/>
              </a:rPr>
              <a:t>– process selects a replacement frame from the set of all frames; one process can take a frame from another process</a:t>
            </a:r>
          </a:p>
          <a:p>
            <a:pPr lvl="1">
              <a:buFont typeface="Wingdings" panose="05000000000000000000" pitchFamily="2" charset="2"/>
              <a:buChar char="q"/>
            </a:pPr>
            <a:r>
              <a:rPr lang="en-US" altLang="en-US" sz="3000" dirty="0">
                <a:latin typeface="Arial" panose="020B0604020202020204" pitchFamily="34" charset="0"/>
                <a:cs typeface="Arial" panose="020B0604020202020204" pitchFamily="34" charset="0"/>
              </a:rPr>
              <a:t>But then process execution time can vary greatly</a:t>
            </a:r>
          </a:p>
          <a:p>
            <a:pPr lvl="1">
              <a:buFont typeface="Wingdings" panose="05000000000000000000" pitchFamily="2" charset="2"/>
              <a:buChar char="q"/>
            </a:pPr>
            <a:r>
              <a:rPr lang="en-US" altLang="en-US" sz="3000" dirty="0">
                <a:latin typeface="Arial" panose="020B0604020202020204" pitchFamily="34" charset="0"/>
                <a:cs typeface="Arial" panose="020B0604020202020204" pitchFamily="34" charset="0"/>
              </a:rPr>
              <a:t>But greater throughput, so it is more common</a:t>
            </a:r>
          </a:p>
          <a:p>
            <a:pPr>
              <a:buFont typeface="Wingdings" panose="05000000000000000000" pitchFamily="2" charset="2"/>
              <a:buChar char="q"/>
            </a:pPr>
            <a:endParaRPr lang="en-US" altLang="en-US" sz="3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z="3000" b="1" dirty="0">
                <a:solidFill>
                  <a:srgbClr val="3366FF"/>
                </a:solidFill>
                <a:latin typeface="Arial" panose="020B0604020202020204" pitchFamily="34" charset="0"/>
                <a:cs typeface="Arial" panose="020B0604020202020204" pitchFamily="34" charset="0"/>
              </a:rPr>
              <a:t>Local replacement</a:t>
            </a:r>
            <a:r>
              <a:rPr lang="en-US" altLang="en-US" sz="3000" dirty="0">
                <a:solidFill>
                  <a:srgbClr val="3366FF"/>
                </a:solidFill>
                <a:latin typeface="Arial" panose="020B0604020202020204" pitchFamily="34" charset="0"/>
                <a:cs typeface="Arial" panose="020B0604020202020204" pitchFamily="34" charset="0"/>
              </a:rPr>
              <a:t> </a:t>
            </a:r>
            <a:r>
              <a:rPr lang="en-US" altLang="en-US" sz="3000" dirty="0">
                <a:latin typeface="Arial" panose="020B0604020202020204" pitchFamily="34" charset="0"/>
                <a:cs typeface="Arial" panose="020B0604020202020204" pitchFamily="34" charset="0"/>
              </a:rPr>
              <a:t>– each process selects from only its own set of allocated frames</a:t>
            </a:r>
          </a:p>
          <a:p>
            <a:pPr lvl="1">
              <a:buFont typeface="Wingdings" panose="05000000000000000000" pitchFamily="2" charset="2"/>
              <a:buChar char="q"/>
            </a:pPr>
            <a:r>
              <a:rPr lang="en-US" altLang="en-US" sz="3000" dirty="0">
                <a:latin typeface="Arial" panose="020B0604020202020204" pitchFamily="34" charset="0"/>
                <a:cs typeface="Arial" panose="020B0604020202020204" pitchFamily="34" charset="0"/>
              </a:rPr>
              <a:t>More consistent per-process performance</a:t>
            </a:r>
          </a:p>
          <a:p>
            <a:pPr lvl="1">
              <a:buFont typeface="Wingdings" panose="05000000000000000000" pitchFamily="2" charset="2"/>
              <a:buChar char="q"/>
            </a:pPr>
            <a:r>
              <a:rPr lang="en-US" altLang="en-US" sz="3000" dirty="0">
                <a:latin typeface="Arial" panose="020B0604020202020204" pitchFamily="34" charset="0"/>
                <a:cs typeface="Arial" panose="020B0604020202020204" pitchFamily="34" charset="0"/>
              </a:rPr>
              <a:t>But possibly underutilized memory</a:t>
            </a:r>
          </a:p>
          <a:p>
            <a:pPr lvl="1">
              <a:buFont typeface="Wingdings" panose="05000000000000000000" pitchFamily="2" charset="2"/>
              <a:buChar char="q"/>
            </a:pPr>
            <a:endParaRPr lang="en-US" altLang="en-US" sz="3500" dirty="0"/>
          </a:p>
          <a:p>
            <a:pPr lvl="1">
              <a:buFont typeface="Wingdings" panose="05000000000000000000" pitchFamily="2" charset="2"/>
              <a:buChar char="q"/>
            </a:pPr>
            <a:endParaRPr lang="en-US" altLang="en-US" sz="35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34215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Page Replacement</a:t>
            </a:r>
          </a:p>
        </p:txBody>
      </p:sp>
      <p:sp>
        <p:nvSpPr>
          <p:cNvPr id="3" name="Content Placeholder 2"/>
          <p:cNvSpPr>
            <a:spLocks noGrp="1"/>
          </p:cNvSpPr>
          <p:nvPr>
            <p:ph idx="1"/>
          </p:nvPr>
        </p:nvSpPr>
        <p:spPr>
          <a:xfrm>
            <a:off x="838200" y="1468785"/>
            <a:ext cx="11353800" cy="4686687"/>
          </a:xfrm>
        </p:spPr>
        <p:txBody>
          <a:bodyPr>
            <a:noAutofit/>
          </a:bodyPr>
          <a:lstStyle/>
          <a:p>
            <a:pPr>
              <a:defRPr/>
            </a:pPr>
            <a:r>
              <a:rPr lang="en-US" altLang="en-US" b="1" dirty="0">
                <a:latin typeface="Verdana" panose="020B0604030504040204" pitchFamily="34" charset="0"/>
                <a:ea typeface="Verdana" panose="020B0604030504040204" pitchFamily="34" charset="0"/>
                <a:cs typeface="Arial" panose="020B0604020202020204" pitchFamily="34" charset="0"/>
              </a:rPr>
              <a:t>Page replacement algorithm:</a:t>
            </a:r>
            <a:endParaRPr lang="en-US" altLang="en-US" dirty="0">
              <a:latin typeface="Verdana" panose="020B0604030504040204" pitchFamily="34" charset="0"/>
              <a:ea typeface="Verdana" panose="020B0604030504040204" pitchFamily="34" charset="0"/>
            </a:endParaRPr>
          </a:p>
          <a:p>
            <a:pPr marL="428625" lvl="1" indent="0">
              <a:buNone/>
              <a:defRPr/>
            </a:pPr>
            <a:r>
              <a:rPr lang="en-US" altLang="en-US" sz="2800" dirty="0">
                <a:latin typeface="Verdana" panose="020B0604030504040204" pitchFamily="34" charset="0"/>
                <a:ea typeface="Verdana" panose="020B0604030504040204" pitchFamily="34" charset="0"/>
              </a:rPr>
              <a:t>1. Find the location of the desired page on disk</a:t>
            </a:r>
          </a:p>
          <a:p>
            <a:pPr marL="428625" lvl="1" indent="0">
              <a:buNone/>
              <a:defRPr/>
            </a:pPr>
            <a:r>
              <a:rPr lang="en-US" altLang="en-US" sz="2800" dirty="0">
                <a:latin typeface="Verdana" panose="020B0604030504040204" pitchFamily="34" charset="0"/>
                <a:ea typeface="Verdana" panose="020B0604030504040204" pitchFamily="34" charset="0"/>
              </a:rPr>
              <a:t>2. Find a free frame:</a:t>
            </a:r>
            <a:br>
              <a:rPr lang="en-US" altLang="en-US" sz="2800" dirty="0">
                <a:latin typeface="Verdana" panose="020B0604030504040204" pitchFamily="34" charset="0"/>
                <a:ea typeface="Verdana" panose="020B0604030504040204" pitchFamily="34" charset="0"/>
              </a:rPr>
            </a:br>
            <a:r>
              <a:rPr lang="en-US" altLang="en-US" sz="2800" dirty="0">
                <a:latin typeface="Verdana" panose="020B0604030504040204" pitchFamily="34" charset="0"/>
                <a:ea typeface="Verdana" panose="020B0604030504040204" pitchFamily="34" charset="0"/>
              </a:rPr>
              <a:t>   -  If there is a free frame, use it</a:t>
            </a:r>
            <a:br>
              <a:rPr lang="en-US" altLang="en-US" sz="2800" dirty="0">
                <a:latin typeface="Verdana" panose="020B0604030504040204" pitchFamily="34" charset="0"/>
                <a:ea typeface="Verdana" panose="020B0604030504040204" pitchFamily="34" charset="0"/>
              </a:rPr>
            </a:br>
            <a:r>
              <a:rPr lang="en-US" altLang="en-US" sz="2800" dirty="0">
                <a:latin typeface="Verdana" panose="020B0604030504040204" pitchFamily="34" charset="0"/>
                <a:ea typeface="Verdana" panose="020B0604030504040204" pitchFamily="34" charset="0"/>
              </a:rPr>
              <a:t>   -  If there is no free frame, use a </a:t>
            </a:r>
            <a:r>
              <a:rPr lang="en-US" altLang="en-US" sz="2800" b="1" dirty="0">
                <a:solidFill>
                  <a:srgbClr val="FF0000"/>
                </a:solidFill>
                <a:latin typeface="Verdana" panose="020B0604030504040204" pitchFamily="34" charset="0"/>
                <a:ea typeface="Verdana" panose="020B0604030504040204" pitchFamily="34" charset="0"/>
              </a:rPr>
              <a:t>page replacement </a:t>
            </a:r>
            <a:r>
              <a:rPr lang="en-US" altLang="en-US" sz="2800" b="1" dirty="0" smtClean="0">
                <a:solidFill>
                  <a:srgbClr val="FF0000"/>
                </a:solidFill>
                <a:latin typeface="Verdana" panose="020B0604030504040204" pitchFamily="34" charset="0"/>
                <a:ea typeface="Verdana" panose="020B0604030504040204" pitchFamily="34" charset="0"/>
              </a:rPr>
              <a:t>   </a:t>
            </a:r>
          </a:p>
          <a:p>
            <a:pPr marL="428625" lvl="1" indent="0">
              <a:buNone/>
              <a:defRPr/>
            </a:pPr>
            <a:r>
              <a:rPr lang="en-US" altLang="en-US" sz="2800" b="1" dirty="0">
                <a:solidFill>
                  <a:srgbClr val="FF0000"/>
                </a:solidFill>
                <a:latin typeface="Verdana" panose="020B0604030504040204" pitchFamily="34" charset="0"/>
                <a:ea typeface="Verdana" panose="020B0604030504040204" pitchFamily="34" charset="0"/>
              </a:rPr>
              <a:t> </a:t>
            </a:r>
            <a:r>
              <a:rPr lang="en-US" altLang="en-US" sz="2800" b="1" dirty="0" smtClean="0">
                <a:solidFill>
                  <a:srgbClr val="FF0000"/>
                </a:solidFill>
                <a:latin typeface="Verdana" panose="020B0604030504040204" pitchFamily="34" charset="0"/>
                <a:ea typeface="Verdana" panose="020B0604030504040204" pitchFamily="34" charset="0"/>
              </a:rPr>
              <a:t>      algorithm </a:t>
            </a:r>
            <a:r>
              <a:rPr lang="en-US" altLang="en-US" sz="2800" dirty="0">
                <a:latin typeface="Verdana" panose="020B0604030504040204" pitchFamily="34" charset="0"/>
                <a:ea typeface="Verdana" panose="020B0604030504040204" pitchFamily="34" charset="0"/>
              </a:rPr>
              <a:t>to select </a:t>
            </a:r>
            <a:r>
              <a:rPr lang="en-US" altLang="en-US" sz="2800" dirty="0" smtClean="0">
                <a:latin typeface="Verdana" panose="020B0604030504040204" pitchFamily="34" charset="0"/>
                <a:ea typeface="Verdana" panose="020B0604030504040204" pitchFamily="34" charset="0"/>
              </a:rPr>
              <a:t>a </a:t>
            </a:r>
            <a:r>
              <a:rPr lang="en-US" altLang="en-US" sz="2800" b="1" dirty="0" smtClean="0">
                <a:solidFill>
                  <a:srgbClr val="3366FF"/>
                </a:solidFill>
                <a:latin typeface="Verdana" panose="020B0604030504040204" pitchFamily="34" charset="0"/>
                <a:ea typeface="Verdana" panose="020B0604030504040204" pitchFamily="34" charset="0"/>
              </a:rPr>
              <a:t>victim</a:t>
            </a:r>
            <a:r>
              <a:rPr lang="en-US" altLang="en-US" sz="2800" dirty="0" smtClean="0">
                <a:solidFill>
                  <a:srgbClr val="3366FF"/>
                </a:solidFill>
                <a:latin typeface="Verdana" panose="020B0604030504040204" pitchFamily="34" charset="0"/>
                <a:ea typeface="Verdana" panose="020B0604030504040204" pitchFamily="34" charset="0"/>
              </a:rPr>
              <a:t> </a:t>
            </a:r>
            <a:r>
              <a:rPr lang="en-US" altLang="en-US" sz="2800" b="1" dirty="0">
                <a:solidFill>
                  <a:srgbClr val="3366FF"/>
                </a:solidFill>
                <a:latin typeface="Verdana" panose="020B0604030504040204" pitchFamily="34" charset="0"/>
                <a:ea typeface="Verdana" panose="020B0604030504040204" pitchFamily="34" charset="0"/>
              </a:rPr>
              <a:t>frame</a:t>
            </a:r>
            <a:br>
              <a:rPr lang="en-US" altLang="en-US" sz="2800" b="1" dirty="0">
                <a:solidFill>
                  <a:srgbClr val="3366FF"/>
                </a:solidFill>
                <a:latin typeface="Verdana" panose="020B0604030504040204" pitchFamily="34" charset="0"/>
                <a:ea typeface="Verdana" panose="020B0604030504040204" pitchFamily="34" charset="0"/>
              </a:rPr>
            </a:br>
            <a:r>
              <a:rPr lang="en-US" altLang="en-US" sz="2800" b="1" dirty="0">
                <a:solidFill>
                  <a:srgbClr val="3366FF"/>
                </a:solidFill>
                <a:latin typeface="Verdana" panose="020B0604030504040204" pitchFamily="34" charset="0"/>
                <a:ea typeface="Verdana" panose="020B0604030504040204" pitchFamily="34" charset="0"/>
              </a:rPr>
              <a:t>	- </a:t>
            </a:r>
            <a:r>
              <a:rPr lang="en-US" altLang="en-US" sz="2800" dirty="0">
                <a:latin typeface="Verdana" panose="020B0604030504040204" pitchFamily="34" charset="0"/>
                <a:ea typeface="Verdana" panose="020B0604030504040204" pitchFamily="34" charset="0"/>
              </a:rPr>
              <a:t>Write victim frame to disk if dirty</a:t>
            </a:r>
            <a:br>
              <a:rPr lang="en-US" altLang="en-US" sz="2800" dirty="0">
                <a:latin typeface="Verdana" panose="020B0604030504040204" pitchFamily="34" charset="0"/>
                <a:ea typeface="Verdana" panose="020B0604030504040204" pitchFamily="34" charset="0"/>
              </a:rPr>
            </a:br>
            <a:endParaRPr lang="en-US" altLang="en-US"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465422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Replacement</a:t>
            </a:r>
            <a:endParaRPr lang="en-CA" dirty="0"/>
          </a:p>
        </p:txBody>
      </p:sp>
      <p:sp>
        <p:nvSpPr>
          <p:cNvPr id="3" name="Content Placeholder 2"/>
          <p:cNvSpPr>
            <a:spLocks noGrp="1"/>
          </p:cNvSpPr>
          <p:nvPr>
            <p:ph idx="1"/>
          </p:nvPr>
        </p:nvSpPr>
        <p:spPr>
          <a:xfrm>
            <a:off x="838200" y="1513391"/>
            <a:ext cx="10515600" cy="4351338"/>
          </a:xfrm>
        </p:spPr>
        <p:txBody>
          <a:bodyPr>
            <a:normAutofit lnSpcReduction="10000"/>
          </a:bodyPr>
          <a:lstStyle/>
          <a:p>
            <a:pPr marL="428625" lvl="1" indent="0">
              <a:buNone/>
              <a:defRPr/>
            </a:pPr>
            <a:r>
              <a:rPr lang="en-US" altLang="en-US" sz="2800" dirty="0" smtClean="0">
                <a:latin typeface="Verdana" panose="020B0604030504040204" pitchFamily="34" charset="0"/>
                <a:ea typeface="Verdana" panose="020B0604030504040204" pitchFamily="34" charset="0"/>
              </a:rPr>
              <a:t>3. Bring  </a:t>
            </a:r>
            <a:r>
              <a:rPr lang="en-US" altLang="en-US" sz="2800" dirty="0">
                <a:latin typeface="Verdana" panose="020B0604030504040204" pitchFamily="34" charset="0"/>
                <a:ea typeface="Verdana" panose="020B0604030504040204" pitchFamily="34" charset="0"/>
              </a:rPr>
              <a:t>the desired page into the (newly) free frame; update the page and frame tables</a:t>
            </a:r>
            <a:br>
              <a:rPr lang="en-US" altLang="en-US" sz="2800" dirty="0">
                <a:latin typeface="Verdana" panose="020B0604030504040204" pitchFamily="34" charset="0"/>
                <a:ea typeface="Verdana" panose="020B0604030504040204" pitchFamily="34" charset="0"/>
              </a:rPr>
            </a:br>
            <a:r>
              <a:rPr lang="en-US" altLang="en-US" sz="2800" dirty="0">
                <a:latin typeface="Verdana" panose="020B0604030504040204" pitchFamily="34" charset="0"/>
                <a:ea typeface="Verdana" panose="020B0604030504040204" pitchFamily="34" charset="0"/>
              </a:rPr>
              <a:t>4. Continue the process by restarting the instruction that caused the trap</a:t>
            </a:r>
          </a:p>
          <a:p>
            <a:pPr>
              <a:defRPr/>
            </a:pPr>
            <a:r>
              <a:rPr lang="en-US" altLang="en-US" dirty="0">
                <a:latin typeface="Verdana" panose="020B0604030504040204" pitchFamily="34" charset="0"/>
                <a:ea typeface="Verdana" panose="020B0604030504040204" pitchFamily="34" charset="0"/>
              </a:rPr>
              <a:t>The </a:t>
            </a:r>
            <a:r>
              <a:rPr lang="en-US" altLang="en-US" b="1" dirty="0">
                <a:solidFill>
                  <a:srgbClr val="3366FF"/>
                </a:solidFill>
                <a:latin typeface="Verdana" panose="020B0604030504040204" pitchFamily="34" charset="0"/>
                <a:ea typeface="Verdana" panose="020B0604030504040204" pitchFamily="34" charset="0"/>
              </a:rPr>
              <a:t>modify (dirty) bit </a:t>
            </a:r>
            <a:r>
              <a:rPr lang="en-US" altLang="en-US" dirty="0">
                <a:latin typeface="Verdana" panose="020B0604030504040204" pitchFamily="34" charset="0"/>
                <a:ea typeface="Verdana" panose="020B0604030504040204" pitchFamily="34" charset="0"/>
              </a:rPr>
              <a:t>is set by hardware whenever any byte in the page is written into, indicating that the page has been modified. When a page is selected for replacement, the system examines modified bit to decide if the page has to be written to disk or not. This technique reduces overhead of page transfers – only modified pages are written to disk</a:t>
            </a:r>
          </a:p>
          <a:p>
            <a:pPr marL="0" indent="0">
              <a:buNone/>
              <a:defRPr/>
            </a:pPr>
            <a:endParaRPr lang="en-US" altLang="en-US" b="1" dirty="0">
              <a:latin typeface="Verdana" panose="020B0604030504040204" pitchFamily="34" charset="0"/>
              <a:ea typeface="Verdana" panose="020B0604030504040204" pitchFamily="34" charset="0"/>
              <a:cs typeface="Arial" panose="020B0604020202020204" pitchFamily="34" charset="0"/>
            </a:endParaRPr>
          </a:p>
          <a:p>
            <a:pPr>
              <a:defRPr/>
            </a:pPr>
            <a:endParaRPr lang="en-US" altLang="en-US" dirty="0">
              <a:latin typeface="Verdana" panose="020B0604030504040204" pitchFamily="34" charset="0"/>
              <a:ea typeface="Verdana" panose="020B0604030504040204" pitchFamily="34" charset="0"/>
              <a:cs typeface="Arial" panose="020B0604020202020204" pitchFamily="34" charset="0"/>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395456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altLang="en-US" dirty="0" smtClean="0"/>
              <a:t>Need For Page Replacement</a:t>
            </a:r>
          </a:p>
        </p:txBody>
      </p:sp>
      <p:pic>
        <p:nvPicPr>
          <p:cNvPr id="4710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547" y="1483152"/>
            <a:ext cx="7176448" cy="464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959331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r>
              <a:rPr lang="en-US" altLang="en-US" smtClean="0"/>
              <a:t>Page Replacement</a:t>
            </a:r>
          </a:p>
        </p:txBody>
      </p:sp>
      <p:pic>
        <p:nvPicPr>
          <p:cNvPr id="4915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87545"/>
            <a:ext cx="7208015" cy="472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11555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and Frame Replacement Algorithms</a:t>
            </a:r>
            <a:endParaRPr lang="en-CA" dirty="0"/>
          </a:p>
        </p:txBody>
      </p:sp>
      <p:sp>
        <p:nvSpPr>
          <p:cNvPr id="33795" name="Rectangle 3"/>
          <p:cNvSpPr>
            <a:spLocks noGrp="1" noChangeArrowheads="1"/>
          </p:cNvSpPr>
          <p:nvPr>
            <p:ph idx="1"/>
          </p:nvPr>
        </p:nvSpPr>
        <p:spPr/>
        <p:txBody>
          <a:bodyPr>
            <a:normAutofit/>
          </a:bodyPr>
          <a:lstStyle/>
          <a:p>
            <a:pPr>
              <a:buFont typeface="Wingdings" panose="05000000000000000000" pitchFamily="2" charset="2"/>
              <a:buChar char="§"/>
              <a:tabLst>
                <a:tab pos="3370491" algn="ctr"/>
              </a:tabLst>
              <a:defRPr/>
            </a:pPr>
            <a:r>
              <a:rPr lang="en-US" altLang="en-US" sz="3600" dirty="0">
                <a:latin typeface="Verdana" panose="020B0604030504040204" pitchFamily="34" charset="0"/>
                <a:ea typeface="Verdana" panose="020B0604030504040204" pitchFamily="34" charset="0"/>
                <a:cs typeface="Arial" panose="020B0604020202020204" pitchFamily="34" charset="0"/>
              </a:rPr>
              <a:t>FIFO</a:t>
            </a:r>
          </a:p>
          <a:p>
            <a:pPr>
              <a:buFont typeface="Wingdings" panose="05000000000000000000" pitchFamily="2" charset="2"/>
              <a:buChar char="§"/>
              <a:tabLst>
                <a:tab pos="3370491" algn="ctr"/>
              </a:tabLst>
              <a:defRPr/>
            </a:pPr>
            <a:r>
              <a:rPr lang="en-US" altLang="en-US" sz="3600" dirty="0">
                <a:latin typeface="Verdana" panose="020B0604030504040204" pitchFamily="34" charset="0"/>
                <a:ea typeface="Verdana" panose="020B0604030504040204" pitchFamily="34" charset="0"/>
                <a:cs typeface="Arial" panose="020B0604020202020204" pitchFamily="34" charset="0"/>
              </a:rPr>
              <a:t>LRU (Least Recently Used )</a:t>
            </a:r>
          </a:p>
          <a:p>
            <a:pPr>
              <a:buFont typeface="Wingdings" panose="05000000000000000000" pitchFamily="2" charset="2"/>
              <a:buChar char="§"/>
              <a:tabLst>
                <a:tab pos="3370491" algn="ctr"/>
              </a:tabLst>
              <a:defRPr/>
            </a:pPr>
            <a:endParaRPr lang="en-US" altLang="en-US" sz="3200" dirty="0">
              <a:latin typeface="Verdana" panose="020B0604030504040204" pitchFamily="34" charset="0"/>
              <a:ea typeface="Verdana" panose="020B060403050404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004670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t>FIFO</a:t>
            </a:r>
          </a:p>
        </p:txBody>
      </p:sp>
      <p:sp>
        <p:nvSpPr>
          <p:cNvPr id="3" name="Content Placeholder 2"/>
          <p:cNvSpPr>
            <a:spLocks noGrp="1"/>
          </p:cNvSpPr>
          <p:nvPr>
            <p:ph idx="1"/>
          </p:nvPr>
        </p:nvSpPr>
        <p:spPr>
          <a:xfrm>
            <a:off x="838200" y="1445390"/>
            <a:ext cx="9258300" cy="4530328"/>
          </a:xfrm>
        </p:spPr>
        <p:txBody>
          <a:bodyPr>
            <a:normAutofit/>
          </a:bodyPr>
          <a:lstStyle/>
          <a:p>
            <a:pPr>
              <a:buFont typeface="Wingdings" panose="05000000000000000000" pitchFamily="2" charset="2"/>
              <a:buChar char="§"/>
              <a:defRPr/>
            </a:pPr>
            <a:r>
              <a:rPr lang="en-US" sz="3200" dirty="0"/>
              <a:t>First-in, first-out (FIFO)</a:t>
            </a:r>
          </a:p>
          <a:p>
            <a:pPr marL="946522" lvl="1" indent="-457200">
              <a:buFont typeface="Wingdings" panose="05000000000000000000" pitchFamily="2" charset="2"/>
              <a:buChar char="§"/>
              <a:defRPr/>
            </a:pPr>
            <a:r>
              <a:rPr lang="en-US" sz="3200" dirty="0"/>
              <a:t>Treats page frames allocated to a process as a circular buffer</a:t>
            </a:r>
          </a:p>
          <a:p>
            <a:pPr marL="946522" lvl="1" indent="-457200">
              <a:buFont typeface="Wingdings" panose="05000000000000000000" pitchFamily="2" charset="2"/>
              <a:buChar char="§"/>
              <a:defRPr/>
            </a:pPr>
            <a:r>
              <a:rPr lang="en-US" sz="3200" dirty="0"/>
              <a:t>Simplest replacement policy to implement</a:t>
            </a:r>
          </a:p>
          <a:p>
            <a:pPr marL="946522" lvl="1" indent="-457200">
              <a:buFont typeface="Wingdings" panose="05000000000000000000" pitchFamily="2" charset="2"/>
              <a:buChar char="§"/>
              <a:defRPr/>
            </a:pPr>
            <a:r>
              <a:rPr lang="en-US" sz="3200" dirty="0"/>
              <a:t>Page that has been in memory the longest is replaced</a:t>
            </a:r>
          </a:p>
          <a:p>
            <a:pPr marL="0" indent="0">
              <a:buNone/>
              <a:defRPr/>
            </a:pPr>
            <a:endParaRPr lang="en-US" sz="3600" dirty="0"/>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458455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FIFO Replacement</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300163"/>
            <a:ext cx="771406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808549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164403"/>
            <a:ext cx="10515600" cy="1325563"/>
          </a:xfrm>
        </p:spPr>
        <p:txBody>
          <a:bodyPr/>
          <a:lstStyle/>
          <a:p>
            <a:pPr eaLnBrk="1" hangingPunct="1"/>
            <a:r>
              <a:rPr lang="en-US" altLang="en-US" dirty="0" smtClean="0"/>
              <a:t>Swapping</a:t>
            </a:r>
          </a:p>
        </p:txBody>
      </p:sp>
      <p:sp>
        <p:nvSpPr>
          <p:cNvPr id="13315" name="Rectangle 3"/>
          <p:cNvSpPr>
            <a:spLocks noGrp="1" noChangeArrowheads="1"/>
          </p:cNvSpPr>
          <p:nvPr>
            <p:ph type="body" idx="1"/>
          </p:nvPr>
        </p:nvSpPr>
        <p:spPr>
          <a:xfrm>
            <a:off x="860619" y="1690688"/>
            <a:ext cx="10245996" cy="5067300"/>
          </a:xfrm>
        </p:spPr>
        <p:txBody>
          <a:bodyPr>
            <a:normAutofit/>
          </a:bodyPr>
          <a:lstStyle/>
          <a:p>
            <a:pPr marL="0" lvl="1" indent="0">
              <a:lnSpc>
                <a:spcPct val="80000"/>
              </a:lnSpc>
              <a:buClr>
                <a:srgbClr val="993300"/>
              </a:buClr>
              <a:buSzPct val="90000"/>
              <a:buNone/>
            </a:pPr>
            <a:r>
              <a:rPr lang="en-US" altLang="en-US" sz="2800" dirty="0">
                <a:latin typeface="Verdana" panose="020B0604030504040204" pitchFamily="34" charset="0"/>
                <a:ea typeface="Verdana" panose="020B0604030504040204" pitchFamily="34" charset="0"/>
                <a:cs typeface="Arial" panose="020B0604020202020204" pitchFamily="34" charset="0"/>
              </a:rPr>
              <a:t>Total physical memory space of processes can exceed physical memory (RAM)</a:t>
            </a:r>
          </a:p>
          <a:p>
            <a:pPr>
              <a:lnSpc>
                <a:spcPct val="80000"/>
              </a:lnSpc>
            </a:pPr>
            <a:r>
              <a:rPr lang="en-US" altLang="en-US" dirty="0">
                <a:latin typeface="Verdana" panose="020B0604030504040204" pitchFamily="34" charset="0"/>
                <a:ea typeface="Verdana" panose="020B0604030504040204" pitchFamily="34" charset="0"/>
                <a:cs typeface="Arial" panose="020B0604020202020204" pitchFamily="34" charset="0"/>
              </a:rPr>
              <a:t>A process can be </a:t>
            </a: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swapped</a:t>
            </a:r>
            <a:r>
              <a:rPr lang="en-US" altLang="en-US" dirty="0">
                <a:latin typeface="Verdana" panose="020B0604030504040204" pitchFamily="34" charset="0"/>
                <a:ea typeface="Verdana" panose="020B0604030504040204" pitchFamily="34" charset="0"/>
                <a:cs typeface="Arial" panose="020B0604020202020204" pitchFamily="34" charset="0"/>
              </a:rPr>
              <a:t> (</a:t>
            </a:r>
            <a:r>
              <a:rPr lang="en-US" altLang="en-US" dirty="0">
                <a:solidFill>
                  <a:srgbClr val="FF0000"/>
                </a:solidFill>
                <a:latin typeface="Verdana" panose="020B0604030504040204" pitchFamily="34" charset="0"/>
                <a:ea typeface="Verdana" panose="020B0604030504040204" pitchFamily="34" charset="0"/>
                <a:cs typeface="Arial" panose="020B0604020202020204" pitchFamily="34" charset="0"/>
              </a:rPr>
              <a:t>paged out</a:t>
            </a:r>
            <a:r>
              <a:rPr lang="en-US" altLang="en-US" dirty="0">
                <a:latin typeface="Verdana" panose="020B0604030504040204" pitchFamily="34" charset="0"/>
                <a:ea typeface="Verdana" panose="020B0604030504040204" pitchFamily="34" charset="0"/>
                <a:cs typeface="Arial" panose="020B0604020202020204" pitchFamily="34" charset="0"/>
              </a:rPr>
              <a:t>) temporarily out of memory to a backing store, and then brought back into memory for continued execution</a:t>
            </a:r>
          </a:p>
          <a:p>
            <a:pPr>
              <a:lnSpc>
                <a:spcPct val="80000"/>
              </a:lnSpc>
            </a:pPr>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Backing store</a:t>
            </a:r>
            <a:r>
              <a:rPr lang="en-US" altLang="en-US"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dirty="0">
                <a:latin typeface="Verdana" panose="020B0604030504040204" pitchFamily="34" charset="0"/>
                <a:ea typeface="Verdana" panose="020B0604030504040204" pitchFamily="34" charset="0"/>
                <a:cs typeface="Arial" panose="020B0604020202020204" pitchFamily="34" charset="0"/>
              </a:rPr>
              <a:t>– fast disk large enough to accommodate copies of all memory images for all users; must provide direct access to these memory </a:t>
            </a:r>
            <a:r>
              <a:rPr lang="en-US" altLang="en-US" dirty="0" smtClean="0">
                <a:latin typeface="Verdana" panose="020B0604030504040204" pitchFamily="34" charset="0"/>
                <a:ea typeface="Verdana" panose="020B0604030504040204" pitchFamily="34" charset="0"/>
                <a:cs typeface="Arial" panose="020B0604020202020204" pitchFamily="34" charset="0"/>
              </a:rPr>
              <a:t>images</a:t>
            </a:r>
            <a:endParaRPr lang="en-US" altLang="en-US"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5518532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ltLang="en-US" smtClean="0"/>
              <a:t>FIFO Page Replacement</a:t>
            </a:r>
          </a:p>
        </p:txBody>
      </p:sp>
      <p:pic>
        <p:nvPicPr>
          <p:cNvPr id="552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769" y="2043112"/>
            <a:ext cx="7779544"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215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4050" dirty="0"/>
              <a:t>Least Recently Used LRU</a:t>
            </a:r>
          </a:p>
        </p:txBody>
      </p:sp>
      <p:sp>
        <p:nvSpPr>
          <p:cNvPr id="32771" name="Rectangle 3"/>
          <p:cNvSpPr>
            <a:spLocks noGrp="1" noChangeArrowheads="1"/>
          </p:cNvSpPr>
          <p:nvPr>
            <p:ph type="body" idx="1"/>
          </p:nvPr>
        </p:nvSpPr>
        <p:spPr>
          <a:xfrm>
            <a:off x="838200" y="1461421"/>
            <a:ext cx="10781371" cy="4582540"/>
          </a:xfrm>
        </p:spPr>
        <p:txBody>
          <a:bodyPr>
            <a:noAutofit/>
          </a:bodyPr>
          <a:lstStyle/>
          <a:p>
            <a:pPr eaLnBrk="1" hangingPunct="1">
              <a:lnSpc>
                <a:spcPct val="90000"/>
              </a:lnSpc>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cs typeface="Arial" panose="020B0604020202020204" pitchFamily="34" charset="0"/>
              </a:rPr>
              <a:t>When a page must be replaced, LRU chooses that page that has not been used for the longest period of time</a:t>
            </a:r>
          </a:p>
          <a:p>
            <a:pPr eaLnBrk="1" hangingPunct="1">
              <a:lnSpc>
                <a:spcPct val="90000"/>
              </a:lnSpc>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cs typeface="Arial" panose="020B0604020202020204" pitchFamily="34" charset="0"/>
              </a:rPr>
              <a:t>Use past knowledge rather than future</a:t>
            </a:r>
          </a:p>
          <a:p>
            <a:pPr eaLnBrk="1" hangingPunct="1">
              <a:lnSpc>
                <a:spcPct val="90000"/>
              </a:lnSpc>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rPr>
              <a:t>Generally good algorithm and frequently used</a:t>
            </a:r>
          </a:p>
          <a:p>
            <a:pPr eaLnBrk="1" hangingPunct="1">
              <a:lnSpc>
                <a:spcPct val="90000"/>
              </a:lnSpc>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cs typeface="Arial" panose="020B0604020202020204" pitchFamily="34" charset="0"/>
              </a:rPr>
              <a:t>To implement LRU is necessary to keep a stack  of  page numbers  with the most recently used page on the top and the LRU at the bottom </a:t>
            </a:r>
          </a:p>
          <a:p>
            <a:pPr eaLnBrk="1" hangingPunct="1">
              <a:lnSpc>
                <a:spcPct val="90000"/>
              </a:lnSpc>
              <a:buFont typeface="Wingdings" panose="05000000000000000000" pitchFamily="2" charset="2"/>
              <a:buChar char="§"/>
              <a:defRPr/>
            </a:pPr>
            <a:r>
              <a:rPr lang="en-US" altLang="en-US" dirty="0">
                <a:latin typeface="Verdana" panose="020B0604030504040204" pitchFamily="34" charset="0"/>
                <a:ea typeface="Verdana" panose="020B0604030504040204" pitchFamily="34" charset="0"/>
                <a:cs typeface="Arial" panose="020B0604020202020204" pitchFamily="34" charset="0"/>
              </a:rPr>
              <a:t>Counters- clock incremented for every memory reference</a:t>
            </a:r>
          </a:p>
          <a:p>
            <a:pPr>
              <a:buFont typeface="Wingdings" panose="05000000000000000000" pitchFamily="2" charset="2"/>
              <a:buChar char="§"/>
              <a:defRPr/>
            </a:pPr>
            <a:endParaRPr lang="en-US" altLang="en-US"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189127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Object 3"/>
          <p:cNvGraphicFramePr>
            <a:graphicFrameLocks noChangeAspect="1"/>
          </p:cNvGraphicFramePr>
          <p:nvPr>
            <p:extLst>
              <p:ext uri="{D42A27DB-BD31-4B8C-83A1-F6EECF244321}">
                <p14:modId xmlns:p14="http://schemas.microsoft.com/office/powerpoint/2010/main" val="1540491128"/>
              </p:ext>
            </p:extLst>
          </p:nvPr>
        </p:nvGraphicFramePr>
        <p:xfrm>
          <a:off x="838200" y="1523971"/>
          <a:ext cx="8729546" cy="4560531"/>
        </p:xfrm>
        <a:graphic>
          <a:graphicData uri="http://schemas.openxmlformats.org/presentationml/2006/ole">
            <mc:AlternateContent xmlns:mc="http://schemas.openxmlformats.org/markup-compatibility/2006">
              <mc:Choice xmlns:v="urn:schemas-microsoft-com:vml" Requires="v">
                <p:oleObj spid="_x0000_s1062" name="Bitmap Image" r:id="rId4" imgW="4971429" imgH="3238952" progId="Paint.Picture">
                  <p:embed/>
                </p:oleObj>
              </mc:Choice>
              <mc:Fallback>
                <p:oleObj name="Bitmap Image" r:id="rId4" imgW="4971429" imgH="3238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23971"/>
                        <a:ext cx="8729546" cy="4560531"/>
                      </a:xfrm>
                      <a:prstGeom prst="rect">
                        <a:avLst/>
                      </a:prstGeom>
                      <a:noFill/>
                      <a:ln>
                        <a:noFill/>
                      </a:ln>
                      <a:effectLst/>
                      <a:extLst/>
                    </p:spPr>
                  </p:pic>
                </p:oleObj>
              </mc:Fallback>
            </mc:AlternateContent>
          </a:graphicData>
        </a:graphic>
      </p:graphicFrame>
      <p:sp>
        <p:nvSpPr>
          <p:cNvPr id="2" name="Title 1"/>
          <p:cNvSpPr>
            <a:spLocks noGrp="1"/>
          </p:cNvSpPr>
          <p:nvPr>
            <p:ph type="title"/>
          </p:nvPr>
        </p:nvSpPr>
        <p:spPr/>
        <p:txBody>
          <a:bodyPr/>
          <a:lstStyle/>
          <a:p>
            <a:r>
              <a:rPr lang="en-US" altLang="en-US" dirty="0"/>
              <a:t>LRU Replacement</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1254342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Page Frame states </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6" name="Picture 5"/>
          <p:cNvPicPr>
            <a:picLocks noChangeAspect="1"/>
          </p:cNvPicPr>
          <p:nvPr/>
        </p:nvPicPr>
        <p:blipFill>
          <a:blip r:embed="rId2"/>
          <a:stretch>
            <a:fillRect/>
          </a:stretch>
        </p:blipFill>
        <p:spPr>
          <a:xfrm>
            <a:off x="2771776" y="1518074"/>
            <a:ext cx="6157912" cy="4758174"/>
          </a:xfrm>
          <a:prstGeom prst="rect">
            <a:avLst/>
          </a:prstGeom>
        </p:spPr>
      </p:pic>
    </p:spTree>
    <p:extLst>
      <p:ext uri="{BB962C8B-B14F-4D97-AF65-F5344CB8AC3E}">
        <p14:creationId xmlns:p14="http://schemas.microsoft.com/office/powerpoint/2010/main" val="1610803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838200" y="1687513"/>
            <a:ext cx="10515600" cy="4351338"/>
          </a:xfrm>
        </p:spPr>
        <p:txBody>
          <a:bodyPr>
            <a:normAutofit lnSpcReduction="10000"/>
          </a:bodyPr>
          <a:lstStyle/>
          <a:p>
            <a:pPr>
              <a:defRPr/>
            </a:pPr>
            <a:r>
              <a:rPr lang="en-US" altLang="en-US" sz="3200" dirty="0">
                <a:latin typeface="Verdana" panose="020B0604030504040204" pitchFamily="34" charset="0"/>
                <a:ea typeface="Verdana" panose="020B0604030504040204" pitchFamily="34" charset="0"/>
                <a:cs typeface="Arial" panose="020B0604020202020204" pitchFamily="34" charset="0"/>
              </a:rPr>
              <a:t>Treated differently from user memory</a:t>
            </a:r>
          </a:p>
          <a:p>
            <a:pPr>
              <a:defRPr/>
            </a:pPr>
            <a:r>
              <a:rPr lang="en-US" altLang="en-US" sz="3200" dirty="0">
                <a:latin typeface="Verdana" panose="020B0604030504040204" pitchFamily="34" charset="0"/>
                <a:ea typeface="Verdana" panose="020B0604030504040204" pitchFamily="34" charset="0"/>
                <a:cs typeface="Arial" panose="020B0604020202020204" pitchFamily="34" charset="0"/>
              </a:rPr>
              <a:t>Often allocated from a free-memory pool</a:t>
            </a:r>
          </a:p>
          <a:p>
            <a:pPr lvl="1">
              <a:defRPr/>
            </a:pPr>
            <a:r>
              <a:rPr lang="en-US" altLang="en-US" sz="3200" dirty="0">
                <a:latin typeface="Verdana" panose="020B0604030504040204" pitchFamily="34" charset="0"/>
                <a:ea typeface="Verdana" panose="020B0604030504040204" pitchFamily="34" charset="0"/>
                <a:cs typeface="Arial" panose="020B0604020202020204" pitchFamily="34" charset="0"/>
              </a:rPr>
              <a:t>Kernel requests memory for structures of varying sizes</a:t>
            </a:r>
          </a:p>
          <a:p>
            <a:pPr lvl="1">
              <a:defRPr/>
            </a:pPr>
            <a:r>
              <a:rPr lang="en-US" altLang="en-US" sz="3200" dirty="0">
                <a:latin typeface="Verdana" panose="020B0604030504040204" pitchFamily="34" charset="0"/>
                <a:ea typeface="Verdana" panose="020B0604030504040204" pitchFamily="34" charset="0"/>
                <a:cs typeface="Arial" panose="020B0604020202020204" pitchFamily="34" charset="0"/>
              </a:rPr>
              <a:t>Some kernel memory needs to be contiguous</a:t>
            </a:r>
          </a:p>
          <a:p>
            <a:pPr lvl="2">
              <a:defRPr/>
            </a:pPr>
            <a:r>
              <a:rPr lang="en-US" altLang="en-US" sz="3200" dirty="0">
                <a:latin typeface="Verdana" panose="020B0604030504040204" pitchFamily="34" charset="0"/>
                <a:ea typeface="Verdana" panose="020B0604030504040204" pitchFamily="34" charset="0"/>
                <a:cs typeface="Arial" panose="020B0604020202020204" pitchFamily="34" charset="0"/>
              </a:rPr>
              <a:t>I.e. for device I/O</a:t>
            </a:r>
          </a:p>
          <a:p>
            <a:pPr>
              <a:defRPr/>
            </a:pPr>
            <a:r>
              <a:rPr lang="en-US" altLang="en-US" sz="3200" dirty="0">
                <a:latin typeface="Verdana" panose="020B0604030504040204" pitchFamily="34" charset="0"/>
                <a:ea typeface="Verdana" panose="020B0604030504040204" pitchFamily="34" charset="0"/>
                <a:cs typeface="Arial" panose="020B0604020202020204" pitchFamily="34" charset="0"/>
              </a:rPr>
              <a:t>Two techniques use to allocate kernel memory</a:t>
            </a:r>
          </a:p>
          <a:p>
            <a:pPr lvl="1">
              <a:defRPr/>
            </a:pPr>
            <a:r>
              <a:rPr lang="en-US" altLang="en-US" sz="3200" dirty="0">
                <a:latin typeface="Verdana" panose="020B0604030504040204" pitchFamily="34" charset="0"/>
                <a:ea typeface="Verdana" panose="020B0604030504040204" pitchFamily="34" charset="0"/>
                <a:cs typeface="Arial" panose="020B0604020202020204" pitchFamily="34" charset="0"/>
              </a:rPr>
              <a:t>Buddy System allocator</a:t>
            </a:r>
          </a:p>
          <a:p>
            <a:pPr lvl="1">
              <a:defRPr/>
            </a:pPr>
            <a:r>
              <a:rPr lang="en-US" altLang="en-US" sz="3200" dirty="0">
                <a:latin typeface="Verdana" panose="020B0604030504040204" pitchFamily="34" charset="0"/>
                <a:ea typeface="Verdana" panose="020B0604030504040204" pitchFamily="34" charset="0"/>
                <a:cs typeface="Arial" panose="020B0604020202020204" pitchFamily="34" charset="0"/>
              </a:rPr>
              <a:t>Slab allocator</a:t>
            </a:r>
          </a:p>
          <a:p>
            <a:pPr marL="489347" lvl="1" indent="0">
              <a:buNone/>
              <a:defRPr/>
            </a:pPr>
            <a:endParaRPr lang="en-US" alt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CA" dirty="0" smtClean="0"/>
              <a:t>Allocating Kernel Memory</a:t>
            </a:r>
            <a:endParaRPr lang="en-CA" dirty="0"/>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46708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dirty="0" smtClean="0"/>
              <a:t>Buddy System</a:t>
            </a:r>
          </a:p>
        </p:txBody>
      </p:sp>
      <p:sp>
        <p:nvSpPr>
          <p:cNvPr id="65539" name="Rectangle 3"/>
          <p:cNvSpPr>
            <a:spLocks noGrp="1" noChangeArrowheads="1"/>
          </p:cNvSpPr>
          <p:nvPr>
            <p:ph type="body" idx="1"/>
          </p:nvPr>
        </p:nvSpPr>
        <p:spPr>
          <a:xfrm>
            <a:off x="838200" y="1478814"/>
            <a:ext cx="10515600" cy="4899684"/>
          </a:xfrm>
        </p:spPr>
        <p:txBody>
          <a:bodyPr>
            <a:noAutofit/>
          </a:bodyPr>
          <a:lstStyle/>
          <a:p>
            <a:r>
              <a:rPr lang="en-US" altLang="en-US" dirty="0">
                <a:latin typeface="Verdana" panose="020B0604030504040204" pitchFamily="34" charset="0"/>
                <a:ea typeface="Verdana" panose="020B0604030504040204" pitchFamily="34" charset="0"/>
                <a:cs typeface="Arial" panose="020B0604020202020204" pitchFamily="34" charset="0"/>
              </a:rPr>
              <a:t>Allocates memory from fixed-size segment consisting of physically-contiguous pages</a:t>
            </a:r>
          </a:p>
          <a:p>
            <a:r>
              <a:rPr lang="en-US" altLang="en-US" dirty="0">
                <a:latin typeface="Verdana" panose="020B0604030504040204" pitchFamily="34" charset="0"/>
                <a:ea typeface="Verdana" panose="020B0604030504040204" pitchFamily="34" charset="0"/>
                <a:cs typeface="Arial" panose="020B0604020202020204" pitchFamily="34" charset="0"/>
              </a:rPr>
              <a:t>Memory allocated using </a:t>
            </a:r>
            <a:r>
              <a:rPr lang="en-US" altLang="en-US" b="1" dirty="0">
                <a:latin typeface="Verdana" panose="020B0604030504040204" pitchFamily="34" charset="0"/>
                <a:ea typeface="Verdana" panose="020B0604030504040204" pitchFamily="34" charset="0"/>
                <a:cs typeface="Arial" panose="020B0604020202020204" pitchFamily="34" charset="0"/>
              </a:rPr>
              <a:t>power-of-2 allocator</a:t>
            </a:r>
          </a:p>
          <a:p>
            <a:pPr lvl="1"/>
            <a:r>
              <a:rPr lang="en-US" altLang="en-US" sz="2800" dirty="0">
                <a:latin typeface="Verdana" panose="020B0604030504040204" pitchFamily="34" charset="0"/>
                <a:ea typeface="Verdana" panose="020B0604030504040204" pitchFamily="34" charset="0"/>
                <a:cs typeface="Arial" panose="020B0604020202020204" pitchFamily="34" charset="0"/>
              </a:rPr>
              <a:t>Satisfies requests in units sized as power of 2</a:t>
            </a:r>
          </a:p>
          <a:p>
            <a:pPr lvl="1"/>
            <a:r>
              <a:rPr lang="en-US" altLang="en-US" sz="2800" dirty="0">
                <a:latin typeface="Verdana" panose="020B0604030504040204" pitchFamily="34" charset="0"/>
                <a:ea typeface="Verdana" panose="020B0604030504040204" pitchFamily="34" charset="0"/>
                <a:cs typeface="Arial" panose="020B0604020202020204" pitchFamily="34" charset="0"/>
              </a:rPr>
              <a:t>Request rounded up to next highest power of 2</a:t>
            </a:r>
          </a:p>
          <a:p>
            <a:pPr lvl="1"/>
            <a:r>
              <a:rPr lang="en-US" altLang="en-US" sz="2800" dirty="0">
                <a:latin typeface="Verdana" panose="020B0604030504040204" pitchFamily="34" charset="0"/>
                <a:ea typeface="Verdana" panose="020B0604030504040204" pitchFamily="34" charset="0"/>
                <a:cs typeface="Arial" panose="020B0604020202020204" pitchFamily="34" charset="0"/>
              </a:rPr>
              <a:t>When smaller allocation needed than is available, current chunk split into two buddies of next-lower power of 2</a:t>
            </a:r>
          </a:p>
          <a:p>
            <a:pPr lvl="2"/>
            <a:r>
              <a:rPr lang="en-US" altLang="en-US" sz="2800" dirty="0">
                <a:latin typeface="Verdana" panose="020B0604030504040204" pitchFamily="34" charset="0"/>
                <a:ea typeface="Verdana" panose="020B0604030504040204" pitchFamily="34" charset="0"/>
                <a:cs typeface="Arial" panose="020B0604020202020204" pitchFamily="34" charset="0"/>
              </a:rPr>
              <a:t>Continue until appropriate sized chunk </a:t>
            </a:r>
            <a:r>
              <a:rPr lang="en-US" altLang="en-US" sz="2800" dirty="0" smtClean="0">
                <a:latin typeface="Verdana" panose="020B0604030504040204" pitchFamily="34" charset="0"/>
                <a:ea typeface="Verdana" panose="020B0604030504040204" pitchFamily="34" charset="0"/>
                <a:cs typeface="Arial" panose="020B0604020202020204" pitchFamily="34" charset="0"/>
              </a:rPr>
              <a:t>available</a:t>
            </a:r>
            <a:endParaRPr lang="en-US" altLang="en-US" sz="2800"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7959493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516" y="1479831"/>
            <a:ext cx="6385322" cy="49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54268"/>
            <a:ext cx="10515600" cy="1325563"/>
          </a:xfrm>
        </p:spPr>
        <p:txBody>
          <a:bodyPr/>
          <a:lstStyle/>
          <a:p>
            <a:r>
              <a:rPr lang="en-CA" dirty="0" smtClean="0"/>
              <a:t>Buddy System Allocator</a:t>
            </a:r>
            <a:endParaRPr lang="en-CA" dirty="0"/>
          </a:p>
        </p:txBody>
      </p:sp>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466272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Slab allocator</a:t>
            </a:r>
            <a:endParaRPr lang="en-CA" dirty="0"/>
          </a:p>
        </p:txBody>
      </p:sp>
      <p:sp>
        <p:nvSpPr>
          <p:cNvPr id="3" name="Content Placeholder 2"/>
          <p:cNvSpPr>
            <a:spLocks noGrp="1"/>
          </p:cNvSpPr>
          <p:nvPr>
            <p:ph idx="1"/>
          </p:nvPr>
        </p:nvSpPr>
        <p:spPr>
          <a:xfrm>
            <a:off x="838200" y="1468786"/>
            <a:ext cx="11049000" cy="4753594"/>
          </a:xfrm>
        </p:spPr>
        <p:txBody>
          <a:bodyPr>
            <a:normAutofit fontScale="92500" lnSpcReduction="20000"/>
          </a:bodyPr>
          <a:lstStyle/>
          <a:p>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Slab</a:t>
            </a:r>
            <a:r>
              <a:rPr lang="en-US" altLang="en-US"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dirty="0">
                <a:latin typeface="Verdana" panose="020B0604030504040204" pitchFamily="34" charset="0"/>
                <a:ea typeface="Verdana" panose="020B0604030504040204" pitchFamily="34" charset="0"/>
                <a:cs typeface="Arial" panose="020B0604020202020204" pitchFamily="34" charset="0"/>
              </a:rPr>
              <a:t>is one or more physically contiguous pages</a:t>
            </a:r>
          </a:p>
          <a:p>
            <a:r>
              <a:rPr lang="en-US" altLang="en-US" b="1" dirty="0">
                <a:solidFill>
                  <a:srgbClr val="3366FF"/>
                </a:solidFill>
                <a:latin typeface="Verdana" panose="020B0604030504040204" pitchFamily="34" charset="0"/>
                <a:ea typeface="Verdana" panose="020B0604030504040204" pitchFamily="34" charset="0"/>
                <a:cs typeface="Arial" panose="020B0604020202020204" pitchFamily="34" charset="0"/>
              </a:rPr>
              <a:t>Cache</a:t>
            </a:r>
            <a:r>
              <a:rPr lang="en-US" altLang="en-US"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dirty="0">
                <a:latin typeface="Verdana" panose="020B0604030504040204" pitchFamily="34" charset="0"/>
                <a:ea typeface="Verdana" panose="020B0604030504040204" pitchFamily="34" charset="0"/>
                <a:cs typeface="Arial" panose="020B0604020202020204" pitchFamily="34" charset="0"/>
              </a:rPr>
              <a:t>consists of one or more slabs</a:t>
            </a:r>
          </a:p>
          <a:p>
            <a:r>
              <a:rPr lang="en-US" altLang="en-US" dirty="0">
                <a:latin typeface="Verdana" panose="020B0604030504040204" pitchFamily="34" charset="0"/>
                <a:ea typeface="Verdana" panose="020B0604030504040204" pitchFamily="34" charset="0"/>
                <a:cs typeface="Arial" panose="020B0604020202020204" pitchFamily="34" charset="0"/>
              </a:rPr>
              <a:t>Single cache for each unique kernel data structure</a:t>
            </a:r>
          </a:p>
          <a:p>
            <a:pPr lvl="1"/>
            <a:r>
              <a:rPr lang="en-US" altLang="en-US" sz="2800" dirty="0">
                <a:latin typeface="Verdana" panose="020B0604030504040204" pitchFamily="34" charset="0"/>
                <a:ea typeface="Verdana" panose="020B0604030504040204" pitchFamily="34" charset="0"/>
                <a:cs typeface="Arial" panose="020B0604020202020204" pitchFamily="34" charset="0"/>
              </a:rPr>
              <a:t>Each cache filled with </a:t>
            </a:r>
            <a:r>
              <a:rPr lang="en-US" altLang="en-US" sz="2800" b="1" dirty="0">
                <a:solidFill>
                  <a:srgbClr val="3366FF"/>
                </a:solidFill>
                <a:latin typeface="Verdana" panose="020B0604030504040204" pitchFamily="34" charset="0"/>
                <a:ea typeface="Verdana" panose="020B0604030504040204" pitchFamily="34" charset="0"/>
                <a:cs typeface="Arial" panose="020B0604020202020204" pitchFamily="34" charset="0"/>
              </a:rPr>
              <a:t>objects</a:t>
            </a:r>
            <a:r>
              <a:rPr lang="en-US" altLang="en-US" sz="2800"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sz="2800" dirty="0">
                <a:latin typeface="Verdana" panose="020B0604030504040204" pitchFamily="34" charset="0"/>
                <a:ea typeface="Verdana" panose="020B0604030504040204" pitchFamily="34" charset="0"/>
                <a:cs typeface="Arial" panose="020B0604020202020204" pitchFamily="34" charset="0"/>
              </a:rPr>
              <a:t>– instantiations of the data structure</a:t>
            </a:r>
          </a:p>
          <a:p>
            <a:r>
              <a:rPr lang="en-US" altLang="en-US" dirty="0">
                <a:latin typeface="Verdana" panose="020B0604030504040204" pitchFamily="34" charset="0"/>
                <a:ea typeface="Verdana" panose="020B0604030504040204" pitchFamily="34" charset="0"/>
                <a:cs typeface="Arial" panose="020B0604020202020204" pitchFamily="34" charset="0"/>
              </a:rPr>
              <a:t>When cache is created is filled with objects marked as </a:t>
            </a:r>
            <a:r>
              <a:rPr lang="en-US" altLang="en-US" b="1" dirty="0">
                <a:latin typeface="Verdana" panose="020B0604030504040204" pitchFamily="34" charset="0"/>
                <a:ea typeface="Verdana" panose="020B0604030504040204" pitchFamily="34" charset="0"/>
                <a:cs typeface="Arial" panose="020B0604020202020204" pitchFamily="34" charset="0"/>
              </a:rPr>
              <a:t>free</a:t>
            </a:r>
          </a:p>
          <a:p>
            <a:r>
              <a:rPr lang="en-US" altLang="en-US" dirty="0">
                <a:latin typeface="Verdana" panose="020B0604030504040204" pitchFamily="34" charset="0"/>
                <a:ea typeface="Verdana" panose="020B0604030504040204" pitchFamily="34" charset="0"/>
                <a:cs typeface="Arial" panose="020B0604020202020204" pitchFamily="34" charset="0"/>
              </a:rPr>
              <a:t>When data structures are stored, objects are marked as </a:t>
            </a:r>
            <a:r>
              <a:rPr lang="en-US" altLang="en-US" b="1" dirty="0">
                <a:latin typeface="Verdana" panose="020B0604030504040204" pitchFamily="34" charset="0"/>
                <a:ea typeface="Verdana" panose="020B0604030504040204" pitchFamily="34" charset="0"/>
                <a:cs typeface="Arial" panose="020B0604020202020204" pitchFamily="34" charset="0"/>
              </a:rPr>
              <a:t>used</a:t>
            </a:r>
          </a:p>
          <a:p>
            <a:r>
              <a:rPr lang="en-US" altLang="en-US" dirty="0">
                <a:latin typeface="Verdana" panose="020B0604030504040204" pitchFamily="34" charset="0"/>
                <a:ea typeface="Verdana" panose="020B0604030504040204" pitchFamily="34" charset="0"/>
                <a:cs typeface="Arial" panose="020B0604020202020204" pitchFamily="34" charset="0"/>
              </a:rPr>
              <a:t>If slab is full of used objects, next object allocated from empty slab</a:t>
            </a:r>
          </a:p>
          <a:p>
            <a:pPr lvl="1"/>
            <a:r>
              <a:rPr lang="en-US" altLang="en-US" sz="2800" dirty="0">
                <a:latin typeface="Verdana" panose="020B0604030504040204" pitchFamily="34" charset="0"/>
                <a:ea typeface="Verdana" panose="020B0604030504040204" pitchFamily="34" charset="0"/>
                <a:cs typeface="Arial" panose="020B0604020202020204" pitchFamily="34" charset="0"/>
              </a:rPr>
              <a:t>If no empty slabs, new slab allocated</a:t>
            </a:r>
          </a:p>
          <a:p>
            <a:r>
              <a:rPr lang="en-US" altLang="en-US" dirty="0">
                <a:latin typeface="Verdana" panose="020B0604030504040204" pitchFamily="34" charset="0"/>
                <a:ea typeface="Verdana" panose="020B0604030504040204" pitchFamily="34" charset="0"/>
                <a:cs typeface="Arial" panose="020B0604020202020204" pitchFamily="34" charset="0"/>
              </a:rPr>
              <a:t>Benefits of slab allocator includes:</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Arial" panose="020B0604020202020204" pitchFamily="34" charset="0"/>
              </a:rPr>
              <a:t>no fragmentation</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Arial" panose="020B0604020202020204" pitchFamily="34" charset="0"/>
              </a:rPr>
              <a:t>fast memory request and access</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319604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Slab Allocation</a:t>
            </a:r>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pic>
        <p:nvPicPr>
          <p:cNvPr id="5"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1534847"/>
            <a:ext cx="7765256" cy="485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07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lstStyle/>
          <a:p>
            <a:r>
              <a:rPr lang="en-US" dirty="0"/>
              <a:t>Operating System Concepts. </a:t>
            </a:r>
            <a:r>
              <a:rPr lang="en-US" dirty="0" err="1"/>
              <a:t>Silberschatz</a:t>
            </a:r>
            <a:r>
              <a:rPr lang="en-US" dirty="0"/>
              <a:t>, Galvin, </a:t>
            </a:r>
            <a:r>
              <a:rPr lang="en-US" dirty="0" smtClean="0"/>
              <a:t>Gagne. Latest Version. </a:t>
            </a:r>
            <a:r>
              <a:rPr lang="en-US" dirty="0"/>
              <a:t>John Wiley &amp; Sons.</a:t>
            </a:r>
          </a:p>
          <a:p>
            <a:endParaRPr lang="en-US" dirty="0"/>
          </a:p>
          <a:p>
            <a:r>
              <a:rPr lang="en-US" dirty="0"/>
              <a:t>All images are ©2016 Southern Alberta Institute of Technology unless otherwise indicated.</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8650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Swapping</a:t>
            </a:r>
            <a:endParaRPr lang="en-CA" dirty="0"/>
          </a:p>
        </p:txBody>
      </p:sp>
      <p:sp>
        <p:nvSpPr>
          <p:cNvPr id="6" name="Content Placeholder 5"/>
          <p:cNvSpPr>
            <a:spLocks noGrp="1"/>
          </p:cNvSpPr>
          <p:nvPr>
            <p:ph idx="1"/>
          </p:nvPr>
        </p:nvSpPr>
        <p:spPr>
          <a:xfrm>
            <a:off x="838200" y="1690688"/>
            <a:ext cx="10515600" cy="4351338"/>
          </a:xfrm>
        </p:spPr>
        <p:txBody>
          <a:bodyPr/>
          <a:lstStyle/>
          <a:p>
            <a:pPr>
              <a:lnSpc>
                <a:spcPct val="80000"/>
              </a:lnSpc>
            </a:pPr>
            <a:r>
              <a:rPr lang="en-US" altLang="en-US" sz="3200" b="1" dirty="0">
                <a:solidFill>
                  <a:srgbClr val="3366FF"/>
                </a:solidFill>
                <a:latin typeface="Verdana" panose="020B0604030504040204" pitchFamily="34" charset="0"/>
                <a:ea typeface="Verdana" panose="020B0604030504040204" pitchFamily="34" charset="0"/>
                <a:cs typeface="Arial" panose="020B0604020202020204" pitchFamily="34" charset="0"/>
              </a:rPr>
              <a:t>Swap out, Swap in</a:t>
            </a:r>
            <a:r>
              <a:rPr lang="en-US" altLang="en-US" sz="3200"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sz="3200" dirty="0">
                <a:latin typeface="Verdana" panose="020B0604030504040204" pitchFamily="34" charset="0"/>
                <a:ea typeface="Verdana" panose="020B0604030504040204" pitchFamily="34" charset="0"/>
                <a:cs typeface="Arial" panose="020B0604020202020204" pitchFamily="34" charset="0"/>
              </a:rPr>
              <a:t>– swapping variant used for priority-based scheduling algorithms; lower-priority process is swapped out so higher-priority process can be loaded and executed</a:t>
            </a:r>
          </a:p>
          <a:p>
            <a:pPr>
              <a:lnSpc>
                <a:spcPct val="80000"/>
              </a:lnSpc>
            </a:pPr>
            <a:r>
              <a:rPr lang="en-US" altLang="en-US" sz="3200" dirty="0">
                <a:latin typeface="Verdana" panose="020B0604030504040204" pitchFamily="34" charset="0"/>
                <a:ea typeface="Verdana" panose="020B0604030504040204" pitchFamily="34" charset="0"/>
                <a:cs typeface="Arial" panose="020B0604020202020204" pitchFamily="34" charset="0"/>
              </a:rPr>
              <a:t>Major part of swap time is transfer time; total transfer time is directly proportional to the amount of memory swapped</a:t>
            </a:r>
          </a:p>
          <a:p>
            <a:pPr>
              <a:lnSpc>
                <a:spcPct val="80000"/>
              </a:lnSpc>
            </a:pPr>
            <a:r>
              <a:rPr lang="en-US" altLang="en-US" sz="3200" dirty="0">
                <a:latin typeface="Verdana" panose="020B0604030504040204" pitchFamily="34" charset="0"/>
                <a:ea typeface="Verdana" panose="020B0604030504040204" pitchFamily="34" charset="0"/>
                <a:cs typeface="Arial" panose="020B0604020202020204" pitchFamily="34" charset="0"/>
              </a:rPr>
              <a:t>System maintains a </a:t>
            </a:r>
            <a:r>
              <a:rPr lang="en-US" altLang="en-US" sz="3200" b="1" dirty="0">
                <a:solidFill>
                  <a:srgbClr val="3366FF"/>
                </a:solidFill>
                <a:latin typeface="Verdana" panose="020B0604030504040204" pitchFamily="34" charset="0"/>
                <a:ea typeface="Verdana" panose="020B0604030504040204" pitchFamily="34" charset="0"/>
                <a:cs typeface="Arial" panose="020B0604020202020204" pitchFamily="34" charset="0"/>
              </a:rPr>
              <a:t>ready queue</a:t>
            </a:r>
            <a:r>
              <a:rPr lang="en-US" altLang="en-US" sz="3200" dirty="0">
                <a:solidFill>
                  <a:srgbClr val="3366FF"/>
                </a:solidFill>
                <a:latin typeface="Verdana" panose="020B0604030504040204" pitchFamily="34" charset="0"/>
                <a:ea typeface="Verdana" panose="020B0604030504040204" pitchFamily="34" charset="0"/>
                <a:cs typeface="Arial" panose="020B0604020202020204" pitchFamily="34" charset="0"/>
              </a:rPr>
              <a:t> </a:t>
            </a:r>
            <a:r>
              <a:rPr lang="en-US" altLang="en-US" sz="3200" dirty="0">
                <a:latin typeface="Verdana" panose="020B0604030504040204" pitchFamily="34" charset="0"/>
                <a:ea typeface="Verdana" panose="020B0604030504040204" pitchFamily="34" charset="0"/>
                <a:cs typeface="Arial" panose="020B0604020202020204" pitchFamily="34" charset="0"/>
              </a:rPr>
              <a:t>of ready-to-run processes which have memory images on disk</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75933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7496"/>
            <a:ext cx="10515600" cy="1325563"/>
          </a:xfrm>
        </p:spPr>
        <p:txBody>
          <a:bodyPr>
            <a:normAutofit/>
          </a:bodyPr>
          <a:lstStyle/>
          <a:p>
            <a:pPr eaLnBrk="1" hangingPunct="1"/>
            <a:r>
              <a:rPr lang="en-US" altLang="en-US" dirty="0" smtClean="0"/>
              <a:t>Schematic View of Swapping</a:t>
            </a:r>
            <a:endParaRPr lang="en-US" altLang="en-US" sz="2550" dirty="0"/>
          </a:p>
        </p:txBody>
      </p:sp>
      <p:pic>
        <p:nvPicPr>
          <p:cNvPr id="15363"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335" y="1690688"/>
            <a:ext cx="6240065" cy="4150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548418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199" y="0"/>
            <a:ext cx="10982093" cy="1325563"/>
          </a:xfrm>
        </p:spPr>
        <p:txBody>
          <a:bodyPr>
            <a:normAutofit/>
          </a:bodyPr>
          <a:lstStyle/>
          <a:p>
            <a:pPr eaLnBrk="1" hangingPunct="1"/>
            <a:r>
              <a:rPr lang="en-US" altLang="en-US" sz="4000" dirty="0"/>
              <a:t>Virtual Memory That </a:t>
            </a:r>
            <a:r>
              <a:rPr lang="en-US" altLang="en-US" sz="4000" dirty="0" smtClean="0"/>
              <a:t>is Larger </a:t>
            </a:r>
            <a:r>
              <a:rPr lang="en-US" altLang="en-US" sz="4000" dirty="0"/>
              <a:t>Than Physical Memory</a:t>
            </a:r>
          </a:p>
        </p:txBody>
      </p:sp>
      <p:pic>
        <p:nvPicPr>
          <p:cNvPr id="17411"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824" y="1325563"/>
            <a:ext cx="8073483" cy="483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3413372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312340"/>
            <a:ext cx="10515600" cy="1325563"/>
          </a:xfrm>
        </p:spPr>
        <p:txBody>
          <a:bodyPr>
            <a:normAutofit/>
          </a:bodyPr>
          <a:lstStyle/>
          <a:p>
            <a:pPr eaLnBrk="1" hangingPunct="1"/>
            <a:r>
              <a:rPr lang="en-US" altLang="en-US" dirty="0"/>
              <a:t>Page Table When Some </a:t>
            </a:r>
            <a:r>
              <a:rPr lang="en-US" altLang="en-US" dirty="0" smtClean="0"/>
              <a:t>Pages Are </a:t>
            </a:r>
            <a:r>
              <a:rPr lang="en-US" altLang="en-US" dirty="0"/>
              <a:t>Not in Main Memory</a:t>
            </a:r>
          </a:p>
        </p:txBody>
      </p:sp>
      <p:pic>
        <p:nvPicPr>
          <p:cNvPr id="1945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37903"/>
            <a:ext cx="6766932" cy="442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810630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altLang="en-US" smtClean="0"/>
              <a:t>Valid-Invalid Bit of PTE</a:t>
            </a:r>
          </a:p>
        </p:txBody>
      </p:sp>
      <p:sp>
        <p:nvSpPr>
          <p:cNvPr id="21507" name="Content Placeholder 3"/>
          <p:cNvSpPr>
            <a:spLocks noGrp="1"/>
          </p:cNvSpPr>
          <p:nvPr>
            <p:ph idx="1"/>
          </p:nvPr>
        </p:nvSpPr>
        <p:spPr>
          <a:xfrm>
            <a:off x="838200" y="1641786"/>
            <a:ext cx="10515600" cy="4351338"/>
          </a:xfrm>
        </p:spPr>
        <p:txBody>
          <a:bodyPr>
            <a:normAutofit/>
          </a:bodyPr>
          <a:lstStyle/>
          <a:p>
            <a:r>
              <a:rPr lang="en-US" altLang="en-US" sz="2400" dirty="0">
                <a:latin typeface="Verdana" panose="020B0604030504040204" pitchFamily="34" charset="0"/>
                <a:ea typeface="Verdana" panose="020B0604030504040204" pitchFamily="34" charset="0"/>
                <a:cs typeface="Arial" panose="020B0604020202020204" pitchFamily="34" charset="0"/>
              </a:rPr>
              <a:t>If the valid bit of a PTE encountered during address translation is zero, the PTE represents an invalid page—one that will raise a memory management exception, or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page fault</a:t>
            </a:r>
            <a:r>
              <a:rPr lang="en-US" altLang="en-US" sz="2400" dirty="0">
                <a:latin typeface="Verdana" panose="020B0604030504040204" pitchFamily="34" charset="0"/>
                <a:ea typeface="Verdana" panose="020B0604030504040204" pitchFamily="34" charset="0"/>
                <a:cs typeface="Arial" panose="020B0604020202020204" pitchFamily="34" charset="0"/>
              </a:rPr>
              <a:t>, upon reference. The MMU ignores the remaining bits of the PTE, so the operating system can use these bits to store information about the page that will assist in resolving the page fault.</a:t>
            </a:r>
          </a:p>
          <a:p>
            <a:r>
              <a:rPr lang="en-US" altLang="en-US" sz="2400" dirty="0">
                <a:latin typeface="Verdana" panose="020B0604030504040204" pitchFamily="34" charset="0"/>
                <a:ea typeface="Verdana" panose="020B0604030504040204" pitchFamily="34" charset="0"/>
                <a:cs typeface="Arial" panose="020B0604020202020204" pitchFamily="34" charset="0"/>
              </a:rPr>
              <a:t>With each page table entry a valid–invalid bit is associated</a:t>
            </a:r>
            <a:br>
              <a:rPr lang="en-US" altLang="en-US" sz="2400" dirty="0">
                <a:latin typeface="Verdana" panose="020B0604030504040204" pitchFamily="34" charset="0"/>
                <a:ea typeface="Verdana" panose="020B0604030504040204" pitchFamily="34" charset="0"/>
                <a:cs typeface="Arial" panose="020B0604020202020204" pitchFamily="34" charset="0"/>
              </a:rPr>
            </a:br>
            <a:r>
              <a:rPr lang="en-US" altLang="en-US" sz="2400" dirty="0">
                <a:latin typeface="Verdana" panose="020B0604030504040204" pitchFamily="34" charset="0"/>
                <a:ea typeface="Verdana" panose="020B0604030504040204" pitchFamily="34" charset="0"/>
                <a:cs typeface="Arial" panose="020B0604020202020204" pitchFamily="34" charset="0"/>
              </a:rPr>
              <a:t>(</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v</a:t>
            </a:r>
            <a:r>
              <a:rPr lang="en-US" altLang="en-US" sz="2400" dirty="0">
                <a:latin typeface="Verdana" panose="020B0604030504040204" pitchFamily="34" charset="0"/>
                <a:ea typeface="Verdana" panose="020B0604030504040204" pitchFamily="34" charset="0"/>
                <a:cs typeface="Arial" panose="020B0604020202020204" pitchFamily="34" charset="0"/>
              </a:rPr>
              <a:t> </a:t>
            </a: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in-memory – </a:t>
            </a:r>
            <a:r>
              <a:rPr lang="en-US" altLang="en-US" sz="2400" b="1" dirty="0">
                <a:solidFill>
                  <a:srgbClr val="3366FF"/>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memory resident</a:t>
            </a: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a:t>
            </a:r>
            <a:r>
              <a:rPr lang="en-US" altLang="en-US" sz="2400"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a:t>
            </a:r>
            <a:r>
              <a:rPr lang="en-US" altLang="en-US" sz="2400" b="1" dirty="0" err="1">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i</a:t>
            </a: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 not-in-memory)</a:t>
            </a:r>
          </a:p>
          <a:p>
            <a:pPr>
              <a:lnSpc>
                <a:spcPct val="90000"/>
              </a:lnSpc>
            </a:pP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Initially valid–invalid bit is set to</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a:t>
            </a:r>
            <a:r>
              <a:rPr lang="en-US" altLang="en-US" sz="2400" b="1" dirty="0" err="1">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i</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a:t>
            </a: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on all entries</a:t>
            </a:r>
          </a:p>
          <a:p>
            <a:pPr>
              <a:lnSpc>
                <a:spcPct val="90000"/>
              </a:lnSpc>
            </a:pP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During address translation, if valid–invalid bit in page table entry is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I</a:t>
            </a:r>
            <a:r>
              <a:rPr lang="en-US" altLang="en-US" sz="2400" dirty="0">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 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sym typeface="Symbol" panose="05050102010706020507" pitchFamily="18" charset="2"/>
              </a:rPr>
              <a:t>page fault</a:t>
            </a:r>
          </a:p>
          <a:p>
            <a:endParaRPr lang="en-US" altLang="en-US" sz="2400" dirty="0">
              <a:latin typeface="Verdana" panose="020B0604030504040204" pitchFamily="34" charset="0"/>
              <a:ea typeface="Verdana" panose="020B060403050404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78610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25767</TotalTime>
  <Words>2819</Words>
  <Application>Microsoft Office PowerPoint</Application>
  <PresentationFormat>Widescreen</PresentationFormat>
  <Paragraphs>288</Paragraphs>
  <Slides>49</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MS PGothic</vt:lpstr>
      <vt:lpstr>Arial</vt:lpstr>
      <vt:lpstr>Calibri</vt:lpstr>
      <vt:lpstr>Helvetica</vt:lpstr>
      <vt:lpstr>Monotype Sorts</vt:lpstr>
      <vt:lpstr>Symbol</vt:lpstr>
      <vt:lpstr>Times New Roman</vt:lpstr>
      <vt:lpstr>Verdana</vt:lpstr>
      <vt:lpstr>Wingdings</vt:lpstr>
      <vt:lpstr>Office Theme</vt:lpstr>
      <vt:lpstr>Bitmap Image</vt:lpstr>
      <vt:lpstr>Virtual Memory</vt:lpstr>
      <vt:lpstr>Virtual Memory</vt:lpstr>
      <vt:lpstr>Objectives</vt:lpstr>
      <vt:lpstr>Swapping</vt:lpstr>
      <vt:lpstr>Swapping</vt:lpstr>
      <vt:lpstr>Schematic View of Swapping</vt:lpstr>
      <vt:lpstr>Virtual Memory That is Larger Than Physical Memory</vt:lpstr>
      <vt:lpstr>Page Table When Some Pages Are Not in Main Memory</vt:lpstr>
      <vt:lpstr>Valid-Invalid Bit of PTE</vt:lpstr>
      <vt:lpstr>Demand Paging</vt:lpstr>
      <vt:lpstr>Demand Paging</vt:lpstr>
      <vt:lpstr>Demand Paging</vt:lpstr>
      <vt:lpstr>Transfer of a Paged Memory to Contiguous Disk Space</vt:lpstr>
      <vt:lpstr>Page Fault</vt:lpstr>
      <vt:lpstr>Page Fault</vt:lpstr>
      <vt:lpstr>Steps in Handling a Page Fault</vt:lpstr>
      <vt:lpstr>Windows Page File</vt:lpstr>
      <vt:lpstr>Windows Page File</vt:lpstr>
      <vt:lpstr>Windows Commit Limit and Working Set</vt:lpstr>
      <vt:lpstr>Protecting Memory</vt:lpstr>
      <vt:lpstr>Protecting Memory</vt:lpstr>
      <vt:lpstr>Copy-on-Write Page</vt:lpstr>
      <vt:lpstr>Before Process 1 Modifies Page C</vt:lpstr>
      <vt:lpstr>After Process 1 Modifies Page C</vt:lpstr>
      <vt:lpstr>Page Table Entries Flags and Protection bits</vt:lpstr>
      <vt:lpstr>Data Execution Prevention -DEP</vt:lpstr>
      <vt:lpstr>Data Execution Prevention -DEP</vt:lpstr>
      <vt:lpstr>Windows API – Memory Protection</vt:lpstr>
      <vt:lpstr>Address Space Layout Randomization (ASLR)</vt:lpstr>
      <vt:lpstr>ASLR</vt:lpstr>
      <vt:lpstr>What happens if there is no Free Frame?</vt:lpstr>
      <vt:lpstr>Global vs. Local Allocation</vt:lpstr>
      <vt:lpstr>Page Replacement</vt:lpstr>
      <vt:lpstr>Page Replacement</vt:lpstr>
      <vt:lpstr>Need For Page Replacement</vt:lpstr>
      <vt:lpstr>Page Replacement</vt:lpstr>
      <vt:lpstr>Page and Frame Replacement Algorithms</vt:lpstr>
      <vt:lpstr>FIFO</vt:lpstr>
      <vt:lpstr>FIFO Replacement</vt:lpstr>
      <vt:lpstr>FIFO Page Replacement</vt:lpstr>
      <vt:lpstr>Least Recently Used LRU</vt:lpstr>
      <vt:lpstr>LRU Replacement</vt:lpstr>
      <vt:lpstr>Windows Page Frame states </vt:lpstr>
      <vt:lpstr>Allocating Kernel Memory</vt:lpstr>
      <vt:lpstr>Buddy System</vt:lpstr>
      <vt:lpstr>Buddy System Allocator</vt:lpstr>
      <vt:lpstr>Slab allocator</vt:lpstr>
      <vt:lpstr>Slab Allocation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605</cp:revision>
  <dcterms:created xsi:type="dcterms:W3CDTF">2016-04-05T14:17:30Z</dcterms:created>
  <dcterms:modified xsi:type="dcterms:W3CDTF">2021-03-10T21:28:55Z</dcterms:modified>
</cp:coreProperties>
</file>