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8" r:id="rId2"/>
    <p:sldId id="299" r:id="rId3"/>
    <p:sldId id="300" r:id="rId4"/>
    <p:sldId id="301" r:id="rId5"/>
    <p:sldId id="302" r:id="rId6"/>
    <p:sldId id="371" r:id="rId7"/>
    <p:sldId id="303" r:id="rId8"/>
    <p:sldId id="304" r:id="rId9"/>
    <p:sldId id="305" r:id="rId10"/>
    <p:sldId id="351" r:id="rId11"/>
    <p:sldId id="352" r:id="rId12"/>
    <p:sldId id="353" r:id="rId13"/>
    <p:sldId id="354" r:id="rId14"/>
    <p:sldId id="355" r:id="rId15"/>
    <p:sldId id="356" r:id="rId16"/>
    <p:sldId id="357" r:id="rId17"/>
    <p:sldId id="358" r:id="rId18"/>
    <p:sldId id="359" r:id="rId19"/>
    <p:sldId id="360" r:id="rId20"/>
    <p:sldId id="311" r:id="rId21"/>
    <p:sldId id="312" r:id="rId22"/>
    <p:sldId id="313" r:id="rId23"/>
    <p:sldId id="361" r:id="rId24"/>
    <p:sldId id="315" r:id="rId25"/>
    <p:sldId id="362" r:id="rId26"/>
    <p:sldId id="293" r:id="rId27"/>
    <p:sldId id="317" r:id="rId28"/>
    <p:sldId id="373" r:id="rId29"/>
    <p:sldId id="363" r:id="rId30"/>
    <p:sldId id="364" r:id="rId31"/>
    <p:sldId id="318" r:id="rId32"/>
    <p:sldId id="366" r:id="rId33"/>
    <p:sldId id="365" r:id="rId34"/>
    <p:sldId id="284" r:id="rId35"/>
    <p:sldId id="367" r:id="rId36"/>
    <p:sldId id="330" r:id="rId37"/>
    <p:sldId id="368" r:id="rId38"/>
    <p:sldId id="369" r:id="rId39"/>
    <p:sldId id="332" r:id="rId40"/>
    <p:sldId id="334" r:id="rId41"/>
    <p:sldId id="333" r:id="rId42"/>
    <p:sldId id="335" r:id="rId43"/>
    <p:sldId id="336" r:id="rId44"/>
    <p:sldId id="337" r:id="rId45"/>
    <p:sldId id="338" r:id="rId46"/>
    <p:sldId id="370" r:id="rId47"/>
    <p:sldId id="339" r:id="rId48"/>
    <p:sldId id="343" r:id="rId49"/>
    <p:sldId id="345" r:id="rId50"/>
    <p:sldId id="346" r:id="rId51"/>
    <p:sldId id="296" r:id="rId52"/>
    <p:sldId id="348" r:id="rId53"/>
    <p:sldId id="347" r:id="rId54"/>
    <p:sldId id="349" r:id="rId55"/>
    <p:sldId id="372" r:id="rId56"/>
    <p:sldId id="35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66362" autoAdjust="0"/>
  </p:normalViewPr>
  <p:slideViewPr>
    <p:cSldViewPr snapToGrid="0" snapToObjects="1" showGuides="1">
      <p:cViewPr varScale="1">
        <p:scale>
          <a:sx n="77" d="100"/>
          <a:sy n="77" d="100"/>
        </p:scale>
        <p:origin x="2262" y="90"/>
      </p:cViewPr>
      <p:guideLst>
        <p:guide orient="horz" pos="2160"/>
        <p:guide pos="384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2021-07-26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Gantt</a:t>
            </a:r>
            <a:r>
              <a:rPr lang="en-CA" baseline="0" dirty="0" smtClean="0"/>
              <a:t> chart – work done over time.</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16</a:t>
            </a:fld>
            <a:endParaRPr lang="en-CA"/>
          </a:p>
        </p:txBody>
      </p:sp>
    </p:spTree>
    <p:extLst>
      <p:ext uri="{BB962C8B-B14F-4D97-AF65-F5344CB8AC3E}">
        <p14:creationId xmlns:p14="http://schemas.microsoft.com/office/powerpoint/2010/main" val="68063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19</a:t>
            </a:fld>
            <a:endParaRPr lang="en-CA"/>
          </a:p>
        </p:txBody>
      </p:sp>
    </p:spTree>
    <p:extLst>
      <p:ext uri="{BB962C8B-B14F-4D97-AF65-F5344CB8AC3E}">
        <p14:creationId xmlns:p14="http://schemas.microsoft.com/office/powerpoint/2010/main" val="3545890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9E4688-723F-4F2E-A484-35826A5461CA}" type="slidenum">
              <a:rPr lang="en-US" altLang="en-US" smtClean="0">
                <a:latin typeface="Times New Roman" panose="02020603050405020304" pitchFamily="18" charset="0"/>
              </a:rPr>
              <a:pPr/>
              <a:t>22</a:t>
            </a:fld>
            <a:endParaRPr lang="en-US" altLang="en-US" smtClean="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96830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23</a:t>
            </a:fld>
            <a:endParaRPr lang="en-CA"/>
          </a:p>
        </p:txBody>
      </p:sp>
    </p:spTree>
    <p:extLst>
      <p:ext uri="{BB962C8B-B14F-4D97-AF65-F5344CB8AC3E}">
        <p14:creationId xmlns:p14="http://schemas.microsoft.com/office/powerpoint/2010/main" val="53934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defTabSz="930275">
              <a:defRPr>
                <a:solidFill>
                  <a:schemeClr val="tx1"/>
                </a:solidFill>
                <a:latin typeface="Verdana" panose="020B0604030504040204" pitchFamily="34" charset="0"/>
                <a:ea typeface="MS PGothic" panose="020B0600070205080204" pitchFamily="34" charset="-128"/>
              </a:defRPr>
            </a:lvl2pPr>
            <a:lvl3pPr defTabSz="930275">
              <a:defRPr>
                <a:solidFill>
                  <a:schemeClr val="tx1"/>
                </a:solidFill>
                <a:latin typeface="Verdana" panose="020B0604030504040204" pitchFamily="34" charset="0"/>
                <a:ea typeface="MS PGothic" panose="020B0600070205080204" pitchFamily="34" charset="-128"/>
              </a:defRPr>
            </a:lvl3pPr>
            <a:lvl4pPr defTabSz="930275">
              <a:defRPr>
                <a:solidFill>
                  <a:schemeClr val="tx1"/>
                </a:solidFill>
                <a:latin typeface="Verdana" panose="020B0604030504040204" pitchFamily="34" charset="0"/>
                <a:ea typeface="MS PGothic" panose="020B0600070205080204" pitchFamily="34" charset="-128"/>
              </a:defRPr>
            </a:lvl4pPr>
            <a:lvl5pPr defTabSz="930275">
              <a:defRPr>
                <a:solidFill>
                  <a:schemeClr val="tx1"/>
                </a:solidFill>
                <a:latin typeface="Verdana" panose="020B0604030504040204" pitchFamily="34" charset="0"/>
                <a:ea typeface="MS PGothic" panose="020B0600070205080204" pitchFamily="34" charset="-128"/>
              </a:defRPr>
            </a:lvl5pPr>
            <a:lvl6pPr marL="30654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26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798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370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6106DB4-3A01-4101-A5EB-D77471FE8326}"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example (RR) represents execution of 4 process with same arrival and CPU  cycle as SJN and quantum 2 msec.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P1 waited between 2 and 7 and between 9 and 13  that is 5 +4=9 msec</a:t>
            </a:r>
          </a:p>
          <a:p>
            <a:r>
              <a:rPr lang="en-US" altLang="en-US" smtClean="0">
                <a:latin typeface="Times New Roman" panose="02020603050405020304" pitchFamily="18" charset="0"/>
              </a:rPr>
              <a:t>P1 finished at 16 minus arrival time 0 = 16msec</a:t>
            </a:r>
          </a:p>
          <a:p>
            <a:r>
              <a:rPr lang="en-US" altLang="en-US" smtClean="0">
                <a:latin typeface="Times New Roman" panose="02020603050405020304" pitchFamily="18" charset="0"/>
              </a:rPr>
              <a:t>P2 waited between 4 and 9 that is 5 msec</a:t>
            </a:r>
          </a:p>
          <a:p>
            <a:r>
              <a:rPr lang="en-US" altLang="en-US" smtClean="0">
                <a:latin typeface="Times New Roman" panose="02020603050405020304" pitchFamily="18" charset="0"/>
              </a:rPr>
              <a:t>P2 finished at 11 minus arrival time 2 = 9 msec.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More examples Text book pages 92 and 93</a:t>
            </a:r>
          </a:p>
        </p:txBody>
      </p:sp>
    </p:spTree>
    <p:extLst>
      <p:ext uri="{BB962C8B-B14F-4D97-AF65-F5344CB8AC3E}">
        <p14:creationId xmlns:p14="http://schemas.microsoft.com/office/powerpoint/2010/main" val="314748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F10337-DF08-4F3D-8D65-9C019685FFD2}" type="slidenum">
              <a:rPr lang="en-US" altLang="en-US" smtClean="0">
                <a:latin typeface="Times New Roman" panose="02020603050405020304" pitchFamily="18" charset="0"/>
              </a:rPr>
              <a:pPr/>
              <a:t>27</a:t>
            </a:fld>
            <a:endParaRPr lang="en-US" altLang="en-US" smtClean="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29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these</a:t>
            </a:r>
            <a:r>
              <a:rPr lang="en-CA" baseline="0" dirty="0" smtClean="0"/>
              <a:t> are not the same example as the textbook.</a:t>
            </a:r>
          </a:p>
        </p:txBody>
      </p:sp>
      <p:sp>
        <p:nvSpPr>
          <p:cNvPr id="4" name="Slide Number Placeholder 3"/>
          <p:cNvSpPr>
            <a:spLocks noGrp="1"/>
          </p:cNvSpPr>
          <p:nvPr>
            <p:ph type="sldNum" sz="quarter" idx="10"/>
          </p:nvPr>
        </p:nvSpPr>
        <p:spPr/>
        <p:txBody>
          <a:bodyPr/>
          <a:lstStyle/>
          <a:p>
            <a:fld id="{D9DF01B0-FE71-4C35-BC11-34BCAF52C437}" type="slidenum">
              <a:rPr lang="en-CA" smtClean="0"/>
              <a:t>28</a:t>
            </a:fld>
            <a:endParaRPr lang="en-CA"/>
          </a:p>
        </p:txBody>
      </p:sp>
    </p:spTree>
    <p:extLst>
      <p:ext uri="{BB962C8B-B14F-4D97-AF65-F5344CB8AC3E}">
        <p14:creationId xmlns:p14="http://schemas.microsoft.com/office/powerpoint/2010/main" val="341785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Waiting time (dispatch – arrival) </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P1 = (0 – 0) = 0</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P2 = (10 – 1) = 9</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P3 = (28 – 3) = 25 </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P4 = (18 – 10) = 8</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Average waiting time:  10.5 </a:t>
            </a:r>
            <a:r>
              <a:rPr lang="en-US" sz="1200" kern="1200" dirty="0" err="1" smtClean="0">
                <a:solidFill>
                  <a:schemeClr val="tx1"/>
                </a:solidFill>
                <a:effectLst/>
                <a:latin typeface="+mn-lt"/>
                <a:ea typeface="+mn-ea"/>
                <a:cs typeface="+mn-cs"/>
              </a:rPr>
              <a:t>ms.</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Turnaround time (completed – arrival)</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P1 = (10 – 0) = 10</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P2 = (18 – 1) = 17</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P3 = (32 – 3) = 29</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P4 = (28 – 10) = 18</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Average turnaround time: 18.5 </a:t>
            </a:r>
            <a:r>
              <a:rPr lang="en-US" sz="1200" kern="1200" dirty="0" err="1" smtClean="0">
                <a:solidFill>
                  <a:schemeClr val="tx1"/>
                </a:solidFill>
                <a:effectLst/>
                <a:latin typeface="+mn-lt"/>
                <a:ea typeface="+mn-ea"/>
                <a:cs typeface="+mn-cs"/>
              </a:rPr>
              <a:t>ms</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29</a:t>
            </a:fld>
            <a:endParaRPr lang="en-CA"/>
          </a:p>
        </p:txBody>
      </p:sp>
    </p:spTree>
    <p:extLst>
      <p:ext uri="{BB962C8B-B14F-4D97-AF65-F5344CB8AC3E}">
        <p14:creationId xmlns:p14="http://schemas.microsoft.com/office/powerpoint/2010/main" val="193654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Waiting time (dispatch – arrival) [+ next dispatch – preempted]</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P1 = (0 – 0) + (9 – 1) + (20 – 10) = 18</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P2 = (1 – 1) = 0</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P3 = (28 – 3) = 25 </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P4 = (10 – 10) = 0</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Average waiting time:  10.75 </a:t>
            </a:r>
            <a:r>
              <a:rPr lang="en-US" sz="1200" kern="1200" dirty="0" err="1" smtClean="0">
                <a:solidFill>
                  <a:schemeClr val="tx1"/>
                </a:solidFill>
                <a:effectLst/>
                <a:latin typeface="+mn-lt"/>
                <a:ea typeface="+mn-ea"/>
                <a:cs typeface="+mn-cs"/>
              </a:rPr>
              <a:t>ms.</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Turnaround time (completed – arrival)</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P1 = (28 – 0) = 28</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P2 = (9 – 1) = 8</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P3 = (32 – 3) = 29</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P4 = (20 – 10) = 10</a:t>
            </a:r>
            <a:endParaRPr lang="en-CA"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Average turnaround time: 18.75 </a:t>
            </a:r>
            <a:r>
              <a:rPr lang="en-US" sz="1200" kern="1200" dirty="0" err="1" smtClean="0">
                <a:solidFill>
                  <a:schemeClr val="tx1"/>
                </a:solidFill>
                <a:effectLst/>
                <a:latin typeface="+mn-lt"/>
                <a:ea typeface="+mn-ea"/>
                <a:cs typeface="+mn-cs"/>
              </a:rPr>
              <a:t>ms</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30</a:t>
            </a:fld>
            <a:endParaRPr lang="en-CA"/>
          </a:p>
        </p:txBody>
      </p:sp>
    </p:spTree>
    <p:extLst>
      <p:ext uri="{BB962C8B-B14F-4D97-AF65-F5344CB8AC3E}">
        <p14:creationId xmlns:p14="http://schemas.microsoft.com/office/powerpoint/2010/main" val="843768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9DF01B0-FE71-4C35-BC11-34BCAF52C437}" type="slidenum">
              <a:rPr lang="en-CA" smtClean="0"/>
              <a:t>32</a:t>
            </a:fld>
            <a:endParaRPr lang="en-CA"/>
          </a:p>
        </p:txBody>
      </p:sp>
    </p:spTree>
    <p:extLst>
      <p:ext uri="{BB962C8B-B14F-4D97-AF65-F5344CB8AC3E}">
        <p14:creationId xmlns:p14="http://schemas.microsoft.com/office/powerpoint/2010/main" val="205780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9DBB8-9A07-4361-A150-94FAC771D573}" type="slidenum">
              <a:rPr lang="en-US" altLang="en-US" smtClean="0">
                <a:latin typeface="Times New Roman" panose="02020603050405020304" pitchFamily="18" charset="0"/>
              </a:rPr>
              <a:pPr/>
              <a:t>2</a:t>
            </a:fld>
            <a:endParaRPr lang="en-US" altLang="en-US"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43838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6F4143-A968-4EF7-84EB-FFEB4664CCB0}" type="slidenum">
              <a:rPr lang="en-US" altLang="en-US" smtClean="0">
                <a:latin typeface="Times New Roman" panose="02020603050405020304" pitchFamily="18" charset="0"/>
              </a:rPr>
              <a:pPr/>
              <a:t>40</a:t>
            </a:fld>
            <a:endParaRPr lang="en-US" altLang="en-US"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21324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CA" dirty="0" smtClean="0"/>
              <a:t>The thread states are</a:t>
            </a:r>
          </a:p>
          <a:p>
            <a:pPr>
              <a:defRPr/>
            </a:pPr>
            <a:r>
              <a:rPr lang="en-CA" b="1" dirty="0" smtClean="0"/>
              <a:t>Ready</a:t>
            </a:r>
            <a:r>
              <a:rPr lang="en-CA" dirty="0" smtClean="0"/>
              <a:t> A thread in the ready state is waiting to execute. When looking for a thread to execute, the dispatcher considers only the pool of threads in the ready state.</a:t>
            </a:r>
          </a:p>
          <a:p>
            <a:pPr>
              <a:defRPr/>
            </a:pPr>
            <a:r>
              <a:rPr lang="en-CA" b="1" dirty="0" smtClean="0"/>
              <a:t>Standby</a:t>
            </a:r>
            <a:r>
              <a:rPr lang="en-CA" dirty="0" smtClean="0"/>
              <a:t> A thread in the standby state has been selected to run next on a particular processor. When the correct conditions exist, the dispatcher performs a context switch to this thread. </a:t>
            </a:r>
          </a:p>
          <a:p>
            <a:pPr>
              <a:defRPr/>
            </a:pPr>
            <a:r>
              <a:rPr lang="en-CA" b="1" dirty="0" smtClean="0"/>
              <a:t>Running</a:t>
            </a:r>
            <a:r>
              <a:rPr lang="en-CA" dirty="0" smtClean="0"/>
              <a:t> Once the dispatcher performs a context switch to a thread, the thread enters the running state and executes. The thread's execution continues until its quantum ends (and another thread at the same priority is ready to run), it is </a:t>
            </a:r>
            <a:r>
              <a:rPr lang="en-CA" dirty="0" err="1" smtClean="0"/>
              <a:t>preempted</a:t>
            </a:r>
            <a:r>
              <a:rPr lang="en-CA" dirty="0" smtClean="0"/>
              <a:t> by a higher priority thread, it terminates, it yields execution, or it voluntarily enters the wait state.</a:t>
            </a:r>
          </a:p>
          <a:p>
            <a:pPr>
              <a:defRPr/>
            </a:pPr>
            <a:r>
              <a:rPr lang="en-CA" b="1" dirty="0" smtClean="0"/>
              <a:t>Waiting</a:t>
            </a:r>
            <a:r>
              <a:rPr lang="en-CA" dirty="0" smtClean="0"/>
              <a:t> A thread can enter the wait state in several ways: a thread can voluntarily wait for paging I/O, or an environment subsystem can direct the thread to suspend itself. When the thread's wait ends, depending on the priority, the thread either begins running immediately or is moved back to the ready state.</a:t>
            </a:r>
          </a:p>
          <a:p>
            <a:pPr>
              <a:defRPr/>
            </a:pPr>
            <a:r>
              <a:rPr lang="en-CA" b="1" dirty="0" smtClean="0"/>
              <a:t>Transition</a:t>
            </a:r>
            <a:r>
              <a:rPr lang="en-CA" dirty="0" smtClean="0"/>
              <a:t> A thread enters the transition state if it is ready for execution but its kernel stack is paged out of memory. Once its kernel stack is brought back into memory, the thread enters the ready state.</a:t>
            </a:r>
          </a:p>
          <a:p>
            <a:pPr>
              <a:defRPr/>
            </a:pPr>
            <a:r>
              <a:rPr lang="en-CA" b="1" dirty="0" smtClean="0"/>
              <a:t>Terminated</a:t>
            </a:r>
            <a:r>
              <a:rPr lang="en-CA" dirty="0" smtClean="0"/>
              <a:t> When a thread finishes executing, it enters the terminated state. Once the thread is terminated, the executive thread block  might or might not be de-allocated. </a:t>
            </a:r>
          </a:p>
          <a:p>
            <a:pPr>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42</a:t>
            </a:fld>
            <a:endParaRPr lang="en-CA"/>
          </a:p>
        </p:txBody>
      </p:sp>
    </p:spTree>
    <p:extLst>
      <p:ext uri="{BB962C8B-B14F-4D97-AF65-F5344CB8AC3E}">
        <p14:creationId xmlns:p14="http://schemas.microsoft.com/office/powerpoint/2010/main" val="803979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C0E0F0-4D26-4900-B19C-640E25ADC435}" type="slidenum">
              <a:rPr lang="en-US" altLang="en-US" smtClean="0">
                <a:latin typeface="Times New Roman" panose="02020603050405020304" pitchFamily="18" charset="0"/>
              </a:rPr>
              <a:pPr/>
              <a:t>43</a:t>
            </a:fld>
            <a:endParaRPr lang="en-US" altLang="en-US"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37019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4AABA8-DF59-4E2D-AF18-49851530DA53}" type="slidenum">
              <a:rPr lang="en-US" altLang="en-US" smtClean="0">
                <a:latin typeface="Times New Roman" panose="02020603050405020304" pitchFamily="18" charset="0"/>
              </a:rPr>
              <a:pPr/>
              <a:t>44</a:t>
            </a:fld>
            <a:endParaRPr lang="en-US" alt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99427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C791F7-4744-407F-B56C-B4D1DA3FAF18}" type="slidenum">
              <a:rPr lang="en-US" altLang="en-US" smtClean="0">
                <a:latin typeface="Times New Roman" panose="02020603050405020304" pitchFamily="18" charset="0"/>
              </a:rPr>
              <a:pPr/>
              <a:t>45</a:t>
            </a:fld>
            <a:endParaRPr lang="en-US" altLang="en-US"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In Linux each process has a base time quantum value assigned by the scheduler.</a:t>
            </a:r>
          </a:p>
          <a:p>
            <a:r>
              <a:rPr lang="en-US" altLang="en-US" dirty="0" smtClean="0">
                <a:latin typeface="Times New Roman" panose="02020603050405020304" pitchFamily="18" charset="0"/>
              </a:rPr>
              <a:t>The user can change the base time quantum of the processes using nice( ) and </a:t>
            </a:r>
            <a:r>
              <a:rPr lang="en-US" altLang="en-US" dirty="0" err="1" smtClean="0">
                <a:latin typeface="Times New Roman" panose="02020603050405020304" pitchFamily="18" charset="0"/>
              </a:rPr>
              <a:t>setpriority</a:t>
            </a:r>
            <a:r>
              <a:rPr lang="en-US" altLang="en-US" dirty="0" smtClean="0">
                <a:latin typeface="Times New Roman" panose="02020603050405020304" pitchFamily="18" charset="0"/>
              </a:rPr>
              <a:t>( ) system calls</a:t>
            </a:r>
          </a:p>
          <a:p>
            <a:r>
              <a:rPr lang="en-US" altLang="en-US" dirty="0" smtClean="0">
                <a:latin typeface="Times New Roman" panose="02020603050405020304" pitchFamily="18" charset="0"/>
              </a:rPr>
              <a:t>Linux adopted the rule of thumb to choose the quantum duration: Choose a duration as long as possible , while keeping good system response time.</a:t>
            </a:r>
          </a:p>
          <a:p>
            <a:r>
              <a:rPr lang="en-US" altLang="en-US" dirty="0" smtClean="0">
                <a:latin typeface="Times New Roman" panose="02020603050405020304" pitchFamily="18" charset="0"/>
              </a:rPr>
              <a:t>The Fields related to scheduling included in the process descriptor  are:</a:t>
            </a:r>
          </a:p>
          <a:p>
            <a:r>
              <a:rPr lang="en-US" altLang="en-US" dirty="0" smtClean="0">
                <a:latin typeface="Times New Roman" panose="02020603050405020304" pitchFamily="18" charset="0"/>
              </a:rPr>
              <a:t>  1. </a:t>
            </a:r>
            <a:r>
              <a:rPr lang="en-US" altLang="en-US" dirty="0" err="1" smtClean="0">
                <a:latin typeface="Times New Roman" panose="02020603050405020304" pitchFamily="18" charset="0"/>
              </a:rPr>
              <a:t>need_resched</a:t>
            </a:r>
            <a:r>
              <a:rPr lang="en-US" altLang="en-US" dirty="0" smtClean="0">
                <a:latin typeface="Times New Roman" panose="02020603050405020304" pitchFamily="18" charset="0"/>
              </a:rPr>
              <a:t> : A flag to decide whether to invoke  the schedule( )   </a:t>
            </a:r>
          </a:p>
          <a:p>
            <a:r>
              <a:rPr lang="en-US" altLang="en-US" dirty="0" smtClean="0">
                <a:latin typeface="Times New Roman" panose="02020603050405020304" pitchFamily="18" charset="0"/>
              </a:rPr>
              <a:t>       function</a:t>
            </a:r>
          </a:p>
          <a:p>
            <a:r>
              <a:rPr lang="en-US" altLang="en-US" dirty="0" smtClean="0">
                <a:latin typeface="Times New Roman" panose="02020603050405020304" pitchFamily="18" charset="0"/>
              </a:rPr>
              <a:t>  2. Policy :SCHED_FIFO: First-in-first-out real-time threads</a:t>
            </a:r>
          </a:p>
          <a:p>
            <a:pPr marL="115888" lvl="1"/>
            <a:r>
              <a:rPr lang="en-US" altLang="en-US" dirty="0" smtClean="0">
                <a:latin typeface="Times New Roman" panose="02020603050405020304" pitchFamily="18" charset="0"/>
              </a:rPr>
              <a:t>               SCHED_RR: Round-robin real-time threads</a:t>
            </a:r>
          </a:p>
          <a:p>
            <a:pPr marL="115888" lvl="1"/>
            <a:r>
              <a:rPr lang="en-US" altLang="en-US" dirty="0" smtClean="0">
                <a:latin typeface="Times New Roman" panose="02020603050405020304" pitchFamily="18" charset="0"/>
              </a:rPr>
              <a:t>               SCHED_OTHER: Other, non-real-time threads (time –sharing)</a:t>
            </a:r>
          </a:p>
          <a:p>
            <a:pPr marL="115888" lvl="1"/>
            <a:r>
              <a:rPr lang="en-US" altLang="en-US" dirty="0" smtClean="0">
                <a:latin typeface="Times New Roman" panose="02020603050405020304" pitchFamily="18" charset="0"/>
              </a:rPr>
              <a:t> Linux called  real time threads in conformant to the P1003.4 standard</a:t>
            </a:r>
          </a:p>
          <a:p>
            <a:pPr marL="115888" lvl="1"/>
            <a:r>
              <a:rPr lang="en-US" altLang="en-US" dirty="0" smtClean="0">
                <a:latin typeface="Times New Roman" panose="02020603050405020304" pitchFamily="18" charset="0"/>
              </a:rPr>
              <a:t>3. Priority : The base time quantum of the process</a:t>
            </a:r>
          </a:p>
          <a:p>
            <a:pPr marL="115888" lvl="1"/>
            <a:r>
              <a:rPr lang="en-US" altLang="en-US" dirty="0" smtClean="0">
                <a:latin typeface="Times New Roman" panose="02020603050405020304" pitchFamily="18" charset="0"/>
              </a:rPr>
              <a:t>4. Counter : The number of ticks of CPU time left to the process before its quantum expires</a:t>
            </a:r>
          </a:p>
          <a:p>
            <a:pPr marL="115888" lvl="1"/>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1574905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46</a:t>
            </a:fld>
            <a:endParaRPr lang="en-CA"/>
          </a:p>
        </p:txBody>
      </p:sp>
    </p:spTree>
    <p:extLst>
      <p:ext uri="{BB962C8B-B14F-4D97-AF65-F5344CB8AC3E}">
        <p14:creationId xmlns:p14="http://schemas.microsoft.com/office/powerpoint/2010/main" val="2631075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E5AF1E-1192-4FDC-B308-5F54EC1D6ACC}" type="slidenum">
              <a:rPr lang="en-US" altLang="en-US" smtClean="0">
                <a:latin typeface="Times New Roman" panose="02020603050405020304" pitchFamily="18" charset="0"/>
              </a:rPr>
              <a:pPr/>
              <a:t>47</a:t>
            </a:fld>
            <a:endParaRPr lang="en-US" altLang="en-US"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26595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EFAA60-DF2E-4C17-A824-6ACDC91E813C}" type="slidenum">
              <a:rPr lang="en-US" altLang="en-US" smtClean="0">
                <a:latin typeface="Times New Roman" panose="02020603050405020304" pitchFamily="18" charset="0"/>
              </a:rPr>
              <a:pPr/>
              <a:t>48</a:t>
            </a:fld>
            <a:endParaRPr lang="en-US" altLang="en-US"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419100" y="703263"/>
            <a:ext cx="6161088" cy="34671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4402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6CEA14-B8C7-414E-B54B-2C28F6591D0E}" type="slidenum">
              <a:rPr lang="en-US" altLang="en-US" smtClean="0">
                <a:latin typeface="Times New Roman" panose="02020603050405020304" pitchFamily="18" charset="0"/>
              </a:rPr>
              <a:pPr/>
              <a:t>49</a:t>
            </a:fld>
            <a:endParaRPr lang="en-US" altLang="en-US"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419100" y="703263"/>
            <a:ext cx="6161088" cy="34671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1411550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6E5649-49E6-4107-A6B3-5B0769C4D98C}" type="slidenum">
              <a:rPr lang="en-US" altLang="en-US" smtClean="0">
                <a:latin typeface="Times New Roman" panose="02020603050405020304" pitchFamily="18" charset="0"/>
              </a:rPr>
              <a:pPr/>
              <a:t>50</a:t>
            </a:fld>
            <a:endParaRPr lang="en-US" altLang="en-US"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4466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55650" indent="-290513" defTabSz="930275">
              <a:defRPr>
                <a:solidFill>
                  <a:schemeClr val="tx1"/>
                </a:solidFill>
                <a:latin typeface="Verdana" panose="020B0604030504040204" pitchFamily="34" charset="0"/>
                <a:ea typeface="MS PGothic" panose="020B0600070205080204" pitchFamily="34" charset="-128"/>
              </a:defRPr>
            </a:lvl2pPr>
            <a:lvl3pPr marL="1162050" indent="-231775" defTabSz="930275">
              <a:defRPr>
                <a:solidFill>
                  <a:schemeClr val="tx1"/>
                </a:solidFill>
                <a:latin typeface="Verdana" panose="020B0604030504040204" pitchFamily="34" charset="0"/>
                <a:ea typeface="MS PGothic" panose="020B0600070205080204" pitchFamily="34" charset="-128"/>
              </a:defRPr>
            </a:lvl3pPr>
            <a:lvl4pPr marL="1627188" indent="-231775" defTabSz="930275">
              <a:defRPr>
                <a:solidFill>
                  <a:schemeClr val="tx1"/>
                </a:solidFill>
                <a:latin typeface="Verdana" panose="020B0604030504040204" pitchFamily="34" charset="0"/>
                <a:ea typeface="MS PGothic" panose="020B0600070205080204" pitchFamily="34" charset="-128"/>
              </a:defRPr>
            </a:lvl4pPr>
            <a:lvl5pPr marL="2092325" indent="-231775" defTabSz="930275">
              <a:defRPr>
                <a:solidFill>
                  <a:schemeClr val="tx1"/>
                </a:solidFill>
                <a:latin typeface="Verdana" panose="020B0604030504040204" pitchFamily="34" charset="0"/>
                <a:ea typeface="MS PGothic" panose="020B0600070205080204" pitchFamily="34" charset="-128"/>
              </a:defRPr>
            </a:lvl5pPr>
            <a:lvl6pPr marL="25495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67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39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11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9BE196-E2F0-4550-97DF-35092ED91596}" type="slidenum">
              <a:rPr lang="en-US" altLang="en-US" smtClean="0">
                <a:latin typeface="Tahoma" panose="020B0604030504040204" pitchFamily="34" charset="0"/>
              </a:rPr>
              <a:pPr/>
              <a:t>3</a:t>
            </a:fld>
            <a:endParaRPr lang="en-US" altLang="en-US" smtClean="0">
              <a:latin typeface="Tahoma" panose="020B060403050404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Reference :Text book  chapter  4  page 79 and 80</a:t>
            </a:r>
          </a:p>
        </p:txBody>
      </p:sp>
    </p:spTree>
    <p:extLst>
      <p:ext uri="{BB962C8B-B14F-4D97-AF65-F5344CB8AC3E}">
        <p14:creationId xmlns:p14="http://schemas.microsoft.com/office/powerpoint/2010/main" val="2194668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73007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17513" y="703263"/>
            <a:ext cx="6162675" cy="34671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5491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4669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6</a:t>
            </a:fld>
            <a:endParaRPr lang="en-CA"/>
          </a:p>
        </p:txBody>
      </p:sp>
    </p:spTree>
    <p:extLst>
      <p:ext uri="{BB962C8B-B14F-4D97-AF65-F5344CB8AC3E}">
        <p14:creationId xmlns:p14="http://schemas.microsoft.com/office/powerpoint/2010/main" val="247647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164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9403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55650" indent="-290513" defTabSz="930275">
              <a:defRPr>
                <a:solidFill>
                  <a:schemeClr val="tx1"/>
                </a:solidFill>
                <a:latin typeface="Verdana" panose="020B0604030504040204" pitchFamily="34" charset="0"/>
                <a:ea typeface="MS PGothic" panose="020B0600070205080204" pitchFamily="34" charset="-128"/>
              </a:defRPr>
            </a:lvl2pPr>
            <a:lvl3pPr marL="1162050" indent="-231775" defTabSz="930275">
              <a:defRPr>
                <a:solidFill>
                  <a:schemeClr val="tx1"/>
                </a:solidFill>
                <a:latin typeface="Verdana" panose="020B0604030504040204" pitchFamily="34" charset="0"/>
                <a:ea typeface="MS PGothic" panose="020B0600070205080204" pitchFamily="34" charset="-128"/>
              </a:defRPr>
            </a:lvl3pPr>
            <a:lvl4pPr marL="1627188" indent="-231775" defTabSz="930275">
              <a:defRPr>
                <a:solidFill>
                  <a:schemeClr val="tx1"/>
                </a:solidFill>
                <a:latin typeface="Verdana" panose="020B0604030504040204" pitchFamily="34" charset="0"/>
                <a:ea typeface="MS PGothic" panose="020B0600070205080204" pitchFamily="34" charset="-128"/>
              </a:defRPr>
            </a:lvl4pPr>
            <a:lvl5pPr marL="2092325" indent="-231775" defTabSz="930275">
              <a:defRPr>
                <a:solidFill>
                  <a:schemeClr val="tx1"/>
                </a:solidFill>
                <a:latin typeface="Verdana" panose="020B0604030504040204" pitchFamily="34" charset="0"/>
                <a:ea typeface="MS PGothic" panose="020B0600070205080204" pitchFamily="34" charset="-128"/>
              </a:defRPr>
            </a:lvl5pPr>
            <a:lvl6pPr marL="25495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67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39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11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3BEBB8-C32B-4CE0-9528-F537278F3CEE}" type="slidenum">
              <a:rPr lang="en-US" altLang="en-US" smtClean="0">
                <a:latin typeface="Tahoma" panose="020B0604030504040204" pitchFamily="34" charset="0"/>
              </a:rPr>
              <a:pPr/>
              <a:t>9</a:t>
            </a:fld>
            <a:endParaRPr lang="en-US" altLang="en-US" smtClean="0">
              <a:latin typeface="Tahom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Linux processes are preemptive. If a process enters the TASK_RUNNING state, the kernel checks whether its dynamic priority is greater than the priority of the currently running process.If it is, the execution of current is interrupted and the scheduler in invoked to select another process to run.</a:t>
            </a:r>
          </a:p>
          <a:p>
            <a:r>
              <a:rPr lang="en-US" altLang="en-US" smtClean="0">
                <a:latin typeface="Times New Roman" panose="02020603050405020304" pitchFamily="18" charset="0"/>
              </a:rPr>
              <a:t>A process also can be preemptive when its time quantum expires.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Linux kernel is nonpreemptive . </a:t>
            </a:r>
          </a:p>
        </p:txBody>
      </p:sp>
    </p:spTree>
    <p:extLst>
      <p:ext uri="{BB962C8B-B14F-4D97-AF65-F5344CB8AC3E}">
        <p14:creationId xmlns:p14="http://schemas.microsoft.com/office/powerpoint/2010/main" val="1769667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these</a:t>
            </a:r>
            <a:r>
              <a:rPr lang="en-CA" baseline="0" dirty="0" smtClean="0"/>
              <a:t> are not the same example as the textbook.</a:t>
            </a:r>
          </a:p>
        </p:txBody>
      </p:sp>
      <p:sp>
        <p:nvSpPr>
          <p:cNvPr id="4" name="Slide Number Placeholder 3"/>
          <p:cNvSpPr>
            <a:spLocks noGrp="1"/>
          </p:cNvSpPr>
          <p:nvPr>
            <p:ph type="sldNum" sz="quarter" idx="10"/>
          </p:nvPr>
        </p:nvSpPr>
        <p:spPr/>
        <p:txBody>
          <a:bodyPr/>
          <a:lstStyle/>
          <a:p>
            <a:fld id="{D9DF01B0-FE71-4C35-BC11-34BCAF52C437}" type="slidenum">
              <a:rPr lang="en-CA" smtClean="0"/>
              <a:t>15</a:t>
            </a:fld>
            <a:endParaRPr lang="en-CA"/>
          </a:p>
        </p:txBody>
      </p:sp>
    </p:spTree>
    <p:extLst>
      <p:ext uri="{BB962C8B-B14F-4D97-AF65-F5344CB8AC3E}">
        <p14:creationId xmlns:p14="http://schemas.microsoft.com/office/powerpoint/2010/main" val="221295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EB449367-1FB1-4506-A06F-5440D5ACB33C}" type="datetime1">
              <a:rPr lang="en-US" smtClean="0"/>
              <a:t>7/26/2021</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64C330B-2930-4933-BD25-8714CCFE6A59}" type="datetime1">
              <a:rPr lang="en-US" smtClean="0"/>
              <a:t>7/26/2021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31F2BCBF-4160-4A91-8768-285141C807AF}" type="datetime1">
              <a:rPr lang="en-US" smtClean="0"/>
              <a:t>7/26/2021</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99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3B80DF8F-485C-4726-B0D5-C363AEE33845}" type="datetime1">
              <a:rPr lang="en-US" smtClean="0"/>
              <a:t>7/26/2021</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 </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2IvSHtBOsEo"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1ikcIKDGEz4"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msdn.microsoft.com/en-us/library/windows/desktop/ms685100(v=vs.85).aspx"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THqcAa1bbFU"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dotnet/standard/threading/scheduling-threads" TargetMode="External"/><Relationship Id="rId2" Type="http://schemas.openxmlformats.org/officeDocument/2006/relationships/hyperlink" Target="https://docs.microsoft.com/en-us/dotnet/standard/threading/threads-and-threading" TargetMode="External"/><Relationship Id="rId1" Type="http://schemas.openxmlformats.org/officeDocument/2006/relationships/slideLayout" Target="../slideLayouts/slideLayout3.xml"/><Relationship Id="rId4" Type="http://schemas.openxmlformats.org/officeDocument/2006/relationships/hyperlink" Target="https://www.glennklockwood.com/hpc-howtos/process-affinity.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a:t>
            </a:r>
            <a:r>
              <a:rPr lang="en-US" dirty="0" err="1" smtClean="0"/>
              <a:t>ThreadsScheduling</a:t>
            </a:r>
            <a:endParaRPr lang="en-US" dirty="0"/>
          </a:p>
        </p:txBody>
      </p:sp>
      <p:sp>
        <p:nvSpPr>
          <p:cNvPr id="3" name="Subtitle 2"/>
          <p:cNvSpPr>
            <a:spLocks noGrp="1"/>
          </p:cNvSpPr>
          <p:nvPr>
            <p:ph type="subTitle" idx="1"/>
          </p:nvPr>
        </p:nvSpPr>
        <p:spPr/>
        <p:txBody>
          <a:bodyPr/>
          <a:lstStyle/>
          <a:p>
            <a:r>
              <a:rPr lang="en-US" dirty="0"/>
              <a:t>Module 6</a:t>
            </a:r>
          </a:p>
          <a:p>
            <a:r>
              <a:rPr lang="en-US" dirty="0" smtClean="0"/>
              <a:t>ITSC205</a:t>
            </a:r>
          </a:p>
          <a:p>
            <a:r>
              <a:rPr lang="en-US" dirty="0" smtClean="0"/>
              <a:t>Operating Systems Internals</a:t>
            </a:r>
          </a:p>
        </p:txBody>
      </p:sp>
      <p:sp>
        <p:nvSpPr>
          <p:cNvPr id="5" name="Footer Placeholder 4"/>
          <p:cNvSpPr>
            <a:spLocks noGrp="1"/>
          </p:cNvSpPr>
          <p:nvPr>
            <p:ph type="ftr" sz="quarter" idx="11"/>
          </p:nvPr>
        </p:nvSpPr>
        <p:spPr/>
        <p:txBody>
          <a:bodyPr/>
          <a:lstStyle/>
          <a:p>
            <a:r>
              <a:rPr lang="en-US" smtClean="0"/>
              <a:t>ITSC205 Operating Systems Internals. </a:t>
            </a:r>
            <a:endParaRPr lang="en-US" dirty="0"/>
          </a:p>
        </p:txBody>
      </p:sp>
      <p:sp>
        <p:nvSpPr>
          <p:cNvPr id="4" name="Slide Number Placeholder 3"/>
          <p:cNvSpPr>
            <a:spLocks noGrp="1"/>
          </p:cNvSpPr>
          <p:nvPr>
            <p:ph type="sldNum" sz="quarter" idx="12"/>
          </p:nvPr>
        </p:nvSpPr>
        <p:spPr/>
        <p:txBody>
          <a:bodyPr/>
          <a:lstStyle/>
          <a:p>
            <a:fld id="{FDDB6027-878D-A249-A7C0-2BF119D95C83}" type="slidenum">
              <a:rPr lang="en-US" smtClean="0"/>
              <a:pPr/>
              <a:t>1</a:t>
            </a:fld>
            <a:endParaRPr lang="en-US"/>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CPU Scheduler</a:t>
            </a:r>
            <a:endParaRPr lang="en-CA" dirty="0"/>
          </a:p>
        </p:txBody>
      </p:sp>
      <p:sp>
        <p:nvSpPr>
          <p:cNvPr id="3" name="Content Placeholder 2"/>
          <p:cNvSpPr>
            <a:spLocks noGrp="1"/>
          </p:cNvSpPr>
          <p:nvPr>
            <p:ph idx="1"/>
          </p:nvPr>
        </p:nvSpPr>
        <p:spPr>
          <a:xfrm>
            <a:off x="838200" y="1436518"/>
            <a:ext cx="10515600" cy="4351338"/>
          </a:xfrm>
        </p:spPr>
        <p:txBody>
          <a:bodyPr>
            <a:normAutofit lnSpcReduction="10000"/>
          </a:bodyPr>
          <a:lstStyle/>
          <a:p>
            <a:pPr>
              <a:buFont typeface="Wingdings" panose="05000000000000000000" pitchFamily="2" charset="2"/>
              <a:buChar char="q"/>
            </a:pPr>
            <a:r>
              <a:rPr lang="en-US" altLang="en-US" sz="3200" dirty="0">
                <a:latin typeface="Verdana" panose="020B0604030504040204" pitchFamily="34" charset="0"/>
                <a:ea typeface="Verdana" panose="020B0604030504040204" pitchFamily="34" charset="0"/>
                <a:cs typeface="Times New Roman" panose="02020603050405020304" pitchFamily="18" charset="0"/>
              </a:rPr>
              <a:t>CPU scheduler is the program that CPU scheduling decisions may take place when a process:</a:t>
            </a:r>
          </a:p>
          <a:p>
            <a:pPr lvl="1">
              <a:buFont typeface="Wingdings" panose="05000000000000000000" pitchFamily="2" charset="2"/>
              <a:buChar char="q"/>
            </a:pPr>
            <a:r>
              <a:rPr lang="en-US" altLang="en-US" sz="3200" dirty="0">
                <a:solidFill>
                  <a:srgbClr val="CC6600"/>
                </a:solidFill>
                <a:latin typeface="Verdana" panose="020B0604030504040204" pitchFamily="34" charset="0"/>
                <a:ea typeface="Verdana" panose="020B0604030504040204" pitchFamily="34" charset="0"/>
                <a:cs typeface="Times New Roman" panose="02020603050405020304" pitchFamily="18" charset="0"/>
              </a:rPr>
              <a:t>1.	</a:t>
            </a:r>
            <a:r>
              <a:rPr lang="en-US" altLang="en-US" sz="3200" dirty="0">
                <a:latin typeface="Verdana" panose="020B0604030504040204" pitchFamily="34" charset="0"/>
                <a:ea typeface="Verdana" panose="020B0604030504040204" pitchFamily="34" charset="0"/>
                <a:cs typeface="Times New Roman" panose="02020603050405020304" pitchFamily="18" charset="0"/>
              </a:rPr>
              <a:t>Switches from running to waiting state</a:t>
            </a:r>
          </a:p>
          <a:p>
            <a:pPr lvl="1">
              <a:buFont typeface="Wingdings" panose="05000000000000000000" pitchFamily="2" charset="2"/>
              <a:buChar char="q"/>
            </a:pPr>
            <a:r>
              <a:rPr lang="en-US" altLang="en-US" sz="3200" dirty="0">
                <a:solidFill>
                  <a:srgbClr val="CC6600"/>
                </a:solidFill>
                <a:latin typeface="Verdana" panose="020B0604030504040204" pitchFamily="34" charset="0"/>
                <a:ea typeface="Verdana" panose="020B0604030504040204" pitchFamily="34" charset="0"/>
                <a:cs typeface="Times New Roman" panose="02020603050405020304" pitchFamily="18" charset="0"/>
              </a:rPr>
              <a:t>2.</a:t>
            </a:r>
            <a:r>
              <a:rPr lang="en-US" altLang="en-US" sz="3200" dirty="0">
                <a:latin typeface="Verdana" panose="020B0604030504040204" pitchFamily="34" charset="0"/>
                <a:ea typeface="Verdana" panose="020B0604030504040204" pitchFamily="34" charset="0"/>
                <a:cs typeface="Times New Roman" panose="02020603050405020304" pitchFamily="18" charset="0"/>
              </a:rPr>
              <a:t>	Switches from running to ready state</a:t>
            </a:r>
          </a:p>
          <a:p>
            <a:pPr lvl="1">
              <a:buFont typeface="Wingdings" panose="05000000000000000000" pitchFamily="2" charset="2"/>
              <a:buChar char="q"/>
            </a:pPr>
            <a:r>
              <a:rPr lang="en-US" altLang="en-US" sz="3200" dirty="0">
                <a:solidFill>
                  <a:srgbClr val="CC6600"/>
                </a:solidFill>
                <a:latin typeface="Verdana" panose="020B0604030504040204" pitchFamily="34" charset="0"/>
                <a:ea typeface="Verdana" panose="020B0604030504040204" pitchFamily="34" charset="0"/>
                <a:cs typeface="Times New Roman" panose="02020603050405020304" pitchFamily="18" charset="0"/>
              </a:rPr>
              <a:t>3.</a:t>
            </a:r>
            <a:r>
              <a:rPr lang="en-US" altLang="en-US" sz="3200" dirty="0">
                <a:latin typeface="Verdana" panose="020B0604030504040204" pitchFamily="34" charset="0"/>
                <a:ea typeface="Verdana" panose="020B0604030504040204" pitchFamily="34" charset="0"/>
                <a:cs typeface="Times New Roman" panose="02020603050405020304" pitchFamily="18" charset="0"/>
              </a:rPr>
              <a:t>	Switches from waiting to ready</a:t>
            </a:r>
          </a:p>
          <a:p>
            <a:pPr lvl="1">
              <a:buFont typeface="Wingdings" panose="05000000000000000000" pitchFamily="2" charset="2"/>
              <a:buChar char="q"/>
            </a:pPr>
            <a:r>
              <a:rPr lang="en-US" altLang="en-US" sz="3200" dirty="0">
                <a:solidFill>
                  <a:srgbClr val="CC6600"/>
                </a:solidFill>
                <a:latin typeface="Verdana" panose="020B0604030504040204" pitchFamily="34" charset="0"/>
                <a:ea typeface="Verdana" panose="020B0604030504040204" pitchFamily="34" charset="0"/>
                <a:cs typeface="Times New Roman" panose="02020603050405020304" pitchFamily="18" charset="0"/>
              </a:rPr>
              <a:t>4.</a:t>
            </a:r>
            <a:r>
              <a:rPr lang="en-US" altLang="en-US" sz="3200" dirty="0">
                <a:latin typeface="Verdana" panose="020B0604030504040204" pitchFamily="34" charset="0"/>
                <a:ea typeface="Verdana" panose="020B0604030504040204" pitchFamily="34" charset="0"/>
                <a:cs typeface="Times New Roman" panose="02020603050405020304" pitchFamily="18" charset="0"/>
              </a:rPr>
              <a:t>	Terminates</a:t>
            </a:r>
          </a:p>
          <a:p>
            <a:pPr>
              <a:buFont typeface="Wingdings" panose="05000000000000000000" pitchFamily="2" charset="2"/>
              <a:buChar char="q"/>
            </a:pPr>
            <a:r>
              <a:rPr lang="en-US" altLang="en-US" sz="3200" dirty="0">
                <a:latin typeface="Verdana" panose="020B0604030504040204" pitchFamily="34" charset="0"/>
                <a:ea typeface="Verdana" panose="020B0604030504040204" pitchFamily="34" charset="0"/>
                <a:cs typeface="Times New Roman" panose="02020603050405020304" pitchFamily="18" charset="0"/>
              </a:rPr>
              <a:t>Scheduling under 1 and 4 is </a:t>
            </a:r>
            <a:r>
              <a:rPr lang="en-US" altLang="en-US" sz="3200" b="1" dirty="0" err="1">
                <a:solidFill>
                  <a:srgbClr val="FF0000"/>
                </a:solidFill>
                <a:latin typeface="Verdana" panose="020B0604030504040204" pitchFamily="34" charset="0"/>
                <a:ea typeface="Verdana" panose="020B0604030504040204" pitchFamily="34" charset="0"/>
                <a:cs typeface="Times New Roman" panose="02020603050405020304" pitchFamily="18" charset="0"/>
              </a:rPr>
              <a:t>nonpreemptive</a:t>
            </a:r>
            <a:endParaRPr lang="en-US" altLang="en-US" sz="3200"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pPr>
            <a:r>
              <a:rPr lang="en-US" altLang="en-US" sz="3200" dirty="0">
                <a:latin typeface="Verdana" panose="020B0604030504040204" pitchFamily="34" charset="0"/>
                <a:ea typeface="Verdana" panose="020B0604030504040204" pitchFamily="34" charset="0"/>
                <a:cs typeface="Times New Roman" panose="02020603050405020304" pitchFamily="18" charset="0"/>
              </a:rPr>
              <a:t>All other scheduling is </a:t>
            </a:r>
            <a:r>
              <a:rPr lang="en-US" altLang="en-US" sz="32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preemptive</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10</a:t>
            </a:fld>
            <a:endParaRPr lang="en-US"/>
          </a:p>
        </p:txBody>
      </p:sp>
    </p:spTree>
    <p:extLst>
      <p:ext uri="{BB962C8B-B14F-4D97-AF65-F5344CB8AC3E}">
        <p14:creationId xmlns:p14="http://schemas.microsoft.com/office/powerpoint/2010/main" val="238078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Scheduling Criteria</a:t>
            </a:r>
            <a:endParaRPr lang="en-CA" dirty="0"/>
          </a:p>
        </p:txBody>
      </p:sp>
      <p:sp>
        <p:nvSpPr>
          <p:cNvPr id="3" name="Content Placeholder 2"/>
          <p:cNvSpPr>
            <a:spLocks noGrp="1"/>
          </p:cNvSpPr>
          <p:nvPr>
            <p:ph idx="1"/>
          </p:nvPr>
        </p:nvSpPr>
        <p:spPr>
          <a:xfrm>
            <a:off x="838200" y="1533795"/>
            <a:ext cx="10515600" cy="4351338"/>
          </a:xfrm>
        </p:spPr>
        <p:txBody>
          <a:bodyPr>
            <a:normAutofit fontScale="92500"/>
          </a:bodyPr>
          <a:lstStyle/>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CPU utilization </a:t>
            </a:r>
            <a:r>
              <a:rPr lang="en-US" altLang="en-US" dirty="0">
                <a:latin typeface="Verdana" panose="020B0604030504040204" pitchFamily="34" charset="0"/>
                <a:ea typeface="Verdana" panose="020B0604030504040204" pitchFamily="34" charset="0"/>
                <a:cs typeface="Times New Roman" panose="02020603050405020304" pitchFamily="18" charset="0"/>
              </a:rPr>
              <a:t>– keep the CPU as busy as possible</a:t>
            </a:r>
          </a:p>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Throughput</a:t>
            </a:r>
            <a:r>
              <a:rPr lang="en-US" altLang="en-US" dirty="0">
                <a:latin typeface="Verdana" panose="020B0604030504040204" pitchFamily="34" charset="0"/>
                <a:ea typeface="Verdana" panose="020B0604030504040204" pitchFamily="34" charset="0"/>
                <a:cs typeface="Times New Roman" panose="02020603050405020304" pitchFamily="18" charset="0"/>
              </a:rPr>
              <a:t> – Number of processes that complete their execution per time unit</a:t>
            </a:r>
          </a:p>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Turnaround time</a:t>
            </a:r>
            <a:r>
              <a:rPr lang="en-US" altLang="en-US" dirty="0">
                <a:latin typeface="Verdana" panose="020B0604030504040204" pitchFamily="34" charset="0"/>
                <a:ea typeface="Verdana" panose="020B0604030504040204" pitchFamily="34" charset="0"/>
                <a:cs typeface="Times New Roman" panose="02020603050405020304" pitchFamily="18" charset="0"/>
              </a:rPr>
              <a:t> – amount of time to execute a particular process</a:t>
            </a:r>
          </a:p>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Waiting time </a:t>
            </a:r>
            <a:r>
              <a:rPr lang="en-US" altLang="en-US" dirty="0">
                <a:latin typeface="Verdana" panose="020B0604030504040204" pitchFamily="34" charset="0"/>
                <a:ea typeface="Verdana" panose="020B0604030504040204" pitchFamily="34" charset="0"/>
                <a:cs typeface="Times New Roman" panose="02020603050405020304" pitchFamily="18" charset="0"/>
              </a:rPr>
              <a:t>– amount of time a process has been waiting in the ready queue</a:t>
            </a:r>
          </a:p>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Response time </a:t>
            </a:r>
            <a:r>
              <a:rPr lang="en-US" altLang="en-US" dirty="0">
                <a:latin typeface="Verdana" panose="020B0604030504040204" pitchFamily="34" charset="0"/>
                <a:ea typeface="Verdana" panose="020B0604030504040204" pitchFamily="34" charset="0"/>
                <a:cs typeface="Times New Roman" panose="02020603050405020304" pitchFamily="18" charset="0"/>
              </a:rPr>
              <a:t>– amount of time it takes from when a request was submitted until the first response is produced. </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Ensure fairness for all jobs</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11</a:t>
            </a:fld>
            <a:endParaRPr lang="en-US"/>
          </a:p>
        </p:txBody>
      </p:sp>
    </p:spTree>
    <p:extLst>
      <p:ext uri="{BB962C8B-B14F-4D97-AF65-F5344CB8AC3E}">
        <p14:creationId xmlns:p14="http://schemas.microsoft.com/office/powerpoint/2010/main" val="377110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Scheduling Algorithms</a:t>
            </a:r>
            <a:endParaRPr lang="en-CA" dirty="0"/>
          </a:p>
        </p:txBody>
      </p:sp>
      <p:sp>
        <p:nvSpPr>
          <p:cNvPr id="3" name="Content Placeholder 2"/>
          <p:cNvSpPr>
            <a:spLocks noGrp="1"/>
          </p:cNvSpPr>
          <p:nvPr>
            <p:ph idx="1"/>
          </p:nvPr>
        </p:nvSpPr>
        <p:spPr>
          <a:xfrm>
            <a:off x="838200" y="1553251"/>
            <a:ext cx="10515600" cy="4351338"/>
          </a:xfrm>
        </p:spPr>
        <p:txBody>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FCFS (First-Come, First- Served) </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SJF (Shortest Job First)</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Priority</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Round Robin</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Multi-level Queues</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Rectangle 2"/>
          <p:cNvSpPr>
            <a:spLocks noChangeArrowheads="1"/>
          </p:cNvSpPr>
          <p:nvPr/>
        </p:nvSpPr>
        <p:spPr bwMode="auto">
          <a:xfrm>
            <a:off x="856546" y="4191127"/>
            <a:ext cx="71871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altLang="en-US" sz="2700" dirty="0">
                <a:hlinkClick r:id="rId2"/>
              </a:rPr>
              <a:t>https://www.youtube.com/watch?v=2IvSHtBOsEo</a:t>
            </a:r>
            <a:endParaRPr lang="en-CA" altLang="en-US" sz="2700" dirty="0"/>
          </a:p>
          <a:p>
            <a:endParaRPr lang="en-CA" altLang="en-US" sz="2700" dirty="0"/>
          </a:p>
        </p:txBody>
      </p:sp>
      <p:sp>
        <p:nvSpPr>
          <p:cNvPr id="6" name="Slide Number Placeholder 5"/>
          <p:cNvSpPr>
            <a:spLocks noGrp="1"/>
          </p:cNvSpPr>
          <p:nvPr>
            <p:ph type="sldNum" sz="quarter" idx="12"/>
          </p:nvPr>
        </p:nvSpPr>
        <p:spPr/>
        <p:txBody>
          <a:bodyPr/>
          <a:lstStyle/>
          <a:p>
            <a:fld id="{FDDB6027-878D-A249-A7C0-2BF119D95C83}" type="slidenum">
              <a:rPr lang="en-US" smtClean="0"/>
              <a:t>12</a:t>
            </a:fld>
            <a:endParaRPr lang="en-US"/>
          </a:p>
        </p:txBody>
      </p:sp>
    </p:spTree>
    <p:extLst>
      <p:ext uri="{BB962C8B-B14F-4D97-AF65-F5344CB8AC3E}">
        <p14:creationId xmlns:p14="http://schemas.microsoft.com/office/powerpoint/2010/main" val="61117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First-Come, First-Served</a:t>
            </a:r>
            <a:endParaRPr lang="en-CA" dirty="0"/>
          </a:p>
        </p:txBody>
      </p:sp>
      <p:sp>
        <p:nvSpPr>
          <p:cNvPr id="3" name="Content Placeholder 2"/>
          <p:cNvSpPr>
            <a:spLocks noGrp="1"/>
          </p:cNvSpPr>
          <p:nvPr>
            <p:ph idx="1"/>
          </p:nvPr>
        </p:nvSpPr>
        <p:spPr>
          <a:xfrm>
            <a:off x="838200" y="1533795"/>
            <a:ext cx="10515600" cy="4351338"/>
          </a:xfrm>
        </p:spPr>
        <p:txBody>
          <a:bodyPr>
            <a:normAutofit/>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A short process may have to wait a very long time before it can execute</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Easy to implement</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Ignores service time</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Favors CPU-bound processes</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I/O processes have to wait until CPU-bound process completes</a:t>
            </a:r>
          </a:p>
          <a:p>
            <a:endParaRPr lang="en-CA" sz="3200" dirty="0">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13</a:t>
            </a:fld>
            <a:endParaRPr lang="en-US"/>
          </a:p>
        </p:txBody>
      </p:sp>
    </p:spTree>
    <p:extLst>
      <p:ext uri="{BB962C8B-B14F-4D97-AF65-F5344CB8AC3E}">
        <p14:creationId xmlns:p14="http://schemas.microsoft.com/office/powerpoint/2010/main" val="380320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91" y="184626"/>
            <a:ext cx="10515600" cy="1325563"/>
          </a:xfrm>
        </p:spPr>
        <p:txBody>
          <a:bodyPr>
            <a:normAutofit/>
          </a:bodyPr>
          <a:lstStyle/>
          <a:p>
            <a:r>
              <a:rPr lang="en-US" altLang="en-US" sz="3600" dirty="0"/>
              <a:t>First-Come, First-Served (FCFS) Scheduling</a:t>
            </a:r>
            <a:endParaRPr lang="en-CA" sz="3600" dirty="0"/>
          </a:p>
        </p:txBody>
      </p:sp>
      <p:sp>
        <p:nvSpPr>
          <p:cNvPr id="3" name="Content Placeholder 2"/>
          <p:cNvSpPr>
            <a:spLocks noGrp="1"/>
          </p:cNvSpPr>
          <p:nvPr>
            <p:ph idx="1"/>
          </p:nvPr>
        </p:nvSpPr>
        <p:spPr>
          <a:xfrm>
            <a:off x="678990" y="1193749"/>
            <a:ext cx="10515600" cy="4730595"/>
          </a:xfrm>
        </p:spPr>
        <p:txBody>
          <a:bodyPr>
            <a:normAutofit/>
          </a:bodyPr>
          <a:lstStyle/>
          <a:p>
            <a:pPr>
              <a:buNone/>
              <a:tabLst>
                <a:tab pos="3245644" algn="ctr"/>
                <a:tab pos="4963716" algn="ctr"/>
              </a:tabLst>
            </a:pPr>
            <a:r>
              <a:rPr lang="en-US" altLang="en-US" sz="2000" u="sng" dirty="0">
                <a:latin typeface="Verdana" panose="020B0604030504040204" pitchFamily="34" charset="0"/>
                <a:ea typeface="Verdana" panose="020B0604030504040204" pitchFamily="34" charset="0"/>
                <a:cs typeface="Times New Roman" panose="02020603050405020304" pitchFamily="18" charset="0"/>
              </a:rPr>
              <a:t>Process</a:t>
            </a:r>
            <a:r>
              <a:rPr lang="en-US" altLang="en-US" sz="2000" dirty="0">
                <a:latin typeface="Verdana" panose="020B0604030504040204" pitchFamily="34" charset="0"/>
                <a:ea typeface="Verdana" panose="020B0604030504040204" pitchFamily="34" charset="0"/>
                <a:cs typeface="Times New Roman" panose="02020603050405020304" pitchFamily="18" charset="0"/>
              </a:rPr>
              <a:t>	          </a:t>
            </a:r>
            <a:r>
              <a:rPr lang="en-US" altLang="en-US" sz="2000" u="sng" dirty="0">
                <a:latin typeface="Verdana" panose="020B0604030504040204" pitchFamily="34" charset="0"/>
                <a:ea typeface="Verdana" panose="020B0604030504040204" pitchFamily="34" charset="0"/>
                <a:cs typeface="Times New Roman" panose="02020603050405020304" pitchFamily="18" charset="0"/>
              </a:rPr>
              <a:t>Burst (CPU) Time (</a:t>
            </a:r>
            <a:r>
              <a:rPr lang="en-US" altLang="en-US" sz="2000" u="sng" dirty="0" err="1">
                <a:latin typeface="Verdana" panose="020B0604030504040204" pitchFamily="34" charset="0"/>
                <a:ea typeface="Verdana" panose="020B0604030504040204" pitchFamily="34" charset="0"/>
                <a:cs typeface="Times New Roman" panose="02020603050405020304" pitchFamily="18" charset="0"/>
              </a:rPr>
              <a:t>ms</a:t>
            </a:r>
            <a:r>
              <a:rPr lang="en-US" altLang="en-US" sz="2000" u="sng" dirty="0">
                <a:latin typeface="Verdana" panose="020B0604030504040204" pitchFamily="34" charset="0"/>
                <a:ea typeface="Verdana" panose="020B0604030504040204" pitchFamily="34" charset="0"/>
                <a:cs typeface="Times New Roman" panose="02020603050405020304" pitchFamily="18" charset="0"/>
              </a:rPr>
              <a:t>)</a:t>
            </a:r>
          </a:p>
          <a:p>
            <a:pPr>
              <a:buNone/>
              <a:tabLst>
                <a:tab pos="3245644" algn="ctr"/>
                <a:tab pos="4963716" algn="ctr"/>
              </a:tabLst>
            </a:pPr>
            <a:r>
              <a:rPr lang="en-US" altLang="en-US" sz="2000" dirty="0">
                <a:latin typeface="Verdana" panose="020B0604030504040204" pitchFamily="34" charset="0"/>
                <a:ea typeface="Verdana" panose="020B0604030504040204" pitchFamily="34" charset="0"/>
                <a:cs typeface="Times New Roman" panose="02020603050405020304" pitchFamily="18" charset="0"/>
              </a:rPr>
              <a:t>	</a:t>
            </a:r>
            <a:r>
              <a:rPr lang="en-US" altLang="en-US" sz="2000" dirty="0" smtClean="0">
                <a:latin typeface="Verdana" panose="020B0604030504040204" pitchFamily="34" charset="0"/>
                <a:ea typeface="Verdana" panose="020B0604030504040204" pitchFamily="34" charset="0"/>
                <a:cs typeface="Times New Roman" panose="02020603050405020304" pitchFamily="18" charset="0"/>
              </a:rPr>
              <a:t> </a:t>
            </a:r>
            <a:r>
              <a:rPr lang="en-US" altLang="en-US" sz="20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1</a:t>
            </a:r>
            <a:r>
              <a:rPr lang="en-US" altLang="en-US" sz="2000" dirty="0">
                <a:latin typeface="Verdana" panose="020B0604030504040204" pitchFamily="34" charset="0"/>
                <a:ea typeface="Verdana" panose="020B0604030504040204" pitchFamily="34" charset="0"/>
                <a:cs typeface="Times New Roman" panose="02020603050405020304" pitchFamily="18" charset="0"/>
              </a:rPr>
              <a:t>	24</a:t>
            </a:r>
          </a:p>
          <a:p>
            <a:pPr>
              <a:buNone/>
              <a:tabLst>
                <a:tab pos="3245644" algn="ctr"/>
                <a:tab pos="4963716" algn="ctr"/>
              </a:tabLst>
            </a:pPr>
            <a:r>
              <a:rPr lang="en-US" altLang="en-US" sz="2000" dirty="0">
                <a:latin typeface="Verdana" panose="020B0604030504040204" pitchFamily="34" charset="0"/>
                <a:ea typeface="Verdana" panose="020B0604030504040204" pitchFamily="34" charset="0"/>
                <a:cs typeface="Times New Roman" panose="02020603050405020304" pitchFamily="18" charset="0"/>
              </a:rPr>
              <a:t>	</a:t>
            </a:r>
            <a:r>
              <a:rPr lang="en-US" altLang="en-US" sz="2000" dirty="0" smtClean="0">
                <a:latin typeface="Verdana" panose="020B0604030504040204" pitchFamily="34" charset="0"/>
                <a:ea typeface="Verdana" panose="020B0604030504040204" pitchFamily="34" charset="0"/>
                <a:cs typeface="Times New Roman" panose="02020603050405020304" pitchFamily="18" charset="0"/>
              </a:rPr>
              <a:t> </a:t>
            </a:r>
            <a:r>
              <a:rPr lang="en-US" altLang="en-US" sz="20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2</a:t>
            </a:r>
            <a:r>
              <a:rPr lang="en-US" altLang="en-US" sz="2000" dirty="0">
                <a:latin typeface="Verdana" panose="020B0604030504040204" pitchFamily="34" charset="0"/>
                <a:ea typeface="Verdana" panose="020B0604030504040204" pitchFamily="34" charset="0"/>
                <a:cs typeface="Times New Roman" panose="02020603050405020304" pitchFamily="18" charset="0"/>
              </a:rPr>
              <a:t> 	3</a:t>
            </a:r>
          </a:p>
          <a:p>
            <a:pPr>
              <a:buNone/>
              <a:tabLst>
                <a:tab pos="3245644" algn="ctr"/>
                <a:tab pos="4963716" algn="ctr"/>
              </a:tabLst>
            </a:pPr>
            <a:r>
              <a:rPr lang="en-US" altLang="en-US" sz="2000" dirty="0">
                <a:latin typeface="Verdana" panose="020B0604030504040204" pitchFamily="34" charset="0"/>
                <a:ea typeface="Verdana" panose="020B0604030504040204" pitchFamily="34" charset="0"/>
                <a:cs typeface="Times New Roman" panose="02020603050405020304" pitchFamily="18" charset="0"/>
              </a:rPr>
              <a:t>	</a:t>
            </a:r>
            <a:r>
              <a:rPr lang="en-US" altLang="en-US" sz="2000" dirty="0" smtClean="0">
                <a:latin typeface="Verdana" panose="020B0604030504040204" pitchFamily="34" charset="0"/>
                <a:ea typeface="Verdana" panose="020B0604030504040204" pitchFamily="34" charset="0"/>
                <a:cs typeface="Times New Roman" panose="02020603050405020304" pitchFamily="18" charset="0"/>
              </a:rPr>
              <a:t> </a:t>
            </a:r>
            <a:r>
              <a:rPr lang="en-US" altLang="en-US" sz="20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3	 </a:t>
            </a:r>
            <a:r>
              <a:rPr lang="en-US" altLang="en-US" sz="2000" dirty="0">
                <a:latin typeface="Verdana" panose="020B0604030504040204" pitchFamily="34" charset="0"/>
                <a:ea typeface="Verdana" panose="020B0604030504040204" pitchFamily="34" charset="0"/>
                <a:cs typeface="Times New Roman" panose="02020603050405020304" pitchFamily="18" charset="0"/>
              </a:rPr>
              <a:t>3</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 </a:t>
            </a:r>
          </a:p>
          <a:p>
            <a:pPr>
              <a:buFont typeface="Wingdings" panose="05000000000000000000" pitchFamily="2" charset="2"/>
              <a:buChar char="q"/>
              <a:tabLst>
                <a:tab pos="3245644" algn="ctr"/>
                <a:tab pos="4963716" algn="ctr"/>
              </a:tabLst>
            </a:pPr>
            <a:r>
              <a:rPr lang="en-US" altLang="en-US" sz="2000" dirty="0">
                <a:latin typeface="Verdana" panose="020B0604030504040204" pitchFamily="34" charset="0"/>
                <a:ea typeface="Verdana" panose="020B0604030504040204" pitchFamily="34" charset="0"/>
                <a:cs typeface="Times New Roman" panose="02020603050405020304" pitchFamily="18" charset="0"/>
              </a:rPr>
              <a:t>Suppose that the processes arrive in the order: </a:t>
            </a:r>
            <a:r>
              <a:rPr lang="en-US" altLang="en-US" sz="20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1</a:t>
            </a:r>
            <a:r>
              <a:rPr lang="en-US" altLang="en-US" sz="2000" dirty="0">
                <a:latin typeface="Verdana" panose="020B0604030504040204" pitchFamily="34" charset="0"/>
                <a:ea typeface="Verdana" panose="020B0604030504040204" pitchFamily="34" charset="0"/>
                <a:cs typeface="Times New Roman" panose="02020603050405020304" pitchFamily="18" charset="0"/>
              </a:rPr>
              <a:t> , </a:t>
            </a:r>
            <a:r>
              <a:rPr lang="en-US" altLang="en-US" sz="20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2</a:t>
            </a:r>
            <a:r>
              <a:rPr lang="en-US" altLang="en-US" sz="2000" dirty="0">
                <a:latin typeface="Verdana" panose="020B0604030504040204" pitchFamily="34" charset="0"/>
                <a:ea typeface="Verdana" panose="020B0604030504040204" pitchFamily="34" charset="0"/>
                <a:cs typeface="Times New Roman" panose="02020603050405020304" pitchFamily="18" charset="0"/>
              </a:rPr>
              <a:t> , </a:t>
            </a:r>
            <a:r>
              <a:rPr lang="en-US" altLang="en-US" sz="20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t>3  </a:t>
            </a:r>
            <a:br>
              <a:rPr lang="en-US" altLang="en-US" sz="2000" i="1" baseline="-25000" dirty="0">
                <a:latin typeface="Verdana" panose="020B0604030504040204" pitchFamily="34" charset="0"/>
                <a:ea typeface="Verdana" panose="020B0604030504040204" pitchFamily="34" charset="0"/>
                <a:cs typeface="Times New Roman" panose="02020603050405020304" pitchFamily="18" charset="0"/>
              </a:rPr>
            </a:br>
            <a:r>
              <a:rPr lang="en-US" altLang="en-US" sz="2000" dirty="0">
                <a:latin typeface="Verdana" panose="020B0604030504040204" pitchFamily="34" charset="0"/>
                <a:ea typeface="Verdana" panose="020B0604030504040204" pitchFamily="34" charset="0"/>
                <a:cs typeface="Times New Roman" panose="02020603050405020304" pitchFamily="18" charset="0"/>
              </a:rPr>
              <a:t/>
            </a:r>
            <a:br>
              <a:rPr lang="en-US" altLang="en-US" sz="2000" dirty="0">
                <a:latin typeface="Verdana" panose="020B0604030504040204" pitchFamily="34" charset="0"/>
                <a:ea typeface="Verdana" panose="020B0604030504040204" pitchFamily="34" charset="0"/>
                <a:cs typeface="Times New Roman" panose="02020603050405020304" pitchFamily="18" charset="0"/>
              </a:rPr>
            </a:b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grpSp>
        <p:nvGrpSpPr>
          <p:cNvPr id="6" name="Group 18"/>
          <p:cNvGrpSpPr>
            <a:grpSpLocks/>
          </p:cNvGrpSpPr>
          <p:nvPr/>
        </p:nvGrpSpPr>
        <p:grpSpPr bwMode="auto">
          <a:xfrm>
            <a:off x="876125" y="3492111"/>
            <a:ext cx="6178578" cy="1231905"/>
            <a:chOff x="886" y="2688"/>
            <a:chExt cx="3423" cy="668"/>
          </a:xfrm>
        </p:grpSpPr>
        <p:sp>
          <p:nvSpPr>
            <p:cNvPr id="7"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425"/>
            </a:p>
          </p:txBody>
        </p:sp>
        <p:sp>
          <p:nvSpPr>
            <p:cNvPr id="8" name="Text Box 5"/>
            <p:cNvSpPr txBox="1">
              <a:spLocks noChangeArrowheads="1"/>
            </p:cNvSpPr>
            <p:nvPr/>
          </p:nvSpPr>
          <p:spPr bwMode="auto">
            <a:xfrm>
              <a:off x="1819" y="2778"/>
              <a:ext cx="17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1</a:t>
              </a:r>
              <a:endParaRPr lang="en-US" altLang="en-US" sz="1425">
                <a:latin typeface="Helvetica" panose="020B0604020202020204" pitchFamily="34" charset="0"/>
              </a:endParaRPr>
            </a:p>
          </p:txBody>
        </p:sp>
        <p:sp>
          <p:nvSpPr>
            <p:cNvPr id="9" name="Text Box 6"/>
            <p:cNvSpPr txBox="1">
              <a:spLocks noChangeArrowheads="1"/>
            </p:cNvSpPr>
            <p:nvPr/>
          </p:nvSpPr>
          <p:spPr bwMode="auto">
            <a:xfrm>
              <a:off x="3307" y="2778"/>
              <a:ext cx="17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2</a:t>
              </a:r>
              <a:endParaRPr lang="en-US" altLang="en-US" sz="1425">
                <a:latin typeface="Helvetica" panose="020B0604020202020204" pitchFamily="34" charset="0"/>
              </a:endParaRPr>
            </a:p>
          </p:txBody>
        </p:sp>
        <p:sp>
          <p:nvSpPr>
            <p:cNvPr id="10" name="Text Box 7"/>
            <p:cNvSpPr txBox="1">
              <a:spLocks noChangeArrowheads="1"/>
            </p:cNvSpPr>
            <p:nvPr/>
          </p:nvSpPr>
          <p:spPr bwMode="auto">
            <a:xfrm>
              <a:off x="3883" y="2778"/>
              <a:ext cx="17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3</a:t>
              </a:r>
              <a:endParaRPr lang="en-US" altLang="en-US" sz="1425">
                <a:latin typeface="Helvetica" panose="020B0604020202020204" pitchFamily="34" charset="0"/>
              </a:endParaRPr>
            </a:p>
          </p:txBody>
        </p:sp>
        <p:sp>
          <p:nvSpPr>
            <p:cNvPr id="11" name="Line 8"/>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2" name="Line 9"/>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3" name="Line 10"/>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4" name="Line 11"/>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5" name="Line 12"/>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6" name="Line 13"/>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7" name="Text Box 14"/>
            <p:cNvSpPr txBox="1">
              <a:spLocks noChangeArrowheads="1"/>
            </p:cNvSpPr>
            <p:nvPr/>
          </p:nvSpPr>
          <p:spPr bwMode="auto">
            <a:xfrm>
              <a:off x="2974" y="3210"/>
              <a:ext cx="1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24</a:t>
              </a:r>
            </a:p>
          </p:txBody>
        </p:sp>
        <p:sp>
          <p:nvSpPr>
            <p:cNvPr id="18" name="Text Box 15"/>
            <p:cNvSpPr txBox="1">
              <a:spLocks noChangeArrowheads="1"/>
            </p:cNvSpPr>
            <p:nvPr/>
          </p:nvSpPr>
          <p:spPr bwMode="auto">
            <a:xfrm>
              <a:off x="3550" y="3210"/>
              <a:ext cx="1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27</a:t>
              </a:r>
            </a:p>
          </p:txBody>
        </p:sp>
        <p:sp>
          <p:nvSpPr>
            <p:cNvPr id="19" name="Text Box 16"/>
            <p:cNvSpPr txBox="1">
              <a:spLocks noChangeArrowheads="1"/>
            </p:cNvSpPr>
            <p:nvPr/>
          </p:nvSpPr>
          <p:spPr bwMode="auto">
            <a:xfrm>
              <a:off x="4126" y="3210"/>
              <a:ext cx="1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30</a:t>
              </a:r>
            </a:p>
          </p:txBody>
        </p:sp>
        <p:sp>
          <p:nvSpPr>
            <p:cNvPr id="20" name="Text Box 17"/>
            <p:cNvSpPr txBox="1">
              <a:spLocks noChangeArrowheads="1"/>
            </p:cNvSpPr>
            <p:nvPr/>
          </p:nvSpPr>
          <p:spPr bwMode="auto">
            <a:xfrm>
              <a:off x="886" y="3210"/>
              <a:ext cx="1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0</a:t>
              </a:r>
            </a:p>
          </p:txBody>
        </p:sp>
      </p:grpSp>
      <p:sp>
        <p:nvSpPr>
          <p:cNvPr id="21" name="Rectangle 20"/>
          <p:cNvSpPr/>
          <p:nvPr/>
        </p:nvSpPr>
        <p:spPr>
          <a:xfrm>
            <a:off x="876125" y="4724016"/>
            <a:ext cx="7139465" cy="1200329"/>
          </a:xfrm>
          <a:prstGeom prst="rect">
            <a:avLst/>
          </a:prstGeom>
        </p:spPr>
        <p:txBody>
          <a:bodyPr wrap="square">
            <a:spAutoFit/>
          </a:bodyPr>
          <a:lstStyle/>
          <a:p>
            <a:pPr>
              <a:buFont typeface="Wingdings" panose="05000000000000000000" pitchFamily="2" charset="2"/>
              <a:buChar char="q"/>
              <a:tabLst>
                <a:tab pos="3245644" algn="ctr"/>
                <a:tab pos="4963716" algn="ctr"/>
              </a:tabLst>
            </a:pPr>
            <a:r>
              <a:rPr lang="en-US" altLang="en-US" dirty="0">
                <a:latin typeface="Verdana" panose="020B0604030504040204" pitchFamily="34" charset="0"/>
                <a:ea typeface="Verdana" panose="020B0604030504040204" pitchFamily="34" charset="0"/>
                <a:cs typeface="Times New Roman" panose="02020603050405020304" pitchFamily="18" charset="0"/>
              </a:rPr>
              <a:t>Turnaround Time for </a:t>
            </a:r>
            <a:r>
              <a:rPr lang="en-US" altLang="en-US" i="1" dirty="0">
                <a:latin typeface="Verdana" panose="020B0604030504040204" pitchFamily="34" charset="0"/>
                <a:ea typeface="Verdana" panose="020B0604030504040204" pitchFamily="34" charset="0"/>
                <a:cs typeface="Times New Roman" panose="02020603050405020304" pitchFamily="18" charset="0"/>
              </a:rPr>
              <a:t>P</a:t>
            </a:r>
            <a:r>
              <a:rPr lang="en-US" altLang="en-US" i="1" baseline="-25000" dirty="0">
                <a:latin typeface="Verdana" panose="020B0604030504040204" pitchFamily="34" charset="0"/>
                <a:ea typeface="Verdana" panose="020B0604030504040204" pitchFamily="34" charset="0"/>
                <a:cs typeface="Times New Roman" panose="02020603050405020304" pitchFamily="18" charset="0"/>
              </a:rPr>
              <a:t>1 </a:t>
            </a:r>
            <a:r>
              <a:rPr lang="en-US" altLang="en-US" dirty="0">
                <a:latin typeface="Verdana" panose="020B0604030504040204" pitchFamily="34" charset="0"/>
                <a:ea typeface="Verdana" panose="020B0604030504040204" pitchFamily="34" charset="0"/>
                <a:cs typeface="Times New Roman" panose="02020603050405020304" pitchFamily="18" charset="0"/>
              </a:rPr>
              <a:t>= 24,</a:t>
            </a:r>
            <a:r>
              <a:rPr lang="en-US" altLang="en-US" i="1" dirty="0">
                <a:latin typeface="Verdana" panose="020B0604030504040204" pitchFamily="34" charset="0"/>
                <a:ea typeface="Verdana" panose="020B0604030504040204" pitchFamily="34" charset="0"/>
                <a:cs typeface="Times New Roman" panose="02020603050405020304" pitchFamily="18" charset="0"/>
              </a:rPr>
              <a:t> P</a:t>
            </a:r>
            <a:r>
              <a:rPr lang="en-US" altLang="en-US" i="1" baseline="-25000" dirty="0">
                <a:latin typeface="Verdana" panose="020B0604030504040204" pitchFamily="34" charset="0"/>
                <a:ea typeface="Verdana" panose="020B0604030504040204" pitchFamily="34" charset="0"/>
                <a:cs typeface="Times New Roman" panose="02020603050405020304" pitchFamily="18" charset="0"/>
              </a:rPr>
              <a:t>2</a:t>
            </a:r>
            <a:r>
              <a:rPr lang="en-US" altLang="en-US" dirty="0">
                <a:latin typeface="Verdana" panose="020B0604030504040204" pitchFamily="34" charset="0"/>
                <a:ea typeface="Verdana" panose="020B0604030504040204" pitchFamily="34" charset="0"/>
                <a:cs typeface="Times New Roman" panose="02020603050405020304" pitchFamily="18" charset="0"/>
              </a:rPr>
              <a:t>  = 27; </a:t>
            </a:r>
            <a:r>
              <a:rPr lang="en-US" altLang="en-US" i="1" dirty="0">
                <a:latin typeface="Verdana" panose="020B0604030504040204" pitchFamily="34" charset="0"/>
                <a:ea typeface="Verdana" panose="020B0604030504040204" pitchFamily="34" charset="0"/>
                <a:cs typeface="Times New Roman" panose="02020603050405020304" pitchFamily="18" charset="0"/>
              </a:rPr>
              <a:t>P</a:t>
            </a:r>
            <a:r>
              <a:rPr lang="en-US" altLang="en-US" i="1" baseline="-25000" dirty="0">
                <a:latin typeface="Verdana" panose="020B0604030504040204" pitchFamily="34" charset="0"/>
                <a:ea typeface="Verdana" panose="020B0604030504040204" pitchFamily="34" charset="0"/>
                <a:cs typeface="Times New Roman" panose="02020603050405020304" pitchFamily="18" charset="0"/>
              </a:rPr>
              <a:t>3 </a:t>
            </a:r>
            <a:r>
              <a:rPr lang="en-US" altLang="en-US" dirty="0">
                <a:latin typeface="Verdana" panose="020B0604030504040204" pitchFamily="34" charset="0"/>
                <a:ea typeface="Verdana" panose="020B0604030504040204" pitchFamily="34" charset="0"/>
                <a:cs typeface="Times New Roman" panose="02020603050405020304" pitchFamily="18" charset="0"/>
              </a:rPr>
              <a:t>= 30 </a:t>
            </a:r>
            <a:r>
              <a:rPr lang="en-US" altLang="en-US" dirty="0" err="1">
                <a:latin typeface="Verdana" panose="020B0604030504040204" pitchFamily="34" charset="0"/>
                <a:ea typeface="Verdana" panose="020B0604030504040204" pitchFamily="34" charset="0"/>
                <a:cs typeface="Times New Roman" panose="02020603050405020304" pitchFamily="18" charset="0"/>
              </a:rPr>
              <a:t>ms</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tabLst>
                <a:tab pos="3245644" algn="ctr"/>
                <a:tab pos="4963716" algn="ctr"/>
              </a:tabLst>
            </a:pPr>
            <a:r>
              <a:rPr lang="en-US" altLang="en-US" dirty="0">
                <a:latin typeface="Verdana" panose="020B0604030504040204" pitchFamily="34" charset="0"/>
                <a:ea typeface="Verdana" panose="020B0604030504040204" pitchFamily="34" charset="0"/>
                <a:cs typeface="Times New Roman" panose="02020603050405020304" pitchFamily="18" charset="0"/>
              </a:rPr>
              <a:t>Average Turnaround Time = (24 +27+30) /3 = 27 </a:t>
            </a:r>
            <a:r>
              <a:rPr lang="en-US" altLang="en-US" dirty="0" err="1">
                <a:latin typeface="Verdana" panose="020B0604030504040204" pitchFamily="34" charset="0"/>
                <a:ea typeface="Verdana" panose="020B0604030504040204" pitchFamily="34" charset="0"/>
                <a:cs typeface="Times New Roman" panose="02020603050405020304" pitchFamily="18" charset="0"/>
              </a:rPr>
              <a:t>ms</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tabLst>
                <a:tab pos="3245644" algn="ctr"/>
                <a:tab pos="4963716" algn="ctr"/>
              </a:tabLst>
            </a:pPr>
            <a:r>
              <a:rPr lang="en-US" altLang="en-US" dirty="0">
                <a:latin typeface="Verdana" panose="020B0604030504040204" pitchFamily="34" charset="0"/>
                <a:ea typeface="Verdana" panose="020B0604030504040204" pitchFamily="34" charset="0"/>
                <a:cs typeface="Times New Roman" panose="02020603050405020304" pitchFamily="18" charset="0"/>
              </a:rPr>
              <a:t>Waiting time for </a:t>
            </a:r>
            <a:r>
              <a:rPr lang="en-US" altLang="en-US" i="1" dirty="0">
                <a:latin typeface="Verdana" panose="020B0604030504040204" pitchFamily="34" charset="0"/>
                <a:ea typeface="Verdana" panose="020B0604030504040204" pitchFamily="34" charset="0"/>
                <a:cs typeface="Times New Roman" panose="02020603050405020304" pitchFamily="18" charset="0"/>
              </a:rPr>
              <a:t>P</a:t>
            </a:r>
            <a:r>
              <a:rPr lang="en-US" altLang="en-US" i="1" baseline="-25000" dirty="0">
                <a:latin typeface="Verdana" panose="020B0604030504040204" pitchFamily="34" charset="0"/>
                <a:ea typeface="Verdana" panose="020B0604030504040204" pitchFamily="34" charset="0"/>
                <a:cs typeface="Times New Roman" panose="02020603050405020304" pitchFamily="18" charset="0"/>
              </a:rPr>
              <a:t>1</a:t>
            </a:r>
            <a:r>
              <a:rPr lang="en-US" altLang="en-US" dirty="0">
                <a:latin typeface="Verdana" panose="020B0604030504040204" pitchFamily="34" charset="0"/>
                <a:ea typeface="Verdana" panose="020B0604030504040204" pitchFamily="34" charset="0"/>
                <a:cs typeface="Times New Roman" panose="02020603050405020304" pitchFamily="18" charset="0"/>
              </a:rPr>
              <a:t>  = 0; </a:t>
            </a:r>
            <a:r>
              <a:rPr lang="en-US" altLang="en-US" i="1" dirty="0">
                <a:latin typeface="Verdana" panose="020B0604030504040204" pitchFamily="34" charset="0"/>
                <a:ea typeface="Verdana" panose="020B0604030504040204" pitchFamily="34" charset="0"/>
                <a:cs typeface="Times New Roman" panose="02020603050405020304" pitchFamily="18" charset="0"/>
              </a:rPr>
              <a:t>P</a:t>
            </a:r>
            <a:r>
              <a:rPr lang="en-US" altLang="en-US" i="1" baseline="-25000" dirty="0">
                <a:latin typeface="Verdana" panose="020B0604030504040204" pitchFamily="34" charset="0"/>
                <a:ea typeface="Verdana" panose="020B0604030504040204" pitchFamily="34" charset="0"/>
                <a:cs typeface="Times New Roman" panose="02020603050405020304" pitchFamily="18" charset="0"/>
              </a:rPr>
              <a:t>2</a:t>
            </a:r>
            <a:r>
              <a:rPr lang="en-US" altLang="en-US" dirty="0">
                <a:latin typeface="Verdana" panose="020B0604030504040204" pitchFamily="34" charset="0"/>
                <a:ea typeface="Verdana" panose="020B0604030504040204" pitchFamily="34" charset="0"/>
                <a:cs typeface="Times New Roman" panose="02020603050405020304" pitchFamily="18" charset="0"/>
              </a:rPr>
              <a:t>  = 24; </a:t>
            </a:r>
            <a:r>
              <a:rPr lang="en-US" altLang="en-US" i="1" dirty="0">
                <a:latin typeface="Verdana" panose="020B0604030504040204" pitchFamily="34" charset="0"/>
                <a:ea typeface="Verdana" panose="020B0604030504040204" pitchFamily="34" charset="0"/>
                <a:cs typeface="Times New Roman" panose="02020603050405020304" pitchFamily="18" charset="0"/>
              </a:rPr>
              <a:t>P</a:t>
            </a:r>
            <a:r>
              <a:rPr lang="en-US" altLang="en-US" i="1" baseline="-25000" dirty="0">
                <a:latin typeface="Verdana" panose="020B0604030504040204" pitchFamily="34" charset="0"/>
                <a:ea typeface="Verdana" panose="020B0604030504040204" pitchFamily="34" charset="0"/>
                <a:cs typeface="Times New Roman" panose="02020603050405020304" pitchFamily="18" charset="0"/>
              </a:rPr>
              <a:t>3 </a:t>
            </a:r>
            <a:r>
              <a:rPr lang="en-US" altLang="en-US" dirty="0">
                <a:latin typeface="Verdana" panose="020B0604030504040204" pitchFamily="34" charset="0"/>
                <a:ea typeface="Verdana" panose="020B0604030504040204" pitchFamily="34" charset="0"/>
                <a:cs typeface="Times New Roman" panose="02020603050405020304" pitchFamily="18" charset="0"/>
              </a:rPr>
              <a:t>= 27 </a:t>
            </a:r>
            <a:r>
              <a:rPr lang="en-US" altLang="en-US" dirty="0" err="1">
                <a:latin typeface="Verdana" panose="020B0604030504040204" pitchFamily="34" charset="0"/>
                <a:ea typeface="Verdana" panose="020B0604030504040204" pitchFamily="34" charset="0"/>
                <a:cs typeface="Times New Roman" panose="02020603050405020304" pitchFamily="18" charset="0"/>
              </a:rPr>
              <a:t>ms</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tabLst>
                <a:tab pos="3245644" algn="ctr"/>
                <a:tab pos="4963716" algn="ctr"/>
              </a:tabLst>
            </a:pPr>
            <a:r>
              <a:rPr lang="en-US" altLang="en-US" dirty="0">
                <a:latin typeface="Verdana" panose="020B0604030504040204" pitchFamily="34" charset="0"/>
                <a:ea typeface="Verdana" panose="020B0604030504040204" pitchFamily="34" charset="0"/>
                <a:cs typeface="Times New Roman" panose="02020603050405020304" pitchFamily="18" charset="0"/>
              </a:rPr>
              <a:t>Average waiting time:  (0 + 24 + 27)/3 = 17 </a:t>
            </a:r>
            <a:r>
              <a:rPr lang="en-US" altLang="en-US" dirty="0" err="1">
                <a:latin typeface="Verdana" panose="020B0604030504040204" pitchFamily="34" charset="0"/>
                <a:ea typeface="Verdana" panose="020B0604030504040204" pitchFamily="34" charset="0"/>
                <a:cs typeface="Times New Roman" panose="02020603050405020304" pitchFamily="18" charset="0"/>
              </a:rPr>
              <a:t>ms</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DDB6027-878D-A249-A7C0-2BF119D95C83}" type="slidenum">
              <a:rPr lang="en-US" smtClean="0"/>
              <a:t>14</a:t>
            </a:fld>
            <a:endParaRPr lang="en-US"/>
          </a:p>
        </p:txBody>
      </p:sp>
    </p:spTree>
    <p:extLst>
      <p:ext uri="{BB962C8B-B14F-4D97-AF65-F5344CB8AC3E}">
        <p14:creationId xmlns:p14="http://schemas.microsoft.com/office/powerpoint/2010/main" val="219784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Algorithms and their Performance</a:t>
            </a:r>
            <a:endParaRPr lang="en-CA" dirty="0"/>
          </a:p>
        </p:txBody>
      </p:sp>
      <p:sp>
        <p:nvSpPr>
          <p:cNvPr id="3" name="Content Placeholder 2"/>
          <p:cNvSpPr>
            <a:spLocks noGrp="1"/>
          </p:cNvSpPr>
          <p:nvPr>
            <p:ph idx="1"/>
          </p:nvPr>
        </p:nvSpPr>
        <p:spPr/>
        <p:txBody>
          <a:bodyPr>
            <a:normAutofit lnSpcReduction="10000"/>
          </a:bodyPr>
          <a:lstStyle/>
          <a:p>
            <a:endParaRPr lang="en-CA" sz="2000" dirty="0" smtClean="0"/>
          </a:p>
          <a:p>
            <a:endParaRPr lang="en-CA" sz="2000" dirty="0"/>
          </a:p>
          <a:p>
            <a:endParaRPr lang="en-CA" sz="2000" dirty="0" smtClean="0"/>
          </a:p>
          <a:p>
            <a:endParaRPr lang="en-CA" sz="2000" dirty="0"/>
          </a:p>
          <a:p>
            <a:endParaRPr lang="en-CA" sz="2000" dirty="0" smtClean="0"/>
          </a:p>
          <a:p>
            <a:endParaRPr lang="en-CA" sz="2000" dirty="0" smtClean="0"/>
          </a:p>
          <a:p>
            <a:r>
              <a:rPr lang="en-CA" sz="2000" dirty="0" smtClean="0"/>
              <a:t>Observation period = 50 </a:t>
            </a:r>
            <a:r>
              <a:rPr lang="en-CA" sz="2000" dirty="0" err="1" smtClean="0"/>
              <a:t>ms</a:t>
            </a:r>
            <a:endParaRPr lang="en-CA" sz="2000" dirty="0"/>
          </a:p>
          <a:p>
            <a:endParaRPr lang="en-CA" sz="2000" dirty="0" smtClean="0"/>
          </a:p>
          <a:p>
            <a:r>
              <a:rPr lang="en-CA" sz="2000" dirty="0" smtClean="0"/>
              <a:t>Non-preemptive: process will complete its CPU burst before relinquishing the CPU</a:t>
            </a:r>
          </a:p>
          <a:p>
            <a:r>
              <a:rPr lang="en-CA" sz="2000" dirty="0" smtClean="0"/>
              <a:t>Preemptive: process can be interrupted by the scheduler and returned to the RQ</a:t>
            </a:r>
            <a:endParaRPr lang="en-CA" sz="2000"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graphicFrame>
        <p:nvGraphicFramePr>
          <p:cNvPr id="6" name="Table 5"/>
          <p:cNvGraphicFramePr>
            <a:graphicFrameLocks noGrp="1"/>
          </p:cNvGraphicFramePr>
          <p:nvPr>
            <p:extLst/>
          </p:nvPr>
        </p:nvGraphicFramePr>
        <p:xfrm>
          <a:off x="838200" y="1646766"/>
          <a:ext cx="10439400" cy="2315635"/>
        </p:xfrm>
        <a:graphic>
          <a:graphicData uri="http://schemas.openxmlformats.org/drawingml/2006/table">
            <a:tbl>
              <a:tblPr firstRow="1" bandRow="1">
                <a:tableStyleId>{5C22544A-7EE6-4342-B048-85BDC9FD1C3A}</a:tableStyleId>
              </a:tblPr>
              <a:tblGrid>
                <a:gridCol w="1673374"/>
                <a:gridCol w="2502386"/>
                <a:gridCol w="2087880"/>
                <a:gridCol w="2087880"/>
                <a:gridCol w="2087880"/>
              </a:tblGrid>
              <a:tr h="463127">
                <a:tc>
                  <a:txBody>
                    <a:bodyPr/>
                    <a:lstStyle/>
                    <a:p>
                      <a:pPr algn="ctr"/>
                      <a:r>
                        <a:rPr lang="en-CA" sz="2000" dirty="0" smtClean="0"/>
                        <a:t>Process</a:t>
                      </a:r>
                      <a:endParaRPr lang="en-CA" sz="2000" dirty="0"/>
                    </a:p>
                  </a:txBody>
                  <a:tcPr/>
                </a:tc>
                <a:tc>
                  <a:txBody>
                    <a:bodyPr/>
                    <a:lstStyle/>
                    <a:p>
                      <a:pPr algn="ctr"/>
                      <a:r>
                        <a:rPr lang="en-CA" sz="2000" dirty="0" smtClean="0"/>
                        <a:t>CPU Burst Time (</a:t>
                      </a:r>
                      <a:r>
                        <a:rPr lang="en-CA" sz="2000" dirty="0" err="1" smtClean="0"/>
                        <a:t>ms</a:t>
                      </a:r>
                      <a:r>
                        <a:rPr lang="en-CA" sz="2000" dirty="0" smtClean="0"/>
                        <a:t>)</a:t>
                      </a:r>
                      <a:endParaRPr lang="en-CA" sz="2000" dirty="0"/>
                    </a:p>
                  </a:txBody>
                  <a:tcPr/>
                </a:tc>
                <a:tc>
                  <a:txBody>
                    <a:bodyPr/>
                    <a:lstStyle/>
                    <a:p>
                      <a:pPr algn="ctr"/>
                      <a:r>
                        <a:rPr lang="en-CA" sz="2000" dirty="0" smtClean="0"/>
                        <a:t>Arrival</a:t>
                      </a:r>
                      <a:r>
                        <a:rPr lang="en-CA" sz="2000" baseline="0" dirty="0" smtClean="0"/>
                        <a:t> Time</a:t>
                      </a:r>
                      <a:endParaRPr lang="en-CA" sz="2000" dirty="0"/>
                    </a:p>
                  </a:txBody>
                  <a:tcPr/>
                </a:tc>
                <a:tc>
                  <a:txBody>
                    <a:bodyPr/>
                    <a:lstStyle/>
                    <a:p>
                      <a:pPr algn="ctr"/>
                      <a:r>
                        <a:rPr lang="en-CA" sz="2000" dirty="0" smtClean="0"/>
                        <a:t>Priority</a:t>
                      </a:r>
                      <a:endParaRPr lang="en-CA" sz="2000" dirty="0"/>
                    </a:p>
                  </a:txBody>
                  <a:tcPr/>
                </a:tc>
                <a:tc>
                  <a:txBody>
                    <a:bodyPr/>
                    <a:lstStyle/>
                    <a:p>
                      <a:pPr algn="ctr"/>
                      <a:r>
                        <a:rPr lang="en-CA" sz="2000" dirty="0" smtClean="0"/>
                        <a:t>Classification</a:t>
                      </a:r>
                      <a:endParaRPr lang="en-CA" sz="2000" dirty="0"/>
                    </a:p>
                  </a:txBody>
                  <a:tcPr/>
                </a:tc>
              </a:tr>
              <a:tr h="463127">
                <a:tc>
                  <a:txBody>
                    <a:bodyPr/>
                    <a:lstStyle/>
                    <a:p>
                      <a:pPr algn="ctr"/>
                      <a:r>
                        <a:rPr lang="en-CA" sz="2000" dirty="0" smtClean="0"/>
                        <a:t>P1</a:t>
                      </a:r>
                      <a:endParaRPr lang="en-CA" sz="2000" dirty="0"/>
                    </a:p>
                  </a:txBody>
                  <a:tcPr/>
                </a:tc>
                <a:tc>
                  <a:txBody>
                    <a:bodyPr/>
                    <a:lstStyle/>
                    <a:p>
                      <a:pPr algn="ctr"/>
                      <a:r>
                        <a:rPr lang="en-CA" sz="2000" dirty="0" smtClean="0"/>
                        <a:t>10</a:t>
                      </a:r>
                      <a:endParaRPr lang="en-CA" sz="2000" dirty="0"/>
                    </a:p>
                  </a:txBody>
                  <a:tcPr/>
                </a:tc>
                <a:tc>
                  <a:txBody>
                    <a:bodyPr/>
                    <a:lstStyle/>
                    <a:p>
                      <a:pPr algn="ctr"/>
                      <a:r>
                        <a:rPr lang="en-CA" sz="2000" dirty="0" smtClean="0"/>
                        <a:t>0</a:t>
                      </a:r>
                      <a:endParaRPr lang="en-CA" sz="2000" dirty="0"/>
                    </a:p>
                  </a:txBody>
                  <a:tcPr/>
                </a:tc>
                <a:tc>
                  <a:txBody>
                    <a:bodyPr/>
                    <a:lstStyle/>
                    <a:p>
                      <a:pPr algn="ctr"/>
                      <a:r>
                        <a:rPr lang="en-CA" sz="2000" dirty="0" smtClean="0"/>
                        <a:t>3</a:t>
                      </a:r>
                      <a:endParaRPr lang="en-CA" sz="2000" dirty="0"/>
                    </a:p>
                  </a:txBody>
                  <a:tcPr/>
                </a:tc>
                <a:tc>
                  <a:txBody>
                    <a:bodyPr/>
                    <a:lstStyle/>
                    <a:p>
                      <a:pPr algn="ctr"/>
                      <a:r>
                        <a:rPr lang="en-CA" sz="2000" dirty="0" smtClean="0"/>
                        <a:t>Batch</a:t>
                      </a:r>
                      <a:endParaRPr lang="en-CA" sz="2000" dirty="0"/>
                    </a:p>
                  </a:txBody>
                  <a:tcPr/>
                </a:tc>
              </a:tr>
              <a:tr h="463127">
                <a:tc>
                  <a:txBody>
                    <a:bodyPr/>
                    <a:lstStyle/>
                    <a:p>
                      <a:pPr algn="ctr"/>
                      <a:r>
                        <a:rPr lang="en-CA" sz="2000" dirty="0" smtClean="0"/>
                        <a:t>P2</a:t>
                      </a:r>
                      <a:endParaRPr lang="en-CA" sz="2000" dirty="0"/>
                    </a:p>
                  </a:txBody>
                  <a:tcPr/>
                </a:tc>
                <a:tc>
                  <a:txBody>
                    <a:bodyPr/>
                    <a:lstStyle/>
                    <a:p>
                      <a:pPr algn="ctr"/>
                      <a:r>
                        <a:rPr lang="en-CA" sz="2000" dirty="0" smtClean="0"/>
                        <a:t>8</a:t>
                      </a:r>
                      <a:endParaRPr lang="en-CA" sz="2000" dirty="0"/>
                    </a:p>
                  </a:txBody>
                  <a:tcPr/>
                </a:tc>
                <a:tc>
                  <a:txBody>
                    <a:bodyPr/>
                    <a:lstStyle/>
                    <a:p>
                      <a:pPr algn="ctr"/>
                      <a:r>
                        <a:rPr lang="en-CA" sz="2000" dirty="0" smtClean="0"/>
                        <a:t>1</a:t>
                      </a:r>
                      <a:endParaRPr lang="en-CA" sz="2000" dirty="0"/>
                    </a:p>
                  </a:txBody>
                  <a:tcPr/>
                </a:tc>
                <a:tc>
                  <a:txBody>
                    <a:bodyPr/>
                    <a:lstStyle/>
                    <a:p>
                      <a:pPr algn="ctr"/>
                      <a:r>
                        <a:rPr lang="en-CA" sz="2000" dirty="0" smtClean="0"/>
                        <a:t>1</a:t>
                      </a:r>
                      <a:endParaRPr lang="en-CA" sz="2000" dirty="0"/>
                    </a:p>
                  </a:txBody>
                  <a:tcPr/>
                </a:tc>
                <a:tc>
                  <a:txBody>
                    <a:bodyPr/>
                    <a:lstStyle/>
                    <a:p>
                      <a:pPr algn="ctr"/>
                      <a:r>
                        <a:rPr lang="en-CA" sz="2000" dirty="0" smtClean="0"/>
                        <a:t>Interactive</a:t>
                      </a:r>
                      <a:endParaRPr lang="en-CA" sz="2000" dirty="0"/>
                    </a:p>
                  </a:txBody>
                  <a:tcPr/>
                </a:tc>
              </a:tr>
              <a:tr h="463127">
                <a:tc>
                  <a:txBody>
                    <a:bodyPr/>
                    <a:lstStyle/>
                    <a:p>
                      <a:pPr algn="ctr"/>
                      <a:r>
                        <a:rPr lang="en-CA" sz="2000" dirty="0" smtClean="0"/>
                        <a:t>P3</a:t>
                      </a:r>
                      <a:endParaRPr lang="en-CA" sz="2000" dirty="0"/>
                    </a:p>
                  </a:txBody>
                  <a:tcPr/>
                </a:tc>
                <a:tc>
                  <a:txBody>
                    <a:bodyPr/>
                    <a:lstStyle/>
                    <a:p>
                      <a:pPr algn="ctr"/>
                      <a:r>
                        <a:rPr lang="en-CA" sz="2000" dirty="0" smtClean="0"/>
                        <a:t>4</a:t>
                      </a:r>
                      <a:endParaRPr lang="en-CA" sz="2000" dirty="0"/>
                    </a:p>
                  </a:txBody>
                  <a:tcPr/>
                </a:tc>
                <a:tc>
                  <a:txBody>
                    <a:bodyPr/>
                    <a:lstStyle/>
                    <a:p>
                      <a:pPr algn="ctr"/>
                      <a:r>
                        <a:rPr lang="en-CA" sz="2000" dirty="0" smtClean="0"/>
                        <a:t>3</a:t>
                      </a:r>
                      <a:endParaRPr lang="en-CA" sz="2000" dirty="0"/>
                    </a:p>
                  </a:txBody>
                  <a:tcPr/>
                </a:tc>
                <a:tc>
                  <a:txBody>
                    <a:bodyPr/>
                    <a:lstStyle/>
                    <a:p>
                      <a:pPr algn="ctr"/>
                      <a:r>
                        <a:rPr lang="en-CA" sz="2000" dirty="0" smtClean="0"/>
                        <a:t>4</a:t>
                      </a:r>
                      <a:endParaRPr lang="en-CA"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smtClean="0"/>
                        <a:t>Interactive</a:t>
                      </a:r>
                    </a:p>
                  </a:txBody>
                  <a:tcPr/>
                </a:tc>
              </a:tr>
              <a:tr h="463127">
                <a:tc>
                  <a:txBody>
                    <a:bodyPr/>
                    <a:lstStyle/>
                    <a:p>
                      <a:pPr algn="ctr"/>
                      <a:r>
                        <a:rPr lang="en-CA" sz="2000" dirty="0" smtClean="0"/>
                        <a:t>P4</a:t>
                      </a:r>
                      <a:endParaRPr lang="en-CA" sz="2000" dirty="0"/>
                    </a:p>
                  </a:txBody>
                  <a:tcPr/>
                </a:tc>
                <a:tc>
                  <a:txBody>
                    <a:bodyPr/>
                    <a:lstStyle/>
                    <a:p>
                      <a:pPr algn="ctr"/>
                      <a:r>
                        <a:rPr lang="en-CA" sz="2000" dirty="0" smtClean="0"/>
                        <a:t>10</a:t>
                      </a:r>
                      <a:endParaRPr lang="en-CA" sz="2000" dirty="0"/>
                    </a:p>
                  </a:txBody>
                  <a:tcPr/>
                </a:tc>
                <a:tc>
                  <a:txBody>
                    <a:bodyPr/>
                    <a:lstStyle/>
                    <a:p>
                      <a:pPr algn="ctr"/>
                      <a:r>
                        <a:rPr lang="en-CA" sz="2000" dirty="0" smtClean="0"/>
                        <a:t>10</a:t>
                      </a:r>
                      <a:endParaRPr lang="en-CA" sz="2000" dirty="0"/>
                    </a:p>
                  </a:txBody>
                  <a:tcPr/>
                </a:tc>
                <a:tc>
                  <a:txBody>
                    <a:bodyPr/>
                    <a:lstStyle/>
                    <a:p>
                      <a:pPr algn="ctr"/>
                      <a:r>
                        <a:rPr lang="en-CA" sz="2000" dirty="0" smtClean="0"/>
                        <a:t>2</a:t>
                      </a:r>
                      <a:endParaRPr lang="en-CA"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smtClean="0"/>
                        <a:t>Batch</a:t>
                      </a:r>
                    </a:p>
                  </a:txBody>
                  <a:tcPr/>
                </a:tc>
              </a:tr>
            </a:tbl>
          </a:graphicData>
        </a:graphic>
      </p:graphicFrame>
      <p:sp>
        <p:nvSpPr>
          <p:cNvPr id="5" name="Slide Number Placeholder 4"/>
          <p:cNvSpPr>
            <a:spLocks noGrp="1"/>
          </p:cNvSpPr>
          <p:nvPr>
            <p:ph type="sldNum" sz="quarter" idx="12"/>
          </p:nvPr>
        </p:nvSpPr>
        <p:spPr/>
        <p:txBody>
          <a:bodyPr/>
          <a:lstStyle/>
          <a:p>
            <a:fld id="{FDDB6027-878D-A249-A7C0-2BF119D95C83}" type="slidenum">
              <a:rPr lang="en-US" smtClean="0"/>
              <a:t>15</a:t>
            </a:fld>
            <a:endParaRPr lang="en-US"/>
          </a:p>
        </p:txBody>
      </p:sp>
    </p:spTree>
    <p:extLst>
      <p:ext uri="{BB962C8B-B14F-4D97-AF65-F5344CB8AC3E}">
        <p14:creationId xmlns:p14="http://schemas.microsoft.com/office/powerpoint/2010/main" val="325549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First Come First Serve (FCFS)</a:t>
            </a:r>
            <a:endParaRPr lang="en-CA" dirty="0"/>
          </a:p>
        </p:txBody>
      </p:sp>
      <p:sp>
        <p:nvSpPr>
          <p:cNvPr id="3" name="Content Placeholder 2"/>
          <p:cNvSpPr>
            <a:spLocks noGrp="1"/>
          </p:cNvSpPr>
          <p:nvPr>
            <p:ph idx="1"/>
          </p:nvPr>
        </p:nvSpPr>
        <p:spPr/>
        <p:txBody>
          <a:bodyPr/>
          <a:lstStyle/>
          <a:p>
            <a:r>
              <a:rPr lang="en-CA" dirty="0" smtClean="0"/>
              <a:t>Just like FIFO, processes are selected in order of RQ</a:t>
            </a:r>
          </a:p>
          <a:p>
            <a:pPr lvl="1"/>
            <a:endParaRPr lang="en-CA" dirty="0" smtClean="0"/>
          </a:p>
          <a:p>
            <a:pPr lvl="1"/>
            <a:endParaRPr lang="en-CA" dirty="0"/>
          </a:p>
          <a:p>
            <a:pPr lvl="1"/>
            <a:endParaRPr lang="en-CA" dirty="0" smtClean="0"/>
          </a:p>
          <a:p>
            <a:pPr lvl="1"/>
            <a:r>
              <a:rPr lang="en-CA" dirty="0" smtClean="0"/>
              <a:t>No overhead</a:t>
            </a: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751" y="2366129"/>
            <a:ext cx="5117547" cy="10946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996" y="4001295"/>
            <a:ext cx="9189724" cy="1595197"/>
          </a:xfrm>
          <a:prstGeom prst="rect">
            <a:avLst/>
          </a:prstGeom>
        </p:spPr>
      </p:pic>
      <p:sp>
        <p:nvSpPr>
          <p:cNvPr id="5" name="Slide Number Placeholder 4"/>
          <p:cNvSpPr>
            <a:spLocks noGrp="1"/>
          </p:cNvSpPr>
          <p:nvPr>
            <p:ph type="sldNum" sz="quarter" idx="12"/>
          </p:nvPr>
        </p:nvSpPr>
        <p:spPr/>
        <p:txBody>
          <a:bodyPr/>
          <a:lstStyle/>
          <a:p>
            <a:fld id="{FDDB6027-878D-A249-A7C0-2BF119D95C83}" type="slidenum">
              <a:rPr lang="en-US" smtClean="0"/>
              <a:t>16</a:t>
            </a:fld>
            <a:endParaRPr lang="en-US"/>
          </a:p>
        </p:txBody>
      </p:sp>
    </p:spTree>
    <p:extLst>
      <p:ext uri="{BB962C8B-B14F-4D97-AF65-F5344CB8AC3E}">
        <p14:creationId xmlns:p14="http://schemas.microsoft.com/office/powerpoint/2010/main" val="387726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Calculating Performance</a:t>
            </a:r>
            <a:endParaRPr lang="en-CA" dirty="0"/>
          </a:p>
        </p:txBody>
      </p:sp>
      <p:sp>
        <p:nvSpPr>
          <p:cNvPr id="3" name="Content Placeholder 2"/>
          <p:cNvSpPr>
            <a:spLocks noGrp="1"/>
          </p:cNvSpPr>
          <p:nvPr>
            <p:ph idx="1"/>
          </p:nvPr>
        </p:nvSpPr>
        <p:spPr/>
        <p:txBody>
          <a:bodyPr/>
          <a:lstStyle/>
          <a:p>
            <a:r>
              <a:rPr lang="en-US" dirty="0"/>
              <a:t>Turnaround time (</a:t>
            </a:r>
            <a:r>
              <a:rPr lang="en-US" dirty="0" smtClean="0"/>
              <a:t>completion </a:t>
            </a:r>
            <a:r>
              <a:rPr lang="en-US" dirty="0"/>
              <a:t>– arrival)</a:t>
            </a:r>
            <a:endParaRPr lang="en-CA" dirty="0"/>
          </a:p>
          <a:p>
            <a:pPr marL="0" indent="0">
              <a:buNone/>
            </a:pPr>
            <a:r>
              <a:rPr lang="en-US" dirty="0"/>
              <a:t>	P1 = (10 – 0) = 10</a:t>
            </a:r>
            <a:endParaRPr lang="en-CA" dirty="0"/>
          </a:p>
          <a:p>
            <a:pPr marL="0" indent="0">
              <a:buNone/>
            </a:pPr>
            <a:r>
              <a:rPr lang="en-US" dirty="0"/>
              <a:t>	P2 = (18 – 1) = 17</a:t>
            </a:r>
            <a:endParaRPr lang="en-CA" dirty="0"/>
          </a:p>
          <a:p>
            <a:pPr marL="0" indent="0">
              <a:buNone/>
            </a:pPr>
            <a:r>
              <a:rPr lang="en-US" dirty="0"/>
              <a:t>	P3 = (22 – 3) = 19</a:t>
            </a:r>
            <a:endParaRPr lang="en-CA" dirty="0"/>
          </a:p>
          <a:p>
            <a:pPr marL="0" indent="0">
              <a:buNone/>
            </a:pPr>
            <a:r>
              <a:rPr lang="en-US" dirty="0"/>
              <a:t>	P4 = (32 – 10) = </a:t>
            </a:r>
            <a:r>
              <a:rPr lang="en-US" dirty="0" smtClean="0"/>
              <a:t>22</a:t>
            </a:r>
          </a:p>
          <a:p>
            <a:pPr marL="0" indent="0">
              <a:buNone/>
            </a:pPr>
            <a:r>
              <a:rPr lang="en-US" dirty="0"/>
              <a:t>	</a:t>
            </a:r>
            <a:endParaRPr lang="en-CA" dirty="0"/>
          </a:p>
          <a:p>
            <a:r>
              <a:rPr lang="en-US" dirty="0"/>
              <a:t>Average turnaround time: (10 + 17 + 19 + 22) / 4 = 17 </a:t>
            </a:r>
            <a:r>
              <a:rPr lang="en-US" dirty="0" err="1"/>
              <a:t>ms</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17</a:t>
            </a:fld>
            <a:endParaRPr lang="en-US"/>
          </a:p>
        </p:txBody>
      </p:sp>
    </p:spTree>
    <p:extLst>
      <p:ext uri="{BB962C8B-B14F-4D97-AF65-F5344CB8AC3E}">
        <p14:creationId xmlns:p14="http://schemas.microsoft.com/office/powerpoint/2010/main" val="293428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Calculating Performance</a:t>
            </a:r>
          </a:p>
        </p:txBody>
      </p:sp>
      <p:sp>
        <p:nvSpPr>
          <p:cNvPr id="3" name="Content Placeholder 2"/>
          <p:cNvSpPr>
            <a:spLocks noGrp="1"/>
          </p:cNvSpPr>
          <p:nvPr>
            <p:ph idx="1"/>
          </p:nvPr>
        </p:nvSpPr>
        <p:spPr/>
        <p:txBody>
          <a:bodyPr/>
          <a:lstStyle/>
          <a:p>
            <a:r>
              <a:rPr lang="en-US" dirty="0"/>
              <a:t>Waiting time (dispatch – arrival)</a:t>
            </a:r>
            <a:endParaRPr lang="en-CA" dirty="0" smtClean="0"/>
          </a:p>
          <a:p>
            <a:pPr marL="0" indent="0">
              <a:buNone/>
            </a:pPr>
            <a:r>
              <a:rPr lang="en-US" dirty="0" smtClean="0"/>
              <a:t>	</a:t>
            </a:r>
            <a:r>
              <a:rPr lang="en-US" dirty="0"/>
              <a:t>P1 = (0 – 0) = 0</a:t>
            </a:r>
            <a:endParaRPr lang="en-CA" dirty="0"/>
          </a:p>
          <a:p>
            <a:pPr marL="0" indent="0">
              <a:buNone/>
            </a:pPr>
            <a:r>
              <a:rPr lang="en-US" dirty="0" smtClean="0"/>
              <a:t>       	P2 </a:t>
            </a:r>
            <a:r>
              <a:rPr lang="en-US" dirty="0"/>
              <a:t>= (10 – 1) = 9</a:t>
            </a:r>
            <a:endParaRPr lang="en-CA" dirty="0"/>
          </a:p>
          <a:p>
            <a:pPr marL="0" indent="0">
              <a:buNone/>
            </a:pPr>
            <a:r>
              <a:rPr lang="en-US" dirty="0" smtClean="0"/>
              <a:t> 	P3 </a:t>
            </a:r>
            <a:r>
              <a:rPr lang="en-US" dirty="0"/>
              <a:t>= (18 – 3) = 15 </a:t>
            </a:r>
            <a:endParaRPr lang="en-CA" dirty="0"/>
          </a:p>
          <a:p>
            <a:pPr marL="0" indent="0">
              <a:buNone/>
            </a:pPr>
            <a:r>
              <a:rPr lang="en-US" dirty="0" smtClean="0"/>
              <a:t>	P4 </a:t>
            </a:r>
            <a:r>
              <a:rPr lang="en-US" dirty="0"/>
              <a:t>= (22 – 10)  = 12</a:t>
            </a:r>
          </a:p>
          <a:p>
            <a:pPr marL="0" indent="0">
              <a:buNone/>
            </a:pPr>
            <a:r>
              <a:rPr lang="en-US" dirty="0"/>
              <a:t>	</a:t>
            </a:r>
            <a:endParaRPr lang="en-CA" dirty="0"/>
          </a:p>
          <a:p>
            <a:r>
              <a:rPr lang="en-US" dirty="0"/>
              <a:t>Average waiting time:  (0 + 9 + 15 + 12) / 4 = 9 </a:t>
            </a:r>
            <a:r>
              <a:rPr lang="en-US" dirty="0" err="1"/>
              <a:t>ms</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18</a:t>
            </a:fld>
            <a:endParaRPr lang="en-US"/>
          </a:p>
        </p:txBody>
      </p:sp>
    </p:spTree>
    <p:extLst>
      <p:ext uri="{BB962C8B-B14F-4D97-AF65-F5344CB8AC3E}">
        <p14:creationId xmlns:p14="http://schemas.microsoft.com/office/powerpoint/2010/main" val="367387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Calculating Performance</a:t>
            </a:r>
          </a:p>
        </p:txBody>
      </p:sp>
      <p:sp>
        <p:nvSpPr>
          <p:cNvPr id="3" name="Content Placeholder 2"/>
          <p:cNvSpPr>
            <a:spLocks noGrp="1"/>
          </p:cNvSpPr>
          <p:nvPr>
            <p:ph idx="1"/>
          </p:nvPr>
        </p:nvSpPr>
        <p:spPr/>
        <p:txBody>
          <a:bodyPr/>
          <a:lstStyle/>
          <a:p>
            <a:r>
              <a:rPr lang="en-US" dirty="0"/>
              <a:t>Throughput ( total # processes completed in observed time</a:t>
            </a:r>
            <a:r>
              <a:rPr lang="en-US" dirty="0" smtClean="0"/>
              <a:t>)</a:t>
            </a:r>
          </a:p>
          <a:p>
            <a:pPr marL="0" indent="0">
              <a:buNone/>
            </a:pPr>
            <a:r>
              <a:rPr lang="en-US" dirty="0"/>
              <a:t>	Observed time = 50 </a:t>
            </a:r>
            <a:r>
              <a:rPr lang="en-US" dirty="0" err="1"/>
              <a:t>ms</a:t>
            </a:r>
            <a:r>
              <a:rPr lang="en-US" dirty="0"/>
              <a:t>, processes completed = 4</a:t>
            </a:r>
            <a:endParaRPr lang="en-CA" dirty="0"/>
          </a:p>
          <a:p>
            <a:pPr marL="0" indent="0">
              <a:buNone/>
            </a:pPr>
            <a:r>
              <a:rPr lang="en-US" dirty="0"/>
              <a:t> </a:t>
            </a:r>
            <a:r>
              <a:rPr lang="en-US" dirty="0" smtClean="0"/>
              <a:t>	= 4</a:t>
            </a:r>
          </a:p>
          <a:p>
            <a:pPr marL="0" indent="0">
              <a:buNone/>
            </a:pPr>
            <a:endParaRPr lang="en-CA" dirty="0"/>
          </a:p>
          <a:p>
            <a:r>
              <a:rPr lang="en-US" dirty="0"/>
              <a:t>CPU </a:t>
            </a:r>
            <a:r>
              <a:rPr lang="en-US" dirty="0" smtClean="0"/>
              <a:t>utilization (CPU used </a:t>
            </a:r>
            <a:r>
              <a:rPr lang="en-US" dirty="0"/>
              <a:t>/ </a:t>
            </a:r>
            <a:r>
              <a:rPr lang="en-US" dirty="0" smtClean="0"/>
              <a:t>observed </a:t>
            </a:r>
            <a:r>
              <a:rPr lang="en-US" dirty="0"/>
              <a:t>time * </a:t>
            </a:r>
            <a:r>
              <a:rPr lang="en-US" dirty="0" smtClean="0"/>
              <a:t>100%) </a:t>
            </a:r>
            <a:endParaRPr lang="en-CA" dirty="0"/>
          </a:p>
          <a:p>
            <a:pPr marL="0" indent="0">
              <a:buNone/>
            </a:pPr>
            <a:r>
              <a:rPr lang="en-US" dirty="0"/>
              <a:t>	= 32 / 50 * 100</a:t>
            </a:r>
            <a:endParaRPr lang="en-CA" dirty="0"/>
          </a:p>
          <a:p>
            <a:pPr marL="0" indent="0">
              <a:buNone/>
            </a:pPr>
            <a:r>
              <a:rPr lang="en-US" dirty="0"/>
              <a:t>	= 64%</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19</a:t>
            </a:fld>
            <a:endParaRPr lang="en-US"/>
          </a:p>
        </p:txBody>
      </p:sp>
    </p:spTree>
    <p:extLst>
      <p:ext uri="{BB962C8B-B14F-4D97-AF65-F5344CB8AC3E}">
        <p14:creationId xmlns:p14="http://schemas.microsoft.com/office/powerpoint/2010/main" val="100207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83532" y="565547"/>
            <a:ext cx="8743950" cy="576263"/>
          </a:xfrm>
        </p:spPr>
        <p:txBody>
          <a:bodyPr>
            <a:normAutofit fontScale="90000"/>
          </a:bodyPr>
          <a:lstStyle/>
          <a:p>
            <a:pPr eaLnBrk="1" hangingPunct="1"/>
            <a:r>
              <a:rPr lang="en-US" altLang="en-US" dirty="0" smtClean="0"/>
              <a:t> Process/Threads Scheduling</a:t>
            </a:r>
          </a:p>
        </p:txBody>
      </p:sp>
      <p:sp>
        <p:nvSpPr>
          <p:cNvPr id="10243" name="Rectangle 3"/>
          <p:cNvSpPr>
            <a:spLocks noGrp="1" noChangeArrowheads="1"/>
          </p:cNvSpPr>
          <p:nvPr>
            <p:ph type="body" idx="1"/>
          </p:nvPr>
        </p:nvSpPr>
        <p:spPr>
          <a:xfrm>
            <a:off x="1428800" y="1332058"/>
            <a:ext cx="8253413" cy="3773090"/>
          </a:xfrm>
        </p:spPr>
        <p:txBody>
          <a:bodyPr>
            <a:normAutofit/>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Basic Concepts</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Scheduling Criteria </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Scheduling Algorithms</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Thread Scheduling</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Multiple-Processor Scheduling</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Real-Time CPU Scheduling</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Operating Systems Scheduling Examples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a:t>
            </a:fld>
            <a:endParaRPr lang="en-US"/>
          </a:p>
        </p:txBody>
      </p:sp>
    </p:spTree>
    <p:extLst>
      <p:ext uri="{BB962C8B-B14F-4D97-AF65-F5344CB8AC3E}">
        <p14:creationId xmlns:p14="http://schemas.microsoft.com/office/powerpoint/2010/main" val="322789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Quantum</a:t>
            </a:r>
          </a:p>
        </p:txBody>
      </p:sp>
      <p:sp>
        <p:nvSpPr>
          <p:cNvPr id="33795" name="Content Placeholder 2"/>
          <p:cNvSpPr>
            <a:spLocks noGrp="1"/>
          </p:cNvSpPr>
          <p:nvPr>
            <p:ph idx="1"/>
          </p:nvPr>
        </p:nvSpPr>
        <p:spPr>
          <a:xfrm>
            <a:off x="838199" y="1411473"/>
            <a:ext cx="10737715" cy="4530329"/>
          </a:xfrm>
        </p:spPr>
        <p:txBody>
          <a:bodyPr>
            <a:noAutofit/>
          </a:bodyPr>
          <a:lstStyle/>
          <a:p>
            <a:pPr>
              <a:buFont typeface="Wingdings" panose="05000000000000000000" pitchFamily="2" charset="2"/>
              <a:buChar char="q"/>
            </a:pP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“A </a:t>
            </a: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quantum</a:t>
            </a:r>
            <a:r>
              <a:rPr lang="en-US" altLang="en-US" sz="2400" b="1" dirty="0">
                <a:latin typeface="Verdana" panose="020B0604030504040204" pitchFamily="34" charset="0"/>
                <a:ea typeface="Verdana" panose="020B0604030504040204" pitchFamily="34" charset="0"/>
                <a:cs typeface="Times New Roman" panose="02020603050405020304" pitchFamily="18" charset="0"/>
              </a:rPr>
              <a:t> </a:t>
            </a:r>
            <a:r>
              <a:rPr lang="en-US" altLang="en-US" sz="2400" dirty="0">
                <a:latin typeface="Verdana" panose="020B0604030504040204" pitchFamily="34" charset="0"/>
                <a:ea typeface="Verdana" panose="020B0604030504040204" pitchFamily="34" charset="0"/>
                <a:cs typeface="Times New Roman" panose="02020603050405020304" pitchFamily="18" charset="0"/>
              </a:rPr>
              <a:t>is the amount of time a process or thread gets to run before Windows checks to see whether another thread at the same priority is waiting to run. If a thread completes its quantum and there are no other threads at its priority, Windows permits the thread to run for another </a:t>
            </a: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quantum”</a:t>
            </a:r>
            <a:r>
              <a:rPr lang="en-US" altLang="en-US" sz="2400" dirty="0" smtClean="0">
                <a:latin typeface="Verdana" panose="020B0604030504040204" pitchFamily="34" charset="0"/>
                <a:ea typeface="Verdana" panose="020B0604030504040204" pitchFamily="34" charset="0"/>
              </a:rPr>
              <a:t>.</a:t>
            </a:r>
            <a:endParaRPr lang="en-US" altLang="en-US" sz="2400" dirty="0">
              <a:latin typeface="Verdana" panose="020B0604030504040204" pitchFamily="34" charset="0"/>
              <a:ea typeface="Verdana" panose="020B0604030504040204" pitchFamily="34" charset="0"/>
            </a:endParaRP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“Quantum value depends on </a:t>
            </a:r>
            <a:r>
              <a:rPr lang="en-US" altLang="en-US" sz="2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operating systems </a:t>
            </a:r>
            <a:r>
              <a:rPr lang="en-US" altLang="en-US" sz="2400" dirty="0">
                <a:latin typeface="Verdana" panose="020B0604030504040204" pitchFamily="34" charset="0"/>
                <a:ea typeface="Verdana" panose="020B0604030504040204" pitchFamily="34" charset="0"/>
                <a:cs typeface="Times New Roman" panose="02020603050405020304" pitchFamily="18" charset="0"/>
              </a:rPr>
              <a:t>and </a:t>
            </a:r>
            <a:r>
              <a:rPr lang="en-US" altLang="en-US" sz="2400" dirty="0">
                <a:solidFill>
                  <a:srgbClr val="FF0000"/>
                </a:solidFill>
                <a:latin typeface="Verdana" panose="020B0604030504040204" pitchFamily="34" charset="0"/>
                <a:ea typeface="Verdana" panose="020B0604030504040204" pitchFamily="34" charset="0"/>
                <a:cs typeface="Times New Roman" panose="02020603050405020304" pitchFamily="18" charset="0"/>
              </a:rPr>
              <a:t>CPU architecture</a:t>
            </a:r>
            <a:r>
              <a:rPr lang="en-US" altLang="en-US" sz="2400" dirty="0">
                <a:latin typeface="Verdana" panose="020B0604030504040204" pitchFamily="34" charset="0"/>
                <a:ea typeface="Verdana" panose="020B0604030504040204" pitchFamily="34" charset="0"/>
                <a:cs typeface="Times New Roman" panose="02020603050405020304" pitchFamily="18" charset="0"/>
              </a:rPr>
              <a:t>. </a:t>
            </a:r>
            <a:r>
              <a:rPr lang="en-US" altLang="en-US" sz="2400" dirty="0" err="1">
                <a:latin typeface="Verdana" panose="020B0604030504040204" pitchFamily="34" charset="0"/>
                <a:ea typeface="Verdana" panose="020B0604030504040204" pitchFamily="34" charset="0"/>
                <a:cs typeface="Times New Roman" panose="02020603050405020304" pitchFamily="18" charset="0"/>
              </a:rPr>
              <a:t>e.g</a:t>
            </a:r>
            <a:r>
              <a:rPr lang="en-US" altLang="en-US" sz="2400" dirty="0">
                <a:latin typeface="Verdana" panose="020B0604030504040204" pitchFamily="34" charset="0"/>
                <a:ea typeface="Verdana" panose="020B0604030504040204" pitchFamily="34" charset="0"/>
                <a:cs typeface="Times New Roman" panose="02020603050405020304" pitchFamily="18" charset="0"/>
              </a:rPr>
              <a:t> Windows client operating systems, threads run by default for 2 clock intervals; on Windows Server systems, by default, a thread runs for 12 clock intervals. The rationale for the longer default value on server systems is to minimize context switching. By having a longer quantum, server applications that wake up as the result of a client request have a better chance of completing the request and going back into a wait state before their quantum ends”  -Windows Internals Part 1</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20</a:t>
            </a:fld>
            <a:endParaRPr lang="en-US"/>
          </a:p>
        </p:txBody>
      </p:sp>
    </p:spTree>
    <p:extLst>
      <p:ext uri="{BB962C8B-B14F-4D97-AF65-F5344CB8AC3E}">
        <p14:creationId xmlns:p14="http://schemas.microsoft.com/office/powerpoint/2010/main" val="11892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206899" y="311124"/>
            <a:ext cx="10641389" cy="1143001"/>
          </a:xfrm>
          <a:noFill/>
        </p:spPr>
        <p:txBody>
          <a:bodyPr>
            <a:noAutofit/>
          </a:bodyPr>
          <a:lstStyle/>
          <a:p>
            <a:pPr eaLnBrk="1" hangingPunct="1"/>
            <a:r>
              <a:rPr lang="en-US" altLang="en-US" sz="3600" dirty="0"/>
              <a:t>Shorter quantum yields more context switches</a:t>
            </a:r>
          </a:p>
        </p:txBody>
      </p:sp>
      <p:sp>
        <p:nvSpPr>
          <p:cNvPr id="34819" name="Text Box 5"/>
          <p:cNvSpPr txBox="1">
            <a:spLocks noChangeArrowheads="1"/>
          </p:cNvSpPr>
          <p:nvPr/>
        </p:nvSpPr>
        <p:spPr bwMode="auto">
          <a:xfrm>
            <a:off x="2563416" y="1839516"/>
            <a:ext cx="3424663"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Thread execution time: 15</a:t>
            </a:r>
          </a:p>
        </p:txBody>
      </p:sp>
      <p:sp>
        <p:nvSpPr>
          <p:cNvPr id="34820" name="Rectangle 6"/>
          <p:cNvSpPr>
            <a:spLocks noChangeArrowheads="1"/>
          </p:cNvSpPr>
          <p:nvPr/>
        </p:nvSpPr>
        <p:spPr bwMode="auto">
          <a:xfrm>
            <a:off x="2409825" y="3657600"/>
            <a:ext cx="3429000" cy="381000"/>
          </a:xfrm>
          <a:prstGeom prst="rect">
            <a:avLst/>
          </a:prstGeom>
          <a:solidFill>
            <a:srgbClr val="E1E187"/>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1" name="Rectangle 7"/>
          <p:cNvSpPr>
            <a:spLocks noChangeArrowheads="1"/>
          </p:cNvSpPr>
          <p:nvPr/>
        </p:nvSpPr>
        <p:spPr bwMode="auto">
          <a:xfrm>
            <a:off x="51530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2" name="Rectangle 8"/>
          <p:cNvSpPr>
            <a:spLocks noChangeArrowheads="1"/>
          </p:cNvSpPr>
          <p:nvPr/>
        </p:nvSpPr>
        <p:spPr bwMode="auto">
          <a:xfrm>
            <a:off x="54959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3" name="Rectangle 9"/>
          <p:cNvSpPr>
            <a:spLocks noChangeArrowheads="1"/>
          </p:cNvSpPr>
          <p:nvPr/>
        </p:nvSpPr>
        <p:spPr bwMode="auto">
          <a:xfrm>
            <a:off x="58388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4" name="Rectangle 10"/>
          <p:cNvSpPr>
            <a:spLocks noChangeArrowheads="1"/>
          </p:cNvSpPr>
          <p:nvPr/>
        </p:nvSpPr>
        <p:spPr bwMode="auto">
          <a:xfrm>
            <a:off x="61817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5" name="Rectangle 11"/>
          <p:cNvSpPr>
            <a:spLocks noChangeArrowheads="1"/>
          </p:cNvSpPr>
          <p:nvPr/>
        </p:nvSpPr>
        <p:spPr bwMode="auto">
          <a:xfrm>
            <a:off x="65246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6" name="Rectangle 12"/>
          <p:cNvSpPr>
            <a:spLocks noChangeArrowheads="1"/>
          </p:cNvSpPr>
          <p:nvPr/>
        </p:nvSpPr>
        <p:spPr bwMode="auto">
          <a:xfrm>
            <a:off x="68675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7" name="Rectangle 13"/>
          <p:cNvSpPr>
            <a:spLocks noChangeArrowheads="1"/>
          </p:cNvSpPr>
          <p:nvPr/>
        </p:nvSpPr>
        <p:spPr bwMode="auto">
          <a:xfrm>
            <a:off x="72104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8" name="Rectangle 14"/>
          <p:cNvSpPr>
            <a:spLocks noChangeArrowheads="1"/>
          </p:cNvSpPr>
          <p:nvPr/>
        </p:nvSpPr>
        <p:spPr bwMode="auto">
          <a:xfrm>
            <a:off x="24098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29" name="Rectangle 15"/>
          <p:cNvSpPr>
            <a:spLocks noChangeArrowheads="1"/>
          </p:cNvSpPr>
          <p:nvPr/>
        </p:nvSpPr>
        <p:spPr bwMode="auto">
          <a:xfrm>
            <a:off x="27527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0" name="Rectangle 16"/>
          <p:cNvSpPr>
            <a:spLocks noChangeArrowheads="1"/>
          </p:cNvSpPr>
          <p:nvPr/>
        </p:nvSpPr>
        <p:spPr bwMode="auto">
          <a:xfrm>
            <a:off x="30956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1" name="Rectangle 17"/>
          <p:cNvSpPr>
            <a:spLocks noChangeArrowheads="1"/>
          </p:cNvSpPr>
          <p:nvPr/>
        </p:nvSpPr>
        <p:spPr bwMode="auto">
          <a:xfrm>
            <a:off x="34385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2" name="Rectangle 18"/>
          <p:cNvSpPr>
            <a:spLocks noChangeArrowheads="1"/>
          </p:cNvSpPr>
          <p:nvPr/>
        </p:nvSpPr>
        <p:spPr bwMode="auto">
          <a:xfrm>
            <a:off x="37814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3" name="Rectangle 19"/>
          <p:cNvSpPr>
            <a:spLocks noChangeArrowheads="1"/>
          </p:cNvSpPr>
          <p:nvPr/>
        </p:nvSpPr>
        <p:spPr bwMode="auto">
          <a:xfrm>
            <a:off x="41243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4" name="Rectangle 20"/>
          <p:cNvSpPr>
            <a:spLocks noChangeArrowheads="1"/>
          </p:cNvSpPr>
          <p:nvPr/>
        </p:nvSpPr>
        <p:spPr bwMode="auto">
          <a:xfrm>
            <a:off x="44672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5" name="Rectangle 21"/>
          <p:cNvSpPr>
            <a:spLocks noChangeArrowheads="1"/>
          </p:cNvSpPr>
          <p:nvPr/>
        </p:nvSpPr>
        <p:spPr bwMode="auto">
          <a:xfrm>
            <a:off x="4810125" y="4724400"/>
            <a:ext cx="342900" cy="381000"/>
          </a:xfrm>
          <a:prstGeom prst="rect">
            <a:avLst/>
          </a:prstGeom>
          <a:solidFill>
            <a:srgbClr val="D50F14"/>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6" name="Rectangle 22"/>
          <p:cNvSpPr>
            <a:spLocks noChangeArrowheads="1"/>
          </p:cNvSpPr>
          <p:nvPr/>
        </p:nvSpPr>
        <p:spPr bwMode="auto">
          <a:xfrm>
            <a:off x="5838825" y="3657600"/>
            <a:ext cx="1714500" cy="381000"/>
          </a:xfrm>
          <a:prstGeom prst="rect">
            <a:avLst/>
          </a:prstGeom>
          <a:solidFill>
            <a:srgbClr val="E1E187"/>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7" name="Rectangle 23"/>
          <p:cNvSpPr>
            <a:spLocks noChangeArrowheads="1"/>
          </p:cNvSpPr>
          <p:nvPr/>
        </p:nvSpPr>
        <p:spPr bwMode="auto">
          <a:xfrm>
            <a:off x="2409825" y="2590800"/>
            <a:ext cx="5143500" cy="381000"/>
          </a:xfrm>
          <a:prstGeom prst="rect">
            <a:avLst/>
          </a:prstGeom>
          <a:solidFill>
            <a:schemeClr val="hlink"/>
          </a:solidFill>
          <a:ln w="9525">
            <a:solidFill>
              <a:schemeClr val="tx1"/>
            </a:solidFill>
            <a:miter lim="800000"/>
            <a:headEnd/>
            <a:tailEnd/>
          </a:ln>
        </p:spPr>
        <p:txBody>
          <a:bodyPr wrap="none" lIns="97952" tIns="48977" rIns="97952" bIns="48977"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350"/>
          </a:p>
        </p:txBody>
      </p:sp>
      <p:sp>
        <p:nvSpPr>
          <p:cNvPr id="34838" name="Text Box 24"/>
          <p:cNvSpPr txBox="1">
            <a:spLocks noChangeArrowheads="1"/>
          </p:cNvSpPr>
          <p:nvPr/>
        </p:nvSpPr>
        <p:spPr bwMode="auto">
          <a:xfrm>
            <a:off x="2238376" y="2971800"/>
            <a:ext cx="353309"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0</a:t>
            </a:r>
          </a:p>
        </p:txBody>
      </p:sp>
      <p:sp>
        <p:nvSpPr>
          <p:cNvPr id="34839" name="Text Box 25"/>
          <p:cNvSpPr txBox="1">
            <a:spLocks noChangeArrowheads="1"/>
          </p:cNvSpPr>
          <p:nvPr/>
        </p:nvSpPr>
        <p:spPr bwMode="auto">
          <a:xfrm>
            <a:off x="7296150" y="29718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15</a:t>
            </a:r>
          </a:p>
        </p:txBody>
      </p:sp>
      <p:sp>
        <p:nvSpPr>
          <p:cNvPr id="34840" name="Text Box 26"/>
          <p:cNvSpPr txBox="1">
            <a:spLocks noChangeArrowheads="1"/>
          </p:cNvSpPr>
          <p:nvPr/>
        </p:nvSpPr>
        <p:spPr bwMode="auto">
          <a:xfrm>
            <a:off x="7296150" y="40386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15</a:t>
            </a:r>
          </a:p>
        </p:txBody>
      </p:sp>
      <p:sp>
        <p:nvSpPr>
          <p:cNvPr id="34841" name="Text Box 27"/>
          <p:cNvSpPr txBox="1">
            <a:spLocks noChangeArrowheads="1"/>
          </p:cNvSpPr>
          <p:nvPr/>
        </p:nvSpPr>
        <p:spPr bwMode="auto">
          <a:xfrm>
            <a:off x="7296150" y="51054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15</a:t>
            </a:r>
          </a:p>
        </p:txBody>
      </p:sp>
      <p:sp>
        <p:nvSpPr>
          <p:cNvPr id="34842" name="Text Box 28"/>
          <p:cNvSpPr txBox="1">
            <a:spLocks noChangeArrowheads="1"/>
          </p:cNvSpPr>
          <p:nvPr/>
        </p:nvSpPr>
        <p:spPr bwMode="auto">
          <a:xfrm>
            <a:off x="2238376" y="4038600"/>
            <a:ext cx="353309"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0</a:t>
            </a:r>
          </a:p>
        </p:txBody>
      </p:sp>
      <p:sp>
        <p:nvSpPr>
          <p:cNvPr id="34843" name="Text Box 29"/>
          <p:cNvSpPr txBox="1">
            <a:spLocks noChangeArrowheads="1"/>
          </p:cNvSpPr>
          <p:nvPr/>
        </p:nvSpPr>
        <p:spPr bwMode="auto">
          <a:xfrm>
            <a:off x="2238376" y="5105400"/>
            <a:ext cx="353309"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0</a:t>
            </a:r>
          </a:p>
        </p:txBody>
      </p:sp>
      <p:sp>
        <p:nvSpPr>
          <p:cNvPr id="34844" name="Text Box 30"/>
          <p:cNvSpPr txBox="1">
            <a:spLocks noChangeArrowheads="1"/>
          </p:cNvSpPr>
          <p:nvPr/>
        </p:nvSpPr>
        <p:spPr bwMode="auto">
          <a:xfrm>
            <a:off x="5581650" y="40386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10</a:t>
            </a:r>
          </a:p>
        </p:txBody>
      </p:sp>
      <p:sp>
        <p:nvSpPr>
          <p:cNvPr id="34845" name="Text Box 31"/>
          <p:cNvSpPr txBox="1">
            <a:spLocks noChangeArrowheads="1"/>
          </p:cNvSpPr>
          <p:nvPr/>
        </p:nvSpPr>
        <p:spPr bwMode="auto">
          <a:xfrm>
            <a:off x="5581650" y="51054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10</a:t>
            </a:r>
          </a:p>
        </p:txBody>
      </p:sp>
      <p:sp>
        <p:nvSpPr>
          <p:cNvPr id="34846" name="Text Box 32"/>
          <p:cNvSpPr txBox="1">
            <a:spLocks noChangeArrowheads="1"/>
          </p:cNvSpPr>
          <p:nvPr/>
        </p:nvSpPr>
        <p:spPr bwMode="auto">
          <a:xfrm>
            <a:off x="7948613" y="1981200"/>
            <a:ext cx="1284653"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quantum</a:t>
            </a:r>
          </a:p>
        </p:txBody>
      </p:sp>
      <p:sp>
        <p:nvSpPr>
          <p:cNvPr id="34847" name="Text Box 33"/>
          <p:cNvSpPr txBox="1">
            <a:spLocks noChangeArrowheads="1"/>
          </p:cNvSpPr>
          <p:nvPr/>
        </p:nvSpPr>
        <p:spPr bwMode="auto">
          <a:xfrm>
            <a:off x="9456831" y="1752600"/>
            <a:ext cx="1268623" cy="7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2175">
                <a:latin typeface="Arial" panose="020B0604020202020204" pitchFamily="34" charset="0"/>
              </a:rPr>
              <a:t>context</a:t>
            </a:r>
            <a:br>
              <a:rPr lang="en-US" altLang="en-US" sz="2175">
                <a:latin typeface="Arial" panose="020B0604020202020204" pitchFamily="34" charset="0"/>
              </a:rPr>
            </a:br>
            <a:r>
              <a:rPr lang="en-US" altLang="en-US" sz="2175">
                <a:latin typeface="Arial" panose="020B0604020202020204" pitchFamily="34" charset="0"/>
              </a:rPr>
              <a:t>switches</a:t>
            </a:r>
          </a:p>
        </p:txBody>
      </p:sp>
      <p:sp>
        <p:nvSpPr>
          <p:cNvPr id="34848" name="Text Box 34"/>
          <p:cNvSpPr txBox="1">
            <a:spLocks noChangeArrowheads="1"/>
          </p:cNvSpPr>
          <p:nvPr/>
        </p:nvSpPr>
        <p:spPr bwMode="auto">
          <a:xfrm>
            <a:off x="8441532" y="25908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20</a:t>
            </a:r>
          </a:p>
        </p:txBody>
      </p:sp>
      <p:sp>
        <p:nvSpPr>
          <p:cNvPr id="34849" name="Text Box 35"/>
          <p:cNvSpPr txBox="1">
            <a:spLocks noChangeArrowheads="1"/>
          </p:cNvSpPr>
          <p:nvPr/>
        </p:nvSpPr>
        <p:spPr bwMode="auto">
          <a:xfrm>
            <a:off x="8462963" y="36576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10</a:t>
            </a:r>
          </a:p>
        </p:txBody>
      </p:sp>
      <p:sp>
        <p:nvSpPr>
          <p:cNvPr id="34850" name="Text Box 36"/>
          <p:cNvSpPr txBox="1">
            <a:spLocks noChangeArrowheads="1"/>
          </p:cNvSpPr>
          <p:nvPr/>
        </p:nvSpPr>
        <p:spPr bwMode="auto">
          <a:xfrm>
            <a:off x="8634413" y="4724400"/>
            <a:ext cx="353309"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a:t>
            </a:r>
          </a:p>
        </p:txBody>
      </p:sp>
      <p:sp>
        <p:nvSpPr>
          <p:cNvPr id="34851" name="Text Box 37"/>
          <p:cNvSpPr txBox="1">
            <a:spLocks noChangeArrowheads="1"/>
          </p:cNvSpPr>
          <p:nvPr/>
        </p:nvSpPr>
        <p:spPr bwMode="auto">
          <a:xfrm>
            <a:off x="9867901" y="2590800"/>
            <a:ext cx="353309"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0</a:t>
            </a:r>
          </a:p>
        </p:txBody>
      </p:sp>
      <p:sp>
        <p:nvSpPr>
          <p:cNvPr id="34852" name="Text Box 38"/>
          <p:cNvSpPr txBox="1">
            <a:spLocks noChangeArrowheads="1"/>
          </p:cNvSpPr>
          <p:nvPr/>
        </p:nvSpPr>
        <p:spPr bwMode="auto">
          <a:xfrm>
            <a:off x="9867901" y="3657600"/>
            <a:ext cx="353309"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a:t>
            </a:r>
          </a:p>
        </p:txBody>
      </p:sp>
      <p:sp>
        <p:nvSpPr>
          <p:cNvPr id="34853" name="Text Box 39"/>
          <p:cNvSpPr txBox="1">
            <a:spLocks noChangeArrowheads="1"/>
          </p:cNvSpPr>
          <p:nvPr/>
        </p:nvSpPr>
        <p:spPr bwMode="auto">
          <a:xfrm>
            <a:off x="9696450" y="4724400"/>
            <a:ext cx="508800" cy="43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952" tIns="48977" rIns="97952" bIns="48977">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175">
                <a:latin typeface="Arial" panose="020B0604020202020204" pitchFamily="34" charset="0"/>
              </a:rPr>
              <a:t>14</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21</a:t>
            </a:fld>
            <a:endParaRPr lang="en-US"/>
          </a:p>
        </p:txBody>
      </p:sp>
    </p:spTree>
    <p:extLst>
      <p:ext uri="{BB962C8B-B14F-4D97-AF65-F5344CB8AC3E}">
        <p14:creationId xmlns:p14="http://schemas.microsoft.com/office/powerpoint/2010/main" val="4262123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t>Round Robin (RR)</a:t>
            </a:r>
          </a:p>
        </p:txBody>
      </p:sp>
      <p:sp>
        <p:nvSpPr>
          <p:cNvPr id="35843" name="Rectangle 3"/>
          <p:cNvSpPr>
            <a:spLocks noGrp="1" noChangeArrowheads="1"/>
          </p:cNvSpPr>
          <p:nvPr>
            <p:ph type="body" idx="1"/>
          </p:nvPr>
        </p:nvSpPr>
        <p:spPr>
          <a:xfrm>
            <a:off x="899687" y="1419808"/>
            <a:ext cx="10929147" cy="4483894"/>
          </a:xfrm>
        </p:spPr>
        <p:txBody>
          <a:bodyPr>
            <a:noAutofit/>
          </a:bodyPr>
          <a:lstStyle/>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Preemptive </a:t>
            </a:r>
            <a:r>
              <a:rPr lang="en-US" altLang="en-US" dirty="0">
                <a:latin typeface="Verdana" panose="020B0604030504040204" pitchFamily="34" charset="0"/>
                <a:ea typeface="Verdana" panose="020B0604030504040204" pitchFamily="34" charset="0"/>
                <a:cs typeface="Times New Roman" panose="02020603050405020304" pitchFamily="18" charset="0"/>
              </a:rPr>
              <a:t>algorithm.</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It is one of the most widely used algorithms</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Clock interrupt is generated at periodic intervals, when an interrupt occurs, the currently running process is placed in the ready queue</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The time assigned to the process is known as time slicing (</a:t>
            </a:r>
            <a:r>
              <a:rPr lang="en-US" altLang="en-US" dirty="0">
                <a:solidFill>
                  <a:srgbClr val="990000"/>
                </a:solidFill>
                <a:latin typeface="Verdana" panose="020B0604030504040204" pitchFamily="34" charset="0"/>
                <a:ea typeface="Verdana" panose="020B0604030504040204" pitchFamily="34" charset="0"/>
                <a:cs typeface="Times New Roman" panose="02020603050405020304" pitchFamily="18" charset="0"/>
              </a:rPr>
              <a:t>Quantum</a:t>
            </a:r>
            <a:r>
              <a:rPr lang="en-US" altLang="en-US" dirty="0">
                <a:latin typeface="Verdana" panose="020B0604030504040204" pitchFamily="34" charset="0"/>
                <a:ea typeface="Verdana" panose="020B0604030504040204" pitchFamily="34" charset="0"/>
                <a:cs typeface="Times New Roman" panose="02020603050405020304" pitchFamily="18" charset="0"/>
              </a:rPr>
              <a:t>). Each process gets a small unit of CPU time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time quantum </a:t>
            </a:r>
            <a:r>
              <a:rPr lang="en-US" altLang="en-US" i="1" dirty="0">
                <a:latin typeface="Verdana" panose="020B0604030504040204" pitchFamily="34" charset="0"/>
                <a:ea typeface="Verdana" panose="020B0604030504040204" pitchFamily="34" charset="0"/>
                <a:cs typeface="Times New Roman" panose="02020603050405020304" pitchFamily="18" charset="0"/>
              </a:rPr>
              <a:t>q</a:t>
            </a:r>
            <a:r>
              <a:rPr lang="en-US" altLang="en-US" dirty="0">
                <a:latin typeface="Verdana" panose="020B0604030504040204" pitchFamily="34" charset="0"/>
                <a:ea typeface="Verdana" panose="020B0604030504040204" pitchFamily="34" charset="0"/>
                <a:cs typeface="Times New Roman" panose="02020603050405020304" pitchFamily="18" charset="0"/>
              </a:rPr>
              <a:t>), usually 10-100 milliseconds.  After this time has elapsed, the process is </a:t>
            </a: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preempted</a:t>
            </a:r>
            <a:r>
              <a:rPr lang="en-US" altLang="en-US" dirty="0">
                <a:latin typeface="Verdana" panose="020B0604030504040204" pitchFamily="34" charset="0"/>
                <a:ea typeface="Verdana" panose="020B0604030504040204" pitchFamily="34" charset="0"/>
                <a:cs typeface="Times New Roman" panose="02020603050405020304" pitchFamily="18" charset="0"/>
              </a:rPr>
              <a:t> and added to the end of the ready queue</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a:t>
            </a:r>
            <a:endParaRPr lang="en-US" altLang="en-US" dirty="0" smtClean="0">
              <a:latin typeface="Verdana" panose="020B0604030504040204" pitchFamily="34" charset="0"/>
              <a:ea typeface="Verdana" panose="020B0604030504040204" pitchFamily="34"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22</a:t>
            </a:fld>
            <a:endParaRPr lang="en-US"/>
          </a:p>
        </p:txBody>
      </p:sp>
    </p:spTree>
    <p:extLst>
      <p:ext uri="{BB962C8B-B14F-4D97-AF65-F5344CB8AC3E}">
        <p14:creationId xmlns:p14="http://schemas.microsoft.com/office/powerpoint/2010/main" val="3133175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Round Robin (RR)</a:t>
            </a:r>
            <a:endParaRPr lang="en-CA" dirty="0"/>
          </a:p>
        </p:txBody>
      </p:sp>
      <p:sp>
        <p:nvSpPr>
          <p:cNvPr id="3" name="Content Placeholder 2"/>
          <p:cNvSpPr>
            <a:spLocks noGrp="1"/>
          </p:cNvSpPr>
          <p:nvPr>
            <p:ph idx="1"/>
          </p:nvPr>
        </p:nvSpPr>
        <p:spPr>
          <a:xfrm>
            <a:off x="838200" y="1533795"/>
            <a:ext cx="10515600" cy="4351338"/>
          </a:xfrm>
        </p:spPr>
        <p:txBody>
          <a:bodyPr>
            <a:normAutofit fontScale="85000" lnSpcReduction="10000"/>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If there are </a:t>
            </a:r>
            <a:r>
              <a:rPr lang="en-US" altLang="en-US" i="1" dirty="0">
                <a:latin typeface="Verdana" panose="020B0604030504040204" pitchFamily="34" charset="0"/>
                <a:ea typeface="Verdana" panose="020B0604030504040204" pitchFamily="34" charset="0"/>
                <a:cs typeface="Times New Roman" panose="02020603050405020304" pitchFamily="18" charset="0"/>
              </a:rPr>
              <a:t>n</a:t>
            </a:r>
            <a:r>
              <a:rPr lang="en-US" altLang="en-US" dirty="0">
                <a:latin typeface="Verdana" panose="020B0604030504040204" pitchFamily="34" charset="0"/>
                <a:ea typeface="Verdana" panose="020B0604030504040204" pitchFamily="34" charset="0"/>
                <a:cs typeface="Times New Roman" panose="02020603050405020304" pitchFamily="18" charset="0"/>
              </a:rPr>
              <a:t> processes in the ready queue and the time quantum is </a:t>
            </a:r>
            <a:r>
              <a:rPr lang="en-US" altLang="en-US" i="1" dirty="0">
                <a:latin typeface="Verdana" panose="020B0604030504040204" pitchFamily="34" charset="0"/>
                <a:ea typeface="Verdana" panose="020B0604030504040204" pitchFamily="34" charset="0"/>
                <a:cs typeface="Times New Roman" panose="02020603050405020304" pitchFamily="18" charset="0"/>
              </a:rPr>
              <a:t>q</a:t>
            </a:r>
            <a:r>
              <a:rPr lang="en-US" altLang="en-US" dirty="0">
                <a:latin typeface="Verdana" panose="020B0604030504040204" pitchFamily="34" charset="0"/>
                <a:ea typeface="Verdana" panose="020B0604030504040204" pitchFamily="34" charset="0"/>
                <a:cs typeface="Times New Roman" panose="02020603050405020304" pitchFamily="18" charset="0"/>
              </a:rPr>
              <a:t>, then each process gets 1/</a:t>
            </a:r>
            <a:r>
              <a:rPr lang="en-US" altLang="en-US" i="1" dirty="0">
                <a:latin typeface="Verdana" panose="020B0604030504040204" pitchFamily="34" charset="0"/>
                <a:ea typeface="Verdana" panose="020B0604030504040204" pitchFamily="34" charset="0"/>
                <a:cs typeface="Times New Roman" panose="02020603050405020304" pitchFamily="18" charset="0"/>
              </a:rPr>
              <a:t>n</a:t>
            </a:r>
            <a:r>
              <a:rPr lang="en-US" altLang="en-US" dirty="0">
                <a:latin typeface="Verdana" panose="020B0604030504040204" pitchFamily="34" charset="0"/>
                <a:ea typeface="Verdana" panose="020B0604030504040204" pitchFamily="34" charset="0"/>
                <a:cs typeface="Times New Roman" panose="02020603050405020304" pitchFamily="18" charset="0"/>
              </a:rPr>
              <a:t> of the CPU time in chunks of at most </a:t>
            </a:r>
            <a:r>
              <a:rPr lang="en-US" altLang="en-US" i="1" dirty="0">
                <a:latin typeface="Verdana" panose="020B0604030504040204" pitchFamily="34" charset="0"/>
                <a:ea typeface="Verdana" panose="020B0604030504040204" pitchFamily="34" charset="0"/>
                <a:cs typeface="Times New Roman" panose="02020603050405020304" pitchFamily="18" charset="0"/>
              </a:rPr>
              <a:t>q</a:t>
            </a:r>
            <a:r>
              <a:rPr lang="en-US" altLang="en-US" dirty="0">
                <a:latin typeface="Verdana" panose="020B0604030504040204" pitchFamily="34" charset="0"/>
                <a:ea typeface="Verdana" panose="020B0604030504040204" pitchFamily="34" charset="0"/>
                <a:cs typeface="Times New Roman" panose="02020603050405020304" pitchFamily="18" charset="0"/>
              </a:rPr>
              <a:t> time units at once. </a:t>
            </a:r>
          </a:p>
          <a:p>
            <a:pPr>
              <a:buFont typeface="Wingdings" panose="05000000000000000000" pitchFamily="2" charset="2"/>
              <a:buChar char="q"/>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Timer interrupts </a:t>
            </a:r>
            <a:r>
              <a:rPr lang="en-US" altLang="en-US" dirty="0">
                <a:latin typeface="Verdana" panose="020B0604030504040204" pitchFamily="34" charset="0"/>
                <a:ea typeface="Verdana" panose="020B0604030504040204" pitchFamily="34" charset="0"/>
                <a:cs typeface="Times New Roman" panose="02020603050405020304" pitchFamily="18" charset="0"/>
              </a:rPr>
              <a:t>every quantum to schedule next process</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Performance</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large quantum </a:t>
            </a:r>
            <a:r>
              <a:rPr lang="en-US" altLang="en-US" sz="28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FIFO</a:t>
            </a:r>
          </a:p>
          <a:p>
            <a:pPr lvl="1">
              <a:buFont typeface="Wingdings" panose="05000000000000000000" pitchFamily="2" charset="2"/>
              <a:buChar char="q"/>
            </a:pPr>
            <a:r>
              <a:rPr lang="en-US" altLang="en-US" sz="2800" i="1"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sm</a:t>
            </a:r>
            <a:r>
              <a:rPr lang="en-US" altLang="en-US" sz="28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all  quantum  too many </a:t>
            </a:r>
            <a:r>
              <a:rPr lang="en-US" altLang="en-US" sz="2800"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context switch</a:t>
            </a:r>
            <a:r>
              <a:rPr lang="en-US" altLang="en-US" sz="28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overhead is too high</a:t>
            </a:r>
          </a:p>
          <a:p>
            <a:r>
              <a:rPr lang="en-CA" dirty="0" smtClean="0"/>
              <a:t>To check the current quantum do the following:</a:t>
            </a:r>
          </a:p>
          <a:p>
            <a:r>
              <a:rPr lang="en-US" altLang="en-US" dirty="0" smtClean="0">
                <a:latin typeface="Verdana" panose="020B0604030504040204" pitchFamily="34" charset="0"/>
                <a:ea typeface="Verdana" panose="020B0604030504040204" pitchFamily="34" charset="0"/>
                <a:cs typeface="Times New Roman" panose="02020603050405020304" pitchFamily="18" charset="0"/>
              </a:rPr>
              <a:t>In Linux: </a:t>
            </a:r>
            <a:r>
              <a:rPr lang="en-US" altLang="en-US" b="1" dirty="0" smtClean="0">
                <a:latin typeface="Verdana" panose="020B0604030504040204" pitchFamily="34" charset="0"/>
                <a:ea typeface="Verdana" panose="020B0604030504040204" pitchFamily="34" charset="0"/>
                <a:cs typeface="Times New Roman" panose="02020603050405020304" pitchFamily="18" charset="0"/>
              </a:rPr>
              <a:t>cat </a:t>
            </a:r>
            <a:r>
              <a:rPr lang="en-US" altLang="en-US" b="1" dirty="0">
                <a:latin typeface="Verdana" panose="020B0604030504040204" pitchFamily="34" charset="0"/>
                <a:ea typeface="Verdana" panose="020B0604030504040204" pitchFamily="34" charset="0"/>
                <a:cs typeface="Times New Roman" panose="02020603050405020304" pitchFamily="18" charset="0"/>
              </a:rPr>
              <a:t>/</a:t>
            </a:r>
            <a:r>
              <a:rPr lang="en-US" altLang="en-US" b="1" dirty="0" smtClean="0">
                <a:latin typeface="Verdana" panose="020B0604030504040204" pitchFamily="34" charset="0"/>
                <a:ea typeface="Verdana" panose="020B0604030504040204" pitchFamily="34" charset="0"/>
                <a:cs typeface="Times New Roman" panose="02020603050405020304" pitchFamily="18" charset="0"/>
              </a:rPr>
              <a:t>proc/sys/kernel/</a:t>
            </a:r>
            <a:r>
              <a:rPr lang="en-US" altLang="en-US" b="1" dirty="0" err="1" smtClean="0">
                <a:latin typeface="Verdana" panose="020B0604030504040204" pitchFamily="34" charset="0"/>
                <a:ea typeface="Verdana" panose="020B0604030504040204" pitchFamily="34" charset="0"/>
                <a:cs typeface="Times New Roman" panose="02020603050405020304" pitchFamily="18" charset="0"/>
              </a:rPr>
              <a:t>scheduler_rr_timelices_ms</a:t>
            </a:r>
            <a:endParaRPr lang="en-US" altLang="en-US" b="1" dirty="0" smtClean="0">
              <a:latin typeface="Verdana" panose="020B0604030504040204" pitchFamily="34" charset="0"/>
              <a:ea typeface="Verdana" panose="020B0604030504040204" pitchFamily="34" charset="0"/>
              <a:cs typeface="Times New Roman" panose="02020603050405020304" pitchFamily="18" charset="0"/>
            </a:endParaRPr>
          </a:p>
          <a:p>
            <a:r>
              <a:rPr lang="en-US" altLang="en-US" dirty="0" smtClean="0">
                <a:latin typeface="Verdana" panose="020B0604030504040204" pitchFamily="34" charset="0"/>
                <a:ea typeface="Verdana" panose="020B0604030504040204" pitchFamily="34" charset="0"/>
                <a:cs typeface="Times New Roman" panose="02020603050405020304" pitchFamily="18" charset="0"/>
              </a:rPr>
              <a:t>In Windows: run </a:t>
            </a:r>
            <a:r>
              <a:rPr lang="en-US" altLang="en-US" b="1" dirty="0" smtClean="0">
                <a:latin typeface="Verdana" panose="020B0604030504040204" pitchFamily="34" charset="0"/>
                <a:ea typeface="Verdana" panose="020B0604030504040204" pitchFamily="34" charset="0"/>
                <a:cs typeface="Times New Roman" panose="02020603050405020304" pitchFamily="18" charset="0"/>
              </a:rPr>
              <a:t>clockres64</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 utility from System-internals Suite</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endParaRPr lang="en-CA" sz="3600" dirty="0" smtClean="0"/>
          </a:p>
          <a:p>
            <a:endParaRPr lang="en-CA" sz="3600" dirty="0"/>
          </a:p>
        </p:txBody>
      </p:sp>
      <p:sp>
        <p:nvSpPr>
          <p:cNvPr id="4" name="Footer Placeholder 3"/>
          <p:cNvSpPr>
            <a:spLocks noGrp="1"/>
          </p:cNvSpPr>
          <p:nvPr>
            <p:ph type="ftr" sz="quarter" idx="11"/>
          </p:nvPr>
        </p:nvSpPr>
        <p:spPr/>
        <p:txBody>
          <a:bodyPr/>
          <a:lstStyle/>
          <a:p>
            <a:r>
              <a:rPr lang="en-US" dirty="0" smtClean="0"/>
              <a:t>ITSC205 Operating Systems Internals. </a:t>
            </a:r>
            <a:endParaRPr lang="en-US" dirty="0"/>
          </a:p>
        </p:txBody>
      </p:sp>
      <p:sp>
        <p:nvSpPr>
          <p:cNvPr id="5" name="Slide Number Placeholder 4"/>
          <p:cNvSpPr>
            <a:spLocks noGrp="1"/>
          </p:cNvSpPr>
          <p:nvPr>
            <p:ph type="sldNum" sz="quarter" idx="12"/>
          </p:nvPr>
        </p:nvSpPr>
        <p:spPr/>
        <p:txBody>
          <a:bodyPr/>
          <a:lstStyle/>
          <a:p>
            <a:fld id="{FDDB6027-878D-A249-A7C0-2BF119D95C83}" type="slidenum">
              <a:rPr lang="en-US" smtClean="0"/>
              <a:t>23</a:t>
            </a:fld>
            <a:endParaRPr lang="en-US"/>
          </a:p>
        </p:txBody>
      </p:sp>
    </p:spTree>
    <p:extLst>
      <p:ext uri="{BB962C8B-B14F-4D97-AF65-F5344CB8AC3E}">
        <p14:creationId xmlns:p14="http://schemas.microsoft.com/office/powerpoint/2010/main" val="216242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227263" y="1262285"/>
            <a:ext cx="11237272" cy="539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tabLst>
                <a:tab pos="1603375" algn="ctr"/>
                <a:tab pos="3254375" algn="ctr"/>
                <a:tab pos="5143500" algn="ctr"/>
              </a:tabLst>
              <a:defRPr kumimoji="1" sz="2400">
                <a:solidFill>
                  <a:schemeClr val="tx1"/>
                </a:solidFill>
                <a:latin typeface="Times New Roman" panose="02020603050405020304" pitchFamily="18" charset="0"/>
              </a:defRPr>
            </a:lvl1pPr>
            <a:lvl2pPr marL="742950" indent="-285750">
              <a:tabLst>
                <a:tab pos="1603375" algn="ctr"/>
                <a:tab pos="3254375" algn="ctr"/>
                <a:tab pos="5143500" algn="ctr"/>
              </a:tabLst>
              <a:defRPr kumimoji="1" sz="2400">
                <a:solidFill>
                  <a:schemeClr val="tx1"/>
                </a:solidFill>
                <a:latin typeface="Times New Roman" panose="02020603050405020304" pitchFamily="18" charset="0"/>
              </a:defRPr>
            </a:lvl2pPr>
            <a:lvl3pPr marL="1143000" indent="-228600">
              <a:tabLst>
                <a:tab pos="1603375" algn="ctr"/>
                <a:tab pos="3254375" algn="ctr"/>
                <a:tab pos="5143500" algn="ctr"/>
              </a:tabLst>
              <a:defRPr kumimoji="1" sz="2400">
                <a:solidFill>
                  <a:schemeClr val="tx1"/>
                </a:solidFill>
                <a:latin typeface="Times New Roman" panose="02020603050405020304" pitchFamily="18" charset="0"/>
              </a:defRPr>
            </a:lvl3pPr>
            <a:lvl4pPr marL="1600200" indent="-228600">
              <a:tabLst>
                <a:tab pos="1603375" algn="ctr"/>
                <a:tab pos="3254375" algn="ctr"/>
                <a:tab pos="5143500" algn="ctr"/>
              </a:tabLst>
              <a:defRPr kumimoji="1" sz="2400">
                <a:solidFill>
                  <a:schemeClr val="tx1"/>
                </a:solidFill>
                <a:latin typeface="Times New Roman" panose="02020603050405020304" pitchFamily="18" charset="0"/>
              </a:defRPr>
            </a:lvl4pPr>
            <a:lvl5pPr marL="2057400" indent="-228600">
              <a:tabLst>
                <a:tab pos="1603375" algn="ctr"/>
                <a:tab pos="3254375" algn="ctr"/>
                <a:tab pos="5143500" algn="ctr"/>
              </a:tabLst>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9pPr>
          </a:lstStyle>
          <a:p>
            <a:pPr>
              <a:spcBef>
                <a:spcPct val="20000"/>
              </a:spcBef>
              <a:buClr>
                <a:schemeClr val="bg2"/>
              </a:buClr>
              <a:buSzPct val="75000"/>
              <a:buFont typeface="Monotype Sorts"/>
              <a:buNone/>
              <a:defRPr/>
            </a:pPr>
            <a:r>
              <a:rPr kumimoji="0" lang="en-US" altLang="en-US" sz="3200" dirty="0"/>
              <a:t>	</a:t>
            </a:r>
            <a:r>
              <a:rPr kumimoji="0" lang="en-US" altLang="en-US" sz="3200" dirty="0">
                <a:latin typeface="Verdana" panose="020B0604030504040204" pitchFamily="34" charset="0"/>
                <a:ea typeface="Verdana" panose="020B0604030504040204" pitchFamily="34" charset="0"/>
              </a:rPr>
              <a:t>   </a:t>
            </a:r>
            <a:r>
              <a:rPr kumimoji="0" lang="en-US" altLang="en-US" sz="2800" u="sng" dirty="0">
                <a:latin typeface="Verdana" panose="020B0604030504040204" pitchFamily="34" charset="0"/>
                <a:ea typeface="Verdana" panose="020B0604030504040204" pitchFamily="34" charset="0"/>
              </a:rPr>
              <a:t>Process</a:t>
            </a:r>
            <a:r>
              <a:rPr kumimoji="0" lang="en-US" altLang="en-US" sz="2800" dirty="0">
                <a:latin typeface="Verdana" panose="020B0604030504040204" pitchFamily="34" charset="0"/>
                <a:ea typeface="Verdana" panose="020B0604030504040204" pitchFamily="34" charset="0"/>
              </a:rPr>
              <a:t>	  </a:t>
            </a:r>
            <a:r>
              <a:rPr kumimoji="0" lang="en-US" altLang="en-US" sz="2800" u="sng" dirty="0">
                <a:latin typeface="Verdana" panose="020B0604030504040204" pitchFamily="34" charset="0"/>
                <a:ea typeface="Verdana" panose="020B0604030504040204" pitchFamily="34" charset="0"/>
              </a:rPr>
              <a:t>Arrival Time(</a:t>
            </a:r>
            <a:r>
              <a:rPr kumimoji="0" lang="en-US" altLang="en-US" sz="2800" u="sng" dirty="0" err="1">
                <a:latin typeface="Verdana" panose="020B0604030504040204" pitchFamily="34" charset="0"/>
                <a:ea typeface="Verdana" panose="020B0604030504040204" pitchFamily="34" charset="0"/>
              </a:rPr>
              <a:t>ms</a:t>
            </a:r>
            <a:r>
              <a:rPr kumimoji="0" lang="en-US" altLang="en-US" sz="2800" u="sng" dirty="0">
                <a:latin typeface="Verdana" panose="020B0604030504040204" pitchFamily="34" charset="0"/>
                <a:ea typeface="Verdana" panose="020B0604030504040204" pitchFamily="34" charset="0"/>
              </a:rPr>
              <a:t>)</a:t>
            </a:r>
            <a:r>
              <a:rPr kumimoji="0" lang="en-US" altLang="en-US" sz="2800" dirty="0">
                <a:latin typeface="Verdana" panose="020B0604030504040204" pitchFamily="34" charset="0"/>
                <a:ea typeface="Verdana" panose="020B0604030504040204" pitchFamily="34" charset="0"/>
              </a:rPr>
              <a:t>    </a:t>
            </a:r>
            <a:r>
              <a:rPr kumimoji="0" lang="en-US" altLang="en-US" sz="2800" u="sng" dirty="0">
                <a:latin typeface="Verdana" panose="020B0604030504040204" pitchFamily="34" charset="0"/>
                <a:ea typeface="Verdana" panose="020B0604030504040204" pitchFamily="34" charset="0"/>
              </a:rPr>
              <a:t>CPU Time (</a:t>
            </a:r>
            <a:r>
              <a:rPr kumimoji="0" lang="en-US" altLang="en-US" sz="2800" u="sng" dirty="0" err="1">
                <a:latin typeface="Verdana" panose="020B0604030504040204" pitchFamily="34" charset="0"/>
                <a:ea typeface="Verdana" panose="020B0604030504040204" pitchFamily="34" charset="0"/>
              </a:rPr>
              <a:t>ms</a:t>
            </a:r>
            <a:r>
              <a:rPr kumimoji="0" lang="en-US" altLang="en-US" sz="2800" u="sng" dirty="0">
                <a:latin typeface="Verdana" panose="020B0604030504040204" pitchFamily="34" charset="0"/>
                <a:ea typeface="Verdana" panose="020B0604030504040204" pitchFamily="34" charset="0"/>
              </a:rPr>
              <a:t>)</a:t>
            </a:r>
            <a:endParaRPr kumimoji="0" lang="en-US" altLang="en-US" sz="2800" dirty="0">
              <a:latin typeface="Verdana" panose="020B0604030504040204" pitchFamily="34" charset="0"/>
              <a:ea typeface="Verdana" panose="020B0604030504040204" pitchFamily="34" charset="0"/>
            </a:endParaRPr>
          </a:p>
          <a:p>
            <a:pPr>
              <a:spcBef>
                <a:spcPct val="20000"/>
              </a:spcBef>
              <a:buClr>
                <a:schemeClr val="bg2"/>
              </a:buClr>
              <a:buSzPct val="75000"/>
              <a:buFont typeface="Monotype Sorts"/>
              <a:buNone/>
              <a:defRPr/>
            </a:pPr>
            <a:r>
              <a:rPr kumimoji="0" lang="en-US" altLang="en-US" sz="3200" dirty="0">
                <a:latin typeface="Verdana" panose="020B0604030504040204" pitchFamily="34" charset="0"/>
                <a:ea typeface="Verdana" panose="020B0604030504040204" pitchFamily="34" charset="0"/>
              </a:rPr>
              <a:t>		</a:t>
            </a:r>
            <a:r>
              <a:rPr kumimoji="0" lang="en-US" altLang="en-US" sz="2000" i="1" dirty="0">
                <a:latin typeface="Verdana" panose="020B0604030504040204" pitchFamily="34" charset="0"/>
                <a:ea typeface="Verdana" panose="020B0604030504040204" pitchFamily="34" charset="0"/>
              </a:rPr>
              <a:t>P</a:t>
            </a:r>
            <a:r>
              <a:rPr kumimoji="0" lang="en-US" altLang="en-US" sz="2000" i="1" baseline="-25000" dirty="0">
                <a:latin typeface="Verdana" panose="020B0604030504040204" pitchFamily="34" charset="0"/>
                <a:ea typeface="Verdana" panose="020B0604030504040204" pitchFamily="34" charset="0"/>
              </a:rPr>
              <a:t>1</a:t>
            </a:r>
            <a:r>
              <a:rPr kumimoji="0" lang="en-US" altLang="en-US" sz="2000" dirty="0">
                <a:latin typeface="Verdana" panose="020B0604030504040204" pitchFamily="34" charset="0"/>
                <a:ea typeface="Verdana" panose="020B0604030504040204" pitchFamily="34" charset="0"/>
              </a:rPr>
              <a:t>	0.0	   		</a:t>
            </a:r>
            <a:r>
              <a:rPr kumimoji="0" lang="en-US" altLang="en-US" sz="2000" dirty="0" smtClean="0">
                <a:latin typeface="Verdana" panose="020B0604030504040204" pitchFamily="34" charset="0"/>
                <a:ea typeface="Verdana" panose="020B0604030504040204" pitchFamily="34" charset="0"/>
              </a:rPr>
              <a:t>7                             </a:t>
            </a:r>
            <a:endParaRPr kumimoji="0" lang="en-US" altLang="en-US" sz="2000" dirty="0">
              <a:latin typeface="Verdana" panose="020B0604030504040204" pitchFamily="34" charset="0"/>
              <a:ea typeface="Verdana" panose="020B0604030504040204" pitchFamily="34" charset="0"/>
            </a:endParaRPr>
          </a:p>
          <a:p>
            <a:pPr>
              <a:spcBef>
                <a:spcPct val="20000"/>
              </a:spcBef>
              <a:buClr>
                <a:schemeClr val="bg2"/>
              </a:buClr>
              <a:buSzPct val="75000"/>
              <a:buFont typeface="Monotype Sorts"/>
              <a:buNone/>
              <a:defRPr/>
            </a:pPr>
            <a:r>
              <a:rPr kumimoji="0" lang="en-US" altLang="en-US" sz="2000" dirty="0">
                <a:latin typeface="Verdana" panose="020B0604030504040204" pitchFamily="34" charset="0"/>
                <a:ea typeface="Verdana" panose="020B0604030504040204" pitchFamily="34" charset="0"/>
              </a:rPr>
              <a:t>		 </a:t>
            </a:r>
            <a:r>
              <a:rPr kumimoji="0" lang="en-US" altLang="en-US" sz="2000" i="1" dirty="0">
                <a:latin typeface="Verdana" panose="020B0604030504040204" pitchFamily="34" charset="0"/>
                <a:ea typeface="Verdana" panose="020B0604030504040204" pitchFamily="34" charset="0"/>
              </a:rPr>
              <a:t>P</a:t>
            </a:r>
            <a:r>
              <a:rPr kumimoji="0" lang="en-US" altLang="en-US" sz="2000" i="1" baseline="-25000" dirty="0">
                <a:latin typeface="Verdana" panose="020B0604030504040204" pitchFamily="34" charset="0"/>
                <a:ea typeface="Verdana" panose="020B0604030504040204" pitchFamily="34" charset="0"/>
              </a:rPr>
              <a:t>2	</a:t>
            </a:r>
            <a:r>
              <a:rPr kumimoji="0" lang="en-US" altLang="en-US" sz="2000" dirty="0" smtClean="0">
                <a:latin typeface="Verdana" panose="020B0604030504040204" pitchFamily="34" charset="0"/>
                <a:ea typeface="Verdana" panose="020B0604030504040204" pitchFamily="34" charset="0"/>
              </a:rPr>
              <a:t>2.0</a:t>
            </a:r>
            <a:r>
              <a:rPr kumimoji="0" lang="en-US" altLang="en-US" sz="2000" dirty="0">
                <a:latin typeface="Verdana" panose="020B0604030504040204" pitchFamily="34" charset="0"/>
                <a:ea typeface="Verdana" panose="020B0604030504040204" pitchFamily="34" charset="0"/>
              </a:rPr>
              <a:t>			</a:t>
            </a:r>
            <a:r>
              <a:rPr kumimoji="0" lang="en-US" altLang="en-US" sz="2000" dirty="0" smtClean="0">
                <a:latin typeface="Verdana" panose="020B0604030504040204" pitchFamily="34" charset="0"/>
                <a:ea typeface="Verdana" panose="020B0604030504040204" pitchFamily="34" charset="0"/>
              </a:rPr>
              <a:t>4                             </a:t>
            </a:r>
            <a:endParaRPr kumimoji="0" lang="en-US" altLang="en-US" sz="2000" dirty="0">
              <a:latin typeface="Verdana" panose="020B0604030504040204" pitchFamily="34" charset="0"/>
              <a:ea typeface="Verdana" panose="020B0604030504040204" pitchFamily="34" charset="0"/>
            </a:endParaRPr>
          </a:p>
          <a:p>
            <a:pPr>
              <a:spcBef>
                <a:spcPct val="20000"/>
              </a:spcBef>
              <a:buClr>
                <a:schemeClr val="bg2"/>
              </a:buClr>
              <a:buSzPct val="75000"/>
              <a:buFont typeface="Monotype Sorts"/>
              <a:buNone/>
              <a:defRPr/>
            </a:pPr>
            <a:r>
              <a:rPr kumimoji="0" lang="en-US" altLang="en-US" sz="2000" dirty="0">
                <a:latin typeface="Verdana" panose="020B0604030504040204" pitchFamily="34" charset="0"/>
                <a:ea typeface="Verdana" panose="020B0604030504040204" pitchFamily="34" charset="0"/>
              </a:rPr>
              <a:t>		 </a:t>
            </a:r>
            <a:r>
              <a:rPr kumimoji="0" lang="en-US" altLang="en-US" sz="2000" i="1" dirty="0">
                <a:latin typeface="Verdana" panose="020B0604030504040204" pitchFamily="34" charset="0"/>
                <a:ea typeface="Verdana" panose="020B0604030504040204" pitchFamily="34" charset="0"/>
              </a:rPr>
              <a:t>P</a:t>
            </a:r>
            <a:r>
              <a:rPr kumimoji="0" lang="en-US" altLang="en-US" sz="2000" i="1" baseline="-25000" dirty="0">
                <a:latin typeface="Verdana" panose="020B0604030504040204" pitchFamily="34" charset="0"/>
                <a:ea typeface="Verdana" panose="020B0604030504040204" pitchFamily="34" charset="0"/>
              </a:rPr>
              <a:t>3</a:t>
            </a:r>
            <a:r>
              <a:rPr kumimoji="0" lang="en-US" altLang="en-US" sz="2000" dirty="0">
                <a:latin typeface="Verdana" panose="020B0604030504040204" pitchFamily="34" charset="0"/>
                <a:ea typeface="Verdana" panose="020B0604030504040204" pitchFamily="34" charset="0"/>
              </a:rPr>
              <a:t>	4.0			</a:t>
            </a:r>
            <a:r>
              <a:rPr kumimoji="0" lang="en-US" altLang="en-US" sz="2000" dirty="0" smtClean="0">
                <a:latin typeface="Verdana" panose="020B0604030504040204" pitchFamily="34" charset="0"/>
                <a:ea typeface="Verdana" panose="020B0604030504040204" pitchFamily="34" charset="0"/>
              </a:rPr>
              <a:t>1                             </a:t>
            </a:r>
            <a:endParaRPr kumimoji="0" lang="en-US" altLang="en-US" sz="2000" dirty="0">
              <a:latin typeface="Verdana" panose="020B0604030504040204" pitchFamily="34" charset="0"/>
              <a:ea typeface="Verdana" panose="020B0604030504040204" pitchFamily="34" charset="0"/>
            </a:endParaRPr>
          </a:p>
          <a:p>
            <a:pPr>
              <a:spcBef>
                <a:spcPct val="20000"/>
              </a:spcBef>
              <a:buClr>
                <a:schemeClr val="bg2"/>
              </a:buClr>
              <a:buSzPct val="75000"/>
              <a:buFont typeface="Monotype Sorts"/>
              <a:buNone/>
              <a:defRPr/>
            </a:pPr>
            <a:r>
              <a:rPr kumimoji="0" lang="en-US" altLang="en-US" sz="2000" dirty="0">
                <a:latin typeface="Verdana" panose="020B0604030504040204" pitchFamily="34" charset="0"/>
                <a:ea typeface="Verdana" panose="020B0604030504040204" pitchFamily="34" charset="0"/>
              </a:rPr>
              <a:t>		 </a:t>
            </a:r>
            <a:r>
              <a:rPr kumimoji="0" lang="en-US" altLang="en-US" sz="2000" i="1" dirty="0">
                <a:latin typeface="Verdana" panose="020B0604030504040204" pitchFamily="34" charset="0"/>
                <a:ea typeface="Verdana" panose="020B0604030504040204" pitchFamily="34" charset="0"/>
              </a:rPr>
              <a:t>P</a:t>
            </a:r>
            <a:r>
              <a:rPr kumimoji="0" lang="en-US" altLang="en-US" sz="2000" i="1" baseline="-25000" dirty="0">
                <a:latin typeface="Verdana" panose="020B0604030504040204" pitchFamily="34" charset="0"/>
                <a:ea typeface="Verdana" panose="020B0604030504040204" pitchFamily="34" charset="0"/>
              </a:rPr>
              <a:t>4</a:t>
            </a:r>
            <a:r>
              <a:rPr kumimoji="0" lang="en-US" altLang="en-US" sz="2000" dirty="0">
                <a:latin typeface="Verdana" panose="020B0604030504040204" pitchFamily="34" charset="0"/>
                <a:ea typeface="Verdana" panose="020B0604030504040204" pitchFamily="34" charset="0"/>
              </a:rPr>
              <a:t>	5.0			4</a:t>
            </a:r>
          </a:p>
          <a:p>
            <a:pPr>
              <a:spcBef>
                <a:spcPct val="20000"/>
              </a:spcBef>
              <a:buClr>
                <a:schemeClr val="bg2"/>
              </a:buClr>
              <a:buSzPct val="75000"/>
              <a:buFont typeface="Monotype Sorts"/>
              <a:buNone/>
              <a:defRPr/>
            </a:pPr>
            <a:endParaRPr kumimoji="0" lang="en-US" altLang="en-US" dirty="0">
              <a:latin typeface="Verdana" panose="020B0604030504040204" pitchFamily="34" charset="0"/>
              <a:ea typeface="Verdana" panose="020B0604030504040204" pitchFamily="34" charset="0"/>
            </a:endParaRPr>
          </a:p>
          <a:p>
            <a:pPr>
              <a:spcBef>
                <a:spcPct val="20000"/>
              </a:spcBef>
              <a:buClr>
                <a:schemeClr val="bg2"/>
              </a:buClr>
              <a:buSzPct val="75000"/>
              <a:buFont typeface="Monotype Sorts"/>
              <a:buNone/>
              <a:defRPr/>
            </a:pPr>
            <a:endParaRPr kumimoji="0" lang="en-US" altLang="en-US" dirty="0"/>
          </a:p>
          <a:p>
            <a:pPr>
              <a:spcBef>
                <a:spcPct val="20000"/>
              </a:spcBef>
              <a:buClr>
                <a:schemeClr val="bg2"/>
              </a:buClr>
              <a:buSzPct val="75000"/>
              <a:buFont typeface="Monotype Sorts"/>
              <a:buNone/>
              <a:defRPr/>
            </a:pPr>
            <a:endParaRPr kumimoji="0" lang="en-US" altLang="en-US" dirty="0"/>
          </a:p>
          <a:p>
            <a:pPr>
              <a:spcBef>
                <a:spcPct val="20000"/>
              </a:spcBef>
              <a:buClr>
                <a:schemeClr val="bg2"/>
              </a:buClr>
              <a:buSzPct val="75000"/>
              <a:buFont typeface="Monotype Sorts"/>
              <a:buChar char="n"/>
              <a:defRPr/>
            </a:pPr>
            <a:endParaRPr kumimoji="0" lang="en-US" altLang="en-US" dirty="0"/>
          </a:p>
          <a:p>
            <a:pPr>
              <a:spcBef>
                <a:spcPct val="20000"/>
              </a:spcBef>
              <a:buClr>
                <a:schemeClr val="bg2"/>
              </a:buClr>
              <a:buSzPct val="75000"/>
              <a:buFont typeface="Monotype Sorts"/>
              <a:buChar char="n"/>
              <a:defRPr/>
            </a:pPr>
            <a:endParaRPr kumimoji="0" lang="en-US" altLang="en-US" dirty="0">
              <a:solidFill>
                <a:srgbClr val="CC0000"/>
              </a:solidFill>
            </a:endParaRPr>
          </a:p>
          <a:p>
            <a:pPr marL="857250" lvl="1" indent="-342900">
              <a:spcBef>
                <a:spcPct val="20000"/>
              </a:spcBef>
              <a:buClr>
                <a:schemeClr val="bg2"/>
              </a:buClr>
              <a:buSzPct val="75000"/>
              <a:buFont typeface="Wingdings" panose="05000000000000000000" pitchFamily="2" charset="2"/>
              <a:buChar char="q"/>
              <a:defRPr/>
            </a:pPr>
            <a:r>
              <a:rPr kumimoji="0" lang="en-US" altLang="en-US" sz="2000" dirty="0">
                <a:solidFill>
                  <a:srgbClr val="CC0000"/>
                </a:solidFill>
              </a:rPr>
              <a:t> </a:t>
            </a:r>
            <a:r>
              <a:rPr kumimoji="0" lang="en-US" altLang="en-US" sz="2000" dirty="0">
                <a:solidFill>
                  <a:srgbClr val="CC0000"/>
                </a:solidFill>
                <a:latin typeface="Verdana" panose="020B0604030504040204" pitchFamily="34" charset="0"/>
                <a:ea typeface="Verdana" panose="020B0604030504040204" pitchFamily="34" charset="0"/>
              </a:rPr>
              <a:t>Average waiting time</a:t>
            </a:r>
            <a:r>
              <a:rPr kumimoji="0" lang="en-US" altLang="en-US" sz="2000" dirty="0">
                <a:latin typeface="Verdana" panose="020B0604030504040204" pitchFamily="34" charset="0"/>
                <a:ea typeface="Verdana" panose="020B0604030504040204" pitchFamily="34" charset="0"/>
              </a:rPr>
              <a:t> : (9+5+0+4)/4 = 4.5ms </a:t>
            </a:r>
          </a:p>
          <a:p>
            <a:pPr marL="857250" lvl="1" indent="-342900">
              <a:spcBef>
                <a:spcPct val="20000"/>
              </a:spcBef>
              <a:buClr>
                <a:schemeClr val="bg2"/>
              </a:buClr>
              <a:buSzPct val="75000"/>
              <a:buFont typeface="Wingdings" panose="05000000000000000000" pitchFamily="2" charset="2"/>
              <a:buChar char="q"/>
              <a:defRPr/>
            </a:pPr>
            <a:r>
              <a:rPr kumimoji="0" lang="en-US" altLang="en-US" sz="2000" dirty="0">
                <a:latin typeface="Verdana" panose="020B0604030504040204" pitchFamily="34" charset="0"/>
                <a:ea typeface="Verdana" panose="020B0604030504040204" pitchFamily="34" charset="0"/>
              </a:rPr>
              <a:t> </a:t>
            </a:r>
            <a:r>
              <a:rPr kumimoji="0" lang="en-US" altLang="en-US" sz="2000" dirty="0">
                <a:solidFill>
                  <a:srgbClr val="CC0000"/>
                </a:solidFill>
                <a:latin typeface="Verdana" panose="020B0604030504040204" pitchFamily="34" charset="0"/>
                <a:ea typeface="Verdana" panose="020B0604030504040204" pitchFamily="34" charset="0"/>
              </a:rPr>
              <a:t>Average turnaround time</a:t>
            </a:r>
            <a:r>
              <a:rPr kumimoji="0" lang="en-US" altLang="en-US" sz="2000" dirty="0">
                <a:latin typeface="Verdana" panose="020B0604030504040204" pitchFamily="34" charset="0"/>
                <a:ea typeface="Verdana" panose="020B0604030504040204" pitchFamily="34" charset="0"/>
              </a:rPr>
              <a:t> : (( 16-0)+(11-2)+( 5-4)+(13-5))/4 = 8.5 </a:t>
            </a:r>
            <a:r>
              <a:rPr kumimoji="0" lang="en-US" altLang="en-US" sz="2000" dirty="0" err="1">
                <a:latin typeface="Verdana" panose="020B0604030504040204" pitchFamily="34" charset="0"/>
                <a:ea typeface="Verdana" panose="020B0604030504040204" pitchFamily="34" charset="0"/>
              </a:rPr>
              <a:t>ms</a:t>
            </a:r>
            <a:endParaRPr kumimoji="0" lang="en-US" altLang="en-US" sz="2000" i="1" baseline="-25000" dirty="0">
              <a:latin typeface="Verdana" panose="020B0604030504040204" pitchFamily="34" charset="0"/>
              <a:ea typeface="Verdana" panose="020B0604030504040204" pitchFamily="34" charset="0"/>
            </a:endParaRPr>
          </a:p>
        </p:txBody>
      </p:sp>
      <p:sp>
        <p:nvSpPr>
          <p:cNvPr id="786435" name="Rectangle 3"/>
          <p:cNvSpPr>
            <a:spLocks noChangeArrowheads="1"/>
          </p:cNvSpPr>
          <p:nvPr/>
        </p:nvSpPr>
        <p:spPr bwMode="auto">
          <a:xfrm>
            <a:off x="2209800" y="457200"/>
            <a:ext cx="746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defRPr>
            </a:lvl1pPr>
            <a:lvl2pPr>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marL="457200" eaLnBrk="0" fontAlgn="base" hangingPunct="0">
              <a:spcBef>
                <a:spcPct val="0"/>
              </a:spcBef>
              <a:spcAft>
                <a:spcPct val="0"/>
              </a:spcAft>
              <a:defRPr kumimoji="1" sz="2400">
                <a:solidFill>
                  <a:schemeClr val="tx1"/>
                </a:solidFill>
                <a:latin typeface="Times New Roman" panose="02020603050405020304" pitchFamily="18" charset="0"/>
              </a:defRPr>
            </a:lvl6pPr>
            <a:lvl7pPr marL="914400" eaLnBrk="0" fontAlgn="base" hangingPunct="0">
              <a:spcBef>
                <a:spcPct val="0"/>
              </a:spcBef>
              <a:spcAft>
                <a:spcPct val="0"/>
              </a:spcAft>
              <a:defRPr kumimoji="1" sz="2400">
                <a:solidFill>
                  <a:schemeClr val="tx1"/>
                </a:solidFill>
                <a:latin typeface="Times New Roman" panose="02020603050405020304" pitchFamily="18" charset="0"/>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defRPr/>
            </a:pPr>
            <a:endParaRPr kumimoji="0" lang="en-US" altLang="en-US" sz="4400">
              <a:solidFill>
                <a:schemeClr val="tx2"/>
              </a:solidFill>
            </a:endParaRPr>
          </a:p>
        </p:txBody>
      </p:sp>
      <p:sp>
        <p:nvSpPr>
          <p:cNvPr id="39940" name="Rectangle 4"/>
          <p:cNvSpPr>
            <a:spLocks noChangeArrowheads="1"/>
          </p:cNvSpPr>
          <p:nvPr/>
        </p:nvSpPr>
        <p:spPr bwMode="auto">
          <a:xfrm flipH="1">
            <a:off x="3048000" y="4267200"/>
            <a:ext cx="6096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ltLang="en-US" sz="1350"/>
          </a:p>
        </p:txBody>
      </p:sp>
      <p:sp>
        <p:nvSpPr>
          <p:cNvPr id="39941" name="Text Box 5"/>
          <p:cNvSpPr txBox="1">
            <a:spLocks noChangeArrowheads="1"/>
          </p:cNvSpPr>
          <p:nvPr/>
        </p:nvSpPr>
        <p:spPr bwMode="auto">
          <a:xfrm flipH="1">
            <a:off x="31522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1</a:t>
            </a:r>
            <a:endParaRPr lang="en-US" altLang="en-US" sz="1350">
              <a:latin typeface="Helvetica" panose="020B0604020202020204" pitchFamily="34" charset="0"/>
            </a:endParaRPr>
          </a:p>
        </p:txBody>
      </p:sp>
      <p:sp>
        <p:nvSpPr>
          <p:cNvPr id="39942" name="Text Box 6"/>
          <p:cNvSpPr txBox="1">
            <a:spLocks noChangeArrowheads="1"/>
          </p:cNvSpPr>
          <p:nvPr/>
        </p:nvSpPr>
        <p:spPr bwMode="auto">
          <a:xfrm flipH="1">
            <a:off x="45238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3</a:t>
            </a:r>
            <a:endParaRPr lang="en-US" altLang="en-US" sz="1350">
              <a:latin typeface="Helvetica" panose="020B0604020202020204" pitchFamily="34" charset="0"/>
            </a:endParaRPr>
          </a:p>
        </p:txBody>
      </p:sp>
      <p:sp>
        <p:nvSpPr>
          <p:cNvPr id="39943" name="Text Box 7"/>
          <p:cNvSpPr txBox="1">
            <a:spLocks noChangeArrowheads="1"/>
          </p:cNvSpPr>
          <p:nvPr/>
        </p:nvSpPr>
        <p:spPr bwMode="auto">
          <a:xfrm flipH="1">
            <a:off x="39142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2</a:t>
            </a:r>
            <a:endParaRPr lang="en-US" altLang="en-US" sz="1350">
              <a:latin typeface="Helvetica" panose="020B0604020202020204" pitchFamily="34" charset="0"/>
            </a:endParaRPr>
          </a:p>
        </p:txBody>
      </p:sp>
      <p:sp>
        <p:nvSpPr>
          <p:cNvPr id="39944" name="Line 8"/>
          <p:cNvSpPr>
            <a:spLocks noChangeShapeType="1"/>
          </p:cNvSpPr>
          <p:nvPr/>
        </p:nvSpPr>
        <p:spPr bwMode="auto">
          <a:xfrm flipH="1">
            <a:off x="91440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45" name="Line 9"/>
          <p:cNvSpPr>
            <a:spLocks noChangeShapeType="1"/>
          </p:cNvSpPr>
          <p:nvPr/>
        </p:nvSpPr>
        <p:spPr bwMode="auto">
          <a:xfrm flipH="1">
            <a:off x="30480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46" name="Line 10"/>
          <p:cNvSpPr>
            <a:spLocks noChangeShapeType="1"/>
          </p:cNvSpPr>
          <p:nvPr/>
        </p:nvSpPr>
        <p:spPr bwMode="auto">
          <a:xfrm flipH="1">
            <a:off x="44958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47" name="Line 11"/>
          <p:cNvSpPr>
            <a:spLocks noChangeShapeType="1"/>
          </p:cNvSpPr>
          <p:nvPr/>
        </p:nvSpPr>
        <p:spPr bwMode="auto">
          <a:xfrm flipH="1">
            <a:off x="37338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48" name="Line 12"/>
          <p:cNvSpPr>
            <a:spLocks noChangeShapeType="1"/>
          </p:cNvSpPr>
          <p:nvPr/>
        </p:nvSpPr>
        <p:spPr bwMode="auto">
          <a:xfrm flipH="1">
            <a:off x="53340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49" name="Line 13"/>
          <p:cNvSpPr>
            <a:spLocks noChangeShapeType="1"/>
          </p:cNvSpPr>
          <p:nvPr/>
        </p:nvSpPr>
        <p:spPr bwMode="auto">
          <a:xfrm flipH="1">
            <a:off x="3733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50" name="Text Box 14"/>
          <p:cNvSpPr txBox="1">
            <a:spLocks noChangeArrowheads="1"/>
          </p:cNvSpPr>
          <p:nvPr/>
        </p:nvSpPr>
        <p:spPr bwMode="auto">
          <a:xfrm flipH="1">
            <a:off x="4358353" y="5138715"/>
            <a:ext cx="28084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4</a:t>
            </a:r>
          </a:p>
        </p:txBody>
      </p:sp>
      <p:sp>
        <p:nvSpPr>
          <p:cNvPr id="39951" name="Text Box 15"/>
          <p:cNvSpPr txBox="1">
            <a:spLocks noChangeArrowheads="1"/>
          </p:cNvSpPr>
          <p:nvPr/>
        </p:nvSpPr>
        <p:spPr bwMode="auto">
          <a:xfrm flipH="1">
            <a:off x="3581400" y="5138715"/>
            <a:ext cx="310754"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350">
                <a:latin typeface="Helvetica" panose="020B0604020202020204" pitchFamily="34" charset="0"/>
              </a:rPr>
              <a:t>2</a:t>
            </a:r>
          </a:p>
        </p:txBody>
      </p:sp>
      <p:sp>
        <p:nvSpPr>
          <p:cNvPr id="39952" name="Text Box 16"/>
          <p:cNvSpPr txBox="1">
            <a:spLocks noChangeArrowheads="1"/>
          </p:cNvSpPr>
          <p:nvPr/>
        </p:nvSpPr>
        <p:spPr bwMode="auto">
          <a:xfrm flipH="1">
            <a:off x="6174652" y="5138715"/>
            <a:ext cx="28084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9</a:t>
            </a:r>
          </a:p>
        </p:txBody>
      </p:sp>
      <p:sp>
        <p:nvSpPr>
          <p:cNvPr id="39953" name="Text Box 17"/>
          <p:cNvSpPr txBox="1">
            <a:spLocks noChangeArrowheads="1"/>
          </p:cNvSpPr>
          <p:nvPr/>
        </p:nvSpPr>
        <p:spPr bwMode="auto">
          <a:xfrm flipH="1">
            <a:off x="2910553" y="5138715"/>
            <a:ext cx="28084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0</a:t>
            </a:r>
          </a:p>
        </p:txBody>
      </p:sp>
      <p:sp>
        <p:nvSpPr>
          <p:cNvPr id="39954" name="Text Box 18"/>
          <p:cNvSpPr txBox="1">
            <a:spLocks noChangeArrowheads="1"/>
          </p:cNvSpPr>
          <p:nvPr/>
        </p:nvSpPr>
        <p:spPr bwMode="auto">
          <a:xfrm flipH="1">
            <a:off x="51334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4</a:t>
            </a:r>
            <a:endParaRPr lang="en-US" altLang="en-US" sz="1350">
              <a:latin typeface="Helvetica" panose="020B0604020202020204" pitchFamily="34" charset="0"/>
            </a:endParaRPr>
          </a:p>
        </p:txBody>
      </p:sp>
      <p:sp>
        <p:nvSpPr>
          <p:cNvPr id="39955" name="Line 19"/>
          <p:cNvSpPr>
            <a:spLocks noChangeShapeType="1"/>
          </p:cNvSpPr>
          <p:nvPr/>
        </p:nvSpPr>
        <p:spPr bwMode="auto">
          <a:xfrm flipH="1">
            <a:off x="49530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56" name="Line 20"/>
          <p:cNvSpPr>
            <a:spLocks noChangeShapeType="1"/>
          </p:cNvSpPr>
          <p:nvPr/>
        </p:nvSpPr>
        <p:spPr bwMode="auto">
          <a:xfrm flipH="1">
            <a:off x="3352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57" name="Line 21"/>
          <p:cNvSpPr>
            <a:spLocks noChangeShapeType="1"/>
          </p:cNvSpPr>
          <p:nvPr/>
        </p:nvSpPr>
        <p:spPr bwMode="auto">
          <a:xfrm flipH="1">
            <a:off x="4114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58" name="Line 22"/>
          <p:cNvSpPr>
            <a:spLocks noChangeShapeType="1"/>
          </p:cNvSpPr>
          <p:nvPr/>
        </p:nvSpPr>
        <p:spPr bwMode="auto">
          <a:xfrm flipH="1">
            <a:off x="4495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59" name="Line 23"/>
          <p:cNvSpPr>
            <a:spLocks noChangeShapeType="1"/>
          </p:cNvSpPr>
          <p:nvPr/>
        </p:nvSpPr>
        <p:spPr bwMode="auto">
          <a:xfrm flipH="1">
            <a:off x="49530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0" name="Line 24"/>
          <p:cNvSpPr>
            <a:spLocks noChangeShapeType="1"/>
          </p:cNvSpPr>
          <p:nvPr/>
        </p:nvSpPr>
        <p:spPr bwMode="auto">
          <a:xfrm flipH="1">
            <a:off x="60198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1" name="Line 25"/>
          <p:cNvSpPr>
            <a:spLocks noChangeShapeType="1"/>
          </p:cNvSpPr>
          <p:nvPr/>
        </p:nvSpPr>
        <p:spPr bwMode="auto">
          <a:xfrm flipH="1">
            <a:off x="57150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2" name="Text Box 26"/>
          <p:cNvSpPr txBox="1">
            <a:spLocks noChangeArrowheads="1"/>
          </p:cNvSpPr>
          <p:nvPr/>
        </p:nvSpPr>
        <p:spPr bwMode="auto">
          <a:xfrm flipH="1">
            <a:off x="4815553" y="5138715"/>
            <a:ext cx="28084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5</a:t>
            </a:r>
          </a:p>
        </p:txBody>
      </p:sp>
      <p:sp>
        <p:nvSpPr>
          <p:cNvPr id="39963" name="Line 27"/>
          <p:cNvSpPr>
            <a:spLocks noChangeShapeType="1"/>
          </p:cNvSpPr>
          <p:nvPr/>
        </p:nvSpPr>
        <p:spPr bwMode="auto">
          <a:xfrm flipH="1">
            <a:off x="63246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4" name="Line 28"/>
          <p:cNvSpPr>
            <a:spLocks noChangeShapeType="1"/>
          </p:cNvSpPr>
          <p:nvPr/>
        </p:nvSpPr>
        <p:spPr bwMode="auto">
          <a:xfrm flipH="1">
            <a:off x="76962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5" name="Line 29"/>
          <p:cNvSpPr>
            <a:spLocks noChangeShapeType="1"/>
          </p:cNvSpPr>
          <p:nvPr/>
        </p:nvSpPr>
        <p:spPr bwMode="auto">
          <a:xfrm flipH="1">
            <a:off x="66294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6" name="Line 30"/>
          <p:cNvSpPr>
            <a:spLocks noChangeShapeType="1"/>
          </p:cNvSpPr>
          <p:nvPr/>
        </p:nvSpPr>
        <p:spPr bwMode="auto">
          <a:xfrm flipH="1">
            <a:off x="69342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7" name="Text Box 31"/>
          <p:cNvSpPr txBox="1">
            <a:spLocks noChangeArrowheads="1"/>
          </p:cNvSpPr>
          <p:nvPr/>
        </p:nvSpPr>
        <p:spPr bwMode="auto">
          <a:xfrm flipH="1">
            <a:off x="5565052" y="5138715"/>
            <a:ext cx="28084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7</a:t>
            </a:r>
          </a:p>
        </p:txBody>
      </p:sp>
      <p:sp>
        <p:nvSpPr>
          <p:cNvPr id="39968" name="Line 32"/>
          <p:cNvSpPr>
            <a:spLocks noChangeShapeType="1"/>
          </p:cNvSpPr>
          <p:nvPr/>
        </p:nvSpPr>
        <p:spPr bwMode="auto">
          <a:xfrm flipH="1">
            <a:off x="73152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69" name="Line 33"/>
          <p:cNvSpPr>
            <a:spLocks noChangeShapeType="1"/>
          </p:cNvSpPr>
          <p:nvPr/>
        </p:nvSpPr>
        <p:spPr bwMode="auto">
          <a:xfrm flipH="1">
            <a:off x="85344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70" name="Line 34"/>
          <p:cNvSpPr>
            <a:spLocks noChangeShapeType="1"/>
          </p:cNvSpPr>
          <p:nvPr/>
        </p:nvSpPr>
        <p:spPr bwMode="auto">
          <a:xfrm flipH="1">
            <a:off x="8077200" y="4876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786467" name="Rectangle 35"/>
          <p:cNvSpPr>
            <a:spLocks noGrp="1" noChangeArrowheads="1"/>
          </p:cNvSpPr>
          <p:nvPr>
            <p:ph type="title"/>
          </p:nvPr>
        </p:nvSpPr>
        <p:spPr>
          <a:xfrm>
            <a:off x="757220" y="150242"/>
            <a:ext cx="10515600" cy="1325563"/>
          </a:xfrm>
        </p:spPr>
        <p:txBody>
          <a:bodyPr vert="horz" lIns="92075" tIns="46038" rIns="92075" bIns="46038" rtlCol="0" anchor="ctr">
            <a:normAutofit/>
          </a:bodyPr>
          <a:lstStyle/>
          <a:p>
            <a:pPr>
              <a:defRPr/>
            </a:pPr>
            <a:r>
              <a:rPr lang="en-US" altLang="en-US" sz="4000" dirty="0"/>
              <a:t>Round -Robin</a:t>
            </a:r>
          </a:p>
        </p:txBody>
      </p:sp>
      <p:sp>
        <p:nvSpPr>
          <p:cNvPr id="39972" name="Text Box 36"/>
          <p:cNvSpPr txBox="1">
            <a:spLocks noChangeArrowheads="1"/>
          </p:cNvSpPr>
          <p:nvPr/>
        </p:nvSpPr>
        <p:spPr bwMode="auto">
          <a:xfrm>
            <a:off x="1183616" y="3624486"/>
            <a:ext cx="2169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latin typeface="Times New Roman" panose="02020603050405020304" pitchFamily="18" charset="0"/>
              </a:rPr>
              <a:t>Quantum = 2ms</a:t>
            </a:r>
          </a:p>
        </p:txBody>
      </p:sp>
      <p:sp>
        <p:nvSpPr>
          <p:cNvPr id="39973" name="Line 37"/>
          <p:cNvSpPr>
            <a:spLocks noChangeShapeType="1"/>
          </p:cNvSpPr>
          <p:nvPr/>
        </p:nvSpPr>
        <p:spPr bwMode="auto">
          <a:xfrm flipH="1">
            <a:off x="57150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74" name="Line 38"/>
          <p:cNvSpPr>
            <a:spLocks noChangeShapeType="1"/>
          </p:cNvSpPr>
          <p:nvPr/>
        </p:nvSpPr>
        <p:spPr bwMode="auto">
          <a:xfrm flipH="1">
            <a:off x="63246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75" name="Text Box 39"/>
          <p:cNvSpPr txBox="1">
            <a:spLocks noChangeArrowheads="1"/>
          </p:cNvSpPr>
          <p:nvPr/>
        </p:nvSpPr>
        <p:spPr bwMode="auto">
          <a:xfrm flipH="1">
            <a:off x="58954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1</a:t>
            </a:r>
            <a:endParaRPr lang="en-US" altLang="en-US" sz="1350">
              <a:latin typeface="Helvetica" panose="020B0604020202020204" pitchFamily="34" charset="0"/>
            </a:endParaRPr>
          </a:p>
        </p:txBody>
      </p:sp>
      <p:sp>
        <p:nvSpPr>
          <p:cNvPr id="39976" name="Text Box 40"/>
          <p:cNvSpPr txBox="1">
            <a:spLocks noChangeArrowheads="1"/>
          </p:cNvSpPr>
          <p:nvPr/>
        </p:nvSpPr>
        <p:spPr bwMode="auto">
          <a:xfrm flipH="1">
            <a:off x="64288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2</a:t>
            </a:r>
            <a:endParaRPr lang="en-US" altLang="en-US" sz="1350">
              <a:latin typeface="Helvetica" panose="020B0604020202020204" pitchFamily="34" charset="0"/>
            </a:endParaRPr>
          </a:p>
        </p:txBody>
      </p:sp>
      <p:sp>
        <p:nvSpPr>
          <p:cNvPr id="39977" name="Text Box 41"/>
          <p:cNvSpPr txBox="1">
            <a:spLocks noChangeArrowheads="1"/>
          </p:cNvSpPr>
          <p:nvPr/>
        </p:nvSpPr>
        <p:spPr bwMode="auto">
          <a:xfrm flipH="1">
            <a:off x="71146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4</a:t>
            </a:r>
            <a:endParaRPr lang="en-US" altLang="en-US" sz="1350">
              <a:latin typeface="Helvetica" panose="020B0604020202020204" pitchFamily="34" charset="0"/>
            </a:endParaRPr>
          </a:p>
        </p:txBody>
      </p:sp>
      <p:sp>
        <p:nvSpPr>
          <p:cNvPr id="39978" name="Line 42"/>
          <p:cNvSpPr>
            <a:spLocks noChangeShapeType="1"/>
          </p:cNvSpPr>
          <p:nvPr/>
        </p:nvSpPr>
        <p:spPr bwMode="auto">
          <a:xfrm flipH="1">
            <a:off x="69342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79" name="Line 43"/>
          <p:cNvSpPr>
            <a:spLocks noChangeShapeType="1"/>
          </p:cNvSpPr>
          <p:nvPr/>
        </p:nvSpPr>
        <p:spPr bwMode="auto">
          <a:xfrm flipH="1">
            <a:off x="76962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80" name="Line 44"/>
          <p:cNvSpPr>
            <a:spLocks noChangeShapeType="1"/>
          </p:cNvSpPr>
          <p:nvPr/>
        </p:nvSpPr>
        <p:spPr bwMode="auto">
          <a:xfrm flipH="1">
            <a:off x="8534400" y="4267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350"/>
          </a:p>
        </p:txBody>
      </p:sp>
      <p:sp>
        <p:nvSpPr>
          <p:cNvPr id="39981" name="Text Box 45"/>
          <p:cNvSpPr txBox="1">
            <a:spLocks noChangeArrowheads="1"/>
          </p:cNvSpPr>
          <p:nvPr/>
        </p:nvSpPr>
        <p:spPr bwMode="auto">
          <a:xfrm flipH="1">
            <a:off x="79528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1</a:t>
            </a:r>
            <a:endParaRPr lang="en-US" altLang="en-US" sz="1350">
              <a:latin typeface="Helvetica" panose="020B0604020202020204" pitchFamily="34" charset="0"/>
            </a:endParaRPr>
          </a:p>
        </p:txBody>
      </p:sp>
      <p:sp>
        <p:nvSpPr>
          <p:cNvPr id="39982" name="Text Box 46"/>
          <p:cNvSpPr txBox="1">
            <a:spLocks noChangeArrowheads="1"/>
          </p:cNvSpPr>
          <p:nvPr/>
        </p:nvSpPr>
        <p:spPr bwMode="auto">
          <a:xfrm flipH="1">
            <a:off x="8714845" y="44529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P</a:t>
            </a:r>
            <a:r>
              <a:rPr lang="en-US" altLang="en-US" sz="1350" baseline="-25000">
                <a:latin typeface="Helvetica" panose="020B0604020202020204" pitchFamily="34" charset="0"/>
              </a:rPr>
              <a:t>1</a:t>
            </a:r>
            <a:endParaRPr lang="en-US" altLang="en-US" sz="1350">
              <a:latin typeface="Helvetica" panose="020B0604020202020204" pitchFamily="34" charset="0"/>
            </a:endParaRPr>
          </a:p>
        </p:txBody>
      </p:sp>
      <p:sp>
        <p:nvSpPr>
          <p:cNvPr id="39983" name="Text Box 47"/>
          <p:cNvSpPr txBox="1">
            <a:spLocks noChangeArrowheads="1"/>
          </p:cNvSpPr>
          <p:nvPr/>
        </p:nvSpPr>
        <p:spPr bwMode="auto">
          <a:xfrm flipH="1">
            <a:off x="7498162" y="5138715"/>
            <a:ext cx="37702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13</a:t>
            </a:r>
          </a:p>
        </p:txBody>
      </p:sp>
      <p:sp>
        <p:nvSpPr>
          <p:cNvPr id="39984" name="Text Box 48"/>
          <p:cNvSpPr txBox="1">
            <a:spLocks noChangeArrowheads="1"/>
          </p:cNvSpPr>
          <p:nvPr/>
        </p:nvSpPr>
        <p:spPr bwMode="auto">
          <a:xfrm flipH="1">
            <a:off x="8336362" y="5138715"/>
            <a:ext cx="37702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15</a:t>
            </a:r>
          </a:p>
        </p:txBody>
      </p:sp>
      <p:sp>
        <p:nvSpPr>
          <p:cNvPr id="39985" name="Text Box 49"/>
          <p:cNvSpPr txBox="1">
            <a:spLocks noChangeArrowheads="1"/>
          </p:cNvSpPr>
          <p:nvPr/>
        </p:nvSpPr>
        <p:spPr bwMode="auto">
          <a:xfrm flipH="1">
            <a:off x="6755076" y="5138715"/>
            <a:ext cx="364202"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11</a:t>
            </a:r>
          </a:p>
        </p:txBody>
      </p:sp>
      <p:sp>
        <p:nvSpPr>
          <p:cNvPr id="39986" name="Text Box 50"/>
          <p:cNvSpPr txBox="1">
            <a:spLocks noChangeArrowheads="1"/>
          </p:cNvSpPr>
          <p:nvPr/>
        </p:nvSpPr>
        <p:spPr bwMode="auto">
          <a:xfrm flipH="1">
            <a:off x="8945962" y="5138715"/>
            <a:ext cx="377027" cy="3000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sz="1350">
                <a:latin typeface="Helvetica" panose="020B0604020202020204" pitchFamily="34" charset="0"/>
              </a:rPr>
              <a:t>16</a:t>
            </a:r>
          </a:p>
        </p:txBody>
      </p:sp>
    </p:spTree>
    <p:extLst>
      <p:ext uri="{BB962C8B-B14F-4D97-AF65-F5344CB8AC3E}">
        <p14:creationId xmlns:p14="http://schemas.microsoft.com/office/powerpoint/2010/main" val="637587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Priority Scheduling</a:t>
            </a:r>
            <a:endParaRPr lang="en-CA" dirty="0"/>
          </a:p>
        </p:txBody>
      </p:sp>
      <p:sp>
        <p:nvSpPr>
          <p:cNvPr id="3" name="Content Placeholder 2"/>
          <p:cNvSpPr>
            <a:spLocks noGrp="1"/>
          </p:cNvSpPr>
          <p:nvPr>
            <p:ph idx="1"/>
          </p:nvPr>
        </p:nvSpPr>
        <p:spPr>
          <a:xfrm>
            <a:off x="838200" y="1436518"/>
            <a:ext cx="10515600" cy="4351338"/>
          </a:xfrm>
        </p:spPr>
        <p:txBody>
          <a:bodyPr>
            <a:normAutofit fontScale="92500" lnSpcReduction="20000"/>
          </a:bodyPr>
          <a:lstStyle/>
          <a:p>
            <a:pPr>
              <a:buFont typeface="Wingdings" panose="05000000000000000000" pitchFamily="2" charset="2"/>
              <a:buChar char="q"/>
              <a:defRPr/>
            </a:pP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Preemptive and Non-Preemptive </a:t>
            </a:r>
            <a:r>
              <a:rPr lang="en-US" altLang="en-US" dirty="0">
                <a:latin typeface="Verdana" panose="020B0604030504040204" pitchFamily="34" charset="0"/>
                <a:ea typeface="Verdana" panose="020B0604030504040204" pitchFamily="34" charset="0"/>
                <a:cs typeface="Times New Roman" panose="02020603050405020304" pitchFamily="18" charset="0"/>
              </a:rPr>
              <a:t>Algorithm </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A priority number (integer) is associated with each process</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Scheduler will always choose a process of higher priority over one of lower priority</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Have multiple ready queues to represent each level of priority</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The CPU is allocated to the process with the highest priority </a:t>
            </a:r>
          </a:p>
          <a:p>
            <a:pPr marL="0" indent="0">
              <a:buNone/>
              <a:defRPr/>
            </a:pPr>
            <a:r>
              <a:rPr lang="en-US" altLang="en-US" dirty="0">
                <a:latin typeface="Verdana" panose="020B0604030504040204" pitchFamily="34" charset="0"/>
                <a:ea typeface="Verdana" panose="020B0604030504040204" pitchFamily="34" charset="0"/>
                <a:cs typeface="Times New Roman" panose="02020603050405020304" pitchFamily="18" charset="0"/>
              </a:rPr>
              <a:t>      (In Linux - smallest integer </a:t>
            </a:r>
            <a:r>
              <a:rPr lang="en-US" altLang="en-US"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highest priority)</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Problem </a:t>
            </a:r>
            <a:r>
              <a:rPr lang="en-US" altLang="en-US"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Starvation</a:t>
            </a:r>
            <a:r>
              <a:rPr lang="en-US" altLang="en-US" b="1"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a:t>
            </a:r>
            <a:r>
              <a:rPr lang="en-US" altLang="en-US"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low priority processes may never execute</a:t>
            </a:r>
          </a:p>
          <a:p>
            <a:pPr>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Solution 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Aging</a:t>
            </a:r>
            <a:r>
              <a:rPr lang="en-US" altLang="en-US" b="1"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a:t>
            </a:r>
            <a:r>
              <a:rPr lang="en-US" altLang="en-US"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as time progresses increase the priority of the process</a:t>
            </a:r>
          </a:p>
          <a:p>
            <a:pPr>
              <a:buFont typeface="Monotype Sorts"/>
              <a:buNone/>
              <a:defRPr/>
            </a:pPr>
            <a:endParaRPr lang="en-US" altLang="en-US" b="1" dirty="0">
              <a:solidFill>
                <a:srgbClr val="3366FF"/>
              </a:solidFill>
              <a:latin typeface="Verdana" panose="020B0604030504040204" pitchFamily="34" charset="0"/>
              <a:ea typeface="Verdana" panose="020B0604030504040204" pitchFamily="34" charset="0"/>
              <a:sym typeface="Symbol" panose="05050102010706020507" pitchFamily="18" charset="2"/>
            </a:endParaRP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25</a:t>
            </a:fld>
            <a:endParaRPr lang="en-US"/>
          </a:p>
        </p:txBody>
      </p:sp>
    </p:spTree>
    <p:extLst>
      <p:ext uri="{BB962C8B-B14F-4D97-AF65-F5344CB8AC3E}">
        <p14:creationId xmlns:p14="http://schemas.microsoft.com/office/powerpoint/2010/main" val="154513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Starvation</a:t>
            </a:r>
            <a:endParaRPr lang="en-CA" dirty="0"/>
          </a:p>
        </p:txBody>
      </p:sp>
      <p:sp>
        <p:nvSpPr>
          <p:cNvPr id="3" name="Content Placeholder 2"/>
          <p:cNvSpPr>
            <a:spLocks noGrp="1"/>
          </p:cNvSpPr>
          <p:nvPr>
            <p:ph idx="1"/>
          </p:nvPr>
        </p:nvSpPr>
        <p:spPr/>
        <p:txBody>
          <a:bodyPr/>
          <a:lstStyle/>
          <a:p>
            <a:r>
              <a:rPr lang="en-CA" dirty="0" smtClean="0"/>
              <a:t>Priority algorithms suffer from starvation – where low priority processes may never get to execute!</a:t>
            </a:r>
          </a:p>
          <a:p>
            <a:pPr lvl="1"/>
            <a:r>
              <a:rPr lang="en-CA" dirty="0" smtClean="0"/>
              <a:t>Being “starved” out of the CPU</a:t>
            </a:r>
          </a:p>
          <a:p>
            <a:pPr lvl="1"/>
            <a:endParaRPr lang="en-CA" dirty="0"/>
          </a:p>
          <a:p>
            <a:r>
              <a:rPr lang="en-CA" dirty="0" smtClean="0"/>
              <a:t>To solve this problem, we can use the </a:t>
            </a:r>
            <a:r>
              <a:rPr lang="en-CA" b="1" dirty="0" smtClean="0"/>
              <a:t>aging</a:t>
            </a:r>
            <a:r>
              <a:rPr lang="en-CA" dirty="0" smtClean="0"/>
              <a:t> technique</a:t>
            </a:r>
          </a:p>
          <a:p>
            <a:pPr lvl="1"/>
            <a:r>
              <a:rPr lang="en-CA" dirty="0" smtClean="0"/>
              <a:t>Increase priority of processes as they wait in the RQ</a:t>
            </a:r>
          </a:p>
          <a:p>
            <a:pPr lvl="1"/>
            <a:r>
              <a:rPr lang="en-CA" dirty="0" smtClean="0"/>
              <a:t>Implies priority is dynamic, not static and fixed for the duration of a process’s life</a:t>
            </a:r>
          </a:p>
          <a:p>
            <a:pPr lvl="1"/>
            <a:r>
              <a:rPr lang="en-CA" dirty="0" smtClean="0"/>
              <a:t>Can be adjusted internally by the OS or externally by users or applications</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26</a:t>
            </a:fld>
            <a:endParaRPr lang="en-US"/>
          </a:p>
        </p:txBody>
      </p:sp>
    </p:spTree>
    <p:extLst>
      <p:ext uri="{BB962C8B-B14F-4D97-AF65-F5344CB8AC3E}">
        <p14:creationId xmlns:p14="http://schemas.microsoft.com/office/powerpoint/2010/main" val="163886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91262" y="374540"/>
            <a:ext cx="8190309" cy="576263"/>
          </a:xfrm>
        </p:spPr>
        <p:txBody>
          <a:bodyPr/>
          <a:lstStyle/>
          <a:p>
            <a:pPr eaLnBrk="1" hangingPunct="1"/>
            <a:r>
              <a:rPr lang="en-US" altLang="en-US" sz="3000" dirty="0"/>
              <a:t>Example of Priority Scheduling</a:t>
            </a:r>
          </a:p>
        </p:txBody>
      </p:sp>
      <p:sp>
        <p:nvSpPr>
          <p:cNvPr id="21507" name="Rectangle 36"/>
          <p:cNvSpPr>
            <a:spLocks noGrp="1" noChangeArrowheads="1"/>
          </p:cNvSpPr>
          <p:nvPr>
            <p:ph type="body" idx="1"/>
          </p:nvPr>
        </p:nvSpPr>
        <p:spPr>
          <a:xfrm>
            <a:off x="1000010" y="926306"/>
            <a:ext cx="10690167" cy="5463910"/>
          </a:xfrm>
        </p:spPr>
        <p:txBody>
          <a:bodyPr>
            <a:normAutofit/>
          </a:bodyPr>
          <a:lstStyle/>
          <a:p>
            <a:pPr>
              <a:buNone/>
              <a:tabLst>
                <a:tab pos="1714500" algn="ctr"/>
                <a:tab pos="3483769" algn="ctr"/>
                <a:tab pos="5507831" algn="ctr"/>
              </a:tabLst>
              <a:defRPr/>
            </a:pPr>
            <a:r>
              <a:rPr lang="en-US" altLang="en-US" dirty="0" smtClean="0"/>
              <a:t>		</a:t>
            </a:r>
            <a:r>
              <a:rPr lang="en-US" altLang="en-US" sz="2100" dirty="0">
                <a:latin typeface="Times New Roman" panose="02020603050405020304" pitchFamily="18" charset="0"/>
                <a:cs typeface="Times New Roman" panose="02020603050405020304" pitchFamily="18" charset="0"/>
              </a:rPr>
              <a:t>   </a:t>
            </a:r>
            <a:r>
              <a:rPr lang="en-US" altLang="en-US" sz="2100" u="sng" dirty="0" err="1">
                <a:latin typeface="Verdana" panose="020B0604030504040204" pitchFamily="34" charset="0"/>
                <a:ea typeface="Verdana" panose="020B0604030504040204" pitchFamily="34" charset="0"/>
                <a:cs typeface="Times New Roman" panose="02020603050405020304" pitchFamily="18" charset="0"/>
              </a:rPr>
              <a:t>Process</a:t>
            </a:r>
            <a:r>
              <a:rPr lang="en-US" altLang="en-US" sz="2100" u="sng" dirty="0" err="1">
                <a:solidFill>
                  <a:schemeClr val="bg1"/>
                </a:solidFill>
                <a:latin typeface="Verdana" panose="020B0604030504040204" pitchFamily="34" charset="0"/>
                <a:ea typeface="Verdana" panose="020B0604030504040204" pitchFamily="34" charset="0"/>
                <a:cs typeface="Times New Roman" panose="02020603050405020304" pitchFamily="18" charset="0"/>
              </a:rPr>
              <a:t>A</a:t>
            </a:r>
            <a:r>
              <a:rPr lang="en-US" altLang="en-US" sz="2100" u="sng" dirty="0">
                <a:solidFill>
                  <a:schemeClr val="bg1"/>
                </a:solidFill>
                <a:latin typeface="Verdana" panose="020B0604030504040204" pitchFamily="34" charset="0"/>
                <a:ea typeface="Verdana" panose="020B0604030504040204" pitchFamily="34" charset="0"/>
                <a:cs typeface="Times New Roman" panose="02020603050405020304" pitchFamily="18" charset="0"/>
              </a:rPr>
              <a:t>	</a:t>
            </a:r>
            <a:r>
              <a:rPr lang="en-US" altLang="en-US" sz="2100" u="sng" dirty="0">
                <a:latin typeface="Verdana" panose="020B0604030504040204" pitchFamily="34" charset="0"/>
                <a:ea typeface="Verdana" panose="020B0604030504040204" pitchFamily="34" charset="0"/>
                <a:cs typeface="Times New Roman" panose="02020603050405020304" pitchFamily="18" charset="0"/>
              </a:rPr>
              <a:t>Burst(CPU)Time(</a:t>
            </a:r>
            <a:r>
              <a:rPr lang="en-US" altLang="en-US" sz="2100" u="sng" dirty="0" err="1">
                <a:latin typeface="Verdana" panose="020B0604030504040204" pitchFamily="34" charset="0"/>
                <a:ea typeface="Verdana" panose="020B0604030504040204" pitchFamily="34" charset="0"/>
                <a:cs typeface="Times New Roman" panose="02020603050405020304" pitchFamily="18" charset="0"/>
              </a:rPr>
              <a:t>ms</a:t>
            </a:r>
            <a:r>
              <a:rPr lang="en-US" altLang="en-US" sz="2100" u="sng" dirty="0">
                <a:latin typeface="Verdana" panose="020B0604030504040204" pitchFamily="34" charset="0"/>
                <a:ea typeface="Verdana" panose="020B0604030504040204" pitchFamily="34" charset="0"/>
                <a:cs typeface="Times New Roman" panose="02020603050405020304" pitchFamily="18" charset="0"/>
              </a:rPr>
              <a:t>)</a:t>
            </a:r>
            <a:r>
              <a:rPr lang="en-US" altLang="en-US" sz="2100" u="sng" dirty="0">
                <a:solidFill>
                  <a:schemeClr val="bg1"/>
                </a:solidFill>
                <a:latin typeface="Verdana" panose="020B0604030504040204" pitchFamily="34" charset="0"/>
                <a:ea typeface="Verdana" panose="020B0604030504040204" pitchFamily="34" charset="0"/>
                <a:cs typeface="Times New Roman" panose="02020603050405020304" pitchFamily="18" charset="0"/>
              </a:rPr>
              <a:t>T</a:t>
            </a: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u="sng" dirty="0">
                <a:latin typeface="Verdana" panose="020B0604030504040204" pitchFamily="34" charset="0"/>
                <a:ea typeface="Verdana" panose="020B0604030504040204" pitchFamily="34" charset="0"/>
                <a:cs typeface="Times New Roman" panose="02020603050405020304" pitchFamily="18" charset="0"/>
              </a:rPr>
              <a:t>Priority</a:t>
            </a:r>
            <a:endParaRPr lang="en-US" altLang="en-US" sz="2100" dirty="0">
              <a:latin typeface="Verdana" panose="020B0604030504040204" pitchFamily="34" charset="0"/>
              <a:ea typeface="Verdana" panose="020B0604030504040204" pitchFamily="34" charset="0"/>
              <a:cs typeface="Times New Roman" panose="02020603050405020304" pitchFamily="18" charset="0"/>
            </a:endParaRPr>
          </a:p>
          <a:p>
            <a:pPr>
              <a:buNone/>
              <a:tabLst>
                <a:tab pos="1714500" algn="ctr"/>
                <a:tab pos="3483769" algn="ctr"/>
                <a:tab pos="5507831" algn="ctr"/>
              </a:tabLst>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100" i="1" baseline="-25000" dirty="0">
                <a:latin typeface="Verdana" panose="020B0604030504040204" pitchFamily="34" charset="0"/>
                <a:ea typeface="Verdana" panose="020B0604030504040204" pitchFamily="34" charset="0"/>
                <a:cs typeface="Times New Roman" panose="02020603050405020304" pitchFamily="18" charset="0"/>
              </a:rPr>
              <a:t>1</a:t>
            </a:r>
            <a:r>
              <a:rPr lang="en-US" altLang="en-US" sz="2100" dirty="0">
                <a:latin typeface="Verdana" panose="020B0604030504040204" pitchFamily="34" charset="0"/>
                <a:ea typeface="Verdana" panose="020B0604030504040204" pitchFamily="34" charset="0"/>
                <a:cs typeface="Times New Roman" panose="02020603050405020304" pitchFamily="18" charset="0"/>
              </a:rPr>
              <a:t>	1</a:t>
            </a: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0</a:t>
            </a:r>
            <a:r>
              <a:rPr lang="en-US" altLang="en-US" sz="2100" dirty="0">
                <a:latin typeface="Verdana" panose="020B0604030504040204" pitchFamily="34" charset="0"/>
                <a:ea typeface="Verdana" panose="020B0604030504040204" pitchFamily="34" charset="0"/>
                <a:cs typeface="Times New Roman" panose="02020603050405020304" pitchFamily="18" charset="0"/>
              </a:rPr>
              <a:t>	3</a:t>
            </a:r>
          </a:p>
          <a:p>
            <a:pPr>
              <a:buNone/>
              <a:tabLst>
                <a:tab pos="1714500" algn="ctr"/>
                <a:tab pos="3483769" algn="ctr"/>
                <a:tab pos="5507831" algn="ctr"/>
              </a:tabLst>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100" i="1" baseline="-25000" dirty="0">
                <a:latin typeface="Verdana" panose="020B0604030504040204" pitchFamily="34" charset="0"/>
                <a:ea typeface="Verdana" panose="020B0604030504040204" pitchFamily="34" charset="0"/>
                <a:cs typeface="Times New Roman" panose="02020603050405020304" pitchFamily="18" charset="0"/>
              </a:rPr>
              <a:t>2 	</a:t>
            </a: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1</a:t>
            </a:r>
            <a:r>
              <a:rPr lang="en-US" altLang="en-US" sz="2100" dirty="0">
                <a:latin typeface="Verdana" panose="020B0604030504040204" pitchFamily="34" charset="0"/>
                <a:ea typeface="Verdana" panose="020B0604030504040204" pitchFamily="34" charset="0"/>
                <a:cs typeface="Times New Roman" panose="02020603050405020304" pitchFamily="18" charset="0"/>
              </a:rPr>
              <a:t>	1</a:t>
            </a:r>
          </a:p>
          <a:p>
            <a:pPr>
              <a:buNone/>
              <a:tabLst>
                <a:tab pos="1714500" algn="ctr"/>
                <a:tab pos="3483769" algn="ctr"/>
                <a:tab pos="5507831" algn="ctr"/>
              </a:tabLst>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100" i="1" baseline="-25000" dirty="0">
                <a:latin typeface="Verdana" panose="020B0604030504040204" pitchFamily="34" charset="0"/>
                <a:ea typeface="Verdana" panose="020B0604030504040204" pitchFamily="34" charset="0"/>
                <a:cs typeface="Times New Roman" panose="02020603050405020304" pitchFamily="18" charset="0"/>
              </a:rPr>
              <a:t>3</a:t>
            </a: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2</a:t>
            </a:r>
            <a:r>
              <a:rPr lang="en-US" altLang="en-US" sz="2100" dirty="0">
                <a:latin typeface="Verdana" panose="020B0604030504040204" pitchFamily="34" charset="0"/>
                <a:ea typeface="Verdana" panose="020B0604030504040204" pitchFamily="34" charset="0"/>
                <a:cs typeface="Times New Roman" panose="02020603050405020304" pitchFamily="18" charset="0"/>
              </a:rPr>
              <a:t>	4</a:t>
            </a:r>
          </a:p>
          <a:p>
            <a:pPr>
              <a:buNone/>
              <a:tabLst>
                <a:tab pos="1714500" algn="ctr"/>
                <a:tab pos="3483769" algn="ctr"/>
                <a:tab pos="5507831" algn="ctr"/>
              </a:tabLst>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100" i="1" baseline="-25000" dirty="0">
                <a:latin typeface="Verdana" panose="020B0604030504040204" pitchFamily="34" charset="0"/>
                <a:ea typeface="Verdana" panose="020B0604030504040204" pitchFamily="34" charset="0"/>
                <a:cs typeface="Times New Roman" panose="02020603050405020304" pitchFamily="18" charset="0"/>
              </a:rPr>
              <a:t>4</a:t>
            </a: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1</a:t>
            </a:r>
            <a:r>
              <a:rPr lang="en-US" altLang="en-US" sz="2100" dirty="0">
                <a:latin typeface="Verdana" panose="020B0604030504040204" pitchFamily="34" charset="0"/>
                <a:ea typeface="Verdana" panose="020B0604030504040204" pitchFamily="34" charset="0"/>
                <a:cs typeface="Times New Roman" panose="02020603050405020304" pitchFamily="18" charset="0"/>
              </a:rPr>
              <a:t>	5</a:t>
            </a:r>
          </a:p>
          <a:p>
            <a:pPr>
              <a:buNone/>
              <a:tabLst>
                <a:tab pos="1714500" algn="ctr"/>
                <a:tab pos="3483769" algn="ctr"/>
                <a:tab pos="5507831" algn="ctr"/>
              </a:tabLst>
              <a:defRPr/>
            </a:pP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i="1" dirty="0">
                <a:latin typeface="Verdana" panose="020B0604030504040204" pitchFamily="34" charset="0"/>
                <a:ea typeface="Verdana" panose="020B0604030504040204" pitchFamily="34" charset="0"/>
                <a:cs typeface="Times New Roman" panose="02020603050405020304" pitchFamily="18" charset="0"/>
              </a:rPr>
              <a:t>P</a:t>
            </a:r>
            <a:r>
              <a:rPr lang="en-US" altLang="en-US" sz="2100" i="1" baseline="-25000" dirty="0">
                <a:latin typeface="Verdana" panose="020B0604030504040204" pitchFamily="34" charset="0"/>
                <a:ea typeface="Verdana" panose="020B0604030504040204" pitchFamily="34" charset="0"/>
                <a:cs typeface="Times New Roman" panose="02020603050405020304" pitchFamily="18" charset="0"/>
              </a:rPr>
              <a:t>5	</a:t>
            </a:r>
            <a:r>
              <a:rPr lang="en-US" altLang="en-US" sz="2100" dirty="0">
                <a:latin typeface="Verdana" panose="020B0604030504040204" pitchFamily="34" charset="0"/>
                <a:ea typeface="Verdana" panose="020B0604030504040204" pitchFamily="34" charset="0"/>
                <a:cs typeface="Times New Roman" panose="02020603050405020304" pitchFamily="18" charset="0"/>
              </a:rPr>
              <a:t>5	2</a:t>
            </a:r>
            <a:endParaRPr lang="en-US" altLang="en-US" sz="2100" baseline="-25000"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tabLst>
                <a:tab pos="1714500" algn="ctr"/>
                <a:tab pos="3483769" algn="ctr"/>
                <a:tab pos="5507831" algn="ctr"/>
              </a:tabLst>
              <a:defRPr/>
            </a:pPr>
            <a:r>
              <a:rPr lang="en-US" altLang="en-US" sz="2100" dirty="0" smtClean="0">
                <a:solidFill>
                  <a:srgbClr val="FF0000"/>
                </a:solidFill>
                <a:latin typeface="Verdana" panose="020B0604030504040204" pitchFamily="34" charset="0"/>
                <a:ea typeface="Verdana" panose="020B0604030504040204" pitchFamily="34" charset="0"/>
                <a:cs typeface="Times New Roman" panose="02020603050405020304" pitchFamily="18" charset="0"/>
              </a:rPr>
              <a:t>Average </a:t>
            </a:r>
            <a:r>
              <a:rPr lang="en-US" altLang="en-US" sz="2100" dirty="0">
                <a:solidFill>
                  <a:srgbClr val="FF0000"/>
                </a:solidFill>
                <a:latin typeface="Verdana" panose="020B0604030504040204" pitchFamily="34" charset="0"/>
                <a:ea typeface="Verdana" panose="020B0604030504040204" pitchFamily="34" charset="0"/>
                <a:cs typeface="Times New Roman" panose="02020603050405020304" pitchFamily="18" charset="0"/>
              </a:rPr>
              <a:t>Turnaround Time </a:t>
            </a:r>
            <a:r>
              <a:rPr lang="en-US" altLang="en-US" sz="2100" dirty="0">
                <a:latin typeface="Verdana" panose="020B0604030504040204" pitchFamily="34" charset="0"/>
                <a:ea typeface="Verdana" panose="020B0604030504040204" pitchFamily="34" charset="0"/>
                <a:cs typeface="Times New Roman" panose="02020603050405020304" pitchFamily="18" charset="0"/>
              </a:rPr>
              <a:t>= (16+1+18+19+6 )/5= 12ms</a:t>
            </a:r>
          </a:p>
          <a:p>
            <a:pPr>
              <a:buFont typeface="Wingdings" panose="05000000000000000000" pitchFamily="2" charset="2"/>
              <a:buChar char="q"/>
              <a:tabLst>
                <a:tab pos="1714500" algn="ctr"/>
                <a:tab pos="3483769" algn="ctr"/>
                <a:tab pos="5507831" algn="ctr"/>
              </a:tabLst>
              <a:defRPr/>
            </a:pPr>
            <a:r>
              <a:rPr lang="en-US" altLang="en-US" sz="2100" dirty="0">
                <a:solidFill>
                  <a:srgbClr val="FF0000"/>
                </a:solidFill>
                <a:latin typeface="Verdana" panose="020B0604030504040204" pitchFamily="34" charset="0"/>
                <a:ea typeface="Verdana" panose="020B0604030504040204" pitchFamily="34" charset="0"/>
                <a:cs typeface="Times New Roman" panose="02020603050405020304" pitchFamily="18" charset="0"/>
              </a:rPr>
              <a:t>Average waiting time </a:t>
            </a:r>
            <a:r>
              <a:rPr lang="en-US" altLang="en-US" sz="2100" dirty="0">
                <a:latin typeface="Verdana" panose="020B0604030504040204" pitchFamily="34" charset="0"/>
                <a:ea typeface="Verdana" panose="020B0604030504040204" pitchFamily="34" charset="0"/>
                <a:cs typeface="Times New Roman" panose="02020603050405020304" pitchFamily="18" charset="0"/>
              </a:rPr>
              <a:t>= </a:t>
            </a:r>
            <a:r>
              <a:rPr lang="en-US" altLang="en-US" sz="2100" dirty="0" smtClean="0">
                <a:latin typeface="Verdana" panose="020B0604030504040204" pitchFamily="34" charset="0"/>
                <a:ea typeface="Verdana" panose="020B0604030504040204" pitchFamily="34" charset="0"/>
                <a:cs typeface="Times New Roman" panose="02020603050405020304" pitchFamily="18" charset="0"/>
              </a:rPr>
              <a:t>(6 + 0+16+18+1)/5=8.2 </a:t>
            </a:r>
            <a:r>
              <a:rPr lang="en-US" altLang="en-US" sz="2100" dirty="0" err="1">
                <a:latin typeface="Verdana" panose="020B0604030504040204" pitchFamily="34" charset="0"/>
                <a:ea typeface="Verdana" panose="020B0604030504040204" pitchFamily="34" charset="0"/>
                <a:cs typeface="Times New Roman" panose="02020603050405020304" pitchFamily="18" charset="0"/>
              </a:rPr>
              <a:t>ms</a:t>
            </a:r>
            <a:endParaRPr lang="en-US" altLang="en-US" sz="2100" i="1" baseline="-25000"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tabLst>
                <a:tab pos="1714500" algn="ctr"/>
                <a:tab pos="3483769" algn="ctr"/>
                <a:tab pos="5507831" algn="ctr"/>
              </a:tabLst>
              <a:defRPr/>
            </a:pPr>
            <a:endParaRPr lang="en-US" alt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tabLst>
                <a:tab pos="1714500" algn="ctr"/>
                <a:tab pos="3483769" algn="ctr"/>
                <a:tab pos="5507831" algn="ctr"/>
              </a:tabLst>
              <a:defRPr/>
            </a:pPr>
            <a:endParaRPr lang="en-US" altLang="en-US" sz="2100" dirty="0">
              <a:latin typeface="Times New Roman" panose="02020603050405020304" pitchFamily="18" charset="0"/>
              <a:cs typeface="Times New Roman" panose="02020603050405020304" pitchFamily="18" charset="0"/>
            </a:endParaRPr>
          </a:p>
          <a:p>
            <a:pPr marL="0" indent="0">
              <a:buNone/>
              <a:tabLst>
                <a:tab pos="1714500" algn="ctr"/>
                <a:tab pos="3483769" algn="ctr"/>
                <a:tab pos="5507831" algn="ctr"/>
              </a:tabLst>
              <a:defRPr/>
            </a:pPr>
            <a:endParaRPr lang="en-US" alt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tabLst>
                <a:tab pos="1714500" algn="ctr"/>
                <a:tab pos="3483769" algn="ctr"/>
                <a:tab pos="5507831" algn="ctr"/>
              </a:tabLst>
              <a:defRPr/>
            </a:pPr>
            <a:endParaRPr lang="en-US" altLang="en-US" sz="2100" dirty="0">
              <a:latin typeface="Times New Roman" panose="02020603050405020304" pitchFamily="18" charset="0"/>
              <a:cs typeface="Times New Roman" panose="02020603050405020304" pitchFamily="18" charset="0"/>
            </a:endParaRPr>
          </a:p>
        </p:txBody>
      </p:sp>
      <p:grpSp>
        <p:nvGrpSpPr>
          <p:cNvPr id="44036" name="Group 74"/>
          <p:cNvGrpSpPr>
            <a:grpSpLocks/>
          </p:cNvGrpSpPr>
          <p:nvPr/>
        </p:nvGrpSpPr>
        <p:grpSpPr bwMode="auto">
          <a:xfrm>
            <a:off x="3119866" y="4691689"/>
            <a:ext cx="6450453" cy="1432768"/>
            <a:chOff x="897" y="2366"/>
            <a:chExt cx="3181" cy="636"/>
          </a:xfrm>
        </p:grpSpPr>
        <p:sp>
          <p:nvSpPr>
            <p:cNvPr id="44037" name="Rectangle 37"/>
            <p:cNvSpPr>
              <a:spLocks noChangeArrowheads="1"/>
            </p:cNvSpPr>
            <p:nvPr/>
          </p:nvSpPr>
          <p:spPr bwMode="auto">
            <a:xfrm flipH="1">
              <a:off x="960" y="2373"/>
              <a:ext cx="3024"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425"/>
            </a:p>
          </p:txBody>
        </p:sp>
        <p:sp>
          <p:nvSpPr>
            <p:cNvPr id="44038" name="Text Box 38"/>
            <p:cNvSpPr txBox="1">
              <a:spLocks noChangeArrowheads="1"/>
            </p:cNvSpPr>
            <p:nvPr/>
          </p:nvSpPr>
          <p:spPr bwMode="auto">
            <a:xfrm flipH="1">
              <a:off x="1048" y="2459"/>
              <a:ext cx="18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2</a:t>
              </a:r>
              <a:endParaRPr lang="en-US" altLang="en-US" sz="1425">
                <a:latin typeface="Helvetica" panose="020B0604020202020204" pitchFamily="34" charset="0"/>
              </a:endParaRPr>
            </a:p>
          </p:txBody>
        </p:sp>
        <p:sp>
          <p:nvSpPr>
            <p:cNvPr id="44039" name="Text Box 39"/>
            <p:cNvSpPr txBox="1">
              <a:spLocks noChangeArrowheads="1"/>
            </p:cNvSpPr>
            <p:nvPr/>
          </p:nvSpPr>
          <p:spPr bwMode="auto">
            <a:xfrm flipH="1">
              <a:off x="3231" y="2457"/>
              <a:ext cx="18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3</a:t>
              </a:r>
              <a:endParaRPr lang="en-US" altLang="en-US" sz="1425">
                <a:latin typeface="Helvetica" panose="020B0604020202020204" pitchFamily="34" charset="0"/>
              </a:endParaRPr>
            </a:p>
          </p:txBody>
        </p:sp>
        <p:sp>
          <p:nvSpPr>
            <p:cNvPr id="44040" name="Text Box 40"/>
            <p:cNvSpPr txBox="1">
              <a:spLocks noChangeArrowheads="1"/>
            </p:cNvSpPr>
            <p:nvPr/>
          </p:nvSpPr>
          <p:spPr bwMode="auto">
            <a:xfrm flipH="1">
              <a:off x="1494" y="2457"/>
              <a:ext cx="18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5</a:t>
              </a:r>
              <a:endParaRPr lang="en-US" altLang="en-US" sz="1425">
                <a:latin typeface="Helvetica" panose="020B0604020202020204" pitchFamily="34" charset="0"/>
              </a:endParaRPr>
            </a:p>
          </p:txBody>
        </p:sp>
        <p:sp>
          <p:nvSpPr>
            <p:cNvPr id="44041" name="Line 43"/>
            <p:cNvSpPr>
              <a:spLocks noChangeShapeType="1"/>
            </p:cNvSpPr>
            <p:nvPr/>
          </p:nvSpPr>
          <p:spPr bwMode="auto">
            <a:xfrm flipH="1">
              <a:off x="3174" y="23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44042" name="Text Box 48"/>
            <p:cNvSpPr txBox="1">
              <a:spLocks noChangeArrowheads="1"/>
            </p:cNvSpPr>
            <p:nvPr/>
          </p:nvSpPr>
          <p:spPr bwMode="auto">
            <a:xfrm flipH="1">
              <a:off x="1240" y="2863"/>
              <a:ext cx="14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1</a:t>
              </a:r>
            </a:p>
          </p:txBody>
        </p:sp>
        <p:sp>
          <p:nvSpPr>
            <p:cNvPr id="44043" name="Text Box 49"/>
            <p:cNvSpPr txBox="1">
              <a:spLocks noChangeArrowheads="1"/>
            </p:cNvSpPr>
            <p:nvPr/>
          </p:nvSpPr>
          <p:spPr bwMode="auto">
            <a:xfrm flipH="1">
              <a:off x="3577" y="2864"/>
              <a:ext cx="19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18</a:t>
              </a:r>
            </a:p>
          </p:txBody>
        </p:sp>
        <p:sp>
          <p:nvSpPr>
            <p:cNvPr id="44044" name="Text Box 50"/>
            <p:cNvSpPr txBox="1">
              <a:spLocks noChangeArrowheads="1"/>
            </p:cNvSpPr>
            <p:nvPr/>
          </p:nvSpPr>
          <p:spPr bwMode="auto">
            <a:xfrm flipH="1">
              <a:off x="897" y="2861"/>
              <a:ext cx="14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0</a:t>
              </a:r>
            </a:p>
          </p:txBody>
        </p:sp>
        <p:sp>
          <p:nvSpPr>
            <p:cNvPr id="44045" name="Line 52"/>
            <p:cNvSpPr>
              <a:spLocks noChangeShapeType="1"/>
            </p:cNvSpPr>
            <p:nvPr/>
          </p:nvSpPr>
          <p:spPr bwMode="auto">
            <a:xfrm flipH="1">
              <a:off x="3683"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44046" name="Text Box 64"/>
            <p:cNvSpPr txBox="1">
              <a:spLocks noChangeArrowheads="1"/>
            </p:cNvSpPr>
            <p:nvPr/>
          </p:nvSpPr>
          <p:spPr bwMode="auto">
            <a:xfrm flipH="1">
              <a:off x="3086" y="2863"/>
              <a:ext cx="19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16</a:t>
              </a:r>
            </a:p>
          </p:txBody>
        </p:sp>
        <p:sp>
          <p:nvSpPr>
            <p:cNvPr id="44047" name="Line 69"/>
            <p:cNvSpPr>
              <a:spLocks noChangeShapeType="1"/>
            </p:cNvSpPr>
            <p:nvPr/>
          </p:nvSpPr>
          <p:spPr bwMode="auto">
            <a:xfrm flipH="1">
              <a:off x="1313" y="2374"/>
              <a:ext cx="5" cy="3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44048" name="Text Box 70"/>
            <p:cNvSpPr txBox="1">
              <a:spLocks noChangeArrowheads="1"/>
            </p:cNvSpPr>
            <p:nvPr/>
          </p:nvSpPr>
          <p:spPr bwMode="auto">
            <a:xfrm flipH="1">
              <a:off x="3718" y="2457"/>
              <a:ext cx="18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4</a:t>
              </a:r>
              <a:endParaRPr lang="en-US" altLang="en-US" sz="1425">
                <a:latin typeface="Helvetica" panose="020B0604020202020204" pitchFamily="34" charset="0"/>
              </a:endParaRPr>
            </a:p>
          </p:txBody>
        </p:sp>
        <p:sp>
          <p:nvSpPr>
            <p:cNvPr id="44049" name="Text Box 73"/>
            <p:cNvSpPr txBox="1">
              <a:spLocks noChangeArrowheads="1"/>
            </p:cNvSpPr>
            <p:nvPr/>
          </p:nvSpPr>
          <p:spPr bwMode="auto">
            <a:xfrm flipH="1">
              <a:off x="3887" y="2864"/>
              <a:ext cx="19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19</a:t>
              </a:r>
            </a:p>
          </p:txBody>
        </p:sp>
        <p:sp>
          <p:nvSpPr>
            <p:cNvPr id="44050" name="Line 43"/>
            <p:cNvSpPr>
              <a:spLocks noChangeShapeType="1"/>
            </p:cNvSpPr>
            <p:nvPr/>
          </p:nvSpPr>
          <p:spPr bwMode="auto">
            <a:xfrm flipH="1">
              <a:off x="1925" y="236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44051" name="Text Box 64"/>
            <p:cNvSpPr txBox="1">
              <a:spLocks noChangeArrowheads="1"/>
            </p:cNvSpPr>
            <p:nvPr/>
          </p:nvSpPr>
          <p:spPr bwMode="auto">
            <a:xfrm flipH="1">
              <a:off x="1857" y="2861"/>
              <a:ext cx="14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6</a:t>
              </a:r>
            </a:p>
          </p:txBody>
        </p:sp>
        <p:sp>
          <p:nvSpPr>
            <p:cNvPr id="44052" name="Text Box 39"/>
            <p:cNvSpPr txBox="1">
              <a:spLocks noChangeArrowheads="1"/>
            </p:cNvSpPr>
            <p:nvPr/>
          </p:nvSpPr>
          <p:spPr bwMode="auto">
            <a:xfrm flipH="1">
              <a:off x="2565" y="2456"/>
              <a:ext cx="18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25">
                  <a:latin typeface="Helvetica" panose="020B0604020202020204" pitchFamily="34" charset="0"/>
                </a:rPr>
                <a:t>P</a:t>
              </a:r>
              <a:r>
                <a:rPr lang="en-US" altLang="en-US" sz="1425" baseline="-25000">
                  <a:latin typeface="Helvetica" panose="020B0604020202020204" pitchFamily="34" charset="0"/>
                </a:rPr>
                <a:t>1</a:t>
              </a:r>
              <a:endParaRPr lang="en-US" altLang="en-US" sz="1425">
                <a:latin typeface="Helvetica" panose="020B0604020202020204" pitchFamily="34" charset="0"/>
              </a:endParaRPr>
            </a:p>
          </p:txBody>
        </p:sp>
      </p:gr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27</a:t>
            </a:fld>
            <a:endParaRPr lang="en-US"/>
          </a:p>
        </p:txBody>
      </p:sp>
    </p:spTree>
    <p:extLst>
      <p:ext uri="{BB962C8B-B14F-4D97-AF65-F5344CB8AC3E}">
        <p14:creationId xmlns:p14="http://schemas.microsoft.com/office/powerpoint/2010/main" val="2542627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Algorithms and their Performance</a:t>
            </a:r>
            <a:endParaRPr lang="en-CA" dirty="0"/>
          </a:p>
        </p:txBody>
      </p:sp>
      <p:sp>
        <p:nvSpPr>
          <p:cNvPr id="3" name="Content Placeholder 2"/>
          <p:cNvSpPr>
            <a:spLocks noGrp="1"/>
          </p:cNvSpPr>
          <p:nvPr>
            <p:ph idx="1"/>
          </p:nvPr>
        </p:nvSpPr>
        <p:spPr/>
        <p:txBody>
          <a:bodyPr>
            <a:normAutofit lnSpcReduction="10000"/>
          </a:bodyPr>
          <a:lstStyle/>
          <a:p>
            <a:endParaRPr lang="en-CA" sz="2000" dirty="0" smtClean="0"/>
          </a:p>
          <a:p>
            <a:endParaRPr lang="en-CA" sz="2000" dirty="0"/>
          </a:p>
          <a:p>
            <a:endParaRPr lang="en-CA" sz="2000" dirty="0" smtClean="0"/>
          </a:p>
          <a:p>
            <a:endParaRPr lang="en-CA" sz="2000" dirty="0"/>
          </a:p>
          <a:p>
            <a:endParaRPr lang="en-CA" sz="2000" dirty="0" smtClean="0"/>
          </a:p>
          <a:p>
            <a:endParaRPr lang="en-CA" sz="2000" dirty="0" smtClean="0"/>
          </a:p>
          <a:p>
            <a:r>
              <a:rPr lang="en-CA" sz="2000" dirty="0" smtClean="0"/>
              <a:t>Observation period = 50 </a:t>
            </a:r>
            <a:r>
              <a:rPr lang="en-CA" sz="2000" dirty="0" err="1" smtClean="0"/>
              <a:t>ms</a:t>
            </a:r>
            <a:endParaRPr lang="en-CA" sz="2000" dirty="0"/>
          </a:p>
          <a:p>
            <a:endParaRPr lang="en-CA" sz="2000" dirty="0" smtClean="0"/>
          </a:p>
          <a:p>
            <a:r>
              <a:rPr lang="en-CA" sz="2000" dirty="0" smtClean="0"/>
              <a:t>Non-preemptive: process will complete its CPU burst before relinquishing the CPU</a:t>
            </a:r>
          </a:p>
          <a:p>
            <a:r>
              <a:rPr lang="en-CA" sz="2000" dirty="0" smtClean="0"/>
              <a:t>Preemptive: process can be interrupted by the scheduler and returned to the RQ</a:t>
            </a:r>
            <a:endParaRPr lang="en-CA" sz="2000"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graphicFrame>
        <p:nvGraphicFramePr>
          <p:cNvPr id="6" name="Table 5"/>
          <p:cNvGraphicFramePr>
            <a:graphicFrameLocks noGrp="1"/>
          </p:cNvGraphicFramePr>
          <p:nvPr>
            <p:extLst/>
          </p:nvPr>
        </p:nvGraphicFramePr>
        <p:xfrm>
          <a:off x="838200" y="1646766"/>
          <a:ext cx="10439400" cy="2315635"/>
        </p:xfrm>
        <a:graphic>
          <a:graphicData uri="http://schemas.openxmlformats.org/drawingml/2006/table">
            <a:tbl>
              <a:tblPr firstRow="1" bandRow="1">
                <a:tableStyleId>{5C22544A-7EE6-4342-B048-85BDC9FD1C3A}</a:tableStyleId>
              </a:tblPr>
              <a:tblGrid>
                <a:gridCol w="1673374"/>
                <a:gridCol w="2502386"/>
                <a:gridCol w="2087880"/>
                <a:gridCol w="2087880"/>
                <a:gridCol w="2087880"/>
              </a:tblGrid>
              <a:tr h="463127">
                <a:tc>
                  <a:txBody>
                    <a:bodyPr/>
                    <a:lstStyle/>
                    <a:p>
                      <a:pPr algn="ctr"/>
                      <a:r>
                        <a:rPr lang="en-CA" sz="2000" dirty="0" smtClean="0"/>
                        <a:t>Process</a:t>
                      </a:r>
                      <a:endParaRPr lang="en-CA" sz="2000" dirty="0"/>
                    </a:p>
                  </a:txBody>
                  <a:tcPr/>
                </a:tc>
                <a:tc>
                  <a:txBody>
                    <a:bodyPr/>
                    <a:lstStyle/>
                    <a:p>
                      <a:pPr algn="ctr"/>
                      <a:r>
                        <a:rPr lang="en-CA" sz="2000" dirty="0" smtClean="0"/>
                        <a:t>CPU Burst Time (</a:t>
                      </a:r>
                      <a:r>
                        <a:rPr lang="en-CA" sz="2000" dirty="0" err="1" smtClean="0"/>
                        <a:t>ms</a:t>
                      </a:r>
                      <a:r>
                        <a:rPr lang="en-CA" sz="2000" dirty="0" smtClean="0"/>
                        <a:t>)</a:t>
                      </a:r>
                      <a:endParaRPr lang="en-CA" sz="2000" dirty="0"/>
                    </a:p>
                  </a:txBody>
                  <a:tcPr/>
                </a:tc>
                <a:tc>
                  <a:txBody>
                    <a:bodyPr/>
                    <a:lstStyle/>
                    <a:p>
                      <a:pPr algn="ctr"/>
                      <a:r>
                        <a:rPr lang="en-CA" sz="2000" dirty="0" smtClean="0"/>
                        <a:t>Arrival</a:t>
                      </a:r>
                      <a:r>
                        <a:rPr lang="en-CA" sz="2000" baseline="0" dirty="0" smtClean="0"/>
                        <a:t> Time</a:t>
                      </a:r>
                      <a:endParaRPr lang="en-CA" sz="2000" dirty="0"/>
                    </a:p>
                  </a:txBody>
                  <a:tcPr/>
                </a:tc>
                <a:tc>
                  <a:txBody>
                    <a:bodyPr/>
                    <a:lstStyle/>
                    <a:p>
                      <a:pPr algn="ctr"/>
                      <a:r>
                        <a:rPr lang="en-CA" sz="2000" dirty="0" smtClean="0"/>
                        <a:t>Priority</a:t>
                      </a:r>
                      <a:endParaRPr lang="en-CA" sz="2000" dirty="0"/>
                    </a:p>
                  </a:txBody>
                  <a:tcPr/>
                </a:tc>
                <a:tc>
                  <a:txBody>
                    <a:bodyPr/>
                    <a:lstStyle/>
                    <a:p>
                      <a:pPr algn="ctr"/>
                      <a:r>
                        <a:rPr lang="en-CA" sz="2000" dirty="0" smtClean="0"/>
                        <a:t>Classification</a:t>
                      </a:r>
                      <a:endParaRPr lang="en-CA" sz="2000" dirty="0"/>
                    </a:p>
                  </a:txBody>
                  <a:tcPr/>
                </a:tc>
              </a:tr>
              <a:tr h="463127">
                <a:tc>
                  <a:txBody>
                    <a:bodyPr/>
                    <a:lstStyle/>
                    <a:p>
                      <a:pPr algn="ctr"/>
                      <a:r>
                        <a:rPr lang="en-CA" sz="2000" dirty="0" smtClean="0"/>
                        <a:t>P1</a:t>
                      </a:r>
                      <a:endParaRPr lang="en-CA" sz="2000" dirty="0"/>
                    </a:p>
                  </a:txBody>
                  <a:tcPr/>
                </a:tc>
                <a:tc>
                  <a:txBody>
                    <a:bodyPr/>
                    <a:lstStyle/>
                    <a:p>
                      <a:pPr algn="ctr"/>
                      <a:r>
                        <a:rPr lang="en-CA" sz="2000" dirty="0" smtClean="0"/>
                        <a:t>10</a:t>
                      </a:r>
                      <a:endParaRPr lang="en-CA" sz="2000" dirty="0"/>
                    </a:p>
                  </a:txBody>
                  <a:tcPr/>
                </a:tc>
                <a:tc>
                  <a:txBody>
                    <a:bodyPr/>
                    <a:lstStyle/>
                    <a:p>
                      <a:pPr algn="ctr"/>
                      <a:r>
                        <a:rPr lang="en-CA" sz="2000" dirty="0" smtClean="0"/>
                        <a:t>0</a:t>
                      </a:r>
                      <a:endParaRPr lang="en-CA" sz="2000" dirty="0"/>
                    </a:p>
                  </a:txBody>
                  <a:tcPr/>
                </a:tc>
                <a:tc>
                  <a:txBody>
                    <a:bodyPr/>
                    <a:lstStyle/>
                    <a:p>
                      <a:pPr algn="ctr"/>
                      <a:r>
                        <a:rPr lang="en-CA" sz="2000" dirty="0" smtClean="0"/>
                        <a:t>3</a:t>
                      </a:r>
                      <a:endParaRPr lang="en-CA" sz="2000" dirty="0"/>
                    </a:p>
                  </a:txBody>
                  <a:tcPr/>
                </a:tc>
                <a:tc>
                  <a:txBody>
                    <a:bodyPr/>
                    <a:lstStyle/>
                    <a:p>
                      <a:pPr algn="ctr"/>
                      <a:r>
                        <a:rPr lang="en-CA" sz="2000" dirty="0" smtClean="0"/>
                        <a:t>Batch</a:t>
                      </a:r>
                      <a:endParaRPr lang="en-CA" sz="2000" dirty="0"/>
                    </a:p>
                  </a:txBody>
                  <a:tcPr/>
                </a:tc>
              </a:tr>
              <a:tr h="463127">
                <a:tc>
                  <a:txBody>
                    <a:bodyPr/>
                    <a:lstStyle/>
                    <a:p>
                      <a:pPr algn="ctr"/>
                      <a:r>
                        <a:rPr lang="en-CA" sz="2000" dirty="0" smtClean="0"/>
                        <a:t>P2</a:t>
                      </a:r>
                      <a:endParaRPr lang="en-CA" sz="2000" dirty="0"/>
                    </a:p>
                  </a:txBody>
                  <a:tcPr/>
                </a:tc>
                <a:tc>
                  <a:txBody>
                    <a:bodyPr/>
                    <a:lstStyle/>
                    <a:p>
                      <a:pPr algn="ctr"/>
                      <a:r>
                        <a:rPr lang="en-CA" sz="2000" dirty="0" smtClean="0"/>
                        <a:t>8</a:t>
                      </a:r>
                      <a:endParaRPr lang="en-CA" sz="2000" dirty="0"/>
                    </a:p>
                  </a:txBody>
                  <a:tcPr/>
                </a:tc>
                <a:tc>
                  <a:txBody>
                    <a:bodyPr/>
                    <a:lstStyle/>
                    <a:p>
                      <a:pPr algn="ctr"/>
                      <a:r>
                        <a:rPr lang="en-CA" sz="2000" dirty="0" smtClean="0"/>
                        <a:t>1</a:t>
                      </a:r>
                      <a:endParaRPr lang="en-CA" sz="2000" dirty="0"/>
                    </a:p>
                  </a:txBody>
                  <a:tcPr/>
                </a:tc>
                <a:tc>
                  <a:txBody>
                    <a:bodyPr/>
                    <a:lstStyle/>
                    <a:p>
                      <a:pPr algn="ctr"/>
                      <a:r>
                        <a:rPr lang="en-CA" sz="2000" dirty="0" smtClean="0"/>
                        <a:t>1</a:t>
                      </a:r>
                      <a:endParaRPr lang="en-CA" sz="2000" dirty="0"/>
                    </a:p>
                  </a:txBody>
                  <a:tcPr/>
                </a:tc>
                <a:tc>
                  <a:txBody>
                    <a:bodyPr/>
                    <a:lstStyle/>
                    <a:p>
                      <a:pPr algn="ctr"/>
                      <a:r>
                        <a:rPr lang="en-CA" sz="2000" dirty="0" smtClean="0"/>
                        <a:t>Interactive</a:t>
                      </a:r>
                      <a:endParaRPr lang="en-CA" sz="2000" dirty="0"/>
                    </a:p>
                  </a:txBody>
                  <a:tcPr/>
                </a:tc>
              </a:tr>
              <a:tr h="463127">
                <a:tc>
                  <a:txBody>
                    <a:bodyPr/>
                    <a:lstStyle/>
                    <a:p>
                      <a:pPr algn="ctr"/>
                      <a:r>
                        <a:rPr lang="en-CA" sz="2000" dirty="0" smtClean="0"/>
                        <a:t>P3</a:t>
                      </a:r>
                      <a:endParaRPr lang="en-CA" sz="2000" dirty="0"/>
                    </a:p>
                  </a:txBody>
                  <a:tcPr/>
                </a:tc>
                <a:tc>
                  <a:txBody>
                    <a:bodyPr/>
                    <a:lstStyle/>
                    <a:p>
                      <a:pPr algn="ctr"/>
                      <a:r>
                        <a:rPr lang="en-CA" sz="2000" dirty="0" smtClean="0"/>
                        <a:t>4</a:t>
                      </a:r>
                      <a:endParaRPr lang="en-CA" sz="2000" dirty="0"/>
                    </a:p>
                  </a:txBody>
                  <a:tcPr/>
                </a:tc>
                <a:tc>
                  <a:txBody>
                    <a:bodyPr/>
                    <a:lstStyle/>
                    <a:p>
                      <a:pPr algn="ctr"/>
                      <a:r>
                        <a:rPr lang="en-CA" sz="2000" dirty="0" smtClean="0"/>
                        <a:t>3</a:t>
                      </a:r>
                      <a:endParaRPr lang="en-CA" sz="2000" dirty="0"/>
                    </a:p>
                  </a:txBody>
                  <a:tcPr/>
                </a:tc>
                <a:tc>
                  <a:txBody>
                    <a:bodyPr/>
                    <a:lstStyle/>
                    <a:p>
                      <a:pPr algn="ctr"/>
                      <a:r>
                        <a:rPr lang="en-CA" sz="2000" dirty="0" smtClean="0"/>
                        <a:t>4</a:t>
                      </a:r>
                      <a:endParaRPr lang="en-CA"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smtClean="0"/>
                        <a:t>Interactive</a:t>
                      </a:r>
                    </a:p>
                  </a:txBody>
                  <a:tcPr/>
                </a:tc>
              </a:tr>
              <a:tr h="463127">
                <a:tc>
                  <a:txBody>
                    <a:bodyPr/>
                    <a:lstStyle/>
                    <a:p>
                      <a:pPr algn="ctr"/>
                      <a:r>
                        <a:rPr lang="en-CA" sz="2000" dirty="0" smtClean="0"/>
                        <a:t>P4</a:t>
                      </a:r>
                      <a:endParaRPr lang="en-CA" sz="2000" dirty="0"/>
                    </a:p>
                  </a:txBody>
                  <a:tcPr/>
                </a:tc>
                <a:tc>
                  <a:txBody>
                    <a:bodyPr/>
                    <a:lstStyle/>
                    <a:p>
                      <a:pPr algn="ctr"/>
                      <a:r>
                        <a:rPr lang="en-CA" sz="2000" dirty="0" smtClean="0"/>
                        <a:t>10</a:t>
                      </a:r>
                      <a:endParaRPr lang="en-CA" sz="2000" dirty="0"/>
                    </a:p>
                  </a:txBody>
                  <a:tcPr/>
                </a:tc>
                <a:tc>
                  <a:txBody>
                    <a:bodyPr/>
                    <a:lstStyle/>
                    <a:p>
                      <a:pPr algn="ctr"/>
                      <a:r>
                        <a:rPr lang="en-CA" sz="2000" dirty="0" smtClean="0"/>
                        <a:t>10</a:t>
                      </a:r>
                      <a:endParaRPr lang="en-CA" sz="2000" dirty="0"/>
                    </a:p>
                  </a:txBody>
                  <a:tcPr/>
                </a:tc>
                <a:tc>
                  <a:txBody>
                    <a:bodyPr/>
                    <a:lstStyle/>
                    <a:p>
                      <a:pPr algn="ctr"/>
                      <a:r>
                        <a:rPr lang="en-CA" sz="2000" dirty="0" smtClean="0"/>
                        <a:t>2</a:t>
                      </a:r>
                      <a:endParaRPr lang="en-CA"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smtClean="0"/>
                        <a:t>Batch</a:t>
                      </a:r>
                    </a:p>
                  </a:txBody>
                  <a:tcPr/>
                </a:tc>
              </a:tr>
            </a:tbl>
          </a:graphicData>
        </a:graphic>
      </p:graphicFrame>
      <p:sp>
        <p:nvSpPr>
          <p:cNvPr id="5" name="Slide Number Placeholder 4"/>
          <p:cNvSpPr>
            <a:spLocks noGrp="1"/>
          </p:cNvSpPr>
          <p:nvPr>
            <p:ph type="sldNum" sz="quarter" idx="12"/>
          </p:nvPr>
        </p:nvSpPr>
        <p:spPr/>
        <p:txBody>
          <a:bodyPr/>
          <a:lstStyle/>
          <a:p>
            <a:fld id="{FDDB6027-878D-A249-A7C0-2BF119D95C83}" type="slidenum">
              <a:rPr lang="en-US" smtClean="0"/>
              <a:t>28</a:t>
            </a:fld>
            <a:endParaRPr lang="en-US"/>
          </a:p>
        </p:txBody>
      </p:sp>
    </p:spTree>
    <p:extLst>
      <p:ext uri="{BB962C8B-B14F-4D97-AF65-F5344CB8AC3E}">
        <p14:creationId xmlns:p14="http://schemas.microsoft.com/office/powerpoint/2010/main" val="202048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Non-Preemptive Priority</a:t>
            </a:r>
            <a:endParaRPr lang="en-CA" dirty="0"/>
          </a:p>
        </p:txBody>
      </p:sp>
      <p:sp>
        <p:nvSpPr>
          <p:cNvPr id="3" name="Content Placeholder 2"/>
          <p:cNvSpPr>
            <a:spLocks noGrp="1"/>
          </p:cNvSpPr>
          <p:nvPr>
            <p:ph idx="1"/>
          </p:nvPr>
        </p:nvSpPr>
        <p:spPr/>
        <p:txBody>
          <a:bodyPr/>
          <a:lstStyle/>
          <a:p>
            <a:r>
              <a:rPr lang="en-CA" dirty="0" smtClean="0"/>
              <a:t>Based on value assigned by OS or user to each process</a:t>
            </a:r>
          </a:p>
          <a:p>
            <a:pPr lvl="1"/>
            <a:r>
              <a:rPr lang="en-CA" dirty="0" smtClean="0"/>
              <a:t>Higher priority = more “important” = needs to execute first!</a:t>
            </a:r>
          </a:p>
          <a:p>
            <a:pPr lvl="2"/>
            <a:r>
              <a:rPr lang="en-CA" dirty="0" smtClean="0"/>
              <a:t>Depending on the OS implementations, “high” can be the smallest or largest value used.</a:t>
            </a:r>
          </a:p>
          <a:p>
            <a:pPr lvl="2"/>
            <a:r>
              <a:rPr lang="en-CA" dirty="0" smtClean="0"/>
              <a:t>i.e. 0 is highest in Linux, but lowest in Windows</a:t>
            </a:r>
          </a:p>
          <a:p>
            <a:pPr lvl="2"/>
            <a:r>
              <a:rPr lang="en-CA" dirty="0" smtClean="0"/>
              <a:t>We’ll assume 1 is highest for this example</a:t>
            </a:r>
          </a:p>
          <a:p>
            <a:pPr lvl="1"/>
            <a:endParaRPr lang="en-CA"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327" y="4367783"/>
            <a:ext cx="8559373" cy="1484377"/>
          </a:xfrm>
          <a:prstGeom prst="rect">
            <a:avLst/>
          </a:prstGeom>
        </p:spPr>
      </p:pic>
      <p:sp>
        <p:nvSpPr>
          <p:cNvPr id="5" name="Slide Number Placeholder 4"/>
          <p:cNvSpPr>
            <a:spLocks noGrp="1"/>
          </p:cNvSpPr>
          <p:nvPr>
            <p:ph type="sldNum" sz="quarter" idx="12"/>
          </p:nvPr>
        </p:nvSpPr>
        <p:spPr/>
        <p:txBody>
          <a:bodyPr/>
          <a:lstStyle/>
          <a:p>
            <a:fld id="{FDDB6027-878D-A249-A7C0-2BF119D95C83}" type="slidenum">
              <a:rPr lang="en-US" smtClean="0"/>
              <a:t>29</a:t>
            </a:fld>
            <a:endParaRPr lang="en-US"/>
          </a:p>
        </p:txBody>
      </p:sp>
    </p:spTree>
    <p:extLst>
      <p:ext uri="{BB962C8B-B14F-4D97-AF65-F5344CB8AC3E}">
        <p14:creationId xmlns:p14="http://schemas.microsoft.com/office/powerpoint/2010/main" val="125958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4050" dirty="0"/>
              <a:t>CPU Scheduler</a:t>
            </a:r>
          </a:p>
        </p:txBody>
      </p:sp>
      <p:sp>
        <p:nvSpPr>
          <p:cNvPr id="13317" name="Rectangle 3"/>
          <p:cNvSpPr>
            <a:spLocks noGrp="1" noChangeArrowheads="1"/>
          </p:cNvSpPr>
          <p:nvPr>
            <p:ph type="body" idx="1"/>
          </p:nvPr>
        </p:nvSpPr>
        <p:spPr>
          <a:xfrm>
            <a:off x="838200" y="1476678"/>
            <a:ext cx="10364816" cy="3892989"/>
          </a:xfrm>
        </p:spPr>
        <p:txBody>
          <a:bodyPr>
            <a:normAutofit fontScale="85000" lnSpcReduction="20000"/>
          </a:bodyPr>
          <a:lstStyle/>
          <a:p>
            <a:pPr eaLnBrk="1" hangingPunct="1">
              <a:lnSpc>
                <a:spcPct val="90000"/>
              </a:lnSpc>
              <a:buFont typeface="Wingdings" pitchFamily="2" charset="2"/>
              <a:buChar char="q"/>
              <a:defRPr/>
            </a:pP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CPU scheduler (also known as short-term scheduler) </a:t>
            </a:r>
            <a:r>
              <a:rPr lang="en-US" altLang="en-US" dirty="0">
                <a:latin typeface="Verdana" panose="020B0604030504040204" pitchFamily="34" charset="0"/>
                <a:ea typeface="Verdana" panose="020B0604030504040204" pitchFamily="34" charset="0"/>
                <a:cs typeface="Times New Roman" panose="02020603050405020304" pitchFamily="18" charset="0"/>
              </a:rPr>
              <a:t>is a program that selects from the </a:t>
            </a:r>
            <a:r>
              <a:rPr lang="en-US" altLang="en-US" b="1" dirty="0">
                <a:latin typeface="Verdana" panose="020B0604030504040204" pitchFamily="34" charset="0"/>
                <a:ea typeface="Verdana" panose="020B0604030504040204" pitchFamily="34" charset="0"/>
                <a:cs typeface="Times New Roman" panose="02020603050405020304" pitchFamily="18" charset="0"/>
              </a:rPr>
              <a:t>ready </a:t>
            </a:r>
            <a:r>
              <a:rPr lang="en-US" altLang="en-US" dirty="0">
                <a:latin typeface="Verdana" panose="020B0604030504040204" pitchFamily="34" charset="0"/>
                <a:ea typeface="Verdana" panose="020B0604030504040204" pitchFamily="34" charset="0"/>
                <a:cs typeface="Times New Roman" panose="02020603050405020304" pitchFamily="18" charset="0"/>
              </a:rPr>
              <a:t>queue, based on scheduling algorithms, a process or a thread that should be executed next and allocates the CPU to selected process/thread</a:t>
            </a:r>
          </a:p>
          <a:p>
            <a:pPr eaLnBrk="1" hangingPunct="1">
              <a:lnSpc>
                <a:spcPct val="90000"/>
              </a:lnSpc>
              <a:buFont typeface="Wingdings"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Process</a:t>
            </a:r>
            <a:r>
              <a:rPr lang="en-US" altLang="en-US" dirty="0">
                <a:latin typeface="Verdana" panose="020B0604030504040204" pitchFamily="34" charset="0"/>
                <a:ea typeface="Verdana" panose="020B0604030504040204" pitchFamily="34" charset="0"/>
                <a:cs typeface="Times New Roman" panose="02020603050405020304" pitchFamily="18" charset="0"/>
                <a:sym typeface="Symbol" pitchFamily="18" charset="2"/>
              </a:rPr>
              <a:t>es and Threads can be described as either:</a:t>
            </a:r>
          </a:p>
          <a:p>
            <a:pPr lvl="1">
              <a:buFont typeface="Wingdings" panose="05000000000000000000" pitchFamily="2" charset="2"/>
              <a:buChar char="q"/>
              <a:defRPr/>
            </a:pPr>
            <a:r>
              <a:rPr lang="en-US"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itchFamily="18" charset="2"/>
              </a:rPr>
              <a:t>I/O-bound process/thread</a:t>
            </a:r>
            <a:r>
              <a:rPr lang="en-US" altLang="en-US" sz="2800" dirty="0">
                <a:solidFill>
                  <a:srgbClr val="000000"/>
                </a:solidFill>
                <a:latin typeface="Verdana" panose="020B0604030504040204" pitchFamily="34" charset="0"/>
                <a:ea typeface="Verdana" panose="020B0604030504040204" pitchFamily="34" charset="0"/>
                <a:cs typeface="Times New Roman" panose="02020603050405020304" pitchFamily="18" charset="0"/>
                <a:sym typeface="Symbol" pitchFamily="18" charset="2"/>
              </a:rPr>
              <a:t> </a:t>
            </a:r>
            <a:r>
              <a:rPr lang="en-US" altLang="en-US" sz="2800" dirty="0">
                <a:latin typeface="Verdana" panose="020B0604030504040204" pitchFamily="34" charset="0"/>
                <a:ea typeface="Verdana" panose="020B0604030504040204" pitchFamily="34" charset="0"/>
                <a:cs typeface="Times New Roman" panose="02020603050405020304" pitchFamily="18" charset="0"/>
                <a:sym typeface="Symbol" pitchFamily="18" charset="2"/>
              </a:rPr>
              <a:t>– spends more time doing I/O than computations, many short CPU bursts. E.g. sorting, indexing, grouping, import/export data and data transformation</a:t>
            </a:r>
          </a:p>
          <a:p>
            <a:pPr lvl="1">
              <a:buFont typeface="Wingdings" panose="05000000000000000000" pitchFamily="2" charset="2"/>
              <a:buChar char="q"/>
              <a:defRPr/>
            </a:pPr>
            <a:r>
              <a:rPr lang="en-US"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itchFamily="18" charset="2"/>
              </a:rPr>
              <a:t>CPU-bound process/thread </a:t>
            </a:r>
            <a:r>
              <a:rPr lang="en-US" altLang="en-US" sz="2800" dirty="0">
                <a:latin typeface="Verdana" panose="020B0604030504040204" pitchFamily="34" charset="0"/>
                <a:ea typeface="Verdana" panose="020B0604030504040204" pitchFamily="34" charset="0"/>
                <a:cs typeface="Times New Roman" panose="02020603050405020304" pitchFamily="18" charset="0"/>
                <a:sym typeface="Symbol" pitchFamily="18" charset="2"/>
              </a:rPr>
              <a:t>– spends more time doing computations; few very long CPU bursts. </a:t>
            </a:r>
            <a:r>
              <a:rPr lang="en-US" altLang="en-US" sz="2800" dirty="0" err="1">
                <a:latin typeface="Verdana" panose="020B0604030504040204" pitchFamily="34" charset="0"/>
                <a:ea typeface="Verdana" panose="020B0604030504040204" pitchFamily="34" charset="0"/>
                <a:cs typeface="Times New Roman" panose="02020603050405020304" pitchFamily="18" charset="0"/>
                <a:sym typeface="Symbol" pitchFamily="18" charset="2"/>
              </a:rPr>
              <a:t>e,.g</a:t>
            </a:r>
            <a:r>
              <a:rPr lang="en-US" altLang="en-US" sz="2800" dirty="0">
                <a:latin typeface="Verdana" panose="020B0604030504040204" pitchFamily="34" charset="0"/>
                <a:ea typeface="Verdana" panose="020B0604030504040204" pitchFamily="34" charset="0"/>
                <a:cs typeface="Times New Roman" panose="02020603050405020304" pitchFamily="18" charset="0"/>
                <a:sym typeface="Symbol" pitchFamily="18" charset="2"/>
              </a:rPr>
              <a:t> data classification, complex text mining, natural language processing</a:t>
            </a:r>
          </a:p>
          <a:p>
            <a:pPr>
              <a:buFont typeface="Monotype Sorts" pitchFamily="2" charset="2"/>
              <a:buChar char="n"/>
              <a:defRPr/>
            </a:pPr>
            <a:endParaRPr lang="en-US" altLang="en-US" sz="1500" dirty="0"/>
          </a:p>
          <a:p>
            <a:pPr marL="0" indent="0">
              <a:buNone/>
              <a:defRPr/>
            </a:pPr>
            <a:endParaRPr lang="en-US" altLang="en-US" sz="2700" dirty="0"/>
          </a:p>
          <a:p>
            <a:pPr marL="0" indent="0">
              <a:buNone/>
              <a:defRPr/>
            </a:pPr>
            <a:endParaRPr lang="en-US" altLang="en-US" dirty="0" smtClean="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a:t>
            </a:fld>
            <a:endParaRPr lang="en-US"/>
          </a:p>
        </p:txBody>
      </p:sp>
    </p:spTree>
    <p:extLst>
      <p:ext uri="{BB962C8B-B14F-4D97-AF65-F5344CB8AC3E}">
        <p14:creationId xmlns:p14="http://schemas.microsoft.com/office/powerpoint/2010/main" val="3088146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Preemptive Priority</a:t>
            </a:r>
            <a:endParaRPr lang="en-CA" dirty="0"/>
          </a:p>
        </p:txBody>
      </p:sp>
      <p:sp>
        <p:nvSpPr>
          <p:cNvPr id="3" name="Content Placeholder 2"/>
          <p:cNvSpPr>
            <a:spLocks noGrp="1"/>
          </p:cNvSpPr>
          <p:nvPr>
            <p:ph idx="1"/>
          </p:nvPr>
        </p:nvSpPr>
        <p:spPr/>
        <p:txBody>
          <a:bodyPr/>
          <a:lstStyle/>
          <a:p>
            <a:r>
              <a:rPr lang="en-CA" dirty="0" smtClean="0"/>
              <a:t>Same idea, but now a higher priority process can “kick out” a lower priority process that is currently executing</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98" y="3364018"/>
            <a:ext cx="10488135" cy="1801370"/>
          </a:xfrm>
          <a:prstGeom prst="rect">
            <a:avLst/>
          </a:prstGeom>
        </p:spPr>
      </p:pic>
      <p:sp>
        <p:nvSpPr>
          <p:cNvPr id="5" name="Slide Number Placeholder 4"/>
          <p:cNvSpPr>
            <a:spLocks noGrp="1"/>
          </p:cNvSpPr>
          <p:nvPr>
            <p:ph type="sldNum" sz="quarter" idx="12"/>
          </p:nvPr>
        </p:nvSpPr>
        <p:spPr/>
        <p:txBody>
          <a:bodyPr/>
          <a:lstStyle/>
          <a:p>
            <a:fld id="{FDDB6027-878D-A249-A7C0-2BF119D95C83}" type="slidenum">
              <a:rPr lang="en-US" smtClean="0"/>
              <a:t>30</a:t>
            </a:fld>
            <a:endParaRPr lang="en-US"/>
          </a:p>
        </p:txBody>
      </p:sp>
    </p:spTree>
    <p:extLst>
      <p:ext uri="{BB962C8B-B14F-4D97-AF65-F5344CB8AC3E}">
        <p14:creationId xmlns:p14="http://schemas.microsoft.com/office/powerpoint/2010/main" val="2792294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CA" altLang="en-US" dirty="0" smtClean="0"/>
              <a:t>CPU Scheduling Algorithms</a:t>
            </a:r>
          </a:p>
        </p:txBody>
      </p:sp>
      <p:sp>
        <p:nvSpPr>
          <p:cNvPr id="46083" name="Content Placeholder 2"/>
          <p:cNvSpPr>
            <a:spLocks noGrp="1"/>
          </p:cNvSpPr>
          <p:nvPr>
            <p:ph idx="1"/>
          </p:nvPr>
        </p:nvSpPr>
        <p:spPr/>
        <p:txBody>
          <a:bodyPr/>
          <a:lstStyle/>
          <a:p>
            <a:pPr>
              <a:buFont typeface="Wingdings" panose="05000000000000000000" pitchFamily="2" charset="2"/>
              <a:buChar char="q"/>
            </a:pPr>
            <a:r>
              <a:rPr lang="en-CA" altLang="en-US" sz="2700" dirty="0">
                <a:latin typeface="Times New Roman" panose="02020603050405020304" pitchFamily="18" charset="0"/>
                <a:cs typeface="Times New Roman" panose="02020603050405020304" pitchFamily="18" charset="0"/>
                <a:hlinkClick r:id="rId2"/>
              </a:rPr>
              <a:t>https://www.youtube.com/watch?v=1ikcIKDGEz4</a:t>
            </a:r>
            <a:endParaRPr lang="en-CA" altLang="en-US" sz="2700" dirty="0">
              <a:latin typeface="Times New Roman" panose="02020603050405020304" pitchFamily="18" charset="0"/>
              <a:cs typeface="Times New Roman" panose="02020603050405020304" pitchFamily="18" charset="0"/>
            </a:endParaRPr>
          </a:p>
          <a:p>
            <a:endParaRPr lang="en-CA" altLang="en-US" sz="27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31</a:t>
            </a:fld>
            <a:endParaRPr lang="en-US"/>
          </a:p>
        </p:txBody>
      </p:sp>
    </p:spTree>
    <p:extLst>
      <p:ext uri="{BB962C8B-B14F-4D97-AF65-F5344CB8AC3E}">
        <p14:creationId xmlns:p14="http://schemas.microsoft.com/office/powerpoint/2010/main" val="2680278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411"/>
            <a:ext cx="10515600" cy="1325563"/>
          </a:xfrm>
        </p:spPr>
        <p:txBody>
          <a:bodyPr/>
          <a:lstStyle/>
          <a:p>
            <a:r>
              <a:rPr lang="en-US" altLang="en-US" dirty="0"/>
              <a:t>Multilevel Queue</a:t>
            </a:r>
            <a:endParaRPr lang="en-CA" dirty="0"/>
          </a:p>
        </p:txBody>
      </p:sp>
      <p:sp>
        <p:nvSpPr>
          <p:cNvPr id="3" name="Content Placeholder 2"/>
          <p:cNvSpPr>
            <a:spLocks noGrp="1"/>
          </p:cNvSpPr>
          <p:nvPr>
            <p:ph idx="1"/>
          </p:nvPr>
        </p:nvSpPr>
        <p:spPr>
          <a:xfrm>
            <a:off x="838200" y="1241965"/>
            <a:ext cx="10659894" cy="4711362"/>
          </a:xfrm>
        </p:spPr>
        <p:txBody>
          <a:bodyPr>
            <a:no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Ready queue is partitioned into separate queues, </a:t>
            </a:r>
            <a:r>
              <a:rPr lang="en-US" altLang="en-US" sz="2400" dirty="0" err="1">
                <a:latin typeface="Verdana" panose="020B0604030504040204" pitchFamily="34" charset="0"/>
                <a:ea typeface="Verdana" panose="020B0604030504040204" pitchFamily="34" charset="0"/>
                <a:cs typeface="Times New Roman" panose="02020603050405020304" pitchFamily="18" charset="0"/>
              </a:rPr>
              <a:t>eg</a:t>
            </a:r>
            <a:r>
              <a:rPr lang="en-US" altLang="en-US" sz="2400" dirty="0">
                <a:latin typeface="Verdana" panose="020B0604030504040204" pitchFamily="34" charset="0"/>
                <a:ea typeface="Verdana" panose="020B0604030504040204" pitchFamily="34" charset="0"/>
                <a:cs typeface="Times New Roman" panose="02020603050405020304" pitchFamily="18" charset="0"/>
              </a:rPr>
              <a:t>:</a:t>
            </a:r>
          </a:p>
          <a:p>
            <a:pPr lvl="1">
              <a:buFont typeface="Wingdings" panose="05000000000000000000" pitchFamily="2" charset="2"/>
              <a:buChar char="q"/>
            </a:pPr>
            <a:r>
              <a:rPr lang="en-US" altLang="en-US" b="1" dirty="0">
                <a:solidFill>
                  <a:srgbClr val="3366FF"/>
                </a:solidFill>
                <a:latin typeface="Verdana" panose="020B0604030504040204" pitchFamily="34" charset="0"/>
                <a:ea typeface="Verdana" panose="020B0604030504040204" pitchFamily="34" charset="0"/>
                <a:cs typeface="Times New Roman" panose="02020603050405020304" pitchFamily="18" charset="0"/>
              </a:rPr>
              <a:t>foreground</a:t>
            </a:r>
            <a:r>
              <a:rPr lang="en-US" altLang="en-US" dirty="0">
                <a:latin typeface="Verdana" panose="020B0604030504040204" pitchFamily="34" charset="0"/>
                <a:ea typeface="Verdana" panose="020B0604030504040204" pitchFamily="34" charset="0"/>
                <a:cs typeface="Times New Roman" panose="02020603050405020304" pitchFamily="18" charset="0"/>
              </a:rPr>
              <a:t> (interactive)</a:t>
            </a:r>
          </a:p>
          <a:p>
            <a:pPr lvl="1">
              <a:buFont typeface="Wingdings" panose="05000000000000000000" pitchFamily="2" charset="2"/>
              <a:buChar char="q"/>
            </a:pPr>
            <a:r>
              <a:rPr lang="en-US" altLang="en-US" b="1" dirty="0">
                <a:solidFill>
                  <a:srgbClr val="3366FF"/>
                </a:solidFill>
                <a:latin typeface="Verdana" panose="020B0604030504040204" pitchFamily="34" charset="0"/>
                <a:ea typeface="Verdana" panose="020B0604030504040204" pitchFamily="34" charset="0"/>
                <a:cs typeface="Times New Roman" panose="02020603050405020304" pitchFamily="18" charset="0"/>
              </a:rPr>
              <a:t>background</a:t>
            </a:r>
            <a:r>
              <a:rPr lang="en-US" altLang="en-US" dirty="0">
                <a:latin typeface="Verdana" panose="020B0604030504040204" pitchFamily="34" charset="0"/>
                <a:ea typeface="Verdana" panose="020B0604030504040204" pitchFamily="34" charset="0"/>
                <a:cs typeface="Times New Roman" panose="02020603050405020304" pitchFamily="18" charset="0"/>
              </a:rPr>
              <a:t> (batch)</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Each queue has its own scheduling algorithm:</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foreground – RR</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background – FCFS</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Scheduling must be done between the queues:</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Fixed priority scheduling; (i.e., serve all from foreground then from background).  </a:t>
            </a: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Possibility of starvation.</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Time slice – each queue gets a certain amount of CPU time which it can schedule amongst its processes; i.e., 80% to foreground in RR</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20% to background in FCFS </a:t>
            </a:r>
          </a:p>
          <a:p>
            <a:endParaRPr lang="en-CA" dirty="0">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32</a:t>
            </a:fld>
            <a:endParaRPr lang="en-US"/>
          </a:p>
        </p:txBody>
      </p:sp>
    </p:spTree>
    <p:extLst>
      <p:ext uri="{BB962C8B-B14F-4D97-AF65-F5344CB8AC3E}">
        <p14:creationId xmlns:p14="http://schemas.microsoft.com/office/powerpoint/2010/main" val="328675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Multilevel Queue Scheduling</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5"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747" y="1369702"/>
            <a:ext cx="7626340" cy="448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DDB6027-878D-A249-A7C0-2BF119D95C83}" type="slidenum">
              <a:rPr lang="en-US" smtClean="0"/>
              <a:t>33</a:t>
            </a:fld>
            <a:endParaRPr lang="en-US"/>
          </a:p>
        </p:txBody>
      </p:sp>
    </p:spTree>
    <p:extLst>
      <p:ext uri="{BB962C8B-B14F-4D97-AF65-F5344CB8AC3E}">
        <p14:creationId xmlns:p14="http://schemas.microsoft.com/office/powerpoint/2010/main" val="2740374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Multilevel Feedback Queues</a:t>
            </a:r>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33" y="1690688"/>
            <a:ext cx="11052347" cy="4505592"/>
          </a:xfrm>
          <a:prstGeom prst="rect">
            <a:avLst/>
          </a:prstGeom>
        </p:spPr>
      </p:pic>
      <p:sp>
        <p:nvSpPr>
          <p:cNvPr id="3" name="Slide Number Placeholder 2"/>
          <p:cNvSpPr>
            <a:spLocks noGrp="1"/>
          </p:cNvSpPr>
          <p:nvPr>
            <p:ph type="sldNum" sz="quarter" idx="12"/>
          </p:nvPr>
        </p:nvSpPr>
        <p:spPr/>
        <p:txBody>
          <a:bodyPr/>
          <a:lstStyle/>
          <a:p>
            <a:fld id="{FDDB6027-878D-A249-A7C0-2BF119D95C83}" type="slidenum">
              <a:rPr lang="en-US" smtClean="0"/>
              <a:t>34</a:t>
            </a:fld>
            <a:endParaRPr lang="en-US"/>
          </a:p>
        </p:txBody>
      </p:sp>
    </p:spTree>
    <p:extLst>
      <p:ext uri="{BB962C8B-B14F-4D97-AF65-F5344CB8AC3E}">
        <p14:creationId xmlns:p14="http://schemas.microsoft.com/office/powerpoint/2010/main" val="628971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Windows Scheduling</a:t>
            </a:r>
            <a:endParaRPr lang="en-CA" dirty="0"/>
          </a:p>
        </p:txBody>
      </p:sp>
      <p:sp>
        <p:nvSpPr>
          <p:cNvPr id="3" name="Content Placeholder 2"/>
          <p:cNvSpPr>
            <a:spLocks noGrp="1"/>
          </p:cNvSpPr>
          <p:nvPr>
            <p:ph idx="1"/>
          </p:nvPr>
        </p:nvSpPr>
        <p:spPr>
          <a:xfrm>
            <a:off x="838200" y="1436518"/>
            <a:ext cx="10515600" cy="4351338"/>
          </a:xfrm>
        </p:spPr>
        <p:txBody>
          <a:bodyPr>
            <a:noAutofit/>
          </a:bodyPr>
          <a:lstStyle/>
          <a:p>
            <a:pPr>
              <a:buFont typeface="Wingdings" panose="05000000000000000000" pitchFamily="2" charset="2"/>
              <a:buChar char="q"/>
            </a:pPr>
            <a:r>
              <a:rPr lang="en-CA" altLang="en-US" b="1" dirty="0">
                <a:latin typeface="Verdana" panose="020B0604030504040204" pitchFamily="34" charset="0"/>
                <a:ea typeface="Verdana" panose="020B0604030504040204" pitchFamily="34" charset="0"/>
                <a:cs typeface="Times New Roman" panose="02020603050405020304" pitchFamily="18" charset="0"/>
              </a:rPr>
              <a:t>Windows implements a </a:t>
            </a:r>
            <a:r>
              <a:rPr lang="en-CA" altLang="en-US" b="1" dirty="0" err="1">
                <a:solidFill>
                  <a:srgbClr val="FF0000"/>
                </a:solidFill>
                <a:latin typeface="Verdana" panose="020B0604030504040204" pitchFamily="34" charset="0"/>
                <a:ea typeface="Verdana" panose="020B0604030504040204" pitchFamily="34" charset="0"/>
                <a:cs typeface="Times New Roman" panose="02020603050405020304" pitchFamily="18" charset="0"/>
              </a:rPr>
              <a:t>preemptive</a:t>
            </a:r>
            <a:r>
              <a:rPr lang="en-CA"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 scheduler.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Windows uses priority-based preemptive scheduling</a:t>
            </a:r>
            <a:r>
              <a:rPr lang="en-US" altLang="en-US" dirty="0">
                <a:latin typeface="Verdana" panose="020B0604030504040204" pitchFamily="34" charset="0"/>
                <a:ea typeface="Verdana" panose="020B0604030504040204" pitchFamily="34" charset="0"/>
                <a:cs typeface="Times New Roman" panose="02020603050405020304" pitchFamily="18" charset="0"/>
              </a:rPr>
              <a:t>. Highest-priority thread runs next</a:t>
            </a:r>
            <a:r>
              <a:rPr lang="en-CA" altLang="en-US" dirty="0">
                <a:latin typeface="Verdana" panose="020B0604030504040204" pitchFamily="34" charset="0"/>
                <a:ea typeface="Verdana" panose="020B0604030504040204" pitchFamily="34" charset="0"/>
                <a:cs typeface="Times New Roman" panose="02020603050405020304" pitchFamily="18" charset="0"/>
              </a:rPr>
              <a:t>. If a thread with a higher priority becomes ready to run, the currently running thread might be </a:t>
            </a:r>
            <a:r>
              <a:rPr lang="en-CA" altLang="en-US" dirty="0" err="1">
                <a:latin typeface="Verdana" panose="020B0604030504040204" pitchFamily="34" charset="0"/>
                <a:ea typeface="Verdana" panose="020B0604030504040204" pitchFamily="34" charset="0"/>
                <a:cs typeface="Times New Roman" panose="02020603050405020304" pitchFamily="18" charset="0"/>
              </a:rPr>
              <a:t>preempted</a:t>
            </a:r>
            <a:r>
              <a:rPr lang="en-CA" altLang="en-US" dirty="0">
                <a:latin typeface="Verdana" panose="020B0604030504040204" pitchFamily="34" charset="0"/>
                <a:ea typeface="Verdana" panose="020B0604030504040204" pitchFamily="34" charset="0"/>
                <a:cs typeface="Times New Roman" panose="02020603050405020304" pitchFamily="18" charset="0"/>
              </a:rPr>
              <a:t> before finishing its time slice. In fact, a thread can be selected to run next and be </a:t>
            </a:r>
            <a:r>
              <a:rPr lang="en-CA" altLang="en-US" dirty="0" err="1">
                <a:latin typeface="Verdana" panose="020B0604030504040204" pitchFamily="34" charset="0"/>
                <a:ea typeface="Verdana" panose="020B0604030504040204" pitchFamily="34" charset="0"/>
                <a:cs typeface="Times New Roman" panose="02020603050405020304" pitchFamily="18" charset="0"/>
              </a:rPr>
              <a:t>preempted</a:t>
            </a:r>
            <a:r>
              <a:rPr lang="en-CA" altLang="en-US" dirty="0">
                <a:latin typeface="Verdana" panose="020B0604030504040204" pitchFamily="34" charset="0"/>
                <a:ea typeface="Verdana" panose="020B0604030504040204" pitchFamily="34" charset="0"/>
                <a:cs typeface="Times New Roman" panose="02020603050405020304" pitchFamily="18" charset="0"/>
              </a:rPr>
              <a:t> before even beginning its quantum</a:t>
            </a:r>
            <a:r>
              <a:rPr lang="en-CA" altLang="en-US" dirty="0" smtClean="0">
                <a:latin typeface="Verdana" panose="020B0604030504040204" pitchFamily="34" charset="0"/>
                <a:ea typeface="Verdana" panose="020B0604030504040204" pitchFamily="34" charset="0"/>
                <a:cs typeface="Times New Roman" panose="02020603050405020304" pitchFamily="18" charset="0"/>
              </a:rPr>
              <a:t>!</a:t>
            </a:r>
            <a:endParaRPr lang="en-CA" altLang="en-US" dirty="0">
              <a:latin typeface="Verdana" panose="020B0604030504040204" pitchFamily="34" charset="0"/>
              <a:ea typeface="Verdana" panose="020B060403050404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35</a:t>
            </a:fld>
            <a:endParaRPr lang="en-US"/>
          </a:p>
        </p:txBody>
      </p:sp>
    </p:spTree>
    <p:extLst>
      <p:ext uri="{BB962C8B-B14F-4D97-AF65-F5344CB8AC3E}">
        <p14:creationId xmlns:p14="http://schemas.microsoft.com/office/powerpoint/2010/main" val="37934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Windows Scheduling</a:t>
            </a:r>
            <a:endParaRPr lang="en-CA" dirty="0"/>
          </a:p>
        </p:txBody>
      </p:sp>
      <p:sp>
        <p:nvSpPr>
          <p:cNvPr id="4" name="Content Placeholder 3"/>
          <p:cNvSpPr>
            <a:spLocks noGrp="1"/>
          </p:cNvSpPr>
          <p:nvPr>
            <p:ph idx="1"/>
          </p:nvPr>
        </p:nvSpPr>
        <p:spPr>
          <a:xfrm>
            <a:off x="838200" y="1494885"/>
            <a:ext cx="10515600" cy="4351338"/>
          </a:xfrm>
        </p:spPr>
        <p:txBody>
          <a:bodyPr>
            <a:normAutofit lnSpcReduction="10000"/>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Thread runs </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until:</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It is done (task is completed)</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Blocks for I/O. It enters </a:t>
            </a:r>
            <a:r>
              <a:rPr lang="en-US" altLang="en-US" sz="2800" dirty="0" smtClean="0">
                <a:latin typeface="Verdana" panose="020B0604030504040204" pitchFamily="34" charset="0"/>
                <a:ea typeface="Verdana" panose="020B0604030504040204" pitchFamily="34" charset="0"/>
                <a:cs typeface="Times New Roman" panose="02020603050405020304" pitchFamily="18" charset="0"/>
              </a:rPr>
              <a:t>into a </a:t>
            </a:r>
            <a:r>
              <a:rPr lang="en-US" altLang="en-US" sz="2800" dirty="0">
                <a:latin typeface="Verdana" panose="020B0604030504040204" pitchFamily="34" charset="0"/>
                <a:ea typeface="Verdana" panose="020B0604030504040204" pitchFamily="34" charset="0"/>
                <a:cs typeface="Times New Roman" panose="02020603050405020304" pitchFamily="18" charset="0"/>
              </a:rPr>
              <a:t>wait state </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Uses time slice (quantum expires). It yields execution.</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The thread is preempted by higher-priority thread </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Thread priority changes, either because of a system service call or Windows itself changes the priority value</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Thread’s processor affinity changes so it will no longer run on the processor on which it was running</a:t>
            </a:r>
          </a:p>
          <a:p>
            <a:endParaRPr lang="en-CA" sz="4000" dirty="0">
              <a:latin typeface="Verdana" panose="020B0604030504040204" pitchFamily="34" charset="0"/>
              <a:ea typeface="Verdana" panose="020B0604030504040204" pitchFamily="34" charset="0"/>
            </a:endParaRPr>
          </a:p>
          <a:p>
            <a:endParaRPr lang="en-CA"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36</a:t>
            </a:fld>
            <a:endParaRPr lang="en-US"/>
          </a:p>
        </p:txBody>
      </p:sp>
    </p:spTree>
    <p:extLst>
      <p:ext uri="{BB962C8B-B14F-4D97-AF65-F5344CB8AC3E}">
        <p14:creationId xmlns:p14="http://schemas.microsoft.com/office/powerpoint/2010/main" val="2807433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Windows Scheduling </a:t>
            </a:r>
            <a:endParaRPr lang="en-CA" dirty="0"/>
          </a:p>
        </p:txBody>
      </p:sp>
      <p:sp>
        <p:nvSpPr>
          <p:cNvPr id="3" name="Content Placeholder 2"/>
          <p:cNvSpPr>
            <a:spLocks noGrp="1"/>
          </p:cNvSpPr>
          <p:nvPr>
            <p:ph idx="1"/>
          </p:nvPr>
        </p:nvSpPr>
        <p:spPr>
          <a:xfrm>
            <a:off x="838200" y="1494884"/>
            <a:ext cx="10515600" cy="4351338"/>
          </a:xfrm>
        </p:spPr>
        <p:txBody>
          <a:bodyPr>
            <a:norm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Real-time threads can preempt non-real-time</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Windows supports 32-level priority scheme. </a:t>
            </a:r>
          </a:p>
          <a:p>
            <a:pPr lvl="1">
              <a:buFont typeface="Wingdings" panose="05000000000000000000" pitchFamily="2" charset="2"/>
              <a:buChar char="q"/>
            </a:pP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Variable class </a:t>
            </a:r>
            <a:r>
              <a:rPr lang="en-US" altLang="en-US" dirty="0">
                <a:latin typeface="Verdana" panose="020B0604030504040204" pitchFamily="34" charset="0"/>
                <a:ea typeface="Verdana" panose="020B0604030504040204" pitchFamily="34" charset="0"/>
                <a:cs typeface="Times New Roman" panose="02020603050405020304" pitchFamily="18" charset="0"/>
              </a:rPr>
              <a:t>is 1-15,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real-time class </a:t>
            </a:r>
            <a:r>
              <a:rPr lang="en-US" altLang="en-US" dirty="0">
                <a:latin typeface="Verdana" panose="020B0604030504040204" pitchFamily="34" charset="0"/>
                <a:ea typeface="Verdana" panose="020B0604030504040204" pitchFamily="34" charset="0"/>
                <a:cs typeface="Times New Roman" panose="02020603050405020304" pitchFamily="18" charset="0"/>
              </a:rPr>
              <a:t>is</a:t>
            </a:r>
            <a:r>
              <a:rPr lang="en-US" altLang="en-US" b="1" dirty="0">
                <a:solidFill>
                  <a:srgbClr val="3366FF"/>
                </a:solidFill>
                <a:latin typeface="Verdana" panose="020B0604030504040204" pitchFamily="34" charset="0"/>
                <a:ea typeface="Verdana" panose="020B0604030504040204" pitchFamily="34" charset="0"/>
                <a:cs typeface="Times New Roman" panose="02020603050405020304" pitchFamily="18" charset="0"/>
              </a:rPr>
              <a:t> </a:t>
            </a:r>
            <a:r>
              <a:rPr lang="en-US" altLang="en-US" dirty="0">
                <a:latin typeface="Verdana" panose="020B0604030504040204" pitchFamily="34" charset="0"/>
                <a:ea typeface="Verdana" panose="020B0604030504040204" pitchFamily="34" charset="0"/>
                <a:cs typeface="Times New Roman" panose="02020603050405020304" pitchFamily="18" charset="0"/>
              </a:rPr>
              <a:t>16-31</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Priority 0 is memory-management thread</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There is a queue for each priority</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If no runnable thread, the system runs </a:t>
            </a: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idle thread</a:t>
            </a:r>
          </a:p>
          <a:p>
            <a:pPr>
              <a:buFont typeface="Wingdings" panose="05000000000000000000" pitchFamily="2" charset="2"/>
              <a:buChar char="q"/>
            </a:pPr>
            <a:r>
              <a:rPr lang="en-US" altLang="en-US" sz="2400" b="1" dirty="0">
                <a:solidFill>
                  <a:srgbClr val="3366FF"/>
                </a:solidFill>
                <a:latin typeface="Verdana" panose="020B0604030504040204" pitchFamily="34" charset="0"/>
                <a:ea typeface="Verdana" panose="020B0604030504040204" pitchFamily="34" charset="0"/>
                <a:cs typeface="Times New Roman" panose="02020603050405020304" pitchFamily="18" charset="0"/>
                <a:hlinkClick r:id="rId2"/>
              </a:rPr>
              <a:t>https://msdn.microsoft.com/en-us/library/windows/desktop/ms685100%28v=vs.85%29.aspx</a:t>
            </a:r>
            <a:endParaRPr lang="en-US" altLang="en-US" sz="2400" b="1" dirty="0">
              <a:solidFill>
                <a:srgbClr val="3366FF"/>
              </a:solidFill>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pPr>
            <a:endParaRPr lang="en-US" altLang="en-US" sz="2400" b="1" dirty="0">
              <a:solidFill>
                <a:srgbClr val="3366FF"/>
              </a:solidFill>
              <a:latin typeface="Verdana" panose="020B0604030504040204" pitchFamily="34" charset="0"/>
              <a:ea typeface="Verdana" panose="020B0604030504040204" pitchFamily="34" charset="0"/>
              <a:cs typeface="Times New Roman" panose="02020603050405020304" pitchFamily="18" charset="0"/>
            </a:endParaRPr>
          </a:p>
          <a:p>
            <a:endParaRPr lang="en-CA" altLang="en-US" sz="2400" dirty="0">
              <a:latin typeface="Verdana" panose="020B0604030504040204" pitchFamily="34" charset="0"/>
              <a:ea typeface="Verdana" panose="020B0604030504040204" pitchFamily="34" charset="0"/>
            </a:endParaRPr>
          </a:p>
          <a:p>
            <a:endParaRPr lang="en-CA" sz="3200" dirty="0">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37</a:t>
            </a:fld>
            <a:endParaRPr lang="en-US"/>
          </a:p>
        </p:txBody>
      </p:sp>
    </p:spTree>
    <p:extLst>
      <p:ext uri="{BB962C8B-B14F-4D97-AF65-F5344CB8AC3E}">
        <p14:creationId xmlns:p14="http://schemas.microsoft.com/office/powerpoint/2010/main" val="2087626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Windows Priority Classes</a:t>
            </a:r>
            <a:endParaRPr lang="en-CA" dirty="0"/>
          </a:p>
        </p:txBody>
      </p:sp>
      <p:sp>
        <p:nvSpPr>
          <p:cNvPr id="3" name="Content Placeholder 2"/>
          <p:cNvSpPr>
            <a:spLocks noGrp="1"/>
          </p:cNvSpPr>
          <p:nvPr>
            <p:ph idx="1"/>
          </p:nvPr>
        </p:nvSpPr>
        <p:spPr>
          <a:xfrm>
            <a:off x="838200" y="1397608"/>
            <a:ext cx="10515600" cy="4351338"/>
          </a:xfrm>
        </p:spPr>
        <p:txBody>
          <a:bodyPr>
            <a:no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Win32 API identifies several priority classes to which a process can belong</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REALTIME_PRIORITY_CLASS, HIGH_PRIORITY_CLASS, ABOVE_NORMAL_PRIORITY_CLASS,NORMAL_PRIORITY_CLASS, BELOW_NORMAL_PRIORITY_CLASS, IDLE_PRIORITY_CLASS</a:t>
            </a:r>
            <a:endParaRPr lang="en-US" altLang="en-US" b="1" dirty="0">
              <a:solidFill>
                <a:srgbClr val="3366FF"/>
              </a:solidFill>
              <a:latin typeface="Verdana" panose="020B0604030504040204" pitchFamily="34" charset="0"/>
              <a:ea typeface="Verdana" panose="020B0604030504040204" pitchFamily="34" charset="0"/>
              <a:cs typeface="Times New Roman" panose="02020603050405020304" pitchFamily="18" charset="0"/>
            </a:endParaRP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All are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variable</a:t>
            </a:r>
            <a:r>
              <a:rPr lang="en-US" altLang="en-US" dirty="0">
                <a:latin typeface="Verdana" panose="020B0604030504040204" pitchFamily="34" charset="0"/>
                <a:ea typeface="Verdana" panose="020B0604030504040204" pitchFamily="34" charset="0"/>
                <a:cs typeface="Times New Roman" panose="02020603050405020304" pitchFamily="18" charset="0"/>
              </a:rPr>
              <a:t> except REALTIME</a:t>
            </a:r>
          </a:p>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A thread within a given priority class has a relative priority</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TIME_CRITICAL, HIGHEST, ABOVE_NORMAL, NORMAL, BELOW_NORMAL, LOWEST, </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IDLE</a:t>
            </a:r>
            <a:endParaRPr lang="en-US" altLang="en-US" dirty="0">
              <a:latin typeface="Verdana" panose="020B0604030504040204" pitchFamily="34" charset="0"/>
              <a:ea typeface="Verdana" panose="020B060403050404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38</a:t>
            </a:fld>
            <a:endParaRPr lang="en-US"/>
          </a:p>
        </p:txBody>
      </p:sp>
    </p:spTree>
    <p:extLst>
      <p:ext uri="{BB962C8B-B14F-4D97-AF65-F5344CB8AC3E}">
        <p14:creationId xmlns:p14="http://schemas.microsoft.com/office/powerpoint/2010/main" val="1482960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Windows Priority Classes</a:t>
            </a:r>
            <a:endParaRPr lang="en-CA" dirty="0"/>
          </a:p>
        </p:txBody>
      </p:sp>
      <p:sp>
        <p:nvSpPr>
          <p:cNvPr id="4" name="Content Placeholder 3"/>
          <p:cNvSpPr>
            <a:spLocks noGrp="1"/>
          </p:cNvSpPr>
          <p:nvPr>
            <p:ph idx="1"/>
          </p:nvPr>
        </p:nvSpPr>
        <p:spPr>
          <a:xfrm>
            <a:off x="838200" y="1436519"/>
            <a:ext cx="10515600" cy="4351338"/>
          </a:xfrm>
        </p:spPr>
        <p:txBody>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Priority class and relative priority combine </a:t>
            </a:r>
            <a:r>
              <a:rPr lang="en-US" altLang="en-US" dirty="0" smtClean="0">
                <a:latin typeface="Verdana" panose="020B0604030504040204" pitchFamily="34" charset="0"/>
                <a:ea typeface="Verdana" panose="020B0604030504040204" pitchFamily="34" charset="0"/>
                <a:cs typeface="Times New Roman" panose="02020603050405020304" pitchFamily="18" charset="0"/>
              </a:rPr>
              <a:t>gives </a:t>
            </a:r>
            <a:r>
              <a:rPr lang="en-US" altLang="en-US" dirty="0">
                <a:latin typeface="Verdana" panose="020B0604030504040204" pitchFamily="34" charset="0"/>
                <a:ea typeface="Verdana" panose="020B0604030504040204" pitchFamily="34" charset="0"/>
                <a:cs typeface="Times New Roman" panose="02020603050405020304" pitchFamily="18" charset="0"/>
              </a:rPr>
              <a:t>numeric priority</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Base priority is </a:t>
            </a:r>
            <a:r>
              <a:rPr lang="en-US" altLang="en-US" dirty="0">
                <a:solidFill>
                  <a:srgbClr val="FF0000"/>
                </a:solidFill>
                <a:latin typeface="Verdana" panose="020B0604030504040204" pitchFamily="34" charset="0"/>
                <a:ea typeface="Verdana" panose="020B0604030504040204" pitchFamily="34" charset="0"/>
                <a:cs typeface="Times New Roman" panose="02020603050405020304" pitchFamily="18" charset="0"/>
              </a:rPr>
              <a:t>NORMAL</a:t>
            </a:r>
            <a:r>
              <a:rPr lang="en-US" altLang="en-US" dirty="0">
                <a:latin typeface="Verdana" panose="020B0604030504040204" pitchFamily="34" charset="0"/>
                <a:ea typeface="Verdana" panose="020B0604030504040204" pitchFamily="34" charset="0"/>
                <a:cs typeface="Times New Roman" panose="02020603050405020304" pitchFamily="18" charset="0"/>
              </a:rPr>
              <a:t> within the class</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If quantum expires, priority lowered, but never below base</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If wait occurs,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priority boosted </a:t>
            </a:r>
            <a:r>
              <a:rPr lang="en-US" altLang="en-US" dirty="0">
                <a:latin typeface="Verdana" panose="020B0604030504040204" pitchFamily="34" charset="0"/>
                <a:ea typeface="Verdana" panose="020B0604030504040204" pitchFamily="34" charset="0"/>
                <a:cs typeface="Times New Roman" panose="02020603050405020304" pitchFamily="18" charset="0"/>
              </a:rPr>
              <a:t>depending on what was waited for</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Foreground window given 3x priority boost</a:t>
            </a:r>
          </a:p>
          <a:p>
            <a:endParaRPr lang="en-CA" sz="4000" dirty="0">
              <a:latin typeface="Verdana" panose="020B0604030504040204" pitchFamily="34" charset="0"/>
              <a:ea typeface="Verdana" panose="020B0604030504040204" pitchFamily="34" charset="0"/>
            </a:endParaRPr>
          </a:p>
          <a:p>
            <a:endParaRPr lang="en-CA"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39</a:t>
            </a:fld>
            <a:endParaRPr lang="en-US"/>
          </a:p>
        </p:txBody>
      </p:sp>
    </p:spTree>
    <p:extLst>
      <p:ext uri="{BB962C8B-B14F-4D97-AF65-F5344CB8AC3E}">
        <p14:creationId xmlns:p14="http://schemas.microsoft.com/office/powerpoint/2010/main" val="173422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altLang="en-US" dirty="0"/>
              <a:t>CPU and I/O Bursts</a:t>
            </a:r>
          </a:p>
        </p:txBody>
      </p:sp>
      <p:sp>
        <p:nvSpPr>
          <p:cNvPr id="14340" name="Rectangle 3"/>
          <p:cNvSpPr>
            <a:spLocks noGrp="1" noChangeArrowheads="1"/>
          </p:cNvSpPr>
          <p:nvPr>
            <p:ph type="body" idx="1"/>
          </p:nvPr>
        </p:nvSpPr>
        <p:spPr>
          <a:xfrm>
            <a:off x="1446831" y="1568364"/>
            <a:ext cx="4419600" cy="4099322"/>
          </a:xfrm>
        </p:spPr>
        <p:txBody>
          <a:bodyPr/>
          <a:lstStyle/>
          <a:p>
            <a:pPr eaLnBrk="1" hangingPunct="1">
              <a:buFontTx/>
              <a:buNone/>
            </a:pPr>
            <a:r>
              <a:rPr lang="en-US" altLang="en-US" sz="21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Threads can be described as either:</a:t>
            </a:r>
          </a:p>
          <a:p>
            <a:pPr eaLnBrk="1" hangingPunct="1">
              <a:buFontTx/>
              <a:buNone/>
            </a:pPr>
            <a:endParaRPr lang="en-US" altLang="en-US" sz="21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endParaRPr>
          </a:p>
          <a:p>
            <a:pPr eaLnBrk="1" hangingPunct="1">
              <a:buFont typeface="Wingdings" panose="05000000000000000000" pitchFamily="2" charset="2"/>
              <a:buChar char="q"/>
            </a:pPr>
            <a:r>
              <a:rPr lang="en-US" altLang="en-US" sz="2100"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I/O-</a:t>
            </a:r>
            <a:r>
              <a:rPr lang="en-US" altLang="en-US" sz="2100" i="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bound</a:t>
            </a:r>
            <a:r>
              <a:rPr lang="en-US" altLang="en-US" sz="2100" i="1"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a:t>
            </a:r>
            <a:r>
              <a:rPr lang="en-US" altLang="en-US" sz="21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spends more time doing I/O than computations, many short CPU bursts</a:t>
            </a:r>
          </a:p>
          <a:p>
            <a:pPr eaLnBrk="1" hangingPunct="1">
              <a:buFont typeface="Wingdings" panose="05000000000000000000" pitchFamily="2" charset="2"/>
              <a:buChar char="q"/>
            </a:pPr>
            <a:endParaRPr lang="en-US" altLang="en-US" sz="21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endParaRPr>
          </a:p>
          <a:p>
            <a:pPr eaLnBrk="1" hangingPunct="1">
              <a:buFont typeface="Wingdings" panose="05000000000000000000" pitchFamily="2" charset="2"/>
              <a:buChar char="q"/>
            </a:pPr>
            <a:r>
              <a:rPr lang="en-US" altLang="en-US" sz="2100" i="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CPU</a:t>
            </a:r>
            <a:r>
              <a:rPr lang="en-US" altLang="en-US" sz="2100"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a:t>
            </a:r>
            <a:r>
              <a:rPr lang="en-US" altLang="en-US" sz="2100" i="1" dirty="0">
                <a:solidFill>
                  <a:srgbClr val="FF0000"/>
                </a:solidFill>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bound</a:t>
            </a:r>
            <a:r>
              <a:rPr lang="en-US" altLang="en-US" sz="2100" i="1"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a:t>
            </a:r>
            <a:r>
              <a:rPr lang="en-US" altLang="en-US" sz="2100" dirty="0">
                <a:latin typeface="Verdana" panose="020B0604030504040204" pitchFamily="34" charset="0"/>
                <a:ea typeface="Verdana" panose="020B0604030504040204" pitchFamily="34" charset="0"/>
                <a:cs typeface="Times New Roman" panose="02020603050405020304" pitchFamily="18" charset="0"/>
                <a:sym typeface="Symbol" panose="05050102010706020507" pitchFamily="18" charset="2"/>
              </a:rPr>
              <a:t>– spends more time doing computations; few very long CPU bursts</a:t>
            </a:r>
          </a:p>
        </p:txBody>
      </p:sp>
      <p:sp>
        <p:nvSpPr>
          <p:cNvPr id="14341" name="Text Box 4"/>
          <p:cNvSpPr txBox="1">
            <a:spLocks noChangeArrowheads="1"/>
          </p:cNvSpPr>
          <p:nvPr/>
        </p:nvSpPr>
        <p:spPr bwMode="auto">
          <a:xfrm>
            <a:off x="6880623" y="1152525"/>
            <a:ext cx="10054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rPr>
              <a:t>        …</a:t>
            </a:r>
          </a:p>
          <a:p>
            <a:pPr eaLnBrk="1" hangingPunct="1">
              <a:spcBef>
                <a:spcPct val="0"/>
              </a:spcBef>
              <a:buClrTx/>
              <a:buSzTx/>
              <a:buFontTx/>
              <a:buNone/>
            </a:pPr>
            <a:r>
              <a:rPr kumimoji="0" lang="en-US" altLang="en-US">
                <a:latin typeface="Arial" panose="020B0604020202020204" pitchFamily="34" charset="0"/>
              </a:rPr>
              <a:t>load val</a:t>
            </a:r>
          </a:p>
          <a:p>
            <a:pPr eaLnBrk="1" hangingPunct="1">
              <a:spcBef>
                <a:spcPct val="0"/>
              </a:spcBef>
              <a:buClrTx/>
              <a:buSzTx/>
              <a:buFontTx/>
              <a:buNone/>
            </a:pPr>
            <a:r>
              <a:rPr kumimoji="0" lang="en-US" altLang="en-US">
                <a:latin typeface="Arial" panose="020B0604020202020204" pitchFamily="34" charset="0"/>
              </a:rPr>
              <a:t>inc val</a:t>
            </a:r>
          </a:p>
          <a:p>
            <a:pPr eaLnBrk="1" hangingPunct="1">
              <a:spcBef>
                <a:spcPct val="0"/>
              </a:spcBef>
              <a:buClrTx/>
              <a:buSzTx/>
              <a:buFontTx/>
              <a:buNone/>
            </a:pPr>
            <a:r>
              <a:rPr kumimoji="0" lang="en-US" altLang="en-US">
                <a:latin typeface="Arial" panose="020B0604020202020204" pitchFamily="34" charset="0"/>
              </a:rPr>
              <a:t>read file</a:t>
            </a:r>
          </a:p>
        </p:txBody>
      </p:sp>
      <p:sp>
        <p:nvSpPr>
          <p:cNvPr id="37894" name="Rectangle 5"/>
          <p:cNvSpPr>
            <a:spLocks noChangeArrowheads="1"/>
          </p:cNvSpPr>
          <p:nvPr/>
        </p:nvSpPr>
        <p:spPr bwMode="auto">
          <a:xfrm>
            <a:off x="6880622" y="2346722"/>
            <a:ext cx="1676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defRPr/>
            </a:pPr>
            <a:r>
              <a:rPr lang="en-US" altLang="en-US"/>
              <a:t>wait for I/O</a:t>
            </a:r>
          </a:p>
        </p:txBody>
      </p:sp>
      <p:sp>
        <p:nvSpPr>
          <p:cNvPr id="14343" name="Text Box 6"/>
          <p:cNvSpPr txBox="1">
            <a:spLocks noChangeArrowheads="1"/>
          </p:cNvSpPr>
          <p:nvPr/>
        </p:nvSpPr>
        <p:spPr bwMode="auto">
          <a:xfrm>
            <a:off x="6899672" y="3108722"/>
            <a:ext cx="150554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rPr>
              <a:t>inc count</a:t>
            </a:r>
          </a:p>
          <a:p>
            <a:pPr eaLnBrk="1" hangingPunct="1">
              <a:spcBef>
                <a:spcPct val="0"/>
              </a:spcBef>
              <a:buClrTx/>
              <a:buSzTx/>
              <a:buFontTx/>
              <a:buNone/>
            </a:pPr>
            <a:r>
              <a:rPr kumimoji="0" lang="en-US" altLang="en-US">
                <a:latin typeface="Arial" panose="020B0604020202020204" pitchFamily="34" charset="0"/>
              </a:rPr>
              <a:t>add data, val</a:t>
            </a:r>
          </a:p>
          <a:p>
            <a:pPr eaLnBrk="1" hangingPunct="1">
              <a:spcBef>
                <a:spcPct val="0"/>
              </a:spcBef>
              <a:buClrTx/>
              <a:buSzTx/>
              <a:buFontTx/>
              <a:buNone/>
            </a:pPr>
            <a:r>
              <a:rPr kumimoji="0" lang="en-US" altLang="en-US">
                <a:latin typeface="Arial" panose="020B0604020202020204" pitchFamily="34" charset="0"/>
              </a:rPr>
              <a:t>write file</a:t>
            </a:r>
          </a:p>
        </p:txBody>
      </p:sp>
      <p:sp>
        <p:nvSpPr>
          <p:cNvPr id="37896" name="Rectangle 7"/>
          <p:cNvSpPr>
            <a:spLocks noChangeArrowheads="1"/>
          </p:cNvSpPr>
          <p:nvPr/>
        </p:nvSpPr>
        <p:spPr bwMode="auto">
          <a:xfrm>
            <a:off x="6804422" y="4023122"/>
            <a:ext cx="1676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defRPr/>
            </a:pPr>
            <a:r>
              <a:rPr lang="en-US" altLang="en-US"/>
              <a:t>wait for I/O</a:t>
            </a:r>
          </a:p>
        </p:txBody>
      </p:sp>
      <p:sp>
        <p:nvSpPr>
          <p:cNvPr id="14345" name="Text Box 8"/>
          <p:cNvSpPr txBox="1">
            <a:spLocks noChangeArrowheads="1"/>
          </p:cNvSpPr>
          <p:nvPr/>
        </p:nvSpPr>
        <p:spPr bwMode="auto">
          <a:xfrm>
            <a:off x="6880622" y="4632722"/>
            <a:ext cx="15311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a:latin typeface="Arial" panose="020B0604020202020204" pitchFamily="34" charset="0"/>
              </a:rPr>
              <a:t>load val</a:t>
            </a:r>
          </a:p>
          <a:p>
            <a:pPr eaLnBrk="1" hangingPunct="1">
              <a:spcBef>
                <a:spcPct val="0"/>
              </a:spcBef>
              <a:buClrTx/>
              <a:buSzTx/>
              <a:buFontTx/>
              <a:buNone/>
            </a:pPr>
            <a:r>
              <a:rPr kumimoji="0" lang="en-US" altLang="en-US">
                <a:latin typeface="Arial" panose="020B0604020202020204" pitchFamily="34" charset="0"/>
              </a:rPr>
              <a:t>inc val</a:t>
            </a:r>
          </a:p>
          <a:p>
            <a:pPr eaLnBrk="1" hangingPunct="1">
              <a:spcBef>
                <a:spcPct val="0"/>
              </a:spcBef>
              <a:buClrTx/>
              <a:buSzTx/>
              <a:buFontTx/>
              <a:buNone/>
            </a:pPr>
            <a:r>
              <a:rPr kumimoji="0" lang="en-US" altLang="en-US">
                <a:latin typeface="Arial" panose="020B0604020202020204" pitchFamily="34" charset="0"/>
              </a:rPr>
              <a:t>read from file</a:t>
            </a:r>
          </a:p>
        </p:txBody>
      </p:sp>
      <p:sp>
        <p:nvSpPr>
          <p:cNvPr id="37898" name="Rectangle 9"/>
          <p:cNvSpPr>
            <a:spLocks noChangeArrowheads="1"/>
          </p:cNvSpPr>
          <p:nvPr/>
        </p:nvSpPr>
        <p:spPr bwMode="auto">
          <a:xfrm>
            <a:off x="6804422" y="5547122"/>
            <a:ext cx="1676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defRPr/>
            </a:pPr>
            <a:r>
              <a:rPr lang="en-US" altLang="en-US"/>
              <a:t>wait for I/O</a:t>
            </a:r>
          </a:p>
        </p:txBody>
      </p:sp>
      <p:sp>
        <p:nvSpPr>
          <p:cNvPr id="37899" name="Text Box 10"/>
          <p:cNvSpPr txBox="1">
            <a:spLocks noChangeArrowheads="1"/>
          </p:cNvSpPr>
          <p:nvPr/>
        </p:nvSpPr>
        <p:spPr bwMode="auto">
          <a:xfrm>
            <a:off x="7566422" y="6156722"/>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a:t>…</a:t>
            </a:r>
          </a:p>
        </p:txBody>
      </p:sp>
      <p:sp>
        <p:nvSpPr>
          <p:cNvPr id="14348" name="Line 11"/>
          <p:cNvSpPr>
            <a:spLocks noChangeShapeType="1"/>
          </p:cNvSpPr>
          <p:nvPr/>
        </p:nvSpPr>
        <p:spPr bwMode="auto">
          <a:xfrm>
            <a:off x="8785622" y="1381125"/>
            <a:ext cx="0" cy="8382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4349" name="Line 12"/>
          <p:cNvSpPr>
            <a:spLocks noChangeShapeType="1"/>
          </p:cNvSpPr>
          <p:nvPr/>
        </p:nvSpPr>
        <p:spPr bwMode="auto">
          <a:xfrm>
            <a:off x="8785622" y="3057525"/>
            <a:ext cx="0" cy="9144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4350" name="Line 13"/>
          <p:cNvSpPr>
            <a:spLocks noChangeShapeType="1"/>
          </p:cNvSpPr>
          <p:nvPr/>
        </p:nvSpPr>
        <p:spPr bwMode="auto">
          <a:xfrm>
            <a:off x="8785622" y="4733925"/>
            <a:ext cx="0" cy="762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4351" name="Line 14"/>
          <p:cNvSpPr>
            <a:spLocks noChangeShapeType="1"/>
          </p:cNvSpPr>
          <p:nvPr/>
        </p:nvSpPr>
        <p:spPr bwMode="auto">
          <a:xfrm>
            <a:off x="8795147" y="2286000"/>
            <a:ext cx="0" cy="685800"/>
          </a:xfrm>
          <a:prstGeom prst="line">
            <a:avLst/>
          </a:prstGeom>
          <a:noFill/>
          <a:ln w="38100">
            <a:solidFill>
              <a:srgbClr val="8B0A0B"/>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4352" name="Line 15"/>
          <p:cNvSpPr>
            <a:spLocks noChangeShapeType="1"/>
          </p:cNvSpPr>
          <p:nvPr/>
        </p:nvSpPr>
        <p:spPr bwMode="auto">
          <a:xfrm>
            <a:off x="8790385" y="4038600"/>
            <a:ext cx="0" cy="609600"/>
          </a:xfrm>
          <a:prstGeom prst="line">
            <a:avLst/>
          </a:prstGeom>
          <a:noFill/>
          <a:ln w="38100">
            <a:solidFill>
              <a:srgbClr val="8B0A0B"/>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14353" name="Line 16"/>
          <p:cNvSpPr>
            <a:spLocks noChangeShapeType="1"/>
          </p:cNvSpPr>
          <p:nvPr/>
        </p:nvSpPr>
        <p:spPr bwMode="auto">
          <a:xfrm>
            <a:off x="8785622" y="5572125"/>
            <a:ext cx="0" cy="533400"/>
          </a:xfrm>
          <a:prstGeom prst="line">
            <a:avLst/>
          </a:prstGeom>
          <a:noFill/>
          <a:ln w="38100">
            <a:solidFill>
              <a:srgbClr val="8B0A0B"/>
            </a:solidFill>
            <a:round/>
            <a:headEnd/>
            <a:tailEnd/>
          </a:ln>
          <a:extLst>
            <a:ext uri="{909E8E84-426E-40DD-AFC4-6F175D3DCCD1}">
              <a14:hiddenFill xmlns:a14="http://schemas.microsoft.com/office/drawing/2010/main">
                <a:noFill/>
              </a14:hiddenFill>
            </a:ext>
          </a:extLst>
        </p:spPr>
        <p:txBody>
          <a:bodyPr wrap="none" anchor="ctr"/>
          <a:lstStyle/>
          <a:p>
            <a:endParaRPr lang="en-CA" sz="1350"/>
          </a:p>
        </p:txBody>
      </p:sp>
      <p:sp>
        <p:nvSpPr>
          <p:cNvPr id="37906" name="Text Box 17"/>
          <p:cNvSpPr txBox="1">
            <a:spLocks noChangeArrowheads="1"/>
          </p:cNvSpPr>
          <p:nvPr/>
        </p:nvSpPr>
        <p:spPr bwMode="auto">
          <a:xfrm>
            <a:off x="8845153" y="1518047"/>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1600"/>
              <a:t>CPU burst</a:t>
            </a:r>
          </a:p>
        </p:txBody>
      </p:sp>
      <p:sp>
        <p:nvSpPr>
          <p:cNvPr id="37907" name="Text Box 18"/>
          <p:cNvSpPr txBox="1">
            <a:spLocks noChangeArrowheads="1"/>
          </p:cNvSpPr>
          <p:nvPr/>
        </p:nvSpPr>
        <p:spPr bwMode="auto">
          <a:xfrm>
            <a:off x="8861822" y="3362325"/>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1600"/>
              <a:t>CPU burst</a:t>
            </a:r>
          </a:p>
        </p:txBody>
      </p:sp>
      <p:sp>
        <p:nvSpPr>
          <p:cNvPr id="37908" name="Text Box 19"/>
          <p:cNvSpPr txBox="1">
            <a:spLocks noChangeArrowheads="1"/>
          </p:cNvSpPr>
          <p:nvPr/>
        </p:nvSpPr>
        <p:spPr bwMode="auto">
          <a:xfrm>
            <a:off x="8861822" y="4962525"/>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1600"/>
              <a:t>CPU burst</a:t>
            </a:r>
          </a:p>
        </p:txBody>
      </p:sp>
      <p:sp>
        <p:nvSpPr>
          <p:cNvPr id="37909" name="Text Box 20"/>
          <p:cNvSpPr txBox="1">
            <a:spLocks noChangeArrowheads="1"/>
          </p:cNvSpPr>
          <p:nvPr/>
        </p:nvSpPr>
        <p:spPr bwMode="auto">
          <a:xfrm>
            <a:off x="8861823" y="4124325"/>
            <a:ext cx="974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1600"/>
              <a:t>I/O burst</a:t>
            </a:r>
          </a:p>
        </p:txBody>
      </p:sp>
      <p:sp>
        <p:nvSpPr>
          <p:cNvPr id="37910" name="Text Box 21"/>
          <p:cNvSpPr txBox="1">
            <a:spLocks noChangeArrowheads="1"/>
          </p:cNvSpPr>
          <p:nvPr/>
        </p:nvSpPr>
        <p:spPr bwMode="auto">
          <a:xfrm>
            <a:off x="8861823" y="2447925"/>
            <a:ext cx="974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1600"/>
              <a:t>I/O burst</a:t>
            </a:r>
          </a:p>
        </p:txBody>
      </p:sp>
      <p:sp>
        <p:nvSpPr>
          <p:cNvPr id="37911" name="Text Box 22"/>
          <p:cNvSpPr txBox="1">
            <a:spLocks noChangeArrowheads="1"/>
          </p:cNvSpPr>
          <p:nvPr/>
        </p:nvSpPr>
        <p:spPr bwMode="auto">
          <a:xfrm>
            <a:off x="8861823" y="5648325"/>
            <a:ext cx="974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1600"/>
              <a:t>I/O burst</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a:t>
            </a:fld>
            <a:endParaRPr lang="en-US"/>
          </a:p>
        </p:txBody>
      </p:sp>
    </p:spTree>
    <p:extLst>
      <p:ext uri="{BB962C8B-B14F-4D97-AF65-F5344CB8AC3E}">
        <p14:creationId xmlns:p14="http://schemas.microsoft.com/office/powerpoint/2010/main" val="3425714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eaLnBrk="1" hangingPunct="1"/>
            <a:r>
              <a:rPr lang="en-US" altLang="en-US" dirty="0" smtClean="0"/>
              <a:t>Windows Priorities</a:t>
            </a:r>
          </a:p>
        </p:txBody>
      </p:sp>
      <p:pic>
        <p:nvPicPr>
          <p:cNvPr id="68611" name="Picture 1" descr="6_2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451" y="1899300"/>
            <a:ext cx="9047783" cy="364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 </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40</a:t>
            </a:fld>
            <a:endParaRPr lang="en-US"/>
          </a:p>
        </p:txBody>
      </p:sp>
    </p:spTree>
    <p:extLst>
      <p:ext uri="{BB962C8B-B14F-4D97-AF65-F5344CB8AC3E}">
        <p14:creationId xmlns:p14="http://schemas.microsoft.com/office/powerpoint/2010/main" val="364269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smtClean="0"/>
              <a:t>Windows Process Scheduling</a:t>
            </a:r>
            <a:endParaRPr lang="en-CA" altLang="en-US" smtClean="0"/>
          </a:p>
        </p:txBody>
      </p:sp>
      <p:pic>
        <p:nvPicPr>
          <p:cNvPr id="67587" name="Picture 4"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268" y="1298788"/>
            <a:ext cx="5330837" cy="509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41</a:t>
            </a:fld>
            <a:endParaRPr lang="en-US"/>
          </a:p>
        </p:txBody>
      </p:sp>
    </p:spTree>
    <p:extLst>
      <p:ext uri="{BB962C8B-B14F-4D97-AF65-F5344CB8AC3E}">
        <p14:creationId xmlns:p14="http://schemas.microsoft.com/office/powerpoint/2010/main" val="2294651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t>Windows  Threads Scheduling</a:t>
            </a:r>
          </a:p>
        </p:txBody>
      </p:sp>
      <p:pic>
        <p:nvPicPr>
          <p:cNvPr id="70659" name="Picture 2" descr="Figure 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100" y="1515590"/>
            <a:ext cx="5407819" cy="424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ITSC205 Operating Systems Internals. </a:t>
            </a:r>
            <a:endParaRPr lang="en-US"/>
          </a:p>
        </p:txBody>
      </p:sp>
      <p:sp>
        <p:nvSpPr>
          <p:cNvPr id="2" name="Slide Number Placeholder 1"/>
          <p:cNvSpPr>
            <a:spLocks noGrp="1"/>
          </p:cNvSpPr>
          <p:nvPr>
            <p:ph type="sldNum" sz="quarter" idx="12"/>
          </p:nvPr>
        </p:nvSpPr>
        <p:spPr/>
        <p:txBody>
          <a:bodyPr/>
          <a:lstStyle/>
          <a:p>
            <a:fld id="{FDDB6027-878D-A249-A7C0-2BF119D95C83}" type="slidenum">
              <a:rPr lang="en-US" smtClean="0"/>
              <a:t>42</a:t>
            </a:fld>
            <a:endParaRPr lang="en-US"/>
          </a:p>
        </p:txBody>
      </p:sp>
    </p:spTree>
    <p:extLst>
      <p:ext uri="{BB962C8B-B14F-4D97-AF65-F5344CB8AC3E}">
        <p14:creationId xmlns:p14="http://schemas.microsoft.com/office/powerpoint/2010/main" val="1542372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a:bodyPr>
          <a:lstStyle/>
          <a:p>
            <a:pPr eaLnBrk="1" hangingPunct="1"/>
            <a:r>
              <a:rPr lang="en-US" altLang="en-US" dirty="0" smtClean="0"/>
              <a:t>Linux Scheduling</a:t>
            </a:r>
          </a:p>
        </p:txBody>
      </p:sp>
      <p:sp>
        <p:nvSpPr>
          <p:cNvPr id="71683" name="Rectangle 3"/>
          <p:cNvSpPr>
            <a:spLocks noGrp="1" noChangeArrowheads="1"/>
          </p:cNvSpPr>
          <p:nvPr>
            <p:ph idx="1"/>
          </p:nvPr>
        </p:nvSpPr>
        <p:spPr>
          <a:xfrm>
            <a:off x="838200" y="1436519"/>
            <a:ext cx="10348609" cy="4351338"/>
          </a:xfrm>
        </p:spPr>
        <p:txBody>
          <a:bodyPr>
            <a:noAutofit/>
          </a:bodyPr>
          <a:lstStyle/>
          <a:p>
            <a:pPr>
              <a:lnSpc>
                <a:spcPct val="90000"/>
              </a:lnSpc>
              <a:buFont typeface="Wingdings" panose="05000000000000000000" pitchFamily="2" charset="2"/>
              <a:buChar char="q"/>
              <a:defRPr/>
            </a:pPr>
            <a:r>
              <a:rPr lang="en-US" altLang="en-US" sz="2400" b="1" dirty="0">
                <a:latin typeface="Verdana" panose="020B0604030504040204" pitchFamily="34" charset="0"/>
                <a:ea typeface="Verdana" panose="020B0604030504040204" pitchFamily="34" charset="0"/>
                <a:cs typeface="Times New Roman" panose="02020603050405020304" pitchFamily="18" charset="0"/>
              </a:rPr>
              <a:t>Linux implements </a:t>
            </a:r>
            <a:r>
              <a:rPr lang="en-US" altLang="en-US" sz="2400" b="1" i="1" dirty="0">
                <a:solidFill>
                  <a:srgbClr val="FF0000"/>
                </a:solidFill>
                <a:latin typeface="Verdana" panose="020B0604030504040204" pitchFamily="34" charset="0"/>
                <a:ea typeface="Verdana" panose="020B0604030504040204" pitchFamily="34" charset="0"/>
                <a:cs typeface="Times New Roman" panose="02020603050405020304" pitchFamily="18" charset="0"/>
              </a:rPr>
              <a:t>Completely Fair Scheduler </a:t>
            </a: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(CFS)</a:t>
            </a:r>
          </a:p>
          <a:p>
            <a:pPr>
              <a:buFont typeface="Wingdings" panose="05000000000000000000" pitchFamily="2" charset="2"/>
              <a:buChar char="q"/>
              <a:defRPr/>
            </a:pP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CFS is implemented as Red-Black Tree (</a:t>
            </a:r>
            <a:r>
              <a:rPr lang="en-US" altLang="en-US" sz="2400" dirty="0" err="1" smtClean="0">
                <a:latin typeface="Verdana" panose="020B0604030504040204" pitchFamily="34" charset="0"/>
                <a:ea typeface="Verdana" panose="020B0604030504040204" pitchFamily="34" charset="0"/>
                <a:cs typeface="Times New Roman" panose="02020603050405020304" pitchFamily="18" charset="0"/>
              </a:rPr>
              <a:t>rbtree.h</a:t>
            </a: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 When a task is runnable is added to the tree.</a:t>
            </a:r>
          </a:p>
          <a:p>
            <a:pPr>
              <a:buFont typeface="Wingdings" panose="05000000000000000000" pitchFamily="2" charset="2"/>
              <a:buChar char="q"/>
              <a:defRPr/>
            </a:pP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CFS </a:t>
            </a:r>
            <a:r>
              <a:rPr lang="en-US" altLang="en-US" sz="2400" dirty="0">
                <a:latin typeface="Verdana" panose="020B0604030504040204" pitchFamily="34" charset="0"/>
                <a:ea typeface="Verdana" panose="020B0604030504040204" pitchFamily="34" charset="0"/>
                <a:cs typeface="Times New Roman" panose="02020603050405020304" pitchFamily="18" charset="0"/>
              </a:rPr>
              <a:t>scheduler maintains per task </a:t>
            </a: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virtual run time </a:t>
            </a:r>
            <a:r>
              <a:rPr lang="en-US" altLang="en-US" sz="2400" dirty="0">
                <a:latin typeface="Verdana" panose="020B0604030504040204" pitchFamily="34" charset="0"/>
                <a:ea typeface="Verdana" panose="020B0604030504040204" pitchFamily="34" charset="0"/>
                <a:cs typeface="Times New Roman" panose="02020603050405020304" pitchFamily="18" charset="0"/>
              </a:rPr>
              <a:t>in variable </a:t>
            </a:r>
            <a:r>
              <a:rPr lang="en-US" altLang="en-US" sz="2400" b="1" dirty="0" err="1" smtClean="0">
                <a:latin typeface="Verdana" panose="020B0604030504040204" pitchFamily="34" charset="0"/>
                <a:ea typeface="Verdana" panose="020B0604030504040204" pitchFamily="34" charset="0"/>
                <a:cs typeface="Times New Roman" panose="02020603050405020304" pitchFamily="18" charset="0"/>
              </a:rPr>
              <a:t>vruntime</a:t>
            </a:r>
            <a:r>
              <a:rPr lang="en-US" altLang="en-US" sz="2400" b="1" dirty="0" smtClean="0">
                <a:latin typeface="Verdana" panose="020B0604030504040204" pitchFamily="34" charset="0"/>
                <a:ea typeface="Verdana" panose="020B0604030504040204" pitchFamily="34" charset="0"/>
                <a:cs typeface="Times New Roman" panose="02020603050405020304" pitchFamily="18" charset="0"/>
              </a:rPr>
              <a:t>. </a:t>
            </a: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Processes with less processing time have small values of </a:t>
            </a:r>
            <a:r>
              <a:rPr lang="en-US" altLang="en-US" sz="2400" dirty="0" err="1" smtClean="0">
                <a:latin typeface="Verdana" panose="020B0604030504040204" pitchFamily="34" charset="0"/>
                <a:ea typeface="Verdana" panose="020B0604030504040204" pitchFamily="34" charset="0"/>
                <a:cs typeface="Times New Roman" panose="02020603050405020304" pitchFamily="18" charset="0"/>
              </a:rPr>
              <a:t>vruntime</a:t>
            </a: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 and are on the left side of the tree. Processes with more processing time are on the right side</a:t>
            </a:r>
            <a:endParaRPr lang="en-US" altLang="en-US" sz="2400" dirty="0">
              <a:latin typeface="Verdana" panose="020B0604030504040204" pitchFamily="34" charset="0"/>
              <a:ea typeface="Verdana" panose="020B0604030504040204" pitchFamily="34" charset="0"/>
              <a:cs typeface="Times New Roman" panose="02020603050405020304" pitchFamily="18" charset="0"/>
            </a:endParaRPr>
          </a:p>
          <a:p>
            <a:pPr>
              <a:buFont typeface="Wingdings" panose="05000000000000000000" pitchFamily="2" charset="2"/>
              <a:buChar char="q"/>
              <a:defRPr/>
            </a:pPr>
            <a:r>
              <a:rPr lang="en-US" altLang="en-US" sz="2400" dirty="0">
                <a:latin typeface="Verdana" panose="020B0604030504040204" pitchFamily="34" charset="0"/>
                <a:ea typeface="Verdana" panose="020B0604030504040204" pitchFamily="34" charset="0"/>
                <a:cs typeface="Times New Roman" panose="02020603050405020304" pitchFamily="18" charset="0"/>
              </a:rPr>
              <a:t>To decide next task to run, scheduler picks task with lowest virtual run </a:t>
            </a: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time (highest priority) which are located on the left side of the tree </a:t>
            </a:r>
            <a:endParaRPr lang="en-US" altLang="en-US" sz="2400"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43</a:t>
            </a:fld>
            <a:endParaRPr lang="en-US"/>
          </a:p>
        </p:txBody>
      </p:sp>
    </p:spTree>
    <p:extLst>
      <p:ext uri="{BB962C8B-B14F-4D97-AF65-F5344CB8AC3E}">
        <p14:creationId xmlns:p14="http://schemas.microsoft.com/office/powerpoint/2010/main" val="1029664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pPr eaLnBrk="1" hangingPunct="1"/>
            <a:r>
              <a:rPr lang="en-US" altLang="en-US" smtClean="0"/>
              <a:t>Completely Fair Scheduler (CFS)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pic>
        <p:nvPicPr>
          <p:cNvPr id="4" name="Picture 3"/>
          <p:cNvPicPr>
            <a:picLocks noChangeAspect="1"/>
          </p:cNvPicPr>
          <p:nvPr/>
        </p:nvPicPr>
        <p:blipFill>
          <a:blip r:embed="rId3"/>
          <a:stretch>
            <a:fillRect/>
          </a:stretch>
        </p:blipFill>
        <p:spPr>
          <a:xfrm>
            <a:off x="1622425" y="1464216"/>
            <a:ext cx="8677275" cy="4591050"/>
          </a:xfrm>
          <a:prstGeom prst="rect">
            <a:avLst/>
          </a:prstGeom>
        </p:spPr>
      </p:pic>
      <p:sp>
        <p:nvSpPr>
          <p:cNvPr id="3" name="Slide Number Placeholder 2"/>
          <p:cNvSpPr>
            <a:spLocks noGrp="1"/>
          </p:cNvSpPr>
          <p:nvPr>
            <p:ph type="sldNum" sz="quarter" idx="12"/>
          </p:nvPr>
        </p:nvSpPr>
        <p:spPr/>
        <p:txBody>
          <a:bodyPr/>
          <a:lstStyle/>
          <a:p>
            <a:fld id="{FDDB6027-878D-A249-A7C0-2BF119D95C83}" type="slidenum">
              <a:rPr lang="en-US" smtClean="0"/>
              <a:t>44</a:t>
            </a:fld>
            <a:endParaRPr lang="en-US"/>
          </a:p>
        </p:txBody>
      </p:sp>
    </p:spTree>
    <p:extLst>
      <p:ext uri="{BB962C8B-B14F-4D97-AF65-F5344CB8AC3E}">
        <p14:creationId xmlns:p14="http://schemas.microsoft.com/office/powerpoint/2010/main" val="1298826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dirty="0" smtClean="0"/>
              <a:t>Linux Scheduling</a:t>
            </a:r>
          </a:p>
        </p:txBody>
      </p:sp>
      <p:sp>
        <p:nvSpPr>
          <p:cNvPr id="36867" name="Rectangle 3"/>
          <p:cNvSpPr>
            <a:spLocks noGrp="1" noChangeArrowheads="1"/>
          </p:cNvSpPr>
          <p:nvPr>
            <p:ph idx="1"/>
          </p:nvPr>
        </p:nvSpPr>
        <p:spPr>
          <a:xfrm>
            <a:off x="838200" y="1475430"/>
            <a:ext cx="10515600" cy="4351338"/>
          </a:xfrm>
        </p:spPr>
        <p:txBody>
          <a:bodyPr>
            <a:normAutofit fontScale="92500"/>
          </a:bodyPr>
          <a:lstStyle/>
          <a:p>
            <a:pPr>
              <a:buFont typeface="Wingdings" panose="05000000000000000000" pitchFamily="2" charset="2"/>
              <a:buChar char="q"/>
              <a:defRPr/>
            </a:pP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Scheduling classes</a:t>
            </a:r>
          </a:p>
          <a:p>
            <a:pPr lvl="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There are two scheduling classes:</a:t>
            </a:r>
          </a:p>
          <a:p>
            <a:pPr marL="1175147" lvl="2" indent="-257175">
              <a:buFont typeface="Wingdings" panose="05000000000000000000" pitchFamily="2" charset="2"/>
              <a:buChar char="q"/>
              <a:defRPr/>
            </a:pPr>
            <a:r>
              <a:rPr lang="en-US" altLang="en-US" sz="2400" dirty="0">
                <a:latin typeface="Verdana" panose="020B0604030504040204" pitchFamily="34" charset="0"/>
                <a:ea typeface="Verdana" panose="020B0604030504040204" pitchFamily="34" charset="0"/>
                <a:cs typeface="Times New Roman" panose="02020603050405020304" pitchFamily="18" charset="0"/>
              </a:rPr>
              <a:t>default</a:t>
            </a:r>
          </a:p>
          <a:p>
            <a:pPr marL="1175147" lvl="2" indent="-257175">
              <a:buFont typeface="Wingdings" panose="05000000000000000000" pitchFamily="2" charset="2"/>
              <a:buChar char="q"/>
              <a:defRPr/>
            </a:pPr>
            <a:r>
              <a:rPr lang="en-US" altLang="en-US" sz="2400" dirty="0">
                <a:latin typeface="Verdana" panose="020B0604030504040204" pitchFamily="34" charset="0"/>
                <a:ea typeface="Verdana" panose="020B0604030504040204" pitchFamily="34" charset="0"/>
                <a:cs typeface="Times New Roman" panose="02020603050405020304" pitchFamily="18" charset="0"/>
              </a:rPr>
              <a:t>real-time</a:t>
            </a:r>
          </a:p>
          <a:p>
            <a:pPr lvl="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Each class has specific priority</a:t>
            </a:r>
          </a:p>
          <a:p>
            <a:pPr lvl="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Scheduler picks highest priority task in highest scheduling class</a:t>
            </a:r>
          </a:p>
          <a:p>
            <a:pPr eaLnBrk="1" hangingPunct="1">
              <a:lnSpc>
                <a:spcPct val="80000"/>
              </a:lnSpc>
              <a:buFont typeface="Wingdings" pitchFamily="2" charset="2"/>
              <a:buChar char="q"/>
              <a:defRPr/>
            </a:pPr>
            <a:r>
              <a:rPr lang="en-US" altLang="en-US" sz="2400" dirty="0" smtClean="0"/>
              <a:t>Scheduling </a:t>
            </a:r>
            <a:r>
              <a:rPr lang="en-US" altLang="en-US" sz="2400" dirty="0"/>
              <a:t>classes</a:t>
            </a:r>
          </a:p>
          <a:p>
            <a:pPr lvl="1" eaLnBrk="1" hangingPunct="1">
              <a:lnSpc>
                <a:spcPct val="80000"/>
              </a:lnSpc>
              <a:buFont typeface="Wingdings" pitchFamily="2" charset="2"/>
              <a:buChar char="q"/>
              <a:defRPr/>
            </a:pPr>
            <a:r>
              <a:rPr lang="en-US" altLang="en-US" dirty="0">
                <a:solidFill>
                  <a:srgbClr val="990000"/>
                </a:solidFill>
              </a:rPr>
              <a:t>SCHED_FIFO</a:t>
            </a:r>
            <a:r>
              <a:rPr lang="en-US" altLang="en-US" dirty="0"/>
              <a:t>: Real-time processes. </a:t>
            </a:r>
            <a:r>
              <a:rPr lang="en-US" altLang="en-US" dirty="0">
                <a:solidFill>
                  <a:srgbClr val="FF0000"/>
                </a:solidFill>
              </a:rPr>
              <a:t>First-in-first-out</a:t>
            </a:r>
            <a:endParaRPr lang="en-US" altLang="en-US" dirty="0"/>
          </a:p>
          <a:p>
            <a:pPr marL="489347" lvl="1" indent="0">
              <a:lnSpc>
                <a:spcPct val="80000"/>
              </a:lnSpc>
              <a:buNone/>
              <a:defRPr/>
            </a:pPr>
            <a:r>
              <a:rPr lang="en-US" altLang="en-US" dirty="0"/>
              <a:t>    algorithm</a:t>
            </a:r>
          </a:p>
          <a:p>
            <a:pPr lvl="1" eaLnBrk="1" hangingPunct="1">
              <a:lnSpc>
                <a:spcPct val="80000"/>
              </a:lnSpc>
              <a:buFont typeface="Wingdings" pitchFamily="2" charset="2"/>
              <a:buChar char="q"/>
              <a:defRPr/>
            </a:pPr>
            <a:r>
              <a:rPr lang="en-US" altLang="en-US" dirty="0">
                <a:solidFill>
                  <a:srgbClr val="990000"/>
                </a:solidFill>
              </a:rPr>
              <a:t>SCHED_RR</a:t>
            </a:r>
            <a:r>
              <a:rPr lang="en-US" altLang="en-US" dirty="0"/>
              <a:t>: Real-time processes. </a:t>
            </a:r>
            <a:r>
              <a:rPr lang="en-US" altLang="en-US" dirty="0">
                <a:solidFill>
                  <a:srgbClr val="FF0000"/>
                </a:solidFill>
              </a:rPr>
              <a:t>Round-Robin </a:t>
            </a:r>
            <a:r>
              <a:rPr lang="en-US" altLang="en-US" dirty="0"/>
              <a:t>algorithm</a:t>
            </a:r>
          </a:p>
          <a:p>
            <a:pPr lvl="1" eaLnBrk="1" hangingPunct="1">
              <a:lnSpc>
                <a:spcPct val="80000"/>
              </a:lnSpc>
              <a:buFont typeface="Wingdings" pitchFamily="2" charset="2"/>
              <a:buChar char="q"/>
              <a:defRPr/>
            </a:pPr>
            <a:r>
              <a:rPr lang="en-US" altLang="en-US" dirty="0">
                <a:solidFill>
                  <a:srgbClr val="990000"/>
                </a:solidFill>
              </a:rPr>
              <a:t>SCHED_OTHER</a:t>
            </a:r>
            <a:r>
              <a:rPr lang="en-US" altLang="en-US" dirty="0"/>
              <a:t>: Default –Time Sharing (TS) processes. It implements </a:t>
            </a:r>
            <a:r>
              <a:rPr lang="en-US" altLang="en-US" dirty="0">
                <a:solidFill>
                  <a:srgbClr val="FF0000"/>
                </a:solidFill>
              </a:rPr>
              <a:t>priority </a:t>
            </a:r>
            <a:r>
              <a:rPr lang="en-US" altLang="en-US" dirty="0"/>
              <a:t>algorithm</a:t>
            </a:r>
          </a:p>
          <a:p>
            <a:pPr eaLnBrk="1" hangingPunct="1">
              <a:lnSpc>
                <a:spcPct val="80000"/>
              </a:lnSpc>
              <a:buFont typeface="Wingdings" pitchFamily="2" charset="2"/>
              <a:buNone/>
              <a:defRPr/>
            </a:pPr>
            <a:endParaRPr lang="en-US" altLang="en-US" sz="2400" dirty="0"/>
          </a:p>
          <a:p>
            <a:pPr eaLnBrk="1" hangingPunct="1">
              <a:lnSpc>
                <a:spcPct val="80000"/>
              </a:lnSpc>
              <a:buFont typeface="Wingdings" pitchFamily="2" charset="2"/>
              <a:buNone/>
              <a:defRPr/>
            </a:pPr>
            <a:endParaRPr lang="en-US" altLang="en-US" sz="2400" dirty="0"/>
          </a:p>
          <a:p>
            <a:pPr eaLnBrk="1" hangingPunct="1">
              <a:lnSpc>
                <a:spcPct val="80000"/>
              </a:lnSpc>
              <a:buFont typeface="Monotype Sorts" pitchFamily="2" charset="2"/>
              <a:buChar char="n"/>
              <a:defRPr/>
            </a:pPr>
            <a:endParaRPr lang="en-US" altLang="en-US" sz="2700"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45</a:t>
            </a:fld>
            <a:endParaRPr lang="en-US"/>
          </a:p>
        </p:txBody>
      </p:sp>
    </p:spTree>
    <p:extLst>
      <p:ext uri="{BB962C8B-B14F-4D97-AF65-F5344CB8AC3E}">
        <p14:creationId xmlns:p14="http://schemas.microsoft.com/office/powerpoint/2010/main" val="1990516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Linux Scheduling</a:t>
            </a:r>
            <a:endParaRPr lang="en-CA"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defRPr/>
            </a:pPr>
            <a:r>
              <a:rPr lang="en-US" altLang="en-US" sz="2400" dirty="0">
                <a:solidFill>
                  <a:srgbClr val="990000"/>
                </a:solidFill>
              </a:rPr>
              <a:t>SCHED_OTHER</a:t>
            </a:r>
            <a:r>
              <a:rPr lang="en-US" altLang="en-US" sz="2400" dirty="0"/>
              <a:t>: Default –Time Sharing (TS) processes. </a:t>
            </a:r>
            <a:r>
              <a:rPr lang="en-US" altLang="en-US" sz="2400" dirty="0" smtClean="0">
                <a:latin typeface="Verdana" panose="020B0604030504040204" pitchFamily="34" charset="0"/>
                <a:ea typeface="Verdana" panose="020B0604030504040204" pitchFamily="34" charset="0"/>
                <a:cs typeface="Times New Roman" panose="02020603050405020304" pitchFamily="18" charset="0"/>
              </a:rPr>
              <a:t>Quantum </a:t>
            </a:r>
            <a:r>
              <a:rPr lang="en-US" altLang="en-US" sz="2400" dirty="0">
                <a:latin typeface="Verdana" panose="020B0604030504040204" pitchFamily="34" charset="0"/>
                <a:ea typeface="Verdana" panose="020B0604030504040204" pitchFamily="34" charset="0"/>
                <a:cs typeface="Times New Roman" panose="02020603050405020304" pitchFamily="18" charset="0"/>
              </a:rPr>
              <a:t>calculated based on </a:t>
            </a:r>
            <a:r>
              <a:rPr lang="en-US" altLang="en-US" sz="2400" b="1" dirty="0">
                <a:solidFill>
                  <a:srgbClr val="3366FF"/>
                </a:solidFill>
                <a:latin typeface="Verdana" panose="020B0604030504040204" pitchFamily="34" charset="0"/>
                <a:ea typeface="Verdana" panose="020B0604030504040204" pitchFamily="34" charset="0"/>
                <a:cs typeface="Times New Roman" panose="02020603050405020304" pitchFamily="18" charset="0"/>
              </a:rPr>
              <a:t>nice value </a:t>
            </a:r>
            <a:r>
              <a:rPr lang="en-US" altLang="en-US" sz="2400" dirty="0">
                <a:latin typeface="Verdana" panose="020B0604030504040204" pitchFamily="34" charset="0"/>
                <a:ea typeface="Verdana" panose="020B0604030504040204" pitchFamily="34" charset="0"/>
                <a:cs typeface="Times New Roman" panose="02020603050405020304" pitchFamily="18" charset="0"/>
              </a:rPr>
              <a:t>from -20 to +19</a:t>
            </a:r>
          </a:p>
          <a:p>
            <a:pPr lvl="1">
              <a:buFont typeface="Wingdings" panose="05000000000000000000" pitchFamily="2" charset="2"/>
              <a:buChar char="q"/>
              <a:defRPr/>
            </a:pPr>
            <a:r>
              <a:rPr lang="en-US" altLang="en-US" dirty="0">
                <a:latin typeface="Verdana" panose="020B0604030504040204" pitchFamily="34" charset="0"/>
                <a:ea typeface="Verdana" panose="020B0604030504040204" pitchFamily="34" charset="0"/>
                <a:cs typeface="Times New Roman" panose="02020603050405020304" pitchFamily="18" charset="0"/>
              </a:rPr>
              <a:t>Lower value is higher priority</a:t>
            </a:r>
          </a:p>
          <a:p>
            <a:pPr>
              <a:lnSpc>
                <a:spcPct val="80000"/>
              </a:lnSpc>
              <a:buFont typeface="Wingdings" pitchFamily="2" charset="2"/>
              <a:buChar char="q"/>
              <a:defRPr/>
            </a:pPr>
            <a:r>
              <a:rPr lang="en-US" altLang="en-US" sz="2400" dirty="0" smtClean="0"/>
              <a:t> </a:t>
            </a:r>
            <a:r>
              <a:rPr lang="en-US" altLang="en-US" sz="2400" dirty="0" err="1" smtClean="0"/>
              <a:t>ps</a:t>
            </a:r>
            <a:r>
              <a:rPr lang="en-US" altLang="en-US" sz="2400" dirty="0" smtClean="0"/>
              <a:t> –c command displays process’ class: Time Sharing(TS) or Real Time (RT)</a:t>
            </a:r>
          </a:p>
          <a:p>
            <a:pPr>
              <a:lnSpc>
                <a:spcPct val="80000"/>
              </a:lnSpc>
              <a:buFont typeface="Wingdings" pitchFamily="2" charset="2"/>
              <a:buChar char="q"/>
              <a:defRPr/>
            </a:pPr>
            <a:r>
              <a:rPr lang="en-US" altLang="en-US" sz="2400" dirty="0" smtClean="0"/>
              <a:t>Linux </a:t>
            </a:r>
            <a:r>
              <a:rPr lang="en-US" altLang="en-US" sz="2400" b="1" dirty="0" err="1"/>
              <a:t>chrt</a:t>
            </a:r>
            <a:r>
              <a:rPr lang="en-US" altLang="en-US" sz="2400" dirty="0"/>
              <a:t> command can be used to display scheduling attributes of all tasks for a given PID </a:t>
            </a:r>
          </a:p>
          <a:p>
            <a:endParaRPr lang="en-CA" sz="2400"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46</a:t>
            </a:fld>
            <a:endParaRPr lang="en-US"/>
          </a:p>
        </p:txBody>
      </p:sp>
    </p:spTree>
    <p:extLst>
      <p:ext uri="{BB962C8B-B14F-4D97-AF65-F5344CB8AC3E}">
        <p14:creationId xmlns:p14="http://schemas.microsoft.com/office/powerpoint/2010/main" val="3882681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Priorities and Time-slice length</a:t>
            </a:r>
          </a:p>
        </p:txBody>
      </p:sp>
      <p:pic>
        <p:nvPicPr>
          <p:cNvPr id="778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857" y="1690688"/>
            <a:ext cx="8366522" cy="421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47</a:t>
            </a:fld>
            <a:endParaRPr lang="en-US"/>
          </a:p>
        </p:txBody>
      </p:sp>
    </p:spTree>
    <p:extLst>
      <p:ext uri="{BB962C8B-B14F-4D97-AF65-F5344CB8AC3E}">
        <p14:creationId xmlns:p14="http://schemas.microsoft.com/office/powerpoint/2010/main" val="3260869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en-US" altLang="en-US" dirty="0" smtClean="0"/>
              <a:t>Scheduling Time Sharing (TS) processes</a:t>
            </a:r>
          </a:p>
        </p:txBody>
      </p:sp>
      <p:sp>
        <p:nvSpPr>
          <p:cNvPr id="80899"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Char char="q"/>
            </a:pPr>
            <a:r>
              <a:rPr lang="en-US" altLang="en-US" sz="2400" dirty="0"/>
              <a:t>In Linux time sharing processes can be schedule using the nice command </a:t>
            </a:r>
          </a:p>
          <a:p>
            <a:pPr eaLnBrk="1" hangingPunct="1">
              <a:lnSpc>
                <a:spcPct val="80000"/>
              </a:lnSpc>
              <a:buFont typeface="Wingdings" panose="05000000000000000000" pitchFamily="2" charset="2"/>
              <a:buChar char="q"/>
            </a:pPr>
            <a:r>
              <a:rPr lang="en-US" altLang="en-US" sz="2400" dirty="0"/>
              <a:t>The system uses nice attribute to determine process priority compared to other processes.</a:t>
            </a:r>
          </a:p>
          <a:p>
            <a:pPr eaLnBrk="1" hangingPunct="1">
              <a:lnSpc>
                <a:spcPct val="80000"/>
              </a:lnSpc>
              <a:buFont typeface="Wingdings" panose="05000000000000000000" pitchFamily="2" charset="2"/>
              <a:buChar char="q"/>
            </a:pPr>
            <a:r>
              <a:rPr lang="en-US" altLang="en-US" sz="2400" dirty="0"/>
              <a:t>Increasing the values of nice decreases process’ priority</a:t>
            </a:r>
          </a:p>
          <a:p>
            <a:pPr eaLnBrk="1" hangingPunct="1">
              <a:lnSpc>
                <a:spcPct val="80000"/>
              </a:lnSpc>
              <a:buFont typeface="Wingdings" panose="05000000000000000000" pitchFamily="2" charset="2"/>
              <a:buChar char="q"/>
            </a:pPr>
            <a:r>
              <a:rPr lang="en-US" altLang="en-US" sz="2400" dirty="0"/>
              <a:t>Default value of nice = 0 </a:t>
            </a:r>
          </a:p>
          <a:p>
            <a:pPr eaLnBrk="1" hangingPunct="1">
              <a:lnSpc>
                <a:spcPct val="80000"/>
              </a:lnSpc>
              <a:buFont typeface="Wingdings" panose="05000000000000000000" pitchFamily="2" charset="2"/>
              <a:buChar char="q"/>
            </a:pPr>
            <a:r>
              <a:rPr lang="en-US" altLang="en-US" sz="2400" dirty="0"/>
              <a:t>Nice range is -20 &gt; Nice &lt; 19</a:t>
            </a:r>
          </a:p>
          <a:p>
            <a:pPr eaLnBrk="1" hangingPunct="1">
              <a:lnSpc>
                <a:spcPct val="80000"/>
              </a:lnSpc>
              <a:buFont typeface="Wingdings" panose="05000000000000000000" pitchFamily="2" charset="2"/>
              <a:buChar char="q"/>
            </a:pPr>
            <a:r>
              <a:rPr lang="en-US" altLang="en-US" sz="2400" dirty="0"/>
              <a:t>nice -n -10  </a:t>
            </a:r>
            <a:r>
              <a:rPr lang="en-US" altLang="en-US" sz="2400" dirty="0" err="1"/>
              <a:t>ps</a:t>
            </a:r>
            <a:r>
              <a:rPr lang="en-US" altLang="en-US" sz="2400" dirty="0"/>
              <a:t> -increases process </a:t>
            </a:r>
            <a:r>
              <a:rPr lang="en-US" altLang="en-US" sz="2400" dirty="0" err="1"/>
              <a:t>ps</a:t>
            </a:r>
            <a:r>
              <a:rPr lang="en-US" altLang="en-US" sz="2400" dirty="0"/>
              <a:t> priority</a:t>
            </a:r>
          </a:p>
          <a:p>
            <a:pPr eaLnBrk="1" hangingPunct="1">
              <a:lnSpc>
                <a:spcPct val="80000"/>
              </a:lnSpc>
              <a:buFont typeface="Wingdings" panose="05000000000000000000" pitchFamily="2" charset="2"/>
              <a:buChar char="q"/>
            </a:pPr>
            <a:r>
              <a:rPr lang="en-US" altLang="en-US" sz="2400" dirty="0"/>
              <a:t>nice -n 10  </a:t>
            </a:r>
            <a:r>
              <a:rPr lang="en-US" altLang="en-US" sz="2400" dirty="0" err="1"/>
              <a:t>ps</a:t>
            </a:r>
            <a:r>
              <a:rPr lang="en-US" altLang="en-US" sz="2400" dirty="0"/>
              <a:t>  -decreases process </a:t>
            </a:r>
            <a:r>
              <a:rPr lang="en-US" altLang="en-US" sz="2400" dirty="0" err="1"/>
              <a:t>ps</a:t>
            </a:r>
            <a:r>
              <a:rPr lang="en-US" altLang="en-US" sz="2400" dirty="0"/>
              <a:t> priority by 10 units</a:t>
            </a:r>
          </a:p>
          <a:p>
            <a:pPr eaLnBrk="1" hangingPunct="1">
              <a:lnSpc>
                <a:spcPct val="80000"/>
              </a:lnSpc>
              <a:buFont typeface="Wingdings" panose="05000000000000000000" pitchFamily="2" charset="2"/>
              <a:buChar char="q"/>
            </a:pPr>
            <a:r>
              <a:rPr lang="en-US" altLang="en-US" sz="2400" dirty="0"/>
              <a:t>Only TS processes can be </a:t>
            </a:r>
            <a:r>
              <a:rPr lang="en-US" altLang="en-US" sz="2400" dirty="0" err="1"/>
              <a:t>niced</a:t>
            </a:r>
            <a:r>
              <a:rPr lang="en-US" altLang="en-US" sz="2400" dirty="0"/>
              <a:t> </a:t>
            </a:r>
          </a:p>
          <a:p>
            <a:pPr eaLnBrk="1" hangingPunct="1">
              <a:lnSpc>
                <a:spcPct val="80000"/>
              </a:lnSpc>
              <a:buFont typeface="Wingdings" panose="05000000000000000000" pitchFamily="2" charset="2"/>
              <a:buChar char="q"/>
            </a:pPr>
            <a:r>
              <a:rPr lang="en-US" altLang="en-US" sz="2400" dirty="0"/>
              <a:t>Real Time process </a:t>
            </a:r>
            <a:r>
              <a:rPr lang="en-US" altLang="en-US" sz="2400" dirty="0">
                <a:solidFill>
                  <a:srgbClr val="FF0000"/>
                </a:solidFill>
              </a:rPr>
              <a:t>CAN NOT </a:t>
            </a:r>
            <a:r>
              <a:rPr lang="en-US" altLang="en-US" sz="2400" dirty="0"/>
              <a:t>be </a:t>
            </a:r>
            <a:r>
              <a:rPr lang="en-US" altLang="en-US" sz="2400" dirty="0" err="1"/>
              <a:t>niced</a:t>
            </a:r>
            <a:endParaRPr lang="en-US" altLang="en-US" sz="2400" dirty="0"/>
          </a:p>
          <a:p>
            <a:pPr eaLnBrk="1" hangingPunct="1">
              <a:lnSpc>
                <a:spcPct val="80000"/>
              </a:lnSpc>
            </a:pPr>
            <a:endParaRPr lang="en-US" altLang="en-US" sz="2400" dirty="0"/>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48</a:t>
            </a:fld>
            <a:endParaRPr lang="en-US"/>
          </a:p>
        </p:txBody>
      </p:sp>
    </p:spTree>
    <p:extLst>
      <p:ext uri="{BB962C8B-B14F-4D97-AF65-F5344CB8AC3E}">
        <p14:creationId xmlns:p14="http://schemas.microsoft.com/office/powerpoint/2010/main" val="19914344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NICE Value</a:t>
            </a:r>
          </a:p>
        </p:txBody>
      </p:sp>
      <p:pic>
        <p:nvPicPr>
          <p:cNvPr id="84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684" y="1455907"/>
            <a:ext cx="9318016" cy="458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49</a:t>
            </a:fld>
            <a:endParaRPr lang="en-US"/>
          </a:p>
        </p:txBody>
      </p:sp>
    </p:spTree>
    <p:extLst>
      <p:ext uri="{BB962C8B-B14F-4D97-AF65-F5344CB8AC3E}">
        <p14:creationId xmlns:p14="http://schemas.microsoft.com/office/powerpoint/2010/main" val="2001657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31834" y="496282"/>
            <a:ext cx="8601075" cy="576263"/>
          </a:xfrm>
        </p:spPr>
        <p:txBody>
          <a:bodyPr>
            <a:noAutofit/>
          </a:bodyPr>
          <a:lstStyle/>
          <a:p>
            <a:pPr eaLnBrk="1" hangingPunct="1"/>
            <a:r>
              <a:rPr lang="en-US" altLang="en-US" dirty="0" smtClean="0"/>
              <a:t>Process Scheduling</a:t>
            </a:r>
          </a:p>
        </p:txBody>
      </p:sp>
      <p:sp>
        <p:nvSpPr>
          <p:cNvPr id="15363" name="Rectangle 3"/>
          <p:cNvSpPr>
            <a:spLocks noGrp="1" noChangeArrowheads="1"/>
          </p:cNvSpPr>
          <p:nvPr>
            <p:ph type="body" idx="1"/>
          </p:nvPr>
        </p:nvSpPr>
        <p:spPr>
          <a:xfrm>
            <a:off x="931833" y="1387286"/>
            <a:ext cx="10585715" cy="4254757"/>
          </a:xfrm>
        </p:spPr>
        <p:txBody>
          <a:bodyPr>
            <a:normAutofit/>
          </a:bodyPr>
          <a:lstStyle/>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Maximize CPU use, quickly switch processes onto CPU for time sharing</a:t>
            </a:r>
          </a:p>
          <a:p>
            <a:pPr>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Maintains </a:t>
            </a: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scheduling queues </a:t>
            </a:r>
            <a:r>
              <a:rPr lang="en-US" altLang="en-US" dirty="0">
                <a:latin typeface="Verdana" panose="020B0604030504040204" pitchFamily="34" charset="0"/>
                <a:ea typeface="Verdana" panose="020B0604030504040204" pitchFamily="34" charset="0"/>
                <a:cs typeface="Times New Roman" panose="02020603050405020304" pitchFamily="18" charset="0"/>
              </a:rPr>
              <a:t>of processes</a:t>
            </a:r>
          </a:p>
          <a:p>
            <a:pPr lvl="1">
              <a:buFont typeface="Wingdings" panose="05000000000000000000" pitchFamily="2" charset="2"/>
              <a:buChar char="q"/>
            </a:pPr>
            <a:r>
              <a:rPr lang="en-US"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Job queue </a:t>
            </a:r>
            <a:r>
              <a:rPr lang="en-US" altLang="en-US" sz="2800" dirty="0">
                <a:latin typeface="Verdana" panose="020B0604030504040204" pitchFamily="34" charset="0"/>
                <a:ea typeface="Verdana" panose="020B0604030504040204" pitchFamily="34" charset="0"/>
                <a:cs typeface="Times New Roman" panose="02020603050405020304" pitchFamily="18" charset="0"/>
              </a:rPr>
              <a:t>– set of all processes in the system</a:t>
            </a:r>
          </a:p>
          <a:p>
            <a:pPr lvl="1">
              <a:buFont typeface="Wingdings" panose="05000000000000000000" pitchFamily="2" charset="2"/>
              <a:buChar char="q"/>
            </a:pPr>
            <a:r>
              <a:rPr lang="en-US"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Ready queue </a:t>
            </a:r>
            <a:r>
              <a:rPr lang="en-US" altLang="en-US" sz="2800" dirty="0">
                <a:latin typeface="Verdana" panose="020B0604030504040204" pitchFamily="34" charset="0"/>
                <a:ea typeface="Verdana" panose="020B0604030504040204" pitchFamily="34" charset="0"/>
                <a:cs typeface="Times New Roman" panose="02020603050405020304" pitchFamily="18" charset="0"/>
              </a:rPr>
              <a:t>– set of all processes residing in main memory, ready and waiting to execute</a:t>
            </a:r>
          </a:p>
          <a:p>
            <a:pPr lvl="1">
              <a:buFont typeface="Wingdings" panose="05000000000000000000" pitchFamily="2" charset="2"/>
              <a:buChar char="q"/>
            </a:pPr>
            <a:r>
              <a:rPr lang="en-US" altLang="en-US" sz="28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Device queues </a:t>
            </a:r>
            <a:r>
              <a:rPr lang="en-US" altLang="en-US" sz="2800" dirty="0">
                <a:latin typeface="Verdana" panose="020B0604030504040204" pitchFamily="34" charset="0"/>
                <a:ea typeface="Verdana" panose="020B0604030504040204" pitchFamily="34" charset="0"/>
                <a:cs typeface="Times New Roman" panose="02020603050405020304" pitchFamily="18" charset="0"/>
              </a:rPr>
              <a:t>– set of processes waiting for an I/O device</a:t>
            </a:r>
          </a:p>
          <a:p>
            <a:pPr lvl="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Processes can migrate among the various queues</a:t>
            </a:r>
          </a:p>
        </p:txBody>
      </p:sp>
      <p:sp>
        <p:nvSpPr>
          <p:cNvPr id="2" name="Rectangle 1"/>
          <p:cNvSpPr/>
          <p:nvPr/>
        </p:nvSpPr>
        <p:spPr>
          <a:xfrm>
            <a:off x="1092943" y="5369927"/>
            <a:ext cx="7349729" cy="784830"/>
          </a:xfrm>
          <a:prstGeom prst="rect">
            <a:avLst/>
          </a:prstGeom>
        </p:spPr>
        <p:txBody>
          <a:bodyPr>
            <a:spAutoFit/>
          </a:bodyPr>
          <a:lstStyle/>
          <a:p>
            <a:pPr marL="342900" indent="-342900">
              <a:buFont typeface="Wingdings" panose="05000000000000000000" pitchFamily="2" charset="2"/>
              <a:buChar char="q"/>
              <a:defRPr/>
            </a:pPr>
            <a:r>
              <a:rPr lang="en-CA" sz="2400" dirty="0">
                <a:latin typeface="Times New Roman" panose="02020603050405020304" pitchFamily="18" charset="0"/>
                <a:cs typeface="Times New Roman" panose="02020603050405020304" pitchFamily="18" charset="0"/>
                <a:hlinkClick r:id="rId3"/>
              </a:rPr>
              <a:t>https://www.youtube.com/watch?v=THqcAa1bbFU</a:t>
            </a:r>
            <a:endParaRPr lang="en-CA" sz="2400" dirty="0">
              <a:latin typeface="Times New Roman" panose="02020603050405020304" pitchFamily="18" charset="0"/>
              <a:cs typeface="Times New Roman" panose="02020603050405020304" pitchFamily="18" charset="0"/>
            </a:endParaRPr>
          </a:p>
          <a:p>
            <a:pPr>
              <a:defRPr/>
            </a:pPr>
            <a:endParaRPr lang="en-CA" sz="21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ITSC205 Operating Systems Internals. </a:t>
            </a:r>
            <a:endParaRPr lang="en-US"/>
          </a:p>
        </p:txBody>
      </p:sp>
      <p:sp>
        <p:nvSpPr>
          <p:cNvPr id="4" name="Slide Number Placeholder 3"/>
          <p:cNvSpPr>
            <a:spLocks noGrp="1"/>
          </p:cNvSpPr>
          <p:nvPr>
            <p:ph type="sldNum" sz="quarter" idx="12"/>
          </p:nvPr>
        </p:nvSpPr>
        <p:spPr/>
        <p:txBody>
          <a:bodyPr/>
          <a:lstStyle/>
          <a:p>
            <a:fld id="{FDDB6027-878D-A249-A7C0-2BF119D95C83}" type="slidenum">
              <a:rPr lang="en-US" smtClean="0"/>
              <a:t>5</a:t>
            </a:fld>
            <a:endParaRPr lang="en-US"/>
          </a:p>
        </p:txBody>
      </p:sp>
    </p:spTree>
    <p:extLst>
      <p:ext uri="{BB962C8B-B14F-4D97-AF65-F5344CB8AC3E}">
        <p14:creationId xmlns:p14="http://schemas.microsoft.com/office/powerpoint/2010/main" val="31399027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pPr eaLnBrk="1" hangingPunct="1"/>
            <a:r>
              <a:rPr lang="en-US" altLang="en-US" dirty="0" smtClean="0"/>
              <a:t>Multiple-Processor Scheduling</a:t>
            </a:r>
          </a:p>
        </p:txBody>
      </p:sp>
      <p:sp>
        <p:nvSpPr>
          <p:cNvPr id="87043" name="Rectangle 3"/>
          <p:cNvSpPr>
            <a:spLocks noGrp="1" noChangeArrowheads="1"/>
          </p:cNvSpPr>
          <p:nvPr>
            <p:ph idx="1"/>
          </p:nvPr>
        </p:nvSpPr>
        <p:spPr>
          <a:xfrm>
            <a:off x="838200" y="1455974"/>
            <a:ext cx="10515600" cy="4351338"/>
          </a:xfrm>
        </p:spPr>
        <p:txBody>
          <a:bodyPr>
            <a:norm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Times New Roman" panose="02020603050405020304" pitchFamily="18" charset="0"/>
              </a:rPr>
              <a:t>CPU scheduling more complex when multiple CPUs are available</a:t>
            </a:r>
          </a:p>
          <a:p>
            <a:pPr>
              <a:buFont typeface="Wingdings" panose="05000000000000000000" pitchFamily="2" charset="2"/>
              <a:buChar char="q"/>
            </a:pP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Asymmetric multiprocessing</a:t>
            </a:r>
            <a:r>
              <a:rPr lang="en-US" altLang="en-US" sz="2400" b="1" dirty="0">
                <a:solidFill>
                  <a:srgbClr val="3366FF"/>
                </a:solidFill>
                <a:latin typeface="Verdana" panose="020B0604030504040204" pitchFamily="34" charset="0"/>
                <a:ea typeface="Verdana" panose="020B0604030504040204" pitchFamily="34" charset="0"/>
                <a:cs typeface="Times New Roman" panose="02020603050405020304" pitchFamily="18" charset="0"/>
              </a:rPr>
              <a:t> </a:t>
            </a:r>
            <a:r>
              <a:rPr lang="en-US" altLang="en-US" sz="2400" dirty="0">
                <a:latin typeface="Verdana" panose="020B0604030504040204" pitchFamily="34" charset="0"/>
                <a:ea typeface="Verdana" panose="020B0604030504040204" pitchFamily="34" charset="0"/>
                <a:cs typeface="Times New Roman" panose="02020603050405020304" pitchFamily="18" charset="0"/>
              </a:rPr>
              <a:t>– only one processor accesses the system data structures, alleviating the need for data sharing. One CPU manages scheduling , it makes decision on next process to use a specific CPU. This CPU is known as master server, the other CPUs execute only code </a:t>
            </a:r>
          </a:p>
          <a:p>
            <a:pPr>
              <a:buFont typeface="Wingdings" panose="05000000000000000000" pitchFamily="2" charset="2"/>
              <a:buChar char="q"/>
            </a:pP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Symmetric multiprocessing (SMP) </a:t>
            </a:r>
            <a:r>
              <a:rPr lang="en-US" altLang="en-US" sz="2400" dirty="0">
                <a:latin typeface="Verdana" panose="020B0604030504040204" pitchFamily="34" charset="0"/>
                <a:ea typeface="Verdana" panose="020B0604030504040204" pitchFamily="34" charset="0"/>
                <a:cs typeface="Times New Roman" panose="02020603050405020304" pitchFamily="18" charset="0"/>
              </a:rPr>
              <a:t>– Each CPU manages its own scheduling. All processes may be in a common ready queue, or each CPU may have its own private queue of ready processes. Each CPU uses its own scheduler to select a process to execute</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Times New Roman" panose="02020603050405020304" pitchFamily="18" charset="0"/>
              </a:rPr>
              <a:t>Currently, most common</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50</a:t>
            </a:fld>
            <a:endParaRPr lang="en-US"/>
          </a:p>
        </p:txBody>
      </p:sp>
    </p:spTree>
    <p:extLst>
      <p:ext uri="{BB962C8B-B14F-4D97-AF65-F5344CB8AC3E}">
        <p14:creationId xmlns:p14="http://schemas.microsoft.com/office/powerpoint/2010/main" val="14351762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Multiprocessor Scheduling</a:t>
            </a:r>
          </a:p>
        </p:txBody>
      </p:sp>
      <p:sp>
        <p:nvSpPr>
          <p:cNvPr id="3" name="Content Placeholder 2"/>
          <p:cNvSpPr>
            <a:spLocks noGrp="1"/>
          </p:cNvSpPr>
          <p:nvPr>
            <p:ph idx="1"/>
          </p:nvPr>
        </p:nvSpPr>
        <p:spPr/>
        <p:txBody>
          <a:bodyPr/>
          <a:lstStyle/>
          <a:p>
            <a:r>
              <a:rPr lang="en-CA" dirty="0" smtClean="0"/>
              <a:t>Multi-core are faster than multiprocessor</a:t>
            </a:r>
          </a:p>
          <a:p>
            <a:pPr lvl="1"/>
            <a:r>
              <a:rPr lang="en-CA" dirty="0" smtClean="0"/>
              <a:t>This extra speed led to a discovery of </a:t>
            </a:r>
            <a:r>
              <a:rPr lang="en-CA" i="1" dirty="0" smtClean="0"/>
              <a:t>memory stalls </a:t>
            </a:r>
            <a:r>
              <a:rPr lang="en-CA" dirty="0" smtClean="0"/>
              <a:t>– CPU waiting for data during an instruction</a:t>
            </a:r>
          </a:p>
          <a:p>
            <a:pPr lvl="2"/>
            <a:r>
              <a:rPr lang="en-CA" dirty="0" smtClean="0"/>
              <a:t>Spends more than half the time during an instruction cycle idling</a:t>
            </a:r>
          </a:p>
          <a:p>
            <a:pPr lvl="1"/>
            <a:endParaRPr lang="en-CA" dirty="0" smtClean="0"/>
          </a:p>
          <a:p>
            <a:r>
              <a:rPr lang="en-CA" dirty="0" smtClean="0"/>
              <a:t>H/W threads (Hyper-threading)</a:t>
            </a:r>
          </a:p>
          <a:p>
            <a:pPr lvl="1"/>
            <a:r>
              <a:rPr lang="en-CA" dirty="0" smtClean="0"/>
              <a:t>When one thread stalls on memory, switch to the other one!</a:t>
            </a:r>
          </a:p>
          <a:p>
            <a:pPr lvl="1"/>
            <a:r>
              <a:rPr lang="en-CA" dirty="0" smtClean="0"/>
              <a:t>Appears as its own virtual (logical) processor</a:t>
            </a:r>
          </a:p>
          <a:p>
            <a:pPr lvl="1"/>
            <a:r>
              <a:rPr lang="en-CA" dirty="0" smtClean="0"/>
              <a:t>OS schedules each logical CPU separately</a:t>
            </a:r>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51</a:t>
            </a:fld>
            <a:endParaRPr lang="en-US"/>
          </a:p>
        </p:txBody>
      </p:sp>
    </p:spTree>
    <p:extLst>
      <p:ext uri="{BB962C8B-B14F-4D97-AF65-F5344CB8AC3E}">
        <p14:creationId xmlns:p14="http://schemas.microsoft.com/office/powerpoint/2010/main" val="394126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2299098" y="277416"/>
            <a:ext cx="8426053" cy="576263"/>
          </a:xfrm>
        </p:spPr>
        <p:txBody>
          <a:bodyPr>
            <a:normAutofit fontScale="90000"/>
          </a:bodyPr>
          <a:lstStyle/>
          <a:p>
            <a:pPr eaLnBrk="1" hangingPunct="1"/>
            <a:r>
              <a:rPr lang="en-US" altLang="en-US" smtClean="0"/>
              <a:t>Multithreaded Multicore System</a:t>
            </a:r>
          </a:p>
        </p:txBody>
      </p:sp>
      <p:pic>
        <p:nvPicPr>
          <p:cNvPr id="9011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654" y="1401366"/>
            <a:ext cx="7629525"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6229" y="3723085"/>
            <a:ext cx="7731919" cy="169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52</a:t>
            </a:fld>
            <a:endParaRPr lang="en-US"/>
          </a:p>
        </p:txBody>
      </p:sp>
    </p:spTree>
    <p:extLst>
      <p:ext uri="{BB962C8B-B14F-4D97-AF65-F5344CB8AC3E}">
        <p14:creationId xmlns:p14="http://schemas.microsoft.com/office/powerpoint/2010/main" val="26512134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CA" altLang="en-US" dirty="0" smtClean="0"/>
              <a:t>Processor Affinity</a:t>
            </a:r>
          </a:p>
        </p:txBody>
      </p:sp>
      <p:sp>
        <p:nvSpPr>
          <p:cNvPr id="89091" name="Content Placeholder 2"/>
          <p:cNvSpPr>
            <a:spLocks noGrp="1"/>
          </p:cNvSpPr>
          <p:nvPr>
            <p:ph idx="1"/>
          </p:nvPr>
        </p:nvSpPr>
        <p:spPr>
          <a:xfrm>
            <a:off x="838200" y="1553251"/>
            <a:ext cx="10515600" cy="4351338"/>
          </a:xfrm>
        </p:spPr>
        <p:txBody>
          <a:bodyPr>
            <a:normAutofit/>
          </a:bodyPr>
          <a:lstStyle/>
          <a:p>
            <a:pPr>
              <a:buFont typeface="Wingdings" panose="05000000000000000000" pitchFamily="2" charset="2"/>
              <a:buChar char="q"/>
            </a:pP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Processor affinity </a:t>
            </a:r>
            <a:r>
              <a:rPr lang="en-US" altLang="en-US" sz="2400" dirty="0">
                <a:latin typeface="Verdana" panose="020B0604030504040204" pitchFamily="34" charset="0"/>
                <a:ea typeface="Verdana" panose="020B0604030504040204" pitchFamily="34" charset="0"/>
                <a:cs typeface="Times New Roman" panose="02020603050405020304" pitchFamily="18" charset="0"/>
              </a:rPr>
              <a:t>– It keeps processes running on the same CPU. Process has affinity for processor on which it is currently running. SMP systems avoids migration of processes among CPUs because that causes caches. </a:t>
            </a:r>
          </a:p>
          <a:p>
            <a:pPr>
              <a:buFont typeface="Wingdings" panose="05000000000000000000" pitchFamily="2" charset="2"/>
              <a:buChar char="q"/>
            </a:pPr>
            <a:r>
              <a:rPr lang="en-US" altLang="en-US" sz="24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Two types of affinity</a:t>
            </a:r>
          </a:p>
          <a:p>
            <a:pPr lvl="1">
              <a:buFont typeface="Wingdings" panose="05000000000000000000" pitchFamily="2" charset="2"/>
              <a:buChar char="q"/>
            </a:pP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Soft affinity: </a:t>
            </a:r>
            <a:r>
              <a:rPr lang="en-US" altLang="en-US" dirty="0">
                <a:latin typeface="Verdana" panose="020B0604030504040204" pitchFamily="34" charset="0"/>
                <a:ea typeface="Verdana" panose="020B0604030504040204" pitchFamily="34" charset="0"/>
                <a:cs typeface="Times New Roman" panose="02020603050405020304" pitchFamily="18" charset="0"/>
              </a:rPr>
              <a:t>OS has a policy to keep processes running on same CPU but there is not guarantee to keep this policy</a:t>
            </a:r>
          </a:p>
          <a:p>
            <a:pPr lvl="1">
              <a:buFont typeface="Wingdings" panose="05000000000000000000" pitchFamily="2" charset="2"/>
              <a:buChar char="q"/>
            </a:pPr>
            <a:r>
              <a:rPr lang="en-US" altLang="en-US"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Hard affinity: </a:t>
            </a:r>
            <a:r>
              <a:rPr lang="en-US" altLang="en-US" dirty="0">
                <a:latin typeface="Verdana" panose="020B0604030504040204" pitchFamily="34" charset="0"/>
                <a:ea typeface="Verdana" panose="020B0604030504040204" pitchFamily="34" charset="0"/>
                <a:cs typeface="Times New Roman" panose="02020603050405020304" pitchFamily="18" charset="0"/>
              </a:rPr>
              <a:t>OS will specify a subset of CPUs on which processes may run</a:t>
            </a:r>
          </a:p>
          <a:p>
            <a:pPr>
              <a:buFont typeface="Wingdings" panose="05000000000000000000" pitchFamily="2" charset="2"/>
              <a:buChar char="q"/>
            </a:pPr>
            <a:r>
              <a:rPr lang="en-US" altLang="en-US" sz="2400" b="1" dirty="0">
                <a:latin typeface="Verdana" panose="020B0604030504040204" pitchFamily="34" charset="0"/>
                <a:ea typeface="Verdana" panose="020B0604030504040204" pitchFamily="34" charset="0"/>
                <a:cs typeface="Times New Roman" panose="02020603050405020304" pitchFamily="18" charset="0"/>
              </a:rPr>
              <a:t>Linux supports both</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53</a:t>
            </a:fld>
            <a:endParaRPr lang="en-US"/>
          </a:p>
        </p:txBody>
      </p:sp>
    </p:spTree>
    <p:extLst>
      <p:ext uri="{BB962C8B-B14F-4D97-AF65-F5344CB8AC3E}">
        <p14:creationId xmlns:p14="http://schemas.microsoft.com/office/powerpoint/2010/main" val="4994326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Virtualization and Scheduling</a:t>
            </a:r>
          </a:p>
        </p:txBody>
      </p:sp>
      <p:sp>
        <p:nvSpPr>
          <p:cNvPr id="92163" name="Content Placeholder 2"/>
          <p:cNvSpPr>
            <a:spLocks noGrp="1"/>
          </p:cNvSpPr>
          <p:nvPr>
            <p:ph idx="1"/>
          </p:nvPr>
        </p:nvSpPr>
        <p:spPr>
          <a:xfrm>
            <a:off x="838200" y="1455974"/>
            <a:ext cx="10515600" cy="4351338"/>
          </a:xfrm>
        </p:spPr>
        <p:txBody>
          <a:bodyPr>
            <a:normAutofit/>
          </a:bodyPr>
          <a:lstStyle/>
          <a:p>
            <a:pPr>
              <a:buFont typeface="Wingdings" panose="05000000000000000000" pitchFamily="2" charset="2"/>
              <a:buChar char="q"/>
            </a:pPr>
            <a:r>
              <a:rPr lang="en-US" altLang="en-US" dirty="0"/>
              <a:t>Virtualization software schedules multiple guests onto CPU(s)</a:t>
            </a:r>
          </a:p>
          <a:p>
            <a:pPr>
              <a:buFont typeface="Wingdings" panose="05000000000000000000" pitchFamily="2" charset="2"/>
              <a:buChar char="q"/>
            </a:pPr>
            <a:r>
              <a:rPr lang="en-US" altLang="en-US" dirty="0"/>
              <a:t>Each guest doing its own scheduling</a:t>
            </a:r>
          </a:p>
          <a:p>
            <a:pPr lvl="1">
              <a:buFont typeface="Wingdings" panose="05000000000000000000" pitchFamily="2" charset="2"/>
              <a:buChar char="q"/>
            </a:pPr>
            <a:r>
              <a:rPr lang="en-US" altLang="en-US" sz="2800" dirty="0"/>
              <a:t>Not knowing it does not</a:t>
            </a:r>
            <a:r>
              <a:rPr lang="en-US" altLang="ja-JP" sz="2800" dirty="0"/>
              <a:t> own the CPUs</a:t>
            </a:r>
          </a:p>
          <a:p>
            <a:pPr lvl="1">
              <a:buFont typeface="Wingdings" panose="05000000000000000000" pitchFamily="2" charset="2"/>
              <a:buChar char="q"/>
            </a:pPr>
            <a:r>
              <a:rPr lang="en-US" altLang="en-US" sz="2800" dirty="0"/>
              <a:t>Can result in poor response time</a:t>
            </a:r>
          </a:p>
          <a:p>
            <a:pPr lvl="1">
              <a:buFont typeface="Wingdings" panose="05000000000000000000" pitchFamily="2" charset="2"/>
              <a:buChar char="q"/>
            </a:pPr>
            <a:r>
              <a:rPr lang="en-US" altLang="en-US" sz="2800" dirty="0"/>
              <a:t>Can effect time-of-day clocks in guests</a:t>
            </a:r>
          </a:p>
          <a:p>
            <a:pPr>
              <a:buFont typeface="Wingdings" panose="05000000000000000000" pitchFamily="2" charset="2"/>
              <a:buChar char="q"/>
            </a:pPr>
            <a:r>
              <a:rPr lang="en-US" altLang="en-US" dirty="0"/>
              <a:t>Can undo good scheduling algorithm efforts of guests</a:t>
            </a: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54</a:t>
            </a:fld>
            <a:endParaRPr lang="en-US"/>
          </a:p>
        </p:txBody>
      </p:sp>
    </p:spTree>
    <p:extLst>
      <p:ext uri="{BB962C8B-B14F-4D97-AF65-F5344CB8AC3E}">
        <p14:creationId xmlns:p14="http://schemas.microsoft.com/office/powerpoint/2010/main" val="13865274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a:xfrm>
            <a:off x="817636" y="1417063"/>
            <a:ext cx="10515600" cy="4351338"/>
          </a:xfrm>
        </p:spPr>
        <p:txBody>
          <a:bodyPr>
            <a:normAutofit lnSpcReduction="10000"/>
          </a:bodyPr>
          <a:lstStyle/>
          <a:p>
            <a:pPr marL="457200" lvl="1" indent="0">
              <a:lnSpc>
                <a:spcPct val="80000"/>
              </a:lnSpc>
              <a:buNone/>
            </a:pPr>
            <a:r>
              <a:rPr lang="en-US" altLang="en-US" sz="2800" dirty="0"/>
              <a:t>Microsoft Threading</a:t>
            </a:r>
          </a:p>
          <a:p>
            <a:pPr marL="457200" lvl="1" indent="0">
              <a:lnSpc>
                <a:spcPct val="80000"/>
              </a:lnSpc>
              <a:buNone/>
            </a:pPr>
            <a:r>
              <a:rPr lang="en-US" altLang="en-US" sz="2800" dirty="0">
                <a:hlinkClick r:id="rId2"/>
              </a:rPr>
              <a:t>https://docs.microsoft.com/en-us/dotnet/standard/threading/threads-and-threading</a:t>
            </a:r>
            <a:endParaRPr lang="en-US" altLang="en-US" sz="2800" dirty="0"/>
          </a:p>
          <a:p>
            <a:pPr marL="457200" lvl="1" indent="0">
              <a:lnSpc>
                <a:spcPct val="80000"/>
              </a:lnSpc>
              <a:buNone/>
            </a:pPr>
            <a:endParaRPr lang="en-US" altLang="en-US" sz="2800" dirty="0"/>
          </a:p>
          <a:p>
            <a:pPr marL="457200" lvl="1" indent="0">
              <a:lnSpc>
                <a:spcPct val="80000"/>
              </a:lnSpc>
              <a:buNone/>
            </a:pPr>
            <a:r>
              <a:rPr lang="en-US" altLang="en-US" sz="2800" dirty="0"/>
              <a:t>Microsoft Scheduling Threads</a:t>
            </a:r>
          </a:p>
          <a:p>
            <a:pPr marL="457200" lvl="1" indent="0">
              <a:lnSpc>
                <a:spcPct val="80000"/>
              </a:lnSpc>
              <a:buNone/>
            </a:pPr>
            <a:r>
              <a:rPr lang="en-US" altLang="en-US" sz="2800" dirty="0">
                <a:hlinkClick r:id="rId3"/>
              </a:rPr>
              <a:t>https://docs.microsoft.com/en-us/dotnet/standard/threading/scheduling-threads</a:t>
            </a:r>
            <a:endParaRPr lang="en-US" altLang="en-US" sz="2800" dirty="0"/>
          </a:p>
          <a:p>
            <a:pPr marL="457200" lvl="1" indent="0">
              <a:lnSpc>
                <a:spcPct val="80000"/>
              </a:lnSpc>
              <a:buNone/>
            </a:pPr>
            <a:endParaRPr lang="en-US" altLang="en-US" sz="2800" dirty="0"/>
          </a:p>
          <a:p>
            <a:pPr marL="457200" lvl="1" indent="0">
              <a:lnSpc>
                <a:spcPct val="80000"/>
              </a:lnSpc>
              <a:buNone/>
            </a:pPr>
            <a:r>
              <a:rPr lang="en-US" altLang="en-US" sz="2800" dirty="0"/>
              <a:t>Processor affinity</a:t>
            </a:r>
          </a:p>
          <a:p>
            <a:pPr marL="457200" lvl="1" indent="0">
              <a:lnSpc>
                <a:spcPct val="80000"/>
              </a:lnSpc>
              <a:buNone/>
            </a:pPr>
            <a:endParaRPr lang="en-US" altLang="en-US" sz="2800" dirty="0"/>
          </a:p>
          <a:p>
            <a:pPr lvl="1">
              <a:lnSpc>
                <a:spcPct val="80000"/>
              </a:lnSpc>
              <a:buFont typeface="Wingdings" panose="05000000000000000000" pitchFamily="2" charset="2"/>
              <a:buChar char="q"/>
            </a:pPr>
            <a:r>
              <a:rPr lang="en-US" altLang="en-US" sz="2800" dirty="0">
                <a:hlinkClick r:id="rId4"/>
              </a:rPr>
              <a:t>https://www.glennklockwood.com/hpc-howtos/process-affinity.html</a:t>
            </a:r>
            <a:endParaRPr lang="en-US" altLang="en-US" sz="2800" dirty="0"/>
          </a:p>
          <a:p>
            <a:pPr lvl="1">
              <a:lnSpc>
                <a:spcPct val="80000"/>
              </a:lnSpc>
              <a:buFont typeface="Wingdings" panose="05000000000000000000" pitchFamily="2" charset="2"/>
              <a:buChar char="q"/>
            </a:pPr>
            <a:endParaRPr lang="en-US" altLang="en-US" sz="2800"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a:t>
            </a:r>
            <a:endParaRPr lang="en-US"/>
          </a:p>
        </p:txBody>
      </p:sp>
      <p:sp>
        <p:nvSpPr>
          <p:cNvPr id="5" name="Slide Number Placeholder 4"/>
          <p:cNvSpPr>
            <a:spLocks noGrp="1"/>
          </p:cNvSpPr>
          <p:nvPr>
            <p:ph type="sldNum" sz="quarter" idx="12"/>
          </p:nvPr>
        </p:nvSpPr>
        <p:spPr/>
        <p:txBody>
          <a:bodyPr/>
          <a:lstStyle/>
          <a:p>
            <a:fld id="{FDDB6027-878D-A249-A7C0-2BF119D95C83}" type="slidenum">
              <a:rPr lang="en-US" smtClean="0"/>
              <a:t>55</a:t>
            </a:fld>
            <a:endParaRPr lang="en-US"/>
          </a:p>
        </p:txBody>
      </p:sp>
    </p:spTree>
    <p:extLst>
      <p:ext uri="{BB962C8B-B14F-4D97-AF65-F5344CB8AC3E}">
        <p14:creationId xmlns:p14="http://schemas.microsoft.com/office/powerpoint/2010/main" val="1597934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mtClean="0"/>
              <a:t>References</a:t>
            </a:r>
          </a:p>
        </p:txBody>
      </p:sp>
      <p:sp>
        <p:nvSpPr>
          <p:cNvPr id="931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3075">
                <a:solidFill>
                  <a:schemeClr val="tx1"/>
                </a:solidFill>
                <a:latin typeface="Verdana" panose="020B0604030504040204" pitchFamily="34" charset="0"/>
              </a:defRPr>
            </a:lvl1pPr>
            <a:lvl2pPr marL="795338" indent="-305991">
              <a:spcBef>
                <a:spcPct val="20000"/>
              </a:spcBef>
              <a:buClr>
                <a:schemeClr val="accent2"/>
              </a:buClr>
              <a:buSzPct val="70000"/>
              <a:buFont typeface="Wingdings" panose="05000000000000000000" pitchFamily="2" charset="2"/>
              <a:buChar char="l"/>
              <a:defRPr sz="2700">
                <a:solidFill>
                  <a:schemeClr val="tx1"/>
                </a:solidFill>
                <a:latin typeface="Verdana" panose="020B0604030504040204" pitchFamily="34" charset="0"/>
              </a:defRPr>
            </a:lvl2pPr>
            <a:lvl3pPr marL="1223963" indent="-244079">
              <a:spcBef>
                <a:spcPct val="20000"/>
              </a:spcBef>
              <a:buClr>
                <a:schemeClr val="tx2"/>
              </a:buClr>
              <a:buSzPct val="65000"/>
              <a:buFont typeface="Wingdings" panose="05000000000000000000" pitchFamily="2" charset="2"/>
              <a:buChar char="¡"/>
              <a:defRPr sz="2325">
                <a:solidFill>
                  <a:schemeClr val="tx1"/>
                </a:solidFill>
                <a:latin typeface="Verdana" panose="020B0604030504040204" pitchFamily="34" charset="0"/>
              </a:defRPr>
            </a:lvl3pPr>
            <a:lvl4pPr marL="1713310" indent="-244079">
              <a:spcBef>
                <a:spcPct val="20000"/>
              </a:spcBef>
              <a:buClr>
                <a:schemeClr val="accent2"/>
              </a:buClr>
              <a:buSzPct val="70000"/>
              <a:buFont typeface="Wingdings" panose="05000000000000000000" pitchFamily="2" charset="2"/>
              <a:buChar char="l"/>
              <a:defRPr sz="2025">
                <a:solidFill>
                  <a:schemeClr val="tx1"/>
                </a:solidFill>
                <a:latin typeface="Verdana" panose="020B0604030504040204" pitchFamily="34" charset="0"/>
              </a:defRPr>
            </a:lvl4pPr>
            <a:lvl5pPr marL="2202656" indent="-244079">
              <a:spcBef>
                <a:spcPct val="20000"/>
              </a:spcBef>
              <a:buClr>
                <a:schemeClr val="tx2"/>
              </a:buClr>
              <a:buSzPct val="60000"/>
              <a:buFont typeface="Wingdings" panose="05000000000000000000" pitchFamily="2" charset="2"/>
              <a:buChar char="¡"/>
              <a:defRPr sz="2025">
                <a:solidFill>
                  <a:schemeClr val="tx1"/>
                </a:solidFill>
                <a:latin typeface="Verdana" panose="020B0604030504040204" pitchFamily="34" charset="0"/>
              </a:defRPr>
            </a:lvl5pPr>
            <a:lvl6pPr marL="2545556" indent="-244079" eaLnBrk="0" fontAlgn="base" hangingPunct="0">
              <a:spcBef>
                <a:spcPct val="20000"/>
              </a:spcBef>
              <a:spcAft>
                <a:spcPct val="0"/>
              </a:spcAft>
              <a:buClr>
                <a:schemeClr val="tx2"/>
              </a:buClr>
              <a:buSzPct val="60000"/>
              <a:buFont typeface="Wingdings" panose="05000000000000000000" pitchFamily="2" charset="2"/>
              <a:buChar char="¡"/>
              <a:defRPr sz="2025">
                <a:solidFill>
                  <a:schemeClr val="tx1"/>
                </a:solidFill>
                <a:latin typeface="Verdana" panose="020B0604030504040204" pitchFamily="34" charset="0"/>
              </a:defRPr>
            </a:lvl6pPr>
            <a:lvl7pPr marL="2888456" indent="-244079" eaLnBrk="0" fontAlgn="base" hangingPunct="0">
              <a:spcBef>
                <a:spcPct val="20000"/>
              </a:spcBef>
              <a:spcAft>
                <a:spcPct val="0"/>
              </a:spcAft>
              <a:buClr>
                <a:schemeClr val="tx2"/>
              </a:buClr>
              <a:buSzPct val="60000"/>
              <a:buFont typeface="Wingdings" panose="05000000000000000000" pitchFamily="2" charset="2"/>
              <a:buChar char="¡"/>
              <a:defRPr sz="2025">
                <a:solidFill>
                  <a:schemeClr val="tx1"/>
                </a:solidFill>
                <a:latin typeface="Verdana" panose="020B0604030504040204" pitchFamily="34" charset="0"/>
              </a:defRPr>
            </a:lvl7pPr>
            <a:lvl8pPr marL="3231356" indent="-244079" eaLnBrk="0" fontAlgn="base" hangingPunct="0">
              <a:spcBef>
                <a:spcPct val="20000"/>
              </a:spcBef>
              <a:spcAft>
                <a:spcPct val="0"/>
              </a:spcAft>
              <a:buClr>
                <a:schemeClr val="tx2"/>
              </a:buClr>
              <a:buSzPct val="60000"/>
              <a:buFont typeface="Wingdings" panose="05000000000000000000" pitchFamily="2" charset="2"/>
              <a:buChar char="¡"/>
              <a:defRPr sz="2025">
                <a:solidFill>
                  <a:schemeClr val="tx1"/>
                </a:solidFill>
                <a:latin typeface="Verdana" panose="020B0604030504040204" pitchFamily="34" charset="0"/>
              </a:defRPr>
            </a:lvl8pPr>
            <a:lvl9pPr marL="3574256" indent="-244079" eaLnBrk="0" fontAlgn="base" hangingPunct="0">
              <a:spcBef>
                <a:spcPct val="20000"/>
              </a:spcBef>
              <a:spcAft>
                <a:spcPct val="0"/>
              </a:spcAft>
              <a:buClr>
                <a:schemeClr val="tx2"/>
              </a:buClr>
              <a:buSzPct val="60000"/>
              <a:buFont typeface="Wingdings" panose="05000000000000000000" pitchFamily="2" charset="2"/>
              <a:buChar char="¡"/>
              <a:defRPr sz="2025">
                <a:solidFill>
                  <a:schemeClr val="tx1"/>
                </a:solidFill>
                <a:latin typeface="Verdana" panose="020B0604030504040204" pitchFamily="34" charset="0"/>
              </a:defRPr>
            </a:lvl9pPr>
          </a:lstStyle>
          <a:p>
            <a:pPr>
              <a:spcBef>
                <a:spcPct val="0"/>
              </a:spcBef>
              <a:buClrTx/>
              <a:buSzTx/>
              <a:buFontTx/>
              <a:buNone/>
            </a:pPr>
            <a:r>
              <a:rPr lang="en-US" altLang="en-US" sz="1275" smtClean="0">
                <a:solidFill>
                  <a:srgbClr val="000000"/>
                </a:solidFill>
              </a:rPr>
              <a:t>ITSC205 Operating Systems Internals. </a:t>
            </a:r>
            <a:endParaRPr lang="en-US" altLang="en-US" sz="1275">
              <a:solidFill>
                <a:srgbClr val="000000"/>
              </a:solidFill>
            </a:endParaRPr>
          </a:p>
        </p:txBody>
      </p:sp>
      <p:sp>
        <p:nvSpPr>
          <p:cNvPr id="93190" name="Content Placeholder 7"/>
          <p:cNvSpPr>
            <a:spLocks noGrp="1"/>
          </p:cNvSpPr>
          <p:nvPr>
            <p:ph idx="1"/>
          </p:nvPr>
        </p:nvSpPr>
        <p:spPr>
          <a:xfrm>
            <a:off x="978035" y="1384571"/>
            <a:ext cx="10772978" cy="4114800"/>
          </a:xfrm>
        </p:spPr>
        <p:txBody>
          <a:bodyPr>
            <a:normAutofit/>
          </a:bodyPr>
          <a:lstStyle/>
          <a:p>
            <a:pPr eaLnBrk="1" hangingPunct="1">
              <a:lnSpc>
                <a:spcPct val="80000"/>
              </a:lnSpc>
              <a:buFont typeface="Wingdings" panose="05000000000000000000" pitchFamily="2" charset="2"/>
              <a:buChar char="q"/>
            </a:pPr>
            <a:r>
              <a:rPr lang="en-US" altLang="en-US" sz="3200" dirty="0" err="1" smtClean="0"/>
              <a:t>Silberschatz</a:t>
            </a:r>
            <a:r>
              <a:rPr lang="en-US" altLang="en-US" sz="3200" dirty="0"/>
              <a:t>, Galvin and Gagne, Operating System Concepts with Java, John Wiley &amp; Sons, latest edition.</a:t>
            </a:r>
          </a:p>
          <a:p>
            <a:pPr lvl="1" eaLnBrk="1" hangingPunct="1">
              <a:lnSpc>
                <a:spcPct val="80000"/>
              </a:lnSpc>
              <a:buFont typeface="Wingdings" panose="05000000000000000000" pitchFamily="2" charset="2"/>
              <a:buChar char="q"/>
            </a:pPr>
            <a:r>
              <a:rPr lang="en-US" altLang="en-US" sz="2800" dirty="0" smtClean="0"/>
              <a:t>Process Scheduling</a:t>
            </a:r>
          </a:p>
          <a:p>
            <a:pPr marL="457200" lvl="1" indent="0" eaLnBrk="1" hangingPunct="1">
              <a:lnSpc>
                <a:spcPct val="80000"/>
              </a:lnSpc>
              <a:buNone/>
            </a:pPr>
            <a:endParaRPr lang="en-US" altLang="en-US" sz="2800" dirty="0" smtClean="0"/>
          </a:p>
          <a:p>
            <a:pPr lvl="3" eaLnBrk="1" hangingPunct="1">
              <a:lnSpc>
                <a:spcPct val="80000"/>
              </a:lnSpc>
              <a:buFont typeface="Wingdings" panose="05000000000000000000" pitchFamily="2" charset="2"/>
              <a:buNone/>
            </a:pPr>
            <a:endParaRPr lang="en-US" altLang="en-US" dirty="0"/>
          </a:p>
          <a:p>
            <a:pPr>
              <a:buFont typeface="Wingdings" panose="05000000000000000000" pitchFamily="2" charset="2"/>
              <a:buNone/>
            </a:pPr>
            <a:endParaRPr lang="en-CA" altLang="en-US" dirty="0" smtClean="0"/>
          </a:p>
        </p:txBody>
      </p:sp>
      <p:sp>
        <p:nvSpPr>
          <p:cNvPr id="2" name="Slide Number Placeholder 1"/>
          <p:cNvSpPr>
            <a:spLocks noGrp="1"/>
          </p:cNvSpPr>
          <p:nvPr>
            <p:ph type="sldNum" sz="quarter" idx="12"/>
          </p:nvPr>
        </p:nvSpPr>
        <p:spPr/>
        <p:txBody>
          <a:bodyPr/>
          <a:lstStyle/>
          <a:p>
            <a:fld id="{FDDB6027-878D-A249-A7C0-2BF119D95C83}" type="slidenum">
              <a:rPr lang="en-US" smtClean="0"/>
              <a:t>56</a:t>
            </a:fld>
            <a:endParaRPr lang="en-US"/>
          </a:p>
        </p:txBody>
      </p:sp>
    </p:spTree>
    <p:extLst>
      <p:ext uri="{BB962C8B-B14F-4D97-AF65-F5344CB8AC3E}">
        <p14:creationId xmlns:p14="http://schemas.microsoft.com/office/powerpoint/2010/main" val="2353190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 State Transitions</a:t>
            </a:r>
            <a:endParaRPr lang="en-CA"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913" y="1690688"/>
            <a:ext cx="11993829" cy="4495800"/>
          </a:xfrm>
        </p:spPr>
      </p:pic>
      <p:sp>
        <p:nvSpPr>
          <p:cNvPr id="4" name="Footer Placeholder 3"/>
          <p:cNvSpPr>
            <a:spLocks noGrp="1"/>
          </p:cNvSpPr>
          <p:nvPr>
            <p:ph type="ftr" sz="quarter" idx="11"/>
          </p:nvPr>
        </p:nvSpPr>
        <p:spPr/>
        <p:txBody>
          <a:bodyPr/>
          <a:lstStyle/>
          <a:p>
            <a:r>
              <a:rPr lang="en-US" smtClean="0"/>
              <a:t>ITSC205 Operating Systems Internals.</a:t>
            </a:r>
            <a:endParaRPr lang="en-US"/>
          </a:p>
        </p:txBody>
      </p:sp>
    </p:spTree>
    <p:extLst>
      <p:ext uri="{BB962C8B-B14F-4D97-AF65-F5344CB8AC3E}">
        <p14:creationId xmlns:p14="http://schemas.microsoft.com/office/powerpoint/2010/main" val="194622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7497" y="565547"/>
            <a:ext cx="10298221" cy="576263"/>
          </a:xfrm>
        </p:spPr>
        <p:txBody>
          <a:bodyPr>
            <a:normAutofit fontScale="90000"/>
          </a:bodyPr>
          <a:lstStyle/>
          <a:p>
            <a:pPr eaLnBrk="1" hangingPunct="1"/>
            <a:r>
              <a:rPr lang="en-US" altLang="en-US" dirty="0" smtClean="0"/>
              <a:t>Representation of Process Scheduling</a:t>
            </a:r>
          </a:p>
        </p:txBody>
      </p:sp>
      <p:pic>
        <p:nvPicPr>
          <p:cNvPr id="1741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494" y="1422798"/>
            <a:ext cx="8140304" cy="417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942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11994" y="301557"/>
            <a:ext cx="10810900" cy="757238"/>
          </a:xfrm>
        </p:spPr>
        <p:txBody>
          <a:bodyPr>
            <a:noAutofit/>
          </a:bodyPr>
          <a:lstStyle/>
          <a:p>
            <a:pPr eaLnBrk="1" hangingPunct="1"/>
            <a:r>
              <a:rPr lang="en-US" altLang="en-US" sz="3600" dirty="0"/>
              <a:t>Ready Queue </a:t>
            </a:r>
            <a:r>
              <a:rPr lang="en-US" altLang="en-US" sz="3600" dirty="0" smtClean="0"/>
              <a:t>and Various I/O </a:t>
            </a:r>
            <a:r>
              <a:rPr lang="en-US" altLang="en-US" sz="3600" dirty="0"/>
              <a:t>Device Queues</a:t>
            </a:r>
          </a:p>
        </p:txBody>
      </p:sp>
      <p:pic>
        <p:nvPicPr>
          <p:cNvPr id="194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35" y="1214438"/>
            <a:ext cx="6550819" cy="50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234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50" dirty="0"/>
              <a:t>Scheduling strategies</a:t>
            </a:r>
          </a:p>
        </p:txBody>
      </p:sp>
      <p:sp>
        <p:nvSpPr>
          <p:cNvPr id="21507" name="Rectangle 3"/>
          <p:cNvSpPr>
            <a:spLocks noGrp="1" noChangeArrowheads="1"/>
          </p:cNvSpPr>
          <p:nvPr>
            <p:ph type="body" idx="1"/>
          </p:nvPr>
        </p:nvSpPr>
        <p:spPr>
          <a:xfrm>
            <a:off x="838200" y="1473791"/>
            <a:ext cx="10368064" cy="4114800"/>
          </a:xfrm>
        </p:spPr>
        <p:txBody>
          <a:bodyPr>
            <a:noAutofit/>
          </a:bodyPr>
          <a:lstStyle/>
          <a:p>
            <a:pPr eaLnBrk="1" hangingPunct="1">
              <a:buFont typeface="Wingdings" panose="05000000000000000000" pitchFamily="2" charset="2"/>
              <a:buChar char="q"/>
            </a:pPr>
            <a:r>
              <a:rPr lang="en-US" altLang="en-US" dirty="0">
                <a:solidFill>
                  <a:srgbClr val="CC0000"/>
                </a:solidFill>
                <a:latin typeface="Verdana" panose="020B0604030504040204" pitchFamily="34" charset="0"/>
                <a:ea typeface="Verdana" panose="020B0604030504040204" pitchFamily="34" charset="0"/>
                <a:cs typeface="Times New Roman" panose="02020603050405020304" pitchFamily="18" charset="0"/>
              </a:rPr>
              <a:t>Non-preemptive</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Once a process is in the running state, it will continue until it terminates or blocks itself for I/O</a:t>
            </a:r>
          </a:p>
          <a:p>
            <a:pPr eaLnBrk="1" hangingPunct="1">
              <a:buFont typeface="Wingdings" panose="05000000000000000000" pitchFamily="2" charset="2"/>
              <a:buChar char="q"/>
            </a:pPr>
            <a:r>
              <a:rPr lang="en-US" altLang="en-US" dirty="0">
                <a:solidFill>
                  <a:srgbClr val="CC0000"/>
                </a:solidFill>
                <a:latin typeface="Verdana" panose="020B0604030504040204" pitchFamily="34" charset="0"/>
                <a:ea typeface="Verdana" panose="020B0604030504040204" pitchFamily="34" charset="0"/>
                <a:cs typeface="Times New Roman" panose="02020603050405020304" pitchFamily="18" charset="0"/>
              </a:rPr>
              <a:t>Preemptive</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Currently running process may be interrupted and moved to the Ready state by the operating system</a:t>
            </a:r>
          </a:p>
          <a:p>
            <a:pPr lvl="1" eaLnBrk="1" hangingPunct="1">
              <a:buFont typeface="Wingdings" panose="05000000000000000000" pitchFamily="2" charset="2"/>
              <a:buChar char="q"/>
            </a:pPr>
            <a:r>
              <a:rPr lang="en-US" altLang="en-US" sz="2800" dirty="0">
                <a:latin typeface="Verdana" panose="020B0604030504040204" pitchFamily="34" charset="0"/>
                <a:ea typeface="Verdana" panose="020B0604030504040204" pitchFamily="34" charset="0"/>
                <a:cs typeface="Times New Roman" panose="02020603050405020304" pitchFamily="18" charset="0"/>
              </a:rPr>
              <a:t>Allows for better service since any one process cannot monopolize the processor for very long</a:t>
            </a:r>
          </a:p>
          <a:p>
            <a:pPr eaLnBrk="1" hangingPunct="1"/>
            <a:endParaRPr lang="en-US" altLang="en-US" sz="3200" dirty="0">
              <a:latin typeface="Verdana" panose="020B0604030504040204" pitchFamily="34" charset="0"/>
              <a:ea typeface="Verdana" panose="020B0604030504040204" pitchFamily="34" charset="0"/>
            </a:endParaRPr>
          </a:p>
        </p:txBody>
      </p:sp>
      <p:sp>
        <p:nvSpPr>
          <p:cNvPr id="2" name="Footer Placeholder 1"/>
          <p:cNvSpPr>
            <a:spLocks noGrp="1"/>
          </p:cNvSpPr>
          <p:nvPr>
            <p:ph type="ftr" sz="quarter" idx="11"/>
          </p:nvPr>
        </p:nvSpPr>
        <p:spPr/>
        <p:txBody>
          <a:bodyPr/>
          <a:lstStyle/>
          <a:p>
            <a:r>
              <a:rPr lang="en-US" smtClean="0"/>
              <a:t>ITSC205 Operating Systems Internals. </a:t>
            </a:r>
            <a:endParaRPr lang="en-US"/>
          </a:p>
        </p:txBody>
      </p:sp>
      <p:sp>
        <p:nvSpPr>
          <p:cNvPr id="3" name="Slide Number Placeholder 2"/>
          <p:cNvSpPr>
            <a:spLocks noGrp="1"/>
          </p:cNvSpPr>
          <p:nvPr>
            <p:ph type="sldNum" sz="quarter" idx="12"/>
          </p:nvPr>
        </p:nvSpPr>
        <p:spPr/>
        <p:txBody>
          <a:bodyPr/>
          <a:lstStyle/>
          <a:p>
            <a:fld id="{FDDB6027-878D-A249-A7C0-2BF119D95C83}" type="slidenum">
              <a:rPr lang="en-US" smtClean="0"/>
              <a:t>9</a:t>
            </a:fld>
            <a:endParaRPr lang="en-US"/>
          </a:p>
        </p:txBody>
      </p:sp>
    </p:spTree>
    <p:extLst>
      <p:ext uri="{BB962C8B-B14F-4D97-AF65-F5344CB8AC3E}">
        <p14:creationId xmlns:p14="http://schemas.microsoft.com/office/powerpoint/2010/main" val="837703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12848</TotalTime>
  <Words>3595</Words>
  <Application>Microsoft Office PowerPoint</Application>
  <PresentationFormat>Widescreen</PresentationFormat>
  <Paragraphs>642</Paragraphs>
  <Slides>56</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MS PGothic</vt:lpstr>
      <vt:lpstr>Arial</vt:lpstr>
      <vt:lpstr>Calibri</vt:lpstr>
      <vt:lpstr>Helvetica</vt:lpstr>
      <vt:lpstr>Monotype Sorts</vt:lpstr>
      <vt:lpstr>Symbol</vt:lpstr>
      <vt:lpstr>Tahoma</vt:lpstr>
      <vt:lpstr>Times New Roman</vt:lpstr>
      <vt:lpstr>Verdana</vt:lpstr>
      <vt:lpstr>Wingdings</vt:lpstr>
      <vt:lpstr>Office Theme</vt:lpstr>
      <vt:lpstr>Process/ThreadsScheduling</vt:lpstr>
      <vt:lpstr> Process/Threads Scheduling</vt:lpstr>
      <vt:lpstr>CPU Scheduler</vt:lpstr>
      <vt:lpstr>CPU and I/O Bursts</vt:lpstr>
      <vt:lpstr>Process Scheduling</vt:lpstr>
      <vt:lpstr>Process State Transitions</vt:lpstr>
      <vt:lpstr>Representation of Process Scheduling</vt:lpstr>
      <vt:lpstr>Ready Queue and Various I/O Device Queues</vt:lpstr>
      <vt:lpstr>Scheduling strategies</vt:lpstr>
      <vt:lpstr>CPU Scheduler</vt:lpstr>
      <vt:lpstr>Scheduling Criteria</vt:lpstr>
      <vt:lpstr>Process Scheduling Algorithms</vt:lpstr>
      <vt:lpstr>First-Come, First-Served</vt:lpstr>
      <vt:lpstr>First-Come, First-Served (FCFS) Scheduling</vt:lpstr>
      <vt:lpstr>Algorithms and their Performance</vt:lpstr>
      <vt:lpstr>First Come First Serve (FCFS)</vt:lpstr>
      <vt:lpstr>Calculating Performance</vt:lpstr>
      <vt:lpstr>Calculating Performance</vt:lpstr>
      <vt:lpstr>Calculating Performance</vt:lpstr>
      <vt:lpstr>Quantum</vt:lpstr>
      <vt:lpstr>Shorter quantum yields more context switches</vt:lpstr>
      <vt:lpstr>Round Robin (RR)</vt:lpstr>
      <vt:lpstr>Round Robin (RR)</vt:lpstr>
      <vt:lpstr>Round -Robin</vt:lpstr>
      <vt:lpstr>Priority Scheduling</vt:lpstr>
      <vt:lpstr>Starvation</vt:lpstr>
      <vt:lpstr>Example of Priority Scheduling</vt:lpstr>
      <vt:lpstr>Algorithms and their Performance</vt:lpstr>
      <vt:lpstr>Non-Preemptive Priority</vt:lpstr>
      <vt:lpstr>Preemptive Priority</vt:lpstr>
      <vt:lpstr>CPU Scheduling Algorithms</vt:lpstr>
      <vt:lpstr>Multilevel Queue</vt:lpstr>
      <vt:lpstr>Multilevel Queue Scheduling</vt:lpstr>
      <vt:lpstr>Multilevel Feedback Queues</vt:lpstr>
      <vt:lpstr>Windows Scheduling</vt:lpstr>
      <vt:lpstr>Windows Scheduling</vt:lpstr>
      <vt:lpstr>Windows Scheduling </vt:lpstr>
      <vt:lpstr>Windows Priority Classes</vt:lpstr>
      <vt:lpstr>Windows Priority Classes</vt:lpstr>
      <vt:lpstr>Windows Priorities</vt:lpstr>
      <vt:lpstr>Windows Process Scheduling</vt:lpstr>
      <vt:lpstr>Windows  Threads Scheduling</vt:lpstr>
      <vt:lpstr>Linux Scheduling</vt:lpstr>
      <vt:lpstr>Completely Fair Scheduler (CFS)</vt:lpstr>
      <vt:lpstr>Linux Scheduling</vt:lpstr>
      <vt:lpstr>Linux Scheduling</vt:lpstr>
      <vt:lpstr>Priorities and Time-slice length</vt:lpstr>
      <vt:lpstr>Scheduling Time Sharing (TS) processes</vt:lpstr>
      <vt:lpstr>NICE Value</vt:lpstr>
      <vt:lpstr>Multiple-Processor Scheduling</vt:lpstr>
      <vt:lpstr>Multiprocessor Scheduling</vt:lpstr>
      <vt:lpstr>Multithreaded Multicore System</vt:lpstr>
      <vt:lpstr>Processor Affinity</vt:lpstr>
      <vt:lpstr>Virtualization and Scheduling</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323</cp:revision>
  <dcterms:created xsi:type="dcterms:W3CDTF">2016-04-05T14:17:30Z</dcterms:created>
  <dcterms:modified xsi:type="dcterms:W3CDTF">2021-07-26T21:31:24Z</dcterms:modified>
</cp:coreProperties>
</file>