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360" r:id="rId3"/>
    <p:sldId id="361" r:id="rId4"/>
    <p:sldId id="362" r:id="rId5"/>
    <p:sldId id="364" r:id="rId6"/>
    <p:sldId id="365" r:id="rId7"/>
    <p:sldId id="353" r:id="rId8"/>
    <p:sldId id="354" r:id="rId9"/>
    <p:sldId id="366" r:id="rId10"/>
    <p:sldId id="382" r:id="rId11"/>
    <p:sldId id="383" r:id="rId12"/>
    <p:sldId id="384" r:id="rId13"/>
    <p:sldId id="385" r:id="rId14"/>
    <p:sldId id="386" r:id="rId15"/>
    <p:sldId id="387" r:id="rId16"/>
    <p:sldId id="388" r:id="rId17"/>
    <p:sldId id="379" r:id="rId18"/>
    <p:sldId id="3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4" autoAdjust="0"/>
    <p:restoredTop sz="66362" autoAdjust="0"/>
  </p:normalViewPr>
  <p:slideViewPr>
    <p:cSldViewPr snapToGrid="0" snapToObjects="1" showGuides="1">
      <p:cViewPr varScale="1">
        <p:scale>
          <a:sx n="77" d="100"/>
          <a:sy n="77" d="100"/>
        </p:scale>
        <p:origin x="216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2020-07-10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371475" y="688975"/>
            <a:ext cx="6116638" cy="3441700"/>
          </a:xfrm>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70252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350346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30078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addition to a private address space and one or more threads, each process has a security identification and a list of open handles to objects such as files, shared memory sections, or one of the synchronization objects such as mutexes, events, or semaphores, as illustrated in this slide. Every process has a security context that is stored in an object called an </a:t>
            </a:r>
            <a:r>
              <a:rPr lang="en-US" altLang="en-US" i="1" smtClean="0">
                <a:latin typeface="Times New Roman" panose="02020603050405020304" pitchFamily="18" charset="0"/>
              </a:rPr>
              <a:t>access token</a:t>
            </a:r>
            <a:r>
              <a:rPr lang="en-US" altLang="en-US" smtClean="0">
                <a:latin typeface="Times New Roman" panose="02020603050405020304" pitchFamily="18" charset="0"/>
              </a:rPr>
              <a:t>. The process access token contains the security identification and credentials for the process. By default, threads don’t have their own access token, but they can obtain one, thus allowing individual threads to impersonate the security context of another process—including processes running on a remote Windows system—without affecting other threads in the process. (See Chapter 8 for more details on process and thread security.) The </a:t>
            </a:r>
            <a:r>
              <a:rPr lang="en-US" altLang="en-US" i="1" smtClean="0">
                <a:latin typeface="Times New Roman" panose="02020603050405020304" pitchFamily="18" charset="0"/>
              </a:rPr>
              <a:t>virtual address descriptors</a:t>
            </a:r>
            <a:r>
              <a:rPr lang="en-US" altLang="en-US" smtClean="0">
                <a:latin typeface="Times New Roman" panose="02020603050405020304" pitchFamily="18" charset="0"/>
              </a:rPr>
              <a:t> (VADs) are data structures that the memory manager uses to keep track of the virtual addresses the process is using. These data structures are described in more depth in the Memory Management unit (Book Chapter 7).</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2987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71475" y="688975"/>
            <a:ext cx="6116638" cy="3441700"/>
          </a:xfrm>
          <a:ln/>
        </p:spPr>
      </p:sp>
      <p:sp>
        <p:nvSpPr>
          <p:cNvPr id="18435"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Although programs and processes appear similar on the surface, they are fundamentally different. A </a:t>
            </a:r>
            <a:r>
              <a:rPr lang="en-US" altLang="en-US" i="1" smtClean="0"/>
              <a:t>program</a:t>
            </a:r>
            <a:r>
              <a:rPr lang="en-US" altLang="en-US" smtClean="0"/>
              <a:t> is a static sequence of instructions, whereas a </a:t>
            </a:r>
            <a:r>
              <a:rPr lang="en-US" altLang="en-US" i="1" smtClean="0"/>
              <a:t>process</a:t>
            </a:r>
            <a:r>
              <a:rPr lang="en-US" altLang="en-US" smtClean="0"/>
              <a:t> is a container for a set of resources used when executing the instance of the program. At the highest level of abstraction, a Windows process comprises the following:</a:t>
            </a:r>
          </a:p>
          <a:p>
            <a:pPr>
              <a:buFontTx/>
              <a:buChar char="•"/>
            </a:pPr>
            <a:r>
              <a:rPr lang="en-US" altLang="en-US" smtClean="0"/>
              <a:t>A </a:t>
            </a:r>
            <a:r>
              <a:rPr lang="en-US" altLang="en-US" i="1" smtClean="0"/>
              <a:t>private virtual address space</a:t>
            </a:r>
            <a:r>
              <a:rPr lang="en-US" altLang="en-US" smtClean="0"/>
              <a:t>, which is a set of virtual memory addresses that the process can use</a:t>
            </a:r>
          </a:p>
          <a:p>
            <a:pPr>
              <a:buFontTx/>
              <a:buChar char="•"/>
            </a:pPr>
            <a:r>
              <a:rPr lang="en-US" altLang="en-US" smtClean="0"/>
              <a:t>An executable program, which defines initial code and data and is mapped into the process’s virtual address space</a:t>
            </a:r>
          </a:p>
          <a:p>
            <a:pPr>
              <a:buFontTx/>
              <a:buChar char="•"/>
            </a:pPr>
            <a:r>
              <a:rPr lang="en-US" altLang="en-US" smtClean="0"/>
              <a:t>A list of open handles to various system resources, such as semaphores, communication ports, and files, that are accessible to all threads in the process</a:t>
            </a:r>
          </a:p>
          <a:p>
            <a:pPr>
              <a:buFontTx/>
              <a:buChar char="•"/>
            </a:pPr>
            <a:r>
              <a:rPr lang="en-US" altLang="en-US" smtClean="0"/>
              <a:t>A security context called an </a:t>
            </a:r>
            <a:r>
              <a:rPr lang="en-US" altLang="en-US" i="1" smtClean="0"/>
              <a:t>access token</a:t>
            </a:r>
            <a:r>
              <a:rPr lang="en-US" altLang="en-US" smtClean="0"/>
              <a:t> that identifies the user, security groups, and privileges associated with the process</a:t>
            </a:r>
          </a:p>
          <a:p>
            <a:pPr>
              <a:buFontTx/>
              <a:buChar char="•"/>
            </a:pPr>
            <a:r>
              <a:rPr lang="en-US" altLang="en-US" smtClean="0"/>
              <a:t>A unique identifier called a </a:t>
            </a:r>
            <a:r>
              <a:rPr lang="en-US" altLang="en-US" i="1" smtClean="0"/>
              <a:t>process ID</a:t>
            </a:r>
            <a:r>
              <a:rPr lang="en-US" altLang="en-US" smtClean="0"/>
              <a:t> (internally called a </a:t>
            </a:r>
            <a:r>
              <a:rPr lang="en-US" altLang="en-US" i="1" smtClean="0"/>
              <a:t>client ID</a:t>
            </a:r>
            <a:r>
              <a:rPr lang="en-US" altLang="en-US" smtClean="0"/>
              <a:t>)</a:t>
            </a:r>
          </a:p>
          <a:p>
            <a:pPr>
              <a:buFontTx/>
              <a:buChar char="•"/>
            </a:pPr>
            <a:r>
              <a:rPr lang="en-US" altLang="en-US" smtClean="0"/>
              <a:t>At least one thread of execution</a:t>
            </a:r>
          </a:p>
          <a:p>
            <a:endParaRPr lang="en-US" altLang="en-US" smtClean="0"/>
          </a:p>
        </p:txBody>
      </p:sp>
    </p:spTree>
    <p:extLst>
      <p:ext uri="{BB962C8B-B14F-4D97-AF65-F5344CB8AC3E}">
        <p14:creationId xmlns:p14="http://schemas.microsoft.com/office/powerpoint/2010/main" val="4197297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579438" y="811213"/>
            <a:ext cx="5700712" cy="3206750"/>
          </a:xfrm>
          <a:ln cap="flat">
            <a:solidFill>
              <a:schemeClr val="tx1"/>
            </a:solidFill>
          </a:ln>
        </p:spPr>
      </p:sp>
      <p:sp>
        <p:nvSpPr>
          <p:cNvPr id="25603" name="Rectangle 3"/>
          <p:cNvSpPr>
            <a:spLocks noGrp="1" noChangeArrowheads="1"/>
          </p:cNvSpPr>
          <p:nvPr>
            <p:ph type="body" idx="1"/>
          </p:nvPr>
        </p:nvSpPr>
        <p:spPr>
          <a:xfrm>
            <a:off x="915988" y="4318000"/>
            <a:ext cx="5026025" cy="41703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217" tIns="42608" rIns="85217" bIns="42608"/>
          <a:lstStyle/>
          <a:p>
            <a:pPr defTabSz="860425"/>
            <a:r>
              <a:rPr lang="en-US" altLang="en-US" dirty="0" smtClean="0"/>
              <a:t>The following are the thread-related functions (the description of the mechanism behind system calls is in Unit OS2):</a:t>
            </a:r>
          </a:p>
          <a:p>
            <a:pPr defTabSz="860425"/>
            <a:endParaRPr lang="en-US" altLang="en-US" dirty="0" smtClean="0"/>
          </a:p>
          <a:p>
            <a:pPr defTabSz="860425"/>
            <a:r>
              <a:rPr lang="en-US" altLang="en-US" dirty="0" err="1" smtClean="0"/>
              <a:t>AttachThreadInput</a:t>
            </a:r>
            <a:r>
              <a:rPr lang="en-US" altLang="en-US" dirty="0" smtClean="0"/>
              <a:t> Attaches the input processing mechanism of one thread to that of another thread. </a:t>
            </a:r>
          </a:p>
          <a:p>
            <a:pPr defTabSz="860425"/>
            <a:r>
              <a:rPr lang="en-US" altLang="en-US" dirty="0" err="1" smtClean="0"/>
              <a:t>CreateRemoteThread</a:t>
            </a:r>
            <a:r>
              <a:rPr lang="en-US" altLang="en-US" dirty="0" smtClean="0"/>
              <a:t> Creates a thread that runs in the virtual address space of another process. </a:t>
            </a:r>
          </a:p>
          <a:p>
            <a:pPr defTabSz="860425"/>
            <a:r>
              <a:rPr lang="en-US" altLang="en-US" dirty="0" err="1" smtClean="0"/>
              <a:t>CreateThread</a:t>
            </a:r>
            <a:r>
              <a:rPr lang="en-US" altLang="en-US" dirty="0" smtClean="0"/>
              <a:t> Creates a thread to execute within the virtual address space of the calling process. </a:t>
            </a:r>
          </a:p>
          <a:p>
            <a:pPr defTabSz="860425"/>
            <a:r>
              <a:rPr lang="en-US" altLang="en-US" dirty="0" err="1" smtClean="0"/>
              <a:t>ExitThread</a:t>
            </a:r>
            <a:r>
              <a:rPr lang="en-US" altLang="en-US" dirty="0" smtClean="0"/>
              <a:t> Ends a thread. </a:t>
            </a:r>
          </a:p>
          <a:p>
            <a:pPr defTabSz="860425"/>
            <a:r>
              <a:rPr lang="en-US" altLang="en-US" dirty="0" err="1" smtClean="0"/>
              <a:t>GetCurrentThread</a:t>
            </a:r>
            <a:r>
              <a:rPr lang="en-US" altLang="en-US" dirty="0" smtClean="0"/>
              <a:t> Retrieves a pseudo handle for the current thread. </a:t>
            </a:r>
          </a:p>
          <a:p>
            <a:pPr defTabSz="860425"/>
            <a:r>
              <a:rPr lang="en-US" altLang="en-US" dirty="0" err="1" smtClean="0"/>
              <a:t>GetCurrentThreadId</a:t>
            </a:r>
            <a:r>
              <a:rPr lang="en-US" altLang="en-US" dirty="0" smtClean="0"/>
              <a:t> Retrieves the thread identifier of the calling thread. </a:t>
            </a:r>
          </a:p>
          <a:p>
            <a:pPr defTabSz="860425"/>
            <a:r>
              <a:rPr lang="en-US" altLang="en-US" dirty="0" err="1" smtClean="0"/>
              <a:t>GetExitCodeThread</a:t>
            </a:r>
            <a:r>
              <a:rPr lang="en-US" altLang="en-US" dirty="0" smtClean="0"/>
              <a:t> Retrieves the termination status of the specified thread. </a:t>
            </a:r>
          </a:p>
          <a:p>
            <a:pPr defTabSz="860425"/>
            <a:r>
              <a:rPr lang="en-US" altLang="en-US" dirty="0" err="1" smtClean="0"/>
              <a:t>GetThreadId</a:t>
            </a:r>
            <a:r>
              <a:rPr lang="en-US" altLang="en-US" dirty="0" smtClean="0"/>
              <a:t> Retrieves the thread identifier of the specified thread. </a:t>
            </a:r>
          </a:p>
          <a:p>
            <a:pPr defTabSz="860425"/>
            <a:r>
              <a:rPr lang="en-US" altLang="en-US" dirty="0" err="1" smtClean="0"/>
              <a:t>GetThreadIOPendingFlag</a:t>
            </a:r>
            <a:r>
              <a:rPr lang="en-US" altLang="en-US" dirty="0" smtClean="0"/>
              <a:t> Determines whether a specified thread has any I/O requests pending. </a:t>
            </a:r>
          </a:p>
          <a:p>
            <a:pPr defTabSz="860425"/>
            <a:r>
              <a:rPr lang="en-US" altLang="en-US" dirty="0" err="1" smtClean="0"/>
              <a:t>GetThreadPriority</a:t>
            </a:r>
            <a:r>
              <a:rPr lang="en-US" altLang="en-US" dirty="0" smtClean="0"/>
              <a:t> Retrieves the priority value for the specified thread. </a:t>
            </a:r>
          </a:p>
          <a:p>
            <a:pPr defTabSz="860425"/>
            <a:r>
              <a:rPr lang="en-US" altLang="en-US" dirty="0" err="1" smtClean="0"/>
              <a:t>GetThreadPriorityBoost</a:t>
            </a:r>
            <a:r>
              <a:rPr lang="en-US" altLang="en-US" dirty="0" smtClean="0"/>
              <a:t> Retrieves the priority boost control state of the specified thread. </a:t>
            </a:r>
          </a:p>
          <a:p>
            <a:pPr defTabSz="860425"/>
            <a:r>
              <a:rPr lang="en-US" altLang="en-US" dirty="0" err="1" smtClean="0"/>
              <a:t>GetThreadTimes</a:t>
            </a:r>
            <a:r>
              <a:rPr lang="en-US" altLang="en-US" dirty="0" smtClean="0"/>
              <a:t> Retrieves timing information for the specified thread. </a:t>
            </a:r>
          </a:p>
          <a:p>
            <a:pPr defTabSz="860425"/>
            <a:r>
              <a:rPr lang="en-US" altLang="en-US" dirty="0" err="1" smtClean="0"/>
              <a:t>OpenThread</a:t>
            </a:r>
            <a:r>
              <a:rPr lang="en-US" altLang="en-US" dirty="0" smtClean="0"/>
              <a:t> Opens an existing thread object. </a:t>
            </a:r>
          </a:p>
          <a:p>
            <a:pPr defTabSz="860425"/>
            <a:r>
              <a:rPr lang="en-US" altLang="en-US" dirty="0" err="1" smtClean="0"/>
              <a:t>ResumeThread</a:t>
            </a:r>
            <a:r>
              <a:rPr lang="en-US" altLang="en-US" dirty="0" smtClean="0"/>
              <a:t> Decrements a thread's suspend count. </a:t>
            </a:r>
          </a:p>
          <a:p>
            <a:pPr defTabSz="860425"/>
            <a:r>
              <a:rPr lang="en-US" altLang="en-US" dirty="0" err="1" smtClean="0"/>
              <a:t>SetThreadAffinityMask</a:t>
            </a:r>
            <a:r>
              <a:rPr lang="en-US" altLang="en-US" dirty="0" smtClean="0"/>
              <a:t> Sets a processor affinity mask for the specified thread. </a:t>
            </a:r>
          </a:p>
          <a:p>
            <a:pPr defTabSz="860425"/>
            <a:r>
              <a:rPr lang="en-US" altLang="en-US" dirty="0" err="1" smtClean="0"/>
              <a:t>SetThreadIdealProcessor</a:t>
            </a:r>
            <a:r>
              <a:rPr lang="en-US" altLang="en-US" dirty="0" smtClean="0"/>
              <a:t> Specifies a preferred processor for a thread. </a:t>
            </a:r>
          </a:p>
          <a:p>
            <a:pPr defTabSz="860425"/>
            <a:r>
              <a:rPr lang="en-US" altLang="en-US" dirty="0" err="1" smtClean="0"/>
              <a:t>SetThreadPriority</a:t>
            </a:r>
            <a:r>
              <a:rPr lang="en-US" altLang="en-US" dirty="0" smtClean="0"/>
              <a:t> Sets the priority value for the specified thread. </a:t>
            </a:r>
          </a:p>
          <a:p>
            <a:pPr defTabSz="860425"/>
            <a:r>
              <a:rPr lang="en-US" altLang="en-US" dirty="0" err="1" smtClean="0"/>
              <a:t>SetThreadPriorityBoost</a:t>
            </a:r>
            <a:r>
              <a:rPr lang="en-US" altLang="en-US" dirty="0" smtClean="0"/>
              <a:t> Disables the ability of the system to temporarily boost the priority of a thread. </a:t>
            </a:r>
          </a:p>
          <a:p>
            <a:pPr defTabSz="860425"/>
            <a:r>
              <a:rPr lang="en-US" altLang="en-US" dirty="0" smtClean="0"/>
              <a:t>Sleep Suspends the execution of the current thread for a specified interval. </a:t>
            </a:r>
          </a:p>
          <a:p>
            <a:pPr defTabSz="860425"/>
            <a:r>
              <a:rPr lang="en-US" altLang="en-US" dirty="0" err="1" smtClean="0"/>
              <a:t>SleepEx</a:t>
            </a:r>
            <a:r>
              <a:rPr lang="en-US" altLang="en-US" dirty="0" smtClean="0"/>
              <a:t> Suspends the current thread until the specified condition is met. </a:t>
            </a:r>
          </a:p>
          <a:p>
            <a:pPr defTabSz="860425"/>
            <a:r>
              <a:rPr lang="en-US" altLang="en-US" dirty="0" err="1" smtClean="0"/>
              <a:t>SuspendThread</a:t>
            </a:r>
            <a:r>
              <a:rPr lang="en-US" altLang="en-US" dirty="0" smtClean="0"/>
              <a:t> Suspends the specified thread. </a:t>
            </a:r>
          </a:p>
          <a:p>
            <a:pPr defTabSz="860425"/>
            <a:r>
              <a:rPr lang="en-US" altLang="en-US" dirty="0" err="1" smtClean="0"/>
              <a:t>SwitchToThread</a:t>
            </a:r>
            <a:r>
              <a:rPr lang="en-US" altLang="en-US" dirty="0" smtClean="0"/>
              <a:t> Causes the calling thread to yield execution to another thread that is ready to run on the current processor. </a:t>
            </a:r>
          </a:p>
          <a:p>
            <a:pPr defTabSz="860425"/>
            <a:r>
              <a:rPr lang="en-US" altLang="en-US" dirty="0" err="1" smtClean="0"/>
              <a:t>TerminateThread</a:t>
            </a:r>
            <a:r>
              <a:rPr lang="en-US" altLang="en-US" dirty="0" smtClean="0"/>
              <a:t> Terminates a thread. </a:t>
            </a:r>
          </a:p>
          <a:p>
            <a:pPr defTabSz="860425"/>
            <a:r>
              <a:rPr lang="en-US" altLang="en-US" dirty="0" err="1" smtClean="0"/>
              <a:t>ThreadProc</a:t>
            </a:r>
            <a:r>
              <a:rPr lang="en-US" altLang="en-US" dirty="0" smtClean="0"/>
              <a:t> An application-defined function that serves as the starting address for a thread. </a:t>
            </a:r>
          </a:p>
          <a:p>
            <a:pPr defTabSz="860425"/>
            <a:r>
              <a:rPr lang="en-US" altLang="en-US" dirty="0" err="1" smtClean="0"/>
              <a:t>TlsAlloc</a:t>
            </a:r>
            <a:r>
              <a:rPr lang="en-US" altLang="en-US" dirty="0" smtClean="0"/>
              <a:t> Allocates a thread local storage (TLS) index. </a:t>
            </a:r>
          </a:p>
          <a:p>
            <a:pPr defTabSz="860425"/>
            <a:r>
              <a:rPr lang="en-US" altLang="en-US" dirty="0" err="1" smtClean="0"/>
              <a:t>TlsFree</a:t>
            </a:r>
            <a:r>
              <a:rPr lang="en-US" altLang="en-US" dirty="0" smtClean="0"/>
              <a:t> Releases a TLS index. </a:t>
            </a:r>
          </a:p>
          <a:p>
            <a:pPr defTabSz="860425"/>
            <a:r>
              <a:rPr lang="en-US" altLang="en-US" dirty="0" err="1" smtClean="0"/>
              <a:t>TlsGetValue</a:t>
            </a:r>
            <a:r>
              <a:rPr lang="en-US" altLang="en-US" dirty="0" smtClean="0"/>
              <a:t> Retrieves the value in the calling thread's TLS slot for a specified TLS index. </a:t>
            </a:r>
          </a:p>
          <a:p>
            <a:pPr defTabSz="860425"/>
            <a:r>
              <a:rPr lang="en-US" altLang="en-US" dirty="0" err="1" smtClean="0"/>
              <a:t>TlsSetValue</a:t>
            </a:r>
            <a:r>
              <a:rPr lang="en-US" altLang="en-US" dirty="0" smtClean="0"/>
              <a:t> Stores a value in the calling thread's TLS slot for a specified TLS index. </a:t>
            </a:r>
          </a:p>
          <a:p>
            <a:pPr defTabSz="860425"/>
            <a:r>
              <a:rPr lang="en-US" altLang="en-US" dirty="0" err="1" smtClean="0"/>
              <a:t>WaitForInputIdle</a:t>
            </a:r>
            <a:r>
              <a:rPr lang="en-US" altLang="en-US" dirty="0" smtClean="0"/>
              <a:t> Waits until the specified process is waiting for user input with no input pending, or until the time-out interval has elapsed. </a:t>
            </a:r>
          </a:p>
        </p:txBody>
      </p:sp>
    </p:spTree>
    <p:extLst>
      <p:ext uri="{BB962C8B-B14F-4D97-AF65-F5344CB8AC3E}">
        <p14:creationId xmlns:p14="http://schemas.microsoft.com/office/powerpoint/2010/main" val="3778940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573088" y="801688"/>
            <a:ext cx="5716587" cy="3216275"/>
          </a:xfrm>
          <a:ln cap="flat">
            <a:solidFill>
              <a:schemeClr val="tx1"/>
            </a:solidFill>
          </a:ln>
        </p:spPr>
      </p:sp>
      <p:sp>
        <p:nvSpPr>
          <p:cNvPr id="35843" name="Rectangle 3"/>
          <p:cNvSpPr>
            <a:spLocks noGrp="1" noChangeArrowheads="1"/>
          </p:cNvSpPr>
          <p:nvPr>
            <p:ph type="body" idx="1"/>
          </p:nvPr>
        </p:nvSpPr>
        <p:spPr>
          <a:xfrm>
            <a:off x="914400" y="4319588"/>
            <a:ext cx="5029200" cy="41687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115" rIns="92229" bIns="46115"/>
          <a:lstStyle/>
          <a:p>
            <a:r>
              <a:rPr lang="en-US" altLang="en-US" smtClean="0"/>
              <a:t>A number of tools for viewing (and modifying) processes and process information are available. These tools are included within Windows itself and within the Windows Support Tools, Windows Debugging Tools, Windows resource kits, the Platform SDK, and from </a:t>
            </a:r>
            <a:r>
              <a:rPr lang="en-US" altLang="en-US" i="1" smtClean="0"/>
              <a:t>www.sysinternals.com</a:t>
            </a:r>
            <a:r>
              <a:rPr lang="en-US" altLang="en-US" smtClean="0"/>
              <a:t>. Many of these tools show overlapping subsets of the core process and thread information, sometimes identified by different names.</a:t>
            </a:r>
          </a:p>
        </p:txBody>
      </p:sp>
    </p:spTree>
    <p:extLst>
      <p:ext uri="{BB962C8B-B14F-4D97-AF65-F5344CB8AC3E}">
        <p14:creationId xmlns:p14="http://schemas.microsoft.com/office/powerpoint/2010/main" val="18562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5277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71BC7B05-A6C3-431F-A6AF-989CBD878356}" type="datetime1">
              <a:rPr lang="en-US" smtClean="0"/>
              <a:t>7/10/2020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81633DDF-F9CB-4C04-B340-1B4D5DFA4175}" type="datetime1">
              <a:rPr lang="en-US" smtClean="0"/>
              <a:t>7/10/2020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3A33D385-199A-431A-8991-B84263839D66}" type="datetime1">
              <a:rPr lang="en-US" smtClean="0"/>
              <a:t>7/10/2020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A0123E5D-FC7C-4F8C-ADFD-E3983EFFAED5}" type="datetime1">
              <a:rPr lang="en-US" smtClean="0"/>
              <a:t>7/10/2020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 </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cheduling_(computing)#/media/File:Thread_pool.svg"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 Management</a:t>
            </a:r>
            <a:endParaRPr lang="en-US" dirty="0"/>
          </a:p>
        </p:txBody>
      </p:sp>
      <p:sp>
        <p:nvSpPr>
          <p:cNvPr id="3" name="Subtitle 2"/>
          <p:cNvSpPr>
            <a:spLocks noGrp="1"/>
          </p:cNvSpPr>
          <p:nvPr>
            <p:ph type="subTitle" idx="1"/>
          </p:nvPr>
        </p:nvSpPr>
        <p:spPr/>
        <p:txBody>
          <a:bodyPr/>
          <a:lstStyle/>
          <a:p>
            <a:r>
              <a:rPr lang="en-US" dirty="0"/>
              <a:t>Module 6</a:t>
            </a:r>
          </a:p>
          <a:p>
            <a:r>
              <a:rPr lang="en-US" dirty="0" smtClean="0"/>
              <a:t>ITSC205</a:t>
            </a:r>
          </a:p>
          <a:p>
            <a:r>
              <a:rPr lang="en-US" dirty="0" smtClean="0"/>
              <a:t>Operating Systems Internals</a:t>
            </a:r>
          </a:p>
        </p:txBody>
      </p:sp>
      <p:sp>
        <p:nvSpPr>
          <p:cNvPr id="5" name="Footer Placeholder 4"/>
          <p:cNvSpPr>
            <a:spLocks noGrp="1"/>
          </p:cNvSpPr>
          <p:nvPr>
            <p:ph type="ftr" sz="quarter" idx="11"/>
          </p:nvPr>
        </p:nvSpPr>
        <p:spPr/>
        <p:txBody>
          <a:bodyPr/>
          <a:lstStyle/>
          <a:p>
            <a:r>
              <a:rPr lang="en-US" smtClean="0"/>
              <a:t>ITSC205 Operating Systems Internals. </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vert="horz" lIns="92061" tIns="46031" rIns="92061" bIns="46031" rtlCol="0" anchor="ctr">
            <a:normAutofit/>
          </a:bodyPr>
          <a:lstStyle/>
          <a:p>
            <a:pPr eaLnBrk="1" hangingPunct="1"/>
            <a:r>
              <a:rPr lang="en-US" altLang="en-US" dirty="0" smtClean="0"/>
              <a:t>Windows Thread APIs</a:t>
            </a:r>
          </a:p>
        </p:txBody>
      </p:sp>
      <p:sp>
        <p:nvSpPr>
          <p:cNvPr id="24579" name="Rectangle 3"/>
          <p:cNvSpPr>
            <a:spLocks noGrp="1" noChangeArrowheads="1"/>
          </p:cNvSpPr>
          <p:nvPr>
            <p:ph idx="1"/>
          </p:nvPr>
        </p:nvSpPr>
        <p:spPr/>
        <p:txBody>
          <a:bodyPr vert="horz" lIns="92061" tIns="46031" rIns="92061" bIns="46031" rtlCol="0">
            <a:normAutofit/>
          </a:bodyPr>
          <a:lstStyle/>
          <a:p>
            <a:pPr eaLnBrk="1" hangingPunct="1">
              <a:buFont typeface="Wingdings" panose="05000000000000000000" pitchFamily="2" charset="2"/>
              <a:buChar char="q"/>
            </a:pPr>
            <a:r>
              <a:rPr lang="en-US" altLang="en-US" sz="2400" dirty="0" err="1"/>
              <a:t>CreateThread</a:t>
            </a:r>
            <a:endParaRPr lang="en-US" altLang="en-US" sz="2400" dirty="0"/>
          </a:p>
          <a:p>
            <a:pPr eaLnBrk="1" hangingPunct="1">
              <a:buFont typeface="Wingdings" panose="05000000000000000000" pitchFamily="2" charset="2"/>
              <a:buChar char="q"/>
            </a:pPr>
            <a:r>
              <a:rPr lang="en-US" altLang="en-US" sz="2400" dirty="0" err="1"/>
              <a:t>CreateRemoteThread</a:t>
            </a:r>
            <a:endParaRPr lang="en-US" altLang="en-US" sz="2400" dirty="0"/>
          </a:p>
          <a:p>
            <a:pPr eaLnBrk="1" hangingPunct="1">
              <a:buFont typeface="Wingdings" panose="05000000000000000000" pitchFamily="2" charset="2"/>
              <a:buChar char="q"/>
            </a:pPr>
            <a:r>
              <a:rPr lang="en-US" altLang="en-US" sz="2400" dirty="0" err="1"/>
              <a:t>GetCurrentThreadId</a:t>
            </a:r>
            <a:r>
              <a:rPr lang="en-US" altLang="en-US" sz="2400" dirty="0"/>
              <a:t> - returns global ID</a:t>
            </a:r>
          </a:p>
          <a:p>
            <a:pPr eaLnBrk="1" hangingPunct="1">
              <a:buFont typeface="Wingdings" panose="05000000000000000000" pitchFamily="2" charset="2"/>
              <a:buChar char="q"/>
            </a:pPr>
            <a:r>
              <a:rPr lang="en-US" altLang="en-US" sz="2400" dirty="0" err="1"/>
              <a:t>GetCurrentThread</a:t>
            </a:r>
            <a:r>
              <a:rPr lang="en-US" altLang="en-US" sz="2400" dirty="0"/>
              <a:t> - returns handle</a:t>
            </a:r>
          </a:p>
          <a:p>
            <a:pPr eaLnBrk="1" hangingPunct="1">
              <a:buFont typeface="Wingdings" panose="05000000000000000000" pitchFamily="2" charset="2"/>
              <a:buChar char="q"/>
            </a:pPr>
            <a:r>
              <a:rPr lang="en-US" altLang="en-US" sz="2400" dirty="0" err="1"/>
              <a:t>SuspendThread</a:t>
            </a:r>
            <a:r>
              <a:rPr lang="en-US" altLang="en-US" sz="2400" dirty="0"/>
              <a:t>/</a:t>
            </a:r>
            <a:r>
              <a:rPr lang="en-US" altLang="en-US" sz="2400" dirty="0" err="1"/>
              <a:t>ResumeThread</a:t>
            </a:r>
            <a:endParaRPr lang="en-US" altLang="en-US" sz="2400" dirty="0"/>
          </a:p>
          <a:p>
            <a:pPr eaLnBrk="1" hangingPunct="1">
              <a:buFont typeface="Wingdings" panose="05000000000000000000" pitchFamily="2" charset="2"/>
              <a:buChar char="q"/>
            </a:pPr>
            <a:r>
              <a:rPr lang="en-US" altLang="en-US" sz="2400" dirty="0" err="1"/>
              <a:t>ExitThread</a:t>
            </a:r>
            <a:endParaRPr lang="en-US" altLang="en-US" sz="2400" dirty="0"/>
          </a:p>
          <a:p>
            <a:pPr eaLnBrk="1" hangingPunct="1">
              <a:buFont typeface="Wingdings" panose="05000000000000000000" pitchFamily="2" charset="2"/>
              <a:buChar char="q"/>
            </a:pPr>
            <a:r>
              <a:rPr lang="en-US" altLang="en-US" sz="2400" dirty="0" err="1"/>
              <a:t>TerminateThread</a:t>
            </a:r>
            <a:r>
              <a:rPr lang="en-US" altLang="en-US" sz="2400" dirty="0"/>
              <a:t> - no DLL notification</a:t>
            </a:r>
          </a:p>
          <a:p>
            <a:pPr eaLnBrk="1" hangingPunct="1">
              <a:buFont typeface="Wingdings" panose="05000000000000000000" pitchFamily="2" charset="2"/>
              <a:buChar char="q"/>
            </a:pPr>
            <a:r>
              <a:rPr lang="en-US" altLang="en-US" sz="2400" dirty="0" err="1"/>
              <a:t>GetExitCodeThread</a:t>
            </a:r>
            <a:endParaRPr lang="en-US" altLang="en-US" sz="2400" dirty="0"/>
          </a:p>
          <a:p>
            <a:pPr eaLnBrk="1" hangingPunct="1">
              <a:buFont typeface="Wingdings" panose="05000000000000000000" pitchFamily="2" charset="2"/>
              <a:buChar char="q"/>
            </a:pPr>
            <a:r>
              <a:rPr lang="en-US" altLang="en-US" sz="2400" dirty="0" err="1"/>
              <a:t>GetThreadTimes</a:t>
            </a:r>
            <a:endParaRPr lang="en-US" altLang="en-US" sz="2400"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29436284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en-US" sz="4000" dirty="0"/>
              <a:t>POSIX-Threads</a:t>
            </a:r>
          </a:p>
        </p:txBody>
      </p:sp>
      <p:sp>
        <p:nvSpPr>
          <p:cNvPr id="26627" name="Rectangle 3"/>
          <p:cNvSpPr>
            <a:spLocks noGrp="1" noChangeArrowheads="1"/>
          </p:cNvSpPr>
          <p:nvPr>
            <p:ph idx="1"/>
          </p:nvPr>
        </p:nvSpPr>
        <p:spPr>
          <a:xfrm>
            <a:off x="838200" y="1475429"/>
            <a:ext cx="10515600" cy="4351338"/>
          </a:xfrm>
        </p:spPr>
        <p:txBody>
          <a:bodyPr/>
          <a:lstStyle/>
          <a:p>
            <a:pPr eaLnBrk="1" hangingPunct="1">
              <a:lnSpc>
                <a:spcPct val="9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Each thread in a process is identified by a </a:t>
            </a:r>
            <a:r>
              <a:rPr lang="en-US" altLang="en-US" i="1" dirty="0">
                <a:latin typeface="Verdana" panose="020B0604030504040204" pitchFamily="34" charset="0"/>
                <a:ea typeface="Verdana" panose="020B0604030504040204" pitchFamily="34" charset="0"/>
                <a:cs typeface="Times New Roman" panose="02020603050405020304" pitchFamily="18" charset="0"/>
              </a:rPr>
              <a:t>thread ID</a:t>
            </a:r>
            <a:r>
              <a:rPr lang="en-US" altLang="en-US" dirty="0">
                <a:latin typeface="Verdana" panose="020B0604030504040204" pitchFamily="34" charset="0"/>
                <a:ea typeface="Verdana" panose="020B0604030504040204" pitchFamily="34" charset="0"/>
                <a:cs typeface="Times New Roman" panose="02020603050405020304" pitchFamily="18" charset="0"/>
              </a:rPr>
              <a:t>. It uses the type </a:t>
            </a:r>
            <a:r>
              <a:rPr lang="en-US" altLang="en-US" dirty="0" err="1">
                <a:solidFill>
                  <a:srgbClr val="990000"/>
                </a:solidFill>
                <a:latin typeface="Verdana" panose="020B0604030504040204" pitchFamily="34" charset="0"/>
                <a:ea typeface="Verdana" panose="020B0604030504040204" pitchFamily="34" charset="0"/>
                <a:cs typeface="Times New Roman" panose="02020603050405020304" pitchFamily="18" charset="0"/>
              </a:rPr>
              <a:t>pthread_t</a:t>
            </a:r>
            <a:r>
              <a:rPr lang="en-US" altLang="en-US" dirty="0">
                <a:solidFill>
                  <a:srgbClr val="990000"/>
                </a:solidFill>
                <a:latin typeface="Verdana" panose="020B0604030504040204" pitchFamily="34" charset="0"/>
                <a:ea typeface="Verdana" panose="020B0604030504040204" pitchFamily="34" charset="0"/>
                <a:cs typeface="Times New Roman" panose="02020603050405020304" pitchFamily="18" charset="0"/>
              </a:rPr>
              <a:t>.</a:t>
            </a:r>
          </a:p>
          <a:p>
            <a:pPr eaLnBrk="1" hangingPunct="1">
              <a:lnSpc>
                <a:spcPct val="90000"/>
              </a:lnSpc>
              <a:buFont typeface="Wingdings" panose="05000000000000000000" pitchFamily="2" charset="2"/>
              <a:buChar char="q"/>
            </a:pPr>
            <a:r>
              <a:rPr lang="en-US" altLang="en-US" dirty="0">
                <a:solidFill>
                  <a:srgbClr val="990000"/>
                </a:solidFill>
                <a:latin typeface="Verdana" panose="020B0604030504040204" pitchFamily="34" charset="0"/>
                <a:ea typeface="Verdana" panose="020B0604030504040204" pitchFamily="34" charset="0"/>
                <a:cs typeface="Times New Roman" panose="02020603050405020304" pitchFamily="18" charset="0"/>
              </a:rPr>
              <a:t>#include  &lt;</a:t>
            </a:r>
            <a:r>
              <a:rPr lang="en-US" altLang="en-US" dirty="0" err="1">
                <a:solidFill>
                  <a:srgbClr val="990000"/>
                </a:solidFill>
                <a:latin typeface="Verdana" panose="020B0604030504040204" pitchFamily="34" charset="0"/>
                <a:ea typeface="Verdana" panose="020B0604030504040204" pitchFamily="34" charset="0"/>
                <a:cs typeface="Times New Roman" panose="02020603050405020304" pitchFamily="18" charset="0"/>
              </a:rPr>
              <a:t>pthread.h</a:t>
            </a:r>
            <a:r>
              <a:rPr lang="en-US" altLang="en-US" dirty="0">
                <a:solidFill>
                  <a:srgbClr val="990000"/>
                </a:solidFill>
                <a:latin typeface="Verdana" panose="020B0604030504040204" pitchFamily="34" charset="0"/>
                <a:ea typeface="Verdana" panose="020B0604030504040204" pitchFamily="34" charset="0"/>
                <a:cs typeface="Times New Roman" panose="02020603050405020304" pitchFamily="18" charset="0"/>
              </a:rPr>
              <a:t>&gt;</a:t>
            </a:r>
          </a:p>
          <a:p>
            <a:pPr eaLnBrk="1" hangingPunct="1">
              <a:lnSpc>
                <a:spcPct val="9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Upon creation, each thread executes a </a:t>
            </a:r>
            <a:r>
              <a:rPr lang="en-US" altLang="en-US" i="1" dirty="0">
                <a:latin typeface="Verdana" panose="020B0604030504040204" pitchFamily="34" charset="0"/>
                <a:ea typeface="Verdana" panose="020B0604030504040204" pitchFamily="34" charset="0"/>
                <a:cs typeface="Times New Roman" panose="02020603050405020304" pitchFamily="18" charset="0"/>
              </a:rPr>
              <a:t>thread function</a:t>
            </a:r>
            <a:r>
              <a:rPr lang="en-US" altLang="en-US" dirty="0">
                <a:latin typeface="Verdana" panose="020B0604030504040204" pitchFamily="34" charset="0"/>
                <a:ea typeface="Verdana" panose="020B0604030504040204" pitchFamily="34" charset="0"/>
                <a:cs typeface="Times New Roman" panose="02020603050405020304" pitchFamily="18" charset="0"/>
              </a:rPr>
              <a:t>.</a:t>
            </a:r>
          </a:p>
          <a:p>
            <a:pPr eaLnBrk="1" hangingPunct="1">
              <a:lnSpc>
                <a:spcPct val="9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This is just an ordinary function</a:t>
            </a:r>
          </a:p>
          <a:p>
            <a:pPr eaLnBrk="1" hangingPunct="1">
              <a:lnSpc>
                <a:spcPct val="90000"/>
              </a:lnSpc>
              <a:buFont typeface="Wingdings" panose="05000000000000000000" pitchFamily="2" charset="2"/>
              <a:buNone/>
            </a:pPr>
            <a:r>
              <a:rPr lang="en-US" altLang="en-US" dirty="0">
                <a:latin typeface="Verdana" panose="020B0604030504040204" pitchFamily="34" charset="0"/>
                <a:ea typeface="Verdana" panose="020B0604030504040204" pitchFamily="34" charset="0"/>
                <a:cs typeface="Times New Roman" panose="02020603050405020304" pitchFamily="18" charset="0"/>
              </a:rPr>
              <a:t>   and contains the code that the thread should run.</a:t>
            </a:r>
          </a:p>
          <a:p>
            <a:pPr eaLnBrk="1" hangingPunct="1">
              <a:lnSpc>
                <a:spcPct val="90000"/>
              </a:lnSpc>
              <a:buFont typeface="Wingdings" panose="05000000000000000000" pitchFamily="2" charset="2"/>
              <a:buNone/>
            </a:pPr>
            <a:endParaRPr lang="en-US" altLang="en-US" dirty="0" smtClean="0">
              <a:latin typeface="Verdana" panose="020B0604030504040204" pitchFamily="34" charset="0"/>
              <a:ea typeface="Verdana" panose="020B0604030504040204" pitchFamily="34" charset="0"/>
            </a:endParaRPr>
          </a:p>
          <a:p>
            <a:pPr eaLnBrk="1" hangingPunct="1">
              <a:lnSpc>
                <a:spcPct val="90000"/>
              </a:lnSpc>
              <a:buFont typeface="Wingdings" panose="05000000000000000000" pitchFamily="2" charset="2"/>
              <a:buNone/>
            </a:pPr>
            <a:endParaRPr lang="en-US" altLang="en-US" dirty="0" smtClean="0">
              <a:latin typeface="Verdana" panose="020B0604030504040204" pitchFamily="34" charset="0"/>
              <a:ea typeface="Verdana" panose="020B0604030504040204" pitchFamily="34" charset="0"/>
            </a:endParaRPr>
          </a:p>
          <a:p>
            <a:pPr eaLnBrk="1" hangingPunct="1">
              <a:lnSpc>
                <a:spcPct val="90000"/>
              </a:lnSpc>
            </a:pPr>
            <a:endParaRPr lang="en-US" altLang="en-US" dirty="0" smtClean="0">
              <a:solidFill>
                <a:srgbClr val="990000"/>
              </a:solidFill>
            </a:endParaRPr>
          </a:p>
          <a:p>
            <a:pPr eaLnBrk="1" hangingPunct="1">
              <a:lnSpc>
                <a:spcPct val="90000"/>
              </a:lnSpc>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203473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pthread_create usage</a:t>
            </a:r>
          </a:p>
        </p:txBody>
      </p:sp>
      <p:sp>
        <p:nvSpPr>
          <p:cNvPr id="28675" name="Rectangle 3"/>
          <p:cNvSpPr>
            <a:spLocks noGrp="1" noChangeArrowheads="1"/>
          </p:cNvSpPr>
          <p:nvPr>
            <p:ph idx="1"/>
          </p:nvPr>
        </p:nvSpPr>
        <p:spPr/>
        <p:txBody>
          <a:bodyPr/>
          <a:lstStyle/>
          <a:p>
            <a:pPr eaLnBrk="1" hangingPunct="1">
              <a:buFont typeface="Wingdings" panose="05000000000000000000" pitchFamily="2" charset="2"/>
              <a:buChar char="q"/>
            </a:pPr>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pthread_create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pthread_t</a:t>
            </a:r>
            <a:r>
              <a:rPr lang="en-US" altLang="en-US" dirty="0">
                <a:latin typeface="Times New Roman" panose="02020603050405020304" pitchFamily="18" charset="0"/>
                <a:cs typeface="Times New Roman" panose="02020603050405020304" pitchFamily="18" charset="0"/>
              </a:rPr>
              <a:t>        * thread, </a:t>
            </a:r>
            <a:r>
              <a:rPr lang="en-US" altLang="en-US" dirty="0" err="1">
                <a:latin typeface="Times New Roman" panose="02020603050405020304" pitchFamily="18" charset="0"/>
                <a:cs typeface="Times New Roman" panose="02020603050405020304" pitchFamily="18" charset="0"/>
              </a:rPr>
              <a:t>const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pthread_attr_t</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attr</a:t>
            </a:r>
            <a:r>
              <a:rPr lang="en-US" altLang="en-US" dirty="0">
                <a:latin typeface="Times New Roman" panose="02020603050405020304" pitchFamily="18" charset="0"/>
                <a:cs typeface="Times New Roman" panose="02020603050405020304" pitchFamily="18" charset="0"/>
              </a:rPr>
              <a:t>, void * (*</a:t>
            </a:r>
            <a:r>
              <a:rPr lang="en-US" altLang="en-US" dirty="0" err="1">
                <a:latin typeface="Times New Roman" panose="02020603050405020304" pitchFamily="18" charset="0"/>
                <a:cs typeface="Times New Roman" panose="02020603050405020304" pitchFamily="18" charset="0"/>
              </a:rPr>
              <a:t>start_routine</a:t>
            </a:r>
            <a:r>
              <a:rPr lang="en-US" altLang="en-US" dirty="0">
                <a:latin typeface="Times New Roman" panose="02020603050405020304" pitchFamily="18" charset="0"/>
                <a:cs typeface="Times New Roman" panose="02020603050405020304" pitchFamily="18" charset="0"/>
              </a:rPr>
              <a:t>)(void *), void *</a:t>
            </a:r>
            <a:r>
              <a:rPr lang="en-US" altLang="en-US" dirty="0" err="1">
                <a:latin typeface="Times New Roman" panose="02020603050405020304" pitchFamily="18" charset="0"/>
                <a:cs typeface="Times New Roman" panose="02020603050405020304" pitchFamily="18" charset="0"/>
              </a:rPr>
              <a:t>arg</a:t>
            </a:r>
            <a:r>
              <a:rPr lang="en-US" altLang="en-US" dirty="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q"/>
            </a:pPr>
            <a:r>
              <a:rPr lang="en-US" altLang="en-US" dirty="0" err="1">
                <a:latin typeface="Times New Roman" panose="02020603050405020304" pitchFamily="18" charset="0"/>
                <a:cs typeface="Times New Roman" panose="02020603050405020304" pitchFamily="18" charset="0"/>
              </a:rPr>
              <a:t>pthread_create</a:t>
            </a:r>
            <a:r>
              <a:rPr lang="en-US" altLang="en-US" dirty="0">
                <a:latin typeface="Times New Roman" panose="02020603050405020304" pitchFamily="18" charset="0"/>
                <a:cs typeface="Times New Roman" panose="02020603050405020304" pitchFamily="18" charset="0"/>
              </a:rPr>
              <a:t>(&amp;t1, NULL, </a:t>
            </a:r>
            <a:r>
              <a:rPr lang="en-US" altLang="en-US" dirty="0" err="1">
                <a:latin typeface="Times New Roman" panose="02020603050405020304" pitchFamily="18" charset="0"/>
                <a:cs typeface="Times New Roman" panose="02020603050405020304" pitchFamily="18" charset="0"/>
              </a:rPr>
              <a:t>print_msg</a:t>
            </a:r>
            <a:r>
              <a:rPr lang="en-US" altLang="en-US" dirty="0">
                <a:latin typeface="Times New Roman" panose="02020603050405020304" pitchFamily="18" charset="0"/>
                <a:cs typeface="Times New Roman" panose="02020603050405020304" pitchFamily="18" charset="0"/>
              </a:rPr>
              <a:t>, (void *) “hello”);</a:t>
            </a:r>
          </a:p>
          <a:p>
            <a:pPr eaLnBrk="1" hangingPunct="1"/>
            <a:endParaRPr lang="en-US" altLang="en-US" dirty="0">
              <a:solidFill>
                <a:srgbClr val="FFFF66"/>
              </a:solidFill>
              <a:latin typeface="Times New Roman" panose="02020603050405020304" pitchFamily="18" charset="0"/>
              <a:cs typeface="Times New Roman" panose="02020603050405020304" pitchFamily="18" charset="0"/>
            </a:endParaRPr>
          </a:p>
          <a:p>
            <a:pPr eaLnBrk="1" hangingPunct="1"/>
            <a:endParaRPr lang="en-US" altLang="en-US" dirty="0">
              <a:solidFill>
                <a:srgbClr val="FFFF66"/>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186170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altLang="en-US" sz="4000" dirty="0"/>
              <a:t>Thread Synchronization - Join threads</a:t>
            </a:r>
          </a:p>
        </p:txBody>
      </p:sp>
      <p:sp>
        <p:nvSpPr>
          <p:cNvPr id="29699" name="Rectangle 3"/>
          <p:cNvSpPr>
            <a:spLocks noGrp="1" noChangeArrowheads="1"/>
          </p:cNvSpPr>
          <p:nvPr>
            <p:ph idx="1"/>
          </p:nvPr>
        </p:nvSpPr>
        <p:spPr>
          <a:xfrm>
            <a:off x="838200" y="1533796"/>
            <a:ext cx="10515600" cy="4351338"/>
          </a:xfrm>
        </p:spPr>
        <p:txBody>
          <a:bodyPr>
            <a:normAutofit/>
          </a:bodyPr>
          <a:lstStyle/>
          <a:p>
            <a:pPr eaLnBrk="1" hangingPunct="1">
              <a:lnSpc>
                <a:spcPct val="80000"/>
              </a:lnSpc>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Linux schedules threads asynchronously, and your program must not rely on the relative order in which instructions are executed.</a:t>
            </a:r>
          </a:p>
          <a:p>
            <a:pPr eaLnBrk="1" hangingPunct="1">
              <a:lnSpc>
                <a:spcPct val="80000"/>
              </a:lnSpc>
              <a:buFont typeface="Wingdings" panose="05000000000000000000" pitchFamily="2" charset="2"/>
              <a:buChar char="q"/>
            </a:pPr>
            <a:r>
              <a:rPr lang="en-US" altLang="en-US" dirty="0" err="1">
                <a:latin typeface="Verdana" panose="020B0604030504040204" pitchFamily="34" charset="0"/>
                <a:ea typeface="Verdana" panose="020B0604030504040204" pitchFamily="34" charset="0"/>
                <a:cs typeface="Times New Roman" panose="02020603050405020304" pitchFamily="18" charset="0"/>
              </a:rPr>
              <a:t>pthread_join</a:t>
            </a:r>
            <a:r>
              <a:rPr lang="en-US" altLang="en-US" dirty="0">
                <a:latin typeface="Verdana" panose="020B0604030504040204" pitchFamily="34" charset="0"/>
                <a:ea typeface="Verdana" panose="020B0604030504040204" pitchFamily="34" charset="0"/>
                <a:cs typeface="Times New Roman" panose="02020603050405020304" pitchFamily="18" charset="0"/>
              </a:rPr>
              <a:t> function is a function similar to wait that waits for a thread to finish instead of a process.</a:t>
            </a:r>
          </a:p>
          <a:p>
            <a:pPr eaLnBrk="1" hangingPunct="1">
              <a:lnSpc>
                <a:spcPct val="80000"/>
              </a:lnSpc>
              <a:buFont typeface="Wingdings" panose="05000000000000000000" pitchFamily="2" charset="2"/>
              <a:buChar char="q"/>
            </a:pPr>
            <a:r>
              <a:rPr lang="en-US" altLang="en-US" dirty="0" err="1">
                <a:latin typeface="Verdana" panose="020B0604030504040204" pitchFamily="34" charset="0"/>
                <a:ea typeface="Verdana" panose="020B0604030504040204" pitchFamily="34" charset="0"/>
                <a:cs typeface="Times New Roman" panose="02020603050405020304" pitchFamily="18" charset="0"/>
              </a:rPr>
              <a:t>pthread_join</a:t>
            </a:r>
            <a:r>
              <a:rPr lang="en-US" altLang="en-US" dirty="0">
                <a:latin typeface="Verdana" panose="020B0604030504040204" pitchFamily="34" charset="0"/>
                <a:ea typeface="Verdana" panose="020B0604030504040204" pitchFamily="34" charset="0"/>
                <a:cs typeface="Times New Roman" panose="02020603050405020304" pitchFamily="18" charset="0"/>
              </a:rPr>
              <a:t> blocks the calling thread until the thread specified by thread terminates.</a:t>
            </a:r>
          </a:p>
          <a:p>
            <a:pPr eaLnBrk="1" hangingPunct="1">
              <a:lnSpc>
                <a:spcPct val="80000"/>
              </a:lnSpc>
              <a:buFont typeface="Wingdings" panose="05000000000000000000" pitchFamily="2" charset="2"/>
              <a:buChar char="q"/>
            </a:pPr>
            <a:r>
              <a:rPr lang="en-US" altLang="en-US" dirty="0" err="1">
                <a:latin typeface="Verdana" panose="020B0604030504040204" pitchFamily="34" charset="0"/>
                <a:ea typeface="Verdana" panose="020B0604030504040204" pitchFamily="34" charset="0"/>
                <a:cs typeface="Times New Roman" panose="02020603050405020304" pitchFamily="18" charset="0"/>
              </a:rPr>
              <a:t>pthread_join</a:t>
            </a:r>
            <a:r>
              <a:rPr lang="en-US" altLang="en-US" dirty="0">
                <a:latin typeface="Verdana" panose="020B0604030504040204" pitchFamily="34" charset="0"/>
                <a:ea typeface="Verdana" panose="020B0604030504040204" pitchFamily="34" charset="0"/>
                <a:cs typeface="Times New Roman" panose="02020603050405020304" pitchFamily="18" charset="0"/>
              </a:rPr>
              <a:t> returns 0 when the thread terminates.</a:t>
            </a:r>
          </a:p>
          <a:p>
            <a:pPr eaLnBrk="1" hangingPunct="1">
              <a:lnSpc>
                <a:spcPct val="80000"/>
              </a:lnSpc>
              <a:buFont typeface="Wingdings" panose="05000000000000000000" pitchFamily="2" charset="2"/>
              <a:buNone/>
            </a:pP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eaLnBrk="1" hangingPunct="1">
              <a:lnSpc>
                <a:spcPct val="80000"/>
              </a:lnSpc>
              <a:buFont typeface="Wingdings" panose="05000000000000000000" pitchFamily="2" charset="2"/>
              <a:buNone/>
            </a:pPr>
            <a:endParaRPr lang="en-US" altLang="en-US" sz="2400" dirty="0">
              <a:latin typeface="Verdana" panose="020B0604030504040204" pitchFamily="34" charset="0"/>
              <a:ea typeface="Verdana" panose="020B0604030504040204" pitchFamily="34" charset="0"/>
            </a:endParaRPr>
          </a:p>
          <a:p>
            <a:pPr eaLnBrk="1" hangingPunct="1">
              <a:lnSpc>
                <a:spcPct val="80000"/>
              </a:lnSpc>
              <a:buFont typeface="Wingdings" panose="05000000000000000000" pitchFamily="2" charset="2"/>
              <a:buNone/>
            </a:pPr>
            <a:endParaRPr lang="en-US" altLang="en-US" sz="2400" dirty="0">
              <a:latin typeface="Verdana" panose="020B0604030504040204" pitchFamily="34" charset="0"/>
              <a:ea typeface="Verdana" panose="020B0604030504040204" pitchFamily="34" charset="0"/>
            </a:endParaRPr>
          </a:p>
          <a:p>
            <a:pPr eaLnBrk="1" hangingPunct="1">
              <a:lnSpc>
                <a:spcPct val="80000"/>
              </a:lnSpc>
            </a:pPr>
            <a:endParaRPr lang="en-US" altLang="en-US" sz="2500"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13</a:t>
            </a:fld>
            <a:endParaRPr lang="en-US"/>
          </a:p>
        </p:txBody>
      </p:sp>
    </p:spTree>
    <p:extLst>
      <p:ext uri="{BB962C8B-B14F-4D97-AF65-F5344CB8AC3E}">
        <p14:creationId xmlns:p14="http://schemas.microsoft.com/office/powerpoint/2010/main" val="378235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err="1" smtClean="0"/>
              <a:t>pthread_join</a:t>
            </a:r>
            <a:r>
              <a:rPr lang="en-US" altLang="en-US" dirty="0" smtClean="0"/>
              <a:t> usage</a:t>
            </a:r>
          </a:p>
        </p:txBody>
      </p:sp>
      <p:sp>
        <p:nvSpPr>
          <p:cNvPr id="31747" name="Rectangle 3"/>
          <p:cNvSpPr>
            <a:spLocks noGrp="1" noChangeArrowheads="1"/>
          </p:cNvSpPr>
          <p:nvPr>
            <p:ph idx="1"/>
          </p:nvPr>
        </p:nvSpPr>
        <p:spPr/>
        <p:txBody>
          <a:bodyPr>
            <a:normAutofit/>
          </a:bodyPr>
          <a:lstStyle/>
          <a:p>
            <a:pPr eaLnBrk="1" hangingPunct="1">
              <a:buFont typeface="Wingdings" panose="05000000000000000000" pitchFamily="2" charset="2"/>
              <a:buChar char="q"/>
            </a:pPr>
            <a:r>
              <a:rPr lang="en-US" altLang="en-US" dirty="0" err="1">
                <a:latin typeface="Verdana" panose="020B0604030504040204" pitchFamily="34" charset="0"/>
                <a:ea typeface="Verdana" panose="020B0604030504040204" pitchFamily="34" charset="0"/>
                <a:cs typeface="Times New Roman" panose="02020603050405020304" pitchFamily="18" charset="0"/>
              </a:rPr>
              <a:t>int</a:t>
            </a:r>
            <a:r>
              <a:rPr lang="en-US" altLang="en-US" dirty="0">
                <a:latin typeface="Verdana" panose="020B0604030504040204" pitchFamily="34" charset="0"/>
                <a:ea typeface="Verdana" panose="020B0604030504040204" pitchFamily="34" charset="0"/>
                <a:cs typeface="Times New Roman" panose="02020603050405020304" pitchFamily="18" charset="0"/>
              </a:rPr>
              <a:t> </a:t>
            </a:r>
            <a:r>
              <a:rPr lang="en-US" altLang="en-US" dirty="0" err="1">
                <a:latin typeface="Verdana" panose="020B0604030504040204" pitchFamily="34" charset="0"/>
                <a:ea typeface="Verdana" panose="020B0604030504040204" pitchFamily="34" charset="0"/>
                <a:cs typeface="Times New Roman" panose="02020603050405020304" pitchFamily="18" charset="0"/>
              </a:rPr>
              <a:t>pthread_join</a:t>
            </a:r>
            <a:r>
              <a:rPr lang="en-US" altLang="en-US" dirty="0">
                <a:latin typeface="Verdana" panose="020B0604030504040204" pitchFamily="34" charset="0"/>
                <a:ea typeface="Verdana" panose="020B0604030504040204" pitchFamily="34" charset="0"/>
                <a:cs typeface="Times New Roman" panose="02020603050405020304" pitchFamily="18" charset="0"/>
              </a:rPr>
              <a:t>( </a:t>
            </a:r>
            <a:r>
              <a:rPr lang="en-US" altLang="en-US" dirty="0" err="1">
                <a:solidFill>
                  <a:srgbClr val="990000"/>
                </a:solidFill>
                <a:latin typeface="Verdana" panose="020B0604030504040204" pitchFamily="34" charset="0"/>
                <a:ea typeface="Verdana" panose="020B0604030504040204" pitchFamily="34" charset="0"/>
                <a:cs typeface="Times New Roman" panose="02020603050405020304" pitchFamily="18" charset="0"/>
              </a:rPr>
              <a:t>pthread_t</a:t>
            </a:r>
            <a:r>
              <a:rPr lang="en-US" altLang="en-US" dirty="0">
                <a:solidFill>
                  <a:srgbClr val="990000"/>
                </a:solidFill>
                <a:latin typeface="Verdana" panose="020B0604030504040204" pitchFamily="34" charset="0"/>
                <a:ea typeface="Verdana" panose="020B0604030504040204" pitchFamily="34" charset="0"/>
                <a:cs typeface="Times New Roman" panose="02020603050405020304" pitchFamily="18" charset="0"/>
              </a:rPr>
              <a:t> thread</a:t>
            </a:r>
            <a:r>
              <a:rPr lang="en-US" altLang="en-US" dirty="0">
                <a:latin typeface="Verdana" panose="020B0604030504040204" pitchFamily="34" charset="0"/>
                <a:ea typeface="Verdana" panose="020B0604030504040204" pitchFamily="34" charset="0"/>
                <a:cs typeface="Times New Roman" panose="02020603050405020304" pitchFamily="18" charset="0"/>
              </a:rPr>
              <a:t>, </a:t>
            </a:r>
            <a:r>
              <a:rPr lang="en-US" altLang="en-US" dirty="0">
                <a:solidFill>
                  <a:schemeClr val="tx2"/>
                </a:solidFill>
                <a:latin typeface="Verdana" panose="020B0604030504040204" pitchFamily="34" charset="0"/>
                <a:ea typeface="Verdana" panose="020B0604030504040204" pitchFamily="34" charset="0"/>
                <a:cs typeface="Times New Roman" panose="02020603050405020304" pitchFamily="18" charset="0"/>
              </a:rPr>
              <a:t>NULL</a:t>
            </a:r>
            <a:r>
              <a:rPr lang="en-US" altLang="en-US" dirty="0">
                <a:latin typeface="Verdana" panose="020B0604030504040204" pitchFamily="34" charset="0"/>
                <a:ea typeface="Verdana" panose="020B0604030504040204" pitchFamily="34" charset="0"/>
                <a:cs typeface="Times New Roman" panose="02020603050405020304" pitchFamily="18" charset="0"/>
              </a:rPr>
              <a:t>)</a:t>
            </a:r>
          </a:p>
          <a:p>
            <a:pPr eaLnBrk="1" hangingPunct="1">
              <a:buFont typeface="Wingdings" panose="05000000000000000000" pitchFamily="2" charset="2"/>
              <a:buChar char="q"/>
            </a:pPr>
            <a:r>
              <a:rPr lang="en-US" altLang="en-US" dirty="0" err="1">
                <a:latin typeface="Verdana" panose="020B0604030504040204" pitchFamily="34" charset="0"/>
                <a:ea typeface="Verdana" panose="020B0604030504040204" pitchFamily="34" charset="0"/>
                <a:cs typeface="Times New Roman" panose="02020603050405020304" pitchFamily="18" charset="0"/>
              </a:rPr>
              <a:t>pthread_join</a:t>
            </a:r>
            <a:r>
              <a:rPr lang="en-US" altLang="en-US" dirty="0">
                <a:latin typeface="Verdana" panose="020B0604030504040204" pitchFamily="34" charset="0"/>
                <a:ea typeface="Verdana" panose="020B0604030504040204" pitchFamily="34" charset="0"/>
                <a:cs typeface="Times New Roman" panose="02020603050405020304" pitchFamily="18" charset="0"/>
              </a:rPr>
              <a:t>(t1, NULL)</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254871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Single Thread program (process)</a:t>
            </a:r>
          </a:p>
        </p:txBody>
      </p:sp>
      <p:graphicFrame>
        <p:nvGraphicFramePr>
          <p:cNvPr id="32771" name="Object 3"/>
          <p:cNvGraphicFramePr>
            <a:graphicFrameLocks noGrp="1" noChangeAspect="1"/>
          </p:cNvGraphicFramePr>
          <p:nvPr>
            <p:ph idx="1"/>
            <p:extLst/>
          </p:nvPr>
        </p:nvGraphicFramePr>
        <p:xfrm>
          <a:off x="1010056" y="1412739"/>
          <a:ext cx="7900480" cy="4701644"/>
        </p:xfrm>
        <a:graphic>
          <a:graphicData uri="http://schemas.openxmlformats.org/presentationml/2006/ole">
            <mc:AlternateContent xmlns:mc="http://schemas.openxmlformats.org/markup-compatibility/2006">
              <mc:Choice xmlns:v="urn:schemas-microsoft-com:vml" Requires="v">
                <p:oleObj spid="_x0000_s3075" name="Bitmap Image" r:id="rId3" imgW="4657143" imgH="2771429" progId="Paint.Picture">
                  <p:embed/>
                </p:oleObj>
              </mc:Choice>
              <mc:Fallback>
                <p:oleObj name="Bitmap Image" r:id="rId3" imgW="4657143" imgH="27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056" y="1412739"/>
                        <a:ext cx="7900480" cy="4701644"/>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283900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pthread_create</a:t>
            </a:r>
          </a:p>
        </p:txBody>
      </p:sp>
      <p:graphicFrame>
        <p:nvGraphicFramePr>
          <p:cNvPr id="33795" name="Object 3"/>
          <p:cNvGraphicFramePr>
            <a:graphicFrameLocks noGrp="1" noChangeAspect="1"/>
          </p:cNvGraphicFramePr>
          <p:nvPr>
            <p:ph idx="1"/>
            <p:extLst/>
          </p:nvPr>
        </p:nvGraphicFramePr>
        <p:xfrm>
          <a:off x="1078049" y="1410037"/>
          <a:ext cx="5857875" cy="4572000"/>
        </p:xfrm>
        <a:graphic>
          <a:graphicData uri="http://schemas.openxmlformats.org/presentationml/2006/ole">
            <mc:AlternateContent xmlns:mc="http://schemas.openxmlformats.org/markup-compatibility/2006">
              <mc:Choice xmlns:v="urn:schemas-microsoft-com:vml" Requires="v">
                <p:oleObj spid="_x0000_s4099" name="Bitmap Image" r:id="rId3" imgW="4858428" imgH="3790476" progId="Paint.Picture">
                  <p:embed/>
                </p:oleObj>
              </mc:Choice>
              <mc:Fallback>
                <p:oleObj name="Bitmap Image" r:id="rId3" imgW="4858428" imgH="37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49" y="1410037"/>
                        <a:ext cx="5857875" cy="4572000"/>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425629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365125"/>
            <a:ext cx="10873902" cy="1325563"/>
          </a:xfrm>
        </p:spPr>
        <p:txBody>
          <a:bodyPr>
            <a:normAutofit/>
          </a:bodyPr>
          <a:lstStyle/>
          <a:p>
            <a:pPr eaLnBrk="1" hangingPunct="1"/>
            <a:r>
              <a:rPr lang="en-US" altLang="en-US" sz="3200" dirty="0"/>
              <a:t>Windows tools to manage Process and </a:t>
            </a:r>
            <a:r>
              <a:rPr lang="en-US" altLang="en-US" sz="3200" dirty="0" smtClean="0"/>
              <a:t>Threads </a:t>
            </a:r>
            <a:endParaRPr lang="en-US" altLang="en-US" sz="4800" dirty="0" smtClean="0"/>
          </a:p>
        </p:txBody>
      </p:sp>
      <p:sp>
        <p:nvSpPr>
          <p:cNvPr id="34819" name="Rectangle 3"/>
          <p:cNvSpPr>
            <a:spLocks noGrp="1" noChangeArrowheads="1"/>
          </p:cNvSpPr>
          <p:nvPr>
            <p:ph idx="1"/>
          </p:nvPr>
        </p:nvSpPr>
        <p:spPr>
          <a:xfrm>
            <a:off x="838200" y="1550076"/>
            <a:ext cx="10515600" cy="4351338"/>
          </a:xfrm>
        </p:spPr>
        <p:txBody>
          <a:bodyPr>
            <a:normAutofit/>
          </a:bodyPr>
          <a:lstStyle/>
          <a:p>
            <a:pPr eaLnBrk="1" hangingPunct="1">
              <a:lnSpc>
                <a:spcPct val="70000"/>
              </a:lnSpc>
              <a:buFont typeface="Wingdings" panose="05000000000000000000" pitchFamily="2" charset="2"/>
              <a:buChar char="q"/>
            </a:pPr>
            <a:r>
              <a:rPr lang="en-US" altLang="en-US" sz="3200" dirty="0"/>
              <a:t>Built-in tools in Windows</a:t>
            </a:r>
          </a:p>
          <a:p>
            <a:pPr lvl="1" eaLnBrk="1" hangingPunct="1">
              <a:lnSpc>
                <a:spcPct val="70000"/>
              </a:lnSpc>
              <a:buFont typeface="Wingdings" panose="05000000000000000000" pitchFamily="2" charset="2"/>
              <a:buChar char="q"/>
            </a:pPr>
            <a:r>
              <a:rPr lang="en-US" altLang="en-US" sz="2800" dirty="0"/>
              <a:t>Task Manager, Performance Tool</a:t>
            </a:r>
          </a:p>
          <a:p>
            <a:pPr lvl="1" eaLnBrk="1" hangingPunct="1">
              <a:lnSpc>
                <a:spcPct val="70000"/>
              </a:lnSpc>
              <a:buFont typeface="Wingdings" panose="05000000000000000000" pitchFamily="2" charset="2"/>
              <a:buChar char="q"/>
            </a:pPr>
            <a:r>
              <a:rPr lang="en-US" altLang="en-US" sz="2800" dirty="0" err="1"/>
              <a:t>Tasklist</a:t>
            </a:r>
            <a:r>
              <a:rPr lang="en-US" altLang="en-US" sz="2800" dirty="0"/>
              <a:t> </a:t>
            </a:r>
            <a:r>
              <a:rPr lang="en-US" altLang="en-US" sz="2800" dirty="0" smtClean="0"/>
              <a:t>command</a:t>
            </a:r>
          </a:p>
          <a:p>
            <a:pPr lvl="1" eaLnBrk="1" hangingPunct="1">
              <a:lnSpc>
                <a:spcPct val="70000"/>
              </a:lnSpc>
              <a:buFont typeface="Wingdings" panose="05000000000000000000" pitchFamily="2" charset="2"/>
              <a:buChar char="q"/>
            </a:pPr>
            <a:r>
              <a:rPr lang="en-US" altLang="en-US" sz="2800" dirty="0"/>
              <a:t>w</a:t>
            </a:r>
            <a:r>
              <a:rPr lang="en-US" altLang="en-US" sz="2800" dirty="0" smtClean="0"/>
              <a:t>mic process</a:t>
            </a:r>
            <a:endParaRPr lang="en-US" altLang="en-US" sz="2800" dirty="0"/>
          </a:p>
          <a:p>
            <a:pPr eaLnBrk="1" hangingPunct="1">
              <a:lnSpc>
                <a:spcPct val="70000"/>
              </a:lnSpc>
              <a:buFont typeface="Wingdings" panose="05000000000000000000" pitchFamily="2" charset="2"/>
              <a:buChar char="q"/>
            </a:pPr>
            <a:r>
              <a:rPr lang="en-US" altLang="en-US" sz="3200" dirty="0"/>
              <a:t>Tools from www.sysinternals.com</a:t>
            </a:r>
          </a:p>
          <a:p>
            <a:pPr lvl="1" eaLnBrk="1" hangingPunct="1">
              <a:lnSpc>
                <a:spcPct val="70000"/>
              </a:lnSpc>
              <a:buFont typeface="Wingdings" panose="05000000000000000000" pitchFamily="2" charset="2"/>
              <a:buChar char="q"/>
            </a:pPr>
            <a:r>
              <a:rPr lang="en-US" altLang="en-US" sz="2800" dirty="0"/>
              <a:t>Process Monitor </a:t>
            </a:r>
            <a:r>
              <a:rPr lang="en-US" altLang="en-US" sz="2800" dirty="0" smtClean="0"/>
              <a:t>– Displays </a:t>
            </a:r>
            <a:r>
              <a:rPr lang="en-US" altLang="en-US" sz="2800" dirty="0"/>
              <a:t>open files, loaded DLLs, security info, etc.</a:t>
            </a:r>
          </a:p>
          <a:p>
            <a:pPr lvl="1" eaLnBrk="1" hangingPunct="1">
              <a:lnSpc>
                <a:spcPct val="70000"/>
              </a:lnSpc>
              <a:buFont typeface="Wingdings" panose="05000000000000000000" pitchFamily="2" charset="2"/>
              <a:buChar char="q"/>
            </a:pPr>
            <a:r>
              <a:rPr lang="en-US" altLang="en-US" sz="2800" dirty="0" smtClean="0"/>
              <a:t>Process Explorer</a:t>
            </a:r>
          </a:p>
          <a:p>
            <a:pPr lvl="1" eaLnBrk="1" hangingPunct="1">
              <a:lnSpc>
                <a:spcPct val="70000"/>
              </a:lnSpc>
              <a:buFont typeface="Wingdings" panose="05000000000000000000" pitchFamily="2" charset="2"/>
              <a:buChar char="q"/>
            </a:pPr>
            <a:r>
              <a:rPr lang="en-US" altLang="en-US" sz="2800" dirty="0" err="1" smtClean="0"/>
              <a:t>Pslist</a:t>
            </a:r>
            <a:r>
              <a:rPr lang="en-US" altLang="en-US" sz="2800" dirty="0" smtClean="0"/>
              <a:t> </a:t>
            </a:r>
            <a:r>
              <a:rPr lang="en-US" altLang="en-US" sz="2800" dirty="0"/>
              <a:t>– list processes on local or remote systems</a:t>
            </a:r>
          </a:p>
          <a:p>
            <a:pPr lvl="1" eaLnBrk="1" hangingPunct="1">
              <a:lnSpc>
                <a:spcPct val="70000"/>
              </a:lnSpc>
              <a:buFont typeface="Wingdings" panose="05000000000000000000" pitchFamily="2" charset="2"/>
              <a:buChar char="q"/>
            </a:pPr>
            <a:r>
              <a:rPr lang="en-US" altLang="en-US" sz="2800" dirty="0" err="1" smtClean="0"/>
              <a:t>Listdlls</a:t>
            </a:r>
            <a:r>
              <a:rPr lang="en-US" altLang="en-US" sz="2800" dirty="0" smtClean="0"/>
              <a:t> </a:t>
            </a:r>
            <a:r>
              <a:rPr lang="en-US" altLang="en-US" sz="2800" dirty="0"/>
              <a:t>- displays full path of EXE &amp; DLLs loaded</a:t>
            </a:r>
            <a:r>
              <a:rPr lang="en-US" altLang="en-US" sz="3200" dirty="0"/>
              <a:t> in </a:t>
            </a:r>
            <a:r>
              <a:rPr lang="en-US" altLang="en-US" sz="2800" dirty="0"/>
              <a:t>each process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5202526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References</a:t>
            </a:r>
          </a:p>
        </p:txBody>
      </p:sp>
      <p:sp>
        <p:nvSpPr>
          <p:cNvPr id="36870" name="Content Placeholder 7"/>
          <p:cNvSpPr>
            <a:spLocks noGrp="1"/>
          </p:cNvSpPr>
          <p:nvPr>
            <p:ph idx="1"/>
          </p:nvPr>
        </p:nvSpPr>
        <p:spPr>
          <a:xfrm>
            <a:off x="838200" y="1533796"/>
            <a:ext cx="10515600" cy="4351338"/>
          </a:xfrm>
        </p:spPr>
        <p:txBody>
          <a:bodyPr/>
          <a:lstStyle/>
          <a:p>
            <a:pPr eaLnBrk="1" hangingPunct="1">
              <a:lnSpc>
                <a:spcPct val="80000"/>
              </a:lnSpc>
              <a:buFont typeface="Wingdings" panose="05000000000000000000" pitchFamily="2" charset="2"/>
              <a:buChar char="q"/>
            </a:pPr>
            <a:r>
              <a:rPr lang="en-US" altLang="en-US" dirty="0" err="1">
                <a:latin typeface="Verdana" panose="020B0604030504040204" pitchFamily="34" charset="0"/>
                <a:ea typeface="Verdana" panose="020B0604030504040204" pitchFamily="34" charset="0"/>
                <a:cs typeface="Times New Roman" panose="02020603050405020304" pitchFamily="18" charset="0"/>
              </a:rPr>
              <a:t>Silberschatz</a:t>
            </a:r>
            <a:r>
              <a:rPr lang="en-US" altLang="en-US" dirty="0">
                <a:latin typeface="Verdana" panose="020B0604030504040204" pitchFamily="34" charset="0"/>
                <a:ea typeface="Verdana" panose="020B0604030504040204" pitchFamily="34" charset="0"/>
                <a:cs typeface="Times New Roman" panose="02020603050405020304" pitchFamily="18" charset="0"/>
              </a:rPr>
              <a:t>, Galvin and Gagne, Operating System Concepts with Java, John Wiley &amp; Sons, latest edition.</a:t>
            </a:r>
          </a:p>
          <a:p>
            <a:pPr lvl="1" eaLnBrk="1" hangingPunct="1">
              <a:lnSpc>
                <a:spcPct val="80000"/>
              </a:lnSpc>
              <a:buFont typeface="Wingdings" panose="05000000000000000000" pitchFamily="2" charset="2"/>
              <a:buChar char="q"/>
            </a:pPr>
            <a:r>
              <a:rPr lang="en-US" altLang="en-US" sz="2800" dirty="0" smtClean="0">
                <a:latin typeface="Verdana" panose="020B0604030504040204" pitchFamily="34" charset="0"/>
                <a:ea typeface="Verdana" panose="020B0604030504040204" pitchFamily="34" charset="0"/>
                <a:cs typeface="Times New Roman" panose="02020603050405020304" pitchFamily="18" charset="0"/>
              </a:rPr>
              <a:t>Process </a:t>
            </a:r>
            <a:r>
              <a:rPr lang="en-US" altLang="en-US" sz="2800" dirty="0">
                <a:latin typeface="Verdana" panose="020B0604030504040204" pitchFamily="34" charset="0"/>
                <a:ea typeface="Verdana" panose="020B0604030504040204" pitchFamily="34" charset="0"/>
                <a:cs typeface="Times New Roman" panose="02020603050405020304" pitchFamily="18" charset="0"/>
              </a:rPr>
              <a:t>Scheduling and Threads</a:t>
            </a:r>
          </a:p>
          <a:p>
            <a:pPr lvl="3" eaLnBrk="1" hangingPunct="1">
              <a:lnSpc>
                <a:spcPct val="80000"/>
              </a:lnSpc>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Thread priorities</a:t>
            </a:r>
          </a:p>
          <a:p>
            <a:pPr lvl="3" eaLnBrk="1" hangingPunct="1">
              <a:lnSpc>
                <a:spcPct val="80000"/>
              </a:lnSpc>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Thread Synchronization</a:t>
            </a:r>
          </a:p>
          <a:p>
            <a:pPr lvl="3" eaLnBrk="1" hangingPunct="1">
              <a:lnSpc>
                <a:spcPct val="80000"/>
              </a:lnSpc>
              <a:buFont typeface="Wingdings" panose="05000000000000000000" pitchFamily="2" charset="2"/>
              <a:buNone/>
            </a:pPr>
            <a:endParaRPr lang="en-US" altLang="en-US" sz="1500" dirty="0"/>
          </a:p>
          <a:p>
            <a:pPr>
              <a:buFont typeface="Wingdings" panose="05000000000000000000" pitchFamily="2" charset="2"/>
              <a:buNone/>
            </a:pPr>
            <a:endParaRPr lang="en-CA" altLang="en-US" dirty="0" smtClean="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234976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Threads</a:t>
            </a:r>
          </a:p>
        </p:txBody>
      </p:sp>
      <p:sp>
        <p:nvSpPr>
          <p:cNvPr id="8195" name="Rectangle 3"/>
          <p:cNvSpPr>
            <a:spLocks noGrp="1" noChangeArrowheads="1"/>
          </p:cNvSpPr>
          <p:nvPr>
            <p:ph idx="1"/>
          </p:nvPr>
        </p:nvSpPr>
        <p:spPr>
          <a:xfrm>
            <a:off x="838200" y="1436519"/>
            <a:ext cx="10515600" cy="4351338"/>
          </a:xfrm>
        </p:spPr>
        <p:txBody>
          <a:bodyPr>
            <a:normAutofit/>
          </a:bodyPr>
          <a:lstStyle/>
          <a:p>
            <a:pPr eaLnBrk="1" hangingPunct="1">
              <a:lnSpc>
                <a:spcPct val="80000"/>
              </a:lnSpc>
              <a:buFont typeface="Wingdings" panose="05000000000000000000" pitchFamily="2" charset="2"/>
              <a:buChar char="q"/>
            </a:pPr>
            <a:r>
              <a:rPr lang="en-US" altLang="en-US" sz="2400" dirty="0">
                <a:solidFill>
                  <a:srgbClr val="CC0000"/>
                </a:solidFill>
                <a:latin typeface="Verdana" panose="020B0604030504040204" pitchFamily="34" charset="0"/>
                <a:ea typeface="Verdana" panose="020B0604030504040204" pitchFamily="34" charset="0"/>
                <a:cs typeface="Times New Roman" panose="02020603050405020304" pitchFamily="18" charset="0"/>
              </a:rPr>
              <a:t>Thread: </a:t>
            </a:r>
            <a:r>
              <a:rPr lang="en-US" altLang="en-US" sz="2400" dirty="0">
                <a:latin typeface="Verdana" panose="020B0604030504040204" pitchFamily="34" charset="0"/>
                <a:ea typeface="Verdana" panose="020B0604030504040204" pitchFamily="34" charset="0"/>
                <a:cs typeface="Times New Roman" panose="02020603050405020304" pitchFamily="18" charset="0"/>
              </a:rPr>
              <a:t>is a dynamic object (instance) that represents a control point in the process and executes a sequence of instructions.</a:t>
            </a:r>
          </a:p>
          <a:p>
            <a:pPr eaLnBrk="1" hangingPunct="1">
              <a:lnSpc>
                <a:spcPct val="8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An execution entity within a process</a:t>
            </a:r>
          </a:p>
          <a:p>
            <a:pPr eaLnBrk="1" hangingPunct="1">
              <a:lnSpc>
                <a:spcPct val="8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Thread is a mechanism that allows a program to do more than one thing at a time.</a:t>
            </a:r>
          </a:p>
          <a:p>
            <a:pPr eaLnBrk="1" hangingPunct="1">
              <a:lnSpc>
                <a:spcPct val="8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When you invoke a program, the operating system creates a new process and in that process creates a single thread, which runs the program sequentially.</a:t>
            </a:r>
          </a:p>
          <a:p>
            <a:pPr eaLnBrk="1" hangingPunct="1">
              <a:lnSpc>
                <a:spcPct val="80000"/>
              </a:lnSpc>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That thread can create additional threads; all these threads run the same program in the same process, but each thread may be executing a different part of the program at any given time.</a:t>
            </a:r>
          </a:p>
          <a:p>
            <a:pPr eaLnBrk="1" hangingPunct="1">
              <a:lnSpc>
                <a:spcPct val="80000"/>
              </a:lnSpc>
            </a:pPr>
            <a:endParaRPr lang="en-US" altLang="en-US" sz="4500" dirty="0"/>
          </a:p>
          <a:p>
            <a:pPr eaLnBrk="1" hangingPunct="1">
              <a:lnSpc>
                <a:spcPct val="80000"/>
              </a:lnSpc>
            </a:pPr>
            <a:endParaRPr lang="en-US" altLang="en-US" sz="2100" dirty="0">
              <a:latin typeface="Times New Roman" panose="02020603050405020304" pitchFamily="18" charset="0"/>
            </a:endParaRPr>
          </a:p>
          <a:p>
            <a:pPr eaLnBrk="1" hangingPunct="1">
              <a:lnSpc>
                <a:spcPct val="80000"/>
              </a:lnSpc>
            </a:pPr>
            <a:endParaRPr lang="en-US" altLang="en-US" sz="600" dirty="0"/>
          </a:p>
          <a:p>
            <a:pPr lvl="1" eaLnBrk="1" hangingPunct="1">
              <a:lnSpc>
                <a:spcPct val="80000"/>
              </a:lnSpc>
              <a:buFont typeface="Wingdings" panose="05000000000000000000" pitchFamily="2" charset="2"/>
              <a:buNone/>
            </a:pPr>
            <a:endParaRPr lang="en-US" altLang="en-US" sz="1000"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15392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Threads Resources</a:t>
            </a:r>
          </a:p>
        </p:txBody>
      </p:sp>
      <p:sp>
        <p:nvSpPr>
          <p:cNvPr id="10243" name="Rectangle 3"/>
          <p:cNvSpPr>
            <a:spLocks noGrp="1" noChangeArrowheads="1"/>
          </p:cNvSpPr>
          <p:nvPr>
            <p:ph idx="1"/>
          </p:nvPr>
        </p:nvSpPr>
        <p:spPr>
          <a:xfrm>
            <a:off x="546370" y="1339242"/>
            <a:ext cx="10515600" cy="4351338"/>
          </a:xfrm>
        </p:spPr>
        <p:txBody>
          <a:bodyPr>
            <a:noAutofit/>
          </a:bodyPr>
          <a:lstStyle/>
          <a:p>
            <a:pPr lvl="1" eaLnBrk="1" hangingPunct="1">
              <a:lnSpc>
                <a:spcPct val="80000"/>
              </a:lnSpc>
              <a:buSzTx/>
              <a:buFont typeface="Wingdings" panose="05000000000000000000" pitchFamily="2" charset="2"/>
              <a:buChar char="q"/>
            </a:pPr>
            <a:r>
              <a:rPr lang="en-US" altLang="en-US" sz="2000" dirty="0">
                <a:solidFill>
                  <a:srgbClr val="FF0000"/>
                </a:solidFill>
                <a:latin typeface="Verdana" panose="020B0604030504040204" pitchFamily="34" charset="0"/>
                <a:ea typeface="Verdana" panose="020B0604030504040204" pitchFamily="34" charset="0"/>
                <a:cs typeface="Times New Roman" panose="02020603050405020304" pitchFamily="18" charset="0"/>
              </a:rPr>
              <a:t>Threads in the same process share: </a:t>
            </a:r>
          </a:p>
          <a:p>
            <a:pPr lvl="2" eaLnBrk="1" hangingPunct="1">
              <a:lnSpc>
                <a:spcPct val="80000"/>
              </a:lnSpc>
              <a:buSzTx/>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same address space.</a:t>
            </a:r>
            <a:endParaRPr lang="en-US" altLang="en-US" sz="1600" dirty="0">
              <a:latin typeface="Verdana" panose="020B0604030504040204" pitchFamily="34" charset="0"/>
              <a:ea typeface="Verdana" panose="020B0604030504040204" pitchFamily="34" charset="0"/>
              <a:cs typeface="Times New Roman" panose="02020603050405020304" pitchFamily="18" charset="0"/>
            </a:endParaRP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Process instructions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Most data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open files (descriptors)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signals and signal handlers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current working directory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User and group id </a:t>
            </a:r>
          </a:p>
          <a:p>
            <a:pPr lvl="1" eaLnBrk="1" hangingPunct="1">
              <a:lnSpc>
                <a:spcPct val="80000"/>
              </a:lnSpc>
              <a:buSzTx/>
              <a:buFont typeface="Wingdings" panose="05000000000000000000" pitchFamily="2" charset="2"/>
              <a:buChar char="q"/>
            </a:pPr>
            <a:r>
              <a:rPr lang="en-US" altLang="en-US" sz="2000" dirty="0">
                <a:solidFill>
                  <a:srgbClr val="FF0000"/>
                </a:solidFill>
                <a:latin typeface="Verdana" panose="020B0604030504040204" pitchFamily="34" charset="0"/>
                <a:ea typeface="Verdana" panose="020B0604030504040204" pitchFamily="34" charset="0"/>
                <a:cs typeface="Times New Roman" panose="02020603050405020304" pitchFamily="18" charset="0"/>
              </a:rPr>
              <a:t>Each thread has a unique: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Thread ID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set of registers, stack pointer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stack for local variables, return addresses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signal mask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priority </a:t>
            </a:r>
          </a:p>
          <a:p>
            <a:pPr lvl="2" eaLnBrk="1" hangingPunct="1">
              <a:lnSpc>
                <a:spcPct val="80000"/>
              </a:lnSpc>
              <a:buSzTx/>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cs typeface="Times New Roman" panose="02020603050405020304" pitchFamily="18" charset="0"/>
              </a:rPr>
              <a:t>Return value: </a:t>
            </a:r>
            <a:r>
              <a:rPr lang="en-US" altLang="en-US" sz="1800" dirty="0" err="1">
                <a:latin typeface="Verdana" panose="020B0604030504040204" pitchFamily="34" charset="0"/>
                <a:ea typeface="Verdana" panose="020B0604030504040204" pitchFamily="34" charset="0"/>
                <a:cs typeface="Times New Roman" panose="02020603050405020304" pitchFamily="18" charset="0"/>
              </a:rPr>
              <a:t>errno</a:t>
            </a:r>
            <a:r>
              <a:rPr lang="en-US" altLang="en-US" sz="1800" dirty="0">
                <a:latin typeface="Verdana" panose="020B0604030504040204" pitchFamily="34" charset="0"/>
                <a:ea typeface="Verdana" panose="020B0604030504040204" pitchFamily="34" charset="0"/>
                <a:cs typeface="Times New Roman" panose="02020603050405020304" pitchFamily="18" charset="0"/>
              </a:rPr>
              <a:t> </a:t>
            </a:r>
          </a:p>
          <a:p>
            <a:pPr eaLnBrk="1" hangingPunct="1">
              <a:lnSpc>
                <a:spcPct val="80000"/>
              </a:lnSpc>
              <a:buSzTx/>
              <a:buFont typeface="Wingdings" panose="05000000000000000000" pitchFamily="2" charset="2"/>
              <a:buChar char="q"/>
            </a:pPr>
            <a:endParaRPr lang="en-US" altLang="en-US" sz="1400"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248112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Threads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pic>
        <p:nvPicPr>
          <p:cNvPr id="122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56" y="1531639"/>
            <a:ext cx="5912797" cy="485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158688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t>Thread Pool</a:t>
            </a:r>
          </a:p>
        </p:txBody>
      </p:sp>
      <p:pic>
        <p:nvPicPr>
          <p:cNvPr id="15366" name="Picture 2" descr="https://upload.wikimedia.org/wikipedia/commons/thumb/0/0c/Thread_pool.svg/580px-Thread_poo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8431"/>
            <a:ext cx="6959330" cy="359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6"/>
          <p:cNvSpPr>
            <a:spLocks noChangeArrowheads="1"/>
          </p:cNvSpPr>
          <p:nvPr/>
        </p:nvSpPr>
        <p:spPr bwMode="auto">
          <a:xfrm>
            <a:off x="838200" y="5327671"/>
            <a:ext cx="907620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000" dirty="0">
                <a:hlinkClick r:id="rId3"/>
              </a:rPr>
              <a:t>https://en.wikipedia.org/wiki/Scheduling_(computing)#/</a:t>
            </a:r>
            <a:r>
              <a:rPr lang="en-US" altLang="en-US" sz="2000" dirty="0" smtClean="0">
                <a:hlinkClick r:id="rId3"/>
              </a:rPr>
              <a:t>media/File:Thread_pool.svg</a:t>
            </a:r>
            <a:endParaRPr lang="en-US" altLang="en-US" sz="2000" dirty="0" smtClean="0"/>
          </a:p>
          <a:p>
            <a:endParaRPr lang="en-US" altLang="en-US"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351593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Thread Operations</a:t>
            </a:r>
          </a:p>
        </p:txBody>
      </p:sp>
      <p:sp>
        <p:nvSpPr>
          <p:cNvPr id="16387" name="Rectangle 3"/>
          <p:cNvSpPr>
            <a:spLocks noGrp="1" noChangeArrowheads="1"/>
          </p:cNvSpPr>
          <p:nvPr>
            <p:ph idx="1"/>
          </p:nvPr>
        </p:nvSpPr>
        <p:spPr>
          <a:xfrm>
            <a:off x="838200" y="1417063"/>
            <a:ext cx="10515600" cy="4351338"/>
          </a:xfrm>
        </p:spPr>
        <p:txBody>
          <a:bodyPr/>
          <a:lstStyle/>
          <a:p>
            <a:pPr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Thread operations include:</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 Thread creation,</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 Thread termination</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 Thread synchronization (joins, blocking)</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Thread scheduling</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6</a:t>
            </a:fld>
            <a:endParaRPr lang="en-US"/>
          </a:p>
        </p:txBody>
      </p:sp>
    </p:spTree>
    <p:extLst>
      <p:ext uri="{BB962C8B-B14F-4D97-AF65-F5344CB8AC3E}">
        <p14:creationId xmlns:p14="http://schemas.microsoft.com/office/powerpoint/2010/main" val="395656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838200" y="365126"/>
            <a:ext cx="10515600" cy="992190"/>
          </a:xfrm>
          <a:noFill/>
        </p:spPr>
        <p:txBody>
          <a:bodyPr vert="horz" wrap="square" lIns="73974" tIns="36987" rIns="73974" bIns="36987" numCol="1" rtlCol="0" anchor="ctr" anchorCtr="0" compatLnSpc="1">
            <a:prstTxWarp prst="textNoShape">
              <a:avLst/>
            </a:prstTxWarp>
            <a:normAutofit fontScale="90000"/>
          </a:bodyPr>
          <a:lstStyle/>
          <a:p>
            <a:pPr eaLnBrk="1" hangingPunct="1"/>
            <a:r>
              <a:rPr lang="en-US" altLang="en-US" dirty="0" smtClean="0"/>
              <a:t/>
            </a:r>
            <a:br>
              <a:rPr lang="en-US" altLang="en-US" dirty="0" smtClean="0"/>
            </a:br>
            <a:r>
              <a:rPr lang="en-US" altLang="en-US" sz="4900" dirty="0" smtClean="0"/>
              <a:t>Windows Processes and Threads</a:t>
            </a:r>
            <a:br>
              <a:rPr lang="en-US" altLang="en-US" sz="4900" dirty="0" smtClean="0"/>
            </a:br>
            <a:endParaRPr lang="en-US" altLang="en-US" sz="4900" dirty="0" smtClean="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55299" name="AutoShape 5"/>
          <p:cNvSpPr>
            <a:spLocks noChangeArrowheads="1"/>
          </p:cNvSpPr>
          <p:nvPr/>
        </p:nvSpPr>
        <p:spPr bwMode="auto">
          <a:xfrm>
            <a:off x="3074195" y="1795763"/>
            <a:ext cx="1532335" cy="961727"/>
          </a:xfrm>
          <a:prstGeom prst="octagon">
            <a:avLst>
              <a:gd name="adj" fmla="val 29282"/>
            </a:avLst>
          </a:prstGeom>
          <a:solidFill>
            <a:srgbClr val="FAFD00"/>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13" b="1">
                <a:solidFill>
                  <a:schemeClr val="bg1"/>
                </a:solidFill>
                <a:latin typeface="Arial" panose="020B0604020202020204" pitchFamily="34" charset="0"/>
              </a:rPr>
              <a:t>Process</a:t>
            </a:r>
          </a:p>
          <a:p>
            <a:pPr algn="ctr"/>
            <a:r>
              <a:rPr lang="en-US" altLang="en-US" sz="1913" b="1">
                <a:solidFill>
                  <a:schemeClr val="bg1"/>
                </a:solidFill>
                <a:latin typeface="Arial" panose="020B0604020202020204" pitchFamily="34" charset="0"/>
              </a:rPr>
              <a:t>Object</a:t>
            </a:r>
          </a:p>
        </p:txBody>
      </p:sp>
      <p:sp>
        <p:nvSpPr>
          <p:cNvPr id="55300" name="Rectangle 6"/>
          <p:cNvSpPr>
            <a:spLocks noChangeArrowheads="1"/>
          </p:cNvSpPr>
          <p:nvPr/>
        </p:nvSpPr>
        <p:spPr bwMode="auto">
          <a:xfrm>
            <a:off x="4231482" y="3110213"/>
            <a:ext cx="1660922" cy="218777"/>
          </a:xfrm>
          <a:prstGeom prst="rect">
            <a:avLst/>
          </a:prstGeom>
          <a:solidFill>
            <a:srgbClr val="E3BEFF"/>
          </a:solidFill>
          <a:ln w="12700">
            <a:solidFill>
              <a:schemeClr val="tx1"/>
            </a:solidFill>
            <a:miter lim="800000"/>
            <a:headEnd/>
            <a:tailEnd/>
          </a:ln>
        </p:spPr>
        <p:txBody>
          <a:bodyPr wrap="none" lIns="73464" tIns="36733" rIns="73464" bIns="36733"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1463"/>
          </a:p>
        </p:txBody>
      </p:sp>
      <p:sp>
        <p:nvSpPr>
          <p:cNvPr id="55301" name="Rectangle 7"/>
          <p:cNvSpPr>
            <a:spLocks noChangeArrowheads="1"/>
          </p:cNvSpPr>
          <p:nvPr/>
        </p:nvSpPr>
        <p:spPr bwMode="auto">
          <a:xfrm>
            <a:off x="4212731" y="2858395"/>
            <a:ext cx="1302465" cy="29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974" tIns="36987" rIns="73974" bIns="3698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1463" b="1">
                <a:latin typeface="Arial" panose="020B0604020202020204" pitchFamily="34" charset="0"/>
              </a:rPr>
              <a:t>Handle Table</a:t>
            </a:r>
          </a:p>
        </p:txBody>
      </p:sp>
      <p:sp>
        <p:nvSpPr>
          <p:cNvPr id="55302" name="Rectangle 8"/>
          <p:cNvSpPr>
            <a:spLocks noChangeArrowheads="1"/>
          </p:cNvSpPr>
          <p:nvPr/>
        </p:nvSpPr>
        <p:spPr bwMode="auto">
          <a:xfrm>
            <a:off x="4231482" y="3395963"/>
            <a:ext cx="1660922" cy="218777"/>
          </a:xfrm>
          <a:prstGeom prst="rect">
            <a:avLst/>
          </a:prstGeom>
          <a:solidFill>
            <a:srgbClr val="E3BEFF"/>
          </a:solidFill>
          <a:ln w="12700">
            <a:solidFill>
              <a:schemeClr val="tx1"/>
            </a:solidFill>
            <a:miter lim="800000"/>
            <a:headEnd/>
            <a:tailEnd/>
          </a:ln>
        </p:spPr>
        <p:txBody>
          <a:bodyPr wrap="none" lIns="73464" tIns="36733" rIns="73464" bIns="36733"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1463"/>
          </a:p>
        </p:txBody>
      </p:sp>
      <p:sp>
        <p:nvSpPr>
          <p:cNvPr id="55303" name="Rectangle 9"/>
          <p:cNvSpPr>
            <a:spLocks noChangeArrowheads="1"/>
          </p:cNvSpPr>
          <p:nvPr/>
        </p:nvSpPr>
        <p:spPr bwMode="auto">
          <a:xfrm>
            <a:off x="4231482" y="3681713"/>
            <a:ext cx="1660922" cy="218777"/>
          </a:xfrm>
          <a:prstGeom prst="rect">
            <a:avLst/>
          </a:prstGeom>
          <a:solidFill>
            <a:srgbClr val="E3BEFF"/>
          </a:solidFill>
          <a:ln w="12700">
            <a:solidFill>
              <a:schemeClr val="tx1"/>
            </a:solidFill>
            <a:miter lim="800000"/>
            <a:headEnd/>
            <a:tailEnd/>
          </a:ln>
        </p:spPr>
        <p:txBody>
          <a:bodyPr wrap="none" lIns="73464" tIns="36733" rIns="73464" bIns="36733"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1463"/>
          </a:p>
        </p:txBody>
      </p:sp>
      <p:sp>
        <p:nvSpPr>
          <p:cNvPr id="55304" name="Rectangle 10"/>
          <p:cNvSpPr>
            <a:spLocks noChangeArrowheads="1"/>
          </p:cNvSpPr>
          <p:nvPr/>
        </p:nvSpPr>
        <p:spPr bwMode="auto">
          <a:xfrm>
            <a:off x="4231482" y="3967463"/>
            <a:ext cx="1660922" cy="218777"/>
          </a:xfrm>
          <a:prstGeom prst="rect">
            <a:avLst/>
          </a:prstGeom>
          <a:solidFill>
            <a:srgbClr val="E3BEFF"/>
          </a:solidFill>
          <a:ln w="12700">
            <a:solidFill>
              <a:schemeClr val="tx1"/>
            </a:solidFill>
            <a:miter lim="800000"/>
            <a:headEnd/>
            <a:tailEnd/>
          </a:ln>
        </p:spPr>
        <p:txBody>
          <a:bodyPr wrap="none" lIns="73464" tIns="36733" rIns="73464" bIns="36733"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1463"/>
          </a:p>
        </p:txBody>
      </p:sp>
      <p:sp>
        <p:nvSpPr>
          <p:cNvPr id="55305" name="AutoShape 11"/>
          <p:cNvSpPr>
            <a:spLocks noChangeArrowheads="1"/>
          </p:cNvSpPr>
          <p:nvPr/>
        </p:nvSpPr>
        <p:spPr bwMode="auto">
          <a:xfrm>
            <a:off x="5517357" y="1738613"/>
            <a:ext cx="1082279" cy="561677"/>
          </a:xfrm>
          <a:prstGeom prst="parallelogram">
            <a:avLst>
              <a:gd name="adj" fmla="val 42810"/>
            </a:avLst>
          </a:prstGeom>
          <a:solidFill>
            <a:srgbClr val="F6BF69"/>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463" b="1">
                <a:solidFill>
                  <a:schemeClr val="bg1"/>
                </a:solidFill>
                <a:latin typeface="Arial" panose="020B0604020202020204" pitchFamily="34" charset="0"/>
              </a:rPr>
              <a:t>VAD</a:t>
            </a:r>
          </a:p>
        </p:txBody>
      </p:sp>
      <p:sp>
        <p:nvSpPr>
          <p:cNvPr id="55306" name="AutoShape 12"/>
          <p:cNvSpPr>
            <a:spLocks noChangeArrowheads="1"/>
          </p:cNvSpPr>
          <p:nvPr/>
        </p:nvSpPr>
        <p:spPr bwMode="auto">
          <a:xfrm>
            <a:off x="6610351" y="1738613"/>
            <a:ext cx="1082279" cy="561677"/>
          </a:xfrm>
          <a:prstGeom prst="parallelogram">
            <a:avLst>
              <a:gd name="adj" fmla="val 42810"/>
            </a:avLst>
          </a:prstGeom>
          <a:solidFill>
            <a:srgbClr val="F6BF69"/>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463" b="1">
                <a:solidFill>
                  <a:schemeClr val="bg1"/>
                </a:solidFill>
                <a:latin typeface="Arial" panose="020B0604020202020204" pitchFamily="34" charset="0"/>
              </a:rPr>
              <a:t>VAD</a:t>
            </a:r>
          </a:p>
        </p:txBody>
      </p:sp>
      <p:sp>
        <p:nvSpPr>
          <p:cNvPr id="55307" name="AutoShape 13"/>
          <p:cNvSpPr>
            <a:spLocks noChangeArrowheads="1"/>
          </p:cNvSpPr>
          <p:nvPr/>
        </p:nvSpPr>
        <p:spPr bwMode="auto">
          <a:xfrm>
            <a:off x="7703345" y="1738613"/>
            <a:ext cx="1082279" cy="561677"/>
          </a:xfrm>
          <a:prstGeom prst="parallelogram">
            <a:avLst>
              <a:gd name="adj" fmla="val 42810"/>
            </a:avLst>
          </a:prstGeom>
          <a:solidFill>
            <a:srgbClr val="F6BF69"/>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463" b="1">
                <a:solidFill>
                  <a:schemeClr val="bg1"/>
                </a:solidFill>
                <a:latin typeface="Arial" panose="020B0604020202020204" pitchFamily="34" charset="0"/>
              </a:rPr>
              <a:t>VAD</a:t>
            </a:r>
          </a:p>
        </p:txBody>
      </p:sp>
      <p:sp>
        <p:nvSpPr>
          <p:cNvPr id="55308" name="AutoShape 14"/>
          <p:cNvSpPr>
            <a:spLocks noChangeArrowheads="1"/>
          </p:cNvSpPr>
          <p:nvPr/>
        </p:nvSpPr>
        <p:spPr bwMode="auto">
          <a:xfrm>
            <a:off x="6417470" y="2938763"/>
            <a:ext cx="1082279" cy="333077"/>
          </a:xfrm>
          <a:prstGeom prst="roundRect">
            <a:avLst>
              <a:gd name="adj" fmla="val 12495"/>
            </a:avLst>
          </a:prstGeom>
          <a:solidFill>
            <a:srgbClr val="C1CEFF"/>
          </a:solidFill>
          <a:ln w="12700">
            <a:solidFill>
              <a:schemeClr val="tx1"/>
            </a:solidFill>
            <a:round/>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463" b="1">
                <a:solidFill>
                  <a:schemeClr val="bg1"/>
                </a:solidFill>
                <a:latin typeface="Arial" panose="020B0604020202020204" pitchFamily="34" charset="0"/>
              </a:rPr>
              <a:t>object</a:t>
            </a:r>
          </a:p>
        </p:txBody>
      </p:sp>
      <p:sp>
        <p:nvSpPr>
          <p:cNvPr id="55309" name="AutoShape 15"/>
          <p:cNvSpPr>
            <a:spLocks noChangeArrowheads="1"/>
          </p:cNvSpPr>
          <p:nvPr/>
        </p:nvSpPr>
        <p:spPr bwMode="auto">
          <a:xfrm>
            <a:off x="6417470" y="3395963"/>
            <a:ext cx="1082279" cy="333077"/>
          </a:xfrm>
          <a:prstGeom prst="roundRect">
            <a:avLst>
              <a:gd name="adj" fmla="val 12495"/>
            </a:avLst>
          </a:prstGeom>
          <a:solidFill>
            <a:srgbClr val="C1CEFF"/>
          </a:solidFill>
          <a:ln w="12700">
            <a:solidFill>
              <a:schemeClr val="tx1"/>
            </a:solidFill>
            <a:round/>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463" b="1">
                <a:solidFill>
                  <a:schemeClr val="bg1"/>
                </a:solidFill>
                <a:latin typeface="Arial" panose="020B0604020202020204" pitchFamily="34" charset="0"/>
              </a:rPr>
              <a:t>object</a:t>
            </a:r>
          </a:p>
        </p:txBody>
      </p:sp>
      <p:grpSp>
        <p:nvGrpSpPr>
          <p:cNvPr id="55310" name="Group 16"/>
          <p:cNvGrpSpPr>
            <a:grpSpLocks/>
          </p:cNvGrpSpPr>
          <p:nvPr/>
        </p:nvGrpSpPr>
        <p:grpSpPr bwMode="auto">
          <a:xfrm>
            <a:off x="5704882" y="3219153"/>
            <a:ext cx="659011" cy="342900"/>
            <a:chOff x="2244" y="2376"/>
            <a:chExt cx="492" cy="288"/>
          </a:xfrm>
        </p:grpSpPr>
        <p:sp>
          <p:nvSpPr>
            <p:cNvPr id="55322" name="Line 17"/>
            <p:cNvSpPr>
              <a:spLocks noChangeShapeType="1"/>
            </p:cNvSpPr>
            <p:nvPr/>
          </p:nvSpPr>
          <p:spPr bwMode="auto">
            <a:xfrm>
              <a:off x="2244" y="2376"/>
              <a:ext cx="49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13"/>
            </a:p>
          </p:txBody>
        </p:sp>
        <p:sp>
          <p:nvSpPr>
            <p:cNvPr id="55323" name="Line 18"/>
            <p:cNvSpPr>
              <a:spLocks noChangeShapeType="1"/>
            </p:cNvSpPr>
            <p:nvPr/>
          </p:nvSpPr>
          <p:spPr bwMode="auto">
            <a:xfrm>
              <a:off x="2244" y="2664"/>
              <a:ext cx="49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sz="1013"/>
            </a:p>
          </p:txBody>
        </p:sp>
      </p:grpSp>
      <p:sp>
        <p:nvSpPr>
          <p:cNvPr id="55311" name="Rectangle 19"/>
          <p:cNvSpPr>
            <a:spLocks noChangeArrowheads="1"/>
          </p:cNvSpPr>
          <p:nvPr/>
        </p:nvSpPr>
        <p:spPr bwMode="auto">
          <a:xfrm>
            <a:off x="5498605" y="2286895"/>
            <a:ext cx="3227992" cy="29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974" tIns="36987" rIns="73974" bIns="3698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1463" b="1">
                <a:latin typeface="Arial" panose="020B0604020202020204" pitchFamily="34" charset="0"/>
              </a:rPr>
              <a:t>Virtual Address Space Descriptors</a:t>
            </a:r>
          </a:p>
        </p:txBody>
      </p:sp>
      <p:sp>
        <p:nvSpPr>
          <p:cNvPr id="55312" name="Line 20"/>
          <p:cNvSpPr>
            <a:spLocks noChangeShapeType="1"/>
          </p:cNvSpPr>
          <p:nvPr/>
        </p:nvSpPr>
        <p:spPr bwMode="auto">
          <a:xfrm>
            <a:off x="4611886" y="2190453"/>
            <a:ext cx="964406" cy="178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73464" tIns="36733" rIns="73464" bIns="36733" anchor="ctr"/>
          <a:lstStyle/>
          <a:p>
            <a:endParaRPr lang="en-CA" sz="1013"/>
          </a:p>
        </p:txBody>
      </p:sp>
      <p:sp>
        <p:nvSpPr>
          <p:cNvPr id="55313" name="Line 21"/>
          <p:cNvSpPr>
            <a:spLocks noChangeShapeType="1"/>
          </p:cNvSpPr>
          <p:nvPr/>
        </p:nvSpPr>
        <p:spPr bwMode="auto">
          <a:xfrm>
            <a:off x="3904656" y="2761953"/>
            <a:ext cx="321469" cy="3429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73464" tIns="36733" rIns="73464" bIns="36733" anchor="ctr"/>
          <a:lstStyle/>
          <a:p>
            <a:endParaRPr lang="en-CA" sz="1013"/>
          </a:p>
        </p:txBody>
      </p:sp>
      <p:sp>
        <p:nvSpPr>
          <p:cNvPr id="55314" name="AutoShape 22"/>
          <p:cNvSpPr>
            <a:spLocks noChangeArrowheads="1"/>
          </p:cNvSpPr>
          <p:nvPr/>
        </p:nvSpPr>
        <p:spPr bwMode="auto">
          <a:xfrm>
            <a:off x="3717133" y="1567163"/>
            <a:ext cx="1781473" cy="275927"/>
          </a:xfrm>
          <a:prstGeom prst="roundRect">
            <a:avLst>
              <a:gd name="adj" fmla="val 12495"/>
            </a:avLst>
          </a:prstGeom>
          <a:solidFill>
            <a:schemeClr val="hlink"/>
          </a:solidFill>
          <a:ln w="12700">
            <a:solidFill>
              <a:schemeClr val="tx1"/>
            </a:solidFill>
            <a:round/>
            <a:headEnd/>
            <a:tailEnd/>
          </a:ln>
        </p:spPr>
        <p:txBody>
          <a:bodyPr wrap="none" lIns="73974" tIns="36987" rIns="73974" bIns="36987"/>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125" b="1" dirty="0">
                <a:solidFill>
                  <a:schemeClr val="bg1"/>
                </a:solidFill>
                <a:latin typeface="Arial" panose="020B0604020202020204" pitchFamily="34" charset="0"/>
              </a:rPr>
              <a:t>Access Token (Security )</a:t>
            </a:r>
          </a:p>
        </p:txBody>
      </p:sp>
      <p:sp>
        <p:nvSpPr>
          <p:cNvPr id="55315" name="AutoShape 23"/>
          <p:cNvSpPr>
            <a:spLocks noChangeArrowheads="1"/>
          </p:cNvSpPr>
          <p:nvPr/>
        </p:nvSpPr>
        <p:spPr bwMode="auto">
          <a:xfrm>
            <a:off x="4472584" y="4396087"/>
            <a:ext cx="1130498" cy="647402"/>
          </a:xfrm>
          <a:prstGeom prst="homePlate">
            <a:avLst>
              <a:gd name="adj" fmla="val 51739"/>
            </a:avLst>
          </a:prstGeom>
          <a:solidFill>
            <a:srgbClr val="A2C1FE"/>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13" b="1">
                <a:solidFill>
                  <a:schemeClr val="bg1"/>
                </a:solidFill>
                <a:latin typeface="Arial" panose="020B0604020202020204" pitchFamily="34" charset="0"/>
              </a:rPr>
              <a:t>Thread</a:t>
            </a:r>
          </a:p>
        </p:txBody>
      </p:sp>
      <p:sp>
        <p:nvSpPr>
          <p:cNvPr id="55316" name="Line 24"/>
          <p:cNvSpPr>
            <a:spLocks noChangeShapeType="1"/>
          </p:cNvSpPr>
          <p:nvPr/>
        </p:nvSpPr>
        <p:spPr bwMode="auto">
          <a:xfrm>
            <a:off x="3631407" y="2747665"/>
            <a:ext cx="1786" cy="19573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73464" tIns="36733" rIns="73464" bIns="36733" anchor="ctr"/>
          <a:lstStyle/>
          <a:p>
            <a:endParaRPr lang="en-CA" sz="1013"/>
          </a:p>
        </p:txBody>
      </p:sp>
      <p:sp>
        <p:nvSpPr>
          <p:cNvPr id="55317" name="Line 25"/>
          <p:cNvSpPr>
            <a:spLocks noChangeShapeType="1"/>
          </p:cNvSpPr>
          <p:nvPr/>
        </p:nvSpPr>
        <p:spPr bwMode="auto">
          <a:xfrm>
            <a:off x="3647480" y="4705053"/>
            <a:ext cx="851892" cy="178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73464" tIns="36733" rIns="73464" bIns="36733" anchor="ctr"/>
          <a:lstStyle/>
          <a:p>
            <a:endParaRPr lang="en-CA" sz="1013"/>
          </a:p>
        </p:txBody>
      </p:sp>
      <p:sp>
        <p:nvSpPr>
          <p:cNvPr id="55318" name="AutoShape 26"/>
          <p:cNvSpPr>
            <a:spLocks noChangeArrowheads="1"/>
          </p:cNvSpPr>
          <p:nvPr/>
        </p:nvSpPr>
        <p:spPr bwMode="auto">
          <a:xfrm>
            <a:off x="5935267" y="4424662"/>
            <a:ext cx="1130498" cy="647402"/>
          </a:xfrm>
          <a:prstGeom prst="homePlate">
            <a:avLst>
              <a:gd name="adj" fmla="val 51739"/>
            </a:avLst>
          </a:prstGeom>
          <a:solidFill>
            <a:srgbClr val="A2C1FE"/>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13" b="1">
                <a:solidFill>
                  <a:schemeClr val="bg1"/>
                </a:solidFill>
                <a:latin typeface="Arial" panose="020B0604020202020204" pitchFamily="34" charset="0"/>
              </a:rPr>
              <a:t>Thread</a:t>
            </a:r>
          </a:p>
        </p:txBody>
      </p:sp>
      <p:sp>
        <p:nvSpPr>
          <p:cNvPr id="55319" name="AutoShape 27"/>
          <p:cNvSpPr>
            <a:spLocks noChangeArrowheads="1"/>
          </p:cNvSpPr>
          <p:nvPr/>
        </p:nvSpPr>
        <p:spPr bwMode="auto">
          <a:xfrm>
            <a:off x="7301509" y="4410374"/>
            <a:ext cx="1130498" cy="647402"/>
          </a:xfrm>
          <a:prstGeom prst="homePlate">
            <a:avLst>
              <a:gd name="adj" fmla="val 51739"/>
            </a:avLst>
          </a:prstGeom>
          <a:solidFill>
            <a:srgbClr val="A2C1FE"/>
          </a:solidFill>
          <a:ln w="12700">
            <a:solidFill>
              <a:schemeClr val="tx1"/>
            </a:solidFill>
            <a:miter lim="800000"/>
            <a:headEnd/>
            <a:tailEnd/>
          </a:ln>
        </p:spPr>
        <p:txBody>
          <a:bodyPr wrap="none" lIns="73974" tIns="36987" rIns="73974" bIns="3698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13" b="1">
                <a:solidFill>
                  <a:schemeClr val="bg1"/>
                </a:solidFill>
                <a:latin typeface="Arial" panose="020B0604020202020204" pitchFamily="34" charset="0"/>
              </a:rPr>
              <a:t>Thread</a:t>
            </a:r>
          </a:p>
        </p:txBody>
      </p:sp>
      <p:sp>
        <p:nvSpPr>
          <p:cNvPr id="55320" name="Rectangle 28"/>
          <p:cNvSpPr>
            <a:spLocks noChangeArrowheads="1"/>
          </p:cNvSpPr>
          <p:nvPr/>
        </p:nvSpPr>
        <p:spPr bwMode="auto">
          <a:xfrm>
            <a:off x="8665072" y="4482704"/>
            <a:ext cx="614264" cy="47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974" tIns="36987" rIns="73974" bIns="3698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588" b="1">
                <a:solidFill>
                  <a:schemeClr val="bg1"/>
                </a:solidFill>
                <a:latin typeface="Arial" panose="020B0604020202020204" pitchFamily="34" charset="0"/>
              </a:rPr>
              <a:t>. . .</a:t>
            </a:r>
          </a:p>
        </p:txBody>
      </p:sp>
      <p:sp>
        <p:nvSpPr>
          <p:cNvPr id="55321" name="AutoShape 29"/>
          <p:cNvSpPr>
            <a:spLocks noChangeArrowheads="1"/>
          </p:cNvSpPr>
          <p:nvPr/>
        </p:nvSpPr>
        <p:spPr bwMode="auto">
          <a:xfrm>
            <a:off x="7558684" y="4967588"/>
            <a:ext cx="1468041" cy="275927"/>
          </a:xfrm>
          <a:prstGeom prst="roundRect">
            <a:avLst>
              <a:gd name="adj" fmla="val 12495"/>
            </a:avLst>
          </a:prstGeom>
          <a:solidFill>
            <a:schemeClr val="hlink"/>
          </a:solidFill>
          <a:ln w="12700">
            <a:solidFill>
              <a:schemeClr val="tx1"/>
            </a:solidFill>
            <a:round/>
            <a:headEnd/>
            <a:tailEnd/>
          </a:ln>
        </p:spPr>
        <p:txBody>
          <a:bodyPr wrap="none" lIns="73974" tIns="36987" rIns="73974" bIns="36987"/>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125" b="1">
                <a:latin typeface="Arial" panose="020B0604020202020204" pitchFamily="34" charset="0"/>
              </a:rPr>
              <a:t>Access Token</a:t>
            </a:r>
          </a:p>
        </p:txBody>
      </p:sp>
      <p:sp>
        <p:nvSpPr>
          <p:cNvPr id="3" name="Slide Number Placeholder 2"/>
          <p:cNvSpPr>
            <a:spLocks noGrp="1"/>
          </p:cNvSpPr>
          <p:nvPr>
            <p:ph type="sldNum" sz="quarter" idx="12"/>
          </p:nvPr>
        </p:nvSpPr>
        <p:spPr/>
        <p:txBody>
          <a:bodyPr/>
          <a:lstStyle/>
          <a:p>
            <a:fld id="{FDDB6027-878D-A249-A7C0-2BF119D95C83}" type="slidenum">
              <a:rPr lang="en-US" smtClean="0"/>
              <a:t>7</a:t>
            </a:fld>
            <a:endParaRPr lang="en-US"/>
          </a:p>
        </p:txBody>
      </p:sp>
    </p:spTree>
    <p:extLst>
      <p:ext uri="{BB962C8B-B14F-4D97-AF65-F5344CB8AC3E}">
        <p14:creationId xmlns:p14="http://schemas.microsoft.com/office/powerpoint/2010/main" val="2796785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838199" y="230308"/>
            <a:ext cx="11010089" cy="1325563"/>
          </a:xfrm>
        </p:spPr>
        <p:txBody>
          <a:bodyPr/>
          <a:lstStyle/>
          <a:p>
            <a:pPr eaLnBrk="1" hangingPunct="1"/>
            <a:r>
              <a:rPr lang="en-US" altLang="en-US" dirty="0" smtClean="0"/>
              <a:t>Windows Process Control Block (PCB)</a:t>
            </a:r>
          </a:p>
        </p:txBody>
      </p:sp>
      <p:sp>
        <p:nvSpPr>
          <p:cNvPr id="57348" name="Rectangle 3"/>
          <p:cNvSpPr>
            <a:spLocks noChangeArrowheads="1"/>
          </p:cNvSpPr>
          <p:nvPr/>
        </p:nvSpPr>
        <p:spPr bwMode="auto">
          <a:xfrm>
            <a:off x="6867526" y="4401443"/>
            <a:ext cx="2443163" cy="27427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dirty="0">
                <a:ln w="0"/>
                <a:latin typeface="Arial" panose="020B0604020202020204" pitchFamily="34" charset="0"/>
              </a:rPr>
              <a:t>Program Counter</a:t>
            </a:r>
          </a:p>
        </p:txBody>
      </p:sp>
      <p:sp>
        <p:nvSpPr>
          <p:cNvPr id="57349" name="Rectangle 4"/>
          <p:cNvSpPr>
            <a:spLocks noChangeArrowheads="1"/>
          </p:cNvSpPr>
          <p:nvPr/>
        </p:nvSpPr>
        <p:spPr bwMode="auto">
          <a:xfrm>
            <a:off x="3074195" y="2000250"/>
            <a:ext cx="2421731" cy="285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dirty="0">
                <a:latin typeface="Arial" panose="020B0604020202020204" pitchFamily="34" charset="0"/>
              </a:rPr>
              <a:t>Parent PID</a:t>
            </a:r>
          </a:p>
        </p:txBody>
      </p:sp>
      <p:sp>
        <p:nvSpPr>
          <p:cNvPr id="57350" name="Rectangle 5"/>
          <p:cNvSpPr>
            <a:spLocks noChangeArrowheads="1"/>
          </p:cNvSpPr>
          <p:nvPr/>
        </p:nvSpPr>
        <p:spPr bwMode="auto">
          <a:xfrm>
            <a:off x="3074195" y="4457700"/>
            <a:ext cx="2421731"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1125">
                <a:latin typeface="Arial" panose="020B0604020202020204" pitchFamily="34" charset="0"/>
              </a:rPr>
              <a:t>…</a:t>
            </a:r>
          </a:p>
        </p:txBody>
      </p:sp>
      <p:sp>
        <p:nvSpPr>
          <p:cNvPr id="57351" name="Line 6"/>
          <p:cNvSpPr>
            <a:spLocks noChangeShapeType="1"/>
          </p:cNvSpPr>
          <p:nvPr/>
        </p:nvSpPr>
        <p:spPr bwMode="auto">
          <a:xfrm>
            <a:off x="5388770" y="3200402"/>
            <a:ext cx="1561803" cy="2679"/>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73475" tIns="36737" rIns="73475" bIns="36737" anchor="ctr"/>
          <a:lstStyle/>
          <a:p>
            <a:endParaRPr lang="en-CA" sz="1013"/>
          </a:p>
        </p:txBody>
      </p:sp>
      <p:sp>
        <p:nvSpPr>
          <p:cNvPr id="57352" name="Rectangle 7"/>
          <p:cNvSpPr>
            <a:spLocks noChangeArrowheads="1"/>
          </p:cNvSpPr>
          <p:nvPr/>
        </p:nvSpPr>
        <p:spPr bwMode="auto">
          <a:xfrm>
            <a:off x="6931820" y="3086100"/>
            <a:ext cx="1414463"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400" dirty="0">
                <a:latin typeface="Arial" panose="020B0604020202020204" pitchFamily="34" charset="0"/>
              </a:rPr>
              <a:t>Handle</a:t>
            </a:r>
            <a:r>
              <a:rPr kumimoji="0" lang="en-US" altLang="en-US" sz="1125" dirty="0">
                <a:latin typeface="Arial" panose="020B0604020202020204" pitchFamily="34" charset="0"/>
              </a:rPr>
              <a:t> </a:t>
            </a:r>
            <a:r>
              <a:rPr kumimoji="0" lang="en-US" altLang="en-US" sz="1600" dirty="0">
                <a:latin typeface="Arial" panose="020B0604020202020204" pitchFamily="34" charset="0"/>
              </a:rPr>
              <a:t>Table</a:t>
            </a:r>
          </a:p>
        </p:txBody>
      </p:sp>
      <p:sp>
        <p:nvSpPr>
          <p:cNvPr id="57353" name="Rectangle 8"/>
          <p:cNvSpPr>
            <a:spLocks noChangeArrowheads="1"/>
          </p:cNvSpPr>
          <p:nvPr/>
        </p:nvSpPr>
        <p:spPr bwMode="auto">
          <a:xfrm>
            <a:off x="3074195" y="1657350"/>
            <a:ext cx="2421731" cy="3886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sz="1125">
              <a:latin typeface="Arial" panose="020B0604020202020204" pitchFamily="34" charset="0"/>
            </a:endParaRPr>
          </a:p>
        </p:txBody>
      </p:sp>
      <p:sp>
        <p:nvSpPr>
          <p:cNvPr id="57354" name="Rectangle 9"/>
          <p:cNvSpPr>
            <a:spLocks noChangeArrowheads="1"/>
          </p:cNvSpPr>
          <p:nvPr/>
        </p:nvSpPr>
        <p:spPr bwMode="auto">
          <a:xfrm>
            <a:off x="3074195" y="1657350"/>
            <a:ext cx="2421731"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dirty="0">
                <a:latin typeface="Arial" panose="020B0604020202020204" pitchFamily="34" charset="0"/>
              </a:rPr>
              <a:t>Process</a:t>
            </a:r>
            <a:r>
              <a:rPr kumimoji="0" lang="en-US" altLang="en-US" sz="1200" dirty="0">
                <a:latin typeface="Arial" panose="020B0604020202020204" pitchFamily="34" charset="0"/>
              </a:rPr>
              <a:t> </a:t>
            </a:r>
            <a:r>
              <a:rPr kumimoji="0" lang="en-US" altLang="en-US" dirty="0">
                <a:latin typeface="Arial" panose="020B0604020202020204" pitchFamily="34" charset="0"/>
              </a:rPr>
              <a:t>ID (PID)</a:t>
            </a:r>
            <a:endParaRPr kumimoji="0" lang="en-US" altLang="en-US" sz="1200" dirty="0">
              <a:latin typeface="Arial" panose="020B0604020202020204" pitchFamily="34" charset="0"/>
            </a:endParaRPr>
          </a:p>
        </p:txBody>
      </p:sp>
      <p:sp>
        <p:nvSpPr>
          <p:cNvPr id="57355" name="Rectangle 10"/>
          <p:cNvSpPr>
            <a:spLocks noChangeArrowheads="1"/>
          </p:cNvSpPr>
          <p:nvPr/>
        </p:nvSpPr>
        <p:spPr bwMode="auto">
          <a:xfrm>
            <a:off x="6867526" y="4687194"/>
            <a:ext cx="2443163" cy="33397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a:latin typeface="Arial" panose="020B0604020202020204" pitchFamily="34" charset="0"/>
              </a:rPr>
              <a:t>Registers</a:t>
            </a:r>
          </a:p>
        </p:txBody>
      </p:sp>
      <p:sp>
        <p:nvSpPr>
          <p:cNvPr id="57356" name="Rectangle 11"/>
          <p:cNvSpPr>
            <a:spLocks noChangeArrowheads="1"/>
          </p:cNvSpPr>
          <p:nvPr/>
        </p:nvSpPr>
        <p:spPr bwMode="auto">
          <a:xfrm>
            <a:off x="3074195" y="2638725"/>
            <a:ext cx="2421731" cy="3330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1600" dirty="0">
                <a:latin typeface="Arial" panose="020B0604020202020204" pitchFamily="34" charset="0"/>
              </a:rPr>
              <a:t>Next Process Block</a:t>
            </a:r>
            <a:endParaRPr kumimoji="0" lang="en-US" altLang="en-US" sz="1125" dirty="0">
              <a:latin typeface="Arial" panose="020B0604020202020204" pitchFamily="34" charset="0"/>
            </a:endParaRPr>
          </a:p>
        </p:txBody>
      </p:sp>
      <p:sp>
        <p:nvSpPr>
          <p:cNvPr id="57357" name="Rectangle 12"/>
          <p:cNvSpPr>
            <a:spLocks noChangeArrowheads="1"/>
          </p:cNvSpPr>
          <p:nvPr/>
        </p:nvSpPr>
        <p:spPr bwMode="auto">
          <a:xfrm>
            <a:off x="3074195" y="3381675"/>
            <a:ext cx="2421731" cy="390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latin typeface="Arial" panose="020B0604020202020204" pitchFamily="34" charset="0"/>
              </a:rPr>
              <a:t>Image File Name</a:t>
            </a:r>
          </a:p>
        </p:txBody>
      </p:sp>
      <p:sp>
        <p:nvSpPr>
          <p:cNvPr id="57358" name="Rectangle 13"/>
          <p:cNvSpPr>
            <a:spLocks noChangeArrowheads="1"/>
          </p:cNvSpPr>
          <p:nvPr/>
        </p:nvSpPr>
        <p:spPr bwMode="auto">
          <a:xfrm>
            <a:off x="6931819" y="2686050"/>
            <a:ext cx="1015306" cy="2464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1400">
                <a:latin typeface="Arial" panose="020B0604020202020204" pitchFamily="34" charset="0"/>
              </a:rPr>
              <a:t>PCB</a:t>
            </a:r>
          </a:p>
        </p:txBody>
      </p:sp>
      <p:sp>
        <p:nvSpPr>
          <p:cNvPr id="57359" name="Line 14"/>
          <p:cNvSpPr>
            <a:spLocks noChangeShapeType="1"/>
          </p:cNvSpPr>
          <p:nvPr/>
        </p:nvSpPr>
        <p:spPr bwMode="auto">
          <a:xfrm>
            <a:off x="5388770" y="2800352"/>
            <a:ext cx="1561803" cy="2679"/>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73475" tIns="36737" rIns="73475" bIns="36737" anchor="ctr"/>
          <a:lstStyle/>
          <a:p>
            <a:endParaRPr lang="en-CA" sz="1013"/>
          </a:p>
        </p:txBody>
      </p:sp>
      <p:sp>
        <p:nvSpPr>
          <p:cNvPr id="57360" name="Rectangle 15"/>
          <p:cNvSpPr>
            <a:spLocks noChangeArrowheads="1"/>
          </p:cNvSpPr>
          <p:nvPr/>
        </p:nvSpPr>
        <p:spPr bwMode="auto">
          <a:xfrm>
            <a:off x="3074195" y="3771900"/>
            <a:ext cx="2421731"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dirty="0">
                <a:latin typeface="Arial" panose="020B0604020202020204" pitchFamily="34" charset="0"/>
              </a:rPr>
              <a:t>List of Thread</a:t>
            </a:r>
            <a:br>
              <a:rPr kumimoji="0" lang="en-US" altLang="en-US" dirty="0">
                <a:latin typeface="Arial" panose="020B0604020202020204" pitchFamily="34" charset="0"/>
              </a:rPr>
            </a:br>
            <a:r>
              <a:rPr kumimoji="0" lang="en-US" altLang="en-US" dirty="0">
                <a:latin typeface="Arial" panose="020B0604020202020204" pitchFamily="34" charset="0"/>
              </a:rPr>
              <a:t>Control Blocks</a:t>
            </a:r>
            <a:endParaRPr kumimoji="0" lang="en-US" altLang="en-US" sz="1050" dirty="0">
              <a:latin typeface="Arial" panose="020B0604020202020204" pitchFamily="34" charset="0"/>
            </a:endParaRPr>
          </a:p>
        </p:txBody>
      </p:sp>
      <p:sp>
        <p:nvSpPr>
          <p:cNvPr id="57361" name="Rectangle 16"/>
          <p:cNvSpPr>
            <a:spLocks noChangeArrowheads="1"/>
          </p:cNvSpPr>
          <p:nvPr/>
        </p:nvSpPr>
        <p:spPr bwMode="auto">
          <a:xfrm>
            <a:off x="3074195" y="2981623"/>
            <a:ext cx="2421731" cy="400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dirty="0">
                <a:latin typeface="Arial" panose="020B0604020202020204" pitchFamily="34" charset="0"/>
              </a:rPr>
              <a:t>List of open files</a:t>
            </a:r>
            <a:endParaRPr kumimoji="0" lang="en-US" altLang="en-US" sz="1125" dirty="0">
              <a:latin typeface="Arial" panose="020B0604020202020204" pitchFamily="34" charset="0"/>
            </a:endParaRPr>
          </a:p>
        </p:txBody>
      </p:sp>
      <p:sp>
        <p:nvSpPr>
          <p:cNvPr id="57362" name="Rectangle 17"/>
          <p:cNvSpPr>
            <a:spLocks noChangeArrowheads="1"/>
          </p:cNvSpPr>
          <p:nvPr/>
        </p:nvSpPr>
        <p:spPr bwMode="auto">
          <a:xfrm>
            <a:off x="3074195" y="2286000"/>
            <a:ext cx="2421731"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1125">
                <a:latin typeface="Arial" panose="020B0604020202020204" pitchFamily="34" charset="0"/>
              </a:rPr>
              <a:t>…</a:t>
            </a:r>
          </a:p>
        </p:txBody>
      </p:sp>
      <p:sp>
        <p:nvSpPr>
          <p:cNvPr id="57363" name="Rectangle 18"/>
          <p:cNvSpPr>
            <a:spLocks noGrp="1" noChangeArrowheads="1"/>
          </p:cNvSpPr>
          <p:nvPr>
            <p:ph type="body" idx="1"/>
          </p:nvPr>
        </p:nvSpPr>
        <p:spPr>
          <a:xfrm>
            <a:off x="5838825" y="1657350"/>
            <a:ext cx="5328528" cy="914400"/>
          </a:xfrm>
        </p:spPr>
        <p:txBody>
          <a:bodyPr>
            <a:noAutofit/>
          </a:bodyPr>
          <a:lstStyle/>
          <a:p>
            <a:pPr eaLnBrk="1" hangingPunct="1">
              <a:buFont typeface="Wingdings" panose="05000000000000000000" pitchFamily="2" charset="2"/>
              <a:buChar char="q"/>
            </a:pPr>
            <a:r>
              <a:rPr lang="en-US" altLang="en-US" sz="2000" dirty="0">
                <a:latin typeface="Verdana" panose="020B0604030504040204" pitchFamily="34" charset="0"/>
                <a:ea typeface="Verdana" panose="020B0604030504040204" pitchFamily="34" charset="0"/>
                <a:cs typeface="Times New Roman" panose="02020603050405020304" pitchFamily="18" charset="0"/>
              </a:rPr>
              <a:t>Windows implementation of PCB is split in multiple data structures</a:t>
            </a:r>
            <a:endParaRPr lang="en-US" altLang="en-US" sz="2400" dirty="0">
              <a:latin typeface="Verdana" panose="020B0604030504040204" pitchFamily="34" charset="0"/>
              <a:ea typeface="Verdana" panose="020B0604030504040204" pitchFamily="34" charset="0"/>
              <a:cs typeface="Times New Roman" panose="02020603050405020304" pitchFamily="18" charset="0"/>
            </a:endParaRPr>
          </a:p>
        </p:txBody>
      </p:sp>
      <p:sp>
        <p:nvSpPr>
          <p:cNvPr id="57364" name="Line 19"/>
          <p:cNvSpPr>
            <a:spLocks noChangeShapeType="1"/>
          </p:cNvSpPr>
          <p:nvPr/>
        </p:nvSpPr>
        <p:spPr bwMode="auto">
          <a:xfrm>
            <a:off x="5388769" y="4278214"/>
            <a:ext cx="1478756"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73475" tIns="36737" rIns="73475" bIns="36737" anchor="ctr"/>
          <a:lstStyle/>
          <a:p>
            <a:endParaRPr lang="en-CA" sz="1013"/>
          </a:p>
        </p:txBody>
      </p:sp>
      <p:sp>
        <p:nvSpPr>
          <p:cNvPr id="57365" name="Rectangle 20"/>
          <p:cNvSpPr>
            <a:spLocks noChangeArrowheads="1"/>
          </p:cNvSpPr>
          <p:nvPr/>
        </p:nvSpPr>
        <p:spPr bwMode="auto">
          <a:xfrm>
            <a:off x="6867526" y="4146054"/>
            <a:ext cx="2443163" cy="2464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dirty="0">
                <a:latin typeface="Arial" panose="020B0604020202020204" pitchFamily="34" charset="0"/>
              </a:rPr>
              <a:t>Next</a:t>
            </a:r>
            <a:r>
              <a:rPr kumimoji="0" lang="en-US" altLang="en-US" sz="1400" dirty="0">
                <a:latin typeface="Arial" panose="020B0604020202020204" pitchFamily="34" charset="0"/>
              </a:rPr>
              <a:t> TCB</a:t>
            </a:r>
          </a:p>
        </p:txBody>
      </p:sp>
      <p:sp>
        <p:nvSpPr>
          <p:cNvPr id="57366" name="Rectangle 21"/>
          <p:cNvSpPr>
            <a:spLocks noChangeArrowheads="1"/>
          </p:cNvSpPr>
          <p:nvPr/>
        </p:nvSpPr>
        <p:spPr bwMode="auto">
          <a:xfrm>
            <a:off x="6867526" y="5021164"/>
            <a:ext cx="2443163"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3475" tIns="36737" rIns="73475" bIns="36737"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1125">
                <a:latin typeface="Arial" panose="020B0604020202020204" pitchFamily="34" charset="0"/>
              </a:rPr>
              <a:t>…</a:t>
            </a:r>
          </a:p>
        </p:txBody>
      </p:sp>
      <p:sp>
        <p:nvSpPr>
          <p:cNvPr id="57367" name="Text Box 22"/>
          <p:cNvSpPr txBox="1">
            <a:spLocks noChangeArrowheads="1"/>
          </p:cNvSpPr>
          <p:nvPr/>
        </p:nvSpPr>
        <p:spPr bwMode="auto">
          <a:xfrm>
            <a:off x="6160295" y="3657602"/>
            <a:ext cx="3380039" cy="36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475" tIns="36737" rIns="73475" bIns="36737">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1913" b="1">
                <a:solidFill>
                  <a:schemeClr val="tx2"/>
                </a:solidFill>
                <a:latin typeface="Arial" panose="020B0604020202020204" pitchFamily="34" charset="0"/>
              </a:rPr>
              <a:t>Thread Control Block (TCB)</a:t>
            </a:r>
          </a:p>
        </p:txBody>
      </p:sp>
      <p:sp>
        <p:nvSpPr>
          <p:cNvPr id="57368" name="Line 23"/>
          <p:cNvSpPr>
            <a:spLocks noChangeShapeType="1"/>
          </p:cNvSpPr>
          <p:nvPr/>
        </p:nvSpPr>
        <p:spPr bwMode="auto">
          <a:xfrm>
            <a:off x="9182100" y="4286250"/>
            <a:ext cx="578644"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73475" tIns="36737" rIns="73475" bIns="36737" anchor="ctr"/>
          <a:lstStyle/>
          <a:p>
            <a:endParaRPr lang="en-CA" sz="1013"/>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1392452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Windows Processes and Threads</a:t>
            </a:r>
          </a:p>
        </p:txBody>
      </p:sp>
      <p:sp>
        <p:nvSpPr>
          <p:cNvPr id="17411" name="Rectangle 3"/>
          <p:cNvSpPr>
            <a:spLocks noGrp="1" noChangeArrowheads="1"/>
          </p:cNvSpPr>
          <p:nvPr>
            <p:ph idx="1"/>
          </p:nvPr>
        </p:nvSpPr>
        <p:spPr>
          <a:xfrm>
            <a:off x="838200" y="1687513"/>
            <a:ext cx="8266889" cy="4351338"/>
          </a:xfrm>
        </p:spPr>
        <p:txBody>
          <a:bodyPr/>
          <a:lstStyle/>
          <a:p>
            <a:pPr eaLnBrk="1" hangingPunct="1">
              <a:lnSpc>
                <a:spcPct val="80000"/>
              </a:lnSpc>
              <a:buSzTx/>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Every process starts at least with one thread</a:t>
            </a:r>
          </a:p>
          <a:p>
            <a:pPr lvl="1" eaLnBrk="1" hangingPunct="1">
              <a:lnSpc>
                <a:spcPct val="80000"/>
              </a:lnSpc>
              <a:buSzTx/>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Kernel creates initial thread with its stack and context </a:t>
            </a:r>
          </a:p>
          <a:p>
            <a:pPr lvl="1" eaLnBrk="1" hangingPunct="1">
              <a:lnSpc>
                <a:spcPct val="80000"/>
              </a:lnSpc>
              <a:buSzTx/>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First thread executes the program’s “main” function</a:t>
            </a:r>
          </a:p>
          <a:p>
            <a:pPr lvl="2" eaLnBrk="1" hangingPunct="1">
              <a:lnSpc>
                <a:spcPct val="80000"/>
              </a:lnSpc>
              <a:buSzTx/>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Can create other threads in the same process</a:t>
            </a:r>
          </a:p>
          <a:p>
            <a:pPr lvl="2" eaLnBrk="1" hangingPunct="1">
              <a:lnSpc>
                <a:spcPct val="80000"/>
              </a:lnSpc>
              <a:buSzTx/>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Can create additional processes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pic>
        <p:nvPicPr>
          <p:cNvPr id="1741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175" y="1687513"/>
            <a:ext cx="20510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2492188670"/>
      </p:ext>
    </p:extLst>
  </p:cSld>
  <p:clrMapOvr>
    <a:masterClrMapping/>
  </p:clrMapOvr>
  <p:transition/>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12005</TotalTime>
  <Words>1518</Words>
  <Application>Microsoft Office PowerPoint</Application>
  <PresentationFormat>Widescreen</PresentationFormat>
  <Paragraphs>201</Paragraphs>
  <Slides>18</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MS PGothic</vt:lpstr>
      <vt:lpstr>Arial</vt:lpstr>
      <vt:lpstr>Calibri</vt:lpstr>
      <vt:lpstr>Times New Roman</vt:lpstr>
      <vt:lpstr>Verdana</vt:lpstr>
      <vt:lpstr>Wingdings</vt:lpstr>
      <vt:lpstr>Office Theme</vt:lpstr>
      <vt:lpstr>Bitmap Image</vt:lpstr>
      <vt:lpstr>Threads Management</vt:lpstr>
      <vt:lpstr>Threads</vt:lpstr>
      <vt:lpstr>Threads Resources</vt:lpstr>
      <vt:lpstr>Threads</vt:lpstr>
      <vt:lpstr>Thread Pool</vt:lpstr>
      <vt:lpstr>Thread Operations</vt:lpstr>
      <vt:lpstr> Windows Processes and Threads </vt:lpstr>
      <vt:lpstr>Windows Process Control Block (PCB)</vt:lpstr>
      <vt:lpstr>Windows Processes and Threads</vt:lpstr>
      <vt:lpstr>Windows Thread APIs</vt:lpstr>
      <vt:lpstr>POSIX-Threads</vt:lpstr>
      <vt:lpstr>pthread_create usage</vt:lpstr>
      <vt:lpstr>Thread Synchronization - Join threads</vt:lpstr>
      <vt:lpstr>pthread_join usage</vt:lpstr>
      <vt:lpstr>Single Thread program (process)</vt:lpstr>
      <vt:lpstr>pthread_create</vt:lpstr>
      <vt:lpstr>Windows tools to manage Process and Threads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317</cp:revision>
  <dcterms:created xsi:type="dcterms:W3CDTF">2016-04-05T14:17:30Z</dcterms:created>
  <dcterms:modified xsi:type="dcterms:W3CDTF">2020-07-10T20:48:59Z</dcterms:modified>
</cp:coreProperties>
</file>