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8" r:id="rId2"/>
    <p:sldId id="259" r:id="rId3"/>
    <p:sldId id="319" r:id="rId4"/>
    <p:sldId id="260" r:id="rId5"/>
    <p:sldId id="261" r:id="rId6"/>
    <p:sldId id="321" r:id="rId7"/>
    <p:sldId id="32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322" r:id="rId23"/>
    <p:sldId id="323" r:id="rId24"/>
    <p:sldId id="279" r:id="rId25"/>
    <p:sldId id="280" r:id="rId26"/>
    <p:sldId id="281" r:id="rId27"/>
    <p:sldId id="324" r:id="rId28"/>
    <p:sldId id="282" r:id="rId29"/>
    <p:sldId id="283" r:id="rId30"/>
    <p:sldId id="284" r:id="rId31"/>
    <p:sldId id="325" r:id="rId32"/>
    <p:sldId id="285" r:id="rId33"/>
    <p:sldId id="286" r:id="rId34"/>
    <p:sldId id="287" r:id="rId35"/>
    <p:sldId id="288" r:id="rId36"/>
    <p:sldId id="289" r:id="rId37"/>
    <p:sldId id="291" r:id="rId38"/>
    <p:sldId id="292" r:id="rId39"/>
    <p:sldId id="293" r:id="rId40"/>
    <p:sldId id="295" r:id="rId41"/>
    <p:sldId id="301" r:id="rId42"/>
    <p:sldId id="327" r:id="rId43"/>
    <p:sldId id="302" r:id="rId44"/>
    <p:sldId id="303" r:id="rId45"/>
    <p:sldId id="304" r:id="rId46"/>
    <p:sldId id="305" r:id="rId47"/>
    <p:sldId id="326" r:id="rId48"/>
    <p:sldId id="306" r:id="rId49"/>
    <p:sldId id="307" r:id="rId50"/>
    <p:sldId id="310" r:id="rId51"/>
    <p:sldId id="312" r:id="rId52"/>
    <p:sldId id="313" r:id="rId53"/>
    <p:sldId id="316" r:id="rId54"/>
    <p:sldId id="31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4255" autoAdjust="0"/>
  </p:normalViewPr>
  <p:slideViewPr>
    <p:cSldViewPr snapToGrid="0" snapToObjects="1" showGuides="1">
      <p:cViewPr varScale="1">
        <p:scale>
          <a:sx n="74" d="100"/>
          <a:sy n="74" d="100"/>
        </p:scale>
        <p:origin x="684"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5DA4113C-A6B7-4AFB-A841-EBF5732B5A81}"/>
    <pc:docChg chg="custSel modSld">
      <pc:chgData name="Kitty Wong" userId="b5b9ca609fbca60a" providerId="LiveId" clId="{5DA4113C-A6B7-4AFB-A841-EBF5732B5A81}" dt="2018-03-15T05:09:24.237" v="0" actId="478"/>
      <pc:docMkLst>
        <pc:docMk/>
      </pc:docMkLst>
      <pc:sldChg chg="delSp">
        <pc:chgData name="Kitty Wong" userId="b5b9ca609fbca60a" providerId="LiveId" clId="{5DA4113C-A6B7-4AFB-A841-EBF5732B5A81}" dt="2018-03-15T05:09:24.237" v="0" actId="478"/>
        <pc:sldMkLst>
          <pc:docMk/>
          <pc:sldMk cId="2849561874" sldId="313"/>
        </pc:sldMkLst>
        <pc:inkChg chg="del">
          <ac:chgData name="Kitty Wong" userId="b5b9ca609fbca60a" providerId="LiveId" clId="{5DA4113C-A6B7-4AFB-A841-EBF5732B5A81}" dt="2018-03-15T05:09:24.237" v="0" actId="478"/>
          <ac:inkMkLst>
            <pc:docMk/>
            <pc:sldMk cId="2849561874" sldId="313"/>
            <ac:inkMk id="51" creationId="{00000000-0000-0000-0000-000000000000}"/>
          </ac:inkMkLst>
        </pc:inkChg>
      </pc:sldChg>
    </pc:docChg>
  </pc:docChgLst>
  <pc:docChgLst>
    <pc:chgData name="Kitty Wong" userId="b5b9ca609fbca60a" providerId="LiveId" clId="{789018E6-ADC9-4B19-836C-9F01FC97E228}"/>
    <pc:docChg chg="custSel modSld">
      <pc:chgData name="Kitty Wong" userId="b5b9ca609fbca60a" providerId="LiveId" clId="{789018E6-ADC9-4B19-836C-9F01FC97E228}" dt="2018-03-06T17:31:03.276" v="18" actId="20577"/>
      <pc:docMkLst>
        <pc:docMk/>
      </pc:docMkLst>
      <pc:sldChg chg="modNotesTx">
        <pc:chgData name="Kitty Wong" userId="b5b9ca609fbca60a" providerId="LiveId" clId="{789018E6-ADC9-4B19-836C-9F01FC97E228}" dt="2018-03-06T17:31:03.276" v="18" actId="20577"/>
        <pc:sldMkLst>
          <pc:docMk/>
          <pc:sldMk cId="1619823322" sldId="29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2021-05-08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www.gnu.org/licenses/gpl.html" TargetMode="External"/><Relationship Id="rId3" Type="http://schemas.openxmlformats.org/officeDocument/2006/relationships/hyperlink" Target="file:///\\commons.wikimedia.org\wiki\Main_Page" TargetMode="External"/><Relationship Id="rId7" Type="http://schemas.openxmlformats.org/officeDocument/2006/relationships/hyperlink" Target="file:///\\en.wikipedia.org\wiki\en:Free_Software_Founda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file:///\\en.wikipedia.org\wiki\en:GNU_General_Public_License" TargetMode="External"/><Relationship Id="rId5" Type="http://schemas.openxmlformats.org/officeDocument/2006/relationships/hyperlink" Target="file:///\\en.wikipedia.org\wiki\en:Free_software" TargetMode="External"/><Relationship Id="rId4" Type="http://schemas.openxmlformats.org/officeDocument/2006/relationships/hyperlink" Target="file:///\\commons.wikimedia.org\wiki\File:Ext2-inode.gif"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ork.tinou.com/data-structur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www.gnu.org/licenses/gpl.html" TargetMode="External"/><Relationship Id="rId3" Type="http://schemas.openxmlformats.org/officeDocument/2006/relationships/hyperlink" Target="file:///\\commons.wikimedia.org\wiki\Main_Page" TargetMode="External"/><Relationship Id="rId7" Type="http://schemas.openxmlformats.org/officeDocument/2006/relationships/hyperlink" Target="file:///\\en.wikipedia.org\wiki\en:Free_Software_Found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file:///\\en.wikipedia.org\wiki\en:GNU_General_Public_License" TargetMode="External"/><Relationship Id="rId5" Type="http://schemas.openxmlformats.org/officeDocument/2006/relationships/hyperlink" Target="file:///\\en.wikipedia.org\wiki\en:Free_software" TargetMode="External"/><Relationship Id="rId4" Type="http://schemas.openxmlformats.org/officeDocument/2006/relationships/hyperlink" Target="file:///\\commons.wikimedia.org\wiki\File:Ext2-inode.gif" TargetMode="External"/><Relationship Id="rId9" Type="http://schemas.openxmlformats.org/officeDocument/2006/relationships/hyperlink" Target="http://en.wikipedia.org/wiki/Ext2"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file:///\\en.wikipedia.org\wiki\en:Free_software"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www.gnu.org/licenses/gpl.html" TargetMode="External"/><Relationship Id="rId5" Type="http://schemas.openxmlformats.org/officeDocument/2006/relationships/hyperlink" Target="file:///\\en.wikipedia.org\wiki\en:Free_Software_Foundation" TargetMode="External"/><Relationship Id="rId4" Type="http://schemas.openxmlformats.org/officeDocument/2006/relationships/hyperlink" Target="file:///\\en.wikipedia.org\wiki\en:GNU_General_Public_Licens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92BB6F1-9816-4D3F-B1C2-BF1EEC48FAFD}" type="slidenum">
              <a:rPr lang="en-US" altLang="en-US" sz="1800" smtClean="0">
                <a:latin typeface="Verdana" panose="020B0604030504040204" pitchFamily="34" charset="0"/>
              </a:rPr>
              <a:pPr>
                <a:spcBef>
                  <a:spcPct val="0"/>
                </a:spcBef>
              </a:pPr>
              <a:t>13</a:t>
            </a:fld>
            <a:endParaRPr lang="en-US" altLang="en-US" sz="1800" smtClean="0">
              <a:latin typeface="Verdan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6951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9F43C7-AC70-4455-AC1C-0EA4C2837ED1}" type="slidenum">
              <a:rPr lang="en-US" altLang="en-US" sz="1800" smtClean="0">
                <a:latin typeface="Verdana" panose="020B0604030504040204" pitchFamily="34" charset="0"/>
              </a:rPr>
              <a:pPr>
                <a:spcBef>
                  <a:spcPct val="0"/>
                </a:spcBef>
              </a:pPr>
              <a:t>14</a:t>
            </a:fld>
            <a:endParaRPr lang="en-US" altLang="en-US" sz="1800" smtClean="0">
              <a:latin typeface="Verdan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ln/>
        </p:spPr>
        <p:txBody>
          <a:bodyPr/>
          <a:lstStyle/>
          <a:p>
            <a:pPr marL="0" lvl="1" eaLnBrk="1" hangingPunct="1">
              <a:defRPr/>
            </a:pPr>
            <a:r>
              <a:rPr lang="en-CA" sz="1050" b="1" dirty="0" smtClean="0"/>
              <a:t>“Screen Capture of File Types is released under the GNU General Public License (GPL).  See the terms at </a:t>
            </a:r>
            <a:r>
              <a:rPr lang="en-CA" sz="1050" b="1" u="sng" dirty="0" smtClean="0">
                <a:hlinkClick r:id="rId3"/>
              </a:rPr>
              <a:t>http://www.gnu.org/licenses/license-list.html</a:t>
            </a:r>
            <a:r>
              <a:rPr lang="en-CA" sz="1050" b="1" u="sng" dirty="0" smtClean="0"/>
              <a:t>”</a:t>
            </a:r>
          </a:p>
          <a:p>
            <a:pPr eaLnBrk="1" hangingPunct="1">
              <a:defRPr/>
            </a:pPr>
            <a:endParaRPr lang="en-US" dirty="0" smtClean="0"/>
          </a:p>
        </p:txBody>
      </p:sp>
    </p:spTree>
    <p:extLst>
      <p:ext uri="{BB962C8B-B14F-4D97-AF65-F5344CB8AC3E}">
        <p14:creationId xmlns:p14="http://schemas.microsoft.com/office/powerpoint/2010/main" val="375688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3424154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71475" y="688975"/>
            <a:ext cx="6116638" cy="3441700"/>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9660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9CA8623-2822-4ACA-8FF5-402C10968718}" type="slidenum">
              <a:rPr lang="en-US" altLang="en-US" sz="1800" smtClean="0">
                <a:latin typeface="Verdana" panose="020B0604030504040204" pitchFamily="34" charset="0"/>
              </a:rPr>
              <a:pPr>
                <a:spcBef>
                  <a:spcPct val="0"/>
                </a:spcBef>
              </a:pPr>
              <a:t>17</a:t>
            </a:fld>
            <a:endParaRPr lang="en-US" altLang="en-US" sz="1800" smtClean="0">
              <a:latin typeface="Verdana" panose="020B060403050404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19544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03213" y="627063"/>
            <a:ext cx="6116637" cy="3441700"/>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cs typeface="Times New Roman" panose="02020603050405020304" pitchFamily="18" charset="0"/>
              </a:rPr>
              <a:t>Users communicates with File Manager via specific commands that may be either </a:t>
            </a:r>
            <a:r>
              <a:rPr lang="en-US" altLang="en-US" sz="1100" b="1" smtClean="0">
                <a:cs typeface="Times New Roman" panose="02020603050405020304" pitchFamily="18" charset="0"/>
              </a:rPr>
              <a:t>embedded</a:t>
            </a:r>
            <a:r>
              <a:rPr lang="en-US" altLang="en-US" sz="1100" smtClean="0">
                <a:cs typeface="Times New Roman" panose="02020603050405020304" pitchFamily="18" charset="0"/>
              </a:rPr>
              <a:t> in user’s program or submitted </a:t>
            </a:r>
            <a:r>
              <a:rPr lang="en-US" altLang="en-US" sz="1100" b="1" smtClean="0">
                <a:cs typeface="Times New Roman" panose="02020603050405020304" pitchFamily="18" charset="0"/>
              </a:rPr>
              <a:t>interactively</a:t>
            </a:r>
            <a:r>
              <a:rPr lang="en-US" altLang="en-US" sz="1100" smtClean="0">
                <a:cs typeface="Times New Roman" panose="02020603050405020304" pitchFamily="18" charset="0"/>
              </a:rPr>
              <a:t> by user.</a:t>
            </a:r>
          </a:p>
          <a:p>
            <a:r>
              <a:rPr lang="en-US" altLang="en-US" sz="1100" smtClean="0">
                <a:cs typeface="Times New Roman" panose="02020603050405020304" pitchFamily="18" charset="0"/>
              </a:rPr>
              <a:t>Embedded commands: </a:t>
            </a:r>
          </a:p>
          <a:p>
            <a:pPr marL="114300" lvl="1">
              <a:buFontTx/>
              <a:buAutoNum type="arabicPeriod"/>
            </a:pPr>
            <a:r>
              <a:rPr lang="en-US" altLang="en-US" sz="1100" smtClean="0">
                <a:cs typeface="Times New Roman" panose="02020603050405020304" pitchFamily="18" charset="0"/>
              </a:rPr>
              <a:t>OPEN and CLOSE pertain to availability of file for program invoking it. </a:t>
            </a:r>
          </a:p>
          <a:p>
            <a:pPr marL="114300" lvl="1">
              <a:buFontTx/>
              <a:buAutoNum type="arabicPeriod"/>
            </a:pPr>
            <a:r>
              <a:rPr lang="en-US" altLang="en-US" sz="1100" smtClean="0">
                <a:cs typeface="Times New Roman" panose="02020603050405020304" pitchFamily="18" charset="0"/>
              </a:rPr>
              <a:t>READ and WRITE are I/O commands. </a:t>
            </a:r>
          </a:p>
          <a:p>
            <a:pPr marL="114300" lvl="1">
              <a:buFontTx/>
              <a:buAutoNum type="arabicPeriod"/>
            </a:pPr>
            <a:r>
              <a:rPr lang="en-US" altLang="en-US" sz="1100" smtClean="0">
                <a:cs typeface="Times New Roman" panose="02020603050405020304" pitchFamily="18" charset="0"/>
              </a:rPr>
              <a:t>MODIFY – specialized WRITE command for existing data files that allows for appending/rewriting records</a:t>
            </a:r>
          </a:p>
          <a:p>
            <a:r>
              <a:rPr lang="en-US" altLang="en-US" sz="1100" smtClean="0">
                <a:cs typeface="Times New Roman" panose="02020603050405020304" pitchFamily="18" charset="0"/>
              </a:rPr>
              <a:t>CREATE and DELETE -- deal with system’s knowledge of file. </a:t>
            </a:r>
          </a:p>
          <a:p>
            <a:r>
              <a:rPr lang="en-US" altLang="en-US" sz="1100" smtClean="0">
                <a:cs typeface="Times New Roman" panose="02020603050405020304" pitchFamily="18" charset="0"/>
              </a:rPr>
              <a:t>SAVE -- first time used, a file is actually created. </a:t>
            </a:r>
          </a:p>
          <a:p>
            <a:r>
              <a:rPr lang="en-US" altLang="en-US" sz="1100" smtClean="0">
                <a:cs typeface="Times New Roman" panose="02020603050405020304" pitchFamily="18" charset="0"/>
              </a:rPr>
              <a:t>OPEN NEW -- within a program indicates file must be created. </a:t>
            </a:r>
          </a:p>
          <a:p>
            <a:r>
              <a:rPr lang="en-US" altLang="en-US" sz="1100" smtClean="0">
                <a:cs typeface="Times New Roman" panose="02020603050405020304" pitchFamily="18" charset="0"/>
              </a:rPr>
              <a:t>OPEN…FOR OUTPUT -- creates file by making entry for it in directory and finding space for it in secondary storage. </a:t>
            </a:r>
          </a:p>
          <a:p>
            <a:r>
              <a:rPr lang="en-US" altLang="en-US" sz="1100" smtClean="0">
                <a:cs typeface="Times New Roman" panose="02020603050405020304" pitchFamily="18" charset="0"/>
              </a:rPr>
              <a:t>RENAME -- allows users to change name of existing file.</a:t>
            </a:r>
          </a:p>
          <a:p>
            <a:r>
              <a:rPr lang="en-US" altLang="en-US" sz="1100" smtClean="0">
                <a:cs typeface="Times New Roman" panose="02020603050405020304" pitchFamily="18" charset="0"/>
              </a:rPr>
              <a:t>COPY – allows user to make duplicate copies of existing files.</a:t>
            </a:r>
          </a:p>
          <a:p>
            <a:r>
              <a:rPr lang="en-US" altLang="en-US" sz="1100" smtClean="0">
                <a:cs typeface="Times New Roman" panose="02020603050405020304" pitchFamily="18" charset="0"/>
              </a:rPr>
              <a:t>In Linux when the  kernel loads an </a:t>
            </a:r>
            <a:r>
              <a:rPr lang="en-US" altLang="en-US" sz="1100" i="1" smtClean="0">
                <a:cs typeface="Times New Roman" panose="02020603050405020304" pitchFamily="18" charset="0"/>
              </a:rPr>
              <a:t>inode</a:t>
            </a:r>
            <a:r>
              <a:rPr lang="en-US" altLang="en-US" sz="1100" smtClean="0">
                <a:cs typeface="Times New Roman" panose="02020603050405020304" pitchFamily="18" charset="0"/>
              </a:rPr>
              <a:t> into memory from disk, it stores a pointer to these file operations in a file_operations structure whose address is contained in the default_file_ops field of the inode_operations structure of the inode object.</a:t>
            </a:r>
          </a:p>
        </p:txBody>
      </p:sp>
    </p:spTree>
    <p:extLst>
      <p:ext uri="{BB962C8B-B14F-4D97-AF65-F5344CB8AC3E}">
        <p14:creationId xmlns:p14="http://schemas.microsoft.com/office/powerpoint/2010/main" val="2296744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F69249-D236-4A7D-9E29-CB954C3076F7}" type="slidenum">
              <a:rPr lang="en-US" altLang="en-US" smtClean="0">
                <a:latin typeface="Times New Roman" panose="02020603050405020304" pitchFamily="18" charset="0"/>
              </a:rPr>
              <a:pPr/>
              <a:t>19</a:t>
            </a:fld>
            <a:endParaRPr lang="en-US" altLang="en-US"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6720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71475" y="688975"/>
            <a:ext cx="6116638" cy="3441700"/>
          </a:xfrm>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“Permission is granted to copy, distribute and/or modify this document under the terms of the </a:t>
            </a:r>
            <a:r>
              <a:rPr lang="en-CA" altLang="en-US" b="1" smtClean="0">
                <a:hlinkClick r:id="rId3" action="ppaction://hlinkfile"/>
              </a:rPr>
              <a:t>GNU Free Documentation License</a:t>
            </a:r>
            <a:r>
              <a:rPr lang="en-CA" altLang="en-US" b="1" smtClean="0"/>
              <a:t>.”</a:t>
            </a:r>
            <a:endParaRPr lang="en-US" altLang="en-US" smtClean="0"/>
          </a:p>
        </p:txBody>
      </p:sp>
    </p:spTree>
    <p:extLst>
      <p:ext uri="{BB962C8B-B14F-4D97-AF65-F5344CB8AC3E}">
        <p14:creationId xmlns:p14="http://schemas.microsoft.com/office/powerpoint/2010/main" val="3332709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71475" y="688975"/>
            <a:ext cx="6116638" cy="3441700"/>
          </a:xfrm>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most visible part of an OS  is the file system .</a:t>
            </a:r>
          </a:p>
          <a:p>
            <a:r>
              <a:rPr lang="en-US" altLang="en-US" smtClean="0"/>
              <a:t>Users and applications interact with the file system by means of commands for creating and deleting files and for performing operations on files. Before performing any operation, the file system must identify and locate the selected file. This requires the use of some sort of  directory that serves to describe the location of all files and their attributes.In addition most shared systems enforced user access control: Only authorized users are allowed to access particular files. </a:t>
            </a:r>
          </a:p>
          <a:p>
            <a:r>
              <a:rPr lang="en-US" altLang="en-US" smtClean="0"/>
              <a:t>Whereas users and applications are concerned with records, I/O is done on a block basis. Thus the records of a file must be blocked for output and unblocked after input. To support block I/O of files, the secondary storage must be managed. This involves allocating files to free blocks on secondary storage and managing free storage so as to know what blocks are available for new files.</a:t>
            </a:r>
          </a:p>
          <a:p>
            <a:r>
              <a:rPr lang="en-US" altLang="en-US" sz="1400" smtClean="0"/>
              <a:t>Reference:  Silberstchatz Galvin Gagne, Operating Systems concepts</a:t>
            </a:r>
          </a:p>
          <a:p>
            <a:endParaRPr lang="en-US" altLang="en-US" sz="1400" smtClean="0"/>
          </a:p>
          <a:p>
            <a:endParaRPr lang="en-US" altLang="en-US" smtClean="0"/>
          </a:p>
          <a:p>
            <a:r>
              <a:rPr lang="en-US" altLang="en-US" smtClean="0"/>
              <a:t> </a:t>
            </a:r>
          </a:p>
          <a:p>
            <a:endParaRPr lang="en-US" altLang="en-US" smtClean="0"/>
          </a:p>
        </p:txBody>
      </p:sp>
    </p:spTree>
    <p:extLst>
      <p:ext uri="{BB962C8B-B14F-4D97-AF65-F5344CB8AC3E}">
        <p14:creationId xmlns:p14="http://schemas.microsoft.com/office/powerpoint/2010/main" val="2864922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same track across multiple platters (that can be read/written simultaneously by the head)</a:t>
            </a:r>
            <a:r>
              <a:rPr lang="en-CA" baseline="0" dirty="0"/>
              <a:t> is called a cylinder.</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22</a:t>
            </a:fld>
            <a:endParaRPr lang="en-CA"/>
          </a:p>
        </p:txBody>
      </p:sp>
    </p:spTree>
    <p:extLst>
      <p:ext uri="{BB962C8B-B14F-4D97-AF65-F5344CB8AC3E}">
        <p14:creationId xmlns:p14="http://schemas.microsoft.com/office/powerpoint/2010/main" val="71689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9689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dirty="0"/>
              <a:t>Example</a:t>
            </a:r>
            <a:r>
              <a:rPr lang="en-CA" baseline="0" dirty="0"/>
              <a:t> above: </a:t>
            </a:r>
            <a:r>
              <a:rPr lang="en-CA" dirty="0"/>
              <a:t>The logical blocks are mapped sequentially onto sectors (mapping of logical to physical blocks makes</a:t>
            </a:r>
            <a:r>
              <a:rPr lang="en-CA" baseline="0" dirty="0"/>
              <a:t> the disk look like an array!</a:t>
            </a:r>
            <a:r>
              <a:rPr lang="en-CA" dirty="0"/>
              <a:t>)</a:t>
            </a:r>
          </a:p>
          <a:p>
            <a:pPr marL="171450" lvl="0" indent="-171450">
              <a:buFontTx/>
              <a:buChar char="-"/>
            </a:pPr>
            <a:r>
              <a:rPr lang="en-CA" dirty="0"/>
              <a:t>Block 0 is usually the first sector of the first track on the outermost cylinder</a:t>
            </a:r>
          </a:p>
          <a:p>
            <a:pPr marL="171450" lvl="0" indent="-171450">
              <a:buFontTx/>
              <a:buChar char="-"/>
            </a:pPr>
            <a:r>
              <a:rPr lang="en-CA" dirty="0"/>
              <a:t>Then sequentially in order of tracks in the same cylinder</a:t>
            </a:r>
          </a:p>
          <a:p>
            <a:pPr marL="171450" lvl="0" indent="-171450">
              <a:buFontTx/>
              <a:buChar char="-"/>
            </a:pPr>
            <a:r>
              <a:rPr lang="en-CA" dirty="0"/>
              <a:t>Then moving from outer to inner cylinders</a:t>
            </a:r>
          </a:p>
          <a:p>
            <a:endParaRPr lang="en-CA" dirty="0"/>
          </a:p>
          <a:p>
            <a:r>
              <a:rPr lang="en-CA" dirty="0"/>
              <a:t>The actual mapping depends</a:t>
            </a:r>
            <a:r>
              <a:rPr lang="en-CA" baseline="0" dirty="0"/>
              <a:t> on the device – whether it’s constant linear velocity or constant angular velocity.</a:t>
            </a:r>
          </a:p>
        </p:txBody>
      </p:sp>
      <p:sp>
        <p:nvSpPr>
          <p:cNvPr id="4" name="Slide Number Placeholder 3"/>
          <p:cNvSpPr>
            <a:spLocks noGrp="1"/>
          </p:cNvSpPr>
          <p:nvPr>
            <p:ph type="sldNum" sz="quarter" idx="10"/>
          </p:nvPr>
        </p:nvSpPr>
        <p:spPr/>
        <p:txBody>
          <a:bodyPr/>
          <a:lstStyle/>
          <a:p>
            <a:fld id="{D9DF01B0-FE71-4C35-BC11-34BCAF52C437}" type="slidenum">
              <a:rPr lang="en-CA" smtClean="0"/>
              <a:t>23</a:t>
            </a:fld>
            <a:endParaRPr lang="en-CA"/>
          </a:p>
        </p:txBody>
      </p:sp>
    </p:spTree>
    <p:extLst>
      <p:ext uri="{BB962C8B-B14F-4D97-AF65-F5344CB8AC3E}">
        <p14:creationId xmlns:p14="http://schemas.microsoft.com/office/powerpoint/2010/main" val="183521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45823E0-2DF5-4CC7-B87C-7B3CCA958A7F}"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88920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1CEF8C-4F85-4671-9F8A-557AF2CAA44F}" type="slidenum">
              <a:rPr lang="en-US" altLang="en-US" smtClean="0">
                <a:latin typeface="Times New Roman" panose="02020603050405020304" pitchFamily="18" charset="0"/>
              </a:rPr>
              <a:pPr/>
              <a:t>25</a:t>
            </a:fld>
            <a:endParaRPr lang="en-US" altLang="en-US" smtClean="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13925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342912-BBCD-4387-BC84-F8455F593BC7}" type="slidenum">
              <a:rPr lang="en-US" altLang="en-US" smtClean="0">
                <a:latin typeface="Times New Roman" panose="02020603050405020304" pitchFamily="18" charset="0"/>
              </a:rPr>
              <a:pPr/>
              <a:t>26</a:t>
            </a:fld>
            <a:endParaRPr lang="en-US" altLang="en-US" smtClean="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74221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71475" y="688975"/>
            <a:ext cx="6116638" cy="3441700"/>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t>
            </a:r>
            <a:r>
              <a:rPr lang="en-CA" altLang="en-US" smtClean="0"/>
              <a:t>This is a file from the </a:t>
            </a:r>
            <a:r>
              <a:rPr lang="en-CA" altLang="en-US" smtClean="0">
                <a:hlinkClick r:id="rId3" action="ppaction://hlinkfile"/>
              </a:rPr>
              <a:t>Wikimedia Commons</a:t>
            </a:r>
            <a:r>
              <a:rPr lang="en-CA" altLang="en-US" smtClean="0"/>
              <a:t>. Information from its </a:t>
            </a:r>
            <a:r>
              <a:rPr lang="en-CA" altLang="en-US" b="1" smtClean="0">
                <a:hlinkClick r:id="rId4" action="ppaction://hlinkfile"/>
              </a:rPr>
              <a:t>description page there</a:t>
            </a:r>
            <a:r>
              <a:rPr lang="en-CA" altLang="en-US" smtClean="0"/>
              <a:t> is shown below. Commons is a freely licensed media file repository”</a:t>
            </a:r>
          </a:p>
          <a:p>
            <a:r>
              <a:rPr lang="en-CA" altLang="en-US" smtClean="0"/>
              <a:t>“This work is </a:t>
            </a:r>
            <a:r>
              <a:rPr lang="en-CA" altLang="en-US" smtClean="0">
                <a:hlinkClick r:id="rId5" action="ppaction://hlinkfile" tooltip="w:en:Free software"/>
              </a:rPr>
              <a:t>free software</a:t>
            </a:r>
            <a:r>
              <a:rPr lang="en-CA" altLang="en-US" smtClean="0"/>
              <a:t>; you can redistribute it and/or modify it under the terms of the </a:t>
            </a:r>
            <a:r>
              <a:rPr lang="en-CA" altLang="en-US" b="1" smtClean="0">
                <a:hlinkClick r:id="rId6" action="ppaction://hlinkfile" tooltip="w:en:GNU General Public License"/>
              </a:rPr>
              <a:t>GNU General Public License</a:t>
            </a:r>
            <a:r>
              <a:rPr lang="en-CA" altLang="en-US" smtClean="0"/>
              <a:t> as published by the </a:t>
            </a:r>
            <a:r>
              <a:rPr lang="en-CA" altLang="en-US" smtClean="0">
                <a:hlinkClick r:id="rId7" action="ppaction://hlinkfile" tooltip="w:en:Free Software Foundation"/>
              </a:rPr>
              <a:t>Free Software Foundation</a:t>
            </a:r>
            <a:r>
              <a:rPr lang="en-CA" altLang="en-US" smtClean="0"/>
              <a:t>. This work is distributed in the hope that it will be useful, but </a:t>
            </a:r>
            <a:r>
              <a:rPr lang="en-CA" altLang="en-US" b="1" smtClean="0"/>
              <a:t>without any warranty </a:t>
            </a:r>
            <a:r>
              <a:rPr lang="en-CA" altLang="en-US" smtClean="0"/>
              <a:t>for more details. </a:t>
            </a:r>
            <a:r>
              <a:rPr lang="en-CA" altLang="en-US" smtClean="0">
                <a:hlinkClick r:id="rId8"/>
              </a:rPr>
              <a:t>http://www.gnu.org/licenses/gpl.html</a:t>
            </a:r>
            <a:r>
              <a:rPr lang="en-CA" altLang="en-US" smtClean="0"/>
              <a:t>”</a:t>
            </a:r>
          </a:p>
          <a:p>
            <a:endParaRPr lang="en-US" altLang="en-US" smtClean="0"/>
          </a:p>
          <a:p>
            <a:r>
              <a:rPr lang="en-US" altLang="en-US" smtClean="0"/>
              <a:t>One performance problem in systems that use I-nodes is that reading even a short file requires two disk accesses.</a:t>
            </a:r>
          </a:p>
          <a:p>
            <a:r>
              <a:rPr lang="en-US" altLang="en-US" smtClean="0"/>
              <a:t>One for I-node and one for the block. The usual inode placement is shown in the figure (a) . Here all the I-nodes are near the beginning of the disk, so the average distance between an inode and its blocks will be about half the number of cylinders, requiring long seeks.</a:t>
            </a:r>
          </a:p>
          <a:p>
            <a:r>
              <a:rPr lang="en-US" altLang="en-US" smtClean="0"/>
              <a:t>Figure (b) one easy performance improvement is to divide the disk into cylinder groups, each with its own I-nodes, blocks, and free list. When creating a new file, any I-node can be chosen, but an attempt is made to find a block in the same cylinder group as the I-node. If none is available, then a block in a nearby cylinder group is used.</a:t>
            </a:r>
          </a:p>
          <a:p>
            <a:endParaRPr lang="en-US" altLang="en-US" smtClean="0"/>
          </a:p>
        </p:txBody>
      </p:sp>
    </p:spTree>
    <p:extLst>
      <p:ext uri="{BB962C8B-B14F-4D97-AF65-F5344CB8AC3E}">
        <p14:creationId xmlns:p14="http://schemas.microsoft.com/office/powerpoint/2010/main" val="30597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71475" y="688975"/>
            <a:ext cx="6116638" cy="3441700"/>
          </a:xfrm>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“Google free image source </a:t>
            </a:r>
            <a:r>
              <a:rPr lang="en-US" altLang="en-US" smtClean="0">
                <a:cs typeface="Times New Roman" panose="02020603050405020304" pitchFamily="18" charset="0"/>
                <a:hlinkClick r:id="rId3"/>
              </a:rPr>
              <a:t>http://work.tinou.com/data-structures/</a:t>
            </a:r>
            <a:r>
              <a:rPr lang="en-US" altLang="en-US" smtClean="0">
                <a:cs typeface="Times New Roman" panose="02020603050405020304" pitchFamily="18" charset="0"/>
              </a:rPr>
              <a:t> “</a:t>
            </a:r>
          </a:p>
          <a:p>
            <a:endParaRPr lang="en-US" altLang="en-US" smtClean="0">
              <a:cs typeface="Times New Roman" panose="02020603050405020304" pitchFamily="18" charset="0"/>
            </a:endParaRPr>
          </a:p>
          <a:p>
            <a:r>
              <a:rPr lang="en-US" altLang="en-US" smtClean="0">
                <a:cs typeface="Times New Roman" panose="02020603050405020304" pitchFamily="18" charset="0"/>
              </a:rPr>
              <a:t>Unix can handle multiple disk partitions each  with a different file system on it.</a:t>
            </a:r>
          </a:p>
          <a:p>
            <a:r>
              <a:rPr lang="en-US" altLang="en-US" smtClean="0">
                <a:cs typeface="Times New Roman" panose="02020603050405020304" pitchFamily="18" charset="0"/>
              </a:rPr>
              <a:t>Classical Unix, disk partition contains :</a:t>
            </a:r>
          </a:p>
          <a:p>
            <a:r>
              <a:rPr lang="en-US" altLang="en-US" b="1" smtClean="0">
                <a:cs typeface="Times New Roman" panose="02020603050405020304" pitchFamily="18" charset="0"/>
              </a:rPr>
              <a:t>Boot block : Address 0</a:t>
            </a:r>
            <a:r>
              <a:rPr lang="en-US" altLang="en-US" smtClean="0">
                <a:cs typeface="Times New Roman" panose="02020603050405020304" pitchFamily="18" charset="0"/>
              </a:rPr>
              <a:t> reserved for booting.</a:t>
            </a:r>
          </a:p>
          <a:p>
            <a:r>
              <a:rPr lang="en-US" altLang="en-US" b="1" smtClean="0">
                <a:cs typeface="Times New Roman" panose="02020603050405020304" pitchFamily="18" charset="0"/>
              </a:rPr>
              <a:t>Superblock: </a:t>
            </a:r>
            <a:r>
              <a:rPr lang="en-US" altLang="en-US" smtClean="0">
                <a:cs typeface="Times New Roman" panose="02020603050405020304" pitchFamily="18" charset="0"/>
              </a:rPr>
              <a:t>Contains critical information about the layout of the file system, including the number of I-nodes, number of disk blocks, and the start of the list of  free disk blocks( Typically a few hundred entries). Destruction of the superblock will render the file system unreadable.</a:t>
            </a:r>
          </a:p>
          <a:p>
            <a:r>
              <a:rPr lang="en-US" altLang="en-US" b="1" smtClean="0">
                <a:cs typeface="Times New Roman" panose="02020603050405020304" pitchFamily="18" charset="0"/>
              </a:rPr>
              <a:t>i-node</a:t>
            </a:r>
            <a:r>
              <a:rPr lang="en-US" altLang="en-US" smtClean="0">
                <a:cs typeface="Times New Roman" panose="02020603050405020304" pitchFamily="18" charset="0"/>
              </a:rPr>
              <a:t> – index nodes , Each I-node is 64 bytes long and describes exactly one file. It contains information to locate all the disk blocks that hold the file’s data.</a:t>
            </a:r>
          </a:p>
          <a:p>
            <a:r>
              <a:rPr lang="en-US" altLang="en-US" b="1" smtClean="0">
                <a:cs typeface="Times New Roman" panose="02020603050405020304" pitchFamily="18" charset="0"/>
              </a:rPr>
              <a:t>Data Blocks</a:t>
            </a:r>
            <a:r>
              <a:rPr lang="en-US" altLang="en-US" smtClean="0">
                <a:cs typeface="Times New Roman" panose="02020603050405020304" pitchFamily="18" charset="0"/>
              </a:rPr>
              <a:t>: All the files and directories are stored here. If  a file or directory consists of more than one block, the blocks need not be contiguous on the disk.</a:t>
            </a:r>
          </a:p>
          <a:p>
            <a:r>
              <a:rPr lang="en-US" altLang="en-US" smtClean="0">
                <a:cs typeface="Times New Roman" panose="02020603050405020304" pitchFamily="18" charset="0"/>
              </a:rPr>
              <a:t>As files grow, noncontiguous blocks linked to chain.Whenever possible files are stored in contiguous empty blocks.</a:t>
            </a:r>
          </a:p>
          <a:p>
            <a:endParaRPr lang="en-US" altLang="en-US" smtClean="0">
              <a:cs typeface="Times New Roman" panose="02020603050405020304" pitchFamily="18" charset="0"/>
            </a:endParaRPr>
          </a:p>
        </p:txBody>
      </p:sp>
    </p:spTree>
    <p:extLst>
      <p:ext uri="{BB962C8B-B14F-4D97-AF65-F5344CB8AC3E}">
        <p14:creationId xmlns:p14="http://schemas.microsoft.com/office/powerpoint/2010/main" val="279313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52042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09DF0E-68D3-49D1-B211-D1F0A84A5F3F}" type="slidenum">
              <a:rPr lang="en-US" altLang="en-US" smtClean="0">
                <a:latin typeface="Times New Roman" panose="02020603050405020304" pitchFamily="18" charset="0"/>
              </a:rPr>
              <a:pPr/>
              <a:t>33</a:t>
            </a:fld>
            <a:endParaRPr lang="en-US" altLang="en-US"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20439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71475" y="688975"/>
            <a:ext cx="6116638" cy="3441700"/>
          </a:xfrm>
          <a:ln/>
        </p:spPr>
      </p:sp>
      <p:sp>
        <p:nvSpPr>
          <p:cNvPr id="64515" name="Rectangle 3"/>
          <p:cNvSpPr>
            <a:spLocks noGrp="1" noChangeArrowheads="1"/>
          </p:cNvSpPr>
          <p:nvPr>
            <p:ph type="body" idx="1"/>
          </p:nvPr>
        </p:nvSpPr>
        <p:spPr>
          <a:xfrm>
            <a:off x="914400" y="4343400"/>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t>
            </a:r>
            <a:r>
              <a:rPr lang="en-CA" altLang="en-US" dirty="0" smtClean="0"/>
              <a:t>This is a file from the </a:t>
            </a:r>
            <a:r>
              <a:rPr lang="en-CA" altLang="en-US" dirty="0" smtClean="0">
                <a:hlinkClick r:id="rId3" action="ppaction://hlinkfile"/>
              </a:rPr>
              <a:t>Wikimedia Commons</a:t>
            </a:r>
            <a:r>
              <a:rPr lang="en-CA" altLang="en-US" dirty="0" smtClean="0"/>
              <a:t>. Information from its </a:t>
            </a:r>
            <a:r>
              <a:rPr lang="en-CA" altLang="en-US" b="1" dirty="0" smtClean="0">
                <a:hlinkClick r:id="rId4" action="ppaction://hlinkfile"/>
              </a:rPr>
              <a:t>description page there</a:t>
            </a:r>
            <a:r>
              <a:rPr lang="en-CA" altLang="en-US" dirty="0" smtClean="0"/>
              <a:t> is shown below. Commons is a freely licensed media file repository”.</a:t>
            </a:r>
          </a:p>
          <a:p>
            <a:r>
              <a:rPr lang="en-CA" altLang="en-US" dirty="0" smtClean="0"/>
              <a:t>“This work is </a:t>
            </a:r>
            <a:r>
              <a:rPr lang="en-CA" altLang="en-US" dirty="0" smtClean="0">
                <a:hlinkClick r:id="rId5" action="ppaction://hlinkfile" tooltip="w:en:Free software"/>
              </a:rPr>
              <a:t>free software</a:t>
            </a:r>
            <a:r>
              <a:rPr lang="en-CA" altLang="en-US" dirty="0" smtClean="0"/>
              <a:t>; you can redistribute it and/or modify it under the terms of the </a:t>
            </a:r>
            <a:r>
              <a:rPr lang="en-CA" altLang="en-US" b="1" dirty="0" smtClean="0">
                <a:hlinkClick r:id="rId6" action="ppaction://hlinkfile" tooltip="w:en:GNU General Public License"/>
              </a:rPr>
              <a:t>GNU General Public License</a:t>
            </a:r>
            <a:r>
              <a:rPr lang="en-CA" altLang="en-US" dirty="0" smtClean="0"/>
              <a:t> as published by the </a:t>
            </a:r>
            <a:r>
              <a:rPr lang="en-CA" altLang="en-US" dirty="0" smtClean="0">
                <a:hlinkClick r:id="rId7" action="ppaction://hlinkfile" tooltip="w:en:Free Software Foundation"/>
              </a:rPr>
              <a:t>Free Software Foundation</a:t>
            </a:r>
            <a:r>
              <a:rPr lang="en-CA" altLang="en-US" dirty="0" smtClean="0"/>
              <a:t>. This work is distributed in the hope that it will be useful, but </a:t>
            </a:r>
            <a:r>
              <a:rPr lang="en-CA" altLang="en-US" b="1" dirty="0" smtClean="0"/>
              <a:t>without any </a:t>
            </a:r>
            <a:r>
              <a:rPr lang="en-CA" altLang="en-US" b="1" dirty="0" err="1" smtClean="0"/>
              <a:t>warranty</a:t>
            </a:r>
            <a:r>
              <a:rPr lang="en-CA" altLang="en-US" dirty="0" err="1" smtClean="0"/>
              <a:t>.for</a:t>
            </a:r>
            <a:r>
              <a:rPr lang="en-CA" altLang="en-US" dirty="0" smtClean="0"/>
              <a:t> more details. </a:t>
            </a:r>
            <a:r>
              <a:rPr lang="en-CA" altLang="en-US" dirty="0" smtClean="0">
                <a:hlinkClick r:id="rId8"/>
              </a:rPr>
              <a:t>http://www.gnu.org/licenses/gpl.html</a:t>
            </a:r>
            <a:endParaRPr lang="en-CA" altLang="en-US" dirty="0" smtClean="0"/>
          </a:p>
          <a:p>
            <a:r>
              <a:rPr lang="en-CA" altLang="en-US" dirty="0" smtClean="0"/>
              <a:t>GPLGNU General Public License.” from </a:t>
            </a:r>
            <a:r>
              <a:rPr lang="en-CA" altLang="en-US" dirty="0" smtClean="0">
                <a:hlinkClick r:id="rId9"/>
              </a:rPr>
              <a:t>http://en.wikipedia.org/wiki/Ext2</a:t>
            </a:r>
            <a:endParaRPr lang="en-CA" altLang="en-US" dirty="0" smtClean="0"/>
          </a:p>
          <a:p>
            <a:endParaRPr lang="en-US" altLang="en-US" dirty="0" smtClean="0"/>
          </a:p>
          <a:p>
            <a:r>
              <a:rPr lang="en-US" altLang="en-US" dirty="0" smtClean="0"/>
              <a:t>All information needed by the file system to handle a file is included in a data structure called I-node. Each file has its own </a:t>
            </a:r>
            <a:r>
              <a:rPr lang="en-US" altLang="en-US" dirty="0" err="1" smtClean="0"/>
              <a:t>inode</a:t>
            </a:r>
            <a:r>
              <a:rPr lang="en-US" altLang="en-US" dirty="0" smtClean="0"/>
              <a:t>, which the file system uses to identify the file.</a:t>
            </a:r>
          </a:p>
          <a:p>
            <a:r>
              <a:rPr lang="en-US" altLang="en-US" dirty="0" smtClean="0"/>
              <a:t>The Unix </a:t>
            </a:r>
            <a:r>
              <a:rPr lang="en-US" altLang="en-US" dirty="0" err="1" smtClean="0"/>
              <a:t>inodes</a:t>
            </a:r>
            <a:r>
              <a:rPr lang="en-US" altLang="en-US" dirty="0" smtClean="0"/>
              <a:t> contains some attributes. The attributes contain: file </a:t>
            </a:r>
            <a:r>
              <a:rPr lang="en-US" altLang="en-US" dirty="0" err="1" smtClean="0"/>
              <a:t>size,creation</a:t>
            </a:r>
            <a:r>
              <a:rPr lang="en-US" altLang="en-US" dirty="0" smtClean="0"/>
              <a:t>,  last access and last modification time, owner, group, protection information, and a count of the number of directory entries that point to the </a:t>
            </a:r>
            <a:r>
              <a:rPr lang="en-US" altLang="en-US" dirty="0" err="1" smtClean="0"/>
              <a:t>inode</a:t>
            </a:r>
            <a:r>
              <a:rPr lang="en-US" altLang="en-US" dirty="0" smtClean="0"/>
              <a:t>. When the count gets 0, the I-node is reclaimed and the disk blocks are put back in the free list. The first 10 disk addresses are stored in the </a:t>
            </a:r>
            <a:r>
              <a:rPr lang="en-US" altLang="en-US" dirty="0" err="1" smtClean="0"/>
              <a:t>inode</a:t>
            </a:r>
            <a:r>
              <a:rPr lang="en-US" altLang="en-US" dirty="0" smtClean="0"/>
              <a:t> itself, so for small files , all the necessary information is right in the </a:t>
            </a:r>
            <a:r>
              <a:rPr lang="en-US" altLang="en-US" dirty="0" err="1" smtClean="0"/>
              <a:t>inode</a:t>
            </a:r>
            <a:r>
              <a:rPr lang="en-US" altLang="en-US" dirty="0" smtClean="0"/>
              <a:t>, which is fetch from disk  to main memory when the file is opened. For some larger files, one of the addresses in the </a:t>
            </a:r>
            <a:r>
              <a:rPr lang="en-US" altLang="en-US" dirty="0" err="1" smtClean="0"/>
              <a:t>inode</a:t>
            </a:r>
            <a:r>
              <a:rPr lang="en-US" altLang="en-US" dirty="0" smtClean="0"/>
              <a:t> is the address of a disk block called a single indirect block. This block contains additional disk addresses. If this is still not enough, another address in the I-node, called double indirect block, contains the address of a block that contains a list of a single indirect blocks. </a:t>
            </a:r>
            <a:r>
              <a:rPr lang="en-US" altLang="en-US" sz="1100" dirty="0" smtClean="0">
                <a:cs typeface="Times New Roman" panose="02020603050405020304" pitchFamily="18" charset="0"/>
              </a:rPr>
              <a:t>For extremely large files of more than 16,522 blocks, 13th entry points to a “triple indirect block.”</a:t>
            </a:r>
            <a:r>
              <a:rPr lang="en-US" altLang="en-US" sz="900" dirty="0" smtClean="0">
                <a:cs typeface="Times New Roman" panose="02020603050405020304" pitchFamily="18" charset="0"/>
              </a:rPr>
              <a:t> </a:t>
            </a:r>
            <a:r>
              <a:rPr lang="en-US" altLang="en-US" dirty="0" smtClean="0"/>
              <a:t>is used.</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p:txBody>
      </p:sp>
      <p:sp>
        <p:nvSpPr>
          <p:cNvPr id="64516" name="Rectangle 4"/>
          <p:cNvSpPr>
            <a:spLocks noChangeArrowheads="1"/>
          </p:cNvSpPr>
          <p:nvPr/>
        </p:nvSpPr>
        <p:spPr bwMode="auto">
          <a:xfrm>
            <a:off x="1066800" y="4513263"/>
            <a:ext cx="502920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endParaRPr kumimoji="1" lang="en-US" altLang="en-US"/>
          </a:p>
          <a:p>
            <a:endParaRPr kumimoji="1" lang="en-US" altLang="en-US"/>
          </a:p>
        </p:txBody>
      </p:sp>
    </p:spTree>
    <p:extLst>
      <p:ext uri="{BB962C8B-B14F-4D97-AF65-F5344CB8AC3E}">
        <p14:creationId xmlns:p14="http://schemas.microsoft.com/office/powerpoint/2010/main" val="2616555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71475" y="688975"/>
            <a:ext cx="6116638" cy="3441700"/>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“This work is </a:t>
            </a:r>
            <a:r>
              <a:rPr lang="en-CA" altLang="en-US" smtClean="0">
                <a:hlinkClick r:id="rId3" action="ppaction://hlinkfile" tooltip="w:en:Free software"/>
              </a:rPr>
              <a:t>free software</a:t>
            </a:r>
            <a:r>
              <a:rPr lang="en-CA" altLang="en-US" smtClean="0"/>
              <a:t>; you can redistribute it and/or modify it under the terms of the </a:t>
            </a:r>
            <a:r>
              <a:rPr lang="en-CA" altLang="en-US" b="1" smtClean="0">
                <a:hlinkClick r:id="rId4" action="ppaction://hlinkfile" tooltip="w:en:GNU General Public License"/>
              </a:rPr>
              <a:t>GNU General Public License</a:t>
            </a:r>
            <a:r>
              <a:rPr lang="en-CA" altLang="en-US" smtClean="0"/>
              <a:t> as published by the </a:t>
            </a:r>
            <a:r>
              <a:rPr lang="en-CA" altLang="en-US" smtClean="0">
                <a:hlinkClick r:id="rId5" action="ppaction://hlinkfile" tooltip="w:en:Free Software Foundation"/>
              </a:rPr>
              <a:t>Free Software Foundation</a:t>
            </a:r>
            <a:r>
              <a:rPr lang="en-CA" altLang="en-US" smtClean="0"/>
              <a:t>. This work is distributed in the hope that it will be useful, but </a:t>
            </a:r>
            <a:r>
              <a:rPr lang="en-CA" altLang="en-US" b="1" smtClean="0"/>
              <a:t>without any warranty</a:t>
            </a:r>
            <a:r>
              <a:rPr lang="en-CA" altLang="en-US" smtClean="0"/>
              <a:t>.for more details. </a:t>
            </a:r>
            <a:r>
              <a:rPr lang="en-CA" altLang="en-US" smtClean="0">
                <a:hlinkClick r:id="rId6"/>
              </a:rPr>
              <a:t>http://www.gnu.org/licenses/gpl.html</a:t>
            </a:r>
            <a:r>
              <a:rPr lang="en-CA" altLang="en-US" smtClean="0"/>
              <a:t>”</a:t>
            </a:r>
          </a:p>
          <a:p>
            <a:endParaRPr lang="en-US" altLang="en-US" smtClean="0"/>
          </a:p>
          <a:p>
            <a:r>
              <a:rPr lang="en-US" altLang="en-US" smtClean="0"/>
              <a:t>When a file is opened, the file system must take the file name supplied and locate its disk blocks. First the file locates the root directory. In Unix its I-node is located at a fixed place on the disk. From this I-node , it locates the root directory which can be anywhere on the disk. Then it reads the root directory and looks up the first component of the path, usr, in the root directory to find the I-node number of the file /usr. (the remaining steps are explained on the slide)</a:t>
            </a:r>
          </a:p>
          <a:p>
            <a:endParaRPr lang="en-US" altLang="en-US" smtClean="0"/>
          </a:p>
        </p:txBody>
      </p:sp>
    </p:spTree>
    <p:extLst>
      <p:ext uri="{BB962C8B-B14F-4D97-AF65-F5344CB8AC3E}">
        <p14:creationId xmlns:p14="http://schemas.microsoft.com/office/powerpoint/2010/main" val="426176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824BDA-1A6B-4A7F-988C-F14C71529B56}" type="slidenum">
              <a:rPr lang="en-US" altLang="en-US" smtClean="0">
                <a:latin typeface="Times New Roman" panose="02020603050405020304" pitchFamily="18" charset="0"/>
              </a:rPr>
              <a:pPr/>
              <a:t>4</a:t>
            </a:fld>
            <a:endParaRPr lang="en-US" altLang="en-US"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92476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ln/>
        </p:spPr>
        <p:txBody>
          <a:bodyPr/>
          <a:lstStyle/>
          <a:p>
            <a:pPr marL="0" lvl="1">
              <a:defRPr/>
            </a:pPr>
            <a:r>
              <a:rPr lang="en-CA" sz="1050" b="1" dirty="0" smtClean="0"/>
              <a:t>“Screen Capture of Linux File Systems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US" dirty="0" smtClean="0"/>
          </a:p>
        </p:txBody>
      </p:sp>
    </p:spTree>
    <p:extLst>
      <p:ext uri="{BB962C8B-B14F-4D97-AF65-F5344CB8AC3E}">
        <p14:creationId xmlns:p14="http://schemas.microsoft.com/office/powerpoint/2010/main" val="519257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94" tIns="43347" rIns="86694" bIns="43347"/>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C5A1A6-700E-499E-96C5-DBBCDFE18775}" type="slidenum">
              <a:rPr lang="en-US" altLang="en-US" sz="1800" smtClean="0">
                <a:latin typeface="Verdana" panose="020B0604030504040204" pitchFamily="34" charset="0"/>
              </a:rPr>
              <a:pPr>
                <a:spcBef>
                  <a:spcPct val="0"/>
                </a:spcBef>
              </a:pPr>
              <a:t>40</a:t>
            </a:fld>
            <a:endParaRPr lang="en-US" altLang="en-US" sz="1800" smtClean="0">
              <a:latin typeface="Verdana" panose="020B060403050404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57265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41</a:t>
            </a:fld>
            <a:endParaRPr lang="en-CA"/>
          </a:p>
        </p:txBody>
      </p:sp>
    </p:spTree>
    <p:extLst>
      <p:ext uri="{BB962C8B-B14F-4D97-AF65-F5344CB8AC3E}">
        <p14:creationId xmlns:p14="http://schemas.microsoft.com/office/powerpoint/2010/main" val="975372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1419670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2542965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46</a:t>
            </a:fld>
            <a:endParaRPr lang="en-CA"/>
          </a:p>
        </p:txBody>
      </p:sp>
    </p:spTree>
    <p:extLst>
      <p:ext uri="{BB962C8B-B14F-4D97-AF65-F5344CB8AC3E}">
        <p14:creationId xmlns:p14="http://schemas.microsoft.com/office/powerpoint/2010/main" val="1173560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B910CA-26FF-4DB2-A76E-3907D439D12E}" type="slidenum">
              <a:rPr lang="en-US" altLang="en-US" smtClean="0">
                <a:latin typeface="Times New Roman" panose="02020603050405020304" pitchFamily="18" charset="0"/>
              </a:rPr>
              <a:pPr/>
              <a:t>48</a:t>
            </a:fld>
            <a:endParaRPr lang="en-US" altLang="en-US"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36849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6B4380-5E51-4800-81B1-2DB58EBA6A79}" type="slidenum">
              <a:rPr lang="en-US" altLang="en-US" smtClean="0">
                <a:latin typeface="Times New Roman" panose="02020603050405020304" pitchFamily="18" charset="0"/>
              </a:rPr>
              <a:pPr/>
              <a:t>49</a:t>
            </a:fld>
            <a:endParaRPr lang="en-US" altLang="en-US" smtClean="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94834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2758224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4153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6</a:t>
            </a:fld>
            <a:endParaRPr lang="en-CA"/>
          </a:p>
        </p:txBody>
      </p:sp>
    </p:spTree>
    <p:extLst>
      <p:ext uri="{BB962C8B-B14F-4D97-AF65-F5344CB8AC3E}">
        <p14:creationId xmlns:p14="http://schemas.microsoft.com/office/powerpoint/2010/main" val="2495963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6A8A42-14DE-48E7-B103-8EBEF5A40F46}" type="slidenum">
              <a:rPr lang="en-US" altLang="en-US" smtClean="0">
                <a:latin typeface="Times New Roman" panose="02020603050405020304" pitchFamily="18" charset="0"/>
              </a:rPr>
              <a:pPr/>
              <a:t>53</a:t>
            </a:fld>
            <a:endParaRPr lang="en-US" altLang="en-US" smtClean="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531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“Permission is granted to copy, distribute and/or modify this document under the terms of the </a:t>
            </a:r>
            <a:r>
              <a:rPr lang="en-CA" altLang="en-US" b="1" smtClean="0">
                <a:hlinkClick r:id="rId3" action="ppaction://hlinkfile"/>
              </a:rPr>
              <a:t>GNU Free Documentation License</a:t>
            </a:r>
            <a:r>
              <a:rPr lang="en-CA" altLang="en-US" b="1" smtClean="0"/>
              <a:t>.”</a:t>
            </a:r>
            <a:endParaRPr lang="en-CA" altLang="en-US" smtClean="0"/>
          </a:p>
          <a:p>
            <a:endParaRPr lang="en-US" altLang="en-US" smtClean="0"/>
          </a:p>
        </p:txBody>
      </p:sp>
    </p:spTree>
    <p:extLst>
      <p:ext uri="{BB962C8B-B14F-4D97-AF65-F5344CB8AC3E}">
        <p14:creationId xmlns:p14="http://schemas.microsoft.com/office/powerpoint/2010/main" val="167455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5067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1DA1A2-9C29-4BEE-96B7-F97231B433AA}" type="slidenum">
              <a:rPr lang="en-US" altLang="en-US" smtClean="0">
                <a:latin typeface="Times New Roman" panose="02020603050405020304" pitchFamily="18" charset="0"/>
              </a:rPr>
              <a:pPr/>
              <a:t>10</a:t>
            </a:fld>
            <a:endParaRPr lang="en-US" altLang="en-US"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028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929B167-9341-444B-AB99-C79EAD66D1B6}" type="slidenum">
              <a:rPr lang="en-US" altLang="en-US" sz="1800" smtClean="0">
                <a:latin typeface="Verdana" panose="020B0604030504040204" pitchFamily="34" charset="0"/>
              </a:rPr>
              <a:pPr>
                <a:spcBef>
                  <a:spcPct val="0"/>
                </a:spcBef>
              </a:pPr>
              <a:t>11</a:t>
            </a:fld>
            <a:endParaRPr lang="en-US" altLang="en-US" sz="1800" smtClean="0">
              <a:latin typeface="Verdan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4356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71475" y="688975"/>
            <a:ext cx="6116638" cy="3441700"/>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7091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DCE4DE5A-4641-4C49-9235-A238250DF029}" type="datetime1">
              <a:rPr lang="en-US" smtClean="0"/>
              <a:t>5/8/2021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64115A9E-D98E-40C6-91B0-EAA94A5BE08D}" type="datetime1">
              <a:rPr lang="en-US" smtClean="0"/>
              <a:t>5/8/2021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6FDD0058-8E13-4DB9-B643-145A1F43AC48}" type="datetime1">
              <a:rPr lang="en-US" smtClean="0"/>
              <a:t>5/8/2021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360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720C6A46-A9A9-46B7-A260-DCC420E329EC}" type="datetime1">
              <a:rPr lang="en-US" smtClean="0"/>
              <a:t>5/8/2021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_6VJ8WfWI4k"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elixir.bootlin.com/linux/v4.14.5/source/fs/ext4/ext4.h"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www.youtube.com/watch?v=oHrlU3b1ZAw&amp;x-yt-cl=85114404&amp;x-yt-ts=1422579428"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Comparison_of_file_system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msdn.microsoft.com/en-ca/library/windows/desktop/ee681827(v=vs.85).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ww.kernel.org/doc/Documentation/filesystems/ext4.txt"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digital-forensics.sans.org/blog/2017/06/07/understanding-ext4-part-6-directories" TargetMode="External"/><Relationship Id="rId5" Type="http://schemas.openxmlformats.org/officeDocument/2006/relationships/hyperlink" Target="https://digital-forensics.sans.org/blog/2011/03/28/digital-forensics-understanding-ext4-part-3-extent-trees" TargetMode="External"/><Relationship Id="rId4" Type="http://schemas.openxmlformats.org/officeDocument/2006/relationships/hyperlink" Target="http://www.kernel.org/doc/Documentation/filesystem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a:t>
            </a:r>
            <a:br>
              <a:rPr lang="en-US" dirty="0" smtClean="0"/>
            </a:br>
            <a:r>
              <a:rPr lang="en-US" dirty="0" smtClean="0"/>
              <a:t>Systems</a:t>
            </a:r>
            <a:endParaRPr lang="en-US" dirty="0"/>
          </a:p>
        </p:txBody>
      </p:sp>
      <p:sp>
        <p:nvSpPr>
          <p:cNvPr id="3" name="Subtitle 2"/>
          <p:cNvSpPr>
            <a:spLocks noGrp="1"/>
          </p:cNvSpPr>
          <p:nvPr>
            <p:ph type="subTitle" idx="1"/>
          </p:nvPr>
        </p:nvSpPr>
        <p:spPr/>
        <p:txBody>
          <a:bodyPr/>
          <a:lstStyle/>
          <a:p>
            <a:r>
              <a:rPr lang="en-US"/>
              <a:t>Module </a:t>
            </a:r>
            <a:r>
              <a:rPr lang="en-US" smtClean="0"/>
              <a:t>7</a:t>
            </a:r>
            <a:endParaRPr lang="en-US" dirty="0"/>
          </a:p>
          <a:p>
            <a:r>
              <a:rPr lang="en-US" dirty="0"/>
              <a:t>ITSC205</a:t>
            </a:r>
          </a:p>
          <a:p>
            <a:r>
              <a:rPr lang="en-US" dirty="0"/>
              <a:t>Operating Systems Internals</a:t>
            </a:r>
          </a:p>
        </p:txBody>
      </p:sp>
      <p:sp>
        <p:nvSpPr>
          <p:cNvPr id="5" name="Footer Placeholder 4"/>
          <p:cNvSpPr>
            <a:spLocks noGrp="1"/>
          </p:cNvSpPr>
          <p:nvPr>
            <p:ph type="ftr" sz="quarter" idx="11"/>
          </p:nvPr>
        </p:nvSpPr>
        <p:spPr/>
        <p:txBody>
          <a:bodyPr/>
          <a:lstStyle/>
          <a:p>
            <a:r>
              <a:rPr lang="en-US" smtClean="0"/>
              <a:t>ITSC205 Operating Systems Internals</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File Attributes</a:t>
            </a:r>
          </a:p>
        </p:txBody>
      </p:sp>
      <p:sp>
        <p:nvSpPr>
          <p:cNvPr id="21507" name="Rectangle 3"/>
          <p:cNvSpPr>
            <a:spLocks noGrp="1" noChangeArrowheads="1"/>
          </p:cNvSpPr>
          <p:nvPr>
            <p:ph idx="1"/>
          </p:nvPr>
        </p:nvSpPr>
        <p:spPr>
          <a:xfrm>
            <a:off x="838200" y="1468786"/>
            <a:ext cx="11353800" cy="4351338"/>
          </a:xfrm>
        </p:spPr>
        <p:txBody>
          <a:bodyPr>
            <a:noAutofit/>
          </a:bodyPr>
          <a:lstStyle/>
          <a:p>
            <a:r>
              <a:rPr lang="en-US" altLang="en-US" sz="2400" b="1" dirty="0" smtClean="0"/>
              <a:t>Name</a:t>
            </a:r>
            <a:r>
              <a:rPr lang="en-US" altLang="en-US" sz="2400" dirty="0" smtClean="0"/>
              <a:t> – only information kept in human-readable form</a:t>
            </a:r>
          </a:p>
          <a:p>
            <a:r>
              <a:rPr lang="en-US" altLang="en-US" sz="2400" b="1" dirty="0" smtClean="0"/>
              <a:t>Identifier</a:t>
            </a:r>
            <a:r>
              <a:rPr lang="en-US" altLang="en-US" sz="2400" dirty="0" smtClean="0"/>
              <a:t> – unique tag (number) identifies file within file system</a:t>
            </a:r>
          </a:p>
          <a:p>
            <a:r>
              <a:rPr lang="en-US" altLang="en-US" sz="2400" b="1" dirty="0" smtClean="0"/>
              <a:t>Type</a:t>
            </a:r>
            <a:r>
              <a:rPr lang="en-US" altLang="en-US" sz="2400" dirty="0" smtClean="0"/>
              <a:t> – needed for systems that support different types</a:t>
            </a:r>
          </a:p>
          <a:p>
            <a:r>
              <a:rPr lang="en-US" altLang="en-US" sz="2400" b="1" dirty="0" smtClean="0"/>
              <a:t>Location</a:t>
            </a:r>
            <a:r>
              <a:rPr lang="en-US" altLang="en-US" sz="2400" dirty="0" smtClean="0"/>
              <a:t> – pointer to file location on device</a:t>
            </a:r>
          </a:p>
          <a:p>
            <a:r>
              <a:rPr lang="en-US" altLang="en-US" sz="2400" b="1" dirty="0" smtClean="0"/>
              <a:t>Size</a:t>
            </a:r>
            <a:r>
              <a:rPr lang="en-US" altLang="en-US" sz="2400" dirty="0" smtClean="0"/>
              <a:t> – current file size</a:t>
            </a:r>
          </a:p>
          <a:p>
            <a:r>
              <a:rPr lang="en-US" altLang="en-US" sz="2400" b="1" dirty="0" smtClean="0"/>
              <a:t>Protection</a:t>
            </a:r>
            <a:r>
              <a:rPr lang="en-US" altLang="en-US" sz="2400" dirty="0" smtClean="0"/>
              <a:t> – </a:t>
            </a:r>
            <a:r>
              <a:rPr lang="en-US" altLang="en-US" sz="2400" smtClean="0"/>
              <a:t>controls that </a:t>
            </a:r>
            <a:r>
              <a:rPr lang="en-US" altLang="en-US" sz="2400" dirty="0" smtClean="0"/>
              <a:t>can do reading, writing, executing</a:t>
            </a:r>
          </a:p>
          <a:p>
            <a:r>
              <a:rPr lang="en-US" altLang="en-US" sz="2400" b="1" dirty="0" smtClean="0"/>
              <a:t>Time, date, and user identification</a:t>
            </a:r>
            <a:r>
              <a:rPr lang="en-US" altLang="en-US" sz="2400" dirty="0" smtClean="0"/>
              <a:t> – data for protection, security, and usage monitoring</a:t>
            </a:r>
          </a:p>
          <a:p>
            <a:r>
              <a:rPr lang="en-US" altLang="en-US" sz="2400" dirty="0" smtClean="0"/>
              <a:t>Information about files are kept in the directory structure, which is maintained on the disk. Many variations, including extended file attributes such as file checksum</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451786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Linux File Types</a:t>
            </a:r>
          </a:p>
        </p:txBody>
      </p:sp>
      <p:sp>
        <p:nvSpPr>
          <p:cNvPr id="23555" name="Rectangle 3"/>
          <p:cNvSpPr>
            <a:spLocks noGrp="1" noChangeArrowheads="1"/>
          </p:cNvSpPr>
          <p:nvPr>
            <p:ph idx="1"/>
          </p:nvPr>
        </p:nvSpPr>
        <p:spPr>
          <a:xfrm>
            <a:off x="838200" y="1379576"/>
            <a:ext cx="10515600" cy="4351338"/>
          </a:xfrm>
        </p:spPr>
        <p:txBody>
          <a:bodyPr>
            <a:noAutofit/>
          </a:bodyPr>
          <a:lstStyle/>
          <a:p>
            <a:pPr eaLnBrk="1" hangingPunct="1">
              <a:lnSpc>
                <a:spcPct val="80000"/>
              </a:lnSpc>
              <a:buSzTx/>
              <a:buFont typeface="Wingdings" panose="05000000000000000000" pitchFamily="2" charset="2"/>
              <a:buChar char="§"/>
            </a:pPr>
            <a:r>
              <a:rPr lang="en-US" altLang="en-US" sz="2600" dirty="0"/>
              <a:t>In Linux file types are identify based on the </a:t>
            </a:r>
            <a:r>
              <a:rPr lang="en-US" altLang="en-US" sz="2600" b="1" dirty="0">
                <a:solidFill>
                  <a:srgbClr val="FF0000"/>
                </a:solidFill>
              </a:rPr>
              <a:t>magic number</a:t>
            </a:r>
            <a:r>
              <a:rPr lang="en-US" altLang="en-US" sz="2600" dirty="0"/>
              <a:t>. Magic numbers can be seen only with hex editors</a:t>
            </a:r>
          </a:p>
          <a:p>
            <a:pPr eaLnBrk="1" hangingPunct="1">
              <a:lnSpc>
                <a:spcPct val="80000"/>
              </a:lnSpc>
              <a:buSzTx/>
              <a:buFont typeface="Wingdings" panose="05000000000000000000" pitchFamily="2" charset="2"/>
              <a:buChar char="§"/>
            </a:pPr>
            <a:r>
              <a:rPr lang="en-US" altLang="en-US" sz="2600" dirty="0"/>
              <a:t>In Windows file types are identify based on the file </a:t>
            </a:r>
            <a:r>
              <a:rPr lang="en-US" altLang="en-US" sz="2600" dirty="0">
                <a:solidFill>
                  <a:srgbClr val="FF0000"/>
                </a:solidFill>
              </a:rPr>
              <a:t>extension</a:t>
            </a:r>
            <a:r>
              <a:rPr lang="en-US" altLang="en-US" sz="2600" dirty="0"/>
              <a:t> </a:t>
            </a:r>
          </a:p>
          <a:p>
            <a:pPr eaLnBrk="1" hangingPunct="1">
              <a:lnSpc>
                <a:spcPct val="80000"/>
              </a:lnSpc>
              <a:buSzTx/>
              <a:buFont typeface="Wingdings" panose="05000000000000000000" pitchFamily="2" charset="2"/>
              <a:buChar char="§"/>
            </a:pPr>
            <a:r>
              <a:rPr lang="en-US" altLang="en-US" sz="2600" b="1" dirty="0"/>
              <a:t>Linux supports the following file types:</a:t>
            </a:r>
          </a:p>
          <a:p>
            <a:pPr lvl="1" eaLnBrk="1" hangingPunct="1">
              <a:lnSpc>
                <a:spcPct val="80000"/>
              </a:lnSpc>
              <a:buSzTx/>
              <a:buFont typeface="Wingdings" panose="05000000000000000000" pitchFamily="2" charset="2"/>
              <a:buChar char="§"/>
            </a:pPr>
            <a:r>
              <a:rPr lang="en-US" altLang="en-US" sz="2600" dirty="0"/>
              <a:t>Regular    </a:t>
            </a:r>
          </a:p>
          <a:p>
            <a:pPr lvl="1" eaLnBrk="1" hangingPunct="1">
              <a:lnSpc>
                <a:spcPct val="80000"/>
              </a:lnSpc>
              <a:buSzTx/>
              <a:buFont typeface="Wingdings" panose="05000000000000000000" pitchFamily="2" charset="2"/>
              <a:buChar char="§"/>
            </a:pPr>
            <a:r>
              <a:rPr lang="en-US" altLang="en-US" sz="2600" dirty="0"/>
              <a:t>Directory</a:t>
            </a:r>
          </a:p>
          <a:p>
            <a:pPr lvl="1" eaLnBrk="1" hangingPunct="1">
              <a:lnSpc>
                <a:spcPct val="80000"/>
              </a:lnSpc>
              <a:buSzTx/>
              <a:buFont typeface="Wingdings" panose="05000000000000000000" pitchFamily="2" charset="2"/>
              <a:buChar char="§"/>
            </a:pPr>
            <a:r>
              <a:rPr lang="en-US" altLang="en-US" sz="2600" dirty="0"/>
              <a:t>Block</a:t>
            </a:r>
          </a:p>
          <a:p>
            <a:pPr lvl="1" eaLnBrk="1" hangingPunct="1">
              <a:lnSpc>
                <a:spcPct val="80000"/>
              </a:lnSpc>
              <a:buSzTx/>
              <a:buFont typeface="Wingdings" panose="05000000000000000000" pitchFamily="2" charset="2"/>
              <a:buChar char="§"/>
            </a:pPr>
            <a:r>
              <a:rPr lang="en-US" altLang="en-US" sz="2600" dirty="0"/>
              <a:t>FIFO</a:t>
            </a:r>
          </a:p>
          <a:p>
            <a:pPr lvl="1" eaLnBrk="1" hangingPunct="1">
              <a:lnSpc>
                <a:spcPct val="80000"/>
              </a:lnSpc>
              <a:buSzTx/>
              <a:buFont typeface="Wingdings" panose="05000000000000000000" pitchFamily="2" charset="2"/>
              <a:buChar char="§"/>
            </a:pPr>
            <a:r>
              <a:rPr lang="en-US" altLang="en-US" sz="2600" dirty="0"/>
              <a:t>Character </a:t>
            </a:r>
          </a:p>
          <a:p>
            <a:pPr lvl="1" eaLnBrk="1" hangingPunct="1">
              <a:lnSpc>
                <a:spcPct val="80000"/>
              </a:lnSpc>
              <a:buSzTx/>
              <a:buFont typeface="Wingdings" panose="05000000000000000000" pitchFamily="2" charset="2"/>
              <a:buChar char="§"/>
            </a:pPr>
            <a:r>
              <a:rPr lang="en-US" altLang="en-US" sz="2600" dirty="0"/>
              <a:t>Link (soft link)</a:t>
            </a:r>
          </a:p>
          <a:p>
            <a:pPr lvl="1" eaLnBrk="1" hangingPunct="1">
              <a:lnSpc>
                <a:spcPct val="80000"/>
              </a:lnSpc>
              <a:buSzTx/>
              <a:buFont typeface="Wingdings" panose="05000000000000000000" pitchFamily="2" charset="2"/>
              <a:buChar char="§"/>
            </a:pPr>
            <a:r>
              <a:rPr lang="en-US" altLang="en-US" sz="2600" dirty="0"/>
              <a:t>Socket</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2857869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Linux File Types</a:t>
            </a:r>
          </a:p>
        </p:txBody>
      </p:sp>
      <p:sp>
        <p:nvSpPr>
          <p:cNvPr id="25603" name="Rectangle 3"/>
          <p:cNvSpPr>
            <a:spLocks noGrp="1" noChangeArrowheads="1"/>
          </p:cNvSpPr>
          <p:nvPr>
            <p:ph idx="1"/>
          </p:nvPr>
        </p:nvSpPr>
        <p:spPr>
          <a:xfrm>
            <a:off x="838200" y="1379576"/>
            <a:ext cx="10515600" cy="4351338"/>
          </a:xfrm>
          <a:noFill/>
        </p:spPr>
        <p:txBody>
          <a:bodyPr>
            <a:normAutofit/>
          </a:bodyPr>
          <a:lstStyle/>
          <a:p>
            <a:pPr eaLnBrk="1" hangingPunct="1">
              <a:lnSpc>
                <a:spcPct val="90000"/>
              </a:lnSpc>
              <a:buFont typeface="Wingdings" panose="05000000000000000000" pitchFamily="2" charset="2"/>
              <a:buNone/>
            </a:pPr>
            <a:r>
              <a:rPr lang="en-US" altLang="en-US" sz="2000" dirty="0"/>
              <a:t>   </a:t>
            </a:r>
            <a:r>
              <a:rPr lang="en-US" altLang="en-US" dirty="0"/>
              <a:t>The file types are defined in /</a:t>
            </a:r>
            <a:r>
              <a:rPr lang="en-US" altLang="en-US" dirty="0" err="1"/>
              <a:t>usr</a:t>
            </a:r>
            <a:r>
              <a:rPr lang="en-US" altLang="en-US" dirty="0"/>
              <a:t>/include/</a:t>
            </a:r>
            <a:r>
              <a:rPr lang="en-US" altLang="en-US" dirty="0" err="1"/>
              <a:t>linux</a:t>
            </a:r>
            <a:r>
              <a:rPr lang="en-US" altLang="en-US" dirty="0"/>
              <a:t>/</a:t>
            </a:r>
            <a:r>
              <a:rPr lang="en-US" altLang="en-US" dirty="0" err="1"/>
              <a:t>stat.h</a:t>
            </a:r>
            <a:r>
              <a:rPr lang="en-US" altLang="en-US" dirty="0"/>
              <a:t> file</a:t>
            </a:r>
          </a:p>
          <a:p>
            <a:pPr lvl="1" eaLnBrk="1" hangingPunct="1">
              <a:lnSpc>
                <a:spcPct val="90000"/>
              </a:lnSpc>
              <a:buFont typeface="Wingdings" panose="05000000000000000000" pitchFamily="2" charset="2"/>
              <a:buChar char="§"/>
            </a:pPr>
            <a:r>
              <a:rPr lang="en-US" altLang="en-US" sz="3200" dirty="0"/>
              <a:t>#</a:t>
            </a:r>
            <a:r>
              <a:rPr lang="en-US" altLang="en-US" sz="2800" dirty="0"/>
              <a:t>define  S_IFREG		</a:t>
            </a:r>
          </a:p>
          <a:p>
            <a:pPr lvl="1" eaLnBrk="1" hangingPunct="1">
              <a:lnSpc>
                <a:spcPct val="90000"/>
              </a:lnSpc>
              <a:buFont typeface="Wingdings" panose="05000000000000000000" pitchFamily="2" charset="2"/>
              <a:buChar char="§"/>
            </a:pPr>
            <a:r>
              <a:rPr lang="en-US" altLang="en-US" sz="2800" dirty="0"/>
              <a:t>#define  S_IFDIR		</a:t>
            </a:r>
          </a:p>
          <a:p>
            <a:pPr lvl="1" eaLnBrk="1" hangingPunct="1">
              <a:lnSpc>
                <a:spcPct val="90000"/>
              </a:lnSpc>
              <a:buFont typeface="Wingdings" panose="05000000000000000000" pitchFamily="2" charset="2"/>
              <a:buChar char="§"/>
            </a:pPr>
            <a:r>
              <a:rPr lang="en-US" altLang="en-US" sz="2800" dirty="0"/>
              <a:t>#define  S_IFBLK		</a:t>
            </a:r>
          </a:p>
          <a:p>
            <a:pPr lvl="1" eaLnBrk="1" hangingPunct="1">
              <a:lnSpc>
                <a:spcPct val="90000"/>
              </a:lnSpc>
              <a:buFont typeface="Wingdings" panose="05000000000000000000" pitchFamily="2" charset="2"/>
              <a:buChar char="§"/>
            </a:pPr>
            <a:r>
              <a:rPr lang="en-US" altLang="en-US" sz="2800" dirty="0"/>
              <a:t>#define  S_IFIFO		</a:t>
            </a:r>
          </a:p>
          <a:p>
            <a:pPr lvl="1" eaLnBrk="1" hangingPunct="1">
              <a:lnSpc>
                <a:spcPct val="90000"/>
              </a:lnSpc>
              <a:buFont typeface="Wingdings" panose="05000000000000000000" pitchFamily="2" charset="2"/>
              <a:buChar char="§"/>
            </a:pPr>
            <a:r>
              <a:rPr lang="en-US" altLang="en-US" sz="2800" dirty="0"/>
              <a:t>#define  S_IFCHR		</a:t>
            </a:r>
          </a:p>
          <a:p>
            <a:pPr lvl="1" eaLnBrk="1" hangingPunct="1">
              <a:lnSpc>
                <a:spcPct val="90000"/>
              </a:lnSpc>
              <a:buFont typeface="Wingdings" panose="05000000000000000000" pitchFamily="2" charset="2"/>
              <a:buChar char="§"/>
            </a:pPr>
            <a:r>
              <a:rPr lang="en-US" altLang="en-US" sz="2800" dirty="0"/>
              <a:t>#define  S_IFLNK		</a:t>
            </a:r>
          </a:p>
          <a:p>
            <a:pPr lvl="1" eaLnBrk="1" hangingPunct="1">
              <a:lnSpc>
                <a:spcPct val="90000"/>
              </a:lnSpc>
              <a:buFont typeface="Wingdings" panose="05000000000000000000" pitchFamily="2" charset="2"/>
              <a:buChar char="§"/>
            </a:pPr>
            <a:r>
              <a:rPr lang="en-US" altLang="en-US" sz="2800" dirty="0"/>
              <a:t>#define  S_SOCK	</a:t>
            </a:r>
            <a:r>
              <a:rPr lang="en-US" altLang="en-US" sz="3200" dirty="0" smtClean="0"/>
              <a:t>	</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3037445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Linux File Types and Properties</a:t>
            </a:r>
          </a:p>
        </p:txBody>
      </p:sp>
      <p:sp>
        <p:nvSpPr>
          <p:cNvPr id="474115" name="Rectangle 3"/>
          <p:cNvSpPr>
            <a:spLocks noGrp="1" noChangeArrowheads="1"/>
          </p:cNvSpPr>
          <p:nvPr>
            <p:ph idx="1"/>
          </p:nvPr>
        </p:nvSpPr>
        <p:spPr>
          <a:xfrm>
            <a:off x="838200" y="1732118"/>
            <a:ext cx="10515600" cy="4351338"/>
          </a:xfrm>
        </p:spPr>
        <p:txBody>
          <a:bodyPr>
            <a:normAutofit/>
          </a:bodyPr>
          <a:lstStyle/>
          <a:p>
            <a:pPr eaLnBrk="1" hangingPunct="1">
              <a:lnSpc>
                <a:spcPct val="90000"/>
              </a:lnSpc>
              <a:buFont typeface="Wingdings" panose="05000000000000000000" pitchFamily="2" charset="2"/>
              <a:buNone/>
              <a:defRPr/>
            </a:pPr>
            <a:r>
              <a:rPr lang="en-US" dirty="0"/>
              <a:t>You can identify </a:t>
            </a:r>
            <a:r>
              <a:rPr lang="en-US" b="1" dirty="0"/>
              <a:t>file types </a:t>
            </a:r>
            <a:r>
              <a:rPr lang="en-US" dirty="0"/>
              <a:t>and details by</a:t>
            </a:r>
          </a:p>
          <a:p>
            <a:pPr eaLnBrk="1" hangingPunct="1">
              <a:lnSpc>
                <a:spcPct val="90000"/>
              </a:lnSpc>
              <a:buFont typeface="Wingdings" panose="05000000000000000000" pitchFamily="2" charset="2"/>
              <a:buNone/>
              <a:defRPr/>
            </a:pPr>
            <a:r>
              <a:rPr lang="en-US" dirty="0"/>
              <a:t>using the following commands:</a:t>
            </a:r>
          </a:p>
          <a:p>
            <a:pPr marL="457200" indent="-457200">
              <a:buFont typeface="Wingdings" panose="05000000000000000000" pitchFamily="2" charset="2"/>
              <a:buAutoNum type="arabicPeriod"/>
              <a:defRPr/>
            </a:pPr>
            <a:r>
              <a:rPr lang="en-US" dirty="0" err="1">
                <a:solidFill>
                  <a:srgbClr val="C00000"/>
                </a:solidFill>
              </a:rPr>
              <a:t>ls</a:t>
            </a:r>
            <a:r>
              <a:rPr lang="en-US" dirty="0">
                <a:solidFill>
                  <a:srgbClr val="C00000"/>
                </a:solidFill>
              </a:rPr>
              <a:t> –l</a:t>
            </a:r>
            <a:r>
              <a:rPr lang="en-US" dirty="0"/>
              <a:t> and </a:t>
            </a:r>
            <a:r>
              <a:rPr lang="en-US" dirty="0">
                <a:solidFill>
                  <a:srgbClr val="C00000"/>
                </a:solidFill>
              </a:rPr>
              <a:t>ls  -F </a:t>
            </a:r>
            <a:r>
              <a:rPr lang="en-US" dirty="0"/>
              <a:t>commands</a:t>
            </a:r>
          </a:p>
          <a:p>
            <a:pPr marL="457200" indent="-457200">
              <a:buFont typeface="Wingdings" panose="05000000000000000000" pitchFamily="2" charset="2"/>
              <a:buAutoNum type="arabicPeriod"/>
              <a:defRPr/>
            </a:pPr>
            <a:r>
              <a:rPr lang="en-US" dirty="0">
                <a:solidFill>
                  <a:srgbClr val="C00000"/>
                </a:solidFill>
              </a:rPr>
              <a:t>file</a:t>
            </a:r>
            <a:r>
              <a:rPr lang="en-US" dirty="0"/>
              <a:t> command and the file name</a:t>
            </a:r>
          </a:p>
          <a:p>
            <a:pPr marL="457200" indent="-457200">
              <a:buFont typeface="Wingdings" panose="05000000000000000000" pitchFamily="2" charset="2"/>
              <a:buAutoNum type="arabicPeriod"/>
              <a:defRPr/>
            </a:pPr>
            <a:r>
              <a:rPr lang="en-US" dirty="0"/>
              <a:t>File Browser (GUI), usually located under system tools</a:t>
            </a:r>
          </a:p>
          <a:p>
            <a:pPr marL="457200" indent="-457200">
              <a:buNone/>
              <a:defRPr/>
            </a:pPr>
            <a:endParaRPr lang="en-US" dirty="0"/>
          </a:p>
          <a:p>
            <a:pPr marL="457200" indent="-457200">
              <a:buNone/>
              <a:defRPr/>
            </a:pPr>
            <a:endParaRPr 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13</a:t>
            </a:fld>
            <a:endParaRPr lang="en-US"/>
          </a:p>
        </p:txBody>
      </p:sp>
    </p:spTree>
    <p:extLst>
      <p:ext uri="{BB962C8B-B14F-4D97-AF65-F5344CB8AC3E}">
        <p14:creationId xmlns:p14="http://schemas.microsoft.com/office/powerpoint/2010/main" val="952512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30956"/>
            <a:ext cx="10515600" cy="1325563"/>
          </a:xfrm>
        </p:spPr>
        <p:txBody>
          <a:bodyPr/>
          <a:lstStyle/>
          <a:p>
            <a:pPr eaLnBrk="1" hangingPunct="1"/>
            <a:r>
              <a:rPr lang="en-US" altLang="en-US" dirty="0" smtClean="0"/>
              <a:t>Linux File Types and Attributes</a:t>
            </a:r>
          </a:p>
        </p:txBody>
      </p:sp>
      <p:pic>
        <p:nvPicPr>
          <p:cNvPr id="2969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6" y="1073150"/>
            <a:ext cx="77247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cxnSp>
        <p:nvCxnSpPr>
          <p:cNvPr id="29700" name="Straight Connector 12"/>
          <p:cNvCxnSpPr>
            <a:cxnSpLocks noChangeShapeType="1"/>
          </p:cNvCxnSpPr>
          <p:nvPr/>
        </p:nvCxnSpPr>
        <p:spPr bwMode="auto">
          <a:xfrm rot="5400000">
            <a:off x="407988" y="3421063"/>
            <a:ext cx="3733800" cy="3175"/>
          </a:xfrm>
          <a:prstGeom prst="line">
            <a:avLst/>
          </a:prstGeom>
          <a:noFill/>
          <a:ln w="12700"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9701" name="Straight Connector 13"/>
          <p:cNvCxnSpPr>
            <a:cxnSpLocks noChangeShapeType="1"/>
          </p:cNvCxnSpPr>
          <p:nvPr/>
        </p:nvCxnSpPr>
        <p:spPr bwMode="auto">
          <a:xfrm rot="5400000">
            <a:off x="274638" y="3421063"/>
            <a:ext cx="3733800" cy="3175"/>
          </a:xfrm>
          <a:prstGeom prst="line">
            <a:avLst/>
          </a:prstGeom>
          <a:noFill/>
          <a:ln w="12700"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9702" name="Straight Connector 23"/>
          <p:cNvCxnSpPr>
            <a:cxnSpLocks noChangeShapeType="1"/>
          </p:cNvCxnSpPr>
          <p:nvPr/>
        </p:nvCxnSpPr>
        <p:spPr bwMode="auto">
          <a:xfrm rot="5400000">
            <a:off x="1447007" y="3421857"/>
            <a:ext cx="3733800" cy="1587"/>
          </a:xfrm>
          <a:prstGeom prst="line">
            <a:avLst/>
          </a:prstGeom>
          <a:noFill/>
          <a:ln w="12700" cap="sq" algn="ctr">
            <a:solidFill>
              <a:srgbClr val="00B0F0"/>
            </a:solidFill>
            <a:round/>
            <a:headEnd type="none" w="sm" len="sm"/>
            <a:tailEnd type="none" w="sm" len="sm"/>
          </a:ln>
          <a:extLst>
            <a:ext uri="{909E8E84-426E-40DD-AFC4-6F175D3DCCD1}">
              <a14:hiddenFill xmlns:a14="http://schemas.microsoft.com/office/drawing/2010/main">
                <a:noFill/>
              </a14:hiddenFill>
            </a:ext>
          </a:extLst>
        </p:spPr>
      </p:cxnSp>
      <p:cxnSp>
        <p:nvCxnSpPr>
          <p:cNvPr id="29703" name="Straight Connector 28"/>
          <p:cNvCxnSpPr>
            <a:cxnSpLocks noChangeShapeType="1"/>
          </p:cNvCxnSpPr>
          <p:nvPr/>
        </p:nvCxnSpPr>
        <p:spPr bwMode="auto">
          <a:xfrm>
            <a:off x="2386013" y="5286375"/>
            <a:ext cx="914400" cy="1588"/>
          </a:xfrm>
          <a:prstGeom prst="line">
            <a:avLst/>
          </a:prstGeom>
          <a:noFill/>
          <a:ln w="12700" cap="sq" algn="ctr">
            <a:solidFill>
              <a:srgbClr val="00B0F0"/>
            </a:solidFill>
            <a:round/>
            <a:headEnd type="none" w="sm" len="sm"/>
            <a:tailEnd type="none" w="sm" len="sm"/>
          </a:ln>
          <a:extLst>
            <a:ext uri="{909E8E84-426E-40DD-AFC4-6F175D3DCCD1}">
              <a14:hiddenFill xmlns:a14="http://schemas.microsoft.com/office/drawing/2010/main">
                <a:noFill/>
              </a14:hiddenFill>
            </a:ext>
          </a:extLst>
        </p:spPr>
      </p:cxnSp>
      <p:sp>
        <p:nvSpPr>
          <p:cNvPr id="29704" name="TextBox 32"/>
          <p:cNvSpPr txBox="1">
            <a:spLocks noChangeArrowheads="1"/>
          </p:cNvSpPr>
          <p:nvPr/>
        </p:nvSpPr>
        <p:spPr bwMode="auto">
          <a:xfrm>
            <a:off x="2103438" y="5561014"/>
            <a:ext cx="6584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File Type   Permissions  Hard Links  Size  Time Stamp</a:t>
            </a:r>
            <a:endParaRPr kumimoji="0" lang="en-CA" altLang="en-US">
              <a:latin typeface="Verdana" panose="020B0604030504040204" pitchFamily="34" charset="0"/>
            </a:endParaRPr>
          </a:p>
        </p:txBody>
      </p:sp>
      <p:cxnSp>
        <p:nvCxnSpPr>
          <p:cNvPr id="29705" name="Straight Arrow Connector 34"/>
          <p:cNvCxnSpPr>
            <a:cxnSpLocks noChangeShapeType="1"/>
          </p:cNvCxnSpPr>
          <p:nvPr/>
        </p:nvCxnSpPr>
        <p:spPr bwMode="auto">
          <a:xfrm flipH="1" flipV="1">
            <a:off x="2908300" y="5329238"/>
            <a:ext cx="901700" cy="315912"/>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6" name="Straight Arrow Connector 37"/>
          <p:cNvCxnSpPr>
            <a:cxnSpLocks noChangeShapeType="1"/>
          </p:cNvCxnSpPr>
          <p:nvPr/>
        </p:nvCxnSpPr>
        <p:spPr bwMode="auto">
          <a:xfrm flipH="1" flipV="1">
            <a:off x="2228851" y="5314951"/>
            <a:ext cx="314325" cy="271463"/>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7" name="Straight Arrow Connector 34"/>
          <p:cNvCxnSpPr>
            <a:cxnSpLocks noChangeShapeType="1"/>
          </p:cNvCxnSpPr>
          <p:nvPr/>
        </p:nvCxnSpPr>
        <p:spPr bwMode="auto">
          <a:xfrm flipH="1" flipV="1">
            <a:off x="3494089" y="5276850"/>
            <a:ext cx="1685925" cy="349250"/>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8" name="Straight Arrow Connector 34"/>
          <p:cNvCxnSpPr>
            <a:cxnSpLocks noChangeShapeType="1"/>
          </p:cNvCxnSpPr>
          <p:nvPr/>
        </p:nvCxnSpPr>
        <p:spPr bwMode="auto">
          <a:xfrm flipH="1" flipV="1">
            <a:off x="5027613" y="5276850"/>
            <a:ext cx="1517650" cy="349250"/>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9" name="Straight Arrow Connector 34"/>
          <p:cNvCxnSpPr>
            <a:cxnSpLocks noChangeShapeType="1"/>
          </p:cNvCxnSpPr>
          <p:nvPr/>
        </p:nvCxnSpPr>
        <p:spPr bwMode="auto">
          <a:xfrm flipH="1" flipV="1">
            <a:off x="6532563" y="5322888"/>
            <a:ext cx="1517650" cy="349250"/>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4256458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Linux File Types and ls –l command</a:t>
            </a:r>
            <a:endParaRPr lang="en-CA" altLang="en-US" dirty="0" smtClean="0"/>
          </a:p>
        </p:txBody>
      </p:sp>
      <p:sp>
        <p:nvSpPr>
          <p:cNvPr id="31747" name="Content Placeholder 2"/>
          <p:cNvSpPr>
            <a:spLocks noGrp="1"/>
          </p:cNvSpPr>
          <p:nvPr>
            <p:ph idx="1"/>
          </p:nvPr>
        </p:nvSpPr>
        <p:spPr>
          <a:xfrm>
            <a:off x="838200" y="1446484"/>
            <a:ext cx="10515600" cy="4351338"/>
          </a:xfrm>
        </p:spPr>
        <p:txBody>
          <a:bodyPr>
            <a:noAutofit/>
          </a:bodyPr>
          <a:lstStyle/>
          <a:p>
            <a:pPr>
              <a:buFont typeface="Wingdings" panose="05000000000000000000" pitchFamily="2" charset="2"/>
              <a:buChar char="§"/>
            </a:pPr>
            <a:r>
              <a:rPr lang="en-US" altLang="en-US" dirty="0">
                <a:solidFill>
                  <a:srgbClr val="C00000"/>
                </a:solidFill>
              </a:rPr>
              <a:t>–</a:t>
            </a:r>
            <a:r>
              <a:rPr lang="en-US" altLang="en-US" dirty="0"/>
              <a:t> (dash) in the first column represents a regular file</a:t>
            </a:r>
          </a:p>
          <a:p>
            <a:pPr>
              <a:buFont typeface="Wingdings" panose="05000000000000000000" pitchFamily="2" charset="2"/>
              <a:buChar char="§"/>
            </a:pPr>
            <a:r>
              <a:rPr lang="en-US" altLang="en-US" dirty="0"/>
              <a:t>Letter</a:t>
            </a:r>
            <a:r>
              <a:rPr lang="en-US" altLang="en-US" dirty="0">
                <a:solidFill>
                  <a:srgbClr val="C00000"/>
                </a:solidFill>
              </a:rPr>
              <a:t> d</a:t>
            </a:r>
            <a:r>
              <a:rPr lang="en-US" altLang="en-US" dirty="0"/>
              <a:t> in the first column represents a directory</a:t>
            </a:r>
          </a:p>
          <a:p>
            <a:pPr>
              <a:buFont typeface="Wingdings" panose="05000000000000000000" pitchFamily="2" charset="2"/>
              <a:buChar char="§"/>
            </a:pPr>
            <a:r>
              <a:rPr lang="en-US" altLang="en-US" dirty="0"/>
              <a:t>Letter</a:t>
            </a:r>
            <a:r>
              <a:rPr lang="en-US" altLang="en-US" dirty="0">
                <a:solidFill>
                  <a:srgbClr val="C00000"/>
                </a:solidFill>
              </a:rPr>
              <a:t>  l</a:t>
            </a:r>
            <a:r>
              <a:rPr lang="en-US" altLang="en-US" dirty="0"/>
              <a:t> (el) in the first column represents a link or shortcut</a:t>
            </a:r>
          </a:p>
          <a:p>
            <a:pPr eaLnBrk="1" hangingPunct="1">
              <a:lnSpc>
                <a:spcPct val="80000"/>
              </a:lnSpc>
              <a:buSzTx/>
              <a:buFont typeface="Wingdings" panose="05000000000000000000" pitchFamily="2" charset="2"/>
              <a:buChar char="§"/>
            </a:pPr>
            <a:r>
              <a:rPr lang="en-US" altLang="en-US" dirty="0"/>
              <a:t>ls  –l</a:t>
            </a:r>
          </a:p>
          <a:p>
            <a:pPr lvl="2" eaLnBrk="1" hangingPunct="1">
              <a:lnSpc>
                <a:spcPct val="80000"/>
              </a:lnSpc>
              <a:buSzTx/>
              <a:buFont typeface="Wingdings" panose="05000000000000000000" pitchFamily="2" charset="2"/>
              <a:buChar char="§"/>
            </a:pPr>
            <a:r>
              <a:rPr lang="en-US" altLang="en-US" sz="2800" dirty="0">
                <a:solidFill>
                  <a:srgbClr val="FF0000"/>
                </a:solidFill>
              </a:rPr>
              <a:t>-</a:t>
            </a:r>
            <a:r>
              <a:rPr lang="en-US" altLang="en-US" sz="2800" dirty="0">
                <a:solidFill>
                  <a:srgbClr val="800000"/>
                </a:solidFill>
              </a:rPr>
              <a:t>  </a:t>
            </a:r>
            <a:r>
              <a:rPr lang="en-US" altLang="en-US" sz="2800" dirty="0" err="1"/>
              <a:t>rw</a:t>
            </a:r>
            <a:r>
              <a:rPr lang="en-US" altLang="en-US" sz="2800" dirty="0"/>
              <a:t>-r --r --      </a:t>
            </a:r>
            <a:r>
              <a:rPr lang="en-US" altLang="en-US" sz="2800" dirty="0" smtClean="0"/>
              <a:t> Regular </a:t>
            </a:r>
            <a:r>
              <a:rPr lang="en-US" altLang="en-US" sz="2800" dirty="0"/>
              <a:t>file</a:t>
            </a:r>
          </a:p>
          <a:p>
            <a:pPr lvl="2" eaLnBrk="1" hangingPunct="1">
              <a:lnSpc>
                <a:spcPct val="80000"/>
              </a:lnSpc>
              <a:buSzTx/>
              <a:buFont typeface="Wingdings" panose="05000000000000000000" pitchFamily="2" charset="2"/>
              <a:buChar char="§"/>
            </a:pPr>
            <a:r>
              <a:rPr lang="en-US" altLang="en-US" sz="2800" dirty="0">
                <a:solidFill>
                  <a:srgbClr val="FF0000"/>
                </a:solidFill>
              </a:rPr>
              <a:t>d</a:t>
            </a:r>
            <a:r>
              <a:rPr lang="en-US" altLang="en-US" sz="2800" dirty="0">
                <a:solidFill>
                  <a:srgbClr val="800000"/>
                </a:solidFill>
              </a:rPr>
              <a:t> </a:t>
            </a:r>
            <a:r>
              <a:rPr lang="en-US" altLang="en-US" sz="2800" dirty="0" err="1"/>
              <a:t>rwxr</a:t>
            </a:r>
            <a:r>
              <a:rPr lang="en-US" altLang="en-US" sz="2800" dirty="0"/>
              <a:t>-</a:t>
            </a:r>
            <a:r>
              <a:rPr lang="en-US" altLang="en-US" sz="2800" dirty="0" err="1"/>
              <a:t>xr</a:t>
            </a:r>
            <a:r>
              <a:rPr lang="en-US" altLang="en-US" sz="2800" dirty="0"/>
              <a:t>-x        Directory</a:t>
            </a:r>
          </a:p>
          <a:p>
            <a:pPr lvl="2" eaLnBrk="1" hangingPunct="1">
              <a:lnSpc>
                <a:spcPct val="80000"/>
              </a:lnSpc>
              <a:buSzTx/>
              <a:buFont typeface="Wingdings" panose="05000000000000000000" pitchFamily="2" charset="2"/>
              <a:buChar char="§"/>
            </a:pPr>
            <a:r>
              <a:rPr lang="en-US" altLang="en-US" sz="2800" dirty="0">
                <a:solidFill>
                  <a:srgbClr val="FF0000"/>
                </a:solidFill>
              </a:rPr>
              <a:t>l</a:t>
            </a:r>
            <a:r>
              <a:rPr lang="en-US" altLang="en-US" sz="2800" dirty="0">
                <a:solidFill>
                  <a:srgbClr val="800000"/>
                </a:solidFill>
              </a:rPr>
              <a:t>  </a:t>
            </a:r>
            <a:r>
              <a:rPr lang="en-US" altLang="en-US" sz="2800" dirty="0" err="1"/>
              <a:t>rw</a:t>
            </a:r>
            <a:r>
              <a:rPr lang="en-US" altLang="en-US" sz="2800" dirty="0"/>
              <a:t>-r --r --       </a:t>
            </a:r>
            <a:r>
              <a:rPr lang="en-US" altLang="en-US" sz="2800" dirty="0" smtClean="0"/>
              <a:t>link </a:t>
            </a:r>
            <a:r>
              <a:rPr lang="en-US" altLang="en-US" sz="2800" dirty="0"/>
              <a:t>file</a:t>
            </a:r>
          </a:p>
          <a:p>
            <a:pPr lvl="2" eaLnBrk="1" hangingPunct="1">
              <a:lnSpc>
                <a:spcPct val="80000"/>
              </a:lnSpc>
              <a:buSzTx/>
              <a:buFont typeface="Wingdings" panose="05000000000000000000" pitchFamily="2" charset="2"/>
              <a:buChar char="§"/>
            </a:pPr>
            <a:r>
              <a:rPr lang="en-US" altLang="en-US" sz="2800" dirty="0">
                <a:solidFill>
                  <a:srgbClr val="FF0000"/>
                </a:solidFill>
              </a:rPr>
              <a:t>b</a:t>
            </a:r>
            <a:r>
              <a:rPr lang="en-US" altLang="en-US" sz="2800" dirty="0"/>
              <a:t> </a:t>
            </a:r>
            <a:r>
              <a:rPr lang="en-US" altLang="en-US" sz="2800" dirty="0" err="1"/>
              <a:t>rw</a:t>
            </a:r>
            <a:r>
              <a:rPr lang="en-US" altLang="en-US" sz="2800" dirty="0"/>
              <a:t>-</a:t>
            </a:r>
            <a:r>
              <a:rPr lang="en-US" altLang="en-US" sz="2800" dirty="0" err="1"/>
              <a:t>rw</a:t>
            </a:r>
            <a:r>
              <a:rPr lang="en-US" altLang="en-US" sz="2800" dirty="0"/>
              <a:t>----        block in /dev directory   </a:t>
            </a:r>
          </a:p>
          <a:p>
            <a:pPr lvl="2" eaLnBrk="1" hangingPunct="1">
              <a:lnSpc>
                <a:spcPct val="80000"/>
              </a:lnSpc>
              <a:buSzTx/>
              <a:buFont typeface="Wingdings" panose="05000000000000000000" pitchFamily="2" charset="2"/>
              <a:buChar char="§"/>
            </a:pPr>
            <a:r>
              <a:rPr lang="en-US" altLang="en-US" sz="2800" dirty="0">
                <a:solidFill>
                  <a:srgbClr val="FF0000"/>
                </a:solidFill>
              </a:rPr>
              <a:t>c</a:t>
            </a:r>
            <a:r>
              <a:rPr lang="en-US" altLang="en-US" sz="2800" dirty="0"/>
              <a:t> </a:t>
            </a:r>
            <a:r>
              <a:rPr lang="en-US" altLang="en-US" sz="2800" dirty="0" err="1"/>
              <a:t>rw</a:t>
            </a:r>
            <a:r>
              <a:rPr lang="en-US" altLang="en-US" sz="2800" dirty="0"/>
              <a:t>-</a:t>
            </a:r>
            <a:r>
              <a:rPr lang="en-US" altLang="en-US" sz="2800" dirty="0" err="1"/>
              <a:t>rw</a:t>
            </a:r>
            <a:r>
              <a:rPr lang="en-US" altLang="en-US" sz="2800" dirty="0"/>
              <a:t>----        character in /dev directory</a:t>
            </a:r>
          </a:p>
          <a:p>
            <a:pPr lvl="1" eaLnBrk="1" hangingPunct="1">
              <a:lnSpc>
                <a:spcPct val="80000"/>
              </a:lnSpc>
              <a:buFont typeface="Wingdings" panose="05000000000000000000" pitchFamily="2" charset="2"/>
              <a:buChar char="§"/>
            </a:pPr>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599057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File/Directory commands</a:t>
            </a:r>
          </a:p>
        </p:txBody>
      </p:sp>
      <p:sp>
        <p:nvSpPr>
          <p:cNvPr id="33795" name="Rectangle 3"/>
          <p:cNvSpPr>
            <a:spLocks noGrp="1" noChangeArrowheads="1"/>
          </p:cNvSpPr>
          <p:nvPr>
            <p:ph idx="1"/>
          </p:nvPr>
        </p:nvSpPr>
        <p:spPr>
          <a:xfrm>
            <a:off x="838200" y="1665211"/>
            <a:ext cx="10515600" cy="4351338"/>
          </a:xfrm>
        </p:spPr>
        <p:txBody>
          <a:bodyPr/>
          <a:lstStyle/>
          <a:p>
            <a:pPr eaLnBrk="1" hangingPunct="1">
              <a:lnSpc>
                <a:spcPct val="90000"/>
              </a:lnSpc>
              <a:buFont typeface="Wingdings" panose="05000000000000000000" pitchFamily="2" charset="2"/>
              <a:buChar char="q"/>
            </a:pPr>
            <a:r>
              <a:rPr lang="en-US" altLang="en-US" sz="2400" dirty="0"/>
              <a:t>Some commands to manage file are:</a:t>
            </a:r>
          </a:p>
          <a:p>
            <a:pPr lvl="1" eaLnBrk="1" hangingPunct="1">
              <a:lnSpc>
                <a:spcPct val="90000"/>
              </a:lnSpc>
              <a:buFont typeface="Wingdings" panose="05000000000000000000" pitchFamily="2" charset="2"/>
              <a:buChar char="q"/>
            </a:pPr>
            <a:r>
              <a:rPr lang="en-US" altLang="en-US" sz="2900" dirty="0"/>
              <a:t>touch</a:t>
            </a:r>
          </a:p>
          <a:p>
            <a:pPr lvl="1" eaLnBrk="1" hangingPunct="1">
              <a:lnSpc>
                <a:spcPct val="90000"/>
              </a:lnSpc>
              <a:buFont typeface="Wingdings" panose="05000000000000000000" pitchFamily="2" charset="2"/>
              <a:buChar char="q"/>
            </a:pPr>
            <a:r>
              <a:rPr lang="en-US" altLang="en-US" sz="2900" dirty="0"/>
              <a:t>mv			</a:t>
            </a:r>
          </a:p>
          <a:p>
            <a:pPr lvl="1" eaLnBrk="1" hangingPunct="1">
              <a:lnSpc>
                <a:spcPct val="90000"/>
              </a:lnSpc>
              <a:buFont typeface="Wingdings" panose="05000000000000000000" pitchFamily="2" charset="2"/>
              <a:buChar char="q"/>
            </a:pPr>
            <a:r>
              <a:rPr lang="en-US" altLang="en-US" sz="2900" dirty="0" err="1"/>
              <a:t>cp</a:t>
            </a:r>
            <a:endParaRPr lang="en-US" altLang="en-US" sz="2900" dirty="0"/>
          </a:p>
          <a:p>
            <a:pPr lvl="1" eaLnBrk="1" hangingPunct="1">
              <a:lnSpc>
                <a:spcPct val="90000"/>
              </a:lnSpc>
              <a:buFont typeface="Wingdings" panose="05000000000000000000" pitchFamily="2" charset="2"/>
              <a:buChar char="q"/>
            </a:pPr>
            <a:r>
              <a:rPr lang="en-US" altLang="en-US" sz="2900" dirty="0" err="1"/>
              <a:t>rm</a:t>
            </a:r>
            <a:endParaRPr lang="en-US" altLang="en-US" sz="2900" dirty="0"/>
          </a:p>
          <a:p>
            <a:pPr lvl="1" eaLnBrk="1" hangingPunct="1">
              <a:lnSpc>
                <a:spcPct val="90000"/>
              </a:lnSpc>
              <a:buFont typeface="Wingdings" panose="05000000000000000000" pitchFamily="2" charset="2"/>
              <a:buChar char="q"/>
            </a:pPr>
            <a:r>
              <a:rPr lang="en-US" altLang="en-US" sz="2900" dirty="0"/>
              <a:t>grep</a:t>
            </a:r>
          </a:p>
          <a:p>
            <a:pPr lvl="1" eaLnBrk="1" hangingPunct="1">
              <a:lnSpc>
                <a:spcPct val="90000"/>
              </a:lnSpc>
              <a:buFont typeface="Wingdings" panose="05000000000000000000" pitchFamily="2" charset="2"/>
              <a:buChar char="q"/>
            </a:pPr>
            <a:r>
              <a:rPr lang="en-US" altLang="en-US" sz="2900" dirty="0"/>
              <a:t>cat</a:t>
            </a:r>
          </a:p>
          <a:p>
            <a:pPr lvl="1" eaLnBrk="1" hangingPunct="1">
              <a:lnSpc>
                <a:spcPct val="90000"/>
              </a:lnSpc>
              <a:buFont typeface="Wingdings" panose="05000000000000000000" pitchFamily="2" charset="2"/>
              <a:buChar char="q"/>
            </a:pPr>
            <a:r>
              <a:rPr lang="en-US" altLang="en-US" sz="2900" dirty="0"/>
              <a:t>cut</a:t>
            </a:r>
          </a:p>
          <a:p>
            <a:pPr lvl="1" eaLnBrk="1" hangingPunct="1">
              <a:lnSpc>
                <a:spcPct val="90000"/>
              </a:lnSpc>
              <a:buFont typeface="Wingdings" panose="05000000000000000000" pitchFamily="2" charset="2"/>
              <a:buChar char="q"/>
            </a:pPr>
            <a:r>
              <a:rPr lang="en-US" altLang="en-US" sz="2900" dirty="0"/>
              <a:t>ln		</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2241681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altLang="en-US" smtClean="0"/>
              <a:t>Directory commands</a:t>
            </a:r>
          </a:p>
        </p:txBody>
      </p:sp>
      <p:sp>
        <p:nvSpPr>
          <p:cNvPr id="35843" name="Rectangle 3"/>
          <p:cNvSpPr>
            <a:spLocks noGrp="1" noChangeArrowheads="1"/>
          </p:cNvSpPr>
          <p:nvPr>
            <p:ph idx="1"/>
          </p:nvPr>
        </p:nvSpPr>
        <p:spPr>
          <a:xfrm>
            <a:off x="838200" y="1690688"/>
            <a:ext cx="10515600" cy="4351338"/>
          </a:xfrm>
        </p:spPr>
        <p:txBody>
          <a:bodyPr/>
          <a:lstStyle/>
          <a:p>
            <a:pPr eaLnBrk="1" hangingPunct="1">
              <a:buFont typeface="Wingdings" panose="05000000000000000000" pitchFamily="2" charset="2"/>
              <a:buChar char="q"/>
            </a:pPr>
            <a:r>
              <a:rPr lang="en-US" altLang="en-US" dirty="0"/>
              <a:t>Commands to manage directories are:</a:t>
            </a:r>
          </a:p>
          <a:p>
            <a:pPr lvl="1" eaLnBrk="1" hangingPunct="1">
              <a:buFont typeface="Wingdings" panose="05000000000000000000" pitchFamily="2" charset="2"/>
              <a:buChar char="q"/>
            </a:pPr>
            <a:r>
              <a:rPr lang="en-US" altLang="en-US" sz="2900" dirty="0"/>
              <a:t>tree</a:t>
            </a:r>
          </a:p>
          <a:p>
            <a:pPr lvl="1" eaLnBrk="1" hangingPunct="1">
              <a:buFont typeface="Wingdings" panose="05000000000000000000" pitchFamily="2" charset="2"/>
              <a:buChar char="q"/>
            </a:pPr>
            <a:r>
              <a:rPr lang="en-US" altLang="en-US" sz="2900" dirty="0"/>
              <a:t>ls</a:t>
            </a:r>
          </a:p>
          <a:p>
            <a:pPr lvl="1" eaLnBrk="1" hangingPunct="1">
              <a:buFont typeface="Wingdings" panose="05000000000000000000" pitchFamily="2" charset="2"/>
              <a:buChar char="q"/>
            </a:pPr>
            <a:r>
              <a:rPr lang="en-US" altLang="en-US" sz="2900" dirty="0"/>
              <a:t>cd			</a:t>
            </a:r>
          </a:p>
          <a:p>
            <a:pPr lvl="1" eaLnBrk="1" hangingPunct="1">
              <a:buFont typeface="Wingdings" panose="05000000000000000000" pitchFamily="2" charset="2"/>
              <a:buChar char="q"/>
            </a:pPr>
            <a:r>
              <a:rPr lang="en-US" altLang="en-US" sz="2900" dirty="0" err="1"/>
              <a:t>pwd</a:t>
            </a:r>
            <a:r>
              <a:rPr lang="en-US" altLang="en-US" sz="2900" dirty="0"/>
              <a:t>		</a:t>
            </a:r>
          </a:p>
          <a:p>
            <a:pPr lvl="1" eaLnBrk="1" hangingPunct="1">
              <a:buFont typeface="Wingdings" panose="05000000000000000000" pitchFamily="2" charset="2"/>
              <a:buChar char="q"/>
            </a:pPr>
            <a:r>
              <a:rPr lang="en-US" altLang="en-US" sz="2900" dirty="0" err="1"/>
              <a:t>mkdir</a:t>
            </a:r>
            <a:r>
              <a:rPr lang="en-US" altLang="en-US" sz="2900" dirty="0"/>
              <a:t>			</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2924373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446936" y="1742016"/>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914400" indent="-457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20000"/>
              </a:spcBef>
              <a:buClr>
                <a:schemeClr val="bg2"/>
              </a:buClr>
              <a:buSzPct val="75000"/>
              <a:buFontTx/>
              <a:buAutoNum type="arabicPeriod"/>
            </a:pPr>
            <a:r>
              <a:rPr kumimoji="0" lang="en-US" altLang="en-US" sz="3600" dirty="0">
                <a:latin typeface="Times New Roman" panose="02020603050405020304" pitchFamily="18" charset="0"/>
              </a:rPr>
              <a:t>Create</a:t>
            </a:r>
          </a:p>
          <a:p>
            <a:pPr lvl="1">
              <a:spcBef>
                <a:spcPct val="20000"/>
              </a:spcBef>
              <a:buClr>
                <a:schemeClr val="bg2"/>
              </a:buClr>
              <a:buSzPct val="75000"/>
              <a:buFontTx/>
              <a:buAutoNum type="arabicPeriod"/>
            </a:pPr>
            <a:r>
              <a:rPr kumimoji="0" lang="en-US" altLang="en-US" sz="3600" dirty="0">
                <a:latin typeface="Times New Roman" panose="02020603050405020304" pitchFamily="18" charset="0"/>
              </a:rPr>
              <a:t>Delete</a:t>
            </a:r>
          </a:p>
          <a:p>
            <a:pPr lvl="1">
              <a:spcBef>
                <a:spcPct val="20000"/>
              </a:spcBef>
              <a:buClr>
                <a:schemeClr val="bg2"/>
              </a:buClr>
              <a:buSzPct val="75000"/>
              <a:buFontTx/>
              <a:buAutoNum type="arabicPeriod"/>
            </a:pPr>
            <a:r>
              <a:rPr kumimoji="0" lang="en-US" altLang="en-US" sz="3600" dirty="0">
                <a:latin typeface="Times New Roman" panose="02020603050405020304" pitchFamily="18" charset="0"/>
              </a:rPr>
              <a:t>Open()</a:t>
            </a:r>
          </a:p>
          <a:p>
            <a:pPr lvl="1">
              <a:spcBef>
                <a:spcPct val="20000"/>
              </a:spcBef>
              <a:buClr>
                <a:schemeClr val="bg2"/>
              </a:buClr>
              <a:buSzPct val="75000"/>
              <a:buFontTx/>
              <a:buAutoNum type="arabicPeriod"/>
            </a:pPr>
            <a:r>
              <a:rPr kumimoji="0" lang="en-US" altLang="en-US" sz="3600" dirty="0">
                <a:latin typeface="Times New Roman" panose="02020603050405020304" pitchFamily="18" charset="0"/>
              </a:rPr>
              <a:t>Close()</a:t>
            </a:r>
          </a:p>
          <a:p>
            <a:pPr lvl="1">
              <a:spcBef>
                <a:spcPct val="20000"/>
              </a:spcBef>
              <a:buClr>
                <a:schemeClr val="bg2"/>
              </a:buClr>
              <a:buSzPct val="75000"/>
              <a:buFontTx/>
              <a:buAutoNum type="arabicPeriod"/>
            </a:pPr>
            <a:r>
              <a:rPr kumimoji="0" lang="en-US" altLang="en-US" sz="3600" dirty="0">
                <a:latin typeface="Times New Roman" panose="02020603050405020304" pitchFamily="18" charset="0"/>
              </a:rPr>
              <a:t>Read()</a:t>
            </a:r>
          </a:p>
          <a:p>
            <a:pPr lvl="1">
              <a:spcBef>
                <a:spcPct val="20000"/>
              </a:spcBef>
              <a:buClr>
                <a:schemeClr val="bg2"/>
              </a:buClr>
              <a:buSzPct val="75000"/>
              <a:buFontTx/>
              <a:buAutoNum type="arabicPeriod"/>
            </a:pPr>
            <a:r>
              <a:rPr kumimoji="0" lang="en-US" altLang="en-US" sz="3600" dirty="0">
                <a:latin typeface="Times New Roman" panose="02020603050405020304" pitchFamily="18" charset="0"/>
              </a:rPr>
              <a:t>Write()</a:t>
            </a:r>
          </a:p>
          <a:p>
            <a:pPr lvl="1">
              <a:spcBef>
                <a:spcPct val="20000"/>
              </a:spcBef>
              <a:buClr>
                <a:schemeClr val="bg2"/>
              </a:buClr>
              <a:buSzPct val="75000"/>
              <a:buFontTx/>
              <a:buAutoNum type="arabicPeriod"/>
            </a:pPr>
            <a:endParaRPr kumimoji="0" lang="en-US" altLang="en-US" sz="3600" dirty="0">
              <a:latin typeface="Times New Roman" panose="02020603050405020304" pitchFamily="18" charset="0"/>
            </a:endParaRPr>
          </a:p>
        </p:txBody>
      </p:sp>
      <p:sp>
        <p:nvSpPr>
          <p:cNvPr id="37891" name="Rectangle 4"/>
          <p:cNvSpPr>
            <a:spLocks noChangeArrowheads="1"/>
          </p:cNvSpPr>
          <p:nvPr/>
        </p:nvSpPr>
        <p:spPr bwMode="auto">
          <a:xfrm>
            <a:off x="5696858" y="1852967"/>
            <a:ext cx="381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914400" indent="-457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20000"/>
              </a:spcBef>
              <a:buClr>
                <a:schemeClr val="bg2"/>
              </a:buClr>
              <a:buSzPct val="75000"/>
              <a:buFontTx/>
              <a:buAutoNum type="arabicPeriod" startAt="7"/>
            </a:pPr>
            <a:r>
              <a:rPr kumimoji="0" lang="en-US" altLang="en-US" sz="3600" dirty="0">
                <a:latin typeface="Times New Roman" panose="02020603050405020304" pitchFamily="18" charset="0"/>
              </a:rPr>
              <a:t>Append</a:t>
            </a:r>
          </a:p>
          <a:p>
            <a:pPr lvl="1">
              <a:spcBef>
                <a:spcPct val="20000"/>
              </a:spcBef>
              <a:buClr>
                <a:schemeClr val="bg2"/>
              </a:buClr>
              <a:buSzPct val="75000"/>
              <a:buFontTx/>
              <a:buAutoNum type="arabicPeriod" startAt="7"/>
            </a:pPr>
            <a:r>
              <a:rPr kumimoji="0" lang="en-US" altLang="en-US" sz="3600" dirty="0">
                <a:latin typeface="Times New Roman" panose="02020603050405020304" pitchFamily="18" charset="0"/>
              </a:rPr>
              <a:t>Seek</a:t>
            </a:r>
          </a:p>
          <a:p>
            <a:pPr lvl="1">
              <a:spcBef>
                <a:spcPct val="20000"/>
              </a:spcBef>
              <a:buClr>
                <a:schemeClr val="bg2"/>
              </a:buClr>
              <a:buSzPct val="75000"/>
              <a:buFontTx/>
              <a:buAutoNum type="arabicPeriod" startAt="7"/>
            </a:pPr>
            <a:r>
              <a:rPr kumimoji="0" lang="en-US" altLang="en-US" sz="3600" dirty="0">
                <a:latin typeface="Times New Roman" panose="02020603050405020304" pitchFamily="18" charset="0"/>
              </a:rPr>
              <a:t>Get attributes</a:t>
            </a:r>
          </a:p>
          <a:p>
            <a:pPr lvl="1">
              <a:spcBef>
                <a:spcPct val="20000"/>
              </a:spcBef>
              <a:buClr>
                <a:schemeClr val="bg2"/>
              </a:buClr>
              <a:buSzPct val="75000"/>
              <a:buFontTx/>
              <a:buAutoNum type="arabicPeriod" startAt="7"/>
            </a:pPr>
            <a:r>
              <a:rPr kumimoji="0" lang="en-US" altLang="en-US" sz="3600" dirty="0">
                <a:latin typeface="Times New Roman" panose="02020603050405020304" pitchFamily="18" charset="0"/>
              </a:rPr>
              <a:t>Set Attributes</a:t>
            </a:r>
          </a:p>
          <a:p>
            <a:pPr lvl="1">
              <a:spcBef>
                <a:spcPct val="20000"/>
              </a:spcBef>
              <a:buClr>
                <a:schemeClr val="bg2"/>
              </a:buClr>
              <a:buSzPct val="75000"/>
              <a:buFontTx/>
              <a:buAutoNum type="arabicPeriod" startAt="7"/>
            </a:pPr>
            <a:r>
              <a:rPr kumimoji="0" lang="en-US" altLang="en-US" sz="3600" dirty="0">
                <a:latin typeface="Times New Roman" panose="02020603050405020304" pitchFamily="18" charset="0"/>
              </a:rPr>
              <a:t>Rename</a:t>
            </a:r>
          </a:p>
        </p:txBody>
      </p:sp>
      <p:sp>
        <p:nvSpPr>
          <p:cNvPr id="5" name="Title 4"/>
          <p:cNvSpPr>
            <a:spLocks noGrp="1"/>
          </p:cNvSpPr>
          <p:nvPr>
            <p:ph type="title"/>
          </p:nvPr>
        </p:nvSpPr>
        <p:spPr>
          <a:xfrm>
            <a:off x="1256371" y="515686"/>
            <a:ext cx="10515600" cy="1325563"/>
          </a:xfrm>
        </p:spPr>
        <p:txBody>
          <a:bodyPr/>
          <a:lstStyle/>
          <a:p>
            <a:r>
              <a:rPr lang="en-CA" dirty="0" smtClean="0"/>
              <a:t>File Operations</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132578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File/Dir Protection</a:t>
            </a:r>
          </a:p>
        </p:txBody>
      </p:sp>
      <p:sp>
        <p:nvSpPr>
          <p:cNvPr id="39939" name="Rectangle 3"/>
          <p:cNvSpPr>
            <a:spLocks noGrp="1" noChangeArrowheads="1"/>
          </p:cNvSpPr>
          <p:nvPr>
            <p:ph idx="1"/>
          </p:nvPr>
        </p:nvSpPr>
        <p:spPr>
          <a:xfrm>
            <a:off x="838200" y="1687513"/>
            <a:ext cx="10515600" cy="4351338"/>
          </a:xfrm>
        </p:spPr>
        <p:txBody>
          <a:bodyPr>
            <a:normAutofit/>
          </a:bodyPr>
          <a:lstStyle/>
          <a:p>
            <a:r>
              <a:rPr lang="en-US" altLang="en-US" sz="3600" dirty="0"/>
              <a:t>Types of access</a:t>
            </a:r>
          </a:p>
          <a:p>
            <a:pPr lvl="1">
              <a:buFont typeface="Wingdings" panose="05000000000000000000" pitchFamily="2" charset="2"/>
              <a:buChar char="§"/>
            </a:pPr>
            <a:r>
              <a:rPr lang="en-US" altLang="en-US" sz="3200" dirty="0" smtClean="0"/>
              <a:t>Read</a:t>
            </a:r>
          </a:p>
          <a:p>
            <a:pPr lvl="1">
              <a:buFont typeface="Wingdings" panose="05000000000000000000" pitchFamily="2" charset="2"/>
              <a:buChar char="§"/>
            </a:pPr>
            <a:r>
              <a:rPr lang="en-US" altLang="en-US" sz="3200" dirty="0" smtClean="0"/>
              <a:t>Write</a:t>
            </a:r>
          </a:p>
          <a:p>
            <a:pPr lvl="1">
              <a:buFont typeface="Wingdings" panose="05000000000000000000" pitchFamily="2" charset="2"/>
              <a:buChar char="§"/>
            </a:pPr>
            <a:r>
              <a:rPr lang="en-US" altLang="en-US" sz="3200" dirty="0" smtClean="0"/>
              <a:t>Execute</a:t>
            </a:r>
          </a:p>
          <a:p>
            <a:pPr lvl="1">
              <a:buFont typeface="Wingdings" panose="05000000000000000000" pitchFamily="2" charset="2"/>
              <a:buChar char="§"/>
            </a:pPr>
            <a:r>
              <a:rPr lang="en-US" altLang="en-US" sz="3200" dirty="0" smtClean="0"/>
              <a:t>Append</a:t>
            </a:r>
          </a:p>
          <a:p>
            <a:pPr lvl="1">
              <a:buFont typeface="Wingdings" panose="05000000000000000000" pitchFamily="2" charset="2"/>
              <a:buChar char="§"/>
            </a:pPr>
            <a:r>
              <a:rPr lang="en-US" altLang="en-US" sz="3200" dirty="0" smtClean="0"/>
              <a:t>Delete</a:t>
            </a:r>
          </a:p>
          <a:p>
            <a:pPr lvl="1">
              <a:buFont typeface="Wingdings" panose="05000000000000000000" pitchFamily="2" charset="2"/>
              <a:buChar char="§"/>
            </a:pPr>
            <a:r>
              <a:rPr lang="en-US" altLang="en-US" sz="3200" dirty="0" smtClean="0"/>
              <a:t>List</a:t>
            </a:r>
          </a:p>
          <a:p>
            <a:pPr lvl="1">
              <a:buFont typeface="Wingdings" panose="05000000000000000000" pitchFamily="2" charset="2"/>
              <a:buChar char="§"/>
            </a:pPr>
            <a:r>
              <a:rPr lang="en-US" altLang="en-US" sz="3200" dirty="0" smtClean="0"/>
              <a:t>ACL Access Control List</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19</a:t>
            </a:fld>
            <a:endParaRPr lang="en-US"/>
          </a:p>
        </p:txBody>
      </p:sp>
    </p:spTree>
    <p:extLst>
      <p:ext uri="{BB962C8B-B14F-4D97-AF65-F5344CB8AC3E}">
        <p14:creationId xmlns:p14="http://schemas.microsoft.com/office/powerpoint/2010/main" val="4271667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Files basic concepts</a:t>
            </a:r>
          </a:p>
        </p:txBody>
      </p:sp>
      <p:sp>
        <p:nvSpPr>
          <p:cNvPr id="10243" name="Rectangle 3"/>
          <p:cNvSpPr>
            <a:spLocks noGrp="1" noChangeArrowheads="1"/>
          </p:cNvSpPr>
          <p:nvPr>
            <p:ph idx="1"/>
          </p:nvPr>
        </p:nvSpPr>
        <p:spPr>
          <a:xfrm>
            <a:off x="302941" y="1690688"/>
            <a:ext cx="10515600" cy="4351338"/>
          </a:xfrm>
        </p:spPr>
        <p:txBody>
          <a:bodyPr>
            <a:normAutofit/>
          </a:bodyPr>
          <a:lstStyle/>
          <a:p>
            <a:pPr lvl="1" eaLnBrk="1" hangingPunct="1">
              <a:lnSpc>
                <a:spcPct val="90000"/>
              </a:lnSpc>
              <a:buClr>
                <a:schemeClr val="hlink"/>
              </a:buClr>
              <a:buFont typeface="Wingdings" panose="05000000000000000000" pitchFamily="2" charset="2"/>
              <a:buChar char="§"/>
            </a:pPr>
            <a:r>
              <a:rPr lang="en-US" altLang="en-US" sz="2800" dirty="0"/>
              <a:t>A </a:t>
            </a:r>
            <a:r>
              <a:rPr lang="en-US" altLang="en-US" sz="2800" b="1" i="1" dirty="0"/>
              <a:t>file</a:t>
            </a:r>
            <a:r>
              <a:rPr lang="en-US" altLang="en-US" sz="2800" dirty="0"/>
              <a:t> is a container that holds information. The format of a file is known as its </a:t>
            </a:r>
            <a:r>
              <a:rPr lang="en-US" altLang="en-US" sz="2800" b="1" i="1" dirty="0"/>
              <a:t>data type</a:t>
            </a:r>
            <a:r>
              <a:rPr lang="en-US" altLang="en-US" sz="2800" dirty="0"/>
              <a:t>.</a:t>
            </a:r>
          </a:p>
          <a:p>
            <a:pPr lvl="1" eaLnBrk="1" hangingPunct="1">
              <a:lnSpc>
                <a:spcPct val="90000"/>
              </a:lnSpc>
              <a:buClr>
                <a:schemeClr val="hlink"/>
              </a:buClr>
              <a:buFont typeface="Wingdings" panose="05000000000000000000" pitchFamily="2" charset="2"/>
              <a:buChar char="§"/>
            </a:pPr>
            <a:r>
              <a:rPr lang="en-US" altLang="en-US" sz="2800" b="1" dirty="0">
                <a:cs typeface="Times New Roman" panose="02020603050405020304" pitchFamily="18" charset="0"/>
              </a:rPr>
              <a:t>Directory - </a:t>
            </a:r>
            <a:r>
              <a:rPr lang="en-US" altLang="en-US" sz="2800" dirty="0">
                <a:cs typeface="Times New Roman" panose="02020603050405020304" pitchFamily="18" charset="0"/>
              </a:rPr>
              <a:t>listings of file names and their attributes</a:t>
            </a:r>
            <a:endParaRPr lang="en-US" altLang="en-US" sz="2000" b="1" dirty="0">
              <a:cs typeface="Times New Roman" panose="02020603050405020304" pitchFamily="18" charset="0"/>
            </a:endParaRPr>
          </a:p>
          <a:p>
            <a:pPr lvl="1" eaLnBrk="1" hangingPunct="1">
              <a:lnSpc>
                <a:spcPct val="90000"/>
              </a:lnSpc>
              <a:buClr>
                <a:schemeClr val="hlink"/>
              </a:buClr>
              <a:buFont typeface="Wingdings" panose="05000000000000000000" pitchFamily="2" charset="2"/>
              <a:buChar char="§"/>
            </a:pPr>
            <a:r>
              <a:rPr lang="en-US" altLang="en-US" sz="2800" dirty="0"/>
              <a:t>Within any single folder, each file name must be unique. However, files in different folders may have the same name.</a:t>
            </a:r>
          </a:p>
          <a:p>
            <a:pPr lvl="1" eaLnBrk="1" hangingPunct="1">
              <a:lnSpc>
                <a:spcPct val="90000"/>
              </a:lnSpc>
              <a:buClr>
                <a:schemeClr val="hlink"/>
              </a:buClr>
              <a:buFont typeface="Wingdings" panose="05000000000000000000" pitchFamily="2" charset="2"/>
              <a:buChar char="§"/>
            </a:pPr>
            <a:r>
              <a:rPr lang="en-US" altLang="en-US" sz="2800" dirty="0"/>
              <a:t>As you navigate from folder to folder, your current location is referred to as the </a:t>
            </a:r>
            <a:r>
              <a:rPr lang="en-US" altLang="en-US" sz="2800" b="1" i="1" dirty="0"/>
              <a:t>current working directory (</a:t>
            </a:r>
            <a:r>
              <a:rPr lang="en-US" altLang="en-US" sz="2800" b="1" i="1" dirty="0" err="1"/>
              <a:t>pwd</a:t>
            </a:r>
            <a:r>
              <a:rPr lang="en-US" altLang="en-US" sz="2800" b="1" i="1" dirty="0"/>
              <a:t>)</a:t>
            </a:r>
            <a:endParaRPr lang="en-US" altLang="en-US" sz="2800" dirty="0"/>
          </a:p>
          <a:p>
            <a:pPr lvl="1" eaLnBrk="1" hangingPunct="1">
              <a:lnSpc>
                <a:spcPct val="90000"/>
              </a:lnSpc>
              <a:buClr>
                <a:schemeClr val="hlink"/>
              </a:buClr>
              <a:buFont typeface="Wingdings" panose="05000000000000000000" pitchFamily="2" charset="2"/>
              <a:buChar char="§"/>
            </a:pPr>
            <a:endParaRPr lang="en-US" altLang="en-US" sz="2800" dirty="0"/>
          </a:p>
          <a:p>
            <a:pPr eaLnBrk="1" hangingPunct="1">
              <a:lnSpc>
                <a:spcPct val="90000"/>
              </a:lnSpc>
              <a:buFont typeface="Wingdings" panose="05000000000000000000" pitchFamily="2" charset="2"/>
              <a:buChar char="§"/>
            </a:pPr>
            <a:endParaRPr lang="en-US" altLang="en-US" sz="32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3414531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Files’ Permissions  ls –l command</a:t>
            </a:r>
          </a:p>
        </p:txBody>
      </p:sp>
      <p:graphicFrame>
        <p:nvGraphicFramePr>
          <p:cNvPr id="41987" name="Object 3"/>
          <p:cNvGraphicFramePr>
            <a:graphicFrameLocks noGrp="1" noChangeAspect="1"/>
          </p:cNvGraphicFramePr>
          <p:nvPr>
            <p:ph idx="1"/>
            <p:extLst>
              <p:ext uri="{D42A27DB-BD31-4B8C-83A1-F6EECF244321}">
                <p14:modId xmlns:p14="http://schemas.microsoft.com/office/powerpoint/2010/main" val="3662765847"/>
              </p:ext>
            </p:extLst>
          </p:nvPr>
        </p:nvGraphicFramePr>
        <p:xfrm>
          <a:off x="761011" y="2592847"/>
          <a:ext cx="10669977" cy="2415516"/>
        </p:xfrm>
        <a:graphic>
          <a:graphicData uri="http://schemas.openxmlformats.org/presentationml/2006/ole">
            <mc:AlternateContent xmlns:mc="http://schemas.openxmlformats.org/markup-compatibility/2006">
              <mc:Choice xmlns:v="urn:schemas-microsoft-com:vml" Requires="v">
                <p:oleObj spid="_x0000_s3113" name="Bitmap Image" r:id="rId4" imgW="5847619" imgH="1324160" progId="Paint.Picture">
                  <p:embed/>
                </p:oleObj>
              </mc:Choice>
              <mc:Fallback>
                <p:oleObj name="Bitmap Image" r:id="rId4" imgW="5847619" imgH="132416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011" y="2592847"/>
                        <a:ext cx="10669977" cy="2415516"/>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7" name="Rectangle 3"/>
          <p:cNvSpPr txBox="1">
            <a:spLocks noChangeArrowheads="1"/>
          </p:cNvSpPr>
          <p:nvPr/>
        </p:nvSpPr>
        <p:spPr>
          <a:xfrm>
            <a:off x="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2">
              <a:buFont typeface="Wingdings" panose="05000000000000000000" pitchFamily="2" charset="2"/>
              <a:buNone/>
            </a:pPr>
            <a:r>
              <a:rPr lang="en-US" altLang="en-US" sz="2400" dirty="0" err="1" smtClean="0">
                <a:solidFill>
                  <a:srgbClr val="C00000"/>
                </a:solidFill>
              </a:rPr>
              <a:t>chmod</a:t>
            </a:r>
            <a:r>
              <a:rPr lang="en-US" altLang="en-US" sz="2400" dirty="0" smtClean="0"/>
              <a:t>  </a:t>
            </a:r>
            <a:r>
              <a:rPr lang="en-US" altLang="en-US" sz="2400" dirty="0" smtClean="0">
                <a:solidFill>
                  <a:srgbClr val="00B050"/>
                </a:solidFill>
              </a:rPr>
              <a:t>644</a:t>
            </a:r>
            <a:r>
              <a:rPr lang="en-US" altLang="en-US" sz="2400" dirty="0" smtClean="0"/>
              <a:t> </a:t>
            </a:r>
            <a:r>
              <a:rPr lang="en-US" altLang="en-US" sz="2400" dirty="0" smtClean="0">
                <a:solidFill>
                  <a:srgbClr val="0070C0"/>
                </a:solidFill>
              </a:rPr>
              <a:t>file1</a:t>
            </a:r>
          </a:p>
        </p:txBody>
      </p:sp>
      <p:sp>
        <p:nvSpPr>
          <p:cNvPr id="3" name="Slide Number Placeholder 2"/>
          <p:cNvSpPr>
            <a:spLocks noGrp="1"/>
          </p:cNvSpPr>
          <p:nvPr>
            <p:ph type="sldNum" sz="quarter" idx="12"/>
          </p:nvPr>
        </p:nvSpPr>
        <p:spPr/>
        <p:txBody>
          <a:bodyPr/>
          <a:lstStyle/>
          <a:p>
            <a:fld id="{FDDB6027-878D-A249-A7C0-2BF119D95C83}" type="slidenum">
              <a:rPr lang="en-US" smtClean="0"/>
              <a:t>20</a:t>
            </a:fld>
            <a:endParaRPr lang="en-US"/>
          </a:p>
        </p:txBody>
      </p:sp>
    </p:spTree>
    <p:extLst>
      <p:ext uri="{BB962C8B-B14F-4D97-AF65-F5344CB8AC3E}">
        <p14:creationId xmlns:p14="http://schemas.microsoft.com/office/powerpoint/2010/main" val="808607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260209"/>
            <a:ext cx="10515600" cy="1325563"/>
          </a:xfrm>
        </p:spPr>
        <p:txBody>
          <a:bodyPr/>
          <a:lstStyle/>
          <a:p>
            <a:pPr eaLnBrk="1" hangingPunct="1"/>
            <a:r>
              <a:rPr lang="en-US" altLang="en-US" smtClean="0"/>
              <a:t>File Management Functions</a:t>
            </a:r>
          </a:p>
        </p:txBody>
      </p:sp>
      <p:sp>
        <p:nvSpPr>
          <p:cNvPr id="46083" name="Rectangle 3"/>
          <p:cNvSpPr>
            <a:spLocks noGrp="1" noChangeArrowheads="1"/>
          </p:cNvSpPr>
          <p:nvPr>
            <p:ph idx="1"/>
          </p:nvPr>
        </p:nvSpPr>
        <p:spPr>
          <a:xfrm>
            <a:off x="838200" y="1585772"/>
            <a:ext cx="10515600" cy="4351338"/>
          </a:xfrm>
        </p:spPr>
        <p:txBody>
          <a:bodyPr>
            <a:normAutofit/>
          </a:bodyPr>
          <a:lstStyle/>
          <a:p>
            <a:pPr eaLnBrk="1" hangingPunct="1">
              <a:buFont typeface="Wingdings" panose="05000000000000000000" pitchFamily="2" charset="2"/>
              <a:buChar char="§"/>
            </a:pPr>
            <a:r>
              <a:rPr lang="en-US" altLang="en-US" sz="3200" dirty="0"/>
              <a:t>Identifies and locates files</a:t>
            </a:r>
          </a:p>
          <a:p>
            <a:pPr eaLnBrk="1" hangingPunct="1">
              <a:buFont typeface="Wingdings" panose="05000000000000000000" pitchFamily="2" charset="2"/>
              <a:buChar char="§"/>
            </a:pPr>
            <a:r>
              <a:rPr lang="en-US" altLang="en-US" sz="3200" dirty="0"/>
              <a:t>Use a directory to describe the location of all files plus their attributes</a:t>
            </a:r>
          </a:p>
          <a:p>
            <a:pPr eaLnBrk="1" hangingPunct="1">
              <a:buFont typeface="Wingdings" panose="05000000000000000000" pitchFamily="2" charset="2"/>
              <a:buChar char="§"/>
            </a:pPr>
            <a:r>
              <a:rPr lang="en-US" altLang="en-US" sz="3200" dirty="0"/>
              <a:t>On a shared system describe user access control</a:t>
            </a:r>
          </a:p>
          <a:p>
            <a:pPr eaLnBrk="1" hangingPunct="1">
              <a:buFont typeface="Wingdings" panose="05000000000000000000" pitchFamily="2" charset="2"/>
              <a:buChar char="§"/>
            </a:pPr>
            <a:r>
              <a:rPr lang="en-US" altLang="en-US" sz="3200" dirty="0"/>
              <a:t>Maps files to storage devices. It allocates and deallocates blocks to files</a:t>
            </a:r>
          </a:p>
          <a:p>
            <a:pPr eaLnBrk="1" hangingPunct="1">
              <a:buFont typeface="Wingdings" panose="05000000000000000000" pitchFamily="2" charset="2"/>
              <a:buChar char="§"/>
            </a:pPr>
            <a:r>
              <a:rPr lang="en-US" altLang="en-US" sz="3200" dirty="0"/>
              <a:t>Manage free storage for available blocks</a:t>
            </a:r>
          </a:p>
          <a:p>
            <a:pPr eaLnBrk="1" hangingPunct="1">
              <a:buFont typeface="Wingdings" panose="05000000000000000000" pitchFamily="2" charset="2"/>
              <a:buNone/>
            </a:pPr>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21</a:t>
            </a:fld>
            <a:endParaRPr lang="en-US"/>
          </a:p>
        </p:txBody>
      </p:sp>
    </p:spTree>
    <p:extLst>
      <p:ext uri="{BB962C8B-B14F-4D97-AF65-F5344CB8AC3E}">
        <p14:creationId xmlns:p14="http://schemas.microsoft.com/office/powerpoint/2010/main" val="1397613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Disk Terminologies</a:t>
            </a:r>
          </a:p>
        </p:txBody>
      </p:sp>
      <p:sp>
        <p:nvSpPr>
          <p:cNvPr id="3" name="Content Placeholder 2"/>
          <p:cNvSpPr>
            <a:spLocks noGrp="1"/>
          </p:cNvSpPr>
          <p:nvPr>
            <p:ph idx="1"/>
          </p:nvPr>
        </p:nvSpPr>
        <p:spPr/>
        <p:txBody>
          <a:bodyPr/>
          <a:lstStyle/>
          <a:p>
            <a:r>
              <a:rPr lang="en-CA" dirty="0"/>
              <a:t>A </a:t>
            </a:r>
            <a:r>
              <a:rPr lang="en-CA" b="1" dirty="0"/>
              <a:t>platter</a:t>
            </a:r>
            <a:r>
              <a:rPr lang="en-CA" dirty="0"/>
              <a:t>:</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37" y="921055"/>
            <a:ext cx="5292408" cy="5255908"/>
          </a:xfrm>
          <a:prstGeom prst="rect">
            <a:avLst/>
          </a:prstGeom>
        </p:spPr>
      </p:pic>
      <p:sp>
        <p:nvSpPr>
          <p:cNvPr id="6" name="Slide Number Placeholder 5"/>
          <p:cNvSpPr>
            <a:spLocks noGrp="1"/>
          </p:cNvSpPr>
          <p:nvPr>
            <p:ph type="sldNum" sz="quarter" idx="12"/>
          </p:nvPr>
        </p:nvSpPr>
        <p:spPr/>
        <p:txBody>
          <a:bodyPr/>
          <a:lstStyle/>
          <a:p>
            <a:fld id="{FDDB6027-878D-A249-A7C0-2BF119D95C83}" type="slidenum">
              <a:rPr lang="en-US" smtClean="0"/>
              <a:t>22</a:t>
            </a:fld>
            <a:endParaRPr lang="en-US"/>
          </a:p>
        </p:txBody>
      </p:sp>
    </p:spTree>
    <p:extLst>
      <p:ext uri="{BB962C8B-B14F-4D97-AF65-F5344CB8AC3E}">
        <p14:creationId xmlns:p14="http://schemas.microsoft.com/office/powerpoint/2010/main" val="2851592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Disk Structure</a:t>
            </a:r>
          </a:p>
        </p:txBody>
      </p:sp>
      <p:sp>
        <p:nvSpPr>
          <p:cNvPr id="3" name="Content Placeholder 2"/>
          <p:cNvSpPr>
            <a:spLocks noGrp="1"/>
          </p:cNvSpPr>
          <p:nvPr>
            <p:ph idx="1"/>
          </p:nvPr>
        </p:nvSpPr>
        <p:spPr>
          <a:xfrm>
            <a:off x="838200" y="1491089"/>
            <a:ext cx="10515600" cy="4351338"/>
          </a:xfrm>
        </p:spPr>
        <p:txBody>
          <a:bodyPr/>
          <a:lstStyle/>
          <a:p>
            <a:r>
              <a:rPr lang="en-CA" dirty="0"/>
              <a:t>Recall file systems are accessed in blocks</a:t>
            </a:r>
          </a:p>
          <a:p>
            <a:pPr lvl="1"/>
            <a:r>
              <a:rPr lang="en-CA" dirty="0"/>
              <a:t>Logical block is the </a:t>
            </a:r>
            <a:r>
              <a:rPr lang="en-CA" dirty="0">
                <a:solidFill>
                  <a:srgbClr val="FF0000"/>
                </a:solidFill>
              </a:rPr>
              <a:t>smallest unit </a:t>
            </a:r>
            <a:r>
              <a:rPr lang="en-CA" dirty="0"/>
              <a:t>of data transfer</a:t>
            </a:r>
          </a:p>
          <a:p>
            <a:pPr lvl="2"/>
            <a:r>
              <a:rPr lang="en-CA" dirty="0"/>
              <a:t>Usually 512B, but can be low-level formatted to be more or less</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433" y="2730132"/>
            <a:ext cx="6103624" cy="3113920"/>
          </a:xfrm>
          <a:prstGeom prst="rect">
            <a:avLst/>
          </a:prstGeom>
        </p:spPr>
      </p:pic>
      <p:sp>
        <p:nvSpPr>
          <p:cNvPr id="6" name="Slide Number Placeholder 5"/>
          <p:cNvSpPr>
            <a:spLocks noGrp="1"/>
          </p:cNvSpPr>
          <p:nvPr>
            <p:ph type="sldNum" sz="quarter" idx="12"/>
          </p:nvPr>
        </p:nvSpPr>
        <p:spPr/>
        <p:txBody>
          <a:bodyPr/>
          <a:lstStyle/>
          <a:p>
            <a:fld id="{FDDB6027-878D-A249-A7C0-2BF119D95C83}" type="slidenum">
              <a:rPr lang="en-US" smtClean="0"/>
              <a:t>23</a:t>
            </a:fld>
            <a:endParaRPr lang="en-US"/>
          </a:p>
        </p:txBody>
      </p:sp>
    </p:spTree>
    <p:extLst>
      <p:ext uri="{BB962C8B-B14F-4D97-AF65-F5344CB8AC3E}">
        <p14:creationId xmlns:p14="http://schemas.microsoft.com/office/powerpoint/2010/main" val="4103630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p:txBody>
          <a:bodyPr/>
          <a:lstStyle/>
          <a:p>
            <a:pPr eaLnBrk="1" hangingPunct="1"/>
            <a:r>
              <a:rPr lang="en-US" altLang="en-US" smtClean="0"/>
              <a:t>Disk Structure</a:t>
            </a:r>
          </a:p>
        </p:txBody>
      </p:sp>
      <p:sp>
        <p:nvSpPr>
          <p:cNvPr id="48131" name="Content Placeholder 3"/>
          <p:cNvSpPr>
            <a:spLocks noGrp="1"/>
          </p:cNvSpPr>
          <p:nvPr>
            <p:ph idx="1"/>
          </p:nvPr>
        </p:nvSpPr>
        <p:spPr>
          <a:xfrm>
            <a:off x="838200" y="1529557"/>
            <a:ext cx="10515600" cy="4351338"/>
          </a:xfrm>
        </p:spPr>
        <p:txBody>
          <a:bodyPr>
            <a:normAutofit/>
          </a:bodyPr>
          <a:lstStyle/>
          <a:p>
            <a:r>
              <a:rPr lang="en-US" altLang="en-US" dirty="0" smtClean="0"/>
              <a:t>Disk can be subdivided into </a:t>
            </a:r>
            <a:r>
              <a:rPr lang="en-US" altLang="en-US" b="1" dirty="0" smtClean="0">
                <a:solidFill>
                  <a:srgbClr val="3366FF"/>
                </a:solidFill>
              </a:rPr>
              <a:t>partitions</a:t>
            </a:r>
          </a:p>
          <a:p>
            <a:r>
              <a:rPr lang="en-US" altLang="en-US" dirty="0" smtClean="0"/>
              <a:t>Disk or partition can be </a:t>
            </a:r>
            <a:r>
              <a:rPr lang="en-US" altLang="en-US" b="1" dirty="0" smtClean="0">
                <a:solidFill>
                  <a:srgbClr val="3366FF"/>
                </a:solidFill>
              </a:rPr>
              <a:t>raw</a:t>
            </a:r>
            <a:r>
              <a:rPr lang="en-US" altLang="en-US" dirty="0" smtClean="0">
                <a:solidFill>
                  <a:srgbClr val="3366FF"/>
                </a:solidFill>
              </a:rPr>
              <a:t> </a:t>
            </a:r>
            <a:r>
              <a:rPr lang="en-US" altLang="en-US" dirty="0" smtClean="0"/>
              <a:t>– without a file system, or </a:t>
            </a:r>
            <a:r>
              <a:rPr lang="en-US" altLang="en-US" b="1" dirty="0" smtClean="0">
                <a:solidFill>
                  <a:srgbClr val="3366FF"/>
                </a:solidFill>
              </a:rPr>
              <a:t>formatted</a:t>
            </a:r>
            <a:r>
              <a:rPr lang="en-US" altLang="en-US" dirty="0" smtClean="0">
                <a:solidFill>
                  <a:srgbClr val="3366FF"/>
                </a:solidFill>
              </a:rPr>
              <a:t> </a:t>
            </a:r>
            <a:r>
              <a:rPr lang="en-US" altLang="en-US" dirty="0" smtClean="0"/>
              <a:t>with a file system</a:t>
            </a:r>
          </a:p>
          <a:p>
            <a:r>
              <a:rPr lang="en-US" altLang="en-US" dirty="0" smtClean="0"/>
              <a:t>Entity containing file system known as a </a:t>
            </a:r>
            <a:r>
              <a:rPr lang="en-US" altLang="en-US" b="1" dirty="0" smtClean="0">
                <a:solidFill>
                  <a:srgbClr val="3366FF"/>
                </a:solidFill>
              </a:rPr>
              <a:t>volume</a:t>
            </a:r>
          </a:p>
          <a:p>
            <a:r>
              <a:rPr lang="en-US" altLang="en-US" dirty="0" smtClean="0"/>
              <a:t>Each volume containing file system also tracks that file system</a:t>
            </a:r>
            <a:r>
              <a:rPr lang="ja-JP" altLang="en-US" dirty="0" smtClean="0"/>
              <a:t>’</a:t>
            </a:r>
            <a:r>
              <a:rPr lang="en-US" altLang="ja-JP" dirty="0" smtClean="0"/>
              <a:t>s info in </a:t>
            </a:r>
            <a:r>
              <a:rPr lang="en-US" altLang="ja-JP" b="1" dirty="0" smtClean="0">
                <a:solidFill>
                  <a:srgbClr val="3366FF"/>
                </a:solidFill>
              </a:rPr>
              <a:t>device directory</a:t>
            </a:r>
            <a:r>
              <a:rPr lang="en-US" altLang="ja-JP" dirty="0" smtClean="0">
                <a:solidFill>
                  <a:srgbClr val="3366FF"/>
                </a:solidFill>
              </a:rPr>
              <a:t> </a:t>
            </a:r>
            <a:r>
              <a:rPr lang="en-US" altLang="ja-JP" dirty="0" smtClean="0"/>
              <a:t>or </a:t>
            </a:r>
            <a:r>
              <a:rPr lang="en-US" altLang="ja-JP" b="1" dirty="0" smtClean="0">
                <a:solidFill>
                  <a:srgbClr val="3366FF"/>
                </a:solidFill>
              </a:rPr>
              <a:t>volume table of contents</a:t>
            </a:r>
          </a:p>
          <a:p>
            <a:r>
              <a:rPr lang="en-US" altLang="ja-JP" dirty="0" smtClean="0"/>
              <a:t>The technique used to access disk data is </a:t>
            </a:r>
            <a:r>
              <a:rPr lang="en-US" altLang="ja-JP" b="1" dirty="0" smtClean="0"/>
              <a:t>direct or random technique</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24</a:t>
            </a:fld>
            <a:endParaRPr lang="en-US"/>
          </a:p>
        </p:txBody>
      </p:sp>
    </p:spTree>
    <p:extLst>
      <p:ext uri="{BB962C8B-B14F-4D97-AF65-F5344CB8AC3E}">
        <p14:creationId xmlns:p14="http://schemas.microsoft.com/office/powerpoint/2010/main" val="2996213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en-US" altLang="en-US" smtClean="0"/>
              <a:t>A Typical File-system Organization</a:t>
            </a:r>
          </a:p>
        </p:txBody>
      </p:sp>
      <p:pic>
        <p:nvPicPr>
          <p:cNvPr id="50179" name="Picture 6"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868" y="1805910"/>
            <a:ext cx="7434263"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25</a:t>
            </a:fld>
            <a:endParaRPr lang="en-US"/>
          </a:p>
        </p:txBody>
      </p:sp>
    </p:spTree>
    <p:extLst>
      <p:ext uri="{BB962C8B-B14F-4D97-AF65-F5344CB8AC3E}">
        <p14:creationId xmlns:p14="http://schemas.microsoft.com/office/powerpoint/2010/main" val="296468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US" altLang="en-US" smtClean="0"/>
              <a:t>File-System Structure</a:t>
            </a:r>
          </a:p>
        </p:txBody>
      </p:sp>
      <p:sp>
        <p:nvSpPr>
          <p:cNvPr id="52227" name="Rectangle 3"/>
          <p:cNvSpPr>
            <a:spLocks noGrp="1" noChangeArrowheads="1"/>
          </p:cNvSpPr>
          <p:nvPr>
            <p:ph idx="1"/>
          </p:nvPr>
        </p:nvSpPr>
        <p:spPr>
          <a:xfrm>
            <a:off x="838200" y="1690688"/>
            <a:ext cx="10515600" cy="4351338"/>
          </a:xfrm>
        </p:spPr>
        <p:txBody>
          <a:bodyPr>
            <a:normAutofit/>
          </a:bodyPr>
          <a:lstStyle/>
          <a:p>
            <a:r>
              <a:rPr lang="en-US" altLang="en-US" b="1" dirty="0">
                <a:solidFill>
                  <a:srgbClr val="FF0000"/>
                </a:solidFill>
              </a:rPr>
              <a:t>File system </a:t>
            </a:r>
            <a:r>
              <a:rPr lang="en-US" altLang="en-US" dirty="0"/>
              <a:t>is the data structure (program ) that allows to create and manage a hierarchical file/directory structure.</a:t>
            </a:r>
          </a:p>
          <a:p>
            <a:r>
              <a:rPr lang="en-US" altLang="en-US" dirty="0"/>
              <a:t>File systems contains </a:t>
            </a:r>
            <a:r>
              <a:rPr lang="en-US" altLang="en-US" dirty="0" smtClean="0"/>
              <a:t>blocks, clusters , information </a:t>
            </a:r>
            <a:r>
              <a:rPr lang="en-US" altLang="en-US" dirty="0"/>
              <a:t>about file </a:t>
            </a:r>
            <a:r>
              <a:rPr lang="en-US" altLang="en-US" dirty="0" smtClean="0"/>
              <a:t>system ( </a:t>
            </a:r>
            <a:r>
              <a:rPr lang="en-US" altLang="en-US" dirty="0" smtClean="0">
                <a:solidFill>
                  <a:srgbClr val="FF0000"/>
                </a:solidFill>
              </a:rPr>
              <a:t>superblock</a:t>
            </a:r>
            <a:r>
              <a:rPr lang="en-US" altLang="en-US" dirty="0" smtClean="0"/>
              <a:t> in Linux file systems) and </a:t>
            </a:r>
            <a:r>
              <a:rPr lang="en-US" altLang="en-US" dirty="0">
                <a:solidFill>
                  <a:srgbClr val="FF0000"/>
                </a:solidFill>
              </a:rPr>
              <a:t>metadata</a:t>
            </a:r>
            <a:r>
              <a:rPr lang="en-US" altLang="en-US" dirty="0"/>
              <a:t> (information about files). </a:t>
            </a:r>
            <a:endParaRPr lang="en-US" altLang="en-US" dirty="0" smtClean="0"/>
          </a:p>
          <a:p>
            <a:r>
              <a:rPr lang="en-US" altLang="en-US" dirty="0" err="1"/>
              <a:t>m</a:t>
            </a:r>
            <a:r>
              <a:rPr lang="en-US" altLang="en-US" dirty="0" err="1" smtClean="0"/>
              <a:t>kfs</a:t>
            </a:r>
            <a:r>
              <a:rPr lang="en-US" altLang="en-US" dirty="0" smtClean="0"/>
              <a:t> command builds </a:t>
            </a:r>
            <a:r>
              <a:rPr lang="en-US" altLang="en-US" dirty="0"/>
              <a:t>L</a:t>
            </a:r>
            <a:r>
              <a:rPr lang="en-US" altLang="en-US" dirty="0" smtClean="0"/>
              <a:t>inux file systems</a:t>
            </a:r>
          </a:p>
          <a:p>
            <a:pPr marL="0" indent="0">
              <a:buNone/>
            </a:pPr>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26</a:t>
            </a:fld>
            <a:endParaRPr lang="en-US"/>
          </a:p>
        </p:txBody>
      </p:sp>
    </p:spTree>
    <p:extLst>
      <p:ext uri="{BB962C8B-B14F-4D97-AF65-F5344CB8AC3E}">
        <p14:creationId xmlns:p14="http://schemas.microsoft.com/office/powerpoint/2010/main" val="3666901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File System Structure</a:t>
            </a:r>
            <a:endParaRPr lang="en-CA" dirty="0"/>
          </a:p>
        </p:txBody>
      </p:sp>
      <p:sp>
        <p:nvSpPr>
          <p:cNvPr id="6" name="Content Placeholder 5"/>
          <p:cNvSpPr>
            <a:spLocks noGrp="1"/>
          </p:cNvSpPr>
          <p:nvPr>
            <p:ph idx="1"/>
          </p:nvPr>
        </p:nvSpPr>
        <p:spPr>
          <a:xfrm>
            <a:off x="838200" y="1491088"/>
            <a:ext cx="10515600" cy="4351338"/>
          </a:xfrm>
        </p:spPr>
        <p:txBody>
          <a:bodyPr/>
          <a:lstStyle/>
          <a:p>
            <a:r>
              <a:rPr lang="en-US" altLang="en-US" b="1" dirty="0">
                <a:solidFill>
                  <a:srgbClr val="3366FF"/>
                </a:solidFill>
              </a:rPr>
              <a:t>File system</a:t>
            </a:r>
            <a:r>
              <a:rPr lang="en-US" altLang="en-US" dirty="0">
                <a:solidFill>
                  <a:srgbClr val="3366FF"/>
                </a:solidFill>
              </a:rPr>
              <a:t> </a:t>
            </a:r>
            <a:r>
              <a:rPr lang="en-US" altLang="en-US" dirty="0"/>
              <a:t>resides on secondary storage (disks)</a:t>
            </a:r>
          </a:p>
          <a:p>
            <a:pPr lvl="1"/>
            <a:r>
              <a:rPr lang="en-US" altLang="en-US" sz="2800" dirty="0"/>
              <a:t>Provided user interface to storage, mapping logical to physical</a:t>
            </a:r>
          </a:p>
          <a:p>
            <a:pPr lvl="1"/>
            <a:r>
              <a:rPr lang="en-US" altLang="en-US" sz="2800" dirty="0"/>
              <a:t>Provides efficient and convenient access to disk by allowing data to be stored, located retrieved easily</a:t>
            </a:r>
          </a:p>
          <a:p>
            <a:r>
              <a:rPr lang="en-CA" altLang="en-US" dirty="0"/>
              <a:t>File System</a:t>
            </a:r>
          </a:p>
          <a:p>
            <a:r>
              <a:rPr lang="en-CA" altLang="en-US" dirty="0"/>
              <a:t>File Name</a:t>
            </a:r>
          </a:p>
          <a:p>
            <a:r>
              <a:rPr lang="en-CA" altLang="en-US" dirty="0" err="1"/>
              <a:t>Inode</a:t>
            </a:r>
            <a:endParaRPr lang="en-CA" altLang="en-US" dirty="0"/>
          </a:p>
          <a:p>
            <a:r>
              <a:rPr lang="en-CA" altLang="en-US" dirty="0"/>
              <a:t>Data</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27</a:t>
            </a:fld>
            <a:endParaRPr lang="en-US"/>
          </a:p>
        </p:txBody>
      </p:sp>
    </p:spTree>
    <p:extLst>
      <p:ext uri="{BB962C8B-B14F-4D97-AF65-F5344CB8AC3E}">
        <p14:creationId xmlns:p14="http://schemas.microsoft.com/office/powerpoint/2010/main" val="1320502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File systems Performance</a:t>
            </a:r>
          </a:p>
        </p:txBody>
      </p:sp>
      <p:pic>
        <p:nvPicPr>
          <p:cNvPr id="58371" name="Picture 3" descr="6-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391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28</a:t>
            </a:fld>
            <a:endParaRPr lang="en-US"/>
          </a:p>
        </p:txBody>
      </p:sp>
    </p:spTree>
    <p:extLst>
      <p:ext uri="{BB962C8B-B14F-4D97-AF65-F5344CB8AC3E}">
        <p14:creationId xmlns:p14="http://schemas.microsoft.com/office/powerpoint/2010/main" val="742326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Disk layout in Unix</a:t>
            </a:r>
          </a:p>
        </p:txBody>
      </p:sp>
      <p:pic>
        <p:nvPicPr>
          <p:cNvPr id="542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35" y="1690688"/>
            <a:ext cx="9144247" cy="428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29</a:t>
            </a:fld>
            <a:endParaRPr lang="en-US"/>
          </a:p>
        </p:txBody>
      </p:sp>
    </p:spTree>
    <p:extLst>
      <p:ext uri="{BB962C8B-B14F-4D97-AF65-F5344CB8AC3E}">
        <p14:creationId xmlns:p14="http://schemas.microsoft.com/office/powerpoint/2010/main" val="1207814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Directory Structure</a:t>
            </a:r>
            <a:endParaRPr lang="en-CA" dirty="0"/>
          </a:p>
        </p:txBody>
      </p:sp>
      <p:sp>
        <p:nvSpPr>
          <p:cNvPr id="3" name="Content Placeholder 2"/>
          <p:cNvSpPr>
            <a:spLocks noGrp="1"/>
          </p:cNvSpPr>
          <p:nvPr>
            <p:ph idx="1"/>
          </p:nvPr>
        </p:nvSpPr>
        <p:spPr/>
        <p:txBody>
          <a:bodyPr/>
          <a:lstStyle/>
          <a:p>
            <a:r>
              <a:rPr lang="en-US" altLang="en-US" dirty="0"/>
              <a:t>A collection of nodes containing </a:t>
            </a:r>
            <a:r>
              <a:rPr lang="en-US" altLang="en-US" b="1" dirty="0"/>
              <a:t>file names </a:t>
            </a:r>
            <a:r>
              <a:rPr lang="en-US" altLang="en-US" dirty="0"/>
              <a:t>and </a:t>
            </a:r>
            <a:r>
              <a:rPr lang="en-US" altLang="en-US" b="1" dirty="0" err="1"/>
              <a:t>inodes</a:t>
            </a:r>
            <a:r>
              <a:rPr lang="en-US" altLang="en-US" dirty="0"/>
              <a:t> </a:t>
            </a:r>
            <a:r>
              <a:rPr lang="en-US" altLang="en-US" b="1" dirty="0"/>
              <a:t>(information about the file)</a:t>
            </a:r>
          </a:p>
          <a:p>
            <a:r>
              <a:rPr lang="en-CA" altLang="en-US" dirty="0"/>
              <a:t>A directory contains an entry for itself, its parent, and each of its children.</a:t>
            </a:r>
          </a:p>
          <a:p>
            <a:endParaRPr lang="en-CA" altLang="en-US" dirty="0"/>
          </a:p>
          <a:p>
            <a:endParaRPr lang="en-US" altLang="en-US" b="1"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1722949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The Superblock</a:t>
            </a:r>
          </a:p>
        </p:txBody>
      </p:sp>
      <p:sp>
        <p:nvSpPr>
          <p:cNvPr id="56323" name="Rectangle 3"/>
          <p:cNvSpPr>
            <a:spLocks noGrp="1" noChangeArrowheads="1"/>
          </p:cNvSpPr>
          <p:nvPr>
            <p:ph idx="1"/>
          </p:nvPr>
        </p:nvSpPr>
        <p:spPr>
          <a:xfrm>
            <a:off x="838200" y="1491088"/>
            <a:ext cx="10515600" cy="4351338"/>
          </a:xfrm>
        </p:spPr>
        <p:txBody>
          <a:bodyPr>
            <a:normAutofit/>
          </a:bodyPr>
          <a:lstStyle/>
          <a:p>
            <a:pPr eaLnBrk="1" hangingPunct="1">
              <a:lnSpc>
                <a:spcPct val="80000"/>
              </a:lnSpc>
              <a:buFont typeface="Wingdings" panose="05000000000000000000" pitchFamily="2" charset="2"/>
              <a:buChar char="§"/>
            </a:pPr>
            <a:r>
              <a:rPr lang="en-US" altLang="en-US" dirty="0" smtClean="0"/>
              <a:t>The superblock contains information about file system and is located at the beginning of the disk slice, and is replicated in each cylinder group. </a:t>
            </a:r>
          </a:p>
          <a:p>
            <a:pPr eaLnBrk="1" hangingPunct="1">
              <a:lnSpc>
                <a:spcPct val="80000"/>
              </a:lnSpc>
              <a:buFont typeface="Wingdings" panose="05000000000000000000" pitchFamily="2" charset="2"/>
              <a:buChar char="§"/>
            </a:pPr>
            <a:r>
              <a:rPr lang="en-US" altLang="en-US" dirty="0" smtClean="0"/>
              <a:t>Because the superblock contains critical data, multiple superblocks are made when the file system is created.</a:t>
            </a:r>
          </a:p>
          <a:p>
            <a:pPr eaLnBrk="1" hangingPunct="1">
              <a:lnSpc>
                <a:spcPct val="80000"/>
              </a:lnSpc>
              <a:buFont typeface="Wingdings" panose="05000000000000000000" pitchFamily="2" charset="2"/>
              <a:buChar char="§"/>
            </a:pPr>
            <a:r>
              <a:rPr lang="en-US" altLang="en-US" dirty="0" smtClean="0"/>
              <a:t>Linux command to display file system info  </a:t>
            </a:r>
          </a:p>
          <a:p>
            <a:pPr marL="0" indent="0" eaLnBrk="1" hangingPunct="1">
              <a:lnSpc>
                <a:spcPct val="80000"/>
              </a:lnSpc>
              <a:buNone/>
            </a:pPr>
            <a:r>
              <a:rPr lang="en-US" altLang="en-US" dirty="0"/>
              <a:t> </a:t>
            </a:r>
            <a:r>
              <a:rPr lang="en-US" altLang="en-US" dirty="0" smtClean="0"/>
              <a:t> </a:t>
            </a:r>
            <a:r>
              <a:rPr lang="en-US" altLang="en-US" dirty="0" smtClean="0">
                <a:solidFill>
                  <a:srgbClr val="FF0000"/>
                </a:solidFill>
              </a:rPr>
              <a:t>dumpe2fs  -h  /dev/sda1 </a:t>
            </a:r>
          </a:p>
          <a:p>
            <a:pPr marL="0" indent="0" eaLnBrk="1" hangingPunct="1">
              <a:lnSpc>
                <a:spcPct val="80000"/>
              </a:lnSpc>
              <a:buNone/>
            </a:pPr>
            <a:r>
              <a:rPr lang="en-US" altLang="en-US" dirty="0"/>
              <a:t> </a:t>
            </a:r>
            <a:r>
              <a:rPr lang="en-US" altLang="en-US" dirty="0" smtClean="0"/>
              <a:t> man dumpe2fs for more options</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30</a:t>
            </a:fld>
            <a:endParaRPr lang="en-US"/>
          </a:p>
        </p:txBody>
      </p:sp>
    </p:spTree>
    <p:extLst>
      <p:ext uri="{BB962C8B-B14F-4D97-AF65-F5344CB8AC3E}">
        <p14:creationId xmlns:p14="http://schemas.microsoft.com/office/powerpoint/2010/main" val="57949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Super Block</a:t>
            </a:r>
            <a:endParaRPr lang="en-CA" dirty="0"/>
          </a:p>
        </p:txBody>
      </p:sp>
      <p:sp>
        <p:nvSpPr>
          <p:cNvPr id="6" name="Content Placeholder 5"/>
          <p:cNvSpPr>
            <a:spLocks noGrp="1"/>
          </p:cNvSpPr>
          <p:nvPr>
            <p:ph idx="1"/>
          </p:nvPr>
        </p:nvSpPr>
        <p:spPr>
          <a:xfrm>
            <a:off x="838200" y="1491089"/>
            <a:ext cx="10515600" cy="4351338"/>
          </a:xfrm>
        </p:spPr>
        <p:txBody>
          <a:bodyPr>
            <a:normAutofit/>
          </a:bodyPr>
          <a:lstStyle/>
          <a:p>
            <a:pPr>
              <a:lnSpc>
                <a:spcPct val="80000"/>
              </a:lnSpc>
              <a:buFont typeface="Wingdings" panose="05000000000000000000" pitchFamily="2" charset="2"/>
              <a:buChar char="§"/>
            </a:pPr>
            <a:r>
              <a:rPr lang="en-US" altLang="en-US" dirty="0"/>
              <a:t>The superblock stores the following</a:t>
            </a:r>
            <a:r>
              <a:rPr lang="en-US" altLang="en-US" sz="2400" dirty="0"/>
              <a:t>:</a:t>
            </a:r>
            <a:endParaRPr lang="en-US" altLang="en-US" dirty="0"/>
          </a:p>
          <a:p>
            <a:pPr lvl="1">
              <a:lnSpc>
                <a:spcPct val="80000"/>
              </a:lnSpc>
              <a:buFont typeface="Wingdings" panose="05000000000000000000" pitchFamily="2" charset="2"/>
              <a:buChar char="§"/>
            </a:pPr>
            <a:r>
              <a:rPr lang="en-US" altLang="en-US" sz="2800" dirty="0"/>
              <a:t> Size and status of the file system</a:t>
            </a:r>
          </a:p>
          <a:p>
            <a:pPr lvl="1">
              <a:lnSpc>
                <a:spcPct val="80000"/>
              </a:lnSpc>
              <a:buFont typeface="Wingdings" panose="05000000000000000000" pitchFamily="2" charset="2"/>
              <a:buChar char="§"/>
            </a:pPr>
            <a:r>
              <a:rPr lang="en-US" altLang="en-US" sz="2800" dirty="0"/>
              <a:t> Label (file system name and volume name)</a:t>
            </a:r>
          </a:p>
          <a:p>
            <a:pPr lvl="1">
              <a:lnSpc>
                <a:spcPct val="80000"/>
              </a:lnSpc>
              <a:buFont typeface="Wingdings" panose="05000000000000000000" pitchFamily="2" charset="2"/>
              <a:buChar char="§"/>
            </a:pPr>
            <a:r>
              <a:rPr lang="en-US" altLang="en-US" sz="2800" dirty="0"/>
              <a:t> Size of the file system logical block</a:t>
            </a:r>
          </a:p>
          <a:p>
            <a:pPr lvl="1">
              <a:lnSpc>
                <a:spcPct val="80000"/>
              </a:lnSpc>
              <a:buFont typeface="Wingdings" panose="05000000000000000000" pitchFamily="2" charset="2"/>
              <a:buChar char="§"/>
            </a:pPr>
            <a:r>
              <a:rPr lang="en-US" altLang="en-US" sz="2800" dirty="0"/>
              <a:t> Date and time of the last update</a:t>
            </a:r>
          </a:p>
          <a:p>
            <a:pPr lvl="1">
              <a:lnSpc>
                <a:spcPct val="80000"/>
              </a:lnSpc>
              <a:buFont typeface="Wingdings" panose="05000000000000000000" pitchFamily="2" charset="2"/>
              <a:buChar char="§"/>
            </a:pPr>
            <a:r>
              <a:rPr lang="en-US" altLang="en-US" sz="2800" dirty="0"/>
              <a:t> Cylinder group size</a:t>
            </a:r>
          </a:p>
          <a:p>
            <a:pPr lvl="1">
              <a:lnSpc>
                <a:spcPct val="80000"/>
              </a:lnSpc>
              <a:buFont typeface="Wingdings" panose="05000000000000000000" pitchFamily="2" charset="2"/>
              <a:buChar char="§"/>
            </a:pPr>
            <a:r>
              <a:rPr lang="en-US" altLang="en-US" sz="2800" dirty="0"/>
              <a:t> Number of data blocks in a cylinder group</a:t>
            </a:r>
          </a:p>
          <a:p>
            <a:pPr lvl="1">
              <a:lnSpc>
                <a:spcPct val="80000"/>
              </a:lnSpc>
              <a:buFont typeface="Wingdings" panose="05000000000000000000" pitchFamily="2" charset="2"/>
              <a:buChar char="§"/>
            </a:pPr>
            <a:r>
              <a:rPr lang="en-US" altLang="en-US" sz="2800" dirty="0"/>
              <a:t> Summary data block</a:t>
            </a:r>
          </a:p>
          <a:p>
            <a:pPr lvl="1">
              <a:lnSpc>
                <a:spcPct val="80000"/>
              </a:lnSpc>
              <a:buFont typeface="Wingdings" panose="05000000000000000000" pitchFamily="2" charset="2"/>
              <a:buChar char="§"/>
            </a:pPr>
            <a:r>
              <a:rPr lang="en-US" altLang="en-US" sz="2800" dirty="0"/>
              <a:t> File system state</a:t>
            </a:r>
          </a:p>
          <a:p>
            <a:pPr lvl="1">
              <a:lnSpc>
                <a:spcPct val="80000"/>
              </a:lnSpc>
              <a:buFont typeface="Wingdings" panose="05000000000000000000" pitchFamily="2" charset="2"/>
              <a:buChar char="§"/>
            </a:pPr>
            <a:r>
              <a:rPr lang="en-US" altLang="en-US" sz="2800" dirty="0"/>
              <a:t> Path name of the last mount point</a:t>
            </a:r>
          </a:p>
          <a:p>
            <a:pPr>
              <a:lnSpc>
                <a:spcPct val="80000"/>
              </a:lnSpc>
              <a:buFont typeface="Wingdings" panose="05000000000000000000" pitchFamily="2" charset="2"/>
              <a:buChar char="§"/>
            </a:pPr>
            <a:endParaRPr lang="en-US" altLang="en-US" sz="2400" dirty="0"/>
          </a:p>
          <a:p>
            <a:pPr>
              <a:lnSpc>
                <a:spcPct val="80000"/>
              </a:lnSpc>
              <a:buFont typeface="Wingdings" panose="05000000000000000000" pitchFamily="2" charset="2"/>
              <a:buChar char="§"/>
            </a:pPr>
            <a:endParaRPr lang="en-US" altLang="en-US" sz="2400" dirty="0"/>
          </a:p>
          <a:p>
            <a:pPr>
              <a:buFont typeface="Wingdings" panose="05000000000000000000" pitchFamily="2" charset="2"/>
              <a:buChar char="§"/>
            </a:pPr>
            <a:endParaRPr lang="en-CA" sz="3600"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31</a:t>
            </a:fld>
            <a:endParaRPr lang="en-US"/>
          </a:p>
        </p:txBody>
      </p:sp>
    </p:spTree>
    <p:extLst>
      <p:ext uri="{BB962C8B-B14F-4D97-AF65-F5344CB8AC3E}">
        <p14:creationId xmlns:p14="http://schemas.microsoft.com/office/powerpoint/2010/main" val="3061608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dirty="0" err="1" smtClean="0"/>
              <a:t>Inode</a:t>
            </a:r>
            <a:r>
              <a:rPr lang="en-CA" altLang="en-US" smtClean="0"/>
              <a:t> </a:t>
            </a:r>
            <a:endParaRPr lang="en-CA" altLang="en-US" dirty="0" smtClean="0"/>
          </a:p>
        </p:txBody>
      </p:sp>
      <p:sp>
        <p:nvSpPr>
          <p:cNvPr id="3" name="Content Placeholder 2"/>
          <p:cNvSpPr>
            <a:spLocks noGrp="1"/>
          </p:cNvSpPr>
          <p:nvPr>
            <p:ph idx="1"/>
          </p:nvPr>
        </p:nvSpPr>
        <p:spPr>
          <a:xfrm>
            <a:off x="838200" y="1597026"/>
            <a:ext cx="10515600" cy="4351338"/>
          </a:xfrm>
        </p:spPr>
        <p:txBody>
          <a:bodyPr/>
          <a:lstStyle/>
          <a:p>
            <a:pPr>
              <a:defRPr/>
            </a:pPr>
            <a:r>
              <a:rPr lang="en-CA" dirty="0" err="1" smtClean="0"/>
              <a:t>Inode</a:t>
            </a:r>
            <a:r>
              <a:rPr lang="en-CA" dirty="0" smtClean="0"/>
              <a:t> is a </a:t>
            </a:r>
            <a:r>
              <a:rPr lang="en-CA" dirty="0" smtClean="0">
                <a:solidFill>
                  <a:srgbClr val="FF0000"/>
                </a:solidFill>
              </a:rPr>
              <a:t>data structure </a:t>
            </a:r>
            <a:r>
              <a:rPr lang="en-CA" dirty="0" smtClean="0"/>
              <a:t>in a </a:t>
            </a:r>
            <a:r>
              <a:rPr lang="en-CA" dirty="0"/>
              <a:t>U</a:t>
            </a:r>
            <a:r>
              <a:rPr lang="en-CA" dirty="0" smtClean="0"/>
              <a:t>nix file systems that contains information about files and directories </a:t>
            </a:r>
          </a:p>
          <a:p>
            <a:pPr>
              <a:defRPr/>
            </a:pPr>
            <a:r>
              <a:rPr lang="en-CA" b="1" dirty="0" err="1" smtClean="0"/>
              <a:t>inode</a:t>
            </a:r>
            <a:r>
              <a:rPr lang="en-CA" dirty="0" smtClean="0"/>
              <a:t> stores the attributes and physical location (Disk blocks) of </a:t>
            </a:r>
            <a:r>
              <a:rPr lang="en-CA" dirty="0"/>
              <a:t> </a:t>
            </a:r>
            <a:r>
              <a:rPr lang="en-CA" dirty="0" smtClean="0"/>
              <a:t>a file or directory  </a:t>
            </a:r>
          </a:p>
          <a:p>
            <a:pPr>
              <a:defRPr/>
            </a:pPr>
            <a:r>
              <a:rPr lang="en-CA" dirty="0" smtClean="0"/>
              <a:t> Linux file systems is based on </a:t>
            </a:r>
            <a:r>
              <a:rPr lang="en-CA" b="1" dirty="0" err="1" smtClean="0"/>
              <a:t>inode</a:t>
            </a:r>
            <a:r>
              <a:rPr lang="en-CA" dirty="0" smtClean="0"/>
              <a:t> entries.</a:t>
            </a:r>
          </a:p>
          <a:p>
            <a:pPr>
              <a:defRPr/>
            </a:pPr>
            <a:r>
              <a:rPr lang="en-CA" dirty="0" smtClean="0"/>
              <a:t> The </a:t>
            </a:r>
            <a:r>
              <a:rPr lang="en-CA" dirty="0" err="1" smtClean="0"/>
              <a:t>inode</a:t>
            </a:r>
            <a:r>
              <a:rPr lang="en-CA" dirty="0" smtClean="0"/>
              <a:t> stores </a:t>
            </a:r>
            <a:r>
              <a:rPr lang="en-CA" b="1" dirty="0" smtClean="0"/>
              <a:t>metadata</a:t>
            </a:r>
            <a:r>
              <a:rPr lang="en-CA" dirty="0" smtClean="0"/>
              <a:t> about the file</a:t>
            </a:r>
          </a:p>
          <a:p>
            <a:pPr>
              <a:defRPr/>
            </a:pPr>
            <a:r>
              <a:rPr lang="en-CA" dirty="0"/>
              <a:t> C</a:t>
            </a:r>
            <a:r>
              <a:rPr lang="en-CA" dirty="0" smtClean="0"/>
              <a:t>ommand #stat  </a:t>
            </a:r>
            <a:r>
              <a:rPr lang="en-CA" dirty="0" err="1" smtClean="0"/>
              <a:t>file_name</a:t>
            </a:r>
            <a:r>
              <a:rPr lang="en-CA" dirty="0" smtClean="0"/>
              <a:t> displays file metadata</a:t>
            </a:r>
          </a:p>
          <a:p>
            <a:pPr>
              <a:defRPr/>
            </a:pPr>
            <a:r>
              <a:rPr lang="en-CA" dirty="0"/>
              <a:t> </a:t>
            </a:r>
            <a:r>
              <a:rPr lang="en-CA" dirty="0" smtClean="0"/>
              <a:t>Command #ls  -</a:t>
            </a:r>
            <a:r>
              <a:rPr lang="en-CA" dirty="0" err="1" smtClean="0"/>
              <a:t>i</a:t>
            </a:r>
            <a:r>
              <a:rPr lang="en-CA" dirty="0" smtClean="0"/>
              <a:t>   displays </a:t>
            </a:r>
            <a:r>
              <a:rPr lang="en-CA" dirty="0" err="1" smtClean="0"/>
              <a:t>inode</a:t>
            </a:r>
            <a:r>
              <a:rPr lang="en-CA" dirty="0" smtClean="0"/>
              <a:t> </a:t>
            </a:r>
          </a:p>
          <a:p>
            <a:pPr marL="0" indent="0">
              <a:buNone/>
              <a:defRPr/>
            </a:pPr>
            <a:endParaRPr lang="en-CA" dirty="0" smtClean="0"/>
          </a:p>
        </p:txBody>
      </p:sp>
      <p:sp>
        <p:nvSpPr>
          <p:cNvPr id="60421" name="Rectangle 4"/>
          <p:cNvSpPr>
            <a:spLocks noChangeArrowheads="1"/>
          </p:cNvSpPr>
          <p:nvPr/>
        </p:nvSpPr>
        <p:spPr bwMode="auto">
          <a:xfrm>
            <a:off x="2592387" y="5523177"/>
            <a:ext cx="7007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CA" altLang="en-US" dirty="0">
                <a:latin typeface="Verdana" panose="020B0604030504040204" pitchFamily="34" charset="0"/>
                <a:hlinkClick r:id="rId2"/>
              </a:rPr>
              <a:t>https://www.youtube.com/watch?v=_6VJ8WfWI4k</a:t>
            </a:r>
            <a:endParaRPr kumimoji="0" lang="en-CA" altLang="en-US" dirty="0">
              <a:latin typeface="Verdana" panose="020B0604030504040204" pitchFamily="34" charset="0"/>
            </a:endParaRPr>
          </a:p>
          <a:p>
            <a:pPr>
              <a:spcBef>
                <a:spcPct val="0"/>
              </a:spcBef>
              <a:buClrTx/>
              <a:buSzTx/>
              <a:buFontTx/>
              <a:buNone/>
            </a:pPr>
            <a:endParaRPr kumimoji="0" lang="en-CA" altLang="en-US" dirty="0">
              <a:latin typeface="Verdana" panose="020B060403050404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4" name="Slide Number Placeholder 3"/>
          <p:cNvSpPr>
            <a:spLocks noGrp="1"/>
          </p:cNvSpPr>
          <p:nvPr>
            <p:ph type="sldNum" sz="quarter" idx="12"/>
          </p:nvPr>
        </p:nvSpPr>
        <p:spPr/>
        <p:txBody>
          <a:bodyPr/>
          <a:lstStyle/>
          <a:p>
            <a:fld id="{FDDB6027-878D-A249-A7C0-2BF119D95C83}" type="slidenum">
              <a:rPr lang="en-US" smtClean="0"/>
              <a:t>32</a:t>
            </a:fld>
            <a:endParaRPr lang="en-US"/>
          </a:p>
        </p:txBody>
      </p:sp>
    </p:spTree>
    <p:extLst>
      <p:ext uri="{BB962C8B-B14F-4D97-AF65-F5344CB8AC3E}">
        <p14:creationId xmlns:p14="http://schemas.microsoft.com/office/powerpoint/2010/main" val="1877437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altLang="en-US" sz="2667" dirty="0"/>
              <a:t>  </a:t>
            </a:r>
            <a:r>
              <a:rPr lang="en-US" altLang="en-US" dirty="0"/>
              <a:t>UNIX - </a:t>
            </a:r>
            <a:r>
              <a:rPr lang="en-US" altLang="en-US" dirty="0" err="1"/>
              <a:t>inode</a:t>
            </a:r>
            <a:endParaRPr lang="en-US" altLang="en-US" dirty="0"/>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48" y="1690688"/>
            <a:ext cx="65801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33</a:t>
            </a:fld>
            <a:endParaRPr lang="en-US"/>
          </a:p>
        </p:txBody>
      </p:sp>
    </p:spTree>
    <p:extLst>
      <p:ext uri="{BB962C8B-B14F-4D97-AF65-F5344CB8AC3E}">
        <p14:creationId xmlns:p14="http://schemas.microsoft.com/office/powerpoint/2010/main" val="944628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eaLnBrk="1" hangingPunct="1"/>
            <a:r>
              <a:rPr lang="en-US" altLang="en-US" sz="4800" dirty="0" smtClean="0"/>
              <a:t>Unix </a:t>
            </a:r>
            <a:r>
              <a:rPr lang="en-US" altLang="en-US" sz="4800" dirty="0" err="1" smtClean="0"/>
              <a:t>i</a:t>
            </a:r>
            <a:r>
              <a:rPr lang="en-US" altLang="en-US" sz="4800" dirty="0" smtClean="0"/>
              <a:t>-node –data structure</a:t>
            </a:r>
          </a:p>
        </p:txBody>
      </p:sp>
      <p:pic>
        <p:nvPicPr>
          <p:cNvPr id="63491" name="Picture 8" descr="http://upload.wikimedia.org/wikipedia/commons/a/a2/Ext2-ino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318" y="1375681"/>
            <a:ext cx="60753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75255" y="5185681"/>
            <a:ext cx="7620853" cy="1569660"/>
          </a:xfrm>
          <a:prstGeom prst="rect">
            <a:avLst/>
          </a:prstGeom>
        </p:spPr>
        <p:txBody>
          <a:bodyPr wrap="square">
            <a:spAutoFit/>
          </a:bodyPr>
          <a:lstStyle/>
          <a:p>
            <a:r>
              <a:rPr lang="en-CA" sz="3200" dirty="0">
                <a:latin typeface="Verdana" panose="020B0604030504040204" pitchFamily="34" charset="0"/>
                <a:ea typeface="Verdana" panose="020B0604030504040204" pitchFamily="34" charset="0"/>
                <a:hlinkClick r:id="rId4"/>
              </a:rPr>
              <a:t>https://elixir.bootlin.com/linux/v4.14.5/source/fs/ext4/ext4.h</a:t>
            </a:r>
            <a:endParaRPr lang="en-CA" sz="3200" dirty="0">
              <a:latin typeface="Verdana" panose="020B0604030504040204" pitchFamily="34" charset="0"/>
              <a:ea typeface="Verdana" panose="020B0604030504040204" pitchFamily="34" charset="0"/>
            </a:endParaRPr>
          </a:p>
          <a:p>
            <a:endParaRPr lang="en-CA" sz="3200" dirty="0">
              <a:latin typeface="Verdana" panose="020B0604030504040204" pitchFamily="34" charset="0"/>
              <a:ea typeface="Verdana" panose="020B0604030504040204" pitchFamily="34" charset="0"/>
            </a:endParaRPr>
          </a:p>
        </p:txBody>
      </p:sp>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34</a:t>
            </a:fld>
            <a:endParaRPr lang="en-US"/>
          </a:p>
        </p:txBody>
      </p:sp>
    </p:spTree>
    <p:extLst>
      <p:ext uri="{BB962C8B-B14F-4D97-AF65-F5344CB8AC3E}">
        <p14:creationId xmlns:p14="http://schemas.microsoft.com/office/powerpoint/2010/main" val="1719808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Example: searching for /usr/ast/mbox</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844" y="1858343"/>
            <a:ext cx="66294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35</a:t>
            </a:fld>
            <a:endParaRPr lang="en-US"/>
          </a:p>
        </p:txBody>
      </p:sp>
    </p:spTree>
    <p:extLst>
      <p:ext uri="{BB962C8B-B14F-4D97-AF65-F5344CB8AC3E}">
        <p14:creationId xmlns:p14="http://schemas.microsoft.com/office/powerpoint/2010/main" val="3630643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fr-CA" altLang="en-US" smtClean="0"/>
              <a:t>Inode in action</a:t>
            </a:r>
          </a:p>
        </p:txBody>
      </p:sp>
      <p:sp>
        <p:nvSpPr>
          <p:cNvPr id="2" name="Content Placeholder 1"/>
          <p:cNvSpPr>
            <a:spLocks noGrp="1"/>
          </p:cNvSpPr>
          <p:nvPr>
            <p:ph idx="1"/>
          </p:nvPr>
        </p:nvSpPr>
        <p:spPr>
          <a:xfrm>
            <a:off x="838200" y="1690688"/>
            <a:ext cx="10515600" cy="4351338"/>
          </a:xfrm>
        </p:spPr>
        <p:txBody>
          <a:bodyPr/>
          <a:lstStyle/>
          <a:p>
            <a:r>
              <a:rPr lang="fr-CA" altLang="en-US" dirty="0">
                <a:latin typeface="Verdana" panose="020B0604030504040204" pitchFamily="34" charset="0"/>
                <a:hlinkClick r:id="rId2"/>
              </a:rPr>
              <a:t>https://www.youtube.com/watch?v=oHrlU3b1ZAw&amp;x-yt-cl=85114404&amp;x-yt-ts=1422579428</a:t>
            </a:r>
            <a:endParaRPr lang="fr-CA" altLang="en-US" dirty="0">
              <a:latin typeface="Verdana" panose="020B0604030504040204" pitchFamily="34" charset="0"/>
            </a:endParaRPr>
          </a:p>
          <a:p>
            <a:endParaRPr lang="en-CA" dirty="0"/>
          </a:p>
        </p:txBody>
      </p:sp>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4" name="Slide Number Placeholder 3"/>
          <p:cNvSpPr>
            <a:spLocks noGrp="1"/>
          </p:cNvSpPr>
          <p:nvPr>
            <p:ph type="sldNum" sz="quarter" idx="12"/>
          </p:nvPr>
        </p:nvSpPr>
        <p:spPr/>
        <p:txBody>
          <a:bodyPr/>
          <a:lstStyle/>
          <a:p>
            <a:fld id="{FDDB6027-878D-A249-A7C0-2BF119D95C83}" type="slidenum">
              <a:rPr lang="en-US" smtClean="0"/>
              <a:t>36</a:t>
            </a:fld>
            <a:endParaRPr lang="en-US"/>
          </a:p>
        </p:txBody>
      </p:sp>
    </p:spTree>
    <p:extLst>
      <p:ext uri="{BB962C8B-B14F-4D97-AF65-F5344CB8AC3E}">
        <p14:creationId xmlns:p14="http://schemas.microsoft.com/office/powerpoint/2010/main" val="2617829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File Systems Types </a:t>
            </a:r>
          </a:p>
        </p:txBody>
      </p:sp>
      <p:sp>
        <p:nvSpPr>
          <p:cNvPr id="7171" name="Content Placeholder 2"/>
          <p:cNvSpPr>
            <a:spLocks noGrp="1"/>
          </p:cNvSpPr>
          <p:nvPr>
            <p:ph idx="1"/>
          </p:nvPr>
        </p:nvSpPr>
        <p:spPr>
          <a:xfrm>
            <a:off x="838200" y="1423058"/>
            <a:ext cx="10515600" cy="4643205"/>
          </a:xfrm>
        </p:spPr>
        <p:txBody>
          <a:bodyPr>
            <a:noAutofit/>
          </a:bodyPr>
          <a:lstStyle/>
          <a:p>
            <a:pPr marL="342900" lvl="1" indent="-342900">
              <a:buClr>
                <a:srgbClr val="993300"/>
              </a:buClr>
              <a:buSzPct val="90000"/>
              <a:buFont typeface="Wingdings" panose="05000000000000000000" pitchFamily="2" charset="2"/>
              <a:buChar char="§"/>
              <a:defRPr/>
            </a:pPr>
            <a:r>
              <a:rPr lang="en-US" altLang="en-US" dirty="0"/>
              <a:t>Many file systems, sometimes many within an operating </a:t>
            </a:r>
            <a:r>
              <a:rPr lang="en-US" altLang="en-US" dirty="0" smtClean="0"/>
              <a:t>system. </a:t>
            </a:r>
            <a:r>
              <a:rPr lang="en-US" altLang="en-US" dirty="0"/>
              <a:t>E</a:t>
            </a:r>
            <a:r>
              <a:rPr lang="en-US" altLang="en-US" dirty="0" smtClean="0"/>
              <a:t>ach </a:t>
            </a:r>
            <a:r>
              <a:rPr lang="en-US" altLang="en-US" dirty="0"/>
              <a:t>with its own format </a:t>
            </a:r>
          </a:p>
          <a:p>
            <a:pPr marL="669942" lvl="2" indent="-342900">
              <a:buClr>
                <a:srgbClr val="993300"/>
              </a:buClr>
              <a:buSzPct val="90000"/>
              <a:buFont typeface="Wingdings" panose="05000000000000000000" pitchFamily="2" charset="2"/>
              <a:buChar char="§"/>
              <a:defRPr/>
            </a:pPr>
            <a:r>
              <a:rPr lang="en-US" altLang="en-US" sz="2400" dirty="0"/>
              <a:t>Windows supports: FAT, FAT32, </a:t>
            </a:r>
            <a:r>
              <a:rPr lang="en-US" altLang="en-US" sz="2400" dirty="0" err="1"/>
              <a:t>exFAT</a:t>
            </a:r>
            <a:r>
              <a:rPr lang="en-US" altLang="en-US" sz="2400" dirty="0"/>
              <a:t>, </a:t>
            </a:r>
            <a:r>
              <a:rPr lang="en-US" altLang="en-US" sz="2400" dirty="0" err="1"/>
              <a:t>ReFS</a:t>
            </a:r>
            <a:r>
              <a:rPr lang="en-US" altLang="en-US" sz="2400" dirty="0"/>
              <a:t>, NTFS</a:t>
            </a:r>
          </a:p>
          <a:p>
            <a:pPr marL="669942" lvl="2" indent="-342900">
              <a:buClr>
                <a:srgbClr val="993300"/>
              </a:buClr>
              <a:buSzPct val="90000"/>
              <a:buFont typeface="Wingdings" panose="05000000000000000000" pitchFamily="2" charset="2"/>
              <a:buChar char="§"/>
              <a:defRPr/>
            </a:pPr>
            <a:r>
              <a:rPr lang="en-US" altLang="en-US" sz="2400" dirty="0"/>
              <a:t>CD-ROM is ISO 9660, CD, DVD Blu-ray uses UDF which supports larger files , larger  disk and more info about files and directories </a:t>
            </a:r>
          </a:p>
          <a:p>
            <a:pPr marL="669942" lvl="2" indent="-342900">
              <a:buClr>
                <a:srgbClr val="993300"/>
              </a:buClr>
              <a:buSzPct val="90000"/>
              <a:buFont typeface="Wingdings" panose="05000000000000000000" pitchFamily="2" charset="2"/>
              <a:buChar char="§"/>
              <a:defRPr/>
            </a:pPr>
            <a:r>
              <a:rPr lang="en-US" altLang="en-US" sz="2400" dirty="0"/>
              <a:t>Linux default file system is </a:t>
            </a:r>
            <a:r>
              <a:rPr lang="en-US" altLang="en-US" sz="2400" b="1" dirty="0"/>
              <a:t>extended file system </a:t>
            </a:r>
            <a:r>
              <a:rPr lang="en-US" altLang="en-US" sz="2400" dirty="0"/>
              <a:t>ext2, ext3 and </a:t>
            </a:r>
            <a:r>
              <a:rPr lang="en-US" altLang="en-US" sz="2400" b="1" dirty="0"/>
              <a:t>ext4</a:t>
            </a:r>
            <a:r>
              <a:rPr lang="en-US" altLang="en-US" sz="2400" dirty="0"/>
              <a:t> Linux supports more than 40 file systems including FAT and distributed file systems</a:t>
            </a:r>
          </a:p>
          <a:p>
            <a:pPr marL="669942" lvl="2" indent="-342900">
              <a:buClr>
                <a:srgbClr val="993300"/>
              </a:buClr>
              <a:buSzPct val="90000"/>
              <a:buFont typeface="Wingdings" panose="05000000000000000000" pitchFamily="2" charset="2"/>
              <a:buChar char="§"/>
              <a:defRPr/>
            </a:pPr>
            <a:r>
              <a:rPr lang="en-US" altLang="en-US" sz="2400" dirty="0"/>
              <a:t>Unix file systems has </a:t>
            </a:r>
            <a:r>
              <a:rPr lang="en-US" altLang="en-US" sz="2400" b="1" dirty="0"/>
              <a:t>UFS</a:t>
            </a:r>
            <a:r>
              <a:rPr lang="en-US" altLang="en-US" sz="2400" dirty="0"/>
              <a:t>, FFS </a:t>
            </a:r>
          </a:p>
          <a:p>
            <a:pPr marL="669942" lvl="2" indent="-342900">
              <a:buClr>
                <a:srgbClr val="993300"/>
              </a:buClr>
              <a:buSzPct val="90000"/>
              <a:buFont typeface="Wingdings" panose="05000000000000000000" pitchFamily="2" charset="2"/>
              <a:buChar char="§"/>
              <a:defRPr/>
            </a:pPr>
            <a:r>
              <a:rPr lang="en-US" altLang="en-US" sz="2400" dirty="0"/>
              <a:t>Virtual FS - </a:t>
            </a:r>
            <a:r>
              <a:rPr lang="en-US" altLang="en-US" sz="2400" b="1" dirty="0"/>
              <a:t>VFAT</a:t>
            </a:r>
          </a:p>
          <a:p>
            <a:pPr marL="669942" lvl="2" indent="-342900">
              <a:buClr>
                <a:srgbClr val="993300"/>
              </a:buClr>
              <a:buSzPct val="90000"/>
              <a:buFont typeface="Wingdings" panose="05000000000000000000" pitchFamily="2" charset="2"/>
              <a:buChar char="§"/>
              <a:defRPr/>
            </a:pPr>
            <a:r>
              <a:rPr lang="en-US" altLang="en-US" sz="2400" dirty="0"/>
              <a:t>New FS– ZFS, </a:t>
            </a:r>
            <a:r>
              <a:rPr lang="en-US" altLang="en-US" sz="2400" dirty="0" err="1"/>
              <a:t>GoogleFS</a:t>
            </a:r>
            <a:r>
              <a:rPr lang="en-US" altLang="en-US" sz="2400" dirty="0"/>
              <a:t>, Oracle ASM, FUSE, Apache Hadoop HDFS</a:t>
            </a:r>
          </a:p>
          <a:p>
            <a:pPr marL="669942" lvl="2" indent="-342900">
              <a:buClr>
                <a:srgbClr val="993300"/>
              </a:buClr>
              <a:buSzPct val="90000"/>
              <a:buFont typeface="Wingdings" panose="05000000000000000000" pitchFamily="2" charset="2"/>
              <a:buChar char="§"/>
              <a:defRPr/>
            </a:pPr>
            <a:endParaRPr lang="en-US" altLang="en-US" sz="14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37</a:t>
            </a:fld>
            <a:endParaRPr lang="en-US"/>
          </a:p>
        </p:txBody>
      </p:sp>
    </p:spTree>
    <p:extLst>
      <p:ext uri="{BB962C8B-B14F-4D97-AF65-F5344CB8AC3E}">
        <p14:creationId xmlns:p14="http://schemas.microsoft.com/office/powerpoint/2010/main" val="3046315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838200" y="365125"/>
            <a:ext cx="11049000" cy="1325563"/>
          </a:xfrm>
        </p:spPr>
        <p:txBody>
          <a:bodyPr>
            <a:normAutofit/>
          </a:bodyPr>
          <a:lstStyle/>
          <a:p>
            <a:r>
              <a:rPr lang="en-CA" altLang="en-US" dirty="0" smtClean="0"/>
              <a:t>File Systems Features and Differences</a:t>
            </a:r>
          </a:p>
        </p:txBody>
      </p:sp>
      <p:sp>
        <p:nvSpPr>
          <p:cNvPr id="71683" name="Content Placeholder 2"/>
          <p:cNvSpPr>
            <a:spLocks noGrp="1"/>
          </p:cNvSpPr>
          <p:nvPr>
            <p:ph idx="1"/>
          </p:nvPr>
        </p:nvSpPr>
        <p:spPr>
          <a:xfrm>
            <a:off x="838200" y="1690688"/>
            <a:ext cx="10515600" cy="4351338"/>
          </a:xfrm>
        </p:spPr>
        <p:txBody>
          <a:bodyPr>
            <a:noAutofit/>
          </a:bodyPr>
          <a:lstStyle/>
          <a:p>
            <a:pPr>
              <a:buFont typeface="Wingdings" panose="05000000000000000000" pitchFamily="2" charset="2"/>
              <a:buChar char="§"/>
            </a:pPr>
            <a:r>
              <a:rPr lang="en-CA" altLang="en-US" sz="3600" dirty="0"/>
              <a:t>What differentiates file systems?</a:t>
            </a:r>
          </a:p>
          <a:p>
            <a:pPr lvl="1">
              <a:buFont typeface="Wingdings" panose="05000000000000000000" pitchFamily="2" charset="2"/>
              <a:buChar char="§"/>
            </a:pPr>
            <a:r>
              <a:rPr lang="en-CA" altLang="en-US" sz="2800" dirty="0"/>
              <a:t>File system structure – File allocation (extends) and directory structure (Link list or B+ tree)</a:t>
            </a:r>
          </a:p>
          <a:p>
            <a:pPr lvl="1">
              <a:buFont typeface="Wingdings" panose="05000000000000000000" pitchFamily="2" charset="2"/>
              <a:buChar char="§"/>
            </a:pPr>
            <a:r>
              <a:rPr lang="en-CA" altLang="en-US" sz="2800" dirty="0"/>
              <a:t>Max Volume size</a:t>
            </a:r>
          </a:p>
          <a:p>
            <a:pPr lvl="1">
              <a:buFont typeface="Wingdings" panose="05000000000000000000" pitchFamily="2" charset="2"/>
              <a:buChar char="§"/>
            </a:pPr>
            <a:r>
              <a:rPr lang="en-CA" altLang="en-US" sz="2800" dirty="0"/>
              <a:t>Max File Size</a:t>
            </a:r>
          </a:p>
          <a:p>
            <a:pPr lvl="1">
              <a:buFont typeface="Wingdings" panose="05000000000000000000" pitchFamily="2" charset="2"/>
              <a:buChar char="§"/>
            </a:pPr>
            <a:r>
              <a:rPr lang="en-CA" altLang="en-US" sz="2800" dirty="0"/>
              <a:t>Max number of files</a:t>
            </a:r>
          </a:p>
          <a:p>
            <a:pPr lvl="1">
              <a:buFont typeface="Wingdings" panose="05000000000000000000" pitchFamily="2" charset="2"/>
              <a:buChar char="§"/>
            </a:pPr>
            <a:r>
              <a:rPr lang="en-CA" altLang="en-US" sz="2800" dirty="0"/>
              <a:t>Max File Name</a:t>
            </a:r>
          </a:p>
          <a:p>
            <a:pPr lvl="1">
              <a:buFont typeface="Wingdings" panose="05000000000000000000" pitchFamily="2" charset="2"/>
              <a:buChar char="§"/>
            </a:pPr>
            <a:r>
              <a:rPr lang="en-CA" altLang="en-US" sz="2800" dirty="0"/>
              <a:t>Max File path</a:t>
            </a:r>
          </a:p>
          <a:p>
            <a:pPr marL="0" indent="0">
              <a:buNone/>
            </a:pPr>
            <a:endParaRPr lang="en-CA"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38</a:t>
            </a:fld>
            <a:endParaRPr lang="en-US"/>
          </a:p>
        </p:txBody>
      </p:sp>
    </p:spTree>
    <p:extLst>
      <p:ext uri="{BB962C8B-B14F-4D97-AF65-F5344CB8AC3E}">
        <p14:creationId xmlns:p14="http://schemas.microsoft.com/office/powerpoint/2010/main" val="2046287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Linux File Systems</a:t>
            </a:r>
          </a:p>
        </p:txBody>
      </p:sp>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4" name="Rectangle 3"/>
          <p:cNvSpPr/>
          <p:nvPr/>
        </p:nvSpPr>
        <p:spPr>
          <a:xfrm>
            <a:off x="838200" y="1423818"/>
            <a:ext cx="10439400" cy="4832092"/>
          </a:xfrm>
          <a:prstGeom prst="rect">
            <a:avLst/>
          </a:prstGeom>
        </p:spPr>
        <p:txBody>
          <a:bodyPr wrap="square">
            <a:spAutoFit/>
          </a:bodyPr>
          <a:lstStyle/>
          <a:p>
            <a:pPr>
              <a:spcBef>
                <a:spcPct val="0"/>
              </a:spcBef>
              <a:buClrTx/>
              <a:buSzTx/>
              <a:buFontTx/>
              <a:buNone/>
            </a:pPr>
            <a:r>
              <a:rPr lang="en-US" altLang="en-US" sz="2800" dirty="0">
                <a:latin typeface="Verdana" panose="020B0604030504040204" pitchFamily="34" charset="0"/>
              </a:rPr>
              <a:t>To verify all the file systems supported by the current kernel you can edit the file filesystems under /proc </a:t>
            </a:r>
            <a:r>
              <a:rPr lang="en-US" altLang="en-US" sz="2800" dirty="0" smtClean="0">
                <a:latin typeface="Verdana" panose="020B0604030504040204" pitchFamily="34" charset="0"/>
              </a:rPr>
              <a:t>directory</a:t>
            </a:r>
          </a:p>
          <a:p>
            <a:pPr>
              <a:spcBef>
                <a:spcPct val="0"/>
              </a:spcBef>
              <a:buClrTx/>
              <a:buSzTx/>
              <a:buFontTx/>
              <a:buNone/>
            </a:pPr>
            <a:endParaRPr lang="en-US" altLang="en-US" sz="2800" dirty="0">
              <a:latin typeface="Verdana" panose="020B0604030504040204" pitchFamily="34" charset="0"/>
            </a:endParaRPr>
          </a:p>
          <a:p>
            <a:pPr>
              <a:spcBef>
                <a:spcPct val="0"/>
              </a:spcBef>
              <a:buClrTx/>
              <a:buSzTx/>
              <a:buFontTx/>
              <a:buNone/>
            </a:pPr>
            <a:r>
              <a:rPr lang="en-US" altLang="en-US" sz="2800" dirty="0">
                <a:latin typeface="Verdana" panose="020B0604030504040204" pitchFamily="34" charset="0"/>
              </a:rPr>
              <a:t> # cat  /</a:t>
            </a:r>
            <a:r>
              <a:rPr lang="en-US" altLang="en-US" sz="2800" dirty="0" smtClean="0">
                <a:latin typeface="Verdana" panose="020B0604030504040204" pitchFamily="34" charset="0"/>
              </a:rPr>
              <a:t>proc/filesystems</a:t>
            </a:r>
          </a:p>
          <a:p>
            <a:pPr>
              <a:spcBef>
                <a:spcPct val="0"/>
              </a:spcBef>
              <a:buClrTx/>
              <a:buSzTx/>
              <a:buFontTx/>
              <a:buNone/>
            </a:pPr>
            <a:r>
              <a:rPr lang="en-US" altLang="en-US" sz="2800" dirty="0">
                <a:latin typeface="Verdana" panose="020B0604030504040204" pitchFamily="34" charset="0"/>
              </a:rPr>
              <a:t> </a:t>
            </a:r>
            <a:r>
              <a:rPr lang="en-US" altLang="en-US" sz="2800" dirty="0" smtClean="0">
                <a:latin typeface="Verdana" panose="020B0604030504040204" pitchFamily="34" charset="0"/>
              </a:rPr>
              <a:t># mount    displays mounted file systems settings</a:t>
            </a:r>
          </a:p>
          <a:p>
            <a:pPr>
              <a:spcBef>
                <a:spcPct val="0"/>
              </a:spcBef>
              <a:buClrTx/>
              <a:buSzTx/>
              <a:buFontTx/>
              <a:buNone/>
            </a:pPr>
            <a:r>
              <a:rPr lang="en-US" altLang="en-US" sz="2800" dirty="0">
                <a:latin typeface="Verdana" panose="020B0604030504040204" pitchFamily="34" charset="0"/>
              </a:rPr>
              <a:t> </a:t>
            </a:r>
            <a:endParaRPr lang="en-US" altLang="en-US" sz="2800" dirty="0" smtClean="0">
              <a:latin typeface="Verdana" panose="020B0604030504040204" pitchFamily="34" charset="0"/>
            </a:endParaRPr>
          </a:p>
          <a:p>
            <a:pPr>
              <a:spcBef>
                <a:spcPct val="0"/>
              </a:spcBef>
              <a:buClrTx/>
              <a:buSzTx/>
              <a:buFontTx/>
              <a:buNone/>
            </a:pPr>
            <a:r>
              <a:rPr lang="en-US" altLang="en-US" sz="2800" dirty="0" smtClean="0">
                <a:hlinkClick r:id="rId3"/>
              </a:rPr>
              <a:t>https</a:t>
            </a:r>
            <a:r>
              <a:rPr lang="en-US" altLang="en-US" sz="2800" dirty="0">
                <a:hlinkClick r:id="rId3"/>
              </a:rPr>
              <a:t>://</a:t>
            </a:r>
            <a:r>
              <a:rPr lang="en-US" altLang="en-US" sz="2800" dirty="0" smtClean="0">
                <a:hlinkClick r:id="rId3"/>
              </a:rPr>
              <a:t>en.wikipedia.org/wiki/Comparison_of_file_systems</a:t>
            </a:r>
            <a:endParaRPr lang="en-US" altLang="en-US" sz="2800" dirty="0" smtClean="0"/>
          </a:p>
          <a:p>
            <a:pPr>
              <a:spcBef>
                <a:spcPct val="0"/>
              </a:spcBef>
              <a:buClrTx/>
              <a:buSzTx/>
              <a:buFontTx/>
              <a:buNone/>
            </a:pPr>
            <a:r>
              <a:rPr lang="en-US" altLang="en-US" sz="2800" dirty="0" smtClean="0">
                <a:hlinkClick r:id="rId4"/>
              </a:rPr>
              <a:t>https</a:t>
            </a:r>
            <a:r>
              <a:rPr lang="en-US" altLang="en-US" sz="2800" dirty="0">
                <a:hlinkClick r:id="rId4"/>
              </a:rPr>
              <a:t>://msdn.microsoft.com/en-ca/library/windows/desktop/ee681827%28v=vs.85%29.aspx</a:t>
            </a:r>
            <a:endParaRPr lang="en-US" altLang="en-US" sz="2800" dirty="0"/>
          </a:p>
          <a:p>
            <a:pPr marL="669942" lvl="2" indent="-342900">
              <a:buClr>
                <a:srgbClr val="993300"/>
              </a:buClr>
              <a:buSzPct val="90000"/>
              <a:buFont typeface="Wingdings" panose="05000000000000000000" pitchFamily="2" charset="2"/>
              <a:buChar char="§"/>
              <a:defRPr/>
            </a:pPr>
            <a:endParaRPr lang="en-US" altLang="en-US" sz="2800" dirty="0"/>
          </a:p>
        </p:txBody>
      </p:sp>
      <p:sp>
        <p:nvSpPr>
          <p:cNvPr id="2" name="Slide Number Placeholder 1"/>
          <p:cNvSpPr>
            <a:spLocks noGrp="1"/>
          </p:cNvSpPr>
          <p:nvPr>
            <p:ph type="sldNum" sz="quarter" idx="12"/>
          </p:nvPr>
        </p:nvSpPr>
        <p:spPr/>
        <p:txBody>
          <a:bodyPr/>
          <a:lstStyle/>
          <a:p>
            <a:fld id="{FDDB6027-878D-A249-A7C0-2BF119D95C83}" type="slidenum">
              <a:rPr lang="en-US" smtClean="0"/>
              <a:t>39</a:t>
            </a:fld>
            <a:endParaRPr lang="en-US"/>
          </a:p>
        </p:txBody>
      </p:sp>
    </p:spTree>
    <p:extLst>
      <p:ext uri="{BB962C8B-B14F-4D97-AF65-F5344CB8AC3E}">
        <p14:creationId xmlns:p14="http://schemas.microsoft.com/office/powerpoint/2010/main" val="352845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76300" y="252547"/>
            <a:ext cx="10515600" cy="1325563"/>
          </a:xfrm>
        </p:spPr>
        <p:txBody>
          <a:bodyPr/>
          <a:lstStyle/>
          <a:p>
            <a:pPr eaLnBrk="1" hangingPunct="1"/>
            <a:r>
              <a:rPr lang="en-US" altLang="en-US" smtClean="0"/>
              <a:t>Directory Structure</a:t>
            </a:r>
          </a:p>
        </p:txBody>
      </p:sp>
      <p:sp>
        <p:nvSpPr>
          <p:cNvPr id="12292" name="Oval 4"/>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3" name="Oval 5"/>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4" name="Oval 6"/>
          <p:cNvSpPr>
            <a:spLocks noChangeArrowheads="1"/>
          </p:cNvSpPr>
          <p:nvPr/>
        </p:nvSpPr>
        <p:spPr bwMode="auto">
          <a:xfrm>
            <a:off x="5867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5" name="Oval 7"/>
          <p:cNvSpPr>
            <a:spLocks noChangeArrowheads="1"/>
          </p:cNvSpPr>
          <p:nvPr/>
        </p:nvSpPr>
        <p:spPr bwMode="auto">
          <a:xfrm>
            <a:off x="6629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6" name="Oval 8"/>
          <p:cNvSpPr>
            <a:spLocks noChangeArrowheads="1"/>
          </p:cNvSpPr>
          <p:nvPr/>
        </p:nvSpPr>
        <p:spPr bwMode="auto">
          <a:xfrm>
            <a:off x="7391400" y="25908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7" name="Rectangle 9"/>
          <p:cNvSpPr>
            <a:spLocks noChangeArrowheads="1"/>
          </p:cNvSpPr>
          <p:nvPr/>
        </p:nvSpPr>
        <p:spPr bwMode="auto">
          <a:xfrm>
            <a:off x="4343400" y="4267200"/>
            <a:ext cx="457200" cy="609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1</a:t>
            </a:r>
          </a:p>
        </p:txBody>
      </p:sp>
      <p:sp>
        <p:nvSpPr>
          <p:cNvPr id="12298" name="Rectangle 10"/>
          <p:cNvSpPr>
            <a:spLocks noChangeArrowheads="1"/>
          </p:cNvSpPr>
          <p:nvPr/>
        </p:nvSpPr>
        <p:spPr bwMode="auto">
          <a:xfrm>
            <a:off x="5105400" y="4267200"/>
            <a:ext cx="4572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2</a:t>
            </a:r>
          </a:p>
        </p:txBody>
      </p:sp>
      <p:sp>
        <p:nvSpPr>
          <p:cNvPr id="12299" name="Rectangle 11"/>
          <p:cNvSpPr>
            <a:spLocks noChangeArrowheads="1"/>
          </p:cNvSpPr>
          <p:nvPr/>
        </p:nvSpPr>
        <p:spPr bwMode="auto">
          <a:xfrm>
            <a:off x="5867400" y="4267200"/>
            <a:ext cx="457200" cy="838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3</a:t>
            </a:r>
          </a:p>
        </p:txBody>
      </p:sp>
      <p:sp>
        <p:nvSpPr>
          <p:cNvPr id="12300" name="Rectangle 12"/>
          <p:cNvSpPr>
            <a:spLocks noChangeArrowheads="1"/>
          </p:cNvSpPr>
          <p:nvPr/>
        </p:nvSpPr>
        <p:spPr bwMode="auto">
          <a:xfrm>
            <a:off x="6629400" y="4267200"/>
            <a:ext cx="4572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4</a:t>
            </a:r>
          </a:p>
        </p:txBody>
      </p:sp>
      <p:sp>
        <p:nvSpPr>
          <p:cNvPr id="12301" name="Rectangle 13"/>
          <p:cNvSpPr>
            <a:spLocks noChangeArrowheads="1"/>
          </p:cNvSpPr>
          <p:nvPr/>
        </p:nvSpPr>
        <p:spPr bwMode="auto">
          <a:xfrm>
            <a:off x="7391400" y="4648200"/>
            <a:ext cx="457200" cy="609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n</a:t>
            </a:r>
          </a:p>
        </p:txBody>
      </p:sp>
      <p:sp>
        <p:nvSpPr>
          <p:cNvPr id="12302" name="Line 14"/>
          <p:cNvSpPr>
            <a:spLocks noChangeShapeType="1"/>
          </p:cNvSpPr>
          <p:nvPr/>
        </p:nvSpPr>
        <p:spPr bwMode="auto">
          <a:xfrm>
            <a:off x="5362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3" name="Line 15"/>
          <p:cNvSpPr>
            <a:spLocks noChangeShapeType="1"/>
          </p:cNvSpPr>
          <p:nvPr/>
        </p:nvSpPr>
        <p:spPr bwMode="auto">
          <a:xfrm>
            <a:off x="6096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4" name="Line 16"/>
          <p:cNvSpPr>
            <a:spLocks noChangeShapeType="1"/>
          </p:cNvSpPr>
          <p:nvPr/>
        </p:nvSpPr>
        <p:spPr bwMode="auto">
          <a:xfrm>
            <a:off x="7620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5" name="Line 17"/>
          <p:cNvSpPr>
            <a:spLocks noChangeShapeType="1"/>
          </p:cNvSpPr>
          <p:nvPr/>
        </p:nvSpPr>
        <p:spPr bwMode="auto">
          <a:xfrm>
            <a:off x="685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6" name="Line 18"/>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7" name="Freeform 19"/>
          <p:cNvSpPr>
            <a:spLocks/>
          </p:cNvSpPr>
          <p:nvPr/>
        </p:nvSpPr>
        <p:spPr bwMode="auto">
          <a:xfrm>
            <a:off x="4062414" y="1962150"/>
            <a:ext cx="4186237" cy="1473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2308" name="Freeform 20"/>
          <p:cNvSpPr>
            <a:spLocks/>
          </p:cNvSpPr>
          <p:nvPr/>
        </p:nvSpPr>
        <p:spPr bwMode="auto">
          <a:xfrm>
            <a:off x="3886200" y="3886200"/>
            <a:ext cx="4262438" cy="1600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2309" name="Text Box 21"/>
          <p:cNvSpPr txBox="1">
            <a:spLocks noChangeArrowheads="1"/>
          </p:cNvSpPr>
          <p:nvPr/>
        </p:nvSpPr>
        <p:spPr bwMode="auto">
          <a:xfrm>
            <a:off x="2819400" y="2286001"/>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Directory</a:t>
            </a:r>
          </a:p>
        </p:txBody>
      </p:sp>
      <p:sp>
        <p:nvSpPr>
          <p:cNvPr id="12310" name="Text Box 22"/>
          <p:cNvSpPr txBox="1">
            <a:spLocks noChangeArrowheads="1"/>
          </p:cNvSpPr>
          <p:nvPr/>
        </p:nvSpPr>
        <p:spPr bwMode="auto">
          <a:xfrm>
            <a:off x="2959100" y="4191001"/>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Files</a:t>
            </a:r>
          </a:p>
        </p:txBody>
      </p:sp>
      <p:sp>
        <p:nvSpPr>
          <p:cNvPr id="12311" name="Rectangle 23"/>
          <p:cNvSpPr>
            <a:spLocks noChangeArrowheads="1"/>
          </p:cNvSpPr>
          <p:nvPr/>
        </p:nvSpPr>
        <p:spPr bwMode="auto">
          <a:xfrm>
            <a:off x="2514600" y="5638800"/>
            <a:ext cx="7602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Both the directory structure and the files reside on disk</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2983150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The Linux Proc File System</a:t>
            </a:r>
          </a:p>
        </p:txBody>
      </p:sp>
      <p:sp>
        <p:nvSpPr>
          <p:cNvPr id="80899" name="Rectangle 3"/>
          <p:cNvSpPr>
            <a:spLocks noGrp="1" noChangeArrowheads="1"/>
          </p:cNvSpPr>
          <p:nvPr>
            <p:ph idx="1"/>
          </p:nvPr>
        </p:nvSpPr>
        <p:spPr>
          <a:xfrm>
            <a:off x="838200" y="1491089"/>
            <a:ext cx="10515600" cy="4351338"/>
          </a:xfrm>
        </p:spPr>
        <p:txBody>
          <a:bodyPr>
            <a:normAutofit/>
          </a:bodyPr>
          <a:lstStyle/>
          <a:p>
            <a:pPr eaLnBrk="1" hangingPunct="1">
              <a:buFont typeface="Wingdings" panose="05000000000000000000" pitchFamily="2" charset="2"/>
              <a:buChar char="q"/>
            </a:pPr>
            <a:r>
              <a:rPr lang="en-US" altLang="en-US" dirty="0" smtClean="0"/>
              <a:t>The </a:t>
            </a:r>
            <a:r>
              <a:rPr lang="en-US" altLang="en-US" dirty="0" smtClean="0">
                <a:solidFill>
                  <a:srgbClr val="3366FF"/>
                </a:solidFill>
              </a:rPr>
              <a:t>proc file system </a:t>
            </a:r>
            <a:r>
              <a:rPr lang="en-US" altLang="en-US" dirty="0" smtClean="0"/>
              <a:t>does not store data, rather, its contents are computed on demand according to user file I/O requests</a:t>
            </a:r>
          </a:p>
          <a:p>
            <a:pPr eaLnBrk="1" hangingPunct="1">
              <a:buFont typeface="Wingdings" panose="05000000000000000000" pitchFamily="2" charset="2"/>
              <a:buChar char="q"/>
            </a:pPr>
            <a:r>
              <a:rPr lang="en-US" altLang="en-US" b="1" dirty="0" smtClean="0"/>
              <a:t>proc</a:t>
            </a:r>
            <a:r>
              <a:rPr lang="en-US" altLang="en-US" dirty="0" smtClean="0"/>
              <a:t> must implement a directory structure. It must then define a unique and persistent </a:t>
            </a:r>
            <a:r>
              <a:rPr lang="en-US" altLang="en-US" dirty="0" err="1" smtClean="0"/>
              <a:t>inode</a:t>
            </a:r>
            <a:r>
              <a:rPr lang="en-US" altLang="en-US" dirty="0" smtClean="0"/>
              <a:t> number for each directory and files it contains</a:t>
            </a:r>
          </a:p>
          <a:p>
            <a:pPr>
              <a:buFont typeface="Wingdings" panose="05000000000000000000" pitchFamily="2" charset="2"/>
              <a:buChar char="q"/>
            </a:pPr>
            <a:r>
              <a:rPr lang="en-US" altLang="en-US" dirty="0"/>
              <a:t>It uses this </a:t>
            </a:r>
            <a:r>
              <a:rPr lang="en-US" altLang="en-US" dirty="0" err="1"/>
              <a:t>inode</a:t>
            </a:r>
            <a:r>
              <a:rPr lang="en-US" altLang="en-US" dirty="0"/>
              <a:t> number to identify just what operation is required when a user tries to read from a particular file </a:t>
            </a:r>
            <a:r>
              <a:rPr lang="en-US" altLang="en-US" dirty="0" err="1"/>
              <a:t>inode</a:t>
            </a:r>
            <a:r>
              <a:rPr lang="en-US" altLang="en-US" dirty="0"/>
              <a:t> or perform a lookup in a particular directory </a:t>
            </a:r>
            <a:r>
              <a:rPr lang="en-US" altLang="en-US" dirty="0" err="1" smtClean="0"/>
              <a:t>inode</a:t>
            </a:r>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40</a:t>
            </a:fld>
            <a:endParaRPr lang="en-US"/>
          </a:p>
        </p:txBody>
      </p:sp>
    </p:spTree>
    <p:extLst>
      <p:ext uri="{BB962C8B-B14F-4D97-AF65-F5344CB8AC3E}">
        <p14:creationId xmlns:p14="http://schemas.microsoft.com/office/powerpoint/2010/main" val="420749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t>Ext4</a:t>
            </a:r>
          </a:p>
        </p:txBody>
      </p:sp>
      <p:sp>
        <p:nvSpPr>
          <p:cNvPr id="93187" name="Content Placeholder 2"/>
          <p:cNvSpPr>
            <a:spLocks noGrp="1"/>
          </p:cNvSpPr>
          <p:nvPr>
            <p:ph idx="1"/>
          </p:nvPr>
        </p:nvSpPr>
        <p:spPr>
          <a:xfrm>
            <a:off x="838200" y="1665211"/>
            <a:ext cx="10515600" cy="4351338"/>
          </a:xfrm>
        </p:spPr>
        <p:txBody>
          <a:bodyPr>
            <a:normAutofit/>
          </a:bodyPr>
          <a:lstStyle/>
          <a:p>
            <a:pPr>
              <a:buFont typeface="Wingdings" panose="05000000000000000000" pitchFamily="2" charset="2"/>
              <a:buChar char="q"/>
            </a:pPr>
            <a:r>
              <a:rPr lang="en-US" altLang="en-US" dirty="0" smtClean="0"/>
              <a:t>EXT4 implements </a:t>
            </a:r>
            <a:r>
              <a:rPr lang="en-US" altLang="en-US" i="1" dirty="0" smtClean="0">
                <a:solidFill>
                  <a:srgbClr val="FF0000"/>
                </a:solidFill>
              </a:rPr>
              <a:t>extents</a:t>
            </a:r>
            <a:r>
              <a:rPr lang="en-US" altLang="en-US" dirty="0" smtClean="0"/>
              <a:t> instead of indirect block mechanism used in ext2 and ext3. </a:t>
            </a:r>
          </a:p>
          <a:p>
            <a:pPr>
              <a:buFont typeface="Wingdings" panose="05000000000000000000" pitchFamily="2" charset="2"/>
              <a:buChar char="q"/>
            </a:pPr>
            <a:r>
              <a:rPr lang="en-US" altLang="en-US" dirty="0" smtClean="0"/>
              <a:t>Extents specify an initial block address and the number of blocks that make up the extent. </a:t>
            </a:r>
          </a:p>
          <a:p>
            <a:pPr>
              <a:buFont typeface="Wingdings" panose="05000000000000000000" pitchFamily="2" charset="2"/>
              <a:buChar char="q"/>
            </a:pPr>
            <a:r>
              <a:rPr lang="en-US" altLang="en-US" dirty="0" smtClean="0"/>
              <a:t>A file that is fragmented will have multiple extents, but EXT4 tries to keep files contiguous.</a:t>
            </a:r>
          </a:p>
          <a:p>
            <a:pPr>
              <a:buFont typeface="Wingdings" panose="05000000000000000000" pitchFamily="2" charset="2"/>
              <a:buChar char="q"/>
            </a:pPr>
            <a:r>
              <a:rPr lang="en-CA" altLang="en-US" dirty="0" smtClean="0"/>
              <a:t>For performance reasons, ext4 by default only writes filesystem </a:t>
            </a:r>
            <a:r>
              <a:rPr lang="en-CA" altLang="en-US" b="1" dirty="0" smtClean="0">
                <a:solidFill>
                  <a:srgbClr val="FF0000"/>
                </a:solidFill>
              </a:rPr>
              <a:t>metadata</a:t>
            </a:r>
            <a:r>
              <a:rPr lang="en-CA" altLang="en-US" dirty="0" smtClean="0"/>
              <a:t> through the journal. This means there is not guaranteed that file data blocks are in any consistent state after a crash</a:t>
            </a: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41</a:t>
            </a:fld>
            <a:endParaRPr lang="en-US"/>
          </a:p>
        </p:txBody>
      </p:sp>
    </p:spTree>
    <p:extLst>
      <p:ext uri="{BB962C8B-B14F-4D97-AF65-F5344CB8AC3E}">
        <p14:creationId xmlns:p14="http://schemas.microsoft.com/office/powerpoint/2010/main" val="3822639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Etx4 extents</a:t>
            </a:r>
            <a:endParaRPr lang="en-CA" dirty="0"/>
          </a:p>
        </p:txBody>
      </p:sp>
      <p:sp>
        <p:nvSpPr>
          <p:cNvPr id="3" name="Content Placeholder 2"/>
          <p:cNvSpPr>
            <a:spLocks noGrp="1"/>
          </p:cNvSpPr>
          <p:nvPr>
            <p:ph idx="1"/>
          </p:nvPr>
        </p:nvSpPr>
        <p:spPr/>
        <p:txBody>
          <a:bodyPr/>
          <a:lstStyle/>
          <a:p>
            <a:r>
              <a:rPr lang="en-CA" dirty="0" smtClean="0"/>
              <a:t>Use </a:t>
            </a:r>
            <a:r>
              <a:rPr lang="en-CA" b="1" i="1" dirty="0" smtClean="0"/>
              <a:t>man </a:t>
            </a:r>
            <a:r>
              <a:rPr lang="en-CA" b="1" i="1" dirty="0" err="1" smtClean="0"/>
              <a:t>debugfs</a:t>
            </a:r>
            <a:r>
              <a:rPr lang="en-CA" b="1" i="1" dirty="0"/>
              <a:t> </a:t>
            </a:r>
            <a:r>
              <a:rPr lang="en-CA" dirty="0" smtClean="0"/>
              <a:t>to find purpose of this command and options that can be used to display and modify ext4 features</a:t>
            </a:r>
          </a:p>
          <a:p>
            <a:r>
              <a:rPr lang="en-CA" dirty="0" err="1"/>
              <a:t>Debugfs</a:t>
            </a:r>
            <a:r>
              <a:rPr lang="en-CA" dirty="0"/>
              <a:t>  command can be used to display file creation time and the extents used by the </a:t>
            </a:r>
            <a:r>
              <a:rPr lang="en-CA" dirty="0" smtClean="0"/>
              <a:t>file</a:t>
            </a:r>
          </a:p>
          <a:p>
            <a:r>
              <a:rPr lang="en-CA" dirty="0" err="1" smtClean="0"/>
              <a:t>debugfs</a:t>
            </a:r>
            <a:r>
              <a:rPr lang="en-CA" dirty="0" smtClean="0"/>
              <a:t> –R </a:t>
            </a:r>
            <a:r>
              <a:rPr lang="en-CA" dirty="0"/>
              <a:t>`</a:t>
            </a:r>
            <a:r>
              <a:rPr lang="en-CA" dirty="0" smtClean="0"/>
              <a:t>stat &lt;file-</a:t>
            </a:r>
            <a:r>
              <a:rPr lang="en-CA" dirty="0" err="1" smtClean="0"/>
              <a:t>inode</a:t>
            </a:r>
            <a:r>
              <a:rPr lang="en-CA" dirty="0" smtClean="0"/>
              <a:t>&gt;`  /dev/sda1</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42</a:t>
            </a:fld>
            <a:endParaRPr lang="en-US"/>
          </a:p>
        </p:txBody>
      </p:sp>
    </p:spTree>
    <p:extLst>
      <p:ext uri="{BB962C8B-B14F-4D97-AF65-F5344CB8AC3E}">
        <p14:creationId xmlns:p14="http://schemas.microsoft.com/office/powerpoint/2010/main" val="1261555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Linux File systems –ext4</a:t>
            </a:r>
            <a:endParaRPr lang="en-CA" altLang="en-US" smtClean="0"/>
          </a:p>
        </p:txBody>
      </p:sp>
      <p:sp>
        <p:nvSpPr>
          <p:cNvPr id="94211" name="Content Placeholder 2"/>
          <p:cNvSpPr>
            <a:spLocks noGrp="1"/>
          </p:cNvSpPr>
          <p:nvPr>
            <p:ph idx="1"/>
          </p:nvPr>
        </p:nvSpPr>
        <p:spPr/>
        <p:txBody>
          <a:bodyPr/>
          <a:lstStyle/>
          <a:p>
            <a:pPr>
              <a:buFont typeface="Wingdings" panose="05000000000000000000" pitchFamily="2" charset="2"/>
              <a:buNone/>
            </a:pPr>
            <a:endParaRPr lang="en-CA" altLang="en-US" smtClean="0">
              <a:hlinkClick r:id="rId3"/>
            </a:endParaRPr>
          </a:p>
          <a:p>
            <a:endParaRPr lang="en-CA" altLang="en-US" smtClean="0"/>
          </a:p>
        </p:txBody>
      </p:sp>
      <p:sp>
        <p:nvSpPr>
          <p:cNvPr id="94212" name="Rectangle 6"/>
          <p:cNvSpPr>
            <a:spLocks noChangeArrowheads="1"/>
          </p:cNvSpPr>
          <p:nvPr/>
        </p:nvSpPr>
        <p:spPr bwMode="auto">
          <a:xfrm>
            <a:off x="838200" y="1474936"/>
            <a:ext cx="7162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Wingdings" panose="05000000000000000000" pitchFamily="2" charset="2"/>
              <a:buChar char="Ø"/>
            </a:pPr>
            <a:r>
              <a:rPr kumimoji="0" lang="en-CA" altLang="en-US" sz="2400" dirty="0">
                <a:latin typeface="Verdana" panose="020B0604030504040204" pitchFamily="34" charset="0"/>
                <a:hlinkClick r:id="rId4"/>
              </a:rPr>
              <a:t>http://www.kernel.org/doc/Documentation/filesystems/</a:t>
            </a:r>
            <a:endParaRPr kumimoji="0" lang="en-CA" altLang="en-US" sz="2400" dirty="0">
              <a:latin typeface="Verdana" panose="020B0604030504040204" pitchFamily="34" charset="0"/>
            </a:endParaRPr>
          </a:p>
          <a:p>
            <a:pPr>
              <a:spcBef>
                <a:spcPct val="0"/>
              </a:spcBef>
              <a:buClrTx/>
              <a:buSzTx/>
              <a:buFontTx/>
              <a:buNone/>
            </a:pPr>
            <a:endParaRPr kumimoji="0" lang="en-CA" altLang="en-US" dirty="0">
              <a:latin typeface="Verdana" panose="020B0604030504040204" pitchFamily="34" charset="0"/>
            </a:endParaRPr>
          </a:p>
        </p:txBody>
      </p:sp>
      <p:sp>
        <p:nvSpPr>
          <p:cNvPr id="94213" name="Rectangle 7"/>
          <p:cNvSpPr>
            <a:spLocks noChangeArrowheads="1"/>
          </p:cNvSpPr>
          <p:nvPr/>
        </p:nvSpPr>
        <p:spPr bwMode="auto">
          <a:xfrm>
            <a:off x="876300" y="2397422"/>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Wingdings" panose="05000000000000000000" pitchFamily="2" charset="2"/>
              <a:buChar char="Ø"/>
            </a:pPr>
            <a:r>
              <a:rPr kumimoji="0" lang="en-CA" altLang="en-US" sz="2400" dirty="0">
                <a:latin typeface="Verdana" panose="020B0604030504040204" pitchFamily="34" charset="0"/>
                <a:hlinkClick r:id="rId3"/>
              </a:rPr>
              <a:t>http://www.kernel.org/doc/Documentation/filesystems/ext4.txt</a:t>
            </a:r>
            <a:endParaRPr kumimoji="0" lang="en-CA" altLang="en-US" sz="2400" dirty="0">
              <a:latin typeface="Verdana" panose="020B0604030504040204" pitchFamily="34" charset="0"/>
            </a:endParaRPr>
          </a:p>
          <a:p>
            <a:pPr>
              <a:spcBef>
                <a:spcPct val="0"/>
              </a:spcBef>
              <a:buClrTx/>
              <a:buSzTx/>
              <a:buFontTx/>
              <a:buNone/>
            </a:pPr>
            <a:endParaRPr kumimoji="0" lang="en-CA" altLang="en-US" sz="2400" dirty="0">
              <a:latin typeface="Verdana" panose="020B0604030504040204" pitchFamily="34" charset="0"/>
            </a:endParaRPr>
          </a:p>
        </p:txBody>
      </p:sp>
      <p:sp>
        <p:nvSpPr>
          <p:cNvPr id="2" name="Rectangle 1"/>
          <p:cNvSpPr/>
          <p:nvPr/>
        </p:nvSpPr>
        <p:spPr>
          <a:xfrm>
            <a:off x="876300" y="3482156"/>
            <a:ext cx="10515600" cy="1107996"/>
          </a:xfrm>
          <a:prstGeom prst="rect">
            <a:avLst/>
          </a:prstGeom>
        </p:spPr>
        <p:txBody>
          <a:bodyPr wrap="square">
            <a:spAutoFit/>
          </a:bodyPr>
          <a:lstStyle/>
          <a:p>
            <a:r>
              <a:rPr lang="en-CA" sz="2400" dirty="0">
                <a:latin typeface="Verdana" panose="020B0604030504040204" pitchFamily="34" charset="0"/>
                <a:ea typeface="Verdana" panose="020B0604030504040204" pitchFamily="34" charset="0"/>
                <a:hlinkClick r:id="rId5"/>
              </a:rPr>
              <a:t>https://digital-forensics.sans.org/blog/2011/03/28/digital-forensics-understanding-ext4-part-3-extent-trees</a:t>
            </a:r>
            <a:endParaRPr lang="en-CA" dirty="0">
              <a:latin typeface="Verdana" panose="020B0604030504040204" pitchFamily="34" charset="0"/>
              <a:ea typeface="Verdana" panose="020B0604030504040204" pitchFamily="34" charset="0"/>
            </a:endParaRPr>
          </a:p>
          <a:p>
            <a:endParaRPr lang="en-CA" dirty="0">
              <a:latin typeface="Verdana" panose="020B0604030504040204" pitchFamily="34" charset="0"/>
              <a:ea typeface="Verdana" panose="020B0604030504040204" pitchFamily="34" charset="0"/>
            </a:endParaRPr>
          </a:p>
        </p:txBody>
      </p:sp>
      <p:sp>
        <p:nvSpPr>
          <p:cNvPr id="3" name="Rectangle 2"/>
          <p:cNvSpPr/>
          <p:nvPr/>
        </p:nvSpPr>
        <p:spPr>
          <a:xfrm>
            <a:off x="876300" y="4405486"/>
            <a:ext cx="10988598" cy="1107996"/>
          </a:xfrm>
          <a:prstGeom prst="rect">
            <a:avLst/>
          </a:prstGeom>
        </p:spPr>
        <p:txBody>
          <a:bodyPr wrap="square">
            <a:spAutoFit/>
          </a:bodyPr>
          <a:lstStyle/>
          <a:p>
            <a:r>
              <a:rPr lang="en-CA" sz="2400" dirty="0">
                <a:latin typeface="Verdana" panose="020B0604030504040204" pitchFamily="34" charset="0"/>
                <a:ea typeface="Verdana" panose="020B0604030504040204" pitchFamily="34" charset="0"/>
                <a:hlinkClick r:id="rId6"/>
              </a:rPr>
              <a:t>https://digital-forensics.sans.org/blog/2017/06/07/understanding-ext4-part-6-directories</a:t>
            </a:r>
            <a:endParaRPr lang="en-CA" sz="2400" dirty="0">
              <a:latin typeface="Verdana" panose="020B0604030504040204" pitchFamily="34" charset="0"/>
              <a:ea typeface="Verdana" panose="020B0604030504040204" pitchFamily="34" charset="0"/>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43</a:t>
            </a:fld>
            <a:endParaRPr lang="en-US"/>
          </a:p>
        </p:txBody>
      </p:sp>
    </p:spTree>
    <p:extLst>
      <p:ext uri="{BB962C8B-B14F-4D97-AF65-F5344CB8AC3E}">
        <p14:creationId xmlns:p14="http://schemas.microsoft.com/office/powerpoint/2010/main" val="4021400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dirty="0" smtClean="0"/>
              <a:t>Advanced File systems features</a:t>
            </a:r>
          </a:p>
        </p:txBody>
      </p:sp>
      <p:sp>
        <p:nvSpPr>
          <p:cNvPr id="72707" name="Content Placeholder 2"/>
          <p:cNvSpPr>
            <a:spLocks noGrp="1"/>
          </p:cNvSpPr>
          <p:nvPr>
            <p:ph idx="1"/>
          </p:nvPr>
        </p:nvSpPr>
        <p:spPr>
          <a:xfrm>
            <a:off x="438150" y="1476376"/>
            <a:ext cx="10515600" cy="4351338"/>
          </a:xfrm>
        </p:spPr>
        <p:txBody>
          <a:bodyPr/>
          <a:lstStyle/>
          <a:p>
            <a:pPr lvl="1">
              <a:buFont typeface="Wingdings" panose="05000000000000000000" pitchFamily="2" charset="2"/>
              <a:buChar char="§"/>
            </a:pPr>
            <a:r>
              <a:rPr lang="en-CA" altLang="en-US" sz="2800" dirty="0"/>
              <a:t>Hard and Soft links</a:t>
            </a:r>
          </a:p>
          <a:p>
            <a:pPr lvl="1">
              <a:buFont typeface="Wingdings" panose="05000000000000000000" pitchFamily="2" charset="2"/>
              <a:buChar char="§"/>
            </a:pPr>
            <a:r>
              <a:rPr lang="en-CA" altLang="en-US" sz="2800" dirty="0"/>
              <a:t>Journal File (log file for recovering) </a:t>
            </a:r>
          </a:p>
          <a:p>
            <a:pPr lvl="1">
              <a:buFont typeface="Wingdings" panose="05000000000000000000" pitchFamily="2" charset="2"/>
              <a:buChar char="§"/>
            </a:pPr>
            <a:r>
              <a:rPr lang="en-CA" altLang="en-US" sz="2800" dirty="0"/>
              <a:t>Sparse file.  Sparse file is a file that uses file system space efficiently when the file is mostly empty. This can be done by writing metadata </a:t>
            </a:r>
            <a:r>
              <a:rPr lang="en-CA" altLang="en-US" sz="2800" i="1" dirty="0"/>
              <a:t>representing</a:t>
            </a:r>
            <a:r>
              <a:rPr lang="en-CA" altLang="en-US" sz="2800" dirty="0"/>
              <a:t> the empty blocks to disk instead of the actual "empty" space which makes up the block, using less disk space.</a:t>
            </a:r>
            <a:r>
              <a:rPr lang="en-CA" altLang="en-US" dirty="0"/>
              <a:t> </a:t>
            </a:r>
          </a:p>
          <a:p>
            <a:pPr lvl="1">
              <a:buFont typeface="Wingdings" panose="05000000000000000000" pitchFamily="2" charset="2"/>
              <a:buChar char="§"/>
            </a:pPr>
            <a:endParaRPr lang="en-CA" altLang="en-US" dirty="0"/>
          </a:p>
          <a:p>
            <a:pPr lvl="1"/>
            <a:endParaRPr lang="en-CA" altLang="en-US" dirty="0"/>
          </a:p>
          <a:p>
            <a:endParaRPr lang="en-CA"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44</a:t>
            </a:fld>
            <a:endParaRPr lang="en-US"/>
          </a:p>
        </p:txBody>
      </p:sp>
    </p:spTree>
    <p:extLst>
      <p:ext uri="{BB962C8B-B14F-4D97-AF65-F5344CB8AC3E}">
        <p14:creationId xmlns:p14="http://schemas.microsoft.com/office/powerpoint/2010/main" val="236979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Hard and Soft links</a:t>
            </a:r>
          </a:p>
        </p:txBody>
      </p:sp>
      <p:sp>
        <p:nvSpPr>
          <p:cNvPr id="73731" name="Rectangle 3"/>
          <p:cNvSpPr>
            <a:spLocks noGrp="1" noChangeArrowheads="1"/>
          </p:cNvSpPr>
          <p:nvPr>
            <p:ph idx="1"/>
          </p:nvPr>
        </p:nvSpPr>
        <p:spPr>
          <a:xfrm>
            <a:off x="838200" y="1520825"/>
            <a:ext cx="10515600" cy="4351338"/>
          </a:xfrm>
        </p:spPr>
        <p:txBody>
          <a:bodyPr/>
          <a:lstStyle/>
          <a:p>
            <a:pPr eaLnBrk="1" hangingPunct="1">
              <a:buFont typeface="Wingdings" panose="05000000000000000000" pitchFamily="2" charset="2"/>
              <a:buChar char="§"/>
            </a:pPr>
            <a:r>
              <a:rPr lang="en-US" altLang="en-US" sz="2400" dirty="0"/>
              <a:t>Hard link is another name for existing file. Link and original are the same. </a:t>
            </a:r>
            <a:r>
              <a:rPr lang="en-US" altLang="en-US" sz="2400" b="1" dirty="0">
                <a:solidFill>
                  <a:srgbClr val="FF0000"/>
                </a:solidFill>
              </a:rPr>
              <a:t>The existing file and hard links to the file have the same </a:t>
            </a:r>
            <a:r>
              <a:rPr lang="en-US" altLang="en-US" sz="2400" b="1" dirty="0" err="1">
                <a:solidFill>
                  <a:srgbClr val="FF0000"/>
                </a:solidFill>
              </a:rPr>
              <a:t>i</a:t>
            </a:r>
            <a:r>
              <a:rPr lang="en-US" altLang="en-US" sz="2400" b="1" dirty="0">
                <a:solidFill>
                  <a:srgbClr val="FF0000"/>
                </a:solidFill>
              </a:rPr>
              <a:t>-node</a:t>
            </a:r>
          </a:p>
          <a:p>
            <a:pPr eaLnBrk="1" hangingPunct="1">
              <a:buFont typeface="Wingdings" panose="05000000000000000000" pitchFamily="2" charset="2"/>
              <a:buChar char="§"/>
            </a:pPr>
            <a:r>
              <a:rPr lang="en-US" altLang="en-US" sz="2400" dirty="0"/>
              <a:t>Symbolic link is a special type of file with its own </a:t>
            </a:r>
            <a:r>
              <a:rPr lang="en-US" altLang="en-US" sz="2400" dirty="0" err="1"/>
              <a:t>i</a:t>
            </a:r>
            <a:r>
              <a:rPr lang="en-US" altLang="en-US" sz="2400" dirty="0"/>
              <a:t>-node. The original file and soft link has </a:t>
            </a:r>
            <a:r>
              <a:rPr lang="en-US" altLang="en-US" sz="2400" b="1" dirty="0">
                <a:solidFill>
                  <a:srgbClr val="FF0000"/>
                </a:solidFill>
              </a:rPr>
              <a:t>different </a:t>
            </a:r>
            <a:r>
              <a:rPr lang="en-US" altLang="en-US" sz="2400" b="1" dirty="0" err="1">
                <a:solidFill>
                  <a:srgbClr val="FF0000"/>
                </a:solidFill>
              </a:rPr>
              <a:t>inode</a:t>
            </a:r>
            <a:endParaRPr lang="en-US" altLang="en-US" sz="2400" b="1" dirty="0">
              <a:solidFill>
                <a:srgbClr val="FF0000"/>
              </a:solidFill>
            </a:endParaRPr>
          </a:p>
          <a:p>
            <a:pPr eaLnBrk="1" hangingPunct="1">
              <a:buFont typeface="Wingdings" panose="05000000000000000000" pitchFamily="2" charset="2"/>
              <a:buChar char="§"/>
            </a:pPr>
            <a:r>
              <a:rPr lang="en-US" altLang="en-US" sz="2400" dirty="0"/>
              <a:t>To differentiate hard link from soft link access and read the information using the following </a:t>
            </a:r>
            <a:r>
              <a:rPr lang="en-US" altLang="en-US" sz="2400" dirty="0" err="1"/>
              <a:t>linux</a:t>
            </a:r>
            <a:r>
              <a:rPr lang="en-US" altLang="en-US" sz="2400" dirty="0"/>
              <a:t> command: </a:t>
            </a:r>
            <a:r>
              <a:rPr lang="en-US" altLang="en-US" sz="2400" b="1" dirty="0"/>
              <a:t>info ln</a:t>
            </a:r>
          </a:p>
          <a:p>
            <a:pPr eaLnBrk="1" hangingPunct="1">
              <a:buFont typeface="Wingdings" panose="05000000000000000000" pitchFamily="2" charset="2"/>
              <a:buChar char="§"/>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45</a:t>
            </a:fld>
            <a:endParaRPr lang="en-US"/>
          </a:p>
        </p:txBody>
      </p:sp>
    </p:spTree>
    <p:extLst>
      <p:ext uri="{BB962C8B-B14F-4D97-AF65-F5344CB8AC3E}">
        <p14:creationId xmlns:p14="http://schemas.microsoft.com/office/powerpoint/2010/main" val="23626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dirty="0" smtClean="0"/>
              <a:t>Journal File</a:t>
            </a:r>
          </a:p>
        </p:txBody>
      </p:sp>
      <p:sp>
        <p:nvSpPr>
          <p:cNvPr id="3" name="Content Placeholder 2"/>
          <p:cNvSpPr>
            <a:spLocks noGrp="1"/>
          </p:cNvSpPr>
          <p:nvPr>
            <p:ph idx="1"/>
          </p:nvPr>
        </p:nvSpPr>
        <p:spPr>
          <a:xfrm>
            <a:off x="838200" y="1539875"/>
            <a:ext cx="10515600" cy="4351338"/>
          </a:xfrm>
        </p:spPr>
        <p:txBody>
          <a:bodyPr>
            <a:noAutofit/>
          </a:bodyPr>
          <a:lstStyle/>
          <a:p>
            <a:pPr>
              <a:defRPr/>
            </a:pPr>
            <a:r>
              <a:rPr lang="en-CA" dirty="0" smtClean="0"/>
              <a:t>Journal file is a </a:t>
            </a:r>
            <a:r>
              <a:rPr lang="en-CA" b="1" dirty="0" smtClean="0"/>
              <a:t>log file </a:t>
            </a:r>
            <a:r>
              <a:rPr lang="en-CA" dirty="0" smtClean="0"/>
              <a:t>that stores and keeps track of </a:t>
            </a:r>
            <a:r>
              <a:rPr lang="en-CA" b="1" dirty="0" smtClean="0"/>
              <a:t>file system changes </a:t>
            </a:r>
            <a:r>
              <a:rPr lang="en-CA" dirty="0" smtClean="0"/>
              <a:t>and the reasons for the changes. e.g. of file system changes are:</a:t>
            </a:r>
          </a:p>
          <a:p>
            <a:pPr lvl="1">
              <a:defRPr/>
            </a:pPr>
            <a:r>
              <a:rPr lang="en-CA" dirty="0" smtClean="0"/>
              <a:t>File/Dir attributes</a:t>
            </a:r>
          </a:p>
          <a:p>
            <a:pPr lvl="1">
              <a:defRPr/>
            </a:pPr>
            <a:r>
              <a:rPr lang="en-CA" dirty="0" smtClean="0"/>
              <a:t>File/Dir Content</a:t>
            </a:r>
          </a:p>
          <a:p>
            <a:pPr lvl="1">
              <a:defRPr/>
            </a:pPr>
            <a:r>
              <a:rPr lang="en-CA" dirty="0" smtClean="0"/>
              <a:t>File/Dir name</a:t>
            </a:r>
          </a:p>
          <a:p>
            <a:pPr lvl="1">
              <a:defRPr/>
            </a:pPr>
            <a:r>
              <a:rPr lang="en-CA" dirty="0" smtClean="0"/>
              <a:t>File/Dir </a:t>
            </a:r>
            <a:r>
              <a:rPr lang="en-CA" dirty="0" err="1" smtClean="0"/>
              <a:t>inode</a:t>
            </a:r>
            <a:endParaRPr lang="en-CA" dirty="0" smtClean="0"/>
          </a:p>
          <a:p>
            <a:pPr lvl="1">
              <a:defRPr/>
            </a:pPr>
            <a:r>
              <a:rPr lang="en-CA" dirty="0" smtClean="0"/>
              <a:t>Security descriptor</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4" name="Slide Number Placeholder 3"/>
          <p:cNvSpPr>
            <a:spLocks noGrp="1"/>
          </p:cNvSpPr>
          <p:nvPr>
            <p:ph type="sldNum" sz="quarter" idx="12"/>
          </p:nvPr>
        </p:nvSpPr>
        <p:spPr/>
        <p:txBody>
          <a:bodyPr/>
          <a:lstStyle/>
          <a:p>
            <a:fld id="{FDDB6027-878D-A249-A7C0-2BF119D95C83}" type="slidenum">
              <a:rPr lang="en-US" smtClean="0"/>
              <a:t>46</a:t>
            </a:fld>
            <a:endParaRPr lang="en-US"/>
          </a:p>
        </p:txBody>
      </p:sp>
    </p:spTree>
    <p:extLst>
      <p:ext uri="{BB962C8B-B14F-4D97-AF65-F5344CB8AC3E}">
        <p14:creationId xmlns:p14="http://schemas.microsoft.com/office/powerpoint/2010/main" val="4098262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Journal File</a:t>
            </a:r>
            <a:endParaRPr lang="en-CA" dirty="0"/>
          </a:p>
        </p:txBody>
      </p:sp>
      <p:sp>
        <p:nvSpPr>
          <p:cNvPr id="3" name="Content Placeholder 2"/>
          <p:cNvSpPr>
            <a:spLocks noGrp="1"/>
          </p:cNvSpPr>
          <p:nvPr>
            <p:ph idx="1"/>
          </p:nvPr>
        </p:nvSpPr>
        <p:spPr>
          <a:xfrm>
            <a:off x="838200" y="1501775"/>
            <a:ext cx="10515600" cy="4351338"/>
          </a:xfrm>
        </p:spPr>
        <p:txBody>
          <a:bodyPr/>
          <a:lstStyle/>
          <a:p>
            <a:pPr>
              <a:defRPr/>
            </a:pPr>
            <a:r>
              <a:rPr lang="en-CA" dirty="0"/>
              <a:t>Introduced in ext3, the ext4 filesystem employs a journal to protect the filesystem against corruption in the case of a system crash. </a:t>
            </a:r>
          </a:p>
          <a:p>
            <a:pPr>
              <a:defRPr/>
            </a:pPr>
            <a:r>
              <a:rPr lang="en-CA" dirty="0"/>
              <a:t>Ext2 does not have journal file by default, but ext2 can be tune using tune2fs –j and add journal file to it. </a:t>
            </a:r>
          </a:p>
          <a:p>
            <a:pPr>
              <a:defRPr/>
            </a:pPr>
            <a:r>
              <a:rPr lang="en-CA" dirty="0"/>
              <a:t>In ext4 you can verify journal file features as follows:</a:t>
            </a:r>
          </a:p>
          <a:p>
            <a:pPr marL="0" indent="0">
              <a:buNone/>
              <a:defRPr/>
            </a:pPr>
            <a:r>
              <a:rPr lang="en-CA" dirty="0"/>
              <a:t>      </a:t>
            </a:r>
            <a:r>
              <a:rPr lang="en-CA" dirty="0" err="1"/>
              <a:t>sudo</a:t>
            </a:r>
            <a:r>
              <a:rPr lang="en-CA" dirty="0"/>
              <a:t>  dumpe2fs   /dev/sda2  |  grep  -</a:t>
            </a:r>
            <a:r>
              <a:rPr lang="en-CA" dirty="0" err="1"/>
              <a:t>i</a:t>
            </a:r>
            <a:r>
              <a:rPr lang="en-CA" dirty="0"/>
              <a:t> journal</a:t>
            </a:r>
          </a:p>
          <a:p>
            <a:pPr>
              <a:defRPr/>
            </a:pPr>
            <a:endParaRPr lang="en-CA"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47</a:t>
            </a:fld>
            <a:endParaRPr lang="en-US"/>
          </a:p>
        </p:txBody>
      </p:sp>
    </p:spTree>
    <p:extLst>
      <p:ext uri="{BB962C8B-B14F-4D97-AF65-F5344CB8AC3E}">
        <p14:creationId xmlns:p14="http://schemas.microsoft.com/office/powerpoint/2010/main" val="1403545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en-US" altLang="en-US" smtClean="0"/>
              <a:t>File System Mounting</a:t>
            </a:r>
          </a:p>
        </p:txBody>
      </p:sp>
      <p:sp>
        <p:nvSpPr>
          <p:cNvPr id="97283" name="Rectangle 3"/>
          <p:cNvSpPr>
            <a:spLocks noGrp="1" noChangeArrowheads="1"/>
          </p:cNvSpPr>
          <p:nvPr>
            <p:ph idx="1"/>
          </p:nvPr>
        </p:nvSpPr>
        <p:spPr>
          <a:xfrm>
            <a:off x="685800" y="1462088"/>
            <a:ext cx="10515600" cy="4351338"/>
          </a:xfrm>
        </p:spPr>
        <p:txBody>
          <a:bodyPr>
            <a:normAutofit/>
          </a:bodyPr>
          <a:lstStyle/>
          <a:p>
            <a:r>
              <a:rPr lang="en-US" altLang="en-US" b="1" dirty="0"/>
              <a:t>A mount point is an empty directory that can be used to attach a file system</a:t>
            </a:r>
          </a:p>
          <a:p>
            <a:r>
              <a:rPr lang="en-US" altLang="en-US" dirty="0" smtClean="0"/>
              <a:t>A file system must be </a:t>
            </a:r>
            <a:r>
              <a:rPr lang="en-US" altLang="en-US" b="1" dirty="0" smtClean="0">
                <a:solidFill>
                  <a:srgbClr val="FF0000"/>
                </a:solidFill>
              </a:rPr>
              <a:t>mounted</a:t>
            </a:r>
            <a:r>
              <a:rPr lang="en-US" altLang="en-US" dirty="0" smtClean="0"/>
              <a:t> before it can be accessed</a:t>
            </a:r>
          </a:p>
          <a:p>
            <a:r>
              <a:rPr lang="en-US" altLang="en-US" dirty="0" smtClean="0"/>
              <a:t>Commands to verify mounted file systems in Linux</a:t>
            </a:r>
          </a:p>
          <a:p>
            <a:pPr lvl="1"/>
            <a:r>
              <a:rPr lang="en-US" altLang="en-US" dirty="0" smtClean="0"/>
              <a:t>mount </a:t>
            </a:r>
          </a:p>
          <a:p>
            <a:pPr lvl="1"/>
            <a:r>
              <a:rPr lang="en-US" altLang="en-US" dirty="0" err="1" smtClean="0"/>
              <a:t>df</a:t>
            </a:r>
            <a:endParaRPr lang="en-US" altLang="en-US" dirty="0" smtClean="0"/>
          </a:p>
          <a:p>
            <a:pPr>
              <a:lnSpc>
                <a:spcPct val="80000"/>
              </a:lnSpc>
              <a:buNone/>
            </a:pPr>
            <a:r>
              <a:rPr lang="en-US" altLang="en-US" sz="2400" b="1" dirty="0"/>
              <a:t>e.g. Mount a </a:t>
            </a:r>
            <a:r>
              <a:rPr lang="en-US" altLang="en-US" sz="2400" b="1" dirty="0" err="1"/>
              <a:t>usb</a:t>
            </a:r>
            <a:r>
              <a:rPr lang="en-US" altLang="en-US" sz="2400" b="1" dirty="0"/>
              <a:t> device</a:t>
            </a:r>
          </a:p>
          <a:p>
            <a:pPr>
              <a:lnSpc>
                <a:spcPct val="80000"/>
              </a:lnSpc>
              <a:buNone/>
            </a:pPr>
            <a:r>
              <a:rPr lang="en-US" altLang="en-US" sz="2400" i="1" dirty="0"/>
              <a:t>#mount  -t  </a:t>
            </a:r>
            <a:r>
              <a:rPr lang="en-US" altLang="en-US" sz="2400" i="1" dirty="0" err="1"/>
              <a:t>vfat</a:t>
            </a:r>
            <a:r>
              <a:rPr lang="en-US" altLang="en-US" sz="2400" i="1" dirty="0"/>
              <a:t>  /dev/sdb1  /media/DISK_IMG</a:t>
            </a:r>
          </a:p>
          <a:p>
            <a:pPr>
              <a:lnSpc>
                <a:spcPct val="80000"/>
              </a:lnSpc>
              <a:buNone/>
            </a:pPr>
            <a:r>
              <a:rPr lang="en-US" altLang="en-US" sz="2400" i="1" dirty="0"/>
              <a:t># </a:t>
            </a:r>
            <a:r>
              <a:rPr lang="en-US" altLang="en-US" sz="2400" i="1" dirty="0" err="1"/>
              <a:t>umount</a:t>
            </a:r>
            <a:r>
              <a:rPr lang="en-US" altLang="en-US" sz="2400" i="1" dirty="0"/>
              <a:t>   /media/DISK_IMG</a:t>
            </a:r>
          </a:p>
          <a:p>
            <a:endParaRPr lang="en-US" altLang="en-US" sz="2400"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48</a:t>
            </a:fld>
            <a:endParaRPr lang="en-US"/>
          </a:p>
        </p:txBody>
      </p:sp>
    </p:spTree>
    <p:extLst>
      <p:ext uri="{BB962C8B-B14F-4D97-AF65-F5344CB8AC3E}">
        <p14:creationId xmlns:p14="http://schemas.microsoft.com/office/powerpoint/2010/main" val="9122204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smtClean="0"/>
              <a:t>Mount Point</a:t>
            </a:r>
            <a:endParaRPr lang="en-US" altLang="en-US" sz="2400"/>
          </a:p>
        </p:txBody>
      </p:sp>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512" y="1406526"/>
            <a:ext cx="3684588"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49</a:t>
            </a:fld>
            <a:endParaRPr lang="en-US"/>
          </a:p>
        </p:txBody>
      </p:sp>
    </p:spTree>
    <p:extLst>
      <p:ext uri="{BB962C8B-B14F-4D97-AF65-F5344CB8AC3E}">
        <p14:creationId xmlns:p14="http://schemas.microsoft.com/office/powerpoint/2010/main" val="2901066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r>
              <a:rPr lang="en-US" altLang="en-US" smtClean="0"/>
              <a:t>Directories</a:t>
            </a:r>
          </a:p>
        </p:txBody>
      </p:sp>
      <p:sp>
        <p:nvSpPr>
          <p:cNvPr id="14339" name="Content Placeholder 4"/>
          <p:cNvSpPr>
            <a:spLocks noGrp="1"/>
          </p:cNvSpPr>
          <p:nvPr>
            <p:ph idx="1"/>
          </p:nvPr>
        </p:nvSpPr>
        <p:spPr>
          <a:xfrm>
            <a:off x="838200" y="1401878"/>
            <a:ext cx="10515600" cy="4351338"/>
          </a:xfrm>
        </p:spPr>
        <p:txBody>
          <a:bodyPr>
            <a:noAutofit/>
          </a:bodyPr>
          <a:lstStyle/>
          <a:p>
            <a:pPr>
              <a:lnSpc>
                <a:spcPct val="90000"/>
              </a:lnSpc>
            </a:pPr>
            <a:r>
              <a:rPr lang="en-US" altLang="en-US" sz="3200" dirty="0"/>
              <a:t>Record information about groups of files</a:t>
            </a:r>
          </a:p>
          <a:p>
            <a:pPr>
              <a:lnSpc>
                <a:spcPct val="90000"/>
              </a:lnSpc>
            </a:pPr>
            <a:r>
              <a:rPr lang="en-US" altLang="en-US" dirty="0"/>
              <a:t>Management of files</a:t>
            </a:r>
          </a:p>
          <a:p>
            <a:pPr lvl="1">
              <a:lnSpc>
                <a:spcPct val="90000"/>
              </a:lnSpc>
            </a:pPr>
            <a:r>
              <a:rPr lang="en-US" altLang="en-US" sz="2800" dirty="0" smtClean="0"/>
              <a:t>Single-Level directory: most simple; all files in the same directory</a:t>
            </a:r>
          </a:p>
          <a:p>
            <a:pPr lvl="1">
              <a:lnSpc>
                <a:spcPct val="90000"/>
              </a:lnSpc>
            </a:pPr>
            <a:r>
              <a:rPr lang="en-US" altLang="en-US" sz="2800" dirty="0" smtClean="0"/>
              <a:t>Two-Level directory: separate directory for each user</a:t>
            </a:r>
          </a:p>
          <a:p>
            <a:pPr lvl="1">
              <a:lnSpc>
                <a:spcPct val="90000"/>
              </a:lnSpc>
            </a:pPr>
            <a:r>
              <a:rPr lang="en-US" altLang="en-US" sz="2800" dirty="0" smtClean="0">
                <a:solidFill>
                  <a:srgbClr val="FF0000"/>
                </a:solidFill>
              </a:rPr>
              <a:t>Tree-Structured</a:t>
            </a:r>
            <a:r>
              <a:rPr lang="en-US" altLang="en-US" sz="2800" dirty="0" smtClean="0"/>
              <a:t> (hierarchical) directories: most common</a:t>
            </a:r>
          </a:p>
          <a:p>
            <a:endParaRPr lang="en-US" altLang="en-US" sz="3600"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34243385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0"/>
            <a:ext cx="10515600" cy="1325563"/>
          </a:xfrm>
        </p:spPr>
        <p:txBody>
          <a:bodyPr/>
          <a:lstStyle/>
          <a:p>
            <a:pPr eaLnBrk="1" hangingPunct="1"/>
            <a:r>
              <a:rPr lang="en-US" altLang="en-US" dirty="0" smtClean="0"/>
              <a:t>/</a:t>
            </a:r>
            <a:r>
              <a:rPr lang="en-US" altLang="en-US" dirty="0" err="1" smtClean="0"/>
              <a:t>etc</a:t>
            </a:r>
            <a:r>
              <a:rPr lang="en-US" altLang="en-US" dirty="0" smtClean="0"/>
              <a:t>/</a:t>
            </a:r>
            <a:r>
              <a:rPr lang="en-US" altLang="en-US" dirty="0" err="1" smtClean="0"/>
              <a:t>fstab</a:t>
            </a:r>
            <a:r>
              <a:rPr lang="en-US" altLang="en-US" dirty="0" smtClean="0"/>
              <a:t> file</a:t>
            </a:r>
          </a:p>
        </p:txBody>
      </p:sp>
      <p:sp>
        <p:nvSpPr>
          <p:cNvPr id="105475" name="Rectangle 3"/>
          <p:cNvSpPr>
            <a:spLocks noGrp="1" noChangeArrowheads="1"/>
          </p:cNvSpPr>
          <p:nvPr>
            <p:ph idx="1"/>
          </p:nvPr>
        </p:nvSpPr>
        <p:spPr>
          <a:xfrm>
            <a:off x="838200" y="1212056"/>
            <a:ext cx="10515600" cy="4351338"/>
          </a:xfrm>
        </p:spPr>
        <p:txBody>
          <a:bodyPr/>
          <a:lstStyle/>
          <a:p>
            <a:pPr eaLnBrk="1" hangingPunct="1">
              <a:buFont typeface="Wingdings" panose="05000000000000000000" pitchFamily="2" charset="2"/>
              <a:buChar char="§"/>
            </a:pPr>
            <a:r>
              <a:rPr lang="en-US" altLang="en-US" dirty="0" smtClean="0"/>
              <a:t>This file contains details of permanent mounted file systems. </a:t>
            </a:r>
          </a:p>
          <a:p>
            <a:pPr eaLnBrk="1" hangingPunct="1">
              <a:buFont typeface="Wingdings" panose="05000000000000000000" pitchFamily="2" charset="2"/>
              <a:buChar char="§"/>
            </a:pPr>
            <a:r>
              <a:rPr lang="en-US" altLang="en-US" dirty="0" smtClean="0"/>
              <a:t>To mount a device temporally use the command mount and to mount the device permanently add the respective entries to the /</a:t>
            </a:r>
            <a:r>
              <a:rPr lang="en-US" altLang="en-US" dirty="0" err="1" smtClean="0"/>
              <a:t>etc</a:t>
            </a:r>
            <a:r>
              <a:rPr lang="en-US" altLang="en-US" dirty="0" smtClean="0"/>
              <a:t>/</a:t>
            </a:r>
            <a:r>
              <a:rPr lang="en-US" altLang="en-US" dirty="0" err="1" smtClean="0"/>
              <a:t>fstab</a:t>
            </a:r>
            <a:r>
              <a:rPr lang="en-US" altLang="en-US" dirty="0" smtClean="0"/>
              <a:t> file</a:t>
            </a:r>
          </a:p>
          <a:p>
            <a:pPr>
              <a:buFont typeface="Wingdings" panose="05000000000000000000" pitchFamily="2" charset="2"/>
              <a:buChar char="§"/>
            </a:pPr>
            <a:r>
              <a:rPr lang="en-US" altLang="en-US" dirty="0" smtClean="0">
                <a:latin typeface="Arial Unicode MS" panose="020B0604020202020204" pitchFamily="34" charset="-128"/>
              </a:rPr>
              <a:t>Hide system processes: mount </a:t>
            </a:r>
            <a:r>
              <a:rPr lang="en-US" altLang="en-US" dirty="0">
                <a:latin typeface="Arial Unicode MS" panose="020B0604020202020204" pitchFamily="34" charset="-128"/>
              </a:rPr>
              <a:t>-o </a:t>
            </a:r>
            <a:r>
              <a:rPr lang="en-US" altLang="en-US" dirty="0" err="1">
                <a:latin typeface="Arial Unicode MS" panose="020B0604020202020204" pitchFamily="34" charset="-128"/>
              </a:rPr>
              <a:t>remount,rw,hidepid</a:t>
            </a:r>
            <a:r>
              <a:rPr lang="en-US" altLang="en-US" dirty="0">
                <a:latin typeface="Arial Unicode MS" panose="020B0604020202020204" pitchFamily="34" charset="-128"/>
              </a:rPr>
              <a:t>=2 /</a:t>
            </a:r>
            <a:r>
              <a:rPr lang="en-US" altLang="en-US" dirty="0" smtClean="0">
                <a:latin typeface="Arial Unicode MS" panose="020B0604020202020204" pitchFamily="34" charset="-128"/>
              </a:rPr>
              <a:t>proc or permanent change /</a:t>
            </a:r>
            <a:r>
              <a:rPr lang="en-US" altLang="en-US" dirty="0" err="1" smtClean="0">
                <a:latin typeface="Arial Unicode MS" panose="020B0604020202020204" pitchFamily="34" charset="-128"/>
              </a:rPr>
              <a:t>etc</a:t>
            </a:r>
            <a:r>
              <a:rPr lang="en-US" altLang="en-US" dirty="0" smtClean="0">
                <a:latin typeface="Arial Unicode MS" panose="020B0604020202020204" pitchFamily="34" charset="-128"/>
              </a:rPr>
              <a:t>/</a:t>
            </a:r>
            <a:r>
              <a:rPr lang="en-US" altLang="en-US" dirty="0" err="1" smtClean="0">
                <a:latin typeface="Arial Unicode MS" panose="020B0604020202020204" pitchFamily="34" charset="-128"/>
              </a:rPr>
              <a:t>fstab</a:t>
            </a:r>
            <a:r>
              <a:rPr lang="en-US" altLang="en-US" dirty="0" smtClean="0">
                <a:latin typeface="Arial Unicode MS" panose="020B0604020202020204" pitchFamily="34" charset="-128"/>
              </a:rPr>
              <a:t> entry as follows: </a:t>
            </a:r>
          </a:p>
          <a:p>
            <a:pPr marL="0" indent="0">
              <a:buNone/>
            </a:pPr>
            <a:r>
              <a:rPr lang="en-US" altLang="en-US" dirty="0">
                <a:latin typeface="Arial Unicode MS" panose="020B0604020202020204" pitchFamily="34" charset="-128"/>
              </a:rPr>
              <a:t> </a:t>
            </a:r>
            <a:r>
              <a:rPr lang="en-US" altLang="en-US" dirty="0" smtClean="0">
                <a:latin typeface="Arial Unicode MS" panose="020B0604020202020204" pitchFamily="34" charset="-128"/>
              </a:rPr>
              <a:t> </a:t>
            </a:r>
            <a:r>
              <a:rPr lang="en-US" altLang="en-US" dirty="0">
                <a:latin typeface="Courier New" panose="02070309020205020404" pitchFamily="49" charset="0"/>
                <a:cs typeface="Courier New" panose="02070309020205020404" pitchFamily="49" charset="0"/>
              </a:rPr>
              <a:t>proc /proc </a:t>
            </a:r>
            <a:r>
              <a:rPr lang="en-US" altLang="en-US" dirty="0" err="1">
                <a:latin typeface="Courier New" panose="02070309020205020404" pitchFamily="49" charset="0"/>
                <a:cs typeface="Courier New" panose="02070309020205020404" pitchFamily="49" charset="0"/>
              </a:rPr>
              <a:t>proc</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defaults,hidepid</a:t>
            </a:r>
            <a:r>
              <a:rPr lang="en-US" altLang="en-US" b="1" dirty="0">
                <a:solidFill>
                  <a:srgbClr val="000066"/>
                </a:solidFill>
                <a:latin typeface="Courier New" panose="02070309020205020404" pitchFamily="49" charset="0"/>
                <a:cs typeface="Courier New" panose="02070309020205020404" pitchFamily="49" charset="0"/>
              </a:rPr>
              <a:t>=</a:t>
            </a:r>
            <a:r>
              <a:rPr lang="en-US" altLang="en-US" dirty="0">
                <a:solidFill>
                  <a:srgbClr val="660066"/>
                </a:solidFill>
                <a:latin typeface="Courier New" panose="02070309020205020404" pitchFamily="49" charset="0"/>
                <a:cs typeface="Courier New" panose="02070309020205020404" pitchFamily="49" charset="0"/>
              </a:rPr>
              <a:t>2 0 0</a:t>
            </a:r>
            <a:r>
              <a:rPr lang="en-US" altLang="en-US" sz="3600" dirty="0"/>
              <a:t> </a:t>
            </a:r>
            <a:endParaRPr lang="en-US" altLang="en-US" sz="5400" dirty="0">
              <a:latin typeface="Arial" panose="020B0604020202020204" pitchFamily="34" charset="0"/>
            </a:endParaRPr>
          </a:p>
          <a:p>
            <a:pPr>
              <a:buFont typeface="Wingdings" panose="05000000000000000000" pitchFamily="2" charset="2"/>
              <a:buChar char="§"/>
            </a:pPr>
            <a:endParaRPr lang="en-US" altLang="en-US" dirty="0" smtClean="0">
              <a:latin typeface="Arial Unicode MS" panose="020B0604020202020204" pitchFamily="34" charset="-128"/>
            </a:endParaRPr>
          </a:p>
          <a:p>
            <a:pPr>
              <a:buFont typeface="Wingdings" panose="05000000000000000000" pitchFamily="2" charset="2"/>
              <a:buChar char="§"/>
            </a:pPr>
            <a:endParaRPr lang="en-US" altLang="en-US" sz="5400" dirty="0">
              <a:latin typeface="Arial" panose="020B0604020202020204" pitchFamily="34" charset="0"/>
            </a:endParaRPr>
          </a:p>
          <a:p>
            <a:pPr eaLnBrk="1" hangingPunct="1">
              <a:buFont typeface="Wingdings" panose="05000000000000000000" pitchFamily="2" charset="2"/>
              <a:buChar char="§"/>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5"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FDDB6027-878D-A249-A7C0-2BF119D95C83}" type="slidenum">
              <a:rPr lang="en-US" smtClean="0"/>
              <a:t>50</a:t>
            </a:fld>
            <a:endParaRPr lang="en-US"/>
          </a:p>
        </p:txBody>
      </p:sp>
    </p:spTree>
    <p:extLst>
      <p:ext uri="{BB962C8B-B14F-4D97-AF65-F5344CB8AC3E}">
        <p14:creationId xmlns:p14="http://schemas.microsoft.com/office/powerpoint/2010/main" val="11108197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smtClean="0"/>
              <a:t>fsck Utility</a:t>
            </a:r>
          </a:p>
        </p:txBody>
      </p:sp>
      <p:sp>
        <p:nvSpPr>
          <p:cNvPr id="104454" name="Rectangle 3"/>
          <p:cNvSpPr>
            <a:spLocks noGrp="1" noChangeArrowheads="1"/>
          </p:cNvSpPr>
          <p:nvPr>
            <p:ph idx="1"/>
          </p:nvPr>
        </p:nvSpPr>
        <p:spPr>
          <a:xfrm>
            <a:off x="838200" y="1463675"/>
            <a:ext cx="10515600" cy="4351338"/>
          </a:xfrm>
        </p:spPr>
        <p:txBody>
          <a:bodyPr>
            <a:normAutofit/>
          </a:bodyPr>
          <a:lstStyle/>
          <a:p>
            <a:pPr eaLnBrk="1" hangingPunct="1">
              <a:lnSpc>
                <a:spcPct val="80000"/>
              </a:lnSpc>
              <a:buClr>
                <a:schemeClr val="hlink"/>
              </a:buClr>
              <a:buFont typeface="Wingdings" panose="05000000000000000000" pitchFamily="2" charset="2"/>
              <a:buChar char="§"/>
              <a:defRPr/>
            </a:pPr>
            <a:r>
              <a:rPr lang="en-US" altLang="en-US" dirty="0"/>
              <a:t>The </a:t>
            </a:r>
            <a:r>
              <a:rPr lang="en-US" altLang="en-US" dirty="0" err="1"/>
              <a:t>fsck</a:t>
            </a:r>
            <a:r>
              <a:rPr lang="en-US" altLang="en-US" dirty="0"/>
              <a:t> is a utility used to detect and correct file systems problems</a:t>
            </a:r>
          </a:p>
          <a:p>
            <a:pPr eaLnBrk="1" hangingPunct="1">
              <a:lnSpc>
                <a:spcPct val="80000"/>
              </a:lnSpc>
              <a:buClr>
                <a:schemeClr val="hlink"/>
              </a:buClr>
              <a:buFont typeface="Wingdings" panose="05000000000000000000" pitchFamily="2" charset="2"/>
              <a:buChar char="§"/>
              <a:defRPr/>
            </a:pPr>
            <a:r>
              <a:rPr lang="en-US" altLang="en-US" dirty="0" err="1"/>
              <a:t>Fsck</a:t>
            </a:r>
            <a:r>
              <a:rPr lang="en-US" altLang="en-US" dirty="0"/>
              <a:t> checks different file system structures in each pass, as follows:</a:t>
            </a:r>
          </a:p>
          <a:p>
            <a:pPr lvl="1" eaLnBrk="1" hangingPunct="1">
              <a:lnSpc>
                <a:spcPct val="80000"/>
              </a:lnSpc>
              <a:buClr>
                <a:schemeClr val="hlink"/>
              </a:buClr>
              <a:buFont typeface="Wingdings" panose="05000000000000000000" pitchFamily="2" charset="2"/>
              <a:buChar char="§"/>
              <a:defRPr/>
            </a:pPr>
            <a:r>
              <a:rPr lang="en-US" altLang="en-US" dirty="0"/>
              <a:t>Blocks and size</a:t>
            </a:r>
          </a:p>
          <a:p>
            <a:pPr lvl="1" eaLnBrk="1" hangingPunct="1">
              <a:lnSpc>
                <a:spcPct val="80000"/>
              </a:lnSpc>
              <a:buClr>
                <a:schemeClr val="hlink"/>
              </a:buClr>
              <a:buFont typeface="Wingdings" panose="05000000000000000000" pitchFamily="2" charset="2"/>
              <a:buChar char="§"/>
              <a:defRPr/>
            </a:pPr>
            <a:r>
              <a:rPr lang="en-US" altLang="en-US" dirty="0"/>
              <a:t>Pathnames</a:t>
            </a:r>
          </a:p>
          <a:p>
            <a:pPr lvl="1" eaLnBrk="1" hangingPunct="1">
              <a:lnSpc>
                <a:spcPct val="80000"/>
              </a:lnSpc>
              <a:buClr>
                <a:schemeClr val="hlink"/>
              </a:buClr>
              <a:buFont typeface="Wingdings" panose="05000000000000000000" pitchFamily="2" charset="2"/>
              <a:buChar char="§"/>
              <a:defRPr/>
            </a:pPr>
            <a:r>
              <a:rPr lang="en-US" altLang="en-US" dirty="0"/>
              <a:t>Connectivity</a:t>
            </a:r>
          </a:p>
          <a:p>
            <a:pPr lvl="1" eaLnBrk="1" hangingPunct="1">
              <a:lnSpc>
                <a:spcPct val="80000"/>
              </a:lnSpc>
              <a:buClr>
                <a:schemeClr val="hlink"/>
              </a:buClr>
              <a:buFont typeface="Wingdings" panose="05000000000000000000" pitchFamily="2" charset="2"/>
              <a:buChar char="§"/>
              <a:defRPr/>
            </a:pPr>
            <a:r>
              <a:rPr lang="en-US" altLang="en-US" dirty="0"/>
              <a:t>Reference counts</a:t>
            </a:r>
          </a:p>
          <a:p>
            <a:pPr lvl="1" eaLnBrk="1" hangingPunct="1">
              <a:lnSpc>
                <a:spcPct val="80000"/>
              </a:lnSpc>
              <a:buClr>
                <a:schemeClr val="hlink"/>
              </a:buClr>
              <a:buFont typeface="Wingdings" panose="05000000000000000000" pitchFamily="2" charset="2"/>
              <a:buChar char="§"/>
              <a:defRPr/>
            </a:pPr>
            <a:r>
              <a:rPr lang="en-US" altLang="en-US" dirty="0"/>
              <a:t>Cylinder groups</a:t>
            </a:r>
          </a:p>
          <a:p>
            <a:pPr>
              <a:lnSpc>
                <a:spcPct val="80000"/>
              </a:lnSpc>
              <a:buFont typeface="Wingdings" panose="05000000000000000000" pitchFamily="2" charset="2"/>
              <a:buChar char="§"/>
              <a:defRPr/>
            </a:pPr>
            <a:endParaRPr lang="en-US" altLang="en-US" sz="24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51</a:t>
            </a:fld>
            <a:endParaRPr lang="en-US"/>
          </a:p>
        </p:txBody>
      </p:sp>
    </p:spTree>
    <p:extLst>
      <p:ext uri="{BB962C8B-B14F-4D97-AF65-F5344CB8AC3E}">
        <p14:creationId xmlns:p14="http://schemas.microsoft.com/office/powerpoint/2010/main" val="10331965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3"/>
          <p:cNvSpPr>
            <a:spLocks noGrp="1"/>
          </p:cNvSpPr>
          <p:nvPr>
            <p:ph type="title"/>
          </p:nvPr>
        </p:nvSpPr>
        <p:spPr/>
        <p:txBody>
          <a:bodyPr/>
          <a:lstStyle/>
          <a:p>
            <a:r>
              <a:rPr lang="en-US" altLang="en-US" smtClean="0"/>
              <a:t>File System calls </a:t>
            </a:r>
          </a:p>
        </p:txBody>
      </p:sp>
      <p:sp>
        <p:nvSpPr>
          <p:cNvPr id="10243" name="Content Placeholder 4"/>
          <p:cNvSpPr>
            <a:spLocks noGrp="1"/>
          </p:cNvSpPr>
          <p:nvPr>
            <p:ph idx="1"/>
          </p:nvPr>
        </p:nvSpPr>
        <p:spPr>
          <a:xfrm>
            <a:off x="838200" y="1520825"/>
            <a:ext cx="10515600" cy="4351338"/>
          </a:xfrm>
        </p:spPr>
        <p:txBody>
          <a:bodyPr>
            <a:normAutofit/>
          </a:bodyPr>
          <a:lstStyle/>
          <a:p>
            <a:pPr>
              <a:lnSpc>
                <a:spcPct val="90000"/>
              </a:lnSpc>
              <a:defRPr/>
            </a:pPr>
            <a:r>
              <a:rPr lang="en-US" altLang="en-US" dirty="0" smtClean="0"/>
              <a:t>Open()</a:t>
            </a:r>
          </a:p>
          <a:p>
            <a:pPr>
              <a:lnSpc>
                <a:spcPct val="90000"/>
              </a:lnSpc>
              <a:defRPr/>
            </a:pPr>
            <a:r>
              <a:rPr lang="en-US" altLang="en-US" dirty="0" err="1" smtClean="0"/>
              <a:t>Creat</a:t>
            </a:r>
            <a:r>
              <a:rPr lang="en-US" altLang="en-US" dirty="0" smtClean="0"/>
              <a:t>()</a:t>
            </a:r>
          </a:p>
          <a:p>
            <a:pPr>
              <a:lnSpc>
                <a:spcPct val="90000"/>
              </a:lnSpc>
              <a:defRPr/>
            </a:pPr>
            <a:r>
              <a:rPr lang="en-US" altLang="en-US" dirty="0" smtClean="0"/>
              <a:t>Read()</a:t>
            </a:r>
          </a:p>
          <a:p>
            <a:pPr>
              <a:lnSpc>
                <a:spcPct val="90000"/>
              </a:lnSpc>
              <a:defRPr/>
            </a:pPr>
            <a:r>
              <a:rPr lang="en-US" altLang="en-US" dirty="0" smtClean="0"/>
              <a:t>Write()</a:t>
            </a:r>
          </a:p>
          <a:p>
            <a:pPr>
              <a:lnSpc>
                <a:spcPct val="90000"/>
              </a:lnSpc>
              <a:defRPr/>
            </a:pPr>
            <a:r>
              <a:rPr lang="en-US" altLang="en-US" dirty="0" smtClean="0"/>
              <a:t>Close()</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52</a:t>
            </a:fld>
            <a:endParaRPr lang="en-US"/>
          </a:p>
        </p:txBody>
      </p:sp>
    </p:spTree>
    <p:extLst>
      <p:ext uri="{BB962C8B-B14F-4D97-AF65-F5344CB8AC3E}">
        <p14:creationId xmlns:p14="http://schemas.microsoft.com/office/powerpoint/2010/main" val="210424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smtClean="0"/>
              <a:t>Open Files </a:t>
            </a:r>
          </a:p>
        </p:txBody>
      </p:sp>
      <p:sp>
        <p:nvSpPr>
          <p:cNvPr id="114691" name="Rectangle 3"/>
          <p:cNvSpPr>
            <a:spLocks noGrp="1" noChangeArrowheads="1"/>
          </p:cNvSpPr>
          <p:nvPr>
            <p:ph idx="1"/>
          </p:nvPr>
        </p:nvSpPr>
        <p:spPr>
          <a:xfrm>
            <a:off x="838200" y="1482725"/>
            <a:ext cx="10515600" cy="4351338"/>
          </a:xfrm>
        </p:spPr>
        <p:txBody>
          <a:bodyPr>
            <a:normAutofit/>
          </a:bodyPr>
          <a:lstStyle/>
          <a:p>
            <a:r>
              <a:rPr lang="en-US" altLang="en-US" dirty="0" smtClean="0"/>
              <a:t>Several pieces of data are needed to manage open files:</a:t>
            </a:r>
          </a:p>
          <a:p>
            <a:pPr lvl="1"/>
            <a:r>
              <a:rPr lang="en-US" altLang="en-US" b="1" dirty="0" smtClean="0">
                <a:solidFill>
                  <a:srgbClr val="3366FF"/>
                </a:solidFill>
              </a:rPr>
              <a:t>Open-file table</a:t>
            </a:r>
            <a:r>
              <a:rPr lang="en-US" altLang="en-US" dirty="0" smtClean="0"/>
              <a:t>: tracks open files</a:t>
            </a:r>
          </a:p>
          <a:p>
            <a:pPr lvl="1"/>
            <a:r>
              <a:rPr lang="en-US" altLang="en-US" dirty="0" smtClean="0"/>
              <a:t>File pointer:  pointer to last read/write location, per process that has the file open</a:t>
            </a:r>
          </a:p>
          <a:p>
            <a:pPr lvl="1"/>
            <a:r>
              <a:rPr lang="en-US" altLang="en-US" b="1" dirty="0" smtClean="0">
                <a:solidFill>
                  <a:srgbClr val="3366FF"/>
                </a:solidFill>
              </a:rPr>
              <a:t>File-open count</a:t>
            </a:r>
            <a:r>
              <a:rPr lang="en-US" altLang="en-US" dirty="0" smtClean="0"/>
              <a:t>: counter of number of times a file is open – to allow removal of data from open-file table when last processes closes it</a:t>
            </a:r>
          </a:p>
          <a:p>
            <a:pPr lvl="1"/>
            <a:r>
              <a:rPr lang="en-US" altLang="en-US" dirty="0" smtClean="0"/>
              <a:t>Disk location of the file: cache of data access information</a:t>
            </a:r>
          </a:p>
          <a:p>
            <a:pPr lvl="1"/>
            <a:r>
              <a:rPr lang="en-US" altLang="en-US" dirty="0" smtClean="0"/>
              <a:t>Access rights: per-process access mode information</a:t>
            </a:r>
          </a:p>
          <a:p>
            <a:pPr lvl="1"/>
            <a:r>
              <a:rPr lang="en-US" altLang="en-US" dirty="0" smtClean="0"/>
              <a:t>In windows are called handles</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53</a:t>
            </a:fld>
            <a:endParaRPr lang="en-US"/>
          </a:p>
        </p:txBody>
      </p:sp>
    </p:spTree>
    <p:extLst>
      <p:ext uri="{BB962C8B-B14F-4D97-AF65-F5344CB8AC3E}">
        <p14:creationId xmlns:p14="http://schemas.microsoft.com/office/powerpoint/2010/main" val="2540717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smtClean="0"/>
              <a:t>Text Book Slides – Copy Right</a:t>
            </a:r>
            <a:endParaRPr lang="en-CA" altLang="en-US" smtClean="0"/>
          </a:p>
        </p:txBody>
      </p:sp>
      <p:pic>
        <p:nvPicPr>
          <p:cNvPr id="118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48" y="1880761"/>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54</a:t>
            </a:fld>
            <a:endParaRPr lang="en-US"/>
          </a:p>
        </p:txBody>
      </p:sp>
    </p:spTree>
    <p:extLst>
      <p:ext uri="{BB962C8B-B14F-4D97-AF65-F5344CB8AC3E}">
        <p14:creationId xmlns:p14="http://schemas.microsoft.com/office/powerpoint/2010/main" val="159296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Directory Tables</a:t>
            </a:r>
          </a:p>
        </p:txBody>
      </p:sp>
      <p:sp>
        <p:nvSpPr>
          <p:cNvPr id="3" name="Content Placeholder 2"/>
          <p:cNvSpPr>
            <a:spLocks noGrp="1"/>
          </p:cNvSpPr>
          <p:nvPr>
            <p:ph idx="1"/>
          </p:nvPr>
        </p:nvSpPr>
        <p:spPr/>
        <p:txBody>
          <a:bodyPr/>
          <a:lstStyle/>
          <a:p>
            <a:r>
              <a:rPr lang="en-CA" dirty="0"/>
              <a:t>Specifies the metadata of files in a file system</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Some FS put only the bare minimum in the directory table and store the rest in a different data structure</a:t>
            </a:r>
          </a:p>
        </p:txBody>
      </p:sp>
      <p:sp>
        <p:nvSpPr>
          <p:cNvPr id="4" name="Footer Placeholder 3"/>
          <p:cNvSpPr>
            <a:spLocks noGrp="1"/>
          </p:cNvSpPr>
          <p:nvPr>
            <p:ph type="ftr" sz="quarter" idx="11"/>
          </p:nvPr>
        </p:nvSpPr>
        <p:spPr/>
        <p:txBody>
          <a:bodyPr/>
          <a:lstStyle/>
          <a:p>
            <a:r>
              <a:rPr lang="en-US" smtClean="0"/>
              <a:t>ITSC205 Operating Systems Internals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40" y="2387886"/>
            <a:ext cx="7452359" cy="2679500"/>
          </a:xfrm>
          <a:prstGeom prst="rect">
            <a:avLst/>
          </a:prstGeom>
        </p:spPr>
      </p:pic>
      <p:sp>
        <p:nvSpPr>
          <p:cNvPr id="6" name="Slide Number Placeholder 5"/>
          <p:cNvSpPr>
            <a:spLocks noGrp="1"/>
          </p:cNvSpPr>
          <p:nvPr>
            <p:ph type="sldNum" sz="quarter" idx="12"/>
          </p:nvPr>
        </p:nvSpPr>
        <p:spPr/>
        <p:txBody>
          <a:bodyPr/>
          <a:lstStyle/>
          <a:p>
            <a:fld id="{FDDB6027-878D-A249-A7C0-2BF119D95C83}" type="slidenum">
              <a:rPr lang="en-US" smtClean="0"/>
              <a:t>6</a:t>
            </a:fld>
            <a:endParaRPr lang="en-US"/>
          </a:p>
        </p:txBody>
      </p:sp>
    </p:spTree>
    <p:extLst>
      <p:ext uri="{BB962C8B-B14F-4D97-AF65-F5344CB8AC3E}">
        <p14:creationId xmlns:p14="http://schemas.microsoft.com/office/powerpoint/2010/main" val="392360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Directories Operations</a:t>
            </a:r>
            <a:endParaRPr lang="en-CA" dirty="0"/>
          </a:p>
        </p:txBody>
      </p:sp>
      <p:sp>
        <p:nvSpPr>
          <p:cNvPr id="3" name="Content Placeholder 2"/>
          <p:cNvSpPr>
            <a:spLocks noGrp="1"/>
          </p:cNvSpPr>
          <p:nvPr>
            <p:ph idx="1"/>
          </p:nvPr>
        </p:nvSpPr>
        <p:spPr/>
        <p:txBody>
          <a:bodyPr/>
          <a:lstStyle/>
          <a:p>
            <a:r>
              <a:rPr lang="en-US" altLang="en-US" sz="3200" dirty="0"/>
              <a:t>Operations on directories:</a:t>
            </a:r>
          </a:p>
          <a:p>
            <a:pPr lvl="1"/>
            <a:r>
              <a:rPr lang="en-US" altLang="en-US" sz="3200" dirty="0"/>
              <a:t>Search for a file </a:t>
            </a:r>
          </a:p>
          <a:p>
            <a:pPr lvl="1"/>
            <a:r>
              <a:rPr lang="en-US" altLang="en-US" sz="3200" dirty="0"/>
              <a:t>Create a file (directory entry) </a:t>
            </a:r>
          </a:p>
          <a:p>
            <a:pPr lvl="1"/>
            <a:r>
              <a:rPr lang="en-US" altLang="en-US" sz="3200" dirty="0"/>
              <a:t>Delete a file (directory entry) </a:t>
            </a:r>
          </a:p>
          <a:p>
            <a:pPr lvl="1"/>
            <a:r>
              <a:rPr lang="en-US" altLang="en-US" sz="3200" dirty="0"/>
              <a:t>List a directory </a:t>
            </a:r>
          </a:p>
          <a:p>
            <a:pPr lvl="1"/>
            <a:r>
              <a:rPr lang="en-US" altLang="en-US" sz="3200" dirty="0"/>
              <a:t>Rename a file </a:t>
            </a:r>
          </a:p>
          <a:p>
            <a:pPr lvl="1"/>
            <a:r>
              <a:rPr lang="en-US" altLang="en-US" sz="3200" dirty="0"/>
              <a:t>Traverse the file system (recursive) </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7</a:t>
            </a:fld>
            <a:endParaRPr lang="en-US"/>
          </a:p>
        </p:txBody>
      </p:sp>
    </p:spTree>
    <p:extLst>
      <p:ext uri="{BB962C8B-B14F-4D97-AF65-F5344CB8AC3E}">
        <p14:creationId xmlns:p14="http://schemas.microsoft.com/office/powerpoint/2010/main" val="420234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Linux File/Dir Tree - Structure</a:t>
            </a:r>
          </a:p>
        </p:txBody>
      </p:sp>
      <p:graphicFrame>
        <p:nvGraphicFramePr>
          <p:cNvPr id="17411" name="Object 3"/>
          <p:cNvGraphicFramePr>
            <a:graphicFrameLocks noGrp="1" noChangeAspect="1"/>
          </p:cNvGraphicFramePr>
          <p:nvPr>
            <p:ph idx="1"/>
            <p:extLst>
              <p:ext uri="{D42A27DB-BD31-4B8C-83A1-F6EECF244321}">
                <p14:modId xmlns:p14="http://schemas.microsoft.com/office/powerpoint/2010/main" val="47415272"/>
              </p:ext>
            </p:extLst>
          </p:nvPr>
        </p:nvGraphicFramePr>
        <p:xfrm>
          <a:off x="1069576" y="1617185"/>
          <a:ext cx="9546060" cy="4773031"/>
        </p:xfrm>
        <a:graphic>
          <a:graphicData uri="http://schemas.openxmlformats.org/presentationml/2006/ole">
            <mc:AlternateContent xmlns:mc="http://schemas.openxmlformats.org/markup-compatibility/2006">
              <mc:Choice xmlns:v="urn:schemas-microsoft-com:vml" Requires="v">
                <p:oleObj spid="_x0000_s2089" name="Bitmap Image" r:id="rId4" imgW="6114286" imgH="3057143" progId="Paint.Picture">
                  <p:embed/>
                </p:oleObj>
              </mc:Choice>
              <mc:Fallback>
                <p:oleObj name="Bitmap Image" r:id="rId4" imgW="6114286" imgH="305714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576" y="1617185"/>
                        <a:ext cx="9546060" cy="4773031"/>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2593829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File Paths</a:t>
            </a:r>
          </a:p>
        </p:txBody>
      </p:sp>
      <p:sp>
        <p:nvSpPr>
          <p:cNvPr id="19459" name="Rectangle 3"/>
          <p:cNvSpPr>
            <a:spLocks noGrp="1" noChangeArrowheads="1"/>
          </p:cNvSpPr>
          <p:nvPr>
            <p:ph idx="1"/>
          </p:nvPr>
        </p:nvSpPr>
        <p:spPr>
          <a:xfrm>
            <a:off x="838200" y="1446484"/>
            <a:ext cx="10515600" cy="4351338"/>
          </a:xfrm>
        </p:spPr>
        <p:txBody>
          <a:bodyPr>
            <a:normAutofit/>
          </a:bodyPr>
          <a:lstStyle/>
          <a:p>
            <a:pPr eaLnBrk="1" hangingPunct="1">
              <a:lnSpc>
                <a:spcPct val="90000"/>
              </a:lnSpc>
              <a:buSzTx/>
              <a:buFont typeface="Wingdings" panose="05000000000000000000" pitchFamily="2" charset="2"/>
              <a:buChar char="§"/>
            </a:pPr>
            <a:r>
              <a:rPr lang="en-US" altLang="en-US" sz="2400" dirty="0"/>
              <a:t>The path to an object is a way to specify where the object is located in the file system. There are two ways to specify the path: </a:t>
            </a:r>
          </a:p>
          <a:p>
            <a:pPr lvl="1" eaLnBrk="1" hangingPunct="1">
              <a:lnSpc>
                <a:spcPct val="90000"/>
              </a:lnSpc>
              <a:buClr>
                <a:schemeClr val="hlink"/>
              </a:buClr>
              <a:buSzTx/>
              <a:buFont typeface="Wingdings" panose="05000000000000000000" pitchFamily="2" charset="2"/>
              <a:buChar char="§"/>
            </a:pPr>
            <a:r>
              <a:rPr lang="en-US" altLang="en-US" b="1" i="1" dirty="0" smtClean="0"/>
              <a:t>absolute path</a:t>
            </a:r>
            <a:r>
              <a:rPr lang="en-US" altLang="en-US" dirty="0" smtClean="0"/>
              <a:t> : path that begins at the root folder.   e.g.  /</a:t>
            </a:r>
            <a:r>
              <a:rPr lang="en-US" altLang="en-US" dirty="0" err="1" smtClean="0"/>
              <a:t>usr</a:t>
            </a:r>
            <a:r>
              <a:rPr lang="en-US" altLang="en-US" dirty="0" smtClean="0"/>
              <a:t>/local/bin</a:t>
            </a:r>
          </a:p>
          <a:p>
            <a:pPr lvl="1" eaLnBrk="1" hangingPunct="1">
              <a:lnSpc>
                <a:spcPct val="90000"/>
              </a:lnSpc>
              <a:buClr>
                <a:schemeClr val="hlink"/>
              </a:buClr>
              <a:buSzTx/>
              <a:buFont typeface="Wingdings" panose="05000000000000000000" pitchFamily="2" charset="2"/>
              <a:buChar char="§"/>
            </a:pPr>
            <a:r>
              <a:rPr lang="en-US" altLang="en-US" b="1" i="1" dirty="0" smtClean="0"/>
              <a:t>relative path </a:t>
            </a:r>
            <a:r>
              <a:rPr lang="en-US" altLang="en-US" dirty="0" smtClean="0"/>
              <a:t>describes the location of a file or folder as it relates to the current folder. If a path does not begin with a slash, it is a relative path. E.g.</a:t>
            </a:r>
          </a:p>
          <a:p>
            <a:pPr lvl="2" eaLnBrk="1" hangingPunct="1">
              <a:lnSpc>
                <a:spcPct val="90000"/>
              </a:lnSpc>
              <a:buSzTx/>
              <a:buFont typeface="Wingdings" panose="05000000000000000000" pitchFamily="2" charset="2"/>
              <a:buChar char="§"/>
            </a:pPr>
            <a:r>
              <a:rPr lang="en-US" altLang="en-US" sz="2400" dirty="0" smtClean="0"/>
              <a:t>If the current directory is :</a:t>
            </a:r>
          </a:p>
          <a:p>
            <a:pPr lvl="2" eaLnBrk="1" hangingPunct="1">
              <a:lnSpc>
                <a:spcPct val="90000"/>
              </a:lnSpc>
              <a:buSzTx/>
              <a:buFont typeface="Wingdings" panose="05000000000000000000" pitchFamily="2" charset="2"/>
              <a:buChar char="§"/>
            </a:pPr>
            <a:r>
              <a:rPr lang="en-US" altLang="en-US" sz="2400" dirty="0" smtClean="0"/>
              <a:t>/</a:t>
            </a:r>
            <a:r>
              <a:rPr lang="en-US" altLang="en-US" sz="2400" dirty="0" err="1" smtClean="0"/>
              <a:t>usr</a:t>
            </a:r>
            <a:r>
              <a:rPr lang="en-US" altLang="en-US" sz="2400" dirty="0" smtClean="0"/>
              <a:t>/local/ and want to move to /</a:t>
            </a:r>
            <a:r>
              <a:rPr lang="en-US" altLang="en-US" sz="2400" dirty="0" err="1" smtClean="0"/>
              <a:t>usr</a:t>
            </a:r>
            <a:r>
              <a:rPr lang="en-US" altLang="en-US" sz="2400" dirty="0" smtClean="0"/>
              <a:t>/local/Adobe/Acrobat</a:t>
            </a:r>
          </a:p>
          <a:p>
            <a:pPr lvl="2" eaLnBrk="1" hangingPunct="1">
              <a:lnSpc>
                <a:spcPct val="90000"/>
              </a:lnSpc>
              <a:buSzTx/>
              <a:buFont typeface="Wingdings" panose="05000000000000000000" pitchFamily="2" charset="2"/>
              <a:buChar char="§"/>
            </a:pPr>
            <a:r>
              <a:rPr lang="en-US" altLang="en-US" sz="2400" dirty="0" smtClean="0"/>
              <a:t>Then the  relative path is Adobe/Acrobat</a:t>
            </a:r>
          </a:p>
          <a:p>
            <a:pPr lvl="2" eaLnBrk="1" hangingPunct="1">
              <a:lnSpc>
                <a:spcPct val="90000"/>
              </a:lnSpc>
              <a:buSzTx/>
              <a:buFont typeface="Wingdings" panose="05000000000000000000" pitchFamily="2" charset="2"/>
              <a:buChar char="§"/>
            </a:pPr>
            <a:endParaRPr lang="en-US" altLang="en-US" sz="2400" dirty="0"/>
          </a:p>
          <a:p>
            <a:pPr eaLnBrk="1" hangingPunct="1">
              <a:lnSpc>
                <a:spcPct val="90000"/>
              </a:lnSpc>
              <a:buSzTx/>
              <a:buFont typeface="Wingdings" panose="05000000000000000000" pitchFamily="2" charset="2"/>
              <a:buChar char="§"/>
            </a:pPr>
            <a:endParaRPr lang="en-US" altLang="en-US" sz="2400" dirty="0" smtClean="0"/>
          </a:p>
          <a:p>
            <a:pPr lvl="1" eaLnBrk="1" hangingPunct="1">
              <a:lnSpc>
                <a:spcPct val="90000"/>
              </a:lnSpc>
              <a:buFont typeface="Wingdings" panose="05000000000000000000" pitchFamily="2" charset="2"/>
              <a:buChar char="§"/>
            </a:pPr>
            <a:endParaRPr lang="en-US" altLang="en-US" dirty="0" smtClean="0"/>
          </a:p>
          <a:p>
            <a:pPr eaLnBrk="1" hangingPunct="1">
              <a:lnSpc>
                <a:spcPct val="90000"/>
              </a:lnSpc>
              <a:buFont typeface="Wingdings" panose="05000000000000000000" pitchFamily="2" charset="2"/>
              <a:buChar char="§"/>
            </a:pPr>
            <a:endParaRPr lang="en-US" altLang="en-US" sz="2400" dirty="0"/>
          </a:p>
          <a:p>
            <a:pPr lvl="1" eaLnBrk="1" hangingPunct="1">
              <a:lnSpc>
                <a:spcPct val="90000"/>
              </a:lnSpc>
              <a:buFont typeface="Wingdings" panose="05000000000000000000" pitchFamily="2" charset="2"/>
              <a:buNone/>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1185247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26956</TotalTime>
  <Words>3894</Words>
  <Application>Microsoft Office PowerPoint</Application>
  <PresentationFormat>Widescreen</PresentationFormat>
  <Paragraphs>499</Paragraphs>
  <Slides>54</Slides>
  <Notes>40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5" baseType="lpstr">
      <vt:lpstr>Arial Unicode MS</vt:lpstr>
      <vt:lpstr>MS PGothic</vt:lpstr>
      <vt:lpstr>Arial</vt:lpstr>
      <vt:lpstr>Calibri</vt:lpstr>
      <vt:lpstr>Courier New</vt:lpstr>
      <vt:lpstr>Helvetica</vt:lpstr>
      <vt:lpstr>Times New Roman</vt:lpstr>
      <vt:lpstr>Verdana</vt:lpstr>
      <vt:lpstr>Wingdings</vt:lpstr>
      <vt:lpstr>Office Theme</vt:lpstr>
      <vt:lpstr>Bitmap Image</vt:lpstr>
      <vt:lpstr>File  Systems</vt:lpstr>
      <vt:lpstr>Files basic concepts</vt:lpstr>
      <vt:lpstr>Directory Structure</vt:lpstr>
      <vt:lpstr>Directory Structure</vt:lpstr>
      <vt:lpstr>Directories</vt:lpstr>
      <vt:lpstr>Directory Tables</vt:lpstr>
      <vt:lpstr>Directories Operations</vt:lpstr>
      <vt:lpstr>Linux File/Dir Tree - Structure</vt:lpstr>
      <vt:lpstr>File Paths</vt:lpstr>
      <vt:lpstr>File Attributes</vt:lpstr>
      <vt:lpstr>Linux File Types</vt:lpstr>
      <vt:lpstr>Linux File Types</vt:lpstr>
      <vt:lpstr>Linux File Types and Properties</vt:lpstr>
      <vt:lpstr>Linux File Types and Attributes</vt:lpstr>
      <vt:lpstr>Linux File Types and ls –l command</vt:lpstr>
      <vt:lpstr>File/Directory commands</vt:lpstr>
      <vt:lpstr>Directory commands</vt:lpstr>
      <vt:lpstr>File Operations</vt:lpstr>
      <vt:lpstr>File/Dir Protection</vt:lpstr>
      <vt:lpstr>Files’ Permissions  ls –l command</vt:lpstr>
      <vt:lpstr>File Management Functions</vt:lpstr>
      <vt:lpstr>Disk Terminologies</vt:lpstr>
      <vt:lpstr>Disk Structure</vt:lpstr>
      <vt:lpstr>Disk Structure</vt:lpstr>
      <vt:lpstr>A Typical File-system Organization</vt:lpstr>
      <vt:lpstr>File-System Structure</vt:lpstr>
      <vt:lpstr>File System Structure</vt:lpstr>
      <vt:lpstr>File systems Performance</vt:lpstr>
      <vt:lpstr>Disk layout in Unix</vt:lpstr>
      <vt:lpstr>The Superblock</vt:lpstr>
      <vt:lpstr>Super Block</vt:lpstr>
      <vt:lpstr>Inode </vt:lpstr>
      <vt:lpstr>  UNIX - inode</vt:lpstr>
      <vt:lpstr>Unix i-node –data structure</vt:lpstr>
      <vt:lpstr>Example: searching for /usr/ast/mbox</vt:lpstr>
      <vt:lpstr>Inode in action</vt:lpstr>
      <vt:lpstr>File Systems Types </vt:lpstr>
      <vt:lpstr>File Systems Features and Differences</vt:lpstr>
      <vt:lpstr>Linux File Systems</vt:lpstr>
      <vt:lpstr>The Linux Proc File System</vt:lpstr>
      <vt:lpstr>Ext4</vt:lpstr>
      <vt:lpstr>Etx4 extents</vt:lpstr>
      <vt:lpstr>Linux File systems –ext4</vt:lpstr>
      <vt:lpstr>Advanced File systems features</vt:lpstr>
      <vt:lpstr>Hard and Soft links</vt:lpstr>
      <vt:lpstr>Journal File</vt:lpstr>
      <vt:lpstr>Journal File</vt:lpstr>
      <vt:lpstr>File System Mounting</vt:lpstr>
      <vt:lpstr>Mount Point</vt:lpstr>
      <vt:lpstr>/etc/fstab file</vt:lpstr>
      <vt:lpstr>fsck Utility</vt:lpstr>
      <vt:lpstr>File System calls </vt:lpstr>
      <vt:lpstr>Open Files </vt:lpstr>
      <vt:lpstr>Text Book Slides – Copy Right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615</cp:revision>
  <dcterms:created xsi:type="dcterms:W3CDTF">2016-04-05T14:17:30Z</dcterms:created>
  <dcterms:modified xsi:type="dcterms:W3CDTF">2021-05-09T01:00:19Z</dcterms:modified>
</cp:coreProperties>
</file>