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8" r:id="rId2"/>
    <p:sldId id="319" r:id="rId3"/>
    <p:sldId id="320" r:id="rId4"/>
    <p:sldId id="321" r:id="rId5"/>
    <p:sldId id="322" r:id="rId6"/>
    <p:sldId id="323" r:id="rId7"/>
    <p:sldId id="324" r:id="rId8"/>
    <p:sldId id="325" r:id="rId9"/>
    <p:sldId id="326" r:id="rId10"/>
    <p:sldId id="327" r:id="rId11"/>
    <p:sldId id="328" r:id="rId12"/>
    <p:sldId id="329" r:id="rId13"/>
    <p:sldId id="357" r:id="rId14"/>
    <p:sldId id="330" r:id="rId15"/>
    <p:sldId id="331" r:id="rId16"/>
    <p:sldId id="332" r:id="rId17"/>
    <p:sldId id="333" r:id="rId18"/>
    <p:sldId id="334" r:id="rId19"/>
    <p:sldId id="335" r:id="rId20"/>
    <p:sldId id="336" r:id="rId21"/>
    <p:sldId id="337" r:id="rId22"/>
    <p:sldId id="338" r:id="rId23"/>
    <p:sldId id="339" r:id="rId24"/>
    <p:sldId id="340" r:id="rId25"/>
    <p:sldId id="341" r:id="rId26"/>
    <p:sldId id="342" r:id="rId27"/>
    <p:sldId id="343" r:id="rId28"/>
    <p:sldId id="344" r:id="rId29"/>
    <p:sldId id="345" r:id="rId30"/>
    <p:sldId id="346" r:id="rId31"/>
    <p:sldId id="347" r:id="rId32"/>
    <p:sldId id="348" r:id="rId33"/>
    <p:sldId id="349" r:id="rId34"/>
    <p:sldId id="350" r:id="rId35"/>
    <p:sldId id="351" r:id="rId36"/>
    <p:sldId id="352" r:id="rId37"/>
    <p:sldId id="353" r:id="rId38"/>
    <p:sldId id="354" r:id="rId39"/>
    <p:sldId id="355" r:id="rId40"/>
    <p:sldId id="356" r:id="rId41"/>
    <p:sldId id="358" r:id="rId42"/>
    <p:sldId id="31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53" autoAdjust="0"/>
    <p:restoredTop sz="94255" autoAdjust="0"/>
  </p:normalViewPr>
  <p:slideViewPr>
    <p:cSldViewPr snapToGrid="0" snapToObjects="1" showGuides="1">
      <p:cViewPr varScale="1">
        <p:scale>
          <a:sx n="74" d="100"/>
          <a:sy n="74" d="100"/>
        </p:scale>
        <p:origin x="684"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86"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tty Wong" userId="b5b9ca609fbca60a" providerId="LiveId" clId="{5DA4113C-A6B7-4AFB-A841-EBF5732B5A81}"/>
    <pc:docChg chg="custSel modSld">
      <pc:chgData name="Kitty Wong" userId="b5b9ca609fbca60a" providerId="LiveId" clId="{5DA4113C-A6B7-4AFB-A841-EBF5732B5A81}" dt="2018-03-15T05:09:24.237" v="0" actId="478"/>
      <pc:docMkLst>
        <pc:docMk/>
      </pc:docMkLst>
      <pc:sldChg chg="delSp">
        <pc:chgData name="Kitty Wong" userId="b5b9ca609fbca60a" providerId="LiveId" clId="{5DA4113C-A6B7-4AFB-A841-EBF5732B5A81}" dt="2018-03-15T05:09:24.237" v="0" actId="478"/>
        <pc:sldMkLst>
          <pc:docMk/>
          <pc:sldMk cId="2849561874" sldId="313"/>
        </pc:sldMkLst>
        <pc:inkChg chg="del">
          <ac:chgData name="Kitty Wong" userId="b5b9ca609fbca60a" providerId="LiveId" clId="{5DA4113C-A6B7-4AFB-A841-EBF5732B5A81}" dt="2018-03-15T05:09:24.237" v="0" actId="478"/>
          <ac:inkMkLst>
            <pc:docMk/>
            <pc:sldMk cId="2849561874" sldId="313"/>
            <ac:inkMk id="51" creationId="{00000000-0000-0000-0000-000000000000}"/>
          </ac:inkMkLst>
        </pc:inkChg>
      </pc:sldChg>
    </pc:docChg>
  </pc:docChgLst>
  <pc:docChgLst>
    <pc:chgData name="Kitty Wong" userId="b5b9ca609fbca60a" providerId="LiveId" clId="{789018E6-ADC9-4B19-836C-9F01FC97E228}"/>
    <pc:docChg chg="custSel modSld">
      <pc:chgData name="Kitty Wong" userId="b5b9ca609fbca60a" providerId="LiveId" clId="{789018E6-ADC9-4B19-836C-9F01FC97E228}" dt="2018-03-06T17:31:03.276" v="18" actId="20577"/>
      <pc:docMkLst>
        <pc:docMk/>
      </pc:docMkLst>
      <pc:sldChg chg="modNotesTx">
        <pc:chgData name="Kitty Wong" userId="b5b9ca609fbca60a" providerId="LiveId" clId="{789018E6-ADC9-4B19-836C-9F01FC97E228}" dt="2018-03-06T17:31:03.276" v="18" actId="20577"/>
        <pc:sldMkLst>
          <pc:docMk/>
          <pc:sldMk cId="1619823322" sldId="2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C5150-9119-490A-A216-3D2FA22F7FFC}" type="datetimeFigureOut">
              <a:rPr lang="en-CA" smtClean="0"/>
              <a:t>2021-05-08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F01B0-FE71-4C35-BC11-34BCAF52C437}" type="slidenum">
              <a:rPr lang="en-CA" smtClean="0"/>
              <a:t>‹#›</a:t>
            </a:fld>
            <a:endParaRPr lang="en-CA"/>
          </a:p>
        </p:txBody>
      </p:sp>
    </p:spTree>
    <p:extLst>
      <p:ext uri="{BB962C8B-B14F-4D97-AF65-F5344CB8AC3E}">
        <p14:creationId xmlns:p14="http://schemas.microsoft.com/office/powerpoint/2010/main" val="251871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a:t>
            </a:fld>
            <a:endParaRPr lang="en-CA"/>
          </a:p>
        </p:txBody>
      </p:sp>
    </p:spTree>
    <p:extLst>
      <p:ext uri="{BB962C8B-B14F-4D97-AF65-F5344CB8AC3E}">
        <p14:creationId xmlns:p14="http://schemas.microsoft.com/office/powerpoint/2010/main" val="1884458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273866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100" smtClean="0">
                <a:latin typeface="Times New Roman" panose="02020603050405020304" pitchFamily="18" charset="0"/>
                <a:cs typeface="Times New Roman" panose="02020603050405020304" pitchFamily="18" charset="0"/>
              </a:rPr>
              <a:t>NTFS extends capabilities of FAT file systems by adding:</a:t>
            </a:r>
          </a:p>
          <a:p>
            <a:pPr marL="457200" lvl="1">
              <a:buFontTx/>
              <a:buChar char="•"/>
            </a:pPr>
            <a:r>
              <a:rPr lang="en-US" altLang="en-US" sz="1100" smtClean="0">
                <a:latin typeface="Times New Roman" panose="02020603050405020304" pitchFamily="18" charset="0"/>
                <a:cs typeface="Times New Roman" panose="02020603050405020304" pitchFamily="18" charset="0"/>
              </a:rPr>
              <a:t>File system recovery for quick restoration of disk-based data.</a:t>
            </a:r>
          </a:p>
          <a:p>
            <a:pPr marL="457200" lvl="1">
              <a:buFontTx/>
              <a:buChar char="•"/>
            </a:pPr>
            <a:r>
              <a:rPr lang="en-US" altLang="en-US" sz="1100" smtClean="0">
                <a:latin typeface="Times New Roman" panose="02020603050405020304" pitchFamily="18" charset="0"/>
                <a:cs typeface="Times New Roman" panose="02020603050405020304" pitchFamily="18" charset="0"/>
              </a:rPr>
              <a:t>Ability to handle large storage media </a:t>
            </a:r>
          </a:p>
          <a:p>
            <a:pPr marL="457200" lvl="1">
              <a:buFontTx/>
              <a:buChar char="•"/>
            </a:pPr>
            <a:r>
              <a:rPr lang="en-US" altLang="en-US" sz="1100" smtClean="0">
                <a:latin typeface="Times New Roman" panose="02020603050405020304" pitchFamily="18" charset="0"/>
                <a:cs typeface="Times New Roman" panose="02020603050405020304" pitchFamily="18" charset="0"/>
              </a:rPr>
              <a:t>Security features, including execute-only files.</a:t>
            </a:r>
          </a:p>
          <a:p>
            <a:pPr marL="457200" lvl="1">
              <a:buFontTx/>
              <a:buChar char="•"/>
            </a:pPr>
            <a:r>
              <a:rPr lang="en-US" altLang="en-US" sz="1100" smtClean="0">
                <a:latin typeface="Times New Roman" panose="02020603050405020304" pitchFamily="18" charset="0"/>
                <a:cs typeface="Times New Roman" panose="02020603050405020304" pitchFamily="18" charset="0"/>
              </a:rPr>
              <a:t>Unicode filenames.</a:t>
            </a:r>
          </a:p>
          <a:p>
            <a:pPr marL="457200" lvl="1">
              <a:buFontTx/>
              <a:buChar char="•"/>
            </a:pPr>
            <a:r>
              <a:rPr lang="en-US" altLang="en-US" sz="1100" smtClean="0">
                <a:latin typeface="Times New Roman" panose="02020603050405020304" pitchFamily="18" charset="0"/>
                <a:cs typeface="Times New Roman" panose="02020603050405020304" pitchFamily="18" charset="0"/>
              </a:rPr>
              <a:t>Support for the POSIX OS. </a:t>
            </a:r>
          </a:p>
          <a:p>
            <a:pPr marL="457200" lvl="1">
              <a:buFontTx/>
              <a:buChar char="•"/>
            </a:pPr>
            <a:r>
              <a:rPr lang="en-US" altLang="en-US" sz="1100" smtClean="0">
                <a:latin typeface="Times New Roman" panose="02020603050405020304" pitchFamily="18" charset="0"/>
                <a:cs typeface="Times New Roman" panose="02020603050405020304" pitchFamily="18" charset="0"/>
              </a:rPr>
              <a:t>Features for future extensibility (e.g., transaction-based operations for fault-tolerant applications, user-controlled version numbers, multiple data streams per file, flexible options for file naming/ attributes, and support for popular file servers.)</a:t>
            </a:r>
          </a:p>
          <a:p>
            <a:pPr marL="457200" lvl="1"/>
            <a:r>
              <a:rPr lang="en-US" altLang="en-US" sz="1100" smtClean="0">
                <a:latin typeface="Times New Roman" panose="02020603050405020304" pitchFamily="18" charset="0"/>
                <a:cs typeface="Times New Roman" panose="02020603050405020304" pitchFamily="18" charset="0"/>
              </a:rPr>
              <a:t>Windows implements a form of symbolic links called , shortcuts (pointer to files or folders). </a:t>
            </a:r>
          </a:p>
          <a:p>
            <a:pPr marL="457200" lvl="1"/>
            <a:r>
              <a:rPr lang="en-US" altLang="en-US" sz="1100" smtClean="0">
                <a:latin typeface="Times New Roman" panose="02020603050405020304" pitchFamily="18" charset="0"/>
                <a:cs typeface="Times New Roman" panose="02020603050405020304" pitchFamily="18" charset="0"/>
              </a:rPr>
              <a:t>The NTFS implements a two- level hierarchy. The contents of short files are kept directly in the file descriptor. For longer files, the descriptor contains lists of block numbers where the actual data is kept.</a:t>
            </a:r>
          </a:p>
          <a:p>
            <a:pPr marL="457200" lvl="1"/>
            <a:r>
              <a:rPr lang="en-US" altLang="en-US" sz="1100" smtClean="0">
                <a:latin typeface="Times New Roman" panose="02020603050405020304" pitchFamily="18" charset="0"/>
                <a:cs typeface="Times New Roman" panose="02020603050405020304" pitchFamily="18" charset="0"/>
              </a:rPr>
              <a:t>The native file system , NTFS, of W2K describes each file and each directory using a descriptor of 1 KB. When the number of a file entries (each consisting of a file name and an index to a file descriptor) exceeds the length of the 1 KB descriptor additional block sequences called runs are allocated. The runs are organized in the form of a B+ tree</a:t>
            </a:r>
            <a:r>
              <a:rPr lang="en-US" altLang="en-US" smtClean="0">
                <a:latin typeface="Times New Roman" panose="02020603050405020304" pitchFamily="18" charset="0"/>
                <a:cs typeface="Times New Roman" panose="02020603050405020304" pitchFamily="18" charset="0"/>
              </a:rPr>
              <a:t>. </a:t>
            </a:r>
          </a:p>
          <a:p>
            <a:endParaRPr lang="en-US" altLang="en-US" sz="1000" smtClean="0">
              <a:latin typeface="Times New Roman" panose="02020603050405020304" pitchFamily="18" charset="0"/>
            </a:endParaRPr>
          </a:p>
        </p:txBody>
      </p:sp>
    </p:spTree>
    <p:extLst>
      <p:ext uri="{BB962C8B-B14F-4D97-AF65-F5344CB8AC3E}">
        <p14:creationId xmlns:p14="http://schemas.microsoft.com/office/powerpoint/2010/main" val="327574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Because a hard link is a directory entry for a file, an application can modify a file by using any of its hard links. Applications that use any other hard link can detect the changes. However, directory entries for hard links are updated only when a user accesses a file by using the hard link. For example, if a user opens and modifies a file by using its hard link, and the size of the original file changes, the hard link that is used to access the file also shows the new size.</a:t>
            </a:r>
          </a:p>
          <a:p>
            <a:r>
              <a:rPr lang="en-US" altLang="en-US" smtClean="0">
                <a:latin typeface="Times New Roman" panose="02020603050405020304" pitchFamily="18" charset="0"/>
              </a:rPr>
              <a:t>Hard links do not have security descriptors; instead, the security descriptor belongs to the original file to which the hard link points. Thus, if you change the security descriptor of any hard link, you actually change the underlying file’s security descriptor. All hard links that point to the file allow the newly specified access. You cannot give a file different security descriptors on a per-hard-link basis.</a:t>
            </a:r>
          </a:p>
          <a:p>
            <a:r>
              <a:rPr lang="en-US" altLang="en-US" smtClean="0">
                <a:latin typeface="Times New Roman" panose="02020603050405020304" pitchFamily="18" charset="0"/>
              </a:rPr>
              <a:t>Hard links use the Win32 function CreateHardLink to create hard links between files.</a:t>
            </a:r>
          </a:p>
        </p:txBody>
      </p:sp>
    </p:spTree>
    <p:extLst>
      <p:ext uri="{BB962C8B-B14F-4D97-AF65-F5344CB8AC3E}">
        <p14:creationId xmlns:p14="http://schemas.microsoft.com/office/powerpoint/2010/main" val="667480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Sparse files provide a method of saving disk space for files that contain meaningful data, as well as large sections of data composed of zeros. If an NTFS file is marked as sparse, then NTFS allocates disk clusters only for the data explicitly specified by the application. Non-specified ranges of the file are represented by non-allocated space on the disk. When a sparse file is read from allocated ranges, the data is returned as it was stored. Data read from non-allocated ranges is returned as zeros.</a:t>
            </a:r>
          </a:p>
          <a:p>
            <a:r>
              <a:rPr lang="en-US" altLang="en-US" smtClean="0">
                <a:latin typeface="Times New Roman" panose="02020603050405020304" pitchFamily="18" charset="0"/>
              </a:rPr>
              <a:t>File system application programming interfaces (APIs) allow for the file to be copied or backed as actual bits and sparse stream ranges.</a:t>
            </a:r>
          </a:p>
          <a:p>
            <a:r>
              <a:rPr lang="en-US" altLang="en-US" smtClean="0">
                <a:latin typeface="Times New Roman" panose="02020603050405020304" pitchFamily="18" charset="0"/>
              </a:rPr>
              <a:t>File system APIs also allow for querying allocated ranges. Programs that implement these APIs then need only to read allocated ranges to recover all data in the file. The result is efficient file system storage and access. The figure Sparse Data Storage shows how data is stored with and without the sparse file attribute set.</a:t>
            </a:r>
          </a:p>
        </p:txBody>
      </p:sp>
    </p:spTree>
    <p:extLst>
      <p:ext uri="{BB962C8B-B14F-4D97-AF65-F5344CB8AC3E}">
        <p14:creationId xmlns:p14="http://schemas.microsoft.com/office/powerpoint/2010/main" val="2389684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078515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FAT 32 can address up to 8TB, but Windows limits FAT32 volumes to 32GB.</a:t>
            </a:r>
          </a:p>
          <a:p>
            <a:r>
              <a:rPr lang="en-US" altLang="en-US" smtClean="0">
                <a:latin typeface="Times New Roman" panose="02020603050405020304" pitchFamily="18" charset="0"/>
              </a:rPr>
              <a:t>FAT32 can manage up to 128 volumes with 512 bytes cluster.</a:t>
            </a:r>
          </a:p>
          <a:p>
            <a:r>
              <a:rPr lang="en-US" altLang="en-US" smtClean="0">
                <a:latin typeface="Times New Roman" panose="02020603050405020304" pitchFamily="18" charset="0"/>
              </a:rPr>
              <a:t>FAT32 root directory is not stored in a specific location on the volume.</a:t>
            </a:r>
          </a:p>
          <a:p>
            <a:r>
              <a:rPr lang="en-US" altLang="en-US" smtClean="0">
                <a:latin typeface="Times New Roman" panose="02020603050405020304" pitchFamily="18" charset="0"/>
              </a:rPr>
              <a:t>FAT32 have a copy of boot sector for reliability.</a:t>
            </a:r>
          </a:p>
          <a:p>
            <a:r>
              <a:rPr lang="en-US" altLang="en-US" smtClean="0">
                <a:latin typeface="Times New Roman" panose="02020603050405020304" pitchFamily="18" charset="0"/>
              </a:rPr>
              <a:t>FAT32 disadvantage is maximum file size is 4GB.</a:t>
            </a:r>
          </a:p>
          <a:p>
            <a:r>
              <a:rPr lang="en-US" altLang="en-US" smtClean="0">
                <a:latin typeface="Times New Roman" panose="02020603050405020304" pitchFamily="18" charset="0"/>
              </a:rPr>
              <a:t>Windows XP supports FAT 32 on DVD-RAM devices.</a:t>
            </a:r>
          </a:p>
        </p:txBody>
      </p:sp>
    </p:spTree>
    <p:extLst>
      <p:ext uri="{BB962C8B-B14F-4D97-AF65-F5344CB8AC3E}">
        <p14:creationId xmlns:p14="http://schemas.microsoft.com/office/powerpoint/2010/main" val="328692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836565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6C49040-3866-43C6-88DD-8C0830CC07FC}" type="slidenum">
              <a:rPr lang="en-US" altLang="en-US" smtClean="0">
                <a:latin typeface="Times New Roman" panose="02020603050405020304" pitchFamily="18" charset="0"/>
              </a:rPr>
              <a:pPr/>
              <a:t>28</a:t>
            </a:fld>
            <a:endParaRPr lang="en-US" altLang="en-US" smtClean="0">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939270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CFB01B4-8AE3-4D55-9A6D-F6C257992415}" type="slidenum">
              <a:rPr lang="en-US" altLang="en-US" smtClean="0">
                <a:latin typeface="Times New Roman" panose="02020603050405020304" pitchFamily="18" charset="0"/>
              </a:rPr>
              <a:pPr/>
              <a:t>29</a:t>
            </a:fld>
            <a:endParaRPr lang="en-US" altLang="en-US" smtClean="0">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187338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2F51F9B-FB41-4B29-86A4-C55F187A9AB4}" type="slidenum">
              <a:rPr lang="en-US" altLang="en-US" smtClean="0">
                <a:latin typeface="Times New Roman" panose="02020603050405020304" pitchFamily="18" charset="0"/>
              </a:rPr>
              <a:pPr/>
              <a:t>31</a:t>
            </a:fld>
            <a:endParaRPr lang="en-US" altLang="en-US" smtClean="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926957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6456424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CD71ECD-84DB-412F-9F01-E1B4F8E4543B}" type="slidenum">
              <a:rPr lang="en-US" altLang="en-US" smtClean="0">
                <a:latin typeface="Times New Roman" panose="02020603050405020304" pitchFamily="18" charset="0"/>
              </a:rPr>
              <a:pPr/>
              <a:t>32</a:t>
            </a:fld>
            <a:endParaRPr lang="en-US" altLang="en-US" smtClean="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816824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A6F193-10CE-40FF-B342-1715E8A8A2E9}" type="slidenum">
              <a:rPr lang="en-US" altLang="en-US" smtClean="0">
                <a:latin typeface="Times New Roman" panose="02020603050405020304" pitchFamily="18" charset="0"/>
              </a:rPr>
              <a:pPr/>
              <a:t>33</a:t>
            </a:fld>
            <a:endParaRPr lang="en-US" altLang="en-US" smtClean="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145604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C5E63AA-164E-44D1-95F9-0525300BE676}" type="slidenum">
              <a:rPr lang="en-US" altLang="en-US" smtClean="0">
                <a:latin typeface="Times New Roman" panose="02020603050405020304" pitchFamily="18" charset="0"/>
              </a:rPr>
              <a:pPr/>
              <a:t>35</a:t>
            </a:fld>
            <a:endParaRPr lang="en-US" altLang="en-US" smtClean="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4793117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DDF7B19-F1A2-4F6A-A4D8-8D0E2A0AB6B0}" type="slidenum">
              <a:rPr lang="en-US" altLang="en-US" smtClean="0">
                <a:latin typeface="Times New Roman" panose="02020603050405020304" pitchFamily="18" charset="0"/>
              </a:rPr>
              <a:pPr/>
              <a:t>37</a:t>
            </a:fld>
            <a:endParaRPr lang="en-US" altLang="en-US" smtClean="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127292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A4365F9-891B-44AA-A493-F5219B65A195}" type="slidenum">
              <a:rPr lang="en-US" altLang="en-US" smtClean="0">
                <a:latin typeface="Times New Roman" panose="02020603050405020304" pitchFamily="18" charset="0"/>
              </a:rPr>
              <a:pPr/>
              <a:t>38</a:t>
            </a:fld>
            <a:endParaRPr lang="en-US" altLang="en-US" smtClean="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9738169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037386-C337-4E19-9744-3B26FAEFBFA4}" type="slidenum">
              <a:rPr lang="en-US" altLang="en-US" smtClean="0">
                <a:latin typeface="Times New Roman" panose="02020603050405020304" pitchFamily="18" charset="0"/>
              </a:rPr>
              <a:pPr/>
              <a:t>39</a:t>
            </a:fld>
            <a:endParaRPr lang="en-US" altLang="en-US" smtClean="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7110905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B457B42-910B-461F-A1D0-20AEA52311FE}" type="slidenum">
              <a:rPr lang="en-US" altLang="en-US" smtClean="0">
                <a:latin typeface="Times New Roman" panose="02020603050405020304" pitchFamily="18" charset="0"/>
              </a:rPr>
              <a:pPr/>
              <a:t>40</a:t>
            </a:fld>
            <a:endParaRPr lang="en-US" altLang="en-US" smtClean="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89105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9D1DAB9-B32E-474D-9AC8-18B2BED86F8A}" type="slidenum">
              <a:rPr lang="en-US" altLang="en-US" smtClean="0">
                <a:latin typeface="Times New Roman" panose="02020603050405020304" pitchFamily="18" charset="0"/>
              </a:rPr>
              <a:pPr/>
              <a:t>4</a:t>
            </a:fld>
            <a:endParaRPr lang="en-US" altLang="en-US" smtClean="0">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246285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371475" y="688975"/>
            <a:ext cx="6116638" cy="3441700"/>
          </a:xfrm>
          <a:ln/>
        </p:spPr>
      </p:sp>
      <p:sp>
        <p:nvSpPr>
          <p:cNvPr id="13315"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Read pages 690-694  from text book</a:t>
            </a:r>
          </a:p>
        </p:txBody>
      </p:sp>
    </p:spTree>
    <p:extLst>
      <p:ext uri="{BB962C8B-B14F-4D97-AF65-F5344CB8AC3E}">
        <p14:creationId xmlns:p14="http://schemas.microsoft.com/office/powerpoint/2010/main" val="2952824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xfrm>
            <a:off x="3884613" y="8720138"/>
            <a:ext cx="2971800" cy="4587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68" tIns="45034" rIns="90068" bIns="45034"/>
          <a:lstStyle>
            <a:lvl1pPr defTabSz="915988">
              <a:defRPr>
                <a:solidFill>
                  <a:schemeClr val="tx1"/>
                </a:solidFill>
                <a:latin typeface="Verdana" panose="020B0604030504040204" pitchFamily="34" charset="0"/>
                <a:ea typeface="MS PGothic" panose="020B0600070205080204" pitchFamily="34" charset="-128"/>
              </a:defRPr>
            </a:lvl1pPr>
            <a:lvl2pPr marL="730250" indent="-280988" defTabSz="915988">
              <a:defRPr>
                <a:solidFill>
                  <a:schemeClr val="tx1"/>
                </a:solidFill>
                <a:latin typeface="Verdana" panose="020B0604030504040204" pitchFamily="34" charset="0"/>
                <a:ea typeface="MS PGothic" panose="020B0600070205080204" pitchFamily="34" charset="-128"/>
              </a:defRPr>
            </a:lvl2pPr>
            <a:lvl3pPr marL="1125538" indent="-223838" defTabSz="915988">
              <a:defRPr>
                <a:solidFill>
                  <a:schemeClr val="tx1"/>
                </a:solidFill>
                <a:latin typeface="Verdana" panose="020B0604030504040204" pitchFamily="34" charset="0"/>
                <a:ea typeface="MS PGothic" panose="020B0600070205080204" pitchFamily="34" charset="-128"/>
              </a:defRPr>
            </a:lvl3pPr>
            <a:lvl4pPr marL="1574800" indent="-223838" defTabSz="915988">
              <a:defRPr>
                <a:solidFill>
                  <a:schemeClr val="tx1"/>
                </a:solidFill>
                <a:latin typeface="Verdana" panose="020B0604030504040204" pitchFamily="34" charset="0"/>
                <a:ea typeface="MS PGothic" panose="020B0600070205080204" pitchFamily="34" charset="-128"/>
              </a:defRPr>
            </a:lvl4pPr>
            <a:lvl5pPr marL="2025650" indent="-223838" defTabSz="915988">
              <a:defRPr>
                <a:solidFill>
                  <a:schemeClr val="tx1"/>
                </a:solidFill>
                <a:latin typeface="Verdana" panose="020B0604030504040204" pitchFamily="34" charset="0"/>
                <a:ea typeface="MS PGothic" panose="020B0600070205080204" pitchFamily="34" charset="-128"/>
              </a:defRPr>
            </a:lvl5pPr>
            <a:lvl6pPr marL="2482850" indent="-223838" defTabSz="9159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40050" indent="-223838" defTabSz="9159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397250" indent="-223838" defTabSz="9159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54450" indent="-223838" defTabSz="9159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2E8ACAD-2FB1-4F94-AF60-EB88D24F17FA}" type="slidenum">
              <a:rPr lang="en-US" altLang="en-US" smtClean="0">
                <a:latin typeface="Times New Roman" panose="02020603050405020304" pitchFamily="18" charset="0"/>
              </a:rPr>
              <a:pPr/>
              <a:t>6</a:t>
            </a:fld>
            <a:endParaRPr lang="en-US" altLang="en-US" smtClean="0">
              <a:latin typeface="Times New Roman" panose="02020603050405020304" pitchFamily="18"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172159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latin typeface="Times New Roman" panose="02020603050405020304" pitchFamily="18" charset="0"/>
              </a:rPr>
              <a:t>NTFS Boot Sector Contains the BIOS parameter block that stores information about the layout of the volume and the file system structures, as well as the boot code that loads Windows Server 2003.</a:t>
            </a:r>
          </a:p>
          <a:p>
            <a:r>
              <a:rPr lang="en-US" altLang="en-US" b="1" smtClean="0">
                <a:latin typeface="Times New Roman" panose="02020603050405020304" pitchFamily="18" charset="0"/>
              </a:rPr>
              <a:t>Master File Table Contains the information necessary to retrieve files from the NTFS partition, such as the attributes of a file.</a:t>
            </a:r>
          </a:p>
          <a:p>
            <a:r>
              <a:rPr lang="en-US" altLang="en-US" b="1" smtClean="0">
                <a:latin typeface="Times New Roman" panose="02020603050405020304" pitchFamily="18" charset="0"/>
              </a:rPr>
              <a:t>File System Data Stores data that is not contained within the Master File Table.</a:t>
            </a:r>
          </a:p>
          <a:p>
            <a:r>
              <a:rPr lang="en-US" altLang="en-US" b="1" smtClean="0">
                <a:latin typeface="Times New Roman" panose="02020603050405020304" pitchFamily="18" charset="0"/>
              </a:rPr>
              <a:t>Master File Table Copy Includes copies of the records essential for the recovery of the file system if there is a problem with the original copy.</a:t>
            </a:r>
          </a:p>
        </p:txBody>
      </p:sp>
    </p:spTree>
    <p:extLst>
      <p:ext uri="{BB962C8B-B14F-4D97-AF65-F5344CB8AC3E}">
        <p14:creationId xmlns:p14="http://schemas.microsoft.com/office/powerpoint/2010/main" val="1579971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xfrm>
            <a:off x="1066800" y="4360863"/>
            <a:ext cx="4876800" cy="413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Figure 12-24 from text book</a:t>
            </a:r>
          </a:p>
          <a:p>
            <a:r>
              <a:rPr lang="en-US" altLang="en-US" smtClean="0">
                <a:latin typeface="Times New Roman" panose="02020603050405020304" pitchFamily="18" charset="0"/>
              </a:rPr>
              <a:t>In NTFS all data stored in volumes is contained in files to easily locate and maintain the data and each file can be protected by the security descriptor</a:t>
            </a:r>
          </a:p>
          <a:p>
            <a:r>
              <a:rPr lang="en-US" altLang="en-US" smtClean="0">
                <a:latin typeface="Times New Roman" panose="02020603050405020304" pitchFamily="18" charset="0"/>
              </a:rPr>
              <a:t>MFT is implemented as an array of file records</a:t>
            </a:r>
          </a:p>
          <a:p>
            <a:r>
              <a:rPr lang="en-US" altLang="en-US" smtClean="0">
                <a:latin typeface="Times New Roman" panose="02020603050405020304" pitchFamily="18" charset="0"/>
              </a:rPr>
              <a:t>MFT contains  one record for each file on the volume, including a record for MFT itself.</a:t>
            </a:r>
          </a:p>
          <a:p>
            <a:r>
              <a:rPr lang="en-US" altLang="en-US" smtClean="0">
                <a:latin typeface="Times New Roman" panose="02020603050405020304" pitchFamily="18" charset="0"/>
              </a:rPr>
              <a:t>MFT metadata start with $. These data is used to implement file system structure</a:t>
            </a:r>
          </a:p>
          <a:p>
            <a:r>
              <a:rPr lang="en-US" altLang="en-US" smtClean="0">
                <a:latin typeface="Times New Roman" panose="02020603050405020304" pitchFamily="18" charset="0"/>
              </a:rPr>
              <a:t>Read Page 733  Master File Table</a:t>
            </a:r>
          </a:p>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955925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243991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When a user program wants to open a file, it typically makes a call like</a:t>
            </a:r>
          </a:p>
          <a:p>
            <a:r>
              <a:rPr lang="en-US" altLang="en-US" smtClean="0">
                <a:latin typeface="Times New Roman" panose="02020603050405020304" pitchFamily="18" charset="0"/>
              </a:rPr>
              <a:t>CreateFile(“C:\maria\web.htm”,…) , this call goes to the user-level shared library, kernel32.dll, where \?? Is appended to the file name giving</a:t>
            </a:r>
          </a:p>
          <a:p>
            <a:r>
              <a:rPr lang="en-US" altLang="en-US" smtClean="0">
                <a:latin typeface="Times New Roman" panose="02020603050405020304" pitchFamily="18" charset="0"/>
              </a:rPr>
              <a:t>\??\C:\maria\web.htm</a:t>
            </a:r>
          </a:p>
          <a:p>
            <a:r>
              <a:rPr lang="en-US" altLang="en-US" smtClean="0">
                <a:latin typeface="Times New Roman" panose="02020603050405020304" pitchFamily="18" charset="0"/>
              </a:rPr>
              <a:t>It is this name that is passed as a parameter to the system call NtFileCreate.</a:t>
            </a:r>
          </a:p>
          <a:p>
            <a:r>
              <a:rPr lang="en-US" altLang="en-US" smtClean="0">
                <a:latin typeface="Times New Roman" panose="02020603050405020304" pitchFamily="18" charset="0"/>
              </a:rPr>
              <a:t>Then the OS starts the search at the root of the object manager’s name space. It then looks in the directory \?? To find C:. This file is a symbolic link to another part of the object manager’s name space, the directory \Device. The link typically ends at an object whose name is something like :</a:t>
            </a:r>
          </a:p>
          <a:p>
            <a:r>
              <a:rPr lang="en-US" altLang="en-US" smtClean="0">
                <a:latin typeface="Times New Roman" panose="02020603050405020304" pitchFamily="18" charset="0"/>
              </a:rPr>
              <a:t>\Device\HarddiskVolume1. This object corresponds to the first partition of the first hard disk. From this object it is possible to determine which MFT to use. </a:t>
            </a:r>
          </a:p>
          <a:p>
            <a:r>
              <a:rPr lang="en-US" altLang="en-US" smtClean="0">
                <a:latin typeface="Times New Roman" panose="02020603050405020304" pitchFamily="18" charset="0"/>
              </a:rPr>
              <a:t>The string ‘maria’ is now looked up in the root directory, which returns the index into the MFT for the directory maria. The directory is then searched for the string “web.htm”. If successful, the result is a new object created by the object manager. The object, which is unnamed, contains the index of the MFT record for the file. A handle to this object is returned to the calling process. On subsequent ReadFile calls, the handle is provided, which allows the object manager to find the index and then the contents of the MFT record for the file.</a:t>
            </a:r>
          </a:p>
          <a:p>
            <a:r>
              <a:rPr lang="en-US" altLang="en-US" smtClean="0">
                <a:latin typeface="Times New Roman" panose="02020603050405020304" pitchFamily="18" charset="0"/>
              </a:rPr>
              <a:t>Reference: Andrew Tanenbaum, Modern Operating Systems</a:t>
            </a:r>
          </a:p>
          <a:p>
            <a:endParaRPr lang="en-US" altLang="en-US" smtClean="0">
              <a:latin typeface="Times New Roman" panose="02020603050405020304" pitchFamily="18" charset="0"/>
            </a:endParaRPr>
          </a:p>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2550163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1EE350B5-B4EB-416B-8F4A-E4AF3401A993}" type="datetime1">
              <a:rPr lang="en-US" smtClean="0"/>
              <a:t>5/8/2021</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r>
              <a:rPr lang="en-US" smtClean="0"/>
              <a:t>ITSC205 Operating Systems Internals</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128227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46BC83E5-2CAD-44CE-8FAE-032A2C4C4D3B}" type="datetime1">
              <a:rPr lang="en-US" smtClean="0"/>
              <a:t>5/8/2021</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smtClean="0"/>
              <a:t>ITSC205 Operating Systems Internals</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22672" y="6390216"/>
            <a:ext cx="1231900" cy="365125"/>
          </a:xfrm>
        </p:spPr>
        <p:txBody>
          <a:bodyPr anchor="b"/>
          <a:lstStyle/>
          <a:p>
            <a:fld id="{8D9D6BCA-BB46-4EC4-8216-582C5DFC061E}" type="datetime1">
              <a:rPr lang="en-US" smtClean="0"/>
              <a:t>5/8/2021</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smtClean="0"/>
              <a:t>ITSC205 Operating Systems Internals</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U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13609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DDB98E9D-47A6-4AE6-91EB-76AF41EA1BFC}" type="datetime1">
              <a:rPr lang="en-US" smtClean="0"/>
              <a:t>5/8/2021</a:t>
            </a:fld>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r>
              <a:rPr lang="en-US" smtClean="0"/>
              <a:t>ITSC205 Operating Systems Internals</a:t>
            </a:r>
            <a:endParaRPr lang="en-US"/>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57" r:id="rId5"/>
    <p:sldLayoutId id="2147483654" r:id="rId6"/>
    <p:sldLayoutId id="2147483658" r:id="rId7"/>
  </p:sldLayoutIdLst>
  <p:hf sldNum="0" hdr="0" dt="0"/>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msdn.microsoft.com/en-us/library/windows/desktop/aa365230(v=vs.85).aspx"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image.slidesharecdn.com/bsidesdc-151018213104-lva1-app6891/95/bsidesdc-it-do-it-live-powershell-digital-forensics-22-638.jpg?cb=144520508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image.slidesharecdn.com/bsidesdc-151018213104-lva1-app6891/95/bsidesdc-it-do-it-live-powershell-digital-forensics-21-638.jpg?cb=1445205084"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www.google.ca/search?q=master+file+table+by+jared+atkinson&amp;tbm=isch&amp;tbo=u&amp;source=univ&amp;sa=X&amp;ved=0ahUKEwjirenqw-faAhUPx58KHVZUAy4QsAQIVA&amp;biw=1047&amp;bih=488#imgrc=OHR-GSlggF3uUM"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https://www.dfir.training/infographic/291-usnjrnl-j/file"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Windows File </a:t>
            </a:r>
            <a:br>
              <a:rPr lang="en-US" dirty="0" smtClean="0"/>
            </a:br>
            <a:r>
              <a:rPr lang="en-US" dirty="0" smtClean="0"/>
              <a:t>Systems</a:t>
            </a:r>
            <a:endParaRPr lang="en-US" dirty="0"/>
          </a:p>
        </p:txBody>
      </p:sp>
      <p:sp>
        <p:nvSpPr>
          <p:cNvPr id="3" name="Subtitle 2"/>
          <p:cNvSpPr>
            <a:spLocks noGrp="1"/>
          </p:cNvSpPr>
          <p:nvPr>
            <p:ph type="subTitle" idx="1"/>
          </p:nvPr>
        </p:nvSpPr>
        <p:spPr/>
        <p:txBody>
          <a:bodyPr/>
          <a:lstStyle/>
          <a:p>
            <a:r>
              <a:rPr lang="en-US"/>
              <a:t>Module </a:t>
            </a:r>
            <a:r>
              <a:rPr lang="en-US" dirty="0"/>
              <a:t>8</a:t>
            </a:r>
            <a:endParaRPr lang="en-US" dirty="0"/>
          </a:p>
          <a:p>
            <a:r>
              <a:rPr lang="en-US" dirty="0"/>
              <a:t>ITSC205</a:t>
            </a:r>
          </a:p>
          <a:p>
            <a:r>
              <a:rPr lang="en-US" dirty="0"/>
              <a:t>Operating Systems Internals</a:t>
            </a:r>
          </a:p>
        </p:txBody>
      </p:sp>
      <p:sp>
        <p:nvSpPr>
          <p:cNvPr id="5" name="Footer Placeholder 4"/>
          <p:cNvSpPr>
            <a:spLocks noGrp="1"/>
          </p:cNvSpPr>
          <p:nvPr>
            <p:ph type="ftr" sz="quarter" idx="11"/>
          </p:nvPr>
        </p:nvSpPr>
        <p:spPr/>
        <p:txBody>
          <a:bodyPr/>
          <a:lstStyle/>
          <a:p>
            <a:r>
              <a:rPr lang="en-US" smtClean="0"/>
              <a:t>ITSC205 Operating Systems Internals</a:t>
            </a:r>
            <a:endParaRPr lang="en-US" dirty="0"/>
          </a:p>
        </p:txBody>
      </p:sp>
    </p:spTree>
    <p:extLst>
      <p:ext uri="{BB962C8B-B14F-4D97-AF65-F5344CB8AC3E}">
        <p14:creationId xmlns:p14="http://schemas.microsoft.com/office/powerpoint/2010/main" val="71254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mtClean="0"/>
              <a:t>Master File Table- MFT</a:t>
            </a:r>
          </a:p>
        </p:txBody>
      </p:sp>
      <p:sp>
        <p:nvSpPr>
          <p:cNvPr id="2" name="Content Placeholder 1"/>
          <p:cNvSpPr>
            <a:spLocks noGrp="1"/>
          </p:cNvSpPr>
          <p:nvPr>
            <p:ph idx="1"/>
          </p:nvPr>
        </p:nvSpPr>
        <p:spPr>
          <a:xfrm>
            <a:off x="838200" y="1477896"/>
            <a:ext cx="10515600" cy="4351338"/>
          </a:xfrm>
        </p:spPr>
        <p:txBody>
          <a:bodyPr/>
          <a:lstStyle/>
          <a:p>
            <a:pPr>
              <a:buFont typeface="Wingdings" panose="05000000000000000000" pitchFamily="2" charset="2"/>
              <a:buChar char="§"/>
              <a:defRPr/>
            </a:pPr>
            <a:r>
              <a:rPr lang="en-US" sz="2400" kern="0" dirty="0">
                <a:latin typeface="Verdana" panose="020B0604030504040204" pitchFamily="34" charset="0"/>
                <a:ea typeface="Verdana" panose="020B0604030504040204" pitchFamily="34" charset="0"/>
                <a:cs typeface="Times New Roman" panose="02020603050405020304" pitchFamily="18" charset="0"/>
              </a:rPr>
              <a:t>MFT  is the Heart of NTFS volume structure</a:t>
            </a:r>
          </a:p>
          <a:p>
            <a:pPr lvl="1" indent="-342900">
              <a:buFont typeface="Wingdings" panose="05000000000000000000" pitchFamily="2" charset="2"/>
              <a:buChar char="§"/>
              <a:defRPr/>
            </a:pPr>
            <a:r>
              <a:rPr lang="en-US" kern="0" dirty="0">
                <a:latin typeface="Verdana" panose="020B0604030504040204" pitchFamily="34" charset="0"/>
                <a:ea typeface="Verdana" panose="020B0604030504040204" pitchFamily="34" charset="0"/>
                <a:cs typeface="Times New Roman" panose="02020603050405020304" pitchFamily="18" charset="0"/>
              </a:rPr>
              <a:t>Implemented as an array of file records</a:t>
            </a:r>
          </a:p>
          <a:p>
            <a:pPr lvl="1" indent="-342900">
              <a:buFont typeface="Wingdings" panose="05000000000000000000" pitchFamily="2" charset="2"/>
              <a:buChar char="§"/>
              <a:defRPr/>
            </a:pPr>
            <a:r>
              <a:rPr lang="en-US" kern="0" dirty="0">
                <a:latin typeface="Verdana" panose="020B0604030504040204" pitchFamily="34" charset="0"/>
                <a:ea typeface="Verdana" panose="020B0604030504040204" pitchFamily="34" charset="0"/>
                <a:cs typeface="Times New Roman" panose="02020603050405020304" pitchFamily="18" charset="0"/>
              </a:rPr>
              <a:t>One row for each file on the volume, including one row for MFT itself</a:t>
            </a:r>
          </a:p>
          <a:p>
            <a:pPr lvl="1" indent="-342900">
              <a:buFont typeface="Wingdings" panose="05000000000000000000" pitchFamily="2" charset="2"/>
              <a:buChar char="§"/>
              <a:defRPr/>
            </a:pPr>
            <a:r>
              <a:rPr lang="en-US" kern="0" dirty="0">
                <a:latin typeface="Verdana" panose="020B0604030504040204" pitchFamily="34" charset="0"/>
                <a:ea typeface="Verdana" panose="020B0604030504040204" pitchFamily="34" charset="0"/>
                <a:cs typeface="Times New Roman" panose="02020603050405020304" pitchFamily="18" charset="0"/>
              </a:rPr>
              <a:t>Metadata files store file system structure information</a:t>
            </a:r>
            <a:br>
              <a:rPr lang="en-US" kern="0" dirty="0">
                <a:latin typeface="Verdana" panose="020B0604030504040204" pitchFamily="34" charset="0"/>
                <a:ea typeface="Verdana" panose="020B0604030504040204" pitchFamily="34" charset="0"/>
                <a:cs typeface="Times New Roman" panose="02020603050405020304" pitchFamily="18" charset="0"/>
              </a:rPr>
            </a:br>
            <a:r>
              <a:rPr lang="en-US" kern="0" dirty="0">
                <a:latin typeface="Verdana" panose="020B0604030504040204" pitchFamily="34" charset="0"/>
                <a:ea typeface="Verdana" panose="020B0604030504040204" pitchFamily="34" charset="0"/>
                <a:cs typeface="Times New Roman" panose="02020603050405020304" pitchFamily="18" charset="0"/>
              </a:rPr>
              <a:t>(hidden files; $MFT; $Volume...)</a:t>
            </a:r>
          </a:p>
          <a:p>
            <a:pPr lvl="1" indent="-342900">
              <a:buFont typeface="Wingdings" panose="05000000000000000000" pitchFamily="2" charset="2"/>
              <a:buChar char="§"/>
              <a:defRPr/>
            </a:pPr>
            <a:r>
              <a:rPr lang="de-DE" kern="0" dirty="0">
                <a:latin typeface="Verdana" panose="020B0604030504040204" pitchFamily="34" charset="0"/>
                <a:ea typeface="Verdana" panose="020B0604030504040204" pitchFamily="34" charset="0"/>
                <a:cs typeface="Times New Roman" panose="02020603050405020304" pitchFamily="18" charset="0"/>
                <a:hlinkClick r:id="rId2"/>
              </a:rPr>
              <a:t>http://msdn.microsoft.com/en-us/library/windows/desktop/aa365230(v=vs.85).aspx</a:t>
            </a:r>
            <a:endParaRPr lang="de-DE" kern="0" dirty="0">
              <a:latin typeface="Verdana" panose="020B0604030504040204" pitchFamily="34" charset="0"/>
              <a:ea typeface="Verdana" panose="020B0604030504040204" pitchFamily="34" charset="0"/>
              <a:cs typeface="Times New Roman" panose="02020603050405020304" pitchFamily="18" charset="0"/>
            </a:endParaRPr>
          </a:p>
          <a:p>
            <a:pPr lvl="1" indent="-342900">
              <a:buFont typeface="Wingdings" panose="05000000000000000000" pitchFamily="2" charset="2"/>
              <a:buChar char="§"/>
              <a:defRPr/>
            </a:pPr>
            <a:endParaRPr lang="de-DE" kern="0" dirty="0">
              <a:latin typeface="Verdana" panose="020B0604030504040204" pitchFamily="34" charset="0"/>
              <a:ea typeface="Verdana" panose="020B0604030504040204" pitchFamily="34" charset="0"/>
              <a:cs typeface="Times New Roman" panose="02020603050405020304" pitchFamily="18" charset="0"/>
            </a:endParaRPr>
          </a:p>
          <a:p>
            <a:pPr lvl="1" indent="-342900">
              <a:buFont typeface="Wingdings" panose="05000000000000000000" pitchFamily="2" charset="2"/>
              <a:buChar char="§"/>
              <a:defRPr/>
            </a:pPr>
            <a:endParaRPr lang="de-DE" kern="0" dirty="0">
              <a:latin typeface="Verdana" panose="020B0604030504040204" pitchFamily="34" charset="0"/>
              <a:ea typeface="Verdana" panose="020B060403050404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3332152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8200" y="151925"/>
            <a:ext cx="10515600" cy="1325563"/>
          </a:xfrm>
        </p:spPr>
        <p:txBody>
          <a:bodyPr/>
          <a:lstStyle/>
          <a:p>
            <a:pPr eaLnBrk="1" hangingPunct="1"/>
            <a:r>
              <a:rPr lang="en-US" altLang="en-US" dirty="0" smtClean="0"/>
              <a:t>NTFS – Master File Table -MFT</a:t>
            </a:r>
          </a:p>
        </p:txBody>
      </p:sp>
      <p:pic>
        <p:nvPicPr>
          <p:cNvPr id="2150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5336" y="1275535"/>
            <a:ext cx="4579144" cy="475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964130" y="2400796"/>
            <a:ext cx="3891206" cy="2031325"/>
          </a:xfrm>
          <a:prstGeom prst="rect">
            <a:avLst/>
          </a:prstGeom>
        </p:spPr>
        <p:txBody>
          <a:bodyPr wrap="square">
            <a:spAutoFit/>
          </a:bodyPr>
          <a:lstStyle/>
          <a:p>
            <a:r>
              <a:rPr lang="en-CA" dirty="0">
                <a:hlinkClick r:id="rId4"/>
              </a:rPr>
              <a:t>https://</a:t>
            </a:r>
            <a:r>
              <a:rPr lang="en-CA" dirty="0" smtClean="0">
                <a:hlinkClick r:id="rId4"/>
              </a:rPr>
              <a:t>image.slidesharecdn.com/bsidesdc-151018213104-lva1-app6891/95/bsidesdc-it-do-it-live-powershell-digital-forensics-22-638.jpg?cb=1445205084</a:t>
            </a:r>
            <a:endParaRPr lang="en-CA" dirty="0" smtClean="0"/>
          </a:p>
          <a:p>
            <a:endParaRPr lang="en-CA" dirty="0" smtClean="0"/>
          </a:p>
          <a:p>
            <a:endParaRPr lang="en-CA" dirty="0"/>
          </a:p>
        </p:txBody>
      </p:sp>
    </p:spTree>
    <p:extLst>
      <p:ext uri="{BB962C8B-B14F-4D97-AF65-F5344CB8AC3E}">
        <p14:creationId xmlns:p14="http://schemas.microsoft.com/office/powerpoint/2010/main" val="58140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dirty="0" smtClean="0"/>
              <a:t>NTFS – MFT Metadata</a:t>
            </a:r>
          </a:p>
        </p:txBody>
      </p:sp>
      <p:sp>
        <p:nvSpPr>
          <p:cNvPr id="3" name="Content Placeholder 2"/>
          <p:cNvSpPr>
            <a:spLocks noGrp="1"/>
          </p:cNvSpPr>
          <p:nvPr>
            <p:ph idx="1"/>
          </p:nvPr>
        </p:nvSpPr>
        <p:spPr>
          <a:xfrm>
            <a:off x="838200" y="1413501"/>
            <a:ext cx="10515600" cy="4351338"/>
          </a:xfrm>
        </p:spPr>
        <p:txBody>
          <a:bodyPr>
            <a:noAutofit/>
          </a:bodyPr>
          <a:lstStyle/>
          <a:p>
            <a:pPr eaLnBrk="1" hangingPunct="1">
              <a:lnSpc>
                <a:spcPct val="90000"/>
              </a:lnSpc>
              <a:buFont typeface="Monotype Sorts" pitchFamily="-84" charset="2"/>
              <a:buChar char="n"/>
              <a:defRPr/>
            </a:pPr>
            <a:r>
              <a:rPr lang="en-US" sz="1800" b="1" dirty="0">
                <a:latin typeface="Verdana" panose="020B0604030504040204" pitchFamily="34" charset="0"/>
                <a:ea typeface="Verdana" panose="020B0604030504040204" pitchFamily="34" charset="0"/>
              </a:rPr>
              <a:t>NTFS writes to log file ($</a:t>
            </a:r>
            <a:r>
              <a:rPr lang="en-US" sz="1800" b="1" dirty="0" err="1">
                <a:latin typeface="Verdana" panose="020B0604030504040204" pitchFamily="34" charset="0"/>
                <a:ea typeface="Verdana" panose="020B0604030504040204" pitchFamily="34" charset="0"/>
              </a:rPr>
              <a:t>LogFile</a:t>
            </a:r>
            <a:r>
              <a:rPr lang="en-US" sz="1800" b="1" dirty="0">
                <a:latin typeface="Verdana" panose="020B0604030504040204" pitchFamily="34" charset="0"/>
                <a:ea typeface="Verdana" panose="020B0604030504040204" pitchFamily="34" charset="0"/>
              </a:rPr>
              <a:t>)</a:t>
            </a:r>
          </a:p>
          <a:p>
            <a:pPr lvl="1" eaLnBrk="1" hangingPunct="1">
              <a:lnSpc>
                <a:spcPct val="90000"/>
              </a:lnSpc>
              <a:buFont typeface="Monotype Sorts" pitchFamily="-84" charset="2"/>
              <a:buChar char="l"/>
              <a:defRPr/>
            </a:pPr>
            <a:r>
              <a:rPr lang="en-US" sz="1800" dirty="0">
                <a:latin typeface="Verdana" panose="020B0604030504040204" pitchFamily="34" charset="0"/>
                <a:ea typeface="Verdana" panose="020B0604030504040204" pitchFamily="34" charset="0"/>
              </a:rPr>
              <a:t>Record all commands that change volume structure</a:t>
            </a:r>
          </a:p>
          <a:p>
            <a:pPr eaLnBrk="1" hangingPunct="1">
              <a:lnSpc>
                <a:spcPct val="90000"/>
              </a:lnSpc>
              <a:buFont typeface="Monotype Sorts" pitchFamily="-84" charset="2"/>
              <a:buChar char="n"/>
              <a:defRPr/>
            </a:pPr>
            <a:r>
              <a:rPr lang="en-US" sz="1800" b="1" dirty="0">
                <a:latin typeface="Verdana" panose="020B0604030504040204" pitchFamily="34" charset="0"/>
                <a:ea typeface="Verdana" panose="020B0604030504040204" pitchFamily="34" charset="0"/>
              </a:rPr>
              <a:t>Root directory:</a:t>
            </a:r>
          </a:p>
          <a:p>
            <a:pPr lvl="1" eaLnBrk="1" hangingPunct="1">
              <a:lnSpc>
                <a:spcPct val="90000"/>
              </a:lnSpc>
              <a:buFont typeface="Monotype Sorts" pitchFamily="-84" charset="2"/>
              <a:buChar char="l"/>
              <a:defRPr/>
            </a:pPr>
            <a:r>
              <a:rPr lang="en-US" sz="1800" dirty="0">
                <a:latin typeface="Verdana" panose="020B0604030504040204" pitchFamily="34" charset="0"/>
                <a:ea typeface="Verdana" panose="020B0604030504040204" pitchFamily="34" charset="0"/>
              </a:rPr>
              <a:t>When NTFS tries to open a file, it starts search in the root directory</a:t>
            </a:r>
          </a:p>
          <a:p>
            <a:pPr lvl="1" eaLnBrk="1" hangingPunct="1">
              <a:lnSpc>
                <a:spcPct val="90000"/>
              </a:lnSpc>
              <a:buFont typeface="Monotype Sorts" pitchFamily="-84" charset="2"/>
              <a:buChar char="l"/>
              <a:defRPr/>
            </a:pPr>
            <a:r>
              <a:rPr lang="en-US" sz="1800" dirty="0">
                <a:latin typeface="Verdana" panose="020B0604030504040204" pitchFamily="34" charset="0"/>
                <a:ea typeface="Verdana" panose="020B0604030504040204" pitchFamily="34" charset="0"/>
              </a:rPr>
              <a:t>Once the file is found, NTFS stores the file‘s MFT file reference</a:t>
            </a:r>
          </a:p>
          <a:p>
            <a:pPr lvl="1" eaLnBrk="1" hangingPunct="1">
              <a:lnSpc>
                <a:spcPct val="90000"/>
              </a:lnSpc>
              <a:buFont typeface="Monotype Sorts" pitchFamily="-84" charset="2"/>
              <a:buChar char="l"/>
              <a:defRPr/>
            </a:pPr>
            <a:r>
              <a:rPr lang="en-US" sz="1800" dirty="0">
                <a:latin typeface="Verdana" panose="020B0604030504040204" pitchFamily="34" charset="0"/>
                <a:ea typeface="Verdana" panose="020B0604030504040204" pitchFamily="34" charset="0"/>
              </a:rPr>
              <a:t>Subsequent read/write operations. may access file‘s MFT record directly</a:t>
            </a:r>
          </a:p>
          <a:p>
            <a:pPr eaLnBrk="1" hangingPunct="1">
              <a:lnSpc>
                <a:spcPct val="90000"/>
              </a:lnSpc>
              <a:buFont typeface="Monotype Sorts" pitchFamily="-84" charset="2"/>
              <a:buChar char="n"/>
              <a:defRPr/>
            </a:pPr>
            <a:r>
              <a:rPr lang="en-US" sz="1800" b="1" dirty="0">
                <a:latin typeface="Verdana" panose="020B0604030504040204" pitchFamily="34" charset="0"/>
                <a:ea typeface="Verdana" panose="020B0604030504040204" pitchFamily="34" charset="0"/>
              </a:rPr>
              <a:t>Bitmap file ($Bitmap):</a:t>
            </a:r>
          </a:p>
          <a:p>
            <a:pPr lvl="1" eaLnBrk="1" hangingPunct="1">
              <a:lnSpc>
                <a:spcPct val="90000"/>
              </a:lnSpc>
              <a:buFont typeface="Monotype Sorts" pitchFamily="-84" charset="2"/>
              <a:buChar char="l"/>
              <a:defRPr/>
            </a:pPr>
            <a:r>
              <a:rPr lang="en-US" sz="1800" dirty="0">
                <a:latin typeface="Verdana" panose="020B0604030504040204" pitchFamily="34" charset="0"/>
                <a:ea typeface="Verdana" panose="020B0604030504040204" pitchFamily="34" charset="0"/>
              </a:rPr>
              <a:t> stores allocation state volume; each bit represents one cluster</a:t>
            </a:r>
          </a:p>
          <a:p>
            <a:pPr marL="0" indent="0">
              <a:buNone/>
              <a:defRPr/>
            </a:pPr>
            <a:endParaRPr lang="en-US"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53617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NTFS – MFT Metadata</a:t>
            </a:r>
            <a:endParaRPr lang="en-CA" dirty="0"/>
          </a:p>
        </p:txBody>
      </p:sp>
      <p:sp>
        <p:nvSpPr>
          <p:cNvPr id="3" name="Content Placeholder 2"/>
          <p:cNvSpPr>
            <a:spLocks noGrp="1"/>
          </p:cNvSpPr>
          <p:nvPr>
            <p:ph idx="1"/>
          </p:nvPr>
        </p:nvSpPr>
        <p:spPr>
          <a:xfrm>
            <a:off x="838200" y="1349107"/>
            <a:ext cx="10515600" cy="4351338"/>
          </a:xfrm>
        </p:spPr>
        <p:txBody>
          <a:bodyPr>
            <a:normAutofit/>
          </a:bodyPr>
          <a:lstStyle/>
          <a:p>
            <a:pPr>
              <a:buFont typeface="Monotype Sorts" pitchFamily="-84" charset="2"/>
              <a:buChar char="n"/>
              <a:defRPr/>
            </a:pPr>
            <a:r>
              <a:rPr lang="en-US" sz="1800" b="1" dirty="0">
                <a:latin typeface="Verdana" panose="020B0604030504040204" pitchFamily="34" charset="0"/>
                <a:ea typeface="Verdana" panose="020B0604030504040204" pitchFamily="34" charset="0"/>
              </a:rPr>
              <a:t>Boot file ($Boot):</a:t>
            </a:r>
          </a:p>
          <a:p>
            <a:pPr lvl="1">
              <a:buFont typeface="Monotype Sorts" pitchFamily="-84" charset="2"/>
              <a:buChar char="l"/>
              <a:defRPr/>
            </a:pPr>
            <a:r>
              <a:rPr lang="en-US" sz="1800" dirty="0">
                <a:latin typeface="Verdana" panose="020B0604030504040204" pitchFamily="34" charset="0"/>
                <a:ea typeface="Verdana" panose="020B0604030504040204" pitchFamily="34" charset="0"/>
              </a:rPr>
              <a:t>Stores bootstrap code</a:t>
            </a:r>
          </a:p>
          <a:p>
            <a:pPr lvl="1">
              <a:buFont typeface="Monotype Sorts" pitchFamily="-84" charset="2"/>
              <a:buChar char="l"/>
              <a:defRPr/>
            </a:pPr>
            <a:r>
              <a:rPr lang="en-US" sz="1800" dirty="0">
                <a:latin typeface="Verdana" panose="020B0604030504040204" pitchFamily="34" charset="0"/>
                <a:ea typeface="Verdana" panose="020B0604030504040204" pitchFamily="34" charset="0"/>
              </a:rPr>
              <a:t>Has to be located at special disk address</a:t>
            </a:r>
          </a:p>
          <a:p>
            <a:pPr>
              <a:buFont typeface="Monotype Sorts" pitchFamily="-84" charset="2"/>
              <a:buChar char="n"/>
              <a:defRPr/>
            </a:pPr>
            <a:r>
              <a:rPr lang="en-US" sz="1800" b="1" dirty="0">
                <a:latin typeface="Verdana" panose="020B0604030504040204" pitchFamily="34" charset="0"/>
                <a:ea typeface="Verdana" panose="020B0604030504040204" pitchFamily="34" charset="0"/>
              </a:rPr>
              <a:t>Bad-cluster file ($</a:t>
            </a:r>
            <a:r>
              <a:rPr lang="en-US" sz="1800" b="1" dirty="0" err="1">
                <a:latin typeface="Verdana" panose="020B0604030504040204" pitchFamily="34" charset="0"/>
                <a:ea typeface="Verdana" panose="020B0604030504040204" pitchFamily="34" charset="0"/>
              </a:rPr>
              <a:t>BadClus</a:t>
            </a:r>
            <a:r>
              <a:rPr lang="en-US" sz="1800" b="1" dirty="0">
                <a:latin typeface="Verdana" panose="020B0604030504040204" pitchFamily="34" charset="0"/>
                <a:ea typeface="Verdana" panose="020B0604030504040204" pitchFamily="34" charset="0"/>
              </a:rPr>
              <a:t>)</a:t>
            </a:r>
          </a:p>
          <a:p>
            <a:pPr lvl="1">
              <a:buFont typeface="Monotype Sorts" pitchFamily="-84" charset="2"/>
              <a:buChar char="l"/>
              <a:defRPr/>
            </a:pPr>
            <a:r>
              <a:rPr lang="en-US" sz="1800" dirty="0">
                <a:latin typeface="Verdana" panose="020B0604030504040204" pitchFamily="34" charset="0"/>
                <a:ea typeface="Verdana" panose="020B0604030504040204" pitchFamily="34" charset="0"/>
              </a:rPr>
              <a:t>Records bad spots on the disk</a:t>
            </a:r>
          </a:p>
          <a:p>
            <a:pPr>
              <a:buFont typeface="Monotype Sorts" pitchFamily="-84" charset="2"/>
              <a:buChar char="n"/>
              <a:defRPr/>
            </a:pPr>
            <a:r>
              <a:rPr lang="en-US" sz="1800" b="1" dirty="0">
                <a:latin typeface="Verdana" panose="020B0604030504040204" pitchFamily="34" charset="0"/>
                <a:ea typeface="Verdana" panose="020B0604030504040204" pitchFamily="34" charset="0"/>
              </a:rPr>
              <a:t>Volume file ($Volume)</a:t>
            </a:r>
          </a:p>
          <a:p>
            <a:pPr lvl="1">
              <a:buFont typeface="Monotype Sorts" pitchFamily="-84" charset="2"/>
              <a:buChar char="l"/>
              <a:defRPr/>
            </a:pPr>
            <a:r>
              <a:rPr lang="en-US" sz="1800" dirty="0">
                <a:latin typeface="Verdana" panose="020B0604030504040204" pitchFamily="34" charset="0"/>
                <a:ea typeface="Verdana" panose="020B0604030504040204" pitchFamily="34" charset="0"/>
              </a:rPr>
              <a:t>Contains: volume name, NTFS version</a:t>
            </a:r>
          </a:p>
          <a:p>
            <a:pPr lvl="1">
              <a:buFont typeface="Monotype Sorts" pitchFamily="-84" charset="2"/>
              <a:buChar char="l"/>
              <a:defRPr/>
            </a:pPr>
            <a:r>
              <a:rPr lang="en-US" sz="1800" dirty="0">
                <a:latin typeface="Verdana" panose="020B0604030504040204" pitchFamily="34" charset="0"/>
                <a:ea typeface="Verdana" panose="020B0604030504040204" pitchFamily="34" charset="0"/>
              </a:rPr>
              <a:t>Bit, which indicates whether volume is corrupted</a:t>
            </a:r>
          </a:p>
          <a:p>
            <a:pPr>
              <a:buFont typeface="Monotype Sorts" pitchFamily="-84" charset="2"/>
              <a:buChar char="n"/>
              <a:defRPr/>
            </a:pPr>
            <a:r>
              <a:rPr lang="en-US" sz="1800" b="1" dirty="0">
                <a:latin typeface="Verdana" panose="020B0604030504040204" pitchFamily="34" charset="0"/>
                <a:ea typeface="Verdana" panose="020B0604030504040204" pitchFamily="34" charset="0"/>
              </a:rPr>
              <a:t>Attribute Definition Table ($</a:t>
            </a:r>
            <a:r>
              <a:rPr lang="en-US" sz="1800" b="1" dirty="0" err="1">
                <a:latin typeface="Verdana" panose="020B0604030504040204" pitchFamily="34" charset="0"/>
                <a:ea typeface="Verdana" panose="020B0604030504040204" pitchFamily="34" charset="0"/>
              </a:rPr>
              <a:t>AttrDef</a:t>
            </a:r>
            <a:r>
              <a:rPr lang="en-US" sz="1800" b="1" dirty="0">
                <a:latin typeface="Verdana" panose="020B0604030504040204" pitchFamily="34" charset="0"/>
                <a:ea typeface="Verdana" panose="020B0604030504040204" pitchFamily="34" charset="0"/>
              </a:rPr>
              <a:t>)</a:t>
            </a:r>
          </a:p>
          <a:p>
            <a:pPr lvl="1">
              <a:buFont typeface="Monotype Sorts" pitchFamily="-84" charset="2"/>
              <a:buChar char="l"/>
              <a:defRPr/>
            </a:pPr>
            <a:r>
              <a:rPr lang="en-US" sz="1800" dirty="0">
                <a:latin typeface="Verdana" panose="020B0604030504040204" pitchFamily="34" charset="0"/>
                <a:ea typeface="Verdana" panose="020B0604030504040204" pitchFamily="34" charset="0"/>
              </a:rPr>
              <a:t>Defines attribute types supported on the volume</a:t>
            </a:r>
          </a:p>
          <a:p>
            <a:pPr lvl="1">
              <a:buFont typeface="Monotype Sorts" pitchFamily="-84" charset="2"/>
              <a:buChar char="l"/>
              <a:defRPr/>
            </a:pPr>
            <a:r>
              <a:rPr lang="en-US" sz="1800" dirty="0">
                <a:latin typeface="Verdana" panose="020B0604030504040204" pitchFamily="34" charset="0"/>
                <a:ea typeface="Verdana" panose="020B0604030504040204" pitchFamily="34" charset="0"/>
              </a:rPr>
              <a:t>Indicates whether they can be indexed, recovered, etc.</a:t>
            </a:r>
          </a:p>
          <a:p>
            <a:pPr marL="0" indent="0">
              <a:buNone/>
            </a:pPr>
            <a:r>
              <a:rPr lang="en-CA" sz="1800" dirty="0" smtClean="0">
                <a:hlinkClick r:id="rId2"/>
              </a:rPr>
              <a:t>https</a:t>
            </a:r>
            <a:r>
              <a:rPr lang="en-CA" sz="1800" dirty="0">
                <a:hlinkClick r:id="rId2"/>
              </a:rPr>
              <a:t>://</a:t>
            </a:r>
            <a:r>
              <a:rPr lang="en-CA" sz="1800" dirty="0" smtClean="0">
                <a:hlinkClick r:id="rId2"/>
              </a:rPr>
              <a:t>image.slidesharecdn.com/bsidesdc-151018213104-lva1-app6891/95/bsidesdc-it-do-it-live-powershell-digital-forensics-21-638.jpg?cb=1445205084</a:t>
            </a:r>
            <a:endParaRPr lang="en-CA" sz="1800" dirty="0" smtClean="0"/>
          </a:p>
          <a:p>
            <a:endParaRPr lang="en-CA" sz="1800"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2800181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MFT File Records</a:t>
            </a:r>
          </a:p>
        </p:txBody>
      </p:sp>
      <p:pic>
        <p:nvPicPr>
          <p:cNvPr id="2457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1885"/>
            <a:ext cx="5181600" cy="428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9946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dirty="0" smtClean="0"/>
              <a:t>File Records</a:t>
            </a:r>
          </a:p>
        </p:txBody>
      </p:sp>
      <p:sp>
        <p:nvSpPr>
          <p:cNvPr id="25606" name="Rectangle 3"/>
          <p:cNvSpPr>
            <a:spLocks noGrp="1" noChangeArrowheads="1"/>
          </p:cNvSpPr>
          <p:nvPr>
            <p:ph idx="1"/>
          </p:nvPr>
        </p:nvSpPr>
        <p:spPr>
          <a:xfrm>
            <a:off x="838200" y="1516532"/>
            <a:ext cx="10515600" cy="4351338"/>
          </a:xfrm>
        </p:spPr>
        <p:txBody>
          <a:bodyPr/>
          <a:lstStyle/>
          <a:p>
            <a:pPr eaLnBrk="1" hangingPunct="1">
              <a:lnSpc>
                <a:spcPct val="80000"/>
              </a:lnSpc>
              <a:buFont typeface="Wingdings" panose="05000000000000000000" pitchFamily="2" charset="2"/>
              <a:buChar char="§"/>
              <a:defRPr/>
            </a:pPr>
            <a:r>
              <a:rPr lang="en-US" altLang="en-US" sz="2500" dirty="0"/>
              <a:t>NTFS stores files as a Attribute/Value pairs</a:t>
            </a:r>
          </a:p>
          <a:p>
            <a:pPr eaLnBrk="1" hangingPunct="1">
              <a:lnSpc>
                <a:spcPct val="80000"/>
              </a:lnSpc>
              <a:buFont typeface="Wingdings" panose="05000000000000000000" pitchFamily="2" charset="2"/>
              <a:buChar char="§"/>
              <a:defRPr/>
            </a:pPr>
            <a:r>
              <a:rPr lang="en-US" altLang="en-US" sz="2500" dirty="0"/>
              <a:t>Each file attribute is stored as a separate stream of bytes within a file</a:t>
            </a:r>
          </a:p>
          <a:p>
            <a:pPr eaLnBrk="1" hangingPunct="1">
              <a:lnSpc>
                <a:spcPct val="80000"/>
              </a:lnSpc>
              <a:buFont typeface="Wingdings" panose="05000000000000000000" pitchFamily="2" charset="2"/>
              <a:buChar char="§"/>
              <a:defRPr/>
            </a:pPr>
            <a:r>
              <a:rPr lang="en-US" altLang="en-US" sz="2500" dirty="0"/>
              <a:t>Attributes for NTFS Files </a:t>
            </a:r>
            <a:r>
              <a:rPr lang="en-US" altLang="en-US" sz="2500" dirty="0" err="1"/>
              <a:t>e.g</a:t>
            </a:r>
            <a:endParaRPr lang="en-US" altLang="en-US" sz="2500" dirty="0"/>
          </a:p>
          <a:p>
            <a:pPr lvl="1" eaLnBrk="1" hangingPunct="1">
              <a:lnSpc>
                <a:spcPct val="80000"/>
              </a:lnSpc>
              <a:buFont typeface="Wingdings" panose="05000000000000000000" pitchFamily="2" charset="2"/>
              <a:buChar char="§"/>
              <a:defRPr/>
            </a:pPr>
            <a:r>
              <a:rPr lang="en-US" altLang="en-US" sz="2100" dirty="0"/>
              <a:t>$FILE_NAME</a:t>
            </a:r>
          </a:p>
          <a:p>
            <a:pPr lvl="1" eaLnBrk="1" hangingPunct="1">
              <a:lnSpc>
                <a:spcPct val="80000"/>
              </a:lnSpc>
              <a:buFont typeface="Wingdings" panose="05000000000000000000" pitchFamily="2" charset="2"/>
              <a:buChar char="§"/>
              <a:defRPr/>
            </a:pPr>
            <a:r>
              <a:rPr lang="en-US" altLang="en-US" sz="2100" dirty="0"/>
              <a:t>$SECURITY_DESCRIPTOR</a:t>
            </a:r>
          </a:p>
          <a:p>
            <a:pPr lvl="1" eaLnBrk="1" hangingPunct="1">
              <a:lnSpc>
                <a:spcPct val="80000"/>
              </a:lnSpc>
              <a:buFont typeface="Wingdings" panose="05000000000000000000" pitchFamily="2" charset="2"/>
              <a:buChar char="§"/>
              <a:defRPr/>
            </a:pPr>
            <a:r>
              <a:rPr lang="en-US" altLang="en-US" sz="2100" dirty="0"/>
              <a:t>$DATA</a:t>
            </a:r>
          </a:p>
          <a:p>
            <a:pPr lvl="1" eaLnBrk="1" hangingPunct="1">
              <a:lnSpc>
                <a:spcPct val="80000"/>
              </a:lnSpc>
              <a:buFont typeface="Wingdings" panose="05000000000000000000" pitchFamily="2" charset="2"/>
              <a:buChar char="§"/>
              <a:defRPr/>
            </a:pPr>
            <a:r>
              <a:rPr lang="en-US" altLang="en-US" sz="2100" dirty="0"/>
              <a:t>$INDEX_ROOT</a:t>
            </a:r>
          </a:p>
          <a:p>
            <a:pPr lvl="1" eaLnBrk="1" hangingPunct="1">
              <a:lnSpc>
                <a:spcPct val="80000"/>
              </a:lnSpc>
              <a:buFont typeface="Wingdings" panose="05000000000000000000" pitchFamily="2" charset="2"/>
              <a:buChar char="§"/>
              <a:defRPr/>
            </a:pPr>
            <a:r>
              <a:rPr lang="en-US" altLang="en-US" sz="2100" dirty="0"/>
              <a:t>$INDEX_ALLOCATION</a:t>
            </a:r>
          </a:p>
          <a:p>
            <a:pPr lvl="1" eaLnBrk="1" hangingPunct="1">
              <a:lnSpc>
                <a:spcPct val="80000"/>
              </a:lnSpc>
              <a:buFont typeface="Wingdings" panose="05000000000000000000" pitchFamily="2" charset="2"/>
              <a:buChar char="§"/>
              <a:defRPr/>
            </a:pPr>
            <a:r>
              <a:rPr lang="en-US" altLang="en-US" sz="2100" dirty="0"/>
              <a:t>$OBJECT_ID</a:t>
            </a:r>
          </a:p>
          <a:p>
            <a:pPr marL="489347" lvl="1" indent="0">
              <a:lnSpc>
                <a:spcPct val="80000"/>
              </a:lnSpc>
              <a:buNone/>
              <a:defRPr/>
            </a:pPr>
            <a:r>
              <a:rPr lang="en-US" altLang="en-US" sz="2100" dirty="0"/>
              <a:t> </a:t>
            </a:r>
          </a:p>
          <a:p>
            <a:pPr eaLnBrk="1" hangingPunct="1">
              <a:lnSpc>
                <a:spcPct val="80000"/>
              </a:lnSpc>
              <a:defRPr/>
            </a:pPr>
            <a:endParaRPr lang="en-US" altLang="en-US" sz="2500" dirty="0"/>
          </a:p>
        </p:txBody>
      </p:sp>
    </p:spTree>
    <p:extLst>
      <p:ext uri="{BB962C8B-B14F-4D97-AF65-F5344CB8AC3E}">
        <p14:creationId xmlns:p14="http://schemas.microsoft.com/office/powerpoint/2010/main" val="15519947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t>MFT record for a small file</a:t>
            </a:r>
          </a:p>
        </p:txBody>
      </p:sp>
      <p:sp>
        <p:nvSpPr>
          <p:cNvPr id="27651" name="Rectangle 2"/>
          <p:cNvSpPr>
            <a:spLocks noChangeArrowheads="1"/>
          </p:cNvSpPr>
          <p:nvPr/>
        </p:nvSpPr>
        <p:spPr bwMode="auto">
          <a:xfrm>
            <a:off x="1028737" y="1784999"/>
            <a:ext cx="1676400" cy="228600"/>
          </a:xfrm>
          <a:prstGeom prst="rect">
            <a:avLst/>
          </a:prstGeom>
          <a:solidFill>
            <a:srgbClr val="FFCC00"/>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CA" altLang="en-US" sz="2400">
              <a:latin typeface="Arial" panose="020B0604020202020204" pitchFamily="34" charset="0"/>
            </a:endParaRPr>
          </a:p>
        </p:txBody>
      </p:sp>
      <p:sp>
        <p:nvSpPr>
          <p:cNvPr id="27652" name="Rectangle 3"/>
          <p:cNvSpPr>
            <a:spLocks noChangeArrowheads="1"/>
          </p:cNvSpPr>
          <p:nvPr/>
        </p:nvSpPr>
        <p:spPr bwMode="auto">
          <a:xfrm>
            <a:off x="1028737" y="2013599"/>
            <a:ext cx="1676400" cy="228600"/>
          </a:xfrm>
          <a:prstGeom prst="rect">
            <a:avLst/>
          </a:prstGeom>
          <a:solidFill>
            <a:srgbClr val="FFCC00"/>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CA" altLang="en-US" sz="2400">
              <a:latin typeface="Arial" panose="020B0604020202020204" pitchFamily="34" charset="0"/>
            </a:endParaRPr>
          </a:p>
        </p:txBody>
      </p:sp>
      <p:sp>
        <p:nvSpPr>
          <p:cNvPr id="27653" name="Rectangle 4"/>
          <p:cNvSpPr>
            <a:spLocks noChangeArrowheads="1"/>
          </p:cNvSpPr>
          <p:nvPr/>
        </p:nvSpPr>
        <p:spPr bwMode="auto">
          <a:xfrm>
            <a:off x="1028737" y="2242199"/>
            <a:ext cx="1676400" cy="228600"/>
          </a:xfrm>
          <a:prstGeom prst="rect">
            <a:avLst/>
          </a:prstGeom>
          <a:solidFill>
            <a:srgbClr val="FFCC00"/>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CA" altLang="en-US" sz="2400">
              <a:latin typeface="Arial" panose="020B0604020202020204" pitchFamily="34" charset="0"/>
            </a:endParaRPr>
          </a:p>
        </p:txBody>
      </p:sp>
      <p:sp>
        <p:nvSpPr>
          <p:cNvPr id="27654" name="Rectangle 5"/>
          <p:cNvSpPr>
            <a:spLocks noChangeArrowheads="1"/>
          </p:cNvSpPr>
          <p:nvPr/>
        </p:nvSpPr>
        <p:spPr bwMode="auto">
          <a:xfrm>
            <a:off x="1028737" y="2457703"/>
            <a:ext cx="1676400" cy="228600"/>
          </a:xfrm>
          <a:prstGeom prst="rect">
            <a:avLst/>
          </a:prstGeom>
          <a:solidFill>
            <a:srgbClr val="FFCC00"/>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CA" altLang="en-US" sz="2400">
              <a:latin typeface="Arial" panose="020B0604020202020204" pitchFamily="34" charset="0"/>
            </a:endParaRPr>
          </a:p>
        </p:txBody>
      </p:sp>
      <p:sp>
        <p:nvSpPr>
          <p:cNvPr id="27655" name="Rectangle 6"/>
          <p:cNvSpPr>
            <a:spLocks noChangeArrowheads="1"/>
          </p:cNvSpPr>
          <p:nvPr/>
        </p:nvSpPr>
        <p:spPr bwMode="auto">
          <a:xfrm>
            <a:off x="1028737" y="2699399"/>
            <a:ext cx="1676400" cy="2286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CA" altLang="en-US" sz="2400">
              <a:latin typeface="Arial" panose="020B0604020202020204" pitchFamily="34" charset="0"/>
            </a:endParaRPr>
          </a:p>
        </p:txBody>
      </p:sp>
      <p:sp>
        <p:nvSpPr>
          <p:cNvPr id="27656" name="Rectangle 7"/>
          <p:cNvSpPr>
            <a:spLocks noChangeArrowheads="1"/>
          </p:cNvSpPr>
          <p:nvPr/>
        </p:nvSpPr>
        <p:spPr bwMode="auto">
          <a:xfrm>
            <a:off x="1028737" y="2927999"/>
            <a:ext cx="1676400" cy="228600"/>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CA" altLang="en-US" sz="2400">
              <a:latin typeface="Arial" panose="020B0604020202020204" pitchFamily="34" charset="0"/>
            </a:endParaRPr>
          </a:p>
        </p:txBody>
      </p:sp>
      <p:sp>
        <p:nvSpPr>
          <p:cNvPr id="27657" name="Rectangle 8"/>
          <p:cNvSpPr>
            <a:spLocks noChangeArrowheads="1"/>
          </p:cNvSpPr>
          <p:nvPr/>
        </p:nvSpPr>
        <p:spPr bwMode="auto">
          <a:xfrm>
            <a:off x="1028737" y="3156599"/>
            <a:ext cx="1676400" cy="228600"/>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CA" altLang="en-US" sz="2400">
              <a:latin typeface="Arial" panose="020B0604020202020204" pitchFamily="34" charset="0"/>
            </a:endParaRPr>
          </a:p>
        </p:txBody>
      </p:sp>
      <p:sp>
        <p:nvSpPr>
          <p:cNvPr id="27658" name="Rectangle 9"/>
          <p:cNvSpPr>
            <a:spLocks noChangeArrowheads="1"/>
          </p:cNvSpPr>
          <p:nvPr/>
        </p:nvSpPr>
        <p:spPr bwMode="auto">
          <a:xfrm>
            <a:off x="1028737" y="3385199"/>
            <a:ext cx="1676400" cy="228600"/>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CA" altLang="en-US" sz="2400">
              <a:latin typeface="Arial" panose="020B0604020202020204" pitchFamily="34" charset="0"/>
            </a:endParaRPr>
          </a:p>
        </p:txBody>
      </p:sp>
      <p:sp>
        <p:nvSpPr>
          <p:cNvPr id="27659" name="Rectangle 10"/>
          <p:cNvSpPr>
            <a:spLocks noChangeArrowheads="1"/>
          </p:cNvSpPr>
          <p:nvPr/>
        </p:nvSpPr>
        <p:spPr bwMode="auto">
          <a:xfrm>
            <a:off x="1028737" y="3613799"/>
            <a:ext cx="1676400" cy="228600"/>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CA" altLang="en-US" sz="2400">
              <a:latin typeface="Arial" panose="020B0604020202020204" pitchFamily="34" charset="0"/>
            </a:endParaRPr>
          </a:p>
        </p:txBody>
      </p:sp>
      <p:sp>
        <p:nvSpPr>
          <p:cNvPr id="27660" name="Freeform 11"/>
          <p:cNvSpPr>
            <a:spLocks/>
          </p:cNvSpPr>
          <p:nvPr/>
        </p:nvSpPr>
        <p:spPr bwMode="auto">
          <a:xfrm>
            <a:off x="1028737" y="2699399"/>
            <a:ext cx="6629400" cy="762000"/>
          </a:xfrm>
          <a:custGeom>
            <a:avLst/>
            <a:gdLst>
              <a:gd name="T0" fmla="*/ 0 w 4176"/>
              <a:gd name="T1" fmla="*/ 2147483646 h 480"/>
              <a:gd name="T2" fmla="*/ 2147483646 w 4176"/>
              <a:gd name="T3" fmla="*/ 2147483646 h 480"/>
              <a:gd name="T4" fmla="*/ 2147483646 w 4176"/>
              <a:gd name="T5" fmla="*/ 2147483646 h 480"/>
              <a:gd name="T6" fmla="*/ 2147483646 w 4176"/>
              <a:gd name="T7" fmla="*/ 0 h 480"/>
              <a:gd name="T8" fmla="*/ 0 w 4176"/>
              <a:gd name="T9" fmla="*/ 0 h 480"/>
              <a:gd name="T10" fmla="*/ 0 w 4176"/>
              <a:gd name="T11" fmla="*/ 2147483646 h 480"/>
              <a:gd name="T12" fmla="*/ 0 60000 65536"/>
              <a:gd name="T13" fmla="*/ 0 60000 65536"/>
              <a:gd name="T14" fmla="*/ 0 60000 65536"/>
              <a:gd name="T15" fmla="*/ 0 60000 65536"/>
              <a:gd name="T16" fmla="*/ 0 60000 65536"/>
              <a:gd name="T17" fmla="*/ 0 60000 65536"/>
              <a:gd name="T18" fmla="*/ 0 w 4176"/>
              <a:gd name="T19" fmla="*/ 0 h 480"/>
              <a:gd name="T20" fmla="*/ 4176 w 4176"/>
              <a:gd name="T21" fmla="*/ 480 h 480"/>
            </a:gdLst>
            <a:ahLst/>
            <a:cxnLst>
              <a:cxn ang="T12">
                <a:pos x="T0" y="T1"/>
              </a:cxn>
              <a:cxn ang="T13">
                <a:pos x="T2" y="T3"/>
              </a:cxn>
              <a:cxn ang="T14">
                <a:pos x="T4" y="T5"/>
              </a:cxn>
              <a:cxn ang="T15">
                <a:pos x="T6" y="T7"/>
              </a:cxn>
              <a:cxn ang="T16">
                <a:pos x="T8" y="T9"/>
              </a:cxn>
              <a:cxn ang="T17">
                <a:pos x="T10" y="T11"/>
              </a:cxn>
            </a:cxnLst>
            <a:rect l="T18" t="T19" r="T20" b="T21"/>
            <a:pathLst>
              <a:path w="4176" h="480">
                <a:moveTo>
                  <a:pt x="0" y="144"/>
                </a:moveTo>
                <a:lnTo>
                  <a:pt x="1488" y="480"/>
                </a:lnTo>
                <a:lnTo>
                  <a:pt x="4176" y="480"/>
                </a:lnTo>
                <a:lnTo>
                  <a:pt x="1056" y="0"/>
                </a:lnTo>
                <a:lnTo>
                  <a:pt x="0" y="0"/>
                </a:lnTo>
                <a:lnTo>
                  <a:pt x="0" y="144"/>
                </a:lnTo>
                <a:close/>
              </a:path>
            </a:pathLst>
          </a:custGeom>
          <a:solidFill>
            <a:srgbClr val="CCFF99">
              <a:alpha val="50195"/>
            </a:srgbClr>
          </a:solidFill>
          <a:ln w="9525">
            <a:solidFill>
              <a:schemeClr val="tx1"/>
            </a:solidFill>
            <a:round/>
            <a:headEnd/>
            <a:tailEnd/>
          </a:ln>
        </p:spPr>
        <p:txBody>
          <a:bodyPr wrap="none"/>
          <a:lstStyle/>
          <a:p>
            <a:endParaRPr lang="en-CA" sz="1350"/>
          </a:p>
        </p:txBody>
      </p:sp>
      <p:sp>
        <p:nvSpPr>
          <p:cNvPr id="26640" name="Text Box 14"/>
          <p:cNvSpPr txBox="1">
            <a:spLocks noChangeArrowheads="1"/>
          </p:cNvSpPr>
          <p:nvPr/>
        </p:nvSpPr>
        <p:spPr bwMode="auto">
          <a:xfrm>
            <a:off x="4686338" y="3080399"/>
            <a:ext cx="10262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defRPr/>
            </a:pPr>
            <a:r>
              <a:rPr lang="de-DE" altLang="en-US" sz="1600">
                <a:latin typeface="Arial" panose="020B0604020202020204" pitchFamily="34" charset="0"/>
              </a:rPr>
              <a:t>Filename</a:t>
            </a:r>
            <a:endParaRPr lang="en-US" altLang="en-US" sz="1600">
              <a:latin typeface="Arial" panose="020B0604020202020204" pitchFamily="34" charset="0"/>
            </a:endParaRPr>
          </a:p>
        </p:txBody>
      </p:sp>
      <p:sp>
        <p:nvSpPr>
          <p:cNvPr id="26641" name="Text Box 15"/>
          <p:cNvSpPr txBox="1">
            <a:spLocks noChangeArrowheads="1"/>
          </p:cNvSpPr>
          <p:nvPr/>
        </p:nvSpPr>
        <p:spPr bwMode="auto">
          <a:xfrm>
            <a:off x="3385971" y="2928000"/>
            <a:ext cx="11993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lgn="ctr" eaLnBrk="1" hangingPunct="1">
              <a:spcBef>
                <a:spcPct val="0"/>
              </a:spcBef>
              <a:buClrTx/>
              <a:buSzTx/>
              <a:buFontTx/>
              <a:buNone/>
              <a:defRPr/>
            </a:pPr>
            <a:r>
              <a:rPr lang="de-DE" altLang="en-US" sz="1600">
                <a:latin typeface="Arial" panose="020B0604020202020204" pitchFamily="34" charset="0"/>
              </a:rPr>
              <a:t>Standard</a:t>
            </a:r>
            <a:br>
              <a:rPr lang="de-DE" altLang="en-US" sz="1600">
                <a:latin typeface="Arial" panose="020B0604020202020204" pitchFamily="34" charset="0"/>
              </a:rPr>
            </a:br>
            <a:r>
              <a:rPr lang="de-DE" altLang="en-US" sz="1600">
                <a:latin typeface="Arial" panose="020B0604020202020204" pitchFamily="34" charset="0"/>
              </a:rPr>
              <a:t>information</a:t>
            </a:r>
            <a:endParaRPr lang="en-US" altLang="en-US" sz="1600">
              <a:latin typeface="Arial" panose="020B0604020202020204" pitchFamily="34" charset="0"/>
            </a:endParaRPr>
          </a:p>
        </p:txBody>
      </p:sp>
      <p:sp>
        <p:nvSpPr>
          <p:cNvPr id="26642" name="Text Box 16"/>
          <p:cNvSpPr txBox="1">
            <a:spLocks noChangeArrowheads="1"/>
          </p:cNvSpPr>
          <p:nvPr/>
        </p:nvSpPr>
        <p:spPr bwMode="auto">
          <a:xfrm>
            <a:off x="5672323" y="2928000"/>
            <a:ext cx="10855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lgn="ctr" eaLnBrk="1" hangingPunct="1">
              <a:spcBef>
                <a:spcPct val="0"/>
              </a:spcBef>
              <a:buClrTx/>
              <a:buSzTx/>
              <a:buFontTx/>
              <a:buNone/>
              <a:defRPr/>
            </a:pPr>
            <a:r>
              <a:rPr lang="de-DE" altLang="en-US" sz="1600">
                <a:latin typeface="Arial" panose="020B0604020202020204" pitchFamily="34" charset="0"/>
              </a:rPr>
              <a:t>Security</a:t>
            </a:r>
            <a:br>
              <a:rPr lang="de-DE" altLang="en-US" sz="1600">
                <a:latin typeface="Arial" panose="020B0604020202020204" pitchFamily="34" charset="0"/>
              </a:rPr>
            </a:br>
            <a:r>
              <a:rPr lang="de-DE" altLang="en-US" sz="1600">
                <a:latin typeface="Arial" panose="020B0604020202020204" pitchFamily="34" charset="0"/>
              </a:rPr>
              <a:t>descriptor</a:t>
            </a:r>
            <a:endParaRPr lang="en-US" altLang="en-US" sz="1600">
              <a:latin typeface="Arial" panose="020B0604020202020204" pitchFamily="34" charset="0"/>
            </a:endParaRPr>
          </a:p>
        </p:txBody>
      </p:sp>
      <p:sp>
        <p:nvSpPr>
          <p:cNvPr id="26643" name="Text Box 17"/>
          <p:cNvSpPr txBox="1">
            <a:spLocks noChangeArrowheads="1"/>
          </p:cNvSpPr>
          <p:nvPr/>
        </p:nvSpPr>
        <p:spPr bwMode="auto">
          <a:xfrm>
            <a:off x="6893389" y="3080399"/>
            <a:ext cx="6174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lgn="ctr" eaLnBrk="1" hangingPunct="1">
              <a:spcBef>
                <a:spcPct val="0"/>
              </a:spcBef>
              <a:buClrTx/>
              <a:buSzTx/>
              <a:buFontTx/>
              <a:buNone/>
              <a:defRPr/>
            </a:pPr>
            <a:r>
              <a:rPr lang="de-DE" altLang="en-US" sz="1600">
                <a:latin typeface="Arial" panose="020B0604020202020204" pitchFamily="34" charset="0"/>
              </a:rPr>
              <a:t>Data</a:t>
            </a:r>
            <a:endParaRPr lang="en-US" altLang="en-US" sz="1600">
              <a:latin typeface="Arial" panose="020B0604020202020204" pitchFamily="34" charset="0"/>
            </a:endParaRPr>
          </a:p>
        </p:txBody>
      </p:sp>
      <p:sp>
        <p:nvSpPr>
          <p:cNvPr id="27665" name="Rectangle 18"/>
          <p:cNvSpPr>
            <a:spLocks noChangeArrowheads="1"/>
          </p:cNvSpPr>
          <p:nvPr/>
        </p:nvSpPr>
        <p:spPr bwMode="auto">
          <a:xfrm>
            <a:off x="3390937" y="3461399"/>
            <a:ext cx="12192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CA" altLang="en-US" sz="2400">
              <a:latin typeface="Arial" panose="020B0604020202020204" pitchFamily="34" charset="0"/>
            </a:endParaRPr>
          </a:p>
        </p:txBody>
      </p:sp>
      <p:sp>
        <p:nvSpPr>
          <p:cNvPr id="27666" name="Rectangle 19"/>
          <p:cNvSpPr>
            <a:spLocks noChangeArrowheads="1"/>
          </p:cNvSpPr>
          <p:nvPr/>
        </p:nvSpPr>
        <p:spPr bwMode="auto">
          <a:xfrm>
            <a:off x="4610137" y="3461399"/>
            <a:ext cx="10668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CA" altLang="en-US" sz="2400">
              <a:latin typeface="Arial" panose="020B0604020202020204" pitchFamily="34" charset="0"/>
            </a:endParaRPr>
          </a:p>
        </p:txBody>
      </p:sp>
      <p:sp>
        <p:nvSpPr>
          <p:cNvPr id="27667" name="Rectangle 20"/>
          <p:cNvSpPr>
            <a:spLocks noChangeArrowheads="1"/>
          </p:cNvSpPr>
          <p:nvPr/>
        </p:nvSpPr>
        <p:spPr bwMode="auto">
          <a:xfrm>
            <a:off x="5676937" y="3461399"/>
            <a:ext cx="10668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CA" altLang="en-US" sz="2400">
              <a:latin typeface="Arial" panose="020B0604020202020204" pitchFamily="34" charset="0"/>
            </a:endParaRPr>
          </a:p>
        </p:txBody>
      </p:sp>
      <p:sp>
        <p:nvSpPr>
          <p:cNvPr id="27668" name="Rectangle 21"/>
          <p:cNvSpPr>
            <a:spLocks noChangeArrowheads="1"/>
          </p:cNvSpPr>
          <p:nvPr/>
        </p:nvSpPr>
        <p:spPr bwMode="auto">
          <a:xfrm>
            <a:off x="6743737" y="3461399"/>
            <a:ext cx="9144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CA" altLang="en-US" sz="2400">
              <a:latin typeface="Arial" panose="020B0604020202020204" pitchFamily="34" charset="0"/>
            </a:endParaRPr>
          </a:p>
        </p:txBody>
      </p:sp>
      <p:sp>
        <p:nvSpPr>
          <p:cNvPr id="26648" name="Text Box 22"/>
          <p:cNvSpPr txBox="1">
            <a:spLocks noChangeArrowheads="1"/>
          </p:cNvSpPr>
          <p:nvPr/>
        </p:nvSpPr>
        <p:spPr bwMode="auto">
          <a:xfrm>
            <a:off x="952537" y="1403999"/>
            <a:ext cx="174195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defRPr/>
            </a:pPr>
            <a:r>
              <a:rPr lang="de-DE" altLang="en-US" sz="1600">
                <a:latin typeface="Arial" panose="020B0604020202020204" pitchFamily="34" charset="0"/>
              </a:rPr>
              <a:t>Master File Table</a:t>
            </a:r>
            <a:endParaRPr lang="en-US" altLang="en-US" sz="1600">
              <a:latin typeface="Arial" panose="020B0604020202020204" pitchFamily="34" charset="0"/>
            </a:endParaRPr>
          </a:p>
        </p:txBody>
      </p:sp>
      <p:sp>
        <p:nvSpPr>
          <p:cNvPr id="26649" name="Text Box 23"/>
          <p:cNvSpPr txBox="1">
            <a:spLocks noChangeArrowheads="1"/>
          </p:cNvSpPr>
          <p:nvPr/>
        </p:nvSpPr>
        <p:spPr bwMode="auto">
          <a:xfrm>
            <a:off x="3390938" y="3842399"/>
            <a:ext cx="25662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defRPr/>
            </a:pPr>
            <a:r>
              <a:rPr lang="de-DE" altLang="en-US" sz="1600">
                <a:latin typeface="Arial" panose="020B0604020202020204" pitchFamily="34" charset="0"/>
              </a:rPr>
              <a:t>MFT record for a small file</a:t>
            </a:r>
            <a:endParaRPr lang="en-US" altLang="en-US" sz="1600">
              <a:latin typeface="Arial" panose="020B0604020202020204" pitchFamily="34" charset="0"/>
            </a:endParaRPr>
          </a:p>
        </p:txBody>
      </p:sp>
      <p:sp>
        <p:nvSpPr>
          <p:cNvPr id="3" name="Rectangle 2"/>
          <p:cNvSpPr/>
          <p:nvPr/>
        </p:nvSpPr>
        <p:spPr>
          <a:xfrm>
            <a:off x="1028737" y="4528200"/>
            <a:ext cx="7731515" cy="715581"/>
          </a:xfrm>
          <a:prstGeom prst="rect">
            <a:avLst/>
          </a:prstGeom>
        </p:spPr>
        <p:txBody>
          <a:bodyPr wrap="square">
            <a:spAutoFit/>
          </a:bodyPr>
          <a:lstStyle/>
          <a:p>
            <a:r>
              <a:rPr lang="en-CA" sz="1350" dirty="0">
                <a:hlinkClick r:id="rId2"/>
              </a:rPr>
              <a:t>https://www.google.ca/search?q=master+file+table+by+jared+atkinson&amp;tbm=isch&amp;tbo=u&amp;source=univ&amp;sa=X&amp;ved=0ahUKEwjirenqw-faAhUPx58KHVZUAy4QsAQIVA&amp;biw=1047&amp;bih=488#imgrc=OHR-GSlggF3uUM</a:t>
            </a:r>
            <a:r>
              <a:rPr lang="en-CA" sz="1350" dirty="0"/>
              <a:t>:</a:t>
            </a:r>
          </a:p>
          <a:p>
            <a:endParaRPr lang="en-CA" sz="1350" dirty="0"/>
          </a:p>
        </p:txBody>
      </p:sp>
    </p:spTree>
    <p:extLst>
      <p:ext uri="{BB962C8B-B14F-4D97-AF65-F5344CB8AC3E}">
        <p14:creationId xmlns:p14="http://schemas.microsoft.com/office/powerpoint/2010/main" val="2683889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3"/>
          <p:cNvSpPr>
            <a:spLocks noGrp="1"/>
          </p:cNvSpPr>
          <p:nvPr>
            <p:ph type="title"/>
          </p:nvPr>
        </p:nvSpPr>
        <p:spPr/>
        <p:txBody>
          <a:bodyPr/>
          <a:lstStyle/>
          <a:p>
            <a:r>
              <a:rPr lang="en-US" altLang="en-US" smtClean="0"/>
              <a:t>MFT for small directory</a:t>
            </a:r>
          </a:p>
        </p:txBody>
      </p:sp>
      <p:sp>
        <p:nvSpPr>
          <p:cNvPr id="2" name="Content Placeholder 1"/>
          <p:cNvSpPr>
            <a:spLocks noGrp="1"/>
          </p:cNvSpPr>
          <p:nvPr>
            <p:ph idx="1"/>
          </p:nvPr>
        </p:nvSpPr>
        <p:spPr>
          <a:xfrm>
            <a:off x="873885" y="1466826"/>
            <a:ext cx="10515600" cy="4351338"/>
          </a:xfrm>
        </p:spPr>
        <p:txBody>
          <a:bodyPr>
            <a:normAutofit/>
          </a:bodyPr>
          <a:lstStyle/>
          <a:p>
            <a:pPr>
              <a:buFont typeface="Wingdings" panose="05000000000000000000" pitchFamily="2" charset="2"/>
              <a:buChar char="§"/>
              <a:defRPr/>
            </a:pPr>
            <a:r>
              <a:rPr lang="en-US" sz="2400" kern="0" dirty="0">
                <a:latin typeface="Verdana" panose="020B0604030504040204" pitchFamily="34" charset="0"/>
                <a:ea typeface="Verdana" panose="020B0604030504040204" pitchFamily="34" charset="0"/>
                <a:cs typeface="Times New Roman" panose="02020603050405020304" pitchFamily="18" charset="0"/>
              </a:rPr>
              <a:t>Small directory:</a:t>
            </a:r>
          </a:p>
          <a:p>
            <a:pPr lvl="1">
              <a:buFont typeface="Wingdings" panose="05000000000000000000" pitchFamily="2" charset="2"/>
              <a:buChar char="§"/>
              <a:defRPr/>
            </a:pPr>
            <a:r>
              <a:rPr lang="en-US" sz="2000" kern="0" dirty="0">
                <a:latin typeface="Verdana" panose="020B0604030504040204" pitchFamily="34" charset="0"/>
                <a:ea typeface="Verdana" panose="020B0604030504040204" pitchFamily="34" charset="0"/>
                <a:cs typeface="Times New Roman" panose="02020603050405020304" pitchFamily="18" charset="0"/>
              </a:rPr>
              <a:t>index root attribute contains index of file references for files and subdirectories</a:t>
            </a:r>
          </a:p>
          <a:p>
            <a:pPr>
              <a:buFont typeface="Wingdings" panose="05000000000000000000" pitchFamily="2" charset="2"/>
              <a:buChar char="§"/>
            </a:pPr>
            <a:endParaRPr lang="en-CA" sz="3200" dirty="0" smtClean="0">
              <a:latin typeface="Verdana" panose="020B0604030504040204" pitchFamily="34" charset="0"/>
              <a:ea typeface="Verdana" panose="020B0604030504040204" pitchFamily="34" charset="0"/>
            </a:endParaRPr>
          </a:p>
          <a:p>
            <a:pPr>
              <a:buFont typeface="Wingdings" panose="05000000000000000000" pitchFamily="2" charset="2"/>
              <a:buChar char="§"/>
            </a:pPr>
            <a:endParaRPr lang="en-CA" sz="3200" dirty="0" smtClean="0">
              <a:latin typeface="Verdana" panose="020B0604030504040204" pitchFamily="34" charset="0"/>
              <a:ea typeface="Verdana" panose="020B0604030504040204" pitchFamily="34" charset="0"/>
            </a:endParaRPr>
          </a:p>
          <a:p>
            <a:pPr>
              <a:buFont typeface="Wingdings" panose="05000000000000000000" pitchFamily="2" charset="2"/>
              <a:buChar char="§"/>
            </a:pPr>
            <a:endParaRPr lang="en-CA" sz="3200" dirty="0">
              <a:latin typeface="Verdana" panose="020B0604030504040204" pitchFamily="34" charset="0"/>
              <a:ea typeface="Verdana" panose="020B0604030504040204" pitchFamily="34" charset="0"/>
            </a:endParaRPr>
          </a:p>
          <a:p>
            <a:pPr>
              <a:spcBef>
                <a:spcPct val="20000"/>
              </a:spcBef>
              <a:buFont typeface="Wingdings" panose="05000000000000000000" pitchFamily="2" charset="2"/>
              <a:buChar char="§"/>
            </a:pPr>
            <a:r>
              <a:rPr lang="de-DE" altLang="en-US" sz="2400" dirty="0">
                <a:latin typeface="Verdana" panose="020B0604030504040204" pitchFamily="34" charset="0"/>
                <a:ea typeface="Verdana" panose="020B0604030504040204" pitchFamily="34" charset="0"/>
                <a:cs typeface="Times New Roman" panose="02020603050405020304" pitchFamily="18" charset="0"/>
              </a:rPr>
              <a:t>If file attribute does not fit into MFT:</a:t>
            </a:r>
          </a:p>
          <a:p>
            <a:pPr lvl="1">
              <a:spcBef>
                <a:spcPct val="20000"/>
              </a:spcBef>
              <a:buFont typeface="Wingdings" panose="05000000000000000000" pitchFamily="2" charset="2"/>
              <a:buChar char="§"/>
            </a:pPr>
            <a:r>
              <a:rPr lang="de-DE" altLang="en-US" sz="2000" dirty="0">
                <a:latin typeface="Verdana" panose="020B0604030504040204" pitchFamily="34" charset="0"/>
                <a:ea typeface="Verdana" panose="020B0604030504040204" pitchFamily="34" charset="0"/>
                <a:cs typeface="Times New Roman" panose="02020603050405020304" pitchFamily="18" charset="0"/>
              </a:rPr>
              <a:t>NTFS allocates separate cluster (</a:t>
            </a:r>
            <a:r>
              <a:rPr lang="de-DE" altLang="en-US" sz="2000"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run, extent</a:t>
            </a:r>
            <a:r>
              <a:rPr lang="de-DE" altLang="en-US" sz="2000" dirty="0">
                <a:latin typeface="Verdana" panose="020B0604030504040204" pitchFamily="34" charset="0"/>
                <a:ea typeface="Verdana" panose="020B0604030504040204" pitchFamily="34" charset="0"/>
                <a:cs typeface="Times New Roman" panose="02020603050405020304" pitchFamily="18" charset="0"/>
              </a:rPr>
              <a:t>) to store the values</a:t>
            </a:r>
          </a:p>
          <a:p>
            <a:pPr lvl="1">
              <a:spcBef>
                <a:spcPct val="20000"/>
              </a:spcBef>
              <a:buFont typeface="Wingdings" panose="05000000000000000000" pitchFamily="2" charset="2"/>
              <a:buChar char="§"/>
            </a:pPr>
            <a:r>
              <a:rPr lang="de-DE" altLang="en-US" sz="2000" dirty="0">
                <a:latin typeface="Verdana" panose="020B0604030504040204" pitchFamily="34" charset="0"/>
                <a:ea typeface="Verdana" panose="020B0604030504040204" pitchFamily="34" charset="0"/>
                <a:cs typeface="Times New Roman" panose="02020603050405020304" pitchFamily="18" charset="0"/>
              </a:rPr>
              <a:t>NTFS allocates additional runs if an attribute‘s value later grows</a:t>
            </a:r>
          </a:p>
          <a:p>
            <a:pPr lvl="1">
              <a:spcBef>
                <a:spcPct val="20000"/>
              </a:spcBef>
              <a:buFont typeface="Wingdings" panose="05000000000000000000" pitchFamily="2" charset="2"/>
              <a:buChar char="§"/>
            </a:pPr>
            <a:r>
              <a:rPr lang="de-DE" altLang="en-US" sz="2000" dirty="0">
                <a:latin typeface="Verdana" panose="020B0604030504040204" pitchFamily="34" charset="0"/>
                <a:ea typeface="Verdana" panose="020B0604030504040204" pitchFamily="34" charset="0"/>
                <a:cs typeface="Times New Roman" panose="02020603050405020304" pitchFamily="18" charset="0"/>
              </a:rPr>
              <a:t>Those attributes are called “non-resident“</a:t>
            </a:r>
          </a:p>
          <a:p>
            <a:endParaRPr lang="en-CA" dirty="0"/>
          </a:p>
        </p:txBody>
      </p:sp>
      <p:sp>
        <p:nvSpPr>
          <p:cNvPr id="19" name="Text Box 4"/>
          <p:cNvSpPr txBox="1">
            <a:spLocks noChangeArrowheads="1"/>
          </p:cNvSpPr>
          <p:nvPr/>
        </p:nvSpPr>
        <p:spPr bwMode="auto">
          <a:xfrm>
            <a:off x="3638550" y="3013846"/>
            <a:ext cx="12089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kumimoji="0" lang="de-DE" altLang="en-US" sz="1200">
                <a:latin typeface="Arial" panose="020B0604020202020204" pitchFamily="34" charset="0"/>
              </a:rPr>
              <a:t>NTFS filename</a:t>
            </a:r>
            <a:endParaRPr kumimoji="0" lang="en-US" altLang="en-US" sz="1200">
              <a:latin typeface="Arial" panose="020B0604020202020204" pitchFamily="34" charset="0"/>
            </a:endParaRPr>
          </a:p>
        </p:txBody>
      </p:sp>
      <p:sp>
        <p:nvSpPr>
          <p:cNvPr id="20" name="Text Box 5"/>
          <p:cNvSpPr txBox="1">
            <a:spLocks noChangeArrowheads="1"/>
          </p:cNvSpPr>
          <p:nvPr/>
        </p:nvSpPr>
        <p:spPr bwMode="auto">
          <a:xfrm>
            <a:off x="2381251" y="3013846"/>
            <a:ext cx="10967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kumimoji="0" lang="de-DE" altLang="en-US" sz="1200" dirty="0" smtClean="0">
                <a:latin typeface="Arial" panose="020B0604020202020204" pitchFamily="34" charset="0"/>
              </a:rPr>
              <a:t>Standard </a:t>
            </a:r>
            <a:r>
              <a:rPr kumimoji="0" lang="de-DE" altLang="en-US" sz="1200" dirty="0">
                <a:latin typeface="Arial" panose="020B0604020202020204" pitchFamily="34" charset="0"/>
              </a:rPr>
              <a:t>info</a:t>
            </a:r>
            <a:endParaRPr kumimoji="0" lang="en-US" altLang="en-US" sz="1200" dirty="0">
              <a:latin typeface="Arial" panose="020B0604020202020204" pitchFamily="34" charset="0"/>
            </a:endParaRPr>
          </a:p>
        </p:txBody>
      </p:sp>
      <p:sp>
        <p:nvSpPr>
          <p:cNvPr id="21" name="Text Box 6"/>
          <p:cNvSpPr txBox="1">
            <a:spLocks noChangeArrowheads="1"/>
          </p:cNvSpPr>
          <p:nvPr/>
        </p:nvSpPr>
        <p:spPr bwMode="auto">
          <a:xfrm>
            <a:off x="6381750" y="3013846"/>
            <a:ext cx="86754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kumimoji="0" lang="de-DE" altLang="en-US" sz="1200">
                <a:latin typeface="Arial" panose="020B0604020202020204" pitchFamily="34" charset="0"/>
              </a:rPr>
              <a:t>Index root</a:t>
            </a:r>
            <a:endParaRPr kumimoji="0" lang="en-US" altLang="en-US" sz="1200">
              <a:latin typeface="Arial" panose="020B0604020202020204" pitchFamily="34" charset="0"/>
            </a:endParaRPr>
          </a:p>
        </p:txBody>
      </p:sp>
      <p:sp>
        <p:nvSpPr>
          <p:cNvPr id="22" name="Text Box 7"/>
          <p:cNvSpPr txBox="1">
            <a:spLocks noChangeArrowheads="1"/>
          </p:cNvSpPr>
          <p:nvPr/>
        </p:nvSpPr>
        <p:spPr bwMode="auto">
          <a:xfrm>
            <a:off x="4781550" y="3013846"/>
            <a:ext cx="11496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kumimoji="0" lang="de-DE" altLang="en-US" sz="1200">
                <a:latin typeface="Arial" panose="020B0604020202020204" pitchFamily="34" charset="0"/>
              </a:rPr>
              <a:t>Security desc.</a:t>
            </a:r>
            <a:endParaRPr kumimoji="0" lang="en-US" altLang="en-US" sz="1200">
              <a:latin typeface="Arial" panose="020B0604020202020204" pitchFamily="34" charset="0"/>
            </a:endParaRPr>
          </a:p>
        </p:txBody>
      </p:sp>
      <p:sp>
        <p:nvSpPr>
          <p:cNvPr id="23" name="Text Box 8"/>
          <p:cNvSpPr txBox="1">
            <a:spLocks noChangeArrowheads="1"/>
          </p:cNvSpPr>
          <p:nvPr/>
        </p:nvSpPr>
        <p:spPr bwMode="auto">
          <a:xfrm>
            <a:off x="7524751" y="3013846"/>
            <a:ext cx="6206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kumimoji="0" lang="de-DE" altLang="en-US" sz="1200">
                <a:latin typeface="Arial" panose="020B0604020202020204" pitchFamily="34" charset="0"/>
              </a:rPr>
              <a:t>Empty</a:t>
            </a:r>
            <a:endParaRPr kumimoji="0" lang="en-US" altLang="en-US" sz="1200">
              <a:latin typeface="Arial" panose="020B0604020202020204" pitchFamily="34" charset="0"/>
            </a:endParaRPr>
          </a:p>
        </p:txBody>
      </p:sp>
      <p:sp>
        <p:nvSpPr>
          <p:cNvPr id="24" name="Rectangle 9"/>
          <p:cNvSpPr>
            <a:spLocks noChangeArrowheads="1"/>
          </p:cNvSpPr>
          <p:nvPr/>
        </p:nvSpPr>
        <p:spPr bwMode="auto">
          <a:xfrm>
            <a:off x="2266950" y="3242445"/>
            <a:ext cx="1257300" cy="559594"/>
          </a:xfrm>
          <a:prstGeom prst="rect">
            <a:avLst/>
          </a:prstGeom>
          <a:solidFill>
            <a:srgbClr val="CCFF99"/>
          </a:solidFill>
          <a:ln w="9525">
            <a:solidFill>
              <a:schemeClr val="tx1"/>
            </a:solidFill>
            <a:miter lim="800000"/>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kumimoji="0" lang="en-CA" altLang="en-US">
              <a:latin typeface="Arial" panose="020B0604020202020204" pitchFamily="34" charset="0"/>
            </a:endParaRPr>
          </a:p>
        </p:txBody>
      </p:sp>
      <p:sp>
        <p:nvSpPr>
          <p:cNvPr id="25" name="Rectangle 10"/>
          <p:cNvSpPr>
            <a:spLocks noChangeArrowheads="1"/>
          </p:cNvSpPr>
          <p:nvPr/>
        </p:nvSpPr>
        <p:spPr bwMode="auto">
          <a:xfrm>
            <a:off x="3524250" y="3242445"/>
            <a:ext cx="1257300" cy="559594"/>
          </a:xfrm>
          <a:prstGeom prst="rect">
            <a:avLst/>
          </a:prstGeom>
          <a:solidFill>
            <a:srgbClr val="FFCC00"/>
          </a:solidFill>
          <a:ln w="9525">
            <a:solidFill>
              <a:schemeClr val="tx1"/>
            </a:solidFill>
            <a:miter lim="800000"/>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kumimoji="0" lang="en-CA" altLang="en-US">
              <a:latin typeface="Arial" panose="020B0604020202020204" pitchFamily="34" charset="0"/>
            </a:endParaRPr>
          </a:p>
        </p:txBody>
      </p:sp>
      <p:sp>
        <p:nvSpPr>
          <p:cNvPr id="26" name="Rectangle 11"/>
          <p:cNvSpPr>
            <a:spLocks noChangeArrowheads="1"/>
          </p:cNvSpPr>
          <p:nvPr/>
        </p:nvSpPr>
        <p:spPr bwMode="auto">
          <a:xfrm>
            <a:off x="5924550" y="3471045"/>
            <a:ext cx="1543050" cy="342900"/>
          </a:xfrm>
          <a:prstGeom prst="rect">
            <a:avLst/>
          </a:prstGeom>
          <a:solidFill>
            <a:srgbClr val="FFCCFF"/>
          </a:solidFill>
          <a:ln w="9525">
            <a:solidFill>
              <a:schemeClr val="tx1"/>
            </a:solidFill>
            <a:miter lim="800000"/>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endParaRPr kumimoji="0" lang="en-US" altLang="en-US" sz="1200">
              <a:latin typeface="Arial" panose="020B0604020202020204" pitchFamily="34" charset="0"/>
            </a:endParaRPr>
          </a:p>
        </p:txBody>
      </p:sp>
      <p:sp>
        <p:nvSpPr>
          <p:cNvPr id="27" name="Rectangle 12"/>
          <p:cNvSpPr>
            <a:spLocks noChangeArrowheads="1"/>
          </p:cNvSpPr>
          <p:nvPr/>
        </p:nvSpPr>
        <p:spPr bwMode="auto">
          <a:xfrm>
            <a:off x="4781550" y="3242445"/>
            <a:ext cx="1143000" cy="559594"/>
          </a:xfrm>
          <a:prstGeom prst="rect">
            <a:avLst/>
          </a:prstGeom>
          <a:solidFill>
            <a:srgbClr val="CCFFFF"/>
          </a:solidFill>
          <a:ln w="9525">
            <a:solidFill>
              <a:schemeClr val="tx1"/>
            </a:solidFill>
            <a:miter lim="800000"/>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kumimoji="0" lang="en-CA" altLang="en-US">
              <a:latin typeface="Arial" panose="020B0604020202020204" pitchFamily="34" charset="0"/>
            </a:endParaRPr>
          </a:p>
        </p:txBody>
      </p:sp>
      <p:sp>
        <p:nvSpPr>
          <p:cNvPr id="28" name="Rectangle 13"/>
          <p:cNvSpPr>
            <a:spLocks noChangeArrowheads="1"/>
          </p:cNvSpPr>
          <p:nvPr/>
        </p:nvSpPr>
        <p:spPr bwMode="auto">
          <a:xfrm>
            <a:off x="7467600" y="3242445"/>
            <a:ext cx="742950" cy="559594"/>
          </a:xfrm>
          <a:prstGeom prst="rect">
            <a:avLst/>
          </a:prstGeom>
          <a:solidFill>
            <a:schemeClr val="folHlink"/>
          </a:solidFill>
          <a:ln w="9525">
            <a:solidFill>
              <a:schemeClr val="tx1"/>
            </a:solidFill>
            <a:miter lim="800000"/>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kumimoji="0" lang="en-CA" altLang="en-US">
              <a:latin typeface="Arial" panose="020B0604020202020204" pitchFamily="34" charset="0"/>
            </a:endParaRPr>
          </a:p>
        </p:txBody>
      </p:sp>
      <p:sp>
        <p:nvSpPr>
          <p:cNvPr id="29" name="Text Box 14"/>
          <p:cNvSpPr txBox="1">
            <a:spLocks noChangeArrowheads="1"/>
          </p:cNvSpPr>
          <p:nvPr/>
        </p:nvSpPr>
        <p:spPr bwMode="auto">
          <a:xfrm>
            <a:off x="5924550" y="3242446"/>
            <a:ext cx="1543050" cy="276999"/>
          </a:xfrm>
          <a:prstGeom prst="rect">
            <a:avLst/>
          </a:prstGeom>
          <a:solidFill>
            <a:srgbClr val="FF6600"/>
          </a:solidFill>
          <a:ln w="9525">
            <a:solidFill>
              <a:schemeClr val="tx1"/>
            </a:solidFill>
            <a:miter lim="800000"/>
            <a:headEnd/>
            <a:tailEnd/>
          </a:ln>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r>
              <a:rPr kumimoji="0" lang="de-DE" altLang="en-US" sz="1200">
                <a:solidFill>
                  <a:schemeClr val="bg2"/>
                </a:solidFill>
                <a:latin typeface="Arial" panose="020B0604020202020204" pitchFamily="34" charset="0"/>
              </a:rPr>
              <a:t>Index of files</a:t>
            </a:r>
            <a:endParaRPr kumimoji="0" lang="en-US" altLang="en-US" sz="1200">
              <a:solidFill>
                <a:schemeClr val="bg2"/>
              </a:solidFill>
              <a:latin typeface="Arial" panose="020B0604020202020204" pitchFamily="34" charset="0"/>
            </a:endParaRPr>
          </a:p>
        </p:txBody>
      </p:sp>
      <p:sp>
        <p:nvSpPr>
          <p:cNvPr id="30" name="Text Box 15"/>
          <p:cNvSpPr txBox="1">
            <a:spLocks noChangeArrowheads="1"/>
          </p:cNvSpPr>
          <p:nvPr/>
        </p:nvSpPr>
        <p:spPr bwMode="auto">
          <a:xfrm>
            <a:off x="6038850" y="3528196"/>
            <a:ext cx="13724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kumimoji="0" lang="de-DE" altLang="en-US" sz="1200">
                <a:solidFill>
                  <a:schemeClr val="bg2"/>
                </a:solidFill>
                <a:latin typeface="Arial" panose="020B0604020202020204" pitchFamily="34" charset="0"/>
              </a:rPr>
              <a:t>file1, file2, file3,...</a:t>
            </a:r>
            <a:endParaRPr kumimoji="0" lang="en-US" altLang="en-US" sz="1200">
              <a:solidFill>
                <a:schemeClr val="bg2"/>
              </a:solidFill>
              <a:latin typeface="Arial" panose="020B0604020202020204" pitchFamily="34" charset="0"/>
            </a:endParaRPr>
          </a:p>
        </p:txBody>
      </p:sp>
      <p:sp>
        <p:nvSpPr>
          <p:cNvPr id="31" name="Text Box 16"/>
          <p:cNvSpPr txBox="1">
            <a:spLocks noChangeArrowheads="1"/>
          </p:cNvSpPr>
          <p:nvPr/>
        </p:nvSpPr>
        <p:spPr bwMode="auto">
          <a:xfrm>
            <a:off x="3169444" y="3802039"/>
            <a:ext cx="25992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kumimoji="0" lang="de-DE" altLang="en-US" sz="1200">
                <a:latin typeface="Arial" panose="020B0604020202020204" pitchFamily="34" charset="0"/>
              </a:rPr>
              <a:t>MFT file record for a small directory</a:t>
            </a:r>
            <a:endParaRPr kumimoji="0" lang="en-US" altLang="en-US" sz="1200">
              <a:latin typeface="Arial" panose="020B0604020202020204" pitchFamily="34" charset="0"/>
            </a:endParaRPr>
          </a:p>
        </p:txBody>
      </p:sp>
    </p:spTree>
    <p:extLst>
      <p:ext uri="{BB962C8B-B14F-4D97-AF65-F5344CB8AC3E}">
        <p14:creationId xmlns:p14="http://schemas.microsoft.com/office/powerpoint/2010/main" val="36432331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t>File Name Lookup in W2K</a:t>
            </a:r>
          </a:p>
        </p:txBody>
      </p:sp>
      <p:pic>
        <p:nvPicPr>
          <p:cNvPr id="2969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624" y="1798649"/>
            <a:ext cx="6858000" cy="3370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3124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mtClean="0"/>
              <a:t>NTFS Size Limitations</a:t>
            </a:r>
          </a:p>
        </p:txBody>
      </p:sp>
      <p:pic>
        <p:nvPicPr>
          <p:cNvPr id="317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00" y="1690687"/>
            <a:ext cx="9463449" cy="3280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0259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dirty="0" smtClean="0"/>
              <a:t>Files/Directories structure in Windows</a:t>
            </a:r>
          </a:p>
        </p:txBody>
      </p:sp>
      <p:sp>
        <p:nvSpPr>
          <p:cNvPr id="7171" name="Rectangle 3"/>
          <p:cNvSpPr>
            <a:spLocks noGrp="1" noChangeArrowheads="1"/>
          </p:cNvSpPr>
          <p:nvPr>
            <p:ph idx="1"/>
          </p:nvPr>
        </p:nvSpPr>
        <p:spPr/>
        <p:txBody>
          <a:bodyPr/>
          <a:lstStyle/>
          <a:p>
            <a:pPr eaLnBrk="1" hangingPunct="1">
              <a:buFont typeface="Wingdings" panose="05000000000000000000" pitchFamily="2" charset="2"/>
              <a:buChar char="§"/>
            </a:pPr>
            <a:r>
              <a:rPr lang="en-US" altLang="en-US" sz="2400" dirty="0">
                <a:latin typeface="Verdana" panose="020B0604030504040204" pitchFamily="34" charset="0"/>
                <a:ea typeface="Verdana" panose="020B0604030504040204" pitchFamily="34" charset="0"/>
                <a:cs typeface="Times New Roman" panose="02020603050405020304" pitchFamily="18" charset="0"/>
              </a:rPr>
              <a:t>Windows organizes files and directories in a hierarchical order in each partition.</a:t>
            </a:r>
          </a:p>
          <a:p>
            <a:pPr eaLnBrk="1" hangingPunct="1">
              <a:buFont typeface="Wingdings" panose="05000000000000000000" pitchFamily="2" charset="2"/>
              <a:buChar char="§"/>
            </a:pPr>
            <a:r>
              <a:rPr lang="en-US" altLang="en-US" sz="2400" dirty="0">
                <a:latin typeface="Verdana" panose="020B0604030504040204" pitchFamily="34" charset="0"/>
                <a:ea typeface="Verdana" panose="020B0604030504040204" pitchFamily="34" charset="0"/>
                <a:cs typeface="Times New Roman" panose="02020603050405020304" pitchFamily="18" charset="0"/>
              </a:rPr>
              <a:t>Windows implements a tree file/directory structure</a:t>
            </a:r>
          </a:p>
          <a:p>
            <a:pPr eaLnBrk="1" hangingPunct="1">
              <a:buFont typeface="Wingdings" panose="05000000000000000000" pitchFamily="2" charset="2"/>
              <a:buChar char="§"/>
            </a:pPr>
            <a:r>
              <a:rPr lang="en-US" altLang="en-US" sz="2400" dirty="0">
                <a:latin typeface="Verdana" panose="020B0604030504040204" pitchFamily="34" charset="0"/>
                <a:ea typeface="Verdana" panose="020B0604030504040204" pitchFamily="34" charset="0"/>
                <a:cs typeface="Times New Roman" panose="02020603050405020304" pitchFamily="18" charset="0"/>
              </a:rPr>
              <a:t>The root of the default partition is C:\   (%SYSTEMROOT%)</a:t>
            </a:r>
          </a:p>
          <a:p>
            <a:pPr eaLnBrk="1" hangingPunct="1"/>
            <a:endParaRPr lang="en-US" alt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417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Advanced NTFS Features</a:t>
            </a:r>
          </a:p>
        </p:txBody>
      </p:sp>
      <p:sp>
        <p:nvSpPr>
          <p:cNvPr id="33798" name="Rectangle 3"/>
          <p:cNvSpPr>
            <a:spLocks noGrp="1" noChangeArrowheads="1"/>
          </p:cNvSpPr>
          <p:nvPr>
            <p:ph idx="1"/>
          </p:nvPr>
        </p:nvSpPr>
        <p:spPr>
          <a:xfrm>
            <a:off x="258651" y="1555169"/>
            <a:ext cx="10515600" cy="4351338"/>
          </a:xfrm>
        </p:spPr>
        <p:txBody>
          <a:bodyPr/>
          <a:lstStyle/>
          <a:p>
            <a:pPr lvl="1" eaLnBrk="1" hangingPunct="1">
              <a:lnSpc>
                <a:spcPct val="90000"/>
              </a:lnSpc>
              <a:buFont typeface="Wingdings" panose="05000000000000000000" pitchFamily="2" charset="2"/>
              <a:buChar char="§"/>
              <a:defRPr/>
            </a:pPr>
            <a:r>
              <a:rPr lang="en-US" altLang="en-US" sz="2100" dirty="0">
                <a:latin typeface="Verdana" panose="020B0604030504040204" pitchFamily="34" charset="0"/>
                <a:ea typeface="Verdana" panose="020B0604030504040204" pitchFamily="34" charset="0"/>
                <a:cs typeface="Times New Roman" panose="02020603050405020304" pitchFamily="18" charset="0"/>
              </a:rPr>
              <a:t>Sparse files  </a:t>
            </a:r>
          </a:p>
          <a:p>
            <a:pPr lvl="1" eaLnBrk="1" hangingPunct="1">
              <a:lnSpc>
                <a:spcPct val="90000"/>
              </a:lnSpc>
              <a:buFont typeface="Wingdings" panose="05000000000000000000" pitchFamily="2" charset="2"/>
              <a:buChar char="§"/>
              <a:defRPr/>
            </a:pPr>
            <a:r>
              <a:rPr lang="en-US" altLang="en-US" sz="2100" dirty="0">
                <a:latin typeface="Verdana" panose="020B0604030504040204" pitchFamily="34" charset="0"/>
                <a:ea typeface="Verdana" panose="020B0604030504040204" pitchFamily="34" charset="0"/>
                <a:cs typeface="Times New Roman" panose="02020603050405020304" pitchFamily="18" charset="0"/>
              </a:rPr>
              <a:t>Hard links </a:t>
            </a:r>
          </a:p>
          <a:p>
            <a:pPr lvl="1" eaLnBrk="1" hangingPunct="1">
              <a:lnSpc>
                <a:spcPct val="90000"/>
              </a:lnSpc>
              <a:buFont typeface="Wingdings" panose="05000000000000000000" pitchFamily="2" charset="2"/>
              <a:buChar char="§"/>
              <a:defRPr/>
            </a:pPr>
            <a:r>
              <a:rPr lang="en-US" altLang="en-US" sz="2100" dirty="0">
                <a:latin typeface="Verdana" panose="020B0604030504040204" pitchFamily="34" charset="0"/>
                <a:ea typeface="Verdana" panose="020B0604030504040204" pitchFamily="34" charset="0"/>
                <a:cs typeface="Times New Roman" panose="02020603050405020304" pitchFamily="18" charset="0"/>
              </a:rPr>
              <a:t>Volume mount points  </a:t>
            </a:r>
          </a:p>
          <a:p>
            <a:pPr lvl="1" eaLnBrk="1" hangingPunct="1">
              <a:lnSpc>
                <a:spcPct val="90000"/>
              </a:lnSpc>
              <a:buFont typeface="Wingdings" panose="05000000000000000000" pitchFamily="2" charset="2"/>
              <a:buChar char="§"/>
              <a:defRPr/>
            </a:pPr>
            <a:r>
              <a:rPr lang="en-US" altLang="en-US" sz="2100" dirty="0">
                <a:latin typeface="Verdana" panose="020B0604030504040204" pitchFamily="34" charset="0"/>
                <a:ea typeface="Verdana" panose="020B0604030504040204" pitchFamily="34" charset="0"/>
                <a:cs typeface="Times New Roman" panose="02020603050405020304" pitchFamily="18" charset="0"/>
              </a:rPr>
              <a:t>Multiple data streams</a:t>
            </a:r>
          </a:p>
          <a:p>
            <a:pPr lvl="1" eaLnBrk="1" hangingPunct="1">
              <a:lnSpc>
                <a:spcPct val="90000"/>
              </a:lnSpc>
              <a:buFont typeface="Wingdings" panose="05000000000000000000" pitchFamily="2" charset="2"/>
              <a:buChar char="§"/>
              <a:defRPr/>
            </a:pPr>
            <a:r>
              <a:rPr lang="en-US" altLang="en-US" sz="2100" dirty="0">
                <a:latin typeface="Verdana" panose="020B0604030504040204" pitchFamily="34" charset="0"/>
                <a:ea typeface="Verdana" panose="020B0604030504040204" pitchFamily="34" charset="0"/>
                <a:cs typeface="Times New Roman" panose="02020603050405020304" pitchFamily="18" charset="0"/>
              </a:rPr>
              <a:t>Large disks and large files</a:t>
            </a:r>
          </a:p>
          <a:p>
            <a:pPr lvl="1" eaLnBrk="1" hangingPunct="1">
              <a:lnSpc>
                <a:spcPct val="90000"/>
              </a:lnSpc>
              <a:buFont typeface="Wingdings" panose="05000000000000000000" pitchFamily="2" charset="2"/>
              <a:buChar char="§"/>
              <a:defRPr/>
            </a:pPr>
            <a:r>
              <a:rPr lang="en-US" altLang="en-US" sz="2100" dirty="0">
                <a:latin typeface="Verdana" panose="020B0604030504040204" pitchFamily="34" charset="0"/>
                <a:ea typeface="Verdana" panose="020B0604030504040204" pitchFamily="34" charset="0"/>
                <a:cs typeface="Times New Roman" panose="02020603050405020304" pitchFamily="18" charset="0"/>
              </a:rPr>
              <a:t>Quotas -Disk quotas restrict the amount of volume space users take up on remote or local computers with NTFS file systems. </a:t>
            </a:r>
          </a:p>
          <a:p>
            <a:pPr lvl="1" eaLnBrk="1" hangingPunct="1">
              <a:lnSpc>
                <a:spcPct val="90000"/>
              </a:lnSpc>
              <a:buFont typeface="Wingdings" panose="05000000000000000000" pitchFamily="2" charset="2"/>
              <a:buChar char="§"/>
              <a:defRPr/>
            </a:pPr>
            <a:r>
              <a:rPr lang="en-US" altLang="en-US" sz="2100" dirty="0">
                <a:latin typeface="Verdana" panose="020B0604030504040204" pitchFamily="34" charset="0"/>
                <a:ea typeface="Verdana" panose="020B0604030504040204" pitchFamily="34" charset="0"/>
                <a:cs typeface="Times New Roman" panose="02020603050405020304" pitchFamily="18" charset="0"/>
              </a:rPr>
              <a:t>Security</a:t>
            </a:r>
          </a:p>
          <a:p>
            <a:pPr lvl="1" eaLnBrk="1" hangingPunct="1">
              <a:lnSpc>
                <a:spcPct val="90000"/>
              </a:lnSpc>
              <a:buFont typeface="Wingdings" panose="05000000000000000000" pitchFamily="2" charset="2"/>
              <a:buNone/>
              <a:defRPr/>
            </a:pPr>
            <a:endParaRPr lang="en-US" altLang="en-US" sz="2100" dirty="0"/>
          </a:p>
          <a:p>
            <a:pPr lvl="1" eaLnBrk="1" hangingPunct="1">
              <a:lnSpc>
                <a:spcPct val="90000"/>
              </a:lnSpc>
              <a:buFont typeface="Wingdings" panose="05000000000000000000" pitchFamily="2" charset="2"/>
              <a:buChar char="q"/>
              <a:defRPr/>
            </a:pPr>
            <a:endParaRPr lang="en-US" altLang="en-US" sz="2100" dirty="0"/>
          </a:p>
          <a:p>
            <a:pPr eaLnBrk="1" hangingPunct="1">
              <a:lnSpc>
                <a:spcPct val="90000"/>
              </a:lnSpc>
              <a:buFont typeface="Wingdings" panose="05000000000000000000" pitchFamily="2" charset="2"/>
              <a:buNone/>
              <a:defRPr/>
            </a:pPr>
            <a:endParaRPr lang="en-US" altLang="en-US" sz="2500" dirty="0"/>
          </a:p>
        </p:txBody>
      </p:sp>
    </p:spTree>
    <p:extLst>
      <p:ext uri="{BB962C8B-B14F-4D97-AF65-F5344CB8AC3E}">
        <p14:creationId xmlns:p14="http://schemas.microsoft.com/office/powerpoint/2010/main" val="2821358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Hard Links</a:t>
            </a:r>
          </a:p>
        </p:txBody>
      </p:sp>
      <p:sp>
        <p:nvSpPr>
          <p:cNvPr id="35843" name="Rectangle 3"/>
          <p:cNvSpPr>
            <a:spLocks noGrp="1" noChangeArrowheads="1"/>
          </p:cNvSpPr>
          <p:nvPr>
            <p:ph idx="1"/>
          </p:nvPr>
        </p:nvSpPr>
        <p:spPr>
          <a:xfrm>
            <a:off x="838200" y="1529411"/>
            <a:ext cx="10515600" cy="4351338"/>
          </a:xfrm>
        </p:spPr>
        <p:txBody>
          <a:bodyPr/>
          <a:lstStyle/>
          <a:p>
            <a:pPr eaLnBrk="1" hangingPunct="1">
              <a:lnSpc>
                <a:spcPct val="80000"/>
              </a:lnSpc>
              <a:buFont typeface="Wingdings" panose="05000000000000000000" pitchFamily="2" charset="2"/>
              <a:buChar char="§"/>
            </a:pPr>
            <a:r>
              <a:rPr lang="en-US" altLang="en-US" sz="2100" dirty="0">
                <a:latin typeface="Verdana" panose="020B0604030504040204" pitchFamily="34" charset="0"/>
                <a:ea typeface="Verdana" panose="020B0604030504040204" pitchFamily="34" charset="0"/>
                <a:cs typeface="Times New Roman" panose="02020603050405020304" pitchFamily="18" charset="0"/>
              </a:rPr>
              <a:t>A hard link is an NTFS-only based link to a given file. When you create a hard link to a file on an NTFS volume, NTFS adds a directory entry for the hard link without duplicating the original file. By creating hard links you can:</a:t>
            </a:r>
          </a:p>
          <a:p>
            <a:pPr eaLnBrk="1" hangingPunct="1">
              <a:lnSpc>
                <a:spcPct val="80000"/>
              </a:lnSpc>
              <a:buFont typeface="Wingdings" panose="05000000000000000000" pitchFamily="2" charset="2"/>
              <a:buChar char="§"/>
            </a:pPr>
            <a:r>
              <a:rPr lang="en-US" altLang="en-US" sz="2100" dirty="0">
                <a:latin typeface="Verdana" panose="020B0604030504040204" pitchFamily="34" charset="0"/>
                <a:ea typeface="Verdana" panose="020B0604030504040204" pitchFamily="34" charset="0"/>
                <a:cs typeface="Times New Roman" panose="02020603050405020304" pitchFamily="18" charset="0"/>
              </a:rPr>
              <a:t>Use the same file name as the original file and appear in different folders.</a:t>
            </a:r>
          </a:p>
          <a:p>
            <a:pPr eaLnBrk="1" hangingPunct="1">
              <a:lnSpc>
                <a:spcPct val="80000"/>
              </a:lnSpc>
              <a:buFont typeface="Wingdings" panose="05000000000000000000" pitchFamily="2" charset="2"/>
              <a:buChar char="§"/>
            </a:pPr>
            <a:r>
              <a:rPr lang="en-US" altLang="en-US" sz="2100" dirty="0">
                <a:latin typeface="Verdana" panose="020B0604030504040204" pitchFamily="34" charset="0"/>
                <a:ea typeface="Verdana" panose="020B0604030504040204" pitchFamily="34" charset="0"/>
                <a:cs typeface="Times New Roman" panose="02020603050405020304" pitchFamily="18" charset="0"/>
              </a:rPr>
              <a:t>Use different file names from the original file and appear in the same folder.</a:t>
            </a:r>
          </a:p>
          <a:p>
            <a:pPr eaLnBrk="1" hangingPunct="1">
              <a:lnSpc>
                <a:spcPct val="80000"/>
              </a:lnSpc>
              <a:buFont typeface="Wingdings" panose="05000000000000000000" pitchFamily="2" charset="2"/>
              <a:buChar char="§"/>
            </a:pPr>
            <a:r>
              <a:rPr lang="en-US" altLang="en-US" sz="2100" dirty="0">
                <a:latin typeface="Verdana" panose="020B0604030504040204" pitchFamily="34" charset="0"/>
                <a:ea typeface="Verdana" panose="020B0604030504040204" pitchFamily="34" charset="0"/>
                <a:cs typeface="Times New Roman" panose="02020603050405020304" pitchFamily="18" charset="0"/>
              </a:rPr>
              <a:t>Use different file names from the original file and appear in different folders</a:t>
            </a:r>
            <a:r>
              <a:rPr lang="en-US" altLang="en-US" sz="21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50794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t>Sparse Files</a:t>
            </a:r>
          </a:p>
        </p:txBody>
      </p:sp>
      <p:pic>
        <p:nvPicPr>
          <p:cNvPr id="3789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223" y="1506862"/>
            <a:ext cx="4648200" cy="4282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3713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t>Windows utility - fsutil</a:t>
            </a:r>
          </a:p>
        </p:txBody>
      </p:sp>
      <p:pic>
        <p:nvPicPr>
          <p:cNvPr id="3993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687" y="1468661"/>
            <a:ext cx="5791200" cy="400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9696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dirty="0" smtClean="0"/>
              <a:t>Windows utility - </a:t>
            </a:r>
            <a:r>
              <a:rPr lang="en-US" altLang="en-US" dirty="0" err="1" smtClean="0"/>
              <a:t>fsutil</a:t>
            </a:r>
            <a:endParaRPr lang="en-US" altLang="en-US" dirty="0" smtClean="0"/>
          </a:p>
        </p:txBody>
      </p:sp>
      <p:pic>
        <p:nvPicPr>
          <p:cNvPr id="4198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280" y="1441260"/>
            <a:ext cx="7696200" cy="447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6186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mtClean="0"/>
              <a:t>Volume Mount Point</a:t>
            </a:r>
          </a:p>
        </p:txBody>
      </p:sp>
      <p:sp>
        <p:nvSpPr>
          <p:cNvPr id="43011" name="Content Placeholder 2"/>
          <p:cNvSpPr>
            <a:spLocks noGrp="1"/>
          </p:cNvSpPr>
          <p:nvPr>
            <p:ph idx="1"/>
          </p:nvPr>
        </p:nvSpPr>
        <p:spPr>
          <a:xfrm>
            <a:off x="838200" y="1516532"/>
            <a:ext cx="10515600" cy="4351338"/>
          </a:xfrm>
        </p:spPr>
        <p:txBody>
          <a:bodyPr/>
          <a:lstStyle/>
          <a:p>
            <a:pPr>
              <a:buFont typeface="Wingdings" panose="05000000000000000000" pitchFamily="2" charset="2"/>
              <a:buChar char="§"/>
            </a:pPr>
            <a:r>
              <a:rPr lang="en-US" altLang="en-US" sz="2400" dirty="0">
                <a:latin typeface="Verdana" panose="020B0604030504040204" pitchFamily="34" charset="0"/>
                <a:ea typeface="Verdana" panose="020B0604030504040204" pitchFamily="34" charset="0"/>
                <a:cs typeface="Times New Roman" panose="02020603050405020304" pitchFamily="18" charset="0"/>
              </a:rPr>
              <a:t>Any volume or partition can be mounted to an empty NTFS folder as long as the folder is on a fixed disk drive rather than a removable media drive. </a:t>
            </a:r>
          </a:p>
          <a:p>
            <a:pPr>
              <a:buFont typeface="Wingdings" panose="05000000000000000000" pitchFamily="2" charset="2"/>
              <a:buChar char="§"/>
            </a:pPr>
            <a:r>
              <a:rPr lang="en-US" altLang="en-US" sz="2400" dirty="0">
                <a:latin typeface="Verdana" panose="020B0604030504040204" pitchFamily="34" charset="0"/>
                <a:ea typeface="Verdana" panose="020B0604030504040204" pitchFamily="34" charset="0"/>
                <a:cs typeface="Times New Roman" panose="02020603050405020304" pitchFamily="18" charset="0"/>
              </a:rPr>
              <a:t>A volume or partition mounted in such a way is called a mount point</a:t>
            </a:r>
          </a:p>
          <a:p>
            <a:pPr>
              <a:buFont typeface="Wingdings" panose="05000000000000000000" pitchFamily="2" charset="2"/>
              <a:buChar char="§"/>
            </a:pPr>
            <a:r>
              <a:rPr lang="en-US" altLang="en-US" sz="2400" dirty="0">
                <a:latin typeface="Verdana" panose="020B0604030504040204" pitchFamily="34" charset="0"/>
                <a:ea typeface="Verdana" panose="020B0604030504040204" pitchFamily="34" charset="0"/>
                <a:cs typeface="Times New Roman" panose="02020603050405020304" pitchFamily="18" charset="0"/>
              </a:rPr>
              <a:t>Each volume or partition can have multiple mount points associated with it.</a:t>
            </a:r>
          </a:p>
          <a:p>
            <a:endParaRPr lang="en-US" altLang="en-US" dirty="0" smtClean="0"/>
          </a:p>
        </p:txBody>
      </p:sp>
    </p:spTree>
    <p:extLst>
      <p:ext uri="{BB962C8B-B14F-4D97-AF65-F5344CB8AC3E}">
        <p14:creationId xmlns:p14="http://schemas.microsoft.com/office/powerpoint/2010/main" val="3112900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274775" y="131388"/>
            <a:ext cx="10515600" cy="1325563"/>
          </a:xfrm>
        </p:spPr>
        <p:txBody>
          <a:bodyPr/>
          <a:lstStyle/>
          <a:p>
            <a:pPr eaLnBrk="1" hangingPunct="1"/>
            <a:r>
              <a:rPr lang="en-US" altLang="en-US" dirty="0" smtClean="0"/>
              <a:t>FAT - Format Organization</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897" y="1328738"/>
            <a:ext cx="6874669"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384" y="3106579"/>
            <a:ext cx="5867400" cy="2451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6"/>
          <p:cNvSpPr txBox="1">
            <a:spLocks noChangeArrowheads="1"/>
          </p:cNvSpPr>
          <p:nvPr/>
        </p:nvSpPr>
        <p:spPr bwMode="auto">
          <a:xfrm>
            <a:off x="1460897" y="2737247"/>
            <a:ext cx="49305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a:t>Default Cluster Sizes for FAT 32 Volumes</a:t>
            </a:r>
          </a:p>
        </p:txBody>
      </p:sp>
    </p:spTree>
    <p:extLst>
      <p:ext uri="{BB962C8B-B14F-4D97-AF65-F5344CB8AC3E}">
        <p14:creationId xmlns:p14="http://schemas.microsoft.com/office/powerpoint/2010/main" val="1205113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smtClean="0"/>
              <a:t>FAT –Directory Entry Example</a:t>
            </a:r>
          </a:p>
        </p:txBody>
      </p:sp>
      <p:pic>
        <p:nvPicPr>
          <p:cNvPr id="46083" name="Picture 7" descr="C:\Users\pcastill\Pictures\fig919_01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429" y="1690688"/>
            <a:ext cx="8637860" cy="41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608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pPr eaLnBrk="1" hangingPunct="1"/>
            <a:r>
              <a:rPr lang="en-US" altLang="en-US" smtClean="0"/>
              <a:t>Virtual File Systems</a:t>
            </a:r>
          </a:p>
        </p:txBody>
      </p:sp>
      <p:sp>
        <p:nvSpPr>
          <p:cNvPr id="48131" name="Rectangle 3"/>
          <p:cNvSpPr>
            <a:spLocks noGrp="1" noChangeArrowheads="1"/>
          </p:cNvSpPr>
          <p:nvPr>
            <p:ph idx="1"/>
          </p:nvPr>
        </p:nvSpPr>
        <p:spPr>
          <a:xfrm>
            <a:off x="838200" y="1568048"/>
            <a:ext cx="10515600" cy="4351338"/>
          </a:xfrm>
        </p:spPr>
        <p:txBody>
          <a:bodyPr/>
          <a:lstStyle/>
          <a:p>
            <a:pPr>
              <a:buFont typeface="Wingdings" panose="05000000000000000000" pitchFamily="2" charset="2"/>
              <a:buChar char="§"/>
            </a:pPr>
            <a:r>
              <a:rPr lang="en-US" altLang="en-US" sz="2400" dirty="0">
                <a:latin typeface="Verdana" panose="020B0604030504040204" pitchFamily="34" charset="0"/>
                <a:ea typeface="Verdana" panose="020B0604030504040204" pitchFamily="34" charset="0"/>
                <a:cs typeface="Times New Roman" panose="02020603050405020304" pitchFamily="18" charset="0"/>
              </a:rPr>
              <a:t>Virtual File Systems (VFS) on Unix provide an object-oriented way of implementing file systems. It is compatible with other File Systems</a:t>
            </a:r>
          </a:p>
          <a:p>
            <a:pPr>
              <a:buFont typeface="Wingdings" panose="05000000000000000000" pitchFamily="2" charset="2"/>
              <a:buChar char="§"/>
            </a:pPr>
            <a:r>
              <a:rPr lang="en-US" altLang="en-US" sz="2400" dirty="0">
                <a:latin typeface="Verdana" panose="020B0604030504040204" pitchFamily="34" charset="0"/>
                <a:ea typeface="Verdana" panose="020B0604030504040204" pitchFamily="34" charset="0"/>
                <a:cs typeface="Times New Roman" panose="02020603050405020304" pitchFamily="18" charset="0"/>
              </a:rPr>
              <a:t>VFS allows the same system call interface (the API) to be used for different types of file systems</a:t>
            </a:r>
          </a:p>
          <a:p>
            <a:pPr lvl="1">
              <a:buFont typeface="Wingdings" panose="05000000000000000000" pitchFamily="2" charset="2"/>
              <a:buChar char="§"/>
            </a:pPr>
            <a:r>
              <a:rPr lang="en-US" altLang="en-US" dirty="0">
                <a:latin typeface="Verdana" panose="020B0604030504040204" pitchFamily="34" charset="0"/>
                <a:ea typeface="Verdana" panose="020B0604030504040204" pitchFamily="34" charset="0"/>
                <a:cs typeface="Times New Roman" panose="02020603050405020304" pitchFamily="18" charset="0"/>
              </a:rPr>
              <a:t>Separates file-system generic operations from implementation details</a:t>
            </a:r>
          </a:p>
          <a:p>
            <a:pPr lvl="1">
              <a:buFont typeface="Wingdings" panose="05000000000000000000" pitchFamily="2" charset="2"/>
              <a:buChar char="§"/>
            </a:pPr>
            <a:r>
              <a:rPr lang="en-US" altLang="en-US" dirty="0">
                <a:latin typeface="Verdana" panose="020B0604030504040204" pitchFamily="34" charset="0"/>
                <a:ea typeface="Verdana" panose="020B0604030504040204" pitchFamily="34" charset="0"/>
                <a:cs typeface="Times New Roman" panose="02020603050405020304" pitchFamily="18" charset="0"/>
              </a:rPr>
              <a:t>Implementation can be one of many file systems types, or network file system</a:t>
            </a:r>
          </a:p>
        </p:txBody>
      </p:sp>
    </p:spTree>
    <p:extLst>
      <p:ext uri="{BB962C8B-B14F-4D97-AF65-F5344CB8AC3E}">
        <p14:creationId xmlns:p14="http://schemas.microsoft.com/office/powerpoint/2010/main" val="31624466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a:bodyPr>
          <a:lstStyle/>
          <a:p>
            <a:pPr eaLnBrk="1" hangingPunct="1"/>
            <a:r>
              <a:rPr lang="en-US" altLang="en-US" smtClean="0"/>
              <a:t>Schematic View of Virtual File System</a:t>
            </a:r>
            <a:endParaRPr lang="en-US" altLang="en-US" sz="2550"/>
          </a:p>
        </p:txBody>
      </p:sp>
      <p:pic>
        <p:nvPicPr>
          <p:cNvPr id="5017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300" y="1690688"/>
            <a:ext cx="6605588" cy="441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0295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6"/>
          <p:cNvSpPr>
            <a:spLocks noGrp="1"/>
          </p:cNvSpPr>
          <p:nvPr>
            <p:ph type="title"/>
          </p:nvPr>
        </p:nvSpPr>
        <p:spPr/>
        <p:txBody>
          <a:bodyPr/>
          <a:lstStyle/>
          <a:p>
            <a:r>
              <a:rPr lang="en-US" altLang="en-US" smtClean="0"/>
              <a:t>Windows- Types of Files </a:t>
            </a:r>
          </a:p>
        </p:txBody>
      </p:sp>
      <p:pic>
        <p:nvPicPr>
          <p:cNvPr id="92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404" y="1442669"/>
            <a:ext cx="4695825" cy="4321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186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dirty="0" smtClean="0"/>
              <a:t>Allocation Methods </a:t>
            </a:r>
          </a:p>
        </p:txBody>
      </p:sp>
      <p:sp>
        <p:nvSpPr>
          <p:cNvPr id="52227" name="Content Placeholder 2"/>
          <p:cNvSpPr>
            <a:spLocks noGrp="1"/>
          </p:cNvSpPr>
          <p:nvPr>
            <p:ph idx="1"/>
          </p:nvPr>
        </p:nvSpPr>
        <p:spPr>
          <a:xfrm>
            <a:off x="838200" y="1477896"/>
            <a:ext cx="10515600" cy="4351338"/>
          </a:xfrm>
        </p:spPr>
        <p:txBody>
          <a:bodyPr/>
          <a:lstStyle/>
          <a:p>
            <a:pPr>
              <a:buFont typeface="Wingdings" panose="05000000000000000000" pitchFamily="2" charset="2"/>
              <a:buChar char="§"/>
            </a:pPr>
            <a:r>
              <a:rPr lang="en-US" altLang="en-US" sz="2400" dirty="0">
                <a:latin typeface="Verdana" panose="020B0604030504040204" pitchFamily="34" charset="0"/>
                <a:ea typeface="Verdana" panose="020B0604030504040204" pitchFamily="34" charset="0"/>
                <a:cs typeface="Times New Roman" panose="02020603050405020304" pitchFamily="18" charset="0"/>
              </a:rPr>
              <a:t>An allocation method refers to how disk blocks are allocated for files:</a:t>
            </a:r>
          </a:p>
          <a:p>
            <a:pPr>
              <a:buFont typeface="Wingdings" panose="05000000000000000000" pitchFamily="2" charset="2"/>
              <a:buChar char="§"/>
            </a:pPr>
            <a:r>
              <a:rPr lang="en-US" altLang="en-US" sz="2400" dirty="0">
                <a:latin typeface="Verdana" panose="020B0604030504040204" pitchFamily="34" charset="0"/>
                <a:ea typeface="Verdana" panose="020B0604030504040204" pitchFamily="34" charset="0"/>
                <a:cs typeface="Times New Roman" panose="02020603050405020304" pitchFamily="18" charset="0"/>
              </a:rPr>
              <a:t>The Allocation methods are:</a:t>
            </a:r>
          </a:p>
          <a:p>
            <a:pPr lvl="1">
              <a:buFont typeface="Wingdings" panose="05000000000000000000" pitchFamily="2" charset="2"/>
              <a:buChar char="§"/>
            </a:pPr>
            <a:r>
              <a:rPr lang="en-US" altLang="en-US" dirty="0">
                <a:latin typeface="Verdana" panose="020B0604030504040204" pitchFamily="34" charset="0"/>
                <a:ea typeface="Verdana" panose="020B0604030504040204" pitchFamily="34" charset="0"/>
                <a:cs typeface="Times New Roman" panose="02020603050405020304" pitchFamily="18" charset="0"/>
              </a:rPr>
              <a:t>Contiguous</a:t>
            </a:r>
          </a:p>
          <a:p>
            <a:pPr lvl="1">
              <a:buFont typeface="Wingdings" panose="05000000000000000000" pitchFamily="2" charset="2"/>
              <a:buChar char="§"/>
            </a:pPr>
            <a:r>
              <a:rPr lang="en-US" altLang="en-US" dirty="0">
                <a:latin typeface="Verdana" panose="020B0604030504040204" pitchFamily="34" charset="0"/>
                <a:ea typeface="Verdana" panose="020B0604030504040204" pitchFamily="34" charset="0"/>
                <a:cs typeface="Times New Roman" panose="02020603050405020304" pitchFamily="18" charset="0"/>
              </a:rPr>
              <a:t>Linked</a:t>
            </a:r>
          </a:p>
          <a:p>
            <a:pPr lvl="1">
              <a:buFont typeface="Wingdings" panose="05000000000000000000" pitchFamily="2" charset="2"/>
              <a:buChar char="§"/>
            </a:pPr>
            <a:r>
              <a:rPr lang="en-US" altLang="en-US" dirty="0">
                <a:latin typeface="Verdana" panose="020B0604030504040204" pitchFamily="34" charset="0"/>
                <a:ea typeface="Verdana" panose="020B0604030504040204" pitchFamily="34" charset="0"/>
                <a:cs typeface="Times New Roman" panose="02020603050405020304" pitchFamily="18" charset="0"/>
              </a:rPr>
              <a:t>Index</a:t>
            </a:r>
          </a:p>
        </p:txBody>
      </p:sp>
    </p:spTree>
    <p:extLst>
      <p:ext uri="{BB962C8B-B14F-4D97-AF65-F5344CB8AC3E}">
        <p14:creationId xmlns:p14="http://schemas.microsoft.com/office/powerpoint/2010/main" val="40427217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smtClean="0"/>
              <a:t>Contiguous Allocation</a:t>
            </a:r>
          </a:p>
        </p:txBody>
      </p:sp>
      <p:sp>
        <p:nvSpPr>
          <p:cNvPr id="53251" name="Rectangle 3"/>
          <p:cNvSpPr>
            <a:spLocks noGrp="1" noChangeArrowheads="1"/>
          </p:cNvSpPr>
          <p:nvPr>
            <p:ph idx="1"/>
          </p:nvPr>
        </p:nvSpPr>
        <p:spPr>
          <a:xfrm>
            <a:off x="838200" y="1490774"/>
            <a:ext cx="10515600" cy="4351338"/>
          </a:xfrm>
        </p:spPr>
        <p:txBody>
          <a:bodyPr/>
          <a:lstStyle/>
          <a:p>
            <a:pPr>
              <a:buFont typeface="Wingdings" panose="05000000000000000000" pitchFamily="2" charset="2"/>
              <a:buChar char="§"/>
            </a:pPr>
            <a:r>
              <a:rPr lang="en-US" altLang="en-US" sz="2100" b="1" dirty="0">
                <a:solidFill>
                  <a:srgbClr val="FF0000"/>
                </a:solidFill>
                <a:latin typeface="Times New Roman" panose="02020603050405020304" pitchFamily="18" charset="0"/>
                <a:cs typeface="Times New Roman" panose="02020603050405020304" pitchFamily="18" charset="0"/>
              </a:rPr>
              <a:t>Contiguous allocation </a:t>
            </a:r>
            <a:r>
              <a:rPr lang="en-US" altLang="en-US" sz="2100" dirty="0">
                <a:solidFill>
                  <a:srgbClr val="000000"/>
                </a:solidFill>
                <a:latin typeface="Times New Roman" panose="02020603050405020304" pitchFamily="18" charset="0"/>
                <a:cs typeface="Times New Roman" panose="02020603050405020304" pitchFamily="18" charset="0"/>
              </a:rPr>
              <a:t>– </a:t>
            </a:r>
            <a:r>
              <a:rPr lang="en-US" altLang="en-US" sz="2100" dirty="0">
                <a:latin typeface="Times New Roman" panose="02020603050405020304" pitchFamily="18" charset="0"/>
                <a:cs typeface="Times New Roman" panose="02020603050405020304" pitchFamily="18" charset="0"/>
              </a:rPr>
              <a:t>each file occupies set of contiguous blocks</a:t>
            </a:r>
          </a:p>
          <a:p>
            <a:pPr lvl="1">
              <a:buFont typeface="Wingdings" panose="05000000000000000000" pitchFamily="2" charset="2"/>
              <a:buChar char="§"/>
            </a:pPr>
            <a:r>
              <a:rPr lang="en-US" altLang="en-US" sz="2100" dirty="0">
                <a:latin typeface="Times New Roman" panose="02020603050405020304" pitchFamily="18" charset="0"/>
                <a:cs typeface="Times New Roman" panose="02020603050405020304" pitchFamily="18" charset="0"/>
              </a:rPr>
              <a:t>Best performance in most cases</a:t>
            </a:r>
          </a:p>
          <a:p>
            <a:pPr lvl="1">
              <a:buFont typeface="Wingdings" panose="05000000000000000000" pitchFamily="2" charset="2"/>
              <a:buChar char="§"/>
            </a:pPr>
            <a:r>
              <a:rPr lang="en-US" altLang="en-US" sz="2100" dirty="0">
                <a:latin typeface="Times New Roman" panose="02020603050405020304" pitchFamily="18" charset="0"/>
                <a:cs typeface="Times New Roman" panose="02020603050405020304" pitchFamily="18" charset="0"/>
              </a:rPr>
              <a:t>Simple – only starting location (block #) and length (number of blocks) are required</a:t>
            </a:r>
          </a:p>
          <a:p>
            <a:pPr lvl="1">
              <a:buFont typeface="Wingdings" panose="05000000000000000000" pitchFamily="2" charset="2"/>
              <a:buChar char="§"/>
            </a:pPr>
            <a:r>
              <a:rPr lang="en-US" altLang="en-US" sz="2100" dirty="0">
                <a:latin typeface="Times New Roman" panose="02020603050405020304" pitchFamily="18" charset="0"/>
                <a:cs typeface="Times New Roman" panose="02020603050405020304" pitchFamily="18" charset="0"/>
              </a:rPr>
              <a:t>Problems includes: </a:t>
            </a:r>
          </a:p>
          <a:p>
            <a:pPr lvl="2">
              <a:buFont typeface="Wingdings" panose="05000000000000000000" pitchFamily="2" charset="2"/>
              <a:buChar char="§"/>
            </a:pPr>
            <a:r>
              <a:rPr lang="en-US" altLang="en-US" sz="2100" dirty="0">
                <a:latin typeface="Times New Roman" panose="02020603050405020304" pitchFamily="18" charset="0"/>
                <a:cs typeface="Times New Roman" panose="02020603050405020304" pitchFamily="18" charset="0"/>
              </a:rPr>
              <a:t>finding space for file, </a:t>
            </a:r>
          </a:p>
          <a:p>
            <a:pPr lvl="2">
              <a:buFont typeface="Wingdings" panose="05000000000000000000" pitchFamily="2" charset="2"/>
              <a:buChar char="§"/>
            </a:pPr>
            <a:r>
              <a:rPr lang="en-US" altLang="en-US" sz="2100" dirty="0">
                <a:latin typeface="Times New Roman" panose="02020603050405020304" pitchFamily="18" charset="0"/>
                <a:cs typeface="Times New Roman" panose="02020603050405020304" pitchFamily="18" charset="0"/>
              </a:rPr>
              <a:t>knowing file size, </a:t>
            </a:r>
          </a:p>
          <a:p>
            <a:pPr lvl="2">
              <a:buFont typeface="Wingdings" panose="05000000000000000000" pitchFamily="2" charset="2"/>
              <a:buChar char="§"/>
            </a:pPr>
            <a:r>
              <a:rPr lang="en-US" altLang="en-US" sz="2100" dirty="0">
                <a:latin typeface="Times New Roman" panose="02020603050405020304" pitchFamily="18" charset="0"/>
                <a:cs typeface="Times New Roman" panose="02020603050405020304" pitchFamily="18" charset="0"/>
              </a:rPr>
              <a:t>external fragmentation.</a:t>
            </a:r>
          </a:p>
        </p:txBody>
      </p:sp>
    </p:spTree>
    <p:extLst>
      <p:ext uri="{BB962C8B-B14F-4D97-AF65-F5344CB8AC3E}">
        <p14:creationId xmlns:p14="http://schemas.microsoft.com/office/powerpoint/2010/main" val="14631063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pPr eaLnBrk="1" hangingPunct="1"/>
            <a:r>
              <a:rPr lang="en-US" altLang="en-US" smtClean="0"/>
              <a:t>Contiguous Allocation of Disk Space</a:t>
            </a:r>
            <a:endParaRPr lang="en-US" altLang="en-US" sz="2550"/>
          </a:p>
        </p:txBody>
      </p:sp>
      <p:pic>
        <p:nvPicPr>
          <p:cNvPr id="5529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5910" y="1584101"/>
            <a:ext cx="5315353" cy="4282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43135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a:bodyPr>
          <a:lstStyle/>
          <a:p>
            <a:pPr eaLnBrk="1" hangingPunct="1"/>
            <a:r>
              <a:rPr lang="en-US" altLang="en-US" smtClean="0"/>
              <a:t>Extent-Based Systems</a:t>
            </a:r>
          </a:p>
        </p:txBody>
      </p:sp>
      <p:sp>
        <p:nvSpPr>
          <p:cNvPr id="57347" name="Rectangle 3"/>
          <p:cNvSpPr>
            <a:spLocks noGrp="1" noChangeArrowheads="1"/>
          </p:cNvSpPr>
          <p:nvPr>
            <p:ph idx="1"/>
          </p:nvPr>
        </p:nvSpPr>
        <p:spPr>
          <a:xfrm>
            <a:off x="838200" y="1439259"/>
            <a:ext cx="10515600" cy="4351338"/>
          </a:xfrm>
        </p:spPr>
        <p:txBody>
          <a:bodyPr>
            <a:normAutofit/>
          </a:bodyPr>
          <a:lstStyle/>
          <a:p>
            <a:pPr>
              <a:buFont typeface="Wingdings" panose="05000000000000000000" pitchFamily="2" charset="2"/>
              <a:buChar char="§"/>
            </a:pPr>
            <a:r>
              <a:rPr lang="en-US" altLang="en-US" sz="2000" dirty="0">
                <a:latin typeface="Verdana" panose="020B0604030504040204" pitchFamily="34" charset="0"/>
                <a:ea typeface="Verdana" panose="020B0604030504040204" pitchFamily="34" charset="0"/>
                <a:cs typeface="Times New Roman" panose="02020603050405020304" pitchFamily="18" charset="0"/>
              </a:rPr>
              <a:t>Many newer file systems (i.e., </a:t>
            </a:r>
            <a:r>
              <a:rPr lang="en-US" altLang="en-US" sz="2000" dirty="0" smtClean="0">
                <a:latin typeface="Verdana" panose="020B0604030504040204" pitchFamily="34" charset="0"/>
                <a:ea typeface="Verdana" panose="020B0604030504040204" pitchFamily="34" charset="0"/>
                <a:cs typeface="Times New Roman" panose="02020603050405020304" pitchFamily="18" charset="0"/>
              </a:rPr>
              <a:t>ext4 ,Veritas </a:t>
            </a:r>
            <a:r>
              <a:rPr lang="en-US" altLang="en-US" sz="2000" dirty="0">
                <a:latin typeface="Verdana" panose="020B0604030504040204" pitchFamily="34" charset="0"/>
                <a:ea typeface="Verdana" panose="020B0604030504040204" pitchFamily="34" charset="0"/>
                <a:cs typeface="Times New Roman" panose="02020603050405020304" pitchFamily="18" charset="0"/>
              </a:rPr>
              <a:t>File System) use a modified contiguous allocation scheme</a:t>
            </a:r>
          </a:p>
          <a:p>
            <a:pPr>
              <a:buFont typeface="Wingdings" panose="05000000000000000000" pitchFamily="2" charset="2"/>
              <a:buChar char="§"/>
            </a:pPr>
            <a:r>
              <a:rPr lang="en-US" altLang="en-US" sz="2000" dirty="0">
                <a:latin typeface="Verdana" panose="020B0604030504040204" pitchFamily="34" charset="0"/>
                <a:ea typeface="Verdana" panose="020B0604030504040204" pitchFamily="34" charset="0"/>
                <a:cs typeface="Times New Roman" panose="02020603050405020304" pitchFamily="18" charset="0"/>
              </a:rPr>
              <a:t>Extent-based file systems allocate disk blocks in extents</a:t>
            </a:r>
          </a:p>
          <a:p>
            <a:pPr>
              <a:buFont typeface="Wingdings" panose="05000000000000000000" pitchFamily="2" charset="2"/>
              <a:buChar char="§"/>
            </a:pPr>
            <a:r>
              <a:rPr lang="en-US" altLang="en-US" sz="2000" dirty="0">
                <a:latin typeface="Verdana" panose="020B0604030504040204" pitchFamily="34" charset="0"/>
                <a:ea typeface="Verdana" panose="020B0604030504040204" pitchFamily="34" charset="0"/>
                <a:cs typeface="Times New Roman" panose="02020603050405020304" pitchFamily="18" charset="0"/>
              </a:rPr>
              <a:t>An </a:t>
            </a:r>
            <a:r>
              <a:rPr lang="en-US" altLang="en-US" sz="2000"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extent</a:t>
            </a:r>
            <a:r>
              <a:rPr lang="en-US" altLang="en-US" sz="2000" dirty="0">
                <a:solidFill>
                  <a:srgbClr val="FF0000"/>
                </a:solidFill>
                <a:latin typeface="Verdana" panose="020B0604030504040204" pitchFamily="34" charset="0"/>
                <a:ea typeface="Verdana" panose="020B0604030504040204" pitchFamily="34" charset="0"/>
                <a:cs typeface="Times New Roman" panose="02020603050405020304" pitchFamily="18" charset="0"/>
              </a:rPr>
              <a:t> </a:t>
            </a:r>
            <a:r>
              <a:rPr lang="en-US" altLang="en-US" sz="2000" dirty="0">
                <a:latin typeface="Verdana" panose="020B0604030504040204" pitchFamily="34" charset="0"/>
                <a:ea typeface="Verdana" panose="020B0604030504040204" pitchFamily="34" charset="0"/>
                <a:cs typeface="Times New Roman" panose="02020603050405020304" pitchFamily="18" charset="0"/>
              </a:rPr>
              <a:t>is a contiguous block of disks</a:t>
            </a:r>
          </a:p>
          <a:p>
            <a:pPr lvl="1">
              <a:buFont typeface="Wingdings" panose="05000000000000000000" pitchFamily="2" charset="2"/>
              <a:buChar char="§"/>
            </a:pPr>
            <a:r>
              <a:rPr lang="en-US" altLang="en-US" sz="2000" dirty="0">
                <a:latin typeface="Verdana" panose="020B0604030504040204" pitchFamily="34" charset="0"/>
                <a:ea typeface="Verdana" panose="020B0604030504040204" pitchFamily="34" charset="0"/>
                <a:cs typeface="Times New Roman" panose="02020603050405020304" pitchFamily="18" charset="0"/>
              </a:rPr>
              <a:t>Extents are allocated for file allocation</a:t>
            </a:r>
          </a:p>
          <a:p>
            <a:pPr lvl="1">
              <a:buFont typeface="Wingdings" panose="05000000000000000000" pitchFamily="2" charset="2"/>
              <a:buChar char="§"/>
            </a:pPr>
            <a:r>
              <a:rPr lang="en-US" altLang="en-US" sz="2000" dirty="0">
                <a:latin typeface="Verdana" panose="020B0604030504040204" pitchFamily="34" charset="0"/>
                <a:ea typeface="Verdana" panose="020B0604030504040204" pitchFamily="34" charset="0"/>
                <a:cs typeface="Times New Roman" panose="02020603050405020304" pitchFamily="18" charset="0"/>
              </a:rPr>
              <a:t>A file consists of one or more extents</a:t>
            </a:r>
          </a:p>
        </p:txBody>
      </p:sp>
    </p:spTree>
    <p:extLst>
      <p:ext uri="{BB962C8B-B14F-4D97-AF65-F5344CB8AC3E}">
        <p14:creationId xmlns:p14="http://schemas.microsoft.com/office/powerpoint/2010/main" val="25879518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dirty="0" smtClean="0"/>
              <a:t>Linked Allocation</a:t>
            </a:r>
          </a:p>
        </p:txBody>
      </p:sp>
      <p:sp>
        <p:nvSpPr>
          <p:cNvPr id="59395" name="Content Placeholder 2"/>
          <p:cNvSpPr>
            <a:spLocks noGrp="1"/>
          </p:cNvSpPr>
          <p:nvPr>
            <p:ph idx="1"/>
          </p:nvPr>
        </p:nvSpPr>
        <p:spPr>
          <a:xfrm>
            <a:off x="838200" y="1465017"/>
            <a:ext cx="10515600" cy="4351338"/>
          </a:xfrm>
        </p:spPr>
        <p:txBody>
          <a:bodyPr/>
          <a:lstStyle/>
          <a:p>
            <a:pPr>
              <a:buFont typeface="Wingdings" panose="05000000000000000000" pitchFamily="2" charset="2"/>
              <a:buChar char="§"/>
            </a:pPr>
            <a:r>
              <a:rPr lang="en-US" altLang="en-US" sz="2100"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Linked allocation </a:t>
            </a:r>
            <a:r>
              <a:rPr lang="en-US" altLang="en-US" sz="2100" dirty="0">
                <a:solidFill>
                  <a:srgbClr val="000000"/>
                </a:solidFill>
                <a:latin typeface="Verdana" panose="020B0604030504040204" pitchFamily="34" charset="0"/>
                <a:ea typeface="Verdana" panose="020B0604030504040204" pitchFamily="34" charset="0"/>
                <a:cs typeface="Times New Roman" panose="02020603050405020304" pitchFamily="18" charset="0"/>
              </a:rPr>
              <a:t>– each file a linked list of blocks</a:t>
            </a:r>
          </a:p>
          <a:p>
            <a:pPr lvl="1">
              <a:buFont typeface="Wingdings" panose="05000000000000000000" pitchFamily="2" charset="2"/>
              <a:buChar char="§"/>
            </a:pPr>
            <a:r>
              <a:rPr lang="en-US" altLang="en-US" sz="2100" dirty="0">
                <a:solidFill>
                  <a:srgbClr val="000000"/>
                </a:solidFill>
                <a:latin typeface="Verdana" panose="020B0604030504040204" pitchFamily="34" charset="0"/>
                <a:ea typeface="Verdana" panose="020B0604030504040204" pitchFamily="34" charset="0"/>
                <a:cs typeface="Times New Roman" panose="02020603050405020304" pitchFamily="18" charset="0"/>
              </a:rPr>
              <a:t>File ends at nil pointer</a:t>
            </a:r>
          </a:p>
          <a:p>
            <a:pPr lvl="1">
              <a:buFont typeface="Wingdings" panose="05000000000000000000" pitchFamily="2" charset="2"/>
              <a:buChar char="§"/>
            </a:pPr>
            <a:r>
              <a:rPr lang="en-US" altLang="en-US" sz="2100" dirty="0">
                <a:solidFill>
                  <a:srgbClr val="000000"/>
                </a:solidFill>
                <a:latin typeface="Verdana" panose="020B0604030504040204" pitchFamily="34" charset="0"/>
                <a:ea typeface="Verdana" panose="020B0604030504040204" pitchFamily="34" charset="0"/>
                <a:cs typeface="Times New Roman" panose="02020603050405020304" pitchFamily="18" charset="0"/>
              </a:rPr>
              <a:t>No external fragmentation</a:t>
            </a:r>
          </a:p>
          <a:p>
            <a:pPr lvl="1">
              <a:buFont typeface="Wingdings" panose="05000000000000000000" pitchFamily="2" charset="2"/>
              <a:buChar char="§"/>
            </a:pPr>
            <a:r>
              <a:rPr lang="en-US" altLang="en-US" sz="2100" dirty="0">
                <a:solidFill>
                  <a:srgbClr val="000000"/>
                </a:solidFill>
                <a:latin typeface="Verdana" panose="020B0604030504040204" pitchFamily="34" charset="0"/>
                <a:ea typeface="Verdana" panose="020B0604030504040204" pitchFamily="34" charset="0"/>
                <a:cs typeface="Times New Roman" panose="02020603050405020304" pitchFamily="18" charset="0"/>
              </a:rPr>
              <a:t>Each block contains pointer to next block</a:t>
            </a:r>
          </a:p>
          <a:p>
            <a:pPr lvl="1">
              <a:buFont typeface="Wingdings" panose="05000000000000000000" pitchFamily="2" charset="2"/>
              <a:buChar char="§"/>
            </a:pPr>
            <a:r>
              <a:rPr lang="en-US" altLang="en-US" sz="2100" dirty="0">
                <a:solidFill>
                  <a:srgbClr val="000000"/>
                </a:solidFill>
                <a:latin typeface="Verdana" panose="020B0604030504040204" pitchFamily="34" charset="0"/>
                <a:ea typeface="Verdana" panose="020B0604030504040204" pitchFamily="34" charset="0"/>
                <a:cs typeface="Times New Roman" panose="02020603050405020304" pitchFamily="18" charset="0"/>
              </a:rPr>
              <a:t>Free space management system called when new block needed</a:t>
            </a:r>
          </a:p>
          <a:p>
            <a:pPr lvl="1">
              <a:buFont typeface="Wingdings" panose="05000000000000000000" pitchFamily="2" charset="2"/>
              <a:buChar char="§"/>
            </a:pPr>
            <a:r>
              <a:rPr lang="en-US" altLang="en-US" sz="2100" dirty="0">
                <a:solidFill>
                  <a:srgbClr val="000000"/>
                </a:solidFill>
                <a:latin typeface="Verdana" panose="020B0604030504040204" pitchFamily="34" charset="0"/>
                <a:ea typeface="Verdana" panose="020B0604030504040204" pitchFamily="34" charset="0"/>
                <a:cs typeface="Times New Roman" panose="02020603050405020304" pitchFamily="18" charset="0"/>
              </a:rPr>
              <a:t>Improve efficiency by clustering blocks into groups but increases internal fragmentation</a:t>
            </a:r>
          </a:p>
          <a:p>
            <a:pPr lvl="1">
              <a:buFont typeface="Wingdings" panose="05000000000000000000" pitchFamily="2" charset="2"/>
              <a:buChar char="§"/>
            </a:pPr>
            <a:r>
              <a:rPr lang="en-US" altLang="en-US" sz="2100" dirty="0">
                <a:solidFill>
                  <a:srgbClr val="000000"/>
                </a:solidFill>
                <a:latin typeface="Verdana" panose="020B0604030504040204" pitchFamily="34" charset="0"/>
                <a:ea typeface="Verdana" panose="020B0604030504040204" pitchFamily="34" charset="0"/>
                <a:cs typeface="Times New Roman" panose="02020603050405020304" pitchFamily="18" charset="0"/>
              </a:rPr>
              <a:t>Locating a block can take many I/</a:t>
            </a:r>
            <a:r>
              <a:rPr lang="en-US" altLang="en-US" sz="2100" dirty="0" err="1">
                <a:solidFill>
                  <a:srgbClr val="000000"/>
                </a:solidFill>
                <a:latin typeface="Verdana" panose="020B0604030504040204" pitchFamily="34" charset="0"/>
                <a:ea typeface="Verdana" panose="020B0604030504040204" pitchFamily="34" charset="0"/>
                <a:cs typeface="Times New Roman" panose="02020603050405020304" pitchFamily="18" charset="0"/>
              </a:rPr>
              <a:t>Os</a:t>
            </a:r>
            <a:r>
              <a:rPr lang="en-US" altLang="en-US" sz="2100" dirty="0">
                <a:solidFill>
                  <a:srgbClr val="000000"/>
                </a:solidFill>
                <a:latin typeface="Verdana" panose="020B0604030504040204" pitchFamily="34" charset="0"/>
                <a:ea typeface="Verdana" panose="020B0604030504040204" pitchFamily="34" charset="0"/>
                <a:cs typeface="Times New Roman" panose="02020603050405020304" pitchFamily="18" charset="0"/>
              </a:rPr>
              <a:t> and disk seeks</a:t>
            </a:r>
          </a:p>
          <a:p>
            <a:pPr>
              <a:buFont typeface="Wingdings" panose="05000000000000000000" pitchFamily="2" charset="2"/>
              <a:buChar char="§"/>
            </a:pPr>
            <a:endParaRPr lang="en-US" altLang="en-US" sz="1800" dirty="0">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7065079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pPr eaLnBrk="1" hangingPunct="1"/>
            <a:r>
              <a:rPr lang="en-US" altLang="en-US" smtClean="0"/>
              <a:t>Linked Allocation</a:t>
            </a:r>
            <a:endParaRPr lang="en-US" altLang="en-US" sz="2550"/>
          </a:p>
        </p:txBody>
      </p:sp>
      <p:pic>
        <p:nvPicPr>
          <p:cNvPr id="604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999" y="1558343"/>
            <a:ext cx="5257604" cy="4381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3558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normAutofit/>
          </a:bodyPr>
          <a:lstStyle/>
          <a:p>
            <a:r>
              <a:rPr lang="en-US" altLang="en-US" smtClean="0"/>
              <a:t>FAT is an e.g. of Linked Allocation </a:t>
            </a:r>
          </a:p>
        </p:txBody>
      </p:sp>
      <p:sp>
        <p:nvSpPr>
          <p:cNvPr id="4" name="Rectangle 3"/>
          <p:cNvSpPr>
            <a:spLocks noGrp="1" noChangeArrowheads="1"/>
          </p:cNvSpPr>
          <p:nvPr>
            <p:ph idx="1"/>
          </p:nvPr>
        </p:nvSpPr>
        <p:spPr>
          <a:xfrm>
            <a:off x="838200" y="1426380"/>
            <a:ext cx="10515600" cy="4351338"/>
          </a:xfrm>
        </p:spPr>
        <p:txBody>
          <a:bodyPr/>
          <a:lstStyle/>
          <a:p>
            <a:pPr eaLnBrk="1" hangingPunct="1">
              <a:buFont typeface="Wingdings" panose="05000000000000000000" pitchFamily="2" charset="2"/>
              <a:buChar char="q"/>
              <a:defRPr/>
            </a:pPr>
            <a:r>
              <a:rPr lang="en-US" sz="2100" dirty="0">
                <a:latin typeface="Verdana" panose="020B0604030504040204" pitchFamily="34" charset="0"/>
                <a:ea typeface="Verdana" panose="020B0604030504040204" pitchFamily="34" charset="0"/>
                <a:cs typeface="Times New Roman" panose="02020603050405020304" pitchFamily="18" charset="0"/>
              </a:rPr>
              <a:t>FAT (File Allocation Table) file systems are a legacy format that originated in DOS and Windows 9x</a:t>
            </a:r>
          </a:p>
          <a:p>
            <a:pPr eaLnBrk="1" hangingPunct="1">
              <a:buFont typeface="Wingdings" panose="05000000000000000000" pitchFamily="2" charset="2"/>
              <a:buChar char="q"/>
              <a:defRPr/>
            </a:pPr>
            <a:r>
              <a:rPr lang="en-US" sz="2100" dirty="0">
                <a:latin typeface="Verdana" panose="020B0604030504040204" pitchFamily="34" charset="0"/>
                <a:ea typeface="Verdana" panose="020B0604030504040204" pitchFamily="34" charset="0"/>
                <a:cs typeface="Times New Roman" panose="02020603050405020304" pitchFamily="18" charset="0"/>
              </a:rPr>
              <a:t>Reasons why Windows supports FAT file systems:</a:t>
            </a:r>
          </a:p>
          <a:p>
            <a:pPr lvl="1" eaLnBrk="1" hangingPunct="1">
              <a:buFont typeface="Wingdings" panose="05000000000000000000" pitchFamily="2" charset="2"/>
              <a:buChar char="q"/>
              <a:defRPr/>
            </a:pPr>
            <a:r>
              <a:rPr lang="en-US" sz="1800" dirty="0">
                <a:latin typeface="Verdana" panose="020B0604030504040204" pitchFamily="34" charset="0"/>
                <a:ea typeface="Verdana" panose="020B0604030504040204" pitchFamily="34" charset="0"/>
                <a:cs typeface="Times New Roman" panose="02020603050405020304" pitchFamily="18" charset="0"/>
              </a:rPr>
              <a:t>to enable upgrades from other versions of Windows</a:t>
            </a:r>
          </a:p>
          <a:p>
            <a:pPr lvl="1" eaLnBrk="1" hangingPunct="1">
              <a:buFont typeface="Wingdings" panose="05000000000000000000" pitchFamily="2" charset="2"/>
              <a:buChar char="q"/>
              <a:defRPr/>
            </a:pPr>
            <a:r>
              <a:rPr lang="en-US" sz="1800" dirty="0">
                <a:latin typeface="Verdana" panose="020B0604030504040204" pitchFamily="34" charset="0"/>
                <a:ea typeface="Verdana" panose="020B0604030504040204" pitchFamily="34" charset="0"/>
                <a:cs typeface="Times New Roman" panose="02020603050405020304" pitchFamily="18" charset="0"/>
              </a:rPr>
              <a:t>compatibility with other operating systems in </a:t>
            </a:r>
            <a:r>
              <a:rPr lang="en-US" sz="1800" dirty="0" err="1">
                <a:latin typeface="Verdana" panose="020B0604030504040204" pitchFamily="34" charset="0"/>
                <a:ea typeface="Verdana" panose="020B0604030504040204" pitchFamily="34" charset="0"/>
                <a:cs typeface="Times New Roman" panose="02020603050405020304" pitchFamily="18" charset="0"/>
              </a:rPr>
              <a:t>multiboot</a:t>
            </a:r>
            <a:r>
              <a:rPr lang="en-US" sz="1800" dirty="0">
                <a:latin typeface="Verdana" panose="020B0604030504040204" pitchFamily="34" charset="0"/>
                <a:ea typeface="Verdana" panose="020B0604030504040204" pitchFamily="34" charset="0"/>
                <a:cs typeface="Times New Roman" panose="02020603050405020304" pitchFamily="18" charset="0"/>
              </a:rPr>
              <a:t> systems</a:t>
            </a:r>
          </a:p>
          <a:p>
            <a:pPr eaLnBrk="1" hangingPunct="1">
              <a:buFont typeface="Wingdings" panose="05000000000000000000" pitchFamily="2" charset="2"/>
              <a:buChar char="q"/>
              <a:defRPr/>
            </a:pPr>
            <a:r>
              <a:rPr lang="en-US" sz="2100" dirty="0">
                <a:latin typeface="Verdana" panose="020B0604030504040204" pitchFamily="34" charset="0"/>
                <a:ea typeface="Verdana" panose="020B0604030504040204" pitchFamily="34" charset="0"/>
                <a:cs typeface="Times New Roman" panose="02020603050405020304" pitchFamily="18" charset="0"/>
              </a:rPr>
              <a:t>Each FAT format includes a number that indicates the number of bits the format uses to identify clusters on a disk</a:t>
            </a:r>
          </a:p>
          <a:p>
            <a:pPr eaLnBrk="1" hangingPunct="1">
              <a:buFont typeface="Monotype Sorts" pitchFamily="-84" charset="2"/>
              <a:buChar char="n"/>
              <a:defRPr/>
            </a:pPr>
            <a:endParaRPr lang="en-US" sz="1500" dirty="0"/>
          </a:p>
          <a:p>
            <a:pPr marL="0" indent="0">
              <a:buNone/>
              <a:defRPr/>
            </a:pPr>
            <a:endParaRPr lang="en-US" sz="1500" dirty="0"/>
          </a:p>
        </p:txBody>
      </p:sp>
      <p:sp>
        <p:nvSpPr>
          <p:cNvPr id="14" name="Rectangle 5"/>
          <p:cNvSpPr>
            <a:spLocks noChangeArrowheads="1"/>
          </p:cNvSpPr>
          <p:nvPr/>
        </p:nvSpPr>
        <p:spPr bwMode="auto">
          <a:xfrm>
            <a:off x="2318198" y="4159876"/>
            <a:ext cx="1403796" cy="640724"/>
          </a:xfrm>
          <a:prstGeom prst="rect">
            <a:avLst/>
          </a:prstGeom>
          <a:solidFill>
            <a:srgbClr val="FFCC00"/>
          </a:solidFill>
          <a:ln w="9525">
            <a:solidFill>
              <a:schemeClr val="tx1"/>
            </a:solidFill>
            <a:miter lim="800000"/>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r>
              <a:rPr kumimoji="0" lang="de-DE" altLang="en-US" sz="1200" dirty="0">
                <a:latin typeface="Arial" panose="020B0604020202020204" pitchFamily="34" charset="0"/>
              </a:rPr>
              <a:t>Boot sector</a:t>
            </a:r>
            <a:endParaRPr kumimoji="0" lang="en-US" altLang="en-US" sz="1200" dirty="0">
              <a:latin typeface="Arial" panose="020B0604020202020204" pitchFamily="34" charset="0"/>
            </a:endParaRPr>
          </a:p>
        </p:txBody>
      </p:sp>
      <p:sp>
        <p:nvSpPr>
          <p:cNvPr id="15" name="Rectangle 6"/>
          <p:cNvSpPr>
            <a:spLocks noChangeArrowheads="1"/>
          </p:cNvSpPr>
          <p:nvPr/>
        </p:nvSpPr>
        <p:spPr bwMode="auto">
          <a:xfrm>
            <a:off x="5158697" y="4159876"/>
            <a:ext cx="1726955" cy="640724"/>
          </a:xfrm>
          <a:prstGeom prst="rect">
            <a:avLst/>
          </a:prstGeom>
          <a:solidFill>
            <a:srgbClr val="00FF00"/>
          </a:solidFill>
          <a:ln w="9525">
            <a:solidFill>
              <a:schemeClr val="tx1"/>
            </a:solidFill>
            <a:miter lim="800000"/>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r>
              <a:rPr kumimoji="0" lang="de-DE" altLang="en-US" sz="1400" dirty="0">
                <a:latin typeface="Arial" panose="020B0604020202020204" pitchFamily="34" charset="0"/>
              </a:rPr>
              <a:t>File allocation </a:t>
            </a:r>
            <a:br>
              <a:rPr kumimoji="0" lang="de-DE" altLang="en-US" sz="1400" dirty="0">
                <a:latin typeface="Arial" panose="020B0604020202020204" pitchFamily="34" charset="0"/>
              </a:rPr>
            </a:br>
            <a:r>
              <a:rPr kumimoji="0" lang="de-DE" altLang="en-US" sz="1400" dirty="0">
                <a:latin typeface="Arial" panose="020B0604020202020204" pitchFamily="34" charset="0"/>
              </a:rPr>
              <a:t>table 2 (duplicate</a:t>
            </a:r>
            <a:r>
              <a:rPr kumimoji="0" lang="de-DE" altLang="en-US" sz="1050" dirty="0">
                <a:solidFill>
                  <a:schemeClr val="bg2"/>
                </a:solidFill>
                <a:latin typeface="Arial" panose="020B0604020202020204" pitchFamily="34" charset="0"/>
              </a:rPr>
              <a:t>)</a:t>
            </a:r>
            <a:endParaRPr kumimoji="0" lang="en-US" altLang="en-US" sz="1050" dirty="0">
              <a:solidFill>
                <a:schemeClr val="bg2"/>
              </a:solidFill>
              <a:latin typeface="Arial" panose="020B0604020202020204" pitchFamily="34" charset="0"/>
            </a:endParaRPr>
          </a:p>
        </p:txBody>
      </p:sp>
      <p:sp>
        <p:nvSpPr>
          <p:cNvPr id="16" name="Rectangle 7"/>
          <p:cNvSpPr>
            <a:spLocks noChangeArrowheads="1"/>
          </p:cNvSpPr>
          <p:nvPr/>
        </p:nvSpPr>
        <p:spPr bwMode="auto">
          <a:xfrm>
            <a:off x="3721994" y="4159876"/>
            <a:ext cx="1436703" cy="640724"/>
          </a:xfrm>
          <a:prstGeom prst="rect">
            <a:avLst/>
          </a:prstGeom>
          <a:solidFill>
            <a:srgbClr val="CCFF99"/>
          </a:solidFill>
          <a:ln w="9525">
            <a:solidFill>
              <a:schemeClr val="tx1"/>
            </a:solidFill>
            <a:miter lim="800000"/>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r>
              <a:rPr kumimoji="0" lang="de-DE" altLang="en-US" sz="1400" dirty="0">
                <a:latin typeface="Arial" panose="020B0604020202020204" pitchFamily="34" charset="0"/>
              </a:rPr>
              <a:t>File allocation </a:t>
            </a:r>
            <a:br>
              <a:rPr kumimoji="0" lang="de-DE" altLang="en-US" sz="1400" dirty="0">
                <a:latin typeface="Arial" panose="020B0604020202020204" pitchFamily="34" charset="0"/>
              </a:rPr>
            </a:br>
            <a:r>
              <a:rPr kumimoji="0" lang="de-DE" altLang="en-US" sz="1400" dirty="0">
                <a:latin typeface="Arial" panose="020B0604020202020204" pitchFamily="34" charset="0"/>
              </a:rPr>
              <a:t>table </a:t>
            </a:r>
            <a:r>
              <a:rPr kumimoji="0" lang="de-DE" altLang="en-US" sz="1050" dirty="0">
                <a:solidFill>
                  <a:schemeClr val="bg2"/>
                </a:solidFill>
                <a:latin typeface="Arial" panose="020B0604020202020204" pitchFamily="34" charset="0"/>
              </a:rPr>
              <a:t>1</a:t>
            </a:r>
            <a:endParaRPr kumimoji="0" lang="en-US" altLang="en-US" sz="1050" dirty="0">
              <a:solidFill>
                <a:schemeClr val="bg2"/>
              </a:solidFill>
              <a:latin typeface="Arial" panose="020B0604020202020204" pitchFamily="34" charset="0"/>
            </a:endParaRPr>
          </a:p>
        </p:txBody>
      </p:sp>
      <p:sp>
        <p:nvSpPr>
          <p:cNvPr id="17" name="Rectangle 8"/>
          <p:cNvSpPr>
            <a:spLocks noChangeArrowheads="1"/>
          </p:cNvSpPr>
          <p:nvPr/>
        </p:nvSpPr>
        <p:spPr bwMode="auto">
          <a:xfrm>
            <a:off x="6897013" y="4159876"/>
            <a:ext cx="1425341" cy="640724"/>
          </a:xfrm>
          <a:prstGeom prst="rect">
            <a:avLst/>
          </a:prstGeom>
          <a:solidFill>
            <a:srgbClr val="CCFFFF"/>
          </a:solidFill>
          <a:ln w="9525">
            <a:solidFill>
              <a:schemeClr val="tx1"/>
            </a:solidFill>
            <a:miter lim="800000"/>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r>
              <a:rPr kumimoji="0" lang="de-DE" altLang="en-US" sz="1400" dirty="0">
                <a:latin typeface="Arial" panose="020B0604020202020204" pitchFamily="34" charset="0"/>
              </a:rPr>
              <a:t>Root directory</a:t>
            </a:r>
            <a:endParaRPr kumimoji="0" lang="en-US" altLang="en-US" sz="1400" dirty="0">
              <a:latin typeface="Arial" panose="020B0604020202020204" pitchFamily="34" charset="0"/>
            </a:endParaRPr>
          </a:p>
        </p:txBody>
      </p:sp>
      <p:sp>
        <p:nvSpPr>
          <p:cNvPr id="18" name="Rectangle 9"/>
          <p:cNvSpPr>
            <a:spLocks noChangeArrowheads="1"/>
          </p:cNvSpPr>
          <p:nvPr/>
        </p:nvSpPr>
        <p:spPr bwMode="auto">
          <a:xfrm>
            <a:off x="8333715" y="4159876"/>
            <a:ext cx="2239840" cy="640724"/>
          </a:xfrm>
          <a:prstGeom prst="rect">
            <a:avLst/>
          </a:prstGeom>
          <a:solidFill>
            <a:srgbClr val="FFCCFF"/>
          </a:solidFill>
          <a:ln w="9525">
            <a:solidFill>
              <a:schemeClr val="tx1"/>
            </a:solidFill>
            <a:miter lim="800000"/>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r>
              <a:rPr kumimoji="0" lang="de-DE" altLang="en-US" sz="1400" dirty="0">
                <a:latin typeface="Arial" panose="020B0604020202020204" pitchFamily="34" charset="0"/>
              </a:rPr>
              <a:t>Other directories and all files</a:t>
            </a:r>
            <a:endParaRPr kumimoji="0" lang="en-US" altLang="en-US" sz="1400" dirty="0">
              <a:latin typeface="Arial" panose="020B0604020202020204" pitchFamily="34" charset="0"/>
            </a:endParaRPr>
          </a:p>
        </p:txBody>
      </p:sp>
    </p:spTree>
    <p:extLst>
      <p:ext uri="{BB962C8B-B14F-4D97-AF65-F5344CB8AC3E}">
        <p14:creationId xmlns:p14="http://schemas.microsoft.com/office/powerpoint/2010/main" val="6686548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a:bodyPr>
          <a:lstStyle/>
          <a:p>
            <a:pPr eaLnBrk="1" hangingPunct="1"/>
            <a:r>
              <a:rPr lang="en-US" altLang="en-US" smtClean="0"/>
              <a:t>File-Allocation Table</a:t>
            </a:r>
            <a:endParaRPr lang="en-US" altLang="en-US" sz="2550"/>
          </a:p>
        </p:txBody>
      </p:sp>
      <p:pic>
        <p:nvPicPr>
          <p:cNvPr id="6349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916" y="1392734"/>
            <a:ext cx="6444988" cy="4665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75881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en-US" smtClean="0"/>
              <a:t>Example of Indexed Allocation</a:t>
            </a:r>
            <a:endParaRPr lang="en-US" altLang="en-US" sz="2550"/>
          </a:p>
        </p:txBody>
      </p:sp>
      <p:pic>
        <p:nvPicPr>
          <p:cNvPr id="65539" name="Picture 4" descr="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916" y="1365485"/>
            <a:ext cx="6077755" cy="474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14068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a:bodyPr>
          <a:lstStyle/>
          <a:p>
            <a:pPr eaLnBrk="1" hangingPunct="1"/>
            <a:r>
              <a:rPr lang="en-US" altLang="en-US" smtClean="0"/>
              <a:t>Log Structured File Systems</a:t>
            </a:r>
          </a:p>
        </p:txBody>
      </p:sp>
      <p:sp>
        <p:nvSpPr>
          <p:cNvPr id="67587" name="Rectangle 3"/>
          <p:cNvSpPr>
            <a:spLocks noGrp="1" noChangeArrowheads="1"/>
          </p:cNvSpPr>
          <p:nvPr>
            <p:ph idx="1"/>
          </p:nvPr>
        </p:nvSpPr>
        <p:spPr>
          <a:xfrm>
            <a:off x="838200" y="1465017"/>
            <a:ext cx="10276268" cy="4351338"/>
          </a:xfrm>
        </p:spPr>
        <p:txBody>
          <a:bodyPr>
            <a:normAutofit fontScale="85000" lnSpcReduction="10000"/>
          </a:bodyPr>
          <a:lstStyle/>
          <a:p>
            <a:pPr>
              <a:buFont typeface="Wingdings" panose="05000000000000000000" pitchFamily="2" charset="2"/>
              <a:buChar char="§"/>
            </a:pPr>
            <a:r>
              <a:rPr lang="en-US" altLang="en-US" sz="2400"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Log structured </a:t>
            </a:r>
            <a:r>
              <a:rPr lang="en-US" altLang="en-US" sz="2400" dirty="0">
                <a:latin typeface="Verdana" panose="020B0604030504040204" pitchFamily="34" charset="0"/>
                <a:ea typeface="Verdana" panose="020B0604030504040204" pitchFamily="34" charset="0"/>
                <a:cs typeface="Times New Roman" panose="02020603050405020304" pitchFamily="18" charset="0"/>
              </a:rPr>
              <a:t>or  </a:t>
            </a:r>
            <a:r>
              <a:rPr lang="en-US" altLang="en-US" sz="2400"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journaling </a:t>
            </a:r>
            <a:r>
              <a:rPr lang="en-US" altLang="en-US" sz="2400" dirty="0">
                <a:latin typeface="Verdana" panose="020B0604030504040204" pitchFamily="34" charset="0"/>
                <a:ea typeface="Verdana" panose="020B0604030504040204" pitchFamily="34" charset="0"/>
                <a:cs typeface="Times New Roman" panose="02020603050405020304" pitchFamily="18" charset="0"/>
              </a:rPr>
              <a:t>file systems record each metadata update to the file system as a </a:t>
            </a:r>
            <a:r>
              <a:rPr lang="en-US" altLang="en-US" sz="2400"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transaction</a:t>
            </a:r>
            <a:endParaRPr lang="en-US" altLang="en-US" sz="1200" dirty="0">
              <a:solidFill>
                <a:srgbClr val="FF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
            </a:pPr>
            <a:r>
              <a:rPr lang="en-US" altLang="en-US" sz="2400" dirty="0">
                <a:latin typeface="Verdana" panose="020B0604030504040204" pitchFamily="34" charset="0"/>
                <a:ea typeface="Verdana" panose="020B0604030504040204" pitchFamily="34" charset="0"/>
                <a:cs typeface="Times New Roman" panose="02020603050405020304" pitchFamily="18" charset="0"/>
              </a:rPr>
              <a:t>All transactions are written to a log file</a:t>
            </a:r>
          </a:p>
          <a:p>
            <a:pPr lvl="1">
              <a:buFont typeface="Wingdings" panose="05000000000000000000" pitchFamily="2" charset="2"/>
              <a:buChar char="§"/>
            </a:pPr>
            <a:r>
              <a:rPr lang="en-US" altLang="en-US" dirty="0">
                <a:latin typeface="Verdana" panose="020B0604030504040204" pitchFamily="34" charset="0"/>
                <a:ea typeface="Verdana" panose="020B0604030504040204" pitchFamily="34" charset="0"/>
                <a:cs typeface="Times New Roman" panose="02020603050405020304" pitchFamily="18" charset="0"/>
              </a:rPr>
              <a:t> A transaction is considered committed once it is written to the log (sequentially)</a:t>
            </a:r>
          </a:p>
          <a:p>
            <a:pPr lvl="1">
              <a:buFont typeface="Wingdings" panose="05000000000000000000" pitchFamily="2" charset="2"/>
              <a:buChar char="§"/>
            </a:pPr>
            <a:r>
              <a:rPr lang="en-US" altLang="en-US" dirty="0">
                <a:latin typeface="Verdana" panose="020B0604030504040204" pitchFamily="34" charset="0"/>
                <a:ea typeface="Verdana" panose="020B0604030504040204" pitchFamily="34" charset="0"/>
                <a:cs typeface="Times New Roman" panose="02020603050405020304" pitchFamily="18" charset="0"/>
              </a:rPr>
              <a:t>Sometimes to a separate device or section of disk</a:t>
            </a:r>
          </a:p>
          <a:p>
            <a:pPr lvl="1">
              <a:buFont typeface="Wingdings" panose="05000000000000000000" pitchFamily="2" charset="2"/>
              <a:buChar char="§"/>
            </a:pPr>
            <a:r>
              <a:rPr lang="en-US" altLang="en-US" dirty="0">
                <a:latin typeface="Verdana" panose="020B0604030504040204" pitchFamily="34" charset="0"/>
                <a:ea typeface="Verdana" panose="020B0604030504040204" pitchFamily="34" charset="0"/>
                <a:cs typeface="Times New Roman" panose="02020603050405020304" pitchFamily="18" charset="0"/>
              </a:rPr>
              <a:t>However, the file system may not yet be updated</a:t>
            </a:r>
            <a:endParaRPr lang="en-US" altLang="en-US" sz="1200" dirty="0">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
            </a:pPr>
            <a:r>
              <a:rPr lang="en-US" altLang="en-US" sz="2400" dirty="0">
                <a:latin typeface="Verdana" panose="020B0604030504040204" pitchFamily="34" charset="0"/>
                <a:ea typeface="Verdana" panose="020B0604030504040204" pitchFamily="34" charset="0"/>
                <a:cs typeface="Times New Roman" panose="02020603050405020304" pitchFamily="18" charset="0"/>
              </a:rPr>
              <a:t>The transactions in the log are asynchronously written to the file system structures</a:t>
            </a:r>
          </a:p>
          <a:p>
            <a:pPr lvl="1">
              <a:buFont typeface="Wingdings" panose="05000000000000000000" pitchFamily="2" charset="2"/>
              <a:buChar char="§"/>
            </a:pPr>
            <a:r>
              <a:rPr lang="en-US" altLang="en-US" dirty="0">
                <a:latin typeface="Verdana" panose="020B0604030504040204" pitchFamily="34" charset="0"/>
                <a:ea typeface="Verdana" panose="020B0604030504040204" pitchFamily="34" charset="0"/>
                <a:cs typeface="Times New Roman" panose="02020603050405020304" pitchFamily="18" charset="0"/>
              </a:rPr>
              <a:t> When the file system structures are modified, the transaction is removed from the log</a:t>
            </a:r>
            <a:endParaRPr lang="en-US" altLang="en-US" sz="1200" dirty="0">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
            </a:pPr>
            <a:r>
              <a:rPr lang="en-US" altLang="en-US" sz="2400" dirty="0">
                <a:latin typeface="Verdana" panose="020B0604030504040204" pitchFamily="34" charset="0"/>
                <a:ea typeface="Verdana" panose="020B0604030504040204" pitchFamily="34" charset="0"/>
                <a:cs typeface="Times New Roman" panose="02020603050405020304" pitchFamily="18" charset="0"/>
              </a:rPr>
              <a:t>If the file system crashes, all remaining transactions in the log must still be performed</a:t>
            </a:r>
          </a:p>
          <a:p>
            <a:pPr>
              <a:buFont typeface="Wingdings" panose="05000000000000000000" pitchFamily="2" charset="2"/>
              <a:buChar char="§"/>
            </a:pPr>
            <a:r>
              <a:rPr lang="en-US" altLang="en-US" sz="2400" dirty="0">
                <a:latin typeface="Verdana" panose="020B0604030504040204" pitchFamily="34" charset="0"/>
                <a:ea typeface="Verdana" panose="020B0604030504040204" pitchFamily="34" charset="0"/>
                <a:cs typeface="Times New Roman" panose="02020603050405020304" pitchFamily="18" charset="0"/>
              </a:rPr>
              <a:t>Faster recovery from crash, removes chance of inconsistency of metadata</a:t>
            </a:r>
          </a:p>
          <a:p>
            <a:pPr>
              <a:buFont typeface="Wingdings" panose="05000000000000000000" pitchFamily="2" charset="2"/>
              <a:buChar char="§"/>
            </a:pPr>
            <a:endParaRPr lang="en-US" altLang="en-US" dirty="0" smtClean="0"/>
          </a:p>
          <a:p>
            <a:endParaRPr lang="en-US" altLang="en-US" dirty="0" smtClean="0"/>
          </a:p>
        </p:txBody>
      </p:sp>
    </p:spTree>
    <p:extLst>
      <p:ext uri="{BB962C8B-B14F-4D97-AF65-F5344CB8AC3E}">
        <p14:creationId xmlns:p14="http://schemas.microsoft.com/office/powerpoint/2010/main" val="1100915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r>
              <a:rPr lang="en-US" altLang="en-US" smtClean="0"/>
              <a:t>File Types – Name, Extension</a:t>
            </a:r>
          </a:p>
        </p:txBody>
      </p:sp>
      <p:pic>
        <p:nvPicPr>
          <p:cNvPr id="10243" name="Picture 4"/>
          <p:cNvPicPr>
            <a:picLocks noChangeAspect="1" noChangeArrowheads="1"/>
          </p:cNvPicPr>
          <p:nvPr/>
        </p:nvPicPr>
        <p:blipFill>
          <a:blip r:embed="rId3">
            <a:extLst>
              <a:ext uri="{28A0092B-C50C-407E-A947-70E740481C1C}">
                <a14:useLocalDpi xmlns:a14="http://schemas.microsoft.com/office/drawing/2010/main" val="0"/>
              </a:ext>
            </a:extLst>
          </a:blip>
          <a:srcRect l="15715" t="1186" r="15715" b="1186"/>
          <a:stretch>
            <a:fillRect/>
          </a:stretch>
        </p:blipFill>
        <p:spPr bwMode="auto">
          <a:xfrm>
            <a:off x="3514859" y="1521804"/>
            <a:ext cx="4654154" cy="4969669"/>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5528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pPr eaLnBrk="1" hangingPunct="1"/>
            <a:r>
              <a:rPr lang="en-US" altLang="en-US" smtClean="0"/>
              <a:t>File System — Recovery</a:t>
            </a:r>
          </a:p>
        </p:txBody>
      </p:sp>
      <p:sp>
        <p:nvSpPr>
          <p:cNvPr id="69635" name="Rectangle 3"/>
          <p:cNvSpPr>
            <a:spLocks noGrp="1" noChangeArrowheads="1"/>
          </p:cNvSpPr>
          <p:nvPr>
            <p:ph idx="1"/>
          </p:nvPr>
        </p:nvSpPr>
        <p:spPr>
          <a:xfrm>
            <a:off x="838200" y="1374865"/>
            <a:ext cx="10515600" cy="4351338"/>
          </a:xfrm>
        </p:spPr>
        <p:txBody>
          <a:bodyPr/>
          <a:lstStyle/>
          <a:p>
            <a:pPr>
              <a:buFont typeface="Wingdings" panose="05000000000000000000" pitchFamily="2" charset="2"/>
              <a:buChar char="§"/>
            </a:pPr>
            <a:r>
              <a:rPr lang="en-US" altLang="en-US" sz="2100" dirty="0">
                <a:latin typeface="Verdana" panose="020B0604030504040204" pitchFamily="34" charset="0"/>
                <a:ea typeface="Verdana" panose="020B0604030504040204" pitchFamily="34" charset="0"/>
                <a:cs typeface="Times New Roman" panose="02020603050405020304" pitchFamily="18" charset="0"/>
              </a:rPr>
              <a:t>All file system data structure updates are performed inside transactions that are logged.</a:t>
            </a:r>
          </a:p>
          <a:p>
            <a:pPr lvl="1">
              <a:buFont typeface="Wingdings" panose="05000000000000000000" pitchFamily="2" charset="2"/>
              <a:buChar char="§"/>
            </a:pPr>
            <a:r>
              <a:rPr lang="en-US" altLang="en-US" sz="2100" dirty="0">
                <a:latin typeface="Verdana" panose="020B0604030504040204" pitchFamily="34" charset="0"/>
                <a:ea typeface="Verdana" panose="020B0604030504040204" pitchFamily="34" charset="0"/>
                <a:cs typeface="Times New Roman" panose="02020603050405020304" pitchFamily="18" charset="0"/>
              </a:rPr>
              <a:t>Before a data structure is altered, the transaction writes a log record that contains redo and undo information.</a:t>
            </a:r>
          </a:p>
          <a:p>
            <a:pPr lvl="1">
              <a:buFont typeface="Wingdings" panose="05000000000000000000" pitchFamily="2" charset="2"/>
              <a:buChar char="§"/>
            </a:pPr>
            <a:r>
              <a:rPr lang="en-US" altLang="en-US" sz="2100" dirty="0">
                <a:latin typeface="Verdana" panose="020B0604030504040204" pitchFamily="34" charset="0"/>
                <a:ea typeface="Verdana" panose="020B0604030504040204" pitchFamily="34" charset="0"/>
                <a:cs typeface="Times New Roman" panose="02020603050405020304" pitchFamily="18" charset="0"/>
              </a:rPr>
              <a:t>After the data structure has been changed, a commit record is written to the log to signify that the transaction succeeded.</a:t>
            </a:r>
          </a:p>
          <a:p>
            <a:pPr lvl="1">
              <a:buFont typeface="Wingdings" panose="05000000000000000000" pitchFamily="2" charset="2"/>
              <a:buChar char="§"/>
            </a:pPr>
            <a:r>
              <a:rPr lang="en-US" altLang="en-US" sz="2100" dirty="0">
                <a:latin typeface="Verdana" panose="020B0604030504040204" pitchFamily="34" charset="0"/>
                <a:ea typeface="Verdana" panose="020B0604030504040204" pitchFamily="34" charset="0"/>
                <a:cs typeface="Times New Roman" panose="02020603050405020304" pitchFamily="18" charset="0"/>
              </a:rPr>
              <a:t>After a crash, the file system data structures can be restored to a consistent state by processing the log records</a:t>
            </a:r>
            <a:r>
              <a:rPr lang="en-US" altLang="en-US" sz="1500" dirty="0">
                <a:latin typeface="Verdana" panose="020B0604030504040204" pitchFamily="34" charset="0"/>
                <a:ea typeface="Verdana" panose="020B0604030504040204" pitchFamily="34" charset="0"/>
                <a:cs typeface="Times New Roman" panose="02020603050405020304" pitchFamily="18" charset="0"/>
              </a:rPr>
              <a:t>.</a:t>
            </a:r>
          </a:p>
          <a:p>
            <a:pPr>
              <a:buFont typeface="Wingdings" panose="05000000000000000000" pitchFamily="2" charset="2"/>
              <a:buChar char="§"/>
            </a:pPr>
            <a:r>
              <a:rPr lang="en-US" altLang="en-US" sz="2100" dirty="0">
                <a:latin typeface="Verdana" panose="020B0604030504040204" pitchFamily="34" charset="0"/>
                <a:ea typeface="Verdana" panose="020B0604030504040204" pitchFamily="34" charset="0"/>
                <a:cs typeface="Times New Roman" panose="02020603050405020304" pitchFamily="18" charset="0"/>
              </a:rPr>
              <a:t>This scheme does not guarantee that all the user file data can be recovered after a crash, just that the file system data structures (the metadata files) are undamaged and reflect some consistent state prior to the crash.</a:t>
            </a:r>
          </a:p>
          <a:p>
            <a:pPr>
              <a:buFont typeface="Wingdings" panose="05000000000000000000" pitchFamily="2" charset="2"/>
              <a:buChar char="§"/>
            </a:pPr>
            <a:r>
              <a:rPr lang="en-US" altLang="en-US" sz="2100" dirty="0">
                <a:latin typeface="Verdana" panose="020B0604030504040204" pitchFamily="34" charset="0"/>
                <a:ea typeface="Verdana" panose="020B0604030504040204" pitchFamily="34" charset="0"/>
                <a:cs typeface="Times New Roman" panose="02020603050405020304" pitchFamily="18" charset="0"/>
              </a:rPr>
              <a:t>The log is stored in the third metadata file at the beginning of the volume.</a:t>
            </a:r>
          </a:p>
          <a:p>
            <a:pPr lvl="1">
              <a:buFont typeface="Wingdings" panose="05000000000000000000" pitchFamily="2" charset="2"/>
              <a:buChar char="§"/>
            </a:pPr>
            <a:endParaRPr lang="en-US" altLang="en-US" sz="1800" dirty="0">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8074336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Entries</a:t>
            </a:r>
            <a:endParaRPr lang="en-CA" dirty="0"/>
          </a:p>
        </p:txBody>
      </p:sp>
      <p:sp>
        <p:nvSpPr>
          <p:cNvPr id="3" name="Content Placeholder 2"/>
          <p:cNvSpPr>
            <a:spLocks noGrp="1"/>
          </p:cNvSpPr>
          <p:nvPr>
            <p:ph idx="1"/>
          </p:nvPr>
        </p:nvSpPr>
        <p:spPr/>
        <p:txBody>
          <a:bodyPr/>
          <a:lstStyle/>
          <a:p>
            <a:r>
              <a:rPr lang="en-CA" dirty="0">
                <a:hlinkClick r:id="rId2"/>
              </a:rPr>
              <a:t>https://</a:t>
            </a:r>
            <a:r>
              <a:rPr lang="en-CA" dirty="0" smtClean="0">
                <a:hlinkClick r:id="rId2"/>
              </a:rPr>
              <a:t>www.dfir.training/infographic/291-usnjrnl-j/file</a:t>
            </a:r>
            <a:endParaRPr lang="en-CA" dirty="0" smtClean="0"/>
          </a:p>
          <a:p>
            <a:endParaRPr lang="en-CA" dirty="0"/>
          </a:p>
        </p:txBody>
      </p:sp>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17810992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p:txBody>
          <a:bodyPr/>
          <a:lstStyle/>
          <a:p>
            <a:r>
              <a:rPr lang="en-US" altLang="en-US" smtClean="0"/>
              <a:t>Text Book Slides – Copy Right</a:t>
            </a:r>
            <a:endParaRPr lang="en-CA" altLang="en-US" smtClean="0"/>
          </a:p>
        </p:txBody>
      </p:sp>
      <p:pic>
        <p:nvPicPr>
          <p:cNvPr id="1187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48" y="1880761"/>
            <a:ext cx="5940425" cy="37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1592963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0587"/>
            <a:ext cx="10515600" cy="1325563"/>
          </a:xfrm>
        </p:spPr>
        <p:txBody>
          <a:bodyPr/>
          <a:lstStyle/>
          <a:p>
            <a:r>
              <a:rPr lang="en-CA" dirty="0" smtClean="0"/>
              <a:t>Windows File Systems</a:t>
            </a:r>
            <a:endParaRPr lang="en-CA" dirty="0"/>
          </a:p>
        </p:txBody>
      </p:sp>
      <p:sp>
        <p:nvSpPr>
          <p:cNvPr id="3" name="Content Placeholder 2"/>
          <p:cNvSpPr>
            <a:spLocks noGrp="1"/>
          </p:cNvSpPr>
          <p:nvPr>
            <p:ph idx="1"/>
          </p:nvPr>
        </p:nvSpPr>
        <p:spPr>
          <a:xfrm>
            <a:off x="838200" y="1555169"/>
            <a:ext cx="10515600" cy="4351338"/>
          </a:xfrm>
        </p:spPr>
        <p:txBody>
          <a:bodyPr/>
          <a:lstStyle/>
          <a:p>
            <a:pPr>
              <a:spcBef>
                <a:spcPct val="20000"/>
              </a:spcBef>
              <a:buClr>
                <a:schemeClr val="tx2"/>
              </a:buClr>
              <a:buSzPct val="70000"/>
              <a:buFont typeface="Wingdings" panose="05000000000000000000" pitchFamily="2" charset="2"/>
              <a:buChar char="§"/>
            </a:pPr>
            <a:r>
              <a:rPr lang="en-US" altLang="en-US" dirty="0">
                <a:latin typeface="Verdana" panose="020B0604030504040204" pitchFamily="34" charset="0"/>
                <a:ea typeface="Verdana" panose="020B0604030504040204" pitchFamily="34" charset="0"/>
                <a:cs typeface="Times New Roman" panose="02020603050405020304" pitchFamily="18" charset="0"/>
              </a:rPr>
              <a:t>NTFS</a:t>
            </a:r>
          </a:p>
          <a:p>
            <a:pPr>
              <a:spcBef>
                <a:spcPct val="20000"/>
              </a:spcBef>
              <a:buClr>
                <a:schemeClr val="tx2"/>
              </a:buClr>
              <a:buSzPct val="70000"/>
              <a:buFont typeface="Wingdings" panose="05000000000000000000" pitchFamily="2" charset="2"/>
              <a:buChar char="§"/>
            </a:pPr>
            <a:r>
              <a:rPr lang="en-US" altLang="en-US" dirty="0">
                <a:latin typeface="Verdana" panose="020B0604030504040204" pitchFamily="34" charset="0"/>
                <a:ea typeface="Verdana" panose="020B0604030504040204" pitchFamily="34" charset="0"/>
                <a:cs typeface="Times New Roman" panose="02020603050405020304" pitchFamily="18" charset="0"/>
              </a:rPr>
              <a:t>CDFS</a:t>
            </a:r>
          </a:p>
          <a:p>
            <a:pPr>
              <a:spcBef>
                <a:spcPct val="20000"/>
              </a:spcBef>
              <a:buClr>
                <a:schemeClr val="tx2"/>
              </a:buClr>
              <a:buSzPct val="70000"/>
              <a:buFont typeface="Wingdings" panose="05000000000000000000" pitchFamily="2" charset="2"/>
              <a:buChar char="§"/>
            </a:pPr>
            <a:r>
              <a:rPr lang="en-US" altLang="en-US" dirty="0">
                <a:latin typeface="Verdana" panose="020B0604030504040204" pitchFamily="34" charset="0"/>
                <a:ea typeface="Verdana" panose="020B0604030504040204" pitchFamily="34" charset="0"/>
                <a:cs typeface="Times New Roman" panose="02020603050405020304" pitchFamily="18" charset="0"/>
              </a:rPr>
              <a:t>UDF</a:t>
            </a:r>
          </a:p>
          <a:p>
            <a:pPr>
              <a:spcBef>
                <a:spcPct val="20000"/>
              </a:spcBef>
              <a:buClr>
                <a:schemeClr val="tx2"/>
              </a:buClr>
              <a:buSzPct val="70000"/>
              <a:buFont typeface="Wingdings" panose="05000000000000000000" pitchFamily="2" charset="2"/>
              <a:buChar char="§"/>
            </a:pPr>
            <a:r>
              <a:rPr lang="en-US" altLang="en-US" dirty="0">
                <a:latin typeface="Verdana" panose="020B0604030504040204" pitchFamily="34" charset="0"/>
                <a:ea typeface="Verdana" panose="020B0604030504040204" pitchFamily="34" charset="0"/>
                <a:cs typeface="Times New Roman" panose="02020603050405020304" pitchFamily="18" charset="0"/>
              </a:rPr>
              <a:t>FAT </a:t>
            </a:r>
          </a:p>
          <a:p>
            <a:pPr>
              <a:spcBef>
                <a:spcPct val="20000"/>
              </a:spcBef>
              <a:buClr>
                <a:schemeClr val="tx2"/>
              </a:buClr>
              <a:buSzPct val="70000"/>
              <a:buFont typeface="Wingdings" panose="05000000000000000000" pitchFamily="2" charset="2"/>
              <a:buChar char="§"/>
            </a:pPr>
            <a:r>
              <a:rPr lang="en-US" altLang="en-US" dirty="0" err="1">
                <a:latin typeface="Verdana" panose="020B0604030504040204" pitchFamily="34" charset="0"/>
                <a:ea typeface="Verdana" panose="020B0604030504040204" pitchFamily="34" charset="0"/>
                <a:cs typeface="Times New Roman" panose="02020603050405020304" pitchFamily="18" charset="0"/>
              </a:rPr>
              <a:t>exFAT</a:t>
            </a:r>
            <a:endParaRPr lang="en-US" altLang="en-US" dirty="0">
              <a:latin typeface="Verdana" panose="020B0604030504040204" pitchFamily="34" charset="0"/>
              <a:ea typeface="Verdana" panose="020B0604030504040204" pitchFamily="34" charset="0"/>
              <a:cs typeface="Times New Roman" panose="02020603050405020304" pitchFamily="18" charset="0"/>
            </a:endParaRPr>
          </a:p>
          <a:p>
            <a:pPr>
              <a:spcBef>
                <a:spcPct val="20000"/>
              </a:spcBef>
              <a:buClr>
                <a:schemeClr val="tx2"/>
              </a:buClr>
              <a:buSzPct val="70000"/>
              <a:buFont typeface="Wingdings" panose="05000000000000000000" pitchFamily="2" charset="2"/>
              <a:buChar char="§"/>
            </a:pPr>
            <a:r>
              <a:rPr lang="en-US" altLang="en-US" dirty="0" err="1">
                <a:latin typeface="Verdana" panose="020B0604030504040204" pitchFamily="34" charset="0"/>
                <a:ea typeface="Verdana" panose="020B0604030504040204" pitchFamily="34" charset="0"/>
                <a:cs typeface="Times New Roman" panose="02020603050405020304" pitchFamily="18" charset="0"/>
              </a:rPr>
              <a:t>ReFS</a:t>
            </a:r>
            <a:endParaRPr lang="en-US" altLang="en-US" dirty="0">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
            </a:pPr>
            <a:endParaRPr lang="en-CA" dirty="0">
              <a:latin typeface="Verdana" panose="020B0604030504040204" pitchFamily="34" charset="0"/>
              <a:ea typeface="Verdana" panose="020B0604030504040204" pitchFamily="34" charset="0"/>
            </a:endParaRPr>
          </a:p>
        </p:txBody>
      </p:sp>
      <p:sp>
        <p:nvSpPr>
          <p:cNvPr id="12290" name="Date Placeholder 1"/>
          <p:cNvSpPr>
            <a:spLocks noGrp="1"/>
          </p:cNvSpPr>
          <p:nvPr>
            <p:ph type="dt" sz="half" idx="10"/>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MS PGothic" panose="020B0600070205080204" pitchFamily="34" charset="-128"/>
              </a:defRPr>
            </a:lvl1pPr>
            <a:lvl2pPr marL="741760" indent="-284560">
              <a:defRPr>
                <a:solidFill>
                  <a:schemeClr val="tx1"/>
                </a:solidFill>
                <a:latin typeface="Verdana" panose="020B0604030504040204" pitchFamily="34" charset="0"/>
                <a:ea typeface="MS PGothic" panose="020B0600070205080204" pitchFamily="34" charset="-128"/>
              </a:defRPr>
            </a:lvl2pPr>
            <a:lvl3pPr marL="1141810" indent="-227410">
              <a:defRPr>
                <a:solidFill>
                  <a:schemeClr val="tx1"/>
                </a:solidFill>
                <a:latin typeface="Verdana" panose="020B0604030504040204" pitchFamily="34" charset="0"/>
                <a:ea typeface="MS PGothic" panose="020B0600070205080204" pitchFamily="34" charset="-128"/>
              </a:defRPr>
            </a:lvl3pPr>
            <a:lvl4pPr marL="1599010" indent="-227410">
              <a:defRPr>
                <a:solidFill>
                  <a:schemeClr val="tx1"/>
                </a:solidFill>
                <a:latin typeface="Verdana" panose="020B0604030504040204" pitchFamily="34" charset="0"/>
                <a:ea typeface="MS PGothic" panose="020B0600070205080204" pitchFamily="34" charset="-128"/>
              </a:defRPr>
            </a:lvl4pPr>
            <a:lvl5pPr marL="2056210" indent="-227410">
              <a:defRPr>
                <a:solidFill>
                  <a:schemeClr val="tx1"/>
                </a:solidFill>
                <a:latin typeface="Verdana" panose="020B0604030504040204" pitchFamily="34" charset="0"/>
                <a:ea typeface="MS PGothic" panose="020B0600070205080204" pitchFamily="34" charset="-128"/>
              </a:defRPr>
            </a:lvl5pPr>
            <a:lvl6pPr marL="2399110" indent="-22741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742010" indent="-22741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084910" indent="-22741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427810" indent="-22741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CD9E5BE-2D23-4A76-94D9-0BC79E08A8A0}" type="datetime1">
              <a:rPr lang="en-US" altLang="en-US" sz="1200"/>
              <a:pPr/>
              <a:t>5/8/2021</a:t>
            </a:fld>
            <a:endParaRPr lang="en-US" altLang="en-US" sz="1200"/>
          </a:p>
        </p:txBody>
      </p:sp>
      <p:sp>
        <p:nvSpPr>
          <p:cNvPr id="12291" name="Footer Placeholder 2"/>
          <p:cNvSpPr>
            <a:spLocks noGrp="1"/>
          </p:cNvSpPr>
          <p:nvPr>
            <p:ph type="ftr" sz="quarter"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MS PGothic" panose="020B0600070205080204" pitchFamily="34" charset="-128"/>
              </a:defRPr>
            </a:lvl1pPr>
            <a:lvl2pPr marL="741760" indent="-284560">
              <a:defRPr>
                <a:solidFill>
                  <a:schemeClr val="tx1"/>
                </a:solidFill>
                <a:latin typeface="Verdana" panose="020B0604030504040204" pitchFamily="34" charset="0"/>
                <a:ea typeface="MS PGothic" panose="020B0600070205080204" pitchFamily="34" charset="-128"/>
              </a:defRPr>
            </a:lvl2pPr>
            <a:lvl3pPr marL="1141810" indent="-227410">
              <a:defRPr>
                <a:solidFill>
                  <a:schemeClr val="tx1"/>
                </a:solidFill>
                <a:latin typeface="Verdana" panose="020B0604030504040204" pitchFamily="34" charset="0"/>
                <a:ea typeface="MS PGothic" panose="020B0600070205080204" pitchFamily="34" charset="-128"/>
              </a:defRPr>
            </a:lvl3pPr>
            <a:lvl4pPr marL="1599010" indent="-227410">
              <a:defRPr>
                <a:solidFill>
                  <a:schemeClr val="tx1"/>
                </a:solidFill>
                <a:latin typeface="Verdana" panose="020B0604030504040204" pitchFamily="34" charset="0"/>
                <a:ea typeface="MS PGothic" panose="020B0600070205080204" pitchFamily="34" charset="-128"/>
              </a:defRPr>
            </a:lvl4pPr>
            <a:lvl5pPr marL="2056210" indent="-227410">
              <a:defRPr>
                <a:solidFill>
                  <a:schemeClr val="tx1"/>
                </a:solidFill>
                <a:latin typeface="Verdana" panose="020B0604030504040204" pitchFamily="34" charset="0"/>
                <a:ea typeface="MS PGothic" panose="020B0600070205080204" pitchFamily="34" charset="-128"/>
              </a:defRPr>
            </a:lvl5pPr>
            <a:lvl6pPr marL="2399110" indent="-22741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742010" indent="-22741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084910" indent="-22741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427810" indent="-22741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sz="1200"/>
              <a:t>Computer Operating Systems  CMPS254</a:t>
            </a:r>
          </a:p>
        </p:txBody>
      </p:sp>
      <p:sp>
        <p:nvSpPr>
          <p:cNvPr id="12292"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MS PGothic" panose="020B0600070205080204" pitchFamily="34" charset="-128"/>
              </a:defRPr>
            </a:lvl1pPr>
            <a:lvl2pPr marL="741760" indent="-284560">
              <a:defRPr>
                <a:solidFill>
                  <a:schemeClr val="tx1"/>
                </a:solidFill>
                <a:latin typeface="Verdana" panose="020B0604030504040204" pitchFamily="34" charset="0"/>
                <a:ea typeface="MS PGothic" panose="020B0600070205080204" pitchFamily="34" charset="-128"/>
              </a:defRPr>
            </a:lvl2pPr>
            <a:lvl3pPr marL="1141810" indent="-227410">
              <a:defRPr>
                <a:solidFill>
                  <a:schemeClr val="tx1"/>
                </a:solidFill>
                <a:latin typeface="Verdana" panose="020B0604030504040204" pitchFamily="34" charset="0"/>
                <a:ea typeface="MS PGothic" panose="020B0600070205080204" pitchFamily="34" charset="-128"/>
              </a:defRPr>
            </a:lvl3pPr>
            <a:lvl4pPr marL="1599010" indent="-227410">
              <a:defRPr>
                <a:solidFill>
                  <a:schemeClr val="tx1"/>
                </a:solidFill>
                <a:latin typeface="Verdana" panose="020B0604030504040204" pitchFamily="34" charset="0"/>
                <a:ea typeface="MS PGothic" panose="020B0600070205080204" pitchFamily="34" charset="-128"/>
              </a:defRPr>
            </a:lvl4pPr>
            <a:lvl5pPr marL="2056210" indent="-227410">
              <a:defRPr>
                <a:solidFill>
                  <a:schemeClr val="tx1"/>
                </a:solidFill>
                <a:latin typeface="Verdana" panose="020B0604030504040204" pitchFamily="34" charset="0"/>
                <a:ea typeface="MS PGothic" panose="020B0600070205080204" pitchFamily="34" charset="-128"/>
              </a:defRPr>
            </a:lvl5pPr>
            <a:lvl6pPr marL="2399110" indent="-22741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742010" indent="-22741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084910" indent="-22741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427810" indent="-22741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80F8024-4B8C-4CF3-9678-BC398D04787E}" type="slidenum">
              <a:rPr lang="en-US" altLang="en-US" sz="1200"/>
              <a:pPr/>
              <a:t>5</a:t>
            </a:fld>
            <a:endParaRPr lang="en-US" altLang="en-US" sz="1200"/>
          </a:p>
        </p:txBody>
      </p:sp>
    </p:spTree>
    <p:extLst>
      <p:ext uri="{BB962C8B-B14F-4D97-AF65-F5344CB8AC3E}">
        <p14:creationId xmlns:p14="http://schemas.microsoft.com/office/powerpoint/2010/main" val="2204796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en-US" altLang="en-US" smtClean="0"/>
              <a:t>Windows File System</a:t>
            </a:r>
          </a:p>
        </p:txBody>
      </p:sp>
      <p:sp>
        <p:nvSpPr>
          <p:cNvPr id="14339" name="Rectangle 3"/>
          <p:cNvSpPr>
            <a:spLocks noGrp="1" noChangeArrowheads="1"/>
          </p:cNvSpPr>
          <p:nvPr>
            <p:ph idx="1"/>
          </p:nvPr>
        </p:nvSpPr>
        <p:spPr>
          <a:xfrm>
            <a:off x="838200" y="1529411"/>
            <a:ext cx="10515600" cy="4351338"/>
          </a:xfrm>
        </p:spPr>
        <p:txBody>
          <a:bodyPr>
            <a:normAutofit fontScale="92500" lnSpcReduction="20000"/>
          </a:bodyPr>
          <a:lstStyle/>
          <a:p>
            <a:pPr>
              <a:buFont typeface="Wingdings" panose="05000000000000000000" pitchFamily="2" charset="2"/>
              <a:buChar char="§"/>
            </a:pPr>
            <a:r>
              <a:rPr lang="en-US" altLang="en-US" sz="2400" dirty="0">
                <a:latin typeface="Verdana" panose="020B0604030504040204" pitchFamily="34" charset="0"/>
                <a:ea typeface="Verdana" panose="020B0604030504040204" pitchFamily="34" charset="0"/>
                <a:cs typeface="Times New Roman" panose="02020603050405020304" pitchFamily="18" charset="0"/>
              </a:rPr>
              <a:t>The fundamental structure of the Windows file system (NTFS) is a </a:t>
            </a:r>
            <a:r>
              <a:rPr lang="en-US" altLang="en-US" sz="2400" b="1" i="1" dirty="0">
                <a:solidFill>
                  <a:srgbClr val="FF0000"/>
                </a:solidFill>
                <a:latin typeface="Verdana" panose="020B0604030504040204" pitchFamily="34" charset="0"/>
                <a:ea typeface="Verdana" panose="020B0604030504040204" pitchFamily="34" charset="0"/>
                <a:cs typeface="Times New Roman" panose="02020603050405020304" pitchFamily="18" charset="0"/>
              </a:rPr>
              <a:t>volume</a:t>
            </a:r>
            <a:r>
              <a:rPr lang="en-US" altLang="en-US" sz="2400" i="1" dirty="0">
                <a:latin typeface="Verdana" panose="020B0604030504040204" pitchFamily="34" charset="0"/>
                <a:ea typeface="Verdana" panose="020B0604030504040204" pitchFamily="34" charset="0"/>
                <a:cs typeface="Times New Roman" panose="02020603050405020304" pitchFamily="18" charset="0"/>
              </a:rPr>
              <a:t>, b</a:t>
            </a:r>
            <a:r>
              <a:rPr lang="en-US" altLang="en-US" sz="2400" dirty="0">
                <a:latin typeface="Verdana" panose="020B0604030504040204" pitchFamily="34" charset="0"/>
                <a:ea typeface="Verdana" panose="020B0604030504040204" pitchFamily="34" charset="0"/>
                <a:cs typeface="Times New Roman" panose="02020603050405020304" pitchFamily="18" charset="0"/>
              </a:rPr>
              <a:t>ased on a logical disk partition</a:t>
            </a:r>
          </a:p>
          <a:p>
            <a:pPr lvl="1">
              <a:buFont typeface="Wingdings" panose="05000000000000000000" pitchFamily="2" charset="2"/>
              <a:buChar char="§"/>
            </a:pPr>
            <a:r>
              <a:rPr lang="en-US" altLang="en-US" dirty="0">
                <a:latin typeface="Verdana" panose="020B0604030504040204" pitchFamily="34" charset="0"/>
                <a:ea typeface="Verdana" panose="020B0604030504040204" pitchFamily="34" charset="0"/>
                <a:cs typeface="Times New Roman" panose="02020603050405020304" pitchFamily="18" charset="0"/>
              </a:rPr>
              <a:t>May occupy a portions of a disk, an entire disk, or span  across several disks</a:t>
            </a:r>
          </a:p>
          <a:p>
            <a:pPr>
              <a:buFont typeface="Wingdings" panose="05000000000000000000" pitchFamily="2" charset="2"/>
              <a:buChar char="§"/>
            </a:pPr>
            <a:r>
              <a:rPr lang="en-US" altLang="en-US" sz="2400" dirty="0">
                <a:latin typeface="Verdana" panose="020B0604030504040204" pitchFamily="34" charset="0"/>
                <a:ea typeface="Verdana" panose="020B0604030504040204" pitchFamily="34" charset="0"/>
                <a:cs typeface="Times New Roman" panose="02020603050405020304" pitchFamily="18" charset="0"/>
              </a:rPr>
              <a:t>All </a:t>
            </a:r>
            <a:r>
              <a:rPr lang="en-US" altLang="en-US" sz="2400" b="1" i="1" dirty="0">
                <a:solidFill>
                  <a:srgbClr val="FF0000"/>
                </a:solidFill>
                <a:latin typeface="Verdana" panose="020B0604030504040204" pitchFamily="34" charset="0"/>
                <a:ea typeface="Verdana" panose="020B0604030504040204" pitchFamily="34" charset="0"/>
                <a:cs typeface="Times New Roman" panose="02020603050405020304" pitchFamily="18" charset="0"/>
              </a:rPr>
              <a:t>metadata</a:t>
            </a:r>
            <a:r>
              <a:rPr lang="en-US" altLang="en-US" sz="2400" dirty="0">
                <a:latin typeface="Verdana" panose="020B0604030504040204" pitchFamily="34" charset="0"/>
                <a:ea typeface="Verdana" panose="020B0604030504040204" pitchFamily="34" charset="0"/>
                <a:cs typeface="Times New Roman" panose="02020603050405020304" pitchFamily="18" charset="0"/>
              </a:rPr>
              <a:t>, such as information about the volume, is stored in a regular file</a:t>
            </a:r>
          </a:p>
          <a:p>
            <a:pPr>
              <a:buFont typeface="Wingdings" panose="05000000000000000000" pitchFamily="2" charset="2"/>
              <a:buChar char="§"/>
            </a:pPr>
            <a:r>
              <a:rPr lang="en-US" altLang="en-US" sz="2400" dirty="0">
                <a:latin typeface="Verdana" panose="020B0604030504040204" pitchFamily="34" charset="0"/>
                <a:ea typeface="Verdana" panose="020B0604030504040204" pitchFamily="34" charset="0"/>
                <a:cs typeface="Times New Roman" panose="02020603050405020304" pitchFamily="18" charset="0"/>
              </a:rPr>
              <a:t>NTFS uses </a:t>
            </a:r>
            <a:r>
              <a:rPr lang="en-US" altLang="en-US" sz="2400" b="1" i="1" dirty="0">
                <a:solidFill>
                  <a:srgbClr val="FF0000"/>
                </a:solidFill>
                <a:latin typeface="Verdana" panose="020B0604030504040204" pitchFamily="34" charset="0"/>
                <a:ea typeface="Verdana" panose="020B0604030504040204" pitchFamily="34" charset="0"/>
                <a:cs typeface="Times New Roman" panose="02020603050405020304" pitchFamily="18" charset="0"/>
              </a:rPr>
              <a:t>clusters</a:t>
            </a:r>
            <a:r>
              <a:rPr lang="en-US" altLang="en-US" sz="2400" dirty="0">
                <a:latin typeface="Verdana" panose="020B0604030504040204" pitchFamily="34" charset="0"/>
                <a:ea typeface="Verdana" panose="020B0604030504040204" pitchFamily="34" charset="0"/>
                <a:cs typeface="Times New Roman" panose="02020603050405020304" pitchFamily="18" charset="0"/>
              </a:rPr>
              <a:t> as the underlying unit of disk allocation</a:t>
            </a:r>
          </a:p>
          <a:p>
            <a:pPr lvl="1">
              <a:buFont typeface="Wingdings" panose="05000000000000000000" pitchFamily="2" charset="2"/>
              <a:buChar char="§"/>
            </a:pPr>
            <a:r>
              <a:rPr lang="en-US" altLang="en-US" dirty="0">
                <a:latin typeface="Verdana" panose="020B0604030504040204" pitchFamily="34" charset="0"/>
                <a:ea typeface="Verdana" panose="020B0604030504040204" pitchFamily="34" charset="0"/>
                <a:cs typeface="Times New Roman" panose="02020603050405020304" pitchFamily="18" charset="0"/>
              </a:rPr>
              <a:t>A cluster is a number of disk sectors that is a power of two</a:t>
            </a:r>
          </a:p>
          <a:p>
            <a:pPr eaLnBrk="1" hangingPunct="1">
              <a:buFont typeface="Wingdings" panose="05000000000000000000" pitchFamily="2" charset="2"/>
              <a:buChar char="§"/>
            </a:pPr>
            <a:r>
              <a:rPr lang="en-US" altLang="en-US" sz="2400" dirty="0">
                <a:latin typeface="Verdana" panose="020B0604030504040204" pitchFamily="34" charset="0"/>
                <a:ea typeface="Verdana" panose="020B0604030504040204" pitchFamily="34" charset="0"/>
                <a:cs typeface="Times New Roman" panose="02020603050405020304" pitchFamily="18" charset="0"/>
              </a:rPr>
              <a:t>Why use NTFS instead of FAT? FAT is simpler, making it faster for some operations, but NTFS supports:</a:t>
            </a:r>
          </a:p>
          <a:p>
            <a:pPr lvl="1" eaLnBrk="1" hangingPunct="1">
              <a:buFont typeface="Wingdings" panose="05000000000000000000" pitchFamily="2" charset="2"/>
              <a:buChar char="§"/>
            </a:pPr>
            <a:r>
              <a:rPr lang="en-US" altLang="en-US" dirty="0">
                <a:latin typeface="Verdana" panose="020B0604030504040204" pitchFamily="34" charset="0"/>
                <a:ea typeface="Verdana" panose="020B0604030504040204" pitchFamily="34" charset="0"/>
                <a:cs typeface="Times New Roman" panose="02020603050405020304" pitchFamily="18" charset="0"/>
              </a:rPr>
              <a:t>Larger file sizes and disks</a:t>
            </a:r>
          </a:p>
          <a:p>
            <a:pPr lvl="1" eaLnBrk="1" hangingPunct="1">
              <a:buFont typeface="Wingdings" panose="05000000000000000000" pitchFamily="2" charset="2"/>
              <a:buChar char="§"/>
            </a:pPr>
            <a:r>
              <a:rPr lang="en-US" altLang="en-US" dirty="0">
                <a:latin typeface="Verdana" panose="020B0604030504040204" pitchFamily="34" charset="0"/>
                <a:ea typeface="Verdana" panose="020B0604030504040204" pitchFamily="34" charset="0"/>
                <a:cs typeface="Times New Roman" panose="02020603050405020304" pitchFamily="18" charset="0"/>
              </a:rPr>
              <a:t>Better performance on large disks, large directories, and small files</a:t>
            </a:r>
          </a:p>
          <a:p>
            <a:pPr lvl="1" eaLnBrk="1" hangingPunct="1">
              <a:buFont typeface="Wingdings" panose="05000000000000000000" pitchFamily="2" charset="2"/>
              <a:buChar char="§"/>
            </a:pPr>
            <a:r>
              <a:rPr lang="en-US" altLang="en-US" dirty="0">
                <a:latin typeface="Verdana" panose="020B0604030504040204" pitchFamily="34" charset="0"/>
                <a:ea typeface="Verdana" panose="020B0604030504040204" pitchFamily="34" charset="0"/>
                <a:cs typeface="Times New Roman" panose="02020603050405020304" pitchFamily="18" charset="0"/>
              </a:rPr>
              <a:t>Reliability</a:t>
            </a:r>
          </a:p>
          <a:p>
            <a:pPr lvl="1" eaLnBrk="1" hangingPunct="1">
              <a:buFont typeface="Wingdings" panose="05000000000000000000" pitchFamily="2" charset="2"/>
              <a:buChar char="§"/>
            </a:pPr>
            <a:r>
              <a:rPr lang="en-US" altLang="en-US" dirty="0">
                <a:latin typeface="Verdana" panose="020B0604030504040204" pitchFamily="34" charset="0"/>
                <a:ea typeface="Verdana" panose="020B0604030504040204" pitchFamily="34" charset="0"/>
                <a:cs typeface="Times New Roman" panose="02020603050405020304" pitchFamily="18" charset="0"/>
              </a:rPr>
              <a:t>Security</a:t>
            </a:r>
          </a:p>
          <a:p>
            <a:pPr>
              <a:buFont typeface="Wingdings" panose="05000000000000000000" pitchFamily="2" charset="2"/>
              <a:buChar char="q"/>
            </a:pPr>
            <a:endParaRPr lang="en-US" alt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2591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6"/>
          <p:cNvSpPr>
            <a:spLocks noGrp="1"/>
          </p:cNvSpPr>
          <p:nvPr>
            <p:ph type="title"/>
          </p:nvPr>
        </p:nvSpPr>
        <p:spPr/>
        <p:txBody>
          <a:bodyPr/>
          <a:lstStyle/>
          <a:p>
            <a:r>
              <a:rPr lang="en-US" altLang="en-US" smtClean="0"/>
              <a:t>Cluster Sizes  </a:t>
            </a:r>
          </a:p>
        </p:txBody>
      </p:sp>
      <p:pic>
        <p:nvPicPr>
          <p:cNvPr id="163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120043"/>
            <a:ext cx="5791200" cy="505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326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t>Windows -NTFS</a:t>
            </a:r>
          </a:p>
        </p:txBody>
      </p:sp>
      <p:sp>
        <p:nvSpPr>
          <p:cNvPr id="3" name="Content Placeholder 2"/>
          <p:cNvSpPr>
            <a:spLocks noGrp="1"/>
          </p:cNvSpPr>
          <p:nvPr>
            <p:ph idx="1"/>
          </p:nvPr>
        </p:nvSpPr>
        <p:spPr>
          <a:xfrm>
            <a:off x="838200" y="1503653"/>
            <a:ext cx="10515600" cy="4351338"/>
          </a:xfrm>
        </p:spPr>
        <p:txBody>
          <a:bodyPr/>
          <a:lstStyle/>
          <a:p>
            <a:pPr eaLnBrk="1" hangingPunct="1">
              <a:buFont typeface="Wingdings" panose="05000000000000000000" pitchFamily="2" charset="2"/>
              <a:buChar char="§"/>
              <a:defRPr/>
            </a:pPr>
            <a:r>
              <a:rPr lang="en-US" sz="2400" dirty="0">
                <a:latin typeface="Verdana" panose="020B0604030504040204" pitchFamily="34" charset="0"/>
                <a:ea typeface="Verdana" panose="020B0604030504040204" pitchFamily="34" charset="0"/>
                <a:cs typeface="Times New Roman" panose="02020603050405020304" pitchFamily="18" charset="0"/>
              </a:rPr>
              <a:t>NTFS is the native file system format of Windows and its core is </a:t>
            </a:r>
            <a:r>
              <a:rPr lang="en-US" sz="2400"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MFT (Master File Table) </a:t>
            </a:r>
            <a:r>
              <a:rPr lang="en-US" sz="2400" dirty="0">
                <a:latin typeface="Verdana" panose="020B0604030504040204" pitchFamily="34" charset="0"/>
                <a:ea typeface="Verdana" panose="020B0604030504040204" pitchFamily="34" charset="0"/>
                <a:cs typeface="Times New Roman" panose="02020603050405020304" pitchFamily="18" charset="0"/>
              </a:rPr>
              <a:t>which contains NTFS metadata  </a:t>
            </a:r>
          </a:p>
          <a:p>
            <a:pPr>
              <a:buFont typeface="Wingdings" panose="05000000000000000000" pitchFamily="2" charset="2"/>
              <a:buChar char="§"/>
              <a:defRPr/>
            </a:pPr>
            <a:r>
              <a:rPr lang="en-US" sz="2400" dirty="0">
                <a:latin typeface="Verdana" panose="020B0604030504040204" pitchFamily="34" charset="0"/>
                <a:ea typeface="Verdana" panose="020B0604030504040204" pitchFamily="34" charset="0"/>
                <a:cs typeface="Times New Roman" panose="02020603050405020304" pitchFamily="18" charset="0"/>
              </a:rPr>
              <a:t>NTFS implements a relational database to store information about files. This database is called the </a:t>
            </a:r>
            <a:r>
              <a:rPr lang="en-US" sz="2400"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master file table (MFT)</a:t>
            </a:r>
            <a:r>
              <a:rPr lang="en-US" sz="2400" dirty="0">
                <a:latin typeface="Verdana" panose="020B0604030504040204" pitchFamily="34" charset="0"/>
                <a:ea typeface="Verdana" panose="020B0604030504040204" pitchFamily="34" charset="0"/>
                <a:cs typeface="Times New Roman" panose="02020603050405020304" pitchFamily="18" charset="0"/>
              </a:rPr>
              <a:t>. </a:t>
            </a:r>
          </a:p>
          <a:p>
            <a:pPr>
              <a:buFont typeface="Wingdings" panose="05000000000000000000" pitchFamily="2" charset="2"/>
              <a:buChar char="§"/>
              <a:defRPr/>
            </a:pPr>
            <a:r>
              <a:rPr lang="en-US" sz="2400" dirty="0">
                <a:latin typeface="Verdana" panose="020B0604030504040204" pitchFamily="34" charset="0"/>
                <a:ea typeface="Verdana" panose="020B0604030504040204" pitchFamily="34" charset="0"/>
                <a:cs typeface="Times New Roman" panose="02020603050405020304" pitchFamily="18" charset="0"/>
              </a:rPr>
              <a:t>The MFT stores a </a:t>
            </a:r>
            <a:r>
              <a:rPr lang="en-US" sz="2400" dirty="0">
                <a:solidFill>
                  <a:srgbClr val="FF0000"/>
                </a:solidFill>
                <a:latin typeface="Verdana" panose="020B0604030504040204" pitchFamily="34" charset="0"/>
                <a:ea typeface="Verdana" panose="020B0604030504040204" pitchFamily="34" charset="0"/>
                <a:cs typeface="Times New Roman" panose="02020603050405020304" pitchFamily="18" charset="0"/>
              </a:rPr>
              <a:t>file record </a:t>
            </a:r>
            <a:r>
              <a:rPr lang="en-US" sz="2400" dirty="0">
                <a:latin typeface="Verdana" panose="020B0604030504040204" pitchFamily="34" charset="0"/>
                <a:ea typeface="Verdana" panose="020B0604030504040204" pitchFamily="34" charset="0"/>
                <a:cs typeface="Times New Roman" panose="02020603050405020304" pitchFamily="18" charset="0"/>
              </a:rPr>
              <a:t>of each file and folder on the volume, pertinent volume information, and details on the MFT itself. </a:t>
            </a:r>
          </a:p>
          <a:p>
            <a:pPr marL="0" indent="0">
              <a:buNone/>
              <a:defRPr/>
            </a:pPr>
            <a:endParaRPr lang="en-US" dirty="0">
              <a:latin typeface="Verdana" panose="020B0604030504040204" pitchFamily="34" charset="0"/>
              <a:ea typeface="Verdana" panose="020B0604030504040204" pitchFamily="34" charset="0"/>
            </a:endParaRPr>
          </a:p>
          <a:p>
            <a:pPr marL="0" indent="0">
              <a:buNone/>
              <a:defRPr/>
            </a:pPr>
            <a:endParaRPr lang="en-US" sz="2400" dirty="0"/>
          </a:p>
        </p:txBody>
      </p:sp>
    </p:spTree>
    <p:extLst>
      <p:ext uri="{BB962C8B-B14F-4D97-AF65-F5344CB8AC3E}">
        <p14:creationId xmlns:p14="http://schemas.microsoft.com/office/powerpoint/2010/main" val="372759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NTFS Volume</a:t>
            </a:r>
          </a:p>
        </p:txBody>
      </p:sp>
      <p:sp>
        <p:nvSpPr>
          <p:cNvPr id="18435" name="AutoShape 5" descr="NTFS Architecture"/>
          <p:cNvSpPr>
            <a:spLocks noChangeAspect="1" noChangeArrowheads="1"/>
          </p:cNvSpPr>
          <p:nvPr/>
        </p:nvSpPr>
        <p:spPr bwMode="auto">
          <a:xfrm>
            <a:off x="5943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CA" altLang="en-US"/>
          </a:p>
        </p:txBody>
      </p:sp>
      <p:sp>
        <p:nvSpPr>
          <p:cNvPr id="18436" name="AutoShape 7" descr="Organization of an NTFS Volume"/>
          <p:cNvSpPr>
            <a:spLocks noChangeAspect="1" noChangeArrowheads="1"/>
          </p:cNvSpPr>
          <p:nvPr/>
        </p:nvSpPr>
        <p:spPr bwMode="auto">
          <a:xfrm>
            <a:off x="5943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CA" altLang="en-US"/>
          </a:p>
        </p:txBody>
      </p:sp>
      <p:sp>
        <p:nvSpPr>
          <p:cNvPr id="18437" name="AutoShape 9" descr="Organization of an NTFS Volume"/>
          <p:cNvSpPr>
            <a:spLocks noChangeAspect="1" noChangeArrowheads="1"/>
          </p:cNvSpPr>
          <p:nvPr/>
        </p:nvSpPr>
        <p:spPr bwMode="auto">
          <a:xfrm>
            <a:off x="5943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CA" altLang="en-US"/>
          </a:p>
        </p:txBody>
      </p:sp>
      <p:pic>
        <p:nvPicPr>
          <p:cNvPr id="1843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300" y="2469357"/>
            <a:ext cx="7391400" cy="141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5159487"/>
      </p:ext>
    </p:extLst>
  </p:cSld>
  <p:clrMapOvr>
    <a:masterClrMapping/>
  </p:clrMapOvr>
</p:sld>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26473</TotalTime>
  <Words>2511</Words>
  <Application>Microsoft Office PowerPoint</Application>
  <PresentationFormat>Widescreen</PresentationFormat>
  <Paragraphs>259</Paragraphs>
  <Slides>42</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MS PGothic</vt:lpstr>
      <vt:lpstr>Arial</vt:lpstr>
      <vt:lpstr>Calibri</vt:lpstr>
      <vt:lpstr>Monotype Sorts</vt:lpstr>
      <vt:lpstr>Times New Roman</vt:lpstr>
      <vt:lpstr>Verdana</vt:lpstr>
      <vt:lpstr>Wingdings</vt:lpstr>
      <vt:lpstr>Office Theme</vt:lpstr>
      <vt:lpstr>Windows File  Systems</vt:lpstr>
      <vt:lpstr>Files/Directories structure in Windows</vt:lpstr>
      <vt:lpstr>Windows- Types of Files </vt:lpstr>
      <vt:lpstr>File Types – Name, Extension</vt:lpstr>
      <vt:lpstr>Windows File Systems</vt:lpstr>
      <vt:lpstr>Windows File System</vt:lpstr>
      <vt:lpstr>Cluster Sizes  </vt:lpstr>
      <vt:lpstr>Windows -NTFS</vt:lpstr>
      <vt:lpstr>NTFS Volume</vt:lpstr>
      <vt:lpstr>Master File Table- MFT</vt:lpstr>
      <vt:lpstr>NTFS – Master File Table -MFT</vt:lpstr>
      <vt:lpstr>NTFS – MFT Metadata</vt:lpstr>
      <vt:lpstr>NTFS – MFT Metadata</vt:lpstr>
      <vt:lpstr>MFT File Records</vt:lpstr>
      <vt:lpstr>File Records</vt:lpstr>
      <vt:lpstr>MFT record for a small file</vt:lpstr>
      <vt:lpstr>MFT for small directory</vt:lpstr>
      <vt:lpstr>File Name Lookup in W2K</vt:lpstr>
      <vt:lpstr>NTFS Size Limitations</vt:lpstr>
      <vt:lpstr>Advanced NTFS Features</vt:lpstr>
      <vt:lpstr>Hard Links</vt:lpstr>
      <vt:lpstr>Sparse Files</vt:lpstr>
      <vt:lpstr>Windows utility - fsutil</vt:lpstr>
      <vt:lpstr>Windows utility - fsutil</vt:lpstr>
      <vt:lpstr>Volume Mount Point</vt:lpstr>
      <vt:lpstr>FAT - Format Organization</vt:lpstr>
      <vt:lpstr>FAT –Directory Entry Example</vt:lpstr>
      <vt:lpstr>Virtual File Systems</vt:lpstr>
      <vt:lpstr>Schematic View of Virtual File System</vt:lpstr>
      <vt:lpstr>Allocation Methods </vt:lpstr>
      <vt:lpstr>Contiguous Allocation</vt:lpstr>
      <vt:lpstr>Contiguous Allocation of Disk Space</vt:lpstr>
      <vt:lpstr>Extent-Based Systems</vt:lpstr>
      <vt:lpstr>Linked Allocation</vt:lpstr>
      <vt:lpstr>Linked Allocation</vt:lpstr>
      <vt:lpstr>FAT is an e.g. of Linked Allocation </vt:lpstr>
      <vt:lpstr>File-Allocation Table</vt:lpstr>
      <vt:lpstr>Example of Indexed Allocation</vt:lpstr>
      <vt:lpstr>Log Structured File Systems</vt:lpstr>
      <vt:lpstr>File System — Recovery</vt:lpstr>
      <vt:lpstr>Journal Entries</vt:lpstr>
      <vt:lpstr>Text Book Slides – Copy Right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Patricia Castillo</cp:lastModifiedBy>
  <cp:revision>609</cp:revision>
  <dcterms:created xsi:type="dcterms:W3CDTF">2016-04-05T14:17:30Z</dcterms:created>
  <dcterms:modified xsi:type="dcterms:W3CDTF">2021-05-09T00:59:55Z</dcterms:modified>
</cp:coreProperties>
</file>