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8" r:id="rId2"/>
    <p:sldId id="260" r:id="rId3"/>
    <p:sldId id="280" r:id="rId4"/>
    <p:sldId id="281" r:id="rId5"/>
    <p:sldId id="298" r:id="rId6"/>
    <p:sldId id="330" r:id="rId7"/>
    <p:sldId id="332" r:id="rId8"/>
    <p:sldId id="278" r:id="rId9"/>
    <p:sldId id="303" r:id="rId10"/>
    <p:sldId id="282" r:id="rId11"/>
    <p:sldId id="304" r:id="rId12"/>
    <p:sldId id="306" r:id="rId13"/>
    <p:sldId id="308" r:id="rId14"/>
    <p:sldId id="312" r:id="rId15"/>
    <p:sldId id="351" r:id="rId16"/>
    <p:sldId id="352" r:id="rId17"/>
    <p:sldId id="356" r:id="rId18"/>
    <p:sldId id="357" r:id="rId19"/>
    <p:sldId id="318" r:id="rId20"/>
    <p:sldId id="319" r:id="rId21"/>
    <p:sldId id="362" r:id="rId22"/>
    <p:sldId id="336" r:id="rId23"/>
    <p:sldId id="337" r:id="rId24"/>
    <p:sldId id="333" r:id="rId25"/>
    <p:sldId id="262" r:id="rId26"/>
    <p:sldId id="335" r:id="rId27"/>
    <p:sldId id="267" r:id="rId28"/>
    <p:sldId id="269" r:id="rId29"/>
    <p:sldId id="268" r:id="rId30"/>
    <p:sldId id="334" r:id="rId31"/>
    <p:sldId id="271" r:id="rId32"/>
    <p:sldId id="360" r:id="rId33"/>
    <p:sldId id="363" r:id="rId34"/>
    <p:sldId id="279" r:id="rId35"/>
    <p:sldId id="364" r:id="rId36"/>
    <p:sldId id="283" r:id="rId37"/>
    <p:sldId id="284" r:id="rId38"/>
    <p:sldId id="276" r:id="rId39"/>
    <p:sldId id="285" r:id="rId40"/>
    <p:sldId id="288" r:id="rId41"/>
    <p:sldId id="286" r:id="rId42"/>
    <p:sldId id="287" r:id="rId43"/>
    <p:sldId id="289" r:id="rId44"/>
    <p:sldId id="291" r:id="rId45"/>
    <p:sldId id="290" r:id="rId46"/>
    <p:sldId id="292" r:id="rId47"/>
    <p:sldId id="293" r:id="rId48"/>
    <p:sldId id="277" r:id="rId49"/>
    <p:sldId id="29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4" autoAdjust="0"/>
    <p:restoredTop sz="83429" autoAdjust="0"/>
  </p:normalViewPr>
  <p:slideViewPr>
    <p:cSldViewPr snapToGrid="0" snapToObjects="1" showGuides="1">
      <p:cViewPr varScale="1">
        <p:scale>
          <a:sx n="62" d="100"/>
          <a:sy n="62" d="100"/>
        </p:scale>
        <p:origin x="1230" y="6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0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2021-05-08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CC0AB5-5589-4CC5-9444-FEFDBAA94054}" type="slidenum">
              <a:rPr lang="en-US" altLang="en-US" smtClean="0">
                <a:latin typeface="Times New Roman" panose="02020603050405020304" pitchFamily="18" charset="0"/>
              </a:rPr>
              <a:pPr/>
              <a:t>23</a:t>
            </a:fld>
            <a:endParaRPr lang="en-US" altLang="en-US" smtClean="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0388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25</a:t>
            </a:fld>
            <a:endParaRPr lang="en-CA"/>
          </a:p>
        </p:txBody>
      </p:sp>
    </p:spTree>
    <p:extLst>
      <p:ext uri="{BB962C8B-B14F-4D97-AF65-F5344CB8AC3E}">
        <p14:creationId xmlns:p14="http://schemas.microsoft.com/office/powerpoint/2010/main" val="4145518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26</a:t>
            </a:fld>
            <a:endParaRPr lang="en-CA"/>
          </a:p>
        </p:txBody>
      </p:sp>
    </p:spTree>
    <p:extLst>
      <p:ext uri="{BB962C8B-B14F-4D97-AF65-F5344CB8AC3E}">
        <p14:creationId xmlns:p14="http://schemas.microsoft.com/office/powerpoint/2010/main" val="326101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Producer-consumer</a:t>
            </a:r>
            <a:r>
              <a:rPr lang="en-CA" baseline="0" dirty="0" smtClean="0"/>
              <a:t> problem.</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27</a:t>
            </a:fld>
            <a:endParaRPr lang="en-CA"/>
          </a:p>
        </p:txBody>
      </p:sp>
    </p:spTree>
    <p:extLst>
      <p:ext uri="{BB962C8B-B14F-4D97-AF65-F5344CB8AC3E}">
        <p14:creationId xmlns:p14="http://schemas.microsoft.com/office/powerpoint/2010/main" val="2545562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We’ll discuss</a:t>
            </a:r>
            <a:r>
              <a:rPr lang="en-CA" baseline="0" dirty="0" smtClean="0"/>
              <a:t> the “dynamic-link” part in the memory management modules… for now, it’s the same thing as “shared”.</a:t>
            </a:r>
          </a:p>
          <a:p>
            <a:endParaRPr lang="en-CA" baseline="0" dirty="0" smtClean="0"/>
          </a:p>
          <a:p>
            <a:r>
              <a:rPr lang="en-CA" baseline="0" dirty="0" smtClean="0"/>
              <a:t>GNU nm - https://sourceware.org/binutils/docs-2.17/binutils/nm.html#nm</a:t>
            </a:r>
          </a:p>
          <a:p>
            <a:endParaRPr lang="en-CA" baseline="0" dirty="0" smtClean="0"/>
          </a:p>
          <a:p>
            <a:r>
              <a:rPr lang="en-CA" baseline="0" dirty="0" smtClean="0"/>
              <a:t>DLL hijacking</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28</a:t>
            </a:fld>
            <a:endParaRPr lang="en-CA"/>
          </a:p>
        </p:txBody>
      </p:sp>
    </p:spTree>
    <p:extLst>
      <p:ext uri="{BB962C8B-B14F-4D97-AF65-F5344CB8AC3E}">
        <p14:creationId xmlns:p14="http://schemas.microsoft.com/office/powerpoint/2010/main" val="2428630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642F8525-FEB3-4796-9C0B-50BFB3D99E7D}" type="slidenum">
              <a:rPr lang="en-US" altLang="en-US"/>
              <a:pPr/>
              <a:t>30</a:t>
            </a:fld>
            <a:endParaRPr lang="en-US" altLang="en-US"/>
          </a:p>
        </p:txBody>
      </p:sp>
      <p:sp>
        <p:nvSpPr>
          <p:cNvPr id="764930" name="Rectangle 2"/>
          <p:cNvSpPr>
            <a:spLocks noGrp="1" noRot="1" noChangeAspect="1" noChangeArrowheads="1" noTextEdit="1"/>
          </p:cNvSpPr>
          <p:nvPr>
            <p:ph type="sldImg"/>
          </p:nvPr>
        </p:nvSpPr>
        <p:spPr>
          <a:xfrm>
            <a:off x="379413" y="684213"/>
            <a:ext cx="6100762" cy="3432175"/>
          </a:xfrm>
          <a:ln/>
        </p:spPr>
      </p:sp>
      <p:sp>
        <p:nvSpPr>
          <p:cNvPr id="764931" name="Rectangle 3"/>
          <p:cNvSpPr>
            <a:spLocks noGrp="1" noChangeArrowheads="1"/>
          </p:cNvSpPr>
          <p:nvPr>
            <p:ph type="body" idx="1"/>
          </p:nvPr>
        </p:nvSpPr>
        <p:spPr>
          <a:xfrm>
            <a:off x="914400" y="4343400"/>
            <a:ext cx="5029200" cy="4116388"/>
          </a:xfrm>
        </p:spPr>
        <p:txBody>
          <a:bodyPr/>
          <a:lstStyle/>
          <a:p>
            <a:r>
              <a:rPr lang="en-US" altLang="en-US" i="1" dirty="0"/>
              <a:t>The picture above illustrates the </a:t>
            </a:r>
            <a:r>
              <a:rPr lang="en-US" altLang="en-US" b="1" i="1" dirty="0"/>
              <a:t>SEND</a:t>
            </a:r>
            <a:r>
              <a:rPr lang="en-US" altLang="en-US" i="1" dirty="0"/>
              <a:t> and </a:t>
            </a:r>
            <a:r>
              <a:rPr lang="en-US" altLang="en-US" b="1" i="1" dirty="0"/>
              <a:t>RECEIVE</a:t>
            </a:r>
            <a:r>
              <a:rPr lang="en-US" altLang="en-US" i="1" dirty="0"/>
              <a:t> primitives used in message passing. SEND takes two </a:t>
            </a:r>
            <a:r>
              <a:rPr lang="en-US" altLang="en-US" i="1" dirty="0" smtClean="0"/>
              <a:t>arguments</a:t>
            </a:r>
            <a:r>
              <a:rPr lang="en-US" altLang="en-US" i="1" dirty="0"/>
              <a:t>, the destination mailbox and the message. RECEIVE also takes two </a:t>
            </a:r>
            <a:r>
              <a:rPr lang="en-US" altLang="en-US" i="1" dirty="0" smtClean="0"/>
              <a:t>arguments</a:t>
            </a:r>
            <a:r>
              <a:rPr lang="en-US" altLang="en-US" i="1" dirty="0"/>
              <a:t>, the ID of the sender, and the message.</a:t>
            </a:r>
            <a:r>
              <a:rPr lang="en-US" altLang="en-US" dirty="0"/>
              <a:t> </a:t>
            </a:r>
          </a:p>
        </p:txBody>
      </p:sp>
    </p:spTree>
    <p:extLst>
      <p:ext uri="{BB962C8B-B14F-4D97-AF65-F5344CB8AC3E}">
        <p14:creationId xmlns:p14="http://schemas.microsoft.com/office/powerpoint/2010/main" val="347378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33</a:t>
            </a:fld>
            <a:endParaRPr lang="en-CA"/>
          </a:p>
        </p:txBody>
      </p:sp>
    </p:spTree>
    <p:extLst>
      <p:ext uri="{BB962C8B-B14F-4D97-AF65-F5344CB8AC3E}">
        <p14:creationId xmlns:p14="http://schemas.microsoft.com/office/powerpoint/2010/main" val="2100501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depends</a:t>
            </a:r>
            <a:r>
              <a:rPr lang="en-CA" baseline="0" dirty="0" smtClean="0"/>
              <a:t> on the selection method.</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37</a:t>
            </a:fld>
            <a:endParaRPr lang="en-CA"/>
          </a:p>
        </p:txBody>
      </p:sp>
    </p:spTree>
    <p:extLst>
      <p:ext uri="{BB962C8B-B14F-4D97-AF65-F5344CB8AC3E}">
        <p14:creationId xmlns:p14="http://schemas.microsoft.com/office/powerpoint/2010/main" val="574424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41</a:t>
            </a:fld>
            <a:endParaRPr lang="en-CA"/>
          </a:p>
        </p:txBody>
      </p:sp>
    </p:spTree>
    <p:extLst>
      <p:ext uri="{BB962C8B-B14F-4D97-AF65-F5344CB8AC3E}">
        <p14:creationId xmlns:p14="http://schemas.microsoft.com/office/powerpoint/2010/main" val="832295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simple system with 3 processes and 3 types of resources,</a:t>
            </a:r>
            <a:r>
              <a:rPr lang="en-CA" baseline="0" dirty="0" smtClean="0"/>
              <a:t> R1 and R3 each has one instance, R2 has 2 instances.</a:t>
            </a:r>
          </a:p>
          <a:p>
            <a:pPr lvl="0"/>
            <a:r>
              <a:rPr lang="en-GB" sz="1200" kern="1200" dirty="0" smtClean="0">
                <a:solidFill>
                  <a:schemeClr val="tx1"/>
                </a:solidFill>
                <a:effectLst/>
                <a:latin typeface="+mn-lt"/>
                <a:ea typeface="+mn-ea"/>
                <a:cs typeface="+mn-cs"/>
              </a:rPr>
              <a:t>R1 allocated to P2, R3 allocated to P3, R2 allocated to P1 and P2.</a:t>
            </a:r>
            <a:endParaRPr lang="en-CA"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P1 requests R1 and P2 requests R3.</a:t>
            </a: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42</a:t>
            </a:fld>
            <a:endParaRPr lang="en-CA"/>
          </a:p>
        </p:txBody>
      </p:sp>
    </p:spTree>
    <p:extLst>
      <p:ext uri="{BB962C8B-B14F-4D97-AF65-F5344CB8AC3E}">
        <p14:creationId xmlns:p14="http://schemas.microsoft.com/office/powerpoint/2010/main" val="3202769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P1 needs to add 2 to X</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P2 needs to add 3 to X</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P1 reads X (5)</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P2 reads X (5)</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P1 adds 2 to X and stores 7</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P2 adds 3 to X and stores 8</a:t>
            </a:r>
            <a:endParaRPr lang="en-CA"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Should X be 7, 8 or 10?</a:t>
            </a:r>
            <a:endParaRPr lang="en-CA" dirty="0" smtClean="0"/>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a:t>
            </a:fld>
            <a:endParaRPr lang="en-CA"/>
          </a:p>
        </p:txBody>
      </p:sp>
    </p:spTree>
    <p:extLst>
      <p:ext uri="{BB962C8B-B14F-4D97-AF65-F5344CB8AC3E}">
        <p14:creationId xmlns:p14="http://schemas.microsoft.com/office/powerpoint/2010/main" val="3264241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Using the same system, what happens if P3 also makes a request to R2?</a:t>
            </a:r>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44</a:t>
            </a:fld>
            <a:endParaRPr lang="en-CA"/>
          </a:p>
        </p:txBody>
      </p:sp>
    </p:spTree>
    <p:extLst>
      <p:ext uri="{BB962C8B-B14F-4D97-AF65-F5344CB8AC3E}">
        <p14:creationId xmlns:p14="http://schemas.microsoft.com/office/powerpoint/2010/main" val="4184368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try a different system and snapshot…</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46</a:t>
            </a:fld>
            <a:endParaRPr lang="en-CA"/>
          </a:p>
        </p:txBody>
      </p:sp>
    </p:spTree>
    <p:extLst>
      <p:ext uri="{BB962C8B-B14F-4D97-AF65-F5344CB8AC3E}">
        <p14:creationId xmlns:p14="http://schemas.microsoft.com/office/powerpoint/2010/main" val="651652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47</a:t>
            </a:fld>
            <a:endParaRPr lang="en-CA"/>
          </a:p>
        </p:txBody>
      </p:sp>
    </p:spTree>
    <p:extLst>
      <p:ext uri="{BB962C8B-B14F-4D97-AF65-F5344CB8AC3E}">
        <p14:creationId xmlns:p14="http://schemas.microsoft.com/office/powerpoint/2010/main" val="245598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7B5A311D-9BBA-4639-BB62-E5DF8B2ADDF7}" type="slidenum">
              <a:rPr lang="en-US" altLang="en-US"/>
              <a:pPr/>
              <a:t>5</a:t>
            </a:fld>
            <a:endParaRPr lang="en-US" altLang="en-US"/>
          </a:p>
        </p:txBody>
      </p:sp>
      <p:sp>
        <p:nvSpPr>
          <p:cNvPr id="686082" name="Rectangle 2"/>
          <p:cNvSpPr>
            <a:spLocks noGrp="1" noRot="1" noChangeAspect="1" noChangeArrowheads="1" noTextEdit="1"/>
          </p:cNvSpPr>
          <p:nvPr>
            <p:ph type="sldImg"/>
          </p:nvPr>
        </p:nvSpPr>
        <p:spPr>
          <a:xfrm>
            <a:off x="379413" y="684213"/>
            <a:ext cx="6100762" cy="3432175"/>
          </a:xfrm>
          <a:ln/>
        </p:spPr>
      </p:sp>
      <p:sp>
        <p:nvSpPr>
          <p:cNvPr id="686083" name="Rectangle 3"/>
          <p:cNvSpPr>
            <a:spLocks noGrp="1" noChangeArrowheads="1"/>
          </p:cNvSpPr>
          <p:nvPr>
            <p:ph type="body" idx="1"/>
          </p:nvPr>
        </p:nvSpPr>
        <p:spPr>
          <a:xfrm>
            <a:off x="914400" y="4343400"/>
            <a:ext cx="5029200" cy="4116388"/>
          </a:xfrm>
        </p:spPr>
        <p:txBody>
          <a:bodyPr/>
          <a:lstStyle/>
          <a:p>
            <a:pPr>
              <a:buFont typeface="Wingdings" panose="05000000000000000000" pitchFamily="2" charset="2"/>
              <a:buNone/>
            </a:pPr>
            <a:r>
              <a:rPr lang="en-US" altLang="en-US" dirty="0"/>
              <a:t>Each process gets a turn at the critical section and </a:t>
            </a:r>
            <a:r>
              <a:rPr lang="en-AU" altLang="en-AU" dirty="0"/>
              <a:t> must request permission to enter to it.</a:t>
            </a:r>
            <a:endParaRPr lang="en-US" altLang="en-US" dirty="0"/>
          </a:p>
          <a:p>
            <a:pPr>
              <a:buFont typeface="Wingdings" panose="05000000000000000000" pitchFamily="2" charset="2"/>
              <a:buNone/>
            </a:pPr>
            <a:r>
              <a:rPr lang="en-US" altLang="en-US" dirty="0"/>
              <a:t>If a process wants the critical section, it sets its flag and may have to wait for its turn</a:t>
            </a:r>
            <a:r>
              <a:rPr lang="en-AU" altLang="en-AU" dirty="0"/>
              <a:t> .</a:t>
            </a:r>
          </a:p>
          <a:p>
            <a:pPr>
              <a:buFont typeface="Wingdings" panose="05000000000000000000" pitchFamily="2" charset="2"/>
              <a:buNone/>
            </a:pPr>
            <a:r>
              <a:rPr lang="en-AU" altLang="en-AU" dirty="0"/>
              <a:t>Entry section:  used to negotiate entry into the critical section</a:t>
            </a:r>
          </a:p>
          <a:p>
            <a:r>
              <a:rPr lang="en-AU" altLang="en-AU" dirty="0"/>
              <a:t>Exit section: advises that the process has finished executing in its critical section.</a:t>
            </a:r>
          </a:p>
          <a:p>
            <a:r>
              <a:rPr lang="en-AU" altLang="en-AU" dirty="0"/>
              <a:t>Before entering its critical region each process calls </a:t>
            </a:r>
            <a:r>
              <a:rPr lang="en-AU" altLang="en-AU" i="1" dirty="0" smtClean="0"/>
              <a:t>enter region</a:t>
            </a:r>
            <a:r>
              <a:rPr lang="en-AU" altLang="en-AU" dirty="0" smtClean="0"/>
              <a:t> </a:t>
            </a:r>
            <a:r>
              <a:rPr lang="en-AU" altLang="en-AU" dirty="0"/>
              <a:t>with its own process number 0 or 1 as </a:t>
            </a:r>
            <a:r>
              <a:rPr lang="en-AU" altLang="en-AU" dirty="0" smtClean="0"/>
              <a:t>parameter. This </a:t>
            </a:r>
            <a:r>
              <a:rPr lang="en-AU" altLang="en-AU" dirty="0"/>
              <a:t>call will cause it to wait (loop), if necessary, until it is safe to enter . After it has finished with the shared variables , the process calls </a:t>
            </a:r>
            <a:r>
              <a:rPr lang="en-AU" altLang="en-AU" i="1" dirty="0" smtClean="0"/>
              <a:t>leave region </a:t>
            </a:r>
            <a:r>
              <a:rPr lang="en-AU" altLang="en-AU" dirty="0"/>
              <a:t>to indicate that is done and allow other process to enter.</a:t>
            </a:r>
            <a:endParaRPr lang="en-AU" altLang="en-AU" i="1" dirty="0"/>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a:p>
            <a:endParaRPr lang="en-US" altLang="en-US" dirty="0"/>
          </a:p>
        </p:txBody>
      </p:sp>
    </p:spTree>
    <p:extLst>
      <p:ext uri="{BB962C8B-B14F-4D97-AF65-F5344CB8AC3E}">
        <p14:creationId xmlns:p14="http://schemas.microsoft.com/office/powerpoint/2010/main" val="62708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Checking and setting the lock must be an ATOMIC operation</a:t>
            </a:r>
            <a:r>
              <a:rPr lang="en-CA" baseline="0" dirty="0" smtClean="0"/>
              <a:t> – can not be interrupted! Why?</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8</a:t>
            </a:fld>
            <a:endParaRPr lang="en-CA"/>
          </a:p>
        </p:txBody>
      </p:sp>
    </p:spTree>
    <p:extLst>
      <p:ext uri="{BB962C8B-B14F-4D97-AF65-F5344CB8AC3E}">
        <p14:creationId xmlns:p14="http://schemas.microsoft.com/office/powerpoint/2010/main" val="195831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Why</a:t>
            </a:r>
            <a:r>
              <a:rPr lang="en-CA" baseline="0" dirty="0" smtClean="0"/>
              <a:t> would we choose to spinlock instead of blocking?</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10</a:t>
            </a:fld>
            <a:endParaRPr lang="en-CA"/>
          </a:p>
        </p:txBody>
      </p:sp>
    </p:spTree>
    <p:extLst>
      <p:ext uri="{BB962C8B-B14F-4D97-AF65-F5344CB8AC3E}">
        <p14:creationId xmlns:p14="http://schemas.microsoft.com/office/powerpoint/2010/main" val="1179489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D8656BF9-FDAD-4F3A-B0D6-4FFB0E833D67}" type="slidenum">
              <a:rPr lang="en-US" altLang="en-US"/>
              <a:pPr/>
              <a:t>12</a:t>
            </a:fld>
            <a:endParaRPr lang="en-US" altLang="en-US"/>
          </a:p>
        </p:txBody>
      </p:sp>
      <p:sp>
        <p:nvSpPr>
          <p:cNvPr id="710658" name="Rectangle 2"/>
          <p:cNvSpPr>
            <a:spLocks noGrp="1" noRot="1" noChangeAspect="1" noChangeArrowheads="1" noTextEdit="1"/>
          </p:cNvSpPr>
          <p:nvPr>
            <p:ph type="sldImg"/>
          </p:nvPr>
        </p:nvSpPr>
        <p:spPr>
          <a:xfrm>
            <a:off x="379413" y="684213"/>
            <a:ext cx="6100762" cy="3432175"/>
          </a:xfrm>
          <a:ln/>
        </p:spPr>
      </p:sp>
      <p:sp>
        <p:nvSpPr>
          <p:cNvPr id="710659" name="Rectangle 3"/>
          <p:cNvSpPr>
            <a:spLocks noGrp="1" noChangeArrowheads="1"/>
          </p:cNvSpPr>
          <p:nvPr>
            <p:ph type="body" idx="1"/>
          </p:nvPr>
        </p:nvSpPr>
        <p:spPr>
          <a:xfrm>
            <a:off x="914400" y="4343400"/>
            <a:ext cx="5029200" cy="4116388"/>
          </a:xfrm>
        </p:spPr>
        <p:txBody>
          <a:bodyPr/>
          <a:lstStyle/>
          <a:p>
            <a:r>
              <a:rPr lang="en-US" altLang="en-US" sz="1100" dirty="0"/>
              <a:t>A signaling semaphore (S) is one that usually is initialized to 0. A process </a:t>
            </a:r>
            <a:r>
              <a:rPr lang="en-US" altLang="en-US" sz="1100" b="1" dirty="0"/>
              <a:t>signals</a:t>
            </a:r>
            <a:r>
              <a:rPr lang="en-US" altLang="en-US" sz="1100" dirty="0"/>
              <a:t> an event by executing V(s) . Other process </a:t>
            </a:r>
            <a:r>
              <a:rPr lang="en-US" altLang="en-US" sz="1100" b="1" dirty="0"/>
              <a:t>Wait</a:t>
            </a:r>
            <a:r>
              <a:rPr lang="en-US" altLang="en-US" sz="1100" dirty="0"/>
              <a:t> for that event by executing P(s)</a:t>
            </a:r>
          </a:p>
          <a:p>
            <a:r>
              <a:rPr lang="en-US" altLang="en-US" sz="1100" dirty="0"/>
              <a:t>To overcome the need for busy waiting, we can use Wait and Signal operations. When a process executes the wait operation and find that the value of the semaphore is zero, it must wait. However, rather than busy waiting, the process can block itself. The block operation places a process into a wait queue associated with the semaphore and the state of the process is changed to the waiting state. Then control  is transferred to the CPU scheduler.</a:t>
            </a:r>
          </a:p>
          <a:p>
            <a:r>
              <a:rPr lang="en-US" altLang="en-US" sz="1100" dirty="0"/>
              <a:t>A process that is blocked ,Waiting on a semaphore S, should be restarted  when some other process executes a Signal operation. A signal operation removes one process from the list of waiting processes and awakens that process.</a:t>
            </a:r>
          </a:p>
          <a:p>
            <a:r>
              <a:rPr lang="en-US" altLang="en-US" sz="1100" dirty="0"/>
              <a:t>For the critical region problem, we need to use only one semaphore as a lock, because the only concern is whether a process is inside or outside its critical region.</a:t>
            </a:r>
          </a:p>
          <a:p>
            <a:r>
              <a:rPr lang="en-US" altLang="en-US" sz="1100" dirty="0"/>
              <a:t>The critical aspect of semaphores is that they are executed atomically</a:t>
            </a:r>
            <a:r>
              <a:rPr lang="en-US" altLang="en-US" sz="1100" dirty="0" smtClean="0"/>
              <a:t>. We </a:t>
            </a:r>
            <a:r>
              <a:rPr lang="en-US" altLang="en-US" sz="1100" dirty="0"/>
              <a:t>must guarantee that no two processes can execute Wait and Signal operations on the same semaphore at the same time.</a:t>
            </a:r>
          </a:p>
          <a:p>
            <a:r>
              <a:rPr lang="en-US" altLang="en-US" sz="1100" dirty="0"/>
              <a:t>There are Binary semaphores.( use only 0 and 1) and Counting semaphores (range of non-negative values)</a:t>
            </a:r>
          </a:p>
          <a:p>
            <a:endParaRPr lang="en-US" altLang="en-US" sz="1100" dirty="0"/>
          </a:p>
        </p:txBody>
      </p:sp>
    </p:spTree>
    <p:extLst>
      <p:ext uri="{BB962C8B-B14F-4D97-AF65-F5344CB8AC3E}">
        <p14:creationId xmlns:p14="http://schemas.microsoft.com/office/powerpoint/2010/main" val="3211361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5BFFBB74-E4E8-46F7-ABD7-423D1A250211}" type="slidenum">
              <a:rPr lang="en-US" altLang="en-US"/>
              <a:pPr/>
              <a:t>14</a:t>
            </a:fld>
            <a:endParaRPr lang="en-US" altLang="en-US"/>
          </a:p>
        </p:txBody>
      </p:sp>
      <p:sp>
        <p:nvSpPr>
          <p:cNvPr id="714754" name="Rectangle 2"/>
          <p:cNvSpPr>
            <a:spLocks noGrp="1" noRot="1" noChangeAspect="1" noChangeArrowheads="1" noTextEdit="1"/>
          </p:cNvSpPr>
          <p:nvPr>
            <p:ph type="sldImg"/>
          </p:nvPr>
        </p:nvSpPr>
        <p:spPr>
          <a:xfrm>
            <a:off x="379413" y="684213"/>
            <a:ext cx="6100762" cy="3432175"/>
          </a:xfrm>
          <a:ln/>
        </p:spPr>
      </p:sp>
      <p:sp>
        <p:nvSpPr>
          <p:cNvPr id="714755" name="Rectangle 3"/>
          <p:cNvSpPr>
            <a:spLocks noGrp="1" noChangeArrowheads="1"/>
          </p:cNvSpPr>
          <p:nvPr>
            <p:ph type="body" idx="1"/>
          </p:nvPr>
        </p:nvSpPr>
        <p:spPr>
          <a:xfrm>
            <a:off x="914400" y="4343400"/>
            <a:ext cx="5029200" cy="4116388"/>
          </a:xfrm>
        </p:spPr>
        <p:txBody>
          <a:bodyPr/>
          <a:lstStyle/>
          <a:p>
            <a:r>
              <a:rPr lang="en-US" altLang="en-US" dirty="0"/>
              <a:t>The atomicity problem can be </a:t>
            </a:r>
            <a:r>
              <a:rPr lang="en-US" altLang="en-US" dirty="0" smtClean="0"/>
              <a:t>solved </a:t>
            </a:r>
            <a:r>
              <a:rPr lang="en-US" altLang="en-US" dirty="0"/>
              <a:t>in a </a:t>
            </a:r>
            <a:r>
              <a:rPr lang="en-US" altLang="en-US" dirty="0" err="1"/>
              <a:t>uni</a:t>
            </a:r>
            <a:r>
              <a:rPr lang="en-US" altLang="en-US" dirty="0"/>
              <a:t>-processor by inhibiting interrupts during the time the wait and signal operations are executing, but this technique does not work in multiprocessor systems.</a:t>
            </a:r>
          </a:p>
          <a:p>
            <a:r>
              <a:rPr lang="en-US" altLang="en-US" dirty="0"/>
              <a:t>The implementation of semaphores with a waiting queue may result in: </a:t>
            </a:r>
          </a:p>
          <a:p>
            <a:r>
              <a:rPr lang="en-US" altLang="en-US" dirty="0"/>
              <a:t>Deadlock – two or more processes are waiting indefinitely for an event that can be caused by only one of the waiting processes.</a:t>
            </a:r>
          </a:p>
          <a:p>
            <a:r>
              <a:rPr lang="en-US" altLang="en-US" dirty="0">
                <a:sym typeface="MT Extra" panose="05050102010205020202" pitchFamily="18" charset="2"/>
              </a:rPr>
              <a:t>Starvation </a:t>
            </a:r>
            <a:r>
              <a:rPr lang="en-US" altLang="en-US" dirty="0"/>
              <a:t> – indefinite blocking.  A process may never be removed from the semaphore queue in which it is suspended</a:t>
            </a:r>
          </a:p>
          <a:p>
            <a:endParaRPr lang="en-US" altLang="en-US" dirty="0"/>
          </a:p>
        </p:txBody>
      </p:sp>
    </p:spTree>
    <p:extLst>
      <p:ext uri="{BB962C8B-B14F-4D97-AF65-F5344CB8AC3E}">
        <p14:creationId xmlns:p14="http://schemas.microsoft.com/office/powerpoint/2010/main" val="2339741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A284E1-BC42-47EE-95D1-72B076C2823C}" type="slidenum">
              <a:rPr lang="en-US" altLang="en-US" smtClean="0">
                <a:latin typeface="Times New Roman" panose="02020603050405020304" pitchFamily="18" charset="0"/>
              </a:rPr>
              <a:pPr/>
              <a:t>15</a:t>
            </a:fld>
            <a:endParaRPr lang="en-US" altLang="en-US"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109857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4FFD7B-F07F-4950-AF53-86282792DF19}" type="slidenum">
              <a:rPr lang="en-US" altLang="en-US" smtClean="0">
                <a:latin typeface="Times New Roman" panose="02020603050405020304" pitchFamily="18" charset="0"/>
              </a:rPr>
              <a:pPr/>
              <a:t>16</a:t>
            </a:fld>
            <a:endParaRPr lang="en-US" altLang="en-US" smtClean="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54324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CA" smtClean="0"/>
              <a:t>IT-SC 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CA" smtClean="0"/>
              <a:t>IT-SC 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CA" smtClean="0"/>
              <a:t>IT-SC 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CA" altLang="en-US" smtClean="0"/>
              <a:t>IT-SC 205 Operating Systems Internals</a:t>
            </a:r>
            <a:endParaRPr lang="en-US" altLang="en-US"/>
          </a:p>
        </p:txBody>
      </p:sp>
      <p:sp>
        <p:nvSpPr>
          <p:cNvPr id="5" name="Slide Number Placeholder 4"/>
          <p:cNvSpPr>
            <a:spLocks noGrp="1"/>
          </p:cNvSpPr>
          <p:nvPr>
            <p:ph type="sldNum" sz="quarter" idx="12"/>
          </p:nvPr>
        </p:nvSpPr>
        <p:spPr/>
        <p:txBody>
          <a:bodyPr/>
          <a:lstStyle>
            <a:lvl1pPr>
              <a:defRPr/>
            </a:lvl1pPr>
          </a:lstStyle>
          <a:p>
            <a:fld id="{D8811CBA-C1E6-4D12-9B73-0B999DC41534}" type="slidenum">
              <a:rPr lang="en-US" altLang="en-US"/>
              <a:pPr/>
              <a:t>‹#›</a:t>
            </a:fld>
            <a:endParaRPr lang="en-US" altLang="en-US"/>
          </a:p>
        </p:txBody>
      </p:sp>
    </p:spTree>
    <p:extLst>
      <p:ext uri="{BB962C8B-B14F-4D97-AF65-F5344CB8AC3E}">
        <p14:creationId xmlns:p14="http://schemas.microsoft.com/office/powerpoint/2010/main" val="284891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CA" smtClean="0"/>
              <a:t>IT-SC 205 Operating Systems Internals</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Lst>
  <p:hf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http://www2-cne.gmu.edu/modules/ipc/pink/receive.gif" TargetMode="External"/><Relationship Id="rId5" Type="http://schemas.openxmlformats.org/officeDocument/2006/relationships/image" Target="../media/image15.png"/><Relationship Id="rId4" Type="http://schemas.openxmlformats.org/officeDocument/2006/relationships/image" Target="http://www2-cne.gmu.edu/modules/ipc/pink/send.gif"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technet.microsoft.com/en-us/library/cc738291(v=ws.10).aspx"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Process/Threads Synchronization and Deadlocks</a:t>
            </a:r>
            <a:endParaRPr lang="en-US" dirty="0"/>
          </a:p>
        </p:txBody>
      </p:sp>
      <p:sp>
        <p:nvSpPr>
          <p:cNvPr id="3" name="Subtitle 2"/>
          <p:cNvSpPr>
            <a:spLocks noGrp="1"/>
          </p:cNvSpPr>
          <p:nvPr>
            <p:ph type="subTitle" idx="1"/>
          </p:nvPr>
        </p:nvSpPr>
        <p:spPr/>
        <p:txBody>
          <a:bodyPr/>
          <a:lstStyle/>
          <a:p>
            <a:r>
              <a:rPr lang="en-US" dirty="0"/>
              <a:t>Module </a:t>
            </a:r>
            <a:r>
              <a:rPr lang="en-US" dirty="0" smtClean="0"/>
              <a:t>9</a:t>
            </a:r>
            <a:endParaRPr lang="en-US" dirty="0"/>
          </a:p>
          <a:p>
            <a:r>
              <a:rPr lang="en-US" dirty="0" smtClean="0"/>
              <a:t>ITSC205</a:t>
            </a:r>
          </a:p>
          <a:p>
            <a:r>
              <a:rPr lang="en-US" dirty="0" smtClean="0"/>
              <a:t>Operating Systems Internals</a:t>
            </a:r>
          </a:p>
        </p:txBody>
      </p:sp>
      <p:sp>
        <p:nvSpPr>
          <p:cNvPr id="5" name="Footer Placeholder 4"/>
          <p:cNvSpPr>
            <a:spLocks noGrp="1"/>
          </p:cNvSpPr>
          <p:nvPr>
            <p:ph type="ftr" sz="quarter" idx="11"/>
          </p:nvPr>
        </p:nvSpPr>
        <p:spPr/>
        <p:txBody>
          <a:bodyPr/>
          <a:lstStyle/>
          <a:p>
            <a:r>
              <a:rPr lang="en-CA" smtClean="0"/>
              <a:t>IT-SC 205 Operating Systems Internals</a:t>
            </a:r>
            <a:endParaRPr lang="en-US" dirty="0"/>
          </a:p>
        </p:txBody>
      </p:sp>
      <p:sp>
        <p:nvSpPr>
          <p:cNvPr id="4" name="Slide Number Placeholder 3"/>
          <p:cNvSpPr>
            <a:spLocks noGrp="1"/>
          </p:cNvSpPr>
          <p:nvPr>
            <p:ph type="sldNum" sz="quarter" idx="12"/>
          </p:nvPr>
        </p:nvSpPr>
        <p:spPr/>
        <p:txBody>
          <a:bodyPr/>
          <a:lstStyle/>
          <a:p>
            <a:fld id="{FDDB6027-878D-A249-A7C0-2BF119D95C83}" type="slidenum">
              <a:rPr lang="en-US" smtClean="0"/>
              <a:pPr/>
              <a:t>1</a:t>
            </a:fld>
            <a:endParaRPr lang="en-US"/>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Synchronization Techniques -Locks</a:t>
            </a:r>
            <a:endParaRPr lang="en-CA" dirty="0"/>
          </a:p>
        </p:txBody>
      </p:sp>
      <p:sp>
        <p:nvSpPr>
          <p:cNvPr id="3" name="Content Placeholder 2"/>
          <p:cNvSpPr>
            <a:spLocks noGrp="1"/>
          </p:cNvSpPr>
          <p:nvPr>
            <p:ph idx="1"/>
          </p:nvPr>
        </p:nvSpPr>
        <p:spPr/>
        <p:txBody>
          <a:bodyPr/>
          <a:lstStyle/>
          <a:p>
            <a:r>
              <a:rPr lang="en-CA" dirty="0" smtClean="0"/>
              <a:t>Semaphores</a:t>
            </a:r>
          </a:p>
          <a:p>
            <a:pPr lvl="1"/>
            <a:r>
              <a:rPr lang="en-CA" dirty="0" smtClean="0"/>
              <a:t>Binary</a:t>
            </a:r>
          </a:p>
          <a:p>
            <a:pPr lvl="1"/>
            <a:r>
              <a:rPr lang="en-CA" dirty="0" smtClean="0"/>
              <a:t>Counting </a:t>
            </a:r>
          </a:p>
          <a:p>
            <a:r>
              <a:rPr lang="en-CA" dirty="0" err="1" smtClean="0"/>
              <a:t>Mutex</a:t>
            </a:r>
            <a:r>
              <a:rPr lang="en-CA" dirty="0" smtClean="0"/>
              <a:t> –Mutual Exclusion </a:t>
            </a:r>
          </a:p>
          <a:p>
            <a:r>
              <a:rPr lang="en-CA" dirty="0" smtClean="0"/>
              <a:t>Monitor</a:t>
            </a:r>
          </a:p>
          <a:p>
            <a:r>
              <a:rPr lang="en-CA" dirty="0" smtClean="0"/>
              <a:t>While waiting on a lock, a process can:</a:t>
            </a:r>
          </a:p>
          <a:p>
            <a:pPr lvl="1"/>
            <a:r>
              <a:rPr lang="en-CA" dirty="0" smtClean="0"/>
              <a:t>Busy-waiting (</a:t>
            </a:r>
            <a:r>
              <a:rPr lang="en-CA" b="1" dirty="0" smtClean="0"/>
              <a:t>spinlock</a:t>
            </a:r>
            <a:r>
              <a:rPr lang="en-CA" dirty="0" smtClean="0"/>
              <a:t>)</a:t>
            </a:r>
          </a:p>
          <a:p>
            <a:pPr lvl="1"/>
            <a:r>
              <a:rPr lang="en-CA" dirty="0" smtClean="0"/>
              <a:t>Block and go to the waiting state</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10</a:t>
            </a:fld>
            <a:endParaRPr lang="en-US"/>
          </a:p>
        </p:txBody>
      </p:sp>
    </p:spTree>
    <p:extLst>
      <p:ext uri="{BB962C8B-B14F-4D97-AF65-F5344CB8AC3E}">
        <p14:creationId xmlns:p14="http://schemas.microsoft.com/office/powerpoint/2010/main" val="17023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Hardware Support</a:t>
            </a:r>
            <a:endParaRPr lang="en-CA" dirty="0"/>
          </a:p>
        </p:txBody>
      </p:sp>
      <p:sp>
        <p:nvSpPr>
          <p:cNvPr id="3" name="Content Placeholder 2"/>
          <p:cNvSpPr>
            <a:spLocks noGrp="1"/>
          </p:cNvSpPr>
          <p:nvPr>
            <p:ph idx="1"/>
          </p:nvPr>
        </p:nvSpPr>
        <p:spPr>
          <a:xfrm>
            <a:off x="838200" y="1687513"/>
            <a:ext cx="10515600" cy="4351338"/>
          </a:xfrm>
        </p:spPr>
        <p:txBody>
          <a:bodyPr>
            <a:normAutofit lnSpcReduction="10000"/>
          </a:bodyPr>
          <a:lstStyle/>
          <a:p>
            <a:pPr>
              <a:buFont typeface="Wingdings" panose="05000000000000000000" pitchFamily="2" charset="2"/>
              <a:buChar char="§"/>
            </a:pPr>
            <a:r>
              <a:rPr lang="en-US" altLang="en-US" sz="2400" dirty="0">
                <a:solidFill>
                  <a:srgbClr val="990000"/>
                </a:solidFill>
              </a:rPr>
              <a:t>Test-and-Set</a:t>
            </a:r>
            <a:r>
              <a:rPr lang="en-US" altLang="en-US" sz="2400" dirty="0"/>
              <a:t> :is a single indivisible </a:t>
            </a:r>
            <a:r>
              <a:rPr lang="en-US" altLang="en-US" sz="2400" dirty="0">
                <a:solidFill>
                  <a:srgbClr val="990000"/>
                </a:solidFill>
              </a:rPr>
              <a:t>(atomic)</a:t>
            </a:r>
            <a:r>
              <a:rPr lang="en-US" altLang="en-US" sz="2400" dirty="0"/>
              <a:t> machine instruction (TS).</a:t>
            </a:r>
          </a:p>
          <a:p>
            <a:pPr lvl="1">
              <a:buFont typeface="Wingdings" panose="05000000000000000000" pitchFamily="2" charset="2"/>
              <a:buChar char="§"/>
            </a:pPr>
            <a:r>
              <a:rPr lang="en-US" altLang="en-US" dirty="0"/>
              <a:t>An atomic Test-and-Set </a:t>
            </a:r>
            <a:r>
              <a:rPr lang="en-US" altLang="en-US" dirty="0" smtClean="0"/>
              <a:t>operation. Both operations </a:t>
            </a:r>
            <a:r>
              <a:rPr lang="en-US" altLang="en-US" dirty="0"/>
              <a:t>must be performed in a single machine cycle </a:t>
            </a:r>
            <a:endParaRPr lang="en-US" altLang="en-US" dirty="0" smtClean="0"/>
          </a:p>
          <a:p>
            <a:pPr lvl="1">
              <a:buFont typeface="Wingdings" panose="05000000000000000000" pitchFamily="2" charset="2"/>
              <a:buChar char="§"/>
            </a:pPr>
            <a:r>
              <a:rPr lang="en-US" altLang="en-US" dirty="0" smtClean="0"/>
              <a:t>Not </a:t>
            </a:r>
            <a:r>
              <a:rPr lang="en-US" altLang="en-US" dirty="0"/>
              <a:t>subject to interference from other instructions</a:t>
            </a:r>
          </a:p>
          <a:p>
            <a:pPr lvl="1">
              <a:buFont typeface="Wingdings" panose="05000000000000000000" pitchFamily="2" charset="2"/>
              <a:buChar char="§"/>
            </a:pPr>
            <a:r>
              <a:rPr lang="en-US" altLang="en-US" dirty="0"/>
              <a:t>If the Test-and-Set returns one, the calling thread owns the resource. If it returns zero, the resource is locked by another </a:t>
            </a:r>
            <a:r>
              <a:rPr lang="en-US" altLang="en-US" dirty="0" smtClean="0"/>
              <a:t>thread</a:t>
            </a:r>
          </a:p>
          <a:p>
            <a:pPr lvl="1"/>
            <a:r>
              <a:rPr lang="en-US" altLang="en-US" dirty="0" smtClean="0"/>
              <a:t>Busy waiting - A Process </a:t>
            </a:r>
            <a:r>
              <a:rPr lang="en-US" altLang="en-US" dirty="0"/>
              <a:t>is always checking to see if it can enter the critical section</a:t>
            </a:r>
          </a:p>
          <a:p>
            <a:pPr lvl="1"/>
            <a:r>
              <a:rPr lang="en-US" altLang="en-US" dirty="0"/>
              <a:t>A Process can do nothing productive until it gets permission to enter its critical section</a:t>
            </a:r>
          </a:p>
          <a:p>
            <a:pPr lvl="1">
              <a:buFont typeface="Wingdings" panose="05000000000000000000" pitchFamily="2" charset="2"/>
              <a:buChar char="§"/>
            </a:pPr>
            <a:endParaRPr lang="en-US" altLang="en-US" sz="2100" dirty="0"/>
          </a:p>
          <a:p>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11</a:t>
            </a:fld>
            <a:endParaRPr lang="en-US"/>
          </a:p>
        </p:txBody>
      </p:sp>
    </p:spTree>
    <p:extLst>
      <p:ext uri="{BB962C8B-B14F-4D97-AF65-F5344CB8AC3E}">
        <p14:creationId xmlns:p14="http://schemas.microsoft.com/office/powerpoint/2010/main" val="118335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DCC2A5-3EE3-4224-B4FE-025C21F529B6}" type="slidenum">
              <a:rPr lang="en-US" altLang="en-US"/>
              <a:pPr/>
              <a:t>12</a:t>
            </a:fld>
            <a:endParaRPr lang="en-US" altLang="en-US"/>
          </a:p>
        </p:txBody>
      </p:sp>
      <p:sp>
        <p:nvSpPr>
          <p:cNvPr id="709634" name="Rectangle 2"/>
          <p:cNvSpPr>
            <a:spLocks noGrp="1" noChangeArrowheads="1"/>
          </p:cNvSpPr>
          <p:nvPr>
            <p:ph type="title"/>
          </p:nvPr>
        </p:nvSpPr>
        <p:spPr/>
        <p:txBody>
          <a:bodyPr/>
          <a:lstStyle/>
          <a:p>
            <a:r>
              <a:rPr lang="en-US" altLang="en-US" sz="3800" dirty="0"/>
              <a:t>Semaphores</a:t>
            </a:r>
          </a:p>
        </p:txBody>
      </p:sp>
      <p:sp>
        <p:nvSpPr>
          <p:cNvPr id="709635" name="Rectangle 3"/>
          <p:cNvSpPr>
            <a:spLocks noGrp="1" noChangeArrowheads="1"/>
          </p:cNvSpPr>
          <p:nvPr>
            <p:ph type="body" idx="1"/>
          </p:nvPr>
        </p:nvSpPr>
        <p:spPr/>
        <p:txBody>
          <a:bodyPr/>
          <a:lstStyle/>
          <a:p>
            <a:pPr>
              <a:buFont typeface="Arial" panose="020B0604020202020204" pitchFamily="34" charset="0"/>
              <a:buChar char="•"/>
            </a:pPr>
            <a:r>
              <a:rPr lang="en-US" altLang="en-US" dirty="0" smtClean="0"/>
              <a:t>Semaphores control access to share resources by processes in a concurrent system</a:t>
            </a:r>
          </a:p>
          <a:p>
            <a:pPr>
              <a:buFont typeface="Arial" panose="020B0604020202020204" pitchFamily="34" charset="0"/>
              <a:buChar char="•"/>
            </a:pPr>
            <a:r>
              <a:rPr lang="en-US" altLang="en-US" dirty="0" smtClean="0">
                <a:solidFill>
                  <a:srgbClr val="990000"/>
                </a:solidFill>
              </a:rPr>
              <a:t>Wait </a:t>
            </a:r>
            <a:r>
              <a:rPr lang="en-US" altLang="en-US" dirty="0">
                <a:solidFill>
                  <a:srgbClr val="990000"/>
                </a:solidFill>
              </a:rPr>
              <a:t>and </a:t>
            </a:r>
            <a:r>
              <a:rPr lang="en-US" altLang="en-US" dirty="0" smtClean="0">
                <a:solidFill>
                  <a:srgbClr val="990000"/>
                </a:solidFill>
              </a:rPr>
              <a:t>Signal</a:t>
            </a:r>
            <a:r>
              <a:rPr lang="en-US" altLang="en-US" dirty="0" smtClean="0"/>
              <a:t> </a:t>
            </a:r>
            <a:r>
              <a:rPr lang="en-US" altLang="en-US" dirty="0"/>
              <a:t>operations cannot be interrupted </a:t>
            </a:r>
            <a:r>
              <a:rPr lang="en-US" altLang="en-US" dirty="0">
                <a:solidFill>
                  <a:srgbClr val="990000"/>
                </a:solidFill>
              </a:rPr>
              <a:t>(atomic)</a:t>
            </a:r>
          </a:p>
          <a:p>
            <a:pPr lvl="1">
              <a:buFont typeface="Arial" panose="020B0604020202020204" pitchFamily="34" charset="0"/>
              <a:buChar char="•"/>
            </a:pPr>
            <a:r>
              <a:rPr lang="en-US" altLang="en-US" dirty="0"/>
              <a:t>Wait operation </a:t>
            </a:r>
            <a:r>
              <a:rPr lang="en-US" altLang="en-US" b="1" dirty="0"/>
              <a:t>decrements</a:t>
            </a:r>
            <a:r>
              <a:rPr lang="en-US" altLang="en-US" dirty="0"/>
              <a:t> the semaphore value. ( P(s) </a:t>
            </a:r>
            <a:r>
              <a:rPr lang="en-US" altLang="en-US" dirty="0" err="1"/>
              <a:t>proberen</a:t>
            </a:r>
            <a:r>
              <a:rPr lang="en-US" altLang="en-US" dirty="0"/>
              <a:t>)</a:t>
            </a:r>
          </a:p>
          <a:p>
            <a:pPr lvl="1">
              <a:buFont typeface="Arial" panose="020B0604020202020204" pitchFamily="34" charset="0"/>
              <a:buChar char="•"/>
            </a:pPr>
            <a:r>
              <a:rPr lang="en-US" altLang="en-US" dirty="0"/>
              <a:t>Signal operation </a:t>
            </a:r>
            <a:r>
              <a:rPr lang="en-US" altLang="en-US" b="1" dirty="0"/>
              <a:t>increments</a:t>
            </a:r>
            <a:r>
              <a:rPr lang="en-US" altLang="en-US" dirty="0"/>
              <a:t> semaphore value. (V(s) </a:t>
            </a:r>
            <a:r>
              <a:rPr lang="en-US" altLang="en-US" dirty="0" err="1"/>
              <a:t>verhogen</a:t>
            </a:r>
            <a:r>
              <a:rPr lang="en-US" altLang="en-US" dirty="0"/>
              <a:t>)</a:t>
            </a:r>
          </a:p>
        </p:txBody>
      </p:sp>
      <p:sp>
        <p:nvSpPr>
          <p:cNvPr id="2" name="Footer Placeholder 1"/>
          <p:cNvSpPr>
            <a:spLocks noGrp="1"/>
          </p:cNvSpPr>
          <p:nvPr>
            <p:ph type="ftr" sz="quarter" idx="11"/>
          </p:nvPr>
        </p:nvSpPr>
        <p:spPr/>
        <p:txBody>
          <a:bodyPr/>
          <a:lstStyle/>
          <a:p>
            <a:r>
              <a:rPr lang="en-CA" smtClean="0"/>
              <a:t>IT-SC 205 Operating Systems Internals</a:t>
            </a:r>
            <a:endParaRPr lang="en-US"/>
          </a:p>
        </p:txBody>
      </p:sp>
    </p:spTree>
    <p:extLst>
      <p:ext uri="{BB962C8B-B14F-4D97-AF65-F5344CB8AC3E}">
        <p14:creationId xmlns:p14="http://schemas.microsoft.com/office/powerpoint/2010/main" val="2735691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0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97635F-5F15-496C-AC4B-36BAC12D406B}" type="slidenum">
              <a:rPr lang="en-US" altLang="en-US"/>
              <a:pPr/>
              <a:t>13</a:t>
            </a:fld>
            <a:endParaRPr lang="en-US" altLang="en-US"/>
          </a:p>
        </p:txBody>
      </p:sp>
      <p:sp>
        <p:nvSpPr>
          <p:cNvPr id="795653" name="Rectangle 5"/>
          <p:cNvSpPr>
            <a:spLocks noGrp="1" noChangeArrowheads="1"/>
          </p:cNvSpPr>
          <p:nvPr>
            <p:ph type="title"/>
          </p:nvPr>
        </p:nvSpPr>
        <p:spPr/>
        <p:txBody>
          <a:bodyPr/>
          <a:lstStyle/>
          <a:p>
            <a:r>
              <a:rPr lang="en-US" altLang="en-US" dirty="0"/>
              <a:t>Semaphore </a:t>
            </a:r>
            <a:r>
              <a:rPr lang="en-US" altLang="en-US" dirty="0" smtClean="0"/>
              <a:t>System calls</a:t>
            </a:r>
            <a:endParaRPr lang="en-US" altLang="en-US" dirty="0"/>
          </a:p>
        </p:txBody>
      </p:sp>
      <p:graphicFrame>
        <p:nvGraphicFramePr>
          <p:cNvPr id="795652" name="Object 4"/>
          <p:cNvGraphicFramePr>
            <a:graphicFrameLocks noGrp="1" noChangeAspect="1"/>
          </p:cNvGraphicFramePr>
          <p:nvPr>
            <p:ph idx="1"/>
            <p:extLst>
              <p:ext uri="{D42A27DB-BD31-4B8C-83A1-F6EECF244321}">
                <p14:modId xmlns:p14="http://schemas.microsoft.com/office/powerpoint/2010/main" val="1917182698"/>
              </p:ext>
            </p:extLst>
          </p:nvPr>
        </p:nvGraphicFramePr>
        <p:xfrm>
          <a:off x="1867711" y="1515895"/>
          <a:ext cx="7657289" cy="4515548"/>
        </p:xfrm>
        <a:graphic>
          <a:graphicData uri="http://schemas.openxmlformats.org/presentationml/2006/ole">
            <mc:AlternateContent xmlns:mc="http://schemas.openxmlformats.org/markup-compatibility/2006">
              <mc:Choice xmlns:v="urn:schemas-microsoft-com:vml" Requires="v">
                <p:oleObj spid="_x0000_s2130" name="Bitmap Image" r:id="rId3" imgW="3296110" imgH="1943371" progId="Paint.Picture">
                  <p:embed/>
                </p:oleObj>
              </mc:Choice>
              <mc:Fallback>
                <p:oleObj name="Bitmap Image" r:id="rId3" imgW="3296110" imgH="19433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7711" y="1515895"/>
                        <a:ext cx="7657289" cy="4515548"/>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p:txBody>
          <a:bodyPr/>
          <a:lstStyle/>
          <a:p>
            <a:r>
              <a:rPr lang="en-CA" smtClean="0"/>
              <a:t>IT-SC 205 Operating Systems Internals</a:t>
            </a:r>
            <a:endParaRPr lang="en-US"/>
          </a:p>
        </p:txBody>
      </p:sp>
    </p:spTree>
    <p:extLst>
      <p:ext uri="{BB962C8B-B14F-4D97-AF65-F5344CB8AC3E}">
        <p14:creationId xmlns:p14="http://schemas.microsoft.com/office/powerpoint/2010/main" val="48997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CA" altLang="en-US" smtClean="0"/>
              <a:t>IT-SC 205 Operating Systems Internals</a:t>
            </a:r>
            <a:endParaRPr lang="en-US" altLang="en-US"/>
          </a:p>
        </p:txBody>
      </p:sp>
      <p:sp>
        <p:nvSpPr>
          <p:cNvPr id="6" name="Slide Number Placeholder 5"/>
          <p:cNvSpPr>
            <a:spLocks noGrp="1"/>
          </p:cNvSpPr>
          <p:nvPr>
            <p:ph type="sldNum" sz="quarter" idx="12"/>
          </p:nvPr>
        </p:nvSpPr>
        <p:spPr/>
        <p:txBody>
          <a:bodyPr/>
          <a:lstStyle/>
          <a:p>
            <a:fld id="{8F087D80-15B0-4DA3-A71A-C715DB71628A}" type="slidenum">
              <a:rPr lang="en-US" altLang="en-US"/>
              <a:pPr/>
              <a:t>14</a:t>
            </a:fld>
            <a:endParaRPr lang="en-US" altLang="en-US"/>
          </a:p>
        </p:txBody>
      </p:sp>
      <p:sp>
        <p:nvSpPr>
          <p:cNvPr id="713730" name="Rectangle 2"/>
          <p:cNvSpPr>
            <a:spLocks noGrp="1" noChangeArrowheads="1"/>
          </p:cNvSpPr>
          <p:nvPr>
            <p:ph type="title"/>
          </p:nvPr>
        </p:nvSpPr>
        <p:spPr/>
        <p:txBody>
          <a:bodyPr/>
          <a:lstStyle/>
          <a:p>
            <a:r>
              <a:rPr lang="en-US" altLang="en-US" dirty="0"/>
              <a:t>Semaphores disadvantages</a:t>
            </a:r>
          </a:p>
        </p:txBody>
      </p:sp>
      <p:sp>
        <p:nvSpPr>
          <p:cNvPr id="713731" name="Rectangle 3"/>
          <p:cNvSpPr>
            <a:spLocks noGrp="1" noChangeArrowheads="1"/>
          </p:cNvSpPr>
          <p:nvPr>
            <p:ph type="body" idx="1"/>
          </p:nvPr>
        </p:nvSpPr>
        <p:spPr/>
        <p:txBody>
          <a:bodyPr/>
          <a:lstStyle/>
          <a:p>
            <a:pPr>
              <a:lnSpc>
                <a:spcPct val="90000"/>
              </a:lnSpc>
              <a:buFont typeface="Arial" panose="020B0604020202020204" pitchFamily="34" charset="0"/>
              <a:buChar char="•"/>
            </a:pPr>
            <a:r>
              <a:rPr lang="en-US" altLang="en-US" dirty="0">
                <a:cs typeface="Arial" panose="020B0604020202020204" pitchFamily="34" charset="0"/>
              </a:rPr>
              <a:t>Semaphores provide </a:t>
            </a:r>
            <a:r>
              <a:rPr lang="en-US" altLang="en-US" dirty="0">
                <a:solidFill>
                  <a:srgbClr val="FF0000"/>
                </a:solidFill>
                <a:cs typeface="Arial" panose="020B0604020202020204" pitchFamily="34" charset="0"/>
              </a:rPr>
              <a:t>atomicity</a:t>
            </a:r>
            <a:r>
              <a:rPr lang="en-US" altLang="en-US" dirty="0">
                <a:cs typeface="Arial" panose="020B0604020202020204" pitchFamily="34" charset="0"/>
              </a:rPr>
              <a:t> and blocking mechanisms, on a multiprocessor system this does not guarantee </a:t>
            </a:r>
            <a:r>
              <a:rPr lang="en-US" altLang="en-US" dirty="0" err="1">
                <a:cs typeface="Arial" panose="020B0604020202020204" pitchFamily="34" charset="0"/>
              </a:rPr>
              <a:t>Mutex</a:t>
            </a:r>
            <a:endParaRPr lang="en-US" altLang="en-US" dirty="0">
              <a:cs typeface="Arial" panose="020B0604020202020204" pitchFamily="34" charset="0"/>
            </a:endParaRPr>
          </a:p>
          <a:p>
            <a:pPr>
              <a:lnSpc>
                <a:spcPct val="90000"/>
              </a:lnSpc>
              <a:buFont typeface="Arial" panose="020B0604020202020204" pitchFamily="34" charset="0"/>
              <a:buChar char="•"/>
            </a:pPr>
            <a:r>
              <a:rPr lang="en-US" altLang="en-US" dirty="0">
                <a:cs typeface="Arial" panose="020B0604020202020204" pitchFamily="34" charset="0"/>
              </a:rPr>
              <a:t>Blocking and unblocking require context switches and manipulation of sleep and scheduler queues, which make the operations slow</a:t>
            </a:r>
          </a:p>
          <a:p>
            <a:pPr marL="0" indent="0">
              <a:lnSpc>
                <a:spcPct val="90000"/>
              </a:lnSpc>
              <a:buNone/>
            </a:pPr>
            <a:endParaRPr lang="en-US" altLang="en-US" dirty="0">
              <a:cs typeface="Arial" panose="020B0604020202020204" pitchFamily="34" charset="0"/>
            </a:endParaRPr>
          </a:p>
        </p:txBody>
      </p:sp>
    </p:spTree>
    <p:extLst>
      <p:ext uri="{BB962C8B-B14F-4D97-AF65-F5344CB8AC3E}">
        <p14:creationId xmlns:p14="http://schemas.microsoft.com/office/powerpoint/2010/main" val="3633627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37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22538" y="190501"/>
            <a:ext cx="7688262" cy="576263"/>
          </a:xfrm>
        </p:spPr>
        <p:txBody>
          <a:bodyPr>
            <a:normAutofit fontScale="90000"/>
          </a:bodyPr>
          <a:lstStyle/>
          <a:p>
            <a:pPr eaLnBrk="1" hangingPunct="1"/>
            <a:r>
              <a:rPr lang="en-US" altLang="en-US" smtClean="0"/>
              <a:t>Linux Synchronization</a:t>
            </a:r>
          </a:p>
        </p:txBody>
      </p:sp>
      <p:sp>
        <p:nvSpPr>
          <p:cNvPr id="38915" name="Rectangle 3"/>
          <p:cNvSpPr>
            <a:spLocks noGrp="1" noChangeArrowheads="1"/>
          </p:cNvSpPr>
          <p:nvPr>
            <p:ph idx="1"/>
          </p:nvPr>
        </p:nvSpPr>
        <p:spPr>
          <a:xfrm>
            <a:off x="1420238" y="1117601"/>
            <a:ext cx="9747115" cy="4796816"/>
          </a:xfrm>
        </p:spPr>
        <p:txBody>
          <a:bodyPr>
            <a:normAutofit fontScale="92500" lnSpcReduction="10000"/>
          </a:bodyPr>
          <a:lstStyle/>
          <a:p>
            <a:r>
              <a:rPr lang="en-US" altLang="en-US" dirty="0" smtClean="0"/>
              <a:t>Linux:</a:t>
            </a:r>
          </a:p>
          <a:p>
            <a:pPr lvl="1"/>
            <a:r>
              <a:rPr lang="en-US" altLang="en-US" dirty="0" smtClean="0"/>
              <a:t>Prior to kernel Version 2.6, disables interrupts to implement short critical sections</a:t>
            </a:r>
          </a:p>
          <a:p>
            <a:pPr lvl="1"/>
            <a:r>
              <a:rPr lang="en-US" altLang="en-US" dirty="0" smtClean="0"/>
              <a:t>Version 2.6 and later, kernel fully preemptive</a:t>
            </a:r>
          </a:p>
          <a:p>
            <a:r>
              <a:rPr lang="en-US" altLang="en-US" dirty="0" smtClean="0"/>
              <a:t>Linux provides:</a:t>
            </a:r>
          </a:p>
          <a:p>
            <a:pPr lvl="1"/>
            <a:r>
              <a:rPr lang="en-US" altLang="en-US" dirty="0" smtClean="0"/>
              <a:t>Semaphores</a:t>
            </a:r>
          </a:p>
          <a:p>
            <a:pPr lvl="1"/>
            <a:r>
              <a:rPr lang="en-US" altLang="en-US" dirty="0" smtClean="0">
                <a:solidFill>
                  <a:srgbClr val="FF0000"/>
                </a:solidFill>
              </a:rPr>
              <a:t>Spinlocks</a:t>
            </a:r>
            <a:r>
              <a:rPr lang="en-US" altLang="en-US" dirty="0" smtClean="0"/>
              <a:t> </a:t>
            </a:r>
            <a:r>
              <a:rPr lang="en-US" altLang="en-US" dirty="0"/>
              <a:t>It is a scalar variable (0 =available  1= locked)</a:t>
            </a:r>
          </a:p>
          <a:p>
            <a:pPr lvl="1"/>
            <a:r>
              <a:rPr lang="en-US" altLang="en-US" dirty="0"/>
              <a:t>If a resource is protected by spin lock, a thread trying to acquire the resource will </a:t>
            </a:r>
            <a:r>
              <a:rPr lang="en-US" altLang="en-US" i="1" dirty="0">
                <a:solidFill>
                  <a:srgbClr val="FF0000"/>
                </a:solidFill>
              </a:rPr>
              <a:t>busy –wait </a:t>
            </a:r>
            <a:r>
              <a:rPr lang="en-US" altLang="en-US" dirty="0"/>
              <a:t>until the resource is unlocked</a:t>
            </a:r>
            <a:endParaRPr lang="en-US" altLang="en-US" i="1" dirty="0"/>
          </a:p>
          <a:p>
            <a:pPr lvl="1"/>
            <a:r>
              <a:rPr lang="en-US" altLang="en-US" dirty="0" smtClean="0"/>
              <a:t>reader-writer versions</a:t>
            </a:r>
          </a:p>
          <a:p>
            <a:pPr lvl="1"/>
            <a:r>
              <a:rPr lang="en-US" altLang="en-US" dirty="0" smtClean="0"/>
              <a:t>Condition variable</a:t>
            </a:r>
          </a:p>
          <a:p>
            <a:r>
              <a:rPr lang="en-US" altLang="en-US" dirty="0" smtClean="0"/>
              <a:t>On single-CPU system, spinlocks replaced by enabling and disabling kernel preemption</a:t>
            </a:r>
          </a:p>
        </p:txBody>
      </p:sp>
      <p:sp>
        <p:nvSpPr>
          <p:cNvPr id="2" name="Footer Placeholder 1"/>
          <p:cNvSpPr>
            <a:spLocks noGrp="1"/>
          </p:cNvSpPr>
          <p:nvPr>
            <p:ph type="ftr" sz="quarter" idx="11"/>
          </p:nvPr>
        </p:nvSpPr>
        <p:spPr/>
        <p:txBody>
          <a:bodyPr/>
          <a:lstStyle/>
          <a:p>
            <a:r>
              <a:rPr lang="en-CA" smtClean="0"/>
              <a:t>IT-SC 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15</a:t>
            </a:fld>
            <a:endParaRPr lang="en-US"/>
          </a:p>
        </p:txBody>
      </p:sp>
    </p:spTree>
    <p:extLst>
      <p:ext uri="{BB962C8B-B14F-4D97-AF65-F5344CB8AC3E}">
        <p14:creationId xmlns:p14="http://schemas.microsoft.com/office/powerpoint/2010/main" val="230502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22538" y="190501"/>
            <a:ext cx="7688262" cy="576263"/>
          </a:xfrm>
        </p:spPr>
        <p:txBody>
          <a:bodyPr>
            <a:normAutofit fontScale="90000"/>
          </a:bodyPr>
          <a:lstStyle/>
          <a:p>
            <a:pPr eaLnBrk="1" hangingPunct="1"/>
            <a:r>
              <a:rPr lang="en-US" altLang="en-US" smtClean="0"/>
              <a:t>Linux Synchronization</a:t>
            </a:r>
          </a:p>
        </p:txBody>
      </p:sp>
      <p:sp>
        <p:nvSpPr>
          <p:cNvPr id="40963" name="Rectangle 3"/>
          <p:cNvSpPr>
            <a:spLocks noGrp="1" noChangeArrowheads="1"/>
          </p:cNvSpPr>
          <p:nvPr>
            <p:ph idx="1"/>
          </p:nvPr>
        </p:nvSpPr>
        <p:spPr>
          <a:xfrm>
            <a:off x="2373313" y="1117601"/>
            <a:ext cx="6711950" cy="4530725"/>
          </a:xfrm>
        </p:spPr>
        <p:txBody>
          <a:bodyPr/>
          <a:lstStyle/>
          <a:p>
            <a:r>
              <a:rPr lang="en-US" altLang="en-US" smtClean="0"/>
              <a:t>Atomic variables</a:t>
            </a:r>
            <a:br>
              <a:rPr lang="en-US" altLang="en-US" smtClean="0"/>
            </a:br>
            <a:r>
              <a:rPr lang="en-US" altLang="en-US" smtClean="0"/>
              <a:t/>
            </a:r>
            <a:br>
              <a:rPr lang="en-US" altLang="en-US" smtClean="0"/>
            </a:br>
            <a:r>
              <a:rPr lang="en-US" altLang="en-US" b="1" smtClean="0">
                <a:latin typeface="Courier New" panose="02070309020205020404" pitchFamily="49" charset="0"/>
                <a:cs typeface="Courier New" panose="02070309020205020404" pitchFamily="49" charset="0"/>
              </a:rPr>
              <a:t>atomic_t</a:t>
            </a:r>
            <a:r>
              <a:rPr lang="en-US" altLang="en-US" smtClean="0"/>
              <a:t> is the type for atomic integer</a:t>
            </a:r>
          </a:p>
          <a:p>
            <a:r>
              <a:rPr lang="en-US" altLang="en-US" smtClean="0"/>
              <a:t>Consider the variables</a:t>
            </a:r>
            <a:br>
              <a:rPr lang="en-US" altLang="en-US" smtClean="0"/>
            </a:br>
            <a:r>
              <a:rPr lang="en-US" altLang="en-US" smtClean="0"/>
              <a:t/>
            </a:r>
            <a:br>
              <a:rPr lang="en-US" altLang="en-US" smtClean="0"/>
            </a:br>
            <a:r>
              <a:rPr lang="en-US" altLang="en-US" b="1" smtClean="0">
                <a:latin typeface="Courier New" panose="02070309020205020404" pitchFamily="49" charset="0"/>
                <a:cs typeface="Courier New" panose="02070309020205020404" pitchFamily="49" charset="0"/>
              </a:rPr>
              <a:t>atomic_t counter;</a:t>
            </a:r>
            <a:br>
              <a:rPr lang="en-US" altLang="en-US" b="1" smtClean="0">
                <a:latin typeface="Courier New" panose="02070309020205020404" pitchFamily="49" charset="0"/>
                <a:cs typeface="Courier New" panose="02070309020205020404" pitchFamily="49" charset="0"/>
              </a:rPr>
            </a:br>
            <a:r>
              <a:rPr lang="en-US" altLang="en-US" b="1" smtClean="0">
                <a:latin typeface="Courier New" panose="02070309020205020404" pitchFamily="49" charset="0"/>
                <a:cs typeface="Courier New" panose="02070309020205020404" pitchFamily="49" charset="0"/>
              </a:rPr>
              <a:t>int value;</a:t>
            </a:r>
            <a:br>
              <a:rPr lang="en-US" altLang="en-US" b="1" smtClean="0">
                <a:latin typeface="Courier New" panose="02070309020205020404" pitchFamily="49" charset="0"/>
                <a:cs typeface="Courier New" panose="02070309020205020404" pitchFamily="49" charset="0"/>
              </a:rPr>
            </a:br>
            <a:r>
              <a:rPr lang="en-US" altLang="en-US" smtClean="0"/>
              <a:t/>
            </a:r>
            <a:br>
              <a:rPr lang="en-US" altLang="en-US" smtClean="0"/>
            </a:br>
            <a:endParaRPr lang="en-US" altLang="en-US" smtClean="0"/>
          </a:p>
        </p:txBody>
      </p:sp>
      <p:pic>
        <p:nvPicPr>
          <p:cNvPr id="4096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2538" y="3514725"/>
            <a:ext cx="67818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CA" smtClean="0"/>
              <a:t>IT-SC 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16</a:t>
            </a:fld>
            <a:endParaRPr lang="en-US"/>
          </a:p>
        </p:txBody>
      </p:sp>
    </p:spTree>
    <p:extLst>
      <p:ext uri="{BB962C8B-B14F-4D97-AF65-F5344CB8AC3E}">
        <p14:creationId xmlns:p14="http://schemas.microsoft.com/office/powerpoint/2010/main" val="204971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POSIX Named Semaphores</a:t>
            </a:r>
          </a:p>
        </p:txBody>
      </p:sp>
      <p:sp>
        <p:nvSpPr>
          <p:cNvPr id="47107" name="Content Placeholder 2"/>
          <p:cNvSpPr>
            <a:spLocks noGrp="1"/>
          </p:cNvSpPr>
          <p:nvPr>
            <p:ph idx="1"/>
          </p:nvPr>
        </p:nvSpPr>
        <p:spPr>
          <a:xfrm>
            <a:off x="838200" y="1233488"/>
            <a:ext cx="9721850" cy="5027612"/>
          </a:xfrm>
        </p:spPr>
        <p:txBody>
          <a:bodyPr/>
          <a:lstStyle/>
          <a:p>
            <a:r>
              <a:rPr lang="en-US" altLang="en-US" dirty="0" smtClean="0"/>
              <a:t>Creating an initializing the semaphore:</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r>
              <a:rPr lang="en-US" altLang="en-US" dirty="0" smtClean="0"/>
              <a:t>Another process can access the semaphore by referring to its name </a:t>
            </a:r>
            <a:r>
              <a:rPr lang="en-US" altLang="en-US" b="1" dirty="0" smtClean="0">
                <a:latin typeface="Courier New" panose="02070309020205020404" pitchFamily="49" charset="0"/>
                <a:cs typeface="Courier New" panose="02070309020205020404" pitchFamily="49" charset="0"/>
              </a:rPr>
              <a:t>SEM</a:t>
            </a:r>
            <a:r>
              <a:rPr lang="en-US" altLang="en-US" dirty="0" smtClean="0"/>
              <a:t>.</a:t>
            </a:r>
          </a:p>
          <a:p>
            <a:r>
              <a:rPr lang="en-US" altLang="en-US" dirty="0" smtClean="0"/>
              <a:t>Acquiring and releasing the semaphore:</a:t>
            </a:r>
          </a:p>
        </p:txBody>
      </p:sp>
      <p:pic>
        <p:nvPicPr>
          <p:cNvPr id="471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0682" y="1754526"/>
            <a:ext cx="60833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2822" y="4818571"/>
            <a:ext cx="38100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CA" smtClean="0"/>
              <a:t>IT-SC 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17</a:t>
            </a:fld>
            <a:endParaRPr lang="en-US"/>
          </a:p>
        </p:txBody>
      </p:sp>
    </p:spTree>
    <p:extLst>
      <p:ext uri="{BB962C8B-B14F-4D97-AF65-F5344CB8AC3E}">
        <p14:creationId xmlns:p14="http://schemas.microsoft.com/office/powerpoint/2010/main" val="397414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POSIX Unnamed Semaphores</a:t>
            </a:r>
          </a:p>
        </p:txBody>
      </p:sp>
      <p:sp>
        <p:nvSpPr>
          <p:cNvPr id="48131" name="Content Placeholder 2"/>
          <p:cNvSpPr>
            <a:spLocks noGrp="1"/>
          </p:cNvSpPr>
          <p:nvPr>
            <p:ph idx="1"/>
          </p:nvPr>
        </p:nvSpPr>
        <p:spPr>
          <a:xfrm>
            <a:off x="838200" y="1346200"/>
            <a:ext cx="10515600" cy="4351338"/>
          </a:xfrm>
        </p:spPr>
        <p:txBody>
          <a:bodyPr/>
          <a:lstStyle/>
          <a:p>
            <a:r>
              <a:rPr lang="en-US" altLang="en-US" dirty="0" smtClean="0"/>
              <a:t>Creating an initializing the semaphore:</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a:p>
          <a:p>
            <a:r>
              <a:rPr lang="en-US" altLang="en-US" dirty="0" smtClean="0"/>
              <a:t>Acquiring and releasing the semaphore:</a:t>
            </a:r>
          </a:p>
        </p:txBody>
      </p:sp>
      <p:pic>
        <p:nvPicPr>
          <p:cNvPr id="4813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7076" y="1972468"/>
            <a:ext cx="6747104" cy="171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7076" y="4672013"/>
            <a:ext cx="6747104"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CA" smtClean="0"/>
              <a:t>IT-SC 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18</a:t>
            </a:fld>
            <a:endParaRPr lang="en-US"/>
          </a:p>
        </p:txBody>
      </p:sp>
    </p:spTree>
    <p:extLst>
      <p:ext uri="{BB962C8B-B14F-4D97-AF65-F5344CB8AC3E}">
        <p14:creationId xmlns:p14="http://schemas.microsoft.com/office/powerpoint/2010/main" val="2472003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DE2C9D-795B-4AF4-8985-9FE5F9545493}" type="slidenum">
              <a:rPr lang="en-US" altLang="en-US"/>
              <a:pPr/>
              <a:t>19</a:t>
            </a:fld>
            <a:endParaRPr lang="en-US" altLang="en-US"/>
          </a:p>
        </p:txBody>
      </p:sp>
      <p:sp>
        <p:nvSpPr>
          <p:cNvPr id="752642" name="Rectangle 2"/>
          <p:cNvSpPr>
            <a:spLocks noGrp="1" noChangeArrowheads="1"/>
          </p:cNvSpPr>
          <p:nvPr>
            <p:ph type="title"/>
          </p:nvPr>
        </p:nvSpPr>
        <p:spPr/>
        <p:txBody>
          <a:bodyPr/>
          <a:lstStyle/>
          <a:p>
            <a:r>
              <a:rPr lang="en-US" altLang="en-US" dirty="0" err="1"/>
              <a:t>pthread_mutex_lock</a:t>
            </a:r>
            <a:endParaRPr lang="en-US" altLang="en-US" dirty="0"/>
          </a:p>
        </p:txBody>
      </p:sp>
      <p:sp>
        <p:nvSpPr>
          <p:cNvPr id="752643" name="Rectangle 3"/>
          <p:cNvSpPr>
            <a:spLocks noGrp="1" noChangeArrowheads="1"/>
          </p:cNvSpPr>
          <p:nvPr>
            <p:ph type="body" idx="1"/>
          </p:nvPr>
        </p:nvSpPr>
        <p:spPr/>
        <p:txBody>
          <a:bodyPr/>
          <a:lstStyle/>
          <a:p>
            <a:r>
              <a:rPr lang="en-US" altLang="en-US" dirty="0"/>
              <a:t>Wait for </a:t>
            </a:r>
            <a:r>
              <a:rPr lang="en-US" altLang="en-US" dirty="0" smtClean="0"/>
              <a:t>and </a:t>
            </a:r>
            <a:r>
              <a:rPr lang="en-US" altLang="en-US" dirty="0"/>
              <a:t>lock a </a:t>
            </a:r>
            <a:r>
              <a:rPr lang="en-US" altLang="en-US" dirty="0" err="1"/>
              <a:t>mutex</a:t>
            </a:r>
            <a:endParaRPr lang="en-US" altLang="en-US" dirty="0"/>
          </a:p>
          <a:p>
            <a:r>
              <a:rPr lang="en-US" altLang="en-US" dirty="0"/>
              <a:t>#include &lt;</a:t>
            </a:r>
            <a:r>
              <a:rPr lang="en-US" altLang="en-US" dirty="0" err="1"/>
              <a:t>pthread.h</a:t>
            </a:r>
            <a:r>
              <a:rPr lang="en-US" altLang="en-US" dirty="0"/>
              <a:t>&gt;</a:t>
            </a:r>
          </a:p>
          <a:p>
            <a:r>
              <a:rPr lang="en-US" altLang="en-US" sz="2100" dirty="0" err="1"/>
              <a:t>Pthread_mutex_lock</a:t>
            </a:r>
            <a:r>
              <a:rPr lang="en-US" altLang="en-US" sz="2100" dirty="0"/>
              <a:t>(</a:t>
            </a:r>
            <a:r>
              <a:rPr lang="en-US" altLang="en-US" sz="2100" dirty="0" err="1">
                <a:solidFill>
                  <a:srgbClr val="990000"/>
                </a:solidFill>
              </a:rPr>
              <a:t>pthread_mutex_t</a:t>
            </a:r>
            <a:r>
              <a:rPr lang="en-US" altLang="en-US" sz="2100" dirty="0">
                <a:solidFill>
                  <a:srgbClr val="990000"/>
                </a:solidFill>
              </a:rPr>
              <a:t> *</a:t>
            </a:r>
            <a:r>
              <a:rPr lang="en-US" altLang="en-US" sz="2100" dirty="0" err="1">
                <a:solidFill>
                  <a:srgbClr val="990000"/>
                </a:solidFill>
              </a:rPr>
              <a:t>mutex</a:t>
            </a:r>
            <a:r>
              <a:rPr lang="en-US" altLang="en-US" sz="2100" dirty="0"/>
              <a:t>)</a:t>
            </a:r>
          </a:p>
          <a:p>
            <a:r>
              <a:rPr lang="en-US" altLang="en-US" dirty="0" err="1"/>
              <a:t>mutex</a:t>
            </a:r>
            <a:r>
              <a:rPr lang="en-US" altLang="en-US" dirty="0"/>
              <a:t> is a pointer to mutual exclusion</a:t>
            </a:r>
          </a:p>
        </p:txBody>
      </p:sp>
      <p:sp>
        <p:nvSpPr>
          <p:cNvPr id="2" name="Footer Placeholder 1"/>
          <p:cNvSpPr>
            <a:spLocks noGrp="1"/>
          </p:cNvSpPr>
          <p:nvPr>
            <p:ph type="ftr" sz="quarter" idx="11"/>
          </p:nvPr>
        </p:nvSpPr>
        <p:spPr/>
        <p:txBody>
          <a:bodyPr/>
          <a:lstStyle/>
          <a:p>
            <a:r>
              <a:rPr lang="en-CA" smtClean="0"/>
              <a:t>IT-SC 205 Operating Systems Internals</a:t>
            </a:r>
            <a:endParaRPr lang="en-US"/>
          </a:p>
        </p:txBody>
      </p:sp>
    </p:spTree>
    <p:extLst>
      <p:ext uri="{BB962C8B-B14F-4D97-AF65-F5344CB8AC3E}">
        <p14:creationId xmlns:p14="http://schemas.microsoft.com/office/powerpoint/2010/main" val="209415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Objectives</a:t>
            </a:r>
            <a:endParaRPr lang="en-US" dirty="0"/>
          </a:p>
        </p:txBody>
      </p:sp>
      <p:sp>
        <p:nvSpPr>
          <p:cNvPr id="3" name="Content Placeholder 2"/>
          <p:cNvSpPr>
            <a:spLocks noGrp="1"/>
          </p:cNvSpPr>
          <p:nvPr>
            <p:ph idx="1"/>
          </p:nvPr>
        </p:nvSpPr>
        <p:spPr>
          <a:xfrm>
            <a:off x="838200" y="1494885"/>
            <a:ext cx="10515600" cy="4351338"/>
          </a:xfrm>
        </p:spPr>
        <p:txBody>
          <a:bodyPr>
            <a:normAutofit/>
          </a:bodyPr>
          <a:lstStyle/>
          <a:p>
            <a:r>
              <a:rPr lang="en-CA" dirty="0" smtClean="0"/>
              <a:t>Describe and compare process synchronization mechanisms.</a:t>
            </a:r>
          </a:p>
          <a:p>
            <a:pPr lvl="0"/>
            <a:r>
              <a:rPr lang="en-CA" dirty="0" smtClean="0"/>
              <a:t>Compare synchronization techniques in Unix systems</a:t>
            </a:r>
          </a:p>
          <a:p>
            <a:pPr lvl="0"/>
            <a:r>
              <a:rPr lang="en-CA" dirty="0" smtClean="0"/>
              <a:t>Explain inter-process </a:t>
            </a:r>
            <a:r>
              <a:rPr lang="en-CA" dirty="0"/>
              <a:t>communication mechanisms (IPC).</a:t>
            </a:r>
          </a:p>
          <a:p>
            <a:pPr lvl="0"/>
            <a:r>
              <a:rPr lang="en-US" dirty="0"/>
              <a:t>Analyze the structure of shared libraries/DLL.</a:t>
            </a:r>
            <a:endParaRPr lang="en-CA" dirty="0"/>
          </a:p>
          <a:p>
            <a:pPr lvl="0"/>
            <a:r>
              <a:rPr lang="en-CA" dirty="0" smtClean="0"/>
              <a:t>Confirm </a:t>
            </a:r>
            <a:r>
              <a:rPr lang="en-CA" dirty="0"/>
              <a:t>the presence of deadlocks.</a:t>
            </a:r>
          </a:p>
          <a:p>
            <a:r>
              <a:rPr lang="en-CA" dirty="0"/>
              <a:t>Evaluate techniques used to handle </a:t>
            </a:r>
            <a:r>
              <a:rPr lang="en-CA" dirty="0" smtClean="0"/>
              <a:t>deadlock.</a:t>
            </a:r>
          </a:p>
          <a:p>
            <a:endParaRPr lang="en-US" dirty="0"/>
          </a:p>
        </p:txBody>
      </p:sp>
      <p:sp>
        <p:nvSpPr>
          <p:cNvPr id="5" name="Footer Placeholder 4"/>
          <p:cNvSpPr>
            <a:spLocks noGrp="1"/>
          </p:cNvSpPr>
          <p:nvPr>
            <p:ph type="ftr" sz="quarter" idx="11"/>
          </p:nvPr>
        </p:nvSpPr>
        <p:spPr/>
        <p:txBody>
          <a:bodyPr/>
          <a:lstStyle/>
          <a:p>
            <a:r>
              <a:rPr lang="en-CA" smtClean="0"/>
              <a:t>IT-SC 205 Operating Systems Internals</a:t>
            </a:r>
            <a:endParaRPr lang="en-US"/>
          </a:p>
        </p:txBody>
      </p:sp>
      <p:sp>
        <p:nvSpPr>
          <p:cNvPr id="4" name="Slide Number Placeholder 3"/>
          <p:cNvSpPr>
            <a:spLocks noGrp="1"/>
          </p:cNvSpPr>
          <p:nvPr>
            <p:ph type="sldNum" sz="quarter" idx="12"/>
          </p:nvPr>
        </p:nvSpPr>
        <p:spPr/>
        <p:txBody>
          <a:bodyPr/>
          <a:lstStyle/>
          <a:p>
            <a:fld id="{FDDB6027-878D-A249-A7C0-2BF119D95C83}" type="slidenum">
              <a:rPr lang="en-US" smtClean="0"/>
              <a:t>2</a:t>
            </a:fld>
            <a:endParaRPr lang="en-US"/>
          </a:p>
        </p:txBody>
      </p:sp>
    </p:spTree>
    <p:extLst>
      <p:ext uri="{BB962C8B-B14F-4D97-AF65-F5344CB8AC3E}">
        <p14:creationId xmlns:p14="http://schemas.microsoft.com/office/powerpoint/2010/main" val="131516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C2E5D7-B1F8-46A1-A2EC-955BBCCE2871}" type="slidenum">
              <a:rPr lang="en-US" altLang="en-US"/>
              <a:pPr/>
              <a:t>20</a:t>
            </a:fld>
            <a:endParaRPr lang="en-US" altLang="en-US"/>
          </a:p>
        </p:txBody>
      </p:sp>
      <p:sp>
        <p:nvSpPr>
          <p:cNvPr id="753666" name="Rectangle 2"/>
          <p:cNvSpPr>
            <a:spLocks noGrp="1" noChangeArrowheads="1"/>
          </p:cNvSpPr>
          <p:nvPr>
            <p:ph type="title"/>
          </p:nvPr>
        </p:nvSpPr>
        <p:spPr/>
        <p:txBody>
          <a:bodyPr/>
          <a:lstStyle/>
          <a:p>
            <a:r>
              <a:rPr lang="en-US" altLang="en-US"/>
              <a:t>pthread_mutex_unlock</a:t>
            </a:r>
          </a:p>
        </p:txBody>
      </p:sp>
      <p:sp>
        <p:nvSpPr>
          <p:cNvPr id="753667" name="Rectangle 3"/>
          <p:cNvSpPr>
            <a:spLocks noGrp="1" noChangeArrowheads="1"/>
          </p:cNvSpPr>
          <p:nvPr>
            <p:ph type="body" idx="1"/>
          </p:nvPr>
        </p:nvSpPr>
        <p:spPr/>
        <p:txBody>
          <a:bodyPr/>
          <a:lstStyle/>
          <a:p>
            <a:r>
              <a:rPr lang="en-US" altLang="en-US"/>
              <a:t>#include &lt;pthread.h&gt;</a:t>
            </a:r>
          </a:p>
          <a:p>
            <a:r>
              <a:rPr lang="en-US" altLang="en-US" sz="2100"/>
              <a:t>Pthread_mutex_unlock(</a:t>
            </a:r>
            <a:r>
              <a:rPr lang="en-US" altLang="en-US" sz="2100">
                <a:solidFill>
                  <a:srgbClr val="990000"/>
                </a:solidFill>
              </a:rPr>
              <a:t>pthread_mutex_t *mutex</a:t>
            </a:r>
            <a:r>
              <a:rPr lang="en-US" altLang="en-US" sz="2100"/>
              <a:t>)</a:t>
            </a:r>
          </a:p>
          <a:p>
            <a:r>
              <a:rPr lang="en-US" altLang="en-US"/>
              <a:t>mutex is a pointer to mutual exclusion</a:t>
            </a:r>
          </a:p>
        </p:txBody>
      </p:sp>
      <p:sp>
        <p:nvSpPr>
          <p:cNvPr id="2" name="Footer Placeholder 1"/>
          <p:cNvSpPr>
            <a:spLocks noGrp="1"/>
          </p:cNvSpPr>
          <p:nvPr>
            <p:ph type="ftr" sz="quarter" idx="11"/>
          </p:nvPr>
        </p:nvSpPr>
        <p:spPr/>
        <p:txBody>
          <a:bodyPr/>
          <a:lstStyle/>
          <a:p>
            <a:r>
              <a:rPr lang="en-CA" smtClean="0"/>
              <a:t>IT-SC 205 Operating Systems Internals</a:t>
            </a:r>
            <a:endParaRPr lang="en-US"/>
          </a:p>
        </p:txBody>
      </p:sp>
    </p:spTree>
    <p:extLst>
      <p:ext uri="{BB962C8B-B14F-4D97-AF65-F5344CB8AC3E}">
        <p14:creationId xmlns:p14="http://schemas.microsoft.com/office/powerpoint/2010/main" val="191130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CA" altLang="en-US" smtClean="0"/>
              <a:t>IT-SC 205 Operating Systems Internals</a:t>
            </a:r>
            <a:endParaRPr lang="en-US" altLang="en-US"/>
          </a:p>
        </p:txBody>
      </p:sp>
      <p:sp>
        <p:nvSpPr>
          <p:cNvPr id="10" name="Slide Number Placeholder 5"/>
          <p:cNvSpPr>
            <a:spLocks noGrp="1"/>
          </p:cNvSpPr>
          <p:nvPr>
            <p:ph type="sldNum" sz="quarter" idx="12"/>
          </p:nvPr>
        </p:nvSpPr>
        <p:spPr/>
        <p:txBody>
          <a:bodyPr/>
          <a:lstStyle/>
          <a:p>
            <a:fld id="{FC1447EF-1CF2-447F-B878-CD0A18720D9E}" type="slidenum">
              <a:rPr lang="en-US" altLang="en-US"/>
              <a:pPr/>
              <a:t>21</a:t>
            </a:fld>
            <a:endParaRPr lang="en-US" altLang="en-US"/>
          </a:p>
        </p:txBody>
      </p:sp>
      <p:sp>
        <p:nvSpPr>
          <p:cNvPr id="750597" name="Rectangle 5"/>
          <p:cNvSpPr>
            <a:spLocks noGrp="1" noChangeArrowheads="1"/>
          </p:cNvSpPr>
          <p:nvPr>
            <p:ph type="title"/>
          </p:nvPr>
        </p:nvSpPr>
        <p:spPr/>
        <p:txBody>
          <a:bodyPr/>
          <a:lstStyle/>
          <a:p>
            <a:r>
              <a:rPr lang="en-US" altLang="en-US"/>
              <a:t>Threads synchronization with locks</a:t>
            </a:r>
          </a:p>
        </p:txBody>
      </p:sp>
      <p:graphicFrame>
        <p:nvGraphicFramePr>
          <p:cNvPr id="750596" name="Object 4"/>
          <p:cNvGraphicFramePr>
            <a:graphicFrameLocks noGrp="1" noChangeAspect="1"/>
          </p:cNvGraphicFramePr>
          <p:nvPr>
            <p:ph idx="1"/>
          </p:nvPr>
        </p:nvGraphicFramePr>
        <p:xfrm>
          <a:off x="3124200" y="1905000"/>
          <a:ext cx="6248400" cy="3748088"/>
        </p:xfrm>
        <a:graphic>
          <a:graphicData uri="http://schemas.openxmlformats.org/presentationml/2006/ole">
            <mc:AlternateContent xmlns:mc="http://schemas.openxmlformats.org/markup-compatibility/2006">
              <mc:Choice xmlns:v="urn:schemas-microsoft-com:vml" Requires="v">
                <p:oleObj spid="_x0000_s30762" name="Bitmap Image" r:id="rId3" imgW="2142857" imgH="1286055" progId="Paint.Picture">
                  <p:embed/>
                </p:oleObj>
              </mc:Choice>
              <mc:Fallback>
                <p:oleObj name="Bitmap Image" r:id="rId3" imgW="2142857" imgH="128605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905000"/>
                        <a:ext cx="6248400"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0599" name="Text Box 7"/>
          <p:cNvSpPr txBox="1">
            <a:spLocks noChangeArrowheads="1"/>
          </p:cNvSpPr>
          <p:nvPr/>
        </p:nvSpPr>
        <p:spPr bwMode="auto">
          <a:xfrm>
            <a:off x="7832726" y="1936750"/>
            <a:ext cx="13367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One Process</a:t>
            </a:r>
          </a:p>
        </p:txBody>
      </p:sp>
      <p:sp>
        <p:nvSpPr>
          <p:cNvPr id="750600" name="Text Box 8"/>
          <p:cNvSpPr txBox="1">
            <a:spLocks noChangeArrowheads="1"/>
          </p:cNvSpPr>
          <p:nvPr/>
        </p:nvSpPr>
        <p:spPr bwMode="auto">
          <a:xfrm>
            <a:off x="7848601" y="2362200"/>
            <a:ext cx="1383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One Counter</a:t>
            </a:r>
          </a:p>
        </p:txBody>
      </p:sp>
      <p:sp>
        <p:nvSpPr>
          <p:cNvPr id="750601" name="Text Box 9"/>
          <p:cNvSpPr txBox="1">
            <a:spLocks noChangeArrowheads="1"/>
          </p:cNvSpPr>
          <p:nvPr/>
        </p:nvSpPr>
        <p:spPr bwMode="auto">
          <a:xfrm>
            <a:off x="7848601" y="2895600"/>
            <a:ext cx="10038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One lock</a:t>
            </a:r>
          </a:p>
        </p:txBody>
      </p:sp>
      <p:sp>
        <p:nvSpPr>
          <p:cNvPr id="750602" name="Text Box 10"/>
          <p:cNvSpPr txBox="1">
            <a:spLocks noChangeArrowheads="1"/>
          </p:cNvSpPr>
          <p:nvPr/>
        </p:nvSpPr>
        <p:spPr bwMode="auto">
          <a:xfrm>
            <a:off x="7848601" y="3352800"/>
            <a:ext cx="1338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Two threads</a:t>
            </a:r>
          </a:p>
        </p:txBody>
      </p:sp>
    </p:spTree>
    <p:extLst>
      <p:ext uri="{BB962C8B-B14F-4D97-AF65-F5344CB8AC3E}">
        <p14:creationId xmlns:p14="http://schemas.microsoft.com/office/powerpoint/2010/main" val="1465371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Synchronization</a:t>
            </a:r>
            <a:endParaRPr lang="en-CA" dirty="0"/>
          </a:p>
        </p:txBody>
      </p:sp>
      <p:sp>
        <p:nvSpPr>
          <p:cNvPr id="3" name="Content Placeholder 2"/>
          <p:cNvSpPr>
            <a:spLocks noGrp="1"/>
          </p:cNvSpPr>
          <p:nvPr>
            <p:ph idx="1"/>
          </p:nvPr>
        </p:nvSpPr>
        <p:spPr>
          <a:xfrm>
            <a:off x="838200" y="1687513"/>
            <a:ext cx="10515600" cy="4351338"/>
          </a:xfrm>
        </p:spPr>
        <p:txBody>
          <a:bodyPr>
            <a:normAutofit lnSpcReduction="10000"/>
          </a:bodyPr>
          <a:lstStyle/>
          <a:p>
            <a:r>
              <a:rPr lang="en-US" altLang="en-US" dirty="0"/>
              <a:t>Uses interrupt masks to protect access to global resources on uniprocessor systems</a:t>
            </a:r>
          </a:p>
          <a:p>
            <a:r>
              <a:rPr lang="en-US" altLang="en-US" dirty="0"/>
              <a:t>Uses </a:t>
            </a:r>
            <a:r>
              <a:rPr lang="en-US" altLang="en-US" b="1" dirty="0">
                <a:solidFill>
                  <a:srgbClr val="3366FF"/>
                </a:solidFill>
              </a:rPr>
              <a:t>spinlocks </a:t>
            </a:r>
            <a:r>
              <a:rPr lang="en-US" altLang="en-US" dirty="0"/>
              <a:t>on multiprocessor systems</a:t>
            </a:r>
          </a:p>
          <a:p>
            <a:pPr lvl="1"/>
            <a:r>
              <a:rPr lang="en-US" altLang="en-US" dirty="0" err="1"/>
              <a:t>Spinlocking</a:t>
            </a:r>
            <a:r>
              <a:rPr lang="en-US" altLang="en-US" dirty="0"/>
              <a:t>-thread will never be preempted</a:t>
            </a:r>
          </a:p>
          <a:p>
            <a:r>
              <a:rPr lang="en-US" altLang="en-US" dirty="0"/>
              <a:t>Also provides </a:t>
            </a:r>
            <a:r>
              <a:rPr lang="en-US" altLang="en-US" b="1" dirty="0">
                <a:solidFill>
                  <a:srgbClr val="3366FF"/>
                </a:solidFill>
              </a:rPr>
              <a:t>dispatcher objects </a:t>
            </a:r>
            <a:r>
              <a:rPr lang="en-US" altLang="en-US" dirty="0">
                <a:solidFill>
                  <a:srgbClr val="000000"/>
                </a:solidFill>
              </a:rPr>
              <a:t>user-land </a:t>
            </a:r>
            <a:r>
              <a:rPr lang="en-US" altLang="en-US" dirty="0"/>
              <a:t>which may </a:t>
            </a:r>
            <a:r>
              <a:rPr lang="en-US" altLang="en-US" dirty="0" smtClean="0"/>
              <a:t>act as </a:t>
            </a:r>
            <a:r>
              <a:rPr lang="en-US" altLang="en-US" dirty="0" err="1"/>
              <a:t>mutexes</a:t>
            </a:r>
            <a:r>
              <a:rPr lang="en-US" altLang="en-US" dirty="0"/>
              <a:t>, semaphores, events, and timers</a:t>
            </a:r>
          </a:p>
          <a:p>
            <a:pPr lvl="1"/>
            <a:r>
              <a:rPr lang="en-US" altLang="en-US" b="1" dirty="0">
                <a:solidFill>
                  <a:srgbClr val="3366FF"/>
                </a:solidFill>
              </a:rPr>
              <a:t>Events</a:t>
            </a:r>
          </a:p>
          <a:p>
            <a:pPr lvl="2"/>
            <a:r>
              <a:rPr lang="en-US" altLang="en-US" dirty="0"/>
              <a:t>An event acts much like a condition variable</a:t>
            </a:r>
          </a:p>
          <a:p>
            <a:pPr lvl="1"/>
            <a:r>
              <a:rPr lang="en-US" altLang="en-US" dirty="0"/>
              <a:t>Timers notify one or more thread when time expired</a:t>
            </a:r>
          </a:p>
          <a:p>
            <a:pPr lvl="1"/>
            <a:r>
              <a:rPr lang="en-US" altLang="en-US" dirty="0"/>
              <a:t>Dispatcher objects either </a:t>
            </a:r>
            <a:r>
              <a:rPr lang="en-US" altLang="en-US" b="1" dirty="0">
                <a:solidFill>
                  <a:srgbClr val="3366FF"/>
                </a:solidFill>
              </a:rPr>
              <a:t>signaled-state </a:t>
            </a:r>
            <a:r>
              <a:rPr lang="en-US" altLang="en-US" dirty="0"/>
              <a:t>(object available) or </a:t>
            </a:r>
            <a:r>
              <a:rPr lang="en-US" altLang="en-US" b="1" dirty="0">
                <a:solidFill>
                  <a:srgbClr val="3366FF"/>
                </a:solidFill>
              </a:rPr>
              <a:t>non-signaled state </a:t>
            </a:r>
            <a:r>
              <a:rPr lang="en-US" altLang="en-US" dirty="0"/>
              <a:t>(thread will block)</a:t>
            </a:r>
          </a:p>
          <a:p>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22</a:t>
            </a:fld>
            <a:endParaRPr lang="en-US"/>
          </a:p>
        </p:txBody>
      </p:sp>
    </p:spTree>
    <p:extLst>
      <p:ext uri="{BB962C8B-B14F-4D97-AF65-F5344CB8AC3E}">
        <p14:creationId xmlns:p14="http://schemas.microsoft.com/office/powerpoint/2010/main" val="278220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50588" y="190501"/>
            <a:ext cx="9160214" cy="576263"/>
          </a:xfrm>
        </p:spPr>
        <p:txBody>
          <a:bodyPr>
            <a:normAutofit fontScale="90000"/>
          </a:bodyPr>
          <a:lstStyle/>
          <a:p>
            <a:pPr eaLnBrk="1" hangingPunct="1"/>
            <a:r>
              <a:rPr lang="en-US" altLang="en-US" dirty="0" smtClean="0"/>
              <a:t>Kernel Synchronization - Windows</a:t>
            </a:r>
          </a:p>
        </p:txBody>
      </p:sp>
      <p:sp>
        <p:nvSpPr>
          <p:cNvPr id="36867" name="Rectangle 3"/>
          <p:cNvSpPr>
            <a:spLocks noGrp="1" noChangeArrowheads="1"/>
          </p:cNvSpPr>
          <p:nvPr>
            <p:ph idx="1"/>
          </p:nvPr>
        </p:nvSpPr>
        <p:spPr>
          <a:xfrm>
            <a:off x="2330451" y="1233489"/>
            <a:ext cx="6943725" cy="4530725"/>
          </a:xfrm>
        </p:spPr>
        <p:txBody>
          <a:bodyPr/>
          <a:lstStyle/>
          <a:p>
            <a:r>
              <a:rPr lang="en-US" altLang="en-US" smtClean="0"/>
              <a:t>Mutex dispatcher object</a:t>
            </a:r>
          </a:p>
        </p:txBody>
      </p:sp>
      <p:pic>
        <p:nvPicPr>
          <p:cNvPr id="3686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7963" y="2505075"/>
            <a:ext cx="690880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CA" smtClean="0"/>
              <a:t>IT-SC 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23</a:t>
            </a:fld>
            <a:endParaRPr lang="en-US"/>
          </a:p>
        </p:txBody>
      </p:sp>
    </p:spTree>
    <p:extLst>
      <p:ext uri="{BB962C8B-B14F-4D97-AF65-F5344CB8AC3E}">
        <p14:creationId xmlns:p14="http://schemas.microsoft.com/office/powerpoint/2010/main" val="3079857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E1400A-77CB-46DC-949A-537EE1C0548D}" type="slidenum">
              <a:rPr lang="en-US" altLang="en-US"/>
              <a:pPr/>
              <a:t>24</a:t>
            </a:fld>
            <a:endParaRPr lang="en-US" altLang="en-US"/>
          </a:p>
        </p:txBody>
      </p:sp>
      <p:sp>
        <p:nvSpPr>
          <p:cNvPr id="794626" name="Rectangle 2"/>
          <p:cNvSpPr>
            <a:spLocks noGrp="1" noChangeArrowheads="1"/>
          </p:cNvSpPr>
          <p:nvPr>
            <p:ph type="title"/>
          </p:nvPr>
        </p:nvSpPr>
        <p:spPr/>
        <p:txBody>
          <a:bodyPr/>
          <a:lstStyle/>
          <a:p>
            <a:r>
              <a:rPr lang="en-US" altLang="en-US"/>
              <a:t>Summary</a:t>
            </a:r>
          </a:p>
        </p:txBody>
      </p:sp>
      <p:sp>
        <p:nvSpPr>
          <p:cNvPr id="794627" name="Rectangle 3"/>
          <p:cNvSpPr>
            <a:spLocks noGrp="1" noChangeArrowheads="1"/>
          </p:cNvSpPr>
          <p:nvPr>
            <p:ph type="body" idx="1"/>
          </p:nvPr>
        </p:nvSpPr>
        <p:spPr/>
        <p:txBody>
          <a:bodyPr/>
          <a:lstStyle/>
          <a:p>
            <a:r>
              <a:rPr lang="en-US" altLang="en-US"/>
              <a:t>Define Synchronization</a:t>
            </a:r>
          </a:p>
          <a:p>
            <a:r>
              <a:rPr lang="en-US" altLang="en-US"/>
              <a:t>Define race condition and critical section</a:t>
            </a:r>
          </a:p>
          <a:p>
            <a:r>
              <a:rPr lang="en-US" altLang="en-US"/>
              <a:t>Describe techniques to solve synchronization problems</a:t>
            </a:r>
          </a:p>
          <a:p>
            <a:r>
              <a:rPr lang="en-US" altLang="en-US"/>
              <a:t>Use POSIX Threads to synchronize threads</a:t>
            </a:r>
          </a:p>
        </p:txBody>
      </p:sp>
      <p:sp>
        <p:nvSpPr>
          <p:cNvPr id="2" name="Footer Placeholder 1"/>
          <p:cNvSpPr>
            <a:spLocks noGrp="1"/>
          </p:cNvSpPr>
          <p:nvPr>
            <p:ph type="ftr" sz="quarter" idx="11"/>
          </p:nvPr>
        </p:nvSpPr>
        <p:spPr/>
        <p:txBody>
          <a:bodyPr/>
          <a:lstStyle/>
          <a:p>
            <a:r>
              <a:rPr lang="en-CA" smtClean="0"/>
              <a:t>IT-SC 205 Operating Systems Internals</a:t>
            </a:r>
            <a:endParaRPr lang="en-US"/>
          </a:p>
        </p:txBody>
      </p:sp>
    </p:spTree>
    <p:extLst>
      <p:ext uri="{BB962C8B-B14F-4D97-AF65-F5344CB8AC3E}">
        <p14:creationId xmlns:p14="http://schemas.microsoft.com/office/powerpoint/2010/main" val="3484746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Inter-process Communication (IPC)</a:t>
            </a:r>
            <a:endParaRPr lang="en-CA" dirty="0"/>
          </a:p>
        </p:txBody>
      </p:sp>
      <p:sp>
        <p:nvSpPr>
          <p:cNvPr id="3" name="Content Placeholder 2"/>
          <p:cNvSpPr>
            <a:spLocks noGrp="1"/>
          </p:cNvSpPr>
          <p:nvPr>
            <p:ph idx="1"/>
          </p:nvPr>
        </p:nvSpPr>
        <p:spPr/>
        <p:txBody>
          <a:bodyPr>
            <a:normAutofit/>
          </a:bodyPr>
          <a:lstStyle/>
          <a:p>
            <a:r>
              <a:rPr lang="en-CA" dirty="0" smtClean="0"/>
              <a:t>OS provides mechanism for processes to share data</a:t>
            </a:r>
          </a:p>
          <a:p>
            <a:pPr lvl="1"/>
            <a:r>
              <a:rPr lang="en-CA" dirty="0" smtClean="0"/>
              <a:t>Without interrupts (i.e. not interfere with execution)</a:t>
            </a:r>
          </a:p>
          <a:p>
            <a:pPr lvl="1"/>
            <a:r>
              <a:rPr lang="en-CA" dirty="0" smtClean="0"/>
              <a:t>Both local and remote (across different machines)</a:t>
            </a:r>
          </a:p>
          <a:p>
            <a:pPr lvl="1"/>
            <a:endParaRPr lang="en-CA" dirty="0"/>
          </a:p>
          <a:p>
            <a:r>
              <a:rPr lang="en-CA" dirty="0" smtClean="0"/>
              <a:t>Basic transfer modes – require synchronization</a:t>
            </a:r>
          </a:p>
          <a:p>
            <a:pPr lvl="1"/>
            <a:r>
              <a:rPr lang="en-CA" dirty="0" smtClean="0"/>
              <a:t>Shared memory</a:t>
            </a:r>
          </a:p>
          <a:p>
            <a:pPr lvl="1"/>
            <a:r>
              <a:rPr lang="en-CA" dirty="0" smtClean="0"/>
              <a:t>Message passing</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25</a:t>
            </a:fld>
            <a:endParaRPr lang="en-US"/>
          </a:p>
        </p:txBody>
      </p:sp>
    </p:spTree>
    <p:extLst>
      <p:ext uri="{BB962C8B-B14F-4D97-AF65-F5344CB8AC3E}">
        <p14:creationId xmlns:p14="http://schemas.microsoft.com/office/powerpoint/2010/main" val="2024972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Shared Memory</a:t>
            </a:r>
            <a:endParaRPr lang="en-CA" dirty="0"/>
          </a:p>
        </p:txBody>
      </p:sp>
      <p:sp>
        <p:nvSpPr>
          <p:cNvPr id="4" name="Content Placeholder 3"/>
          <p:cNvSpPr>
            <a:spLocks noGrp="1"/>
          </p:cNvSpPr>
          <p:nvPr>
            <p:ph idx="1"/>
          </p:nvPr>
        </p:nvSpPr>
        <p:spPr>
          <a:xfrm>
            <a:off x="565826" y="1514340"/>
            <a:ext cx="10515600" cy="4351338"/>
          </a:xfrm>
        </p:spPr>
        <p:txBody>
          <a:bodyPr>
            <a:normAutofit lnSpcReduction="10000"/>
          </a:bodyPr>
          <a:lstStyle/>
          <a:p>
            <a:r>
              <a:rPr lang="en-US" altLang="en-US" dirty="0"/>
              <a:t>P</a:t>
            </a:r>
            <a:r>
              <a:rPr lang="en-US" altLang="en-US" dirty="0" smtClean="0"/>
              <a:t>rocesses </a:t>
            </a:r>
            <a:r>
              <a:rPr lang="en-US" altLang="en-US" dirty="0"/>
              <a:t>read and write data from/to the shared memory segment by calling the </a:t>
            </a:r>
          </a:p>
          <a:p>
            <a:pPr>
              <a:buNone/>
            </a:pPr>
            <a:r>
              <a:rPr lang="en-US" altLang="en-US" dirty="0"/>
              <a:t>       </a:t>
            </a:r>
            <a:r>
              <a:rPr lang="en-US" altLang="en-US" dirty="0" err="1"/>
              <a:t>strcpy</a:t>
            </a:r>
            <a:r>
              <a:rPr lang="en-US" altLang="en-US" dirty="0"/>
              <a:t>( </a:t>
            </a:r>
            <a:r>
              <a:rPr lang="en-US" altLang="en-US" dirty="0" err="1"/>
              <a:t>ptr</a:t>
            </a:r>
            <a:r>
              <a:rPr lang="en-US" altLang="en-US" dirty="0"/>
              <a:t>, “data”)</a:t>
            </a:r>
          </a:p>
          <a:p>
            <a:r>
              <a:rPr lang="en-US" altLang="en-US" dirty="0"/>
              <a:t>Shared memory technique has </a:t>
            </a:r>
            <a:r>
              <a:rPr lang="en-US" altLang="en-US" dirty="0">
                <a:solidFill>
                  <a:srgbClr val="FF0000"/>
                </a:solidFill>
              </a:rPr>
              <a:t>race condition </a:t>
            </a:r>
            <a:r>
              <a:rPr lang="en-US" altLang="en-US" dirty="0"/>
              <a:t>problem. A client reads memory segment while the server is writing a string to the segment, then the client reads wrong data.</a:t>
            </a:r>
          </a:p>
          <a:p>
            <a:r>
              <a:rPr lang="en-US" altLang="en-US" dirty="0"/>
              <a:t>To avoid race condition any synchronization technique can be used. The most common is </a:t>
            </a:r>
            <a:r>
              <a:rPr lang="en-US" altLang="en-US" dirty="0" smtClean="0"/>
              <a:t>semaphores</a:t>
            </a:r>
          </a:p>
          <a:p>
            <a:r>
              <a:rPr lang="en-US" altLang="en-US" dirty="0" smtClean="0"/>
              <a:t>Linux command: </a:t>
            </a:r>
            <a:r>
              <a:rPr lang="en-US" altLang="en-US" dirty="0" err="1" smtClean="0"/>
              <a:t>ipcs</a:t>
            </a:r>
            <a:r>
              <a:rPr lang="en-US" altLang="en-US" dirty="0" smtClean="0"/>
              <a:t> –a     or </a:t>
            </a:r>
            <a:r>
              <a:rPr lang="en-US" altLang="en-US" dirty="0" err="1" smtClean="0"/>
              <a:t>ipcs</a:t>
            </a:r>
            <a:r>
              <a:rPr lang="en-US" altLang="en-US" dirty="0" smtClean="0"/>
              <a:t> -s</a:t>
            </a:r>
            <a:endParaRPr lang="en-US" altLang="en-US" dirty="0"/>
          </a:p>
          <a:p>
            <a:endParaRPr lang="en-CA" dirty="0"/>
          </a:p>
        </p:txBody>
      </p:sp>
      <p:sp>
        <p:nvSpPr>
          <p:cNvPr id="3" name="Footer Placeholder 2"/>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26</a:t>
            </a:fld>
            <a:endParaRPr lang="en-US"/>
          </a:p>
        </p:txBody>
      </p:sp>
    </p:spTree>
    <p:extLst>
      <p:ext uri="{BB962C8B-B14F-4D97-AF65-F5344CB8AC3E}">
        <p14:creationId xmlns:p14="http://schemas.microsoft.com/office/powerpoint/2010/main" val="499985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Shared Memory</a:t>
            </a:r>
            <a:endParaRPr lang="en-CA" dirty="0"/>
          </a:p>
        </p:txBody>
      </p:sp>
      <p:sp>
        <p:nvSpPr>
          <p:cNvPr id="3" name="Content Placeholder 2"/>
          <p:cNvSpPr>
            <a:spLocks noGrp="1"/>
          </p:cNvSpPr>
          <p:nvPr>
            <p:ph idx="1"/>
          </p:nvPr>
        </p:nvSpPr>
        <p:spPr>
          <a:xfrm>
            <a:off x="838200" y="1690688"/>
            <a:ext cx="10515600" cy="4351338"/>
          </a:xfrm>
        </p:spPr>
        <p:txBody>
          <a:bodyPr/>
          <a:lstStyle/>
          <a:p>
            <a:r>
              <a:rPr lang="en-CA" dirty="0" smtClean="0"/>
              <a:t>Section of memory that can be accessed by multiple processes</a:t>
            </a:r>
          </a:p>
          <a:p>
            <a:pPr lvl="1"/>
            <a:r>
              <a:rPr lang="en-CA" dirty="0" smtClean="0"/>
              <a:t>For communication or sharing data</a:t>
            </a:r>
          </a:p>
          <a:p>
            <a:pPr lvl="1"/>
            <a:r>
              <a:rPr lang="en-CA" dirty="0" smtClean="0"/>
              <a:t>Basic model for multi-threaded processes</a:t>
            </a:r>
          </a:p>
          <a:p>
            <a:pPr lvl="1"/>
            <a:r>
              <a:rPr lang="en-CA" dirty="0" smtClean="0"/>
              <a:t>Avoid duplicate copies and use less memory overall</a:t>
            </a:r>
          </a:p>
          <a:p>
            <a:pPr lvl="2"/>
            <a:r>
              <a:rPr lang="en-CA" dirty="0" smtClean="0"/>
              <a:t>Shared libraries </a:t>
            </a:r>
            <a:r>
              <a:rPr lang="en-CA" dirty="0"/>
              <a:t>-</a:t>
            </a:r>
            <a:r>
              <a:rPr lang="en-CA" dirty="0" smtClean="0"/>
              <a:t>DLLs</a:t>
            </a:r>
          </a:p>
          <a:p>
            <a:pPr lvl="2"/>
            <a:endParaRPr lang="en-CA" dirty="0"/>
          </a:p>
          <a:p>
            <a:r>
              <a:rPr lang="en-CA" dirty="0" smtClean="0"/>
              <a:t>Fast but not scalable</a:t>
            </a:r>
          </a:p>
          <a:p>
            <a:pPr lvl="1"/>
            <a:r>
              <a:rPr lang="en-CA" dirty="0" smtClean="0"/>
              <a:t>Must make sure processes don’t overwrite others’ data</a:t>
            </a:r>
          </a:p>
          <a:p>
            <a:pPr lvl="1"/>
            <a:r>
              <a:rPr lang="en-CA" dirty="0" smtClean="0"/>
              <a:t>Processes must be executing on the same machine</a:t>
            </a:r>
          </a:p>
          <a:p>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27</a:t>
            </a:fld>
            <a:endParaRPr lang="en-US"/>
          </a:p>
        </p:txBody>
      </p:sp>
    </p:spTree>
    <p:extLst>
      <p:ext uri="{BB962C8B-B14F-4D97-AF65-F5344CB8AC3E}">
        <p14:creationId xmlns:p14="http://schemas.microsoft.com/office/powerpoint/2010/main" val="1255461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Shared Memory in Practice</a:t>
            </a:r>
            <a:endParaRPr lang="en-CA" dirty="0"/>
          </a:p>
        </p:txBody>
      </p:sp>
      <p:sp>
        <p:nvSpPr>
          <p:cNvPr id="3" name="Content Placeholder 2"/>
          <p:cNvSpPr>
            <a:spLocks noGrp="1"/>
          </p:cNvSpPr>
          <p:nvPr>
            <p:ph idx="1"/>
          </p:nvPr>
        </p:nvSpPr>
        <p:spPr/>
        <p:txBody>
          <a:bodyPr/>
          <a:lstStyle/>
          <a:p>
            <a:r>
              <a:rPr lang="en-CA" dirty="0" smtClean="0"/>
              <a:t>Shared libraries or Dynamic-link </a:t>
            </a:r>
            <a:r>
              <a:rPr lang="en-CA" dirty="0"/>
              <a:t>l</a:t>
            </a:r>
            <a:r>
              <a:rPr lang="en-CA" dirty="0" smtClean="0"/>
              <a:t>ibraries (DLLs)</a:t>
            </a:r>
          </a:p>
          <a:p>
            <a:pPr lvl="1"/>
            <a:r>
              <a:rPr lang="en-CA" dirty="0" smtClean="0"/>
              <a:t>Shared code, designed to be used by other processes</a:t>
            </a:r>
          </a:p>
          <a:p>
            <a:pPr lvl="1"/>
            <a:r>
              <a:rPr lang="en-CA" dirty="0" smtClean="0"/>
              <a:t>Can be simple modules or executables</a:t>
            </a:r>
          </a:p>
          <a:p>
            <a:pPr lvl="1"/>
            <a:endParaRPr lang="en-CA" dirty="0"/>
          </a:p>
          <a:p>
            <a:r>
              <a:rPr lang="en-CA" dirty="0" smtClean="0"/>
              <a:t>Must have a </a:t>
            </a:r>
            <a:r>
              <a:rPr lang="en-CA" b="1" dirty="0" smtClean="0"/>
              <a:t>symbol table</a:t>
            </a:r>
          </a:p>
          <a:p>
            <a:pPr lvl="1"/>
            <a:r>
              <a:rPr lang="en-CA" dirty="0" smtClean="0"/>
              <a:t>Every identifier is pointed to its location in memory</a:t>
            </a:r>
          </a:p>
          <a:p>
            <a:pPr lvl="1"/>
            <a:r>
              <a:rPr lang="en-CA" dirty="0" smtClean="0"/>
              <a:t>Used for debugging and dumps</a:t>
            </a:r>
          </a:p>
          <a:p>
            <a:pPr lvl="1"/>
            <a:r>
              <a:rPr lang="en-CA" dirty="0" smtClean="0"/>
              <a:t>May contain symbol names, type, scope and address, E.g.</a:t>
            </a:r>
          </a:p>
          <a:p>
            <a:pPr lvl="2"/>
            <a:r>
              <a:rPr lang="en-CA" dirty="0" smtClean="0"/>
              <a:t>T = text (code), A = absolute, D = initialized data</a:t>
            </a:r>
          </a:p>
          <a:p>
            <a:pPr lvl="2"/>
            <a:r>
              <a:rPr lang="en-CA" dirty="0" smtClean="0"/>
              <a:t>Lowercase = local, uppercase = global</a:t>
            </a:r>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28</a:t>
            </a:fld>
            <a:endParaRPr lang="en-US"/>
          </a:p>
        </p:txBody>
      </p:sp>
    </p:spTree>
    <p:extLst>
      <p:ext uri="{BB962C8B-B14F-4D97-AF65-F5344CB8AC3E}">
        <p14:creationId xmlns:p14="http://schemas.microsoft.com/office/powerpoint/2010/main" val="3924022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Message Passing</a:t>
            </a:r>
            <a:endParaRPr lang="en-CA" dirty="0"/>
          </a:p>
        </p:txBody>
      </p:sp>
      <p:sp>
        <p:nvSpPr>
          <p:cNvPr id="3" name="Content Placeholder 2"/>
          <p:cNvSpPr>
            <a:spLocks noGrp="1"/>
          </p:cNvSpPr>
          <p:nvPr>
            <p:ph idx="1"/>
          </p:nvPr>
        </p:nvSpPr>
        <p:spPr/>
        <p:txBody>
          <a:bodyPr/>
          <a:lstStyle/>
          <a:p>
            <a:r>
              <a:rPr lang="en-CA" dirty="0" smtClean="0"/>
              <a:t>Processes exchanges messages to coordinate activities and share data</a:t>
            </a:r>
          </a:p>
          <a:p>
            <a:pPr lvl="1"/>
            <a:r>
              <a:rPr lang="en-CA" dirty="0" smtClean="0"/>
              <a:t>Higher overhead but no risk of overwrites and can be across different machines</a:t>
            </a:r>
          </a:p>
          <a:p>
            <a:pPr lvl="1"/>
            <a:endParaRPr lang="en-CA" dirty="0"/>
          </a:p>
          <a:p>
            <a:r>
              <a:rPr lang="en-CA" dirty="0" smtClean="0"/>
              <a:t>Must be managed by the OS – </a:t>
            </a:r>
            <a:r>
              <a:rPr lang="en-CA" i="1" dirty="0" smtClean="0"/>
              <a:t>mailboxes</a:t>
            </a:r>
            <a:r>
              <a:rPr lang="en-CA" dirty="0" smtClean="0"/>
              <a:t> </a:t>
            </a:r>
          </a:p>
          <a:p>
            <a:pPr lvl="1"/>
            <a:r>
              <a:rPr lang="en-CA" dirty="0" smtClean="0"/>
              <a:t>Can be owned by a process or the OS</a:t>
            </a:r>
          </a:p>
          <a:p>
            <a:pPr lvl="1"/>
            <a:r>
              <a:rPr lang="en-CA" dirty="0" smtClean="0"/>
              <a:t>Send/receives messages via a mailbox</a:t>
            </a:r>
          </a:p>
          <a:p>
            <a:pPr lvl="2"/>
            <a:r>
              <a:rPr lang="en-CA" dirty="0" smtClean="0"/>
              <a:t>Synchronous or asynchronous</a:t>
            </a:r>
          </a:p>
          <a:p>
            <a:pPr lvl="1"/>
            <a:r>
              <a:rPr lang="en-CA" dirty="0" smtClean="0"/>
              <a:t>Messages must be queued</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29</a:t>
            </a:fld>
            <a:endParaRPr lang="en-US"/>
          </a:p>
        </p:txBody>
      </p:sp>
    </p:spTree>
    <p:extLst>
      <p:ext uri="{BB962C8B-B14F-4D97-AF65-F5344CB8AC3E}">
        <p14:creationId xmlns:p14="http://schemas.microsoft.com/office/powerpoint/2010/main" val="332382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br>
              <a:rPr lang="en-CA" dirty="0" smtClean="0"/>
            </a:br>
            <a:r>
              <a:rPr lang="en-CA" dirty="0" smtClean="0"/>
              <a:t>Race Condition</a:t>
            </a:r>
            <a:endParaRPr lang="en-CA" dirty="0"/>
          </a:p>
        </p:txBody>
      </p:sp>
      <p:sp>
        <p:nvSpPr>
          <p:cNvPr id="3" name="Content Placeholder 2"/>
          <p:cNvSpPr>
            <a:spLocks noGrp="1"/>
          </p:cNvSpPr>
          <p:nvPr>
            <p:ph idx="1"/>
          </p:nvPr>
        </p:nvSpPr>
        <p:spPr>
          <a:xfrm>
            <a:off x="702013" y="2072689"/>
            <a:ext cx="10515600" cy="4351338"/>
          </a:xfrm>
        </p:spPr>
        <p:txBody>
          <a:bodyPr>
            <a:normAutofit/>
          </a:bodyPr>
          <a:lstStyle/>
          <a:p>
            <a:r>
              <a:rPr lang="en-CA" dirty="0" smtClean="0"/>
              <a:t>A situation where processes/threads are “racing” to change share data/code at the same time. The area where the shared data/code is located is known as </a:t>
            </a:r>
            <a:r>
              <a:rPr lang="en-CA" dirty="0" smtClean="0">
                <a:solidFill>
                  <a:srgbClr val="FF0000"/>
                </a:solidFill>
              </a:rPr>
              <a:t>critical section (CS)</a:t>
            </a:r>
            <a:r>
              <a:rPr lang="en-CA" dirty="0" smtClean="0"/>
              <a:t>. Outcome depends on the order process/threads are scheduled for execution</a:t>
            </a:r>
          </a:p>
          <a:p>
            <a:pPr lvl="1"/>
            <a:r>
              <a:rPr lang="en-CA" dirty="0" smtClean="0"/>
              <a:t>Shared data is accessed (read) and manipulated (write) by multiple threads</a:t>
            </a:r>
          </a:p>
          <a:p>
            <a:r>
              <a:rPr lang="en-CA" dirty="0" err="1" smtClean="0"/>
              <a:t>Multithreding</a:t>
            </a:r>
            <a:r>
              <a:rPr lang="en-CA" dirty="0" smtClean="0"/>
              <a:t> – Concurrency</a:t>
            </a:r>
          </a:p>
          <a:p>
            <a:pPr marL="0" indent="0">
              <a:buNone/>
            </a:pPr>
            <a:endParaRPr lang="en-CA" dirty="0" smtClean="0"/>
          </a:p>
          <a:p>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a:t>
            </a:fld>
            <a:endParaRPr lang="en-US"/>
          </a:p>
        </p:txBody>
      </p:sp>
    </p:spTree>
    <p:extLst>
      <p:ext uri="{BB962C8B-B14F-4D97-AF65-F5344CB8AC3E}">
        <p14:creationId xmlns:p14="http://schemas.microsoft.com/office/powerpoint/2010/main" val="2206629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6C0A77F2-B59E-4207-9827-1E19E8D138DF}" type="slidenum">
              <a:rPr lang="en-US" altLang="en-US"/>
              <a:pPr/>
              <a:t>30</a:t>
            </a:fld>
            <a:endParaRPr lang="en-US" altLang="en-US"/>
          </a:p>
        </p:txBody>
      </p:sp>
      <p:sp>
        <p:nvSpPr>
          <p:cNvPr id="763906" name="Rectangle 2"/>
          <p:cNvSpPr>
            <a:spLocks noChangeArrowheads="1"/>
          </p:cNvSpPr>
          <p:nvPr/>
        </p:nvSpPr>
        <p:spPr bwMode="auto">
          <a:xfrm>
            <a:off x="1524000" y="2847976"/>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 </a:t>
            </a:r>
          </a:p>
          <a:p>
            <a:endParaRPr lang="en-US" altLang="en-US" sz="2400">
              <a:latin typeface="Times New Roman" panose="02020603050405020304" pitchFamily="18" charset="0"/>
            </a:endParaRPr>
          </a:p>
        </p:txBody>
      </p:sp>
      <p:pic>
        <p:nvPicPr>
          <p:cNvPr id="763907" name="Picture 3" descr="http://www2-cne.gmu.edu/modules/ipc/pink/send.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514600" y="2971800"/>
            <a:ext cx="3733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763908" name="Picture 4" descr="http://www2-cne.gmu.edu/modules/ipc/pink/receive.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48400" y="2971800"/>
            <a:ext cx="3733800" cy="2209800"/>
          </a:xfrm>
          <a:prstGeom prst="rect">
            <a:avLst/>
          </a:prstGeom>
          <a:noFill/>
          <a:extLst>
            <a:ext uri="{909E8E84-426E-40DD-AFC4-6F175D3DCCD1}">
              <a14:hiddenFill xmlns:a14="http://schemas.microsoft.com/office/drawing/2010/main">
                <a:solidFill>
                  <a:srgbClr val="FFFFFF"/>
                </a:solidFill>
              </a14:hiddenFill>
            </a:ext>
          </a:extLst>
        </p:spPr>
      </p:pic>
      <p:sp>
        <p:nvSpPr>
          <p:cNvPr id="763909" name="Rectangle 5"/>
          <p:cNvSpPr>
            <a:spLocks noGrp="1" noChangeArrowheads="1"/>
          </p:cNvSpPr>
          <p:nvPr>
            <p:ph type="title"/>
          </p:nvPr>
        </p:nvSpPr>
        <p:spPr/>
        <p:txBody>
          <a:bodyPr/>
          <a:lstStyle/>
          <a:p>
            <a:pPr algn="ctr"/>
            <a:r>
              <a:rPr lang="en-US" altLang="en-US" sz="3800"/>
              <a:t>Indirect Communication</a:t>
            </a:r>
          </a:p>
        </p:txBody>
      </p:sp>
      <p:sp>
        <p:nvSpPr>
          <p:cNvPr id="2" name="Footer Placeholder 1"/>
          <p:cNvSpPr>
            <a:spLocks noGrp="1"/>
          </p:cNvSpPr>
          <p:nvPr>
            <p:ph type="ftr" sz="quarter" idx="11"/>
          </p:nvPr>
        </p:nvSpPr>
        <p:spPr/>
        <p:txBody>
          <a:bodyPr/>
          <a:lstStyle/>
          <a:p>
            <a:r>
              <a:rPr lang="en-CA" altLang="en-US" smtClean="0"/>
              <a:t>IT-SC 205 Operating Systems Internals</a:t>
            </a:r>
            <a:endParaRPr lang="en-US" altLang="en-US"/>
          </a:p>
        </p:txBody>
      </p:sp>
    </p:spTree>
    <p:extLst>
      <p:ext uri="{BB962C8B-B14F-4D97-AF65-F5344CB8AC3E}">
        <p14:creationId xmlns:p14="http://schemas.microsoft.com/office/powerpoint/2010/main" val="2822704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39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3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Message Passing in Practice</a:t>
            </a:r>
            <a:endParaRPr lang="en-CA" dirty="0"/>
          </a:p>
        </p:txBody>
      </p:sp>
      <p:sp>
        <p:nvSpPr>
          <p:cNvPr id="3" name="Content Placeholder 2"/>
          <p:cNvSpPr>
            <a:spLocks noGrp="1"/>
          </p:cNvSpPr>
          <p:nvPr>
            <p:ph idx="1"/>
          </p:nvPr>
        </p:nvSpPr>
        <p:spPr/>
        <p:txBody>
          <a:bodyPr/>
          <a:lstStyle/>
          <a:p>
            <a:r>
              <a:rPr lang="en-CA" dirty="0" smtClean="0"/>
              <a:t>Sockets and Remote Procedure Call (RPC)</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57" y="2741674"/>
            <a:ext cx="9811086" cy="3308902"/>
          </a:xfrm>
          <a:prstGeom prst="rect">
            <a:avLst/>
          </a:prstGeom>
        </p:spPr>
      </p:pic>
      <p:sp>
        <p:nvSpPr>
          <p:cNvPr id="5" name="Slide Number Placeholder 4"/>
          <p:cNvSpPr>
            <a:spLocks noGrp="1"/>
          </p:cNvSpPr>
          <p:nvPr>
            <p:ph type="sldNum" sz="quarter" idx="12"/>
          </p:nvPr>
        </p:nvSpPr>
        <p:spPr/>
        <p:txBody>
          <a:bodyPr/>
          <a:lstStyle/>
          <a:p>
            <a:fld id="{FDDB6027-878D-A249-A7C0-2BF119D95C83}" type="slidenum">
              <a:rPr lang="en-US" smtClean="0"/>
              <a:t>31</a:t>
            </a:fld>
            <a:endParaRPr lang="en-US"/>
          </a:p>
        </p:txBody>
      </p:sp>
    </p:spTree>
    <p:extLst>
      <p:ext uri="{BB962C8B-B14F-4D97-AF65-F5344CB8AC3E}">
        <p14:creationId xmlns:p14="http://schemas.microsoft.com/office/powerpoint/2010/main" val="2908425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91" y="111633"/>
            <a:ext cx="10515600" cy="1325563"/>
          </a:xfrm>
        </p:spPr>
        <p:txBody>
          <a:bodyPr/>
          <a:lstStyle/>
          <a:p>
            <a:r>
              <a:rPr lang="en-CA" dirty="0" smtClean="0"/>
              <a:t>RPC –Remote Procedure Call</a:t>
            </a:r>
            <a:endParaRPr lang="en-CA" dirty="0"/>
          </a:p>
        </p:txBody>
      </p:sp>
      <p:pic>
        <p:nvPicPr>
          <p:cNvPr id="6" name="Picture 5"/>
          <p:cNvPicPr>
            <a:picLocks noChangeAspect="1"/>
          </p:cNvPicPr>
          <p:nvPr/>
        </p:nvPicPr>
        <p:blipFill>
          <a:blip r:embed="rId2"/>
          <a:stretch>
            <a:fillRect/>
          </a:stretch>
        </p:blipFill>
        <p:spPr>
          <a:xfrm>
            <a:off x="1075931" y="1278314"/>
            <a:ext cx="6560393" cy="4895173"/>
          </a:xfrm>
          <a:prstGeom prst="rect">
            <a:avLst/>
          </a:prstGeom>
        </p:spPr>
      </p:pic>
      <p:sp>
        <p:nvSpPr>
          <p:cNvPr id="7" name="Rectangle 6"/>
          <p:cNvSpPr/>
          <p:nvPr/>
        </p:nvSpPr>
        <p:spPr>
          <a:xfrm>
            <a:off x="7775841" y="5663902"/>
            <a:ext cx="5084125" cy="707886"/>
          </a:xfrm>
          <a:prstGeom prst="rect">
            <a:avLst/>
          </a:prstGeom>
        </p:spPr>
        <p:txBody>
          <a:bodyPr wrap="square">
            <a:spAutoFit/>
          </a:bodyPr>
          <a:lstStyle/>
          <a:p>
            <a:r>
              <a:rPr lang="en-US" sz="2000" u="sng" dirty="0">
                <a:solidFill>
                  <a:srgbClr val="0000FF"/>
                </a:solidFill>
                <a:latin typeface="Arial" panose="020B0604020202020204" pitchFamily="34" charset="0"/>
                <a:ea typeface="Times New Roman" panose="02020603050405020304" pitchFamily="18" charset="0"/>
                <a:hlinkClick r:id="rId3"/>
              </a:rPr>
              <a:t>https://technet.microsoft.com/en-us/library/cc738291(v=ws.10).aspx</a:t>
            </a:r>
            <a:endParaRPr lang="en-CA" sz="5400" dirty="0"/>
          </a:p>
        </p:txBody>
      </p:sp>
      <p:sp>
        <p:nvSpPr>
          <p:cNvPr id="3" name="Footer Placeholder 2"/>
          <p:cNvSpPr>
            <a:spLocks noGrp="1"/>
          </p:cNvSpPr>
          <p:nvPr>
            <p:ph type="ftr" sz="quarter" idx="11"/>
          </p:nvPr>
        </p:nvSpPr>
        <p:spPr/>
        <p:txBody>
          <a:bodyPr/>
          <a:lstStyle/>
          <a:p>
            <a:r>
              <a:rPr lang="en-CA" altLang="en-US" smtClean="0"/>
              <a:t>IT-SC 205 Operating Systems Internals</a:t>
            </a:r>
            <a:endParaRPr lang="en-US" altLang="en-US"/>
          </a:p>
        </p:txBody>
      </p:sp>
      <p:sp>
        <p:nvSpPr>
          <p:cNvPr id="4" name="Slide Number Placeholder 3"/>
          <p:cNvSpPr>
            <a:spLocks noGrp="1"/>
          </p:cNvSpPr>
          <p:nvPr>
            <p:ph type="sldNum" sz="quarter" idx="12"/>
          </p:nvPr>
        </p:nvSpPr>
        <p:spPr/>
        <p:txBody>
          <a:bodyPr/>
          <a:lstStyle/>
          <a:p>
            <a:fld id="{D8811CBA-C1E6-4D12-9B73-0B999DC41534}" type="slidenum">
              <a:rPr lang="en-US" altLang="en-US" smtClean="0"/>
              <a:pPr/>
              <a:t>32</a:t>
            </a:fld>
            <a:endParaRPr lang="en-US" altLang="en-US"/>
          </a:p>
        </p:txBody>
      </p:sp>
    </p:spTree>
    <p:extLst>
      <p:ext uri="{BB962C8B-B14F-4D97-AF65-F5344CB8AC3E}">
        <p14:creationId xmlns:p14="http://schemas.microsoft.com/office/powerpoint/2010/main" val="198832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ALPC</a:t>
            </a:r>
            <a:endParaRPr lang="en-CA" dirty="0"/>
          </a:p>
        </p:txBody>
      </p:sp>
      <p:pic>
        <p:nvPicPr>
          <p:cNvPr id="4" name="Picture 3"/>
          <p:cNvPicPr>
            <a:picLocks noChangeAspect="1"/>
          </p:cNvPicPr>
          <p:nvPr/>
        </p:nvPicPr>
        <p:blipFill>
          <a:blip r:embed="rId3"/>
          <a:stretch>
            <a:fillRect/>
          </a:stretch>
        </p:blipFill>
        <p:spPr>
          <a:xfrm>
            <a:off x="2860996" y="1865786"/>
            <a:ext cx="6470008" cy="4360769"/>
          </a:xfrm>
          <a:prstGeom prst="rect">
            <a:avLst/>
          </a:prstGeom>
        </p:spPr>
      </p:pic>
      <p:sp>
        <p:nvSpPr>
          <p:cNvPr id="3" name="Footer Placeholder 2"/>
          <p:cNvSpPr>
            <a:spLocks noGrp="1"/>
          </p:cNvSpPr>
          <p:nvPr>
            <p:ph type="ftr" sz="quarter" idx="11"/>
          </p:nvPr>
        </p:nvSpPr>
        <p:spPr/>
        <p:txBody>
          <a:bodyPr/>
          <a:lstStyle/>
          <a:p>
            <a:r>
              <a:rPr lang="en-CA" altLang="en-US" smtClean="0"/>
              <a:t>IT-SC 205 Operating Systems Internals</a:t>
            </a:r>
            <a:endParaRPr lang="en-US" altLang="en-US"/>
          </a:p>
        </p:txBody>
      </p:sp>
      <p:sp>
        <p:nvSpPr>
          <p:cNvPr id="5" name="Slide Number Placeholder 4"/>
          <p:cNvSpPr>
            <a:spLocks noGrp="1"/>
          </p:cNvSpPr>
          <p:nvPr>
            <p:ph type="sldNum" sz="quarter" idx="12"/>
          </p:nvPr>
        </p:nvSpPr>
        <p:spPr/>
        <p:txBody>
          <a:bodyPr/>
          <a:lstStyle/>
          <a:p>
            <a:fld id="{D8811CBA-C1E6-4D12-9B73-0B999DC41534}" type="slidenum">
              <a:rPr lang="en-US" altLang="en-US" smtClean="0"/>
              <a:pPr/>
              <a:t>33</a:t>
            </a:fld>
            <a:endParaRPr lang="en-US" altLang="en-US"/>
          </a:p>
        </p:txBody>
      </p:sp>
    </p:spTree>
    <p:extLst>
      <p:ext uri="{BB962C8B-B14F-4D97-AF65-F5344CB8AC3E}">
        <p14:creationId xmlns:p14="http://schemas.microsoft.com/office/powerpoint/2010/main" val="3415612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Request-Response Model</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9" y="2426624"/>
            <a:ext cx="11673753" cy="2389216"/>
          </a:xfrm>
        </p:spPr>
      </p:pic>
      <p:sp>
        <p:nvSpPr>
          <p:cNvPr id="3" name="Slide Number Placeholder 2"/>
          <p:cNvSpPr>
            <a:spLocks noGrp="1"/>
          </p:cNvSpPr>
          <p:nvPr>
            <p:ph type="sldNum" sz="quarter" idx="12"/>
          </p:nvPr>
        </p:nvSpPr>
        <p:spPr/>
        <p:txBody>
          <a:bodyPr/>
          <a:lstStyle/>
          <a:p>
            <a:fld id="{FDDB6027-878D-A249-A7C0-2BF119D95C83}" type="slidenum">
              <a:rPr lang="en-US" smtClean="0"/>
              <a:t>34</a:t>
            </a:fld>
            <a:endParaRPr lang="en-US"/>
          </a:p>
        </p:txBody>
      </p:sp>
    </p:spTree>
    <p:extLst>
      <p:ext uri="{BB962C8B-B14F-4D97-AF65-F5344CB8AC3E}">
        <p14:creationId xmlns:p14="http://schemas.microsoft.com/office/powerpoint/2010/main" val="1649012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RPC</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pic>
        <p:nvPicPr>
          <p:cNvPr id="5" name="Picture 4"/>
          <p:cNvPicPr>
            <a:picLocks noChangeAspect="1"/>
          </p:cNvPicPr>
          <p:nvPr/>
        </p:nvPicPr>
        <p:blipFill>
          <a:blip r:embed="rId2"/>
          <a:stretch>
            <a:fillRect/>
          </a:stretch>
        </p:blipFill>
        <p:spPr>
          <a:xfrm>
            <a:off x="2919045" y="738555"/>
            <a:ext cx="6494629" cy="5241872"/>
          </a:xfrm>
          <a:prstGeom prst="rect">
            <a:avLst/>
          </a:prstGeom>
        </p:spPr>
      </p:pic>
      <p:sp>
        <p:nvSpPr>
          <p:cNvPr id="6" name="Slide Number Placeholder 5"/>
          <p:cNvSpPr>
            <a:spLocks noGrp="1"/>
          </p:cNvSpPr>
          <p:nvPr>
            <p:ph type="sldNum" sz="quarter" idx="12"/>
          </p:nvPr>
        </p:nvSpPr>
        <p:spPr/>
        <p:txBody>
          <a:bodyPr/>
          <a:lstStyle/>
          <a:p>
            <a:fld id="{FDDB6027-878D-A249-A7C0-2BF119D95C83}" type="slidenum">
              <a:rPr lang="en-US" smtClean="0"/>
              <a:t>35</a:t>
            </a:fld>
            <a:endParaRPr lang="en-US"/>
          </a:p>
        </p:txBody>
      </p:sp>
    </p:spTree>
    <p:extLst>
      <p:ext uri="{BB962C8B-B14F-4D97-AF65-F5344CB8AC3E}">
        <p14:creationId xmlns:p14="http://schemas.microsoft.com/office/powerpoint/2010/main" val="2721106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Process/Threads’ Resources</a:t>
            </a:r>
            <a:endParaRPr lang="en-CA" dirty="0"/>
          </a:p>
        </p:txBody>
      </p:sp>
      <p:sp>
        <p:nvSpPr>
          <p:cNvPr id="3" name="Content Placeholder 2"/>
          <p:cNvSpPr>
            <a:spLocks noGrp="1"/>
          </p:cNvSpPr>
          <p:nvPr>
            <p:ph idx="1"/>
          </p:nvPr>
        </p:nvSpPr>
        <p:spPr/>
        <p:txBody>
          <a:bodyPr/>
          <a:lstStyle/>
          <a:p>
            <a:r>
              <a:rPr lang="en-CA" dirty="0" smtClean="0"/>
              <a:t>Finite amount of resources available in any system</a:t>
            </a:r>
          </a:p>
          <a:p>
            <a:pPr lvl="1"/>
            <a:r>
              <a:rPr lang="en-CA" dirty="0" smtClean="0"/>
              <a:t>Resource types</a:t>
            </a:r>
          </a:p>
          <a:p>
            <a:pPr lvl="2"/>
            <a:r>
              <a:rPr lang="en-CA" dirty="0"/>
              <a:t>Physical: CPU, memory, hard drives etc.</a:t>
            </a:r>
          </a:p>
          <a:p>
            <a:pPr lvl="2"/>
            <a:r>
              <a:rPr lang="en-CA" dirty="0"/>
              <a:t>Logical: files, </a:t>
            </a:r>
            <a:r>
              <a:rPr lang="en-CA" dirty="0" smtClean="0"/>
              <a:t>semaphores, </a:t>
            </a:r>
            <a:r>
              <a:rPr lang="en-CA" dirty="0" err="1" smtClean="0"/>
              <a:t>mutex</a:t>
            </a:r>
            <a:r>
              <a:rPr lang="en-CA" dirty="0" smtClean="0"/>
              <a:t>, spinlocks, signals</a:t>
            </a:r>
            <a:endParaRPr lang="en-CA" dirty="0"/>
          </a:p>
          <a:p>
            <a:pPr lvl="2"/>
            <a:r>
              <a:rPr lang="en-CA" dirty="0"/>
              <a:t>Events: </a:t>
            </a:r>
            <a:r>
              <a:rPr lang="en-CA" dirty="0" smtClean="0"/>
              <a:t>IPC</a:t>
            </a:r>
          </a:p>
          <a:p>
            <a:pPr lvl="1"/>
            <a:r>
              <a:rPr lang="en-CA" dirty="0" smtClean="0"/>
              <a:t>Instances of each type</a:t>
            </a:r>
          </a:p>
          <a:p>
            <a:pPr lvl="2"/>
            <a:r>
              <a:rPr lang="en-CA" dirty="0" smtClean="0"/>
              <a:t>E.g. Dual-core processor = 4 logical processors = 4 instances of CPU</a:t>
            </a:r>
          </a:p>
          <a:p>
            <a:pPr lvl="2"/>
            <a:endParaRPr lang="en-CA" dirty="0"/>
          </a:p>
          <a:p>
            <a:r>
              <a:rPr lang="en-CA" dirty="0" smtClean="0"/>
              <a:t>Processes compete for system resources</a:t>
            </a:r>
          </a:p>
          <a:p>
            <a:pPr lvl="1"/>
            <a:r>
              <a:rPr lang="en-CA" dirty="0" smtClean="0"/>
              <a:t>Synchronization introduces even more competition</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36</a:t>
            </a:fld>
            <a:endParaRPr lang="en-US"/>
          </a:p>
        </p:txBody>
      </p:sp>
    </p:spTree>
    <p:extLst>
      <p:ext uri="{BB962C8B-B14F-4D97-AF65-F5344CB8AC3E}">
        <p14:creationId xmlns:p14="http://schemas.microsoft.com/office/powerpoint/2010/main" val="961665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Resource Utilization</a:t>
            </a:r>
            <a:endParaRPr lang="en-CA" dirty="0"/>
          </a:p>
        </p:txBody>
      </p:sp>
      <p:sp>
        <p:nvSpPr>
          <p:cNvPr id="3" name="Content Placeholder 2"/>
          <p:cNvSpPr>
            <a:spLocks noGrp="1"/>
          </p:cNvSpPr>
          <p:nvPr>
            <p:ph idx="1"/>
          </p:nvPr>
        </p:nvSpPr>
        <p:spPr/>
        <p:txBody>
          <a:bodyPr/>
          <a:lstStyle/>
          <a:p>
            <a:r>
              <a:rPr lang="en-CA" dirty="0" smtClean="0"/>
              <a:t>Processes exhibit a clear pattern of resource utilization</a:t>
            </a:r>
          </a:p>
          <a:p>
            <a:pPr marL="914400" lvl="1" indent="-457200">
              <a:buFont typeface="+mj-lt"/>
              <a:buAutoNum type="arabicPeriod"/>
            </a:pPr>
            <a:r>
              <a:rPr lang="en-CA" dirty="0" smtClean="0"/>
              <a:t>Request</a:t>
            </a:r>
          </a:p>
          <a:p>
            <a:pPr marL="914400" lvl="1" indent="-457200">
              <a:buFont typeface="+mj-lt"/>
              <a:buAutoNum type="arabicPeriod"/>
            </a:pPr>
            <a:r>
              <a:rPr lang="en-CA" dirty="0" smtClean="0"/>
              <a:t>Use</a:t>
            </a:r>
          </a:p>
          <a:p>
            <a:pPr marL="914400" lvl="1" indent="-457200">
              <a:buFont typeface="+mj-lt"/>
              <a:buAutoNum type="arabicPeriod"/>
            </a:pPr>
            <a:r>
              <a:rPr lang="en-CA" dirty="0" smtClean="0"/>
              <a:t>Release</a:t>
            </a:r>
          </a:p>
          <a:p>
            <a:pPr marL="914400" lvl="1" indent="-457200">
              <a:buFont typeface="+mj-lt"/>
              <a:buAutoNum type="arabicPeriod"/>
            </a:pPr>
            <a:endParaRPr lang="en-CA" dirty="0"/>
          </a:p>
          <a:p>
            <a:r>
              <a:rPr lang="en-CA" dirty="0"/>
              <a:t>Resources managed and tracked by OS</a:t>
            </a:r>
          </a:p>
          <a:p>
            <a:pPr lvl="1"/>
            <a:r>
              <a:rPr lang="en-CA" dirty="0"/>
              <a:t>P</a:t>
            </a:r>
            <a:r>
              <a:rPr lang="en-CA" dirty="0" smtClean="0"/>
              <a:t>rocess must wait if resource is unavailable</a:t>
            </a:r>
          </a:p>
          <a:p>
            <a:pPr lvl="1"/>
            <a:r>
              <a:rPr lang="en-CA" dirty="0" smtClean="0"/>
              <a:t>OS tracks waiting processes in device queues</a:t>
            </a:r>
          </a:p>
          <a:p>
            <a:pPr lvl="1"/>
            <a:r>
              <a:rPr lang="en-CA" dirty="0" smtClean="0"/>
              <a:t>OS will grant the request resource to the next process in the queue</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37</a:t>
            </a:fld>
            <a:endParaRPr lang="en-US"/>
          </a:p>
        </p:txBody>
      </p:sp>
    </p:spTree>
    <p:extLst>
      <p:ext uri="{BB962C8B-B14F-4D97-AF65-F5344CB8AC3E}">
        <p14:creationId xmlns:p14="http://schemas.microsoft.com/office/powerpoint/2010/main" val="1323465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Dining Philosophers Problem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8040" y="1584007"/>
            <a:ext cx="4908845" cy="4460705"/>
          </a:xfrm>
        </p:spPr>
      </p:pic>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38</a:t>
            </a:fld>
            <a:endParaRPr lang="en-US"/>
          </a:p>
        </p:txBody>
      </p:sp>
    </p:spTree>
    <p:extLst>
      <p:ext uri="{BB962C8B-B14F-4D97-AF65-F5344CB8AC3E}">
        <p14:creationId xmlns:p14="http://schemas.microsoft.com/office/powerpoint/2010/main" val="1589841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Process Deadlock</a:t>
            </a:r>
            <a:endParaRPr lang="en-CA" dirty="0"/>
          </a:p>
        </p:txBody>
      </p:sp>
      <p:sp>
        <p:nvSpPr>
          <p:cNvPr id="3" name="Content Placeholder 2"/>
          <p:cNvSpPr>
            <a:spLocks noGrp="1"/>
          </p:cNvSpPr>
          <p:nvPr>
            <p:ph idx="1"/>
          </p:nvPr>
        </p:nvSpPr>
        <p:spPr/>
        <p:txBody>
          <a:bodyPr/>
          <a:lstStyle/>
          <a:p>
            <a:r>
              <a:rPr lang="en-CA" dirty="0" smtClean="0"/>
              <a:t>A set of processes is in a </a:t>
            </a:r>
            <a:r>
              <a:rPr lang="en-CA" b="1" dirty="0" smtClean="0"/>
              <a:t>deadlock state </a:t>
            </a:r>
            <a:r>
              <a:rPr lang="en-CA" dirty="0" smtClean="0"/>
              <a:t>when </a:t>
            </a:r>
            <a:r>
              <a:rPr lang="en-CA" u="sng" dirty="0" smtClean="0"/>
              <a:t>every</a:t>
            </a:r>
            <a:r>
              <a:rPr lang="en-CA" dirty="0" smtClean="0"/>
              <a:t> process in the set is waiting for an event that can only be caused by another process in the same set.</a:t>
            </a:r>
          </a:p>
          <a:p>
            <a:pPr lvl="1"/>
            <a:endParaRPr lang="en-CA" dirty="0" smtClean="0"/>
          </a:p>
          <a:p>
            <a:r>
              <a:rPr lang="en-CA" smtClean="0"/>
              <a:t>Processes cannot </a:t>
            </a:r>
            <a:r>
              <a:rPr lang="en-CA" dirty="0" smtClean="0"/>
              <a:t>continue execution as it is waiting indefinitely for a resource that will never be freed</a:t>
            </a:r>
          </a:p>
          <a:p>
            <a:pPr lvl="1"/>
            <a:r>
              <a:rPr lang="en-CA" dirty="0" smtClean="0"/>
              <a:t>In an interactive environment, users may witness programs that are “hung” (unresponsive)</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39</a:t>
            </a:fld>
            <a:endParaRPr lang="en-US"/>
          </a:p>
        </p:txBody>
      </p:sp>
    </p:spTree>
    <p:extLst>
      <p:ext uri="{BB962C8B-B14F-4D97-AF65-F5344CB8AC3E}">
        <p14:creationId xmlns:p14="http://schemas.microsoft.com/office/powerpoint/2010/main" val="133452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Critical Sections</a:t>
            </a:r>
          </a:p>
        </p:txBody>
      </p:sp>
      <p:sp>
        <p:nvSpPr>
          <p:cNvPr id="3" name="Content Placeholder 2"/>
          <p:cNvSpPr>
            <a:spLocks noGrp="1"/>
          </p:cNvSpPr>
          <p:nvPr>
            <p:ph idx="1"/>
          </p:nvPr>
        </p:nvSpPr>
        <p:spPr/>
        <p:txBody>
          <a:bodyPr/>
          <a:lstStyle/>
          <a:p>
            <a:r>
              <a:rPr lang="en-US" altLang="en-US" dirty="0">
                <a:effectLst>
                  <a:outerShdw blurRad="38100" dist="38100" dir="2700000" algn="tl">
                    <a:srgbClr val="C0C0C0"/>
                  </a:outerShdw>
                </a:effectLst>
              </a:rPr>
              <a:t>Is a section of code in a program that contains a set of shared </a:t>
            </a:r>
            <a:r>
              <a:rPr lang="en-US" altLang="en-US" dirty="0" smtClean="0">
                <a:effectLst>
                  <a:outerShdw blurRad="38100" dist="38100" dir="2700000" algn="tl">
                    <a:srgbClr val="C0C0C0"/>
                  </a:outerShdw>
                </a:effectLst>
              </a:rPr>
              <a:t>variables.  </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41" y="2665375"/>
            <a:ext cx="8153400" cy="3204868"/>
          </a:xfrm>
          <a:prstGeom prst="rect">
            <a:avLst/>
          </a:prstGeom>
        </p:spPr>
      </p:pic>
      <p:sp>
        <p:nvSpPr>
          <p:cNvPr id="5" name="Slide Number Placeholder 4"/>
          <p:cNvSpPr>
            <a:spLocks noGrp="1"/>
          </p:cNvSpPr>
          <p:nvPr>
            <p:ph type="sldNum" sz="quarter" idx="12"/>
          </p:nvPr>
        </p:nvSpPr>
        <p:spPr/>
        <p:txBody>
          <a:bodyPr/>
          <a:lstStyle/>
          <a:p>
            <a:fld id="{FDDB6027-878D-A249-A7C0-2BF119D95C83}" type="slidenum">
              <a:rPr lang="en-US" smtClean="0"/>
              <a:t>4</a:t>
            </a:fld>
            <a:endParaRPr lang="en-US"/>
          </a:p>
        </p:txBody>
      </p:sp>
    </p:spTree>
    <p:extLst>
      <p:ext uri="{BB962C8B-B14F-4D97-AF65-F5344CB8AC3E}">
        <p14:creationId xmlns:p14="http://schemas.microsoft.com/office/powerpoint/2010/main" val="3441050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Conditions for Deadlocks</a:t>
            </a:r>
            <a:endParaRPr lang="en-CA"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CA" dirty="0" smtClean="0"/>
              <a:t>Mutual Exclusion</a:t>
            </a:r>
          </a:p>
          <a:p>
            <a:pPr lvl="1"/>
            <a:r>
              <a:rPr lang="en-CA" dirty="0" smtClean="0"/>
              <a:t>Only one process can control one instance of a resource at a time (not sharable)</a:t>
            </a:r>
          </a:p>
          <a:p>
            <a:pPr marL="514350" indent="-514350">
              <a:buFont typeface="+mj-lt"/>
              <a:buAutoNum type="arabicPeriod"/>
            </a:pPr>
            <a:r>
              <a:rPr lang="en-CA" dirty="0" smtClean="0"/>
              <a:t>Hold and Wait</a:t>
            </a:r>
          </a:p>
          <a:p>
            <a:pPr lvl="1"/>
            <a:r>
              <a:rPr lang="en-CA" dirty="0" smtClean="0"/>
              <a:t>A process can hold a resource while waiting for another</a:t>
            </a:r>
          </a:p>
          <a:p>
            <a:pPr marL="514350" indent="-514350">
              <a:buFont typeface="+mj-lt"/>
              <a:buAutoNum type="arabicPeriod"/>
            </a:pPr>
            <a:r>
              <a:rPr lang="en-CA" dirty="0" smtClean="0"/>
              <a:t>No </a:t>
            </a:r>
            <a:r>
              <a:rPr lang="en-CA" dirty="0" err="1" smtClean="0"/>
              <a:t>Preemption</a:t>
            </a:r>
            <a:endParaRPr lang="en-CA" dirty="0" smtClean="0"/>
          </a:p>
          <a:p>
            <a:pPr lvl="1"/>
            <a:r>
              <a:rPr lang="en-CA" dirty="0" smtClean="0"/>
              <a:t>A resource cannot be taken away from a process (OS has no control to pre-empt, only the process can release)</a:t>
            </a:r>
          </a:p>
          <a:p>
            <a:pPr marL="514350" indent="-514350">
              <a:buFont typeface="+mj-lt"/>
              <a:buAutoNum type="arabicPeriod"/>
            </a:pPr>
            <a:r>
              <a:rPr lang="en-CA" dirty="0" smtClean="0"/>
              <a:t>Circular Wait</a:t>
            </a:r>
          </a:p>
          <a:p>
            <a:pPr lvl="1"/>
            <a:r>
              <a:rPr lang="en-CA" dirty="0" smtClean="0"/>
              <a:t>Processes waiting for a resource held by another process in the same cycle</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40</a:t>
            </a:fld>
            <a:endParaRPr lang="en-US"/>
          </a:p>
        </p:txBody>
      </p:sp>
    </p:spTree>
    <p:extLst>
      <p:ext uri="{BB962C8B-B14F-4D97-AF65-F5344CB8AC3E}">
        <p14:creationId xmlns:p14="http://schemas.microsoft.com/office/powerpoint/2010/main" val="3111565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Allocation Graph</a:t>
            </a:r>
          </a:p>
        </p:txBody>
      </p:sp>
      <p:sp>
        <p:nvSpPr>
          <p:cNvPr id="3" name="Content Placeholder 2"/>
          <p:cNvSpPr>
            <a:spLocks noGrp="1"/>
          </p:cNvSpPr>
          <p:nvPr>
            <p:ph idx="1"/>
          </p:nvPr>
        </p:nvSpPr>
        <p:spPr/>
        <p:txBody>
          <a:bodyPr/>
          <a:lstStyle/>
          <a:p>
            <a:r>
              <a:rPr lang="en-CA" dirty="0" smtClean="0"/>
              <a:t>Track resource usage and requests using a </a:t>
            </a:r>
            <a:r>
              <a:rPr lang="en-CA" b="1" dirty="0" smtClean="0"/>
              <a:t>resource allocation graph</a:t>
            </a:r>
          </a:p>
          <a:p>
            <a:pPr lvl="1"/>
            <a:r>
              <a:rPr lang="en-GB" altLang="en-US" dirty="0" smtClean="0"/>
              <a:t>Circle </a:t>
            </a:r>
            <a:r>
              <a:rPr lang="en-GB" altLang="en-US" dirty="0"/>
              <a:t>labelled </a:t>
            </a:r>
            <a:r>
              <a:rPr lang="en-GB" altLang="en-US" dirty="0" err="1"/>
              <a:t>Pn</a:t>
            </a:r>
            <a:r>
              <a:rPr lang="en-GB" altLang="en-US" dirty="0"/>
              <a:t> for each </a:t>
            </a:r>
            <a:r>
              <a:rPr lang="en-GB" altLang="en-US" dirty="0" smtClean="0"/>
              <a:t>process</a:t>
            </a:r>
          </a:p>
          <a:p>
            <a:pPr lvl="1"/>
            <a:r>
              <a:rPr lang="en-GB" altLang="en-US" dirty="0" smtClean="0"/>
              <a:t>Rectangle </a:t>
            </a:r>
            <a:r>
              <a:rPr lang="en-GB" altLang="en-US" dirty="0"/>
              <a:t>labelled Rn for each resource with solid dot for each </a:t>
            </a:r>
            <a:r>
              <a:rPr lang="en-GB" altLang="en-US" dirty="0" smtClean="0"/>
              <a:t>instance</a:t>
            </a:r>
          </a:p>
          <a:p>
            <a:pPr lvl="1"/>
            <a:r>
              <a:rPr lang="en-GB" altLang="en-US" dirty="0" smtClean="0"/>
              <a:t>Arrows </a:t>
            </a:r>
          </a:p>
          <a:p>
            <a:pPr lvl="2"/>
            <a:r>
              <a:rPr lang="en-GB" altLang="en-US" dirty="0" smtClean="0"/>
              <a:t>for </a:t>
            </a:r>
            <a:r>
              <a:rPr lang="en-GB" altLang="en-US" dirty="0"/>
              <a:t>each resource allocation </a:t>
            </a:r>
            <a:r>
              <a:rPr lang="en-GB" altLang="en-US" i="1" dirty="0" smtClean="0"/>
              <a:t>request</a:t>
            </a:r>
            <a:r>
              <a:rPr lang="en-GB" altLang="en-US" dirty="0"/>
              <a:t>:</a:t>
            </a:r>
            <a:r>
              <a:rPr lang="en-GB" altLang="en-US" dirty="0" smtClean="0"/>
              <a:t> from </a:t>
            </a:r>
            <a:r>
              <a:rPr lang="en-GB" altLang="en-US" dirty="0"/>
              <a:t>P to R </a:t>
            </a:r>
            <a:endParaRPr lang="en-GB" altLang="en-US" dirty="0" smtClean="0"/>
          </a:p>
          <a:p>
            <a:pPr lvl="2"/>
            <a:r>
              <a:rPr lang="en-GB" altLang="en-US" dirty="0" smtClean="0"/>
              <a:t>for each resource instance </a:t>
            </a:r>
            <a:r>
              <a:rPr lang="en-GB" altLang="en-US" i="1" dirty="0" smtClean="0"/>
              <a:t>allocated</a:t>
            </a:r>
            <a:r>
              <a:rPr lang="en-GB" altLang="en-US" dirty="0" smtClean="0"/>
              <a:t>: </a:t>
            </a:r>
            <a:r>
              <a:rPr lang="en-GB" altLang="en-US" dirty="0"/>
              <a:t>from R to P</a:t>
            </a:r>
            <a:endParaRPr lang="en-US" altLang="en-US" dirty="0"/>
          </a:p>
          <a:p>
            <a:pPr lvl="1"/>
            <a:endParaRPr lang="en-CA" dirty="0" smtClean="0"/>
          </a:p>
          <a:p>
            <a:r>
              <a:rPr lang="en-CA" dirty="0" smtClean="0"/>
              <a:t>Provides a snapshot of the system at a moment in time</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41</a:t>
            </a:fld>
            <a:endParaRPr lang="en-US"/>
          </a:p>
        </p:txBody>
      </p:sp>
    </p:spTree>
    <p:extLst>
      <p:ext uri="{BB962C8B-B14F-4D97-AF65-F5344CB8AC3E}">
        <p14:creationId xmlns:p14="http://schemas.microsoft.com/office/powerpoint/2010/main" val="3573465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Resource Allocation Graph</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0690" y="1602198"/>
            <a:ext cx="4226396" cy="4618649"/>
          </a:xfrm>
        </p:spPr>
      </p:pic>
      <p:sp>
        <p:nvSpPr>
          <p:cNvPr id="3" name="Slide Number Placeholder 2"/>
          <p:cNvSpPr>
            <a:spLocks noGrp="1"/>
          </p:cNvSpPr>
          <p:nvPr>
            <p:ph type="sldNum" sz="quarter" idx="12"/>
          </p:nvPr>
        </p:nvSpPr>
        <p:spPr/>
        <p:txBody>
          <a:bodyPr/>
          <a:lstStyle/>
          <a:p>
            <a:fld id="{FDDB6027-878D-A249-A7C0-2BF119D95C83}" type="slidenum">
              <a:rPr lang="en-US" smtClean="0"/>
              <a:t>42</a:t>
            </a:fld>
            <a:endParaRPr lang="en-US"/>
          </a:p>
        </p:txBody>
      </p:sp>
    </p:spTree>
    <p:extLst>
      <p:ext uri="{BB962C8B-B14F-4D97-AF65-F5344CB8AC3E}">
        <p14:creationId xmlns:p14="http://schemas.microsoft.com/office/powerpoint/2010/main" val="2421454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sp>
        <p:nvSpPr>
          <p:cNvPr id="3" name="Content Placeholder 2"/>
          <p:cNvSpPr>
            <a:spLocks noGrp="1"/>
          </p:cNvSpPr>
          <p:nvPr>
            <p:ph idx="1"/>
          </p:nvPr>
        </p:nvSpPr>
        <p:spPr/>
        <p:txBody>
          <a:bodyPr>
            <a:normAutofit fontScale="92500" lnSpcReduction="10000"/>
          </a:bodyPr>
          <a:lstStyle/>
          <a:p>
            <a:r>
              <a:rPr lang="en-CA" dirty="0" smtClean="0"/>
              <a:t>Draw the resource allocation graph</a:t>
            </a:r>
          </a:p>
          <a:p>
            <a:r>
              <a:rPr lang="en-CA" dirty="0" smtClean="0"/>
              <a:t>Check each process resource request and allocation. Check for a cycle (i.e. arrows will lead you back to the starting process)</a:t>
            </a:r>
          </a:p>
          <a:p>
            <a:pPr lvl="1"/>
            <a:r>
              <a:rPr lang="en-GB" dirty="0"/>
              <a:t>P1 </a:t>
            </a:r>
            <a:r>
              <a:rPr lang="en-GB" dirty="0">
                <a:sym typeface="Wingdings" panose="05000000000000000000" pitchFamily="2" charset="2"/>
              </a:rPr>
              <a:t></a:t>
            </a:r>
            <a:r>
              <a:rPr lang="en-GB" dirty="0"/>
              <a:t> R1 </a:t>
            </a:r>
            <a:r>
              <a:rPr lang="en-GB" dirty="0">
                <a:sym typeface="Wingdings" panose="05000000000000000000" pitchFamily="2" charset="2"/>
              </a:rPr>
              <a:t></a:t>
            </a:r>
            <a:r>
              <a:rPr lang="en-GB" dirty="0"/>
              <a:t> 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a:t>
            </a:r>
            <a:endParaRPr lang="en-CA" dirty="0"/>
          </a:p>
          <a:p>
            <a:pPr lvl="1"/>
            <a:r>
              <a:rPr lang="en-GB" dirty="0"/>
              <a:t>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a:t>
            </a:r>
            <a:endParaRPr lang="en-CA" dirty="0"/>
          </a:p>
          <a:p>
            <a:pPr lvl="1"/>
            <a:r>
              <a:rPr lang="en-GB" dirty="0"/>
              <a:t>P3 (not waiting for any resources</a:t>
            </a:r>
            <a:r>
              <a:rPr lang="en-GB" dirty="0" smtClean="0"/>
              <a:t>)</a:t>
            </a:r>
          </a:p>
          <a:p>
            <a:pPr lvl="1"/>
            <a:endParaRPr lang="en-GB" dirty="0"/>
          </a:p>
          <a:p>
            <a:r>
              <a:rPr lang="en-GB" dirty="0" smtClean="0"/>
              <a:t>Rule #1: no cycles = no deadlocks!  , but not always a cycle means deadlock. It could be unsaved system it depends on resources instances availability and request </a:t>
            </a:r>
          </a:p>
          <a:p>
            <a:pPr marL="1828800" lvl="4" indent="0">
              <a:buNone/>
            </a:pPr>
            <a:r>
              <a:rPr lang="en-GB" dirty="0"/>
              <a:t> </a:t>
            </a:r>
            <a:endParaRPr lang="en-CA" dirty="0"/>
          </a:p>
          <a:p>
            <a:pPr lvl="1"/>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43</a:t>
            </a:fld>
            <a:endParaRPr lang="en-US"/>
          </a:p>
        </p:txBody>
      </p:sp>
    </p:spTree>
    <p:extLst>
      <p:ext uri="{BB962C8B-B14F-4D97-AF65-F5344CB8AC3E}">
        <p14:creationId xmlns:p14="http://schemas.microsoft.com/office/powerpoint/2010/main" val="636894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3800" y="1690688"/>
            <a:ext cx="4236719" cy="4635468"/>
          </a:xfrm>
        </p:spPr>
      </p:pic>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44</a:t>
            </a:fld>
            <a:endParaRPr lang="en-US"/>
          </a:p>
        </p:txBody>
      </p:sp>
    </p:spTree>
    <p:extLst>
      <p:ext uri="{BB962C8B-B14F-4D97-AF65-F5344CB8AC3E}">
        <p14:creationId xmlns:p14="http://schemas.microsoft.com/office/powerpoint/2010/main" val="364552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sp>
        <p:nvSpPr>
          <p:cNvPr id="3" name="Content Placeholder 2"/>
          <p:cNvSpPr>
            <a:spLocks noGrp="1"/>
          </p:cNvSpPr>
          <p:nvPr>
            <p:ph idx="1"/>
          </p:nvPr>
        </p:nvSpPr>
        <p:spPr/>
        <p:txBody>
          <a:bodyPr/>
          <a:lstStyle/>
          <a:p>
            <a:pPr lvl="0"/>
            <a:r>
              <a:rPr lang="en-GB" dirty="0" smtClean="0"/>
              <a:t>Again, check each process:</a:t>
            </a:r>
          </a:p>
          <a:p>
            <a:pPr lvl="1"/>
            <a:r>
              <a:rPr lang="en-GB" dirty="0" smtClean="0"/>
              <a:t>P1 </a:t>
            </a:r>
            <a:r>
              <a:rPr lang="en-GB" dirty="0">
                <a:sym typeface="Wingdings" panose="05000000000000000000" pitchFamily="2" charset="2"/>
              </a:rPr>
              <a:t></a:t>
            </a:r>
            <a:r>
              <a:rPr lang="en-GB" dirty="0"/>
              <a:t> R1 </a:t>
            </a:r>
            <a:r>
              <a:rPr lang="en-GB" dirty="0">
                <a:sym typeface="Wingdings" panose="05000000000000000000" pitchFamily="2" charset="2"/>
              </a:rPr>
              <a:t></a:t>
            </a:r>
            <a:r>
              <a:rPr lang="en-GB" dirty="0"/>
              <a:t> 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 </a:t>
            </a:r>
            <a:r>
              <a:rPr lang="en-GB" dirty="0">
                <a:sym typeface="Wingdings" panose="05000000000000000000" pitchFamily="2" charset="2"/>
              </a:rPr>
              <a:t></a:t>
            </a:r>
            <a:r>
              <a:rPr lang="en-GB" dirty="0"/>
              <a:t> R2 </a:t>
            </a:r>
            <a:r>
              <a:rPr lang="en-GB" dirty="0">
                <a:sym typeface="Wingdings" panose="05000000000000000000" pitchFamily="2" charset="2"/>
              </a:rPr>
              <a:t></a:t>
            </a:r>
            <a:r>
              <a:rPr lang="en-GB" dirty="0"/>
              <a:t> P1</a:t>
            </a:r>
            <a:endParaRPr lang="en-CA" dirty="0"/>
          </a:p>
          <a:p>
            <a:pPr lvl="1"/>
            <a:r>
              <a:rPr lang="en-GB" dirty="0"/>
              <a:t>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 </a:t>
            </a:r>
            <a:r>
              <a:rPr lang="en-GB" dirty="0">
                <a:sym typeface="Wingdings" panose="05000000000000000000" pitchFamily="2" charset="2"/>
              </a:rPr>
              <a:t></a:t>
            </a:r>
            <a:r>
              <a:rPr lang="en-GB" dirty="0"/>
              <a:t> R2 </a:t>
            </a:r>
            <a:r>
              <a:rPr lang="en-GB" dirty="0">
                <a:sym typeface="Wingdings" panose="05000000000000000000" pitchFamily="2" charset="2"/>
              </a:rPr>
              <a:t></a:t>
            </a:r>
            <a:r>
              <a:rPr lang="en-GB" dirty="0"/>
              <a:t> P2</a:t>
            </a:r>
            <a:endParaRPr lang="en-CA" dirty="0"/>
          </a:p>
          <a:p>
            <a:pPr lvl="1"/>
            <a:r>
              <a:rPr lang="en-GB" dirty="0"/>
              <a:t>P3 </a:t>
            </a:r>
            <a:r>
              <a:rPr lang="en-GB" dirty="0">
                <a:sym typeface="Wingdings" panose="05000000000000000000" pitchFamily="2" charset="2"/>
              </a:rPr>
              <a:t></a:t>
            </a:r>
            <a:r>
              <a:rPr lang="en-GB" dirty="0"/>
              <a:t> R2 </a:t>
            </a:r>
            <a:r>
              <a:rPr lang="en-GB" dirty="0">
                <a:sym typeface="Wingdings" panose="05000000000000000000" pitchFamily="2" charset="2"/>
              </a:rPr>
              <a:t></a:t>
            </a:r>
            <a:r>
              <a:rPr lang="en-GB" dirty="0"/>
              <a:t> 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a:t>
            </a:r>
            <a:endParaRPr lang="en-CA" dirty="0"/>
          </a:p>
          <a:p>
            <a:endParaRPr lang="en-CA" dirty="0" smtClean="0"/>
          </a:p>
          <a:p>
            <a:r>
              <a:rPr lang="en-CA" dirty="0" smtClean="0"/>
              <a:t>Rule #2: cycles = MAYBE deadlocked! Must check ALL processes – if a set of processes are all waiting on a resource that is held by another process in the set then we have a deadlock!</a:t>
            </a:r>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45</a:t>
            </a:fld>
            <a:endParaRPr lang="en-US"/>
          </a:p>
        </p:txBody>
      </p:sp>
    </p:spTree>
    <p:extLst>
      <p:ext uri="{BB962C8B-B14F-4D97-AF65-F5344CB8AC3E}">
        <p14:creationId xmlns:p14="http://schemas.microsoft.com/office/powerpoint/2010/main" val="789698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89120" y="1564935"/>
            <a:ext cx="3337559" cy="4825281"/>
          </a:xfrm>
        </p:spPr>
      </p:pic>
      <p:sp>
        <p:nvSpPr>
          <p:cNvPr id="3" name="Slide Number Placeholder 2"/>
          <p:cNvSpPr>
            <a:spLocks noGrp="1"/>
          </p:cNvSpPr>
          <p:nvPr>
            <p:ph type="sldNum" sz="quarter" idx="12"/>
          </p:nvPr>
        </p:nvSpPr>
        <p:spPr/>
        <p:txBody>
          <a:bodyPr/>
          <a:lstStyle/>
          <a:p>
            <a:fld id="{FDDB6027-878D-A249-A7C0-2BF119D95C83}" type="slidenum">
              <a:rPr lang="en-US" smtClean="0"/>
              <a:t>46</a:t>
            </a:fld>
            <a:endParaRPr lang="en-US"/>
          </a:p>
        </p:txBody>
      </p:sp>
    </p:spTree>
    <p:extLst>
      <p:ext uri="{BB962C8B-B14F-4D97-AF65-F5344CB8AC3E}">
        <p14:creationId xmlns:p14="http://schemas.microsoft.com/office/powerpoint/2010/main" val="1855163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sp>
        <p:nvSpPr>
          <p:cNvPr id="3" name="Content Placeholder 2"/>
          <p:cNvSpPr>
            <a:spLocks noGrp="1"/>
          </p:cNvSpPr>
          <p:nvPr>
            <p:ph idx="1"/>
          </p:nvPr>
        </p:nvSpPr>
        <p:spPr/>
        <p:txBody>
          <a:bodyPr/>
          <a:lstStyle/>
          <a:p>
            <a:r>
              <a:rPr lang="en-CA" dirty="0" smtClean="0"/>
              <a:t>Checking the processes will show that there is a cycle but recall rule #2… </a:t>
            </a:r>
          </a:p>
          <a:p>
            <a:pPr lvl="1"/>
            <a:r>
              <a:rPr lang="en-CA" dirty="0" smtClean="0"/>
              <a:t>Is all the resources being held by processes in the cycle?</a:t>
            </a:r>
          </a:p>
          <a:p>
            <a:pPr lvl="1"/>
            <a:endParaRPr lang="en-CA" dirty="0"/>
          </a:p>
          <a:p>
            <a:r>
              <a:rPr lang="en-CA" dirty="0" smtClean="0"/>
              <a:t>Keep in mind this shows us a snapshot in time, we need to consider what could happen at a later point in time</a:t>
            </a:r>
          </a:p>
          <a:p>
            <a:pPr lvl="1"/>
            <a:r>
              <a:rPr lang="en-CA" dirty="0" smtClean="0"/>
              <a:t>P2 or P4 can release their resource then P1 or P3 will be granted the resource and can proceed with execution!</a:t>
            </a:r>
          </a:p>
          <a:p>
            <a:pPr lvl="1"/>
            <a:r>
              <a:rPr lang="en-CA" dirty="0" smtClean="0"/>
              <a:t>Therefore, no deadlock!</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47</a:t>
            </a:fld>
            <a:endParaRPr lang="en-US"/>
          </a:p>
        </p:txBody>
      </p:sp>
    </p:spTree>
    <p:extLst>
      <p:ext uri="{BB962C8B-B14F-4D97-AF65-F5344CB8AC3E}">
        <p14:creationId xmlns:p14="http://schemas.microsoft.com/office/powerpoint/2010/main" val="1935692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Deadlock Handling</a:t>
            </a:r>
            <a:endParaRPr lang="en-CA" dirty="0"/>
          </a:p>
        </p:txBody>
      </p:sp>
      <p:sp>
        <p:nvSpPr>
          <p:cNvPr id="3" name="Content Placeholder 2"/>
          <p:cNvSpPr>
            <a:spLocks noGrp="1"/>
          </p:cNvSpPr>
          <p:nvPr>
            <p:ph idx="1"/>
          </p:nvPr>
        </p:nvSpPr>
        <p:spPr/>
        <p:txBody>
          <a:bodyPr/>
          <a:lstStyle/>
          <a:p>
            <a:r>
              <a:rPr lang="en-CA" dirty="0" smtClean="0"/>
              <a:t>How should the OS handle deadlocks?</a:t>
            </a:r>
          </a:p>
          <a:p>
            <a:pPr marL="914400" lvl="1" indent="-457200">
              <a:buFont typeface="+mj-lt"/>
              <a:buAutoNum type="arabicPeriod"/>
            </a:pPr>
            <a:r>
              <a:rPr lang="en-CA" dirty="0" smtClean="0"/>
              <a:t>Prevention</a:t>
            </a:r>
          </a:p>
          <a:p>
            <a:pPr lvl="2"/>
            <a:r>
              <a:rPr lang="en-CA" dirty="0" smtClean="0"/>
              <a:t>Ensure the system can never enter a deadlock state</a:t>
            </a:r>
          </a:p>
          <a:p>
            <a:pPr marL="914400" lvl="1" indent="-457200">
              <a:buFont typeface="+mj-lt"/>
              <a:buAutoNum type="arabicPeriod"/>
            </a:pPr>
            <a:r>
              <a:rPr lang="en-CA" dirty="0" smtClean="0"/>
              <a:t>Avoidance</a:t>
            </a:r>
          </a:p>
          <a:p>
            <a:pPr lvl="2"/>
            <a:r>
              <a:rPr lang="en-CA" dirty="0" smtClean="0"/>
              <a:t>Track the possible development of deadlocks and avoid it</a:t>
            </a:r>
          </a:p>
          <a:p>
            <a:pPr marL="914400" lvl="1" indent="-457200">
              <a:buFont typeface="+mj-lt"/>
              <a:buAutoNum type="arabicPeriod"/>
            </a:pPr>
            <a:r>
              <a:rPr lang="en-CA" dirty="0" smtClean="0"/>
              <a:t>Detection and Recovery</a:t>
            </a:r>
          </a:p>
          <a:p>
            <a:pPr lvl="2"/>
            <a:r>
              <a:rPr lang="en-CA" dirty="0" smtClean="0"/>
              <a:t>Allow deadlocks to occur but provide mechanisms to detect the presence of a deadlock and strategies to recover from it</a:t>
            </a:r>
          </a:p>
          <a:p>
            <a:pPr marL="914400" lvl="1" indent="-457200">
              <a:buFont typeface="+mj-lt"/>
              <a:buAutoNum type="arabicPeriod"/>
            </a:pPr>
            <a:r>
              <a:rPr lang="en-CA" dirty="0" smtClean="0"/>
              <a:t>Ignore it!</a:t>
            </a:r>
          </a:p>
          <a:p>
            <a:pPr lvl="2"/>
            <a:r>
              <a:rPr lang="en-CA" dirty="0" smtClean="0"/>
              <a:t>In some systems, the </a:t>
            </a:r>
            <a:r>
              <a:rPr lang="en-CA" dirty="0"/>
              <a:t>c</a:t>
            </a:r>
            <a:r>
              <a:rPr lang="en-CA" dirty="0" smtClean="0"/>
              <a:t>ost and overhead outweighs the need to handle deadlocks</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48</a:t>
            </a:fld>
            <a:endParaRPr lang="en-US"/>
          </a:p>
        </p:txBody>
      </p:sp>
    </p:spTree>
    <p:extLst>
      <p:ext uri="{BB962C8B-B14F-4D97-AF65-F5344CB8AC3E}">
        <p14:creationId xmlns:p14="http://schemas.microsoft.com/office/powerpoint/2010/main" val="2564020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lstStyle/>
          <a:p>
            <a:r>
              <a:rPr lang="en-US" dirty="0"/>
              <a:t>Operating System Concepts. </a:t>
            </a:r>
            <a:r>
              <a:rPr lang="en-US" dirty="0" err="1"/>
              <a:t>Silberschatz</a:t>
            </a:r>
            <a:r>
              <a:rPr lang="en-US" dirty="0"/>
              <a:t>, Galvin, Gagne. </a:t>
            </a:r>
            <a:r>
              <a:rPr lang="en-US" dirty="0" smtClean="0"/>
              <a:t>Latest </a:t>
            </a:r>
            <a:r>
              <a:rPr lang="en-US" err="1" smtClean="0"/>
              <a:t>edition</a:t>
            </a:r>
            <a:r>
              <a:rPr lang="en-US" smtClean="0"/>
              <a:t>. John </a:t>
            </a:r>
            <a:r>
              <a:rPr lang="en-US" dirty="0"/>
              <a:t>Wiley &amp; Sons.</a:t>
            </a:r>
          </a:p>
          <a:p>
            <a:endParaRPr lang="en-US" dirty="0"/>
          </a:p>
          <a:p>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49</a:t>
            </a:fld>
            <a:endParaRPr lang="en-US"/>
          </a:p>
        </p:txBody>
      </p:sp>
    </p:spTree>
    <p:extLst>
      <p:ext uri="{BB962C8B-B14F-4D97-AF65-F5344CB8AC3E}">
        <p14:creationId xmlns:p14="http://schemas.microsoft.com/office/powerpoint/2010/main" val="273926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EC1AF9-5B33-4AC1-8935-B402C3797228}" type="slidenum">
              <a:rPr lang="en-US" altLang="en-US"/>
              <a:pPr/>
              <a:t>5</a:t>
            </a:fld>
            <a:endParaRPr lang="en-US" altLang="en-US"/>
          </a:p>
        </p:txBody>
      </p:sp>
      <p:sp>
        <p:nvSpPr>
          <p:cNvPr id="685058" name="Rectangle 2"/>
          <p:cNvSpPr>
            <a:spLocks noGrp="1" noChangeArrowheads="1"/>
          </p:cNvSpPr>
          <p:nvPr>
            <p:ph type="title"/>
          </p:nvPr>
        </p:nvSpPr>
        <p:spPr/>
        <p:txBody>
          <a:bodyPr/>
          <a:lstStyle/>
          <a:p>
            <a:r>
              <a:rPr lang="en-US" altLang="en-US" dirty="0"/>
              <a:t> Critical Section</a:t>
            </a:r>
          </a:p>
        </p:txBody>
      </p:sp>
      <p:sp>
        <p:nvSpPr>
          <p:cNvPr id="685059" name="Rectangle 3"/>
          <p:cNvSpPr>
            <a:spLocks noGrp="1" noChangeArrowheads="1"/>
          </p:cNvSpPr>
          <p:nvPr>
            <p:ph type="body" idx="1"/>
          </p:nvPr>
        </p:nvSpPr>
        <p:spPr>
          <a:xfrm>
            <a:off x="838200" y="1690688"/>
            <a:ext cx="10515600" cy="4351338"/>
          </a:xfrm>
        </p:spPr>
        <p:txBody>
          <a:bodyPr/>
          <a:lstStyle/>
          <a:p>
            <a:pPr>
              <a:lnSpc>
                <a:spcPct val="90000"/>
              </a:lnSpc>
              <a:buFont typeface="Wingdings" panose="05000000000000000000" pitchFamily="2" charset="2"/>
              <a:buNone/>
            </a:pPr>
            <a:r>
              <a:rPr lang="en-AU" altLang="en-AU" sz="2700" dirty="0"/>
              <a:t>while(true){</a:t>
            </a:r>
          </a:p>
          <a:p>
            <a:pPr>
              <a:lnSpc>
                <a:spcPct val="90000"/>
              </a:lnSpc>
              <a:buFont typeface="Wingdings" panose="05000000000000000000" pitchFamily="2" charset="2"/>
              <a:buNone/>
            </a:pPr>
            <a:r>
              <a:rPr lang="en-AU" altLang="en-AU" sz="2700" dirty="0"/>
              <a:t>  </a:t>
            </a:r>
            <a:r>
              <a:rPr lang="en-AU" altLang="en-AU" sz="2700" dirty="0">
                <a:solidFill>
                  <a:srgbClr val="990000"/>
                </a:solidFill>
              </a:rPr>
              <a:t>Entry Section</a:t>
            </a:r>
          </a:p>
          <a:p>
            <a:pPr>
              <a:lnSpc>
                <a:spcPct val="90000"/>
              </a:lnSpc>
              <a:buFont typeface="Wingdings" panose="05000000000000000000" pitchFamily="2" charset="2"/>
              <a:buNone/>
            </a:pPr>
            <a:r>
              <a:rPr lang="en-AU" altLang="en-AU" sz="2700" dirty="0"/>
              <a:t>    critical section</a:t>
            </a:r>
          </a:p>
          <a:p>
            <a:pPr>
              <a:lnSpc>
                <a:spcPct val="90000"/>
              </a:lnSpc>
              <a:buFont typeface="Wingdings" panose="05000000000000000000" pitchFamily="2" charset="2"/>
              <a:buNone/>
            </a:pPr>
            <a:r>
              <a:rPr lang="en-AU" altLang="en-AU" sz="2700" dirty="0"/>
              <a:t>  </a:t>
            </a:r>
            <a:r>
              <a:rPr lang="en-AU" altLang="en-AU" sz="2700" dirty="0">
                <a:solidFill>
                  <a:srgbClr val="990000"/>
                </a:solidFill>
              </a:rPr>
              <a:t>Exit Section</a:t>
            </a:r>
          </a:p>
          <a:p>
            <a:pPr>
              <a:lnSpc>
                <a:spcPct val="90000"/>
              </a:lnSpc>
              <a:buFont typeface="Wingdings" panose="05000000000000000000" pitchFamily="2" charset="2"/>
              <a:buNone/>
            </a:pPr>
            <a:r>
              <a:rPr lang="en-AU" altLang="en-AU" sz="2700" dirty="0"/>
              <a:t>    remainder section</a:t>
            </a:r>
          </a:p>
          <a:p>
            <a:pPr>
              <a:lnSpc>
                <a:spcPct val="90000"/>
              </a:lnSpc>
              <a:buFont typeface="Wingdings" panose="05000000000000000000" pitchFamily="2" charset="2"/>
              <a:buNone/>
            </a:pPr>
            <a:r>
              <a:rPr lang="en-AU" altLang="en-AU" sz="2700" dirty="0"/>
              <a:t>}</a:t>
            </a:r>
          </a:p>
          <a:p>
            <a:pPr>
              <a:lnSpc>
                <a:spcPct val="90000"/>
              </a:lnSpc>
              <a:buFont typeface="Wingdings" panose="05000000000000000000" pitchFamily="2" charset="2"/>
              <a:buNone/>
            </a:pPr>
            <a:endParaRPr lang="en-US" altLang="en-US" sz="27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CA" smtClean="0"/>
              <a:t>IT-SC 205 Operating Systems Internals</a:t>
            </a:r>
            <a:endParaRPr lang="en-US"/>
          </a:p>
        </p:txBody>
      </p:sp>
    </p:spTree>
    <p:extLst>
      <p:ext uri="{BB962C8B-B14F-4D97-AF65-F5344CB8AC3E}">
        <p14:creationId xmlns:p14="http://schemas.microsoft.com/office/powerpoint/2010/main" val="2907693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5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50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11337D-B490-4B16-8CB3-0FB38C79C614}" type="slidenum">
              <a:rPr lang="en-US" altLang="en-US"/>
              <a:pPr/>
              <a:t>6</a:t>
            </a:fld>
            <a:endParaRPr lang="en-US" altLang="en-US"/>
          </a:p>
        </p:txBody>
      </p:sp>
      <p:sp>
        <p:nvSpPr>
          <p:cNvPr id="764930" name="Rectangle 2"/>
          <p:cNvSpPr>
            <a:spLocks noGrp="1" noChangeArrowheads="1"/>
          </p:cNvSpPr>
          <p:nvPr>
            <p:ph type="title"/>
          </p:nvPr>
        </p:nvSpPr>
        <p:spPr/>
        <p:txBody>
          <a:bodyPr/>
          <a:lstStyle/>
          <a:p>
            <a:r>
              <a:rPr lang="en-US" altLang="en-US" dirty="0"/>
              <a:t>Threads </a:t>
            </a:r>
            <a:r>
              <a:rPr lang="en-US" altLang="en-US" dirty="0" smtClean="0"/>
              <a:t>Problem</a:t>
            </a:r>
            <a:endParaRPr lang="en-US" altLang="en-US" dirty="0"/>
          </a:p>
        </p:txBody>
      </p:sp>
      <p:sp>
        <p:nvSpPr>
          <p:cNvPr id="764931" name="Rectangle 3"/>
          <p:cNvSpPr>
            <a:spLocks noGrp="1" noChangeArrowheads="1"/>
          </p:cNvSpPr>
          <p:nvPr>
            <p:ph type="body" idx="1"/>
          </p:nvPr>
        </p:nvSpPr>
        <p:spPr/>
        <p:txBody>
          <a:bodyPr/>
          <a:lstStyle/>
          <a:p>
            <a:pPr>
              <a:lnSpc>
                <a:spcPct val="80000"/>
              </a:lnSpc>
            </a:pPr>
            <a:r>
              <a:rPr lang="en-US" altLang="en-US" sz="2200" dirty="0" smtClean="0"/>
              <a:t>Threaded </a:t>
            </a:r>
            <a:r>
              <a:rPr lang="en-US" altLang="en-US" sz="2200" dirty="0"/>
              <a:t>programs are </a:t>
            </a:r>
            <a:r>
              <a:rPr lang="en-US" altLang="en-US" sz="2200" dirty="0" smtClean="0"/>
              <a:t>programs that run concurrently </a:t>
            </a:r>
            <a:endParaRPr lang="en-US" altLang="en-US" sz="2200" dirty="0"/>
          </a:p>
          <a:p>
            <a:pPr>
              <a:lnSpc>
                <a:spcPct val="80000"/>
              </a:lnSpc>
            </a:pPr>
            <a:r>
              <a:rPr lang="en-US" altLang="en-US" sz="2200" dirty="0"/>
              <a:t>In particular, there’s no way to know when the system will schedule one thread to run and when it will run another.</a:t>
            </a:r>
          </a:p>
          <a:p>
            <a:pPr>
              <a:lnSpc>
                <a:spcPct val="80000"/>
              </a:lnSpc>
            </a:pPr>
            <a:r>
              <a:rPr lang="en-US" altLang="en-US" sz="2200" dirty="0"/>
              <a:t>One thread might run for a very long time, or the system might switch among threads very quickly.</a:t>
            </a:r>
          </a:p>
          <a:p>
            <a:pPr>
              <a:lnSpc>
                <a:spcPct val="80000"/>
              </a:lnSpc>
            </a:pPr>
            <a:r>
              <a:rPr lang="en-US" altLang="en-US" sz="2200" dirty="0"/>
              <a:t>On a system with multiple processors, the system might even schedule multiple threads to run at literally the same time.</a:t>
            </a:r>
          </a:p>
          <a:p>
            <a:pPr>
              <a:lnSpc>
                <a:spcPct val="80000"/>
              </a:lnSpc>
            </a:pPr>
            <a:r>
              <a:rPr lang="en-US" altLang="en-US" sz="2200" dirty="0"/>
              <a:t>There’s no way to make the system schedule the threads exactly the same way it did before.</a:t>
            </a:r>
          </a:p>
          <a:p>
            <a:pPr marL="0" indent="0">
              <a:lnSpc>
                <a:spcPct val="80000"/>
              </a:lnSpc>
              <a:buNone/>
            </a:pPr>
            <a:endParaRPr lang="en-US" altLang="en-US" sz="2200" dirty="0"/>
          </a:p>
        </p:txBody>
      </p:sp>
      <p:sp>
        <p:nvSpPr>
          <p:cNvPr id="2" name="Footer Placeholder 1"/>
          <p:cNvSpPr>
            <a:spLocks noGrp="1"/>
          </p:cNvSpPr>
          <p:nvPr>
            <p:ph type="ftr" sz="quarter" idx="11"/>
          </p:nvPr>
        </p:nvSpPr>
        <p:spPr/>
        <p:txBody>
          <a:bodyPr/>
          <a:lstStyle/>
          <a:p>
            <a:r>
              <a:rPr lang="en-CA" smtClean="0"/>
              <a:t>IT-SC 205 Operating Systems Internals</a:t>
            </a:r>
            <a:endParaRPr lang="en-US"/>
          </a:p>
        </p:txBody>
      </p:sp>
    </p:spTree>
    <p:extLst>
      <p:ext uri="{BB962C8B-B14F-4D97-AF65-F5344CB8AC3E}">
        <p14:creationId xmlns:p14="http://schemas.microsoft.com/office/powerpoint/2010/main" val="363660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90E67C-29F1-4B1D-AD3C-09B71A17824F}" type="slidenum">
              <a:rPr lang="en-US" altLang="en-US"/>
              <a:pPr/>
              <a:t>7</a:t>
            </a:fld>
            <a:endParaRPr lang="en-US" altLang="en-US"/>
          </a:p>
        </p:txBody>
      </p:sp>
      <p:sp>
        <p:nvSpPr>
          <p:cNvPr id="765954" name="Rectangle 2"/>
          <p:cNvSpPr>
            <a:spLocks noGrp="1" noChangeArrowheads="1"/>
          </p:cNvSpPr>
          <p:nvPr>
            <p:ph type="title"/>
          </p:nvPr>
        </p:nvSpPr>
        <p:spPr/>
        <p:txBody>
          <a:bodyPr/>
          <a:lstStyle/>
          <a:p>
            <a:r>
              <a:rPr lang="en-US" altLang="en-US" dirty="0"/>
              <a:t>Threads </a:t>
            </a:r>
            <a:r>
              <a:rPr lang="en-US" altLang="en-US" dirty="0" smtClean="0"/>
              <a:t>and Race Condition</a:t>
            </a:r>
            <a:endParaRPr lang="en-US" altLang="en-US" dirty="0"/>
          </a:p>
        </p:txBody>
      </p:sp>
      <p:sp>
        <p:nvSpPr>
          <p:cNvPr id="765955" name="Rectangle 3"/>
          <p:cNvSpPr>
            <a:spLocks noGrp="1" noChangeArrowheads="1"/>
          </p:cNvSpPr>
          <p:nvPr>
            <p:ph type="body" idx="1"/>
          </p:nvPr>
        </p:nvSpPr>
        <p:spPr/>
        <p:txBody>
          <a:bodyPr/>
          <a:lstStyle/>
          <a:p>
            <a:pPr>
              <a:lnSpc>
                <a:spcPct val="90000"/>
              </a:lnSpc>
            </a:pPr>
            <a:r>
              <a:rPr lang="en-US" altLang="en-US"/>
              <a:t>Often, buggy threaded programs contain a code that will work only if one thread gets scheduled more often—or sooner—than another thread.</a:t>
            </a:r>
          </a:p>
          <a:p>
            <a:pPr>
              <a:lnSpc>
                <a:spcPct val="90000"/>
              </a:lnSpc>
            </a:pPr>
            <a:r>
              <a:rPr lang="en-US" altLang="en-US"/>
              <a:t>These bugs are called </a:t>
            </a:r>
            <a:r>
              <a:rPr lang="en-US" altLang="en-US" i="1">
                <a:solidFill>
                  <a:srgbClr val="990000"/>
                </a:solidFill>
              </a:rPr>
              <a:t>race conditions</a:t>
            </a:r>
            <a:r>
              <a:rPr lang="en-US" altLang="en-US"/>
              <a:t>; the threads are racing one another to change the same data structure.</a:t>
            </a:r>
          </a:p>
          <a:p>
            <a:pPr>
              <a:lnSpc>
                <a:spcPct val="90000"/>
              </a:lnSpc>
            </a:pPr>
            <a:endParaRPr lang="en-US" altLang="en-US"/>
          </a:p>
        </p:txBody>
      </p:sp>
      <p:sp>
        <p:nvSpPr>
          <p:cNvPr id="2" name="Footer Placeholder 1"/>
          <p:cNvSpPr>
            <a:spLocks noGrp="1"/>
          </p:cNvSpPr>
          <p:nvPr>
            <p:ph type="ftr" sz="quarter" idx="11"/>
          </p:nvPr>
        </p:nvSpPr>
        <p:spPr/>
        <p:txBody>
          <a:bodyPr/>
          <a:lstStyle/>
          <a:p>
            <a:r>
              <a:rPr lang="en-CA" smtClean="0"/>
              <a:t>IT-SC 205 Operating Systems Internals</a:t>
            </a:r>
            <a:endParaRPr lang="en-US"/>
          </a:p>
        </p:txBody>
      </p:sp>
    </p:spTree>
    <p:extLst>
      <p:ext uri="{BB962C8B-B14F-4D97-AF65-F5344CB8AC3E}">
        <p14:creationId xmlns:p14="http://schemas.microsoft.com/office/powerpoint/2010/main" val="312066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Solution: </a:t>
            </a:r>
            <a:br>
              <a:rPr lang="en-CA" dirty="0" smtClean="0"/>
            </a:br>
            <a:r>
              <a:rPr lang="en-CA" dirty="0" smtClean="0"/>
              <a:t>Synchronization </a:t>
            </a:r>
            <a:endParaRPr lang="en-CA" dirty="0"/>
          </a:p>
        </p:txBody>
      </p:sp>
      <p:sp>
        <p:nvSpPr>
          <p:cNvPr id="3" name="Content Placeholder 2"/>
          <p:cNvSpPr>
            <a:spLocks noGrp="1"/>
          </p:cNvSpPr>
          <p:nvPr>
            <p:ph idx="1"/>
          </p:nvPr>
        </p:nvSpPr>
        <p:spPr/>
        <p:txBody>
          <a:bodyPr>
            <a:normAutofit/>
          </a:bodyPr>
          <a:lstStyle/>
          <a:p>
            <a:r>
              <a:rPr lang="en-CA" dirty="0" smtClean="0"/>
              <a:t>Only one </a:t>
            </a:r>
            <a:r>
              <a:rPr lang="en-CA" dirty="0"/>
              <a:t>P</a:t>
            </a:r>
            <a:r>
              <a:rPr lang="en-CA" dirty="0" smtClean="0"/>
              <a:t>rocess/Thread can execute its critical section at any given time</a:t>
            </a:r>
          </a:p>
          <a:p>
            <a:pPr lvl="1"/>
            <a:r>
              <a:rPr lang="en-CA" dirty="0" smtClean="0"/>
              <a:t>Must ask for permission to enter its critical section (CS)</a:t>
            </a:r>
          </a:p>
          <a:p>
            <a:pPr lvl="1"/>
            <a:endParaRPr lang="en-CA" dirty="0"/>
          </a:p>
          <a:p>
            <a:r>
              <a:rPr lang="en-CA" dirty="0" smtClean="0"/>
              <a:t>Permission is controlled by a </a:t>
            </a:r>
            <a:r>
              <a:rPr lang="en-CA" b="1" dirty="0" smtClean="0"/>
              <a:t>lock</a:t>
            </a:r>
          </a:p>
          <a:p>
            <a:pPr lvl="1"/>
            <a:r>
              <a:rPr lang="en-CA" dirty="0" smtClean="0"/>
              <a:t>Locking of critical sections can be H/W or S/W or both</a:t>
            </a:r>
          </a:p>
          <a:p>
            <a:pPr marL="1371600" lvl="2" indent="-457200">
              <a:buFont typeface="+mj-lt"/>
              <a:buAutoNum type="arabicPeriod"/>
            </a:pPr>
            <a:r>
              <a:rPr lang="en-CA" dirty="0" smtClean="0"/>
              <a:t>Check if it’s locked (another process is in its CS)</a:t>
            </a:r>
          </a:p>
          <a:p>
            <a:pPr marL="1371600" lvl="2" indent="-457200">
              <a:buFont typeface="+mj-lt"/>
              <a:buAutoNum type="arabicPeriod"/>
            </a:pPr>
            <a:r>
              <a:rPr lang="en-CA" dirty="0" smtClean="0"/>
              <a:t>If it’s locked, wait</a:t>
            </a:r>
          </a:p>
          <a:p>
            <a:pPr marL="1371600" lvl="2" indent="-457200">
              <a:buFont typeface="+mj-lt"/>
              <a:buAutoNum type="arabicPeriod"/>
            </a:pPr>
            <a:r>
              <a:rPr lang="en-CA" dirty="0" smtClean="0"/>
              <a:t>Otherwise, set the lock and execute CS</a:t>
            </a:r>
          </a:p>
          <a:p>
            <a:pPr marL="1371600" lvl="2" indent="-457200">
              <a:buFont typeface="+mj-lt"/>
              <a:buAutoNum type="arabicPeriod"/>
            </a:pPr>
            <a:r>
              <a:rPr lang="en-CA" dirty="0" smtClean="0"/>
              <a:t>Unlock</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8</a:t>
            </a:fld>
            <a:endParaRPr lang="en-US"/>
          </a:p>
        </p:txBody>
      </p:sp>
    </p:spTree>
    <p:extLst>
      <p:ext uri="{BB962C8B-B14F-4D97-AF65-F5344CB8AC3E}">
        <p14:creationId xmlns:p14="http://schemas.microsoft.com/office/powerpoint/2010/main" val="119471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Synchronization</a:t>
            </a:r>
            <a:endParaRPr lang="en-CA" dirty="0"/>
          </a:p>
        </p:txBody>
      </p:sp>
      <p:sp>
        <p:nvSpPr>
          <p:cNvPr id="4" name="Footer Placeholder 3"/>
          <p:cNvSpPr>
            <a:spLocks noGrp="1"/>
          </p:cNvSpPr>
          <p:nvPr>
            <p:ph type="ftr" sz="quarter" idx="11"/>
          </p:nvPr>
        </p:nvSpPr>
        <p:spPr/>
        <p:txBody>
          <a:bodyPr/>
          <a:lstStyle/>
          <a:p>
            <a:r>
              <a:rPr lang="en-CA" smtClean="0"/>
              <a:t>IT-SC 205 Operating Systems Internals</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47627476"/>
              </p:ext>
            </p:extLst>
          </p:nvPr>
        </p:nvGraphicFramePr>
        <p:xfrm>
          <a:off x="2992877" y="1412136"/>
          <a:ext cx="5703652" cy="4925077"/>
        </p:xfrm>
        <a:graphic>
          <a:graphicData uri="http://schemas.openxmlformats.org/presentationml/2006/ole">
            <mc:AlternateContent xmlns:mc="http://schemas.openxmlformats.org/markup-compatibility/2006">
              <mc:Choice xmlns:v="urn:schemas-microsoft-com:vml" Requires="v">
                <p:oleObj spid="_x0000_s1110" name="Photo Editor Photo" r:id="rId3" imgW="5172797" imgH="4963218" progId="MSPhotoEd.3">
                  <p:embed/>
                </p:oleObj>
              </mc:Choice>
              <mc:Fallback>
                <p:oleObj name="Photo Editor Photo" r:id="rId3" imgW="5172797" imgH="496321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877" y="1412136"/>
                        <a:ext cx="5703652" cy="4925077"/>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FDDB6027-878D-A249-A7C0-2BF119D95C83}" type="slidenum">
              <a:rPr lang="en-US" smtClean="0"/>
              <a:t>9</a:t>
            </a:fld>
            <a:endParaRPr lang="en-US"/>
          </a:p>
        </p:txBody>
      </p:sp>
    </p:spTree>
    <p:extLst>
      <p:ext uri="{BB962C8B-B14F-4D97-AF65-F5344CB8AC3E}">
        <p14:creationId xmlns:p14="http://schemas.microsoft.com/office/powerpoint/2010/main" val="1535657973"/>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20795</TotalTime>
  <Words>2875</Words>
  <Application>Microsoft Office PowerPoint</Application>
  <PresentationFormat>Widescreen</PresentationFormat>
  <Paragraphs>414</Paragraphs>
  <Slides>49</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Arial Unicode MS</vt:lpstr>
      <vt:lpstr>MS PGothic</vt:lpstr>
      <vt:lpstr>Arial</vt:lpstr>
      <vt:lpstr>Calibri</vt:lpstr>
      <vt:lpstr>Courier New</vt:lpstr>
      <vt:lpstr>MT Extra</vt:lpstr>
      <vt:lpstr>Times New Roman</vt:lpstr>
      <vt:lpstr>Verdana</vt:lpstr>
      <vt:lpstr>Wingdings</vt:lpstr>
      <vt:lpstr>Office Theme</vt:lpstr>
      <vt:lpstr>Photo Editor Photo</vt:lpstr>
      <vt:lpstr>Bitmap Image</vt:lpstr>
      <vt:lpstr>Process/Threads Synchronization and Deadlocks</vt:lpstr>
      <vt:lpstr>Module Objectives</vt:lpstr>
      <vt:lpstr>Problem: Race Condition</vt:lpstr>
      <vt:lpstr>Critical Sections</vt:lpstr>
      <vt:lpstr> Critical Section</vt:lpstr>
      <vt:lpstr>Threads Problem</vt:lpstr>
      <vt:lpstr>Threads and Race Condition</vt:lpstr>
      <vt:lpstr>Solution:  Synchronization </vt:lpstr>
      <vt:lpstr>Synchronization</vt:lpstr>
      <vt:lpstr>Synchronization Techniques -Locks</vt:lpstr>
      <vt:lpstr>Hardware Support</vt:lpstr>
      <vt:lpstr>Semaphores</vt:lpstr>
      <vt:lpstr>Semaphore System calls</vt:lpstr>
      <vt:lpstr>Semaphores disadvantages</vt:lpstr>
      <vt:lpstr>Linux Synchronization</vt:lpstr>
      <vt:lpstr>Linux Synchronization</vt:lpstr>
      <vt:lpstr>POSIX Named Semaphores</vt:lpstr>
      <vt:lpstr>POSIX Unnamed Semaphores</vt:lpstr>
      <vt:lpstr>pthread_mutex_lock</vt:lpstr>
      <vt:lpstr>pthread_mutex_unlock</vt:lpstr>
      <vt:lpstr>Threads synchronization with locks</vt:lpstr>
      <vt:lpstr>Windows Synchronization</vt:lpstr>
      <vt:lpstr>Kernel Synchronization - Windows</vt:lpstr>
      <vt:lpstr>Summary</vt:lpstr>
      <vt:lpstr>Inter-process Communication (IPC)</vt:lpstr>
      <vt:lpstr>Shared Memory</vt:lpstr>
      <vt:lpstr>Shared Memory</vt:lpstr>
      <vt:lpstr>Shared Memory in Practice</vt:lpstr>
      <vt:lpstr>Message Passing</vt:lpstr>
      <vt:lpstr>Indirect Communication</vt:lpstr>
      <vt:lpstr>Message Passing in Practice</vt:lpstr>
      <vt:lpstr>RPC –Remote Procedure Call</vt:lpstr>
      <vt:lpstr>Windows ALPC</vt:lpstr>
      <vt:lpstr>Request-Response Model</vt:lpstr>
      <vt:lpstr>RPC</vt:lpstr>
      <vt:lpstr>Process/Threads’ Resources</vt:lpstr>
      <vt:lpstr>Resource Utilization</vt:lpstr>
      <vt:lpstr>The Dining Philosophers Problem</vt:lpstr>
      <vt:lpstr>Process Deadlock</vt:lpstr>
      <vt:lpstr>Conditions for Deadlocks</vt:lpstr>
      <vt:lpstr>Resource Allocation Graph</vt:lpstr>
      <vt:lpstr>Resource Allocation Graph</vt:lpstr>
      <vt:lpstr>Determining the Deadlock State</vt:lpstr>
      <vt:lpstr>Determining the Deadlock State</vt:lpstr>
      <vt:lpstr>Determining the Deadlock State</vt:lpstr>
      <vt:lpstr>Determining the Deadlock State</vt:lpstr>
      <vt:lpstr>Determining the Deadlock State</vt:lpstr>
      <vt:lpstr>Deadlock Handling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328</cp:revision>
  <dcterms:created xsi:type="dcterms:W3CDTF">2016-04-05T14:17:30Z</dcterms:created>
  <dcterms:modified xsi:type="dcterms:W3CDTF">2021-05-09T00:59:01Z</dcterms:modified>
</cp:coreProperties>
</file>