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8" r:id="rId2"/>
    <p:sldId id="260" r:id="rId3"/>
    <p:sldId id="344" r:id="rId4"/>
    <p:sldId id="303" r:id="rId5"/>
    <p:sldId id="305" r:id="rId6"/>
    <p:sldId id="309" r:id="rId7"/>
    <p:sldId id="351" r:id="rId8"/>
    <p:sldId id="311" r:id="rId9"/>
    <p:sldId id="312" r:id="rId10"/>
    <p:sldId id="347" r:id="rId11"/>
    <p:sldId id="348" r:id="rId12"/>
    <p:sldId id="313" r:id="rId13"/>
    <p:sldId id="319" r:id="rId14"/>
    <p:sldId id="315" r:id="rId15"/>
    <p:sldId id="316" r:id="rId16"/>
    <p:sldId id="358" r:id="rId17"/>
    <p:sldId id="318" r:id="rId18"/>
    <p:sldId id="346" r:id="rId19"/>
    <p:sldId id="343" r:id="rId20"/>
    <p:sldId id="314" r:id="rId21"/>
    <p:sldId id="349" r:id="rId22"/>
    <p:sldId id="320" r:id="rId23"/>
    <p:sldId id="322" r:id="rId24"/>
    <p:sldId id="323" r:id="rId25"/>
    <p:sldId id="352" r:id="rId26"/>
    <p:sldId id="324" r:id="rId27"/>
    <p:sldId id="325" r:id="rId28"/>
    <p:sldId id="327" r:id="rId29"/>
    <p:sldId id="326" r:id="rId30"/>
    <p:sldId id="289" r:id="rId31"/>
    <p:sldId id="329" r:id="rId32"/>
    <p:sldId id="360" r:id="rId33"/>
    <p:sldId id="361" r:id="rId34"/>
    <p:sldId id="356" r:id="rId35"/>
    <p:sldId id="357" r:id="rId36"/>
    <p:sldId id="330" r:id="rId37"/>
    <p:sldId id="353" r:id="rId38"/>
    <p:sldId id="359" r:id="rId39"/>
    <p:sldId id="332" r:id="rId40"/>
    <p:sldId id="362" r:id="rId41"/>
    <p:sldId id="363" r:id="rId42"/>
    <p:sldId id="290" r:id="rId43"/>
    <p:sldId id="291" r:id="rId44"/>
    <p:sldId id="335" r:id="rId45"/>
    <p:sldId id="336" r:id="rId46"/>
    <p:sldId id="337" r:id="rId47"/>
    <p:sldId id="300" r:id="rId48"/>
    <p:sldId id="301" r:id="rId49"/>
    <p:sldId id="276" r:id="rId50"/>
    <p:sldId id="354" r:id="rId51"/>
    <p:sldId id="355" r:id="rId52"/>
    <p:sldId id="34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66362" autoAdjust="0"/>
  </p:normalViewPr>
  <p:slideViewPr>
    <p:cSldViewPr snapToGrid="0" snapToObjects="1" showGuides="1">
      <p:cViewPr varScale="1">
        <p:scale>
          <a:sx n="49" d="100"/>
          <a:sy n="49" d="100"/>
        </p:scale>
        <p:origin x="174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96CE514A-539E-4B09-AF70-B571DFE31E5B}"/>
    <pc:docChg chg="custSel modSld">
      <pc:chgData name="Kitty Wong" userId="b5b9ca609fbca60a" providerId="LiveId" clId="{96CE514A-539E-4B09-AF70-B571DFE31E5B}" dt="2018-01-15T17:08:20.337" v="0" actId="313"/>
      <pc:docMkLst>
        <pc:docMk/>
      </pc:docMkLst>
      <pc:sldChg chg="modSp">
        <pc:chgData name="Kitty Wong" userId="b5b9ca609fbca60a" providerId="LiveId" clId="{96CE514A-539E-4B09-AF70-B571DFE31E5B}" dt="2018-01-15T17:08:20.337" v="0" actId="313"/>
        <pc:sldMkLst>
          <pc:docMk/>
          <pc:sldMk cId="946571082" sldId="286"/>
        </pc:sldMkLst>
        <pc:spChg chg="mod">
          <ac:chgData name="Kitty Wong" userId="b5b9ca609fbca60a" providerId="LiveId" clId="{96CE514A-539E-4B09-AF70-B571DFE31E5B}" dt="2018-01-15T17:08:20.337" v="0" actId="313"/>
          <ac:spMkLst>
            <pc:docMk/>
            <pc:sldMk cId="946571082"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2020-05-29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19</a:t>
            </a:fld>
            <a:endParaRPr lang="en-CA"/>
          </a:p>
        </p:txBody>
      </p:sp>
    </p:spTree>
    <p:extLst>
      <p:ext uri="{BB962C8B-B14F-4D97-AF65-F5344CB8AC3E}">
        <p14:creationId xmlns:p14="http://schemas.microsoft.com/office/powerpoint/2010/main" val="262397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342900" y="696913"/>
            <a:ext cx="6197600" cy="3486150"/>
          </a:xfrm>
          <a:ln/>
        </p:spPr>
      </p:sp>
      <p:sp>
        <p:nvSpPr>
          <p:cNvPr id="327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329950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21</a:t>
            </a:fld>
            <a:endParaRPr lang="en-CA"/>
          </a:p>
        </p:txBody>
      </p:sp>
    </p:spTree>
    <p:extLst>
      <p:ext uri="{BB962C8B-B14F-4D97-AF65-F5344CB8AC3E}">
        <p14:creationId xmlns:p14="http://schemas.microsoft.com/office/powerpoint/2010/main" val="8574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0932CA9-0840-4331-891C-E1C61EAEA475}" type="slidenum">
              <a:rPr lang="en-US" altLang="en-US" smtClean="0">
                <a:cs typeface="Arial" panose="020B0604020202020204" pitchFamily="34" charset="0"/>
              </a:rPr>
              <a:pPr>
                <a:spcBef>
                  <a:spcPct val="0"/>
                </a:spcBef>
              </a:pPr>
              <a:t>23</a:t>
            </a:fld>
            <a:endParaRPr lang="en-US" altLang="en-US" smtClean="0">
              <a:cs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35927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1467414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400" dirty="0" smtClean="0">
                <a:latin typeface="Times New Roman" panose="02020603050405020304" pitchFamily="18" charset="0"/>
              </a:rPr>
              <a:t>Is Windows a microkernel-based OS?</a:t>
            </a:r>
          </a:p>
          <a:p>
            <a:pPr marL="460375" lvl="1"/>
            <a:r>
              <a:rPr lang="en-US" altLang="en-US" dirty="0" smtClean="0">
                <a:latin typeface="Times New Roman" panose="02020603050405020304" pitchFamily="18" charset="0"/>
              </a:rPr>
              <a:t>No – not using the academic definition (OS components and </a:t>
            </a:r>
            <a:br>
              <a:rPr lang="en-US" altLang="en-US" dirty="0" smtClean="0">
                <a:latin typeface="Times New Roman" panose="02020603050405020304" pitchFamily="18" charset="0"/>
              </a:rPr>
            </a:br>
            <a:r>
              <a:rPr lang="en-US" altLang="en-US" dirty="0" smtClean="0">
                <a:latin typeface="Times New Roman" panose="02020603050405020304" pitchFamily="18" charset="0"/>
              </a:rPr>
              <a:t>drivers run in their own private address spaces, layered on a primitive microkernel) </a:t>
            </a:r>
          </a:p>
          <a:p>
            <a:pPr marL="460375" lvl="1"/>
            <a:r>
              <a:rPr lang="en-US" altLang="en-US" dirty="0" smtClean="0">
                <a:latin typeface="Times New Roman" panose="02020603050405020304" pitchFamily="18" charset="0"/>
              </a:rPr>
              <a:t>All kernel components live in a common shared address space</a:t>
            </a:r>
          </a:p>
          <a:p>
            <a:pPr marL="922338" lvl="2"/>
            <a:r>
              <a:rPr lang="en-US" altLang="en-US" sz="1000" dirty="0" smtClean="0">
                <a:latin typeface="Times New Roman" panose="02020603050405020304" pitchFamily="18" charset="0"/>
              </a:rPr>
              <a:t>Therefore no protection between OS and drivers</a:t>
            </a:r>
          </a:p>
          <a:p>
            <a:r>
              <a:rPr lang="en-US" altLang="en-US" sz="1400" dirty="0" smtClean="0">
                <a:latin typeface="Times New Roman" panose="02020603050405020304" pitchFamily="18" charset="0"/>
              </a:rPr>
              <a:t>Why not pure microkernel?</a:t>
            </a:r>
          </a:p>
          <a:p>
            <a:pPr marL="460375" lvl="1"/>
            <a:r>
              <a:rPr lang="en-US" altLang="en-US" dirty="0" smtClean="0">
                <a:latin typeface="Times New Roman" panose="02020603050405020304" pitchFamily="18" charset="0"/>
              </a:rPr>
              <a:t>Performance – separate address spaces would mean context switching to call basic OS services</a:t>
            </a:r>
          </a:p>
          <a:p>
            <a:pPr marL="460375" lvl="1"/>
            <a:r>
              <a:rPr lang="en-US" altLang="en-US" dirty="0" smtClean="0">
                <a:latin typeface="Times New Roman" panose="02020603050405020304" pitchFamily="18" charset="0"/>
              </a:rPr>
              <a:t>Most other commercial OSs (Unix, Linux, VMS etc.) have the</a:t>
            </a:r>
            <a:br>
              <a:rPr lang="en-US" altLang="en-US" dirty="0" smtClean="0">
                <a:latin typeface="Times New Roman" panose="02020603050405020304" pitchFamily="18" charset="0"/>
              </a:rPr>
            </a:br>
            <a:r>
              <a:rPr lang="en-US" altLang="en-US" dirty="0" smtClean="0">
                <a:latin typeface="Times New Roman" panose="02020603050405020304" pitchFamily="18" charset="0"/>
              </a:rPr>
              <a:t>same design</a:t>
            </a:r>
          </a:p>
          <a:p>
            <a:r>
              <a:rPr lang="en-US" altLang="en-US" sz="1400" dirty="0" smtClean="0">
                <a:latin typeface="Times New Roman" panose="02020603050405020304" pitchFamily="18" charset="0"/>
              </a:rPr>
              <a:t>But it does have some attributes of a microkernel OS</a:t>
            </a:r>
          </a:p>
          <a:p>
            <a:pPr marL="460375" lvl="1"/>
            <a:r>
              <a:rPr lang="en-US" altLang="en-US" dirty="0" smtClean="0">
                <a:latin typeface="Times New Roman" panose="02020603050405020304" pitchFamily="18" charset="0"/>
              </a:rPr>
              <a:t>OS personalities running in user space as separate processes</a:t>
            </a:r>
          </a:p>
          <a:p>
            <a:pPr marL="460375" lvl="1"/>
            <a:r>
              <a:rPr lang="en-US" altLang="en-US" dirty="0" smtClean="0">
                <a:latin typeface="Times New Roman" panose="02020603050405020304" pitchFamily="18" charset="0"/>
              </a:rPr>
              <a:t>Kernel-mode components don't reach into one another’s </a:t>
            </a:r>
            <a:br>
              <a:rPr lang="en-US" altLang="en-US" dirty="0" smtClean="0">
                <a:latin typeface="Times New Roman" panose="02020603050405020304" pitchFamily="18" charset="0"/>
              </a:rPr>
            </a:br>
            <a:r>
              <a:rPr lang="en-US" altLang="en-US" dirty="0" smtClean="0">
                <a:latin typeface="Times New Roman" panose="02020603050405020304" pitchFamily="18" charset="0"/>
              </a:rPr>
              <a:t>data structures</a:t>
            </a:r>
          </a:p>
          <a:p>
            <a:pPr marL="922338" lvl="2"/>
            <a:r>
              <a:rPr lang="en-US" altLang="en-US" sz="1000" dirty="0" smtClean="0">
                <a:latin typeface="Times New Roman" panose="02020603050405020304" pitchFamily="18" charset="0"/>
              </a:rPr>
              <a:t>Use formal interfaces to pass parameters and access and/or modify data structures</a:t>
            </a:r>
          </a:p>
          <a:p>
            <a:pPr marL="460375" lvl="1"/>
            <a:r>
              <a:rPr lang="en-US" altLang="en-US" dirty="0" smtClean="0">
                <a:latin typeface="Times New Roman" panose="02020603050405020304" pitchFamily="18" charset="0"/>
              </a:rPr>
              <a:t>Therefore the term “modified microkernel”</a:t>
            </a:r>
          </a:p>
          <a:p>
            <a:endParaRPr lang="en-US" altLang="en-US" dirty="0" smtClean="0">
              <a:latin typeface="Times New Roman" panose="02020603050405020304" pitchFamily="18" charset="0"/>
            </a:endParaRPr>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25</a:t>
            </a:fld>
            <a:endParaRPr lang="en-CA"/>
          </a:p>
        </p:txBody>
      </p:sp>
    </p:spTree>
    <p:extLst>
      <p:ext uri="{BB962C8B-B14F-4D97-AF65-F5344CB8AC3E}">
        <p14:creationId xmlns:p14="http://schemas.microsoft.com/office/powerpoint/2010/main" val="3556273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53AC9D-B2B2-4C56-A0D8-505B6B51F0B4}" type="slidenum">
              <a:rPr lang="en-US" altLang="en-US" smtClean="0">
                <a:cs typeface="Arial" panose="020B0604020202020204" pitchFamily="34" charset="0"/>
              </a:rPr>
              <a:pPr>
                <a:spcBef>
                  <a:spcPct val="0"/>
                </a:spcBef>
              </a:pPr>
              <a:t>26</a:t>
            </a:fld>
            <a:endParaRPr lang="en-US" altLang="en-US" smtClean="0">
              <a:cs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41172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26A77CF-494D-40CD-81D4-AAD979C3F360}" type="slidenum">
              <a:rPr lang="en-US" altLang="en-US" smtClean="0">
                <a:cs typeface="Arial" panose="020B0604020202020204" pitchFamily="34" charset="0"/>
              </a:rPr>
              <a:pPr>
                <a:spcBef>
                  <a:spcPct val="0"/>
                </a:spcBef>
              </a:pPr>
              <a:t>28</a:t>
            </a:fld>
            <a:endParaRPr lang="en-US" altLang="en-US" smtClean="0">
              <a:cs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2919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97313" y="8829675"/>
            <a:ext cx="2982912"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9300" indent="-287338"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52525" indent="-230188"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12900" indent="-230188"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74863" indent="-230188"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32063"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89263"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46463"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903663"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D211B89-A028-45FA-A8B4-CF8159865628}" type="slidenum">
              <a:rPr lang="en-US" altLang="en-US" sz="1800" smtClean="0">
                <a:cs typeface="Arial" panose="020B0604020202020204" pitchFamily="34" charset="0"/>
              </a:rPr>
              <a:pPr>
                <a:spcBef>
                  <a:spcPct val="0"/>
                </a:spcBef>
              </a:pPr>
              <a:t>29</a:t>
            </a:fld>
            <a:endParaRPr lang="en-US" altLang="en-US" sz="1800" smtClean="0">
              <a:cs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176178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https://commons.wikimedia.org/wiki/File:OS-structure2.svg</a:t>
            </a:r>
          </a:p>
        </p:txBody>
      </p:sp>
      <p:sp>
        <p:nvSpPr>
          <p:cNvPr id="4" name="Slide Number Placeholder 3"/>
          <p:cNvSpPr>
            <a:spLocks noGrp="1"/>
          </p:cNvSpPr>
          <p:nvPr>
            <p:ph type="sldNum" sz="quarter" idx="10"/>
          </p:nvPr>
        </p:nvSpPr>
        <p:spPr/>
        <p:txBody>
          <a:bodyPr/>
          <a:lstStyle/>
          <a:p>
            <a:fld id="{D9DF01B0-FE71-4C35-BC11-34BCAF52C437}" type="slidenum">
              <a:rPr lang="en-CA" smtClean="0"/>
              <a:t>30</a:t>
            </a:fld>
            <a:endParaRPr lang="en-CA"/>
          </a:p>
        </p:txBody>
      </p:sp>
    </p:spTree>
    <p:extLst>
      <p:ext uri="{BB962C8B-B14F-4D97-AF65-F5344CB8AC3E}">
        <p14:creationId xmlns:p14="http://schemas.microsoft.com/office/powerpoint/2010/main" val="103452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2</a:t>
            </a:fld>
            <a:endParaRPr lang="en-CA"/>
          </a:p>
        </p:txBody>
      </p:sp>
    </p:spTree>
    <p:extLst>
      <p:ext uri="{BB962C8B-B14F-4D97-AF65-F5344CB8AC3E}">
        <p14:creationId xmlns:p14="http://schemas.microsoft.com/office/powerpoint/2010/main" val="1097919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FE5FEFA-A1DE-4610-8EF9-9CBE9EFCF3C7}" type="slidenum">
              <a:rPr lang="en-US" altLang="en-US" smtClean="0">
                <a:cs typeface="Arial" panose="020B0604020202020204" pitchFamily="34" charset="0"/>
              </a:rPr>
              <a:pPr>
                <a:spcBef>
                  <a:spcPct val="0"/>
                </a:spcBef>
              </a:pPr>
              <a:t>31</a:t>
            </a:fld>
            <a:endParaRPr lang="en-US" altLang="en-US" smtClean="0">
              <a:cs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61884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DE9C696-89D1-47A3-990A-71BE957928A2}" type="slidenum">
              <a:rPr lang="en-US" altLang="en-US" smtClean="0">
                <a:cs typeface="Arial" panose="020B0604020202020204" pitchFamily="34" charset="0"/>
              </a:rPr>
              <a:pPr>
                <a:spcBef>
                  <a:spcPct val="0"/>
                </a:spcBef>
              </a:pPr>
              <a:t>33</a:t>
            </a:fld>
            <a:endParaRPr lang="en-US" altLang="en-US" smtClean="0">
              <a:cs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2087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BA76AD5-103A-42BE-9A6F-15AEBFE1D1ED}" type="slidenum">
              <a:rPr lang="en-US" altLang="en-US" smtClean="0">
                <a:cs typeface="Arial" panose="020B0604020202020204" pitchFamily="34" charset="0"/>
              </a:rPr>
              <a:pPr>
                <a:spcBef>
                  <a:spcPct val="0"/>
                </a:spcBef>
              </a:pPr>
              <a:t>34</a:t>
            </a:fld>
            <a:endParaRPr lang="en-US" altLang="en-US" smtClean="0">
              <a:cs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64865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169171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2EC3B26-BDE4-4B84-A8FD-C90902882DA3}" type="slidenum">
              <a:rPr lang="en-US" altLang="en-US" smtClean="0">
                <a:cs typeface="Arial" panose="020B0604020202020204" pitchFamily="34" charset="0"/>
              </a:rPr>
              <a:pPr>
                <a:spcBef>
                  <a:spcPct val="0"/>
                </a:spcBef>
              </a:pPr>
              <a:t>39</a:t>
            </a:fld>
            <a:endParaRPr lang="en-US" altLang="en-US" smtClean="0">
              <a:cs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34029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34EF1B5-767B-45B7-AD81-4EA5F5CA0543}" type="slidenum">
              <a:rPr lang="en-US" altLang="en-US" smtClean="0">
                <a:cs typeface="Arial" panose="020B0604020202020204" pitchFamily="34" charset="0"/>
              </a:rPr>
              <a:pPr>
                <a:spcBef>
                  <a:spcPct val="0"/>
                </a:spcBef>
              </a:pPr>
              <a:t>40</a:t>
            </a:fld>
            <a:endParaRPr lang="en-US" altLang="en-US" smtClean="0">
              <a:cs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80734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2046E6-88E7-47C1-A553-452DBB8FFD8E}" type="slidenum">
              <a:rPr lang="en-US" altLang="en-US" smtClean="0">
                <a:cs typeface="Arial" panose="020B0604020202020204" pitchFamily="34" charset="0"/>
              </a:rPr>
              <a:pPr>
                <a:spcBef>
                  <a:spcPct val="0"/>
                </a:spcBef>
              </a:pPr>
              <a:t>41</a:t>
            </a:fld>
            <a:endParaRPr lang="en-US" altLang="en-US" smtClean="0">
              <a:cs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91595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42</a:t>
            </a:fld>
            <a:endParaRPr lang="en-CA"/>
          </a:p>
        </p:txBody>
      </p:sp>
    </p:spTree>
    <p:extLst>
      <p:ext uri="{BB962C8B-B14F-4D97-AF65-F5344CB8AC3E}">
        <p14:creationId xmlns:p14="http://schemas.microsoft.com/office/powerpoint/2010/main" val="2464966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OS can only provide protection and security with hardware support, including</a:t>
            </a:r>
            <a:r>
              <a:rPr lang="en-CA" baseline="0" dirty="0"/>
              <a:t> memory protection, processor execution modes (user/kernel, rings), and only allowing privileged instructions to be executed in kernel mode/ring 0.</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47</a:t>
            </a:fld>
            <a:endParaRPr lang="en-CA"/>
          </a:p>
        </p:txBody>
      </p:sp>
    </p:spTree>
    <p:extLst>
      <p:ext uri="{BB962C8B-B14F-4D97-AF65-F5344CB8AC3E}">
        <p14:creationId xmlns:p14="http://schemas.microsoft.com/office/powerpoint/2010/main" val="132179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baseline="0" dirty="0"/>
              <a:t>UI of course, the biggest layer exposed… what are some ways to attack the UI? The concept of “Trusted Path” – are you sure you’re logging in (and giving your password) to the real login screen or another app? This is the first entry point! What can you get to from here?</a:t>
            </a:r>
          </a:p>
          <a:p>
            <a:pPr marL="171450" indent="-171450">
              <a:buFontTx/>
              <a:buChar char="-"/>
            </a:pPr>
            <a:r>
              <a:rPr lang="en-CA" baseline="0" dirty="0"/>
              <a:t>FS/storage: most common target, with all the valuable info!</a:t>
            </a:r>
          </a:p>
          <a:p>
            <a:pPr marL="171450" indent="-171450">
              <a:buFontTx/>
              <a:buChar char="-"/>
            </a:pPr>
            <a:r>
              <a:rPr lang="en-CA" baseline="0" dirty="0"/>
              <a:t>Processes: how do you run your own program? And not get caught!</a:t>
            </a:r>
          </a:p>
          <a:p>
            <a:pPr marL="171450" indent="-171450">
              <a:buFontTx/>
              <a:buChar char="-"/>
            </a:pPr>
            <a:r>
              <a:rPr lang="en-CA" baseline="0" dirty="0"/>
              <a:t>Memory: if you can do whatever you want with memory, you can do whatever you want with the system!</a:t>
            </a:r>
          </a:p>
          <a:p>
            <a:pPr marL="171450" indent="-171450">
              <a:buFontTx/>
              <a:buChar char="-"/>
            </a:pPr>
            <a:r>
              <a:rPr lang="en-CA" dirty="0"/>
              <a:t>I/O: intercepting input and controlling output</a:t>
            </a:r>
          </a:p>
          <a:p>
            <a:pPr marL="171450" indent="-171450">
              <a:buFontTx/>
              <a:buChar char="-"/>
            </a:pPr>
            <a:r>
              <a:rPr lang="en-CA" dirty="0"/>
              <a:t>Networking: review</a:t>
            </a:r>
            <a:r>
              <a:rPr lang="en-CA" baseline="0" dirty="0"/>
              <a:t> your networking courses!</a:t>
            </a:r>
          </a:p>
          <a:p>
            <a:pPr marL="171450" indent="-171450">
              <a:buFontTx/>
              <a:buChar char="-"/>
            </a:pPr>
            <a:r>
              <a:rPr lang="en-CA" baseline="0" dirty="0"/>
              <a:t>Protection: bypassing mechanisms in place to gain more access (privilege escalation)</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48</a:t>
            </a:fld>
            <a:endParaRPr lang="en-CA"/>
          </a:p>
        </p:txBody>
      </p:sp>
    </p:spTree>
    <p:extLst>
      <p:ext uri="{BB962C8B-B14F-4D97-AF65-F5344CB8AC3E}">
        <p14:creationId xmlns:p14="http://schemas.microsoft.com/office/powerpoint/2010/main" val="324168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1930172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Authentication- Winlog.exe</a:t>
            </a:r>
            <a:r>
              <a:rPr lang="en-US" baseline="0" dirty="0" smtClean="0"/>
              <a:t> - </a:t>
            </a:r>
            <a:r>
              <a:rPr lang="en-US" dirty="0" smtClean="0"/>
              <a:t>Lsass.exe</a:t>
            </a:r>
            <a:r>
              <a:rPr lang="en-US" baseline="0" dirty="0" smtClean="0"/>
              <a:t>  -Plaint text credentials  - It can be capture by </a:t>
            </a:r>
            <a:r>
              <a:rPr lang="en-US" baseline="0" dirty="0" err="1" smtClean="0"/>
              <a:t>keylogger</a:t>
            </a:r>
            <a:r>
              <a:rPr lang="en-US" baseline="0" dirty="0" smtClean="0"/>
              <a:t> install by attacker via </a:t>
            </a:r>
            <a:r>
              <a:rPr lang="en-US" baseline="0" dirty="0" err="1" smtClean="0"/>
              <a:t>pishing</a:t>
            </a:r>
            <a:r>
              <a:rPr lang="en-US" baseline="0" dirty="0" smtClean="0"/>
              <a:t> mail or exploiting a vulnerable browser – web page scripting. Lsalso.exe – encrypted credentials . Smartcard stronger authentication than passwords</a:t>
            </a:r>
          </a:p>
          <a:p>
            <a:endParaRPr lang="en-US" baseline="0" dirty="0" smtClean="0"/>
          </a:p>
          <a:p>
            <a:r>
              <a:rPr lang="en-US" baseline="0" dirty="0" smtClean="0"/>
              <a:t>Trusted Path – Prevent Trojans horse programs from intercepting user’s names and passwords. Ctrl-Alt-Del cannot be intercepted by non-</a:t>
            </a:r>
            <a:r>
              <a:rPr lang="en-US" baseline="0" dirty="0" err="1" smtClean="0"/>
              <a:t>priviledge</a:t>
            </a:r>
            <a:r>
              <a:rPr lang="en-US" baseline="0" dirty="0" smtClean="0"/>
              <a:t> application. Malicious program can present a fake logon dialog box </a:t>
            </a:r>
          </a:p>
          <a:p>
            <a:r>
              <a:rPr lang="en-US" baseline="0" dirty="0" smtClean="0"/>
              <a:t> </a:t>
            </a:r>
          </a:p>
          <a:p>
            <a:r>
              <a:rPr lang="en-US" baseline="0" dirty="0" smtClean="0"/>
              <a:t>Authorization- Access Control – ACL  ( set of rules attached to an object)  Some are mandatory or discretionary access control.  </a:t>
            </a:r>
            <a:r>
              <a:rPr lang="en-US" baseline="0" dirty="0" err="1" smtClean="0"/>
              <a:t>E.g</a:t>
            </a:r>
            <a:r>
              <a:rPr lang="en-US" baseline="0" dirty="0" smtClean="0"/>
              <a:t>   in Linux permissions assign to owner, </a:t>
            </a:r>
            <a:r>
              <a:rPr lang="en-US" baseline="0" dirty="0" err="1" smtClean="0"/>
              <a:t>groupt</a:t>
            </a:r>
            <a:r>
              <a:rPr lang="en-US" baseline="0" dirty="0" smtClean="0"/>
              <a:t> others to a file </a:t>
            </a:r>
            <a:r>
              <a:rPr lang="en-US" baseline="0" dirty="0" err="1" smtClean="0"/>
              <a:t>rwxr</a:t>
            </a:r>
            <a:r>
              <a:rPr lang="en-US" baseline="0" dirty="0" smtClean="0"/>
              <a:t>--r--</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Complete Mediation every access to every object must be check for authorization . I f a step is no checked for </a:t>
            </a:r>
            <a:r>
              <a:rPr lang="en-US" baseline="0" dirty="0" err="1" smtClean="0"/>
              <a:t>e.g</a:t>
            </a:r>
            <a:r>
              <a:rPr lang="en-US" baseline="0" dirty="0" smtClean="0"/>
              <a:t> between when access privileges are checked and when a file is open , an attacker can for e.g.  A dummy file /</a:t>
            </a:r>
            <a:r>
              <a:rPr lang="en-US" baseline="0" dirty="0" err="1" smtClean="0"/>
              <a:t>etc</a:t>
            </a:r>
            <a:r>
              <a:rPr lang="en-US" baseline="0" dirty="0" smtClean="0"/>
              <a:t>/</a:t>
            </a:r>
            <a:r>
              <a:rPr lang="en-US" baseline="0" dirty="0" err="1" smtClean="0"/>
              <a:t>passwd</a:t>
            </a:r>
            <a:r>
              <a:rPr lang="en-US" baseline="0" dirty="0" smtClean="0"/>
              <a:t> with attacker permissions and continue with the attack. </a:t>
            </a:r>
            <a:endParaRPr lang="en-US" dirty="0" smtClean="0"/>
          </a:p>
          <a:p>
            <a:endParaRPr lang="en-US" dirty="0" smtClean="0"/>
          </a:p>
          <a:p>
            <a:r>
              <a:rPr lang="en-US" dirty="0" smtClean="0"/>
              <a:t>Audit – Assess</a:t>
            </a:r>
            <a:r>
              <a:rPr lang="en-US" baseline="0" dirty="0" smtClean="0"/>
              <a:t> system physical configuration and environmental. Measure system performance against defined criteria. Kernel-mode is always allow to generate audit events</a:t>
            </a:r>
          </a:p>
          <a:p>
            <a:endParaRPr lang="en-US" baseline="0" dirty="0" smtClean="0"/>
          </a:p>
        </p:txBody>
      </p:sp>
      <p:sp>
        <p:nvSpPr>
          <p:cNvPr id="4" name="Slide Number Placeholder 3"/>
          <p:cNvSpPr>
            <a:spLocks noGrp="1"/>
          </p:cNvSpPr>
          <p:nvPr>
            <p:ph type="sldNum" sz="quarter" idx="10"/>
          </p:nvPr>
        </p:nvSpPr>
        <p:spPr/>
        <p:txBody>
          <a:bodyPr/>
          <a:lstStyle/>
          <a:p>
            <a:fld id="{D9DF01B0-FE71-4C35-BC11-34BCAF52C437}" type="slidenum">
              <a:rPr lang="en-CA" smtClean="0"/>
              <a:t>49</a:t>
            </a:fld>
            <a:endParaRPr lang="en-CA"/>
          </a:p>
        </p:txBody>
      </p:sp>
    </p:spTree>
    <p:extLst>
      <p:ext uri="{BB962C8B-B14F-4D97-AF65-F5344CB8AC3E}">
        <p14:creationId xmlns:p14="http://schemas.microsoft.com/office/powerpoint/2010/main" val="858416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50</a:t>
            </a:fld>
            <a:endParaRPr lang="en-CA"/>
          </a:p>
        </p:txBody>
      </p:sp>
    </p:spTree>
    <p:extLst>
      <p:ext uri="{BB962C8B-B14F-4D97-AF65-F5344CB8AC3E}">
        <p14:creationId xmlns:p14="http://schemas.microsoft.com/office/powerpoint/2010/main" val="229540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3653B26-C43D-4B2F-A3B4-8ED1235EC2F1}" type="slidenum">
              <a:rPr lang="en-US" altLang="en-US" smtClean="0">
                <a:cs typeface="Arial" panose="020B0604020202020204" pitchFamily="34" charset="0"/>
              </a:rPr>
              <a:pPr>
                <a:spcBef>
                  <a:spcPct val="0"/>
                </a:spcBef>
              </a:pPr>
              <a:t>4</a:t>
            </a:fld>
            <a:endParaRPr lang="en-US" altLang="en-US" smtClean="0">
              <a:cs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106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198F8E-0D75-42F3-97C9-1BEEF31ED4A5}" type="slidenum">
              <a:rPr lang="en-US" altLang="en-US" smtClean="0">
                <a:cs typeface="Arial" panose="020B0604020202020204" pitchFamily="34" charset="0"/>
              </a:rPr>
              <a:pPr>
                <a:spcBef>
                  <a:spcPct val="0"/>
                </a:spcBef>
              </a:pPr>
              <a:t>5</a:t>
            </a:fld>
            <a:endParaRPr lang="en-US" altLang="en-US" smtClean="0">
              <a:cs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62547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50888" indent="-287338"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54113" indent="-230188"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17663" indent="-230188"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79625" indent="-230188"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36825"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94025"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51225"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908425" indent="-230188"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0CA5E8C-377A-46B9-8E32-CF5D3E66F1D2}" type="slidenum">
              <a:rPr lang="en-GB" altLang="en-US" smtClean="0">
                <a:latin typeface="Arial" panose="020B0604020202020204" pitchFamily="34" charset="0"/>
                <a:cs typeface="Arial" panose="020B0604020202020204" pitchFamily="34" charset="0"/>
              </a:rPr>
              <a:pPr>
                <a:spcBef>
                  <a:spcPct val="0"/>
                </a:spcBef>
              </a:pPr>
              <a:t>6</a:t>
            </a:fld>
            <a:endParaRPr lang="en-GB" altLang="en-US" smtClean="0">
              <a:latin typeface="Arial" panose="020B0604020202020204" pitchFamily="34" charset="0"/>
              <a:cs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8477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latin typeface="Arial" panose="020B0604020202020204" pitchFamily="34" charset="0"/>
              </a:rPr>
              <a:t>“Microsoft product screen shot(s) reprinted with permission from Microsoft Corporation.”</a:t>
            </a:r>
          </a:p>
          <a:p>
            <a:endParaRPr lang="en-CA" altLang="en-US" smtClean="0">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ED6EFF9-85EB-4AB2-97A6-8CB36AB3E613}" type="slidenum">
              <a:rPr lang="en-GB" altLang="en-US">
                <a:latin typeface="Arial" panose="020B0604020202020204" pitchFamily="34" charset="0"/>
              </a:rPr>
              <a:pPr/>
              <a:t>7</a:t>
            </a:fld>
            <a:endParaRPr lang="en-GB" altLang="en-US">
              <a:latin typeface="Arial" panose="020B0604020202020204" pitchFamily="34" charset="0"/>
            </a:endParaRPr>
          </a:p>
        </p:txBody>
      </p:sp>
    </p:spTree>
    <p:extLst>
      <p:ext uri="{BB962C8B-B14F-4D97-AF65-F5344CB8AC3E}">
        <p14:creationId xmlns:p14="http://schemas.microsoft.com/office/powerpoint/2010/main" val="79288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12</a:t>
            </a:fld>
            <a:endParaRPr lang="en-CA"/>
          </a:p>
        </p:txBody>
      </p:sp>
    </p:spTree>
    <p:extLst>
      <p:ext uri="{BB962C8B-B14F-4D97-AF65-F5344CB8AC3E}">
        <p14:creationId xmlns:p14="http://schemas.microsoft.com/office/powerpoint/2010/main" val="423200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latin typeface="Times New Roman" panose="02020603050405020304" pitchFamily="18" charset="0"/>
              </a:rPr>
              <a:t>Permission is granted to copy, distribute and/or modify this document under the terms of the </a:t>
            </a:r>
            <a:r>
              <a:rPr lang="en-CA" altLang="en-US" b="1" smtClean="0">
                <a:latin typeface="Times New Roman" panose="02020603050405020304" pitchFamily="18" charset="0"/>
                <a:hlinkClick r:id="rId3" action="ppaction://hlinkfile" tooltip="Wikipedia:Text of the GNU Free Documentation License"/>
              </a:rPr>
              <a:t>GNU Free Documentation License</a:t>
            </a:r>
            <a:r>
              <a:rPr lang="en-CA" altLang="en-US" smtClean="0">
                <a:latin typeface="Times New Roman" panose="02020603050405020304" pitchFamily="18" charset="0"/>
              </a:rPr>
              <a:t>, “</a:t>
            </a:r>
          </a:p>
        </p:txBody>
      </p:sp>
    </p:spTree>
    <p:extLst>
      <p:ext uri="{BB962C8B-B14F-4D97-AF65-F5344CB8AC3E}">
        <p14:creationId xmlns:p14="http://schemas.microsoft.com/office/powerpoint/2010/main" val="736896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337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 </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9"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upload.wikimedia.org/wikipedia/en/2/2f/Priv_rings.sv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orvalds/linu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Monolithic_kerne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Monolithic_kerne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QNX"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developer.android.com/guide/platfor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 and Services</a:t>
            </a:r>
          </a:p>
        </p:txBody>
      </p:sp>
      <p:sp>
        <p:nvSpPr>
          <p:cNvPr id="3" name="Subtitle 2"/>
          <p:cNvSpPr>
            <a:spLocks noGrp="1"/>
          </p:cNvSpPr>
          <p:nvPr>
            <p:ph type="subTitle" idx="1"/>
          </p:nvPr>
        </p:nvSpPr>
        <p:spPr/>
        <p:txBody>
          <a:bodyPr/>
          <a:lstStyle/>
          <a:p>
            <a:r>
              <a:rPr lang="en-US" dirty="0"/>
              <a:t>Module 2</a:t>
            </a:r>
          </a:p>
          <a:p>
            <a:r>
              <a:rPr lang="en-US" dirty="0"/>
              <a:t>ITSC205</a:t>
            </a:r>
          </a:p>
          <a:p>
            <a:r>
              <a:rPr lang="en-US" dirty="0"/>
              <a:t>Operating Systems Internals</a:t>
            </a:r>
          </a:p>
        </p:txBody>
      </p:sp>
      <p:sp>
        <p:nvSpPr>
          <p:cNvPr id="5" name="Footer Placeholder 4"/>
          <p:cNvSpPr>
            <a:spLocks noGrp="1"/>
          </p:cNvSpPr>
          <p:nvPr>
            <p:ph type="ftr" sz="quarter" idx="11"/>
          </p:nvPr>
        </p:nvSpPr>
        <p:spPr/>
        <p:txBody>
          <a:bodyPr/>
          <a:lstStyle/>
          <a:p>
            <a:r>
              <a:rPr lang="en-US" dirty="0"/>
              <a:t>ITSC205 Operating Systems Internals. </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Protection Mechanisms</a:t>
            </a:r>
          </a:p>
        </p:txBody>
      </p:sp>
      <p:sp>
        <p:nvSpPr>
          <p:cNvPr id="3" name="Content Placeholder 2"/>
          <p:cNvSpPr>
            <a:spLocks noGrp="1"/>
          </p:cNvSpPr>
          <p:nvPr>
            <p:ph idx="1"/>
          </p:nvPr>
        </p:nvSpPr>
        <p:spPr/>
        <p:txBody>
          <a:bodyPr/>
          <a:lstStyle/>
          <a:p>
            <a:r>
              <a:rPr lang="en-US" dirty="0"/>
              <a:t>Built into every component of the OS, and more!</a:t>
            </a:r>
          </a:p>
          <a:p>
            <a:pPr lvl="1"/>
            <a:r>
              <a:rPr lang="en-US" dirty="0"/>
              <a:t>Must distinguish between trusted and untrusted</a:t>
            </a:r>
          </a:p>
          <a:p>
            <a:pPr lvl="1"/>
            <a:endParaRPr lang="en-US" dirty="0"/>
          </a:p>
          <a:p>
            <a:r>
              <a:rPr lang="en-US" dirty="0"/>
              <a:t>The OS must control access to resources and enforce these controls!</a:t>
            </a:r>
          </a:p>
          <a:p>
            <a:pPr lvl="1"/>
            <a:r>
              <a:rPr lang="en-US" dirty="0"/>
              <a:t>Access Definition</a:t>
            </a:r>
          </a:p>
          <a:p>
            <a:pPr lvl="1"/>
            <a:r>
              <a:rPr lang="en-US" dirty="0"/>
              <a:t>Access Control</a:t>
            </a:r>
          </a:p>
          <a:p>
            <a:pPr lvl="1"/>
            <a:r>
              <a:rPr lang="en-US" dirty="0"/>
              <a:t>Error detection</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78666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Mechanisms</a:t>
            </a:r>
            <a:endParaRPr lang="en-CA" dirty="0"/>
          </a:p>
        </p:txBody>
      </p:sp>
      <p:sp>
        <p:nvSpPr>
          <p:cNvPr id="3" name="Content Placeholder 2"/>
          <p:cNvSpPr>
            <a:spLocks noGrp="1"/>
          </p:cNvSpPr>
          <p:nvPr>
            <p:ph idx="1"/>
          </p:nvPr>
        </p:nvSpPr>
        <p:spPr/>
        <p:txBody>
          <a:bodyPr/>
          <a:lstStyle/>
          <a:p>
            <a:r>
              <a:rPr lang="en-US" dirty="0"/>
              <a:t>Operation Modes: built into CPU to support protection</a:t>
            </a:r>
          </a:p>
          <a:p>
            <a:pPr lvl="1"/>
            <a:r>
              <a:rPr lang="en-US" dirty="0"/>
              <a:t>Dual-mode: user mode and kernel/privileged mode</a:t>
            </a:r>
          </a:p>
          <a:p>
            <a:pPr lvl="1"/>
            <a:r>
              <a:rPr lang="en-US" dirty="0"/>
              <a:t>Multimode: ring 0 (kernel) to ring 3 (user)</a:t>
            </a:r>
          </a:p>
          <a:p>
            <a:pPr lvl="1"/>
            <a:endParaRPr lang="en-US" dirty="0"/>
          </a:p>
          <a:p>
            <a:r>
              <a:rPr lang="en-US" dirty="0"/>
              <a:t>Kernel mode has unrestricted access to H/W</a:t>
            </a:r>
          </a:p>
          <a:p>
            <a:pPr lvl="1"/>
            <a:r>
              <a:rPr lang="en-US" dirty="0"/>
              <a:t>User mode has limited set of CPU instructions</a:t>
            </a:r>
          </a:p>
          <a:p>
            <a:pPr lvl="1"/>
            <a:r>
              <a:rPr lang="en-US" dirty="0"/>
              <a:t>User applications can request H/W, control is passed to the OS to execute </a:t>
            </a:r>
            <a:r>
              <a:rPr lang="en-US" b="1" dirty="0"/>
              <a:t>privileged instructions</a:t>
            </a:r>
          </a:p>
          <a:p>
            <a:pPr lvl="2"/>
            <a:r>
              <a:rPr lang="en-US" dirty="0"/>
              <a:t>This allows the OS to maintain control over all the system resources</a:t>
            </a:r>
          </a:p>
        </p:txBody>
      </p:sp>
      <p:sp>
        <p:nvSpPr>
          <p:cNvPr id="4" name="Footer Placeholder 3"/>
          <p:cNvSpPr>
            <a:spLocks noGrp="1"/>
          </p:cNvSpPr>
          <p:nvPr>
            <p:ph type="ftr" sz="quarter" idx="11"/>
          </p:nvPr>
        </p:nvSpPr>
        <p:spPr/>
        <p:txBody>
          <a:bodyPr/>
          <a:lstStyle/>
          <a:p>
            <a:r>
              <a:rPr lang="en-US" dirty="0" smtClean="0"/>
              <a:t>ITSC205 Operating Systems Internals. </a:t>
            </a:r>
            <a:endParaRPr lang="en-US" dirty="0"/>
          </a:p>
        </p:txBody>
      </p:sp>
    </p:spTree>
    <p:extLst>
      <p:ext uri="{BB962C8B-B14F-4D97-AF65-F5344CB8AC3E}">
        <p14:creationId xmlns:p14="http://schemas.microsoft.com/office/powerpoint/2010/main" val="159643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Kernel-Mode vs User-Mode</a:t>
            </a:r>
          </a:p>
        </p:txBody>
      </p:sp>
      <p:sp>
        <p:nvSpPr>
          <p:cNvPr id="30723" name="Rectangle 3"/>
          <p:cNvSpPr>
            <a:spLocks noGrp="1" noChangeArrowheads="1"/>
          </p:cNvSpPr>
          <p:nvPr>
            <p:ph type="body" idx="1"/>
          </p:nvPr>
        </p:nvSpPr>
        <p:spPr>
          <a:xfrm>
            <a:off x="838200" y="1670764"/>
            <a:ext cx="10534176" cy="4410075"/>
          </a:xfrm>
        </p:spPr>
        <p:txBody>
          <a:bodyPr>
            <a:normAutofit fontScale="70000" lnSpcReduction="20000"/>
          </a:bodyPr>
          <a:lstStyle/>
          <a:p>
            <a:pPr eaLnBrk="1" hangingPunct="1">
              <a:lnSpc>
                <a:spcPct val="90000"/>
              </a:lnSpc>
              <a:buSzTx/>
              <a:buFont typeface="Wingdings" panose="05000000000000000000" pitchFamily="2" charset="2"/>
              <a:buChar char="q"/>
            </a:pPr>
            <a:r>
              <a:rPr lang="en-US" altLang="en-US" sz="3300" dirty="0">
                <a:latin typeface="Verdana" panose="020B0604030504040204" pitchFamily="34" charset="0"/>
                <a:ea typeface="Verdana" panose="020B0604030504040204" pitchFamily="34" charset="0"/>
                <a:cs typeface="Arial" panose="020B0604020202020204" pitchFamily="34" charset="0"/>
              </a:rPr>
              <a:t>To ensure the integrity of the OS, the designers separated it into two modes: </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Kernel and User Mode</a:t>
            </a:r>
          </a:p>
          <a:p>
            <a:pPr lvl="1">
              <a:lnSpc>
                <a:spcPct val="90000"/>
              </a:lnSpc>
              <a:buFont typeface="Wingdings" panose="05000000000000000000" pitchFamily="2" charset="2"/>
              <a:buChar char="q"/>
            </a:pPr>
            <a:r>
              <a:rPr lang="en-US" altLang="en-US" sz="3300" b="1" dirty="0">
                <a:solidFill>
                  <a:srgbClr val="FF0000"/>
                </a:solidFill>
                <a:latin typeface="Verdana" panose="020B0604030504040204" pitchFamily="34" charset="0"/>
                <a:ea typeface="Verdana" panose="020B0604030504040204" pitchFamily="34" charset="0"/>
                <a:cs typeface="Arial" panose="020B0604020202020204" pitchFamily="34" charset="0"/>
              </a:rPr>
              <a:t>Mode bit </a:t>
            </a:r>
            <a:r>
              <a:rPr lang="en-US" altLang="en-US" sz="3300" dirty="0">
                <a:latin typeface="Verdana" panose="020B0604030504040204" pitchFamily="34" charset="0"/>
                <a:ea typeface="Verdana" panose="020B0604030504040204" pitchFamily="34" charset="0"/>
                <a:cs typeface="Arial" panose="020B0604020202020204" pitchFamily="34" charset="0"/>
              </a:rPr>
              <a:t>provided by hardware. It distinguishes when system is running in user code </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mode bit=1</a:t>
            </a:r>
            <a:r>
              <a:rPr lang="en-US" altLang="en-US" sz="3300" dirty="0">
                <a:latin typeface="Verdana" panose="020B0604030504040204" pitchFamily="34" charset="0"/>
                <a:ea typeface="Verdana" panose="020B0604030504040204" pitchFamily="34" charset="0"/>
                <a:cs typeface="Arial" panose="020B0604020202020204" pitchFamily="34" charset="0"/>
              </a:rPr>
              <a:t>or kernel code </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mode bit =0</a:t>
            </a:r>
          </a:p>
          <a:p>
            <a:pPr lvl="1" eaLnBrk="1" hangingPunct="1">
              <a:lnSpc>
                <a:spcPct val="90000"/>
              </a:lnSpc>
              <a:buSzTx/>
              <a:buFont typeface="Wingdings" panose="05000000000000000000" pitchFamily="2" charset="2"/>
              <a:buChar char="q"/>
            </a:pPr>
            <a:r>
              <a:rPr lang="en-US" altLang="en-US" sz="3300" b="1" dirty="0">
                <a:solidFill>
                  <a:srgbClr val="FF0000"/>
                </a:solidFill>
                <a:latin typeface="Verdana" panose="020B0604030504040204" pitchFamily="34" charset="0"/>
                <a:ea typeface="Verdana" panose="020B0604030504040204" pitchFamily="34" charset="0"/>
                <a:cs typeface="Arial" panose="020B0604020202020204" pitchFamily="34" charset="0"/>
              </a:rPr>
              <a:t>Kernel mode </a:t>
            </a:r>
            <a:r>
              <a:rPr lang="en-US" altLang="en-US" sz="3300" dirty="0">
                <a:latin typeface="Verdana" panose="020B0604030504040204" pitchFamily="34" charset="0"/>
                <a:ea typeface="Verdana" panose="020B0604030504040204" pitchFamily="34" charset="0"/>
                <a:cs typeface="Arial" panose="020B0604020202020204" pitchFamily="34" charset="0"/>
              </a:rPr>
              <a:t>(supervisor, kernel, privileged, system mode). </a:t>
            </a:r>
            <a:r>
              <a:rPr lang="en-CA" altLang="en-US" sz="3300" dirty="0">
                <a:latin typeface="Verdana" panose="020B0604030504040204" pitchFamily="34" charset="0"/>
                <a:ea typeface="Verdana" panose="020B0604030504040204" pitchFamily="34" charset="0"/>
                <a:cs typeface="Arial" panose="020B0604020202020204" pitchFamily="34" charset="0"/>
              </a:rPr>
              <a:t>Kernel space is strictly reserved for running the kernel, kernel extensions, and most device drivers</a:t>
            </a:r>
          </a:p>
          <a:p>
            <a:pPr lvl="3" eaLnBrk="1" hangingPunct="1">
              <a:lnSpc>
                <a:spcPct val="90000"/>
              </a:lnSpc>
              <a:buSzTx/>
              <a:buFont typeface="Wingdings" panose="05000000000000000000" pitchFamily="2" charset="2"/>
              <a:buChar char="q"/>
            </a:pP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altLang="en-US" sz="3300" dirty="0">
                <a:latin typeface="Verdana" panose="020B0604030504040204" pitchFamily="34" charset="0"/>
                <a:ea typeface="Verdana" panose="020B0604030504040204" pitchFamily="34" charset="0"/>
                <a:cs typeface="Arial" panose="020B0604020202020204" pitchFamily="34" charset="0"/>
              </a:rPr>
              <a:t>Can execute all machine instructions</a:t>
            </a:r>
          </a:p>
          <a:p>
            <a:pPr lvl="3" eaLnBrk="1" hangingPunct="1">
              <a:lnSpc>
                <a:spcPct val="90000"/>
              </a:lnSpc>
              <a:buSzTx/>
              <a:buFont typeface="Wingdings" panose="05000000000000000000" pitchFamily="2" charset="2"/>
              <a:buChar char="q"/>
            </a:pPr>
            <a:r>
              <a:rPr lang="en-US" altLang="en-US" sz="3300" dirty="0">
                <a:latin typeface="Verdana" panose="020B0604030504040204" pitchFamily="34" charset="0"/>
                <a:ea typeface="Verdana" panose="020B0604030504040204" pitchFamily="34" charset="0"/>
                <a:cs typeface="Arial" panose="020B0604020202020204" pitchFamily="34" charset="0"/>
              </a:rPr>
              <a:t>  Can reference all memory locations</a:t>
            </a:r>
          </a:p>
          <a:p>
            <a:pPr lvl="1">
              <a:buFont typeface="Wingdings" panose="05000000000000000000" pitchFamily="2" charset="2"/>
              <a:buChar char="q"/>
            </a:pPr>
            <a:r>
              <a:rPr lang="en-US" altLang="en-US" sz="3300" b="1" dirty="0" smtClean="0">
                <a:solidFill>
                  <a:srgbClr val="FF0000"/>
                </a:solidFill>
                <a:latin typeface="Verdana" panose="020B0604030504040204" pitchFamily="34" charset="0"/>
                <a:ea typeface="Verdana" panose="020B0604030504040204" pitchFamily="34" charset="0"/>
                <a:cs typeface="Arial" panose="020B0604020202020204" pitchFamily="34" charset="0"/>
              </a:rPr>
              <a:t>User </a:t>
            </a:r>
            <a:r>
              <a:rPr lang="en-US" altLang="en-US" sz="3300" b="1" dirty="0">
                <a:solidFill>
                  <a:srgbClr val="FF0000"/>
                </a:solidFill>
                <a:latin typeface="Verdana" panose="020B0604030504040204" pitchFamily="34" charset="0"/>
                <a:ea typeface="Verdana" panose="020B0604030504040204" pitchFamily="34" charset="0"/>
                <a:cs typeface="Arial" panose="020B0604020202020204" pitchFamily="34" charset="0"/>
              </a:rPr>
              <a:t>mode</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CA" altLang="en-US" sz="3300" dirty="0">
                <a:latin typeface="Verdana" panose="020B0604030504040204" pitchFamily="34" charset="0"/>
                <a:ea typeface="Verdana" panose="020B0604030504040204" pitchFamily="34" charset="0"/>
                <a:cs typeface="Arial" panose="020B0604020202020204" pitchFamily="34" charset="0"/>
              </a:rPr>
              <a:t>User space is the memory area where all user mode applications work and this memory can be swapped out when necessary.</a:t>
            </a:r>
            <a:endParaRPr lang="en-US" altLang="en-US" sz="3300" dirty="0">
              <a:latin typeface="Verdana" panose="020B0604030504040204" pitchFamily="34" charset="0"/>
              <a:ea typeface="Verdana" panose="020B0604030504040204" pitchFamily="34" charset="0"/>
              <a:cs typeface="Arial" panose="020B0604020202020204" pitchFamily="34" charset="0"/>
            </a:endParaRPr>
          </a:p>
          <a:p>
            <a:pPr lvl="3" eaLnBrk="1" hangingPunct="1">
              <a:lnSpc>
                <a:spcPct val="90000"/>
              </a:lnSpc>
              <a:buSzTx/>
              <a:buFont typeface="Wingdings" panose="05000000000000000000" pitchFamily="2" charset="2"/>
              <a:buChar char="q"/>
            </a:pP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altLang="en-US" sz="3300" dirty="0">
                <a:latin typeface="Verdana" panose="020B0604030504040204" pitchFamily="34" charset="0"/>
                <a:ea typeface="Verdana" panose="020B0604030504040204" pitchFamily="34" charset="0"/>
                <a:cs typeface="Arial" panose="020B0604020202020204" pitchFamily="34" charset="0"/>
              </a:rPr>
              <a:t>Can only execute a subset of instructions</a:t>
            </a:r>
          </a:p>
          <a:p>
            <a:pPr lvl="3" eaLnBrk="1" hangingPunct="1">
              <a:lnSpc>
                <a:spcPct val="90000"/>
              </a:lnSpc>
              <a:buSzTx/>
              <a:buFont typeface="Wingdings" panose="05000000000000000000" pitchFamily="2" charset="2"/>
              <a:buChar char="q"/>
            </a:pPr>
            <a:r>
              <a:rPr lang="en-US" altLang="en-US" sz="3300" dirty="0">
                <a:latin typeface="Verdana" panose="020B0604030504040204" pitchFamily="34" charset="0"/>
                <a:ea typeface="Verdana" panose="020B0604030504040204" pitchFamily="34" charset="0"/>
                <a:cs typeface="Arial" panose="020B0604020202020204" pitchFamily="34" charset="0"/>
              </a:rPr>
              <a:t> Can only reference a subset of memory       </a:t>
            </a:r>
          </a:p>
          <a:p>
            <a:pPr lvl="3" eaLnBrk="1" hangingPunct="1">
              <a:lnSpc>
                <a:spcPct val="90000"/>
              </a:lnSpc>
              <a:buSzTx/>
              <a:buFont typeface="Wingdings" panose="05000000000000000000" pitchFamily="2" charset="2"/>
              <a:buNone/>
            </a:pPr>
            <a:r>
              <a:rPr lang="en-US" altLang="en-US" sz="3300" dirty="0">
                <a:latin typeface="Verdana" panose="020B0604030504040204" pitchFamily="34" charset="0"/>
                <a:ea typeface="Verdana" panose="020B0604030504040204" pitchFamily="34" charset="0"/>
                <a:cs typeface="Arial" panose="020B0604020202020204" pitchFamily="34" charset="0"/>
              </a:rPr>
              <a:t>     locations</a:t>
            </a:r>
          </a:p>
          <a:p>
            <a:pPr eaLnBrk="1" hangingPunct="1">
              <a:lnSpc>
                <a:spcPct val="90000"/>
              </a:lnSpc>
            </a:pPr>
            <a:endParaRPr lang="en-US" altLang="en-US" sz="19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26031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Layered Operating system</a:t>
            </a:r>
            <a:endParaRPr lang="en-CA" altLang="en-US" smtClean="0"/>
          </a:p>
        </p:txBody>
      </p:sp>
      <p:pic>
        <p:nvPicPr>
          <p:cNvPr id="37891" name="Picture 6" descr="File:Priv rings.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555" y="2229378"/>
            <a:ext cx="60293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314120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1716088"/>
            <a:ext cx="6927850" cy="440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5" name="Title 1"/>
          <p:cNvSpPr>
            <a:spLocks noGrp="1"/>
          </p:cNvSpPr>
          <p:nvPr>
            <p:ph type="title"/>
          </p:nvPr>
        </p:nvSpPr>
        <p:spPr/>
        <p:txBody>
          <a:bodyPr/>
          <a:lstStyle/>
          <a:p>
            <a:r>
              <a:rPr lang="en-US" altLang="en-US" smtClean="0"/>
              <a:t>Privilege and User Time</a:t>
            </a:r>
          </a:p>
        </p:txBody>
      </p:sp>
      <p:cxnSp>
        <p:nvCxnSpPr>
          <p:cNvPr id="33796" name="Straight Arrow Connector 11"/>
          <p:cNvCxnSpPr>
            <a:cxnSpLocks noChangeShapeType="1"/>
          </p:cNvCxnSpPr>
          <p:nvPr/>
        </p:nvCxnSpPr>
        <p:spPr bwMode="auto">
          <a:xfrm flipH="1">
            <a:off x="6480176" y="3660775"/>
            <a:ext cx="950913"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797" name="Straight Arrow Connector 13"/>
          <p:cNvCxnSpPr>
            <a:cxnSpLocks noChangeShapeType="1"/>
          </p:cNvCxnSpPr>
          <p:nvPr/>
        </p:nvCxnSpPr>
        <p:spPr bwMode="auto">
          <a:xfrm flipH="1">
            <a:off x="5529264" y="2582864"/>
            <a:ext cx="377825" cy="968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798" name="Straight Arrow Connector 15"/>
          <p:cNvCxnSpPr>
            <a:cxnSpLocks noChangeShapeType="1"/>
          </p:cNvCxnSpPr>
          <p:nvPr/>
        </p:nvCxnSpPr>
        <p:spPr bwMode="auto">
          <a:xfrm flipH="1">
            <a:off x="6480175" y="2859088"/>
            <a:ext cx="712788" cy="10604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799" name="TextBox 17"/>
          <p:cNvSpPr txBox="1">
            <a:spLocks noChangeArrowheads="1"/>
          </p:cNvSpPr>
          <p:nvPr/>
        </p:nvSpPr>
        <p:spPr bwMode="auto">
          <a:xfrm>
            <a:off x="5218113" y="2214563"/>
            <a:ext cx="2830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cs typeface="Arial" panose="020B0604020202020204" pitchFamily="34" charset="0"/>
              </a:rPr>
              <a:t>Processor Time</a:t>
            </a:r>
          </a:p>
        </p:txBody>
      </p:sp>
      <p:sp>
        <p:nvSpPr>
          <p:cNvPr id="33800" name="TextBox 18"/>
          <p:cNvSpPr txBox="1">
            <a:spLocks noChangeArrowheads="1"/>
          </p:cNvSpPr>
          <p:nvPr/>
        </p:nvSpPr>
        <p:spPr bwMode="auto">
          <a:xfrm>
            <a:off x="7192963" y="2582864"/>
            <a:ext cx="196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rPr>
              <a:t>Privileged Time</a:t>
            </a:r>
          </a:p>
        </p:txBody>
      </p:sp>
      <p:sp>
        <p:nvSpPr>
          <p:cNvPr id="33801" name="TextBox 19"/>
          <p:cNvSpPr txBox="1">
            <a:spLocks noChangeArrowheads="1"/>
          </p:cNvSpPr>
          <p:nvPr/>
        </p:nvSpPr>
        <p:spPr bwMode="auto">
          <a:xfrm>
            <a:off x="7431089" y="3367089"/>
            <a:ext cx="1360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rPr>
              <a:t>User Time</a:t>
            </a:r>
          </a:p>
        </p:txBody>
      </p:sp>
      <p:sp>
        <p:nvSpPr>
          <p:cNvPr id="10" name="Footer Placeholder 1"/>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268285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r>
              <a:rPr lang="en-US" altLang="en-US" dirty="0" smtClean="0"/>
              <a:t>Privileged and User Time</a:t>
            </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176" y="1497993"/>
            <a:ext cx="6354763" cy="481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1"/>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1061454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Linux Kernel</a:t>
            </a:r>
            <a:endParaRPr lang="en-CA" dirty="0"/>
          </a:p>
        </p:txBody>
      </p:sp>
      <p:sp>
        <p:nvSpPr>
          <p:cNvPr id="4" name="Content Placeholder 3"/>
          <p:cNvSpPr>
            <a:spLocks noGrp="1"/>
          </p:cNvSpPr>
          <p:nvPr>
            <p:ph idx="1"/>
          </p:nvPr>
        </p:nvSpPr>
        <p:spPr/>
        <p:txBody>
          <a:bodyPr/>
          <a:lstStyle/>
          <a:p>
            <a:r>
              <a:rPr lang="en-CA" dirty="0">
                <a:hlinkClick r:id="rId2"/>
              </a:rPr>
              <a:t>https://</a:t>
            </a:r>
            <a:r>
              <a:rPr lang="en-CA" dirty="0" smtClean="0">
                <a:hlinkClick r:id="rId2"/>
              </a:rPr>
              <a:t>github.com/torvalds/linux</a:t>
            </a:r>
            <a:endParaRPr lang="en-CA" dirty="0" smtClean="0"/>
          </a:p>
          <a:p>
            <a:endParaRPr lang="en-CA" dirty="0"/>
          </a:p>
        </p:txBody>
      </p:sp>
    </p:spTree>
    <p:extLst>
      <p:ext uri="{BB962C8B-B14F-4D97-AF65-F5344CB8AC3E}">
        <p14:creationId xmlns:p14="http://schemas.microsoft.com/office/powerpoint/2010/main" val="179860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Kernel Architectures</a:t>
            </a:r>
          </a:p>
        </p:txBody>
      </p:sp>
      <p:grpSp>
        <p:nvGrpSpPr>
          <p:cNvPr id="36867" name="Group 31"/>
          <p:cNvGrpSpPr>
            <a:grpSpLocks/>
          </p:cNvGrpSpPr>
          <p:nvPr/>
        </p:nvGrpSpPr>
        <p:grpSpPr bwMode="auto">
          <a:xfrm>
            <a:off x="6088024" y="3509964"/>
            <a:ext cx="5654675" cy="2943225"/>
            <a:chOff x="2034" y="2172"/>
            <a:chExt cx="3561" cy="1854"/>
          </a:xfrm>
        </p:grpSpPr>
        <p:sp>
          <p:nvSpPr>
            <p:cNvPr id="36882" name="Rectangle 4"/>
            <p:cNvSpPr>
              <a:spLocks noChangeArrowheads="1"/>
            </p:cNvSpPr>
            <p:nvPr/>
          </p:nvSpPr>
          <p:spPr bwMode="auto">
            <a:xfrm flipH="1">
              <a:off x="2612" y="3292"/>
              <a:ext cx="2734" cy="580"/>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kumimoji="0" lang="en-US" altLang="en-US" sz="1200">
                <a:solidFill>
                  <a:schemeClr val="bg2"/>
                </a:solidFill>
                <a:latin typeface="Arial" panose="020B0604020202020204" pitchFamily="34" charset="0"/>
                <a:cs typeface="Arial" panose="020B0604020202020204" pitchFamily="34" charset="0"/>
              </a:endParaRPr>
            </a:p>
          </p:txBody>
        </p:sp>
        <p:sp>
          <p:nvSpPr>
            <p:cNvPr id="36883" name="Rectangle 5"/>
            <p:cNvSpPr>
              <a:spLocks noChangeArrowheads="1"/>
            </p:cNvSpPr>
            <p:nvPr/>
          </p:nvSpPr>
          <p:spPr bwMode="auto">
            <a:xfrm>
              <a:off x="4814" y="3485"/>
              <a:ext cx="426" cy="309"/>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Device </a:t>
              </a:r>
            </a:p>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Drivers</a:t>
              </a:r>
            </a:p>
          </p:txBody>
        </p:sp>
        <p:sp>
          <p:nvSpPr>
            <p:cNvPr id="36884" name="Text Box 6"/>
            <p:cNvSpPr txBox="1">
              <a:spLocks noChangeArrowheads="1"/>
            </p:cNvSpPr>
            <p:nvPr/>
          </p:nvSpPr>
          <p:spPr bwMode="auto">
            <a:xfrm flipH="1">
              <a:off x="3589" y="3454"/>
              <a:ext cx="11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Process Management, </a:t>
              </a:r>
              <a:br>
                <a:rPr kumimoji="0" lang="en-US" altLang="en-US" sz="1200" b="1" dirty="0">
                  <a:solidFill>
                    <a:schemeClr val="bg2"/>
                  </a:solidFill>
                  <a:latin typeface="Arial" panose="020B0604020202020204" pitchFamily="34" charset="0"/>
                  <a:cs typeface="Arial" panose="020B0604020202020204" pitchFamily="34" charset="0"/>
                </a:rPr>
              </a:br>
              <a:r>
                <a:rPr kumimoji="0" lang="en-US" altLang="en-US" sz="1200" b="1" dirty="0">
                  <a:solidFill>
                    <a:schemeClr val="bg2"/>
                  </a:solidFill>
                  <a:latin typeface="Arial" panose="020B0604020202020204" pitchFamily="34" charset="0"/>
                  <a:cs typeface="Arial" panose="020B0604020202020204" pitchFamily="34" charset="0"/>
                </a:rPr>
                <a:t>Memory Management, </a:t>
              </a:r>
            </a:p>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I/O Management, etc.</a:t>
              </a:r>
              <a:endParaRPr kumimoji="0" lang="en-US" altLang="en-US" sz="1600" b="1" dirty="0">
                <a:solidFill>
                  <a:schemeClr val="bg2"/>
                </a:solidFill>
                <a:latin typeface="Arial" panose="020B0604020202020204" pitchFamily="34" charset="0"/>
                <a:cs typeface="Arial" panose="020B0604020202020204" pitchFamily="34" charset="0"/>
              </a:endParaRPr>
            </a:p>
          </p:txBody>
        </p:sp>
        <p:sp>
          <p:nvSpPr>
            <p:cNvPr id="36885" name="Line 7"/>
            <p:cNvSpPr>
              <a:spLocks noChangeShapeType="1"/>
            </p:cNvSpPr>
            <p:nvPr/>
          </p:nvSpPr>
          <p:spPr bwMode="auto">
            <a:xfrm flipH="1">
              <a:off x="2079" y="3138"/>
              <a:ext cx="3516"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6886" name="Rectangle 8"/>
            <p:cNvSpPr>
              <a:spLocks noChangeArrowheads="1"/>
            </p:cNvSpPr>
            <p:nvPr/>
          </p:nvSpPr>
          <p:spPr bwMode="auto">
            <a:xfrm flipH="1">
              <a:off x="4672" y="2660"/>
              <a:ext cx="652" cy="362"/>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X-Windows</a:t>
              </a:r>
            </a:p>
          </p:txBody>
        </p:sp>
        <p:sp>
          <p:nvSpPr>
            <p:cNvPr id="36887" name="Rectangle 9"/>
            <p:cNvSpPr>
              <a:spLocks noChangeArrowheads="1"/>
            </p:cNvSpPr>
            <p:nvPr/>
          </p:nvSpPr>
          <p:spPr bwMode="auto">
            <a:xfrm flipH="1">
              <a:off x="4144" y="2172"/>
              <a:ext cx="670" cy="348"/>
            </a:xfrm>
            <a:prstGeom prst="rect">
              <a:avLst/>
            </a:prstGeom>
            <a:solidFill>
              <a:srgbClr val="33CCCC"/>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Application</a:t>
              </a:r>
            </a:p>
          </p:txBody>
        </p:sp>
        <p:sp>
          <p:nvSpPr>
            <p:cNvPr id="36888" name="Line 10"/>
            <p:cNvSpPr>
              <a:spLocks noChangeShapeType="1"/>
            </p:cNvSpPr>
            <p:nvPr/>
          </p:nvSpPr>
          <p:spPr bwMode="auto">
            <a:xfrm>
              <a:off x="4743" y="2520"/>
              <a:ext cx="106" cy="15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89" name="Line 11"/>
            <p:cNvSpPr>
              <a:spLocks noChangeShapeType="1"/>
            </p:cNvSpPr>
            <p:nvPr/>
          </p:nvSpPr>
          <p:spPr bwMode="auto">
            <a:xfrm flipH="1">
              <a:off x="4530" y="2520"/>
              <a:ext cx="0" cy="7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90" name="Line 12"/>
            <p:cNvSpPr>
              <a:spLocks noChangeShapeType="1"/>
            </p:cNvSpPr>
            <p:nvPr/>
          </p:nvSpPr>
          <p:spPr bwMode="auto">
            <a:xfrm flipH="1">
              <a:off x="4920" y="3022"/>
              <a:ext cx="0" cy="27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91" name="Rectangle 13"/>
            <p:cNvSpPr>
              <a:spLocks noChangeArrowheads="1"/>
            </p:cNvSpPr>
            <p:nvPr/>
          </p:nvSpPr>
          <p:spPr bwMode="auto">
            <a:xfrm flipH="1">
              <a:off x="2612" y="3292"/>
              <a:ext cx="2734" cy="155"/>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System Services</a:t>
              </a:r>
              <a:endParaRPr kumimoji="0" lang="en-US" altLang="en-US" sz="1600" b="1">
                <a:solidFill>
                  <a:schemeClr val="bg2"/>
                </a:solidFill>
                <a:latin typeface="Arial" panose="020B0604020202020204" pitchFamily="34" charset="0"/>
                <a:cs typeface="Arial" panose="020B0604020202020204" pitchFamily="34" charset="0"/>
              </a:endParaRPr>
            </a:p>
          </p:txBody>
        </p:sp>
        <p:sp>
          <p:nvSpPr>
            <p:cNvPr id="36892" name="Text Box 14"/>
            <p:cNvSpPr txBox="1">
              <a:spLocks noChangeArrowheads="1"/>
            </p:cNvSpPr>
            <p:nvPr/>
          </p:nvSpPr>
          <p:spPr bwMode="auto">
            <a:xfrm flipH="1">
              <a:off x="2034" y="300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a:latin typeface="Arial" panose="020B0604020202020204" pitchFamily="34" charset="0"/>
                  <a:cs typeface="Arial" panose="020B0604020202020204" pitchFamily="34" charset="0"/>
                </a:rPr>
                <a:t>User Mode</a:t>
              </a:r>
            </a:p>
            <a:p>
              <a:pPr>
                <a:spcBef>
                  <a:spcPct val="0"/>
                </a:spcBef>
                <a:buClrTx/>
                <a:buSzTx/>
                <a:buFontTx/>
                <a:buNone/>
              </a:pPr>
              <a:r>
                <a:rPr kumimoji="0" lang="en-US" altLang="en-US" sz="1200" b="1">
                  <a:latin typeface="Arial" panose="020B0604020202020204" pitchFamily="34" charset="0"/>
                  <a:cs typeface="Arial" panose="020B0604020202020204" pitchFamily="34" charset="0"/>
                </a:rPr>
                <a:t>Kernel Mode</a:t>
              </a:r>
              <a:endParaRPr kumimoji="0" lang="en-US" altLang="en-US" sz="1600" b="1">
                <a:latin typeface="Arial" panose="020B0604020202020204" pitchFamily="34" charset="0"/>
                <a:cs typeface="Arial" panose="020B0604020202020204" pitchFamily="34" charset="0"/>
              </a:endParaRPr>
            </a:p>
          </p:txBody>
        </p:sp>
        <p:sp>
          <p:nvSpPr>
            <p:cNvPr id="36893" name="Rectangle 15"/>
            <p:cNvSpPr>
              <a:spLocks noChangeArrowheads="1"/>
            </p:cNvSpPr>
            <p:nvPr/>
          </p:nvSpPr>
          <p:spPr bwMode="auto">
            <a:xfrm flipH="1">
              <a:off x="2612" y="3872"/>
              <a:ext cx="2734" cy="154"/>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Hardware Dependent Code</a:t>
              </a:r>
            </a:p>
          </p:txBody>
        </p:sp>
        <p:sp>
          <p:nvSpPr>
            <p:cNvPr id="36894" name="Text Box 16"/>
            <p:cNvSpPr txBox="1">
              <a:spLocks noChangeArrowheads="1"/>
            </p:cNvSpPr>
            <p:nvPr/>
          </p:nvSpPr>
          <p:spPr bwMode="auto">
            <a:xfrm flipH="1">
              <a:off x="3417" y="2453"/>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cs typeface="Arial" panose="020B0604020202020204" pitchFamily="34" charset="0"/>
                </a:rPr>
                <a:t>Linux</a:t>
              </a:r>
            </a:p>
          </p:txBody>
        </p:sp>
      </p:grpSp>
      <p:grpSp>
        <p:nvGrpSpPr>
          <p:cNvPr id="36868" name="Group 32"/>
          <p:cNvGrpSpPr>
            <a:grpSpLocks/>
          </p:cNvGrpSpPr>
          <p:nvPr/>
        </p:nvGrpSpPr>
        <p:grpSpPr bwMode="auto">
          <a:xfrm>
            <a:off x="1348233" y="1408908"/>
            <a:ext cx="5551488" cy="2828925"/>
            <a:chOff x="184" y="659"/>
            <a:chExt cx="3497" cy="1782"/>
          </a:xfrm>
        </p:grpSpPr>
        <p:grpSp>
          <p:nvGrpSpPr>
            <p:cNvPr id="36869" name="Group 18"/>
            <p:cNvGrpSpPr>
              <a:grpSpLocks/>
            </p:cNvGrpSpPr>
            <p:nvPr/>
          </p:nvGrpSpPr>
          <p:grpSpPr bwMode="auto">
            <a:xfrm>
              <a:off x="184" y="659"/>
              <a:ext cx="3497" cy="1782"/>
              <a:chOff x="459" y="1008"/>
              <a:chExt cx="4853" cy="2304"/>
            </a:xfrm>
          </p:grpSpPr>
          <p:sp>
            <p:nvSpPr>
              <p:cNvPr id="36871" name="Rectangle 19"/>
              <p:cNvSpPr>
                <a:spLocks noChangeArrowheads="1"/>
              </p:cNvSpPr>
              <p:nvPr/>
            </p:nvSpPr>
            <p:spPr bwMode="auto">
              <a:xfrm>
                <a:off x="1338" y="2400"/>
                <a:ext cx="3696" cy="720"/>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sz="2000">
                  <a:latin typeface="Arial" panose="020B0604020202020204" pitchFamily="34" charset="0"/>
                  <a:cs typeface="Arial" panose="020B0604020202020204" pitchFamily="34" charset="0"/>
                </a:endParaRPr>
              </a:p>
            </p:txBody>
          </p:sp>
          <p:sp>
            <p:nvSpPr>
              <p:cNvPr id="36872" name="Rectangle 20"/>
              <p:cNvSpPr>
                <a:spLocks noChangeArrowheads="1"/>
              </p:cNvSpPr>
              <p:nvPr/>
            </p:nvSpPr>
            <p:spPr bwMode="auto">
              <a:xfrm>
                <a:off x="1482" y="2640"/>
                <a:ext cx="576" cy="384"/>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Device </a:t>
                </a:r>
              </a:p>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Drivers</a:t>
                </a:r>
              </a:p>
            </p:txBody>
          </p:sp>
          <p:sp>
            <p:nvSpPr>
              <p:cNvPr id="36873" name="Text Box 21"/>
              <p:cNvSpPr txBox="1">
                <a:spLocks noChangeArrowheads="1"/>
              </p:cNvSpPr>
              <p:nvPr/>
            </p:nvSpPr>
            <p:spPr bwMode="auto">
              <a:xfrm>
                <a:off x="2153" y="2561"/>
                <a:ext cx="2750"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Process Management, </a:t>
                </a:r>
                <a:br>
                  <a:rPr kumimoji="0" lang="en-US" altLang="en-US" sz="1200" b="1" dirty="0">
                    <a:solidFill>
                      <a:schemeClr val="bg2"/>
                    </a:solidFill>
                    <a:latin typeface="Arial" panose="020B0604020202020204" pitchFamily="34" charset="0"/>
                    <a:cs typeface="Arial" panose="020B0604020202020204" pitchFamily="34" charset="0"/>
                  </a:rPr>
                </a:br>
                <a:r>
                  <a:rPr kumimoji="0" lang="en-US" altLang="en-US" sz="1200" b="1" dirty="0">
                    <a:solidFill>
                      <a:schemeClr val="bg2"/>
                    </a:solidFill>
                    <a:latin typeface="Arial" panose="020B0604020202020204" pitchFamily="34" charset="0"/>
                    <a:cs typeface="Arial" panose="020B0604020202020204" pitchFamily="34" charset="0"/>
                  </a:rPr>
                  <a:t>Memory Management, </a:t>
                </a:r>
              </a:p>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I/O Management, etc.</a:t>
                </a:r>
                <a:endParaRPr kumimoji="0" lang="en-US" altLang="en-US" sz="1600" b="1" dirty="0">
                  <a:solidFill>
                    <a:schemeClr val="bg2"/>
                  </a:solidFill>
                  <a:latin typeface="Arial" panose="020B0604020202020204" pitchFamily="34" charset="0"/>
                  <a:cs typeface="Arial" panose="020B0604020202020204" pitchFamily="34" charset="0"/>
                </a:endParaRPr>
              </a:p>
            </p:txBody>
          </p:sp>
          <p:sp>
            <p:nvSpPr>
              <p:cNvPr id="36874" name="Line 22"/>
              <p:cNvSpPr>
                <a:spLocks noChangeShapeType="1"/>
              </p:cNvSpPr>
              <p:nvPr/>
            </p:nvSpPr>
            <p:spPr bwMode="auto">
              <a:xfrm>
                <a:off x="474" y="2208"/>
                <a:ext cx="4752"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6875" name="Rectangle 23"/>
              <p:cNvSpPr>
                <a:spLocks noChangeArrowheads="1"/>
              </p:cNvSpPr>
              <p:nvPr/>
            </p:nvSpPr>
            <p:spPr bwMode="auto">
              <a:xfrm>
                <a:off x="459" y="2688"/>
                <a:ext cx="831" cy="432"/>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Win32</a:t>
                </a:r>
              </a:p>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Windowing</a:t>
                </a:r>
              </a:p>
            </p:txBody>
          </p:sp>
          <p:sp>
            <p:nvSpPr>
              <p:cNvPr id="36876" name="Rectangle 24"/>
              <p:cNvSpPr>
                <a:spLocks noChangeArrowheads="1"/>
              </p:cNvSpPr>
              <p:nvPr/>
            </p:nvSpPr>
            <p:spPr bwMode="auto">
              <a:xfrm>
                <a:off x="1530" y="1008"/>
                <a:ext cx="836" cy="415"/>
              </a:xfrm>
              <a:prstGeom prst="rect">
                <a:avLst/>
              </a:prstGeom>
              <a:solidFill>
                <a:srgbClr val="33CCCC"/>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Application</a:t>
                </a:r>
              </a:p>
            </p:txBody>
          </p:sp>
          <p:sp>
            <p:nvSpPr>
              <p:cNvPr id="36877" name="Line 25"/>
              <p:cNvSpPr>
                <a:spLocks noChangeShapeType="1"/>
              </p:cNvSpPr>
              <p:nvPr/>
            </p:nvSpPr>
            <p:spPr bwMode="auto">
              <a:xfrm flipH="1">
                <a:off x="858" y="1440"/>
                <a:ext cx="816" cy="12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78" name="Line 26"/>
              <p:cNvSpPr>
                <a:spLocks noChangeShapeType="1"/>
              </p:cNvSpPr>
              <p:nvPr/>
            </p:nvSpPr>
            <p:spPr bwMode="auto">
              <a:xfrm>
                <a:off x="1818" y="1440"/>
                <a:ext cx="0"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79" name="Rectangle 27"/>
              <p:cNvSpPr>
                <a:spLocks noChangeArrowheads="1"/>
              </p:cNvSpPr>
              <p:nvPr/>
            </p:nvSpPr>
            <p:spPr bwMode="auto">
              <a:xfrm>
                <a:off x="1338" y="2400"/>
                <a:ext cx="3696" cy="192"/>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System Services</a:t>
                </a:r>
                <a:endParaRPr kumimoji="0" lang="en-US" altLang="en-US" sz="1600" b="1">
                  <a:solidFill>
                    <a:schemeClr val="bg2"/>
                  </a:solidFill>
                  <a:latin typeface="Arial" panose="020B0604020202020204" pitchFamily="34" charset="0"/>
                  <a:cs typeface="Arial" panose="020B0604020202020204" pitchFamily="34" charset="0"/>
                </a:endParaRPr>
              </a:p>
            </p:txBody>
          </p:sp>
          <p:sp>
            <p:nvSpPr>
              <p:cNvPr id="36880" name="Text Box 28"/>
              <p:cNvSpPr txBox="1">
                <a:spLocks noChangeArrowheads="1"/>
              </p:cNvSpPr>
              <p:nvPr/>
            </p:nvSpPr>
            <p:spPr bwMode="auto">
              <a:xfrm>
                <a:off x="4352" y="2037"/>
                <a:ext cx="96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a:latin typeface="Arial" panose="020B0604020202020204" pitchFamily="34" charset="0"/>
                    <a:cs typeface="Arial" panose="020B0604020202020204" pitchFamily="34" charset="0"/>
                  </a:rPr>
                  <a:t>User Mode</a:t>
                </a:r>
              </a:p>
              <a:p>
                <a:pPr>
                  <a:spcBef>
                    <a:spcPct val="0"/>
                  </a:spcBef>
                  <a:buClrTx/>
                  <a:buSzTx/>
                  <a:buFontTx/>
                  <a:buNone/>
                </a:pPr>
                <a:r>
                  <a:rPr kumimoji="0" lang="en-US" altLang="en-US" sz="1200" b="1">
                    <a:latin typeface="Arial" panose="020B0604020202020204" pitchFamily="34" charset="0"/>
                    <a:cs typeface="Arial" panose="020B0604020202020204" pitchFamily="34" charset="0"/>
                  </a:rPr>
                  <a:t>Kernel Mode</a:t>
                </a:r>
                <a:endParaRPr kumimoji="0" lang="en-US" altLang="en-US" sz="1600" b="1">
                  <a:latin typeface="Arial" panose="020B0604020202020204" pitchFamily="34" charset="0"/>
                  <a:cs typeface="Arial" panose="020B0604020202020204" pitchFamily="34" charset="0"/>
                </a:endParaRPr>
              </a:p>
            </p:txBody>
          </p:sp>
          <p:sp>
            <p:nvSpPr>
              <p:cNvPr id="36881" name="Rectangle 29"/>
              <p:cNvSpPr>
                <a:spLocks noChangeArrowheads="1"/>
              </p:cNvSpPr>
              <p:nvPr/>
            </p:nvSpPr>
            <p:spPr bwMode="auto">
              <a:xfrm>
                <a:off x="1338" y="3120"/>
                <a:ext cx="3696" cy="192"/>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Hardware Dependent Code</a:t>
                </a:r>
              </a:p>
            </p:txBody>
          </p:sp>
        </p:grpSp>
        <p:sp>
          <p:nvSpPr>
            <p:cNvPr id="36870" name="Text Box 30"/>
            <p:cNvSpPr txBox="1">
              <a:spLocks noChangeArrowheads="1"/>
            </p:cNvSpPr>
            <p:nvPr/>
          </p:nvSpPr>
          <p:spPr bwMode="auto">
            <a:xfrm flipH="1">
              <a:off x="1884" y="1006"/>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cs typeface="Arial" panose="020B0604020202020204" pitchFamily="34" charset="0"/>
                </a:rPr>
                <a:t>Windows</a:t>
              </a:r>
              <a:endParaRPr kumimoji="0" lang="en-US" altLang="en-US">
                <a:solidFill>
                  <a:schemeClr val="bg2"/>
                </a:solidFill>
                <a:latin typeface="Arial" panose="020B0604020202020204" pitchFamily="34" charset="0"/>
                <a:cs typeface="Arial" panose="020B0604020202020204" pitchFamily="34" charset="0"/>
              </a:endParaRPr>
            </a:p>
          </p:txBody>
        </p:sp>
      </p:grpSp>
      <p:sp>
        <p:nvSpPr>
          <p:cNvPr id="31" name="Footer Placeholder 1"/>
          <p:cNvSpPr txBox="1">
            <a:spLocks/>
          </p:cNvSpPr>
          <p:nvPr/>
        </p:nvSpPr>
        <p:spPr>
          <a:xfrm>
            <a:off x="2518472" y="6422828"/>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1614476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smtClean="0"/>
              <a:t>Windows Architecture </a:t>
            </a:r>
          </a:p>
        </p:txBody>
      </p:sp>
      <p:pic>
        <p:nvPicPr>
          <p:cNvPr id="655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4475" y="1436452"/>
            <a:ext cx="68961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txBox="1">
            <a:spLocks/>
          </p:cNvSpPr>
          <p:nvPr/>
        </p:nvSpPr>
        <p:spPr>
          <a:xfrm>
            <a:off x="3948321"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102100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System Services</a:t>
            </a:r>
            <a:endParaRPr lang="en-CA" dirty="0"/>
          </a:p>
        </p:txBody>
      </p:sp>
      <p:sp>
        <p:nvSpPr>
          <p:cNvPr id="3" name="Content Placeholder 2"/>
          <p:cNvSpPr>
            <a:spLocks noGrp="1"/>
          </p:cNvSpPr>
          <p:nvPr>
            <p:ph idx="1"/>
          </p:nvPr>
        </p:nvSpPr>
        <p:spPr/>
        <p:txBody>
          <a:bodyPr/>
          <a:lstStyle/>
          <a:p>
            <a:r>
              <a:rPr lang="en-US" dirty="0"/>
              <a:t>Every system service requires the use of a protected system resource</a:t>
            </a:r>
          </a:p>
          <a:p>
            <a:pPr lvl="1"/>
            <a:r>
              <a:rPr lang="en-US" dirty="0"/>
              <a:t>Only the OS is allowed to execute privileged instructions in kernel mode</a:t>
            </a:r>
          </a:p>
          <a:p>
            <a:pPr lvl="1"/>
            <a:endParaRPr lang="en-US" dirty="0"/>
          </a:p>
          <a:p>
            <a:r>
              <a:rPr lang="en-US" dirty="0"/>
              <a:t>User mode applications can make a request to the OS</a:t>
            </a:r>
          </a:p>
          <a:p>
            <a:pPr lvl="1"/>
            <a:r>
              <a:rPr lang="en-US" dirty="0"/>
              <a:t>The OS provide an interface to its services</a:t>
            </a:r>
          </a:p>
          <a:p>
            <a:pPr lvl="1"/>
            <a:r>
              <a:rPr lang="en-US" dirty="0"/>
              <a:t>This interface, commonly known as </a:t>
            </a:r>
            <a:r>
              <a:rPr lang="en-US" b="1" dirty="0"/>
              <a:t>system calls, </a:t>
            </a:r>
            <a:r>
              <a:rPr lang="en-US" dirty="0"/>
              <a:t>allows requests to system resources to be made by user-level code</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3999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Objectives</a:t>
            </a:r>
          </a:p>
        </p:txBody>
      </p:sp>
      <p:sp>
        <p:nvSpPr>
          <p:cNvPr id="3" name="Content Placeholder 2"/>
          <p:cNvSpPr>
            <a:spLocks noGrp="1"/>
          </p:cNvSpPr>
          <p:nvPr>
            <p:ph idx="1"/>
          </p:nvPr>
        </p:nvSpPr>
        <p:spPr/>
        <p:txBody>
          <a:bodyPr/>
          <a:lstStyle/>
          <a:p>
            <a:pPr lvl="0"/>
            <a:r>
              <a:rPr lang="en-CA" dirty="0" smtClean="0"/>
              <a:t>Describe </a:t>
            </a:r>
            <a:r>
              <a:rPr lang="en-CA" dirty="0"/>
              <a:t>operating system services.</a:t>
            </a:r>
          </a:p>
          <a:p>
            <a:pPr lvl="0"/>
            <a:r>
              <a:rPr lang="en-CA" dirty="0"/>
              <a:t>Describe mechanisms to access operating system services</a:t>
            </a:r>
          </a:p>
          <a:p>
            <a:pPr lvl="0"/>
            <a:r>
              <a:rPr lang="en-CA" dirty="0"/>
              <a:t>Explain how operating systems may be structured.</a:t>
            </a:r>
          </a:p>
          <a:p>
            <a:r>
              <a:rPr lang="en-CA" dirty="0"/>
              <a:t>Analyze the system boot-up process.</a:t>
            </a:r>
          </a:p>
          <a:p>
            <a:r>
              <a:rPr lang="en-CA" dirty="0"/>
              <a:t>Discuss the attack surface presented by modern operating systems.</a:t>
            </a:r>
            <a:endParaRPr lang="en-US" dirty="0"/>
          </a:p>
        </p:txBody>
      </p:sp>
      <p:sp>
        <p:nvSpPr>
          <p:cNvPr id="5" name="Footer Placeholder 4"/>
          <p:cNvSpPr>
            <a:spLocks noGrp="1"/>
          </p:cNvSpPr>
          <p:nvPr>
            <p:ph type="ftr" sz="quarter" idx="11"/>
          </p:nvPr>
        </p:nvSpPr>
        <p:spPr/>
        <p:txBody>
          <a:bodyPr/>
          <a:lstStyle/>
          <a:p>
            <a:r>
              <a:rPr lang="en-US" smtClean="0"/>
              <a:t>ITSC205 Operating Systems Internals. </a:t>
            </a:r>
            <a:endParaRPr lang="en-US" dirty="0"/>
          </a:p>
        </p:txBody>
      </p:sp>
    </p:spTree>
    <p:extLst>
      <p:ext uri="{BB962C8B-B14F-4D97-AF65-F5344CB8AC3E}">
        <p14:creationId xmlns:p14="http://schemas.microsoft.com/office/powerpoint/2010/main" val="131516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19847" y="277813"/>
            <a:ext cx="9991016" cy="576262"/>
          </a:xfrm>
        </p:spPr>
        <p:txBody>
          <a:bodyPr>
            <a:normAutofit fontScale="90000"/>
          </a:bodyPr>
          <a:lstStyle/>
          <a:p>
            <a:pPr eaLnBrk="1" hangingPunct="1"/>
            <a:r>
              <a:rPr lang="en-US" altLang="en-US" dirty="0" smtClean="0"/>
              <a:t>Transition from User to Kernel Mode</a:t>
            </a:r>
          </a:p>
        </p:txBody>
      </p:sp>
      <p:sp>
        <p:nvSpPr>
          <p:cNvPr id="31747" name="Rectangle 4"/>
          <p:cNvSpPr>
            <a:spLocks noGrp="1" noChangeArrowheads="1"/>
          </p:cNvSpPr>
          <p:nvPr>
            <p:ph type="body" idx="4294967295"/>
          </p:nvPr>
        </p:nvSpPr>
        <p:spPr>
          <a:xfrm>
            <a:off x="719847" y="1128713"/>
            <a:ext cx="10603149" cy="4799012"/>
          </a:xfrm>
        </p:spPr>
        <p:txBody>
          <a:bodyPr/>
          <a:lstStyle/>
          <a:p>
            <a:pPr>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Timer to prevent infinite loop / process hogging resources</a:t>
            </a:r>
          </a:p>
          <a:p>
            <a:pPr lvl="1">
              <a:buFont typeface="Wingdings" panose="05000000000000000000" pitchFamily="2" charset="2"/>
              <a:buChar char="q"/>
            </a:pPr>
            <a:r>
              <a:rPr lang="en-US" altLang="en-US" sz="2000" dirty="0">
                <a:latin typeface="Verdana" panose="020B0604030504040204" pitchFamily="34" charset="0"/>
                <a:ea typeface="Verdana" panose="020B0604030504040204" pitchFamily="34" charset="0"/>
                <a:cs typeface="Arial" panose="020B0604020202020204" pitchFamily="34" charset="0"/>
              </a:rPr>
              <a:t>OS traps instruction and validates arguments to system calls</a:t>
            </a:r>
          </a:p>
          <a:p>
            <a:pPr lvl="1">
              <a:buFont typeface="Wingdings" panose="05000000000000000000" pitchFamily="2" charset="2"/>
              <a:buChar char="q"/>
            </a:pPr>
            <a:r>
              <a:rPr lang="en-US" altLang="en-US" sz="2000" dirty="0">
                <a:latin typeface="Verdana" panose="020B0604030504040204" pitchFamily="34" charset="0"/>
                <a:ea typeface="Verdana" panose="020B0604030504040204" pitchFamily="34" charset="0"/>
                <a:cs typeface="Arial" panose="020B0604020202020204" pitchFamily="34" charset="0"/>
              </a:rPr>
              <a:t>Set interrupt after specific period</a:t>
            </a:r>
          </a:p>
          <a:p>
            <a:pPr lvl="1">
              <a:buFont typeface="Wingdings" panose="05000000000000000000" pitchFamily="2" charset="2"/>
              <a:buChar char="q"/>
            </a:pPr>
            <a:r>
              <a:rPr lang="en-US" altLang="en-US" sz="2000" dirty="0">
                <a:latin typeface="Verdana" panose="020B0604030504040204" pitchFamily="34" charset="0"/>
                <a:ea typeface="Verdana" panose="020B0604030504040204" pitchFamily="34" charset="0"/>
                <a:cs typeface="Arial" panose="020B0604020202020204" pitchFamily="34" charset="0"/>
              </a:rPr>
              <a:t>Operating system decrements counter</a:t>
            </a:r>
          </a:p>
          <a:p>
            <a:pPr lvl="1">
              <a:buFont typeface="Wingdings" panose="05000000000000000000" pitchFamily="2" charset="2"/>
              <a:buChar char="q"/>
            </a:pPr>
            <a:r>
              <a:rPr lang="en-US" altLang="en-US" sz="2000" dirty="0">
                <a:latin typeface="Verdana" panose="020B0604030504040204" pitchFamily="34" charset="0"/>
                <a:ea typeface="Verdana" panose="020B0604030504040204" pitchFamily="34" charset="0"/>
                <a:cs typeface="Arial" panose="020B0604020202020204" pitchFamily="34" charset="0"/>
              </a:rPr>
              <a:t>When counter zero generate an interrupt</a:t>
            </a:r>
          </a:p>
          <a:p>
            <a:pPr lvl="1">
              <a:buFont typeface="Wingdings" panose="05000000000000000000" pitchFamily="2" charset="2"/>
              <a:buChar char="q"/>
            </a:pPr>
            <a:r>
              <a:rPr lang="en-US" altLang="en-US" sz="2000" dirty="0">
                <a:latin typeface="Verdana" panose="020B0604030504040204" pitchFamily="34" charset="0"/>
                <a:ea typeface="Verdana" panose="020B0604030504040204" pitchFamily="34" charset="0"/>
                <a:cs typeface="Arial" panose="020B0604020202020204" pitchFamily="34" charset="0"/>
              </a:rPr>
              <a:t>Set up before scheduling process to regain control or terminate program that exceeds allotted time</a:t>
            </a: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856038"/>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2201826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endParaRPr lang="en-CA"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6250" y="1555777"/>
            <a:ext cx="9607550" cy="4416374"/>
          </a:xfrm>
        </p:spPr>
      </p:pic>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338281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788" y="3268664"/>
            <a:ext cx="7772400" cy="1362075"/>
          </a:xfrm>
        </p:spPr>
        <p:txBody>
          <a:bodyPr>
            <a:normAutofit fontScale="90000"/>
          </a:bodyPr>
          <a:lstStyle/>
          <a:p>
            <a:pPr algn="ctr">
              <a:defRPr/>
            </a:pPr>
            <a:r>
              <a:rPr lang="fr-CA" dirty="0" smtClean="0"/>
              <a:t>Operating system structure</a:t>
            </a:r>
            <a:endParaRPr lang="fr-CA" dirty="0"/>
          </a:p>
        </p:txBody>
      </p:sp>
      <p:sp>
        <p:nvSpPr>
          <p:cNvPr id="3" name="Footer Placeholder 2"/>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196515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5540" y="340807"/>
            <a:ext cx="8229600" cy="576262"/>
          </a:xfrm>
        </p:spPr>
        <p:txBody>
          <a:bodyPr>
            <a:noAutofit/>
          </a:bodyPr>
          <a:lstStyle/>
          <a:p>
            <a:pPr eaLnBrk="1" hangingPunct="1"/>
            <a:r>
              <a:rPr lang="en-US" altLang="en-US" sz="4000" dirty="0"/>
              <a:t>Implementation</a:t>
            </a:r>
          </a:p>
        </p:txBody>
      </p:sp>
      <p:sp>
        <p:nvSpPr>
          <p:cNvPr id="43011" name="Rectangle 3"/>
          <p:cNvSpPr>
            <a:spLocks noGrp="1" noChangeArrowheads="1"/>
          </p:cNvSpPr>
          <p:nvPr>
            <p:ph type="body" idx="1"/>
          </p:nvPr>
        </p:nvSpPr>
        <p:spPr>
          <a:xfrm>
            <a:off x="1375540" y="1122364"/>
            <a:ext cx="9791813" cy="4530725"/>
          </a:xfrm>
        </p:spPr>
        <p:txBody>
          <a:bodyPr>
            <a:normAutofit fontScale="70000" lnSpcReduction="20000"/>
          </a:bodyPr>
          <a:lstStyle/>
          <a:p>
            <a:pPr>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Much variation</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Early OSes in assembly language</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Then system programming languages like Algol, PL/1</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Now C, C++</a:t>
            </a:r>
          </a:p>
          <a:p>
            <a:pPr>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Actually usually a mix of languages</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Lowest levels in assembly</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Main body in C</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Systems programs in C, C++</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Scripting languages like PERL, Python, shell scripts</a:t>
            </a:r>
          </a:p>
          <a:p>
            <a:pPr>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More high-level language easier to</a:t>
            </a:r>
            <a:r>
              <a:rPr lang="en-US" altLang="en-US" sz="34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 port </a:t>
            </a:r>
            <a:r>
              <a:rPr lang="en-US" altLang="en-US" sz="3400" dirty="0" smtClean="0">
                <a:latin typeface="Verdana" panose="020B0604030504040204" pitchFamily="34" charset="0"/>
                <a:ea typeface="Verdana" panose="020B0604030504040204" pitchFamily="34" charset="0"/>
                <a:cs typeface="Arial" panose="020B0604020202020204" pitchFamily="34" charset="0"/>
              </a:rPr>
              <a:t>to other hardware</a:t>
            </a:r>
          </a:p>
          <a:p>
            <a:pPr lvl="1">
              <a:buFont typeface="Wingdings" panose="05000000000000000000" pitchFamily="2" charset="2"/>
              <a:buChar char="q"/>
            </a:pPr>
            <a:r>
              <a:rPr lang="en-US" altLang="en-US" sz="3400" dirty="0" smtClean="0">
                <a:latin typeface="Verdana" panose="020B0604030504040204" pitchFamily="34" charset="0"/>
                <a:ea typeface="Verdana" panose="020B0604030504040204" pitchFamily="34" charset="0"/>
                <a:cs typeface="Arial" panose="020B0604020202020204" pitchFamily="34" charset="0"/>
              </a:rPr>
              <a:t>But slower</a:t>
            </a:r>
          </a:p>
          <a:p>
            <a:pPr>
              <a:buFont typeface="Wingdings" panose="05000000000000000000" pitchFamily="2" charset="2"/>
              <a:buChar char="q"/>
            </a:pPr>
            <a:r>
              <a:rPr lang="en-US" altLang="en-US" sz="3400" b="1" dirty="0" smtClean="0">
                <a:solidFill>
                  <a:srgbClr val="FF0000"/>
                </a:solidFill>
                <a:latin typeface="Verdana" panose="020B0604030504040204" pitchFamily="34" charset="0"/>
                <a:ea typeface="Verdana" panose="020B0604030504040204" pitchFamily="34" charset="0"/>
                <a:cs typeface="Arial" panose="020B0604020202020204" pitchFamily="34" charset="0"/>
              </a:rPr>
              <a:t>Emulation</a:t>
            </a:r>
            <a:r>
              <a:rPr lang="en-US" altLang="en-US" sz="3400" dirty="0" smtClean="0">
                <a:latin typeface="Verdana" panose="020B0604030504040204" pitchFamily="34" charset="0"/>
                <a:ea typeface="Verdana" panose="020B0604030504040204" pitchFamily="34" charset="0"/>
                <a:cs typeface="Arial" panose="020B0604020202020204" pitchFamily="34" charset="0"/>
              </a:rPr>
              <a:t> can allow an OS to run on non-native hardware</a:t>
            </a:r>
          </a:p>
          <a:p>
            <a:pPr>
              <a:buFont typeface="Monotype Sorts" pitchFamily="-84" charset="2"/>
              <a:buNone/>
            </a:pPr>
            <a:endParaRPr lang="en-US" altLang="en-US" dirty="0" smtClean="0"/>
          </a:p>
          <a:p>
            <a:pPr>
              <a:buFont typeface="Monotype Sorts" pitchFamily="-84" charset="2"/>
              <a:buNone/>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512213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383478" y="439804"/>
            <a:ext cx="769778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58775" indent="-358775" defTabSz="719138">
              <a:spcBef>
                <a:spcPct val="35000"/>
              </a:spcBef>
              <a:buClr>
                <a:srgbClr val="993300"/>
              </a:buClr>
              <a:buSzPct val="90000"/>
              <a:buFont typeface="Monotype Sorts" pitchFamily="-84" charset="2"/>
              <a:buChar char="n"/>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1pPr>
            <a:lvl2pPr marL="742950" indent="-285750" defTabSz="719138">
              <a:spcBef>
                <a:spcPct val="35000"/>
              </a:spcBef>
              <a:buClr>
                <a:srgbClr val="CC6600"/>
              </a:buClr>
              <a:buSzPct val="80000"/>
              <a:buFont typeface="Monotype Sorts" pitchFamily="-84" charset="2"/>
              <a:buChar char="l"/>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2pPr>
            <a:lvl3pPr marL="1143000" indent="-228600" defTabSz="719138">
              <a:spcBef>
                <a:spcPct val="35000"/>
              </a:spcBef>
              <a:buClr>
                <a:srgbClr val="009900"/>
              </a:buClr>
              <a:buSzPct val="75000"/>
              <a:buFont typeface="Webdings" panose="05030102010509060703" pitchFamily="18" charset="2"/>
              <a:buChar char="4"/>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3pPr>
            <a:lvl4pPr marL="1600200" indent="-228600" defTabSz="719138">
              <a:spcBef>
                <a:spcPct val="35000"/>
              </a:spcBef>
              <a:buClr>
                <a:schemeClr val="hlink"/>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4pPr>
            <a:lvl5pPr marL="2057400" indent="-228600" defTabSz="719138">
              <a:spcBef>
                <a:spcPct val="35000"/>
              </a:spcBef>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5pPr>
            <a:lvl6pPr marL="25146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6pPr>
            <a:lvl7pPr marL="29718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7pPr>
            <a:lvl8pPr marL="34290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8pPr>
            <a:lvl9pPr marL="38862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GB" altLang="en-US" sz="3600" b="1" dirty="0">
                <a:solidFill>
                  <a:schemeClr val="tx2"/>
                </a:solidFill>
                <a:latin typeface="Arial" panose="020B0604020202020204" pitchFamily="34" charset="0"/>
                <a:cs typeface="Arial" panose="020B0604020202020204" pitchFamily="34" charset="0"/>
              </a:rPr>
              <a:t> </a:t>
            </a:r>
            <a:r>
              <a:rPr kumimoji="0" lang="en-GB" altLang="en-US" sz="4000" dirty="0">
                <a:latin typeface="Verdana" panose="020B0604030504040204" pitchFamily="34" charset="0"/>
                <a:ea typeface="Verdana" panose="020B0604030504040204" pitchFamily="34" charset="0"/>
                <a:cs typeface="Arial" panose="020B0604020202020204" pitchFamily="34" charset="0"/>
              </a:rPr>
              <a:t>Kernel Implementation</a:t>
            </a:r>
          </a:p>
        </p:txBody>
      </p:sp>
      <p:sp>
        <p:nvSpPr>
          <p:cNvPr id="23556" name="Rectangle 3"/>
          <p:cNvSpPr>
            <a:spLocks noChangeArrowheads="1"/>
          </p:cNvSpPr>
          <p:nvPr/>
        </p:nvSpPr>
        <p:spPr bwMode="auto">
          <a:xfrm>
            <a:off x="1134186" y="1341200"/>
            <a:ext cx="10110988"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503238" indent="-431800" defTabSz="719138">
              <a:spcBef>
                <a:spcPct val="35000"/>
              </a:spcBef>
              <a:buClr>
                <a:srgbClr val="993300"/>
              </a:buClr>
              <a:buSzPct val="90000"/>
              <a:buFont typeface="Monotype Sorts" pitchFamily="-84" charset="2"/>
              <a:buChar char="n"/>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1pPr>
            <a:lvl2pPr marL="790575" indent="-431800" defTabSz="719138">
              <a:spcBef>
                <a:spcPct val="35000"/>
              </a:spcBef>
              <a:buClr>
                <a:srgbClr val="CC6600"/>
              </a:buClr>
              <a:buSzPct val="80000"/>
              <a:buFont typeface="Monotype Sorts" pitchFamily="-84" charset="2"/>
              <a:buChar char="l"/>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2pPr>
            <a:lvl3pPr marL="1143000" indent="-228600" defTabSz="719138">
              <a:spcBef>
                <a:spcPct val="35000"/>
              </a:spcBef>
              <a:buClr>
                <a:srgbClr val="009900"/>
              </a:buClr>
              <a:buSzPct val="75000"/>
              <a:buFont typeface="Webdings" pitchFamily="18" charset="2"/>
              <a:buChar char="4"/>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3pPr>
            <a:lvl4pPr marL="1600200" indent="-228600" defTabSz="719138">
              <a:spcBef>
                <a:spcPct val="35000"/>
              </a:spcBef>
              <a:buClr>
                <a:schemeClr val="hlink"/>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4pPr>
            <a:lvl5pPr marL="2057400" indent="-228600" defTabSz="719138">
              <a:spcBef>
                <a:spcPct val="35000"/>
              </a:spcBef>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5pPr>
            <a:lvl6pPr marL="25146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6pPr>
            <a:lvl7pPr marL="29718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7pPr>
            <a:lvl8pPr marL="34290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8pPr>
            <a:lvl9pPr marL="38862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itchFamily="-84" charset="0"/>
                <a:ea typeface="MS PGothic" pitchFamily="34" charset="-128"/>
              </a:defRPr>
            </a:lvl9pPr>
          </a:lstStyle>
          <a:p>
            <a:pPr marL="71438" indent="0">
              <a:lnSpc>
                <a:spcPct val="90000"/>
              </a:lnSpc>
              <a:spcBef>
                <a:spcPct val="20000"/>
              </a:spcBef>
              <a:buClr>
                <a:schemeClr val="tx2"/>
              </a:buClr>
              <a:buSzPct val="70000"/>
              <a:buNone/>
              <a:defRPr/>
            </a:pPr>
            <a:r>
              <a:rPr kumimoji="0" lang="en-GB" altLang="en-US" sz="2400" dirty="0">
                <a:latin typeface="Verdana" panose="020B0604030504040204" pitchFamily="34" charset="0"/>
                <a:ea typeface="Verdana" panose="020B0604030504040204" pitchFamily="34" charset="0"/>
                <a:cs typeface="Arial" pitchFamily="34" charset="0"/>
              </a:rPr>
              <a:t>1. </a:t>
            </a:r>
            <a:r>
              <a:rPr kumimoji="0" lang="en-GB" altLang="en-US" sz="2800" dirty="0">
                <a:solidFill>
                  <a:srgbClr val="FF0000"/>
                </a:solidFill>
                <a:latin typeface="Verdana" panose="020B0604030504040204" pitchFamily="34" charset="0"/>
                <a:ea typeface="Verdana" panose="020B0604030504040204" pitchFamily="34" charset="0"/>
                <a:cs typeface="Arial" pitchFamily="34" charset="0"/>
              </a:rPr>
              <a:t>Monolithic Kernel</a:t>
            </a:r>
          </a:p>
          <a:p>
            <a:pPr lvl="1" eaLnBrk="1" hangingPunct="1">
              <a:lnSpc>
                <a:spcPct val="90000"/>
              </a:lnSpc>
              <a:spcBef>
                <a:spcPct val="20000"/>
              </a:spcBef>
              <a:buClr>
                <a:srgbClr val="FF0000"/>
              </a:buClr>
              <a:buSzPct val="70000"/>
              <a:buFont typeface="Wingdings" panose="05000000000000000000" pitchFamily="2" charset="2"/>
              <a:buChar char="Ø"/>
              <a:defRPr/>
            </a:pPr>
            <a:r>
              <a:rPr kumimoji="0" lang="en-GB" altLang="en-US" sz="2800" dirty="0">
                <a:latin typeface="Verdana" panose="020B0604030504040204" pitchFamily="34" charset="0"/>
                <a:ea typeface="Verdana" panose="020B0604030504040204" pitchFamily="34" charset="0"/>
                <a:cs typeface="Arial" pitchFamily="34" charset="0"/>
              </a:rPr>
              <a:t>All operating system’s functions &amp; drivers are compiled into one large kernel</a:t>
            </a:r>
          </a:p>
          <a:p>
            <a:pPr lvl="1" eaLnBrk="1" hangingPunct="1">
              <a:lnSpc>
                <a:spcPct val="90000"/>
              </a:lnSpc>
              <a:spcBef>
                <a:spcPct val="20000"/>
              </a:spcBef>
              <a:buClr>
                <a:srgbClr val="FF0000"/>
              </a:buClr>
              <a:buSzPct val="70000"/>
              <a:buFont typeface="Wingdings" panose="05000000000000000000" pitchFamily="2" charset="2"/>
              <a:buChar char="Ø"/>
              <a:defRPr/>
            </a:pPr>
            <a:r>
              <a:rPr kumimoji="0" lang="en-GB" altLang="en-US" sz="2800" dirty="0">
                <a:latin typeface="Verdana" panose="020B0604030504040204" pitchFamily="34" charset="0"/>
                <a:ea typeface="Verdana" panose="020B0604030504040204" pitchFamily="34" charset="0"/>
                <a:cs typeface="Arial" pitchFamily="34" charset="0"/>
              </a:rPr>
              <a:t>Fast &amp; efficient</a:t>
            </a:r>
          </a:p>
          <a:p>
            <a:pPr lvl="1" eaLnBrk="1" hangingPunct="1">
              <a:lnSpc>
                <a:spcPct val="90000"/>
              </a:lnSpc>
              <a:spcBef>
                <a:spcPct val="20000"/>
              </a:spcBef>
              <a:buClr>
                <a:srgbClr val="FF0000"/>
              </a:buClr>
              <a:buSzPct val="70000"/>
              <a:buFont typeface="Wingdings" panose="05000000000000000000" pitchFamily="2" charset="2"/>
              <a:buChar char="Ø"/>
              <a:defRPr/>
            </a:pPr>
            <a:r>
              <a:rPr kumimoji="0" lang="en-GB" altLang="en-US" sz="2800" dirty="0">
                <a:latin typeface="Verdana" panose="020B0604030504040204" pitchFamily="34" charset="0"/>
                <a:ea typeface="Verdana" panose="020B0604030504040204" pitchFamily="34" charset="0"/>
                <a:cs typeface="Arial" pitchFamily="34" charset="0"/>
              </a:rPr>
              <a:t>More work to accommodate hardware changes</a:t>
            </a:r>
          </a:p>
          <a:p>
            <a:pPr lvl="1" eaLnBrk="1" hangingPunct="1">
              <a:lnSpc>
                <a:spcPct val="90000"/>
              </a:lnSpc>
              <a:spcBef>
                <a:spcPct val="20000"/>
              </a:spcBef>
              <a:buClr>
                <a:srgbClr val="FF0000"/>
              </a:buClr>
              <a:buSzPct val="70000"/>
              <a:buFont typeface="Wingdings" panose="05000000000000000000" pitchFamily="2" charset="2"/>
              <a:buChar char="Ø"/>
              <a:defRPr/>
            </a:pPr>
            <a:r>
              <a:rPr kumimoji="0" lang="en-GB" altLang="en-US" sz="2800" dirty="0">
                <a:latin typeface="Verdana" panose="020B0604030504040204" pitchFamily="34" charset="0"/>
                <a:ea typeface="Verdana" panose="020B0604030504040204" pitchFamily="34" charset="0"/>
                <a:cs typeface="Arial" pitchFamily="34" charset="0"/>
              </a:rPr>
              <a:t>Changes in the code can damage the kernel</a:t>
            </a:r>
          </a:p>
          <a:p>
            <a:pPr lvl="1" eaLnBrk="1" hangingPunct="1">
              <a:lnSpc>
                <a:spcPct val="90000"/>
              </a:lnSpc>
              <a:spcBef>
                <a:spcPct val="20000"/>
              </a:spcBef>
              <a:buClr>
                <a:srgbClr val="FF0000"/>
              </a:buClr>
              <a:buSzPct val="70000"/>
              <a:buFont typeface="Wingdings" panose="05000000000000000000" pitchFamily="2" charset="2"/>
              <a:buChar char="Ø"/>
              <a:defRPr/>
            </a:pPr>
            <a:r>
              <a:rPr kumimoji="0" lang="en-GB" altLang="en-US" sz="2800" dirty="0">
                <a:latin typeface="Verdana" panose="020B0604030504040204" pitchFamily="34" charset="0"/>
                <a:ea typeface="Verdana" panose="020B0604030504040204" pitchFamily="34" charset="0"/>
                <a:cs typeface="Arial" pitchFamily="34" charset="0"/>
                <a:hlinkClick r:id="rId3"/>
              </a:rPr>
              <a:t>https://en.wikipedia.org/wiki/Monolithic_kernel</a:t>
            </a:r>
            <a:endParaRPr kumimoji="0" lang="en-GB" altLang="en-US" sz="2800" dirty="0">
              <a:latin typeface="Verdana" panose="020B0604030504040204" pitchFamily="34" charset="0"/>
              <a:ea typeface="Verdana" panose="020B0604030504040204" pitchFamily="34" charset="0"/>
              <a:cs typeface="Arial" pitchFamily="34" charset="0"/>
            </a:endParaRPr>
          </a:p>
          <a:p>
            <a:pPr marL="71438" indent="0">
              <a:lnSpc>
                <a:spcPct val="90000"/>
              </a:lnSpc>
              <a:spcBef>
                <a:spcPct val="20000"/>
              </a:spcBef>
              <a:buClr>
                <a:schemeClr val="hlink"/>
              </a:buClr>
              <a:buSzPct val="70000"/>
              <a:buNone/>
              <a:defRPr/>
            </a:pPr>
            <a:endParaRPr kumimoji="0" lang="en-GB" altLang="en-US" sz="2000" dirty="0">
              <a:latin typeface="Verdana" panose="020B0604030504040204" pitchFamily="34" charset="0"/>
              <a:ea typeface="Verdana" panose="020B060403050404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595227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690688"/>
            <a:ext cx="10515600" cy="4351338"/>
          </a:xfrm>
        </p:spPr>
        <p:txBody>
          <a:bodyPr>
            <a:normAutofit lnSpcReduction="10000"/>
          </a:bodyPr>
          <a:lstStyle/>
          <a:p>
            <a:pPr marL="71438" indent="0">
              <a:spcBef>
                <a:spcPct val="20000"/>
              </a:spcBef>
              <a:buClr>
                <a:schemeClr val="hlink"/>
              </a:buClr>
              <a:buSzPct val="70000"/>
              <a:buNone/>
              <a:defRPr/>
            </a:pPr>
            <a:r>
              <a:rPr lang="en-GB" altLang="en-US" dirty="0" smtClean="0">
                <a:latin typeface="Verdana" panose="020B0604030504040204" pitchFamily="34" charset="0"/>
                <a:ea typeface="Verdana" panose="020B0604030504040204" pitchFamily="34" charset="0"/>
                <a:cs typeface="Arial" pitchFamily="34" charset="0"/>
              </a:rPr>
              <a:t>2. </a:t>
            </a:r>
            <a:r>
              <a:rPr lang="en-GB" altLang="en-US" dirty="0" smtClean="0">
                <a:solidFill>
                  <a:srgbClr val="FF0000"/>
                </a:solidFill>
                <a:latin typeface="Verdana" panose="020B0604030504040204" pitchFamily="34" charset="0"/>
                <a:ea typeface="Verdana" panose="020B0604030504040204" pitchFamily="34" charset="0"/>
                <a:cs typeface="Arial" pitchFamily="34" charset="0"/>
              </a:rPr>
              <a:t>Microkernel</a:t>
            </a:r>
            <a:endParaRPr lang="en-GB" altLang="en-US" dirty="0">
              <a:solidFill>
                <a:srgbClr val="FF0000"/>
              </a:solidFill>
              <a:latin typeface="Verdana" panose="020B0604030504040204" pitchFamily="34" charset="0"/>
              <a:ea typeface="Verdana" panose="020B0604030504040204" pitchFamily="34" charset="0"/>
              <a:cs typeface="Arial" pitchFamily="34" charset="0"/>
            </a:endParaRPr>
          </a:p>
          <a:p>
            <a:pPr lvl="1">
              <a:spcBef>
                <a:spcPct val="20000"/>
              </a:spcBef>
              <a:buClr>
                <a:srgbClr val="FF0000"/>
              </a:buClr>
              <a:buSzPct val="70000"/>
              <a:buFont typeface="Wingdings" panose="05000000000000000000" pitchFamily="2" charset="2"/>
              <a:buChar char="Ø"/>
              <a:defRPr/>
            </a:pPr>
            <a:r>
              <a:rPr lang="en-GB" altLang="en-US" dirty="0">
                <a:latin typeface="Verdana" panose="020B0604030504040204" pitchFamily="34" charset="0"/>
                <a:ea typeface="Verdana" panose="020B0604030504040204" pitchFamily="34" charset="0"/>
                <a:cs typeface="Arial" pitchFamily="34" charset="0"/>
              </a:rPr>
              <a:t>Kernel has minimal functionality</a:t>
            </a:r>
          </a:p>
          <a:p>
            <a:pPr lvl="1">
              <a:spcBef>
                <a:spcPct val="20000"/>
              </a:spcBef>
              <a:buClr>
                <a:srgbClr val="FF0000"/>
              </a:buClr>
              <a:buSzPct val="70000"/>
              <a:buFont typeface="Wingdings" panose="05000000000000000000" pitchFamily="2" charset="2"/>
              <a:buChar char="Ø"/>
              <a:defRPr/>
            </a:pPr>
            <a:r>
              <a:rPr lang="en-GB" altLang="en-US" dirty="0" smtClean="0">
                <a:latin typeface="Verdana" panose="020B0604030504040204" pitchFamily="34" charset="0"/>
                <a:ea typeface="Verdana" panose="020B0604030504040204" pitchFamily="34" charset="0"/>
                <a:cs typeface="Arial" pitchFamily="34" charset="0"/>
              </a:rPr>
              <a:t>File systems, Device drivers and Applications Programs are modules in user mode</a:t>
            </a:r>
            <a:endParaRPr lang="en-GB" altLang="en-US" dirty="0">
              <a:latin typeface="Verdana" panose="020B0604030504040204" pitchFamily="34" charset="0"/>
              <a:ea typeface="Verdana" panose="020B0604030504040204" pitchFamily="34" charset="0"/>
              <a:cs typeface="Arial" pitchFamily="34" charset="0"/>
            </a:endParaRPr>
          </a:p>
          <a:p>
            <a:pPr lvl="1">
              <a:spcBef>
                <a:spcPct val="20000"/>
              </a:spcBef>
              <a:buClr>
                <a:srgbClr val="FF0000"/>
              </a:buClr>
              <a:buSzPct val="70000"/>
              <a:buFont typeface="Wingdings" panose="05000000000000000000" pitchFamily="2" charset="2"/>
              <a:buChar char="Ø"/>
              <a:defRPr/>
            </a:pPr>
            <a:r>
              <a:rPr lang="en-US" altLang="en-US" dirty="0" smtClean="0">
                <a:latin typeface="Verdana" panose="020B0604030504040204" pitchFamily="34" charset="0"/>
                <a:ea typeface="Verdana" panose="020B0604030504040204" pitchFamily="34" charset="0"/>
                <a:cs typeface="Arial" panose="020B0604020202020204" pitchFamily="34" charset="0"/>
              </a:rPr>
              <a:t>Microkernel </a:t>
            </a:r>
            <a:r>
              <a:rPr lang="en-US" altLang="en-US" dirty="0">
                <a:latin typeface="Verdana" panose="020B0604030504040204" pitchFamily="34" charset="0"/>
                <a:ea typeface="Verdana" panose="020B0604030504040204" pitchFamily="34" charset="0"/>
                <a:cs typeface="Arial" panose="020B0604020202020204" pitchFamily="34" charset="0"/>
              </a:rPr>
              <a:t>implements </a:t>
            </a:r>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message passing </a:t>
            </a:r>
            <a:r>
              <a:rPr lang="en-US" altLang="en-US" dirty="0">
                <a:latin typeface="Verdana" panose="020B0604030504040204" pitchFamily="34" charset="0"/>
                <a:ea typeface="Verdana" panose="020B0604030504040204" pitchFamily="34" charset="0"/>
                <a:cs typeface="Arial" panose="020B0604020202020204" pitchFamily="34" charset="0"/>
              </a:rPr>
              <a:t>technique to communicate programs running in user mode</a:t>
            </a:r>
          </a:p>
          <a:p>
            <a:pPr marL="71438" indent="0">
              <a:spcBef>
                <a:spcPct val="20000"/>
              </a:spcBef>
              <a:buClr>
                <a:schemeClr val="hlink"/>
              </a:buClr>
              <a:buSzPct val="70000"/>
              <a:buNone/>
              <a:defRPr/>
            </a:pPr>
            <a:r>
              <a:rPr lang="en-GB" altLang="en-US" dirty="0" smtClean="0">
                <a:latin typeface="Verdana" panose="020B0604030504040204" pitchFamily="34" charset="0"/>
                <a:ea typeface="Verdana" panose="020B0604030504040204" pitchFamily="34" charset="0"/>
                <a:cs typeface="Arial" pitchFamily="34" charset="0"/>
              </a:rPr>
              <a:t>3</a:t>
            </a:r>
            <a:r>
              <a:rPr lang="en-GB" altLang="en-US" dirty="0">
                <a:latin typeface="Verdana" panose="020B0604030504040204" pitchFamily="34" charset="0"/>
                <a:ea typeface="Verdana" panose="020B0604030504040204" pitchFamily="34" charset="0"/>
                <a:cs typeface="Arial" pitchFamily="34" charset="0"/>
              </a:rPr>
              <a:t>. </a:t>
            </a:r>
            <a:r>
              <a:rPr lang="en-GB" altLang="en-US" dirty="0">
                <a:solidFill>
                  <a:srgbClr val="FF0000"/>
                </a:solidFill>
                <a:latin typeface="Verdana" panose="020B0604030504040204" pitchFamily="34" charset="0"/>
                <a:ea typeface="Verdana" panose="020B0604030504040204" pitchFamily="34" charset="0"/>
                <a:cs typeface="Arial" pitchFamily="34" charset="0"/>
              </a:rPr>
              <a:t>Modules – loadable kernel modules</a:t>
            </a:r>
          </a:p>
          <a:p>
            <a:pPr lvl="1">
              <a:spcBef>
                <a:spcPct val="20000"/>
              </a:spcBef>
              <a:buClr>
                <a:srgbClr val="FF0000"/>
              </a:buClr>
              <a:buSzPct val="70000"/>
              <a:buFont typeface="Wingdings" panose="05000000000000000000" pitchFamily="2" charset="2"/>
              <a:buChar char="Ø"/>
              <a:defRPr/>
            </a:pPr>
            <a:r>
              <a:rPr lang="en-GB" altLang="en-US" dirty="0">
                <a:latin typeface="Verdana" panose="020B0604030504040204" pitchFamily="34" charset="0"/>
                <a:ea typeface="Verdana" panose="020B0604030504040204" pitchFamily="34" charset="0"/>
                <a:cs typeface="Arial" pitchFamily="34" charset="0"/>
              </a:rPr>
              <a:t>The most common design in modern OS</a:t>
            </a:r>
          </a:p>
          <a:p>
            <a:pPr marL="71438" indent="0">
              <a:spcBef>
                <a:spcPct val="20000"/>
              </a:spcBef>
              <a:buClr>
                <a:srgbClr val="FF0000"/>
              </a:buClr>
              <a:buSzPct val="70000"/>
              <a:buNone/>
              <a:defRPr/>
            </a:pPr>
            <a:r>
              <a:rPr lang="en-GB" altLang="en-US" dirty="0">
                <a:latin typeface="Verdana" panose="020B0604030504040204" pitchFamily="34" charset="0"/>
                <a:ea typeface="Verdana" panose="020B0604030504040204" pitchFamily="34" charset="0"/>
                <a:cs typeface="Arial" pitchFamily="34" charset="0"/>
              </a:rPr>
              <a:t>4. </a:t>
            </a:r>
            <a:r>
              <a:rPr lang="en-GB" altLang="en-US" dirty="0">
                <a:solidFill>
                  <a:srgbClr val="FF0000"/>
                </a:solidFill>
                <a:latin typeface="Verdana" panose="020B0604030504040204" pitchFamily="34" charset="0"/>
                <a:ea typeface="Verdana" panose="020B0604030504040204" pitchFamily="34" charset="0"/>
                <a:cs typeface="Arial" pitchFamily="34" charset="0"/>
              </a:rPr>
              <a:t>Hybrid Structures. </a:t>
            </a:r>
            <a:r>
              <a:rPr lang="en-GB" altLang="en-US" dirty="0">
                <a:latin typeface="Verdana" panose="020B0604030504040204" pitchFamily="34" charset="0"/>
                <a:ea typeface="Verdana" panose="020B0604030504040204" pitchFamily="34" charset="0"/>
                <a:cs typeface="Arial" pitchFamily="34" charset="0"/>
              </a:rPr>
              <a:t>It combines above structures</a:t>
            </a:r>
          </a:p>
          <a:p>
            <a:pPr marL="71438" indent="0">
              <a:spcBef>
                <a:spcPct val="20000"/>
              </a:spcBef>
              <a:buClr>
                <a:srgbClr val="FF0000"/>
              </a:buClr>
              <a:buSzPct val="70000"/>
              <a:buNone/>
              <a:defRPr/>
            </a:pPr>
            <a:r>
              <a:rPr lang="en-GB" altLang="en-US" dirty="0">
                <a:latin typeface="Verdana" panose="020B0604030504040204" pitchFamily="34" charset="0"/>
                <a:ea typeface="Verdana" panose="020B0604030504040204" pitchFamily="34" charset="0"/>
                <a:cs typeface="Arial" pitchFamily="34" charset="0"/>
              </a:rPr>
              <a:t>Monolithic, Microkernel and Modules Kernel</a:t>
            </a:r>
            <a:endParaRPr lang="en-GB" altLang="en-US" sz="2000" dirty="0">
              <a:latin typeface="Verdana" panose="020B0604030504040204" pitchFamily="34" charset="0"/>
              <a:ea typeface="Verdana" panose="020B0604030504040204" pitchFamily="34" charset="0"/>
              <a:cs typeface="Arial" pitchFamily="34" charset="0"/>
            </a:endParaRPr>
          </a:p>
          <a:p>
            <a:pPr marL="71438" indent="0">
              <a:spcBef>
                <a:spcPct val="20000"/>
              </a:spcBef>
              <a:buClr>
                <a:srgbClr val="FF0000"/>
              </a:buClr>
              <a:buSzPct val="70000"/>
              <a:buNone/>
              <a:defRPr/>
            </a:pPr>
            <a:r>
              <a:rPr lang="en-GB" altLang="en-US" sz="2000" dirty="0">
                <a:latin typeface="Verdana" panose="020B0604030504040204" pitchFamily="34" charset="0"/>
                <a:ea typeface="Verdana" panose="020B0604030504040204" pitchFamily="34" charset="0"/>
                <a:cs typeface="Arial" pitchFamily="34" charset="0"/>
                <a:hlinkClick r:id="rId3"/>
              </a:rPr>
              <a:t>https://en.wikipedia.org/wiki/Monolithic_kernel</a:t>
            </a:r>
            <a:endParaRPr lang="en-GB" altLang="en-US" sz="2000" dirty="0">
              <a:latin typeface="Verdana" panose="020B0604030504040204" pitchFamily="34" charset="0"/>
              <a:ea typeface="Verdana" panose="020B0604030504040204" pitchFamily="34" charset="0"/>
              <a:cs typeface="Arial" pitchFamily="34" charset="0"/>
            </a:endParaRPr>
          </a:p>
          <a:p>
            <a:pPr marL="71438" indent="0">
              <a:spcBef>
                <a:spcPct val="20000"/>
              </a:spcBef>
              <a:buClr>
                <a:srgbClr val="FF0000"/>
              </a:buClr>
              <a:buSzPct val="70000"/>
              <a:buNone/>
              <a:defRPr/>
            </a:pPr>
            <a:endParaRPr lang="en-GB" altLang="en-US" sz="2000" dirty="0">
              <a:latin typeface="Verdana" panose="020B0604030504040204" pitchFamily="34" charset="0"/>
              <a:ea typeface="Verdana" panose="020B0604030504040204" pitchFamily="34" charset="0"/>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7"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58775" indent="-358775" defTabSz="719138">
              <a:spcBef>
                <a:spcPct val="35000"/>
              </a:spcBef>
              <a:buClr>
                <a:srgbClr val="993300"/>
              </a:buClr>
              <a:buSzPct val="90000"/>
              <a:buFont typeface="Monotype Sorts" pitchFamily="-84" charset="2"/>
              <a:buChar char="n"/>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1pPr>
            <a:lvl2pPr marL="742950" indent="-285750" defTabSz="719138">
              <a:spcBef>
                <a:spcPct val="35000"/>
              </a:spcBef>
              <a:buClr>
                <a:srgbClr val="CC6600"/>
              </a:buClr>
              <a:buSzPct val="80000"/>
              <a:buFont typeface="Monotype Sorts" pitchFamily="-84" charset="2"/>
              <a:buChar char="l"/>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2pPr>
            <a:lvl3pPr marL="1143000" indent="-228600" defTabSz="719138">
              <a:spcBef>
                <a:spcPct val="35000"/>
              </a:spcBef>
              <a:buClr>
                <a:srgbClr val="009900"/>
              </a:buClr>
              <a:buSzPct val="75000"/>
              <a:buFont typeface="Webdings" panose="05030102010509060703" pitchFamily="18" charset="2"/>
              <a:buChar char="4"/>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3pPr>
            <a:lvl4pPr marL="1600200" indent="-228600" defTabSz="719138">
              <a:spcBef>
                <a:spcPct val="35000"/>
              </a:spcBef>
              <a:buClr>
                <a:schemeClr val="hlink"/>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4pPr>
            <a:lvl5pPr marL="2057400" indent="-228600" defTabSz="719138">
              <a:spcBef>
                <a:spcPct val="35000"/>
              </a:spcBef>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5pPr>
            <a:lvl6pPr marL="25146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6pPr>
            <a:lvl7pPr marL="29718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7pPr>
            <a:lvl8pPr marL="34290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8pPr>
            <a:lvl9pPr marL="38862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GB" altLang="en-US" sz="3600" b="1" dirty="0">
                <a:solidFill>
                  <a:schemeClr val="tx2"/>
                </a:solidFill>
                <a:latin typeface="Arial" panose="020B0604020202020204" pitchFamily="34" charset="0"/>
                <a:cs typeface="Arial" panose="020B0604020202020204" pitchFamily="34" charset="0"/>
              </a:rPr>
              <a:t> </a:t>
            </a:r>
            <a:r>
              <a:rPr kumimoji="0" lang="en-GB" altLang="en-US" sz="4000" dirty="0">
                <a:latin typeface="Verdana" panose="020B0604030504040204" pitchFamily="34" charset="0"/>
                <a:ea typeface="Verdana" panose="020B0604030504040204" pitchFamily="34" charset="0"/>
                <a:cs typeface="Arial" panose="020B0604020202020204" pitchFamily="34" charset="0"/>
              </a:rPr>
              <a:t>Kernel Implementation</a:t>
            </a:r>
          </a:p>
        </p:txBody>
      </p:sp>
    </p:spTree>
    <p:extLst>
      <p:ext uri="{BB962C8B-B14F-4D97-AF65-F5344CB8AC3E}">
        <p14:creationId xmlns:p14="http://schemas.microsoft.com/office/powerpoint/2010/main" val="294350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59149" y="292101"/>
            <a:ext cx="9094551" cy="576263"/>
          </a:xfrm>
        </p:spPr>
        <p:txBody>
          <a:bodyPr>
            <a:normAutofit fontScale="90000"/>
          </a:bodyPr>
          <a:lstStyle/>
          <a:p>
            <a:pPr eaLnBrk="1" hangingPunct="1"/>
            <a:r>
              <a:rPr lang="en-US" altLang="en-US" dirty="0" smtClean="0"/>
              <a:t>Monolithic Unix System Structure</a:t>
            </a:r>
          </a:p>
        </p:txBody>
      </p:sp>
      <p:pic>
        <p:nvPicPr>
          <p:cNvPr id="471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4" y="1374776"/>
            <a:ext cx="692308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txBox="1">
            <a:spLocks/>
          </p:cNvSpPr>
          <p:nvPr/>
        </p:nvSpPr>
        <p:spPr>
          <a:xfrm>
            <a:off x="4444973"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1230401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smtClean="0"/>
              <a:t>Monolithic and Microkernel</a:t>
            </a: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31" y="629056"/>
            <a:ext cx="10452573" cy="5574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593401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Microkernel System Structure </a:t>
            </a:r>
            <a:endParaRPr lang="en-US" altLang="en-US" sz="2400"/>
          </a:p>
        </p:txBody>
      </p:sp>
      <p:pic>
        <p:nvPicPr>
          <p:cNvPr id="52227" name="Picture 2" descr="2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7291" y="1435811"/>
            <a:ext cx="9837418" cy="475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407634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ltLang="en-US" dirty="0" smtClean="0"/>
              <a:t>Microkernel System Structure </a:t>
            </a:r>
            <a:endParaRPr lang="en-US" altLang="en-US" sz="2400" dirty="0"/>
          </a:p>
        </p:txBody>
      </p:sp>
      <p:sp>
        <p:nvSpPr>
          <p:cNvPr id="50179" name="Rectangle 3"/>
          <p:cNvSpPr>
            <a:spLocks noGrp="1" noChangeArrowheads="1"/>
          </p:cNvSpPr>
          <p:nvPr>
            <p:ph type="body" idx="4294967295"/>
          </p:nvPr>
        </p:nvSpPr>
        <p:spPr>
          <a:xfrm>
            <a:off x="960834" y="1358653"/>
            <a:ext cx="10270332" cy="4114800"/>
          </a:xfrm>
        </p:spPr>
        <p:txBody>
          <a:bodyPr>
            <a:noAutofit/>
          </a:bodyPr>
          <a:lstStyle/>
          <a:p>
            <a:pPr eaLnBrk="1" hangingPunct="1">
              <a:buFont typeface="Wingdings" panose="05000000000000000000" pitchFamily="2" charset="2"/>
              <a:buChar char="q"/>
              <a:defRPr/>
            </a:pPr>
            <a:r>
              <a:rPr lang="en-US" altLang="en-US" sz="2400" dirty="0" smtClean="0">
                <a:latin typeface="Verdana" panose="020B0604030504040204" pitchFamily="34" charset="0"/>
                <a:ea typeface="Verdana" panose="020B0604030504040204" pitchFamily="34" charset="0"/>
                <a:cs typeface="Arial" panose="020B0604020202020204" pitchFamily="34" charset="0"/>
              </a:rPr>
              <a:t>Benefits:</a:t>
            </a:r>
          </a:p>
          <a:p>
            <a:pPr lvl="1"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anose="020B0604020202020204" pitchFamily="34" charset="0"/>
              </a:rPr>
              <a:t>Easier to extend the operating system</a:t>
            </a:r>
          </a:p>
          <a:p>
            <a:pPr lvl="1"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anose="020B0604020202020204" pitchFamily="34" charset="0"/>
              </a:rPr>
              <a:t>Easier to port the operating system to new architectures</a:t>
            </a:r>
          </a:p>
          <a:p>
            <a:pPr lvl="1"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anose="020B0604020202020204" pitchFamily="34" charset="0"/>
              </a:rPr>
              <a:t>More reliable (less code is running in kernel mode)</a:t>
            </a:r>
          </a:p>
          <a:p>
            <a:pPr lvl="1" eaLnBrk="1" hangingPunct="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anose="020B0604020202020204" pitchFamily="34" charset="0"/>
              </a:rPr>
              <a:t>More </a:t>
            </a:r>
            <a:r>
              <a:rPr lang="en-US" altLang="en-US" dirty="0" smtClean="0">
                <a:latin typeface="Verdana" panose="020B0604030504040204" pitchFamily="34" charset="0"/>
                <a:ea typeface="Verdana" panose="020B0604030504040204" pitchFamily="34" charset="0"/>
                <a:cs typeface="Arial" panose="020B0604020202020204" pitchFamily="34" charset="0"/>
              </a:rPr>
              <a:t>secure</a:t>
            </a:r>
          </a:p>
          <a:p>
            <a:pPr>
              <a:buFont typeface="Wingdings" panose="05000000000000000000" pitchFamily="2" charset="2"/>
              <a:buChar char="q"/>
              <a:defRPr/>
            </a:pPr>
            <a:r>
              <a:rPr lang="en-US" altLang="en-US" sz="2400" dirty="0">
                <a:latin typeface="Verdana" panose="020B0604030504040204" pitchFamily="34" charset="0"/>
                <a:ea typeface="Verdana" panose="020B0604030504040204" pitchFamily="34" charset="0"/>
                <a:cs typeface="Arial" panose="020B0604020202020204" pitchFamily="34" charset="0"/>
              </a:rPr>
              <a:t>Disadvantage:</a:t>
            </a:r>
          </a:p>
          <a:p>
            <a:pPr lvl="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anose="020B0604020202020204" pitchFamily="34" charset="0"/>
              </a:rPr>
              <a:t>Performance is affected due to increased system-function overhead. More traps needed due to message passing </a:t>
            </a:r>
          </a:p>
          <a:p>
            <a:pPr>
              <a:buFont typeface="Wingdings" panose="05000000000000000000" pitchFamily="2" charset="2"/>
              <a:buChar char="q"/>
              <a:defRPr/>
            </a:pPr>
            <a:r>
              <a:rPr lang="en-US" altLang="en-US" sz="2400" dirty="0">
                <a:latin typeface="Verdana" panose="020B0604030504040204" pitchFamily="34" charset="0"/>
                <a:ea typeface="Verdana" panose="020B0604030504040204" pitchFamily="34" charset="0"/>
                <a:cs typeface="Arial" panose="020B0604020202020204" pitchFamily="34" charset="0"/>
              </a:rPr>
              <a:t>E.g. </a:t>
            </a:r>
            <a:r>
              <a:rPr lang="en-US" altLang="en-US" sz="2400" b="1" u="sng" dirty="0">
                <a:latin typeface="Verdana" panose="020B0604030504040204" pitchFamily="34" charset="0"/>
                <a:ea typeface="Verdana" panose="020B0604030504040204" pitchFamily="34" charset="0"/>
                <a:cs typeface="Arial" panose="020B0604020202020204" pitchFamily="34" charset="0"/>
              </a:rPr>
              <a:t>Darwin kernel </a:t>
            </a:r>
            <a:r>
              <a:rPr lang="en-US" altLang="en-US" sz="2400" dirty="0">
                <a:latin typeface="Verdana" panose="020B0604030504040204" pitchFamily="34" charset="0"/>
                <a:ea typeface="Verdana" panose="020B0604030504040204" pitchFamily="34" charset="0"/>
                <a:cs typeface="Arial" panose="020B0604020202020204" pitchFamily="34" charset="0"/>
              </a:rPr>
              <a:t>component of </a:t>
            </a:r>
            <a:r>
              <a:rPr lang="en-US" altLang="en-US" sz="2400" dirty="0" err="1">
                <a:latin typeface="Verdana" panose="020B0604030504040204" pitchFamily="34" charset="0"/>
                <a:ea typeface="Verdana" panose="020B0604030504040204" pitchFamily="34" charset="0"/>
                <a:cs typeface="Arial" panose="020B0604020202020204" pitchFamily="34" charset="0"/>
              </a:rPr>
              <a:t>M</a:t>
            </a:r>
            <a:r>
              <a:rPr lang="en-US" altLang="en-US" sz="2400" dirty="0" err="1" smtClean="0">
                <a:latin typeface="Verdana" panose="020B0604030504040204" pitchFamily="34" charset="0"/>
                <a:ea typeface="Verdana" panose="020B0604030504040204" pitchFamily="34" charset="0"/>
                <a:cs typeface="Arial" panose="020B0604020202020204" pitchFamily="34" charset="0"/>
              </a:rPr>
              <a:t>acOs</a:t>
            </a:r>
            <a:r>
              <a:rPr lang="en-US" altLang="en-US" sz="2400" dirty="0" smtClean="0">
                <a:latin typeface="Verdana" panose="020B0604030504040204" pitchFamily="34" charset="0"/>
                <a:ea typeface="Verdana" panose="020B0604030504040204" pitchFamily="34" charset="0"/>
                <a:cs typeface="Arial" panose="020B0604020202020204" pitchFamily="34" charset="0"/>
              </a:rPr>
              <a:t> , </a:t>
            </a:r>
            <a:r>
              <a:rPr lang="en-US" altLang="en-US" sz="2400" dirty="0" err="1">
                <a:latin typeface="Verdana" panose="020B0604030504040204" pitchFamily="34" charset="0"/>
                <a:ea typeface="Verdana" panose="020B0604030504040204" pitchFamily="34" charset="0"/>
                <a:cs typeface="Arial" panose="020B0604020202020204" pitchFamily="34" charset="0"/>
              </a:rPr>
              <a:t>iOs</a:t>
            </a:r>
            <a:r>
              <a:rPr lang="en-US" altLang="en-US" sz="2400" dirty="0">
                <a:latin typeface="Verdana" panose="020B0604030504040204" pitchFamily="34" charset="0"/>
                <a:ea typeface="Verdana" panose="020B0604030504040204" pitchFamily="34" charset="0"/>
                <a:cs typeface="Arial" panose="020B0604020202020204" pitchFamily="34" charset="0"/>
              </a:rPr>
              <a:t> and </a:t>
            </a:r>
            <a:r>
              <a:rPr lang="en-US" altLang="en-US" sz="2400" b="1" dirty="0">
                <a:latin typeface="Verdana" panose="020B0604030504040204" pitchFamily="34" charset="0"/>
                <a:ea typeface="Verdana" panose="020B0604030504040204" pitchFamily="34" charset="0"/>
                <a:cs typeface="Arial" panose="020B0604020202020204" pitchFamily="34" charset="0"/>
              </a:rPr>
              <a:t>QNX </a:t>
            </a:r>
            <a:r>
              <a:rPr lang="en-US" altLang="en-US" sz="2400" dirty="0">
                <a:latin typeface="Verdana" panose="020B0604030504040204" pitchFamily="34" charset="0"/>
                <a:ea typeface="Verdana" panose="020B0604030504040204" pitchFamily="34" charset="0"/>
                <a:cs typeface="Arial" panose="020B0604020202020204" pitchFamily="34" charset="0"/>
              </a:rPr>
              <a:t>Neutrino real time operating system provides services for </a:t>
            </a:r>
            <a:r>
              <a:rPr lang="en-US" altLang="en-US" sz="2400" dirty="0">
                <a:solidFill>
                  <a:srgbClr val="FF0000"/>
                </a:solidFill>
                <a:latin typeface="Verdana" panose="020B0604030504040204" pitchFamily="34" charset="0"/>
                <a:ea typeface="Verdana" panose="020B0604030504040204" pitchFamily="34" charset="0"/>
                <a:cs typeface="Arial" panose="020B0604020202020204" pitchFamily="34" charset="0"/>
              </a:rPr>
              <a:t>message </a:t>
            </a:r>
            <a:r>
              <a:rPr lang="en-US" altLang="en-US" sz="2400" dirty="0" smtClean="0">
                <a:solidFill>
                  <a:srgbClr val="FF0000"/>
                </a:solidFill>
                <a:latin typeface="Verdana" panose="020B0604030504040204" pitchFamily="34" charset="0"/>
                <a:ea typeface="Verdana" panose="020B0604030504040204" pitchFamily="34" charset="0"/>
                <a:cs typeface="Arial" panose="020B0604020202020204" pitchFamily="34" charset="0"/>
              </a:rPr>
              <a:t>passing. </a:t>
            </a:r>
            <a:r>
              <a:rPr lang="en-US" altLang="en-US" sz="2400" dirty="0" smtClean="0">
                <a:latin typeface="Verdana" panose="020B0604030504040204" pitchFamily="34" charset="0"/>
                <a:ea typeface="Verdana" panose="020B0604030504040204" pitchFamily="34" charset="0"/>
                <a:cs typeface="Arial" panose="020B0604020202020204" pitchFamily="34" charset="0"/>
              </a:rPr>
              <a:t>QNX implemented in vehicles such as Ford</a:t>
            </a:r>
            <a:endParaRPr lang="en-US" altLang="en-US" sz="2400" dirty="0">
              <a:latin typeface="Verdana" panose="020B0604030504040204" pitchFamily="34" charset="0"/>
              <a:ea typeface="Verdana" panose="020B0604030504040204" pitchFamily="34" charset="0"/>
              <a:cs typeface="Arial" panose="020B0604020202020204" pitchFamily="34" charset="0"/>
            </a:endParaRPr>
          </a:p>
          <a:p>
            <a:pPr lvl="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Arial" panose="020B0604020202020204" pitchFamily="34" charset="0"/>
                <a:hlinkClick r:id="rId3"/>
              </a:rPr>
              <a:t>https://</a:t>
            </a:r>
            <a:r>
              <a:rPr lang="en-US" altLang="en-US" dirty="0" smtClean="0">
                <a:latin typeface="Verdana" panose="020B0604030504040204" pitchFamily="34" charset="0"/>
                <a:ea typeface="Verdana" panose="020B0604030504040204" pitchFamily="34" charset="0"/>
                <a:cs typeface="Arial" panose="020B0604020202020204" pitchFamily="34" charset="0"/>
                <a:hlinkClick r:id="rId3"/>
              </a:rPr>
              <a:t>en.wikipedia.org/wiki/QNX</a:t>
            </a:r>
            <a:endParaRPr lang="en-US" altLang="en-US" dirty="0" smtClean="0">
              <a:latin typeface="Verdana" panose="020B0604030504040204" pitchFamily="34" charset="0"/>
              <a:ea typeface="Verdana" panose="020B0604030504040204" pitchFamily="34" charset="0"/>
              <a:cs typeface="Arial" panose="020B0604020202020204" pitchFamily="34" charset="0"/>
            </a:endParaRPr>
          </a:p>
          <a:p>
            <a:pPr marL="457200" lvl="1" indent="0">
              <a:buNone/>
              <a:defRPr/>
            </a:pPr>
            <a:endParaRPr lang="en-US" altLang="en-US" dirty="0" smtClean="0">
              <a:latin typeface="Verdana" panose="020B0604030504040204" pitchFamily="34" charset="0"/>
              <a:ea typeface="Verdana" panose="020B0604030504040204" pitchFamily="34" charset="0"/>
              <a:cs typeface="Arial" panose="020B0604020202020204" pitchFamily="34" charset="0"/>
            </a:endParaRPr>
          </a:p>
          <a:p>
            <a:pPr marL="57150" indent="0">
              <a:buNone/>
              <a:defRPr/>
            </a:pPr>
            <a:endParaRPr lang="en-US" altLang="en-US" sz="2400" dirty="0" smtClean="0">
              <a:latin typeface="Arial" panose="020B0604020202020204" pitchFamily="34" charset="0"/>
              <a:cs typeface="Arial" panose="020B0604020202020204" pitchFamily="34" charset="0"/>
            </a:endParaRPr>
          </a:p>
        </p:txBody>
      </p:sp>
      <p:sp>
        <p:nvSpPr>
          <p:cNvPr id="50180" name="Footer Placeholder 3"/>
          <p:cNvSpPr>
            <a:spLocks noGrp="1"/>
          </p:cNvSpPr>
          <p:nvPr>
            <p:ph type="ftr" sz="quarter" idx="4294967295"/>
          </p:nvPr>
        </p:nvSpPr>
        <p:spPr bwMode="auto">
          <a:xfrm>
            <a:off x="3696511" y="6105525"/>
            <a:ext cx="3939364"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CA" altLang="en-US" sz="1200" dirty="0" smtClean="0">
                <a:latin typeface="Verdana" panose="020B0604030504040204" pitchFamily="34" charset="0"/>
                <a:cs typeface="Arial" panose="020B0604020202020204" pitchFamily="34" charset="0"/>
              </a:rPr>
              <a:t>ITSC205 Operating Systems Internals. </a:t>
            </a:r>
            <a:endParaRPr kumimoji="0" lang="en-US" altLang="en-US" sz="1200" dirty="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13223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Services</a:t>
            </a:r>
            <a:endParaRPr lang="en-CA" dirty="0"/>
          </a:p>
        </p:txBody>
      </p:sp>
      <p:sp>
        <p:nvSpPr>
          <p:cNvPr id="3" name="Content Placeholder 2"/>
          <p:cNvSpPr>
            <a:spLocks noGrp="1"/>
          </p:cNvSpPr>
          <p:nvPr>
            <p:ph idx="1"/>
          </p:nvPr>
        </p:nvSpPr>
        <p:spPr/>
        <p:txBody>
          <a:bodyPr>
            <a:normAutofit/>
          </a:bodyPr>
          <a:lstStyle/>
          <a:p>
            <a:r>
              <a:rPr lang="en-GB" altLang="en-US" dirty="0"/>
              <a:t>Program execution</a:t>
            </a:r>
          </a:p>
          <a:p>
            <a:r>
              <a:rPr lang="en-GB" altLang="en-US" dirty="0"/>
              <a:t>I/O operation</a:t>
            </a:r>
          </a:p>
          <a:p>
            <a:r>
              <a:rPr lang="en-GB" altLang="en-US" dirty="0"/>
              <a:t>File system manipulation</a:t>
            </a:r>
          </a:p>
          <a:p>
            <a:r>
              <a:rPr lang="en-GB" altLang="en-US" dirty="0"/>
              <a:t>Communications</a:t>
            </a:r>
          </a:p>
          <a:p>
            <a:r>
              <a:rPr lang="en-GB" altLang="en-US" dirty="0"/>
              <a:t>Error Detection</a:t>
            </a:r>
          </a:p>
          <a:p>
            <a:r>
              <a:rPr lang="en-GB" altLang="en-US" dirty="0"/>
              <a:t>Resource Allocation</a:t>
            </a:r>
          </a:p>
          <a:p>
            <a:r>
              <a:rPr lang="en-GB" altLang="en-US" dirty="0"/>
              <a:t>Accounting</a:t>
            </a:r>
          </a:p>
          <a:p>
            <a:r>
              <a:rPr lang="en-GB" altLang="en-US" dirty="0"/>
              <a:t>Protection and Security</a:t>
            </a:r>
            <a:endParaRPr lang="en-US" altLang="en-US"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914674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OS</a:t>
            </a:r>
            <a:endParaRPr lang="en-CA" dirty="0"/>
          </a:p>
        </p:txBody>
      </p:sp>
      <p:sp>
        <p:nvSpPr>
          <p:cNvPr id="3" name="Content Placeholder 2"/>
          <p:cNvSpPr>
            <a:spLocks noGrp="1"/>
          </p:cNvSpPr>
          <p:nvPr>
            <p:ph idx="1"/>
          </p:nvPr>
        </p:nvSpPr>
        <p:spPr/>
        <p:txBody>
          <a:bodyPr/>
          <a:lstStyle/>
          <a:p>
            <a:r>
              <a:rPr lang="en-US" dirty="0"/>
              <a:t>Hybrid (Modular) kernels</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904" y="2309246"/>
            <a:ext cx="5594192" cy="3938558"/>
          </a:xfrm>
          <a:prstGeom prst="rect">
            <a:avLst/>
          </a:prstGeom>
        </p:spPr>
      </p:pic>
    </p:spTree>
    <p:extLst>
      <p:ext uri="{BB962C8B-B14F-4D97-AF65-F5344CB8AC3E}">
        <p14:creationId xmlns:p14="http://schemas.microsoft.com/office/powerpoint/2010/main" val="2618538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smtClean="0"/>
              <a:t>Hybrid Systems</a:t>
            </a:r>
          </a:p>
        </p:txBody>
      </p:sp>
      <p:sp>
        <p:nvSpPr>
          <p:cNvPr id="56323" name="Rectangle 3"/>
          <p:cNvSpPr>
            <a:spLocks noGrp="1" noChangeArrowheads="1"/>
          </p:cNvSpPr>
          <p:nvPr>
            <p:ph type="body" idx="1"/>
          </p:nvPr>
        </p:nvSpPr>
        <p:spPr>
          <a:xfrm>
            <a:off x="838200" y="1461886"/>
            <a:ext cx="10515600" cy="4530725"/>
          </a:xfrm>
        </p:spPr>
        <p:txBody>
          <a:bodyPr>
            <a:noAutofit/>
          </a:bodyPr>
          <a:lstStyle/>
          <a:p>
            <a:pPr>
              <a:buFont typeface="Wingdings" panose="05000000000000000000" pitchFamily="2" charset="2"/>
              <a:buChar char="q"/>
            </a:pPr>
            <a:r>
              <a:rPr lang="en-US" altLang="en-US" sz="2400" dirty="0" smtClean="0">
                <a:solidFill>
                  <a:srgbClr val="FF0000"/>
                </a:solidFill>
                <a:latin typeface="Verdana" panose="020B0604030504040204" pitchFamily="34" charset="0"/>
                <a:ea typeface="Verdana" panose="020B0604030504040204" pitchFamily="34" charset="0"/>
                <a:cs typeface="Arial" panose="020B0604020202020204" pitchFamily="34" charset="0"/>
              </a:rPr>
              <a:t>Hybrid kernel structures </a:t>
            </a:r>
            <a:r>
              <a:rPr lang="en-US" altLang="en-US" sz="2400" dirty="0" smtClean="0">
                <a:latin typeface="Verdana" panose="020B0604030504040204" pitchFamily="34" charset="0"/>
                <a:ea typeface="Verdana" panose="020B0604030504040204" pitchFamily="34" charset="0"/>
                <a:cs typeface="Arial" panose="020B0604020202020204" pitchFamily="34" charset="0"/>
              </a:rPr>
              <a:t>combines multiple approaches to address performance, security, usability needs. The following are examples of hybrid systems:</a:t>
            </a:r>
          </a:p>
          <a:p>
            <a:pPr lvl="1">
              <a:buFont typeface="Wingdings" panose="05000000000000000000" pitchFamily="2" charset="2"/>
              <a:buChar char="q"/>
            </a:pP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Linux</a:t>
            </a:r>
            <a:r>
              <a:rPr lang="en-US" altLang="en-US" dirty="0" smtClean="0">
                <a:latin typeface="Verdana" panose="020B0604030504040204" pitchFamily="34" charset="0"/>
                <a:ea typeface="Verdana" panose="020B0604030504040204" pitchFamily="34" charset="0"/>
                <a:cs typeface="Arial" panose="020B0604020202020204" pitchFamily="34" charset="0"/>
              </a:rPr>
              <a:t> and Solaris are </a:t>
            </a: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monolithic</a:t>
            </a:r>
            <a:r>
              <a:rPr lang="en-US" altLang="en-US" dirty="0" smtClean="0">
                <a:latin typeface="Verdana" panose="020B0604030504040204" pitchFamily="34" charset="0"/>
                <a:ea typeface="Verdana" panose="020B0604030504040204" pitchFamily="34" charset="0"/>
                <a:cs typeface="Arial" panose="020B0604020202020204" pitchFamily="34" charset="0"/>
              </a:rPr>
              <a:t> because the OS is in a single address space but  they are also </a:t>
            </a: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modular</a:t>
            </a:r>
            <a:r>
              <a:rPr lang="en-US" altLang="en-US" dirty="0" smtClean="0">
                <a:latin typeface="Verdana" panose="020B0604030504040204" pitchFamily="34" charset="0"/>
                <a:ea typeface="Verdana" panose="020B0604030504040204" pitchFamily="34" charset="0"/>
                <a:cs typeface="Arial" panose="020B0604020202020204" pitchFamily="34" charset="0"/>
              </a:rPr>
              <a:t> kernels because modules can be loaded dynamically when needed.</a:t>
            </a:r>
          </a:p>
          <a:p>
            <a:pPr lvl="1">
              <a:buFont typeface="Wingdings" panose="05000000000000000000" pitchFamily="2" charset="2"/>
              <a:buChar char="q"/>
            </a:pP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Windows</a:t>
            </a:r>
            <a:r>
              <a:rPr lang="en-US" altLang="en-US" dirty="0" smtClean="0">
                <a:latin typeface="Verdana" panose="020B0604030504040204" pitchFamily="34" charset="0"/>
                <a:ea typeface="Verdana" panose="020B0604030504040204" pitchFamily="34" charset="0"/>
                <a:cs typeface="Arial" panose="020B0604020202020204" pitchFamily="34" charset="0"/>
              </a:rPr>
              <a:t> is mostly </a:t>
            </a: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monolithic</a:t>
            </a:r>
            <a:r>
              <a:rPr lang="en-US" altLang="en-US" dirty="0" smtClean="0">
                <a:latin typeface="Verdana" panose="020B0604030504040204" pitchFamily="34" charset="0"/>
                <a:ea typeface="Verdana" panose="020B0604030504040204" pitchFamily="34" charset="0"/>
                <a:cs typeface="Arial" panose="020B0604020202020204" pitchFamily="34" charset="0"/>
              </a:rPr>
              <a:t> and  </a:t>
            </a: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layer kernel</a:t>
            </a:r>
            <a:r>
              <a:rPr lang="en-US" altLang="en-US" dirty="0" smtClean="0">
                <a:latin typeface="Verdana" panose="020B0604030504040204" pitchFamily="34" charset="0"/>
                <a:ea typeface="Verdana" panose="020B0604030504040204" pitchFamily="34" charset="0"/>
                <a:cs typeface="Arial" panose="020B0604020202020204" pitchFamily="34" charset="0"/>
              </a:rPr>
              <a:t> for different subsystems</a:t>
            </a:r>
            <a:endParaRPr lang="en-US" altLang="en-US" b="1" i="1" dirty="0" smtClean="0">
              <a:latin typeface="Verdana" panose="020B0604030504040204" pitchFamily="34" charset="0"/>
              <a:ea typeface="Verdana" panose="020B0604030504040204" pitchFamily="34" charset="0"/>
              <a:cs typeface="Arial" panose="020B0604020202020204" pitchFamily="34" charset="0"/>
            </a:endParaRPr>
          </a:p>
          <a:p>
            <a:pPr lvl="1">
              <a:buFont typeface="Wingdings" panose="05000000000000000000" pitchFamily="2" charset="2"/>
              <a:buChar char="q"/>
            </a:pP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Apple Mac OS X </a:t>
            </a:r>
            <a:r>
              <a:rPr lang="en-US" altLang="en-US" dirty="0" smtClean="0">
                <a:latin typeface="Verdana" panose="020B0604030504040204" pitchFamily="34" charset="0"/>
                <a:ea typeface="Verdana" panose="020B0604030504040204" pitchFamily="34" charset="0"/>
                <a:cs typeface="Arial" panose="020B0604020202020204" pitchFamily="34" charset="0"/>
              </a:rPr>
              <a:t>has a hybrid structure: </a:t>
            </a: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Layers</a:t>
            </a:r>
            <a:r>
              <a:rPr lang="en-US" altLang="en-US" dirty="0" smtClean="0">
                <a:latin typeface="Verdana" panose="020B0604030504040204" pitchFamily="34" charset="0"/>
                <a:ea typeface="Verdana" panose="020B0604030504040204" pitchFamily="34" charset="0"/>
                <a:cs typeface="Arial" panose="020B0604020202020204" pitchFamily="34" charset="0"/>
              </a:rPr>
              <a:t> and </a:t>
            </a:r>
            <a:r>
              <a:rPr lang="en-US" altLang="en-US" dirty="0" smtClean="0">
                <a:solidFill>
                  <a:srgbClr val="FF0000"/>
                </a:solidFill>
                <a:latin typeface="Verdana" panose="020B0604030504040204" pitchFamily="34" charset="0"/>
                <a:ea typeface="Verdana" panose="020B0604030504040204" pitchFamily="34" charset="0"/>
                <a:cs typeface="Arial" panose="020B0604020202020204" pitchFamily="34" charset="0"/>
              </a:rPr>
              <a:t>Modules</a:t>
            </a:r>
          </a:p>
          <a:p>
            <a:pPr lvl="2">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It is a layered system. </a:t>
            </a:r>
            <a:r>
              <a:rPr lang="en-US" altLang="en-US" sz="24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Aqua</a:t>
            </a:r>
            <a:r>
              <a:rPr lang="en-US" altLang="en-US" sz="2400" dirty="0" smtClean="0">
                <a:latin typeface="Verdana" panose="020B0604030504040204" pitchFamily="34" charset="0"/>
                <a:ea typeface="Verdana" panose="020B0604030504040204" pitchFamily="34" charset="0"/>
                <a:cs typeface="Arial" panose="020B0604020202020204" pitchFamily="34" charset="0"/>
              </a:rPr>
              <a:t> UI , Services and </a:t>
            </a:r>
            <a:r>
              <a:rPr lang="en-US" altLang="en-US" sz="24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Cocoa</a:t>
            </a:r>
            <a:r>
              <a:rPr lang="en-US" altLang="en-US" sz="2400" dirty="0" smtClean="0">
                <a:latin typeface="Verdana" panose="020B0604030504040204" pitchFamily="34" charset="0"/>
                <a:ea typeface="Verdana" panose="020B0604030504040204" pitchFamily="34" charset="0"/>
                <a:cs typeface="Arial" panose="020B0604020202020204" pitchFamily="34" charset="0"/>
              </a:rPr>
              <a:t> programming environment and kernel environment</a:t>
            </a:r>
          </a:p>
          <a:p>
            <a:pPr lvl="2">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Arial" panose="020B0604020202020204" pitchFamily="34" charset="0"/>
              </a:rPr>
              <a:t>The bottom layer consists of a I/O kit and dynamically loadable modules (called </a:t>
            </a:r>
            <a:r>
              <a:rPr lang="en-US" altLang="en-US" sz="24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kernel extensions</a:t>
            </a:r>
            <a:r>
              <a:rPr lang="en-US" altLang="en-US" sz="2400" dirty="0" smtClean="0">
                <a:latin typeface="Verdana" panose="020B0604030504040204" pitchFamily="34" charset="0"/>
                <a:ea typeface="Verdana" panose="020B0604030504040204" pitchFamily="34" charset="0"/>
                <a:cs typeface="Arial" panose="020B0604020202020204" pitchFamily="34" charset="0"/>
              </a:rPr>
              <a:t>)</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692961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Mac OS X Structure</a:t>
            </a:r>
          </a:p>
        </p:txBody>
      </p:sp>
      <p:pic>
        <p:nvPicPr>
          <p:cNvPr id="68611" name="Content Placeholder 3" descr="2_16.pdf"/>
          <p:cNvPicPr>
            <a:picLocks noGrp="1" noChangeAspect="1"/>
          </p:cNvPicPr>
          <p:nvPr>
            <p:ph idx="1"/>
          </p:nvPr>
        </p:nvPicPr>
        <p:blipFill>
          <a:blip r:embed="rId2">
            <a:extLst>
              <a:ext uri="{28A0092B-C50C-407E-A947-70E740481C1C}">
                <a14:useLocalDpi xmlns:a14="http://schemas.microsoft.com/office/drawing/2010/main" val="0"/>
              </a:ext>
            </a:extLst>
          </a:blip>
          <a:srcRect l="554" r="554"/>
          <a:stretch>
            <a:fillRect/>
          </a:stretch>
        </p:blipFill>
        <p:spPr>
          <a:xfrm>
            <a:off x="2452688" y="1458914"/>
            <a:ext cx="7410450" cy="4079875"/>
          </a:xfrm>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59354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mtClean="0"/>
              <a:t>iOS</a:t>
            </a:r>
          </a:p>
        </p:txBody>
      </p:sp>
      <p:sp>
        <p:nvSpPr>
          <p:cNvPr id="69635" name="Rectangle 3"/>
          <p:cNvSpPr>
            <a:spLocks noGrp="1" noChangeArrowheads="1"/>
          </p:cNvSpPr>
          <p:nvPr>
            <p:ph type="body" idx="1"/>
          </p:nvPr>
        </p:nvSpPr>
        <p:spPr>
          <a:xfrm>
            <a:off x="1026945" y="1690688"/>
            <a:ext cx="6113157" cy="4530725"/>
          </a:xfrm>
        </p:spPr>
        <p:txBody>
          <a:bodyPr>
            <a:normAutofit/>
          </a:bodyPr>
          <a:lstStyle/>
          <a:p>
            <a:pPr>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Apple mobile OS for </a:t>
            </a:r>
            <a:r>
              <a:rPr lang="en-US" altLang="en-US" sz="2000" b="1" i="1" dirty="0" smtClean="0">
                <a:latin typeface="Verdana" panose="020B0604030504040204" pitchFamily="34" charset="0"/>
                <a:ea typeface="Verdana" panose="020B0604030504040204" pitchFamily="34" charset="0"/>
                <a:cs typeface="Arial" panose="020B0604020202020204" pitchFamily="34" charset="0"/>
              </a:rPr>
              <a:t>iPhone</a:t>
            </a:r>
            <a:r>
              <a:rPr lang="en-US" altLang="en-US" sz="2000" dirty="0" smtClean="0">
                <a:latin typeface="Verdana" panose="020B0604030504040204" pitchFamily="34" charset="0"/>
                <a:ea typeface="Verdana" panose="020B0604030504040204" pitchFamily="34" charset="0"/>
                <a:cs typeface="Arial" panose="020B0604020202020204" pitchFamily="34" charset="0"/>
              </a:rPr>
              <a:t>, </a:t>
            </a:r>
            <a:r>
              <a:rPr lang="en-US" altLang="en-US" sz="2000" b="1" i="1" dirty="0" smtClean="0">
                <a:latin typeface="Verdana" panose="020B0604030504040204" pitchFamily="34" charset="0"/>
                <a:ea typeface="Verdana" panose="020B0604030504040204" pitchFamily="34" charset="0"/>
                <a:cs typeface="Arial" panose="020B0604020202020204" pitchFamily="34" charset="0"/>
              </a:rPr>
              <a:t>iPad</a:t>
            </a:r>
            <a:endParaRPr lang="en-US" altLang="en-US" sz="2000" dirty="0" smtClean="0">
              <a:latin typeface="Verdana" panose="020B0604030504040204" pitchFamily="34" charset="0"/>
              <a:ea typeface="Verdana" panose="020B0604030504040204" pitchFamily="34" charset="0"/>
              <a:cs typeface="Arial" panose="020B0604020202020204" pitchFamily="34" charset="0"/>
            </a:endParaRP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Structured on Mac OS X</a:t>
            </a: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Does not run OS X applications natively</a:t>
            </a:r>
          </a:p>
          <a:p>
            <a:pPr lvl="2">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Also runs on different CPU architecture (ARM vs. Intel)</a:t>
            </a:r>
          </a:p>
          <a:p>
            <a:pPr lvl="1">
              <a:buFont typeface="Wingdings" panose="05000000000000000000" pitchFamily="2" charset="2"/>
              <a:buChar char="q"/>
            </a:pPr>
            <a:r>
              <a:rPr lang="en-US" altLang="en-US" sz="20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Cocoa Touch </a:t>
            </a:r>
            <a:r>
              <a:rPr lang="en-US" altLang="en-US" sz="2000" dirty="0" smtClean="0">
                <a:latin typeface="Verdana" panose="020B0604030504040204" pitchFamily="34" charset="0"/>
                <a:ea typeface="Verdana" panose="020B0604030504040204" pitchFamily="34" charset="0"/>
                <a:cs typeface="Arial" panose="020B0604020202020204" pitchFamily="34" charset="0"/>
              </a:rPr>
              <a:t>Objective-C API for developing apps</a:t>
            </a:r>
          </a:p>
          <a:p>
            <a:pPr lvl="1">
              <a:buFont typeface="Wingdings" panose="05000000000000000000" pitchFamily="2" charset="2"/>
              <a:buChar char="q"/>
            </a:pPr>
            <a:r>
              <a:rPr lang="en-US" altLang="en-US" sz="20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Media services </a:t>
            </a:r>
            <a:r>
              <a:rPr lang="en-US" altLang="en-US" sz="2000" dirty="0" smtClean="0">
                <a:latin typeface="Verdana" panose="020B0604030504040204" pitchFamily="34" charset="0"/>
                <a:ea typeface="Verdana" panose="020B0604030504040204" pitchFamily="34" charset="0"/>
                <a:cs typeface="Arial" panose="020B0604020202020204" pitchFamily="34" charset="0"/>
              </a:rPr>
              <a:t>layer for graphics, audio, video</a:t>
            </a:r>
          </a:p>
          <a:p>
            <a:pPr lvl="1">
              <a:buFont typeface="Wingdings" panose="05000000000000000000" pitchFamily="2" charset="2"/>
              <a:buChar char="q"/>
            </a:pPr>
            <a:r>
              <a:rPr lang="en-US" altLang="en-US" sz="20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Core services </a:t>
            </a:r>
            <a:r>
              <a:rPr lang="en-US" altLang="en-US" sz="2000" dirty="0" smtClean="0">
                <a:latin typeface="Verdana" panose="020B0604030504040204" pitchFamily="34" charset="0"/>
                <a:ea typeface="Verdana" panose="020B0604030504040204" pitchFamily="34" charset="0"/>
                <a:cs typeface="Arial" panose="020B0604020202020204" pitchFamily="34" charset="0"/>
              </a:rPr>
              <a:t>provides cloud computing, databases</a:t>
            </a: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Core operating system, based on Mac OS X kernel</a:t>
            </a:r>
          </a:p>
        </p:txBody>
      </p:sp>
      <p:pic>
        <p:nvPicPr>
          <p:cNvPr id="69636" name="Picture 1" descr="2_1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6036" y="2430463"/>
            <a:ext cx="195262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009491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Modules</a:t>
            </a:r>
          </a:p>
        </p:txBody>
      </p:sp>
      <p:sp>
        <p:nvSpPr>
          <p:cNvPr id="54275" name="Rectangle 3"/>
          <p:cNvSpPr>
            <a:spLocks noGrp="1" noChangeArrowheads="1"/>
          </p:cNvSpPr>
          <p:nvPr>
            <p:ph type="body" idx="1"/>
          </p:nvPr>
        </p:nvSpPr>
        <p:spPr>
          <a:xfrm>
            <a:off x="838200" y="1445571"/>
            <a:ext cx="10659894" cy="4780131"/>
          </a:xfrm>
        </p:spPr>
        <p:txBody>
          <a:bodyPr>
            <a:normAutofit/>
          </a:bodyPr>
          <a:lstStyle/>
          <a:p>
            <a:pPr>
              <a:buFont typeface="Wingdings" panose="05000000000000000000" pitchFamily="2" charset="2"/>
              <a:buChar char="q"/>
            </a:pPr>
            <a:r>
              <a:rPr lang="en-US" altLang="en-US" sz="3200" dirty="0" smtClean="0">
                <a:latin typeface="Arial" panose="020B0604020202020204" pitchFamily="34" charset="0"/>
                <a:cs typeface="Arial" panose="020B0604020202020204" pitchFamily="34" charset="0"/>
              </a:rPr>
              <a:t>Most modern operating systems implement </a:t>
            </a:r>
            <a:r>
              <a:rPr lang="en-US" altLang="en-US" sz="3200" b="1" dirty="0" smtClean="0">
                <a:solidFill>
                  <a:srgbClr val="3366FF"/>
                </a:solidFill>
                <a:latin typeface="Arial" panose="020B0604020202020204" pitchFamily="34" charset="0"/>
                <a:cs typeface="Arial" panose="020B0604020202020204" pitchFamily="34" charset="0"/>
              </a:rPr>
              <a:t>loadable</a:t>
            </a:r>
            <a:r>
              <a:rPr lang="en-US" altLang="en-US" sz="3200" dirty="0" smtClean="0">
                <a:latin typeface="Arial" panose="020B0604020202020204" pitchFamily="34" charset="0"/>
                <a:cs typeface="Arial" panose="020B0604020202020204" pitchFamily="34" charset="0"/>
              </a:rPr>
              <a:t> </a:t>
            </a:r>
            <a:r>
              <a:rPr lang="en-US" altLang="en-US" sz="3200" b="1" dirty="0" smtClean="0">
                <a:solidFill>
                  <a:srgbClr val="3366FF"/>
                </a:solidFill>
                <a:latin typeface="Arial" panose="020B0604020202020204" pitchFamily="34" charset="0"/>
                <a:cs typeface="Arial" panose="020B0604020202020204" pitchFamily="34" charset="0"/>
              </a:rPr>
              <a:t>kernel modules</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Main routines (</a:t>
            </a:r>
            <a:r>
              <a:rPr lang="en-US" altLang="en-US" sz="2800" dirty="0" smtClean="0">
                <a:solidFill>
                  <a:srgbClr val="FF0000"/>
                </a:solidFill>
                <a:latin typeface="Arial" panose="020B0604020202020204" pitchFamily="34" charset="0"/>
                <a:cs typeface="Arial" panose="020B0604020202020204" pitchFamily="34" charset="0"/>
              </a:rPr>
              <a:t>modules</a:t>
            </a:r>
            <a:r>
              <a:rPr lang="en-US" altLang="en-US" sz="2800" dirty="0" smtClean="0">
                <a:latin typeface="Arial" panose="020B0604020202020204" pitchFamily="34" charset="0"/>
                <a:cs typeface="Arial" panose="020B0604020202020204" pitchFamily="34" charset="0"/>
              </a:rPr>
              <a:t>) can be built directly into the kernel and other modules can be loaded dynamically while the kernel is running</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Each module is loadable as needed within the kernel</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It uses object-oriented approach</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Each core module is separated</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Each module talks to the others over known interfaces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65768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Modules</a:t>
            </a:r>
            <a:endParaRPr lang="en-CA" dirty="0"/>
          </a:p>
        </p:txBody>
      </p:sp>
      <p:sp>
        <p:nvSpPr>
          <p:cNvPr id="3" name="Content Placeholder 2"/>
          <p:cNvSpPr>
            <a:spLocks noGrp="1"/>
          </p:cNvSpPr>
          <p:nvPr>
            <p:ph idx="1"/>
          </p:nvPr>
        </p:nvSpPr>
        <p:spPr>
          <a:xfrm>
            <a:off x="838200" y="1494884"/>
            <a:ext cx="10515600" cy="4351338"/>
          </a:xfrm>
        </p:spPr>
        <p:txBody>
          <a:bodyPr>
            <a:normAutofit/>
          </a:bodyPr>
          <a:lstStyle/>
          <a:p>
            <a:pPr>
              <a:buFont typeface="Wingdings" panose="05000000000000000000" pitchFamily="2" charset="2"/>
              <a:buChar char="q"/>
            </a:pPr>
            <a:r>
              <a:rPr lang="en-US" altLang="en-US" sz="3200" dirty="0">
                <a:latin typeface="Arial" panose="020B0604020202020204" pitchFamily="34" charset="0"/>
                <a:cs typeface="Arial" panose="020B0604020202020204" pitchFamily="34" charset="0"/>
              </a:rPr>
              <a:t>Linux implements loadable kernel modules </a:t>
            </a:r>
            <a:r>
              <a:rPr lang="en-US" altLang="en-US" sz="3200" dirty="0" smtClean="0">
                <a:latin typeface="Arial" panose="020B0604020202020204" pitchFamily="34" charset="0"/>
                <a:cs typeface="Arial" panose="020B0604020202020204" pitchFamily="34" charset="0"/>
              </a:rPr>
              <a:t>(</a:t>
            </a:r>
            <a:r>
              <a:rPr lang="en-US" altLang="en-US" sz="3200" dirty="0" smtClean="0">
                <a:solidFill>
                  <a:srgbClr val="FF0000"/>
                </a:solidFill>
                <a:latin typeface="Arial" panose="020B0604020202020204" pitchFamily="34" charset="0"/>
                <a:cs typeface="Arial" panose="020B0604020202020204" pitchFamily="34" charset="0"/>
              </a:rPr>
              <a:t>LKM</a:t>
            </a:r>
            <a:r>
              <a:rPr lang="en-US" altLang="en-US" sz="3200" dirty="0" smtClean="0">
                <a:latin typeface="Arial" panose="020B0604020202020204" pitchFamily="34" charset="0"/>
                <a:cs typeface="Arial" panose="020B0604020202020204" pitchFamily="34" charset="0"/>
              </a:rPr>
              <a:t>) for </a:t>
            </a:r>
            <a:r>
              <a:rPr lang="en-US" altLang="en-US" sz="3200" dirty="0">
                <a:latin typeface="Arial" panose="020B0604020202020204" pitchFamily="34" charset="0"/>
                <a:cs typeface="Arial" panose="020B0604020202020204" pitchFamily="34" charset="0"/>
              </a:rPr>
              <a:t>drivers and file systems</a:t>
            </a:r>
          </a:p>
          <a:p>
            <a:pPr>
              <a:buFont typeface="Wingdings" panose="05000000000000000000" pitchFamily="2" charset="2"/>
              <a:buChar char="q"/>
            </a:pPr>
            <a:r>
              <a:rPr lang="en-US" altLang="en-US" sz="3200" dirty="0">
                <a:latin typeface="Arial" panose="020B0604020202020204" pitchFamily="34" charset="0"/>
                <a:cs typeface="Arial" panose="020B0604020202020204" pitchFamily="34" charset="0"/>
              </a:rPr>
              <a:t>Linux commands to manage modules:</a:t>
            </a:r>
          </a:p>
          <a:p>
            <a:pPr lvl="1">
              <a:buFont typeface="Wingdings" panose="05000000000000000000" pitchFamily="2" charset="2"/>
              <a:buChar char="q"/>
            </a:pPr>
            <a:r>
              <a:rPr lang="en-US" altLang="en-US" sz="2800" dirty="0" err="1">
                <a:latin typeface="Arial" panose="020B0604020202020204" pitchFamily="34" charset="0"/>
                <a:cs typeface="Arial" panose="020B0604020202020204" pitchFamily="34" charset="0"/>
              </a:rPr>
              <a:t>lsmod</a:t>
            </a:r>
            <a:r>
              <a:rPr lang="en-US" altLang="en-US" sz="2800" dirty="0">
                <a:latin typeface="Arial" panose="020B0604020202020204" pitchFamily="34" charset="0"/>
                <a:cs typeface="Arial" panose="020B0604020202020204" pitchFamily="34" charset="0"/>
              </a:rPr>
              <a:t>  --- displays current loaded kernel modules </a:t>
            </a:r>
          </a:p>
          <a:p>
            <a:pPr lvl="1">
              <a:buFont typeface="Wingdings" panose="05000000000000000000" pitchFamily="2" charset="2"/>
              <a:buChar char="q"/>
            </a:pPr>
            <a:r>
              <a:rPr lang="en-US" altLang="en-US" sz="2800" dirty="0" err="1">
                <a:latin typeface="Arial" panose="020B0604020202020204" pitchFamily="34" charset="0"/>
                <a:cs typeface="Arial" panose="020B0604020202020204" pitchFamily="34" charset="0"/>
              </a:rPr>
              <a:t>insmod</a:t>
            </a:r>
            <a:r>
              <a:rPr lang="en-US" altLang="en-US" sz="2800" dirty="0">
                <a:latin typeface="Arial" panose="020B0604020202020204" pitchFamily="34" charset="0"/>
                <a:cs typeface="Arial" panose="020B0604020202020204" pitchFamily="34" charset="0"/>
              </a:rPr>
              <a:t>  --inserts a module into the kernel </a:t>
            </a:r>
          </a:p>
          <a:p>
            <a:pPr lvl="1">
              <a:buFont typeface="Wingdings" panose="05000000000000000000" pitchFamily="2" charset="2"/>
              <a:buChar char="q"/>
            </a:pPr>
            <a:r>
              <a:rPr lang="en-US" altLang="en-US" sz="2800" dirty="0" err="1">
                <a:latin typeface="Arial" panose="020B0604020202020204" pitchFamily="34" charset="0"/>
                <a:cs typeface="Arial" panose="020B0604020202020204" pitchFamily="34" charset="0"/>
              </a:rPr>
              <a:t>rmmod</a:t>
            </a:r>
            <a:r>
              <a:rPr lang="en-US" altLang="en-US" sz="2800" dirty="0">
                <a:latin typeface="Arial" panose="020B0604020202020204" pitchFamily="34" charset="0"/>
                <a:cs typeface="Arial" panose="020B0604020202020204" pitchFamily="34" charset="0"/>
              </a:rPr>
              <a:t> – remove module from kernel</a:t>
            </a:r>
          </a:p>
          <a:p>
            <a:pPr>
              <a:buFont typeface="Wingdings" panose="05000000000000000000" pitchFamily="2" charset="2"/>
              <a:buChar char="q"/>
            </a:pPr>
            <a:r>
              <a:rPr lang="en-US" altLang="en-US" sz="3200" dirty="0">
                <a:latin typeface="Arial" panose="020B0604020202020204" pitchFamily="34" charset="0"/>
                <a:cs typeface="Arial" panose="020B0604020202020204" pitchFamily="34" charset="0"/>
              </a:rPr>
              <a:t>In </a:t>
            </a:r>
            <a:r>
              <a:rPr lang="en-US" altLang="en-US" sz="3200" dirty="0" smtClean="0">
                <a:latin typeface="Arial" panose="020B0604020202020204" pitchFamily="34" charset="0"/>
                <a:cs typeface="Arial" panose="020B0604020202020204" pitchFamily="34" charset="0"/>
              </a:rPr>
              <a:t>Windows verify loaded modules using system </a:t>
            </a:r>
            <a:r>
              <a:rPr lang="en-US" altLang="en-US" sz="3200" dirty="0">
                <a:latin typeface="Arial" panose="020B0604020202020204" pitchFamily="34" charset="0"/>
                <a:cs typeface="Arial" panose="020B0604020202020204" pitchFamily="34" charset="0"/>
              </a:rPr>
              <a:t>information </a:t>
            </a:r>
            <a:r>
              <a:rPr lang="en-US" altLang="en-US" sz="3200" dirty="0">
                <a:latin typeface="Arial" panose="020B0604020202020204" pitchFamily="34" charset="0"/>
                <a:cs typeface="Arial" panose="020B0604020202020204" pitchFamily="34" charset="0"/>
                <a:sym typeface="Wingdings" panose="05000000000000000000" pitchFamily="2" charset="2"/>
              </a:rPr>
              <a:t> Software Environment  Loaded Modules</a:t>
            </a:r>
            <a:r>
              <a:rPr lang="en-US" altLang="en-US" sz="3200" dirty="0">
                <a:latin typeface="Arial" panose="020B0604020202020204" pitchFamily="34" charset="0"/>
                <a:cs typeface="Arial" panose="020B0604020202020204" pitchFamily="34" charset="0"/>
              </a:rPr>
              <a:t> </a:t>
            </a:r>
          </a:p>
          <a:p>
            <a:endParaRPr lang="en-CA" sz="3200"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759236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z="4000"/>
              <a:t>Linux Kernel</a:t>
            </a:r>
          </a:p>
        </p:txBody>
      </p:sp>
      <p:sp>
        <p:nvSpPr>
          <p:cNvPr id="58371" name="Rectangle 4"/>
          <p:cNvSpPr>
            <a:spLocks noChangeArrowheads="1"/>
          </p:cNvSpPr>
          <p:nvPr/>
        </p:nvSpPr>
        <p:spPr bwMode="auto">
          <a:xfrm>
            <a:off x="838200" y="1528149"/>
            <a:ext cx="10515600"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1438" defTabSz="719138">
              <a:spcBef>
                <a:spcPct val="35000"/>
              </a:spcBef>
              <a:buClr>
                <a:srgbClr val="993300"/>
              </a:buClr>
              <a:buSzPct val="90000"/>
              <a:buFont typeface="Monotype Sorts" pitchFamily="-84" charset="2"/>
              <a:buChar char="n"/>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1pPr>
            <a:lvl2pPr marL="790575" indent="-431800" defTabSz="719138">
              <a:spcBef>
                <a:spcPct val="35000"/>
              </a:spcBef>
              <a:buClr>
                <a:srgbClr val="CC6600"/>
              </a:buClr>
              <a:buSzPct val="80000"/>
              <a:buFont typeface="Monotype Sorts" pitchFamily="-84" charset="2"/>
              <a:buChar char="l"/>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2pPr>
            <a:lvl3pPr marL="1143000" indent="-228600" defTabSz="719138">
              <a:spcBef>
                <a:spcPct val="35000"/>
              </a:spcBef>
              <a:buClr>
                <a:srgbClr val="009900"/>
              </a:buClr>
              <a:buSzPct val="75000"/>
              <a:buFont typeface="Webdings" panose="05030102010509060703" pitchFamily="18" charset="2"/>
              <a:buChar char="4"/>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3pPr>
            <a:lvl4pPr marL="1600200" indent="-228600" defTabSz="719138">
              <a:spcBef>
                <a:spcPct val="35000"/>
              </a:spcBef>
              <a:buClr>
                <a:schemeClr val="hlink"/>
              </a:buClr>
              <a:buSzPct val="75000"/>
              <a:buChar char="–"/>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4pPr>
            <a:lvl5pPr marL="2057400" indent="-228600" defTabSz="719138">
              <a:spcBef>
                <a:spcPct val="35000"/>
              </a:spcBef>
              <a:buClr>
                <a:srgbClr val="FF0066"/>
              </a:buClr>
              <a:buSzPct val="75000"/>
              <a:buChar char="»"/>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5pPr>
            <a:lvl6pPr marL="25146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6pPr>
            <a:lvl7pPr marL="29718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7pPr>
            <a:lvl8pPr marL="34290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8pPr>
            <a:lvl9pPr marL="3886200" indent="-228600" defTabSz="719138" eaLnBrk="0" fontAlgn="base" hangingPunct="0">
              <a:spcBef>
                <a:spcPct val="35000"/>
              </a:spcBef>
              <a:spcAft>
                <a:spcPct val="0"/>
              </a:spcAft>
              <a:buClr>
                <a:srgbClr val="FF0066"/>
              </a:buClr>
              <a:buSzPct val="75000"/>
              <a:buChar char="»"/>
              <a:tabLst>
                <a:tab pos="723900" algn="l"/>
                <a:tab pos="1447800" algn="l"/>
                <a:tab pos="2171700" algn="l"/>
                <a:tab pos="2895600" algn="l"/>
                <a:tab pos="3619500" algn="l"/>
                <a:tab pos="4343400" algn="l"/>
              </a:tabLst>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20000"/>
              </a:spcBef>
              <a:buClr>
                <a:schemeClr val="tx2"/>
              </a:buClr>
              <a:buSzPct val="70000"/>
              <a:buFont typeface="Monotype Sorts" pitchFamily="-84" charset="2"/>
              <a:buNone/>
            </a:pPr>
            <a:r>
              <a:rPr kumimoji="0" lang="en-US" altLang="en-US" sz="2800" dirty="0">
                <a:latin typeface="Verdana" panose="020B0604030504040204" pitchFamily="34" charset="0"/>
                <a:cs typeface="Arial" panose="020B0604020202020204" pitchFamily="34" charset="0"/>
              </a:rPr>
              <a:t>Linux </a:t>
            </a:r>
            <a:r>
              <a:rPr kumimoji="0" lang="en-US" altLang="en-US" sz="2800" dirty="0">
                <a:solidFill>
                  <a:srgbClr val="FF0000"/>
                </a:solidFill>
                <a:latin typeface="Verdana" panose="020B0604030504040204" pitchFamily="34" charset="0"/>
                <a:cs typeface="Arial" panose="020B0604020202020204" pitchFamily="34" charset="0"/>
              </a:rPr>
              <a:t>/</a:t>
            </a:r>
            <a:r>
              <a:rPr kumimoji="0" lang="en-US" altLang="en-US" sz="2800" dirty="0" err="1">
                <a:solidFill>
                  <a:srgbClr val="FF0000"/>
                </a:solidFill>
                <a:latin typeface="Verdana" panose="020B0604030504040204" pitchFamily="34" charset="0"/>
                <a:cs typeface="Arial" panose="020B0604020202020204" pitchFamily="34" charset="0"/>
              </a:rPr>
              <a:t>usr</a:t>
            </a:r>
            <a:r>
              <a:rPr kumimoji="0" lang="en-US" altLang="en-US" sz="2800" dirty="0">
                <a:solidFill>
                  <a:srgbClr val="FF0000"/>
                </a:solidFill>
                <a:latin typeface="Verdana" panose="020B0604030504040204" pitchFamily="34" charset="0"/>
                <a:cs typeface="Arial" panose="020B0604020202020204" pitchFamily="34" charset="0"/>
              </a:rPr>
              <a:t>/</a:t>
            </a:r>
            <a:r>
              <a:rPr kumimoji="0" lang="en-US" altLang="en-US" sz="2800" dirty="0" err="1">
                <a:solidFill>
                  <a:srgbClr val="FF0000"/>
                </a:solidFill>
                <a:latin typeface="Verdana" panose="020B0604030504040204" pitchFamily="34" charset="0"/>
                <a:cs typeface="Arial" panose="020B0604020202020204" pitchFamily="34" charset="0"/>
              </a:rPr>
              <a:t>src</a:t>
            </a:r>
            <a:r>
              <a:rPr kumimoji="0" lang="en-US" altLang="en-US" sz="2800" dirty="0">
                <a:solidFill>
                  <a:srgbClr val="FF0000"/>
                </a:solidFill>
                <a:latin typeface="Verdana" panose="020B0604030504040204" pitchFamily="34" charset="0"/>
                <a:cs typeface="Arial" panose="020B0604020202020204" pitchFamily="34" charset="0"/>
              </a:rPr>
              <a:t> directory</a:t>
            </a:r>
            <a:r>
              <a:rPr kumimoji="0" lang="en-US" altLang="en-US" sz="2800" dirty="0">
                <a:latin typeface="Verdana" panose="020B0604030504040204" pitchFamily="34" charset="0"/>
                <a:cs typeface="Arial" panose="020B0604020202020204" pitchFamily="34" charset="0"/>
              </a:rPr>
              <a:t> contains the kernel source, header-files and documentation.</a:t>
            </a:r>
          </a:p>
        </p:txBody>
      </p:sp>
      <p:pic>
        <p:nvPicPr>
          <p:cNvPr id="58372" name="Picture 6"/>
          <p:cNvPicPr>
            <a:picLocks noChangeAspect="1" noChangeArrowheads="1"/>
          </p:cNvPicPr>
          <p:nvPr/>
        </p:nvPicPr>
        <p:blipFill>
          <a:blip r:embed="rId3">
            <a:extLst>
              <a:ext uri="{28A0092B-C50C-407E-A947-70E740481C1C}">
                <a14:useLocalDpi xmlns:a14="http://schemas.microsoft.com/office/drawing/2010/main" val="0"/>
              </a:ext>
            </a:extLst>
          </a:blip>
          <a:srcRect l="677" t="26907" r="677" b="26907"/>
          <a:stretch>
            <a:fillRect/>
          </a:stretch>
        </p:blipFill>
        <p:spPr bwMode="auto">
          <a:xfrm>
            <a:off x="2601118" y="3074205"/>
            <a:ext cx="6989763"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506698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Linux Kernel .</a:t>
            </a:r>
            <a:r>
              <a:rPr lang="en-CA" dirty="0" err="1" smtClean="0"/>
              <a:t>conf</a:t>
            </a:r>
            <a:r>
              <a:rPr lang="en-CA" dirty="0" smtClean="0"/>
              <a:t> file </a:t>
            </a:r>
            <a:endParaRPr lang="en-CA" dirty="0"/>
          </a:p>
        </p:txBody>
      </p:sp>
      <p:sp>
        <p:nvSpPr>
          <p:cNvPr id="3" name="Content Placeholder 2"/>
          <p:cNvSpPr>
            <a:spLocks noGrp="1"/>
          </p:cNvSpPr>
          <p:nvPr>
            <p:ph idx="1"/>
          </p:nvPr>
        </p:nvSpPr>
        <p:spPr/>
        <p:txBody>
          <a:bodyPr/>
          <a:lstStyle/>
          <a:p>
            <a:r>
              <a:rPr lang="en-CA" dirty="0" smtClean="0"/>
              <a:t>Find the kernel version </a:t>
            </a:r>
            <a:r>
              <a:rPr lang="en-CA" dirty="0" err="1" smtClean="0"/>
              <a:t>uname</a:t>
            </a:r>
            <a:r>
              <a:rPr lang="en-CA" dirty="0" smtClean="0"/>
              <a:t> –r</a:t>
            </a:r>
          </a:p>
          <a:p>
            <a:r>
              <a:rPr lang="en-CA" dirty="0" smtClean="0"/>
              <a:t>Access </a:t>
            </a:r>
            <a:r>
              <a:rPr lang="en-CA" dirty="0"/>
              <a:t>/</a:t>
            </a:r>
            <a:r>
              <a:rPr lang="en-CA" dirty="0" err="1" smtClean="0"/>
              <a:t>usr</a:t>
            </a:r>
            <a:r>
              <a:rPr lang="en-CA" dirty="0" smtClean="0"/>
              <a:t>/</a:t>
            </a:r>
            <a:r>
              <a:rPr lang="en-CA" dirty="0" err="1" smtClean="0"/>
              <a:t>src</a:t>
            </a:r>
            <a:r>
              <a:rPr lang="en-CA" dirty="0" smtClean="0"/>
              <a:t>/linux-headers-3.13.0-164-generic  (this is the path where </a:t>
            </a:r>
            <a:r>
              <a:rPr lang="en-CA" dirty="0" err="1" smtClean="0"/>
              <a:t>makefile</a:t>
            </a:r>
            <a:r>
              <a:rPr lang="en-CA" dirty="0" smtClean="0"/>
              <a:t> and other kernel configuration files are located)</a:t>
            </a:r>
          </a:p>
          <a:p>
            <a:r>
              <a:rPr lang="en-CA" dirty="0"/>
              <a:t>m</a:t>
            </a:r>
            <a:r>
              <a:rPr lang="en-CA" dirty="0" smtClean="0"/>
              <a:t>ake </a:t>
            </a:r>
            <a:r>
              <a:rPr lang="en-CA" dirty="0" err="1" smtClean="0"/>
              <a:t>menuconfig</a:t>
            </a:r>
            <a:r>
              <a:rPr lang="en-CA" dirty="0"/>
              <a:t> </a:t>
            </a:r>
            <a:r>
              <a:rPr lang="en-CA" dirty="0" smtClean="0"/>
              <a:t>will display kernel configuration file .</a:t>
            </a:r>
            <a:r>
              <a:rPr lang="en-CA" dirty="0" err="1" smtClean="0"/>
              <a:t>config</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71984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Linux OS</a:t>
            </a:r>
            <a:endParaRPr lang="en-CA" dirty="0"/>
          </a:p>
        </p:txBody>
      </p:sp>
      <p:sp>
        <p:nvSpPr>
          <p:cNvPr id="3" name="Content Placeholder 2"/>
          <p:cNvSpPr>
            <a:spLocks noGrp="1"/>
          </p:cNvSpPr>
          <p:nvPr>
            <p:ph idx="1"/>
          </p:nvPr>
        </p:nvSpPr>
        <p:spPr/>
        <p:txBody>
          <a:bodyPr/>
          <a:lstStyle/>
          <a:p>
            <a:pPr marL="0" indent="0">
              <a:buNone/>
            </a:pPr>
            <a:r>
              <a:rPr lang="en-CA" dirty="0" smtClean="0"/>
              <a:t>“Most </a:t>
            </a:r>
            <a:r>
              <a:rPr lang="en-CA" dirty="0"/>
              <a:t>large organizations rely on Linux to run websites, proxy network traffic and store valuable data. </a:t>
            </a:r>
            <a:r>
              <a:rPr lang="en-CA" dirty="0" smtClean="0"/>
              <a:t>Linux </a:t>
            </a:r>
            <a:r>
              <a:rPr lang="en-CA" dirty="0"/>
              <a:t>runs nearly all of the top 1 million websites, 75% of all web servers, 98% of the world’s supercomputers and 75% of major cloud service </a:t>
            </a:r>
            <a:r>
              <a:rPr lang="en-CA" dirty="0" smtClean="0"/>
              <a:t>providers” </a:t>
            </a:r>
            <a:r>
              <a:rPr lang="en-CA" i="1" dirty="0"/>
              <a:t>(</a:t>
            </a:r>
            <a:r>
              <a:rPr lang="en-CA" i="1" dirty="0" err="1"/>
              <a:t>Netcraft</a:t>
            </a:r>
            <a:r>
              <a:rPr lang="en-CA" i="1" dirty="0"/>
              <a:t>, 2019, Linux Foundation, 2020)</a:t>
            </a:r>
            <a:r>
              <a:rPr lang="en-CA" dirty="0"/>
              <a:t>.</a:t>
            </a: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50032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76320" y="547688"/>
            <a:ext cx="7635875" cy="576262"/>
          </a:xfrm>
        </p:spPr>
        <p:txBody>
          <a:bodyPr>
            <a:normAutofit fontScale="90000"/>
          </a:bodyPr>
          <a:lstStyle/>
          <a:p>
            <a:pPr eaLnBrk="1" hangingPunct="1"/>
            <a:r>
              <a:rPr lang="en-US" altLang="en-US" dirty="0" smtClean="0"/>
              <a:t>Windows -Design Principles</a:t>
            </a:r>
          </a:p>
        </p:txBody>
      </p:sp>
      <p:sp>
        <p:nvSpPr>
          <p:cNvPr id="61443" name="Rectangle 3"/>
          <p:cNvSpPr>
            <a:spLocks noGrp="1" noChangeArrowheads="1"/>
          </p:cNvSpPr>
          <p:nvPr>
            <p:ph type="body" idx="1"/>
          </p:nvPr>
        </p:nvSpPr>
        <p:spPr>
          <a:xfrm>
            <a:off x="1120677" y="1726140"/>
            <a:ext cx="10027219" cy="4846638"/>
          </a:xfrm>
        </p:spPr>
        <p:txBody>
          <a:bodyPr>
            <a:normAutofit/>
          </a:bodyPr>
          <a:lstStyle/>
          <a:p>
            <a:pPr>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Windows is </a:t>
            </a:r>
            <a:r>
              <a:rPr lang="en-US" altLang="en-US" b="1" dirty="0" smtClean="0">
                <a:latin typeface="Arial" panose="020B0604020202020204" pitchFamily="34" charset="0"/>
                <a:cs typeface="Arial" panose="020B0604020202020204" pitchFamily="34" charset="0"/>
              </a:rPr>
              <a:t>monolithic</a:t>
            </a:r>
            <a:r>
              <a:rPr lang="en-US" altLang="en-US" dirty="0" smtClean="0">
                <a:latin typeface="Arial" panose="020B0604020202020204" pitchFamily="34" charset="0"/>
                <a:cs typeface="Arial" panose="020B0604020202020204" pitchFamily="34" charset="0"/>
              </a:rPr>
              <a:t> and implements </a:t>
            </a:r>
            <a:r>
              <a:rPr lang="en-US" altLang="en-US" b="1" dirty="0" smtClean="0">
                <a:latin typeface="Arial" panose="020B0604020202020204" pitchFamily="34" charset="0"/>
                <a:cs typeface="Arial" panose="020B0604020202020204" pitchFamily="34" charset="0"/>
              </a:rPr>
              <a:t>layered</a:t>
            </a:r>
            <a:r>
              <a:rPr lang="en-US" altLang="en-US" dirty="0" smtClean="0">
                <a:latin typeface="Arial" panose="020B0604020202020204" pitchFamily="34" charset="0"/>
                <a:cs typeface="Arial" panose="020B0604020202020204" pitchFamily="34" charset="0"/>
              </a:rPr>
              <a:t> architecture with loadable drivers for I/O and file systems. Drivers/Libraries can be added dynamically while the system is running.</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330809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08953" y="277813"/>
            <a:ext cx="10856068" cy="576262"/>
          </a:xfrm>
        </p:spPr>
        <p:txBody>
          <a:bodyPr>
            <a:normAutofit fontScale="90000"/>
          </a:bodyPr>
          <a:lstStyle/>
          <a:p>
            <a:pPr eaLnBrk="1" hangingPunct="1"/>
            <a:r>
              <a:rPr lang="en-US" altLang="en-US" dirty="0" smtClean="0"/>
              <a:t>User Operating System Interface - CLI</a:t>
            </a:r>
          </a:p>
        </p:txBody>
      </p:sp>
      <p:sp>
        <p:nvSpPr>
          <p:cNvPr id="14339" name="Rectangle 3"/>
          <p:cNvSpPr>
            <a:spLocks noGrp="1" noChangeArrowheads="1"/>
          </p:cNvSpPr>
          <p:nvPr>
            <p:ph type="body" idx="1"/>
          </p:nvPr>
        </p:nvSpPr>
        <p:spPr>
          <a:xfrm>
            <a:off x="1108953" y="1111250"/>
            <a:ext cx="10466962" cy="4483100"/>
          </a:xfrm>
        </p:spPr>
        <p:txBody>
          <a:bodyPr>
            <a:normAutofit/>
          </a:bodyPr>
          <a:lstStyle/>
          <a:p>
            <a:pPr>
              <a:buFont typeface="Wingdings" panose="05000000000000000000" pitchFamily="2" charset="2"/>
              <a:buChar char="q"/>
              <a:defRPr/>
            </a:pPr>
            <a:r>
              <a:rPr lang="en-US" altLang="en-US" dirty="0" smtClean="0">
                <a:latin typeface="Arial" panose="020B0604020202020204" pitchFamily="34" charset="0"/>
                <a:cs typeface="Arial" panose="020B0604020202020204" pitchFamily="34" charset="0"/>
              </a:rPr>
              <a:t>CLI or </a:t>
            </a:r>
            <a:r>
              <a:rPr lang="en-US" altLang="en-US" b="1" dirty="0">
                <a:solidFill>
                  <a:srgbClr val="FF0000"/>
                </a:solidFill>
                <a:latin typeface="Arial" panose="020B0604020202020204" pitchFamily="34" charset="0"/>
                <a:cs typeface="Arial" panose="020B0604020202020204" pitchFamily="34" charset="0"/>
              </a:rPr>
              <a:t>C</a:t>
            </a:r>
            <a:r>
              <a:rPr lang="en-US" altLang="en-US" b="1" dirty="0" smtClean="0">
                <a:solidFill>
                  <a:srgbClr val="FF0000"/>
                </a:solidFill>
                <a:latin typeface="Arial" panose="020B0604020202020204" pitchFamily="34" charset="0"/>
                <a:cs typeface="Arial" panose="020B0604020202020204" pitchFamily="34" charset="0"/>
              </a:rPr>
              <a:t>ommand Line interpreter</a:t>
            </a:r>
            <a:r>
              <a:rPr lang="en-US" altLang="en-US" dirty="0" smtClean="0">
                <a:solidFill>
                  <a:srgbClr val="FF0000"/>
                </a:solidFill>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allows direct command entry. sometimes implemented in kernel, sometimes by systems program</a:t>
            </a:r>
          </a:p>
          <a:p>
            <a:pPr>
              <a:buFont typeface="Wingdings" panose="05000000000000000000" pitchFamily="2" charset="2"/>
              <a:buChar char="q"/>
              <a:defRPr/>
            </a:pPr>
            <a:r>
              <a:rPr lang="en-US" altLang="en-US" dirty="0" smtClean="0">
                <a:solidFill>
                  <a:srgbClr val="FF0000"/>
                </a:solidFill>
                <a:latin typeface="Arial" panose="020B0604020202020204" pitchFamily="34" charset="0"/>
                <a:cs typeface="Arial" panose="020B0604020202020204" pitchFamily="34" charset="0"/>
              </a:rPr>
              <a:t>Shell</a:t>
            </a:r>
            <a:r>
              <a:rPr lang="en-US" altLang="en-US" dirty="0" smtClean="0">
                <a:solidFill>
                  <a:srgbClr val="002060"/>
                </a:solidFill>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is a program that </a:t>
            </a:r>
            <a:r>
              <a:rPr lang="en-US" altLang="en-US" b="1" dirty="0" smtClean="0">
                <a:solidFill>
                  <a:srgbClr val="FF0000"/>
                </a:solidFill>
                <a:latin typeface="Arial" panose="020B0604020202020204" pitchFamily="34" charset="0"/>
                <a:cs typeface="Arial" panose="020B0604020202020204" pitchFamily="34" charset="0"/>
              </a:rPr>
              <a:t>interprets </a:t>
            </a:r>
            <a:r>
              <a:rPr lang="en-US" altLang="en-US" dirty="0" smtClean="0">
                <a:latin typeface="Arial" panose="020B0604020202020204" pitchFamily="34" charset="0"/>
                <a:cs typeface="Arial" panose="020B0604020202020204" pitchFamily="34" charset="0"/>
              </a:rPr>
              <a:t>commands</a:t>
            </a:r>
          </a:p>
          <a:p>
            <a:pPr lvl="1">
              <a:buFont typeface="Wingdings" panose="05000000000000000000" pitchFamily="2" charset="2"/>
              <a:buChar char="q"/>
              <a:defRPr/>
            </a:pPr>
            <a:r>
              <a:rPr lang="en-US" altLang="en-US" dirty="0" smtClean="0">
                <a:latin typeface="Arial" panose="020B0604020202020204" pitchFamily="34" charset="0"/>
                <a:cs typeface="Arial" panose="020B0604020202020204" pitchFamily="34" charset="0"/>
              </a:rPr>
              <a:t>Primarily fetches a command from user and executes it</a:t>
            </a:r>
          </a:p>
          <a:p>
            <a:pPr lvl="1">
              <a:buFont typeface="Wingdings" panose="05000000000000000000" pitchFamily="2" charset="2"/>
              <a:buChar char="q"/>
              <a:defRPr/>
            </a:pPr>
            <a:r>
              <a:rPr lang="en-US" altLang="en-US" dirty="0" smtClean="0">
                <a:latin typeface="Arial" panose="020B0604020202020204" pitchFamily="34" charset="0"/>
                <a:cs typeface="Arial" panose="020B0604020202020204" pitchFamily="34" charset="0"/>
              </a:rPr>
              <a:t>Most common shells in Linux are:   </a:t>
            </a:r>
            <a:r>
              <a:rPr lang="en-US" altLang="en-US" dirty="0" err="1" smtClean="0">
                <a:latin typeface="Arial" panose="020B0604020202020204" pitchFamily="34" charset="0"/>
                <a:cs typeface="Arial" panose="020B0604020202020204" pitchFamily="34" charset="0"/>
              </a:rPr>
              <a:t>sh</a:t>
            </a:r>
            <a:r>
              <a:rPr lang="en-US" altLang="en-US" dirty="0" smtClean="0">
                <a:latin typeface="Arial" panose="020B0604020202020204" pitchFamily="34" charset="0"/>
                <a:cs typeface="Arial" panose="020B0604020202020204" pitchFamily="34" charset="0"/>
              </a:rPr>
              <a:t> , Bash, </a:t>
            </a:r>
            <a:r>
              <a:rPr lang="en-US" altLang="en-US" dirty="0" err="1" smtClean="0">
                <a:latin typeface="Arial" panose="020B0604020202020204" pitchFamily="34" charset="0"/>
                <a:cs typeface="Arial" panose="020B0604020202020204" pitchFamily="34" charset="0"/>
              </a:rPr>
              <a:t>csh</a:t>
            </a:r>
            <a:endParaRPr lang="en-US" altLang="en-US" dirty="0">
              <a:latin typeface="Arial" panose="020B0604020202020204" pitchFamily="34" charset="0"/>
              <a:cs typeface="Arial" panose="020B0604020202020204" pitchFamily="34" charset="0"/>
            </a:endParaRPr>
          </a:p>
          <a:p>
            <a:pPr lvl="1">
              <a:buFont typeface="Wingdings" panose="05000000000000000000" pitchFamily="2" charset="2"/>
              <a:buChar char="q"/>
              <a:defRPr/>
            </a:pPr>
            <a:r>
              <a:rPr lang="en-US" altLang="en-US" dirty="0" smtClean="0">
                <a:latin typeface="Arial" panose="020B0604020202020204" pitchFamily="34" charset="0"/>
                <a:cs typeface="Arial" panose="020B0604020202020204" pitchFamily="34" charset="0"/>
              </a:rPr>
              <a:t>Each shell has its own environment (system variables) </a:t>
            </a:r>
            <a:r>
              <a:rPr lang="en-US" altLang="en-US" dirty="0" err="1" smtClean="0">
                <a:latin typeface="Arial" panose="020B0604020202020204" pitchFamily="34" charset="0"/>
                <a:cs typeface="Arial" panose="020B0604020202020204" pitchFamily="34" charset="0"/>
              </a:rPr>
              <a:t>e.g</a:t>
            </a:r>
            <a:r>
              <a:rPr lang="en-US" altLang="en-US" dirty="0" smtClean="0">
                <a:latin typeface="Arial" panose="020B0604020202020204" pitchFamily="34" charset="0"/>
                <a:cs typeface="Arial" panose="020B0604020202020204" pitchFamily="34" charset="0"/>
              </a:rPr>
              <a:t> PATH, SHELL, PS1, USERNAME, HOSTNAME ... </a:t>
            </a:r>
            <a:r>
              <a:rPr lang="en-US" altLang="en-US" dirty="0" err="1">
                <a:latin typeface="Arial" panose="020B0604020202020204" pitchFamily="34" charset="0"/>
                <a:cs typeface="Arial" panose="020B0604020202020204" pitchFamily="34" charset="0"/>
              </a:rPr>
              <a:t>e</a:t>
            </a:r>
            <a:r>
              <a:rPr lang="en-US" altLang="en-US" dirty="0" err="1" smtClean="0">
                <a:latin typeface="Arial" panose="020B0604020202020204" pitchFamily="34" charset="0"/>
                <a:cs typeface="Arial" panose="020B0604020202020204" pitchFamily="34" charset="0"/>
              </a:rPr>
              <a:t>tc</a:t>
            </a:r>
            <a:endParaRPr lang="en-US" altLang="en-US" dirty="0" smtClean="0">
              <a:latin typeface="Arial" panose="020B0604020202020204" pitchFamily="34" charset="0"/>
              <a:cs typeface="Arial" panose="020B0604020202020204" pitchFamily="34" charset="0"/>
            </a:endParaRPr>
          </a:p>
          <a:p>
            <a:pPr lvl="1">
              <a:buFont typeface="Wingdings" panose="05000000000000000000" pitchFamily="2" charset="2"/>
              <a:buChar char="q"/>
              <a:defRPr/>
            </a:pPr>
            <a:r>
              <a:rPr lang="en-US" altLang="en-US" dirty="0" smtClean="0">
                <a:latin typeface="Arial" panose="020B0604020202020204" pitchFamily="34" charset="0"/>
                <a:cs typeface="Arial" panose="020B0604020202020204" pitchFamily="34" charset="0"/>
              </a:rPr>
              <a:t>These variables can be accessed using </a:t>
            </a:r>
            <a:r>
              <a:rPr lang="en-US" altLang="en-US" b="1" i="1" u="sng" dirty="0" err="1" smtClean="0">
                <a:latin typeface="Arial" panose="020B0604020202020204" pitchFamily="34" charset="0"/>
                <a:cs typeface="Arial" panose="020B0604020202020204" pitchFamily="34" charset="0"/>
              </a:rPr>
              <a:t>env</a:t>
            </a:r>
            <a:r>
              <a:rPr lang="en-US" altLang="en-US" dirty="0" smtClean="0">
                <a:latin typeface="Arial" panose="020B0604020202020204" pitchFamily="34" charset="0"/>
                <a:cs typeface="Arial" panose="020B0604020202020204" pitchFamily="34" charset="0"/>
              </a:rPr>
              <a:t> command or </a:t>
            </a:r>
          </a:p>
          <a:p>
            <a:pPr marL="457200" lvl="1" indent="0">
              <a:buNone/>
              <a:defRPr/>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b="1" i="1" dirty="0" smtClean="0">
                <a:latin typeface="Arial" panose="020B0604020202020204" pitchFamily="34" charset="0"/>
                <a:cs typeface="Arial" panose="020B0604020202020204" pitchFamily="34" charset="0"/>
              </a:rPr>
              <a:t>echo $VARIABLE-NAME</a:t>
            </a:r>
          </a:p>
          <a:p>
            <a:pPr marL="457200" lvl="1" indent="0">
              <a:buNone/>
              <a:defRPr/>
            </a:pPr>
            <a:endParaRPr lang="en-US" altLang="en-US" dirty="0" smtClean="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3156793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Android</a:t>
            </a:r>
          </a:p>
        </p:txBody>
      </p:sp>
      <p:sp>
        <p:nvSpPr>
          <p:cNvPr id="71683" name="Rectangle 3"/>
          <p:cNvSpPr>
            <a:spLocks noGrp="1" noChangeArrowheads="1"/>
          </p:cNvSpPr>
          <p:nvPr>
            <p:ph type="body" idx="1"/>
          </p:nvPr>
        </p:nvSpPr>
        <p:spPr>
          <a:xfrm>
            <a:off x="838200" y="1486408"/>
            <a:ext cx="10515600" cy="4530725"/>
          </a:xfrm>
        </p:spPr>
        <p:txBody>
          <a:bodyPr>
            <a:normAutofit/>
          </a:bodyPr>
          <a:lstStyle/>
          <a:p>
            <a:pPr>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Developed by Open Handset Alliance (mostly Google)</a:t>
            </a: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Open Source</a:t>
            </a:r>
          </a:p>
          <a:p>
            <a:pPr>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Similar stack to IOS</a:t>
            </a:r>
          </a:p>
          <a:p>
            <a:pPr>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Based on Linux kernel but modified</a:t>
            </a: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Provides process, memory, device-driver management</a:t>
            </a: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Adds power management </a:t>
            </a:r>
          </a:p>
          <a:p>
            <a:pPr>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Runtime environment includes core set of libraries and ART virtual machine</a:t>
            </a:r>
          </a:p>
          <a:p>
            <a:pPr lvl="1">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Apps developed in Java plus Android API</a:t>
            </a:r>
          </a:p>
          <a:p>
            <a:pPr lvl="2">
              <a:buFont typeface="Wingdings" panose="05000000000000000000" pitchFamily="2" charset="2"/>
              <a:buChar char="q"/>
            </a:pPr>
            <a:r>
              <a:rPr lang="en-US" altLang="en-US" dirty="0" smtClean="0">
                <a:latin typeface="Verdana" panose="020B0604030504040204" pitchFamily="34" charset="0"/>
                <a:ea typeface="Verdana" panose="020B0604030504040204" pitchFamily="34" charset="0"/>
                <a:cs typeface="Arial" panose="020B0604020202020204" pitchFamily="34" charset="0"/>
              </a:rPr>
              <a:t>Java class files compiled to Java bytecode then translated to executable by ART (Application Run Time)</a:t>
            </a:r>
          </a:p>
          <a:p>
            <a:pPr>
              <a:buFont typeface="Wingdings" panose="05000000000000000000" pitchFamily="2" charset="2"/>
              <a:buChar char="q"/>
            </a:pPr>
            <a:r>
              <a:rPr lang="en-US" altLang="en-US" sz="2000" dirty="0" smtClean="0">
                <a:latin typeface="Verdana" panose="020B0604030504040204" pitchFamily="34" charset="0"/>
                <a:ea typeface="Verdana" panose="020B0604030504040204" pitchFamily="34" charset="0"/>
                <a:cs typeface="Arial" panose="020B0604020202020204" pitchFamily="34" charset="0"/>
              </a:rPr>
              <a:t>Libraries include frameworks for web browser (</a:t>
            </a:r>
            <a:r>
              <a:rPr lang="en-US" altLang="en-US" sz="2000" dirty="0" err="1" smtClean="0">
                <a:latin typeface="Verdana" panose="020B0604030504040204" pitchFamily="34" charset="0"/>
                <a:ea typeface="Verdana" panose="020B0604030504040204" pitchFamily="34" charset="0"/>
                <a:cs typeface="Arial" panose="020B0604020202020204" pitchFamily="34" charset="0"/>
              </a:rPr>
              <a:t>webkit</a:t>
            </a:r>
            <a:r>
              <a:rPr lang="en-US" altLang="en-US" sz="2000" dirty="0" smtClean="0">
                <a:latin typeface="Verdana" panose="020B0604030504040204" pitchFamily="34" charset="0"/>
                <a:ea typeface="Verdana" panose="020B0604030504040204" pitchFamily="34" charset="0"/>
                <a:cs typeface="Arial" panose="020B0604020202020204" pitchFamily="34" charset="0"/>
              </a:rPr>
              <a:t>), database (SQLite), multimedia, smaller </a:t>
            </a:r>
            <a:r>
              <a:rPr lang="en-US" altLang="en-US" sz="2000" dirty="0" err="1" smtClean="0">
                <a:latin typeface="Verdana" panose="020B0604030504040204" pitchFamily="34" charset="0"/>
                <a:ea typeface="Verdana" panose="020B0604030504040204" pitchFamily="34" charset="0"/>
                <a:cs typeface="Arial" panose="020B0604020202020204" pitchFamily="34" charset="0"/>
              </a:rPr>
              <a:t>libc</a:t>
            </a:r>
            <a:endParaRPr lang="en-US" altLang="en-US" sz="2000" dirty="0" smtClean="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5419498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63102" y="67512"/>
            <a:ext cx="10515600" cy="1325563"/>
          </a:xfrm>
        </p:spPr>
        <p:txBody>
          <a:bodyPr/>
          <a:lstStyle/>
          <a:p>
            <a:pPr eaLnBrk="1" hangingPunct="1"/>
            <a:r>
              <a:rPr lang="en-US" altLang="en-US" dirty="0" smtClean="0"/>
              <a:t>Android Architecture</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834" y="67511"/>
            <a:ext cx="4416828" cy="6503971"/>
          </a:xfrm>
          <a:prstGeom prst="rect">
            <a:avLst/>
          </a:prstGeom>
        </p:spPr>
      </p:pic>
      <p:sp>
        <p:nvSpPr>
          <p:cNvPr id="6" name="Rectangle 5"/>
          <p:cNvSpPr/>
          <p:nvPr/>
        </p:nvSpPr>
        <p:spPr>
          <a:xfrm>
            <a:off x="2672483" y="5693915"/>
            <a:ext cx="4583242" cy="646331"/>
          </a:xfrm>
          <a:prstGeom prst="rect">
            <a:avLst/>
          </a:prstGeom>
        </p:spPr>
        <p:txBody>
          <a:bodyPr wrap="none">
            <a:spAutoFit/>
          </a:bodyPr>
          <a:lstStyle/>
          <a:p>
            <a:r>
              <a:rPr lang="en-CA" dirty="0">
                <a:hlinkClick r:id="rId4"/>
              </a:rPr>
              <a:t>https://</a:t>
            </a:r>
            <a:r>
              <a:rPr lang="en-CA" dirty="0" smtClean="0">
                <a:hlinkClick r:id="rId4"/>
              </a:rPr>
              <a:t>developer.android.com/guide/platform</a:t>
            </a:r>
            <a:endParaRPr lang="en-CA" dirty="0" smtClean="0"/>
          </a:p>
          <a:p>
            <a:endParaRPr lang="en-CA" dirty="0"/>
          </a:p>
        </p:txBody>
      </p:sp>
    </p:spTree>
    <p:extLst>
      <p:ext uri="{BB962C8B-B14F-4D97-AF65-F5344CB8AC3E}">
        <p14:creationId xmlns:p14="http://schemas.microsoft.com/office/powerpoint/2010/main" val="31850657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US" sz="3500" dirty="0"/>
              <a:t>Recall that Hypervisor or Virtual Machine Manager (VMM) on the host machine is responsible for the guest OSes</a:t>
            </a:r>
          </a:p>
          <a:p>
            <a:pPr lvl="1"/>
            <a:r>
              <a:rPr lang="en-US" sz="3000" dirty="0"/>
              <a:t>Type 0: VMM runs directly on H/W</a:t>
            </a:r>
          </a:p>
          <a:p>
            <a:pPr lvl="1"/>
            <a:r>
              <a:rPr lang="en-US" sz="3000" dirty="0"/>
              <a:t>Type 1: OS-level VMM</a:t>
            </a:r>
          </a:p>
          <a:p>
            <a:pPr lvl="1"/>
            <a:r>
              <a:rPr lang="en-US" sz="3000" dirty="0"/>
              <a:t>Type 2: S/W VMM</a:t>
            </a:r>
          </a:p>
          <a:p>
            <a:pPr lvl="1"/>
            <a:r>
              <a:rPr lang="en-US" sz="3000" dirty="0" smtClean="0">
                <a:solidFill>
                  <a:srgbClr val="FF0000"/>
                </a:solidFill>
              </a:rPr>
              <a:t>Para-virtualization</a:t>
            </a:r>
            <a:r>
              <a:rPr lang="en-US" sz="3000" dirty="0" smtClean="0"/>
              <a:t> –It passes tasks to host machine. Virtual machines can make direct calls to host hardware by passing VMM</a:t>
            </a:r>
            <a:endParaRPr lang="en-US" sz="3000" dirty="0"/>
          </a:p>
          <a:p>
            <a:pPr lvl="1"/>
            <a:r>
              <a:rPr lang="en-US" sz="3000" dirty="0"/>
              <a:t>Programming-environment virtualization</a:t>
            </a:r>
          </a:p>
          <a:p>
            <a:pPr lvl="1"/>
            <a:r>
              <a:rPr lang="en-US" sz="3000" dirty="0" smtClean="0"/>
              <a:t>Emulators</a:t>
            </a:r>
            <a:endParaRPr lang="en-US" sz="3000"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3546101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endParaRPr lang="en-CA" dirty="0"/>
          </a:p>
        </p:txBody>
      </p:sp>
      <p:sp>
        <p:nvSpPr>
          <p:cNvPr id="3" name="Content Placeholder 2"/>
          <p:cNvSpPr>
            <a:spLocks noGrp="1"/>
          </p:cNvSpPr>
          <p:nvPr>
            <p:ph idx="1"/>
          </p:nvPr>
        </p:nvSpPr>
        <p:spPr/>
        <p:txBody>
          <a:bodyPr/>
          <a:lstStyle/>
          <a:p>
            <a:r>
              <a:rPr lang="en-US" dirty="0"/>
              <a:t>Trap-and-emulate: guest privileged instruction causes trap to VMM, VMM executes on behalf of the guest (emulates)</a:t>
            </a:r>
          </a:p>
          <a:p>
            <a:r>
              <a:rPr lang="en-US" dirty="0"/>
              <a:t>Binary Translation: VMM must look for “special instruction” which behaves differently in user vs. kernel mode</a:t>
            </a:r>
          </a:p>
          <a:p>
            <a:r>
              <a:rPr lang="en-US" dirty="0"/>
              <a:t>H/W Assistance: CPU have host/root and guest/</a:t>
            </a:r>
            <a:r>
              <a:rPr lang="en-US" dirty="0" err="1"/>
              <a:t>nonroot</a:t>
            </a:r>
            <a:r>
              <a:rPr lang="en-US" dirty="0"/>
              <a:t> modes, all guest privileged instructions go through the VMM</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384079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Hyper-V Hypervisor</a:t>
            </a:r>
            <a:endParaRPr lang="en-CA" dirty="0"/>
          </a:p>
        </p:txBody>
      </p:sp>
      <p:sp>
        <p:nvSpPr>
          <p:cNvPr id="3" name="Content Placeholder 2"/>
          <p:cNvSpPr>
            <a:spLocks noGrp="1"/>
          </p:cNvSpPr>
          <p:nvPr>
            <p:ph idx="1"/>
          </p:nvPr>
        </p:nvSpPr>
        <p:spPr>
          <a:xfrm>
            <a:off x="838200" y="1706968"/>
            <a:ext cx="10515600" cy="4351338"/>
          </a:xfrm>
        </p:spPr>
        <p:txBody>
          <a:bodyPr>
            <a:normAutofit lnSpcReduction="10000"/>
          </a:bodyPr>
          <a:lstStyle/>
          <a:p>
            <a:r>
              <a:rPr lang="en-CA" dirty="0" smtClean="0"/>
              <a:t>Hypervisor is the first component initialized with virtual secure mode (VSM ) enabled.</a:t>
            </a:r>
          </a:p>
          <a:p>
            <a:r>
              <a:rPr lang="en-CA" dirty="0" smtClean="0"/>
              <a:t> Hypervisor is used to provide hardware virtualization features for running separate virtual machines and to provide virtual trust levels (VTL) </a:t>
            </a:r>
          </a:p>
          <a:p>
            <a:r>
              <a:rPr lang="en-CA" dirty="0" smtClean="0"/>
              <a:t>In VSM mode the layered privileged system has two implementations:</a:t>
            </a:r>
          </a:p>
          <a:p>
            <a:pPr lvl="1"/>
            <a:r>
              <a:rPr lang="en-CA" dirty="0" smtClean="0"/>
              <a:t>Normal World – VTL 0</a:t>
            </a:r>
          </a:p>
          <a:p>
            <a:pPr lvl="1"/>
            <a:r>
              <a:rPr lang="en-CA" dirty="0" smtClean="0"/>
              <a:t>Secure World – VTL 1</a:t>
            </a:r>
          </a:p>
          <a:p>
            <a:r>
              <a:rPr lang="en-CA" dirty="0" smtClean="0"/>
              <a:t>Within these worlds we find </a:t>
            </a:r>
            <a:r>
              <a:rPr lang="en-CA" b="1" dirty="0" smtClean="0"/>
              <a:t>user mode </a:t>
            </a:r>
            <a:r>
              <a:rPr lang="en-CA" dirty="0" smtClean="0"/>
              <a:t>and </a:t>
            </a:r>
            <a:r>
              <a:rPr lang="en-CA" b="1" dirty="0" smtClean="0"/>
              <a:t>kernel mode</a:t>
            </a:r>
            <a:endParaRPr lang="en-CA" b="1" dirty="0"/>
          </a:p>
          <a:p>
            <a:pPr lvl="1"/>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542518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Hyper-V Architecture</a:t>
            </a:r>
          </a:p>
        </p:txBody>
      </p:sp>
      <p:pic>
        <p:nvPicPr>
          <p:cNvPr id="665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283" y="1535046"/>
            <a:ext cx="6103937"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txBox="1">
            <a:spLocks/>
          </p:cNvSpPr>
          <p:nvPr/>
        </p:nvSpPr>
        <p:spPr>
          <a:xfrm>
            <a:off x="5232372"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ITSC205 Operating Systems Internals. </a:t>
            </a:r>
            <a:endParaRPr lang="en-US"/>
          </a:p>
        </p:txBody>
      </p:sp>
    </p:spTree>
    <p:extLst>
      <p:ext uri="{BB962C8B-B14F-4D97-AF65-F5344CB8AC3E}">
        <p14:creationId xmlns:p14="http://schemas.microsoft.com/office/powerpoint/2010/main" val="3353803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Host Machine Virtualization</a:t>
            </a:r>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413" y="1516975"/>
            <a:ext cx="553085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307463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Surface</a:t>
            </a:r>
            <a:endParaRPr lang="en-CA" dirty="0"/>
          </a:p>
        </p:txBody>
      </p:sp>
      <p:sp>
        <p:nvSpPr>
          <p:cNvPr id="3" name="Content Placeholder 2"/>
          <p:cNvSpPr>
            <a:spLocks noGrp="1"/>
          </p:cNvSpPr>
          <p:nvPr>
            <p:ph idx="1"/>
          </p:nvPr>
        </p:nvSpPr>
        <p:spPr/>
        <p:txBody>
          <a:bodyPr/>
          <a:lstStyle/>
          <a:p>
            <a:r>
              <a:rPr lang="en-US" dirty="0"/>
              <a:t>Vulnerabilities accessible to an attacker</a:t>
            </a:r>
          </a:p>
          <a:p>
            <a:pPr lvl="1"/>
            <a:r>
              <a:rPr lang="en-US" dirty="0"/>
              <a:t>Entry points into the system</a:t>
            </a:r>
          </a:p>
          <a:p>
            <a:pPr lvl="1"/>
            <a:endParaRPr lang="en-US" dirty="0"/>
          </a:p>
          <a:p>
            <a:r>
              <a:rPr lang="en-CA" dirty="0"/>
              <a:t>Protection vs. Security</a:t>
            </a:r>
          </a:p>
          <a:p>
            <a:pPr lvl="1"/>
            <a:r>
              <a:rPr lang="en-CA" dirty="0"/>
              <a:t>Authorization (access control) vs. Authentication</a:t>
            </a:r>
          </a:p>
          <a:p>
            <a:pPr lvl="1"/>
            <a:endParaRPr lang="en-CA" dirty="0"/>
          </a:p>
          <a:p>
            <a:r>
              <a:rPr lang="en-CA" dirty="0"/>
              <a:t>The OS is the base for all applications (the Trusted Computing Base – TCB)</a:t>
            </a:r>
          </a:p>
          <a:p>
            <a:pPr lvl="1"/>
            <a:r>
              <a:rPr lang="en-CA" dirty="0"/>
              <a:t>To protect resources, control various policies of access supported by the mechanisms</a:t>
            </a: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655240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Attack Surface</a:t>
            </a:r>
          </a:p>
        </p:txBody>
      </p:sp>
      <p:sp>
        <p:nvSpPr>
          <p:cNvPr id="3" name="Content Placeholder 2"/>
          <p:cNvSpPr>
            <a:spLocks noGrp="1"/>
          </p:cNvSpPr>
          <p:nvPr>
            <p:ph idx="1"/>
          </p:nvPr>
        </p:nvSpPr>
        <p:spPr/>
        <p:txBody>
          <a:bodyPr/>
          <a:lstStyle/>
          <a:p>
            <a:r>
              <a:rPr lang="en-CA" dirty="0"/>
              <a:t>Review the OS components, what are the entry points?</a:t>
            </a: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548" y="2311032"/>
            <a:ext cx="7764904" cy="3865931"/>
          </a:xfrm>
          <a:prstGeom prst="rect">
            <a:avLst/>
          </a:prstGeom>
        </p:spPr>
      </p:pic>
    </p:spTree>
    <p:extLst>
      <p:ext uri="{BB962C8B-B14F-4D97-AF65-F5344CB8AC3E}">
        <p14:creationId xmlns:p14="http://schemas.microsoft.com/office/powerpoint/2010/main" val="2052971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Surface</a:t>
            </a:r>
            <a:endParaRPr lang="en-CA" dirty="0"/>
          </a:p>
        </p:txBody>
      </p:sp>
      <p:sp>
        <p:nvSpPr>
          <p:cNvPr id="3" name="Content Placeholder 2"/>
          <p:cNvSpPr>
            <a:spLocks noGrp="1"/>
          </p:cNvSpPr>
          <p:nvPr>
            <p:ph idx="1"/>
          </p:nvPr>
        </p:nvSpPr>
        <p:spPr/>
        <p:txBody>
          <a:bodyPr/>
          <a:lstStyle/>
          <a:p>
            <a:r>
              <a:rPr lang="en-US" dirty="0"/>
              <a:t>Security at the OS level:</a:t>
            </a:r>
          </a:p>
          <a:p>
            <a:pPr lvl="1"/>
            <a:r>
              <a:rPr lang="en-US" dirty="0"/>
              <a:t>Authentication</a:t>
            </a:r>
          </a:p>
          <a:p>
            <a:pPr lvl="1"/>
            <a:r>
              <a:rPr lang="en-US" dirty="0"/>
              <a:t>Authorization</a:t>
            </a:r>
          </a:p>
          <a:p>
            <a:pPr lvl="1"/>
            <a:r>
              <a:rPr lang="en-US" dirty="0"/>
              <a:t>Audit</a:t>
            </a:r>
          </a:p>
          <a:p>
            <a:r>
              <a:rPr lang="en-US" dirty="0" smtClean="0"/>
              <a:t>Mandatory </a:t>
            </a:r>
            <a:r>
              <a:rPr lang="en-US" dirty="0"/>
              <a:t>and discretionary Access Controls</a:t>
            </a:r>
          </a:p>
          <a:p>
            <a:r>
              <a:rPr lang="en-US" dirty="0"/>
              <a:t>OS data protection</a:t>
            </a:r>
          </a:p>
          <a:p>
            <a:r>
              <a:rPr lang="en-US" dirty="0"/>
              <a:t>Complete mediation, tamper-proof, correctness</a:t>
            </a:r>
          </a:p>
          <a:p>
            <a:r>
              <a:rPr lang="en-US" dirty="0"/>
              <a:t>Trusted path</a:t>
            </a: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6057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94943" y="341617"/>
            <a:ext cx="10856069" cy="576262"/>
          </a:xfrm>
        </p:spPr>
        <p:txBody>
          <a:bodyPr>
            <a:noAutofit/>
          </a:bodyPr>
          <a:lstStyle/>
          <a:p>
            <a:pPr eaLnBrk="1" hangingPunct="1"/>
            <a:r>
              <a:rPr lang="en-US" altLang="en-US" sz="4000" dirty="0"/>
              <a:t>User Operating System Interface - GUI</a:t>
            </a:r>
          </a:p>
        </p:txBody>
      </p:sp>
      <p:sp>
        <p:nvSpPr>
          <p:cNvPr id="16387" name="Rectangle 3"/>
          <p:cNvSpPr>
            <a:spLocks noGrp="1" noChangeArrowheads="1"/>
          </p:cNvSpPr>
          <p:nvPr>
            <p:ph type="body" idx="1"/>
          </p:nvPr>
        </p:nvSpPr>
        <p:spPr>
          <a:xfrm>
            <a:off x="894944" y="1388685"/>
            <a:ext cx="11050622" cy="4530725"/>
          </a:xfrm>
        </p:spPr>
        <p:txBody>
          <a:bodyPr>
            <a:normAutofit fontScale="77500" lnSpcReduction="20000"/>
          </a:bodyPr>
          <a:lstStyle/>
          <a:p>
            <a:pPr>
              <a:buFont typeface="Wingdings" panose="05000000000000000000" pitchFamily="2" charset="2"/>
              <a:buChar char="q"/>
            </a:pPr>
            <a:r>
              <a:rPr lang="en-US" altLang="en-US" sz="3600" dirty="0" smtClean="0">
                <a:latin typeface="Verdana" panose="020B0604030504040204" pitchFamily="34" charset="0"/>
                <a:ea typeface="Verdana" panose="020B0604030504040204" pitchFamily="34" charset="0"/>
                <a:cs typeface="Arial" panose="020B0604020202020204" pitchFamily="34" charset="0"/>
              </a:rPr>
              <a:t>User-friendly </a:t>
            </a:r>
            <a:r>
              <a:rPr lang="en-US" altLang="en-US" sz="36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desktop</a:t>
            </a:r>
            <a:r>
              <a:rPr lang="en-US" altLang="en-US" sz="3600" dirty="0" smtClean="0">
                <a:latin typeface="Verdana" panose="020B0604030504040204" pitchFamily="34" charset="0"/>
                <a:ea typeface="Verdana" panose="020B0604030504040204" pitchFamily="34" charset="0"/>
                <a:cs typeface="Arial" panose="020B0604020202020204" pitchFamily="34" charset="0"/>
              </a:rPr>
              <a:t> metaphor interface</a:t>
            </a:r>
          </a:p>
          <a:p>
            <a:pPr lvl="1">
              <a:buFont typeface="Wingdings" panose="05000000000000000000" pitchFamily="2" charset="2"/>
              <a:buChar char="q"/>
            </a:pPr>
            <a:r>
              <a:rPr lang="en-US" altLang="en-US" sz="3100" dirty="0" smtClean="0">
                <a:latin typeface="Verdana" panose="020B0604030504040204" pitchFamily="34" charset="0"/>
                <a:ea typeface="Verdana" panose="020B0604030504040204" pitchFamily="34" charset="0"/>
                <a:cs typeface="Arial" panose="020B0604020202020204" pitchFamily="34" charset="0"/>
              </a:rPr>
              <a:t>Usually mouse, keyboard, and monitor</a:t>
            </a:r>
          </a:p>
          <a:p>
            <a:pPr lvl="1">
              <a:buFont typeface="Wingdings" panose="05000000000000000000" pitchFamily="2" charset="2"/>
              <a:buChar char="q"/>
            </a:pPr>
            <a:r>
              <a:rPr lang="en-US" altLang="en-US" sz="31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Icons</a:t>
            </a:r>
            <a:r>
              <a:rPr lang="en-US" altLang="en-US" sz="3100" dirty="0" smtClean="0">
                <a:latin typeface="Verdana" panose="020B0604030504040204" pitchFamily="34" charset="0"/>
                <a:ea typeface="Verdana" panose="020B0604030504040204" pitchFamily="34" charset="0"/>
                <a:cs typeface="Arial" panose="020B0604020202020204" pitchFamily="34" charset="0"/>
              </a:rPr>
              <a:t> represent files, programs, actions, </a:t>
            </a:r>
            <a:r>
              <a:rPr lang="en-US" altLang="en-US" sz="3100" dirty="0" err="1" smtClean="0">
                <a:latin typeface="Verdana" panose="020B0604030504040204" pitchFamily="34" charset="0"/>
                <a:ea typeface="Verdana" panose="020B0604030504040204" pitchFamily="34" charset="0"/>
                <a:cs typeface="Arial" panose="020B0604020202020204" pitchFamily="34" charset="0"/>
              </a:rPr>
              <a:t>etc</a:t>
            </a:r>
            <a:endParaRPr lang="en-US" altLang="en-US" sz="3100" dirty="0" smtClean="0">
              <a:latin typeface="Verdana" panose="020B0604030504040204" pitchFamily="34" charset="0"/>
              <a:ea typeface="Verdana" panose="020B0604030504040204" pitchFamily="34" charset="0"/>
              <a:cs typeface="Arial" panose="020B0604020202020204" pitchFamily="34" charset="0"/>
            </a:endParaRPr>
          </a:p>
          <a:p>
            <a:pPr lvl="1">
              <a:buFont typeface="Wingdings" panose="05000000000000000000" pitchFamily="2" charset="2"/>
              <a:buChar char="q"/>
            </a:pPr>
            <a:r>
              <a:rPr lang="en-US" altLang="en-US" sz="3100" dirty="0" smtClean="0">
                <a:latin typeface="Verdana" panose="020B0604030504040204" pitchFamily="34" charset="0"/>
                <a:ea typeface="Verdana" panose="020B0604030504040204" pitchFamily="34" charset="0"/>
                <a:cs typeface="Arial" panose="020B0604020202020204" pitchFamily="34" charset="0"/>
              </a:rPr>
              <a:t>Various mouse buttons over objects in the interface cause various actions (provide information, options, execute function, open directory (known as a </a:t>
            </a:r>
            <a:r>
              <a:rPr lang="en-US" altLang="en-US" sz="3100" b="1" dirty="0" smtClean="0">
                <a:solidFill>
                  <a:srgbClr val="3366FF"/>
                </a:solidFill>
                <a:latin typeface="Verdana" panose="020B0604030504040204" pitchFamily="34" charset="0"/>
                <a:ea typeface="Verdana" panose="020B0604030504040204" pitchFamily="34" charset="0"/>
                <a:cs typeface="Arial" panose="020B0604020202020204" pitchFamily="34" charset="0"/>
              </a:rPr>
              <a:t>folder</a:t>
            </a:r>
            <a:r>
              <a:rPr lang="en-US" altLang="en-US" sz="3100" dirty="0" smtClean="0">
                <a:latin typeface="Verdana" panose="020B0604030504040204" pitchFamily="34" charset="0"/>
                <a:ea typeface="Verdana" panose="020B0604030504040204" pitchFamily="34" charset="0"/>
                <a:cs typeface="Arial" panose="020B0604020202020204" pitchFamily="34" charset="0"/>
              </a:rPr>
              <a:t>)</a:t>
            </a:r>
          </a:p>
          <a:p>
            <a:pPr lvl="1">
              <a:buFont typeface="Wingdings" panose="05000000000000000000" pitchFamily="2" charset="2"/>
              <a:buChar char="q"/>
            </a:pPr>
            <a:endParaRPr lang="en-US" altLang="en-US" sz="3100" dirty="0" smtClean="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pPr>
            <a:r>
              <a:rPr lang="en-US" altLang="en-US" sz="3600" dirty="0" smtClean="0">
                <a:latin typeface="Verdana" panose="020B0604030504040204" pitchFamily="34" charset="0"/>
                <a:ea typeface="Verdana" panose="020B0604030504040204" pitchFamily="34" charset="0"/>
                <a:cs typeface="Arial" panose="020B0604020202020204" pitchFamily="34" charset="0"/>
              </a:rPr>
              <a:t>Many systems now include both CLI and GUI interfaces</a:t>
            </a:r>
          </a:p>
          <a:p>
            <a:pPr lvl="1">
              <a:buFont typeface="Wingdings" panose="05000000000000000000" pitchFamily="2" charset="2"/>
              <a:buChar char="q"/>
            </a:pPr>
            <a:r>
              <a:rPr lang="en-US" altLang="en-US" sz="3100" dirty="0" smtClean="0">
                <a:latin typeface="Verdana" panose="020B0604030504040204" pitchFamily="34" charset="0"/>
                <a:ea typeface="Verdana" panose="020B0604030504040204" pitchFamily="34" charset="0"/>
                <a:cs typeface="Arial" panose="020B0604020202020204" pitchFamily="34" charset="0"/>
              </a:rPr>
              <a:t>Microsoft Windows is GUI with CLI </a:t>
            </a:r>
            <a:r>
              <a:rPr lang="ja-JP" altLang="en-US" sz="3100" dirty="0" smtClean="0">
                <a:latin typeface="Verdana" panose="020B0604030504040204" pitchFamily="34" charset="0"/>
                <a:cs typeface="Arial" panose="020B0604020202020204" pitchFamily="34" charset="0"/>
              </a:rPr>
              <a:t>“</a:t>
            </a:r>
            <a:r>
              <a:rPr lang="en-US" altLang="ja-JP" sz="3100" dirty="0" smtClean="0">
                <a:latin typeface="Verdana" panose="020B0604030504040204" pitchFamily="34" charset="0"/>
                <a:ea typeface="Verdana" panose="020B0604030504040204" pitchFamily="34" charset="0"/>
                <a:cs typeface="Arial" panose="020B0604020202020204" pitchFamily="34" charset="0"/>
              </a:rPr>
              <a:t>command</a:t>
            </a:r>
            <a:r>
              <a:rPr lang="ja-JP" altLang="en-US" sz="3100" dirty="0" smtClean="0">
                <a:latin typeface="Verdana" panose="020B0604030504040204" pitchFamily="34" charset="0"/>
                <a:cs typeface="Arial" panose="020B0604020202020204" pitchFamily="34" charset="0"/>
              </a:rPr>
              <a:t>”</a:t>
            </a:r>
            <a:r>
              <a:rPr lang="en-US" altLang="ja-JP" sz="3100" dirty="0" smtClean="0">
                <a:latin typeface="Verdana" panose="020B0604030504040204" pitchFamily="34" charset="0"/>
                <a:ea typeface="Verdana" panose="020B0604030504040204" pitchFamily="34" charset="0"/>
                <a:cs typeface="Arial" panose="020B0604020202020204" pitchFamily="34" charset="0"/>
              </a:rPr>
              <a:t> </a:t>
            </a:r>
            <a:r>
              <a:rPr lang="en-US" altLang="ja-JP" sz="3100" b="1" dirty="0" smtClean="0">
                <a:solidFill>
                  <a:srgbClr val="FF0000"/>
                </a:solidFill>
                <a:latin typeface="Verdana" panose="020B0604030504040204" pitchFamily="34" charset="0"/>
                <a:ea typeface="Verdana" panose="020B0604030504040204" pitchFamily="34" charset="0"/>
                <a:cs typeface="Arial" panose="020B0604020202020204" pitchFamily="34" charset="0"/>
              </a:rPr>
              <a:t>power shell</a:t>
            </a:r>
          </a:p>
          <a:p>
            <a:pPr lvl="1">
              <a:buFont typeface="Wingdings" panose="05000000000000000000" pitchFamily="2" charset="2"/>
              <a:buChar char="q"/>
            </a:pPr>
            <a:r>
              <a:rPr lang="en-US" altLang="en-US" sz="3100" dirty="0" smtClean="0">
                <a:latin typeface="Verdana" panose="020B0604030504040204" pitchFamily="34" charset="0"/>
                <a:ea typeface="Verdana" panose="020B0604030504040204" pitchFamily="34" charset="0"/>
                <a:cs typeface="Arial" panose="020B0604020202020204" pitchFamily="34" charset="0"/>
              </a:rPr>
              <a:t>Apple Mac OS X is </a:t>
            </a:r>
            <a:r>
              <a:rPr lang="ja-JP" altLang="en-US" sz="3100" dirty="0" smtClean="0">
                <a:latin typeface="Verdana" panose="020B0604030504040204" pitchFamily="34" charset="0"/>
                <a:cs typeface="Arial" panose="020B0604020202020204" pitchFamily="34" charset="0"/>
              </a:rPr>
              <a:t>“</a:t>
            </a:r>
            <a:r>
              <a:rPr lang="en-US" altLang="ja-JP" sz="3100" b="1" dirty="0" smtClean="0">
                <a:solidFill>
                  <a:srgbClr val="FF0000"/>
                </a:solidFill>
                <a:latin typeface="Verdana" panose="020B0604030504040204" pitchFamily="34" charset="0"/>
                <a:ea typeface="Verdana" panose="020B0604030504040204" pitchFamily="34" charset="0"/>
                <a:cs typeface="Arial" panose="020B0604020202020204" pitchFamily="34" charset="0"/>
              </a:rPr>
              <a:t>Aqua</a:t>
            </a:r>
            <a:r>
              <a:rPr lang="ja-JP" altLang="en-US" sz="3100" dirty="0" smtClean="0">
                <a:latin typeface="Verdana" panose="020B0604030504040204" pitchFamily="34" charset="0"/>
                <a:cs typeface="Arial" panose="020B0604020202020204" pitchFamily="34" charset="0"/>
              </a:rPr>
              <a:t>”</a:t>
            </a:r>
            <a:r>
              <a:rPr lang="en-US" altLang="ja-JP" sz="3100" dirty="0" smtClean="0">
                <a:latin typeface="Verdana" panose="020B0604030504040204" pitchFamily="34" charset="0"/>
                <a:ea typeface="Verdana" panose="020B0604030504040204" pitchFamily="34" charset="0"/>
                <a:cs typeface="Arial" panose="020B0604020202020204" pitchFamily="34" charset="0"/>
              </a:rPr>
              <a:t> GUI interface with UNIX kernel underneath and shells available</a:t>
            </a:r>
          </a:p>
          <a:p>
            <a:pPr lvl="1">
              <a:buFont typeface="Wingdings" panose="05000000000000000000" pitchFamily="2" charset="2"/>
              <a:buChar char="q"/>
            </a:pPr>
            <a:r>
              <a:rPr lang="en-US" altLang="en-US" sz="3100" dirty="0" smtClean="0">
                <a:latin typeface="Verdana" panose="020B0604030504040204" pitchFamily="34" charset="0"/>
                <a:ea typeface="Verdana" panose="020B0604030504040204" pitchFamily="34" charset="0"/>
                <a:cs typeface="Arial" panose="020B0604020202020204" pitchFamily="34" charset="0"/>
              </a:rPr>
              <a:t>Unix and Linux have CLI with optional GUI interfaces (CDE, KDE, </a:t>
            </a:r>
            <a:r>
              <a:rPr lang="en-US" altLang="en-US" sz="3100" b="1" dirty="0" smtClean="0">
                <a:solidFill>
                  <a:srgbClr val="FF0000"/>
                </a:solidFill>
                <a:latin typeface="Verdana" panose="020B0604030504040204" pitchFamily="34" charset="0"/>
                <a:ea typeface="Verdana" panose="020B0604030504040204" pitchFamily="34" charset="0"/>
                <a:cs typeface="Arial" panose="020B0604020202020204" pitchFamily="34" charset="0"/>
              </a:rPr>
              <a:t>GNOME</a:t>
            </a:r>
            <a:r>
              <a:rPr lang="en-US" altLang="en-US" sz="3100" b="1" dirty="0" smtClean="0">
                <a:latin typeface="Verdana" panose="020B0604030504040204" pitchFamily="34" charset="0"/>
                <a:ea typeface="Verdana" panose="020B0604030504040204" pitchFamily="34" charset="0"/>
                <a:cs typeface="Arial" panose="020B0604020202020204" pitchFamily="34" charset="0"/>
              </a:rPr>
              <a:t>)</a:t>
            </a:r>
          </a:p>
          <a:p>
            <a:pPr lvl="1"/>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054037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290"/>
            <a:ext cx="10515600" cy="1325563"/>
          </a:xfrm>
        </p:spPr>
        <p:txBody>
          <a:bodyPr/>
          <a:lstStyle/>
          <a:p>
            <a:r>
              <a:rPr lang="en-CA" dirty="0" smtClean="0"/>
              <a:t>Windows Patch-Guard -KPP (Kernel Mode Protection)</a:t>
            </a:r>
            <a:endParaRPr lang="en-CA" dirty="0"/>
          </a:p>
        </p:txBody>
      </p:sp>
      <p:sp>
        <p:nvSpPr>
          <p:cNvPr id="3" name="Content Placeholder 2"/>
          <p:cNvSpPr>
            <a:spLocks noGrp="1"/>
          </p:cNvSpPr>
          <p:nvPr>
            <p:ph idx="1"/>
          </p:nvPr>
        </p:nvSpPr>
        <p:spPr/>
        <p:txBody>
          <a:bodyPr>
            <a:normAutofit fontScale="92500"/>
          </a:bodyPr>
          <a:lstStyle/>
          <a:p>
            <a:r>
              <a:rPr lang="en-CA" dirty="0" smtClean="0"/>
              <a:t>Technique implemented in </a:t>
            </a:r>
            <a:r>
              <a:rPr lang="en-CA" smtClean="0"/>
              <a:t>Windows checks unwanted code. </a:t>
            </a:r>
            <a:r>
              <a:rPr lang="en-CA" dirty="0" smtClean="0"/>
              <a:t>KPP check certain kernel components such as:</a:t>
            </a:r>
          </a:p>
          <a:p>
            <a:r>
              <a:rPr lang="en-CA" dirty="0" smtClean="0"/>
              <a:t>System Service Descriptor Table( SSDT) table that contains an array of pointers for each system call handler. Rootkit could modify input or output of calls from user mode and hide processes, files and registry keys</a:t>
            </a:r>
          </a:p>
          <a:p>
            <a:r>
              <a:rPr lang="en-CA" dirty="0" smtClean="0"/>
              <a:t>Global Descriptor Table(GDT) CPU hardware protection for the implementation of ring privilege levels( ring 0 and 3)</a:t>
            </a:r>
          </a:p>
          <a:p>
            <a:r>
              <a:rPr lang="en-CA" dirty="0" smtClean="0"/>
              <a:t>Process and module list- Tools that displays active processes and loaded drivers</a:t>
            </a:r>
          </a:p>
          <a:p>
            <a:endParaRPr lang="en-CA" dirty="0" smtClean="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068470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Windows Patch-Guard -KPP (Kernel Mode Protection)</a:t>
            </a:r>
          </a:p>
        </p:txBody>
      </p:sp>
      <p:sp>
        <p:nvSpPr>
          <p:cNvPr id="3" name="Content Placeholder 2"/>
          <p:cNvSpPr>
            <a:spLocks noGrp="1"/>
          </p:cNvSpPr>
          <p:nvPr>
            <p:ph idx="1"/>
          </p:nvPr>
        </p:nvSpPr>
        <p:spPr/>
        <p:txBody>
          <a:bodyPr/>
          <a:lstStyle/>
          <a:p>
            <a:r>
              <a:rPr lang="en-CA" dirty="0" smtClean="0"/>
              <a:t>Interrupt Descriptor Table (IDT) –Table read by CPU to deliver interrupt vectors to the correct handling routine. Malicious </a:t>
            </a:r>
            <a:r>
              <a:rPr lang="en-CA" dirty="0"/>
              <a:t>drivers could intercept file </a:t>
            </a:r>
            <a:r>
              <a:rPr lang="en-CA" dirty="0" smtClean="0"/>
              <a:t>I/</a:t>
            </a:r>
            <a:r>
              <a:rPr lang="en-CA" dirty="0" err="1" smtClean="0"/>
              <a:t>Os</a:t>
            </a:r>
            <a:r>
              <a:rPr lang="en-CA" dirty="0" smtClean="0"/>
              <a:t> directly </a:t>
            </a:r>
            <a:r>
              <a:rPr lang="en-CA" dirty="0"/>
              <a:t>at the interrupt level, or hook </a:t>
            </a:r>
            <a:r>
              <a:rPr lang="en-CA" dirty="0" smtClean="0"/>
              <a:t>page faults </a:t>
            </a:r>
            <a:r>
              <a:rPr lang="en-CA" dirty="0"/>
              <a:t>to hide contents of memory. </a:t>
            </a:r>
            <a:r>
              <a:rPr lang="en-CA" dirty="0" smtClean="0"/>
              <a:t>Rootkits could </a:t>
            </a:r>
            <a:r>
              <a:rPr lang="en-CA" dirty="0"/>
              <a:t>hook the INT2E handler to hook </a:t>
            </a:r>
            <a:r>
              <a:rPr lang="en-CA" dirty="0" smtClean="0"/>
              <a:t>all system calls </a:t>
            </a:r>
            <a:r>
              <a:rPr lang="en-CA" dirty="0"/>
              <a:t>from a single point</a:t>
            </a:r>
            <a:r>
              <a:rPr lang="en-CA" dirty="0" smtClean="0"/>
              <a:t>.</a:t>
            </a:r>
          </a:p>
          <a:p>
            <a:r>
              <a:rPr lang="en-CA" dirty="0" smtClean="0"/>
              <a:t>Windows Internals Sixth edition part 1 Page </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915948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Text Book Slides – Copy Right</a:t>
            </a:r>
            <a:endParaRPr lang="en-CA" altLang="en-US" smtClean="0"/>
          </a:p>
        </p:txBody>
      </p:sp>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7" y="1993697"/>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34335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2608" y="318294"/>
            <a:ext cx="11749392" cy="1325563"/>
          </a:xfrm>
        </p:spPr>
        <p:txBody>
          <a:bodyPr/>
          <a:lstStyle/>
          <a:p>
            <a:pPr eaLnBrk="1" hangingPunct="1"/>
            <a:r>
              <a:rPr lang="en-US" altLang="en-US" sz="2000" dirty="0" smtClean="0">
                <a:latin typeface="Verdana" panose="020B0604030504040204" pitchFamily="34" charset="0"/>
              </a:rPr>
              <a:t> </a:t>
            </a:r>
            <a:r>
              <a:rPr lang="en-US" altLang="en-US" sz="3600" dirty="0">
                <a:latin typeface="Verdana" panose="020B0604030504040204" pitchFamily="34" charset="0"/>
              </a:rPr>
              <a:t>Windows Management Instrumentation (WMI)</a:t>
            </a:r>
            <a:endParaRPr lang="en-US" altLang="en-US" sz="4000" dirty="0">
              <a:latin typeface="Verdana" panose="020B0604030504040204" pitchFamily="34" charset="0"/>
            </a:endParaRPr>
          </a:p>
        </p:txBody>
      </p:sp>
      <p:sp>
        <p:nvSpPr>
          <p:cNvPr id="24579" name="Rectangle 3"/>
          <p:cNvSpPr>
            <a:spLocks noGrp="1" noChangeArrowheads="1"/>
          </p:cNvSpPr>
          <p:nvPr>
            <p:ph type="body" idx="1"/>
          </p:nvPr>
        </p:nvSpPr>
        <p:spPr>
          <a:xfrm>
            <a:off x="838611" y="1350727"/>
            <a:ext cx="10931857" cy="4449763"/>
          </a:xfrm>
        </p:spPr>
        <p:txBody>
          <a:bodyPr>
            <a:noAutofit/>
          </a:bodyPr>
          <a:lstStyle/>
          <a:p>
            <a:pPr eaLnBrk="1" hangingPunct="1">
              <a:buFont typeface="Wingdings" panose="05000000000000000000" pitchFamily="2" charset="2"/>
              <a:buChar char="q"/>
            </a:pPr>
            <a:r>
              <a:rPr lang="en-US" altLang="en-US" sz="3200" dirty="0" smtClean="0">
                <a:latin typeface="Verdana" panose="020B0604030504040204" pitchFamily="34" charset="0"/>
                <a:ea typeface="Verdana" panose="020B0604030504040204" pitchFamily="34" charset="0"/>
                <a:cs typeface="Arial" panose="020B0604020202020204" pitchFamily="34" charset="0"/>
              </a:rPr>
              <a:t>WMI is the core management-enabling technology for Windows that allows to manage windows objects </a:t>
            </a:r>
          </a:p>
          <a:p>
            <a:pPr lvl="1" eaLnBrk="1" hangingPunct="1">
              <a:buFont typeface="Wingdings" panose="05000000000000000000" pitchFamily="2" charset="2"/>
              <a:buChar char="q"/>
            </a:pPr>
            <a:r>
              <a:rPr lang="en-US" altLang="en-US" sz="3200" dirty="0" smtClean="0">
                <a:latin typeface="Verdana" panose="020B0604030504040204" pitchFamily="34" charset="0"/>
                <a:ea typeface="Verdana" panose="020B0604030504040204" pitchFamily="34" charset="0"/>
                <a:cs typeface="Arial" panose="020B0604020202020204" pitchFamily="34" charset="0"/>
              </a:rPr>
              <a:t>Built into Windows 7 and Windows Server 2008 </a:t>
            </a:r>
          </a:p>
          <a:p>
            <a:pPr lvl="1" eaLnBrk="1" hangingPunct="1">
              <a:buFont typeface="Wingdings" panose="05000000000000000000" pitchFamily="2" charset="2"/>
              <a:buChar char="q"/>
            </a:pPr>
            <a:r>
              <a:rPr lang="en-US" altLang="en-US" sz="3200" dirty="0" smtClean="0">
                <a:latin typeface="Verdana" panose="020B0604030504040204" pitchFamily="34" charset="0"/>
                <a:ea typeface="Verdana" panose="020B0604030504040204" pitchFamily="34" charset="0"/>
                <a:cs typeface="Arial" panose="020B0604020202020204" pitchFamily="34" charset="0"/>
              </a:rPr>
              <a:t>WMI was added to address two short-comings in previous versions of NT:</a:t>
            </a:r>
          </a:p>
          <a:p>
            <a:pPr lvl="2">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Remote monitoring &amp; management</a:t>
            </a:r>
          </a:p>
          <a:p>
            <a:pPr lvl="2">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Arial" panose="020B0604020202020204" pitchFamily="34" charset="0"/>
              </a:rPr>
              <a:t>Scripting – PowerShell</a:t>
            </a:r>
          </a:p>
          <a:p>
            <a:pPr lvl="2">
              <a:buFont typeface="Wingdings" panose="05000000000000000000" pitchFamily="2" charset="2"/>
              <a:buChar char="q"/>
            </a:pPr>
            <a:endParaRPr lang="en-US" altLang="en-US" sz="2800" dirty="0" smtClean="0">
              <a:latin typeface="Verdana" panose="020B0604030504040204" pitchFamily="34" charset="0"/>
              <a:ea typeface="Verdana" panose="020B0604030504040204" pitchFamily="34" charset="0"/>
              <a:cs typeface="Arial" panose="020B0604020202020204" pitchFamily="34" charset="0"/>
            </a:endParaRPr>
          </a:p>
          <a:p>
            <a:pPr eaLnBrk="1" hangingPunct="1">
              <a:buFont typeface="Wingdings" panose="05000000000000000000" pitchFamily="2" charset="2"/>
              <a:buChar char="q"/>
            </a:pPr>
            <a:endParaRPr lang="en-US" altLang="en-US" sz="1800" dirty="0" smtClean="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932333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en-US" smtClean="0"/>
              <a:t>WMIC</a:t>
            </a:r>
          </a:p>
        </p:txBody>
      </p:sp>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375" y="1381328"/>
            <a:ext cx="9213167" cy="478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2396861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Windows Power Shell</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831" y="1554501"/>
            <a:ext cx="8125869" cy="367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3812861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0" y="2360614"/>
            <a:ext cx="7772400" cy="1362075"/>
          </a:xfrm>
        </p:spPr>
        <p:txBody>
          <a:bodyPr>
            <a:normAutofit fontScale="90000"/>
          </a:bodyPr>
          <a:lstStyle/>
          <a:p>
            <a:pPr algn="ctr">
              <a:defRPr/>
            </a:pPr>
            <a:r>
              <a:rPr lang="fr-CA" dirty="0" smtClean="0"/>
              <a:t>Operating System Operations</a:t>
            </a:r>
            <a:br>
              <a:rPr lang="fr-CA" dirty="0" smtClean="0"/>
            </a:br>
            <a:r>
              <a:rPr lang="fr-CA" dirty="0" err="1" smtClean="0"/>
              <a:t>Kernel</a:t>
            </a:r>
            <a:r>
              <a:rPr lang="fr-CA" dirty="0"/>
              <a:t> </a:t>
            </a:r>
            <a:r>
              <a:rPr lang="fr-CA" dirty="0" smtClean="0"/>
              <a:t>and User mode</a:t>
            </a:r>
            <a:endParaRPr lang="fr-CA" dirty="0"/>
          </a:p>
        </p:txBody>
      </p:sp>
      <p:sp>
        <p:nvSpPr>
          <p:cNvPr id="3" name="Footer Placeholder 2"/>
          <p:cNvSpPr>
            <a:spLocks noGrp="1"/>
          </p:cNvSpPr>
          <p:nvPr>
            <p:ph type="ftr" sz="quarter" idx="11"/>
          </p:nvPr>
        </p:nvSpPr>
        <p:spPr/>
        <p:txBody>
          <a:bodyPr/>
          <a:lstStyle/>
          <a:p>
            <a:r>
              <a:rPr lang="en-US" smtClean="0"/>
              <a:t>ITSC205 Operating Systems Internals. </a:t>
            </a:r>
            <a:endParaRPr lang="en-US"/>
          </a:p>
        </p:txBody>
      </p:sp>
    </p:spTree>
    <p:extLst>
      <p:ext uri="{BB962C8B-B14F-4D97-AF65-F5344CB8AC3E}">
        <p14:creationId xmlns:p14="http://schemas.microsoft.com/office/powerpoint/2010/main" val="1016825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16900</TotalTime>
  <Words>2709</Words>
  <Application>Microsoft Office PowerPoint</Application>
  <PresentationFormat>Widescreen</PresentationFormat>
  <Paragraphs>381</Paragraphs>
  <Slides>52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MS PGothic</vt:lpstr>
      <vt:lpstr>Arial</vt:lpstr>
      <vt:lpstr>Calibri</vt:lpstr>
      <vt:lpstr>Monotype Sorts</vt:lpstr>
      <vt:lpstr>Times New Roman</vt:lpstr>
      <vt:lpstr>Verdana</vt:lpstr>
      <vt:lpstr>Wingdings</vt:lpstr>
      <vt:lpstr>Office Theme</vt:lpstr>
      <vt:lpstr>Structure and Services</vt:lpstr>
      <vt:lpstr>Module Objectives</vt:lpstr>
      <vt:lpstr>Types of System Services</vt:lpstr>
      <vt:lpstr>User Operating System Interface - CLI</vt:lpstr>
      <vt:lpstr>User Operating System Interface - GUI</vt:lpstr>
      <vt:lpstr> Windows Management Instrumentation (WMI)</vt:lpstr>
      <vt:lpstr>WMIC</vt:lpstr>
      <vt:lpstr>Windows Power Shell</vt:lpstr>
      <vt:lpstr>Operating System Operations Kernel and User mode</vt:lpstr>
      <vt:lpstr>Protection Mechanisms</vt:lpstr>
      <vt:lpstr>Protection Mechanisms</vt:lpstr>
      <vt:lpstr>Kernel-Mode vs User-Mode</vt:lpstr>
      <vt:lpstr>Layered Operating system</vt:lpstr>
      <vt:lpstr>Privilege and User Time</vt:lpstr>
      <vt:lpstr>Privileged and User Time</vt:lpstr>
      <vt:lpstr>Linux Kernel</vt:lpstr>
      <vt:lpstr>Kernel Architectures</vt:lpstr>
      <vt:lpstr>Windows Architecture </vt:lpstr>
      <vt:lpstr>Accessing System Services</vt:lpstr>
      <vt:lpstr>Transition from User to Kernel Mode</vt:lpstr>
      <vt:lpstr>System Calls</vt:lpstr>
      <vt:lpstr>Operating system structure</vt:lpstr>
      <vt:lpstr>Implementation</vt:lpstr>
      <vt:lpstr>PowerPoint Presentation</vt:lpstr>
      <vt:lpstr> Kernel Implementation</vt:lpstr>
      <vt:lpstr>Monolithic Unix System Structure</vt:lpstr>
      <vt:lpstr>Monolithic and Microkernel</vt:lpstr>
      <vt:lpstr>Microkernel System Structure </vt:lpstr>
      <vt:lpstr>Microkernel System Structure </vt:lpstr>
      <vt:lpstr>Structure of the OS</vt:lpstr>
      <vt:lpstr>Hybrid Systems</vt:lpstr>
      <vt:lpstr>Mac OS X Structure</vt:lpstr>
      <vt:lpstr>iOS</vt:lpstr>
      <vt:lpstr>Modules</vt:lpstr>
      <vt:lpstr>Modules</vt:lpstr>
      <vt:lpstr>Linux Kernel</vt:lpstr>
      <vt:lpstr>Linux Kernel .conf file </vt:lpstr>
      <vt:lpstr>Linux OS</vt:lpstr>
      <vt:lpstr>Windows -Design Principles</vt:lpstr>
      <vt:lpstr>Android</vt:lpstr>
      <vt:lpstr>Android Architecture</vt:lpstr>
      <vt:lpstr>Virtual Machines</vt:lpstr>
      <vt:lpstr>Virtual Machines</vt:lpstr>
      <vt:lpstr>Hyper-V Hypervisor</vt:lpstr>
      <vt:lpstr>Hyper-V Architecture</vt:lpstr>
      <vt:lpstr>Host Machine Virtualization</vt:lpstr>
      <vt:lpstr>Attack Surface</vt:lpstr>
      <vt:lpstr>Attack Surface</vt:lpstr>
      <vt:lpstr>Attack Surface</vt:lpstr>
      <vt:lpstr>Windows Patch-Guard -KPP (Kernel Mode Protection)</vt:lpstr>
      <vt:lpstr>Windows Patch-Guard -KPP (Kernel Mode Protection)</vt:lpstr>
      <vt:lpstr>Text Book Slides – Copy Right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365</cp:revision>
  <dcterms:created xsi:type="dcterms:W3CDTF">2016-04-05T14:17:30Z</dcterms:created>
  <dcterms:modified xsi:type="dcterms:W3CDTF">2020-05-29T17:54:41Z</dcterms:modified>
</cp:coreProperties>
</file>