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5f53669e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5f53669e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f53669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5f53669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important to note is that the .sys file for sample 1 is the only one that is signed, acting as a trojan horse as a system driver. The rest of the files are not signed.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f53669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f53669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to note is the shellcode found hidden in the pdf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5f53669eb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5f53669eb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f53669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f53669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f53669e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f53669e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5f53669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5f53669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f53669e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f53669e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5f53669eb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5f53669eb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5f53669eb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5f53669eb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5f53669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5f53669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5f53669eb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5f53669eb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5f53669eb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5f53669e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5f53669eb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5f53669eb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5f53669e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5f53669e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5f53669e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5f53669e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5f53669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5f53669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5f53669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5f53669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5f53669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5f53669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5f53669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5f53669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5f53669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5f53669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5f53669e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5f53669e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a:t>
            </a:r>
            <a:r>
              <a:rPr lang="en"/>
              <a:t> to mention that not all tools listed were presented in this presentation, as not all information was </a:t>
            </a:r>
            <a:r>
              <a:rPr lang="en"/>
              <a:t>relevant</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f53669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f53669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mikesiko/PracticalMalwareAnalysis-Labs/blob/master/PracticalMalwareAnalysis-Labs.7z"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21.png"/><Relationship Id="rId7" Type="http://schemas.openxmlformats.org/officeDocument/2006/relationships/image" Target="../media/image29.png"/><Relationship Id="rId8"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mikesiko/PracticalMalwareAnalysis-Lab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mikesiko/PracticalMalwareAnalysis-Labs" TargetMode="External"/><Relationship Id="rId4" Type="http://schemas.openxmlformats.org/officeDocument/2006/relationships/hyperlink" Target="https://github.com/mikesiko/PracticalMalwareAnalysis-Lab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56590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D’Artagnan Boocock</a:t>
            </a:r>
            <a:r>
              <a:rPr lang="en"/>
              <a:t> </a:t>
            </a:r>
            <a:endParaRPr/>
          </a:p>
          <a:p>
            <a:pPr indent="0" lvl="0" marL="0" rtl="0" algn="ctr">
              <a:spcBef>
                <a:spcPts val="0"/>
              </a:spcBef>
              <a:spcAft>
                <a:spcPts val="0"/>
              </a:spcAft>
              <a:buNone/>
            </a:pPr>
            <a:r>
              <a:rPr lang="en"/>
              <a:t>&amp; </a:t>
            </a:r>
            <a:r>
              <a:rPr lang="en"/>
              <a:t>Coleton Sanheim</a:t>
            </a:r>
            <a:endParaRPr/>
          </a:p>
        </p:txBody>
      </p:sp>
      <p:sp>
        <p:nvSpPr>
          <p:cNvPr id="65" name="Google Shape;65;p13"/>
          <p:cNvSpPr txBox="1"/>
          <p:nvPr>
            <p:ph idx="1" type="subTitle"/>
          </p:nvPr>
        </p:nvSpPr>
        <p:spPr>
          <a:xfrm>
            <a:off x="1680302" y="2081875"/>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ITSC 303 - Malware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Handling Procedure</a:t>
            </a:r>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 self-extracting archive will be downloaded from:</a:t>
            </a:r>
            <a:endParaRPr/>
          </a:p>
          <a:p>
            <a:pPr indent="0" lvl="0" marL="0" rtl="0" algn="l">
              <a:spcBef>
                <a:spcPts val="1200"/>
              </a:spcBef>
              <a:spcAft>
                <a:spcPts val="0"/>
              </a:spcAft>
              <a:buNone/>
            </a:pPr>
            <a:r>
              <a:rPr lang="en" sz="1400" u="sng">
                <a:solidFill>
                  <a:srgbClr val="6AA84F"/>
                </a:solidFill>
                <a:hlinkClick r:id="rId3">
                  <a:extLst>
                    <a:ext uri="{A12FA001-AC4F-418D-AE19-62706E023703}">
                      <ahyp:hlinkClr val="tx"/>
                    </a:ext>
                  </a:extLst>
                </a:hlinkClick>
              </a:rPr>
              <a:t>https://github.com/mikesiko/PracticalMalwareAnalysis-Labs/blob/master/PracticalMalwareAnalysis-Labs.7z</a:t>
            </a:r>
            <a:endParaRPr sz="1400" u="sng">
              <a:solidFill>
                <a:srgbClr val="6AA84F"/>
              </a:solidFill>
            </a:endParaRPr>
          </a:p>
          <a:p>
            <a:pPr indent="0" lvl="0" marL="0" rtl="0" algn="l">
              <a:spcBef>
                <a:spcPts val="1200"/>
              </a:spcBef>
              <a:spcAft>
                <a:spcPts val="0"/>
              </a:spcAft>
              <a:buNone/>
            </a:pPr>
            <a:r>
              <a:rPr lang="en"/>
              <a:t>This 7-zip file can be handled safely as the samples contained within require execution to detonate. We will download the archive to the primary Win7 machine (10.0.2.12). The analysis machine can be temporarily connected to the internet and the zip will be downloaded directly.</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Static Analysis (Hashes)</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thing we did when analyzing these files was to calculate the Sha256 hashes.</a:t>
            </a:r>
            <a:endParaRPr/>
          </a:p>
          <a:p>
            <a:pPr indent="0" lvl="0" marL="0" rtl="0" algn="l">
              <a:spcBef>
                <a:spcPts val="1200"/>
              </a:spcBef>
              <a:spcAft>
                <a:spcPts val="0"/>
              </a:spcAft>
              <a:buNone/>
            </a:pPr>
            <a:r>
              <a:rPr lang="en"/>
              <a:t>Sample 1 -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Sample 2 - </a:t>
            </a:r>
            <a:endParaRPr/>
          </a:p>
        </p:txBody>
      </p:sp>
      <p:pic>
        <p:nvPicPr>
          <p:cNvPr id="126" name="Google Shape;126;p23"/>
          <p:cNvPicPr preferRelativeResize="0"/>
          <p:nvPr/>
        </p:nvPicPr>
        <p:blipFill>
          <a:blip r:embed="rId3">
            <a:alphaModFix/>
          </a:blip>
          <a:stretch>
            <a:fillRect/>
          </a:stretch>
        </p:blipFill>
        <p:spPr>
          <a:xfrm>
            <a:off x="1658550" y="1891975"/>
            <a:ext cx="5943600" cy="885825"/>
          </a:xfrm>
          <a:prstGeom prst="rect">
            <a:avLst/>
          </a:prstGeom>
          <a:noFill/>
          <a:ln>
            <a:noFill/>
          </a:ln>
        </p:spPr>
      </p:pic>
      <p:pic>
        <p:nvPicPr>
          <p:cNvPr id="127" name="Google Shape;127;p23"/>
          <p:cNvPicPr preferRelativeResize="0"/>
          <p:nvPr/>
        </p:nvPicPr>
        <p:blipFill>
          <a:blip r:embed="rId4">
            <a:alphaModFix/>
          </a:blip>
          <a:stretch>
            <a:fillRect/>
          </a:stretch>
        </p:blipFill>
        <p:spPr>
          <a:xfrm>
            <a:off x="1658550" y="3633400"/>
            <a:ext cx="5943600" cy="876300"/>
          </a:xfrm>
          <a:prstGeom prst="rect">
            <a:avLst/>
          </a:prstGeom>
          <a:noFill/>
          <a:ln>
            <a:noFill/>
          </a:ln>
        </p:spPr>
      </p:pic>
      <p:pic>
        <p:nvPicPr>
          <p:cNvPr id="128" name="Google Shape;128;p23"/>
          <p:cNvPicPr preferRelativeResize="0"/>
          <p:nvPr/>
        </p:nvPicPr>
        <p:blipFill>
          <a:blip r:embed="rId5">
            <a:alphaModFix/>
          </a:blip>
          <a:stretch>
            <a:fillRect/>
          </a:stretch>
        </p:blipFill>
        <p:spPr>
          <a:xfrm>
            <a:off x="2002525" y="2843650"/>
            <a:ext cx="5943600" cy="723900"/>
          </a:xfrm>
          <a:prstGeom prst="rect">
            <a:avLst/>
          </a:prstGeom>
          <a:noFill/>
          <a:ln>
            <a:noFill/>
          </a:ln>
        </p:spPr>
      </p:pic>
      <p:pic>
        <p:nvPicPr>
          <p:cNvPr id="129" name="Google Shape;129;p23"/>
          <p:cNvPicPr preferRelativeResize="0"/>
          <p:nvPr/>
        </p:nvPicPr>
        <p:blipFill>
          <a:blip r:embed="rId6">
            <a:alphaModFix/>
          </a:blip>
          <a:stretch>
            <a:fillRect/>
          </a:stretch>
        </p:blipFill>
        <p:spPr>
          <a:xfrm>
            <a:off x="2002525" y="4575551"/>
            <a:ext cx="5943600" cy="44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Static Analysis (Strings)</a:t>
            </a:r>
            <a:endParaRPr/>
          </a:p>
        </p:txBody>
      </p:sp>
      <p:sp>
        <p:nvSpPr>
          <p:cNvPr id="135" name="Google Shape;135;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Sample 1 -                                  The strings </a:t>
            </a:r>
            <a:r>
              <a:rPr lang="en"/>
              <a:t>captured</a:t>
            </a:r>
            <a:r>
              <a:rPr lang="en"/>
              <a:t> here appear to be stealing or    </a:t>
            </a:r>
            <a:r>
              <a:rPr lang="en">
                <a:solidFill>
                  <a:schemeClr val="lt1"/>
                </a:solidFill>
              </a:rPr>
              <a:t>.             </a:t>
            </a:r>
            <a:r>
              <a:rPr lang="en"/>
              <a:t>                                        reading information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Sample 2 -                                                                  Nothing of note</a:t>
            </a:r>
            <a:r>
              <a:rPr lang="en"/>
              <a:t>, except for the </a:t>
            </a:r>
            <a:r>
              <a:rPr lang="en">
                <a:solidFill>
                  <a:schemeClr val="lt1"/>
                </a:solidFill>
              </a:rPr>
              <a:t>p p  p</a:t>
            </a:r>
            <a:r>
              <a:rPr lang="en"/>
              <a:t>                                                                               payload and JavaScript code</a:t>
            </a:r>
            <a:endParaRPr/>
          </a:p>
        </p:txBody>
      </p:sp>
      <p:pic>
        <p:nvPicPr>
          <p:cNvPr id="136" name="Google Shape;136;p24"/>
          <p:cNvPicPr preferRelativeResize="0"/>
          <p:nvPr/>
        </p:nvPicPr>
        <p:blipFill>
          <a:blip r:embed="rId3">
            <a:alphaModFix/>
          </a:blip>
          <a:stretch>
            <a:fillRect/>
          </a:stretch>
        </p:blipFill>
        <p:spPr>
          <a:xfrm>
            <a:off x="1660350" y="1042825"/>
            <a:ext cx="1743075" cy="1924050"/>
          </a:xfrm>
          <a:prstGeom prst="rect">
            <a:avLst/>
          </a:prstGeom>
          <a:noFill/>
          <a:ln>
            <a:noFill/>
          </a:ln>
        </p:spPr>
      </p:pic>
      <p:pic>
        <p:nvPicPr>
          <p:cNvPr id="137" name="Google Shape;137;p24"/>
          <p:cNvPicPr preferRelativeResize="0"/>
          <p:nvPr/>
        </p:nvPicPr>
        <p:blipFill>
          <a:blip r:embed="rId4">
            <a:alphaModFix/>
          </a:blip>
          <a:stretch>
            <a:fillRect/>
          </a:stretch>
        </p:blipFill>
        <p:spPr>
          <a:xfrm>
            <a:off x="1660342" y="3003025"/>
            <a:ext cx="3562633" cy="192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Static Analysis Information (Sample 1)</a:t>
            </a:r>
            <a:endParaRPr/>
          </a:p>
        </p:txBody>
      </p:sp>
      <p:pic>
        <p:nvPicPr>
          <p:cNvPr id="143" name="Google Shape;143;p25"/>
          <p:cNvPicPr preferRelativeResize="0"/>
          <p:nvPr/>
        </p:nvPicPr>
        <p:blipFill>
          <a:blip r:embed="rId3">
            <a:alphaModFix/>
          </a:blip>
          <a:stretch>
            <a:fillRect/>
          </a:stretch>
        </p:blipFill>
        <p:spPr>
          <a:xfrm>
            <a:off x="520725" y="1415175"/>
            <a:ext cx="5943600" cy="1600200"/>
          </a:xfrm>
          <a:prstGeom prst="rect">
            <a:avLst/>
          </a:prstGeom>
          <a:noFill/>
          <a:ln>
            <a:noFill/>
          </a:ln>
        </p:spPr>
      </p:pic>
      <p:pic>
        <p:nvPicPr>
          <p:cNvPr id="144" name="Google Shape;144;p25"/>
          <p:cNvPicPr preferRelativeResize="0"/>
          <p:nvPr/>
        </p:nvPicPr>
        <p:blipFill>
          <a:blip r:embed="rId4">
            <a:alphaModFix/>
          </a:blip>
          <a:stretch>
            <a:fillRect/>
          </a:stretch>
        </p:blipFill>
        <p:spPr>
          <a:xfrm>
            <a:off x="520725" y="3117125"/>
            <a:ext cx="4354675" cy="179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Static Analysis Information (Sample 2)</a:t>
            </a:r>
            <a:endParaRPr/>
          </a:p>
        </p:txBody>
      </p:sp>
      <p:pic>
        <p:nvPicPr>
          <p:cNvPr id="150" name="Google Shape;150;p26"/>
          <p:cNvPicPr preferRelativeResize="0"/>
          <p:nvPr/>
        </p:nvPicPr>
        <p:blipFill>
          <a:blip r:embed="rId3">
            <a:alphaModFix/>
          </a:blip>
          <a:stretch>
            <a:fillRect/>
          </a:stretch>
        </p:blipFill>
        <p:spPr>
          <a:xfrm>
            <a:off x="579975" y="1415325"/>
            <a:ext cx="5943600" cy="1600200"/>
          </a:xfrm>
          <a:prstGeom prst="rect">
            <a:avLst/>
          </a:prstGeom>
          <a:noFill/>
          <a:ln>
            <a:noFill/>
          </a:ln>
        </p:spPr>
      </p:pic>
      <p:pic>
        <p:nvPicPr>
          <p:cNvPr id="151" name="Google Shape;151;p26"/>
          <p:cNvPicPr preferRelativeResize="0"/>
          <p:nvPr/>
        </p:nvPicPr>
        <p:blipFill>
          <a:blip r:embed="rId4">
            <a:alphaModFix/>
          </a:blip>
          <a:stretch>
            <a:fillRect/>
          </a:stretch>
        </p:blipFill>
        <p:spPr>
          <a:xfrm>
            <a:off x="579975" y="3105850"/>
            <a:ext cx="5943600"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Sample 2 Continued</a:t>
            </a:r>
            <a:endParaRPr/>
          </a:p>
        </p:txBody>
      </p:sp>
      <p:sp>
        <p:nvSpPr>
          <p:cNvPr id="157" name="Google Shape;15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An interesting variable stands out. The variable is initialized as a value far exceeding Javascript’s MAX_SAFE_INTEGER of 9x10^15 (perhaps to trigger some sort of buffer overflow?)</a:t>
            </a:r>
            <a:endParaRPr/>
          </a:p>
          <a:p>
            <a:pPr indent="0" lvl="0" marL="0" rtl="0" algn="l">
              <a:spcBef>
                <a:spcPts val="120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4011800" y="2353725"/>
            <a:ext cx="2266950" cy="171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Analysis (Procmon - Sample 1)</a:t>
            </a:r>
            <a:endParaRPr/>
          </a:p>
        </p:txBody>
      </p:sp>
      <p:sp>
        <p:nvSpPr>
          <p:cNvPr id="164" name="Google Shape;164;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looking up registry values, and scanning for data within the system32 directory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It appears to be editing </a:t>
            </a:r>
            <a:r>
              <a:rPr lang="en"/>
              <a:t>registry</a:t>
            </a:r>
            <a:r>
              <a:rPr lang="en"/>
              <a:t> values associated with System Security</a:t>
            </a:r>
            <a:endParaRPr/>
          </a:p>
        </p:txBody>
      </p:sp>
      <p:pic>
        <p:nvPicPr>
          <p:cNvPr id="165" name="Google Shape;165;p28"/>
          <p:cNvPicPr preferRelativeResize="0"/>
          <p:nvPr/>
        </p:nvPicPr>
        <p:blipFill>
          <a:blip r:embed="rId3">
            <a:alphaModFix/>
          </a:blip>
          <a:stretch>
            <a:fillRect/>
          </a:stretch>
        </p:blipFill>
        <p:spPr>
          <a:xfrm>
            <a:off x="240925" y="1843275"/>
            <a:ext cx="3972400" cy="1782500"/>
          </a:xfrm>
          <a:prstGeom prst="rect">
            <a:avLst/>
          </a:prstGeom>
          <a:noFill/>
          <a:ln>
            <a:noFill/>
          </a:ln>
        </p:spPr>
      </p:pic>
      <p:pic>
        <p:nvPicPr>
          <p:cNvPr id="166" name="Google Shape;166;p28"/>
          <p:cNvPicPr preferRelativeResize="0"/>
          <p:nvPr/>
        </p:nvPicPr>
        <p:blipFill>
          <a:blip r:embed="rId4">
            <a:alphaModFix/>
          </a:blip>
          <a:stretch>
            <a:fillRect/>
          </a:stretch>
        </p:blipFill>
        <p:spPr>
          <a:xfrm>
            <a:off x="4297950" y="2370300"/>
            <a:ext cx="4615725" cy="174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Analysis (Procmon - Sample 2)</a:t>
            </a:r>
            <a:endParaRPr/>
          </a:p>
        </p:txBody>
      </p:sp>
      <p:sp>
        <p:nvSpPr>
          <p:cNvPr id="172" name="Google Shape;172;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is a lot of values it is reading			Communication with a C&amp;C server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2286000" rtl="0" algn="l">
              <a:spcBef>
                <a:spcPts val="1200"/>
              </a:spcBef>
              <a:spcAft>
                <a:spcPts val="1200"/>
              </a:spcAft>
              <a:buNone/>
            </a:pPr>
            <a:r>
              <a:rPr lang="en"/>
              <a:t>There is a lot happening here</a:t>
            </a:r>
            <a:r>
              <a:rPr lang="en"/>
              <a:t>, but not clear as to what</a:t>
            </a:r>
            <a:endParaRPr/>
          </a:p>
        </p:txBody>
      </p:sp>
      <p:pic>
        <p:nvPicPr>
          <p:cNvPr id="173" name="Google Shape;173;p29"/>
          <p:cNvPicPr preferRelativeResize="0"/>
          <p:nvPr/>
        </p:nvPicPr>
        <p:blipFill>
          <a:blip r:embed="rId3">
            <a:alphaModFix/>
          </a:blip>
          <a:stretch>
            <a:fillRect/>
          </a:stretch>
        </p:blipFill>
        <p:spPr>
          <a:xfrm>
            <a:off x="152400" y="1864575"/>
            <a:ext cx="4772700" cy="1713275"/>
          </a:xfrm>
          <a:prstGeom prst="rect">
            <a:avLst/>
          </a:prstGeom>
          <a:noFill/>
          <a:ln>
            <a:noFill/>
          </a:ln>
        </p:spPr>
      </p:pic>
      <p:pic>
        <p:nvPicPr>
          <p:cNvPr id="174" name="Google Shape;174;p29"/>
          <p:cNvPicPr preferRelativeResize="0"/>
          <p:nvPr/>
        </p:nvPicPr>
        <p:blipFill>
          <a:blip r:embed="rId4">
            <a:alphaModFix/>
          </a:blip>
          <a:stretch>
            <a:fillRect/>
          </a:stretch>
        </p:blipFill>
        <p:spPr>
          <a:xfrm>
            <a:off x="4541875" y="1302462"/>
            <a:ext cx="4449949" cy="269976"/>
          </a:xfrm>
          <a:prstGeom prst="rect">
            <a:avLst/>
          </a:prstGeom>
          <a:noFill/>
          <a:ln>
            <a:noFill/>
          </a:ln>
        </p:spPr>
      </p:pic>
      <p:pic>
        <p:nvPicPr>
          <p:cNvPr id="175" name="Google Shape;175;p29"/>
          <p:cNvPicPr preferRelativeResize="0"/>
          <p:nvPr/>
        </p:nvPicPr>
        <p:blipFill>
          <a:blip r:embed="rId5">
            <a:alphaModFix/>
          </a:blip>
          <a:stretch>
            <a:fillRect/>
          </a:stretch>
        </p:blipFill>
        <p:spPr>
          <a:xfrm>
            <a:off x="5180575" y="1982625"/>
            <a:ext cx="3483276" cy="209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Analysis (Regshot - Sample 1)</a:t>
            </a:r>
            <a:endParaRPr/>
          </a:p>
        </p:txBody>
      </p:sp>
      <p:sp>
        <p:nvSpPr>
          <p:cNvPr id="181" name="Google Shape;181;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Control Set keys control settings on boot, this is presumably for </a:t>
            </a:r>
            <a:r>
              <a:rPr lang="en"/>
              <a:t>persistence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is the malware integrating itself</a:t>
            </a:r>
            <a:endParaRPr/>
          </a:p>
          <a:p>
            <a:pPr indent="0" lvl="0" marL="0" rtl="0" algn="l">
              <a:spcBef>
                <a:spcPts val="1200"/>
              </a:spcBef>
              <a:spcAft>
                <a:spcPts val="1200"/>
              </a:spcAft>
              <a:buNone/>
            </a:pPr>
            <a:r>
              <a:rPr lang="en"/>
              <a:t>with core processes for obfuscation</a:t>
            </a:r>
            <a:endParaRPr/>
          </a:p>
        </p:txBody>
      </p:sp>
      <p:pic>
        <p:nvPicPr>
          <p:cNvPr id="182" name="Google Shape;182;p30"/>
          <p:cNvPicPr preferRelativeResize="0"/>
          <p:nvPr/>
        </p:nvPicPr>
        <p:blipFill>
          <a:blip r:embed="rId3">
            <a:alphaModFix/>
          </a:blip>
          <a:stretch>
            <a:fillRect/>
          </a:stretch>
        </p:blipFill>
        <p:spPr>
          <a:xfrm>
            <a:off x="123925" y="1828800"/>
            <a:ext cx="4867574" cy="1216900"/>
          </a:xfrm>
          <a:prstGeom prst="rect">
            <a:avLst/>
          </a:prstGeom>
          <a:noFill/>
          <a:ln>
            <a:noFill/>
          </a:ln>
        </p:spPr>
      </p:pic>
      <p:pic>
        <p:nvPicPr>
          <p:cNvPr id="183" name="Google Shape;183;p30"/>
          <p:cNvPicPr preferRelativeResize="0"/>
          <p:nvPr/>
        </p:nvPicPr>
        <p:blipFill>
          <a:blip r:embed="rId4">
            <a:alphaModFix/>
          </a:blip>
          <a:stretch>
            <a:fillRect/>
          </a:stretch>
        </p:blipFill>
        <p:spPr>
          <a:xfrm>
            <a:off x="4245375" y="3045700"/>
            <a:ext cx="4238749" cy="194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Analysis (Regshot - Sample 2)</a:t>
            </a:r>
            <a:endParaRPr/>
          </a:p>
        </p:txBody>
      </p:sp>
      <p:sp>
        <p:nvSpPr>
          <p:cNvPr id="189" name="Google Shape;189;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either normal PDF </a:t>
            </a:r>
            <a:r>
              <a:rPr lang="en"/>
              <a:t>behavior</a:t>
            </a:r>
            <a:r>
              <a:rPr lang="en"/>
              <a:t> or the malware hiding its </a:t>
            </a:r>
            <a:r>
              <a:rPr lang="en"/>
              <a:t>functions</a:t>
            </a:r>
            <a:r>
              <a:rPr lang="en"/>
              <a:t> in the PDF</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Deleting internet explorer 												history</a:t>
            </a:r>
            <a:endParaRPr/>
          </a:p>
          <a:p>
            <a:pPr indent="0" lvl="0" marL="0" rtl="0" algn="l">
              <a:spcBef>
                <a:spcPts val="1200"/>
              </a:spcBef>
              <a:spcAft>
                <a:spcPts val="1200"/>
              </a:spcAft>
              <a:buNone/>
            </a:pPr>
            <a:r>
              <a:rPr lang="en"/>
              <a:t>Hiding internet 															communication</a:t>
            </a:r>
            <a:endParaRPr/>
          </a:p>
        </p:txBody>
      </p:sp>
      <p:pic>
        <p:nvPicPr>
          <p:cNvPr id="190" name="Google Shape;190;p31"/>
          <p:cNvPicPr preferRelativeResize="0"/>
          <p:nvPr/>
        </p:nvPicPr>
        <p:blipFill>
          <a:blip r:embed="rId3">
            <a:alphaModFix/>
          </a:blip>
          <a:stretch>
            <a:fillRect/>
          </a:stretch>
        </p:blipFill>
        <p:spPr>
          <a:xfrm>
            <a:off x="2812500" y="1817825"/>
            <a:ext cx="5943600" cy="904875"/>
          </a:xfrm>
          <a:prstGeom prst="rect">
            <a:avLst/>
          </a:prstGeom>
          <a:noFill/>
          <a:ln>
            <a:noFill/>
          </a:ln>
        </p:spPr>
      </p:pic>
      <p:pic>
        <p:nvPicPr>
          <p:cNvPr id="191" name="Google Shape;191;p31"/>
          <p:cNvPicPr preferRelativeResize="0"/>
          <p:nvPr/>
        </p:nvPicPr>
        <p:blipFill>
          <a:blip r:embed="rId4">
            <a:alphaModFix/>
          </a:blip>
          <a:stretch>
            <a:fillRect/>
          </a:stretch>
        </p:blipFill>
        <p:spPr>
          <a:xfrm>
            <a:off x="0" y="2827888"/>
            <a:ext cx="5943600" cy="771525"/>
          </a:xfrm>
          <a:prstGeom prst="rect">
            <a:avLst/>
          </a:prstGeom>
          <a:noFill/>
          <a:ln>
            <a:noFill/>
          </a:ln>
        </p:spPr>
      </p:pic>
      <p:pic>
        <p:nvPicPr>
          <p:cNvPr id="192" name="Google Shape;192;p31"/>
          <p:cNvPicPr preferRelativeResize="0"/>
          <p:nvPr/>
        </p:nvPicPr>
        <p:blipFill>
          <a:blip r:embed="rId5">
            <a:alphaModFix/>
          </a:blip>
          <a:stretch>
            <a:fillRect/>
          </a:stretch>
        </p:blipFill>
        <p:spPr>
          <a:xfrm>
            <a:off x="2753000" y="3704600"/>
            <a:ext cx="5943600" cy="10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Malware</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a:t>
            </a:r>
            <a:r>
              <a:rPr lang="en"/>
              <a:t>oftware that is specifically designed to disrupt, damage, or gain unauthorized access to a computer system.</a:t>
            </a:r>
            <a:endParaRPr/>
          </a:p>
          <a:p>
            <a:pPr indent="0" lvl="0" marL="0" rtl="0" algn="l">
              <a:spcBef>
                <a:spcPts val="1200"/>
              </a:spcBef>
              <a:spcAft>
                <a:spcPts val="0"/>
              </a:spcAft>
              <a:buNone/>
            </a:pPr>
            <a:r>
              <a:rPr lang="en"/>
              <a:t>Examples </a:t>
            </a:r>
            <a:endParaRPr/>
          </a:p>
          <a:p>
            <a:pPr indent="0" lvl="0" marL="0" rtl="0" algn="l">
              <a:spcBef>
                <a:spcPts val="1200"/>
              </a:spcBef>
              <a:spcAft>
                <a:spcPts val="0"/>
              </a:spcAft>
              <a:buNone/>
            </a:pPr>
            <a:r>
              <a:rPr lang="en"/>
              <a:t>Spyware: programs designed to retrieve data and monitor users</a:t>
            </a:r>
            <a:endParaRPr/>
          </a:p>
          <a:p>
            <a:pPr indent="0" lvl="0" marL="0" rtl="0" algn="l">
              <a:spcBef>
                <a:spcPts val="1200"/>
              </a:spcBef>
              <a:spcAft>
                <a:spcPts val="0"/>
              </a:spcAft>
              <a:buNone/>
            </a:pPr>
            <a:r>
              <a:rPr lang="en"/>
              <a:t>Worms: programs designed to propagate across networks</a:t>
            </a:r>
            <a:endParaRPr/>
          </a:p>
          <a:p>
            <a:pPr indent="0" lvl="0" marL="0" rtl="0" algn="l">
              <a:spcBef>
                <a:spcPts val="1200"/>
              </a:spcBef>
              <a:spcAft>
                <a:spcPts val="0"/>
              </a:spcAft>
              <a:buNone/>
            </a:pPr>
            <a:r>
              <a:rPr lang="en"/>
              <a:t>RATs: programs disguised as legitimate software which allow attackers to control the local computer</a:t>
            </a:r>
            <a:endParaRPr/>
          </a:p>
          <a:p>
            <a:pPr indent="0" lvl="0" marL="0" rtl="0" algn="l">
              <a:spcBef>
                <a:spcPts val="1200"/>
              </a:spcBef>
              <a:spcAft>
                <a:spcPts val="1200"/>
              </a:spcAft>
              <a:buNone/>
            </a:pPr>
            <a:r>
              <a:rPr lang="en"/>
              <a:t>Ransomware: programs designed to encrypt local files until a ransom is paid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Analysis (Wireshark - Sample 1)</a:t>
            </a:r>
            <a:endParaRPr/>
          </a:p>
        </p:txBody>
      </p:sp>
      <p:sp>
        <p:nvSpPr>
          <p:cNvPr id="198" name="Google Shape;19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only communication that took place during detonation of this sample was benign</a:t>
            </a:r>
            <a:endParaRPr/>
          </a:p>
        </p:txBody>
      </p:sp>
      <p:pic>
        <p:nvPicPr>
          <p:cNvPr id="199" name="Google Shape;199;p32"/>
          <p:cNvPicPr preferRelativeResize="0"/>
          <p:nvPr/>
        </p:nvPicPr>
        <p:blipFill>
          <a:blip r:embed="rId3">
            <a:alphaModFix/>
          </a:blip>
          <a:stretch>
            <a:fillRect/>
          </a:stretch>
        </p:blipFill>
        <p:spPr>
          <a:xfrm>
            <a:off x="541900" y="2299776"/>
            <a:ext cx="5978074" cy="411950"/>
          </a:xfrm>
          <a:prstGeom prst="rect">
            <a:avLst/>
          </a:prstGeom>
          <a:noFill/>
          <a:ln>
            <a:noFill/>
          </a:ln>
        </p:spPr>
      </p:pic>
      <p:pic>
        <p:nvPicPr>
          <p:cNvPr id="200" name="Google Shape;200;p32"/>
          <p:cNvPicPr preferRelativeResize="0"/>
          <p:nvPr/>
        </p:nvPicPr>
        <p:blipFill>
          <a:blip r:embed="rId4">
            <a:alphaModFix/>
          </a:blip>
          <a:stretch>
            <a:fillRect/>
          </a:stretch>
        </p:blipFill>
        <p:spPr>
          <a:xfrm>
            <a:off x="541900" y="2792550"/>
            <a:ext cx="5943600" cy="962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Analysis (Wireshark - Sample 2)</a:t>
            </a:r>
            <a:endParaRPr/>
          </a:p>
        </p:txBody>
      </p:sp>
      <p:sp>
        <p:nvSpPr>
          <p:cNvPr id="206" name="Google Shape;206;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sz="1600"/>
              <a:t>Lots of communication with this company</a:t>
            </a:r>
            <a:endParaRPr sz="1600"/>
          </a:p>
          <a:p>
            <a:pPr indent="0" lvl="0" marL="0" rtl="0" algn="l">
              <a:spcBef>
                <a:spcPts val="1200"/>
              </a:spcBef>
              <a:spcAft>
                <a:spcPts val="1200"/>
              </a:spcAft>
              <a:buNone/>
            </a:pPr>
            <a:r>
              <a:rPr lang="en" sz="1600"/>
              <a:t>									 </a:t>
            </a:r>
            <a:r>
              <a:rPr lang="en" sz="1400"/>
              <a:t>Interesting to note, </a:t>
            </a:r>
            <a:r>
              <a:rPr lang="en" sz="1400"/>
              <a:t>it's</a:t>
            </a:r>
            <a:r>
              <a:rPr lang="en" sz="1400"/>
              <a:t> a CyberSecurity company</a:t>
            </a:r>
            <a:endParaRPr sz="1400"/>
          </a:p>
        </p:txBody>
      </p:sp>
      <p:pic>
        <p:nvPicPr>
          <p:cNvPr id="207" name="Google Shape;207;p33"/>
          <p:cNvPicPr preferRelativeResize="0"/>
          <p:nvPr/>
        </p:nvPicPr>
        <p:blipFill>
          <a:blip r:embed="rId3">
            <a:alphaModFix/>
          </a:blip>
          <a:stretch>
            <a:fillRect/>
          </a:stretch>
        </p:blipFill>
        <p:spPr>
          <a:xfrm>
            <a:off x="0" y="1328300"/>
            <a:ext cx="4583030" cy="976825"/>
          </a:xfrm>
          <a:prstGeom prst="rect">
            <a:avLst/>
          </a:prstGeom>
          <a:noFill/>
          <a:ln>
            <a:noFill/>
          </a:ln>
        </p:spPr>
      </p:pic>
      <p:pic>
        <p:nvPicPr>
          <p:cNvPr id="208" name="Google Shape;208;p33"/>
          <p:cNvPicPr preferRelativeResize="0"/>
          <p:nvPr/>
        </p:nvPicPr>
        <p:blipFill>
          <a:blip r:embed="rId4">
            <a:alphaModFix/>
          </a:blip>
          <a:stretch>
            <a:fillRect/>
          </a:stretch>
        </p:blipFill>
        <p:spPr>
          <a:xfrm>
            <a:off x="0" y="2305125"/>
            <a:ext cx="4583026" cy="741791"/>
          </a:xfrm>
          <a:prstGeom prst="rect">
            <a:avLst/>
          </a:prstGeom>
          <a:noFill/>
          <a:ln>
            <a:noFill/>
          </a:ln>
        </p:spPr>
      </p:pic>
      <p:pic>
        <p:nvPicPr>
          <p:cNvPr id="209" name="Google Shape;209;p33"/>
          <p:cNvPicPr preferRelativeResize="0"/>
          <p:nvPr/>
        </p:nvPicPr>
        <p:blipFill>
          <a:blip r:embed="rId5">
            <a:alphaModFix/>
          </a:blip>
          <a:stretch>
            <a:fillRect/>
          </a:stretch>
        </p:blipFill>
        <p:spPr>
          <a:xfrm>
            <a:off x="4637537" y="1293125"/>
            <a:ext cx="4506464" cy="1047175"/>
          </a:xfrm>
          <a:prstGeom prst="rect">
            <a:avLst/>
          </a:prstGeom>
          <a:noFill/>
          <a:ln>
            <a:noFill/>
          </a:ln>
        </p:spPr>
      </p:pic>
      <p:pic>
        <p:nvPicPr>
          <p:cNvPr id="210" name="Google Shape;210;p33"/>
          <p:cNvPicPr preferRelativeResize="0"/>
          <p:nvPr/>
        </p:nvPicPr>
        <p:blipFill>
          <a:blip r:embed="rId6">
            <a:alphaModFix/>
          </a:blip>
          <a:stretch>
            <a:fillRect/>
          </a:stretch>
        </p:blipFill>
        <p:spPr>
          <a:xfrm>
            <a:off x="4637525" y="2340300"/>
            <a:ext cx="4506475" cy="671638"/>
          </a:xfrm>
          <a:prstGeom prst="rect">
            <a:avLst/>
          </a:prstGeom>
          <a:noFill/>
          <a:ln>
            <a:noFill/>
          </a:ln>
        </p:spPr>
      </p:pic>
      <p:pic>
        <p:nvPicPr>
          <p:cNvPr id="211" name="Google Shape;211;p33"/>
          <p:cNvPicPr preferRelativeResize="0"/>
          <p:nvPr/>
        </p:nvPicPr>
        <p:blipFill>
          <a:blip r:embed="rId7">
            <a:alphaModFix/>
          </a:blip>
          <a:stretch>
            <a:fillRect/>
          </a:stretch>
        </p:blipFill>
        <p:spPr>
          <a:xfrm>
            <a:off x="6763" y="3992325"/>
            <a:ext cx="4569491" cy="1047175"/>
          </a:xfrm>
          <a:prstGeom prst="rect">
            <a:avLst/>
          </a:prstGeom>
          <a:noFill/>
          <a:ln>
            <a:noFill/>
          </a:ln>
        </p:spPr>
      </p:pic>
      <p:pic>
        <p:nvPicPr>
          <p:cNvPr id="212" name="Google Shape;212;p33"/>
          <p:cNvPicPr preferRelativeResize="0"/>
          <p:nvPr/>
        </p:nvPicPr>
        <p:blipFill>
          <a:blip r:embed="rId8">
            <a:alphaModFix/>
          </a:blip>
          <a:stretch>
            <a:fillRect/>
          </a:stretch>
        </p:blipFill>
        <p:spPr>
          <a:xfrm>
            <a:off x="-10237" y="3306225"/>
            <a:ext cx="4603510" cy="68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Dynamic Analysis (Wireshark - Sample 2) Continued</a:t>
            </a:r>
            <a:endParaRPr/>
          </a:p>
        </p:txBody>
      </p:sp>
      <p:sp>
        <p:nvSpPr>
          <p:cNvPr id="218" name="Google Shape;218;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sample connects to AWS, which is used as a broker for IoT devices, this is likely the C&amp;C master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Unfortunately</a:t>
            </a:r>
            <a:r>
              <a:rPr lang="en"/>
              <a:t>, the packet used TLS encryption and was therefore unreadable.</a:t>
            </a:r>
            <a:endParaRPr/>
          </a:p>
        </p:txBody>
      </p:sp>
      <p:pic>
        <p:nvPicPr>
          <p:cNvPr id="219" name="Google Shape;219;p34"/>
          <p:cNvPicPr preferRelativeResize="0"/>
          <p:nvPr/>
        </p:nvPicPr>
        <p:blipFill>
          <a:blip r:embed="rId3">
            <a:alphaModFix/>
          </a:blip>
          <a:stretch>
            <a:fillRect/>
          </a:stretch>
        </p:blipFill>
        <p:spPr>
          <a:xfrm>
            <a:off x="2688100" y="1976425"/>
            <a:ext cx="5943600" cy="1190625"/>
          </a:xfrm>
          <a:prstGeom prst="rect">
            <a:avLst/>
          </a:prstGeom>
          <a:noFill/>
          <a:ln>
            <a:noFill/>
          </a:ln>
        </p:spPr>
      </p:pic>
      <p:pic>
        <p:nvPicPr>
          <p:cNvPr id="220" name="Google Shape;220;p34"/>
          <p:cNvPicPr preferRelativeResize="0"/>
          <p:nvPr/>
        </p:nvPicPr>
        <p:blipFill>
          <a:blip r:embed="rId4">
            <a:alphaModFix/>
          </a:blip>
          <a:stretch>
            <a:fillRect/>
          </a:stretch>
        </p:blipFill>
        <p:spPr>
          <a:xfrm>
            <a:off x="2688100" y="3167050"/>
            <a:ext cx="5943600" cy="9048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26" name="Google Shape;226;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Sample 1 appears to be a trojan which tampers with the registry creating faults in existing programs and possibly works as an information gatherer. This means the sample could be categorized as some form of bloatware. We are hesitant to say the sample is an information stealer as we could not detect any communication from the process.</a:t>
            </a:r>
            <a:endParaRPr/>
          </a:p>
          <a:p>
            <a:pPr indent="0" lvl="0" marL="0" rtl="0" algn="l">
              <a:spcBef>
                <a:spcPts val="1200"/>
              </a:spcBef>
              <a:spcAft>
                <a:spcPts val="1200"/>
              </a:spcAft>
              <a:buNone/>
            </a:pPr>
            <a:r>
              <a:rPr lang="en"/>
              <a:t>Sample 2 is likely a Remote Access Trojan or a BotNet. This PDF serves as a trojan horse for a backdoor payload which opens a socket enabling a remote connection to the infected machine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2" name="Google Shape;232;p36"/>
          <p:cNvSpPr txBox="1"/>
          <p:nvPr>
            <p:ph idx="1" type="body"/>
          </p:nvPr>
        </p:nvSpPr>
        <p:spPr>
          <a:xfrm>
            <a:off x="387900" y="1457824"/>
            <a:ext cx="8368200" cy="30789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en"/>
              <a:t>Sikorski, M. &amp; Honig, A. (2012).</a:t>
            </a:r>
            <a:r>
              <a:rPr i="1" lang="en"/>
              <a:t> Practical Malware Analysis: A Hands-on Guide To Dissecting Malicious Software</a:t>
            </a:r>
            <a:r>
              <a:rPr lang="en"/>
              <a:t> (1st ed.). No Starch Press. ISBN: 1593272901.</a:t>
            </a:r>
            <a:endParaRPr/>
          </a:p>
          <a:p>
            <a:pPr indent="0" lvl="0" marL="0" rtl="0" algn="l">
              <a:spcBef>
                <a:spcPts val="1200"/>
              </a:spcBef>
              <a:spcAft>
                <a:spcPts val="1200"/>
              </a:spcAft>
              <a:buNone/>
            </a:pPr>
            <a:r>
              <a:rPr lang="en"/>
              <a:t>Malware Lab </a:t>
            </a:r>
            <a:r>
              <a:rPr lang="en"/>
              <a:t>Samples retrieved from</a:t>
            </a:r>
            <a:r>
              <a:rPr lang="en"/>
              <a:t>: </a:t>
            </a:r>
            <a:r>
              <a:rPr lang="en" u="sng">
                <a:solidFill>
                  <a:srgbClr val="6AA84F"/>
                </a:solidFill>
                <a:hlinkClick r:id="rId3">
                  <a:extLst>
                    <a:ext uri="{A12FA001-AC4F-418D-AE19-62706E023703}">
                      <ahyp:hlinkClr val="tx"/>
                    </a:ext>
                  </a:extLst>
                </a:hlinkClick>
              </a:rPr>
              <a:t>https://github.com/mikesiko/PracticalMalwareAnalysis-Labs</a:t>
            </a:r>
            <a:endParaRPr>
              <a:solidFill>
                <a:srgbClr val="6AA84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Lab Configuration</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a:t>We have chosen to configure our lab environment such that shared clipboard as well as drag-and-drop are disabled on all the virtual machines. Samples will be handled in password-protected archives and will be transferred to target machines via a local webserver (hosted on the sniffing machine) as necessary. This step will ensure shared-folder exploits are avoided entirely. The Three vulnerable machines have been snapshotted in their current (healthy) state prior to beginning our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Virtual Environment Selection</a:t>
            </a:r>
            <a:endParaRPr/>
          </a:p>
        </p:txBody>
      </p:sp>
      <p:sp>
        <p:nvSpPr>
          <p:cNvPr id="83" name="Google Shape;83;p16"/>
          <p:cNvSpPr txBox="1"/>
          <p:nvPr>
            <p:ph idx="1" type="body"/>
          </p:nvPr>
        </p:nvSpPr>
        <p:spPr>
          <a:xfrm>
            <a:off x="387900" y="15651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Chose to </a:t>
            </a:r>
            <a:r>
              <a:rPr lang="en"/>
              <a:t>primarily</a:t>
            </a:r>
            <a:r>
              <a:rPr lang="en"/>
              <a:t> analyze the selected samples in a Windows 7 </a:t>
            </a:r>
            <a:r>
              <a:rPr lang="en"/>
              <a:t>environment. This is because … </a:t>
            </a:r>
            <a:endParaRPr/>
          </a:p>
          <a:p>
            <a:pPr indent="0" lvl="0" marL="0" rtl="0" algn="l">
              <a:spcBef>
                <a:spcPts val="1200"/>
              </a:spcBef>
              <a:spcAft>
                <a:spcPts val="1200"/>
              </a:spcAft>
              <a:buNone/>
            </a:pPr>
            <a:r>
              <a:rPr lang="en"/>
              <a:t>We used Virtual Box as our virtualization software as it is what we have the most experience using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Host Machine Specifications</a:t>
            </a:r>
            <a:endParaRPr/>
          </a:p>
        </p:txBody>
      </p:sp>
      <p:sp>
        <p:nvSpPr>
          <p:cNvPr id="89" name="Google Shape;89;p17"/>
          <p:cNvSpPr txBox="1"/>
          <p:nvPr>
            <p:ph idx="1" type="body"/>
          </p:nvPr>
        </p:nvSpPr>
        <p:spPr>
          <a:xfrm>
            <a:off x="387900" y="1422049"/>
            <a:ext cx="8368200" cy="30789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The host machine we will be using has an 8 core (16 thread) processor with 32GB of RAM. </a:t>
            </a:r>
            <a:endParaRPr/>
          </a:p>
          <a:p>
            <a:pPr indent="0" lvl="0" marL="0" rtl="0" algn="just">
              <a:spcBef>
                <a:spcPts val="1200"/>
              </a:spcBef>
              <a:spcAft>
                <a:spcPts val="0"/>
              </a:spcAft>
              <a:buNone/>
            </a:pPr>
            <a:r>
              <a:rPr lang="en"/>
              <a:t>The host machine has been backed-up and a restore point has been saved as a precaution.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Network Topology</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 machine running two isolated NAT networks, 10.0.2.x / 10.0.3.x</a:t>
            </a:r>
            <a:endParaRPr/>
          </a:p>
          <a:p>
            <a:pPr indent="0" lvl="0" marL="0" rtl="0" algn="l">
              <a:spcBef>
                <a:spcPts val="1200"/>
              </a:spcBef>
              <a:spcAft>
                <a:spcPts val="0"/>
              </a:spcAft>
              <a:buNone/>
            </a:pPr>
            <a:r>
              <a:rPr lang="en"/>
              <a:t>10.0.2.x - Contains two Windows 7 machines and a Kali Linux machine (acting as a sniffer) to test </a:t>
            </a:r>
            <a:r>
              <a:rPr lang="en"/>
              <a:t>propagation</a:t>
            </a:r>
            <a:endParaRPr/>
          </a:p>
          <a:p>
            <a:pPr indent="0" lvl="0" marL="0" rtl="0" algn="l">
              <a:spcBef>
                <a:spcPts val="1200"/>
              </a:spcBef>
              <a:spcAft>
                <a:spcPts val="1200"/>
              </a:spcAft>
              <a:buNone/>
            </a:pPr>
            <a:r>
              <a:rPr lang="en"/>
              <a:t>10.0.3.x - Contains the main analysis machine (Windows 7) to perform isolated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Network Topology Diagram</a:t>
            </a:r>
            <a:endParaRPr/>
          </a:p>
        </p:txBody>
      </p:sp>
      <p:pic>
        <p:nvPicPr>
          <p:cNvPr id="101" name="Google Shape;101;p19"/>
          <p:cNvPicPr preferRelativeResize="0"/>
          <p:nvPr/>
        </p:nvPicPr>
        <p:blipFill>
          <a:blip r:embed="rId3">
            <a:alphaModFix/>
          </a:blip>
          <a:stretch>
            <a:fillRect/>
          </a:stretch>
        </p:blipFill>
        <p:spPr>
          <a:xfrm>
            <a:off x="1755075" y="1144125"/>
            <a:ext cx="5633851" cy="360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a:t>
            </a:r>
            <a:r>
              <a:rPr lang="en"/>
              <a:t>Tools</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200"/>
              <a:t>AV/AM tools – MalwareBytes</a:t>
            </a:r>
            <a:endParaRPr sz="1200"/>
          </a:p>
          <a:p>
            <a:pPr indent="0" lvl="0" marL="0" rtl="0" algn="l">
              <a:spcBef>
                <a:spcPts val="1200"/>
              </a:spcBef>
              <a:spcAft>
                <a:spcPts val="0"/>
              </a:spcAft>
              <a:buNone/>
            </a:pPr>
            <a:r>
              <a:rPr lang="en" sz="1200"/>
              <a:t>Sandbox tools – RegShot</a:t>
            </a:r>
            <a:endParaRPr sz="1200"/>
          </a:p>
          <a:p>
            <a:pPr indent="0" lvl="0" marL="0" rtl="0" algn="l">
              <a:spcBef>
                <a:spcPts val="1200"/>
              </a:spcBef>
              <a:spcAft>
                <a:spcPts val="0"/>
              </a:spcAft>
              <a:buNone/>
            </a:pPr>
            <a:r>
              <a:rPr lang="en" sz="1200"/>
              <a:t>Debugger tools – Ollydbg, Immunity Debugger</a:t>
            </a:r>
            <a:endParaRPr sz="1200"/>
          </a:p>
          <a:p>
            <a:pPr indent="0" lvl="0" marL="0" rtl="0" algn="l">
              <a:spcBef>
                <a:spcPts val="1200"/>
              </a:spcBef>
              <a:spcAft>
                <a:spcPts val="0"/>
              </a:spcAft>
              <a:buNone/>
            </a:pPr>
            <a:r>
              <a:rPr lang="en" sz="1200"/>
              <a:t>Packet capture tools – Wireshark</a:t>
            </a:r>
            <a:endParaRPr sz="1200"/>
          </a:p>
          <a:p>
            <a:pPr indent="0" lvl="0" marL="0" rtl="0" algn="l">
              <a:spcBef>
                <a:spcPts val="1200"/>
              </a:spcBef>
              <a:spcAft>
                <a:spcPts val="0"/>
              </a:spcAft>
              <a:buNone/>
            </a:pPr>
            <a:r>
              <a:rPr lang="en" sz="1200"/>
              <a:t>Disassembler tools – Ghidra, Cutter</a:t>
            </a:r>
            <a:endParaRPr sz="1200"/>
          </a:p>
          <a:p>
            <a:pPr indent="0" lvl="0" marL="0" rtl="0" algn="l">
              <a:spcBef>
                <a:spcPts val="1200"/>
              </a:spcBef>
              <a:spcAft>
                <a:spcPts val="0"/>
              </a:spcAft>
              <a:buNone/>
            </a:pPr>
            <a:r>
              <a:rPr lang="en" sz="1200"/>
              <a:t>Packing programs –  UPX, PEiD (for unpacking)</a:t>
            </a:r>
            <a:endParaRPr sz="1200"/>
          </a:p>
          <a:p>
            <a:pPr indent="0" lvl="0" marL="0" rtl="0" algn="l">
              <a:spcBef>
                <a:spcPts val="1200"/>
              </a:spcBef>
              <a:spcAft>
                <a:spcPts val="0"/>
              </a:spcAft>
              <a:buNone/>
            </a:pPr>
            <a:r>
              <a:rPr lang="en" sz="1200"/>
              <a:t>Decompiler tools – JustDecompile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Note: common tools like ‘strings.exe’ were not enumerated in this list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Sample Selection</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a:t>We have chosen to use the malware samples provided in the Practical Malware Analysis textbook. These files are available at</a:t>
            </a:r>
            <a:r>
              <a:rPr lang="en">
                <a:uFill>
                  <a:noFill/>
                </a:uFill>
                <a:hlinkClick r:id="rId3"/>
              </a:rPr>
              <a:t> </a:t>
            </a:r>
            <a:r>
              <a:rPr lang="en" u="sng">
                <a:solidFill>
                  <a:srgbClr val="6AA84F"/>
                </a:solidFill>
                <a:hlinkClick r:id="rId4">
                  <a:extLst>
                    <a:ext uri="{A12FA001-AC4F-418D-AE19-62706E023703}">
                      <ahyp:hlinkClr val="tx"/>
                    </a:ext>
                  </a:extLst>
                </a:hlinkClick>
              </a:rPr>
              <a:t>https://github.com/mikesiko/PracticalMalwareAnalysis-Labs</a:t>
            </a:r>
            <a:endParaRPr u="sng">
              <a:solidFill>
                <a:srgbClr val="6AA84F"/>
              </a:solidFill>
            </a:endParaRPr>
          </a:p>
          <a:p>
            <a:pPr indent="0" lvl="0" marL="0" rtl="0" algn="l">
              <a:spcBef>
                <a:spcPts val="1200"/>
              </a:spcBef>
              <a:spcAft>
                <a:spcPts val="0"/>
              </a:spcAft>
              <a:buNone/>
            </a:pPr>
            <a:r>
              <a:rPr lang="en"/>
              <a:t>Sample 1 - Lab 10-01.exe - was selected because the sample has an icon which means the file is either a mask or another trojan. Note that the sample also comes with a .sys file (Lab10-01.sys)</a:t>
            </a:r>
            <a:endParaRPr sz="2200"/>
          </a:p>
          <a:p>
            <a:pPr indent="0" lvl="0" marL="0" rtl="0" algn="l">
              <a:spcBef>
                <a:spcPts val="1200"/>
              </a:spcBef>
              <a:spcAft>
                <a:spcPts val="0"/>
              </a:spcAft>
              <a:buNone/>
            </a:pPr>
            <a:r>
              <a:rPr lang="en"/>
              <a:t>Sample 2 - Lab 19-03.pdf - </a:t>
            </a:r>
            <a:r>
              <a:rPr lang="en" sz="1400">
                <a:solidFill>
                  <a:srgbClr val="000000"/>
                </a:solidFill>
                <a:latin typeface="Arial"/>
                <a:ea typeface="Arial"/>
                <a:cs typeface="Arial"/>
                <a:sym typeface="Arial"/>
              </a:rPr>
              <a:t> </a:t>
            </a:r>
            <a:r>
              <a:rPr lang="en"/>
              <a:t>caught our attention because the sample is a pdf file. Note that the sample also comes with a .bin file (Lab19-03.bin)</a:t>
            </a:r>
            <a:endParaRPr sz="22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