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8" r:id="rId2"/>
    <p:sldId id="318" r:id="rId3"/>
    <p:sldId id="274" r:id="rId4"/>
    <p:sldId id="276" r:id="rId5"/>
    <p:sldId id="277" r:id="rId6"/>
    <p:sldId id="278" r:id="rId7"/>
    <p:sldId id="301" r:id="rId8"/>
    <p:sldId id="302" r:id="rId9"/>
    <p:sldId id="269" r:id="rId10"/>
    <p:sldId id="294" r:id="rId11"/>
    <p:sldId id="296" r:id="rId12"/>
    <p:sldId id="297" r:id="rId13"/>
    <p:sldId id="267" r:id="rId14"/>
    <p:sldId id="279" r:id="rId15"/>
    <p:sldId id="280" r:id="rId16"/>
    <p:sldId id="281" r:id="rId17"/>
    <p:sldId id="268" r:id="rId18"/>
    <p:sldId id="282" r:id="rId19"/>
    <p:sldId id="306" r:id="rId20"/>
    <p:sldId id="305" r:id="rId21"/>
    <p:sldId id="307" r:id="rId22"/>
    <p:sldId id="311" r:id="rId23"/>
    <p:sldId id="309" r:id="rId24"/>
    <p:sldId id="312" r:id="rId25"/>
    <p:sldId id="272" r:id="rId26"/>
    <p:sldId id="286" r:id="rId27"/>
    <p:sldId id="319" r:id="rId28"/>
    <p:sldId id="317" r:id="rId29"/>
    <p:sldId id="262" r:id="rId30"/>
    <p:sldId id="263" r:id="rId31"/>
    <p:sldId id="289" r:id="rId32"/>
    <p:sldId id="315" r:id="rId33"/>
    <p:sldId id="316" r:id="rId34"/>
    <p:sldId id="292" r:id="rId35"/>
    <p:sldId id="290" r:id="rId36"/>
    <p:sldId id="291" r:id="rId37"/>
    <p:sldId id="293" r:id="rId38"/>
    <p:sldId id="313" r:id="rId39"/>
    <p:sldId id="288" r:id="rId40"/>
    <p:sldId id="287" r:id="rId41"/>
    <p:sldId id="304" r:id="rId42"/>
    <p:sldId id="283" r:id="rId43"/>
    <p:sldId id="295" r:id="rId44"/>
    <p:sldId id="28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66362" autoAdjust="0"/>
  </p:normalViewPr>
  <p:slideViewPr>
    <p:cSldViewPr snapToGrid="0" snapToObjects="1" showGuides="1">
      <p:cViewPr>
        <p:scale>
          <a:sx n="60" d="100"/>
          <a:sy n="60" d="100"/>
        </p:scale>
        <p:origin x="1704" y="-67"/>
      </p:cViewPr>
      <p:guideLst>
        <p:guide orient="horz" pos="2160"/>
        <p:guide pos="3840"/>
      </p:guideLst>
    </p:cSldViewPr>
  </p:slideViewPr>
  <p:notesTextViewPr>
    <p:cViewPr>
      <p:scale>
        <a:sx n="75" d="100"/>
        <a:sy n="75" d="100"/>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2022-01-06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22</a:t>
            </a:fld>
            <a:endParaRPr lang="en-CA"/>
          </a:p>
        </p:txBody>
      </p:sp>
    </p:spTree>
    <p:extLst>
      <p:ext uri="{BB962C8B-B14F-4D97-AF65-F5344CB8AC3E}">
        <p14:creationId xmlns:p14="http://schemas.microsoft.com/office/powerpoint/2010/main" val="54347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26</a:t>
            </a:fld>
            <a:endParaRPr lang="en-CA"/>
          </a:p>
        </p:txBody>
      </p:sp>
    </p:spTree>
    <p:extLst>
      <p:ext uri="{BB962C8B-B14F-4D97-AF65-F5344CB8AC3E}">
        <p14:creationId xmlns:p14="http://schemas.microsoft.com/office/powerpoint/2010/main" val="389798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27</a:t>
            </a:fld>
            <a:endParaRPr lang="en-CA"/>
          </a:p>
        </p:txBody>
      </p:sp>
    </p:spTree>
    <p:extLst>
      <p:ext uri="{BB962C8B-B14F-4D97-AF65-F5344CB8AC3E}">
        <p14:creationId xmlns:p14="http://schemas.microsoft.com/office/powerpoint/2010/main" val="293022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you would</a:t>
            </a:r>
            <a:r>
              <a:rPr lang="en-CA" baseline="0" dirty="0"/>
              <a:t> exploit a network vulnerability to pivot into an internal system.</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30</a:t>
            </a:fld>
            <a:endParaRPr lang="en-CA"/>
          </a:p>
        </p:txBody>
      </p:sp>
    </p:spTree>
    <p:extLst>
      <p:ext uri="{BB962C8B-B14F-4D97-AF65-F5344CB8AC3E}">
        <p14:creationId xmlns:p14="http://schemas.microsoft.com/office/powerpoint/2010/main" val="118732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34</a:t>
            </a:fld>
            <a:endParaRPr lang="en-CA"/>
          </a:p>
        </p:txBody>
      </p:sp>
    </p:spTree>
    <p:extLst>
      <p:ext uri="{BB962C8B-B14F-4D97-AF65-F5344CB8AC3E}">
        <p14:creationId xmlns:p14="http://schemas.microsoft.com/office/powerpoint/2010/main" val="2561594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38</a:t>
            </a:fld>
            <a:endParaRPr lang="en-CA"/>
          </a:p>
        </p:txBody>
      </p:sp>
    </p:spTree>
    <p:extLst>
      <p:ext uri="{BB962C8B-B14F-4D97-AF65-F5344CB8AC3E}">
        <p14:creationId xmlns:p14="http://schemas.microsoft.com/office/powerpoint/2010/main" val="2795593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40</a:t>
            </a:fld>
            <a:endParaRPr lang="en-CA"/>
          </a:p>
        </p:txBody>
      </p:sp>
    </p:spTree>
    <p:extLst>
      <p:ext uri="{BB962C8B-B14F-4D97-AF65-F5344CB8AC3E}">
        <p14:creationId xmlns:p14="http://schemas.microsoft.com/office/powerpoint/2010/main" val="4171935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42</a:t>
            </a:fld>
            <a:endParaRPr lang="en-CA"/>
          </a:p>
        </p:txBody>
      </p:sp>
    </p:spTree>
    <p:extLst>
      <p:ext uri="{BB962C8B-B14F-4D97-AF65-F5344CB8AC3E}">
        <p14:creationId xmlns:p14="http://schemas.microsoft.com/office/powerpoint/2010/main" val="2490650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44</a:t>
            </a:fld>
            <a:endParaRPr lang="en-CA"/>
          </a:p>
        </p:txBody>
      </p:sp>
    </p:spTree>
    <p:extLst>
      <p:ext uri="{BB962C8B-B14F-4D97-AF65-F5344CB8AC3E}">
        <p14:creationId xmlns:p14="http://schemas.microsoft.com/office/powerpoint/2010/main" val="2051669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components</a:t>
            </a:r>
            <a:r>
              <a:rPr lang="en-US" baseline="0" dirty="0"/>
              <a:t> are critical to protection, security and performance of the system!</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57444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4</a:t>
            </a:fld>
            <a:endParaRPr lang="en-CA"/>
          </a:p>
        </p:txBody>
      </p:sp>
    </p:spTree>
    <p:extLst>
      <p:ext uri="{BB962C8B-B14F-4D97-AF65-F5344CB8AC3E}">
        <p14:creationId xmlns:p14="http://schemas.microsoft.com/office/powerpoint/2010/main" val="373591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baseline="0" dirty="0"/>
              <a:t>UI of course, the biggest layer exposed… what are some ways to attack the UI? The concept of “Trusted Path” – are you sure you’re logging in (and giving your password) to the real login screen or another app? This is the first entry point! What can you get to from here?</a:t>
            </a:r>
          </a:p>
          <a:p>
            <a:pPr marL="171450" indent="-171450">
              <a:buFontTx/>
              <a:buChar char="-"/>
            </a:pPr>
            <a:r>
              <a:rPr lang="en-CA" baseline="0" dirty="0"/>
              <a:t>FS/storage: most common target, with all the valuable info!</a:t>
            </a:r>
          </a:p>
          <a:p>
            <a:pPr marL="171450" indent="-171450">
              <a:buFontTx/>
              <a:buChar char="-"/>
            </a:pPr>
            <a:r>
              <a:rPr lang="en-CA" baseline="0" dirty="0"/>
              <a:t>Processes: how do you run your own program? And not get caught!</a:t>
            </a:r>
          </a:p>
          <a:p>
            <a:pPr marL="171450" indent="-171450">
              <a:buFontTx/>
              <a:buChar char="-"/>
            </a:pPr>
            <a:r>
              <a:rPr lang="en-CA" baseline="0" dirty="0"/>
              <a:t>Memory: if you can do whatever you want with memory, you can do whatever you want with the system!</a:t>
            </a:r>
          </a:p>
          <a:p>
            <a:pPr marL="171450" indent="-171450">
              <a:buFontTx/>
              <a:buChar char="-"/>
            </a:pPr>
            <a:r>
              <a:rPr lang="en-CA" dirty="0"/>
              <a:t>I/O: intercepting input and controlling output</a:t>
            </a:r>
          </a:p>
          <a:p>
            <a:pPr marL="171450" indent="-171450">
              <a:buFontTx/>
              <a:buChar char="-"/>
            </a:pPr>
            <a:r>
              <a:rPr lang="en-CA" dirty="0"/>
              <a:t>Networking: review</a:t>
            </a:r>
            <a:r>
              <a:rPr lang="en-CA" baseline="0" dirty="0"/>
              <a:t> your networking courses!</a:t>
            </a:r>
          </a:p>
          <a:p>
            <a:pPr marL="171450" indent="-171450">
              <a:buFontTx/>
              <a:buChar char="-"/>
            </a:pPr>
            <a:r>
              <a:rPr lang="en-CA" baseline="0" dirty="0"/>
              <a:t>Protection: bypassing mechanisms in place to gain more access (privilege escalation)</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7</a:t>
            </a:fld>
            <a:endParaRPr lang="en-CA"/>
          </a:p>
        </p:txBody>
      </p:sp>
    </p:spTree>
    <p:extLst>
      <p:ext uri="{BB962C8B-B14F-4D97-AF65-F5344CB8AC3E}">
        <p14:creationId xmlns:p14="http://schemas.microsoft.com/office/powerpoint/2010/main" val="315912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Authentication- Winlog.exe</a:t>
            </a:r>
            <a:r>
              <a:rPr lang="en-US" baseline="0" dirty="0"/>
              <a:t> - </a:t>
            </a:r>
            <a:r>
              <a:rPr lang="en-US" dirty="0"/>
              <a:t>Lsass.exe</a:t>
            </a:r>
            <a:r>
              <a:rPr lang="en-US" baseline="0" dirty="0"/>
              <a:t>  -Plaint text credentials  - It can be capture by </a:t>
            </a:r>
            <a:r>
              <a:rPr lang="en-US" baseline="0" dirty="0" err="1"/>
              <a:t>keylogger</a:t>
            </a:r>
            <a:r>
              <a:rPr lang="en-US" baseline="0" dirty="0"/>
              <a:t> installed by attacker via phishing mail or exploiting a vulnerable browser – web page scripting. Lsalso.exe – encrypted credentials . Smartcard stronger authentication than passwords</a:t>
            </a:r>
          </a:p>
          <a:p>
            <a:endParaRPr lang="en-US" baseline="0" dirty="0"/>
          </a:p>
          <a:p>
            <a:r>
              <a:rPr lang="en-US" baseline="0" dirty="0"/>
              <a:t>Trusted Path – Prevent Trojans horse programs from intercepting user’s names and passwords. Ctrl-Alt-Del cannot be intercepted by non-privilege application. Malicious program can present a fake logon dialog box </a:t>
            </a:r>
          </a:p>
          <a:p>
            <a:r>
              <a:rPr lang="en-US" baseline="0" dirty="0"/>
              <a:t> </a:t>
            </a:r>
          </a:p>
          <a:p>
            <a:r>
              <a:rPr lang="en-US" baseline="0" dirty="0"/>
              <a:t>Authorization- Access Control – ACL  ( set of rules attached to an object)  Some are mandatory or discretionary access control.  </a:t>
            </a:r>
            <a:r>
              <a:rPr lang="en-US" baseline="0" dirty="0" err="1"/>
              <a:t>E.g</a:t>
            </a:r>
            <a:r>
              <a:rPr lang="en-US" baseline="0" dirty="0"/>
              <a:t>   in Linux permissions assign to owner, group others to a file </a:t>
            </a:r>
            <a:r>
              <a:rPr lang="en-US" baseline="0" dirty="0" err="1"/>
              <a:t>rwxr</a:t>
            </a:r>
            <a:r>
              <a:rPr lang="en-US" baseline="0" dirty="0"/>
              <a:t>--r--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Complete Mediation every access to every object must be check for authorization . I f a step is no checked for </a:t>
            </a:r>
            <a:r>
              <a:rPr lang="en-US" baseline="0" dirty="0" err="1"/>
              <a:t>e.g</a:t>
            </a:r>
            <a:r>
              <a:rPr lang="en-US" baseline="0" dirty="0"/>
              <a:t> between when access privileges are checked and when a file is open , an attacker can for e.g.  add dummy file /</a:t>
            </a:r>
            <a:r>
              <a:rPr lang="en-US" baseline="0" dirty="0" err="1"/>
              <a:t>etc</a:t>
            </a:r>
            <a:r>
              <a:rPr lang="en-US" baseline="0" dirty="0"/>
              <a:t>/</a:t>
            </a:r>
            <a:r>
              <a:rPr lang="en-US" baseline="0" dirty="0" err="1"/>
              <a:t>passwd</a:t>
            </a:r>
            <a:r>
              <a:rPr lang="en-US" baseline="0" dirty="0"/>
              <a:t> with attacker permissions and continue with the attack. </a:t>
            </a:r>
            <a:endParaRPr lang="en-US" dirty="0"/>
          </a:p>
          <a:p>
            <a:endParaRPr lang="en-US" dirty="0"/>
          </a:p>
          <a:p>
            <a:r>
              <a:rPr lang="en-US" dirty="0"/>
              <a:t>Audit – Assess</a:t>
            </a:r>
            <a:r>
              <a:rPr lang="en-US" baseline="0" dirty="0"/>
              <a:t> system physical configuration and environmental. Measure system performance against defined criteria. Kernel-mode is always allow to generate audit events</a:t>
            </a:r>
          </a:p>
          <a:p>
            <a:endParaRPr lang="en-US" baseline="0" dirty="0"/>
          </a:p>
        </p:txBody>
      </p:sp>
      <p:sp>
        <p:nvSpPr>
          <p:cNvPr id="4" name="Slide Number Placeholder 3"/>
          <p:cNvSpPr>
            <a:spLocks noGrp="1"/>
          </p:cNvSpPr>
          <p:nvPr>
            <p:ph type="sldNum" sz="quarter" idx="10"/>
          </p:nvPr>
        </p:nvSpPr>
        <p:spPr/>
        <p:txBody>
          <a:bodyPr/>
          <a:lstStyle/>
          <a:p>
            <a:fld id="{D9DF01B0-FE71-4C35-BC11-34BCAF52C437}" type="slidenum">
              <a:rPr lang="en-CA" smtClean="0"/>
              <a:t>8</a:t>
            </a:fld>
            <a:endParaRPr lang="en-CA"/>
          </a:p>
        </p:txBody>
      </p:sp>
    </p:spTree>
    <p:extLst>
      <p:ext uri="{BB962C8B-B14F-4D97-AF65-F5344CB8AC3E}">
        <p14:creationId xmlns:p14="http://schemas.microsoft.com/office/powerpoint/2010/main" val="214434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9</a:t>
            </a:fld>
            <a:endParaRPr lang="en-CA"/>
          </a:p>
        </p:txBody>
      </p:sp>
    </p:spTree>
    <p:extLst>
      <p:ext uri="{BB962C8B-B14F-4D97-AF65-F5344CB8AC3E}">
        <p14:creationId xmlns:p14="http://schemas.microsoft.com/office/powerpoint/2010/main" val="327348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13</a:t>
            </a:fld>
            <a:endParaRPr lang="en-CA"/>
          </a:p>
        </p:txBody>
      </p:sp>
    </p:spTree>
    <p:extLst>
      <p:ext uri="{BB962C8B-B14F-4D97-AF65-F5344CB8AC3E}">
        <p14:creationId xmlns:p14="http://schemas.microsoft.com/office/powerpoint/2010/main" val="66871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15</a:t>
            </a:fld>
            <a:endParaRPr lang="en-CA"/>
          </a:p>
        </p:txBody>
      </p:sp>
    </p:spTree>
    <p:extLst>
      <p:ext uri="{BB962C8B-B14F-4D97-AF65-F5344CB8AC3E}">
        <p14:creationId xmlns:p14="http://schemas.microsoft.com/office/powerpoint/2010/main" val="358678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21</a:t>
            </a:fld>
            <a:endParaRPr lang="en-CA"/>
          </a:p>
        </p:txBody>
      </p:sp>
    </p:spTree>
    <p:extLst>
      <p:ext uri="{BB962C8B-B14F-4D97-AF65-F5344CB8AC3E}">
        <p14:creationId xmlns:p14="http://schemas.microsoft.com/office/powerpoint/2010/main" val="3127440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588435A2-B1F6-4B2D-B1A9-C6FCEABCADE7}" type="datetime1">
              <a:rPr lang="en-US" smtClean="0"/>
              <a:t>1/6/2022</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a:t>ITSC304 Operating Systems Exploitation.</a:t>
            </a:r>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A52EE923-EB33-42DF-BC1A-B396149A8687}" type="datetime1">
              <a:rPr lang="en-US" smtClean="0"/>
              <a:t>1/6/2022</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ITSC304 Operating Systems Exploitation.</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69DAE89A-FF94-43BE-80E6-AE7121698D62}" type="datetime1">
              <a:rPr lang="en-US" smtClean="0"/>
              <a:t>1/6/2022</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ITSC304 Operating Systems Exploitation.</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176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1ECC35C8-D8AD-475A-B286-F01652A7BDCF}" type="datetime1">
              <a:rPr lang="en-US" smtClean="0"/>
              <a:t>1/6/2022</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a:t>ITSC304 Operating Systems Exploitation.</a:t>
            </a:r>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nvd.nist.gov/search"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nvd.nist.gov/" TargetMode="External"/><Relationship Id="rId4" Type="http://schemas.openxmlformats.org/officeDocument/2006/relationships/hyperlink" Target="https://cve.mitre.org/"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cwe.mitre.org/"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cvedetails.com/vulnerability-lis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windows/security/threat-protection/microsoft-defender-atp/tvm-weaknesses" TargetMode="External"/><Relationship Id="rId2" Type="http://schemas.openxmlformats.org/officeDocument/2006/relationships/hyperlink" Target="https://cwe.mitre.org/data/definitions/190.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nvd.nist.gov/vuln/detail/CVE-2021-45099" TargetMode="External"/><Relationship Id="rId2" Type="http://schemas.openxmlformats.org/officeDocument/2006/relationships/hyperlink" Target="https://www.first.org/cvss/user-guide#1-Introduction" TargetMode="External"/><Relationship Id="rId1" Type="http://schemas.openxmlformats.org/officeDocument/2006/relationships/slideLayout" Target="../slideLayouts/slideLayout3.xml"/><Relationship Id="rId4" Type="http://schemas.openxmlformats.org/officeDocument/2006/relationships/hyperlink" Target="https://www.first.org/cvss/specification-documen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first.org/cvss/user-guide#1-Introduction" TargetMode="External"/><Relationship Id="rId2" Type="http://schemas.openxmlformats.org/officeDocument/2006/relationships/hyperlink" Target="https://nvd.nist.gov/vuln-metrics/cvs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portal.msrc.microsoft.com/en-US/security-guidance/advisory/CVE-2020-0796" TargetMode="External"/><Relationship Id="rId2" Type="http://schemas.openxmlformats.org/officeDocument/2006/relationships/hyperlink" Target="https://nvd.nist.gov/vuln/search" TargetMode="External"/><Relationship Id="rId1" Type="http://schemas.openxmlformats.org/officeDocument/2006/relationships/slideLayout" Target="../slideLayouts/slideLayout3.xml"/><Relationship Id="rId4" Type="http://schemas.openxmlformats.org/officeDocument/2006/relationships/hyperlink" Target="https://msrc.microsoft.com/update-guide/vulnerability"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ireeye.com/blog/products-and-services/2016/06/applying_intelligenc.html?pf_recommendation=recommended&amp;pf_promoter=guid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youtube.com/watch?v=-BIANfzF43k"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windows/security/threat-protection/intelligence/exploits-malwar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sXukMiQ-hRU"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malwarebytes.com/exploits/"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attack.mitre.org/"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techcrunch.com/2019/05/12/wannacry-two-years-on/" TargetMode="External"/><Relationship Id="rId2" Type="http://schemas.openxmlformats.org/officeDocument/2006/relationships/hyperlink" Target="https://en.wikipedia.org/wiki/WannaCry_ransomware_attack" TargetMode="External"/><Relationship Id="rId1" Type="http://schemas.openxmlformats.org/officeDocument/2006/relationships/slideLayout" Target="../slideLayouts/slideLayout3.xml"/><Relationship Id="rId4" Type="http://schemas.openxmlformats.org/officeDocument/2006/relationships/hyperlink" Target="https://en.wikipedia.org/wiki/Stuxne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www.helloitsliam.com/2016/02/10/understanding-metasploit-payload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tools.kali.org/exploitation-tools/metasploit-framework" TargetMode="External"/><Relationship Id="rId2" Type="http://schemas.openxmlformats.org/officeDocument/2006/relationships/hyperlink" Target="https://en.wikipedia.org/wiki/Metasploit_Project" TargetMode="External"/><Relationship Id="rId1" Type="http://schemas.openxmlformats.org/officeDocument/2006/relationships/slideLayout" Target="../slideLayouts/slideLayout3.xml"/><Relationship Id="rId5" Type="http://schemas.openxmlformats.org/officeDocument/2006/relationships/hyperlink" Target="https://www.offensive-security.com/metasploit-unleashed/msfconsole-commands/" TargetMode="External"/><Relationship Id="rId4" Type="http://schemas.openxmlformats.org/officeDocument/2006/relationships/hyperlink" Target="https://www.offensive-security.com/metasploit-unleashed/filesystem-and-librari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tools.kali.org/tools-list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microsoft.com/security/blog/2019/07/02/microsofts-threat-vulnerability-management-now-helps-thousands-of-customers-to-discover-prioritize-and-remediate-vulnerabilities-in-real-time/"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security-updates/securitybulletins/securitybulletins" TargetMode="External"/><Relationship Id="rId2" Type="http://schemas.openxmlformats.org/officeDocument/2006/relationships/hyperlink" Target="https://docs.microsoft.com/en-us/security-update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hyperlink" Target="https://github.com/CERTCC/Vulnerability-Data-Archive/" TargetMode="External"/><Relationship Id="rId3" Type="http://schemas.openxmlformats.org/officeDocument/2006/relationships/hyperlink" Target="https://nvd.nist.gov/vuln" TargetMode="External"/><Relationship Id="rId7" Type="http://schemas.openxmlformats.org/officeDocument/2006/relationships/hyperlink" Target="https://www.first.org/global/sigs/vrdx/vdb-catalo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vuldb.com/" TargetMode="External"/><Relationship Id="rId5" Type="http://schemas.openxmlformats.org/officeDocument/2006/relationships/hyperlink" Target="https://www.cvedetails.com/" TargetMode="External"/><Relationship Id="rId4" Type="http://schemas.openxmlformats.org/officeDocument/2006/relationships/hyperlink" Target="https://cve.mitre.or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crowdstrike.com/blog/petrwrap-ransomware-technical-analysis-triple-threat-file-encryption-mft-encryption-credential-theft/" TargetMode="External"/><Relationship Id="rId2" Type="http://schemas.openxmlformats.org/officeDocument/2006/relationships/hyperlink" Target="https://www.zerodayinitiative.com/blog" TargetMode="External"/><Relationship Id="rId1" Type="http://schemas.openxmlformats.org/officeDocument/2006/relationships/slideLayout" Target="../slideLayouts/slideLayout3.xml"/><Relationship Id="rId4" Type="http://schemas.openxmlformats.org/officeDocument/2006/relationships/hyperlink" Target="https://cyber.gc.ca/e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rapid7.com/db/"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www.hackers-arise.com/post/2019/03/27/metasploit-basics-for-hackers-part-24-the-new-evasion-modules-in-metasploit-5" TargetMode="External"/><Relationship Id="rId4" Type="http://schemas.openxmlformats.org/officeDocument/2006/relationships/hyperlink" Target="https://www.exploit-d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nvd.nist.gov/vul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Operating Systems Vulnerabilities Exploitation Basics</a:t>
            </a:r>
          </a:p>
        </p:txBody>
      </p:sp>
      <p:sp>
        <p:nvSpPr>
          <p:cNvPr id="3" name="Subtitle 2"/>
          <p:cNvSpPr>
            <a:spLocks noGrp="1"/>
          </p:cNvSpPr>
          <p:nvPr>
            <p:ph type="subTitle" idx="1"/>
          </p:nvPr>
        </p:nvSpPr>
        <p:spPr/>
        <p:txBody>
          <a:bodyPr/>
          <a:lstStyle/>
          <a:p>
            <a:r>
              <a:rPr lang="en-US" dirty="0"/>
              <a:t>Module 1</a:t>
            </a:r>
          </a:p>
          <a:p>
            <a:r>
              <a:rPr lang="en-US" dirty="0"/>
              <a:t>ITSC304</a:t>
            </a:r>
          </a:p>
          <a:p>
            <a:r>
              <a:rPr lang="en-US" dirty="0"/>
              <a:t>Operating Systems Exploitation</a:t>
            </a:r>
          </a:p>
        </p:txBody>
      </p:sp>
      <p:sp>
        <p:nvSpPr>
          <p:cNvPr id="5" name="Footer Placeholder 4"/>
          <p:cNvSpPr>
            <a:spLocks noGrp="1"/>
          </p:cNvSpPr>
          <p:nvPr>
            <p:ph type="ftr" sz="quarter" idx="11"/>
          </p:nvPr>
        </p:nvSpPr>
        <p:spPr/>
        <p:txBody>
          <a:bodyPr/>
          <a:lstStyle/>
          <a:p>
            <a:r>
              <a:rPr lang="en-US"/>
              <a:t>ITSC304 Operating Systems Exploitation.</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can make a system vulnerable?</a:t>
            </a:r>
          </a:p>
        </p:txBody>
      </p:sp>
      <p:sp>
        <p:nvSpPr>
          <p:cNvPr id="3" name="Content Placeholder 2"/>
          <p:cNvSpPr>
            <a:spLocks noGrp="1"/>
          </p:cNvSpPr>
          <p:nvPr>
            <p:ph idx="1"/>
          </p:nvPr>
        </p:nvSpPr>
        <p:spPr/>
        <p:txBody>
          <a:bodyPr/>
          <a:lstStyle/>
          <a:p>
            <a:pPr lvl="1"/>
            <a:r>
              <a:rPr lang="en-CA" dirty="0"/>
              <a:t>Design and Implementation- Flows in software and hardware design</a:t>
            </a:r>
          </a:p>
          <a:p>
            <a:pPr lvl="1"/>
            <a:r>
              <a:rPr lang="en-CA" dirty="0"/>
              <a:t>Poor system configuration</a:t>
            </a:r>
          </a:p>
          <a:p>
            <a:pPr lvl="1"/>
            <a:r>
              <a:rPr lang="en-CA" dirty="0"/>
              <a:t>Insecure networks</a:t>
            </a:r>
          </a:p>
          <a:p>
            <a:pPr lvl="1"/>
            <a:r>
              <a:rPr lang="en-CA" dirty="0"/>
              <a:t>Complex systems</a:t>
            </a:r>
          </a:p>
          <a:p>
            <a:pPr lvl="1"/>
            <a:r>
              <a:rPr lang="en-CA" dirty="0"/>
              <a:t>Human errors</a:t>
            </a:r>
          </a:p>
          <a:p>
            <a:pPr lvl="2"/>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319688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Programmer errors</a:t>
            </a:r>
          </a:p>
        </p:txBody>
      </p:sp>
      <p:sp>
        <p:nvSpPr>
          <p:cNvPr id="3" name="Content Placeholder 2"/>
          <p:cNvSpPr>
            <a:spLocks noGrp="1"/>
          </p:cNvSpPr>
          <p:nvPr>
            <p:ph idx="1"/>
          </p:nvPr>
        </p:nvSpPr>
        <p:spPr>
          <a:xfrm>
            <a:off x="838200" y="1690688"/>
            <a:ext cx="10515600" cy="4486275"/>
          </a:xfrm>
        </p:spPr>
        <p:txBody>
          <a:bodyPr>
            <a:normAutofit/>
          </a:bodyPr>
          <a:lstStyle/>
          <a:p>
            <a:r>
              <a:rPr lang="en-CA" dirty="0"/>
              <a:t>Off-by-one error also know as fencepost errors. A programmer trying to select a range of items in a loop where the last item can be excluded or included depending on how the condition statement is formulated. A system can be vulnerable if all possibilities are not verified. </a:t>
            </a:r>
          </a:p>
          <a:p>
            <a:r>
              <a:rPr lang="en-CA" dirty="0" err="1"/>
              <a:t>e.g</a:t>
            </a:r>
            <a:r>
              <a:rPr lang="en-CA" dirty="0"/>
              <a:t> </a:t>
            </a:r>
            <a:r>
              <a:rPr lang="en-CA" dirty="0" err="1"/>
              <a:t>OpenSSH</a:t>
            </a:r>
            <a:r>
              <a:rPr lang="en-CA" dirty="0"/>
              <a:t> that is meant to be a secure terminal communication technique, designed to replace services such as telnet, </a:t>
            </a:r>
            <a:r>
              <a:rPr lang="en-CA" dirty="0" err="1"/>
              <a:t>rsh</a:t>
            </a:r>
            <a:r>
              <a:rPr lang="en-CA" dirty="0"/>
              <a:t>. However there was an off-by-one error in the channel-allocation code that was heavily exploited.</a:t>
            </a:r>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74615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OpenSSH</a:t>
            </a:r>
            <a:r>
              <a:rPr lang="en-CA" dirty="0"/>
              <a:t> and off-by-one error</a:t>
            </a:r>
          </a:p>
        </p:txBody>
      </p:sp>
      <p:sp>
        <p:nvSpPr>
          <p:cNvPr id="3" name="Content Placeholder 2"/>
          <p:cNvSpPr>
            <a:spLocks noGrp="1"/>
          </p:cNvSpPr>
          <p:nvPr>
            <p:ph idx="1"/>
          </p:nvPr>
        </p:nvSpPr>
        <p:spPr/>
        <p:txBody>
          <a:bodyPr/>
          <a:lstStyle/>
          <a:p>
            <a:pPr marL="0" indent="0">
              <a:buNone/>
            </a:pPr>
            <a:r>
              <a:rPr lang="en-CA" dirty="0"/>
              <a:t>  if (id &lt;0 || id &gt; </a:t>
            </a:r>
            <a:r>
              <a:rPr lang="en-CA" dirty="0" err="1"/>
              <a:t>channel_alloc</a:t>
            </a:r>
            <a:r>
              <a:rPr lang="en-CA" dirty="0"/>
              <a:t>)</a:t>
            </a:r>
          </a:p>
          <a:p>
            <a:pPr marL="0" indent="0">
              <a:buNone/>
            </a:pPr>
            <a:r>
              <a:rPr lang="en-CA" dirty="0"/>
              <a:t>  It should have been</a:t>
            </a:r>
          </a:p>
          <a:p>
            <a:pPr marL="0" indent="0">
              <a:buNone/>
            </a:pPr>
            <a:r>
              <a:rPr lang="en-CA" dirty="0"/>
              <a:t>  if (id &lt;0 || id </a:t>
            </a:r>
            <a:r>
              <a:rPr lang="en-CA" b="1" dirty="0">
                <a:solidFill>
                  <a:srgbClr val="FF0000"/>
                </a:solidFill>
              </a:rPr>
              <a:t>&gt;=</a:t>
            </a:r>
            <a:r>
              <a:rPr lang="en-CA" dirty="0"/>
              <a:t> </a:t>
            </a:r>
            <a:r>
              <a:rPr lang="en-CA" dirty="0" err="1"/>
              <a:t>channel_alloc</a:t>
            </a:r>
            <a:r>
              <a:rPr lang="en-CA" dirty="0"/>
              <a:t>)</a:t>
            </a:r>
          </a:p>
          <a:p>
            <a:pPr marL="0" indent="0">
              <a:buNone/>
            </a:pPr>
            <a:r>
              <a:rPr lang="en-CA" dirty="0"/>
              <a:t>  This error allowed further exploitation of the program   </a:t>
            </a:r>
          </a:p>
          <a:p>
            <a:pPr marL="0" indent="0">
              <a:buNone/>
            </a:pPr>
            <a:r>
              <a:rPr lang="en-CA" dirty="0"/>
              <a:t>  by elevating privileges to regular users</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60407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Vulnerabilities Database</a:t>
            </a:r>
          </a:p>
        </p:txBody>
      </p:sp>
      <p:sp>
        <p:nvSpPr>
          <p:cNvPr id="3" name="Content Placeholder 2"/>
          <p:cNvSpPr>
            <a:spLocks noGrp="1"/>
          </p:cNvSpPr>
          <p:nvPr>
            <p:ph idx="1"/>
          </p:nvPr>
        </p:nvSpPr>
        <p:spPr/>
        <p:txBody>
          <a:bodyPr>
            <a:normAutofit/>
          </a:bodyPr>
          <a:lstStyle/>
          <a:p>
            <a:r>
              <a:rPr lang="en-CA" sz="3200" dirty="0"/>
              <a:t>All vulnerabilities in National Vulnerability Database (NVD) has a Common Vulnerabilities and Exposure (</a:t>
            </a:r>
            <a:r>
              <a:rPr lang="en-CA" sz="3200" dirty="0">
                <a:solidFill>
                  <a:srgbClr val="FF0000"/>
                </a:solidFill>
              </a:rPr>
              <a:t>CVE</a:t>
            </a:r>
            <a:r>
              <a:rPr lang="en-CA" sz="3200" dirty="0"/>
              <a:t>) Identifier. </a:t>
            </a:r>
            <a:r>
              <a:rPr lang="en-CA" sz="3200" dirty="0">
                <a:solidFill>
                  <a:srgbClr val="FF0000"/>
                </a:solidFill>
              </a:rPr>
              <a:t>CVE- Year- ID </a:t>
            </a:r>
          </a:p>
          <a:p>
            <a:r>
              <a:rPr lang="en-CA" sz="3200" dirty="0"/>
              <a:t>Search following </a:t>
            </a:r>
            <a:r>
              <a:rPr lang="en-CA" sz="3200" dirty="0">
                <a:hlinkClick r:id="rId3"/>
              </a:rPr>
              <a:t>https://nvd.nist.gov/search</a:t>
            </a:r>
            <a:endParaRPr lang="en-CA" sz="3200" dirty="0"/>
          </a:p>
          <a:p>
            <a:pPr marL="0" indent="0">
              <a:buNone/>
            </a:pPr>
            <a:r>
              <a:rPr lang="en-CA" sz="3200" dirty="0"/>
              <a:t>  by CVE ID or year</a:t>
            </a:r>
          </a:p>
          <a:p>
            <a:r>
              <a:rPr lang="en-CA" sz="3200" dirty="0"/>
              <a:t>Access the following sites </a:t>
            </a:r>
            <a:r>
              <a:rPr lang="en-CA" sz="3200" dirty="0">
                <a:hlinkClick r:id="rId4"/>
              </a:rPr>
              <a:t>https://cve.mitre.org/</a:t>
            </a:r>
            <a:r>
              <a:rPr lang="en-CA" sz="3200" dirty="0"/>
              <a:t> and </a:t>
            </a:r>
            <a:r>
              <a:rPr lang="en-CA" sz="3200" dirty="0">
                <a:hlinkClick r:id="rId5"/>
              </a:rPr>
              <a:t> https://nvd.nist.gov/</a:t>
            </a:r>
            <a:r>
              <a:rPr lang="en-CA" sz="3200" dirty="0"/>
              <a:t> to verify the newest CVE entries (records)</a:t>
            </a:r>
          </a:p>
          <a:p>
            <a:pPr marL="0" indent="0">
              <a:buNone/>
            </a:pPr>
            <a:endParaRPr lang="en-CA" sz="3200"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377890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Vulnerability Scoring Systems </a:t>
            </a:r>
          </a:p>
        </p:txBody>
      </p:sp>
      <p:sp>
        <p:nvSpPr>
          <p:cNvPr id="3" name="Content Placeholder 2"/>
          <p:cNvSpPr>
            <a:spLocks noGrp="1"/>
          </p:cNvSpPr>
          <p:nvPr>
            <p:ph idx="1"/>
          </p:nvPr>
        </p:nvSpPr>
        <p:spPr>
          <a:xfrm>
            <a:off x="838200" y="1630397"/>
            <a:ext cx="10515600" cy="4351338"/>
          </a:xfrm>
        </p:spPr>
        <p:txBody>
          <a:bodyPr>
            <a:normAutofit fontScale="62500" lnSpcReduction="20000"/>
          </a:bodyPr>
          <a:lstStyle/>
          <a:p>
            <a:pPr marL="0" indent="0">
              <a:buNone/>
            </a:pPr>
            <a:r>
              <a:rPr lang="en-CA" sz="3600" dirty="0"/>
              <a:t>1. </a:t>
            </a:r>
            <a:r>
              <a:rPr lang="en-CA" sz="3600" dirty="0">
                <a:solidFill>
                  <a:srgbClr val="FF0000"/>
                </a:solidFill>
              </a:rPr>
              <a:t>Common Vulnerabilities and Exposure (CVE)</a:t>
            </a:r>
            <a:r>
              <a:rPr lang="en-CA" sz="3600" dirty="0"/>
              <a:t>platform that can be used to find information about vulnerabilities. CVE maintains a list of know vulnerabilities, including ID number, year and description </a:t>
            </a:r>
          </a:p>
          <a:p>
            <a:pPr marL="0" indent="0">
              <a:buNone/>
            </a:pPr>
            <a:r>
              <a:rPr lang="en-CA" sz="3600" dirty="0"/>
              <a:t>2. </a:t>
            </a:r>
            <a:r>
              <a:rPr lang="en-CA" sz="3600" dirty="0">
                <a:solidFill>
                  <a:srgbClr val="FF0000"/>
                </a:solidFill>
              </a:rPr>
              <a:t>Common Weakness Enumeration Specification (CWE) </a:t>
            </a:r>
            <a:r>
              <a:rPr lang="en-CA" sz="3600" dirty="0"/>
              <a:t>provides causes of software security vulnerabilities such as code, design or system architecture. Each CWE represents a single vulnerability type and is maintained by </a:t>
            </a:r>
            <a:r>
              <a:rPr lang="en-CA" sz="3600" dirty="0">
                <a:hlinkClick r:id="rId2">
                  <a:extLst>
                    <a:ext uri="{A12FA001-AC4F-418D-AE19-62706E023703}">
                      <ahyp:hlinkClr xmlns:ahyp="http://schemas.microsoft.com/office/drawing/2018/hyperlinkcolor" val="tx"/>
                    </a:ext>
                  </a:extLst>
                </a:hlinkClick>
              </a:rPr>
              <a:t>http://cwe.mitre.org/</a:t>
            </a:r>
            <a:endParaRPr lang="en-CA" sz="3600" dirty="0"/>
          </a:p>
          <a:p>
            <a:pPr marL="0" indent="0">
              <a:buNone/>
            </a:pPr>
            <a:endParaRPr lang="en-CA" sz="3600" dirty="0"/>
          </a:p>
          <a:p>
            <a:pPr marL="0" indent="0">
              <a:buNone/>
            </a:pPr>
            <a:r>
              <a:rPr lang="en-US" sz="3600" dirty="0"/>
              <a:t>3. </a:t>
            </a:r>
            <a:r>
              <a:rPr lang="en-US" sz="3600" dirty="0">
                <a:solidFill>
                  <a:srgbClr val="FF0000"/>
                </a:solidFill>
              </a:rPr>
              <a:t>Common Vulnerability Scoring System (CVSS) </a:t>
            </a:r>
            <a:r>
              <a:rPr lang="en-US" sz="3600" dirty="0"/>
              <a:t>helps diagnose the main characteristics of a vulnerability and generates a numerical score reflecting its severity. This score can be converted into a qualitative representation (low, medium, high and critical ) that helps to assess and prioritize the vulnerability management process</a:t>
            </a:r>
          </a:p>
          <a:p>
            <a:pPr marL="0" indent="0">
              <a:buNone/>
            </a:pPr>
            <a:r>
              <a:rPr lang="en-CA" sz="3600" dirty="0"/>
              <a:t> </a:t>
            </a:r>
            <a:endParaRPr lang="en-CA" dirty="0"/>
          </a:p>
          <a:p>
            <a:pPr lvl="1"/>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405191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49" y="130411"/>
            <a:ext cx="10873902" cy="1325563"/>
          </a:xfrm>
        </p:spPr>
        <p:txBody>
          <a:bodyPr>
            <a:normAutofit/>
          </a:bodyPr>
          <a:lstStyle/>
          <a:p>
            <a:r>
              <a:rPr lang="en-CA" sz="4200" dirty="0"/>
              <a:t>Common Weakness Enumeration-CWE</a:t>
            </a:r>
          </a:p>
        </p:txBody>
      </p:sp>
      <p:sp>
        <p:nvSpPr>
          <p:cNvPr id="3" name="Content Placeholder 2"/>
          <p:cNvSpPr>
            <a:spLocks noGrp="1"/>
          </p:cNvSpPr>
          <p:nvPr>
            <p:ph idx="1"/>
          </p:nvPr>
        </p:nvSpPr>
        <p:spPr>
          <a:xfrm>
            <a:off x="838200" y="1455974"/>
            <a:ext cx="10515600" cy="4672452"/>
          </a:xfrm>
        </p:spPr>
        <p:txBody>
          <a:bodyPr>
            <a:normAutofit fontScale="85000" lnSpcReduction="10000"/>
          </a:bodyPr>
          <a:lstStyle/>
          <a:p>
            <a:r>
              <a:rPr lang="en-CA" sz="3200" dirty="0"/>
              <a:t>Weakness. A type of mistake in software that, in proper</a:t>
            </a:r>
          </a:p>
          <a:p>
            <a:pPr marL="0" indent="0">
              <a:buNone/>
            </a:pPr>
            <a:r>
              <a:rPr lang="en-CA" sz="3200" dirty="0"/>
              <a:t> conditions, could contribute to the introduction of     </a:t>
            </a:r>
          </a:p>
          <a:p>
            <a:pPr marL="0" indent="0">
              <a:buNone/>
            </a:pPr>
            <a:r>
              <a:rPr lang="en-CA" sz="3200" dirty="0"/>
              <a:t>  vulnerabilities within that software. </a:t>
            </a:r>
            <a:r>
              <a:rPr lang="en-CA" sz="3200" i="1" dirty="0"/>
              <a:t>(Source: Common</a:t>
            </a:r>
          </a:p>
          <a:p>
            <a:pPr marL="0" indent="0">
              <a:buNone/>
            </a:pPr>
            <a:r>
              <a:rPr lang="en-CA" sz="3200" i="1" dirty="0"/>
              <a:t> Weakness Enumeration/MITRE)</a:t>
            </a:r>
            <a:endParaRPr lang="en-CA" sz="3200" dirty="0"/>
          </a:p>
          <a:p>
            <a:r>
              <a:rPr lang="en-CA" sz="3200" dirty="0"/>
              <a:t>CWE is a community developed list of common software security weaknesses. </a:t>
            </a:r>
          </a:p>
          <a:p>
            <a:r>
              <a:rPr lang="en-CA" sz="3200" dirty="0"/>
              <a:t>The database can be queried based on Weakness ID. CVE details database </a:t>
            </a:r>
            <a:r>
              <a:rPr lang="en-CA" sz="3200" dirty="0">
                <a:hlinkClick r:id="rId3"/>
              </a:rPr>
              <a:t>https://www.cvedetails.com/vulnerability-list/</a:t>
            </a:r>
            <a:endParaRPr lang="en-CA" sz="3200" dirty="0"/>
          </a:p>
          <a:p>
            <a:r>
              <a:rPr lang="en-CA" sz="3200" dirty="0"/>
              <a:t>It associates vulnerabilities with the respective weakness CWE. </a:t>
            </a:r>
          </a:p>
          <a:p>
            <a:endParaRPr lang="en-CA" dirty="0"/>
          </a:p>
          <a:p>
            <a:endParaRPr lang="en-CA" dirty="0"/>
          </a:p>
          <a:p>
            <a:endParaRPr lang="en-CA" dirty="0"/>
          </a:p>
          <a:p>
            <a:pPr marL="0" indent="0">
              <a:buNone/>
            </a:pPr>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34078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CWE e.g.</a:t>
            </a:r>
          </a:p>
        </p:txBody>
      </p:sp>
      <p:sp>
        <p:nvSpPr>
          <p:cNvPr id="6" name="Content Placeholder 5"/>
          <p:cNvSpPr>
            <a:spLocks noGrp="1"/>
          </p:cNvSpPr>
          <p:nvPr>
            <p:ph idx="1"/>
          </p:nvPr>
        </p:nvSpPr>
        <p:spPr>
          <a:xfrm>
            <a:off x="838200" y="1397608"/>
            <a:ext cx="10515600" cy="4351338"/>
          </a:xfrm>
        </p:spPr>
        <p:txBody>
          <a:bodyPr>
            <a:normAutofit fontScale="92500" lnSpcReduction="20000"/>
          </a:bodyPr>
          <a:lstStyle/>
          <a:p>
            <a:r>
              <a:rPr lang="en-CA" sz="3600" dirty="0"/>
              <a:t>e.g. CWE 190 – integer overflow weakness </a:t>
            </a:r>
            <a:r>
              <a:rPr lang="en-CA" sz="3600" dirty="0">
                <a:hlinkClick r:id="rId2"/>
              </a:rPr>
              <a:t>https://cwe.mitre.org/data/definitions/190.html</a:t>
            </a:r>
            <a:endParaRPr lang="en-CA" sz="3600" dirty="0"/>
          </a:p>
          <a:p>
            <a:r>
              <a:rPr lang="en-CA" sz="3600" dirty="0"/>
              <a:t>Weakness Description</a:t>
            </a:r>
          </a:p>
          <a:p>
            <a:r>
              <a:rPr lang="en-CA" sz="3600" dirty="0"/>
              <a:t>Common consequences: Scope , Impact and Likelihood of exploit </a:t>
            </a:r>
          </a:p>
          <a:p>
            <a:r>
              <a:rPr lang="en-CA" sz="3600" dirty="0"/>
              <a:t>Potential Mitigations</a:t>
            </a:r>
          </a:p>
          <a:p>
            <a:r>
              <a:rPr lang="en-CA" sz="3500" dirty="0"/>
              <a:t>Microsoft Weaknesses</a:t>
            </a:r>
          </a:p>
          <a:p>
            <a:r>
              <a:rPr lang="en-CA" dirty="0">
                <a:hlinkClick r:id="rId3"/>
              </a:rPr>
              <a:t>https://docs.microsoft.com/en-us/windows/security/threat-protection/microsoft-defender-atp/tvm-weaknesses</a:t>
            </a:r>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03276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3.x Vulnerability Severity</a:t>
            </a:r>
          </a:p>
        </p:txBody>
      </p:sp>
      <p:sp>
        <p:nvSpPr>
          <p:cNvPr id="3" name="Content Placeholder 2"/>
          <p:cNvSpPr>
            <a:spLocks noGrp="1"/>
          </p:cNvSpPr>
          <p:nvPr>
            <p:ph idx="1"/>
          </p:nvPr>
        </p:nvSpPr>
        <p:spPr/>
        <p:txBody>
          <a:bodyPr>
            <a:normAutofit/>
          </a:bodyPr>
          <a:lstStyle/>
          <a:p>
            <a:r>
              <a:rPr lang="en-CA" dirty="0"/>
              <a:t>Common Vulnerability Scoring System (</a:t>
            </a:r>
            <a:r>
              <a:rPr lang="en-CA" dirty="0">
                <a:solidFill>
                  <a:srgbClr val="FF0000"/>
                </a:solidFill>
              </a:rPr>
              <a:t>CVSS</a:t>
            </a:r>
            <a:r>
              <a:rPr lang="en-CA" dirty="0"/>
              <a:t>) measures severity of system vulnerability</a:t>
            </a:r>
          </a:p>
          <a:p>
            <a:r>
              <a:rPr lang="en-CA" dirty="0">
                <a:hlinkClick r:id="rId2"/>
              </a:rPr>
              <a:t>https://www.first.org/cvss/user-guide#1-Introduction</a:t>
            </a:r>
            <a:endParaRPr lang="en-CA" dirty="0"/>
          </a:p>
          <a:p>
            <a:r>
              <a:rPr lang="en-CA" dirty="0"/>
              <a:t>It is represented as a vector string:</a:t>
            </a:r>
          </a:p>
          <a:p>
            <a:pPr marL="0" indent="0">
              <a:buNone/>
            </a:pPr>
            <a:r>
              <a:rPr lang="en-CA" dirty="0"/>
              <a:t> CVSS:3.1/AV:L/AC:L/PR:L/UI:N/S:U/C:H/I:H/A:H</a:t>
            </a:r>
          </a:p>
          <a:p>
            <a:pPr marL="0" indent="0">
              <a:buNone/>
            </a:pPr>
            <a:r>
              <a:rPr lang="en-CA" dirty="0"/>
              <a:t> e.g. </a:t>
            </a:r>
            <a:r>
              <a:rPr lang="en-CA" dirty="0">
                <a:hlinkClick r:id="rId3"/>
              </a:rPr>
              <a:t>https://nvd.nist.gov/vuln/detail/CVE-2021-45099</a:t>
            </a:r>
            <a:endParaRPr lang="en-CA" dirty="0"/>
          </a:p>
          <a:p>
            <a:r>
              <a:rPr lang="en-CA" dirty="0"/>
              <a:t>Check </a:t>
            </a:r>
            <a:r>
              <a:rPr lang="en-CA" dirty="0">
                <a:hlinkClick r:id="rId4"/>
              </a:rPr>
              <a:t>https://www.first.org/cvss/specification-document</a:t>
            </a:r>
            <a:r>
              <a:rPr lang="en-CA" dirty="0"/>
              <a:t> table 15 for metric names abbreviated form</a:t>
            </a:r>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47157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3.x Vulnerability Severity</a:t>
            </a:r>
          </a:p>
        </p:txBody>
      </p:sp>
      <p:sp>
        <p:nvSpPr>
          <p:cNvPr id="3" name="Content Placeholder 2"/>
          <p:cNvSpPr>
            <a:spLocks noGrp="1"/>
          </p:cNvSpPr>
          <p:nvPr>
            <p:ph idx="1"/>
          </p:nvPr>
        </p:nvSpPr>
        <p:spPr/>
        <p:txBody>
          <a:bodyPr/>
          <a:lstStyle/>
          <a:p>
            <a:r>
              <a:rPr lang="en-CA" dirty="0"/>
              <a:t>NVD provides CVSS for almost all known vulnerabilities</a:t>
            </a:r>
          </a:p>
          <a:p>
            <a:r>
              <a:rPr lang="en-CA" dirty="0">
                <a:hlinkClick r:id="rId2"/>
              </a:rPr>
              <a:t>https://nvd.nist.gov/vuln-metrics/cvss#</a:t>
            </a:r>
            <a:endParaRPr lang="en-CA" dirty="0"/>
          </a:p>
          <a:p>
            <a:r>
              <a:rPr lang="en-CA" dirty="0"/>
              <a:t>Scoring Rubrics</a:t>
            </a:r>
          </a:p>
          <a:p>
            <a:pPr lvl="1"/>
            <a:r>
              <a:rPr lang="en-CA" dirty="0"/>
              <a:t>Attack vector rubric – Path or means by which attacker gets access to system or network to deliver a payload. It enables hackers to exploit system vulnerabilities</a:t>
            </a:r>
          </a:p>
          <a:p>
            <a:pPr lvl="1"/>
            <a:r>
              <a:rPr lang="en-CA" dirty="0">
                <a:hlinkClick r:id="rId3"/>
              </a:rPr>
              <a:t>https://www.first.org/cvss/user-guide#1-Introduction</a:t>
            </a:r>
            <a:endParaRPr lang="en-CA" dirty="0"/>
          </a:p>
          <a:p>
            <a:pPr marL="457200" lvl="1" indent="0">
              <a:buNone/>
            </a:pPr>
            <a:endParaRPr lang="en-CA" dirty="0"/>
          </a:p>
          <a:p>
            <a:pPr marL="457200" lvl="1" indent="0">
              <a:buNone/>
            </a:pPr>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80464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Metrics</a:t>
            </a:r>
          </a:p>
        </p:txBody>
      </p:sp>
      <p:sp>
        <p:nvSpPr>
          <p:cNvPr id="3" name="Content Placeholder 2"/>
          <p:cNvSpPr>
            <a:spLocks noGrp="1"/>
          </p:cNvSpPr>
          <p:nvPr>
            <p:ph idx="1"/>
          </p:nvPr>
        </p:nvSpPr>
        <p:spPr>
          <a:xfrm>
            <a:off x="838200" y="1536970"/>
            <a:ext cx="10515600" cy="4853246"/>
          </a:xfrm>
        </p:spPr>
        <p:txBody>
          <a:bodyPr>
            <a:normAutofit fontScale="92500" lnSpcReduction="10000"/>
          </a:bodyPr>
          <a:lstStyle/>
          <a:p>
            <a:pPr marL="0" indent="0">
              <a:buNone/>
            </a:pPr>
            <a:r>
              <a:rPr lang="en-CA" sz="2600" b="1" dirty="0">
                <a:solidFill>
                  <a:srgbClr val="FF0000"/>
                </a:solidFill>
              </a:rPr>
              <a:t>1. Basic</a:t>
            </a:r>
            <a:r>
              <a:rPr lang="en-CA" sz="2600" b="1" dirty="0"/>
              <a:t> </a:t>
            </a:r>
            <a:r>
              <a:rPr lang="en-CA" sz="2600" dirty="0"/>
              <a:t>constant characteristics of a vulnerability over time. It is composed of two sets of metrics: the Exploitability metrics and the Impact metrics.</a:t>
            </a:r>
          </a:p>
          <a:p>
            <a:r>
              <a:rPr lang="en-CA" sz="2600" dirty="0">
                <a:solidFill>
                  <a:srgbClr val="C00000"/>
                </a:solidFill>
              </a:rPr>
              <a:t>Exploitability</a:t>
            </a:r>
            <a:r>
              <a:rPr lang="en-CA" sz="2600" dirty="0"/>
              <a:t> </a:t>
            </a:r>
            <a:r>
              <a:rPr lang="en-CA" sz="2600" dirty="0">
                <a:solidFill>
                  <a:srgbClr val="C00000"/>
                </a:solidFill>
              </a:rPr>
              <a:t>metrics</a:t>
            </a:r>
            <a:r>
              <a:rPr lang="en-CA" sz="2600" dirty="0"/>
              <a:t> reflect the characteristics of the </a:t>
            </a:r>
            <a:r>
              <a:rPr lang="en-CA" sz="2600" i="1" dirty="0"/>
              <a:t>thing that is vulnerable</a:t>
            </a:r>
            <a:r>
              <a:rPr lang="en-CA" sz="2600" dirty="0"/>
              <a:t>, </a:t>
            </a:r>
            <a:r>
              <a:rPr lang="en-CA" sz="2600" b="1" i="1" dirty="0">
                <a:solidFill>
                  <a:srgbClr val="FF0000"/>
                </a:solidFill>
              </a:rPr>
              <a:t>vulnerable component</a:t>
            </a:r>
          </a:p>
          <a:p>
            <a:pPr lvl="1"/>
            <a:r>
              <a:rPr lang="en-CA" b="1" i="1" dirty="0">
                <a:solidFill>
                  <a:srgbClr val="0070C0"/>
                </a:solidFill>
              </a:rPr>
              <a:t>Attack Vector  (AV)  </a:t>
            </a:r>
          </a:p>
          <a:p>
            <a:pPr lvl="2"/>
            <a:r>
              <a:rPr lang="en-CA" sz="2200" b="1" i="1" dirty="0">
                <a:solidFill>
                  <a:srgbClr val="00B050"/>
                </a:solidFill>
              </a:rPr>
              <a:t>Network (N) </a:t>
            </a:r>
            <a:r>
              <a:rPr lang="en-CA" sz="2200" dirty="0"/>
              <a:t>Vulnerability that can be remotely exploitable via network. Send crafted TCP packets across WAN</a:t>
            </a:r>
            <a:r>
              <a:rPr lang="en-CA" sz="2200" b="1" i="1" dirty="0">
                <a:solidFill>
                  <a:srgbClr val="00B050"/>
                </a:solidFill>
              </a:rPr>
              <a:t> </a:t>
            </a:r>
          </a:p>
          <a:p>
            <a:pPr lvl="2"/>
            <a:r>
              <a:rPr lang="en-CA" sz="2200" b="1" i="1" dirty="0">
                <a:solidFill>
                  <a:srgbClr val="00B050"/>
                </a:solidFill>
              </a:rPr>
              <a:t>Adjacent (A)  </a:t>
            </a:r>
            <a:r>
              <a:rPr lang="en-CA" sz="2200" dirty="0"/>
              <a:t>Attack within a LAN </a:t>
            </a:r>
          </a:p>
          <a:p>
            <a:pPr lvl="2"/>
            <a:r>
              <a:rPr lang="en-CA" sz="2200" b="1" i="1" dirty="0">
                <a:solidFill>
                  <a:srgbClr val="00B050"/>
                </a:solidFill>
              </a:rPr>
              <a:t>Local (L) </a:t>
            </a:r>
            <a:r>
              <a:rPr lang="en-CA" sz="2200" dirty="0"/>
              <a:t>the attacker’s path is via read/write/execute capabilities. Either: the attacker exploits the vulnerability by accessing the target system locally (e.g., keyboard, console), or remotely (e.g., SSH); </a:t>
            </a:r>
            <a:r>
              <a:rPr lang="en-CA" sz="2200" i="1" dirty="0"/>
              <a:t>or </a:t>
            </a:r>
            <a:r>
              <a:rPr lang="en-CA" sz="2200" dirty="0"/>
              <a:t>relies on User Interaction</a:t>
            </a:r>
          </a:p>
          <a:p>
            <a:pPr lvl="2"/>
            <a:r>
              <a:rPr lang="en-CA" sz="2200" b="1" i="1" dirty="0">
                <a:solidFill>
                  <a:srgbClr val="00B050"/>
                </a:solidFill>
              </a:rPr>
              <a:t>Physical (P) </a:t>
            </a:r>
            <a:r>
              <a:rPr lang="en-CA" sz="2200" dirty="0"/>
              <a:t>e.g. Attacker gains access to disk encryption keys after physically accessing the target system. Other examples include peripheral attacks via FireWire/USB </a:t>
            </a:r>
            <a:endParaRPr lang="en-CA" sz="2200" b="1" dirty="0">
              <a:solidFill>
                <a:srgbClr val="00B050"/>
              </a:solidFill>
            </a:endParaRP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91714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Objectives</a:t>
            </a:r>
            <a:br>
              <a:rPr lang="en-CA" dirty="0"/>
            </a:br>
            <a:endParaRPr lang="en-CA" dirty="0"/>
          </a:p>
        </p:txBody>
      </p:sp>
      <p:sp>
        <p:nvSpPr>
          <p:cNvPr id="3" name="Content Placeholder 2"/>
          <p:cNvSpPr>
            <a:spLocks noGrp="1"/>
          </p:cNvSpPr>
          <p:nvPr>
            <p:ph idx="1"/>
          </p:nvPr>
        </p:nvSpPr>
        <p:spPr>
          <a:xfrm>
            <a:off x="838200" y="1168803"/>
            <a:ext cx="10515600" cy="4351338"/>
          </a:xfrm>
        </p:spPr>
        <p:txBody>
          <a:bodyPr>
            <a:normAutofit/>
          </a:bodyPr>
          <a:lstStyle/>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Review operating system concepts such as operating system components and its Attack surface</a:t>
            </a:r>
          </a:p>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Review Operating system modes</a:t>
            </a:r>
          </a:p>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Differentiate system vulnerabilities its sources and characteristics</a:t>
            </a:r>
          </a:p>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Explore tools and databases such as National Vulnerability Database (NVD)  to identify current operating systems vulnerabilities</a:t>
            </a:r>
          </a:p>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Differentiate CVE, CWE and CVSS metrics</a:t>
            </a:r>
          </a:p>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Differentiate exploits and payloads</a:t>
            </a:r>
          </a:p>
          <a:p>
            <a:pPr marL="514350" indent="-514350">
              <a:buFont typeface="+mj-lt"/>
              <a:buAutoNum type="arabicPeriod"/>
            </a:pPr>
            <a:r>
              <a:rPr lang="en-CA" sz="2400" dirty="0">
                <a:latin typeface="Times New Roman" panose="02020603050405020304" pitchFamily="18" charset="0"/>
                <a:cs typeface="Times New Roman" panose="02020603050405020304" pitchFamily="18" charset="0"/>
              </a:rPr>
              <a:t>Explore Pen Testing tool -Metasploit Framework - to exploit operating systems</a:t>
            </a: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US"/>
              <a:t>ITSC304 Operating Systems Exploitation. </a:t>
            </a:r>
          </a:p>
        </p:txBody>
      </p:sp>
    </p:spTree>
    <p:extLst>
      <p:ext uri="{BB962C8B-B14F-4D97-AF65-F5344CB8AC3E}">
        <p14:creationId xmlns:p14="http://schemas.microsoft.com/office/powerpoint/2010/main" val="411139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Metrics</a:t>
            </a:r>
          </a:p>
        </p:txBody>
      </p:sp>
      <p:sp>
        <p:nvSpPr>
          <p:cNvPr id="3" name="Content Placeholder 2"/>
          <p:cNvSpPr>
            <a:spLocks noGrp="1"/>
          </p:cNvSpPr>
          <p:nvPr>
            <p:ph idx="1"/>
          </p:nvPr>
        </p:nvSpPr>
        <p:spPr>
          <a:xfrm>
            <a:off x="643647" y="1530619"/>
            <a:ext cx="10515600" cy="4836965"/>
          </a:xfrm>
        </p:spPr>
        <p:txBody>
          <a:bodyPr>
            <a:normAutofit fontScale="92500" lnSpcReduction="10000"/>
          </a:bodyPr>
          <a:lstStyle/>
          <a:p>
            <a:pPr lvl="1"/>
            <a:r>
              <a:rPr lang="en-CA" b="1" i="1" dirty="0">
                <a:solidFill>
                  <a:srgbClr val="0070C0"/>
                </a:solidFill>
              </a:rPr>
              <a:t>Attack Complexity (AC) </a:t>
            </a:r>
          </a:p>
          <a:p>
            <a:pPr lvl="2"/>
            <a:r>
              <a:rPr lang="en-CA" b="1" i="1" dirty="0">
                <a:solidFill>
                  <a:srgbClr val="00B050"/>
                </a:solidFill>
              </a:rPr>
              <a:t>High (H) </a:t>
            </a:r>
            <a:r>
              <a:rPr lang="en-CA" dirty="0"/>
              <a:t>A successful attack depends on conditions beyond the attacker's control. E.g. The attacker must gather knowledge about the environment in which the vulnerable target/component exists</a:t>
            </a:r>
            <a:endParaRPr lang="en-CA" b="1" i="1" dirty="0">
              <a:solidFill>
                <a:srgbClr val="00B050"/>
              </a:solidFill>
            </a:endParaRPr>
          </a:p>
          <a:p>
            <a:pPr lvl="2"/>
            <a:r>
              <a:rPr lang="en-CA" b="1" i="1" dirty="0">
                <a:solidFill>
                  <a:srgbClr val="00B050"/>
                </a:solidFill>
              </a:rPr>
              <a:t>Low (L) </a:t>
            </a:r>
            <a:r>
              <a:rPr lang="en-CA" dirty="0"/>
              <a:t>An attacker can expect repeatable success when attacking the vulnerable component</a:t>
            </a:r>
          </a:p>
          <a:p>
            <a:pPr lvl="1"/>
            <a:r>
              <a:rPr lang="en-CA" b="1" i="1" dirty="0">
                <a:solidFill>
                  <a:srgbClr val="0070C0"/>
                </a:solidFill>
              </a:rPr>
              <a:t>Privileges Required (PR)</a:t>
            </a:r>
          </a:p>
          <a:p>
            <a:pPr lvl="2"/>
            <a:r>
              <a:rPr lang="en-CA" b="1" i="1" dirty="0">
                <a:solidFill>
                  <a:srgbClr val="00B050"/>
                </a:solidFill>
              </a:rPr>
              <a:t>High (H) </a:t>
            </a:r>
            <a:r>
              <a:rPr lang="en-CA" dirty="0"/>
              <a:t>The attacker requires privileges that provide significant (e.g., administrative) control over the vulnerable component allowing access to component-wide settings and files.</a:t>
            </a:r>
            <a:endParaRPr lang="en-CA" b="1" i="1" dirty="0">
              <a:solidFill>
                <a:srgbClr val="00B050"/>
              </a:solidFill>
            </a:endParaRPr>
          </a:p>
          <a:p>
            <a:pPr lvl="2"/>
            <a:r>
              <a:rPr lang="en-CA" b="1" i="1" dirty="0">
                <a:solidFill>
                  <a:srgbClr val="00B050"/>
                </a:solidFill>
              </a:rPr>
              <a:t>Low (L) </a:t>
            </a:r>
            <a:r>
              <a:rPr lang="en-CA" dirty="0"/>
              <a:t>attacker has the ability to access only non-sensitive resources.</a:t>
            </a:r>
            <a:endParaRPr lang="en-CA" b="1" i="1" dirty="0">
              <a:solidFill>
                <a:srgbClr val="00B050"/>
              </a:solidFill>
            </a:endParaRPr>
          </a:p>
          <a:p>
            <a:pPr lvl="2"/>
            <a:r>
              <a:rPr lang="en-CA" b="1" i="1" dirty="0">
                <a:solidFill>
                  <a:srgbClr val="00B050"/>
                </a:solidFill>
              </a:rPr>
              <a:t>None(N) </a:t>
            </a:r>
          </a:p>
          <a:p>
            <a:pPr lvl="1"/>
            <a:r>
              <a:rPr lang="en-CA" b="1" i="1" dirty="0">
                <a:solidFill>
                  <a:srgbClr val="0070C0"/>
                </a:solidFill>
              </a:rPr>
              <a:t>User Interaction (UI)</a:t>
            </a:r>
          </a:p>
          <a:p>
            <a:pPr lvl="2"/>
            <a:r>
              <a:rPr lang="en-CA" b="1" i="1" dirty="0">
                <a:solidFill>
                  <a:srgbClr val="00B050"/>
                </a:solidFill>
              </a:rPr>
              <a:t>Required (R) </a:t>
            </a:r>
            <a:r>
              <a:rPr lang="en-CA" dirty="0"/>
              <a:t>For example, a successful exploit may only be possible during the installation of an application by a system administrator.</a:t>
            </a:r>
            <a:endParaRPr lang="en-CA" b="1" i="1" dirty="0">
              <a:solidFill>
                <a:srgbClr val="00B050"/>
              </a:solidFill>
            </a:endParaRPr>
          </a:p>
          <a:p>
            <a:pPr lvl="2"/>
            <a:r>
              <a:rPr lang="en-CA" b="1" i="1" dirty="0">
                <a:solidFill>
                  <a:srgbClr val="00B050"/>
                </a:solidFill>
              </a:rPr>
              <a:t>None (N) </a:t>
            </a:r>
          </a:p>
          <a:p>
            <a:pPr marL="914400" lvl="2" indent="0">
              <a:buNone/>
            </a:pPr>
            <a:r>
              <a:rPr lang="en-CA" b="1" i="1" dirty="0">
                <a:solidFill>
                  <a:srgbClr val="00B050"/>
                </a:solidFill>
              </a:rPr>
              <a:t>From https://www.first.org/cvss/specification-document</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3345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Metrics</a:t>
            </a:r>
          </a:p>
        </p:txBody>
      </p:sp>
      <p:sp>
        <p:nvSpPr>
          <p:cNvPr id="3" name="Content Placeholder 2"/>
          <p:cNvSpPr>
            <a:spLocks noGrp="1"/>
          </p:cNvSpPr>
          <p:nvPr>
            <p:ph idx="1"/>
          </p:nvPr>
        </p:nvSpPr>
        <p:spPr>
          <a:xfrm>
            <a:off x="838200" y="1536970"/>
            <a:ext cx="10515600" cy="4853246"/>
          </a:xfrm>
        </p:spPr>
        <p:txBody>
          <a:bodyPr>
            <a:normAutofit fontScale="92500" lnSpcReduction="20000"/>
          </a:bodyPr>
          <a:lstStyle/>
          <a:p>
            <a:r>
              <a:rPr lang="en-CA" sz="2600" b="1" dirty="0">
                <a:solidFill>
                  <a:srgbClr val="C00000"/>
                </a:solidFill>
              </a:rPr>
              <a:t>Impact metrics</a:t>
            </a:r>
            <a:r>
              <a:rPr lang="en-CA" sz="2600" b="1" dirty="0"/>
              <a:t> </a:t>
            </a:r>
          </a:p>
          <a:p>
            <a:r>
              <a:rPr lang="en-CA" sz="2200" b="1" dirty="0">
                <a:solidFill>
                  <a:srgbClr val="0070C0"/>
                </a:solidFill>
              </a:rPr>
              <a:t>Confidentiality( C) </a:t>
            </a:r>
            <a:r>
              <a:rPr lang="en-CA" sz="2000" dirty="0"/>
              <a:t>This metric measures the impact to the confidentiality of the information resources managed by a software component due to a successfully exploited vulnerability</a:t>
            </a:r>
          </a:p>
          <a:p>
            <a:pPr lvl="2"/>
            <a:r>
              <a:rPr lang="en-CA" b="1" i="1" dirty="0">
                <a:solidFill>
                  <a:srgbClr val="00B050"/>
                </a:solidFill>
              </a:rPr>
              <a:t>High (H) </a:t>
            </a:r>
            <a:r>
              <a:rPr lang="en-CA" dirty="0"/>
              <a:t>There is a total loss of confidentiality, resulting in all resources within the impacted component being divulged to the attacker. </a:t>
            </a:r>
            <a:r>
              <a:rPr lang="en-CA" dirty="0" err="1"/>
              <a:t>E.g</a:t>
            </a:r>
            <a:r>
              <a:rPr lang="en-CA" dirty="0"/>
              <a:t> attacker steals the administrator's password</a:t>
            </a:r>
            <a:endParaRPr lang="en-CA" b="1" i="1" dirty="0">
              <a:solidFill>
                <a:srgbClr val="00B050"/>
              </a:solidFill>
            </a:endParaRPr>
          </a:p>
          <a:p>
            <a:pPr lvl="2"/>
            <a:r>
              <a:rPr lang="en-CA" b="1" i="1" dirty="0">
                <a:solidFill>
                  <a:srgbClr val="00B050"/>
                </a:solidFill>
              </a:rPr>
              <a:t>Low (L) </a:t>
            </a:r>
            <a:r>
              <a:rPr lang="en-CA" dirty="0"/>
              <a:t>The information disclosure does not cause a direct, serious loss to the impacted component</a:t>
            </a:r>
            <a:endParaRPr lang="en-CA" b="1" i="1" dirty="0">
              <a:solidFill>
                <a:srgbClr val="00B050"/>
              </a:solidFill>
            </a:endParaRPr>
          </a:p>
          <a:p>
            <a:pPr lvl="2"/>
            <a:r>
              <a:rPr lang="en-CA" b="1" i="1" dirty="0">
                <a:solidFill>
                  <a:srgbClr val="00B050"/>
                </a:solidFill>
              </a:rPr>
              <a:t>None(N)</a:t>
            </a:r>
          </a:p>
          <a:p>
            <a:r>
              <a:rPr lang="en-CA" sz="2200" b="1" i="1" dirty="0">
                <a:solidFill>
                  <a:srgbClr val="0070C0"/>
                </a:solidFill>
              </a:rPr>
              <a:t>Integrity(I)</a:t>
            </a:r>
          </a:p>
          <a:p>
            <a:pPr lvl="2"/>
            <a:r>
              <a:rPr lang="en-CA" b="1" i="1" dirty="0">
                <a:solidFill>
                  <a:srgbClr val="00B050"/>
                </a:solidFill>
              </a:rPr>
              <a:t>High (H) </a:t>
            </a:r>
            <a:r>
              <a:rPr lang="en-CA" dirty="0"/>
              <a:t>There is a total loss of integrity, or a complete loss of protection. After successful exploitation, the attacker maintains the same level of read access, and gains write access and attacker is able to modify any/all files protected by the impacted component</a:t>
            </a:r>
            <a:endParaRPr lang="en-CA" b="1" i="1" dirty="0">
              <a:solidFill>
                <a:srgbClr val="00B050"/>
              </a:solidFill>
            </a:endParaRPr>
          </a:p>
          <a:p>
            <a:pPr lvl="2"/>
            <a:r>
              <a:rPr lang="en-CA" b="1" i="1" dirty="0">
                <a:solidFill>
                  <a:srgbClr val="00B050"/>
                </a:solidFill>
              </a:rPr>
              <a:t>Low (L) </a:t>
            </a:r>
            <a:r>
              <a:rPr lang="en-CA" dirty="0"/>
              <a:t>The data modification does not have a direct, serious impact on the impacted component.</a:t>
            </a:r>
            <a:endParaRPr lang="en-CA" b="1" i="1" dirty="0">
              <a:solidFill>
                <a:srgbClr val="00B050"/>
              </a:solidFill>
            </a:endParaRPr>
          </a:p>
          <a:p>
            <a:pPr lvl="2"/>
            <a:r>
              <a:rPr lang="en-CA" b="1" i="1" dirty="0">
                <a:solidFill>
                  <a:srgbClr val="00B050"/>
                </a:solidFill>
              </a:rPr>
              <a:t>None(N)</a:t>
            </a:r>
          </a:p>
          <a:p>
            <a:pPr marL="457200" lvl="1" indent="0">
              <a:buNone/>
            </a:pPr>
            <a:r>
              <a:rPr lang="en-CA" dirty="0">
                <a:solidFill>
                  <a:srgbClr val="00B050"/>
                </a:solidFill>
              </a:rPr>
              <a:t>From https://www.first.org/cvss/specification-document</a:t>
            </a:r>
          </a:p>
          <a:p>
            <a:pPr lvl="2"/>
            <a:endParaRPr lang="en-CA" dirty="0">
              <a:solidFill>
                <a:srgbClr val="00B050"/>
              </a:solidFill>
            </a:endParaRPr>
          </a:p>
          <a:p>
            <a:pPr lvl="2"/>
            <a:endParaRPr lang="en-CA" dirty="0">
              <a:solidFill>
                <a:srgbClr val="00B050"/>
              </a:solidFill>
            </a:endParaRP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84538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Metrics</a:t>
            </a:r>
          </a:p>
        </p:txBody>
      </p:sp>
      <p:sp>
        <p:nvSpPr>
          <p:cNvPr id="3" name="Content Placeholder 2"/>
          <p:cNvSpPr>
            <a:spLocks noGrp="1"/>
          </p:cNvSpPr>
          <p:nvPr>
            <p:ph idx="1"/>
          </p:nvPr>
        </p:nvSpPr>
        <p:spPr>
          <a:xfrm>
            <a:off x="838200" y="1536970"/>
            <a:ext cx="10515600" cy="4853246"/>
          </a:xfrm>
        </p:spPr>
        <p:txBody>
          <a:bodyPr>
            <a:normAutofit/>
          </a:bodyPr>
          <a:lstStyle/>
          <a:p>
            <a:r>
              <a:rPr lang="en-CA" sz="2600" b="1" dirty="0">
                <a:solidFill>
                  <a:srgbClr val="C00000"/>
                </a:solidFill>
              </a:rPr>
              <a:t>Impact metrics</a:t>
            </a:r>
          </a:p>
          <a:p>
            <a:r>
              <a:rPr lang="en-CA" sz="2400" b="1" i="1" dirty="0">
                <a:solidFill>
                  <a:srgbClr val="0070C0"/>
                </a:solidFill>
              </a:rPr>
              <a:t>Availability (A)</a:t>
            </a:r>
          </a:p>
          <a:p>
            <a:pPr lvl="2"/>
            <a:r>
              <a:rPr lang="en-CA" sz="2400" b="1" i="1" dirty="0">
                <a:solidFill>
                  <a:srgbClr val="00B050"/>
                </a:solidFill>
              </a:rPr>
              <a:t>High (H) </a:t>
            </a:r>
            <a:r>
              <a:rPr lang="en-CA" sz="2400" dirty="0"/>
              <a:t>Attacker is able to fully deny access to resources in the impacted component. </a:t>
            </a:r>
            <a:r>
              <a:rPr lang="en-CA" sz="2400" dirty="0" err="1"/>
              <a:t>E.g</a:t>
            </a:r>
            <a:r>
              <a:rPr lang="en-CA" sz="2400" dirty="0"/>
              <a:t> attacker can repeatedly exploit a vulnerability that causes a service to become completely unavailable.</a:t>
            </a:r>
            <a:endParaRPr lang="en-CA" sz="2400" b="1" i="1" dirty="0">
              <a:solidFill>
                <a:srgbClr val="00B050"/>
              </a:solidFill>
            </a:endParaRPr>
          </a:p>
          <a:p>
            <a:pPr lvl="2"/>
            <a:r>
              <a:rPr lang="en-CA" sz="2400" b="1" i="1" dirty="0">
                <a:solidFill>
                  <a:srgbClr val="00B050"/>
                </a:solidFill>
              </a:rPr>
              <a:t>Low (L) </a:t>
            </a:r>
            <a:r>
              <a:rPr lang="en-CA" sz="2400" dirty="0"/>
              <a:t>Performance is reduced or there are interruptions in resource availability. but overall there is no direct, serious consequence to the impacted component.</a:t>
            </a:r>
            <a:endParaRPr lang="en-CA" sz="2400" b="1" i="1" dirty="0">
              <a:solidFill>
                <a:srgbClr val="00B050"/>
              </a:solidFill>
            </a:endParaRPr>
          </a:p>
          <a:p>
            <a:pPr lvl="2"/>
            <a:r>
              <a:rPr lang="en-CA" sz="2400" b="1" i="1" dirty="0">
                <a:solidFill>
                  <a:srgbClr val="00B050"/>
                </a:solidFill>
              </a:rPr>
              <a:t>None(N)</a:t>
            </a:r>
          </a:p>
          <a:p>
            <a:pPr lvl="2"/>
            <a:endParaRPr lang="en-CA" sz="2400" b="1" i="1" dirty="0">
              <a:solidFill>
                <a:srgbClr val="00B050"/>
              </a:solidFill>
            </a:endParaRPr>
          </a:p>
          <a:p>
            <a:pPr marL="914400" lvl="2" indent="0">
              <a:buNone/>
            </a:pPr>
            <a:r>
              <a:rPr lang="en-CA" b="1" i="1" dirty="0">
                <a:solidFill>
                  <a:srgbClr val="00B050"/>
                </a:solidFill>
              </a:rPr>
              <a:t>From https://www.first.org/cvss/specification-document</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334210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Metrics</a:t>
            </a:r>
          </a:p>
        </p:txBody>
      </p:sp>
      <p:sp>
        <p:nvSpPr>
          <p:cNvPr id="3" name="Content Placeholder 2"/>
          <p:cNvSpPr>
            <a:spLocks noGrp="1"/>
          </p:cNvSpPr>
          <p:nvPr>
            <p:ph idx="1"/>
          </p:nvPr>
        </p:nvSpPr>
        <p:spPr>
          <a:xfrm>
            <a:off x="838200" y="1536970"/>
            <a:ext cx="10515600" cy="4853246"/>
          </a:xfrm>
        </p:spPr>
        <p:txBody>
          <a:bodyPr>
            <a:normAutofit lnSpcReduction="10000"/>
          </a:bodyPr>
          <a:lstStyle/>
          <a:p>
            <a:pPr marL="0" indent="0">
              <a:buNone/>
            </a:pPr>
            <a:r>
              <a:rPr lang="en-CA" sz="2400" b="1" dirty="0">
                <a:solidFill>
                  <a:srgbClr val="FF0000"/>
                </a:solidFill>
              </a:rPr>
              <a:t>2. Temporal metric </a:t>
            </a:r>
            <a:r>
              <a:rPr lang="en-CA" sz="2000" dirty="0"/>
              <a:t>measures the current state of exploit techniques or code availability, the existence of any patches or workarounds, or the confidence in the description of a vulnerability.</a:t>
            </a:r>
          </a:p>
          <a:p>
            <a:pPr lvl="1"/>
            <a:r>
              <a:rPr lang="en-CA" sz="2000" b="1" dirty="0">
                <a:solidFill>
                  <a:srgbClr val="0070C0"/>
                </a:solidFill>
              </a:rPr>
              <a:t>Exploit Code Maturity (E) </a:t>
            </a:r>
          </a:p>
          <a:p>
            <a:pPr marL="457200" lvl="1" indent="0">
              <a:buNone/>
            </a:pPr>
            <a:r>
              <a:rPr lang="en-CA" sz="2000" dirty="0"/>
              <a:t>The code works in most situations where the vulnerability exists or Proof-of-concept exploit code is available or exploit is actively being delivered via an autonomous agent (such as a worm or virus)</a:t>
            </a:r>
          </a:p>
          <a:p>
            <a:pPr lvl="1"/>
            <a:r>
              <a:rPr lang="en-CA" sz="2000" b="1" dirty="0">
                <a:solidFill>
                  <a:srgbClr val="0070C0"/>
                </a:solidFill>
              </a:rPr>
              <a:t>Remediation Level (LR) </a:t>
            </a:r>
            <a:r>
              <a:rPr lang="en-CA" sz="2000" dirty="0"/>
              <a:t>There can be an official but temporary fix available or a complete vendor solution is available or a workaround unofficial solution or no solution at all is available</a:t>
            </a:r>
          </a:p>
          <a:p>
            <a:pPr lvl="1"/>
            <a:r>
              <a:rPr lang="en-CA" sz="2000" b="1" dirty="0">
                <a:solidFill>
                  <a:srgbClr val="0070C0"/>
                </a:solidFill>
              </a:rPr>
              <a:t>Report Confidence (RC) </a:t>
            </a:r>
            <a:r>
              <a:rPr lang="en-CA" sz="2000" dirty="0"/>
              <a:t>Details reports exist and the information is confirm and valid (source code is available and the existence of the vulnerability) or reporters are uncertain of the true nature of the vulnerability, and there is little confidence in the validity of the reports </a:t>
            </a:r>
            <a:endParaRPr lang="en-CA" sz="2000" b="1" dirty="0">
              <a:solidFill>
                <a:srgbClr val="0070C0"/>
              </a:solidFill>
            </a:endParaRPr>
          </a:p>
          <a:p>
            <a:pPr lvl="1"/>
            <a:endParaRPr lang="en-CA" sz="2000" b="1" dirty="0">
              <a:solidFill>
                <a:srgbClr val="0070C0"/>
              </a:solidFill>
            </a:endParaRPr>
          </a:p>
          <a:p>
            <a:pPr marL="0" indent="0">
              <a:buNone/>
            </a:pPr>
            <a:r>
              <a:rPr lang="en-CA" sz="2400" b="1" dirty="0">
                <a:solidFill>
                  <a:srgbClr val="0070C0"/>
                </a:solidFill>
              </a:rPr>
              <a:t>     </a:t>
            </a:r>
            <a:r>
              <a:rPr lang="en-CA" sz="2000" b="1" dirty="0">
                <a:solidFill>
                  <a:srgbClr val="0070C0"/>
                </a:solidFill>
              </a:rPr>
              <a:t>from https://www.first.org/cvss/specification-document</a:t>
            </a:r>
          </a:p>
          <a:p>
            <a:pPr marL="0" indent="0">
              <a:buNone/>
            </a:pPr>
            <a:endParaRPr lang="en-CA" sz="2200" b="1" dirty="0">
              <a:solidFill>
                <a:srgbClr val="00B050"/>
              </a:solidFill>
            </a:endParaRPr>
          </a:p>
        </p:txBody>
      </p:sp>
      <p:sp>
        <p:nvSpPr>
          <p:cNvPr id="4" name="Footer Placeholder 3"/>
          <p:cNvSpPr>
            <a:spLocks noGrp="1"/>
          </p:cNvSpPr>
          <p:nvPr>
            <p:ph type="ftr" sz="quarter" idx="11"/>
          </p:nvPr>
        </p:nvSpPr>
        <p:spPr/>
        <p:txBody>
          <a:bodyPr/>
          <a:lstStyle/>
          <a:p>
            <a:r>
              <a:rPr lang="en-US" dirty="0"/>
              <a:t>ITSC304 Operating Systems Exploitation.</a:t>
            </a:r>
          </a:p>
        </p:txBody>
      </p:sp>
    </p:spTree>
    <p:extLst>
      <p:ext uri="{BB962C8B-B14F-4D97-AF65-F5344CB8AC3E}">
        <p14:creationId xmlns:p14="http://schemas.microsoft.com/office/powerpoint/2010/main" val="429023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CVSS Metrics</a:t>
            </a:r>
          </a:p>
        </p:txBody>
      </p:sp>
      <p:sp>
        <p:nvSpPr>
          <p:cNvPr id="3" name="Content Placeholder 2"/>
          <p:cNvSpPr>
            <a:spLocks noGrp="1"/>
          </p:cNvSpPr>
          <p:nvPr>
            <p:ph idx="1"/>
          </p:nvPr>
        </p:nvSpPr>
        <p:spPr>
          <a:xfrm>
            <a:off x="838200" y="1536970"/>
            <a:ext cx="10515600" cy="4853246"/>
          </a:xfrm>
        </p:spPr>
        <p:txBody>
          <a:bodyPr>
            <a:normAutofit/>
          </a:bodyPr>
          <a:lstStyle/>
          <a:p>
            <a:pPr marL="0" indent="0">
              <a:buNone/>
            </a:pPr>
            <a:r>
              <a:rPr lang="en-CA" sz="2400" b="1" dirty="0">
                <a:solidFill>
                  <a:srgbClr val="FF0000"/>
                </a:solidFill>
              </a:rPr>
              <a:t>3. Environmental metrics </a:t>
            </a:r>
            <a:r>
              <a:rPr lang="en-CA" sz="2000" dirty="0"/>
              <a:t>measures are modified Base metrics. </a:t>
            </a:r>
          </a:p>
          <a:p>
            <a:pPr marL="0" indent="0">
              <a:buNone/>
            </a:pPr>
            <a:r>
              <a:rPr lang="en-CA" sz="2000" dirty="0"/>
              <a:t>  </a:t>
            </a:r>
          </a:p>
          <a:p>
            <a:pPr lvl="1"/>
            <a:r>
              <a:rPr lang="en-CA" sz="2000" b="1" dirty="0">
                <a:solidFill>
                  <a:srgbClr val="0070C0"/>
                </a:solidFill>
              </a:rPr>
              <a:t>Security requirements  ( C, I, A) </a:t>
            </a:r>
          </a:p>
          <a:p>
            <a:pPr marL="457200" lvl="1" indent="0">
              <a:buNone/>
            </a:pPr>
            <a:r>
              <a:rPr lang="en-CA" sz="2000" dirty="0"/>
              <a:t>  Loss of Confidentiality, Integrity or Availability is likely to have a high,   </a:t>
            </a:r>
          </a:p>
          <a:p>
            <a:pPr marL="457200" lvl="1" indent="0">
              <a:buNone/>
            </a:pPr>
            <a:r>
              <a:rPr lang="en-CA" sz="2000" dirty="0"/>
              <a:t>  medium or low effect on employees , customers </a:t>
            </a:r>
          </a:p>
          <a:p>
            <a:pPr lvl="1"/>
            <a:r>
              <a:rPr lang="en-CA" sz="2000" b="1" dirty="0">
                <a:solidFill>
                  <a:srgbClr val="0070C0"/>
                </a:solidFill>
              </a:rPr>
              <a:t>Modified Base metrics (LR) </a:t>
            </a:r>
            <a:r>
              <a:rPr lang="en-CA" sz="2000" dirty="0"/>
              <a:t>defines the mitigations in place for a given environment.</a:t>
            </a:r>
          </a:p>
          <a:p>
            <a:pPr marL="0" indent="0">
              <a:buNone/>
            </a:pPr>
            <a:r>
              <a:rPr lang="en-CA" sz="2200" b="1" dirty="0">
                <a:solidFill>
                  <a:srgbClr val="00B050"/>
                </a:solidFill>
              </a:rPr>
              <a:t>       from https://www.first.org/cvss/specification-document</a:t>
            </a:r>
          </a:p>
        </p:txBody>
      </p:sp>
      <p:sp>
        <p:nvSpPr>
          <p:cNvPr id="4" name="Footer Placeholder 3"/>
          <p:cNvSpPr>
            <a:spLocks noGrp="1"/>
          </p:cNvSpPr>
          <p:nvPr>
            <p:ph type="ftr" sz="quarter" idx="11"/>
          </p:nvPr>
        </p:nvSpPr>
        <p:spPr/>
        <p:txBody>
          <a:bodyPr/>
          <a:lstStyle/>
          <a:p>
            <a:r>
              <a:rPr lang="en-US" dirty="0"/>
              <a:t>ITSC304 Operating Systems Exploitation.</a:t>
            </a:r>
          </a:p>
        </p:txBody>
      </p:sp>
    </p:spTree>
    <p:extLst>
      <p:ext uri="{BB962C8B-B14F-4D97-AF65-F5344CB8AC3E}">
        <p14:creationId xmlns:p14="http://schemas.microsoft.com/office/powerpoint/2010/main" val="264482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Vulnerability Search e.g.</a:t>
            </a:r>
          </a:p>
        </p:txBody>
      </p:sp>
      <p:sp>
        <p:nvSpPr>
          <p:cNvPr id="3" name="Content Placeholder 2"/>
          <p:cNvSpPr>
            <a:spLocks noGrp="1"/>
          </p:cNvSpPr>
          <p:nvPr>
            <p:ph idx="1"/>
          </p:nvPr>
        </p:nvSpPr>
        <p:spPr/>
        <p:txBody>
          <a:bodyPr/>
          <a:lstStyle/>
          <a:p>
            <a:r>
              <a:rPr lang="en-CA" dirty="0"/>
              <a:t>NIST</a:t>
            </a:r>
          </a:p>
          <a:p>
            <a:pPr marL="0" indent="0">
              <a:buNone/>
            </a:pPr>
            <a:r>
              <a:rPr lang="en-CA" dirty="0">
                <a:hlinkClick r:id="rId2"/>
              </a:rPr>
              <a:t>https://nvd.nist.gov/vuln/search</a:t>
            </a:r>
            <a:endParaRPr lang="en-CA" dirty="0"/>
          </a:p>
          <a:p>
            <a:pPr marL="0" indent="0">
              <a:buNone/>
            </a:pPr>
            <a:endParaRPr lang="en-CA" dirty="0"/>
          </a:p>
          <a:p>
            <a:r>
              <a:rPr lang="en-CA" dirty="0"/>
              <a:t>Microsoft Vulnerabilities </a:t>
            </a:r>
          </a:p>
          <a:p>
            <a:pPr marL="0" indent="0">
              <a:buNone/>
            </a:pPr>
            <a:r>
              <a:rPr lang="en-CA" dirty="0">
                <a:hlinkClick r:id="rId3"/>
              </a:rPr>
              <a:t>https://portal.msrc.microsoft.com/en-US/security-guidance/advisory/CVE-2020-0796</a:t>
            </a:r>
            <a:endParaRPr lang="en-CA" dirty="0"/>
          </a:p>
          <a:p>
            <a:pPr marL="0" indent="0">
              <a:buNone/>
            </a:pPr>
            <a:r>
              <a:rPr lang="en-CA" dirty="0">
                <a:hlinkClick r:id="rId4"/>
              </a:rPr>
              <a:t>https://msrc.microsoft.com/update-guide/vulnerability</a:t>
            </a:r>
            <a:endParaRPr lang="en-CA" dirty="0"/>
          </a:p>
          <a:p>
            <a:pPr marL="0" indent="0">
              <a:buNone/>
            </a:pP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389394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an exploit ?</a:t>
            </a:r>
            <a:br>
              <a:rPr lang="en-CA" dirty="0"/>
            </a:br>
            <a:endParaRPr lang="en-CA" dirty="0"/>
          </a:p>
        </p:txBody>
      </p:sp>
      <p:sp>
        <p:nvSpPr>
          <p:cNvPr id="3" name="Content Placeholder 2"/>
          <p:cNvSpPr>
            <a:spLocks noGrp="1"/>
          </p:cNvSpPr>
          <p:nvPr>
            <p:ph idx="1"/>
          </p:nvPr>
        </p:nvSpPr>
        <p:spPr>
          <a:xfrm>
            <a:off x="838200" y="1687513"/>
            <a:ext cx="10515600" cy="4351338"/>
          </a:xfrm>
        </p:spPr>
        <p:txBody>
          <a:bodyPr>
            <a:normAutofit fontScale="92500"/>
          </a:bodyPr>
          <a:lstStyle/>
          <a:p>
            <a:r>
              <a:rPr lang="en-CA" sz="3600" dirty="0"/>
              <a:t>Play Video from </a:t>
            </a:r>
          </a:p>
          <a:p>
            <a:r>
              <a:rPr lang="en-CA" sz="3600" dirty="0">
                <a:hlinkClick r:id="rId3"/>
              </a:rPr>
              <a:t>https://www.fireeye.com/blog/products-and-services/2016/06/applying_intelligenc.html?pf_recommendation=recommended&amp;pf_promoter=guide</a:t>
            </a:r>
            <a:endParaRPr lang="en-CA" sz="3600" dirty="0"/>
          </a:p>
          <a:p>
            <a:r>
              <a:rPr lang="en-CA" sz="3600" dirty="0"/>
              <a:t>What is zero-day exploit?</a:t>
            </a:r>
          </a:p>
          <a:p>
            <a:r>
              <a:rPr lang="en-CA" sz="3600" dirty="0">
                <a:hlinkClick r:id="rId4"/>
              </a:rPr>
              <a:t>https://www.youtube.com/watch?v=-BIANfzF43k</a:t>
            </a:r>
            <a:endParaRPr lang="en-CA" sz="3600" dirty="0"/>
          </a:p>
          <a:p>
            <a:endParaRPr lang="en-CA" sz="3600" dirty="0"/>
          </a:p>
          <a:p>
            <a:endParaRPr lang="en-CA" sz="3600"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8439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How exploits and exploit kits work?</a:t>
            </a:r>
            <a:br>
              <a:rPr lang="en-CA" dirty="0"/>
            </a:br>
            <a:endParaRPr lang="en-CA" dirty="0"/>
          </a:p>
        </p:txBody>
      </p:sp>
      <p:sp>
        <p:nvSpPr>
          <p:cNvPr id="3" name="Content Placeholder 2"/>
          <p:cNvSpPr>
            <a:spLocks noGrp="1"/>
          </p:cNvSpPr>
          <p:nvPr>
            <p:ph idx="1"/>
          </p:nvPr>
        </p:nvSpPr>
        <p:spPr>
          <a:xfrm>
            <a:off x="838200" y="1687513"/>
            <a:ext cx="10515600" cy="4351338"/>
          </a:xfrm>
        </p:spPr>
        <p:txBody>
          <a:bodyPr>
            <a:normAutofit/>
          </a:bodyPr>
          <a:lstStyle/>
          <a:p>
            <a:r>
              <a:rPr lang="en-CA" sz="3600" dirty="0"/>
              <a:t>Microsoft. </a:t>
            </a:r>
          </a:p>
          <a:p>
            <a:pPr marL="0" indent="0">
              <a:buNone/>
            </a:pPr>
            <a:r>
              <a:rPr lang="en-CA" sz="3600" dirty="0">
                <a:hlinkClick r:id="rId3"/>
              </a:rPr>
              <a:t>https://docs.microsoft.com/en-us/windows/security/threat-protection/intelligence/exploits-malware</a:t>
            </a:r>
            <a:endParaRPr lang="en-CA" sz="3600" dirty="0"/>
          </a:p>
          <a:p>
            <a:endParaRPr lang="en-CA" sz="3600"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939558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study exploits?</a:t>
            </a:r>
          </a:p>
        </p:txBody>
      </p:sp>
      <p:sp>
        <p:nvSpPr>
          <p:cNvPr id="3" name="Content Placeholder 2"/>
          <p:cNvSpPr>
            <a:spLocks noGrp="1"/>
          </p:cNvSpPr>
          <p:nvPr>
            <p:ph idx="1"/>
          </p:nvPr>
        </p:nvSpPr>
        <p:spPr/>
        <p:txBody>
          <a:bodyPr/>
          <a:lstStyle/>
          <a:p>
            <a:r>
              <a:rPr lang="en-CA" dirty="0"/>
              <a:t>Ethical hackers should study exploits to understand how to exploit vulnerabilities</a:t>
            </a:r>
          </a:p>
          <a:p>
            <a:r>
              <a:rPr lang="en-CA" dirty="0"/>
              <a:t>The ability to find an exploit for vulnerability depends on time and skill level</a:t>
            </a:r>
          </a:p>
          <a:p>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720762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Exploitation</a:t>
            </a:r>
          </a:p>
        </p:txBody>
      </p:sp>
      <p:sp>
        <p:nvSpPr>
          <p:cNvPr id="3" name="Content Placeholder 2"/>
          <p:cNvSpPr>
            <a:spLocks noGrp="1"/>
          </p:cNvSpPr>
          <p:nvPr>
            <p:ph idx="1"/>
          </p:nvPr>
        </p:nvSpPr>
        <p:spPr>
          <a:xfrm>
            <a:off x="838200" y="1687513"/>
            <a:ext cx="10515600" cy="4351338"/>
          </a:xfrm>
        </p:spPr>
        <p:txBody>
          <a:bodyPr>
            <a:normAutofit lnSpcReduction="10000"/>
          </a:bodyPr>
          <a:lstStyle/>
          <a:p>
            <a:r>
              <a:rPr lang="en-CA" dirty="0"/>
              <a:t>Wikipedia definition</a:t>
            </a:r>
          </a:p>
          <a:p>
            <a:pPr marL="457200" lvl="1" indent="0">
              <a:buNone/>
            </a:pPr>
            <a:r>
              <a:rPr lang="en-CA" dirty="0"/>
              <a:t>“Is a piece of software, a chunk of data, or a sequence of commands that take advantage of a bug or vulnerability in order to cause unintended or unanticipated behavior to occur, includes things like gaining control of a computer system, allowing privilege escalation, or denial-of-service attacks”</a:t>
            </a:r>
          </a:p>
          <a:p>
            <a:pPr>
              <a:buFont typeface="Wingdings" panose="05000000000000000000" pitchFamily="2" charset="2"/>
              <a:buChar char="§"/>
            </a:pPr>
            <a:r>
              <a:rPr lang="en-CA" dirty="0"/>
              <a:t> </a:t>
            </a:r>
            <a:r>
              <a:rPr lang="en-CA" sz="2400" dirty="0"/>
              <a:t>No all vulnerabilities are exploitable</a:t>
            </a:r>
          </a:p>
          <a:p>
            <a:pPr>
              <a:buFont typeface="Wingdings" panose="05000000000000000000" pitchFamily="2" charset="2"/>
              <a:buChar char="§"/>
            </a:pPr>
            <a:r>
              <a:rPr lang="en-CA" sz="2400" dirty="0"/>
              <a:t> Modern operating systems are incorporating anti-exploits</a:t>
            </a:r>
          </a:p>
          <a:p>
            <a:pPr marL="0" indent="0">
              <a:buNone/>
            </a:pPr>
            <a:r>
              <a:rPr lang="en-CA" sz="2400" dirty="0"/>
              <a:t>   technologies that makes harder to exploit vulnerabilities.</a:t>
            </a:r>
          </a:p>
          <a:p>
            <a:pPr marL="0" indent="0">
              <a:buNone/>
            </a:pPr>
            <a:r>
              <a:rPr lang="en-CA" sz="2400" dirty="0">
                <a:hlinkClick r:id="rId2"/>
              </a:rPr>
              <a:t>   https://www.youtube.com/watch?v=sXukMiQ-hRU</a:t>
            </a:r>
            <a:endParaRPr lang="en-CA" sz="2400" dirty="0"/>
          </a:p>
          <a:p>
            <a:pPr marL="0" indent="0">
              <a:buNone/>
            </a:pPr>
            <a:r>
              <a:rPr lang="en-CA" sz="2400" dirty="0"/>
              <a:t>  </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02497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OS Components -Review</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9134" y="1451371"/>
            <a:ext cx="9473783" cy="4716735"/>
          </a:xfrm>
        </p:spPr>
      </p:pic>
      <p:sp>
        <p:nvSpPr>
          <p:cNvPr id="4" name="Footer Placeholder 3"/>
          <p:cNvSpPr>
            <a:spLocks noGrp="1"/>
          </p:cNvSpPr>
          <p:nvPr>
            <p:ph type="ftr" sz="quarter" idx="11"/>
          </p:nvPr>
        </p:nvSpPr>
        <p:spPr/>
        <p:txBody>
          <a:bodyPr/>
          <a:lstStyle/>
          <a:p>
            <a:r>
              <a:rPr lang="en-US" dirty="0"/>
              <a:t>ITSC205 Operating Systems Internals. </a:t>
            </a:r>
          </a:p>
        </p:txBody>
      </p:sp>
    </p:spTree>
    <p:extLst>
      <p:ext uri="{BB962C8B-B14F-4D97-AF65-F5344CB8AC3E}">
        <p14:creationId xmlns:p14="http://schemas.microsoft.com/office/powerpoint/2010/main" val="3238467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Exploitation Classification</a:t>
            </a:r>
          </a:p>
        </p:txBody>
      </p:sp>
      <p:sp>
        <p:nvSpPr>
          <p:cNvPr id="3" name="Content Placeholder 2"/>
          <p:cNvSpPr>
            <a:spLocks noGrp="1"/>
          </p:cNvSpPr>
          <p:nvPr>
            <p:ph idx="1"/>
          </p:nvPr>
        </p:nvSpPr>
        <p:spPr/>
        <p:txBody>
          <a:bodyPr/>
          <a:lstStyle/>
          <a:p>
            <a:r>
              <a:rPr lang="en-CA" dirty="0"/>
              <a:t>Categorized by vulnerability types</a:t>
            </a:r>
          </a:p>
          <a:p>
            <a:pPr lvl="1"/>
            <a:r>
              <a:rPr lang="en-CA" dirty="0"/>
              <a:t>Hardware</a:t>
            </a:r>
          </a:p>
          <a:p>
            <a:pPr lvl="1"/>
            <a:r>
              <a:rPr lang="en-CA" dirty="0"/>
              <a:t>Software</a:t>
            </a:r>
          </a:p>
          <a:p>
            <a:pPr lvl="1"/>
            <a:r>
              <a:rPr lang="en-CA" dirty="0"/>
              <a:t>Network</a:t>
            </a:r>
          </a:p>
          <a:p>
            <a:pPr lvl="1"/>
            <a:r>
              <a:rPr lang="en-CA" dirty="0"/>
              <a:t>Personnel</a:t>
            </a:r>
          </a:p>
          <a:p>
            <a:pPr lvl="1"/>
            <a:r>
              <a:rPr lang="en-CA" dirty="0"/>
              <a:t>Physical</a:t>
            </a:r>
          </a:p>
          <a:p>
            <a:pPr lvl="1"/>
            <a:r>
              <a:rPr lang="en-CA" dirty="0"/>
              <a:t>Organizational</a:t>
            </a:r>
          </a:p>
          <a:p>
            <a:r>
              <a:rPr lang="en-CA" dirty="0"/>
              <a:t>Pivoting: using a vulnerability to compromised another component or system</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822993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Exploits</a:t>
            </a:r>
          </a:p>
        </p:txBody>
      </p:sp>
      <p:sp>
        <p:nvSpPr>
          <p:cNvPr id="3" name="Content Placeholder 2"/>
          <p:cNvSpPr>
            <a:spLocks noGrp="1"/>
          </p:cNvSpPr>
          <p:nvPr>
            <p:ph idx="1"/>
          </p:nvPr>
        </p:nvSpPr>
        <p:spPr>
          <a:xfrm>
            <a:off x="838200" y="1661755"/>
            <a:ext cx="10515600" cy="4351338"/>
          </a:xfrm>
        </p:spPr>
        <p:txBody>
          <a:bodyPr/>
          <a:lstStyle/>
          <a:p>
            <a:r>
              <a:rPr lang="en-CA" dirty="0"/>
              <a:t>Malicious code that take advantage of software vulnerabilities. </a:t>
            </a:r>
          </a:p>
          <a:p>
            <a:r>
              <a:rPr lang="en-CA" dirty="0"/>
              <a:t>Program errors</a:t>
            </a:r>
          </a:p>
          <a:p>
            <a:r>
              <a:rPr lang="en-CA" dirty="0"/>
              <a:t>Heartbleed exploit –open SSL</a:t>
            </a:r>
          </a:p>
          <a:p>
            <a:r>
              <a:rPr lang="en-CA" dirty="0"/>
              <a:t>Ransomware</a:t>
            </a:r>
          </a:p>
          <a:p>
            <a:pPr marL="0" indent="0">
              <a:buNone/>
            </a:pPr>
            <a:r>
              <a:rPr lang="en-CA" dirty="0">
                <a:hlinkClick r:id="rId2"/>
              </a:rPr>
              <a:t>https://www.malwarebytes.com/exploits/</a:t>
            </a:r>
            <a:endParaRPr lang="en-CA" dirty="0"/>
          </a:p>
          <a:p>
            <a:pPr marL="0" indent="0">
              <a:buNone/>
            </a:pPr>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 </a:t>
            </a:r>
          </a:p>
        </p:txBody>
      </p:sp>
    </p:spTree>
    <p:extLst>
      <p:ext uri="{BB962C8B-B14F-4D97-AF65-F5344CB8AC3E}">
        <p14:creationId xmlns:p14="http://schemas.microsoft.com/office/powerpoint/2010/main" val="47565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ATTACK FRAMEWORKS</a:t>
            </a:r>
          </a:p>
        </p:txBody>
      </p:sp>
      <p:sp>
        <p:nvSpPr>
          <p:cNvPr id="3" name="Content Placeholder 2"/>
          <p:cNvSpPr>
            <a:spLocks noGrp="1"/>
          </p:cNvSpPr>
          <p:nvPr>
            <p:ph idx="1"/>
          </p:nvPr>
        </p:nvSpPr>
        <p:spPr/>
        <p:txBody>
          <a:bodyPr>
            <a:normAutofit/>
          </a:bodyPr>
          <a:lstStyle/>
          <a:p>
            <a:pPr marL="0" indent="0">
              <a:buNone/>
            </a:pPr>
            <a:r>
              <a:rPr lang="en-US" u="sng" dirty="0"/>
              <a:t>Cyber-kill-Chain Framework</a:t>
            </a:r>
          </a:p>
          <a:p>
            <a:pPr marL="0" indent="0">
              <a:buNone/>
            </a:pPr>
            <a:endParaRPr lang="en-US" u="sng" dirty="0"/>
          </a:p>
          <a:p>
            <a:pPr marL="0" indent="0">
              <a:buNone/>
            </a:pPr>
            <a:r>
              <a:rPr lang="en-US" sz="2400" dirty="0" err="1"/>
              <a:t>Recon</a:t>
            </a:r>
            <a:r>
              <a:rPr lang="en-US" sz="2400" dirty="0" err="1">
                <a:sym typeface="Wingdings" panose="05000000000000000000" pitchFamily="2" charset="2"/>
              </a:rPr>
              <a:t>WeaponizeDeliverExploitCommand</a:t>
            </a:r>
            <a:r>
              <a:rPr lang="en-US" sz="2400" dirty="0">
                <a:sym typeface="Wingdings" panose="05000000000000000000" pitchFamily="2" charset="2"/>
              </a:rPr>
              <a:t> and Control </a:t>
            </a:r>
            <a:r>
              <a:rPr lang="en-US" sz="2400" dirty="0" err="1">
                <a:sym typeface="Wingdings" panose="05000000000000000000" pitchFamily="2" charset="2"/>
              </a:rPr>
              <a:t>ExecuteMaintain</a:t>
            </a:r>
            <a:endParaRPr lang="en-US" sz="2400" dirty="0">
              <a:sym typeface="Wingdings" panose="05000000000000000000" pitchFamily="2" charset="2"/>
            </a:endParaRPr>
          </a:p>
          <a:p>
            <a:pPr marL="0" indent="0">
              <a:buNone/>
            </a:pPr>
            <a:r>
              <a:rPr lang="en-US" u="sng" dirty="0">
                <a:hlinkClick r:id="rId2"/>
              </a:rPr>
              <a:t>https://www.lockheedmartin.com/en-us/capabilities/cyber/cyber-kill-chain.html</a:t>
            </a:r>
          </a:p>
          <a:p>
            <a:pPr marL="0" indent="0">
              <a:buNone/>
            </a:pPr>
            <a:endParaRPr lang="en-US" u="sng" dirty="0">
              <a:hlinkClick r:id="rId2"/>
            </a:endParaRPr>
          </a:p>
          <a:p>
            <a:pPr marL="0" indent="0">
              <a:buNone/>
            </a:pPr>
            <a:r>
              <a:rPr lang="en-US" u="sng" dirty="0">
                <a:hlinkClick r:id="rId2"/>
              </a:rPr>
              <a:t>https://attack.mitre.org/</a:t>
            </a:r>
            <a:endParaRPr lang="en-US" u="sng" dirty="0"/>
          </a:p>
          <a:p>
            <a:pPr marL="0" indent="0">
              <a:buNone/>
            </a:pPr>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228652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Attacks e.g.</a:t>
            </a:r>
          </a:p>
        </p:txBody>
      </p:sp>
      <p:sp>
        <p:nvSpPr>
          <p:cNvPr id="3" name="Content Placeholder 2"/>
          <p:cNvSpPr>
            <a:spLocks noGrp="1"/>
          </p:cNvSpPr>
          <p:nvPr>
            <p:ph idx="1"/>
          </p:nvPr>
        </p:nvSpPr>
        <p:spPr/>
        <p:txBody>
          <a:bodyPr>
            <a:normAutofit lnSpcReduction="10000"/>
          </a:bodyPr>
          <a:lstStyle/>
          <a:p>
            <a:r>
              <a:rPr lang="en-CA" dirty="0" err="1"/>
              <a:t>Wannacry</a:t>
            </a:r>
            <a:r>
              <a:rPr lang="en-CA" dirty="0"/>
              <a:t>: </a:t>
            </a:r>
            <a:r>
              <a:rPr lang="en-CA" dirty="0" err="1"/>
              <a:t>EternalBlue</a:t>
            </a:r>
            <a:r>
              <a:rPr lang="en-CA" dirty="0"/>
              <a:t> </a:t>
            </a:r>
            <a:r>
              <a:rPr lang="en-CA" dirty="0">
                <a:sym typeface="Wingdings" panose="05000000000000000000" pitchFamily="2" charset="2"/>
              </a:rPr>
              <a:t> SMB exploit</a:t>
            </a:r>
            <a:endParaRPr lang="en-CA" dirty="0"/>
          </a:p>
          <a:p>
            <a:r>
              <a:rPr lang="en-CA" dirty="0">
                <a:hlinkClick r:id="rId2"/>
              </a:rPr>
              <a:t>https://en.wikipedia.org/wiki/WannaCry_ransomware_attack</a:t>
            </a:r>
            <a:endParaRPr lang="en-CA" dirty="0"/>
          </a:p>
          <a:p>
            <a:r>
              <a:rPr lang="en-CA" dirty="0">
                <a:hlinkClick r:id="rId3"/>
              </a:rPr>
              <a:t>https://techcrunch.com/2019/05/12/wannacry-two-years-on/</a:t>
            </a:r>
            <a:endParaRPr lang="en-CA" dirty="0"/>
          </a:p>
          <a:p>
            <a:r>
              <a:rPr lang="en-CA" dirty="0" err="1"/>
              <a:t>Stuxnet</a:t>
            </a:r>
            <a:r>
              <a:rPr lang="en-CA" dirty="0"/>
              <a:t>: target on isolated network via infected USB and propagated on the network using Microsoft vulnerabilities (four zero days) – delivery –remote vulnerable services + SMB –exploit: print spooler flaw</a:t>
            </a:r>
          </a:p>
          <a:p>
            <a:r>
              <a:rPr lang="en-CA" dirty="0">
                <a:hlinkClick r:id="rId4"/>
              </a:rPr>
              <a:t>https://en.wikipedia.org/wiki/Stuxnet</a:t>
            </a:r>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177092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Pen Testing Tool- </a:t>
            </a:r>
            <a:r>
              <a:rPr lang="en-CA" dirty="0" err="1"/>
              <a:t>Metasploit</a:t>
            </a:r>
            <a:r>
              <a:rPr lang="en-CA" dirty="0"/>
              <a:t> Framework (MSF)</a:t>
            </a:r>
          </a:p>
        </p:txBody>
      </p:sp>
      <p:sp>
        <p:nvSpPr>
          <p:cNvPr id="3" name="Content Placeholder 2"/>
          <p:cNvSpPr>
            <a:spLocks noGrp="1"/>
          </p:cNvSpPr>
          <p:nvPr>
            <p:ph idx="1"/>
          </p:nvPr>
        </p:nvSpPr>
        <p:spPr/>
        <p:txBody>
          <a:bodyPr>
            <a:normAutofit lnSpcReduction="10000"/>
          </a:bodyPr>
          <a:lstStyle/>
          <a:p>
            <a:r>
              <a:rPr lang="en-CA" dirty="0" err="1"/>
              <a:t>Metasploit</a:t>
            </a:r>
            <a:r>
              <a:rPr lang="en-CA" dirty="0"/>
              <a:t> Framework (MSF) open source tool designed for penetration testing. Written in Ruby and implements modular approach. MFS is a framework based on PostgreSQL database</a:t>
            </a:r>
          </a:p>
          <a:p>
            <a:r>
              <a:rPr lang="en-CA" dirty="0"/>
              <a:t>The Framework can be divided into 3 sections:</a:t>
            </a:r>
          </a:p>
          <a:p>
            <a:pPr lvl="1"/>
            <a:r>
              <a:rPr lang="en-CA" dirty="0">
                <a:solidFill>
                  <a:srgbClr val="FF0000"/>
                </a:solidFill>
              </a:rPr>
              <a:t>Libraries:</a:t>
            </a:r>
            <a:r>
              <a:rPr lang="en-CA" dirty="0"/>
              <a:t> Penetration tester must understand the functions and parameters should be passed. REX (library that handles socket connections), Framework-core (library that provides basic API for new modules) and Framework-Base (library  . All libraries are in </a:t>
            </a:r>
            <a:r>
              <a:rPr lang="en-CA" dirty="0">
                <a:solidFill>
                  <a:srgbClr val="FF0000"/>
                </a:solidFill>
              </a:rPr>
              <a:t>/</a:t>
            </a:r>
            <a:r>
              <a:rPr lang="en-CA" dirty="0" err="1">
                <a:solidFill>
                  <a:srgbClr val="FF0000"/>
                </a:solidFill>
              </a:rPr>
              <a:t>usr</a:t>
            </a:r>
            <a:r>
              <a:rPr lang="en-CA" dirty="0">
                <a:solidFill>
                  <a:srgbClr val="FF0000"/>
                </a:solidFill>
              </a:rPr>
              <a:t>/share/</a:t>
            </a:r>
            <a:r>
              <a:rPr lang="en-CA" dirty="0" err="1">
                <a:solidFill>
                  <a:srgbClr val="FF0000"/>
                </a:solidFill>
              </a:rPr>
              <a:t>Metasploit</a:t>
            </a:r>
            <a:r>
              <a:rPr lang="en-CA" dirty="0">
                <a:solidFill>
                  <a:srgbClr val="FF0000"/>
                </a:solidFill>
              </a:rPr>
              <a:t>-framework/lib</a:t>
            </a:r>
            <a:r>
              <a:rPr lang="en-CA" dirty="0"/>
              <a:t> folder</a:t>
            </a:r>
          </a:p>
          <a:p>
            <a:pPr lvl="1"/>
            <a:r>
              <a:rPr lang="en-CA" dirty="0">
                <a:solidFill>
                  <a:srgbClr val="FF0000"/>
                </a:solidFill>
              </a:rPr>
              <a:t>Interfaces:</a:t>
            </a:r>
            <a:r>
              <a:rPr lang="en-CA" dirty="0"/>
              <a:t> </a:t>
            </a:r>
            <a:r>
              <a:rPr lang="en-CA" dirty="0" err="1"/>
              <a:t>msfconsole</a:t>
            </a:r>
            <a:r>
              <a:rPr lang="en-CA" dirty="0"/>
              <a:t> and Armitage</a:t>
            </a:r>
          </a:p>
          <a:p>
            <a:pPr lvl="1"/>
            <a:r>
              <a:rPr lang="en-CA" dirty="0">
                <a:solidFill>
                  <a:srgbClr val="FF0000"/>
                </a:solidFill>
              </a:rPr>
              <a:t>Modules </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757225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Metasploit</a:t>
            </a:r>
            <a:r>
              <a:rPr lang="en-CA" dirty="0"/>
              <a:t> Framework (MSF) Modules</a:t>
            </a:r>
          </a:p>
        </p:txBody>
      </p:sp>
      <p:sp>
        <p:nvSpPr>
          <p:cNvPr id="3" name="Content Placeholder 2"/>
          <p:cNvSpPr>
            <a:spLocks noGrp="1"/>
          </p:cNvSpPr>
          <p:nvPr>
            <p:ph idx="1"/>
          </p:nvPr>
        </p:nvSpPr>
        <p:spPr/>
        <p:txBody>
          <a:bodyPr>
            <a:normAutofit fontScale="85000" lnSpcReduction="20000"/>
          </a:bodyPr>
          <a:lstStyle/>
          <a:p>
            <a:r>
              <a:rPr lang="en-CA" dirty="0">
                <a:solidFill>
                  <a:srgbClr val="FF0000"/>
                </a:solidFill>
              </a:rPr>
              <a:t>Exploits</a:t>
            </a:r>
            <a:r>
              <a:rPr lang="en-CA" dirty="0"/>
              <a:t>: technique (code ) that target specific vulnerabilities. Active exploits runs until completed and exit (</a:t>
            </a:r>
            <a:r>
              <a:rPr lang="en-CA" dirty="0" err="1"/>
              <a:t>e.g</a:t>
            </a:r>
            <a:r>
              <a:rPr lang="en-CA" dirty="0"/>
              <a:t> buffer overflow) passive exploits wait for incoming host such as web browsers or FTP clients and exploits when target system connects</a:t>
            </a:r>
          </a:p>
          <a:p>
            <a:r>
              <a:rPr lang="en-CA" dirty="0">
                <a:solidFill>
                  <a:srgbClr val="FF0000"/>
                </a:solidFill>
              </a:rPr>
              <a:t>Payloads:</a:t>
            </a:r>
            <a:r>
              <a:rPr lang="en-CA" dirty="0"/>
              <a:t> The malicious code that implements commands immediately after exploitation</a:t>
            </a:r>
          </a:p>
          <a:p>
            <a:r>
              <a:rPr lang="en-CA" dirty="0">
                <a:solidFill>
                  <a:srgbClr val="FF0000"/>
                </a:solidFill>
              </a:rPr>
              <a:t>Auxiliary Modules</a:t>
            </a:r>
            <a:r>
              <a:rPr lang="en-CA" dirty="0"/>
              <a:t>: These modules perform functions such as scanning, fuzzing or sniffing</a:t>
            </a:r>
          </a:p>
          <a:p>
            <a:r>
              <a:rPr lang="en-CA" dirty="0">
                <a:solidFill>
                  <a:srgbClr val="FF0000"/>
                </a:solidFill>
              </a:rPr>
              <a:t>Encoders</a:t>
            </a:r>
            <a:r>
              <a:rPr lang="en-CA" dirty="0"/>
              <a:t>: Exploits must bypass antivirus defenses. These modules encode the payload so it cannot be detected using signature matching techniques</a:t>
            </a:r>
          </a:p>
          <a:p>
            <a:r>
              <a:rPr lang="en-CA" dirty="0">
                <a:solidFill>
                  <a:srgbClr val="FF0000"/>
                </a:solidFill>
              </a:rPr>
              <a:t>No operations(NOPs): </a:t>
            </a:r>
            <a:r>
              <a:rPr lang="en-CA" dirty="0"/>
              <a:t>Technique use to facilitate buffer-overflows during attacks</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990715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to Exploit a target using MSF</a:t>
            </a:r>
          </a:p>
        </p:txBody>
      </p:sp>
      <p:sp>
        <p:nvSpPr>
          <p:cNvPr id="3" name="Content Placeholder 2"/>
          <p:cNvSpPr>
            <a:spLocks noGrp="1"/>
          </p:cNvSpPr>
          <p:nvPr>
            <p:ph idx="1"/>
          </p:nvPr>
        </p:nvSpPr>
        <p:spPr/>
        <p:txBody>
          <a:bodyPr/>
          <a:lstStyle/>
          <a:p>
            <a:r>
              <a:rPr lang="en-CA" dirty="0"/>
              <a:t>Choose and configure an exploit (code that compromises a specific vulnerability on the target system)</a:t>
            </a:r>
          </a:p>
          <a:p>
            <a:r>
              <a:rPr lang="en-CA" dirty="0"/>
              <a:t>Choose and configure the payload (code that be executed on the target system) e.g. reverse-</a:t>
            </a:r>
            <a:r>
              <a:rPr lang="en-CA" dirty="0" err="1"/>
              <a:t>tcp</a:t>
            </a:r>
            <a:r>
              <a:rPr lang="en-CA" dirty="0"/>
              <a:t> shell from compromised system back to the source</a:t>
            </a:r>
          </a:p>
          <a:p>
            <a:r>
              <a:rPr lang="en-CA" dirty="0"/>
              <a:t>Choose an encoding technique to bypass detection controls (IDs/IPs or antivirus software)</a:t>
            </a:r>
          </a:p>
          <a:p>
            <a:r>
              <a:rPr lang="en-CA" dirty="0"/>
              <a:t>Execute the exploit</a:t>
            </a:r>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670682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Metasploit</a:t>
            </a:r>
            <a:r>
              <a:rPr lang="en-CA" dirty="0"/>
              <a:t> search command</a:t>
            </a:r>
          </a:p>
        </p:txBody>
      </p:sp>
      <p:sp>
        <p:nvSpPr>
          <p:cNvPr id="3" name="Content Placeholder 2"/>
          <p:cNvSpPr>
            <a:spLocks noGrp="1"/>
          </p:cNvSpPr>
          <p:nvPr>
            <p:ph idx="1"/>
          </p:nvPr>
        </p:nvSpPr>
        <p:spPr/>
        <p:txBody>
          <a:bodyPr/>
          <a:lstStyle/>
          <a:p>
            <a:r>
              <a:rPr lang="en-CA" dirty="0"/>
              <a:t>To display commands available in </a:t>
            </a:r>
            <a:r>
              <a:rPr lang="en-CA" dirty="0" err="1"/>
              <a:t>metasploit</a:t>
            </a:r>
            <a:r>
              <a:rPr lang="en-CA" dirty="0"/>
              <a:t> use </a:t>
            </a:r>
            <a:r>
              <a:rPr lang="en-CA" b="1" dirty="0"/>
              <a:t>help</a:t>
            </a:r>
            <a:r>
              <a:rPr lang="en-CA" dirty="0"/>
              <a:t> command</a:t>
            </a:r>
          </a:p>
          <a:p>
            <a:r>
              <a:rPr lang="en-CA" dirty="0" err="1"/>
              <a:t>searchsploit</a:t>
            </a:r>
            <a:r>
              <a:rPr lang="en-CA" dirty="0"/>
              <a:t> –h</a:t>
            </a:r>
          </a:p>
          <a:p>
            <a:r>
              <a:rPr lang="en-CA" dirty="0" err="1"/>
              <a:t>searchsploit</a:t>
            </a:r>
            <a:r>
              <a:rPr lang="en-CA" dirty="0"/>
              <a:t> windows</a:t>
            </a:r>
          </a:p>
          <a:p>
            <a:r>
              <a:rPr lang="en-CA" dirty="0" err="1"/>
              <a:t>searchsploit</a:t>
            </a:r>
            <a:r>
              <a:rPr lang="en-CA" dirty="0"/>
              <a:t> windows </a:t>
            </a:r>
            <a:r>
              <a:rPr lang="en-CA" dirty="0" err="1"/>
              <a:t>smb</a:t>
            </a:r>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4261025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Payloads Stager and Stage</a:t>
            </a:r>
          </a:p>
        </p:txBody>
      </p:sp>
      <p:sp>
        <p:nvSpPr>
          <p:cNvPr id="7" name="Content Placeholder 6"/>
          <p:cNvSpPr>
            <a:spLocks noGrp="1"/>
          </p:cNvSpPr>
          <p:nvPr>
            <p:ph idx="1"/>
          </p:nvPr>
        </p:nvSpPr>
        <p:spPr>
          <a:xfrm>
            <a:off x="838200" y="1710256"/>
            <a:ext cx="10515600" cy="534920"/>
          </a:xfrm>
        </p:spPr>
        <p:txBody>
          <a:bodyPr>
            <a:normAutofit fontScale="85000" lnSpcReduction="10000"/>
          </a:bodyPr>
          <a:lstStyle/>
          <a:p>
            <a:pPr marL="0" indent="0">
              <a:buNone/>
            </a:pPr>
            <a:r>
              <a:rPr lang="en-CA" sz="2400" b="1" dirty="0"/>
              <a:t>Kali Folder path: /</a:t>
            </a:r>
            <a:r>
              <a:rPr lang="en-CA" sz="2400" b="1" dirty="0" err="1"/>
              <a:t>usr</a:t>
            </a:r>
            <a:r>
              <a:rPr lang="en-CA" sz="2400" b="1" dirty="0"/>
              <a:t>/share/</a:t>
            </a:r>
            <a:r>
              <a:rPr lang="en-CA" sz="2400" b="1" dirty="0" err="1"/>
              <a:t>metasploit</a:t>
            </a:r>
            <a:r>
              <a:rPr lang="en-CA" sz="2400" b="1" dirty="0"/>
              <a:t>-framework/modules/payloads</a:t>
            </a:r>
          </a:p>
        </p:txBody>
      </p:sp>
      <p:sp>
        <p:nvSpPr>
          <p:cNvPr id="4" name="Footer Placeholder 3"/>
          <p:cNvSpPr>
            <a:spLocks noGrp="1"/>
          </p:cNvSpPr>
          <p:nvPr>
            <p:ph type="ftr" sz="quarter" idx="11"/>
          </p:nvPr>
        </p:nvSpPr>
        <p:spPr/>
        <p:txBody>
          <a:bodyPr/>
          <a:lstStyle/>
          <a:p>
            <a:r>
              <a:rPr lang="en-US"/>
              <a:t>ITSC304 Operating Systems Exploitation.</a:t>
            </a:r>
          </a:p>
        </p:txBody>
      </p:sp>
      <p:pic>
        <p:nvPicPr>
          <p:cNvPr id="5" name="Picture 4"/>
          <p:cNvPicPr>
            <a:picLocks noChangeAspect="1"/>
          </p:cNvPicPr>
          <p:nvPr/>
        </p:nvPicPr>
        <p:blipFill>
          <a:blip r:embed="rId3"/>
          <a:stretch>
            <a:fillRect/>
          </a:stretch>
        </p:blipFill>
        <p:spPr>
          <a:xfrm>
            <a:off x="2637817" y="2420563"/>
            <a:ext cx="5943600" cy="2952750"/>
          </a:xfrm>
          <a:prstGeom prst="rect">
            <a:avLst/>
          </a:prstGeom>
        </p:spPr>
      </p:pic>
      <p:sp>
        <p:nvSpPr>
          <p:cNvPr id="6" name="Rectangle 5"/>
          <p:cNvSpPr/>
          <p:nvPr/>
        </p:nvSpPr>
        <p:spPr>
          <a:xfrm>
            <a:off x="525294" y="5660341"/>
            <a:ext cx="11241932" cy="830997"/>
          </a:xfrm>
          <a:prstGeom prst="rect">
            <a:avLst/>
          </a:prstGeom>
        </p:spPr>
        <p:txBody>
          <a:bodyPr wrap="square">
            <a:spAutoFit/>
          </a:bodyPr>
          <a:lstStyle/>
          <a:p>
            <a:r>
              <a:rPr lang="en-CA" sz="2400" dirty="0"/>
              <a:t>From: </a:t>
            </a:r>
            <a:r>
              <a:rPr lang="en-CA" sz="2400" dirty="0">
                <a:hlinkClick r:id="rId4"/>
              </a:rPr>
              <a:t>https://www.helloitsliam.com/2016/02/10/understanding-metasploit-payloads/</a:t>
            </a:r>
            <a:endParaRPr lang="en-CA" sz="2400" dirty="0"/>
          </a:p>
          <a:p>
            <a:endParaRPr lang="en-CA" sz="2400" dirty="0"/>
          </a:p>
        </p:txBody>
      </p:sp>
    </p:spTree>
    <p:extLst>
      <p:ext uri="{BB962C8B-B14F-4D97-AF65-F5344CB8AC3E}">
        <p14:creationId xmlns:p14="http://schemas.microsoft.com/office/powerpoint/2010/main" val="85171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Linux –Kali Metasploit</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a:buFont typeface="Wingdings" panose="05000000000000000000" pitchFamily="2" charset="2"/>
              <a:buChar char="§"/>
            </a:pPr>
            <a:r>
              <a:rPr lang="en-CA" dirty="0"/>
              <a:t>What is Metasploit Project?</a:t>
            </a:r>
          </a:p>
          <a:p>
            <a:pPr marL="0" indent="0">
              <a:buNone/>
            </a:pPr>
            <a:r>
              <a:rPr lang="en-CA" dirty="0">
                <a:hlinkClick r:id="rId2"/>
              </a:rPr>
              <a:t>https://en.wikipedia.org/wiki/Metasploit_Project</a:t>
            </a:r>
            <a:endParaRPr lang="en-CA" dirty="0"/>
          </a:p>
          <a:p>
            <a:pPr marL="0" indent="0">
              <a:buNone/>
            </a:pPr>
            <a:r>
              <a:rPr lang="en-CA" dirty="0">
                <a:hlinkClick r:id="rId3"/>
              </a:rPr>
              <a:t>https://tools.kali.org/exploitation-tools/metasploit-framework</a:t>
            </a:r>
            <a:endParaRPr lang="en-CA" dirty="0"/>
          </a:p>
          <a:p>
            <a:pPr>
              <a:buFont typeface="Wingdings" panose="05000000000000000000" pitchFamily="2" charset="2"/>
              <a:buChar char="§"/>
            </a:pPr>
            <a:r>
              <a:rPr lang="en-CA" dirty="0" err="1"/>
              <a:t>Metasploit</a:t>
            </a:r>
            <a:r>
              <a:rPr lang="en-CA" dirty="0"/>
              <a:t> File System and Libraries</a:t>
            </a:r>
          </a:p>
          <a:p>
            <a:pPr marL="0" indent="0">
              <a:buNone/>
            </a:pPr>
            <a:r>
              <a:rPr lang="en-CA" dirty="0">
                <a:hlinkClick r:id="rId4"/>
              </a:rPr>
              <a:t>https://www.offensive-security.com/metasploit-unleashed/filesystem-and-libraries/</a:t>
            </a:r>
            <a:endParaRPr lang="en-CA" dirty="0"/>
          </a:p>
          <a:p>
            <a:pPr>
              <a:buFont typeface="Wingdings" panose="05000000000000000000" pitchFamily="2" charset="2"/>
              <a:buChar char="§"/>
            </a:pPr>
            <a:r>
              <a:rPr lang="en-CA" dirty="0"/>
              <a:t>Metasploit console commands</a:t>
            </a:r>
          </a:p>
          <a:p>
            <a:pPr marL="0" indent="0">
              <a:buNone/>
            </a:pPr>
            <a:r>
              <a:rPr lang="en-CA" dirty="0">
                <a:hlinkClick r:id="rId5"/>
              </a:rPr>
              <a:t>https://www.offensive-security.com/metasploit-unleashed/msfconsole-commands/</a:t>
            </a:r>
            <a:endParaRPr lang="en-CA" dirty="0"/>
          </a:p>
          <a:p>
            <a:pPr marL="0" indent="0">
              <a:buNone/>
            </a:pPr>
            <a:endParaRPr lang="en-CA" dirty="0"/>
          </a:p>
          <a:p>
            <a:pPr marL="0" indent="0">
              <a:buNone/>
            </a:pPr>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97207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a:t>Kernel-Mode vs User-Mode</a:t>
            </a:r>
          </a:p>
        </p:txBody>
      </p:sp>
      <p:sp>
        <p:nvSpPr>
          <p:cNvPr id="30723" name="Rectangle 3"/>
          <p:cNvSpPr>
            <a:spLocks noGrp="1" noChangeArrowheads="1"/>
          </p:cNvSpPr>
          <p:nvPr>
            <p:ph type="body" idx="1"/>
          </p:nvPr>
        </p:nvSpPr>
        <p:spPr>
          <a:xfrm>
            <a:off x="838200" y="1670764"/>
            <a:ext cx="10534176" cy="4410075"/>
          </a:xfrm>
        </p:spPr>
        <p:txBody>
          <a:bodyPr>
            <a:normAutofit fontScale="70000" lnSpcReduction="20000"/>
          </a:bodyPr>
          <a:lstStyle/>
          <a:p>
            <a:pPr eaLnBrk="1" hangingPunct="1">
              <a:lnSpc>
                <a:spcPct val="90000"/>
              </a:lnSpc>
              <a:buSzTx/>
              <a:buFont typeface="Wingdings" panose="05000000000000000000" pitchFamily="2" charset="2"/>
              <a:buChar char="q"/>
            </a:pPr>
            <a:r>
              <a:rPr lang="en-US" altLang="en-US" sz="3300" dirty="0">
                <a:latin typeface="Verdana" panose="020B0604030504040204" pitchFamily="34" charset="0"/>
                <a:ea typeface="Verdana" panose="020B0604030504040204" pitchFamily="34" charset="0"/>
                <a:cs typeface="Arial" panose="020B0604020202020204" pitchFamily="34" charset="0"/>
              </a:rPr>
              <a:t>To ensure the integrity of the OS, the designers separated it into two modes: </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Kernel and User Mode</a:t>
            </a:r>
          </a:p>
          <a:p>
            <a:pPr lvl="1">
              <a:lnSpc>
                <a:spcPct val="90000"/>
              </a:lnSpc>
              <a:buFont typeface="Wingdings" panose="05000000000000000000" pitchFamily="2" charset="2"/>
              <a:buChar char="q"/>
            </a:pPr>
            <a:r>
              <a:rPr lang="en-US" altLang="en-US" sz="3300" b="1" dirty="0">
                <a:solidFill>
                  <a:srgbClr val="FF0000"/>
                </a:solidFill>
                <a:latin typeface="Verdana" panose="020B0604030504040204" pitchFamily="34" charset="0"/>
                <a:ea typeface="Verdana" panose="020B0604030504040204" pitchFamily="34" charset="0"/>
                <a:cs typeface="Arial" panose="020B0604020202020204" pitchFamily="34" charset="0"/>
              </a:rPr>
              <a:t>Mode bit </a:t>
            </a:r>
            <a:r>
              <a:rPr lang="en-US" altLang="en-US" sz="3300" dirty="0">
                <a:latin typeface="Verdana" panose="020B0604030504040204" pitchFamily="34" charset="0"/>
                <a:ea typeface="Verdana" panose="020B0604030504040204" pitchFamily="34" charset="0"/>
                <a:cs typeface="Arial" panose="020B0604020202020204" pitchFamily="34" charset="0"/>
              </a:rPr>
              <a:t>provided by hardware. It distinguishes when system is running in user code </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mode bit=1</a:t>
            </a:r>
            <a:r>
              <a:rPr lang="en-US" altLang="en-US" sz="3300" dirty="0">
                <a:latin typeface="Verdana" panose="020B0604030504040204" pitchFamily="34" charset="0"/>
                <a:ea typeface="Verdana" panose="020B0604030504040204" pitchFamily="34" charset="0"/>
                <a:cs typeface="Arial" panose="020B0604020202020204" pitchFamily="34" charset="0"/>
              </a:rPr>
              <a:t>or kernel code </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mode bit =0</a:t>
            </a:r>
          </a:p>
          <a:p>
            <a:pPr lvl="1" eaLnBrk="1" hangingPunct="1">
              <a:lnSpc>
                <a:spcPct val="90000"/>
              </a:lnSpc>
              <a:buSzTx/>
              <a:buFont typeface="Wingdings" panose="05000000000000000000" pitchFamily="2" charset="2"/>
              <a:buChar char="q"/>
            </a:pPr>
            <a:r>
              <a:rPr lang="en-US" altLang="en-US" sz="3300" b="1" dirty="0">
                <a:solidFill>
                  <a:srgbClr val="FF0000"/>
                </a:solidFill>
                <a:latin typeface="Verdana" panose="020B0604030504040204" pitchFamily="34" charset="0"/>
                <a:ea typeface="Verdana" panose="020B0604030504040204" pitchFamily="34" charset="0"/>
                <a:cs typeface="Arial" panose="020B0604020202020204" pitchFamily="34" charset="0"/>
              </a:rPr>
              <a:t>Kernel mode </a:t>
            </a:r>
            <a:r>
              <a:rPr lang="en-US" altLang="en-US" sz="3300" dirty="0">
                <a:latin typeface="Verdana" panose="020B0604030504040204" pitchFamily="34" charset="0"/>
                <a:ea typeface="Verdana" panose="020B0604030504040204" pitchFamily="34" charset="0"/>
                <a:cs typeface="Arial" panose="020B0604020202020204" pitchFamily="34" charset="0"/>
              </a:rPr>
              <a:t>(supervisor, kernel, privileged, system mode). </a:t>
            </a:r>
            <a:r>
              <a:rPr lang="en-CA" altLang="en-US" sz="3300" dirty="0">
                <a:latin typeface="Verdana" panose="020B0604030504040204" pitchFamily="34" charset="0"/>
                <a:ea typeface="Verdana" panose="020B0604030504040204" pitchFamily="34" charset="0"/>
                <a:cs typeface="Arial" panose="020B0604020202020204" pitchFamily="34" charset="0"/>
              </a:rPr>
              <a:t>Kernel space is strictly reserved for running the kernel, kernel extensions, and most device drivers</a:t>
            </a:r>
          </a:p>
          <a:p>
            <a:pPr lvl="3" eaLnBrk="1" hangingPunct="1">
              <a:lnSpc>
                <a:spcPct val="90000"/>
              </a:lnSpc>
              <a:buSzTx/>
              <a:buFont typeface="Wingdings" panose="05000000000000000000" pitchFamily="2" charset="2"/>
              <a:buChar char="q"/>
            </a:pP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altLang="en-US" sz="3300" dirty="0">
                <a:latin typeface="Verdana" panose="020B0604030504040204" pitchFamily="34" charset="0"/>
                <a:ea typeface="Verdana" panose="020B0604030504040204" pitchFamily="34" charset="0"/>
                <a:cs typeface="Arial" panose="020B0604020202020204" pitchFamily="34" charset="0"/>
              </a:rPr>
              <a:t>Can execute all machine instructions</a:t>
            </a:r>
          </a:p>
          <a:p>
            <a:pPr lvl="3" eaLnBrk="1" hangingPunct="1">
              <a:lnSpc>
                <a:spcPct val="90000"/>
              </a:lnSpc>
              <a:buSzTx/>
              <a:buFont typeface="Wingdings" panose="05000000000000000000" pitchFamily="2" charset="2"/>
              <a:buChar char="q"/>
            </a:pPr>
            <a:r>
              <a:rPr lang="en-US" altLang="en-US" sz="3300" dirty="0">
                <a:latin typeface="Verdana" panose="020B0604030504040204" pitchFamily="34" charset="0"/>
                <a:ea typeface="Verdana" panose="020B0604030504040204" pitchFamily="34" charset="0"/>
                <a:cs typeface="Arial" panose="020B0604020202020204" pitchFamily="34" charset="0"/>
              </a:rPr>
              <a:t>  Can reference all memory locations</a:t>
            </a:r>
          </a:p>
          <a:p>
            <a:pPr lvl="1">
              <a:buFont typeface="Wingdings" panose="05000000000000000000" pitchFamily="2" charset="2"/>
              <a:buChar char="q"/>
            </a:pPr>
            <a:r>
              <a:rPr lang="en-US" altLang="en-US" sz="3300" b="1" dirty="0">
                <a:solidFill>
                  <a:srgbClr val="FF0000"/>
                </a:solidFill>
                <a:latin typeface="Verdana" panose="020B0604030504040204" pitchFamily="34" charset="0"/>
                <a:ea typeface="Verdana" panose="020B0604030504040204" pitchFamily="34" charset="0"/>
                <a:cs typeface="Arial" panose="020B0604020202020204" pitchFamily="34" charset="0"/>
              </a:rPr>
              <a:t>User mode</a:t>
            </a: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CA" altLang="en-US" sz="3300" dirty="0">
                <a:latin typeface="Verdana" panose="020B0604030504040204" pitchFamily="34" charset="0"/>
                <a:ea typeface="Verdana" panose="020B0604030504040204" pitchFamily="34" charset="0"/>
                <a:cs typeface="Arial" panose="020B0604020202020204" pitchFamily="34" charset="0"/>
              </a:rPr>
              <a:t>User space is the memory area where all user mode applications work and this memory can be swapped out when necessary.</a:t>
            </a:r>
            <a:endParaRPr lang="en-US" altLang="en-US" sz="3300" dirty="0">
              <a:latin typeface="Verdana" panose="020B0604030504040204" pitchFamily="34" charset="0"/>
              <a:ea typeface="Verdana" panose="020B0604030504040204" pitchFamily="34" charset="0"/>
              <a:cs typeface="Arial" panose="020B0604020202020204" pitchFamily="34" charset="0"/>
            </a:endParaRPr>
          </a:p>
          <a:p>
            <a:pPr lvl="3" eaLnBrk="1" hangingPunct="1">
              <a:lnSpc>
                <a:spcPct val="90000"/>
              </a:lnSpc>
              <a:buSzTx/>
              <a:buFont typeface="Wingdings" panose="05000000000000000000" pitchFamily="2" charset="2"/>
              <a:buChar char="q"/>
            </a:pPr>
            <a:r>
              <a:rPr lang="en-US" altLang="en-US" sz="3300"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altLang="en-US" sz="3300" dirty="0">
                <a:latin typeface="Verdana" panose="020B0604030504040204" pitchFamily="34" charset="0"/>
                <a:ea typeface="Verdana" panose="020B0604030504040204" pitchFamily="34" charset="0"/>
                <a:cs typeface="Arial" panose="020B0604020202020204" pitchFamily="34" charset="0"/>
              </a:rPr>
              <a:t>Can only execute a subset of instructions</a:t>
            </a:r>
          </a:p>
          <a:p>
            <a:pPr lvl="3" eaLnBrk="1" hangingPunct="1">
              <a:lnSpc>
                <a:spcPct val="90000"/>
              </a:lnSpc>
              <a:buSzTx/>
              <a:buFont typeface="Wingdings" panose="05000000000000000000" pitchFamily="2" charset="2"/>
              <a:buChar char="q"/>
            </a:pPr>
            <a:r>
              <a:rPr lang="en-US" altLang="en-US" sz="3300" dirty="0">
                <a:latin typeface="Verdana" panose="020B0604030504040204" pitchFamily="34" charset="0"/>
                <a:ea typeface="Verdana" panose="020B0604030504040204" pitchFamily="34" charset="0"/>
                <a:cs typeface="Arial" panose="020B0604020202020204" pitchFamily="34" charset="0"/>
              </a:rPr>
              <a:t> Can only reference a subset of memory       </a:t>
            </a:r>
          </a:p>
          <a:p>
            <a:pPr lvl="3" eaLnBrk="1" hangingPunct="1">
              <a:lnSpc>
                <a:spcPct val="90000"/>
              </a:lnSpc>
              <a:buSzTx/>
              <a:buFont typeface="Wingdings" panose="05000000000000000000" pitchFamily="2" charset="2"/>
              <a:buNone/>
            </a:pPr>
            <a:r>
              <a:rPr lang="en-US" altLang="en-US" sz="3300" dirty="0">
                <a:latin typeface="Verdana" panose="020B0604030504040204" pitchFamily="34" charset="0"/>
                <a:ea typeface="Verdana" panose="020B0604030504040204" pitchFamily="34" charset="0"/>
                <a:cs typeface="Arial" panose="020B0604020202020204" pitchFamily="34" charset="0"/>
              </a:rPr>
              <a:t>     locations</a:t>
            </a:r>
          </a:p>
          <a:p>
            <a:pPr eaLnBrk="1" hangingPunct="1">
              <a:lnSpc>
                <a:spcPct val="90000"/>
              </a:lnSpc>
            </a:pPr>
            <a:endParaRPr lang="en-US" altLang="en-US" sz="19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a:t>ITSC205 Operating Systems Internals. </a:t>
            </a:r>
          </a:p>
        </p:txBody>
      </p:sp>
    </p:spTree>
    <p:extLst>
      <p:ext uri="{BB962C8B-B14F-4D97-AF65-F5344CB8AC3E}">
        <p14:creationId xmlns:p14="http://schemas.microsoft.com/office/powerpoint/2010/main" val="3175747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Vulnerability and Exploit Tools</a:t>
            </a:r>
          </a:p>
        </p:txBody>
      </p:sp>
      <p:sp>
        <p:nvSpPr>
          <p:cNvPr id="3" name="Content Placeholder 2"/>
          <p:cNvSpPr>
            <a:spLocks noGrp="1"/>
          </p:cNvSpPr>
          <p:nvPr>
            <p:ph idx="1"/>
          </p:nvPr>
        </p:nvSpPr>
        <p:spPr/>
        <p:txBody>
          <a:bodyPr/>
          <a:lstStyle/>
          <a:p>
            <a:pPr marL="0" indent="0">
              <a:buNone/>
            </a:pPr>
            <a:r>
              <a:rPr lang="en-CA" dirty="0"/>
              <a:t> Linux -Kali tools</a:t>
            </a:r>
          </a:p>
          <a:p>
            <a:r>
              <a:rPr lang="en-CA" dirty="0">
                <a:hlinkClick r:id="rId3"/>
              </a:rPr>
              <a:t>https://tools.kali.org/tools-listing</a:t>
            </a:r>
            <a:endParaRPr lang="en-CA" dirty="0"/>
          </a:p>
          <a:p>
            <a:r>
              <a:rPr lang="en-CA" dirty="0"/>
              <a:t>Windows -Microsoft thread and vulnerability management</a:t>
            </a:r>
          </a:p>
          <a:p>
            <a:r>
              <a:rPr lang="en-CA" dirty="0">
                <a:hlinkClick r:id="rId4"/>
              </a:rPr>
              <a:t>https://www.microsoft.com/security/blog/2019/07/02/microsofts-threat-vulnerability-management-now-helps-thousands-of-customers-to-discover-prioritize-and-remediate-vulnerabilities-in-real-time/</a:t>
            </a:r>
            <a:endParaRPr lang="en-CA" dirty="0"/>
          </a:p>
          <a:p>
            <a:pPr marL="0" indent="0">
              <a:buNone/>
            </a:pPr>
            <a:r>
              <a:rPr lang="en-CA" dirty="0"/>
              <a:t>  </a:t>
            </a:r>
          </a:p>
          <a:p>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2896304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Microsoft Security Bulletins</a:t>
            </a:r>
          </a:p>
        </p:txBody>
      </p:sp>
      <p:sp>
        <p:nvSpPr>
          <p:cNvPr id="3" name="Content Placeholder 2"/>
          <p:cNvSpPr>
            <a:spLocks noGrp="1"/>
          </p:cNvSpPr>
          <p:nvPr>
            <p:ph idx="1"/>
          </p:nvPr>
        </p:nvSpPr>
        <p:spPr/>
        <p:txBody>
          <a:bodyPr/>
          <a:lstStyle/>
          <a:p>
            <a:r>
              <a:rPr lang="en-CA" dirty="0">
                <a:hlinkClick r:id="rId2"/>
              </a:rPr>
              <a:t>https://docs.microsoft.com/en-us/security-updates/</a:t>
            </a:r>
            <a:endParaRPr lang="en-CA" dirty="0"/>
          </a:p>
          <a:p>
            <a:r>
              <a:rPr lang="en-CA" dirty="0">
                <a:hlinkClick r:id="rId3"/>
              </a:rPr>
              <a:t>https://docs.microsoft.com/en-us/security-updates/securitybulletins/securitybulletins</a:t>
            </a:r>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949843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838200" y="1433342"/>
            <a:ext cx="10515600" cy="4953698"/>
          </a:xfrm>
        </p:spPr>
        <p:txBody>
          <a:bodyPr>
            <a:noAutofit/>
          </a:bodyPr>
          <a:lstStyle/>
          <a:p>
            <a:r>
              <a:rPr lang="en-CA" dirty="0"/>
              <a:t>Vulnerabilities </a:t>
            </a:r>
          </a:p>
          <a:p>
            <a:pPr lvl="1"/>
            <a:r>
              <a:rPr lang="en-CA" sz="2800" dirty="0"/>
              <a:t>NIST NVD: </a:t>
            </a:r>
            <a:r>
              <a:rPr lang="en-CA" sz="2800" dirty="0">
                <a:hlinkClick r:id="rId3"/>
              </a:rPr>
              <a:t>https://nvd.nist.gov/vuln#</a:t>
            </a:r>
            <a:endParaRPr lang="en-CA" sz="2800" dirty="0"/>
          </a:p>
          <a:p>
            <a:pPr lvl="1"/>
            <a:r>
              <a:rPr lang="en-CA" sz="2800" dirty="0"/>
              <a:t>CVE: </a:t>
            </a:r>
            <a:r>
              <a:rPr lang="en-CA" sz="2800" dirty="0">
                <a:hlinkClick r:id="rId4"/>
              </a:rPr>
              <a:t>https://cve.mitre.org/</a:t>
            </a:r>
            <a:endParaRPr lang="en-CA" sz="2800" dirty="0"/>
          </a:p>
          <a:p>
            <a:pPr lvl="1"/>
            <a:r>
              <a:rPr lang="en-CA" sz="2800" dirty="0"/>
              <a:t>CVE Details: </a:t>
            </a:r>
            <a:r>
              <a:rPr lang="en-CA" sz="2800" dirty="0">
                <a:hlinkClick r:id="rId5"/>
              </a:rPr>
              <a:t>https://www.cvedetails.com/</a:t>
            </a:r>
            <a:endParaRPr lang="en-CA" sz="2800" dirty="0"/>
          </a:p>
          <a:p>
            <a:pPr lvl="1"/>
            <a:r>
              <a:rPr lang="en-CA" sz="2800" dirty="0" err="1"/>
              <a:t>Vul</a:t>
            </a:r>
            <a:r>
              <a:rPr lang="en-CA" sz="2800" dirty="0"/>
              <a:t> DB: </a:t>
            </a:r>
            <a:r>
              <a:rPr lang="en-CA" sz="2800" dirty="0">
                <a:hlinkClick r:id="rId6"/>
              </a:rPr>
              <a:t>https://vuldb.com/</a:t>
            </a:r>
            <a:endParaRPr lang="en-CA" sz="2800" dirty="0"/>
          </a:p>
          <a:p>
            <a:pPr lvl="1"/>
            <a:r>
              <a:rPr lang="en-CA" sz="2800" dirty="0"/>
              <a:t>Vulnerability Database Catalog: </a:t>
            </a:r>
            <a:r>
              <a:rPr lang="en-CA" sz="2800" dirty="0">
                <a:hlinkClick r:id="rId7"/>
              </a:rPr>
              <a:t>https://www.first.org/global/sigs/vrdx/vdb-catalog</a:t>
            </a:r>
            <a:endParaRPr lang="en-CA" sz="2800" dirty="0"/>
          </a:p>
          <a:p>
            <a:pPr lvl="1"/>
            <a:r>
              <a:rPr lang="en-CA" sz="2800" dirty="0"/>
              <a:t>CERTCC/Vulnerability data archive: </a:t>
            </a:r>
            <a:r>
              <a:rPr lang="en-CA" sz="2800" dirty="0">
                <a:hlinkClick r:id="rId8"/>
              </a:rPr>
              <a:t>https://github.com/CERTCC/Vulnerability-Data-Archive</a:t>
            </a:r>
            <a:r>
              <a:rPr lang="en-CA" sz="2500" dirty="0">
                <a:hlinkClick r:id="rId8"/>
              </a:rPr>
              <a:t>/</a:t>
            </a:r>
            <a:endParaRPr lang="en-CA" sz="2500"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135830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lstStyle/>
          <a:p>
            <a:r>
              <a:rPr lang="en-CA" dirty="0"/>
              <a:t>Zero Day Initiative</a:t>
            </a:r>
          </a:p>
          <a:p>
            <a:pPr marL="0" indent="0">
              <a:buNone/>
            </a:pPr>
            <a:r>
              <a:rPr lang="en-CA" dirty="0">
                <a:hlinkClick r:id="rId2"/>
              </a:rPr>
              <a:t>  https://www.zerodayinitiative.com/blog</a:t>
            </a:r>
            <a:endParaRPr lang="en-CA" dirty="0"/>
          </a:p>
          <a:p>
            <a:r>
              <a:rPr lang="en-CA" dirty="0" err="1"/>
              <a:t>NotPetya</a:t>
            </a:r>
            <a:r>
              <a:rPr lang="en-CA" dirty="0"/>
              <a:t> –</a:t>
            </a:r>
            <a:r>
              <a:rPr lang="en-CA" dirty="0" err="1"/>
              <a:t>EternalBlue</a:t>
            </a:r>
            <a:r>
              <a:rPr lang="en-CA" dirty="0"/>
              <a:t> exploit  </a:t>
            </a:r>
          </a:p>
          <a:p>
            <a:pPr marL="0" indent="0">
              <a:buNone/>
            </a:pPr>
            <a:r>
              <a:rPr lang="en-CA" dirty="0">
                <a:hlinkClick r:id="rId3"/>
              </a:rPr>
              <a:t>  https://www.crowdstrike.com/blog/petrwrap-ransomware-technical-analysis-triple-threat-file-encryption-mft-encryption-credential-theft/</a:t>
            </a:r>
            <a:endParaRPr lang="en-CA" dirty="0"/>
          </a:p>
          <a:p>
            <a:pPr marL="0" indent="0">
              <a:buNone/>
            </a:pPr>
            <a:r>
              <a:rPr lang="en-CA" dirty="0"/>
              <a:t> </a:t>
            </a:r>
          </a:p>
        </p:txBody>
      </p:sp>
      <p:sp>
        <p:nvSpPr>
          <p:cNvPr id="4" name="Footer Placeholder 3"/>
          <p:cNvSpPr>
            <a:spLocks noGrp="1"/>
          </p:cNvSpPr>
          <p:nvPr>
            <p:ph type="ftr" sz="quarter" idx="11"/>
          </p:nvPr>
        </p:nvSpPr>
        <p:spPr/>
        <p:txBody>
          <a:bodyPr/>
          <a:lstStyle/>
          <a:p>
            <a:r>
              <a:rPr lang="en-US"/>
              <a:t>ITSC304 Operating Systems Exploitation.</a:t>
            </a:r>
          </a:p>
        </p:txBody>
      </p:sp>
      <p:sp>
        <p:nvSpPr>
          <p:cNvPr id="5" name="Rectangle 4"/>
          <p:cNvSpPr/>
          <p:nvPr/>
        </p:nvSpPr>
        <p:spPr>
          <a:xfrm>
            <a:off x="838199" y="4854742"/>
            <a:ext cx="9259111" cy="1384995"/>
          </a:xfrm>
          <a:prstGeom prst="rect">
            <a:avLst/>
          </a:prstGeom>
        </p:spPr>
        <p:txBody>
          <a:bodyPr wrap="square">
            <a:spAutoFit/>
          </a:bodyPr>
          <a:lstStyle/>
          <a:p>
            <a:pPr marL="457200" indent="-457200">
              <a:buFont typeface="Arial" panose="020B0604020202020204" pitchFamily="34" charset="0"/>
              <a:buChar char="•"/>
            </a:pPr>
            <a:r>
              <a:rPr lang="en-CA" sz="2800" dirty="0">
                <a:latin typeface="Verdana" panose="020B0604030504040204" pitchFamily="34" charset="0"/>
                <a:ea typeface="Verdana" panose="020B0604030504040204" pitchFamily="34" charset="0"/>
              </a:rPr>
              <a:t>Canadian Center for Cybersecurity</a:t>
            </a:r>
          </a:p>
          <a:p>
            <a:r>
              <a:rPr lang="en-CA" sz="2800" dirty="0">
                <a:latin typeface="Verdana" panose="020B0604030504040204" pitchFamily="34" charset="0"/>
                <a:ea typeface="Verdana" panose="020B0604030504040204" pitchFamily="34" charset="0"/>
              </a:rPr>
              <a:t>    </a:t>
            </a:r>
            <a:r>
              <a:rPr lang="en-CA" sz="2800" dirty="0">
                <a:latin typeface="Verdana" panose="020B0604030504040204" pitchFamily="34" charset="0"/>
                <a:ea typeface="Verdana" panose="020B0604030504040204" pitchFamily="34" charset="0"/>
                <a:hlinkClick r:id="rId4"/>
              </a:rPr>
              <a:t>https://cyber.gc.ca/en/</a:t>
            </a:r>
            <a:endParaRPr lang="en-CA" sz="2800" dirty="0">
              <a:latin typeface="Verdana" panose="020B0604030504040204" pitchFamily="34" charset="0"/>
              <a:ea typeface="Verdana" panose="020B0604030504040204" pitchFamily="34" charset="0"/>
            </a:endParaRPr>
          </a:p>
          <a:p>
            <a:endParaRPr lang="en-CA"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1472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normAutofit fontScale="85000" lnSpcReduction="20000"/>
          </a:bodyPr>
          <a:lstStyle/>
          <a:p>
            <a:r>
              <a:rPr lang="en-CA" dirty="0"/>
              <a:t>Linux Vulnerability and Exploit Database</a:t>
            </a:r>
          </a:p>
          <a:p>
            <a:pPr lvl="1"/>
            <a:r>
              <a:rPr lang="en-CA" dirty="0">
                <a:hlinkClick r:id="rId3"/>
              </a:rPr>
              <a:t>https://www.rapid7.com/db/</a:t>
            </a:r>
            <a:endParaRPr lang="en-CA" dirty="0"/>
          </a:p>
          <a:p>
            <a:r>
              <a:rPr lang="en-CA" sz="2500" dirty="0"/>
              <a:t>Exploits</a:t>
            </a:r>
          </a:p>
          <a:p>
            <a:pPr lvl="1"/>
            <a:r>
              <a:rPr lang="en-CA" sz="2500" dirty="0"/>
              <a:t>Exploit DB</a:t>
            </a:r>
          </a:p>
          <a:p>
            <a:pPr lvl="1"/>
            <a:r>
              <a:rPr lang="en-CA" sz="2500" dirty="0">
                <a:hlinkClick r:id="rId4"/>
              </a:rPr>
              <a:t>https://www.exploit-db.com/</a:t>
            </a:r>
            <a:endParaRPr lang="en-CA" sz="2500" dirty="0"/>
          </a:p>
          <a:p>
            <a:r>
              <a:rPr lang="en-CA" sz="2900" dirty="0" err="1"/>
              <a:t>Metasploit</a:t>
            </a:r>
            <a:r>
              <a:rPr lang="en-CA" sz="2900" dirty="0"/>
              <a:t> Basics for Hackers</a:t>
            </a:r>
          </a:p>
          <a:p>
            <a:r>
              <a:rPr lang="en-CA" sz="2900" dirty="0">
                <a:hlinkClick r:id="rId5"/>
              </a:rPr>
              <a:t>https://www.hackers-arise.com/post/2019/03/27/metasploit-basics-for-hackers-part-24-the-new-evasion-modules-in-metasploit-5</a:t>
            </a:r>
            <a:endParaRPr lang="en-CA" sz="2900" dirty="0"/>
          </a:p>
          <a:p>
            <a:pPr lvl="1"/>
            <a:endParaRPr lang="en-CA" sz="2500" dirty="0"/>
          </a:p>
          <a:p>
            <a:r>
              <a:rPr lang="en-CA" sz="2900" dirty="0"/>
              <a:t>Kali Linux Revealed 1</a:t>
            </a:r>
            <a:r>
              <a:rPr lang="en-CA" sz="2900" baseline="30000" dirty="0"/>
              <a:t>st</a:t>
            </a:r>
            <a:r>
              <a:rPr lang="en-CA" sz="2900" dirty="0"/>
              <a:t> edition.pdf</a:t>
            </a:r>
          </a:p>
          <a:p>
            <a:r>
              <a:rPr lang="en-CA" sz="2900" dirty="0"/>
              <a:t> Chapter 11 – Introduction to Security Assessments</a:t>
            </a:r>
          </a:p>
          <a:p>
            <a:pPr marL="457200" lvl="1" indent="0">
              <a:buNone/>
            </a:pPr>
            <a:endParaRPr lang="en-CA" sz="2500" dirty="0"/>
          </a:p>
          <a:p>
            <a:endParaRPr lang="en-CA" dirty="0"/>
          </a:p>
          <a:p>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07955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Kernel Architectures</a:t>
            </a:r>
          </a:p>
        </p:txBody>
      </p:sp>
      <p:grpSp>
        <p:nvGrpSpPr>
          <p:cNvPr id="36867" name="Group 31"/>
          <p:cNvGrpSpPr>
            <a:grpSpLocks/>
          </p:cNvGrpSpPr>
          <p:nvPr/>
        </p:nvGrpSpPr>
        <p:grpSpPr bwMode="auto">
          <a:xfrm>
            <a:off x="6088024" y="3509964"/>
            <a:ext cx="5654675" cy="2943225"/>
            <a:chOff x="2034" y="2172"/>
            <a:chExt cx="3561" cy="1854"/>
          </a:xfrm>
        </p:grpSpPr>
        <p:sp>
          <p:nvSpPr>
            <p:cNvPr id="36882" name="Rectangle 4"/>
            <p:cNvSpPr>
              <a:spLocks noChangeArrowheads="1"/>
            </p:cNvSpPr>
            <p:nvPr/>
          </p:nvSpPr>
          <p:spPr bwMode="auto">
            <a:xfrm flipH="1">
              <a:off x="2612" y="3292"/>
              <a:ext cx="2734" cy="580"/>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kumimoji="0" lang="en-US" altLang="en-US" sz="1200">
                <a:solidFill>
                  <a:schemeClr val="bg2"/>
                </a:solidFill>
                <a:latin typeface="Arial" panose="020B0604020202020204" pitchFamily="34" charset="0"/>
                <a:cs typeface="Arial" panose="020B0604020202020204" pitchFamily="34" charset="0"/>
              </a:endParaRPr>
            </a:p>
          </p:txBody>
        </p:sp>
        <p:sp>
          <p:nvSpPr>
            <p:cNvPr id="36883" name="Rectangle 5"/>
            <p:cNvSpPr>
              <a:spLocks noChangeArrowheads="1"/>
            </p:cNvSpPr>
            <p:nvPr/>
          </p:nvSpPr>
          <p:spPr bwMode="auto">
            <a:xfrm>
              <a:off x="4814" y="3485"/>
              <a:ext cx="426" cy="309"/>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Device </a:t>
              </a:r>
            </a:p>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Drivers</a:t>
              </a:r>
            </a:p>
          </p:txBody>
        </p:sp>
        <p:sp>
          <p:nvSpPr>
            <p:cNvPr id="36884" name="Text Box 6"/>
            <p:cNvSpPr txBox="1">
              <a:spLocks noChangeArrowheads="1"/>
            </p:cNvSpPr>
            <p:nvPr/>
          </p:nvSpPr>
          <p:spPr bwMode="auto">
            <a:xfrm flipH="1">
              <a:off x="3589" y="3454"/>
              <a:ext cx="11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Process Management, </a:t>
              </a:r>
              <a:br>
                <a:rPr kumimoji="0" lang="en-US" altLang="en-US" sz="1200" b="1" dirty="0">
                  <a:solidFill>
                    <a:schemeClr val="bg2"/>
                  </a:solidFill>
                  <a:latin typeface="Arial" panose="020B0604020202020204" pitchFamily="34" charset="0"/>
                  <a:cs typeface="Arial" panose="020B0604020202020204" pitchFamily="34" charset="0"/>
                </a:rPr>
              </a:br>
              <a:r>
                <a:rPr kumimoji="0" lang="en-US" altLang="en-US" sz="1200" b="1" dirty="0">
                  <a:solidFill>
                    <a:schemeClr val="bg2"/>
                  </a:solidFill>
                  <a:latin typeface="Arial" panose="020B0604020202020204" pitchFamily="34" charset="0"/>
                  <a:cs typeface="Arial" panose="020B0604020202020204" pitchFamily="34" charset="0"/>
                </a:rPr>
                <a:t>Memory Management, </a:t>
              </a:r>
            </a:p>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I/O Management, etc.</a:t>
              </a:r>
              <a:endParaRPr kumimoji="0" lang="en-US" altLang="en-US" sz="1600" b="1" dirty="0">
                <a:solidFill>
                  <a:schemeClr val="bg2"/>
                </a:solidFill>
                <a:latin typeface="Arial" panose="020B0604020202020204" pitchFamily="34" charset="0"/>
                <a:cs typeface="Arial" panose="020B0604020202020204" pitchFamily="34" charset="0"/>
              </a:endParaRPr>
            </a:p>
          </p:txBody>
        </p:sp>
        <p:sp>
          <p:nvSpPr>
            <p:cNvPr id="36885" name="Line 7"/>
            <p:cNvSpPr>
              <a:spLocks noChangeShapeType="1"/>
            </p:cNvSpPr>
            <p:nvPr/>
          </p:nvSpPr>
          <p:spPr bwMode="auto">
            <a:xfrm flipH="1">
              <a:off x="2079" y="3138"/>
              <a:ext cx="3516"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6886" name="Rectangle 8"/>
            <p:cNvSpPr>
              <a:spLocks noChangeArrowheads="1"/>
            </p:cNvSpPr>
            <p:nvPr/>
          </p:nvSpPr>
          <p:spPr bwMode="auto">
            <a:xfrm flipH="1">
              <a:off x="4672" y="2660"/>
              <a:ext cx="652" cy="362"/>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X-Windows</a:t>
              </a:r>
            </a:p>
          </p:txBody>
        </p:sp>
        <p:sp>
          <p:nvSpPr>
            <p:cNvPr id="36887" name="Rectangle 9"/>
            <p:cNvSpPr>
              <a:spLocks noChangeArrowheads="1"/>
            </p:cNvSpPr>
            <p:nvPr/>
          </p:nvSpPr>
          <p:spPr bwMode="auto">
            <a:xfrm flipH="1">
              <a:off x="4144" y="2172"/>
              <a:ext cx="670" cy="348"/>
            </a:xfrm>
            <a:prstGeom prst="rect">
              <a:avLst/>
            </a:prstGeom>
            <a:solidFill>
              <a:srgbClr val="33CCCC"/>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Application</a:t>
              </a:r>
            </a:p>
          </p:txBody>
        </p:sp>
        <p:sp>
          <p:nvSpPr>
            <p:cNvPr id="36888" name="Line 10"/>
            <p:cNvSpPr>
              <a:spLocks noChangeShapeType="1"/>
            </p:cNvSpPr>
            <p:nvPr/>
          </p:nvSpPr>
          <p:spPr bwMode="auto">
            <a:xfrm>
              <a:off x="4743" y="2520"/>
              <a:ext cx="106" cy="15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89" name="Line 11"/>
            <p:cNvSpPr>
              <a:spLocks noChangeShapeType="1"/>
            </p:cNvSpPr>
            <p:nvPr/>
          </p:nvSpPr>
          <p:spPr bwMode="auto">
            <a:xfrm flipH="1">
              <a:off x="4530" y="2520"/>
              <a:ext cx="0" cy="7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90" name="Line 12"/>
            <p:cNvSpPr>
              <a:spLocks noChangeShapeType="1"/>
            </p:cNvSpPr>
            <p:nvPr/>
          </p:nvSpPr>
          <p:spPr bwMode="auto">
            <a:xfrm flipH="1">
              <a:off x="4920" y="3022"/>
              <a:ext cx="0" cy="27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91" name="Rectangle 13"/>
            <p:cNvSpPr>
              <a:spLocks noChangeArrowheads="1"/>
            </p:cNvSpPr>
            <p:nvPr/>
          </p:nvSpPr>
          <p:spPr bwMode="auto">
            <a:xfrm flipH="1">
              <a:off x="2612" y="3292"/>
              <a:ext cx="2734" cy="155"/>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System Services</a:t>
              </a:r>
              <a:endParaRPr kumimoji="0" lang="en-US" altLang="en-US" sz="1600" b="1">
                <a:solidFill>
                  <a:schemeClr val="bg2"/>
                </a:solidFill>
                <a:latin typeface="Arial" panose="020B0604020202020204" pitchFamily="34" charset="0"/>
                <a:cs typeface="Arial" panose="020B0604020202020204" pitchFamily="34" charset="0"/>
              </a:endParaRPr>
            </a:p>
          </p:txBody>
        </p:sp>
        <p:sp>
          <p:nvSpPr>
            <p:cNvPr id="36892" name="Text Box 14"/>
            <p:cNvSpPr txBox="1">
              <a:spLocks noChangeArrowheads="1"/>
            </p:cNvSpPr>
            <p:nvPr/>
          </p:nvSpPr>
          <p:spPr bwMode="auto">
            <a:xfrm flipH="1">
              <a:off x="2034" y="300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a:latin typeface="Arial" panose="020B0604020202020204" pitchFamily="34" charset="0"/>
                  <a:cs typeface="Arial" panose="020B0604020202020204" pitchFamily="34" charset="0"/>
                </a:rPr>
                <a:t>User Mode</a:t>
              </a:r>
            </a:p>
            <a:p>
              <a:pPr>
                <a:spcBef>
                  <a:spcPct val="0"/>
                </a:spcBef>
                <a:buClrTx/>
                <a:buSzTx/>
                <a:buFontTx/>
                <a:buNone/>
              </a:pPr>
              <a:r>
                <a:rPr kumimoji="0" lang="en-US" altLang="en-US" sz="1200" b="1">
                  <a:latin typeface="Arial" panose="020B0604020202020204" pitchFamily="34" charset="0"/>
                  <a:cs typeface="Arial" panose="020B0604020202020204" pitchFamily="34" charset="0"/>
                </a:rPr>
                <a:t>Kernel Mode</a:t>
              </a:r>
              <a:endParaRPr kumimoji="0" lang="en-US" altLang="en-US" sz="1600" b="1">
                <a:latin typeface="Arial" panose="020B0604020202020204" pitchFamily="34" charset="0"/>
                <a:cs typeface="Arial" panose="020B0604020202020204" pitchFamily="34" charset="0"/>
              </a:endParaRPr>
            </a:p>
          </p:txBody>
        </p:sp>
        <p:sp>
          <p:nvSpPr>
            <p:cNvPr id="36893" name="Rectangle 15"/>
            <p:cNvSpPr>
              <a:spLocks noChangeArrowheads="1"/>
            </p:cNvSpPr>
            <p:nvPr/>
          </p:nvSpPr>
          <p:spPr bwMode="auto">
            <a:xfrm flipH="1">
              <a:off x="2612" y="3872"/>
              <a:ext cx="2734" cy="154"/>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Hardware Dependent Code</a:t>
              </a:r>
            </a:p>
          </p:txBody>
        </p:sp>
        <p:sp>
          <p:nvSpPr>
            <p:cNvPr id="36894" name="Text Box 16"/>
            <p:cNvSpPr txBox="1">
              <a:spLocks noChangeArrowheads="1"/>
            </p:cNvSpPr>
            <p:nvPr/>
          </p:nvSpPr>
          <p:spPr bwMode="auto">
            <a:xfrm flipH="1">
              <a:off x="3417" y="2453"/>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cs typeface="Arial" panose="020B0604020202020204" pitchFamily="34" charset="0"/>
                </a:rPr>
                <a:t>Linux</a:t>
              </a:r>
            </a:p>
          </p:txBody>
        </p:sp>
      </p:grpSp>
      <p:grpSp>
        <p:nvGrpSpPr>
          <p:cNvPr id="36868" name="Group 32"/>
          <p:cNvGrpSpPr>
            <a:grpSpLocks/>
          </p:cNvGrpSpPr>
          <p:nvPr/>
        </p:nvGrpSpPr>
        <p:grpSpPr bwMode="auto">
          <a:xfrm>
            <a:off x="1348233" y="1408908"/>
            <a:ext cx="5551488" cy="2828925"/>
            <a:chOff x="184" y="659"/>
            <a:chExt cx="3497" cy="1782"/>
          </a:xfrm>
        </p:grpSpPr>
        <p:grpSp>
          <p:nvGrpSpPr>
            <p:cNvPr id="36869" name="Group 18"/>
            <p:cNvGrpSpPr>
              <a:grpSpLocks/>
            </p:cNvGrpSpPr>
            <p:nvPr/>
          </p:nvGrpSpPr>
          <p:grpSpPr bwMode="auto">
            <a:xfrm>
              <a:off x="184" y="659"/>
              <a:ext cx="3497" cy="1782"/>
              <a:chOff x="459" y="1008"/>
              <a:chExt cx="4853" cy="2304"/>
            </a:xfrm>
          </p:grpSpPr>
          <p:sp>
            <p:nvSpPr>
              <p:cNvPr id="36871" name="Rectangle 19"/>
              <p:cNvSpPr>
                <a:spLocks noChangeArrowheads="1"/>
              </p:cNvSpPr>
              <p:nvPr/>
            </p:nvSpPr>
            <p:spPr bwMode="auto">
              <a:xfrm>
                <a:off x="1338" y="2400"/>
                <a:ext cx="3696" cy="720"/>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sz="2000">
                  <a:latin typeface="Arial" panose="020B0604020202020204" pitchFamily="34" charset="0"/>
                  <a:cs typeface="Arial" panose="020B0604020202020204" pitchFamily="34" charset="0"/>
                </a:endParaRPr>
              </a:p>
            </p:txBody>
          </p:sp>
          <p:sp>
            <p:nvSpPr>
              <p:cNvPr id="36872" name="Rectangle 20"/>
              <p:cNvSpPr>
                <a:spLocks noChangeArrowheads="1"/>
              </p:cNvSpPr>
              <p:nvPr/>
            </p:nvSpPr>
            <p:spPr bwMode="auto">
              <a:xfrm>
                <a:off x="1482" y="2640"/>
                <a:ext cx="576" cy="384"/>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Device </a:t>
                </a:r>
              </a:p>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Drivers</a:t>
                </a:r>
              </a:p>
            </p:txBody>
          </p:sp>
          <p:sp>
            <p:nvSpPr>
              <p:cNvPr id="36873" name="Text Box 21"/>
              <p:cNvSpPr txBox="1">
                <a:spLocks noChangeArrowheads="1"/>
              </p:cNvSpPr>
              <p:nvPr/>
            </p:nvSpPr>
            <p:spPr bwMode="auto">
              <a:xfrm>
                <a:off x="2153" y="2561"/>
                <a:ext cx="2750"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Process Management, </a:t>
                </a:r>
                <a:br>
                  <a:rPr kumimoji="0" lang="en-US" altLang="en-US" sz="1200" b="1" dirty="0">
                    <a:solidFill>
                      <a:schemeClr val="bg2"/>
                    </a:solidFill>
                    <a:latin typeface="Arial" panose="020B0604020202020204" pitchFamily="34" charset="0"/>
                    <a:cs typeface="Arial" panose="020B0604020202020204" pitchFamily="34" charset="0"/>
                  </a:rPr>
                </a:br>
                <a:r>
                  <a:rPr kumimoji="0" lang="en-US" altLang="en-US" sz="1200" b="1" dirty="0">
                    <a:solidFill>
                      <a:schemeClr val="bg2"/>
                    </a:solidFill>
                    <a:latin typeface="Arial" panose="020B0604020202020204" pitchFamily="34" charset="0"/>
                    <a:cs typeface="Arial" panose="020B0604020202020204" pitchFamily="34" charset="0"/>
                  </a:rPr>
                  <a:t>Memory Management, </a:t>
                </a:r>
              </a:p>
              <a:p>
                <a:pPr>
                  <a:spcBef>
                    <a:spcPct val="0"/>
                  </a:spcBef>
                  <a:buClrTx/>
                  <a:buSzTx/>
                  <a:buFontTx/>
                  <a:buNone/>
                </a:pPr>
                <a:r>
                  <a:rPr kumimoji="0" lang="en-US" altLang="en-US" sz="1200" b="1" dirty="0">
                    <a:solidFill>
                      <a:schemeClr val="bg2"/>
                    </a:solidFill>
                    <a:latin typeface="Arial" panose="020B0604020202020204" pitchFamily="34" charset="0"/>
                    <a:cs typeface="Arial" panose="020B0604020202020204" pitchFamily="34" charset="0"/>
                  </a:rPr>
                  <a:t>I/O Management, etc.</a:t>
                </a:r>
                <a:endParaRPr kumimoji="0" lang="en-US" altLang="en-US" sz="1600" b="1" dirty="0">
                  <a:solidFill>
                    <a:schemeClr val="bg2"/>
                  </a:solidFill>
                  <a:latin typeface="Arial" panose="020B0604020202020204" pitchFamily="34" charset="0"/>
                  <a:cs typeface="Arial" panose="020B0604020202020204" pitchFamily="34" charset="0"/>
                </a:endParaRPr>
              </a:p>
            </p:txBody>
          </p:sp>
          <p:sp>
            <p:nvSpPr>
              <p:cNvPr id="36874" name="Line 22"/>
              <p:cNvSpPr>
                <a:spLocks noChangeShapeType="1"/>
              </p:cNvSpPr>
              <p:nvPr/>
            </p:nvSpPr>
            <p:spPr bwMode="auto">
              <a:xfrm>
                <a:off x="474" y="2208"/>
                <a:ext cx="4752"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6875" name="Rectangle 23"/>
              <p:cNvSpPr>
                <a:spLocks noChangeArrowheads="1"/>
              </p:cNvSpPr>
              <p:nvPr/>
            </p:nvSpPr>
            <p:spPr bwMode="auto">
              <a:xfrm>
                <a:off x="459" y="2688"/>
                <a:ext cx="831" cy="432"/>
              </a:xfrm>
              <a:prstGeom prst="rect">
                <a:avLst/>
              </a:prstGeom>
              <a:solidFill>
                <a:schemeClr val="hlink"/>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Win32</a:t>
                </a:r>
              </a:p>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Windowing</a:t>
                </a:r>
              </a:p>
            </p:txBody>
          </p:sp>
          <p:sp>
            <p:nvSpPr>
              <p:cNvPr id="36876" name="Rectangle 24"/>
              <p:cNvSpPr>
                <a:spLocks noChangeArrowheads="1"/>
              </p:cNvSpPr>
              <p:nvPr/>
            </p:nvSpPr>
            <p:spPr bwMode="auto">
              <a:xfrm>
                <a:off x="1530" y="1008"/>
                <a:ext cx="836" cy="415"/>
              </a:xfrm>
              <a:prstGeom prst="rect">
                <a:avLst/>
              </a:prstGeom>
              <a:solidFill>
                <a:srgbClr val="33CCCC"/>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Application</a:t>
                </a:r>
              </a:p>
            </p:txBody>
          </p:sp>
          <p:sp>
            <p:nvSpPr>
              <p:cNvPr id="36877" name="Line 25"/>
              <p:cNvSpPr>
                <a:spLocks noChangeShapeType="1"/>
              </p:cNvSpPr>
              <p:nvPr/>
            </p:nvSpPr>
            <p:spPr bwMode="auto">
              <a:xfrm flipH="1">
                <a:off x="858" y="1440"/>
                <a:ext cx="816" cy="12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78" name="Line 26"/>
              <p:cNvSpPr>
                <a:spLocks noChangeShapeType="1"/>
              </p:cNvSpPr>
              <p:nvPr/>
            </p:nvSpPr>
            <p:spPr bwMode="auto">
              <a:xfrm>
                <a:off x="1818" y="1440"/>
                <a:ext cx="0"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6879" name="Rectangle 27"/>
              <p:cNvSpPr>
                <a:spLocks noChangeArrowheads="1"/>
              </p:cNvSpPr>
              <p:nvPr/>
            </p:nvSpPr>
            <p:spPr bwMode="auto">
              <a:xfrm>
                <a:off x="1338" y="2400"/>
                <a:ext cx="3696" cy="192"/>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System Services</a:t>
                </a:r>
                <a:endParaRPr kumimoji="0" lang="en-US" altLang="en-US" sz="1600" b="1">
                  <a:solidFill>
                    <a:schemeClr val="bg2"/>
                  </a:solidFill>
                  <a:latin typeface="Arial" panose="020B0604020202020204" pitchFamily="34" charset="0"/>
                  <a:cs typeface="Arial" panose="020B0604020202020204" pitchFamily="34" charset="0"/>
                </a:endParaRPr>
              </a:p>
            </p:txBody>
          </p:sp>
          <p:sp>
            <p:nvSpPr>
              <p:cNvPr id="36880" name="Text Box 28"/>
              <p:cNvSpPr txBox="1">
                <a:spLocks noChangeArrowheads="1"/>
              </p:cNvSpPr>
              <p:nvPr/>
            </p:nvSpPr>
            <p:spPr bwMode="auto">
              <a:xfrm>
                <a:off x="4352" y="2037"/>
                <a:ext cx="96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b="1">
                    <a:latin typeface="Arial" panose="020B0604020202020204" pitchFamily="34" charset="0"/>
                    <a:cs typeface="Arial" panose="020B0604020202020204" pitchFamily="34" charset="0"/>
                  </a:rPr>
                  <a:t>User Mode</a:t>
                </a:r>
              </a:p>
              <a:p>
                <a:pPr>
                  <a:spcBef>
                    <a:spcPct val="0"/>
                  </a:spcBef>
                  <a:buClrTx/>
                  <a:buSzTx/>
                  <a:buFontTx/>
                  <a:buNone/>
                </a:pPr>
                <a:r>
                  <a:rPr kumimoji="0" lang="en-US" altLang="en-US" sz="1200" b="1">
                    <a:latin typeface="Arial" panose="020B0604020202020204" pitchFamily="34" charset="0"/>
                    <a:cs typeface="Arial" panose="020B0604020202020204" pitchFamily="34" charset="0"/>
                  </a:rPr>
                  <a:t>Kernel Mode</a:t>
                </a:r>
                <a:endParaRPr kumimoji="0" lang="en-US" altLang="en-US" sz="1600" b="1">
                  <a:latin typeface="Arial" panose="020B0604020202020204" pitchFamily="34" charset="0"/>
                  <a:cs typeface="Arial" panose="020B0604020202020204" pitchFamily="34" charset="0"/>
                </a:endParaRPr>
              </a:p>
            </p:txBody>
          </p:sp>
          <p:sp>
            <p:nvSpPr>
              <p:cNvPr id="36881" name="Rectangle 29"/>
              <p:cNvSpPr>
                <a:spLocks noChangeArrowheads="1"/>
              </p:cNvSpPr>
              <p:nvPr/>
            </p:nvSpPr>
            <p:spPr bwMode="auto">
              <a:xfrm>
                <a:off x="1338" y="3120"/>
                <a:ext cx="3696" cy="192"/>
              </a:xfrm>
              <a:prstGeom prst="rect">
                <a:avLst/>
              </a:prstGeom>
              <a:solidFill>
                <a:srgbClr val="99CCFF"/>
              </a:solidFill>
              <a:ln w="25400">
                <a:solidFill>
                  <a:schemeClr val="bg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200" b="1">
                    <a:solidFill>
                      <a:schemeClr val="bg2"/>
                    </a:solidFill>
                    <a:latin typeface="Arial" panose="020B0604020202020204" pitchFamily="34" charset="0"/>
                    <a:cs typeface="Arial" panose="020B0604020202020204" pitchFamily="34" charset="0"/>
                  </a:rPr>
                  <a:t>Hardware Dependent Code</a:t>
                </a:r>
              </a:p>
            </p:txBody>
          </p:sp>
        </p:grpSp>
        <p:sp>
          <p:nvSpPr>
            <p:cNvPr id="36870" name="Text Box 30"/>
            <p:cNvSpPr txBox="1">
              <a:spLocks noChangeArrowheads="1"/>
            </p:cNvSpPr>
            <p:nvPr/>
          </p:nvSpPr>
          <p:spPr bwMode="auto">
            <a:xfrm flipH="1">
              <a:off x="1884" y="1006"/>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cs typeface="Arial" panose="020B0604020202020204" pitchFamily="34" charset="0"/>
                </a:rPr>
                <a:t>Windows</a:t>
              </a:r>
              <a:endParaRPr kumimoji="0" lang="en-US" altLang="en-US">
                <a:solidFill>
                  <a:schemeClr val="bg2"/>
                </a:solidFill>
                <a:latin typeface="Arial" panose="020B0604020202020204" pitchFamily="34" charset="0"/>
                <a:cs typeface="Arial" panose="020B0604020202020204" pitchFamily="34" charset="0"/>
              </a:endParaRPr>
            </a:p>
          </p:txBody>
        </p:sp>
      </p:grpSp>
      <p:sp>
        <p:nvSpPr>
          <p:cNvPr id="31" name="Footer Placeholder 1"/>
          <p:cNvSpPr txBox="1">
            <a:spLocks/>
          </p:cNvSpPr>
          <p:nvPr/>
        </p:nvSpPr>
        <p:spPr>
          <a:xfrm>
            <a:off x="2518472" y="6422828"/>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ITSC205 Operating Systems Internals. </a:t>
            </a:r>
          </a:p>
        </p:txBody>
      </p:sp>
    </p:spTree>
    <p:extLst>
      <p:ext uri="{BB962C8B-B14F-4D97-AF65-F5344CB8AC3E}">
        <p14:creationId xmlns:p14="http://schemas.microsoft.com/office/powerpoint/2010/main" val="226562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dirty="0"/>
              <a:t>Windows Architecture -Review </a:t>
            </a:r>
          </a:p>
        </p:txBody>
      </p:sp>
      <p:pic>
        <p:nvPicPr>
          <p:cNvPr id="655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3190" y="1436452"/>
            <a:ext cx="68961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txBox="1">
            <a:spLocks/>
          </p:cNvSpPr>
          <p:nvPr/>
        </p:nvSpPr>
        <p:spPr>
          <a:xfrm>
            <a:off x="3948321" y="6390216"/>
            <a:ext cx="506732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ITSC205 Operating Systems Internals. </a:t>
            </a:r>
          </a:p>
        </p:txBody>
      </p:sp>
    </p:spTree>
    <p:extLst>
      <p:ext uri="{BB962C8B-B14F-4D97-AF65-F5344CB8AC3E}">
        <p14:creationId xmlns:p14="http://schemas.microsoft.com/office/powerpoint/2010/main" val="137370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OS Attack Surface</a:t>
            </a:r>
          </a:p>
        </p:txBody>
      </p:sp>
      <p:sp>
        <p:nvSpPr>
          <p:cNvPr id="3" name="Content Placeholder 2"/>
          <p:cNvSpPr>
            <a:spLocks noGrp="1"/>
          </p:cNvSpPr>
          <p:nvPr>
            <p:ph idx="1"/>
          </p:nvPr>
        </p:nvSpPr>
        <p:spPr/>
        <p:txBody>
          <a:bodyPr/>
          <a:lstStyle/>
          <a:p>
            <a:r>
              <a:rPr lang="en-CA" dirty="0"/>
              <a:t>What are the entry points?</a:t>
            </a:r>
          </a:p>
        </p:txBody>
      </p:sp>
      <p:sp>
        <p:nvSpPr>
          <p:cNvPr id="4" name="Footer Placeholder 3"/>
          <p:cNvSpPr>
            <a:spLocks noGrp="1"/>
          </p:cNvSpPr>
          <p:nvPr>
            <p:ph type="ftr" sz="quarter" idx="11"/>
          </p:nvPr>
        </p:nvSpPr>
        <p:spPr/>
        <p:txBody>
          <a:bodyPr/>
          <a:lstStyle/>
          <a:p>
            <a:r>
              <a:rPr lang="en-US"/>
              <a:t>ITSC205 Operating Systems Internals. </a:t>
            </a: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548" y="2311032"/>
            <a:ext cx="7764904" cy="3865931"/>
          </a:xfrm>
          <a:prstGeom prst="rect">
            <a:avLst/>
          </a:prstGeom>
        </p:spPr>
      </p:pic>
    </p:spTree>
    <p:extLst>
      <p:ext uri="{BB962C8B-B14F-4D97-AF65-F5344CB8AC3E}">
        <p14:creationId xmlns:p14="http://schemas.microsoft.com/office/powerpoint/2010/main" val="16211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Surface</a:t>
            </a:r>
            <a:endParaRPr lang="en-CA" dirty="0"/>
          </a:p>
        </p:txBody>
      </p:sp>
      <p:sp>
        <p:nvSpPr>
          <p:cNvPr id="3" name="Content Placeholder 2"/>
          <p:cNvSpPr>
            <a:spLocks noGrp="1"/>
          </p:cNvSpPr>
          <p:nvPr>
            <p:ph idx="1"/>
          </p:nvPr>
        </p:nvSpPr>
        <p:spPr/>
        <p:txBody>
          <a:bodyPr/>
          <a:lstStyle/>
          <a:p>
            <a:r>
              <a:rPr lang="en-US" dirty="0"/>
              <a:t>Security at the OS level:</a:t>
            </a:r>
          </a:p>
          <a:p>
            <a:pPr lvl="1"/>
            <a:r>
              <a:rPr lang="en-US" dirty="0"/>
              <a:t>Authentication</a:t>
            </a:r>
          </a:p>
          <a:p>
            <a:pPr lvl="1"/>
            <a:r>
              <a:rPr lang="en-US" dirty="0"/>
              <a:t>Authorization</a:t>
            </a:r>
          </a:p>
          <a:p>
            <a:pPr lvl="1"/>
            <a:r>
              <a:rPr lang="en-US" dirty="0"/>
              <a:t>Audit</a:t>
            </a:r>
          </a:p>
          <a:p>
            <a:r>
              <a:rPr lang="en-US" dirty="0"/>
              <a:t>Mandatory and discretionary Access Controls</a:t>
            </a:r>
          </a:p>
          <a:p>
            <a:r>
              <a:rPr lang="en-US" dirty="0"/>
              <a:t>OS data protection</a:t>
            </a:r>
          </a:p>
          <a:p>
            <a:r>
              <a:rPr lang="en-US" dirty="0"/>
              <a:t>Complete mediation, tamper-proof, correctness</a:t>
            </a:r>
          </a:p>
          <a:p>
            <a:r>
              <a:rPr lang="en-US" dirty="0"/>
              <a:t>Trusted path</a:t>
            </a:r>
          </a:p>
        </p:txBody>
      </p:sp>
      <p:sp>
        <p:nvSpPr>
          <p:cNvPr id="4" name="Footer Placeholder 3"/>
          <p:cNvSpPr>
            <a:spLocks noGrp="1"/>
          </p:cNvSpPr>
          <p:nvPr>
            <p:ph type="ftr" sz="quarter" idx="11"/>
          </p:nvPr>
        </p:nvSpPr>
        <p:spPr/>
        <p:txBody>
          <a:bodyPr/>
          <a:lstStyle/>
          <a:p>
            <a:r>
              <a:rPr lang="en-US"/>
              <a:t>ITSC205 Operating Systems Internals. </a:t>
            </a:r>
          </a:p>
        </p:txBody>
      </p:sp>
    </p:spTree>
    <p:extLst>
      <p:ext uri="{BB962C8B-B14F-4D97-AF65-F5344CB8AC3E}">
        <p14:creationId xmlns:p14="http://schemas.microsoft.com/office/powerpoint/2010/main" val="39694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Vulnerability - Definition</a:t>
            </a:r>
          </a:p>
        </p:txBody>
      </p:sp>
      <p:sp>
        <p:nvSpPr>
          <p:cNvPr id="3" name="Content Placeholder 2"/>
          <p:cNvSpPr>
            <a:spLocks noGrp="1"/>
          </p:cNvSpPr>
          <p:nvPr>
            <p:ph idx="1"/>
          </p:nvPr>
        </p:nvSpPr>
        <p:spPr>
          <a:xfrm>
            <a:off x="838200" y="1688763"/>
            <a:ext cx="10515600" cy="4351338"/>
          </a:xfrm>
        </p:spPr>
        <p:txBody>
          <a:bodyPr>
            <a:normAutofit/>
          </a:bodyPr>
          <a:lstStyle/>
          <a:p>
            <a:r>
              <a:rPr lang="en-CA" dirty="0"/>
              <a:t>There are many definitions for vulnerability in the context of computer networks and systems. </a:t>
            </a:r>
          </a:p>
          <a:p>
            <a:r>
              <a:rPr lang="en-CA" dirty="0"/>
              <a:t>Software has bugs, bugs make software misbehave. No all bugs are exploitable, the ones that are exploitable are referred to as </a:t>
            </a:r>
            <a:r>
              <a:rPr lang="en-CA" dirty="0">
                <a:solidFill>
                  <a:srgbClr val="FF0000"/>
                </a:solidFill>
              </a:rPr>
              <a:t>vulnerabilities</a:t>
            </a:r>
            <a:r>
              <a:rPr lang="en-CA" dirty="0"/>
              <a:t> </a:t>
            </a:r>
          </a:p>
          <a:p>
            <a:r>
              <a:rPr lang="en-CA" dirty="0"/>
              <a:t>Vulnerability is a weakness in a system, either by design, configuration or process that can be exploitable</a:t>
            </a:r>
          </a:p>
          <a:p>
            <a:pPr marL="0" indent="0">
              <a:buNone/>
            </a:pPr>
            <a:r>
              <a:rPr lang="en-CA" i="1" dirty="0"/>
              <a:t>  (Source: ISO/IEC 30111:2013)</a:t>
            </a:r>
          </a:p>
          <a:p>
            <a:r>
              <a:rPr lang="en-CA" dirty="0"/>
              <a:t>Definition </a:t>
            </a:r>
            <a:r>
              <a:rPr lang="en-CA" dirty="0">
                <a:hlinkClick r:id="rId3"/>
              </a:rPr>
              <a:t>https://nvd.nist.gov/vuln</a:t>
            </a:r>
            <a:endParaRPr lang="en-CA" dirty="0"/>
          </a:p>
        </p:txBody>
      </p:sp>
      <p:sp>
        <p:nvSpPr>
          <p:cNvPr id="4" name="Footer Placeholder 3"/>
          <p:cNvSpPr>
            <a:spLocks noGrp="1"/>
          </p:cNvSpPr>
          <p:nvPr>
            <p:ph type="ftr" sz="quarter" idx="11"/>
          </p:nvPr>
        </p:nvSpPr>
        <p:spPr/>
        <p:txBody>
          <a:bodyPr/>
          <a:lstStyle/>
          <a:p>
            <a:r>
              <a:rPr lang="en-US"/>
              <a:t>ITSC304 Operating Systems Exploitation.</a:t>
            </a:r>
          </a:p>
        </p:txBody>
      </p:sp>
    </p:spTree>
    <p:extLst>
      <p:ext uri="{BB962C8B-B14F-4D97-AF65-F5344CB8AC3E}">
        <p14:creationId xmlns:p14="http://schemas.microsoft.com/office/powerpoint/2010/main" val="1483115926"/>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10658</TotalTime>
  <Words>3643</Words>
  <Application>Microsoft Office PowerPoint</Application>
  <PresentationFormat>Widescreen</PresentationFormat>
  <Paragraphs>395</Paragraphs>
  <Slides>44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MS PGothic</vt:lpstr>
      <vt:lpstr>Arial</vt:lpstr>
      <vt:lpstr>Calibri</vt:lpstr>
      <vt:lpstr>Times New Roman</vt:lpstr>
      <vt:lpstr>Verdana</vt:lpstr>
      <vt:lpstr>Wingdings</vt:lpstr>
      <vt:lpstr>Office Theme</vt:lpstr>
      <vt:lpstr>Operating Systems Vulnerabilities Exploitation Basics</vt:lpstr>
      <vt:lpstr>Module Objectives </vt:lpstr>
      <vt:lpstr>OS Components -Review</vt:lpstr>
      <vt:lpstr>Kernel-Mode vs User-Mode</vt:lpstr>
      <vt:lpstr>Kernel Architectures</vt:lpstr>
      <vt:lpstr>Windows Architecture -Review </vt:lpstr>
      <vt:lpstr>OS Attack Surface</vt:lpstr>
      <vt:lpstr>Attack Surface</vt:lpstr>
      <vt:lpstr>Vulnerability - Definition</vt:lpstr>
      <vt:lpstr>What can make a system vulnerable?</vt:lpstr>
      <vt:lpstr>Programmer errors</vt:lpstr>
      <vt:lpstr>OpenSSH and off-by-one error</vt:lpstr>
      <vt:lpstr>Vulnerabilities Database</vt:lpstr>
      <vt:lpstr>Vulnerability Scoring Systems </vt:lpstr>
      <vt:lpstr>Common Weakness Enumeration-CWE</vt:lpstr>
      <vt:lpstr>CWE e.g.</vt:lpstr>
      <vt:lpstr>CVSS 3.x Vulnerability Severity</vt:lpstr>
      <vt:lpstr>CVSS 3.x Vulnerability Severity</vt:lpstr>
      <vt:lpstr>CVSS Metrics</vt:lpstr>
      <vt:lpstr>CVSS Metrics</vt:lpstr>
      <vt:lpstr>CVSS Metrics</vt:lpstr>
      <vt:lpstr>CVSS Metrics</vt:lpstr>
      <vt:lpstr>CVSS Metrics</vt:lpstr>
      <vt:lpstr>CVSS Metrics</vt:lpstr>
      <vt:lpstr>Vulnerability Search e.g.</vt:lpstr>
      <vt:lpstr>What is an exploit ? </vt:lpstr>
      <vt:lpstr>How exploits and exploit kits work? </vt:lpstr>
      <vt:lpstr>Why study exploits?</vt:lpstr>
      <vt:lpstr>Exploitation</vt:lpstr>
      <vt:lpstr>Exploitation Classification</vt:lpstr>
      <vt:lpstr>Exploits</vt:lpstr>
      <vt:lpstr>ATTACK FRAMEWORKS</vt:lpstr>
      <vt:lpstr>Attacks e.g.</vt:lpstr>
      <vt:lpstr>Pen Testing Tool- Metasploit Framework (MSF)</vt:lpstr>
      <vt:lpstr>Metasploit Framework (MSF) Modules</vt:lpstr>
      <vt:lpstr>Steps to Exploit a target using MSF</vt:lpstr>
      <vt:lpstr>Metasploit search command</vt:lpstr>
      <vt:lpstr> Payloads Stager and Stage</vt:lpstr>
      <vt:lpstr>Linux –Kali Metasploit</vt:lpstr>
      <vt:lpstr>Vulnerability and Exploit Tools</vt:lpstr>
      <vt:lpstr>Microsoft Security Bulletins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215</cp:revision>
  <dcterms:created xsi:type="dcterms:W3CDTF">2016-04-05T14:17:30Z</dcterms:created>
  <dcterms:modified xsi:type="dcterms:W3CDTF">2022-01-06T22:59:30Z</dcterms:modified>
</cp:coreProperties>
</file>