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8" r:id="rId2"/>
    <p:sldId id="280" r:id="rId3"/>
    <p:sldId id="275" r:id="rId4"/>
    <p:sldId id="283" r:id="rId5"/>
    <p:sldId id="284" r:id="rId6"/>
    <p:sldId id="281" r:id="rId7"/>
    <p:sldId id="313" r:id="rId8"/>
    <p:sldId id="263" r:id="rId9"/>
    <p:sldId id="298" r:id="rId10"/>
    <p:sldId id="286" r:id="rId11"/>
    <p:sldId id="282" r:id="rId12"/>
    <p:sldId id="272" r:id="rId13"/>
    <p:sldId id="287" r:id="rId14"/>
    <p:sldId id="260" r:id="rId15"/>
    <p:sldId id="279" r:id="rId16"/>
    <p:sldId id="274" r:id="rId17"/>
    <p:sldId id="267" r:id="rId18"/>
    <p:sldId id="261" r:id="rId19"/>
    <p:sldId id="289" r:id="rId20"/>
    <p:sldId id="290" r:id="rId21"/>
    <p:sldId id="264" r:id="rId22"/>
    <p:sldId id="291" r:id="rId23"/>
    <p:sldId id="285" r:id="rId24"/>
    <p:sldId id="292" r:id="rId25"/>
    <p:sldId id="293" r:id="rId26"/>
    <p:sldId id="277" r:id="rId27"/>
    <p:sldId id="295" r:id="rId28"/>
    <p:sldId id="268" r:id="rId29"/>
    <p:sldId id="266" r:id="rId30"/>
    <p:sldId id="265" r:id="rId31"/>
    <p:sldId id="316" r:id="rId32"/>
    <p:sldId id="297" r:id="rId33"/>
    <p:sldId id="299" r:id="rId34"/>
    <p:sldId id="300" r:id="rId35"/>
    <p:sldId id="308" r:id="rId36"/>
    <p:sldId id="301" r:id="rId37"/>
    <p:sldId id="302" r:id="rId38"/>
    <p:sldId id="303" r:id="rId39"/>
    <p:sldId id="304" r:id="rId40"/>
    <p:sldId id="305" r:id="rId41"/>
    <p:sldId id="306" r:id="rId42"/>
    <p:sldId id="310" r:id="rId43"/>
    <p:sldId id="311" r:id="rId44"/>
    <p:sldId id="312" r:id="rId45"/>
    <p:sldId id="294" r:id="rId46"/>
    <p:sldId id="315" r:id="rId47"/>
    <p:sldId id="314" r:id="rId48"/>
    <p:sldId id="309" r:id="rId49"/>
    <p:sldId id="2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66362" autoAdjust="0"/>
  </p:normalViewPr>
  <p:slideViewPr>
    <p:cSldViewPr snapToGrid="0" snapToObjects="1" showGuides="1">
      <p:cViewPr varScale="1">
        <p:scale>
          <a:sx n="74" d="100"/>
          <a:sy n="74" d="100"/>
        </p:scale>
        <p:origin x="6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2020-02-19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290777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eaLnBrk="0" hangingPunct="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46373A7-9570-4944-9514-46813FC56495}" type="slidenum">
              <a:rPr lang="en-US" altLang="en-US"/>
              <a:pPr>
                <a:spcBef>
                  <a:spcPct val="0"/>
                </a:spcBef>
              </a:pPr>
              <a:t>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095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8CBB9127-BF67-43C4-856E-568D1929EC9E}" type="datetime1">
              <a:rPr lang="en-US" smtClean="0"/>
              <a:t>2/19/2020</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ITSC304 Operating Systems Exploitation.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735E2F4A-5572-4694-B5F1-BDB3962233A0}" type="datetime1">
              <a:rPr lang="en-US" smtClean="0"/>
              <a:t>2/19/2020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7351B3B-68B6-4A86-878F-4C7A5671BFE4}" type="datetime1">
              <a:rPr lang="en-US" smtClean="0"/>
              <a:t>2/19/2020</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ITSC304 Operating Systems Exploitation.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EAAEC908-85FD-4A1D-BCBB-CE38B718E4AF}" type="datetime1">
              <a:rPr lang="en-US" smtClean="0"/>
              <a:t>2/19/2020</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ITSC304 Operating Systems Exploitation. </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offensive-security.com/metasploit-unleashed/payloads/"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www.exploit-db.com/shellcodes/47290"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www.exploit-db.com/shellcodes/" TargetMode="External"/><Relationship Id="rId2" Type="http://schemas.openxmlformats.org/officeDocument/2006/relationships/hyperlink" Target="https://blog.packagecloud.io/eng/2016/04/05/the-definitive-guide-to-linux-system-calls" TargetMode="External"/><Relationship Id="rId1" Type="http://schemas.openxmlformats.org/officeDocument/2006/relationships/slideLayout" Target="../slideLayouts/slideLayout3.xml"/><Relationship Id="rId4" Type="http://schemas.openxmlformats.org/officeDocument/2006/relationships/hyperlink" Target="https://www.offensive-security.com/metasploit-unleash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j00ru.vexillium.org/syscalls/nt/64/"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Shellcode and Exploits</a:t>
            </a:r>
            <a:endParaRPr lang="en-US" dirty="0"/>
          </a:p>
        </p:txBody>
      </p:sp>
      <p:sp>
        <p:nvSpPr>
          <p:cNvPr id="3" name="Subtitle 2"/>
          <p:cNvSpPr>
            <a:spLocks noGrp="1"/>
          </p:cNvSpPr>
          <p:nvPr>
            <p:ph type="subTitle" idx="1"/>
          </p:nvPr>
        </p:nvSpPr>
        <p:spPr/>
        <p:txBody>
          <a:bodyPr/>
          <a:lstStyle/>
          <a:p>
            <a:r>
              <a:rPr lang="en-US" dirty="0"/>
              <a:t>Module </a:t>
            </a:r>
            <a:r>
              <a:rPr lang="en-US" dirty="0" smtClean="0"/>
              <a:t>2</a:t>
            </a:r>
            <a:endParaRPr lang="en-US" dirty="0"/>
          </a:p>
          <a:p>
            <a:r>
              <a:rPr lang="en-US" dirty="0" smtClean="0"/>
              <a:t>ITSC304</a:t>
            </a:r>
          </a:p>
          <a:p>
            <a:r>
              <a:rPr lang="en-US" dirty="0" smtClean="0"/>
              <a:t>Operating Systems Exploitation</a:t>
            </a:r>
          </a:p>
        </p:txBody>
      </p:sp>
      <p:sp>
        <p:nvSpPr>
          <p:cNvPr id="5" name="Footer Placeholder 4"/>
          <p:cNvSpPr>
            <a:spLocks noGrp="1"/>
          </p:cNvSpPr>
          <p:nvPr>
            <p:ph type="ftr" sz="quarter" idx="11"/>
          </p:nvPr>
        </p:nvSpPr>
        <p:spPr/>
        <p:txBody>
          <a:bodyPr/>
          <a:lstStyle/>
          <a:p>
            <a:r>
              <a:rPr lang="en-US" smtClean="0"/>
              <a:t>ITSC304 Operating Systems Exploitation. </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Memory Address space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6" name="Picture 5"/>
          <p:cNvPicPr>
            <a:picLocks noChangeAspect="1"/>
          </p:cNvPicPr>
          <p:nvPr/>
        </p:nvPicPr>
        <p:blipFill>
          <a:blip r:embed="rId2"/>
          <a:stretch>
            <a:fillRect/>
          </a:stretch>
        </p:blipFill>
        <p:spPr>
          <a:xfrm>
            <a:off x="3365694" y="1384305"/>
            <a:ext cx="4533333" cy="4733333"/>
          </a:xfrm>
          <a:prstGeom prst="rect">
            <a:avLst/>
          </a:prstGeom>
        </p:spPr>
      </p:pic>
    </p:spTree>
    <p:extLst>
      <p:ext uri="{BB962C8B-B14F-4D97-AF65-F5344CB8AC3E}">
        <p14:creationId xmlns:p14="http://schemas.microsoft.com/office/powerpoint/2010/main" val="395589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1325563"/>
          </a:xfrm>
        </p:spPr>
        <p:txBody>
          <a:bodyPr/>
          <a:lstStyle/>
          <a:p>
            <a:r>
              <a:rPr lang="en-CA" dirty="0" smtClean="0"/>
              <a:t>Assembly </a:t>
            </a:r>
            <a:endParaRPr lang="en-CA" dirty="0"/>
          </a:p>
        </p:txBody>
      </p:sp>
      <p:sp>
        <p:nvSpPr>
          <p:cNvPr id="3" name="Content Placeholder 2"/>
          <p:cNvSpPr>
            <a:spLocks noGrp="1"/>
          </p:cNvSpPr>
          <p:nvPr>
            <p:ph idx="1"/>
          </p:nvPr>
        </p:nvSpPr>
        <p:spPr>
          <a:xfrm>
            <a:off x="838200" y="1536141"/>
            <a:ext cx="10515600" cy="4351338"/>
          </a:xfrm>
        </p:spPr>
        <p:txBody>
          <a:bodyPr/>
          <a:lstStyle/>
          <a:p>
            <a:pPr marL="0" indent="0">
              <a:buNone/>
            </a:pPr>
            <a:r>
              <a:rPr lang="en-CA" dirty="0"/>
              <a:t>g</a:t>
            </a:r>
            <a:r>
              <a:rPr lang="en-CA" dirty="0" smtClean="0"/>
              <a:t>lobal_ start</a:t>
            </a:r>
          </a:p>
          <a:p>
            <a:pPr marL="0" indent="0">
              <a:buNone/>
            </a:pPr>
            <a:r>
              <a:rPr lang="en-CA" dirty="0"/>
              <a:t>s</a:t>
            </a:r>
            <a:r>
              <a:rPr lang="en-CA" dirty="0" smtClean="0"/>
              <a:t>ection  .text</a:t>
            </a:r>
          </a:p>
          <a:p>
            <a:pPr marL="0" indent="0">
              <a:buNone/>
            </a:pPr>
            <a:r>
              <a:rPr lang="en-CA" dirty="0" smtClean="0"/>
              <a:t>_start:</a:t>
            </a:r>
          </a:p>
          <a:p>
            <a:pPr marL="0" indent="0">
              <a:buNone/>
            </a:pPr>
            <a:r>
              <a:rPr lang="en-CA" dirty="0" smtClean="0"/>
              <a:t>          </a:t>
            </a:r>
            <a:r>
              <a:rPr lang="en-CA" dirty="0" smtClean="0">
                <a:solidFill>
                  <a:srgbClr val="C00000"/>
                </a:solidFill>
              </a:rPr>
              <a:t>Executable code</a:t>
            </a:r>
          </a:p>
          <a:p>
            <a:pPr marL="0" indent="0">
              <a:buNone/>
            </a:pPr>
            <a:r>
              <a:rPr lang="en-CA" dirty="0"/>
              <a:t>s</a:t>
            </a:r>
            <a:r>
              <a:rPr lang="en-CA" dirty="0" smtClean="0"/>
              <a:t>ection .data</a:t>
            </a:r>
          </a:p>
          <a:p>
            <a:pPr marL="0" indent="0">
              <a:buNone/>
            </a:pPr>
            <a:r>
              <a:rPr lang="en-CA" dirty="0" smtClean="0"/>
              <a:t>          </a:t>
            </a:r>
            <a:r>
              <a:rPr lang="en-CA" dirty="0" smtClean="0">
                <a:solidFill>
                  <a:srgbClr val="C00000"/>
                </a:solidFill>
              </a:rPr>
              <a:t>Variables</a:t>
            </a:r>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121170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Recognizing C code in Assembly</a:t>
            </a:r>
            <a:endParaRPr lang="en-CA" dirty="0"/>
          </a:p>
        </p:txBody>
      </p:sp>
      <p:sp>
        <p:nvSpPr>
          <p:cNvPr id="3" name="Content Placeholder 2"/>
          <p:cNvSpPr>
            <a:spLocks noGrp="1"/>
          </p:cNvSpPr>
          <p:nvPr>
            <p:ph idx="1"/>
          </p:nvPr>
        </p:nvSpPr>
        <p:spPr/>
        <p:txBody>
          <a:bodyPr/>
          <a:lstStyle/>
          <a:p>
            <a:pPr marL="0" indent="0">
              <a:buNone/>
            </a:pP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990975" y="1612372"/>
            <a:ext cx="7171428" cy="4485714"/>
          </a:xfrm>
          <a:prstGeom prst="rect">
            <a:avLst/>
          </a:prstGeom>
        </p:spPr>
      </p:pic>
      <p:sp>
        <p:nvSpPr>
          <p:cNvPr id="6" name="TextBox 5"/>
          <p:cNvSpPr txBox="1"/>
          <p:nvPr/>
        </p:nvSpPr>
        <p:spPr>
          <a:xfrm>
            <a:off x="8518174" y="1707320"/>
            <a:ext cx="3270552" cy="3170099"/>
          </a:xfrm>
          <a:prstGeom prst="rect">
            <a:avLst/>
          </a:prstGeom>
          <a:noFill/>
        </p:spPr>
        <p:txBody>
          <a:bodyPr wrap="square" rtlCol="0">
            <a:spAutoFit/>
          </a:bodyPr>
          <a:lstStyle/>
          <a:p>
            <a:r>
              <a:rPr lang="en-CA" sz="2000" b="1" dirty="0" err="1" smtClean="0"/>
              <a:t>gdb</a:t>
            </a:r>
            <a:r>
              <a:rPr lang="en-CA" sz="2000" b="1" dirty="0" smtClean="0"/>
              <a:t>   ./</a:t>
            </a:r>
            <a:r>
              <a:rPr lang="en-CA" sz="2000" b="1" dirty="0" err="1" smtClean="0"/>
              <a:t>a.out</a:t>
            </a:r>
            <a:endParaRPr lang="en-CA" sz="2000" b="1" dirty="0" smtClean="0"/>
          </a:p>
          <a:p>
            <a:r>
              <a:rPr lang="en-CA" sz="2000" b="1" dirty="0"/>
              <a:t>s</a:t>
            </a:r>
            <a:r>
              <a:rPr lang="en-CA" sz="2000" b="1" dirty="0" smtClean="0"/>
              <a:t>et disassembly-flavour intel</a:t>
            </a:r>
          </a:p>
          <a:p>
            <a:r>
              <a:rPr lang="en-CA" sz="2000" b="1" dirty="0" smtClean="0"/>
              <a:t>break main</a:t>
            </a:r>
          </a:p>
          <a:p>
            <a:r>
              <a:rPr lang="en-CA" sz="2000" b="1" dirty="0" smtClean="0"/>
              <a:t>break </a:t>
            </a:r>
            <a:r>
              <a:rPr lang="en-CA" sz="2000" b="1" dirty="0" err="1" smtClean="0"/>
              <a:t>execve</a:t>
            </a:r>
            <a:endParaRPr lang="en-CA" sz="2000" b="1" dirty="0" smtClean="0"/>
          </a:p>
          <a:p>
            <a:r>
              <a:rPr lang="en-CA" sz="2000" b="1" dirty="0" smtClean="0"/>
              <a:t>run</a:t>
            </a:r>
          </a:p>
          <a:p>
            <a:r>
              <a:rPr lang="en-CA" sz="2000" b="1" dirty="0"/>
              <a:t>l</a:t>
            </a:r>
            <a:r>
              <a:rPr lang="en-CA" sz="2000" b="1" dirty="0" smtClean="0"/>
              <a:t>ist</a:t>
            </a:r>
          </a:p>
          <a:p>
            <a:r>
              <a:rPr lang="en-CA" sz="2000" b="1" dirty="0"/>
              <a:t>l</a:t>
            </a:r>
            <a:r>
              <a:rPr lang="en-CA" sz="2000" b="1" dirty="0" smtClean="0"/>
              <a:t>ayout n</a:t>
            </a:r>
          </a:p>
          <a:p>
            <a:r>
              <a:rPr lang="en-CA" sz="2000" b="1" dirty="0"/>
              <a:t>l</a:t>
            </a:r>
            <a:r>
              <a:rPr lang="en-CA" sz="2000" b="1" dirty="0" smtClean="0"/>
              <a:t>ayout n</a:t>
            </a:r>
          </a:p>
          <a:p>
            <a:r>
              <a:rPr lang="en-CA" sz="2000" b="1" dirty="0" err="1"/>
              <a:t>s</a:t>
            </a:r>
            <a:r>
              <a:rPr lang="en-CA" sz="2000" b="1" dirty="0" err="1" smtClean="0"/>
              <a:t>tepi</a:t>
            </a:r>
            <a:endParaRPr lang="en-CA" sz="2000" b="1" dirty="0" smtClean="0"/>
          </a:p>
          <a:p>
            <a:r>
              <a:rPr lang="en-CA" sz="2000" b="1" dirty="0" err="1" smtClean="0"/>
              <a:t>stepi</a:t>
            </a:r>
            <a:endParaRPr lang="en-CA" sz="2000" b="1" dirty="0" smtClean="0"/>
          </a:p>
        </p:txBody>
      </p:sp>
    </p:spTree>
    <p:extLst>
      <p:ext uri="{BB962C8B-B14F-4D97-AF65-F5344CB8AC3E}">
        <p14:creationId xmlns:p14="http://schemas.microsoft.com/office/powerpoint/2010/main" val="329686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e.g</a:t>
            </a:r>
            <a:r>
              <a:rPr lang="en-CA" dirty="0" smtClean="0"/>
              <a:t> Exit() system call</a:t>
            </a:r>
            <a:endParaRPr lang="en-CA"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CA" dirty="0" smtClean="0"/>
              <a:t>If we want to exit a program, exit() system call is required.</a:t>
            </a:r>
          </a:p>
          <a:p>
            <a:pPr marL="0" indent="0">
              <a:buNone/>
            </a:pPr>
            <a:r>
              <a:rPr lang="en-CA" dirty="0" smtClean="0"/>
              <a:t> 1. Find system call number in </a:t>
            </a:r>
            <a:r>
              <a:rPr lang="en-CA" b="1" dirty="0" smtClean="0"/>
              <a:t>unistd_64.h</a:t>
            </a:r>
          </a:p>
          <a:p>
            <a:pPr marL="0" indent="0">
              <a:buNone/>
            </a:pPr>
            <a:r>
              <a:rPr lang="en-CA" dirty="0"/>
              <a:t> </a:t>
            </a:r>
            <a:r>
              <a:rPr lang="en-CA" dirty="0" smtClean="0"/>
              <a:t>2. Verify arguments required by exit() - </a:t>
            </a:r>
            <a:r>
              <a:rPr lang="en-CA" b="1" dirty="0" smtClean="0"/>
              <a:t>man 2 exit</a:t>
            </a:r>
          </a:p>
          <a:p>
            <a:pPr marL="0" indent="0">
              <a:buNone/>
            </a:pPr>
            <a:r>
              <a:rPr lang="en-CA" dirty="0"/>
              <a:t> </a:t>
            </a:r>
            <a:r>
              <a:rPr lang="en-CA" dirty="0" smtClean="0"/>
              <a:t>3. Assembly code:</a:t>
            </a:r>
          </a:p>
          <a:p>
            <a:pPr marL="0" indent="0">
              <a:buNone/>
            </a:pPr>
            <a:r>
              <a:rPr lang="en-CA" dirty="0"/>
              <a:t> </a:t>
            </a:r>
            <a:r>
              <a:rPr lang="en-CA" dirty="0" smtClean="0"/>
              <a:t>    </a:t>
            </a:r>
            <a:r>
              <a:rPr lang="en-CA" dirty="0"/>
              <a:t>global_ start</a:t>
            </a:r>
          </a:p>
          <a:p>
            <a:pPr marL="0" indent="0">
              <a:buNone/>
            </a:pPr>
            <a:r>
              <a:rPr lang="en-CA" dirty="0" smtClean="0"/>
              <a:t>     section  </a:t>
            </a:r>
            <a:r>
              <a:rPr lang="en-CA" dirty="0"/>
              <a:t>.text</a:t>
            </a:r>
          </a:p>
          <a:p>
            <a:pPr marL="0" indent="0">
              <a:buNone/>
            </a:pPr>
            <a:r>
              <a:rPr lang="en-CA" dirty="0" smtClean="0"/>
              <a:t>     _</a:t>
            </a:r>
            <a:r>
              <a:rPr lang="en-CA" dirty="0"/>
              <a:t>start:</a:t>
            </a:r>
          </a:p>
          <a:p>
            <a:pPr marL="0" indent="0">
              <a:buNone/>
            </a:pPr>
            <a:r>
              <a:rPr lang="en-CA" dirty="0" smtClean="0"/>
              <a:t>        </a:t>
            </a:r>
            <a:r>
              <a:rPr lang="en-CA" dirty="0" err="1" smtClean="0"/>
              <a:t>mov</a:t>
            </a:r>
            <a:r>
              <a:rPr lang="en-CA" dirty="0" smtClean="0"/>
              <a:t> </a:t>
            </a:r>
            <a:r>
              <a:rPr lang="en-CA" dirty="0" err="1" smtClean="0"/>
              <a:t>rax</a:t>
            </a:r>
            <a:r>
              <a:rPr lang="en-CA" dirty="0" smtClean="0"/>
              <a:t>, 60     syscall number</a:t>
            </a:r>
          </a:p>
          <a:p>
            <a:pPr marL="0" indent="0">
              <a:buNone/>
            </a:pPr>
            <a:r>
              <a:rPr lang="en-CA" dirty="0"/>
              <a:t> </a:t>
            </a:r>
            <a:r>
              <a:rPr lang="en-CA" dirty="0" smtClean="0"/>
              <a:t>       </a:t>
            </a:r>
            <a:r>
              <a:rPr lang="en-CA" dirty="0" err="1" smtClean="0"/>
              <a:t>mov</a:t>
            </a:r>
            <a:r>
              <a:rPr lang="en-CA" dirty="0" smtClean="0"/>
              <a:t> </a:t>
            </a:r>
            <a:r>
              <a:rPr lang="en-CA" dirty="0" err="1" smtClean="0"/>
              <a:t>rdi</a:t>
            </a:r>
            <a:r>
              <a:rPr lang="en-CA" dirty="0" smtClean="0"/>
              <a:t>, 0        exit status</a:t>
            </a:r>
          </a:p>
          <a:p>
            <a:pPr marL="0" indent="0">
              <a:buNone/>
            </a:pPr>
            <a:r>
              <a:rPr lang="en-CA" dirty="0"/>
              <a:t> </a:t>
            </a:r>
            <a:r>
              <a:rPr lang="en-CA" dirty="0" smtClean="0"/>
              <a:t>       syscall</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292924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Shellcode</a:t>
            </a:r>
            <a:endParaRPr lang="en-CA" dirty="0"/>
          </a:p>
        </p:txBody>
      </p:sp>
      <p:sp>
        <p:nvSpPr>
          <p:cNvPr id="3" name="Content Placeholder 2"/>
          <p:cNvSpPr>
            <a:spLocks noGrp="1"/>
          </p:cNvSpPr>
          <p:nvPr>
            <p:ph idx="1"/>
          </p:nvPr>
        </p:nvSpPr>
        <p:spPr>
          <a:xfrm>
            <a:off x="838200" y="1533795"/>
            <a:ext cx="10515600" cy="4351338"/>
          </a:xfrm>
        </p:spPr>
        <p:txBody>
          <a:bodyPr>
            <a:normAutofit/>
          </a:bodyPr>
          <a:lstStyle/>
          <a:p>
            <a:r>
              <a:rPr lang="en-CA" dirty="0" smtClean="0"/>
              <a:t>Shellcode -A string make from opcode (machine code) that can be used as payload in exploitations of software vulnerability</a:t>
            </a:r>
            <a:r>
              <a:rPr lang="en-CA" dirty="0"/>
              <a:t>. </a:t>
            </a:r>
            <a:endParaRPr lang="en-CA" dirty="0" smtClean="0"/>
          </a:p>
          <a:p>
            <a:r>
              <a:rPr lang="en-CA" dirty="0" smtClean="0"/>
              <a:t>Initial </a:t>
            </a:r>
            <a:r>
              <a:rPr lang="en-CA" dirty="0"/>
              <a:t>purpose was to spawn a root shell </a:t>
            </a:r>
          </a:p>
          <a:p>
            <a:r>
              <a:rPr lang="en-CA" dirty="0" smtClean="0"/>
              <a:t>It </a:t>
            </a:r>
            <a:r>
              <a:rPr lang="en-US" dirty="0" smtClean="0"/>
              <a:t>can </a:t>
            </a:r>
            <a:r>
              <a:rPr lang="en-US" dirty="0"/>
              <a:t>be injected in stack overflow </a:t>
            </a:r>
            <a:r>
              <a:rPr lang="en-US" dirty="0" smtClean="0"/>
              <a:t>attacks. </a:t>
            </a:r>
            <a:endParaRPr lang="en-CA" dirty="0"/>
          </a:p>
          <a:p>
            <a:r>
              <a:rPr lang="en-CA" dirty="0"/>
              <a:t>In order for Shellcode to work:</a:t>
            </a:r>
          </a:p>
          <a:p>
            <a:pPr lvl="1"/>
            <a:r>
              <a:rPr lang="en-CA" dirty="0"/>
              <a:t>Remove (clean shellcode) bad characters such as NULL </a:t>
            </a:r>
          </a:p>
          <a:p>
            <a:pPr lvl="1"/>
            <a:r>
              <a:rPr lang="en-CA" dirty="0"/>
              <a:t>Avoid using hardcoded in assembly </a:t>
            </a:r>
          </a:p>
          <a:p>
            <a:pPr marL="0" indent="0">
              <a:buNone/>
            </a:pPr>
            <a:r>
              <a:rPr lang="en-CA" dirty="0"/>
              <a:t> </a:t>
            </a:r>
          </a:p>
          <a:p>
            <a:pPr marL="0" indent="0">
              <a:buNone/>
            </a:pPr>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409876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Shellcode steps</a:t>
            </a:r>
            <a:endParaRPr lang="en-CA" dirty="0"/>
          </a:p>
        </p:txBody>
      </p:sp>
      <p:sp>
        <p:nvSpPr>
          <p:cNvPr id="3" name="Content Placeholder 2"/>
          <p:cNvSpPr>
            <a:spLocks noGrp="1"/>
          </p:cNvSpPr>
          <p:nvPr>
            <p:ph idx="1"/>
          </p:nvPr>
        </p:nvSpPr>
        <p:spPr/>
        <p:txBody>
          <a:bodyPr>
            <a:normAutofit/>
          </a:bodyPr>
          <a:lstStyle/>
          <a:p>
            <a:r>
              <a:rPr lang="en-CA" dirty="0" smtClean="0"/>
              <a:t>Write desire shellcode in high level language</a:t>
            </a:r>
          </a:p>
          <a:p>
            <a:r>
              <a:rPr lang="en-CA" dirty="0" smtClean="0"/>
              <a:t>Compile and disassemble the code</a:t>
            </a:r>
          </a:p>
          <a:p>
            <a:r>
              <a:rPr lang="en-CA" dirty="0" smtClean="0"/>
              <a:t>Analyze how the code works from an assemble level</a:t>
            </a:r>
          </a:p>
          <a:p>
            <a:r>
              <a:rPr lang="en-CA" dirty="0" smtClean="0"/>
              <a:t>Identify NULL bytes or bad characters in opcode</a:t>
            </a:r>
          </a:p>
          <a:p>
            <a:r>
              <a:rPr lang="en-CA" dirty="0" smtClean="0"/>
              <a:t>Clean up the assembly to make it injectable</a:t>
            </a:r>
          </a:p>
          <a:p>
            <a:r>
              <a:rPr lang="en-CA" dirty="0" smtClean="0"/>
              <a:t>Extract opcodes and create shellcode</a:t>
            </a:r>
          </a:p>
          <a:p>
            <a:endParaRPr lang="en-CA" b="1" dirty="0"/>
          </a:p>
          <a:p>
            <a:endParaRPr lang="en-CA" dirty="0" smtClean="0"/>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46795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Shellcode and Bad Characters</a:t>
            </a:r>
            <a:endParaRPr lang="en-CA" dirty="0"/>
          </a:p>
        </p:txBody>
      </p:sp>
      <p:sp>
        <p:nvSpPr>
          <p:cNvPr id="3" name="Content Placeholder 2"/>
          <p:cNvSpPr>
            <a:spLocks noGrp="1"/>
          </p:cNvSpPr>
          <p:nvPr>
            <p:ph idx="1"/>
          </p:nvPr>
        </p:nvSpPr>
        <p:spPr/>
        <p:txBody>
          <a:bodyPr/>
          <a:lstStyle/>
          <a:p>
            <a:r>
              <a:rPr lang="en-CA" dirty="0" smtClean="0"/>
              <a:t>Shellcode often is injected into a process as a string using functions such as </a:t>
            </a:r>
            <a:r>
              <a:rPr lang="en-CA" dirty="0" err="1" smtClean="0"/>
              <a:t>strcpy</a:t>
            </a:r>
            <a:r>
              <a:rPr lang="en-CA" dirty="0" smtClean="0"/>
              <a:t>() which terminates at first null byte affecting shellcode in memory. </a:t>
            </a:r>
          </a:p>
          <a:p>
            <a:r>
              <a:rPr lang="en-CA" dirty="0" smtClean="0"/>
              <a:t>In </a:t>
            </a:r>
            <a:r>
              <a:rPr lang="en-CA" dirty="0"/>
              <a:t>order to make the shellcode to work </a:t>
            </a:r>
            <a:r>
              <a:rPr lang="en-CA" dirty="0">
                <a:solidFill>
                  <a:srgbClr val="C00000"/>
                </a:solidFill>
              </a:rPr>
              <a:t>bad characters </a:t>
            </a:r>
            <a:r>
              <a:rPr lang="en-CA" dirty="0" smtClean="0"/>
              <a:t>such as: </a:t>
            </a:r>
            <a:r>
              <a:rPr lang="en-CA" dirty="0" smtClean="0">
                <a:solidFill>
                  <a:srgbClr val="FF0000"/>
                </a:solidFill>
              </a:rPr>
              <a:t>NULL</a:t>
            </a:r>
            <a:r>
              <a:rPr lang="en-CA" dirty="0" smtClean="0"/>
              <a:t> </a:t>
            </a:r>
            <a:r>
              <a:rPr lang="en-CA" dirty="0"/>
              <a:t>(\0) </a:t>
            </a:r>
            <a:r>
              <a:rPr lang="en-CA" dirty="0">
                <a:solidFill>
                  <a:srgbClr val="C00000"/>
                </a:solidFill>
              </a:rPr>
              <a:t>\x00</a:t>
            </a:r>
            <a:r>
              <a:rPr lang="en-CA" dirty="0"/>
              <a:t>, line </a:t>
            </a:r>
            <a:r>
              <a:rPr lang="en-CA" dirty="0">
                <a:solidFill>
                  <a:srgbClr val="FF0000"/>
                </a:solidFill>
              </a:rPr>
              <a:t>feed </a:t>
            </a:r>
            <a:r>
              <a:rPr lang="en-CA" dirty="0"/>
              <a:t>(\n) </a:t>
            </a:r>
            <a:r>
              <a:rPr lang="en-CA" dirty="0">
                <a:solidFill>
                  <a:srgbClr val="C00000"/>
                </a:solidFill>
              </a:rPr>
              <a:t>\x0A</a:t>
            </a:r>
            <a:r>
              <a:rPr lang="en-CA" dirty="0"/>
              <a:t>, form feed (\f) </a:t>
            </a:r>
            <a:r>
              <a:rPr lang="en-CA" dirty="0">
                <a:solidFill>
                  <a:srgbClr val="C00000"/>
                </a:solidFill>
              </a:rPr>
              <a:t>\</a:t>
            </a:r>
            <a:r>
              <a:rPr lang="en-CA" dirty="0" err="1">
                <a:solidFill>
                  <a:srgbClr val="C00000"/>
                </a:solidFill>
              </a:rPr>
              <a:t>xFF</a:t>
            </a:r>
            <a:r>
              <a:rPr lang="en-CA" dirty="0">
                <a:solidFill>
                  <a:srgbClr val="C00000"/>
                </a:solidFill>
              </a:rPr>
              <a:t> </a:t>
            </a:r>
            <a:r>
              <a:rPr lang="en-CA" dirty="0"/>
              <a:t>and return (\r) </a:t>
            </a:r>
            <a:r>
              <a:rPr lang="en-CA" dirty="0">
                <a:solidFill>
                  <a:srgbClr val="C00000"/>
                </a:solidFill>
              </a:rPr>
              <a:t>\</a:t>
            </a:r>
            <a:r>
              <a:rPr lang="en-CA" dirty="0" smtClean="0">
                <a:solidFill>
                  <a:srgbClr val="C00000"/>
                </a:solidFill>
              </a:rPr>
              <a:t>x0D </a:t>
            </a:r>
            <a:r>
              <a:rPr lang="en-CA" dirty="0" smtClean="0"/>
              <a:t>should be removed</a:t>
            </a: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207111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remove bad characters?</a:t>
            </a:r>
            <a:endParaRPr lang="en-CA" dirty="0"/>
          </a:p>
        </p:txBody>
      </p:sp>
      <p:sp>
        <p:nvSpPr>
          <p:cNvPr id="3" name="Content Placeholder 2"/>
          <p:cNvSpPr>
            <a:spLocks noGrp="1"/>
          </p:cNvSpPr>
          <p:nvPr>
            <p:ph idx="1"/>
          </p:nvPr>
        </p:nvSpPr>
        <p:spPr>
          <a:xfrm>
            <a:off x="838200" y="1580927"/>
            <a:ext cx="10515600" cy="4351338"/>
          </a:xfrm>
        </p:spPr>
        <p:txBody>
          <a:bodyPr/>
          <a:lstStyle/>
          <a:p>
            <a:r>
              <a:rPr lang="en-CA" dirty="0" smtClean="0"/>
              <a:t>To avoid NULLs in the shellcode: </a:t>
            </a:r>
          </a:p>
          <a:p>
            <a:pPr lvl="1"/>
            <a:r>
              <a:rPr lang="en-CA" dirty="0" smtClean="0"/>
              <a:t>Use the  smallest part of the register e.g.</a:t>
            </a:r>
          </a:p>
          <a:p>
            <a:pPr lvl="2"/>
            <a:r>
              <a:rPr lang="en-CA" dirty="0" smtClean="0"/>
              <a:t>Instead </a:t>
            </a:r>
            <a:r>
              <a:rPr lang="en-CA" dirty="0"/>
              <a:t>of </a:t>
            </a:r>
            <a:r>
              <a:rPr lang="en-CA" dirty="0" err="1" smtClean="0">
                <a:solidFill>
                  <a:srgbClr val="C00000"/>
                </a:solidFill>
              </a:rPr>
              <a:t>mov</a:t>
            </a:r>
            <a:r>
              <a:rPr lang="en-CA" dirty="0" smtClean="0">
                <a:solidFill>
                  <a:srgbClr val="C00000"/>
                </a:solidFill>
              </a:rPr>
              <a:t> </a:t>
            </a:r>
            <a:r>
              <a:rPr lang="en-CA" dirty="0" err="1">
                <a:solidFill>
                  <a:srgbClr val="C00000"/>
                </a:solidFill>
              </a:rPr>
              <a:t>rax</a:t>
            </a:r>
            <a:r>
              <a:rPr lang="en-CA" dirty="0">
                <a:solidFill>
                  <a:srgbClr val="C00000"/>
                </a:solidFill>
              </a:rPr>
              <a:t>, </a:t>
            </a:r>
            <a:r>
              <a:rPr lang="en-CA" dirty="0" smtClean="0">
                <a:solidFill>
                  <a:srgbClr val="C00000"/>
                </a:solidFill>
              </a:rPr>
              <a:t>1  </a:t>
            </a:r>
            <a:r>
              <a:rPr lang="en-CA" dirty="0" smtClean="0"/>
              <a:t>#moving 1 to </a:t>
            </a:r>
            <a:r>
              <a:rPr lang="en-CA" dirty="0" err="1" smtClean="0"/>
              <a:t>rax</a:t>
            </a:r>
            <a:r>
              <a:rPr lang="en-CA" dirty="0" smtClean="0"/>
              <a:t> 64 bit register will use 8 bits and will fill rest with zeroes. </a:t>
            </a:r>
          </a:p>
          <a:p>
            <a:pPr lvl="2"/>
            <a:r>
              <a:rPr lang="en-CA" dirty="0" smtClean="0"/>
              <a:t>Use </a:t>
            </a:r>
            <a:r>
              <a:rPr lang="en-CA" dirty="0" err="1" smtClean="0">
                <a:solidFill>
                  <a:srgbClr val="C00000"/>
                </a:solidFill>
              </a:rPr>
              <a:t>mov</a:t>
            </a:r>
            <a:r>
              <a:rPr lang="en-CA" dirty="0">
                <a:solidFill>
                  <a:srgbClr val="C00000"/>
                </a:solidFill>
              </a:rPr>
              <a:t> </a:t>
            </a:r>
            <a:r>
              <a:rPr lang="en-CA" dirty="0" smtClean="0">
                <a:solidFill>
                  <a:srgbClr val="C00000"/>
                </a:solidFill>
              </a:rPr>
              <a:t>al  1 </a:t>
            </a:r>
            <a:r>
              <a:rPr lang="en-CA" dirty="0" smtClean="0"/>
              <a:t>#syscall to the low byte of </a:t>
            </a:r>
            <a:r>
              <a:rPr lang="en-CA" dirty="0" err="1" smtClean="0"/>
              <a:t>rax</a:t>
            </a:r>
            <a:r>
              <a:rPr lang="en-CA" dirty="0" smtClean="0"/>
              <a:t>. It will use only 8 bit part of 64-bit </a:t>
            </a:r>
            <a:r>
              <a:rPr lang="en-CA" dirty="0" err="1" smtClean="0"/>
              <a:t>rax</a:t>
            </a:r>
            <a:r>
              <a:rPr lang="en-CA" dirty="0" smtClean="0"/>
              <a:t> register or use arithmetic operations: </a:t>
            </a:r>
          </a:p>
          <a:p>
            <a:pPr marL="914400" lvl="2" indent="0">
              <a:buNone/>
            </a:pPr>
            <a:r>
              <a:rPr lang="en-CA" dirty="0" smtClean="0"/>
              <a:t>         </a:t>
            </a:r>
            <a:r>
              <a:rPr lang="en-CA" dirty="0" err="1" smtClean="0"/>
              <a:t>xor</a:t>
            </a:r>
            <a:r>
              <a:rPr lang="en-CA" dirty="0" smtClean="0"/>
              <a:t> </a:t>
            </a:r>
            <a:r>
              <a:rPr lang="en-CA" dirty="0" err="1" smtClean="0"/>
              <a:t>rax,rax</a:t>
            </a:r>
            <a:endParaRPr lang="en-CA" dirty="0" smtClean="0"/>
          </a:p>
          <a:p>
            <a:pPr marL="914400" lvl="2" indent="0">
              <a:buNone/>
            </a:pPr>
            <a:r>
              <a:rPr lang="en-CA" dirty="0"/>
              <a:t> </a:t>
            </a:r>
            <a:r>
              <a:rPr lang="en-CA" dirty="0" smtClean="0"/>
              <a:t>        add rax,1 </a:t>
            </a:r>
          </a:p>
          <a:p>
            <a:pPr lvl="1"/>
            <a:r>
              <a:rPr lang="en-CA" dirty="0" smtClean="0"/>
              <a:t>Use </a:t>
            </a:r>
            <a:r>
              <a:rPr lang="en-CA" dirty="0" err="1" smtClean="0"/>
              <a:t>xor</a:t>
            </a:r>
            <a:r>
              <a:rPr lang="en-CA" dirty="0" smtClean="0"/>
              <a:t> (exclusive OR) </a:t>
            </a:r>
            <a:r>
              <a:rPr lang="en-CA" dirty="0" err="1" smtClean="0"/>
              <a:t>xor</a:t>
            </a:r>
            <a:r>
              <a:rPr lang="en-CA" dirty="0" smtClean="0"/>
              <a:t>  </a:t>
            </a:r>
            <a:r>
              <a:rPr lang="en-CA" dirty="0" err="1" smtClean="0"/>
              <a:t>rax,rax</a:t>
            </a:r>
            <a:r>
              <a:rPr lang="en-CA" dirty="0" smtClean="0"/>
              <a:t> is a cleaner method than sub </a:t>
            </a:r>
            <a:r>
              <a:rPr lang="en-CA" dirty="0" err="1" smtClean="0"/>
              <a:t>rax,rax</a:t>
            </a:r>
            <a:r>
              <a:rPr lang="en-CA" dirty="0" smtClean="0"/>
              <a:t> because </a:t>
            </a:r>
            <a:r>
              <a:rPr lang="en-CA" dirty="0" err="1" smtClean="0"/>
              <a:t>xor</a:t>
            </a:r>
            <a:r>
              <a:rPr lang="en-CA" dirty="0" smtClean="0"/>
              <a:t> does not modify processor flags</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45181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Exit() system call – With nulls </a:t>
            </a:r>
            <a:endParaRPr lang="en-CA" dirty="0"/>
          </a:p>
        </p:txBody>
      </p:sp>
      <p:pic>
        <p:nvPicPr>
          <p:cNvPr id="2" name="Content Placeholder 1"/>
          <p:cNvPicPr>
            <a:picLocks noGrp="1" noChangeAspect="1"/>
          </p:cNvPicPr>
          <p:nvPr>
            <p:ph idx="1"/>
          </p:nvPr>
        </p:nvPicPr>
        <p:blipFill>
          <a:blip r:embed="rId2"/>
          <a:stretch>
            <a:fillRect/>
          </a:stretch>
        </p:blipFill>
        <p:spPr>
          <a:xfrm>
            <a:off x="1400069" y="1512846"/>
            <a:ext cx="3540832" cy="4197411"/>
          </a:xfrm>
          <a:prstGeom prst="rect">
            <a:avLst/>
          </a:prstGeom>
        </p:spPr>
      </p:pic>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7" name="Picture 6"/>
          <p:cNvPicPr>
            <a:picLocks noChangeAspect="1"/>
          </p:cNvPicPr>
          <p:nvPr/>
        </p:nvPicPr>
        <p:blipFill>
          <a:blip r:embed="rId3"/>
          <a:stretch>
            <a:fillRect/>
          </a:stretch>
        </p:blipFill>
        <p:spPr>
          <a:xfrm>
            <a:off x="5340558" y="1866225"/>
            <a:ext cx="5902698" cy="3577347"/>
          </a:xfrm>
          <a:prstGeom prst="rect">
            <a:avLst/>
          </a:prstGeom>
        </p:spPr>
      </p:pic>
      <p:sp>
        <p:nvSpPr>
          <p:cNvPr id="10" name="TextBox 9"/>
          <p:cNvSpPr txBox="1"/>
          <p:nvPr/>
        </p:nvSpPr>
        <p:spPr>
          <a:xfrm>
            <a:off x="6812925" y="4610636"/>
            <a:ext cx="953112" cy="515155"/>
          </a:xfrm>
          <a:prstGeom prst="rect">
            <a:avLst/>
          </a:prstGeom>
          <a:noFill/>
          <a:ln w="38100">
            <a:solidFill>
              <a:srgbClr val="FFFF00"/>
            </a:solidFill>
          </a:ln>
        </p:spPr>
        <p:txBody>
          <a:bodyPr wrap="square" rtlCol="0">
            <a:spAutoFit/>
          </a:bodyPr>
          <a:lstStyle/>
          <a:p>
            <a:endParaRPr lang="en-CA" dirty="0"/>
          </a:p>
        </p:txBody>
      </p:sp>
    </p:spTree>
    <p:extLst>
      <p:ext uri="{BB962C8B-B14F-4D97-AF65-F5344CB8AC3E}">
        <p14:creationId xmlns:p14="http://schemas.microsoft.com/office/powerpoint/2010/main" val="357786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Exit() system call – </a:t>
            </a:r>
            <a:r>
              <a:rPr lang="en-CA" dirty="0" smtClean="0"/>
              <a:t>Remove </a:t>
            </a:r>
            <a:r>
              <a:rPr lang="en-CA" dirty="0"/>
              <a:t>nulls </a:t>
            </a:r>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6" name="Picture 5"/>
          <p:cNvPicPr>
            <a:picLocks noChangeAspect="1"/>
          </p:cNvPicPr>
          <p:nvPr/>
        </p:nvPicPr>
        <p:blipFill>
          <a:blip r:embed="rId2"/>
          <a:stretch>
            <a:fillRect/>
          </a:stretch>
        </p:blipFill>
        <p:spPr>
          <a:xfrm>
            <a:off x="838200" y="1690688"/>
            <a:ext cx="3580336" cy="4197411"/>
          </a:xfrm>
          <a:prstGeom prst="rect">
            <a:avLst/>
          </a:prstGeom>
        </p:spPr>
      </p:pic>
      <p:pic>
        <p:nvPicPr>
          <p:cNvPr id="7" name="Picture 6"/>
          <p:cNvPicPr>
            <a:picLocks noChangeAspect="1"/>
          </p:cNvPicPr>
          <p:nvPr/>
        </p:nvPicPr>
        <p:blipFill>
          <a:blip r:embed="rId3"/>
          <a:stretch>
            <a:fillRect/>
          </a:stretch>
        </p:blipFill>
        <p:spPr>
          <a:xfrm>
            <a:off x="4687130" y="2163522"/>
            <a:ext cx="6259911" cy="3300878"/>
          </a:xfrm>
          <a:prstGeom prst="rect">
            <a:avLst/>
          </a:prstGeom>
        </p:spPr>
      </p:pic>
    </p:spTree>
    <p:extLst>
      <p:ext uri="{BB962C8B-B14F-4D97-AF65-F5344CB8AC3E}">
        <p14:creationId xmlns:p14="http://schemas.microsoft.com/office/powerpoint/2010/main" val="181887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a:t>
            </a:r>
            <a:endParaRPr lang="en-CA" dirty="0"/>
          </a:p>
        </p:txBody>
      </p:sp>
      <p:sp>
        <p:nvSpPr>
          <p:cNvPr id="3" name="Content Placeholder 2"/>
          <p:cNvSpPr>
            <a:spLocks noGrp="1"/>
          </p:cNvSpPr>
          <p:nvPr>
            <p:ph idx="1"/>
          </p:nvPr>
        </p:nvSpPr>
        <p:spPr>
          <a:xfrm>
            <a:off x="838200" y="1439259"/>
            <a:ext cx="10515600" cy="4351338"/>
          </a:xfrm>
        </p:spPr>
        <p:txBody>
          <a:bodyPr/>
          <a:lstStyle/>
          <a:p>
            <a:r>
              <a:rPr lang="en-CA" dirty="0" smtClean="0"/>
              <a:t>In order to create shellcodes and inject it, is required to review and understand the following concepts:</a:t>
            </a:r>
          </a:p>
          <a:p>
            <a:r>
              <a:rPr lang="en-CA" dirty="0" smtClean="0"/>
              <a:t>Operating systems internals </a:t>
            </a:r>
          </a:p>
          <a:p>
            <a:pPr lvl="1"/>
            <a:r>
              <a:rPr lang="en-CA" dirty="0" smtClean="0"/>
              <a:t>System calls</a:t>
            </a:r>
          </a:p>
          <a:p>
            <a:pPr lvl="1"/>
            <a:r>
              <a:rPr lang="en-CA" dirty="0" smtClean="0"/>
              <a:t>Memory structure and management</a:t>
            </a:r>
          </a:p>
          <a:p>
            <a:r>
              <a:rPr lang="en-CA" dirty="0" smtClean="0"/>
              <a:t>Computer architecture -Assembly language</a:t>
            </a:r>
          </a:p>
          <a:p>
            <a:r>
              <a:rPr lang="en-CA" dirty="0" smtClean="0"/>
              <a:t>C programming</a:t>
            </a:r>
          </a:p>
          <a:p>
            <a:pPr marL="0" indent="0">
              <a:buNone/>
            </a:pP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646185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Assembly Instructions</a:t>
            </a:r>
            <a:endParaRPr lang="en-CA" dirty="0"/>
          </a:p>
        </p:txBody>
      </p:sp>
      <p:sp>
        <p:nvSpPr>
          <p:cNvPr id="3" name="Content Placeholder 2"/>
          <p:cNvSpPr>
            <a:spLocks noGrp="1"/>
          </p:cNvSpPr>
          <p:nvPr>
            <p:ph idx="1"/>
          </p:nvPr>
        </p:nvSpPr>
        <p:spPr/>
        <p:txBody>
          <a:bodyPr/>
          <a:lstStyle/>
          <a:p>
            <a:r>
              <a:rPr lang="en-CA" dirty="0"/>
              <a:t>c</a:t>
            </a:r>
            <a:r>
              <a:rPr lang="en-CA" dirty="0" smtClean="0"/>
              <a:t>all &lt;location&gt; call a function, that will push next instruction address into the stack</a:t>
            </a:r>
          </a:p>
          <a:p>
            <a:r>
              <a:rPr lang="en-CA" dirty="0" smtClean="0"/>
              <a:t>ret   return from a function, popping the return address  </a:t>
            </a:r>
          </a:p>
          <a:p>
            <a:pPr marL="0" indent="0">
              <a:buNone/>
            </a:pPr>
            <a:r>
              <a:rPr lang="en-CA" dirty="0" smtClean="0"/>
              <a:t>         from the stack and jumping execution</a:t>
            </a:r>
          </a:p>
          <a:p>
            <a:r>
              <a:rPr lang="en-CA" dirty="0"/>
              <a:t>l</a:t>
            </a:r>
            <a:r>
              <a:rPr lang="en-CA" dirty="0" smtClean="0"/>
              <a:t>ea   loads the address of source into destination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5467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Relative Address Technique</a:t>
            </a:r>
            <a:endParaRPr lang="en-CA" dirty="0"/>
          </a:p>
        </p:txBody>
      </p:sp>
      <p:sp>
        <p:nvSpPr>
          <p:cNvPr id="3" name="Content Placeholder 2"/>
          <p:cNvSpPr>
            <a:spLocks noGrp="1"/>
          </p:cNvSpPr>
          <p:nvPr>
            <p:ph idx="1"/>
          </p:nvPr>
        </p:nvSpPr>
        <p:spPr>
          <a:xfrm>
            <a:off x="838200" y="1555169"/>
            <a:ext cx="10515600" cy="4351338"/>
          </a:xfrm>
        </p:spPr>
        <p:txBody>
          <a:bodyPr>
            <a:normAutofit fontScale="92500" lnSpcReduction="20000"/>
          </a:bodyPr>
          <a:lstStyle/>
          <a:p>
            <a:r>
              <a:rPr lang="en-CA" dirty="0" smtClean="0"/>
              <a:t>Shellcode is usually loaded on the stack and it is very difficult to know where the shellcode will be loaded. In this case relative address technique can be implemented by using relative jumps and calls. Instead of jump(specific address) it will be relative to a register </a:t>
            </a:r>
            <a:r>
              <a:rPr lang="en-CA" dirty="0" err="1" smtClean="0"/>
              <a:t>jmp</a:t>
            </a:r>
            <a:r>
              <a:rPr lang="en-CA" dirty="0" smtClean="0"/>
              <a:t> (rcx+0x8)</a:t>
            </a:r>
          </a:p>
          <a:p>
            <a:r>
              <a:rPr lang="en-CA" dirty="0" smtClean="0"/>
              <a:t>Relative address is the current location relative to RIP register.</a:t>
            </a:r>
          </a:p>
          <a:p>
            <a:r>
              <a:rPr lang="en-CA" dirty="0" smtClean="0"/>
              <a:t>When the shellcode gets executed it could be anywhere in memory. The strings’ memory address needs to be calculated relative to RIP </a:t>
            </a:r>
          </a:p>
          <a:p>
            <a:r>
              <a:rPr lang="en-CA" dirty="0" smtClean="0"/>
              <a:t>To fix the location of the string lea instruction can be used</a:t>
            </a:r>
          </a:p>
          <a:p>
            <a:pPr marL="0" indent="0">
              <a:buNone/>
            </a:pPr>
            <a:r>
              <a:rPr lang="en-CA" dirty="0" smtClean="0"/>
              <a:t>   </a:t>
            </a:r>
            <a:r>
              <a:rPr lang="en-CA" dirty="0" smtClean="0">
                <a:solidFill>
                  <a:srgbClr val="FF0000"/>
                </a:solidFill>
              </a:rPr>
              <a:t>lea </a:t>
            </a:r>
            <a:r>
              <a:rPr lang="en-CA" dirty="0" err="1" smtClean="0">
                <a:solidFill>
                  <a:srgbClr val="FF0000"/>
                </a:solidFill>
              </a:rPr>
              <a:t>rsi</a:t>
            </a:r>
            <a:r>
              <a:rPr lang="en-CA" dirty="0" smtClean="0">
                <a:solidFill>
                  <a:srgbClr val="FF0000"/>
                </a:solidFill>
              </a:rPr>
              <a:t>,[rip+0x15]</a:t>
            </a:r>
            <a:endParaRPr lang="en-CA"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107132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Relative Address Technique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1031409" y="1502002"/>
            <a:ext cx="6734627" cy="4537359"/>
          </a:xfrm>
          <a:prstGeom prst="rect">
            <a:avLst/>
          </a:prstGeom>
        </p:spPr>
      </p:pic>
      <p:sp>
        <p:nvSpPr>
          <p:cNvPr id="7" name="TextBox 6"/>
          <p:cNvSpPr txBox="1"/>
          <p:nvPr/>
        </p:nvSpPr>
        <p:spPr>
          <a:xfrm>
            <a:off x="4049486" y="5036457"/>
            <a:ext cx="3634741" cy="369332"/>
          </a:xfrm>
          <a:prstGeom prst="rect">
            <a:avLst/>
          </a:prstGeom>
          <a:noFill/>
          <a:ln w="38100">
            <a:solidFill>
              <a:srgbClr val="FFFF00"/>
            </a:solidFill>
          </a:ln>
        </p:spPr>
        <p:txBody>
          <a:bodyPr wrap="square" rtlCol="0">
            <a:spAutoFit/>
          </a:bodyPr>
          <a:lstStyle/>
          <a:p>
            <a:endParaRPr lang="en-CA" dirty="0"/>
          </a:p>
        </p:txBody>
      </p:sp>
      <p:sp>
        <p:nvSpPr>
          <p:cNvPr id="8" name="TextBox 7"/>
          <p:cNvSpPr txBox="1"/>
          <p:nvPr/>
        </p:nvSpPr>
        <p:spPr>
          <a:xfrm>
            <a:off x="4049486" y="2029720"/>
            <a:ext cx="1785257" cy="369332"/>
          </a:xfrm>
          <a:prstGeom prst="rect">
            <a:avLst/>
          </a:prstGeom>
          <a:noFill/>
          <a:ln w="38100">
            <a:solidFill>
              <a:srgbClr val="FFFF00"/>
            </a:solidFill>
          </a:ln>
        </p:spPr>
        <p:txBody>
          <a:bodyPr wrap="square" rtlCol="0">
            <a:spAutoFit/>
          </a:bodyPr>
          <a:lstStyle/>
          <a:p>
            <a:endParaRPr lang="en-CA" dirty="0"/>
          </a:p>
        </p:txBody>
      </p:sp>
    </p:spTree>
    <p:extLst>
      <p:ext uri="{BB962C8B-B14F-4D97-AF65-F5344CB8AC3E}">
        <p14:creationId xmlns:p14="http://schemas.microsoft.com/office/powerpoint/2010/main" val="1026097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Stack Technique</a:t>
            </a:r>
            <a:endParaRPr lang="en-CA"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CA" dirty="0" smtClean="0"/>
              <a:t>Stack-based exploits requires </a:t>
            </a:r>
            <a:r>
              <a:rPr lang="en-CA" i="1" dirty="0" smtClean="0">
                <a:solidFill>
                  <a:srgbClr val="FF0000"/>
                </a:solidFill>
              </a:rPr>
              <a:t>call</a:t>
            </a:r>
            <a:r>
              <a:rPr lang="en-CA" dirty="0" smtClean="0"/>
              <a:t> and </a:t>
            </a:r>
            <a:r>
              <a:rPr lang="en-CA" i="1" dirty="0" smtClean="0">
                <a:solidFill>
                  <a:srgbClr val="FF0000"/>
                </a:solidFill>
              </a:rPr>
              <a:t>ret</a:t>
            </a:r>
            <a:r>
              <a:rPr lang="en-CA" dirty="0" smtClean="0"/>
              <a:t> assembly instructions.</a:t>
            </a:r>
          </a:p>
          <a:p>
            <a:r>
              <a:rPr lang="en-CA" dirty="0" smtClean="0"/>
              <a:t>When a function is called, the return address of the next instruction is push onto the stack( beginning of stack frame)</a:t>
            </a:r>
          </a:p>
          <a:p>
            <a:r>
              <a:rPr lang="en-CA" dirty="0" smtClean="0"/>
              <a:t>After the function is finished the </a:t>
            </a:r>
            <a:r>
              <a:rPr lang="en-CA" i="1" dirty="0" smtClean="0"/>
              <a:t>ret</a:t>
            </a:r>
            <a:r>
              <a:rPr lang="en-CA" dirty="0" smtClean="0"/>
              <a:t> instruction pop the return address from the stack and jumps RIP back there.</a:t>
            </a:r>
          </a:p>
          <a:p>
            <a:r>
              <a:rPr lang="en-CA" dirty="0" smtClean="0"/>
              <a:t>By overwriting the stored return address on the stack before </a:t>
            </a:r>
            <a:r>
              <a:rPr lang="en-CA" i="1" dirty="0" smtClean="0"/>
              <a:t>ret</a:t>
            </a:r>
            <a:r>
              <a:rPr lang="en-CA" dirty="0" smtClean="0"/>
              <a:t> instruction we can take control of  a program execution.</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40092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Stack Technique</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1096000" y="1549837"/>
            <a:ext cx="4390400" cy="4453120"/>
          </a:xfrm>
          <a:prstGeom prst="rect">
            <a:avLst/>
          </a:prstGeom>
        </p:spPr>
      </p:pic>
      <p:pic>
        <p:nvPicPr>
          <p:cNvPr id="6" name="Picture 5"/>
          <p:cNvPicPr>
            <a:picLocks noChangeAspect="1"/>
          </p:cNvPicPr>
          <p:nvPr/>
        </p:nvPicPr>
        <p:blipFill>
          <a:blip r:embed="rId3"/>
          <a:stretch>
            <a:fillRect/>
          </a:stretch>
        </p:blipFill>
        <p:spPr>
          <a:xfrm>
            <a:off x="5965372" y="478373"/>
            <a:ext cx="5521104" cy="5589386"/>
          </a:xfrm>
          <a:prstGeom prst="rect">
            <a:avLst/>
          </a:prstGeom>
        </p:spPr>
      </p:pic>
    </p:spTree>
    <p:extLst>
      <p:ext uri="{BB962C8B-B14F-4D97-AF65-F5344CB8AC3E}">
        <p14:creationId xmlns:p14="http://schemas.microsoft.com/office/powerpoint/2010/main" val="755196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Stack Technique</a:t>
            </a:r>
            <a:endParaRPr lang="en-CA" dirty="0"/>
          </a:p>
        </p:txBody>
      </p:sp>
      <p:sp>
        <p:nvSpPr>
          <p:cNvPr id="6" name="Content Placeholder 5"/>
          <p:cNvSpPr>
            <a:spLocks noGrp="1"/>
          </p:cNvSpPr>
          <p:nvPr>
            <p:ph idx="1"/>
          </p:nvPr>
        </p:nvSpPr>
        <p:spPr>
          <a:xfrm>
            <a:off x="838200" y="1572031"/>
            <a:ext cx="4394172" cy="4351338"/>
          </a:xfrm>
        </p:spPr>
        <p:txBody>
          <a:bodyPr>
            <a:normAutofit fontScale="92500" lnSpcReduction="20000"/>
          </a:bodyPr>
          <a:lstStyle/>
          <a:p>
            <a:pPr marL="0" indent="0">
              <a:buNone/>
            </a:pPr>
            <a:r>
              <a:rPr lang="en-CA" dirty="0"/>
              <a:t>Analysing the following </a:t>
            </a:r>
            <a:r>
              <a:rPr lang="en-CA" dirty="0" err="1"/>
              <a:t>gdb</a:t>
            </a:r>
            <a:r>
              <a:rPr lang="en-CA" dirty="0"/>
              <a:t> output we can see after the function is </a:t>
            </a:r>
            <a:r>
              <a:rPr lang="en-CA" dirty="0" smtClean="0"/>
              <a:t>called, </a:t>
            </a:r>
            <a:r>
              <a:rPr lang="en-CA" dirty="0"/>
              <a:t>the string is push into the </a:t>
            </a:r>
            <a:r>
              <a:rPr lang="en-CA" dirty="0" smtClean="0"/>
              <a:t>stack and the next instruction is: </a:t>
            </a:r>
            <a:r>
              <a:rPr lang="en-CA" i="1" dirty="0" smtClean="0"/>
              <a:t>pop </a:t>
            </a:r>
            <a:r>
              <a:rPr lang="en-CA" i="1" dirty="0" err="1" smtClean="0"/>
              <a:t>rsi</a:t>
            </a:r>
            <a:endParaRPr lang="en-CA" i="1" dirty="0" smtClean="0"/>
          </a:p>
          <a:p>
            <a:pPr marL="0" indent="0">
              <a:buNone/>
            </a:pPr>
            <a:r>
              <a:rPr lang="en-CA" dirty="0" smtClean="0"/>
              <a:t>which moves the    address of the string from stack into RSI register. Only 4 bytes are push into the stack</a:t>
            </a:r>
          </a:p>
          <a:p>
            <a:pPr marL="0" indent="0">
              <a:buNone/>
            </a:pPr>
            <a:r>
              <a:rPr lang="en-CA" dirty="0"/>
              <a:t>i</a:t>
            </a:r>
            <a:r>
              <a:rPr lang="en-CA" dirty="0" smtClean="0"/>
              <a:t>n one operation.</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5232372" y="1318436"/>
            <a:ext cx="6469770" cy="5071780"/>
          </a:xfrm>
          <a:prstGeom prst="rect">
            <a:avLst/>
          </a:prstGeom>
        </p:spPr>
      </p:pic>
    </p:spTree>
    <p:extLst>
      <p:ext uri="{BB962C8B-B14F-4D97-AF65-F5344CB8AC3E}">
        <p14:creationId xmlns:p14="http://schemas.microsoft.com/office/powerpoint/2010/main" val="198842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Inject Shellcode</a:t>
            </a:r>
            <a:endParaRPr lang="en-CA" dirty="0"/>
          </a:p>
        </p:txBody>
      </p:sp>
      <p:sp>
        <p:nvSpPr>
          <p:cNvPr id="3" name="Content Placeholder 2"/>
          <p:cNvSpPr>
            <a:spLocks noGrp="1"/>
          </p:cNvSpPr>
          <p:nvPr>
            <p:ph idx="1"/>
          </p:nvPr>
        </p:nvSpPr>
        <p:spPr>
          <a:xfrm>
            <a:off x="838200" y="1520825"/>
            <a:ext cx="10515600" cy="4351338"/>
          </a:xfrm>
        </p:spPr>
        <p:txBody>
          <a:bodyPr>
            <a:normAutofit/>
          </a:bodyPr>
          <a:lstStyle/>
          <a:p>
            <a:r>
              <a:rPr lang="en-CA" dirty="0" smtClean="0"/>
              <a:t>Once the assembly code is created with useful shellcode it can be extracted and place it in a C program, compile and execute it. </a:t>
            </a:r>
          </a:p>
          <a:p>
            <a:r>
              <a:rPr lang="en-US" dirty="0" err="1"/>
              <a:t>Objdump</a:t>
            </a:r>
            <a:r>
              <a:rPr lang="en-US" dirty="0"/>
              <a:t> –D –M intel </a:t>
            </a:r>
            <a:r>
              <a:rPr lang="en-US" dirty="0" err="1"/>
              <a:t>program.o</a:t>
            </a:r>
            <a:r>
              <a:rPr lang="en-US" dirty="0"/>
              <a:t> | grep </a:t>
            </a:r>
            <a:r>
              <a:rPr lang="en-US" b="1" dirty="0"/>
              <a:t>‘</a:t>
            </a:r>
            <a:r>
              <a:rPr lang="en-US" dirty="0"/>
              <a:t>[0-9a-f]:</a:t>
            </a:r>
            <a:r>
              <a:rPr lang="en-US" b="1" dirty="0"/>
              <a:t>’</a:t>
            </a:r>
            <a:r>
              <a:rPr lang="en-US" dirty="0"/>
              <a:t> </a:t>
            </a:r>
          </a:p>
          <a:p>
            <a:pPr marL="0" indent="0">
              <a:buNone/>
            </a:pPr>
            <a:r>
              <a:rPr lang="en-US" dirty="0"/>
              <a:t>  | grep –v </a:t>
            </a:r>
            <a:r>
              <a:rPr lang="en-US" b="1" dirty="0"/>
              <a:t>‘</a:t>
            </a:r>
            <a:r>
              <a:rPr lang="en-US" dirty="0"/>
              <a:t>file</a:t>
            </a:r>
            <a:r>
              <a:rPr lang="en-US" b="1" dirty="0"/>
              <a:t>’</a:t>
            </a:r>
            <a:r>
              <a:rPr lang="en-US" dirty="0"/>
              <a:t> | cut –f2 –d: | cut –f1-7 –d’  ‘| </a:t>
            </a:r>
            <a:r>
              <a:rPr lang="en-US" dirty="0" err="1"/>
              <a:t>tr</a:t>
            </a:r>
            <a:r>
              <a:rPr lang="en-US" dirty="0"/>
              <a:t> –s ‘  ’</a:t>
            </a:r>
            <a:r>
              <a:rPr lang="en-US" b="1" dirty="0"/>
              <a:t> </a:t>
            </a:r>
          </a:p>
          <a:p>
            <a:pPr marL="0" indent="0">
              <a:buNone/>
            </a:pPr>
            <a:r>
              <a:rPr lang="en-US" b="1" dirty="0"/>
              <a:t>  </a:t>
            </a:r>
            <a:r>
              <a:rPr lang="en-US" dirty="0"/>
              <a:t>| </a:t>
            </a:r>
            <a:r>
              <a:rPr lang="en-US" dirty="0" err="1"/>
              <a:t>tr</a:t>
            </a:r>
            <a:r>
              <a:rPr lang="en-US" dirty="0"/>
              <a:t> ‘\t’  ‘  ’| </a:t>
            </a:r>
            <a:r>
              <a:rPr lang="en-US" dirty="0" err="1"/>
              <a:t>sed</a:t>
            </a:r>
            <a:r>
              <a:rPr lang="en-US" dirty="0"/>
              <a:t>  ‘s/  $//g/’ |</a:t>
            </a:r>
            <a:r>
              <a:rPr lang="en-US" dirty="0" err="1"/>
              <a:t>sed</a:t>
            </a:r>
            <a:r>
              <a:rPr lang="en-US" dirty="0"/>
              <a:t> ‘s/ /\\\x/g’ |paste –d‘  ’</a:t>
            </a:r>
          </a:p>
          <a:p>
            <a:pPr marL="0" indent="0">
              <a:buNone/>
            </a:pPr>
            <a:r>
              <a:rPr lang="en-US" dirty="0"/>
              <a:t>  &gt; </a:t>
            </a:r>
            <a:r>
              <a:rPr lang="en-US" dirty="0" err="1" smtClean="0"/>
              <a:t>program.c</a:t>
            </a:r>
            <a:endParaRPr lang="en-CA" b="1" dirty="0"/>
          </a:p>
          <a:p>
            <a:pPr marL="0" indent="0">
              <a:buNone/>
            </a:pPr>
            <a:endParaRPr lang="en-CA" dirty="0" smtClean="0"/>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4241019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Inject Shellcode for exit</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938052" y="1556584"/>
            <a:ext cx="9361648" cy="3170160"/>
          </a:xfrm>
          <a:prstGeom prst="rect">
            <a:avLst/>
          </a:prstGeom>
        </p:spPr>
      </p:pic>
      <p:sp>
        <p:nvSpPr>
          <p:cNvPr id="6" name="Rectangle 5"/>
          <p:cNvSpPr/>
          <p:nvPr/>
        </p:nvSpPr>
        <p:spPr>
          <a:xfrm>
            <a:off x="938052" y="4726744"/>
            <a:ext cx="8343313" cy="1384995"/>
          </a:xfrm>
          <a:prstGeom prst="rect">
            <a:avLst/>
          </a:prstGeom>
        </p:spPr>
        <p:txBody>
          <a:bodyPr wrap="square">
            <a:spAutoFit/>
          </a:bodyPr>
          <a:lstStyle/>
          <a:p>
            <a:r>
              <a:rPr lang="en-CA" sz="2800" dirty="0">
                <a:latin typeface="Arial" panose="020B0604020202020204" pitchFamily="34" charset="0"/>
                <a:cs typeface="Arial" panose="020B0604020202020204" pitchFamily="34" charset="0"/>
              </a:rPr>
              <a:t>*ret() will point the address of the shellcode to the return address and now we can have control of the program.</a:t>
            </a:r>
          </a:p>
        </p:txBody>
      </p:sp>
    </p:spTree>
    <p:extLst>
      <p:ext uri="{BB962C8B-B14F-4D97-AF65-F5344CB8AC3E}">
        <p14:creationId xmlns:p14="http://schemas.microsoft.com/office/powerpoint/2010/main" val="157336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Spawn Shell – Lab activity</a:t>
            </a:r>
            <a:endParaRPr lang="en-CA" dirty="0"/>
          </a:p>
        </p:txBody>
      </p:sp>
      <p:sp>
        <p:nvSpPr>
          <p:cNvPr id="3" name="Content Placeholder 2"/>
          <p:cNvSpPr>
            <a:spLocks noGrp="1"/>
          </p:cNvSpPr>
          <p:nvPr>
            <p:ph idx="1"/>
          </p:nvPr>
        </p:nvSpPr>
        <p:spPr/>
        <p:txBody>
          <a:bodyPr/>
          <a:lstStyle/>
          <a:p>
            <a:r>
              <a:rPr lang="en-CA" dirty="0" smtClean="0"/>
              <a:t>To spawn a shell we can use </a:t>
            </a:r>
            <a:r>
              <a:rPr lang="en-CA" dirty="0" err="1" smtClean="0"/>
              <a:t>execve</a:t>
            </a:r>
            <a:r>
              <a:rPr lang="en-CA" dirty="0" smtClean="0"/>
              <a:t>() system call to execute /bin/</a:t>
            </a:r>
            <a:r>
              <a:rPr lang="en-CA" dirty="0" err="1" smtClean="0"/>
              <a:t>sh</a:t>
            </a:r>
            <a:r>
              <a:rPr lang="en-CA" dirty="0" smtClean="0"/>
              <a:t> </a:t>
            </a:r>
          </a:p>
          <a:p>
            <a:r>
              <a:rPr lang="en-CA" dirty="0" smtClean="0"/>
              <a:t>Linux man </a:t>
            </a:r>
            <a:r>
              <a:rPr lang="en-CA" dirty="0" err="1" smtClean="0"/>
              <a:t>execve</a:t>
            </a:r>
            <a:r>
              <a:rPr lang="en-CA" dirty="0" smtClean="0"/>
              <a:t> can be used to verify arguments required by </a:t>
            </a:r>
            <a:r>
              <a:rPr lang="en-CA" dirty="0" err="1" smtClean="0"/>
              <a:t>execve</a:t>
            </a:r>
            <a:r>
              <a:rPr lang="en-CA" dirty="0" smtClean="0"/>
              <a:t>() </a:t>
            </a:r>
          </a:p>
          <a:p>
            <a:r>
              <a:rPr lang="en-CA" dirty="0" smtClean="0"/>
              <a:t>File unistd_64.h can be used to find system call number</a:t>
            </a:r>
          </a:p>
          <a:p>
            <a:pPr marL="0" indent="0">
              <a:buNone/>
            </a:pPr>
            <a:endParaRPr lang="en-CA" dirty="0" smtClean="0"/>
          </a:p>
          <a:p>
            <a:pPr marL="0" indent="0">
              <a:buNone/>
            </a:pPr>
            <a:endParaRPr lang="en-CA" dirty="0"/>
          </a:p>
          <a:p>
            <a:pPr marL="0" indent="0">
              <a:buNone/>
            </a:pPr>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286209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Metasploit</a:t>
            </a:r>
            <a:r>
              <a:rPr lang="en-CA" dirty="0" smtClean="0"/>
              <a:t> Payload Types</a:t>
            </a:r>
            <a:endParaRPr lang="en-CA" dirty="0"/>
          </a:p>
        </p:txBody>
      </p:sp>
      <p:sp>
        <p:nvSpPr>
          <p:cNvPr id="3" name="Content Placeholder 2"/>
          <p:cNvSpPr>
            <a:spLocks noGrp="1"/>
          </p:cNvSpPr>
          <p:nvPr>
            <p:ph idx="1"/>
          </p:nvPr>
        </p:nvSpPr>
        <p:spPr>
          <a:xfrm>
            <a:off x="748048" y="1564079"/>
            <a:ext cx="10515600" cy="4351338"/>
          </a:xfrm>
        </p:spPr>
        <p:txBody>
          <a:bodyPr>
            <a:normAutofit fontScale="92500" lnSpcReduction="20000"/>
          </a:bodyPr>
          <a:lstStyle/>
          <a:p>
            <a:pPr marL="0" indent="0">
              <a:buNone/>
            </a:pPr>
            <a:r>
              <a:rPr lang="en-CA" dirty="0"/>
              <a:t>A </a:t>
            </a:r>
            <a:r>
              <a:rPr lang="en-CA" i="1" dirty="0"/>
              <a:t>payload</a:t>
            </a:r>
            <a:r>
              <a:rPr lang="en-CA" dirty="0"/>
              <a:t> in </a:t>
            </a:r>
            <a:r>
              <a:rPr lang="en-CA" dirty="0" err="1"/>
              <a:t>Metasploit</a:t>
            </a:r>
            <a:r>
              <a:rPr lang="en-CA" dirty="0"/>
              <a:t> refers to an exploit </a:t>
            </a:r>
            <a:r>
              <a:rPr lang="en-CA" b="1" dirty="0">
                <a:solidFill>
                  <a:srgbClr val="FF0000"/>
                </a:solidFill>
              </a:rPr>
              <a:t>module</a:t>
            </a:r>
            <a:r>
              <a:rPr lang="en-CA" dirty="0"/>
              <a:t>. </a:t>
            </a:r>
            <a:endParaRPr lang="en-CA" dirty="0" smtClean="0"/>
          </a:p>
          <a:p>
            <a:pPr marL="0" indent="0">
              <a:buNone/>
            </a:pPr>
            <a:endParaRPr lang="en-CA" dirty="0" smtClean="0"/>
          </a:p>
          <a:p>
            <a:pPr marL="0" indent="0">
              <a:buNone/>
            </a:pPr>
            <a:r>
              <a:rPr lang="en-CA" sz="2600" dirty="0" smtClean="0">
                <a:solidFill>
                  <a:schemeClr val="accent4"/>
                </a:solidFill>
              </a:rPr>
              <a:t>1. Staged Payloads</a:t>
            </a:r>
          </a:p>
          <a:p>
            <a:pPr lvl="1"/>
            <a:r>
              <a:rPr lang="en-CA" dirty="0" smtClean="0">
                <a:solidFill>
                  <a:srgbClr val="00B050"/>
                </a:solidFill>
              </a:rPr>
              <a:t>Stager </a:t>
            </a:r>
            <a:r>
              <a:rPr lang="en-CA" dirty="0"/>
              <a:t>– used to </a:t>
            </a:r>
            <a:r>
              <a:rPr lang="en-CA" dirty="0" smtClean="0"/>
              <a:t>establish </a:t>
            </a:r>
            <a:r>
              <a:rPr lang="en-CA" dirty="0"/>
              <a:t>network connections. Shellcode is executed on target system. </a:t>
            </a:r>
            <a:r>
              <a:rPr lang="en-CA" dirty="0" err="1"/>
              <a:t>e.g</a:t>
            </a:r>
            <a:r>
              <a:rPr lang="en-CA" dirty="0"/>
              <a:t>  </a:t>
            </a:r>
            <a:r>
              <a:rPr lang="en-CA" b="1" dirty="0" err="1">
                <a:solidFill>
                  <a:srgbClr val="FF0000"/>
                </a:solidFill>
              </a:rPr>
              <a:t>reverse_tcp</a:t>
            </a:r>
            <a:r>
              <a:rPr lang="en-CA" b="1" dirty="0">
                <a:solidFill>
                  <a:srgbClr val="FF0000"/>
                </a:solidFill>
              </a:rPr>
              <a:t>   or </a:t>
            </a:r>
            <a:r>
              <a:rPr lang="en-CA" b="1" dirty="0" err="1">
                <a:solidFill>
                  <a:srgbClr val="FF0000"/>
                </a:solidFill>
              </a:rPr>
              <a:t>bind_tcp</a:t>
            </a:r>
            <a:endParaRPr lang="en-CA" b="1" dirty="0">
              <a:solidFill>
                <a:srgbClr val="FF0000"/>
              </a:solidFill>
            </a:endParaRPr>
          </a:p>
          <a:p>
            <a:pPr lvl="1"/>
            <a:r>
              <a:rPr lang="en-CA" dirty="0" smtClean="0"/>
              <a:t>The </a:t>
            </a:r>
            <a:r>
              <a:rPr lang="en-CA" dirty="0"/>
              <a:t>shell waits for connection on an open port e.g. using </a:t>
            </a:r>
            <a:r>
              <a:rPr lang="en-CA" dirty="0" err="1"/>
              <a:t>netcat</a:t>
            </a:r>
            <a:r>
              <a:rPr lang="en-CA" dirty="0"/>
              <a:t>    </a:t>
            </a:r>
          </a:p>
          <a:p>
            <a:pPr marL="0" indent="0">
              <a:buNone/>
            </a:pPr>
            <a:r>
              <a:rPr lang="en-CA" dirty="0"/>
              <a:t>                 </a:t>
            </a:r>
            <a:r>
              <a:rPr lang="en-CA" dirty="0" err="1"/>
              <a:t>nc</a:t>
            </a:r>
            <a:r>
              <a:rPr lang="en-CA" dirty="0"/>
              <a:t> –</a:t>
            </a:r>
            <a:r>
              <a:rPr lang="en-CA" dirty="0" err="1"/>
              <a:t>lp</a:t>
            </a:r>
            <a:r>
              <a:rPr lang="en-CA" dirty="0"/>
              <a:t> port-number</a:t>
            </a:r>
          </a:p>
          <a:p>
            <a:pPr marL="0" indent="0">
              <a:buNone/>
            </a:pPr>
            <a:r>
              <a:rPr lang="en-CA" dirty="0"/>
              <a:t>                 </a:t>
            </a:r>
            <a:r>
              <a:rPr lang="en-CA" dirty="0" err="1"/>
              <a:t>nc</a:t>
            </a:r>
            <a:r>
              <a:rPr lang="en-CA" dirty="0"/>
              <a:t>   </a:t>
            </a:r>
            <a:r>
              <a:rPr lang="en-CA" dirty="0" err="1"/>
              <a:t>ip</a:t>
            </a:r>
            <a:r>
              <a:rPr lang="en-CA" dirty="0"/>
              <a:t>-address  port-number </a:t>
            </a:r>
          </a:p>
          <a:p>
            <a:pPr lvl="1"/>
            <a:r>
              <a:rPr lang="en-CA" dirty="0" smtClean="0"/>
              <a:t>A </a:t>
            </a:r>
            <a:r>
              <a:rPr lang="en-CA" dirty="0"/>
              <a:t>firewall can prevent this connection, this is why </a:t>
            </a:r>
            <a:r>
              <a:rPr lang="en-CA" dirty="0" smtClean="0"/>
              <a:t>it is </a:t>
            </a:r>
            <a:r>
              <a:rPr lang="en-CA" dirty="0"/>
              <a:t>most common to use stages payloads to create a reverse-shell</a:t>
            </a:r>
          </a:p>
          <a:p>
            <a:pPr lvl="1"/>
            <a:r>
              <a:rPr lang="en-CA" dirty="0">
                <a:solidFill>
                  <a:srgbClr val="00B050"/>
                </a:solidFill>
              </a:rPr>
              <a:t>Stages</a:t>
            </a:r>
            <a:r>
              <a:rPr lang="en-CA" dirty="0">
                <a:solidFill>
                  <a:srgbClr val="FF0000"/>
                </a:solidFill>
              </a:rPr>
              <a:t> </a:t>
            </a:r>
            <a:r>
              <a:rPr lang="en-CA" dirty="0"/>
              <a:t>– It creates a connection from the target to an open port on the attacker system. Because the connection is stablished from the target, it is often possible to bypass </a:t>
            </a:r>
            <a:r>
              <a:rPr lang="en-CA" dirty="0" smtClean="0"/>
              <a:t>firewalls. </a:t>
            </a:r>
            <a:r>
              <a:rPr lang="en-CA" dirty="0" err="1" smtClean="0"/>
              <a:t>E.g</a:t>
            </a:r>
            <a:r>
              <a:rPr lang="en-CA" dirty="0" smtClean="0"/>
              <a:t>  </a:t>
            </a:r>
            <a:r>
              <a:rPr lang="en-CA" b="1" dirty="0" err="1" smtClean="0">
                <a:solidFill>
                  <a:srgbClr val="FF0000"/>
                </a:solidFill>
              </a:rPr>
              <a:t>meterpreter</a:t>
            </a:r>
            <a:r>
              <a:rPr lang="en-CA" b="1" dirty="0" smtClean="0">
                <a:solidFill>
                  <a:srgbClr val="FF0000"/>
                </a:solidFill>
              </a:rPr>
              <a:t>  or shell</a:t>
            </a:r>
            <a:endParaRPr lang="en-CA" b="1" dirty="0">
              <a:solidFill>
                <a:srgbClr val="FF0000"/>
              </a:solidFill>
            </a:endParaRPr>
          </a:p>
          <a:p>
            <a:pPr marL="0" indent="0">
              <a:buNone/>
            </a:pPr>
            <a:endParaRPr lang="en-CA" dirty="0" smtClean="0"/>
          </a:p>
          <a:p>
            <a:endParaRPr lang="en-CA" dirty="0"/>
          </a:p>
          <a:p>
            <a:pPr>
              <a:buFont typeface="Arial" panose="020B0604020202020204" pitchFamily="34" charset="0"/>
              <a:buChar char="•"/>
            </a:pPr>
            <a:endParaRPr lang="en-CA" dirty="0"/>
          </a:p>
          <a:p>
            <a:pPr>
              <a:buFont typeface="Arial" panose="020B0604020202020204" pitchFamily="34" charset="0"/>
              <a:buChar char="•"/>
            </a:pPr>
            <a:endParaRPr lang="en-CA" dirty="0" smtClean="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266854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OS Review-System calls</a:t>
            </a:r>
            <a:endParaRPr lang="en-CA" dirty="0"/>
          </a:p>
        </p:txBody>
      </p:sp>
      <p:sp>
        <p:nvSpPr>
          <p:cNvPr id="3" name="Content Placeholder 2"/>
          <p:cNvSpPr>
            <a:spLocks noGrp="1"/>
          </p:cNvSpPr>
          <p:nvPr>
            <p:ph idx="1"/>
          </p:nvPr>
        </p:nvSpPr>
        <p:spPr>
          <a:xfrm>
            <a:off x="709411" y="1529411"/>
            <a:ext cx="10515600" cy="4351338"/>
          </a:xfrm>
        </p:spPr>
        <p:txBody>
          <a:bodyPr>
            <a:normAutofit/>
          </a:bodyPr>
          <a:lstStyle/>
          <a:p>
            <a:r>
              <a:rPr lang="en-CA" sz="2000" dirty="0" smtClean="0"/>
              <a:t>What is system call (syscall)?</a:t>
            </a:r>
          </a:p>
          <a:p>
            <a:r>
              <a:rPr lang="en-CA" sz="2000" dirty="0" smtClean="0"/>
              <a:t>When a user wants to execute a code in user space, user space sends request to kernel space via </a:t>
            </a:r>
            <a:r>
              <a:rPr lang="en-CA" sz="2000" b="1" dirty="0" smtClean="0"/>
              <a:t>syscall</a:t>
            </a:r>
            <a:r>
              <a:rPr lang="en-CA" sz="2000" dirty="0" smtClean="0"/>
              <a:t> or </a:t>
            </a:r>
            <a:r>
              <a:rPr lang="en-CA" sz="2000" b="1" dirty="0" smtClean="0"/>
              <a:t>x80</a:t>
            </a:r>
            <a:r>
              <a:rPr lang="en-CA" sz="2000" dirty="0" smtClean="0"/>
              <a:t> interrupt. </a:t>
            </a:r>
          </a:p>
          <a:p>
            <a:r>
              <a:rPr lang="en-CA" sz="2000" dirty="0" smtClean="0"/>
              <a:t>x80 interrupt implemented in x86 architectures and </a:t>
            </a:r>
            <a:r>
              <a:rPr lang="en-CA" sz="2000" b="1" dirty="0" smtClean="0"/>
              <a:t>syscall </a:t>
            </a:r>
            <a:r>
              <a:rPr lang="en-CA" sz="2000" dirty="0" smtClean="0"/>
              <a:t>was introduced in x86_64 architectures. It does not access interrupt descriptor table and it is faster. The parameters are passed in the following order:</a:t>
            </a:r>
          </a:p>
          <a:p>
            <a:pPr marL="0" indent="0">
              <a:buNone/>
            </a:pPr>
            <a:endParaRPr lang="en-CA" sz="2400" dirty="0" smtClean="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17687967"/>
              </p:ext>
            </p:extLst>
          </p:nvPr>
        </p:nvGraphicFramePr>
        <p:xfrm>
          <a:off x="1050925" y="3692404"/>
          <a:ext cx="8128001" cy="103632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lgn="ctr"/>
                      <a:r>
                        <a:rPr lang="en-CA" sz="1800" dirty="0" smtClean="0"/>
                        <a:t>syscall#</a:t>
                      </a:r>
                      <a:endParaRPr lang="en-CA" dirty="0"/>
                    </a:p>
                  </a:txBody>
                  <a:tcPr/>
                </a:tc>
                <a:tc>
                  <a:txBody>
                    <a:bodyPr/>
                    <a:lstStyle/>
                    <a:p>
                      <a:pPr algn="ctr"/>
                      <a:r>
                        <a:rPr lang="en-CA" sz="1800" dirty="0" smtClean="0"/>
                        <a:t>param1</a:t>
                      </a:r>
                      <a:endParaRPr lang="en-CA" dirty="0"/>
                    </a:p>
                  </a:txBody>
                  <a:tcPr/>
                </a:tc>
                <a:tc>
                  <a:txBody>
                    <a:bodyPr/>
                    <a:lstStyle/>
                    <a:p>
                      <a:pPr algn="ctr"/>
                      <a:r>
                        <a:rPr lang="en-CA" sz="1800" dirty="0" smtClean="0"/>
                        <a:t>param2</a:t>
                      </a:r>
                      <a:endParaRPr lang="en-CA" dirty="0"/>
                    </a:p>
                  </a:txBody>
                  <a:tcPr/>
                </a:tc>
                <a:tc>
                  <a:txBody>
                    <a:bodyPr/>
                    <a:lstStyle/>
                    <a:p>
                      <a:pPr algn="ctr"/>
                      <a:r>
                        <a:rPr lang="en-CA" sz="1800" dirty="0" smtClean="0"/>
                        <a:t>param3</a:t>
                      </a:r>
                      <a:endParaRPr lang="en-CA" dirty="0"/>
                    </a:p>
                  </a:txBody>
                  <a:tcPr/>
                </a:tc>
                <a:tc>
                  <a:txBody>
                    <a:bodyPr/>
                    <a:lstStyle/>
                    <a:p>
                      <a:pPr algn="ctr"/>
                      <a:r>
                        <a:rPr lang="en-CA" sz="1800" dirty="0" smtClean="0"/>
                        <a:t>param4</a:t>
                      </a:r>
                      <a:endParaRPr lang="en-CA" dirty="0"/>
                    </a:p>
                  </a:txBody>
                  <a:tcPr/>
                </a:tc>
                <a:tc>
                  <a:txBody>
                    <a:bodyPr/>
                    <a:lstStyle/>
                    <a:p>
                      <a:pPr algn="ctr"/>
                      <a:r>
                        <a:rPr lang="en-CA" sz="1800" dirty="0" smtClean="0"/>
                        <a:t>param5</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800" dirty="0" smtClean="0"/>
                        <a:t>param6</a:t>
                      </a:r>
                    </a:p>
                    <a:p>
                      <a:pPr algn="ctr"/>
                      <a:endParaRPr lang="en-CA" dirty="0"/>
                    </a:p>
                  </a:txBody>
                  <a:tcPr/>
                </a:tc>
              </a:tr>
              <a:tr h="370840">
                <a:tc>
                  <a:txBody>
                    <a:bodyPr/>
                    <a:lstStyle/>
                    <a:p>
                      <a:pPr algn="ctr"/>
                      <a:r>
                        <a:rPr lang="en-CA" sz="2000" dirty="0" err="1" smtClean="0"/>
                        <a:t>rax</a:t>
                      </a:r>
                      <a:endParaRPr lang="en-CA" sz="2000" dirty="0"/>
                    </a:p>
                  </a:txBody>
                  <a:tcPr/>
                </a:tc>
                <a:tc>
                  <a:txBody>
                    <a:bodyPr/>
                    <a:lstStyle/>
                    <a:p>
                      <a:pPr algn="ctr"/>
                      <a:r>
                        <a:rPr lang="en-CA" sz="2000" dirty="0" err="1" smtClean="0"/>
                        <a:t>rdi</a:t>
                      </a:r>
                      <a:endParaRPr lang="en-CA" sz="2000" dirty="0"/>
                    </a:p>
                  </a:txBody>
                  <a:tcPr/>
                </a:tc>
                <a:tc>
                  <a:txBody>
                    <a:bodyPr/>
                    <a:lstStyle/>
                    <a:p>
                      <a:pPr algn="ctr"/>
                      <a:r>
                        <a:rPr lang="en-CA" sz="2000" dirty="0" err="1" smtClean="0"/>
                        <a:t>rsi</a:t>
                      </a:r>
                      <a:endParaRPr lang="en-CA" sz="2000" dirty="0"/>
                    </a:p>
                  </a:txBody>
                  <a:tcPr/>
                </a:tc>
                <a:tc>
                  <a:txBody>
                    <a:bodyPr/>
                    <a:lstStyle/>
                    <a:p>
                      <a:pPr algn="ctr"/>
                      <a:r>
                        <a:rPr lang="en-CA" sz="2000" dirty="0" err="1" smtClean="0"/>
                        <a:t>rdx</a:t>
                      </a:r>
                      <a:endParaRPr lang="en-CA" sz="2000" dirty="0"/>
                    </a:p>
                  </a:txBody>
                  <a:tcPr/>
                </a:tc>
                <a:tc>
                  <a:txBody>
                    <a:bodyPr/>
                    <a:lstStyle/>
                    <a:p>
                      <a:pPr algn="ctr"/>
                      <a:r>
                        <a:rPr lang="en-CA" sz="2000" dirty="0" smtClean="0"/>
                        <a:t>r10</a:t>
                      </a:r>
                      <a:endParaRPr lang="en-CA" sz="2000" dirty="0"/>
                    </a:p>
                  </a:txBody>
                  <a:tcPr/>
                </a:tc>
                <a:tc>
                  <a:txBody>
                    <a:bodyPr/>
                    <a:lstStyle/>
                    <a:p>
                      <a:pPr algn="ctr"/>
                      <a:r>
                        <a:rPr lang="en-CA" sz="2000" dirty="0" smtClean="0"/>
                        <a:t>r9</a:t>
                      </a:r>
                      <a:endParaRPr lang="en-CA" sz="2000" dirty="0"/>
                    </a:p>
                  </a:txBody>
                  <a:tcPr/>
                </a:tc>
                <a:tc>
                  <a:txBody>
                    <a:bodyPr/>
                    <a:lstStyle/>
                    <a:p>
                      <a:pPr algn="ctr"/>
                      <a:r>
                        <a:rPr lang="en-CA" sz="2000" dirty="0" smtClean="0"/>
                        <a:t>r8</a:t>
                      </a:r>
                      <a:endParaRPr lang="en-CA" sz="20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17677358"/>
              </p:ext>
            </p:extLst>
          </p:nvPr>
        </p:nvGraphicFramePr>
        <p:xfrm>
          <a:off x="1050925" y="4907172"/>
          <a:ext cx="1161143" cy="1036320"/>
        </p:xfrm>
        <a:graphic>
          <a:graphicData uri="http://schemas.openxmlformats.org/drawingml/2006/table">
            <a:tbl>
              <a:tblPr firstRow="1" bandRow="1">
                <a:tableStyleId>{5C22544A-7EE6-4342-B048-85BDC9FD1C3A}</a:tableStyleId>
              </a:tblPr>
              <a:tblGrid>
                <a:gridCol w="1161143"/>
              </a:tblGrid>
              <a:tr h="0">
                <a:tc>
                  <a:txBody>
                    <a:bodyPr/>
                    <a:lstStyle/>
                    <a:p>
                      <a:pPr algn="ctr"/>
                      <a:r>
                        <a:rPr lang="en-CA" sz="1800" dirty="0" smtClean="0"/>
                        <a:t>Return</a:t>
                      </a:r>
                      <a:r>
                        <a:rPr lang="en-CA" sz="1800" baseline="0" dirty="0" smtClean="0"/>
                        <a:t> value</a:t>
                      </a:r>
                      <a:endParaRPr lang="en-CA" dirty="0"/>
                    </a:p>
                  </a:txBody>
                  <a:tcPr/>
                </a:tc>
              </a:tr>
              <a:tr h="370840">
                <a:tc>
                  <a:txBody>
                    <a:bodyPr/>
                    <a:lstStyle/>
                    <a:p>
                      <a:pPr algn="ctr"/>
                      <a:r>
                        <a:rPr lang="en-CA" sz="2000" dirty="0" err="1" smtClean="0"/>
                        <a:t>rax</a:t>
                      </a:r>
                      <a:endParaRPr lang="en-CA" sz="2000" dirty="0"/>
                    </a:p>
                  </a:txBody>
                  <a:tcPr/>
                </a:tc>
              </a:tr>
            </a:tbl>
          </a:graphicData>
        </a:graphic>
      </p:graphicFrame>
    </p:spTree>
    <p:extLst>
      <p:ext uri="{BB962C8B-B14F-4D97-AF65-F5344CB8AC3E}">
        <p14:creationId xmlns:p14="http://schemas.microsoft.com/office/powerpoint/2010/main" val="2449362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Metasploit</a:t>
            </a:r>
            <a:r>
              <a:rPr lang="en-CA" dirty="0" smtClean="0"/>
              <a:t> </a:t>
            </a:r>
            <a:r>
              <a:rPr lang="en-CA" dirty="0" smtClean="0"/>
              <a:t>Payload Types</a:t>
            </a:r>
            <a:endParaRPr lang="en-CA" dirty="0"/>
          </a:p>
        </p:txBody>
      </p:sp>
      <p:sp>
        <p:nvSpPr>
          <p:cNvPr id="3" name="Content Placeholder 2"/>
          <p:cNvSpPr>
            <a:spLocks noGrp="1"/>
          </p:cNvSpPr>
          <p:nvPr>
            <p:ph idx="1"/>
          </p:nvPr>
        </p:nvSpPr>
        <p:spPr>
          <a:xfrm>
            <a:off x="838200" y="1542290"/>
            <a:ext cx="10515600" cy="4351338"/>
          </a:xfrm>
        </p:spPr>
        <p:txBody>
          <a:bodyPr>
            <a:normAutofit/>
          </a:bodyPr>
          <a:lstStyle/>
          <a:p>
            <a:pPr marL="0" indent="0">
              <a:buNone/>
            </a:pPr>
            <a:r>
              <a:rPr lang="en-CA" sz="2600" dirty="0" smtClean="0">
                <a:solidFill>
                  <a:schemeClr val="accent4"/>
                </a:solidFill>
              </a:rPr>
              <a:t>2. Singles</a:t>
            </a:r>
            <a:r>
              <a:rPr lang="en-CA" sz="2600" dirty="0" smtClean="0"/>
              <a:t> </a:t>
            </a:r>
            <a:r>
              <a:rPr lang="en-CA" sz="2600" dirty="0"/>
              <a:t>– self-contained used to perform simple commands to gather information or create new admin user and enable remote desktop connection. Sends exploit shellcode all at once. It is larger in size. </a:t>
            </a:r>
            <a:r>
              <a:rPr lang="en-CA" sz="2600" dirty="0" smtClean="0"/>
              <a:t>E.g. </a:t>
            </a:r>
            <a:r>
              <a:rPr lang="en-CA" sz="2600" b="1" dirty="0" smtClean="0"/>
              <a:t>windows/</a:t>
            </a:r>
            <a:r>
              <a:rPr lang="en-CA" sz="2600" b="1" dirty="0" err="1" smtClean="0"/>
              <a:t>meterpreter_reverse_tcp</a:t>
            </a:r>
            <a:r>
              <a:rPr lang="en-CA" sz="2600" b="1" dirty="0" smtClean="0"/>
              <a:t> </a:t>
            </a:r>
            <a:r>
              <a:rPr lang="en-CA" sz="2600" dirty="0" smtClean="0"/>
              <a:t>e.g</a:t>
            </a:r>
            <a:r>
              <a:rPr lang="en-CA" sz="2600" dirty="0"/>
              <a:t>. </a:t>
            </a:r>
            <a:endParaRPr lang="en-CA" sz="2600" dirty="0" smtClean="0"/>
          </a:p>
          <a:p>
            <a:pPr marL="0" indent="0">
              <a:buNone/>
            </a:pPr>
            <a:r>
              <a:rPr lang="en-CA" sz="2600" dirty="0" smtClean="0"/>
              <a:t>windows/</a:t>
            </a:r>
            <a:r>
              <a:rPr lang="en-CA" sz="2600" dirty="0" err="1" smtClean="0"/>
              <a:t>shell_bind_tcp</a:t>
            </a:r>
            <a:r>
              <a:rPr lang="en-CA" sz="2600" dirty="0" smtClean="0"/>
              <a:t> </a:t>
            </a:r>
            <a:r>
              <a:rPr lang="en-CA" sz="2600" dirty="0"/>
              <a:t>is a </a:t>
            </a:r>
            <a:r>
              <a:rPr lang="en-CA" sz="2600" dirty="0">
                <a:solidFill>
                  <a:srgbClr val="FF0000"/>
                </a:solidFill>
              </a:rPr>
              <a:t>single </a:t>
            </a:r>
            <a:r>
              <a:rPr lang="en-CA" sz="2600" i="1" dirty="0">
                <a:solidFill>
                  <a:srgbClr val="FF0000"/>
                </a:solidFill>
              </a:rPr>
              <a:t>payload</a:t>
            </a:r>
            <a:r>
              <a:rPr lang="en-CA" sz="2600" dirty="0">
                <a:solidFill>
                  <a:srgbClr val="FF0000"/>
                </a:solidFill>
              </a:rPr>
              <a:t> </a:t>
            </a:r>
            <a:r>
              <a:rPr lang="en-CA" sz="2600" dirty="0"/>
              <a:t>with no </a:t>
            </a:r>
            <a:r>
              <a:rPr lang="en-CA" sz="2600" i="1" dirty="0"/>
              <a:t>stage</a:t>
            </a:r>
            <a:r>
              <a:rPr lang="en-CA" sz="2600" dirty="0"/>
              <a:t>, </a:t>
            </a:r>
          </a:p>
          <a:p>
            <a:pPr marL="0" indent="0">
              <a:buNone/>
            </a:pPr>
            <a:r>
              <a:rPr lang="en-CA" sz="2600" dirty="0"/>
              <a:t>e.g. windows/shell/</a:t>
            </a:r>
            <a:r>
              <a:rPr lang="en-CA" sz="2600" dirty="0" err="1"/>
              <a:t>bind_tcp</a:t>
            </a:r>
            <a:r>
              <a:rPr lang="en-CA" sz="2600" dirty="0"/>
              <a:t> consists of a </a:t>
            </a:r>
            <a:r>
              <a:rPr lang="en-CA" sz="2600" dirty="0">
                <a:solidFill>
                  <a:srgbClr val="FF0000"/>
                </a:solidFill>
              </a:rPr>
              <a:t>stager</a:t>
            </a:r>
            <a:r>
              <a:rPr lang="en-CA" sz="2600" dirty="0"/>
              <a:t> (</a:t>
            </a:r>
            <a:r>
              <a:rPr lang="en-CA" sz="2600" dirty="0" err="1"/>
              <a:t>bind_tcp</a:t>
            </a:r>
            <a:r>
              <a:rPr lang="en-CA" sz="2600" dirty="0"/>
              <a:t>) and a </a:t>
            </a:r>
            <a:r>
              <a:rPr lang="en-CA" sz="2600" i="1" dirty="0" smtClean="0">
                <a:solidFill>
                  <a:srgbClr val="FF0000"/>
                </a:solidFill>
              </a:rPr>
              <a:t>staged</a:t>
            </a:r>
            <a:r>
              <a:rPr lang="en-CA" sz="2600" dirty="0" smtClean="0"/>
              <a:t> </a:t>
            </a:r>
            <a:r>
              <a:rPr lang="en-CA" sz="2600" dirty="0"/>
              <a:t>(shell</a:t>
            </a:r>
            <a:r>
              <a:rPr lang="en-CA" sz="2600" dirty="0" smtClean="0"/>
              <a:t>).</a:t>
            </a:r>
          </a:p>
          <a:p>
            <a:pPr marL="0" indent="0">
              <a:buNone/>
            </a:pPr>
            <a:r>
              <a:rPr lang="en-CA" sz="2600" dirty="0" smtClean="0"/>
              <a:t>Kali&gt; cd /</a:t>
            </a:r>
            <a:r>
              <a:rPr lang="en-CA" sz="2600" dirty="0" err="1" smtClean="0"/>
              <a:t>usr</a:t>
            </a:r>
            <a:r>
              <a:rPr lang="en-CA" sz="2600" dirty="0" smtClean="0"/>
              <a:t>/share/</a:t>
            </a:r>
            <a:r>
              <a:rPr lang="en-CA" sz="2600" dirty="0" err="1" smtClean="0"/>
              <a:t>metasploit</a:t>
            </a:r>
            <a:r>
              <a:rPr lang="en-CA" sz="2600" dirty="0" smtClean="0"/>
              <a:t>-framework/modules/payload</a:t>
            </a:r>
          </a:p>
          <a:p>
            <a:pPr marL="0" indent="0">
              <a:buNone/>
            </a:pPr>
            <a:endParaRPr lang="en-CA" sz="2600"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296892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Payloads</a:t>
            </a:r>
            <a:endParaRPr lang="en-CA" dirty="0"/>
          </a:p>
        </p:txBody>
      </p:sp>
      <p:sp>
        <p:nvSpPr>
          <p:cNvPr id="3" name="Content Placeholder 2"/>
          <p:cNvSpPr>
            <a:spLocks noGrp="1"/>
          </p:cNvSpPr>
          <p:nvPr>
            <p:ph idx="1"/>
          </p:nvPr>
        </p:nvSpPr>
        <p:spPr/>
        <p:txBody>
          <a:bodyPr/>
          <a:lstStyle/>
          <a:p>
            <a:pPr marL="0" indent="0">
              <a:buNone/>
            </a:pPr>
            <a:r>
              <a:rPr lang="en-CA" dirty="0"/>
              <a:t>“Staged payloads are often used in exploit scenarios due to the fact that binary exploitation often results in very little space for shellcode to be stored”</a:t>
            </a:r>
          </a:p>
          <a:p>
            <a:pPr marL="0" indent="0">
              <a:buNone/>
            </a:pPr>
            <a:r>
              <a:rPr lang="en-CA" dirty="0">
                <a:hlinkClick r:id="rId2"/>
              </a:rPr>
              <a:t>https://www.offensive-security.com/metasploit-unleashed/payloads/</a:t>
            </a:r>
            <a:endParaRPr lang="en-CA" dirty="0"/>
          </a:p>
          <a:p>
            <a:endParaRPr lang="en-CA"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937563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IPC Review -Sockets</a:t>
            </a:r>
            <a:endParaRPr lang="en-CA" dirty="0"/>
          </a:p>
        </p:txBody>
      </p:sp>
      <p:sp>
        <p:nvSpPr>
          <p:cNvPr id="3" name="Content Placeholder 2"/>
          <p:cNvSpPr>
            <a:spLocks noGrp="1"/>
          </p:cNvSpPr>
          <p:nvPr>
            <p:ph idx="1"/>
          </p:nvPr>
        </p:nvSpPr>
        <p:spPr>
          <a:xfrm>
            <a:off x="838199" y="1558338"/>
            <a:ext cx="10711376" cy="4504837"/>
          </a:xfrm>
        </p:spPr>
        <p:txBody>
          <a:bodyPr>
            <a:noAutofit/>
          </a:bodyPr>
          <a:lstStyle/>
          <a:p>
            <a:r>
              <a:rPr lang="en-CA" sz="2400" dirty="0" smtClean="0"/>
              <a:t>In order to understand the popular bind </a:t>
            </a:r>
            <a:r>
              <a:rPr lang="en-CA" sz="2400" dirty="0"/>
              <a:t>and reverse TCP shells </a:t>
            </a:r>
            <a:r>
              <a:rPr lang="en-CA" sz="2400" dirty="0" smtClean="0"/>
              <a:t>revise IPC (Inter-process Communication) techniques </a:t>
            </a:r>
          </a:p>
          <a:p>
            <a:r>
              <a:rPr lang="en-CA" sz="2400" dirty="0" smtClean="0"/>
              <a:t>To establish communication between client/server (OSI model- </a:t>
            </a:r>
            <a:r>
              <a:rPr lang="en-CA" sz="2400" dirty="0"/>
              <a:t>s</a:t>
            </a:r>
            <a:r>
              <a:rPr lang="en-CA" sz="2400" dirty="0" smtClean="0"/>
              <a:t>ession layer) an IPC technique is required. The most common technique is sockets</a:t>
            </a:r>
          </a:p>
          <a:p>
            <a:r>
              <a:rPr lang="en-CA" sz="2400" dirty="0"/>
              <a:t>c</a:t>
            </a:r>
            <a:r>
              <a:rPr lang="en-CA" sz="2400" dirty="0" smtClean="0"/>
              <a:t>lient/server architecture implements </a:t>
            </a:r>
            <a:r>
              <a:rPr lang="en-CA" sz="2400" dirty="0" smtClean="0">
                <a:solidFill>
                  <a:srgbClr val="FF0000"/>
                </a:solidFill>
              </a:rPr>
              <a:t>stream sockets </a:t>
            </a:r>
            <a:r>
              <a:rPr lang="en-CA" sz="2400" dirty="0" smtClean="0"/>
              <a:t>to communicate via TCP.</a:t>
            </a:r>
          </a:p>
          <a:p>
            <a:endParaRPr lang="en-CA" sz="2000" dirty="0" smtClean="0"/>
          </a:p>
          <a:p>
            <a:pPr marL="0" indent="0">
              <a:buNone/>
            </a:pPr>
            <a:r>
              <a:rPr lang="en-CA" sz="2000" dirty="0" smtClean="0"/>
              <a:t> </a:t>
            </a:r>
          </a:p>
          <a:p>
            <a:pPr marL="0" indent="0">
              <a:buNone/>
            </a:pPr>
            <a:r>
              <a:rPr lang="en-CA" sz="1800" dirty="0"/>
              <a:t> </a:t>
            </a:r>
            <a:r>
              <a:rPr lang="en-CA" sz="1800" dirty="0" smtClean="0"/>
              <a:t> </a:t>
            </a:r>
            <a:endParaRPr lang="en-CA" sz="1800"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94852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calls for TCP Communication</a:t>
            </a:r>
            <a:endParaRPr lang="en-CA"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CA" dirty="0" smtClean="0"/>
              <a:t>Linux manual can be used to verify arguments and headers required by these system calls:</a:t>
            </a:r>
            <a:endParaRPr lang="en-CA" dirty="0"/>
          </a:p>
          <a:p>
            <a:r>
              <a:rPr lang="en-CA" dirty="0" err="1"/>
              <a:t>int</a:t>
            </a:r>
            <a:r>
              <a:rPr lang="en-CA" dirty="0"/>
              <a:t> </a:t>
            </a:r>
            <a:r>
              <a:rPr lang="en-CA" dirty="0">
                <a:solidFill>
                  <a:srgbClr val="FF0000"/>
                </a:solidFill>
              </a:rPr>
              <a:t>socket</a:t>
            </a:r>
            <a:r>
              <a:rPr lang="en-CA" dirty="0"/>
              <a:t>( </a:t>
            </a:r>
            <a:r>
              <a:rPr lang="en-CA" dirty="0" err="1"/>
              <a:t>int</a:t>
            </a:r>
            <a:r>
              <a:rPr lang="en-CA" dirty="0"/>
              <a:t> domain, </a:t>
            </a:r>
            <a:r>
              <a:rPr lang="en-CA" dirty="0" err="1"/>
              <a:t>int</a:t>
            </a:r>
            <a:r>
              <a:rPr lang="en-CA" dirty="0"/>
              <a:t> type, </a:t>
            </a:r>
            <a:r>
              <a:rPr lang="en-CA" dirty="0" err="1"/>
              <a:t>int</a:t>
            </a:r>
            <a:r>
              <a:rPr lang="en-CA" dirty="0"/>
              <a:t> protocol);  -- &gt; </a:t>
            </a:r>
            <a:r>
              <a:rPr lang="en-CA" sz="2400" dirty="0"/>
              <a:t>Socket(AF_INT,SOCK_STREAM,0)</a:t>
            </a:r>
          </a:p>
          <a:p>
            <a:r>
              <a:rPr lang="en-CA" dirty="0" err="1"/>
              <a:t>int</a:t>
            </a:r>
            <a:r>
              <a:rPr lang="en-CA" dirty="0"/>
              <a:t> </a:t>
            </a:r>
            <a:r>
              <a:rPr lang="en-CA" dirty="0">
                <a:solidFill>
                  <a:srgbClr val="FF0000"/>
                </a:solidFill>
              </a:rPr>
              <a:t>bind</a:t>
            </a:r>
            <a:r>
              <a:rPr lang="en-CA" dirty="0"/>
              <a:t>(</a:t>
            </a:r>
            <a:r>
              <a:rPr lang="en-CA" dirty="0" err="1"/>
              <a:t>int</a:t>
            </a:r>
            <a:r>
              <a:rPr lang="en-CA" dirty="0"/>
              <a:t> </a:t>
            </a:r>
            <a:r>
              <a:rPr lang="en-CA" dirty="0" err="1"/>
              <a:t>sockfd</a:t>
            </a:r>
            <a:r>
              <a:rPr lang="en-CA" dirty="0"/>
              <a:t>, </a:t>
            </a:r>
            <a:r>
              <a:rPr lang="en-CA" dirty="0" err="1"/>
              <a:t>const</a:t>
            </a:r>
            <a:r>
              <a:rPr lang="en-CA" dirty="0"/>
              <a:t> </a:t>
            </a:r>
            <a:r>
              <a:rPr lang="en-CA" dirty="0" err="1"/>
              <a:t>struct</a:t>
            </a:r>
            <a:r>
              <a:rPr lang="en-CA" dirty="0"/>
              <a:t> </a:t>
            </a:r>
            <a:r>
              <a:rPr lang="en-CA" dirty="0" err="1"/>
              <a:t>sockaddr</a:t>
            </a:r>
            <a:r>
              <a:rPr lang="en-CA" dirty="0"/>
              <a:t> *</a:t>
            </a:r>
            <a:r>
              <a:rPr lang="en-CA" dirty="0" err="1"/>
              <a:t>addr</a:t>
            </a:r>
            <a:r>
              <a:rPr lang="en-CA" dirty="0"/>
              <a:t>, </a:t>
            </a:r>
            <a:r>
              <a:rPr lang="en-CA" dirty="0" err="1"/>
              <a:t>socklen_t</a:t>
            </a:r>
            <a:r>
              <a:rPr lang="en-CA" dirty="0"/>
              <a:t> </a:t>
            </a:r>
            <a:r>
              <a:rPr lang="en-CA" dirty="0" err="1"/>
              <a:t>addrlen</a:t>
            </a:r>
            <a:r>
              <a:rPr lang="en-CA" dirty="0"/>
              <a:t>);</a:t>
            </a:r>
          </a:p>
          <a:p>
            <a:r>
              <a:rPr lang="en-CA" dirty="0" err="1"/>
              <a:t>int</a:t>
            </a:r>
            <a:r>
              <a:rPr lang="en-CA" dirty="0"/>
              <a:t> </a:t>
            </a:r>
            <a:r>
              <a:rPr lang="en-CA" dirty="0">
                <a:solidFill>
                  <a:srgbClr val="FF0000"/>
                </a:solidFill>
              </a:rPr>
              <a:t>listen</a:t>
            </a:r>
            <a:r>
              <a:rPr lang="en-CA" dirty="0"/>
              <a:t>(</a:t>
            </a:r>
            <a:r>
              <a:rPr lang="en-CA" dirty="0" err="1"/>
              <a:t>int</a:t>
            </a:r>
            <a:r>
              <a:rPr lang="en-CA" dirty="0"/>
              <a:t> </a:t>
            </a:r>
            <a:r>
              <a:rPr lang="en-CA" dirty="0" err="1"/>
              <a:t>sockfd</a:t>
            </a:r>
            <a:r>
              <a:rPr lang="en-CA" dirty="0"/>
              <a:t>, </a:t>
            </a:r>
            <a:r>
              <a:rPr lang="en-CA" dirty="0" err="1"/>
              <a:t>int</a:t>
            </a:r>
            <a:r>
              <a:rPr lang="en-CA" dirty="0"/>
              <a:t> backlog);</a:t>
            </a:r>
          </a:p>
          <a:p>
            <a:r>
              <a:rPr lang="en-CA" dirty="0" err="1"/>
              <a:t>int</a:t>
            </a:r>
            <a:r>
              <a:rPr lang="en-CA" dirty="0"/>
              <a:t> </a:t>
            </a:r>
            <a:r>
              <a:rPr lang="en-CA" dirty="0">
                <a:solidFill>
                  <a:srgbClr val="FF0000"/>
                </a:solidFill>
              </a:rPr>
              <a:t>accept</a:t>
            </a:r>
            <a:r>
              <a:rPr lang="en-CA" dirty="0"/>
              <a:t>(</a:t>
            </a:r>
            <a:r>
              <a:rPr lang="en-CA" dirty="0" err="1"/>
              <a:t>int</a:t>
            </a:r>
            <a:r>
              <a:rPr lang="en-CA" dirty="0"/>
              <a:t> </a:t>
            </a:r>
            <a:r>
              <a:rPr lang="en-CA" dirty="0" err="1"/>
              <a:t>sockfd</a:t>
            </a:r>
            <a:r>
              <a:rPr lang="en-CA" dirty="0"/>
              <a:t>, </a:t>
            </a:r>
            <a:r>
              <a:rPr lang="en-CA" dirty="0" err="1"/>
              <a:t>struct</a:t>
            </a:r>
            <a:r>
              <a:rPr lang="en-CA" dirty="0"/>
              <a:t> </a:t>
            </a:r>
            <a:r>
              <a:rPr lang="en-CA" dirty="0" err="1"/>
              <a:t>sockaddr</a:t>
            </a:r>
            <a:r>
              <a:rPr lang="en-CA" dirty="0"/>
              <a:t> *</a:t>
            </a:r>
            <a:r>
              <a:rPr lang="en-CA" dirty="0" err="1"/>
              <a:t>addr</a:t>
            </a:r>
            <a:r>
              <a:rPr lang="en-CA" dirty="0"/>
              <a:t>, </a:t>
            </a:r>
            <a:r>
              <a:rPr lang="en-CA" dirty="0" err="1"/>
              <a:t>socklen_t</a:t>
            </a:r>
            <a:r>
              <a:rPr lang="en-CA" dirty="0"/>
              <a:t> *</a:t>
            </a:r>
            <a:r>
              <a:rPr lang="en-CA" dirty="0" err="1"/>
              <a:t>addrlen</a:t>
            </a:r>
            <a:r>
              <a:rPr lang="en-CA" dirty="0"/>
              <a:t>);</a:t>
            </a:r>
          </a:p>
          <a:p>
            <a:r>
              <a:rPr lang="en-CA" dirty="0" err="1"/>
              <a:t>int</a:t>
            </a:r>
            <a:r>
              <a:rPr lang="en-CA" dirty="0"/>
              <a:t> </a:t>
            </a:r>
            <a:r>
              <a:rPr lang="en-CA" dirty="0">
                <a:solidFill>
                  <a:srgbClr val="FF0000"/>
                </a:solidFill>
              </a:rPr>
              <a:t>dup2</a:t>
            </a:r>
            <a:r>
              <a:rPr lang="en-CA" dirty="0"/>
              <a:t>(</a:t>
            </a:r>
            <a:r>
              <a:rPr lang="en-CA" dirty="0" err="1"/>
              <a:t>int</a:t>
            </a:r>
            <a:r>
              <a:rPr lang="en-CA" dirty="0"/>
              <a:t> </a:t>
            </a:r>
            <a:r>
              <a:rPr lang="en-CA" dirty="0" err="1"/>
              <a:t>oldfd</a:t>
            </a:r>
            <a:r>
              <a:rPr lang="en-CA" dirty="0"/>
              <a:t>, </a:t>
            </a:r>
            <a:r>
              <a:rPr lang="en-CA" dirty="0" err="1"/>
              <a:t>int</a:t>
            </a:r>
            <a:r>
              <a:rPr lang="en-CA" dirty="0"/>
              <a:t> </a:t>
            </a:r>
            <a:r>
              <a:rPr lang="en-CA" dirty="0" err="1"/>
              <a:t>newfd</a:t>
            </a:r>
            <a:r>
              <a:rPr lang="en-CA" dirty="0"/>
              <a:t>);</a:t>
            </a: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913419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shell in C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978066" y="1346923"/>
            <a:ext cx="5790476" cy="4923809"/>
          </a:xfrm>
          <a:prstGeom prst="rect">
            <a:avLst/>
          </a:prstGeom>
        </p:spPr>
      </p:pic>
      <p:sp>
        <p:nvSpPr>
          <p:cNvPr id="7" name="TextBox 6"/>
          <p:cNvSpPr txBox="1"/>
          <p:nvPr/>
        </p:nvSpPr>
        <p:spPr>
          <a:xfrm flipH="1">
            <a:off x="6908408" y="2579656"/>
            <a:ext cx="4445392" cy="1200329"/>
          </a:xfrm>
          <a:prstGeom prst="rect">
            <a:avLst/>
          </a:prstGeom>
          <a:noFill/>
        </p:spPr>
        <p:txBody>
          <a:bodyPr wrap="square" rtlCol="0">
            <a:spAutoFit/>
          </a:bodyPr>
          <a:lstStyle/>
          <a:p>
            <a:r>
              <a:rPr lang="en-CA" sz="2400" dirty="0" smtClean="0"/>
              <a:t>After  compiling and executing the machine will wait for connection on an open port</a:t>
            </a:r>
            <a:endParaRPr lang="en-CA" sz="2400" dirty="0"/>
          </a:p>
        </p:txBody>
      </p:sp>
    </p:spTree>
    <p:extLst>
      <p:ext uri="{BB962C8B-B14F-4D97-AF65-F5344CB8AC3E}">
        <p14:creationId xmlns:p14="http://schemas.microsoft.com/office/powerpoint/2010/main" val="354394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–Waiting for Connection</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
        <p:nvSpPr>
          <p:cNvPr id="6" name="TextBox 5"/>
          <p:cNvSpPr txBox="1"/>
          <p:nvPr/>
        </p:nvSpPr>
        <p:spPr>
          <a:xfrm>
            <a:off x="2353561" y="5753463"/>
            <a:ext cx="5703277" cy="461665"/>
          </a:xfrm>
          <a:prstGeom prst="rect">
            <a:avLst/>
          </a:prstGeom>
          <a:noFill/>
        </p:spPr>
        <p:txBody>
          <a:bodyPr wrap="square" rtlCol="0">
            <a:spAutoFit/>
          </a:bodyPr>
          <a:lstStyle/>
          <a:p>
            <a:r>
              <a:rPr lang="en-CA" sz="2400" dirty="0" smtClean="0"/>
              <a:t>Waiting for connection on a open port</a:t>
            </a:r>
            <a:endParaRPr lang="en-CA" sz="2400" dirty="0"/>
          </a:p>
        </p:txBody>
      </p:sp>
      <p:pic>
        <p:nvPicPr>
          <p:cNvPr id="7" name="Picture 6"/>
          <p:cNvPicPr>
            <a:picLocks noChangeAspect="1"/>
          </p:cNvPicPr>
          <p:nvPr/>
        </p:nvPicPr>
        <p:blipFill>
          <a:blip r:embed="rId2"/>
          <a:stretch>
            <a:fillRect/>
          </a:stretch>
        </p:blipFill>
        <p:spPr>
          <a:xfrm>
            <a:off x="1067439" y="1562567"/>
            <a:ext cx="9309629" cy="4190896"/>
          </a:xfrm>
          <a:prstGeom prst="rect">
            <a:avLst/>
          </a:prstGeom>
        </p:spPr>
      </p:pic>
    </p:spTree>
    <p:extLst>
      <p:ext uri="{BB962C8B-B14F-4D97-AF65-F5344CB8AC3E}">
        <p14:creationId xmlns:p14="http://schemas.microsoft.com/office/powerpoint/2010/main" val="74265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 Create a Socket</a:t>
            </a:r>
            <a:endParaRPr lang="en-CA" dirty="0"/>
          </a:p>
        </p:txBody>
      </p:sp>
      <p:sp>
        <p:nvSpPr>
          <p:cNvPr id="3" name="Content Placeholder 2"/>
          <p:cNvSpPr>
            <a:spLocks noGrp="1"/>
          </p:cNvSpPr>
          <p:nvPr>
            <p:ph idx="1"/>
          </p:nvPr>
        </p:nvSpPr>
        <p:spPr>
          <a:xfrm>
            <a:off x="838200" y="1690688"/>
            <a:ext cx="10515600" cy="4351338"/>
          </a:xfrm>
        </p:spPr>
        <p:txBody>
          <a:bodyPr>
            <a:normAutofit fontScale="70000" lnSpcReduction="20000"/>
          </a:bodyPr>
          <a:lstStyle/>
          <a:p>
            <a:r>
              <a:rPr lang="en-CA" dirty="0" smtClean="0"/>
              <a:t>First socket has to be created. </a:t>
            </a:r>
          </a:p>
          <a:p>
            <a:pPr lvl="1"/>
            <a:r>
              <a:rPr lang="en-CA" sz="2900" dirty="0" smtClean="0"/>
              <a:t>How many arguments are required by socket() system call?</a:t>
            </a:r>
          </a:p>
          <a:p>
            <a:pPr lvl="1"/>
            <a:r>
              <a:rPr lang="en-CA" sz="2900" dirty="0" smtClean="0"/>
              <a:t>What is socket() system call number?</a:t>
            </a:r>
          </a:p>
          <a:p>
            <a:pPr marL="457200" lvl="1" indent="0">
              <a:buNone/>
            </a:pPr>
            <a:r>
              <a:rPr lang="en-CA" sz="2900" dirty="0" smtClean="0"/>
              <a:t>    </a:t>
            </a:r>
            <a:r>
              <a:rPr lang="en-CA" sz="2900" dirty="0" err="1" smtClean="0">
                <a:solidFill>
                  <a:srgbClr val="FF0000"/>
                </a:solidFill>
              </a:rPr>
              <a:t>xor</a:t>
            </a:r>
            <a:r>
              <a:rPr lang="en-CA" sz="2900" dirty="0" smtClean="0">
                <a:solidFill>
                  <a:srgbClr val="FF0000"/>
                </a:solidFill>
              </a:rPr>
              <a:t> </a:t>
            </a:r>
            <a:r>
              <a:rPr lang="en-CA" sz="2900" dirty="0" err="1" smtClean="0">
                <a:solidFill>
                  <a:srgbClr val="FF0000"/>
                </a:solidFill>
              </a:rPr>
              <a:t>rax,rax</a:t>
            </a:r>
            <a:endParaRPr lang="en-CA" sz="2900" dirty="0" smtClean="0">
              <a:solidFill>
                <a:srgbClr val="FF0000"/>
              </a:solidFill>
            </a:endParaRPr>
          </a:p>
          <a:p>
            <a:pPr marL="457200" lvl="1" indent="0">
              <a:buNone/>
            </a:pPr>
            <a:r>
              <a:rPr lang="en-CA" sz="2900" dirty="0">
                <a:solidFill>
                  <a:srgbClr val="FF0000"/>
                </a:solidFill>
              </a:rPr>
              <a:t> </a:t>
            </a:r>
            <a:r>
              <a:rPr lang="en-CA" sz="2900" dirty="0" smtClean="0">
                <a:solidFill>
                  <a:srgbClr val="FF0000"/>
                </a:solidFill>
              </a:rPr>
              <a:t>   add rax,41</a:t>
            </a:r>
          </a:p>
          <a:p>
            <a:pPr lvl="1"/>
            <a:r>
              <a:rPr lang="en-CA" sz="2900" dirty="0" smtClean="0"/>
              <a:t>AF_INET –is IPV4 it can be represented as 2</a:t>
            </a:r>
          </a:p>
          <a:p>
            <a:pPr marL="457200" lvl="1" indent="0">
              <a:buNone/>
            </a:pPr>
            <a:r>
              <a:rPr lang="en-CA" sz="2900" dirty="0" smtClean="0"/>
              <a:t>    </a:t>
            </a:r>
            <a:r>
              <a:rPr lang="en-CA" sz="2900" dirty="0" err="1" smtClean="0">
                <a:solidFill>
                  <a:srgbClr val="FF0000"/>
                </a:solidFill>
              </a:rPr>
              <a:t>xor</a:t>
            </a:r>
            <a:r>
              <a:rPr lang="en-CA" sz="2900" dirty="0" smtClean="0">
                <a:solidFill>
                  <a:srgbClr val="FF0000"/>
                </a:solidFill>
              </a:rPr>
              <a:t> </a:t>
            </a:r>
            <a:r>
              <a:rPr lang="en-CA" sz="2900" dirty="0" err="1" smtClean="0">
                <a:solidFill>
                  <a:srgbClr val="FF0000"/>
                </a:solidFill>
              </a:rPr>
              <a:t>rdi,rdi</a:t>
            </a:r>
            <a:endParaRPr lang="en-CA" sz="2900" dirty="0">
              <a:solidFill>
                <a:srgbClr val="FF0000"/>
              </a:solidFill>
            </a:endParaRPr>
          </a:p>
          <a:p>
            <a:pPr marL="457200" lvl="1" indent="0">
              <a:buNone/>
            </a:pPr>
            <a:r>
              <a:rPr lang="en-CA" sz="2900" dirty="0">
                <a:solidFill>
                  <a:srgbClr val="FF0000"/>
                </a:solidFill>
              </a:rPr>
              <a:t>    add </a:t>
            </a:r>
            <a:r>
              <a:rPr lang="en-CA" sz="2900" dirty="0" smtClean="0">
                <a:solidFill>
                  <a:srgbClr val="FF0000"/>
                </a:solidFill>
              </a:rPr>
              <a:t>rdi,2</a:t>
            </a:r>
            <a:endParaRPr lang="en-CA" sz="2900" dirty="0">
              <a:solidFill>
                <a:srgbClr val="FF0000"/>
              </a:solidFill>
            </a:endParaRPr>
          </a:p>
          <a:p>
            <a:pPr lvl="1"/>
            <a:r>
              <a:rPr lang="en-CA" sz="2900" dirty="0" smtClean="0"/>
              <a:t>The second argument is the type of connection (TCP) SOCK_STREAM and it can be represented as 1</a:t>
            </a:r>
          </a:p>
          <a:p>
            <a:pPr marL="457200" lvl="1" indent="0">
              <a:buNone/>
            </a:pPr>
            <a:r>
              <a:rPr lang="en-CA" sz="2900" dirty="0" smtClean="0"/>
              <a:t>    </a:t>
            </a:r>
            <a:r>
              <a:rPr lang="en-CA" sz="2900" dirty="0" err="1" smtClean="0">
                <a:solidFill>
                  <a:srgbClr val="FF0000"/>
                </a:solidFill>
              </a:rPr>
              <a:t>xor</a:t>
            </a:r>
            <a:r>
              <a:rPr lang="en-CA" sz="2900" dirty="0" smtClean="0">
                <a:solidFill>
                  <a:srgbClr val="FF0000"/>
                </a:solidFill>
              </a:rPr>
              <a:t> </a:t>
            </a:r>
            <a:r>
              <a:rPr lang="en-CA" sz="2900" dirty="0" err="1" smtClean="0">
                <a:solidFill>
                  <a:srgbClr val="FF0000"/>
                </a:solidFill>
              </a:rPr>
              <a:t>rsi,rsi</a:t>
            </a:r>
            <a:endParaRPr lang="en-CA" sz="2900" dirty="0">
              <a:solidFill>
                <a:srgbClr val="FF0000"/>
              </a:solidFill>
            </a:endParaRPr>
          </a:p>
          <a:p>
            <a:pPr marL="457200" lvl="1" indent="0">
              <a:buNone/>
            </a:pPr>
            <a:r>
              <a:rPr lang="en-CA" sz="2900" dirty="0">
                <a:solidFill>
                  <a:srgbClr val="FF0000"/>
                </a:solidFill>
              </a:rPr>
              <a:t>    </a:t>
            </a:r>
            <a:r>
              <a:rPr lang="en-CA" sz="2900" dirty="0" err="1" smtClean="0">
                <a:solidFill>
                  <a:srgbClr val="FF0000"/>
                </a:solidFill>
              </a:rPr>
              <a:t>inc</a:t>
            </a:r>
            <a:r>
              <a:rPr lang="en-CA" sz="2900" dirty="0" smtClean="0">
                <a:solidFill>
                  <a:srgbClr val="FF0000"/>
                </a:solidFill>
              </a:rPr>
              <a:t> </a:t>
            </a:r>
            <a:r>
              <a:rPr lang="en-CA" sz="2900" dirty="0" err="1" smtClean="0">
                <a:solidFill>
                  <a:srgbClr val="FF0000"/>
                </a:solidFill>
              </a:rPr>
              <a:t>rsi</a:t>
            </a:r>
            <a:endParaRPr lang="en-CA" sz="2900" dirty="0" smtClean="0">
              <a:solidFill>
                <a:srgbClr val="FF0000"/>
              </a:solidFill>
            </a:endParaRPr>
          </a:p>
          <a:p>
            <a:pPr lvl="1"/>
            <a:r>
              <a:rPr lang="en-CA" sz="2900" dirty="0" smtClean="0"/>
              <a:t>Third argument is protocol (0) which tell operating system to choose the most appropriate protocol. Usually is only one protocol.</a:t>
            </a:r>
          </a:p>
          <a:p>
            <a:pPr marL="457200" lvl="1" indent="0">
              <a:buNone/>
            </a:pPr>
            <a:r>
              <a:rPr lang="en-CA" sz="2900" dirty="0"/>
              <a:t> </a:t>
            </a:r>
            <a:r>
              <a:rPr lang="en-CA" sz="2900" dirty="0" smtClean="0"/>
              <a:t>  </a:t>
            </a:r>
            <a:r>
              <a:rPr lang="en-CA" sz="2900" dirty="0" err="1" smtClean="0">
                <a:solidFill>
                  <a:srgbClr val="FF0000"/>
                </a:solidFill>
              </a:rPr>
              <a:t>xor</a:t>
            </a:r>
            <a:r>
              <a:rPr lang="en-CA" sz="2900" dirty="0" smtClean="0">
                <a:solidFill>
                  <a:srgbClr val="FF0000"/>
                </a:solidFill>
              </a:rPr>
              <a:t> </a:t>
            </a:r>
            <a:r>
              <a:rPr lang="en-CA" sz="2900" dirty="0" err="1" smtClean="0">
                <a:solidFill>
                  <a:srgbClr val="FF0000"/>
                </a:solidFill>
              </a:rPr>
              <a:t>rdx,rdx</a:t>
            </a:r>
            <a:endParaRPr lang="en-CA" sz="2900" dirty="0" smtClean="0">
              <a:solidFill>
                <a:srgbClr val="FF0000"/>
              </a:solidFill>
            </a:endParaRPr>
          </a:p>
          <a:p>
            <a:pPr marL="457200" lvl="1" indent="0">
              <a:buNone/>
            </a:pPr>
            <a:r>
              <a:rPr lang="en-CA" sz="2900" dirty="0">
                <a:solidFill>
                  <a:srgbClr val="FF0000"/>
                </a:solidFill>
              </a:rPr>
              <a:t> </a:t>
            </a:r>
            <a:r>
              <a:rPr lang="en-CA" sz="2900" dirty="0" smtClean="0">
                <a:solidFill>
                  <a:srgbClr val="FF0000"/>
                </a:solidFill>
              </a:rPr>
              <a:t>  </a:t>
            </a:r>
            <a:r>
              <a:rPr lang="en-CA" sz="2900" dirty="0" err="1" smtClean="0">
                <a:solidFill>
                  <a:srgbClr val="FF0000"/>
                </a:solidFill>
              </a:rPr>
              <a:t>syscall</a:t>
            </a:r>
            <a:endParaRPr lang="en-CA"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1842105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 Create Address structure</a:t>
            </a:r>
            <a:endParaRPr lang="en-CA" dirty="0"/>
          </a:p>
        </p:txBody>
      </p:sp>
      <p:sp>
        <p:nvSpPr>
          <p:cNvPr id="3" name="Content Placeholder 2"/>
          <p:cNvSpPr>
            <a:spLocks noGrp="1"/>
          </p:cNvSpPr>
          <p:nvPr>
            <p:ph idx="1"/>
          </p:nvPr>
        </p:nvSpPr>
        <p:spPr/>
        <p:txBody>
          <a:bodyPr>
            <a:normAutofit fontScale="92500" lnSpcReduction="20000"/>
          </a:bodyPr>
          <a:lstStyle/>
          <a:p>
            <a:r>
              <a:rPr lang="en-CA" sz="2200" dirty="0" smtClean="0"/>
              <a:t>The output of socket system call is the socket file descriptor </a:t>
            </a:r>
            <a:r>
              <a:rPr lang="en-CA" sz="2200" dirty="0" err="1" smtClean="0"/>
              <a:t>sockfd</a:t>
            </a:r>
            <a:r>
              <a:rPr lang="en-CA" sz="2200" dirty="0" smtClean="0"/>
              <a:t> will be store in </a:t>
            </a:r>
            <a:r>
              <a:rPr lang="en-CA" sz="2200" dirty="0" err="1" smtClean="0"/>
              <a:t>rax</a:t>
            </a:r>
            <a:r>
              <a:rPr lang="en-CA" sz="2200" dirty="0" smtClean="0"/>
              <a:t> register</a:t>
            </a:r>
          </a:p>
          <a:p>
            <a:pPr marL="0" indent="0">
              <a:buNone/>
            </a:pPr>
            <a:r>
              <a:rPr lang="en-CA" sz="2200" dirty="0" smtClean="0"/>
              <a:t>  </a:t>
            </a:r>
            <a:r>
              <a:rPr lang="en-CA" sz="2200" dirty="0" err="1" smtClean="0"/>
              <a:t>mov</a:t>
            </a:r>
            <a:r>
              <a:rPr lang="en-CA" sz="2200" dirty="0" smtClean="0"/>
              <a:t> </a:t>
            </a:r>
            <a:r>
              <a:rPr lang="en-CA" sz="2200" dirty="0" err="1" smtClean="0"/>
              <a:t>rdi,rax</a:t>
            </a:r>
            <a:endParaRPr lang="en-CA" sz="2200" dirty="0" smtClean="0"/>
          </a:p>
          <a:p>
            <a:r>
              <a:rPr lang="en-CA" sz="2200" dirty="0" smtClean="0"/>
              <a:t>Build the address structure, which be an input of bind system call. These are pointer and need to be push into the stack in reverse order:</a:t>
            </a:r>
          </a:p>
          <a:p>
            <a:pPr marL="0" indent="0">
              <a:buNone/>
            </a:pPr>
            <a:r>
              <a:rPr lang="en-CA" sz="2200" dirty="0"/>
              <a:t> </a:t>
            </a:r>
            <a:r>
              <a:rPr lang="en-CA" sz="2200" dirty="0" smtClean="0"/>
              <a:t>       1. push 0 – to bind all interfaces (4 bytes)</a:t>
            </a:r>
          </a:p>
          <a:p>
            <a:pPr marL="457200" lvl="1" indent="0">
              <a:buNone/>
            </a:pPr>
            <a:r>
              <a:rPr lang="en-CA" sz="2200" dirty="0" smtClean="0"/>
              <a:t>            </a:t>
            </a:r>
            <a:r>
              <a:rPr lang="en-CA" sz="2200" dirty="0" err="1">
                <a:solidFill>
                  <a:srgbClr val="FF0000"/>
                </a:solidFill>
              </a:rPr>
              <a:t>xor</a:t>
            </a:r>
            <a:r>
              <a:rPr lang="en-CA" sz="2200" dirty="0">
                <a:solidFill>
                  <a:srgbClr val="FF0000"/>
                </a:solidFill>
              </a:rPr>
              <a:t> </a:t>
            </a:r>
            <a:r>
              <a:rPr lang="en-CA" sz="2200" dirty="0" err="1">
                <a:solidFill>
                  <a:srgbClr val="FF0000"/>
                </a:solidFill>
              </a:rPr>
              <a:t>rax,rax</a:t>
            </a:r>
            <a:endParaRPr lang="en-CA" sz="2200" dirty="0">
              <a:solidFill>
                <a:srgbClr val="FF0000"/>
              </a:solidFill>
            </a:endParaRPr>
          </a:p>
          <a:p>
            <a:pPr marL="457200" lvl="1" indent="0">
              <a:buNone/>
            </a:pPr>
            <a:r>
              <a:rPr lang="en-CA" sz="2200" dirty="0">
                <a:solidFill>
                  <a:srgbClr val="FF0000"/>
                </a:solidFill>
              </a:rPr>
              <a:t>    </a:t>
            </a:r>
            <a:r>
              <a:rPr lang="en-CA" sz="2200" dirty="0" smtClean="0">
                <a:solidFill>
                  <a:srgbClr val="FF0000"/>
                </a:solidFill>
              </a:rPr>
              <a:t>        push </a:t>
            </a:r>
            <a:r>
              <a:rPr lang="en-CA" sz="2200" dirty="0" err="1" smtClean="0">
                <a:solidFill>
                  <a:srgbClr val="FF0000"/>
                </a:solidFill>
              </a:rPr>
              <a:t>rax</a:t>
            </a:r>
            <a:r>
              <a:rPr lang="en-CA" sz="2200" dirty="0" smtClean="0"/>
              <a:t> </a:t>
            </a:r>
          </a:p>
          <a:p>
            <a:pPr marL="0" indent="0">
              <a:buNone/>
            </a:pPr>
            <a:r>
              <a:rPr lang="en-CA" sz="2200" dirty="0" smtClean="0"/>
              <a:t>        2. push port in form of </a:t>
            </a:r>
            <a:r>
              <a:rPr lang="en-CA" sz="2200" dirty="0" err="1" smtClean="0">
                <a:solidFill>
                  <a:srgbClr val="FF0000"/>
                </a:solidFill>
              </a:rPr>
              <a:t>htons</a:t>
            </a:r>
            <a:r>
              <a:rPr lang="en-CA" sz="2200" dirty="0" smtClean="0"/>
              <a:t>(2 bytes) . Python can </a:t>
            </a:r>
          </a:p>
          <a:p>
            <a:pPr marL="0" indent="0">
              <a:buNone/>
            </a:pPr>
            <a:r>
              <a:rPr lang="en-CA" sz="2200" dirty="0"/>
              <a:t> </a:t>
            </a:r>
            <a:r>
              <a:rPr lang="en-CA" sz="2200" dirty="0" smtClean="0"/>
              <a:t>           be used to convert it  </a:t>
            </a:r>
            <a:r>
              <a:rPr lang="en-CA" sz="2200" dirty="0" smtClean="0">
                <a:solidFill>
                  <a:srgbClr val="FF0000"/>
                </a:solidFill>
              </a:rPr>
              <a:t>hex(</a:t>
            </a:r>
            <a:r>
              <a:rPr lang="en-CA" sz="2200" dirty="0" err="1" smtClean="0">
                <a:solidFill>
                  <a:srgbClr val="FF0000"/>
                </a:solidFill>
              </a:rPr>
              <a:t>socket,htons</a:t>
            </a:r>
            <a:r>
              <a:rPr lang="en-CA" sz="2200" dirty="0" smtClean="0">
                <a:solidFill>
                  <a:srgbClr val="FF0000"/>
                </a:solidFill>
              </a:rPr>
              <a:t>(port-number))</a:t>
            </a:r>
          </a:p>
          <a:p>
            <a:pPr marL="0" indent="0">
              <a:buNone/>
            </a:pPr>
            <a:r>
              <a:rPr lang="en-CA" sz="2200" dirty="0">
                <a:solidFill>
                  <a:srgbClr val="FF0000"/>
                </a:solidFill>
              </a:rPr>
              <a:t> </a:t>
            </a:r>
            <a:r>
              <a:rPr lang="en-CA" sz="2200" dirty="0" smtClean="0">
                <a:solidFill>
                  <a:srgbClr val="FF0000"/>
                </a:solidFill>
              </a:rPr>
              <a:t>                push word 0xd204</a:t>
            </a:r>
          </a:p>
          <a:p>
            <a:pPr marL="0" indent="0">
              <a:buNone/>
            </a:pPr>
            <a:r>
              <a:rPr lang="en-CA" sz="2200" dirty="0">
                <a:solidFill>
                  <a:srgbClr val="FF0000"/>
                </a:solidFill>
              </a:rPr>
              <a:t> </a:t>
            </a:r>
            <a:r>
              <a:rPr lang="en-CA" sz="2200" dirty="0" smtClean="0">
                <a:solidFill>
                  <a:srgbClr val="FF0000"/>
                </a:solidFill>
              </a:rPr>
              <a:t>       </a:t>
            </a:r>
            <a:r>
              <a:rPr lang="en-CA" sz="2200" dirty="0" smtClean="0"/>
              <a:t>3.</a:t>
            </a:r>
            <a:r>
              <a:rPr lang="en-CA" sz="2200" dirty="0" smtClean="0">
                <a:solidFill>
                  <a:srgbClr val="FF0000"/>
                </a:solidFill>
              </a:rPr>
              <a:t> </a:t>
            </a:r>
            <a:r>
              <a:rPr lang="en-CA" sz="2200" dirty="0" smtClean="0"/>
              <a:t>push 2  </a:t>
            </a:r>
            <a:r>
              <a:rPr lang="en-CA" sz="2200" dirty="0"/>
              <a:t>– </a:t>
            </a:r>
            <a:r>
              <a:rPr lang="en-CA" sz="2200" dirty="0" smtClean="0"/>
              <a:t>Represents the domain(IPV4) – AF_INET(2 bytes)</a:t>
            </a:r>
          </a:p>
          <a:p>
            <a:pPr marL="0" indent="0">
              <a:buNone/>
            </a:pPr>
            <a:r>
              <a:rPr lang="en-CA" sz="2200" dirty="0"/>
              <a:t> </a:t>
            </a:r>
            <a:r>
              <a:rPr lang="en-CA" sz="2200" dirty="0" smtClean="0"/>
              <a:t>                </a:t>
            </a:r>
            <a:r>
              <a:rPr lang="en-CA" sz="2200" dirty="0" smtClean="0">
                <a:solidFill>
                  <a:srgbClr val="FF0000"/>
                </a:solidFill>
              </a:rPr>
              <a:t>push word 0x02</a:t>
            </a:r>
            <a:endParaRPr lang="en-CA" sz="2200" dirty="0">
              <a:solidFill>
                <a:srgbClr val="FF0000"/>
              </a:solidFill>
            </a:endParaRPr>
          </a:p>
          <a:p>
            <a:pPr marL="0" indent="0">
              <a:buNone/>
            </a:pPr>
            <a:endParaRPr lang="en-CA" sz="2000" dirty="0" smtClean="0">
              <a:solidFill>
                <a:srgbClr val="FF0000"/>
              </a:solidFill>
            </a:endParaRPr>
          </a:p>
          <a:p>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99119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 bind() system call</a:t>
            </a:r>
            <a:endParaRPr lang="en-CA" dirty="0"/>
          </a:p>
        </p:txBody>
      </p:sp>
      <p:sp>
        <p:nvSpPr>
          <p:cNvPr id="3" name="Content Placeholder 2"/>
          <p:cNvSpPr>
            <a:spLocks noGrp="1"/>
          </p:cNvSpPr>
          <p:nvPr>
            <p:ph idx="1"/>
          </p:nvPr>
        </p:nvSpPr>
        <p:spPr>
          <a:xfrm>
            <a:off x="838200" y="1544271"/>
            <a:ext cx="10515600" cy="4351338"/>
          </a:xfrm>
        </p:spPr>
        <p:txBody>
          <a:bodyPr>
            <a:normAutofit lnSpcReduction="10000"/>
          </a:bodyPr>
          <a:lstStyle/>
          <a:p>
            <a:r>
              <a:rPr lang="en-CA" sz="2200" dirty="0" smtClean="0"/>
              <a:t>How </a:t>
            </a:r>
            <a:r>
              <a:rPr lang="en-CA" sz="2200" dirty="0"/>
              <a:t>many arguments are required by </a:t>
            </a:r>
            <a:r>
              <a:rPr lang="en-CA" sz="2200" dirty="0" smtClean="0"/>
              <a:t>bind() </a:t>
            </a:r>
            <a:r>
              <a:rPr lang="en-CA" sz="2200" dirty="0"/>
              <a:t>system call?</a:t>
            </a:r>
          </a:p>
          <a:p>
            <a:r>
              <a:rPr lang="en-CA" sz="2200" dirty="0" smtClean="0"/>
              <a:t>First argument is </a:t>
            </a:r>
            <a:r>
              <a:rPr lang="en-CA" sz="2200" dirty="0" err="1" smtClean="0"/>
              <a:t>sockfd</a:t>
            </a:r>
            <a:r>
              <a:rPr lang="en-CA" sz="2200" dirty="0" smtClean="0"/>
              <a:t> which it is already stored in RDI register</a:t>
            </a:r>
          </a:p>
          <a:p>
            <a:r>
              <a:rPr lang="en-CA" sz="2200" dirty="0" smtClean="0"/>
              <a:t>The second argument is a reference to address structure</a:t>
            </a:r>
          </a:p>
          <a:p>
            <a:r>
              <a:rPr lang="en-CA" sz="2200" dirty="0" smtClean="0"/>
              <a:t>The third is the length of the address structure - 16 </a:t>
            </a:r>
          </a:p>
          <a:p>
            <a:r>
              <a:rPr lang="en-CA" sz="2200" dirty="0" smtClean="0"/>
              <a:t>What </a:t>
            </a:r>
            <a:r>
              <a:rPr lang="en-CA" sz="2200" dirty="0"/>
              <a:t>is </a:t>
            </a:r>
            <a:r>
              <a:rPr lang="en-CA" sz="2200" dirty="0" smtClean="0"/>
              <a:t>bind() system </a:t>
            </a:r>
            <a:r>
              <a:rPr lang="en-CA" sz="2200" dirty="0"/>
              <a:t>call number?</a:t>
            </a:r>
          </a:p>
          <a:p>
            <a:pPr marL="457200" lvl="1" indent="0">
              <a:buNone/>
            </a:pPr>
            <a:r>
              <a:rPr lang="en-CA" sz="2900" dirty="0"/>
              <a:t>   </a:t>
            </a:r>
            <a:r>
              <a:rPr lang="en-CA" sz="2200" dirty="0" err="1" smtClean="0">
                <a:solidFill>
                  <a:srgbClr val="FF0000"/>
                </a:solidFill>
              </a:rPr>
              <a:t>mov</a:t>
            </a:r>
            <a:r>
              <a:rPr lang="en-CA" sz="2200" dirty="0" smtClean="0">
                <a:solidFill>
                  <a:srgbClr val="FF0000"/>
                </a:solidFill>
              </a:rPr>
              <a:t> </a:t>
            </a:r>
            <a:r>
              <a:rPr lang="en-CA" sz="2200" dirty="0" err="1" smtClean="0">
                <a:solidFill>
                  <a:srgbClr val="FF0000"/>
                </a:solidFill>
              </a:rPr>
              <a:t>rsi,rsp</a:t>
            </a:r>
            <a:endParaRPr lang="en-CA" sz="2200" dirty="0" smtClean="0">
              <a:solidFill>
                <a:srgbClr val="FF0000"/>
              </a:solidFill>
            </a:endParaRPr>
          </a:p>
          <a:p>
            <a:pPr marL="457200" lvl="1" indent="0">
              <a:buNone/>
            </a:pPr>
            <a:r>
              <a:rPr lang="en-CA" sz="2200" dirty="0">
                <a:solidFill>
                  <a:srgbClr val="FF0000"/>
                </a:solidFill>
              </a:rPr>
              <a:t> </a:t>
            </a:r>
            <a:r>
              <a:rPr lang="en-CA" sz="2200" dirty="0" smtClean="0">
                <a:solidFill>
                  <a:srgbClr val="FF0000"/>
                </a:solidFill>
              </a:rPr>
              <a:t>   </a:t>
            </a:r>
            <a:r>
              <a:rPr lang="en-CA" sz="2200" dirty="0" err="1">
                <a:solidFill>
                  <a:srgbClr val="FF0000"/>
                </a:solidFill>
              </a:rPr>
              <a:t>xor</a:t>
            </a:r>
            <a:r>
              <a:rPr lang="en-CA" sz="2200" dirty="0">
                <a:solidFill>
                  <a:srgbClr val="FF0000"/>
                </a:solidFill>
              </a:rPr>
              <a:t> </a:t>
            </a:r>
            <a:r>
              <a:rPr lang="en-CA" sz="2200" dirty="0" err="1" smtClean="0">
                <a:solidFill>
                  <a:srgbClr val="FF0000"/>
                </a:solidFill>
              </a:rPr>
              <a:t>rdx,rdx</a:t>
            </a:r>
            <a:endParaRPr lang="en-CA" sz="2200" dirty="0" smtClean="0">
              <a:solidFill>
                <a:srgbClr val="FF0000"/>
              </a:solidFill>
            </a:endParaRPr>
          </a:p>
          <a:p>
            <a:pPr marL="457200" lvl="1" indent="0">
              <a:buNone/>
            </a:pPr>
            <a:r>
              <a:rPr lang="en-CA" sz="2200" dirty="0">
                <a:solidFill>
                  <a:srgbClr val="FF0000"/>
                </a:solidFill>
              </a:rPr>
              <a:t> </a:t>
            </a:r>
            <a:r>
              <a:rPr lang="en-CA" sz="2200" dirty="0" smtClean="0">
                <a:solidFill>
                  <a:srgbClr val="FF0000"/>
                </a:solidFill>
              </a:rPr>
              <a:t>   add rdx,16</a:t>
            </a:r>
            <a:endParaRPr lang="en-CA" sz="2200" dirty="0">
              <a:solidFill>
                <a:srgbClr val="FF0000"/>
              </a:solidFill>
            </a:endParaRPr>
          </a:p>
          <a:p>
            <a:pPr marL="457200" lvl="1" indent="0">
              <a:buNone/>
            </a:pPr>
            <a:r>
              <a:rPr lang="en-CA" sz="2200" dirty="0" smtClean="0">
                <a:solidFill>
                  <a:srgbClr val="FF0000"/>
                </a:solidFill>
              </a:rPr>
              <a:t>    </a:t>
            </a:r>
            <a:r>
              <a:rPr lang="en-CA" sz="2200" dirty="0" err="1" smtClean="0">
                <a:solidFill>
                  <a:srgbClr val="FF0000"/>
                </a:solidFill>
              </a:rPr>
              <a:t>xor</a:t>
            </a:r>
            <a:r>
              <a:rPr lang="en-CA" sz="2200" dirty="0" smtClean="0">
                <a:solidFill>
                  <a:srgbClr val="FF0000"/>
                </a:solidFill>
              </a:rPr>
              <a:t> </a:t>
            </a:r>
            <a:r>
              <a:rPr lang="en-CA" sz="2200" dirty="0" err="1">
                <a:solidFill>
                  <a:srgbClr val="FF0000"/>
                </a:solidFill>
              </a:rPr>
              <a:t>rax,rax</a:t>
            </a:r>
            <a:endParaRPr lang="en-CA" sz="2200" dirty="0">
              <a:solidFill>
                <a:srgbClr val="FF0000"/>
              </a:solidFill>
            </a:endParaRPr>
          </a:p>
          <a:p>
            <a:pPr marL="457200" lvl="1" indent="0">
              <a:buNone/>
            </a:pPr>
            <a:r>
              <a:rPr lang="en-CA" sz="2200" dirty="0">
                <a:solidFill>
                  <a:srgbClr val="FF0000"/>
                </a:solidFill>
              </a:rPr>
              <a:t>    add </a:t>
            </a:r>
            <a:r>
              <a:rPr lang="en-CA" sz="2200" dirty="0" smtClean="0">
                <a:solidFill>
                  <a:srgbClr val="FF0000"/>
                </a:solidFill>
              </a:rPr>
              <a:t>rax,49</a:t>
            </a:r>
            <a:endParaRPr lang="en-CA" sz="2200" dirty="0">
              <a:solidFill>
                <a:srgbClr val="FF0000"/>
              </a:solidFill>
            </a:endParaRPr>
          </a:p>
          <a:p>
            <a:pPr marL="457200" lvl="1" indent="0">
              <a:buNone/>
            </a:pPr>
            <a:r>
              <a:rPr lang="en-CA" sz="2200" dirty="0" smtClean="0">
                <a:solidFill>
                  <a:srgbClr val="FF0000"/>
                </a:solidFill>
              </a:rPr>
              <a:t>    </a:t>
            </a:r>
            <a:r>
              <a:rPr lang="en-CA" sz="2200" dirty="0" err="1" smtClean="0">
                <a:solidFill>
                  <a:srgbClr val="FF0000"/>
                </a:solidFill>
              </a:rPr>
              <a:t>syscall</a:t>
            </a:r>
            <a:endParaRPr lang="en-CA" sz="2200" dirty="0">
              <a:solidFill>
                <a:srgbClr val="FF0000"/>
              </a:solidFill>
            </a:endParaRP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102244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–listen() system call</a:t>
            </a:r>
            <a:endParaRPr lang="en-CA" dirty="0"/>
          </a:p>
        </p:txBody>
      </p:sp>
      <p:sp>
        <p:nvSpPr>
          <p:cNvPr id="3" name="Content Placeholder 2"/>
          <p:cNvSpPr>
            <a:spLocks noGrp="1"/>
          </p:cNvSpPr>
          <p:nvPr>
            <p:ph idx="1"/>
          </p:nvPr>
        </p:nvSpPr>
        <p:spPr>
          <a:xfrm>
            <a:off x="838200" y="1690688"/>
            <a:ext cx="10515600" cy="4351338"/>
          </a:xfrm>
        </p:spPr>
        <p:txBody>
          <a:bodyPr>
            <a:normAutofit/>
          </a:bodyPr>
          <a:lstStyle/>
          <a:p>
            <a:r>
              <a:rPr lang="en-CA" sz="2200" dirty="0"/>
              <a:t>How many arguments are required by </a:t>
            </a:r>
            <a:r>
              <a:rPr lang="en-CA" sz="2200" dirty="0" smtClean="0"/>
              <a:t>listen() </a:t>
            </a:r>
            <a:r>
              <a:rPr lang="en-CA" sz="2200" dirty="0"/>
              <a:t>system call?</a:t>
            </a:r>
          </a:p>
          <a:p>
            <a:r>
              <a:rPr lang="en-CA" sz="2200" dirty="0"/>
              <a:t>What is </a:t>
            </a:r>
            <a:r>
              <a:rPr lang="en-CA" sz="2200" dirty="0" smtClean="0"/>
              <a:t>listen() </a:t>
            </a:r>
            <a:r>
              <a:rPr lang="en-CA" sz="2200" dirty="0"/>
              <a:t>system call number</a:t>
            </a:r>
            <a:r>
              <a:rPr lang="en-CA" sz="2200" dirty="0" smtClean="0"/>
              <a:t>?</a:t>
            </a:r>
          </a:p>
          <a:p>
            <a:pPr marL="457200" lvl="1" indent="0">
              <a:buNone/>
            </a:pPr>
            <a:r>
              <a:rPr lang="en-CA" sz="2200" dirty="0" smtClean="0"/>
              <a:t> </a:t>
            </a:r>
            <a:r>
              <a:rPr lang="en-CA" sz="2200" dirty="0"/>
              <a:t> </a:t>
            </a:r>
            <a:r>
              <a:rPr lang="en-CA" sz="2200" dirty="0" smtClean="0"/>
              <a:t>  </a:t>
            </a:r>
            <a:r>
              <a:rPr lang="en-CA" sz="2200" dirty="0" err="1" smtClean="0">
                <a:solidFill>
                  <a:srgbClr val="FF0000"/>
                </a:solidFill>
              </a:rPr>
              <a:t>xor</a:t>
            </a:r>
            <a:r>
              <a:rPr lang="en-CA" sz="2200" dirty="0" smtClean="0">
                <a:solidFill>
                  <a:srgbClr val="FF0000"/>
                </a:solidFill>
              </a:rPr>
              <a:t> </a:t>
            </a:r>
            <a:r>
              <a:rPr lang="en-CA" sz="2200" dirty="0" err="1">
                <a:solidFill>
                  <a:srgbClr val="FF0000"/>
                </a:solidFill>
              </a:rPr>
              <a:t>rax,rax</a:t>
            </a:r>
            <a:endParaRPr lang="en-CA" sz="2200" dirty="0">
              <a:solidFill>
                <a:srgbClr val="FF0000"/>
              </a:solidFill>
            </a:endParaRPr>
          </a:p>
          <a:p>
            <a:pPr marL="457200" lvl="1" indent="0">
              <a:buNone/>
            </a:pPr>
            <a:r>
              <a:rPr lang="en-CA" sz="2200" dirty="0">
                <a:solidFill>
                  <a:srgbClr val="FF0000"/>
                </a:solidFill>
              </a:rPr>
              <a:t>    add </a:t>
            </a:r>
            <a:r>
              <a:rPr lang="en-CA" sz="2200" dirty="0" smtClean="0">
                <a:solidFill>
                  <a:srgbClr val="FF0000"/>
                </a:solidFill>
              </a:rPr>
              <a:t>rax,43</a:t>
            </a:r>
            <a:endParaRPr lang="en-CA" sz="2200" dirty="0"/>
          </a:p>
          <a:p>
            <a:r>
              <a:rPr lang="en-CA" sz="2200" dirty="0" smtClean="0"/>
              <a:t>First </a:t>
            </a:r>
            <a:r>
              <a:rPr lang="en-CA" sz="2200" dirty="0"/>
              <a:t>argument is </a:t>
            </a:r>
            <a:r>
              <a:rPr lang="en-CA" sz="2200" dirty="0" err="1"/>
              <a:t>sockfd</a:t>
            </a:r>
            <a:r>
              <a:rPr lang="en-CA" sz="2200" dirty="0"/>
              <a:t> which it is already stored in RDI register</a:t>
            </a:r>
          </a:p>
          <a:p>
            <a:r>
              <a:rPr lang="en-CA" sz="2200" dirty="0"/>
              <a:t>The second </a:t>
            </a:r>
            <a:r>
              <a:rPr lang="en-CA" sz="2200" dirty="0" smtClean="0"/>
              <a:t>and third arguments can be set to NULL</a:t>
            </a:r>
          </a:p>
          <a:p>
            <a:pPr marL="0" indent="0">
              <a:buNone/>
            </a:pPr>
            <a:r>
              <a:rPr lang="en-CA" sz="2200" dirty="0"/>
              <a:t> </a:t>
            </a:r>
            <a:r>
              <a:rPr lang="en-CA" sz="2200" dirty="0" smtClean="0"/>
              <a:t>  </a:t>
            </a:r>
            <a:r>
              <a:rPr lang="en-CA" sz="2200" dirty="0" err="1" smtClean="0"/>
              <a:t>clintfd</a:t>
            </a:r>
            <a:r>
              <a:rPr lang="en-CA" sz="2200" dirty="0" smtClean="0"/>
              <a:t>=accept(</a:t>
            </a:r>
            <a:r>
              <a:rPr lang="en-CA" sz="2200" dirty="0" err="1" smtClean="0"/>
              <a:t>sockfd,NULL,NULL</a:t>
            </a:r>
            <a:r>
              <a:rPr lang="en-CA" sz="2200" dirty="0" smtClean="0"/>
              <a:t>);</a:t>
            </a:r>
          </a:p>
          <a:p>
            <a:pPr marL="914400" lvl="2" indent="0">
              <a:buNone/>
            </a:pPr>
            <a:r>
              <a:rPr lang="en-CA" sz="2200" dirty="0" err="1" smtClean="0">
                <a:solidFill>
                  <a:srgbClr val="FF0000"/>
                </a:solidFill>
              </a:rPr>
              <a:t>xor</a:t>
            </a:r>
            <a:r>
              <a:rPr lang="en-CA" sz="2200" dirty="0" smtClean="0">
                <a:solidFill>
                  <a:srgbClr val="FF0000"/>
                </a:solidFill>
              </a:rPr>
              <a:t> </a:t>
            </a:r>
            <a:r>
              <a:rPr lang="en-CA" sz="2200" dirty="0" err="1" smtClean="0">
                <a:solidFill>
                  <a:srgbClr val="FF0000"/>
                </a:solidFill>
              </a:rPr>
              <a:t>rsi,rsi</a:t>
            </a:r>
            <a:endParaRPr lang="en-CA" sz="2200" dirty="0">
              <a:solidFill>
                <a:srgbClr val="FF0000"/>
              </a:solidFill>
            </a:endParaRPr>
          </a:p>
          <a:p>
            <a:pPr marL="457200" lvl="1" indent="0">
              <a:buNone/>
            </a:pPr>
            <a:r>
              <a:rPr lang="en-CA" sz="2200" dirty="0" smtClean="0">
                <a:solidFill>
                  <a:srgbClr val="FF0000"/>
                </a:solidFill>
              </a:rPr>
              <a:t>     </a:t>
            </a:r>
            <a:r>
              <a:rPr lang="en-CA" sz="2200" dirty="0" err="1" smtClean="0">
                <a:solidFill>
                  <a:srgbClr val="FF0000"/>
                </a:solidFill>
              </a:rPr>
              <a:t>xor</a:t>
            </a:r>
            <a:r>
              <a:rPr lang="en-CA" sz="2200" dirty="0" smtClean="0">
                <a:solidFill>
                  <a:srgbClr val="FF0000"/>
                </a:solidFill>
              </a:rPr>
              <a:t> </a:t>
            </a:r>
            <a:r>
              <a:rPr lang="en-CA" sz="2200" dirty="0" err="1" smtClean="0">
                <a:solidFill>
                  <a:srgbClr val="FF0000"/>
                </a:solidFill>
              </a:rPr>
              <a:t>rdx,rdx</a:t>
            </a:r>
            <a:endParaRPr lang="en-CA" sz="2200" dirty="0" smtClean="0">
              <a:solidFill>
                <a:srgbClr val="FF0000"/>
              </a:solidFill>
            </a:endParaRPr>
          </a:p>
          <a:p>
            <a:pPr marL="457200" lvl="1" indent="0">
              <a:buNone/>
            </a:pPr>
            <a:r>
              <a:rPr lang="en-CA" sz="2200" dirty="0">
                <a:solidFill>
                  <a:srgbClr val="FF0000"/>
                </a:solidFill>
              </a:rPr>
              <a:t> </a:t>
            </a:r>
            <a:r>
              <a:rPr lang="en-CA" sz="2200" dirty="0" smtClean="0">
                <a:solidFill>
                  <a:srgbClr val="FF0000"/>
                </a:solidFill>
              </a:rPr>
              <a:t>    </a:t>
            </a:r>
            <a:r>
              <a:rPr lang="en-CA" sz="2200" dirty="0" err="1" smtClean="0">
                <a:solidFill>
                  <a:srgbClr val="FF0000"/>
                </a:solidFill>
              </a:rPr>
              <a:t>syscall</a:t>
            </a:r>
            <a:endParaRPr lang="en-CA" sz="2200"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191059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Calls</a:t>
            </a:r>
            <a:endParaRPr lang="en-CA"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329" y="1690689"/>
            <a:ext cx="8844227" cy="4065492"/>
          </a:xfrm>
        </p:spPr>
      </p:pic>
      <p:sp>
        <p:nvSpPr>
          <p:cNvPr id="3" name="Footer Placeholder 2"/>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286276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Bind TCP </a:t>
            </a:r>
            <a:r>
              <a:rPr lang="en-CA" dirty="0" smtClean="0"/>
              <a:t>–accept() </a:t>
            </a:r>
            <a:r>
              <a:rPr lang="en-CA" dirty="0"/>
              <a:t>system call</a:t>
            </a:r>
          </a:p>
        </p:txBody>
      </p:sp>
      <p:sp>
        <p:nvSpPr>
          <p:cNvPr id="6" name="Content Placeholder 5"/>
          <p:cNvSpPr>
            <a:spLocks noGrp="1"/>
          </p:cNvSpPr>
          <p:nvPr>
            <p:ph idx="1"/>
          </p:nvPr>
        </p:nvSpPr>
        <p:spPr>
          <a:xfrm>
            <a:off x="838200" y="1558338"/>
            <a:ext cx="10515600" cy="4351338"/>
          </a:xfrm>
        </p:spPr>
        <p:txBody>
          <a:bodyPr>
            <a:normAutofit fontScale="85000" lnSpcReduction="20000"/>
          </a:bodyPr>
          <a:lstStyle/>
          <a:p>
            <a:r>
              <a:rPr lang="en-CA" dirty="0"/>
              <a:t>How many arguments are required by </a:t>
            </a:r>
            <a:r>
              <a:rPr lang="en-CA" dirty="0" smtClean="0"/>
              <a:t>accept() </a:t>
            </a:r>
            <a:r>
              <a:rPr lang="en-CA" dirty="0"/>
              <a:t>system call?</a:t>
            </a:r>
          </a:p>
          <a:p>
            <a:r>
              <a:rPr lang="en-CA" dirty="0"/>
              <a:t>What is listen() system call number?</a:t>
            </a:r>
          </a:p>
          <a:p>
            <a:pPr marL="457200" lvl="1" indent="0">
              <a:buNone/>
            </a:pPr>
            <a:r>
              <a:rPr lang="en-CA" dirty="0"/>
              <a:t> </a:t>
            </a:r>
            <a:r>
              <a:rPr lang="en-CA" sz="2900" dirty="0"/>
              <a:t>   </a:t>
            </a:r>
            <a:r>
              <a:rPr lang="en-CA" sz="2900" dirty="0" err="1">
                <a:solidFill>
                  <a:srgbClr val="FF0000"/>
                </a:solidFill>
              </a:rPr>
              <a:t>xor</a:t>
            </a:r>
            <a:r>
              <a:rPr lang="en-CA" sz="2900" dirty="0">
                <a:solidFill>
                  <a:srgbClr val="FF0000"/>
                </a:solidFill>
              </a:rPr>
              <a:t> </a:t>
            </a:r>
            <a:r>
              <a:rPr lang="en-CA" sz="2900" dirty="0" err="1">
                <a:solidFill>
                  <a:srgbClr val="FF0000"/>
                </a:solidFill>
              </a:rPr>
              <a:t>rax,rax</a:t>
            </a:r>
            <a:endParaRPr lang="en-CA" sz="2900" dirty="0">
              <a:solidFill>
                <a:srgbClr val="FF0000"/>
              </a:solidFill>
            </a:endParaRPr>
          </a:p>
          <a:p>
            <a:pPr marL="457200" lvl="1" indent="0">
              <a:buNone/>
            </a:pPr>
            <a:r>
              <a:rPr lang="en-CA" sz="2900" dirty="0">
                <a:solidFill>
                  <a:srgbClr val="FF0000"/>
                </a:solidFill>
              </a:rPr>
              <a:t>    add rax,50</a:t>
            </a:r>
            <a:endParaRPr lang="en-CA" dirty="0"/>
          </a:p>
          <a:p>
            <a:r>
              <a:rPr lang="en-CA" dirty="0"/>
              <a:t>First argument is </a:t>
            </a:r>
            <a:r>
              <a:rPr lang="en-CA" dirty="0" err="1"/>
              <a:t>sockfd</a:t>
            </a:r>
            <a:r>
              <a:rPr lang="en-CA" dirty="0"/>
              <a:t> which it is already stored in RDI register</a:t>
            </a:r>
          </a:p>
          <a:p>
            <a:r>
              <a:rPr lang="en-CA" dirty="0"/>
              <a:t>The second argument represents the maximum number of connections the server can accept. In this case only 1</a:t>
            </a:r>
          </a:p>
          <a:p>
            <a:pPr marL="457200" lvl="1" indent="0">
              <a:buNone/>
            </a:pPr>
            <a:r>
              <a:rPr lang="en-CA" sz="2900" dirty="0"/>
              <a:t>    </a:t>
            </a:r>
            <a:r>
              <a:rPr lang="en-CA" sz="2900" dirty="0" err="1">
                <a:solidFill>
                  <a:srgbClr val="FF0000"/>
                </a:solidFill>
              </a:rPr>
              <a:t>xor</a:t>
            </a:r>
            <a:r>
              <a:rPr lang="en-CA" sz="2900" dirty="0">
                <a:solidFill>
                  <a:srgbClr val="FF0000"/>
                </a:solidFill>
              </a:rPr>
              <a:t> </a:t>
            </a:r>
            <a:r>
              <a:rPr lang="en-CA" sz="2900" dirty="0" err="1">
                <a:solidFill>
                  <a:srgbClr val="FF0000"/>
                </a:solidFill>
              </a:rPr>
              <a:t>rsi,rsi</a:t>
            </a:r>
            <a:endParaRPr lang="en-CA" sz="2900" dirty="0">
              <a:solidFill>
                <a:srgbClr val="FF0000"/>
              </a:solidFill>
            </a:endParaRPr>
          </a:p>
          <a:p>
            <a:pPr marL="457200" lvl="1" indent="0">
              <a:buNone/>
            </a:pPr>
            <a:r>
              <a:rPr lang="en-CA" sz="2900" dirty="0">
                <a:solidFill>
                  <a:srgbClr val="FF0000"/>
                </a:solidFill>
              </a:rPr>
              <a:t>    </a:t>
            </a:r>
            <a:r>
              <a:rPr lang="en-CA" sz="2900" dirty="0" err="1">
                <a:solidFill>
                  <a:srgbClr val="FF0000"/>
                </a:solidFill>
              </a:rPr>
              <a:t>inc</a:t>
            </a:r>
            <a:r>
              <a:rPr lang="en-CA" sz="2900" dirty="0">
                <a:solidFill>
                  <a:srgbClr val="FF0000"/>
                </a:solidFill>
              </a:rPr>
              <a:t> </a:t>
            </a:r>
            <a:r>
              <a:rPr lang="en-CA" sz="2900" dirty="0" err="1">
                <a:solidFill>
                  <a:srgbClr val="FF0000"/>
                </a:solidFill>
              </a:rPr>
              <a:t>rsi</a:t>
            </a:r>
            <a:endParaRPr lang="en-CA" sz="2900" dirty="0">
              <a:solidFill>
                <a:srgbClr val="FF0000"/>
              </a:solidFill>
            </a:endParaRPr>
          </a:p>
          <a:p>
            <a:pPr marL="457200" lvl="1" indent="0">
              <a:buNone/>
            </a:pPr>
            <a:r>
              <a:rPr lang="en-CA" sz="2900" dirty="0">
                <a:solidFill>
                  <a:srgbClr val="FF0000"/>
                </a:solidFill>
              </a:rPr>
              <a:t>    </a:t>
            </a:r>
            <a:r>
              <a:rPr lang="en-CA" sz="2900" dirty="0" err="1">
                <a:solidFill>
                  <a:srgbClr val="FF0000"/>
                </a:solidFill>
              </a:rPr>
              <a:t>syscall</a:t>
            </a:r>
            <a:endParaRPr lang="en-CA" dirty="0"/>
          </a:p>
          <a:p>
            <a:r>
              <a:rPr lang="en-CA" dirty="0"/>
              <a:t>The output of accept() system call will be stored in RAX register:              </a:t>
            </a:r>
          </a:p>
          <a:p>
            <a:pPr marL="0" indent="0">
              <a:buNone/>
            </a:pPr>
            <a:r>
              <a:rPr lang="en-CA" dirty="0">
                <a:solidFill>
                  <a:srgbClr val="FF0000"/>
                </a:solidFill>
              </a:rPr>
              <a:t>      </a:t>
            </a:r>
            <a:r>
              <a:rPr lang="en-CA" dirty="0" err="1">
                <a:solidFill>
                  <a:srgbClr val="FF0000"/>
                </a:solidFill>
              </a:rPr>
              <a:t>mov</a:t>
            </a:r>
            <a:r>
              <a:rPr lang="en-CA" dirty="0">
                <a:solidFill>
                  <a:srgbClr val="FF0000"/>
                </a:solidFill>
              </a:rPr>
              <a:t> </a:t>
            </a:r>
            <a:r>
              <a:rPr lang="en-CA" dirty="0" err="1">
                <a:solidFill>
                  <a:srgbClr val="FF0000"/>
                </a:solidFill>
              </a:rPr>
              <a:t>rbx,rax</a:t>
            </a:r>
            <a:endParaRPr lang="en-CA" dirty="0">
              <a:solidFill>
                <a:srgbClr val="FF0000"/>
              </a:solidFill>
            </a:endParaRPr>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751460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Bind TCP </a:t>
            </a:r>
            <a:r>
              <a:rPr lang="en-CA" dirty="0" smtClean="0"/>
              <a:t>–dup() </a:t>
            </a:r>
            <a:r>
              <a:rPr lang="en-CA" dirty="0"/>
              <a:t>system call</a:t>
            </a:r>
          </a:p>
        </p:txBody>
      </p:sp>
      <p:sp>
        <p:nvSpPr>
          <p:cNvPr id="3" name="Content Placeholder 2"/>
          <p:cNvSpPr>
            <a:spLocks noGrp="1"/>
          </p:cNvSpPr>
          <p:nvPr>
            <p:ph idx="1"/>
          </p:nvPr>
        </p:nvSpPr>
        <p:spPr>
          <a:xfrm>
            <a:off x="697523" y="1558339"/>
            <a:ext cx="10556631" cy="4351338"/>
          </a:xfrm>
        </p:spPr>
        <p:txBody>
          <a:bodyPr>
            <a:noAutofit/>
          </a:bodyPr>
          <a:lstStyle/>
          <a:p>
            <a:r>
              <a:rPr lang="en-CA" sz="2000" dirty="0" smtClean="0"/>
              <a:t>We will execute dup() three times to duplicate file descriptor to </a:t>
            </a:r>
            <a:r>
              <a:rPr lang="en-CA" sz="2000" dirty="0" err="1" smtClean="0"/>
              <a:t>stdin,stdout,stderr</a:t>
            </a:r>
            <a:r>
              <a:rPr lang="en-CA" sz="2000" smtClean="0"/>
              <a:t>(0,1,2) </a:t>
            </a:r>
            <a:r>
              <a:rPr lang="en-CA" sz="2000" dirty="0" smtClean="0"/>
              <a:t>respectively</a:t>
            </a:r>
          </a:p>
          <a:p>
            <a:pPr marL="457200" lvl="1" indent="0">
              <a:buNone/>
            </a:pPr>
            <a:r>
              <a:rPr lang="en-CA" sz="1800" dirty="0"/>
              <a:t> </a:t>
            </a:r>
            <a:r>
              <a:rPr lang="en-CA" sz="1800" dirty="0" smtClean="0"/>
              <a:t> </a:t>
            </a:r>
            <a:r>
              <a:rPr lang="en-CA" sz="1600" dirty="0" smtClean="0"/>
              <a:t>dup2(clientfd,0);</a:t>
            </a:r>
          </a:p>
          <a:p>
            <a:pPr marL="457200" lvl="1" indent="0">
              <a:buNone/>
            </a:pPr>
            <a:r>
              <a:rPr lang="en-CA" sz="1600" dirty="0"/>
              <a:t> </a:t>
            </a:r>
            <a:r>
              <a:rPr lang="en-CA" sz="1600" dirty="0" smtClean="0"/>
              <a:t> dup2(clientfd,1);</a:t>
            </a:r>
            <a:endParaRPr lang="en-CA" sz="1600" dirty="0"/>
          </a:p>
          <a:p>
            <a:pPr marL="457200" lvl="1" indent="0">
              <a:buNone/>
            </a:pPr>
            <a:r>
              <a:rPr lang="en-CA" sz="1600" dirty="0" smtClean="0"/>
              <a:t>  dup2(clientfd,2);</a:t>
            </a:r>
            <a:endParaRPr lang="en-CA" sz="1600" dirty="0"/>
          </a:p>
          <a:p>
            <a:r>
              <a:rPr lang="en-CA" sz="2000" dirty="0" smtClean="0"/>
              <a:t>How </a:t>
            </a:r>
            <a:r>
              <a:rPr lang="en-CA" sz="2000" dirty="0"/>
              <a:t>many arguments are required by </a:t>
            </a:r>
            <a:r>
              <a:rPr lang="en-CA" sz="2000" dirty="0" smtClean="0"/>
              <a:t>dup2() </a:t>
            </a:r>
            <a:r>
              <a:rPr lang="en-CA" sz="2000" dirty="0"/>
              <a:t>system call?</a:t>
            </a:r>
          </a:p>
          <a:p>
            <a:r>
              <a:rPr lang="en-CA" sz="2000" dirty="0"/>
              <a:t>What is </a:t>
            </a:r>
            <a:r>
              <a:rPr lang="en-CA" sz="2000" dirty="0" smtClean="0"/>
              <a:t>dup2() </a:t>
            </a:r>
            <a:r>
              <a:rPr lang="en-CA" sz="2000" dirty="0"/>
              <a:t>system call number?</a:t>
            </a:r>
          </a:p>
          <a:p>
            <a:pPr marL="457200" lvl="1" indent="0">
              <a:buNone/>
            </a:pPr>
            <a:r>
              <a:rPr lang="en-CA" sz="1800" dirty="0"/>
              <a:t>    </a:t>
            </a:r>
            <a:r>
              <a:rPr lang="en-CA" sz="1800" dirty="0" err="1">
                <a:solidFill>
                  <a:srgbClr val="FF0000"/>
                </a:solidFill>
              </a:rPr>
              <a:t>xor</a:t>
            </a:r>
            <a:r>
              <a:rPr lang="en-CA" sz="1800" dirty="0">
                <a:solidFill>
                  <a:srgbClr val="FF0000"/>
                </a:solidFill>
              </a:rPr>
              <a:t> </a:t>
            </a:r>
            <a:r>
              <a:rPr lang="en-CA" sz="1800" dirty="0" err="1">
                <a:solidFill>
                  <a:srgbClr val="FF0000"/>
                </a:solidFill>
              </a:rPr>
              <a:t>rax,rax</a:t>
            </a:r>
            <a:endParaRPr lang="en-CA" sz="1800" dirty="0">
              <a:solidFill>
                <a:srgbClr val="FF0000"/>
              </a:solidFill>
            </a:endParaRPr>
          </a:p>
          <a:p>
            <a:pPr marL="457200" lvl="1" indent="0">
              <a:buNone/>
            </a:pPr>
            <a:r>
              <a:rPr lang="en-CA" sz="1800" dirty="0">
                <a:solidFill>
                  <a:srgbClr val="FF0000"/>
                </a:solidFill>
              </a:rPr>
              <a:t>    add </a:t>
            </a:r>
            <a:r>
              <a:rPr lang="en-CA" sz="1800" dirty="0" smtClean="0">
                <a:solidFill>
                  <a:srgbClr val="FF0000"/>
                </a:solidFill>
              </a:rPr>
              <a:t>rax,33</a:t>
            </a:r>
          </a:p>
          <a:p>
            <a:r>
              <a:rPr lang="en-CA" sz="2000" dirty="0"/>
              <a:t>First argument is </a:t>
            </a:r>
            <a:r>
              <a:rPr lang="en-CA" sz="2000" dirty="0" smtClean="0"/>
              <a:t>old descriptor and second argument is new descriptor (0,1,2)</a:t>
            </a:r>
          </a:p>
          <a:p>
            <a:pPr marL="0" indent="0">
              <a:buNone/>
            </a:pPr>
            <a:r>
              <a:rPr lang="en-CA" sz="1800" dirty="0"/>
              <a:t> </a:t>
            </a:r>
            <a:r>
              <a:rPr lang="en-CA" sz="1800" dirty="0" smtClean="0"/>
              <a:t>        </a:t>
            </a:r>
            <a:r>
              <a:rPr lang="en-CA" sz="1800" dirty="0" err="1" smtClean="0">
                <a:solidFill>
                  <a:srgbClr val="FF0000"/>
                </a:solidFill>
              </a:rPr>
              <a:t>xor</a:t>
            </a:r>
            <a:r>
              <a:rPr lang="en-CA" sz="1800" dirty="0" smtClean="0">
                <a:solidFill>
                  <a:srgbClr val="FF0000"/>
                </a:solidFill>
              </a:rPr>
              <a:t> </a:t>
            </a:r>
            <a:r>
              <a:rPr lang="en-CA" sz="1800" dirty="0" err="1">
                <a:solidFill>
                  <a:srgbClr val="FF0000"/>
                </a:solidFill>
              </a:rPr>
              <a:t>rsi,rsi</a:t>
            </a:r>
            <a:endParaRPr lang="en-CA" sz="1800" dirty="0">
              <a:solidFill>
                <a:srgbClr val="FF0000"/>
              </a:solidFill>
            </a:endParaRPr>
          </a:p>
          <a:p>
            <a:r>
              <a:rPr lang="en-CA" sz="2000" dirty="0" smtClean="0"/>
              <a:t>The last part is to use </a:t>
            </a:r>
            <a:r>
              <a:rPr lang="en-CA" sz="2000" dirty="0" err="1" smtClean="0"/>
              <a:t>execve</a:t>
            </a:r>
            <a:r>
              <a:rPr lang="en-CA" sz="2000" dirty="0"/>
              <a:t>() system call </a:t>
            </a:r>
            <a:r>
              <a:rPr lang="en-CA" sz="2000" dirty="0" smtClean="0"/>
              <a:t>to </a:t>
            </a:r>
            <a:r>
              <a:rPr lang="en-CA" sz="2000" dirty="0"/>
              <a:t>execute the shell : </a:t>
            </a:r>
            <a:r>
              <a:rPr lang="en-CA" sz="2000" dirty="0" err="1"/>
              <a:t>execve</a:t>
            </a:r>
            <a:r>
              <a:rPr lang="en-CA" sz="2000" dirty="0"/>
              <a:t>(“/bin/</a:t>
            </a:r>
            <a:r>
              <a:rPr lang="en-CA" sz="2000" dirty="0" err="1"/>
              <a:t>sh</a:t>
            </a:r>
            <a:r>
              <a:rPr lang="en-CA" sz="2000" dirty="0"/>
              <a:t>”,</a:t>
            </a:r>
            <a:r>
              <a:rPr lang="en-CA" sz="2000" dirty="0" err="1"/>
              <a:t>arg,NULL</a:t>
            </a:r>
            <a:r>
              <a:rPr lang="en-CA" sz="2000" dirty="0"/>
              <a:t>)</a:t>
            </a:r>
          </a:p>
          <a:p>
            <a:endParaRPr lang="en-CA" sz="1800" dirty="0">
              <a:solidFill>
                <a:srgbClr val="FF0000"/>
              </a:solidFill>
            </a:endParaRPr>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759839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Bind TCP Shell Assembly</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7" name="Picture 6"/>
          <p:cNvPicPr>
            <a:picLocks noChangeAspect="1"/>
          </p:cNvPicPr>
          <p:nvPr/>
        </p:nvPicPr>
        <p:blipFill>
          <a:blip r:embed="rId2"/>
          <a:stretch>
            <a:fillRect/>
          </a:stretch>
        </p:blipFill>
        <p:spPr>
          <a:xfrm>
            <a:off x="1561853" y="1503700"/>
            <a:ext cx="3537709" cy="4544560"/>
          </a:xfrm>
          <a:prstGeom prst="rect">
            <a:avLst/>
          </a:prstGeom>
        </p:spPr>
      </p:pic>
      <p:pic>
        <p:nvPicPr>
          <p:cNvPr id="8" name="Picture 7"/>
          <p:cNvPicPr>
            <a:picLocks noChangeAspect="1"/>
          </p:cNvPicPr>
          <p:nvPr/>
        </p:nvPicPr>
        <p:blipFill>
          <a:blip r:embed="rId3"/>
          <a:stretch>
            <a:fillRect/>
          </a:stretch>
        </p:blipFill>
        <p:spPr>
          <a:xfrm>
            <a:off x="5823215" y="1503700"/>
            <a:ext cx="3489597" cy="4578785"/>
          </a:xfrm>
          <a:prstGeom prst="rect">
            <a:avLst/>
          </a:prstGeom>
        </p:spPr>
      </p:pic>
    </p:spTree>
    <p:extLst>
      <p:ext uri="{BB962C8B-B14F-4D97-AF65-F5344CB8AC3E}">
        <p14:creationId xmlns:p14="http://schemas.microsoft.com/office/powerpoint/2010/main" val="3887156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Bind TCP Shell Assembly</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6" name="Picture 5"/>
          <p:cNvPicPr>
            <a:picLocks noChangeAspect="1"/>
          </p:cNvPicPr>
          <p:nvPr/>
        </p:nvPicPr>
        <p:blipFill>
          <a:blip r:embed="rId2"/>
          <a:stretch>
            <a:fillRect/>
          </a:stretch>
        </p:blipFill>
        <p:spPr>
          <a:xfrm>
            <a:off x="1018349" y="1310860"/>
            <a:ext cx="5874820" cy="4654446"/>
          </a:xfrm>
          <a:prstGeom prst="rect">
            <a:avLst/>
          </a:prstGeom>
        </p:spPr>
      </p:pic>
    </p:spTree>
    <p:extLst>
      <p:ext uri="{BB962C8B-B14F-4D97-AF65-F5344CB8AC3E}">
        <p14:creationId xmlns:p14="http://schemas.microsoft.com/office/powerpoint/2010/main" val="3527696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Bind TCP Shell and </a:t>
            </a:r>
            <a:r>
              <a:rPr lang="en-CA" dirty="0" err="1" smtClean="0"/>
              <a:t>execve</a:t>
            </a:r>
            <a:r>
              <a:rPr lang="en-CA" dirty="0" smtClean="0"/>
              <a:t>() </a:t>
            </a:r>
            <a:r>
              <a:rPr lang="en-CA" dirty="0" err="1" smtClean="0"/>
              <a:t>syscall</a:t>
            </a:r>
            <a:r>
              <a:rPr lang="en-CA" dirty="0" smtClean="0"/>
              <a:t> </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2" name="Picture 1"/>
          <p:cNvPicPr>
            <a:picLocks noChangeAspect="1"/>
          </p:cNvPicPr>
          <p:nvPr/>
        </p:nvPicPr>
        <p:blipFill>
          <a:blip r:embed="rId2"/>
          <a:stretch>
            <a:fillRect/>
          </a:stretch>
        </p:blipFill>
        <p:spPr>
          <a:xfrm>
            <a:off x="1048143" y="1550951"/>
            <a:ext cx="5099440" cy="4413751"/>
          </a:xfrm>
          <a:prstGeom prst="rect">
            <a:avLst/>
          </a:prstGeom>
        </p:spPr>
      </p:pic>
    </p:spTree>
    <p:extLst>
      <p:ext uri="{BB962C8B-B14F-4D97-AF65-F5344CB8AC3E}">
        <p14:creationId xmlns:p14="http://schemas.microsoft.com/office/powerpoint/2010/main" val="1841088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Shellcode for Bind TCP Shell</a:t>
            </a:r>
            <a:endParaRPr lang="en-CA" sz="4000"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9" name="Picture 8"/>
          <p:cNvPicPr>
            <a:picLocks noChangeAspect="1"/>
          </p:cNvPicPr>
          <p:nvPr/>
        </p:nvPicPr>
        <p:blipFill>
          <a:blip r:embed="rId2"/>
          <a:stretch>
            <a:fillRect/>
          </a:stretch>
        </p:blipFill>
        <p:spPr>
          <a:xfrm>
            <a:off x="838200" y="1465604"/>
            <a:ext cx="8976077" cy="4512903"/>
          </a:xfrm>
          <a:prstGeom prst="rect">
            <a:avLst/>
          </a:prstGeom>
        </p:spPr>
      </p:pic>
    </p:spTree>
    <p:extLst>
      <p:ext uri="{BB962C8B-B14F-4D97-AF65-F5344CB8AC3E}">
        <p14:creationId xmlns:p14="http://schemas.microsoft.com/office/powerpoint/2010/main" val="4196569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Shell</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5" name="Picture 4"/>
          <p:cNvPicPr>
            <a:picLocks noChangeAspect="1"/>
          </p:cNvPicPr>
          <p:nvPr/>
        </p:nvPicPr>
        <p:blipFill>
          <a:blip r:embed="rId2"/>
          <a:stretch>
            <a:fillRect/>
          </a:stretch>
        </p:blipFill>
        <p:spPr>
          <a:xfrm>
            <a:off x="2349248" y="2140978"/>
            <a:ext cx="5766247" cy="3396947"/>
          </a:xfrm>
          <a:prstGeom prst="rect">
            <a:avLst/>
          </a:prstGeom>
        </p:spPr>
      </p:pic>
    </p:spTree>
    <p:extLst>
      <p:ext uri="{BB962C8B-B14F-4D97-AF65-F5344CB8AC3E}">
        <p14:creationId xmlns:p14="http://schemas.microsoft.com/office/powerpoint/2010/main" val="294044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Reverse Shell</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pic>
        <p:nvPicPr>
          <p:cNvPr id="6" name="Picture 5"/>
          <p:cNvPicPr>
            <a:picLocks noChangeAspect="1"/>
          </p:cNvPicPr>
          <p:nvPr/>
        </p:nvPicPr>
        <p:blipFill>
          <a:blip r:embed="rId2"/>
          <a:stretch>
            <a:fillRect/>
          </a:stretch>
        </p:blipFill>
        <p:spPr>
          <a:xfrm>
            <a:off x="2163651" y="1959549"/>
            <a:ext cx="6319502" cy="3650586"/>
          </a:xfrm>
          <a:prstGeom prst="rect">
            <a:avLst/>
          </a:prstGeom>
        </p:spPr>
      </p:pic>
    </p:spTree>
    <p:extLst>
      <p:ext uri="{BB962C8B-B14F-4D97-AF65-F5344CB8AC3E}">
        <p14:creationId xmlns:p14="http://schemas.microsoft.com/office/powerpoint/2010/main" val="3880174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Bind TCP Shell</a:t>
            </a:r>
            <a:endParaRPr lang="en-CA" dirty="0"/>
          </a:p>
        </p:txBody>
      </p:sp>
      <p:sp>
        <p:nvSpPr>
          <p:cNvPr id="3" name="Content Placeholder 2"/>
          <p:cNvSpPr>
            <a:spLocks noGrp="1"/>
          </p:cNvSpPr>
          <p:nvPr>
            <p:ph idx="1"/>
          </p:nvPr>
        </p:nvSpPr>
        <p:spPr/>
        <p:txBody>
          <a:bodyPr/>
          <a:lstStyle/>
          <a:p>
            <a:r>
              <a:rPr lang="en-CA" dirty="0" smtClean="0"/>
              <a:t>Analyze Bind TCP </a:t>
            </a:r>
            <a:r>
              <a:rPr lang="en-CA" dirty="0"/>
              <a:t>shell code </a:t>
            </a:r>
            <a:r>
              <a:rPr lang="en-CA" dirty="0" smtClean="0"/>
              <a:t>from </a:t>
            </a:r>
            <a:r>
              <a:rPr lang="en-CA" dirty="0" smtClean="0">
                <a:hlinkClick r:id="rId2"/>
              </a:rPr>
              <a:t>https</a:t>
            </a:r>
            <a:r>
              <a:rPr lang="en-CA" dirty="0">
                <a:hlinkClick r:id="rId2"/>
              </a:rPr>
              <a:t>://</a:t>
            </a:r>
            <a:r>
              <a:rPr lang="en-CA" dirty="0" smtClean="0">
                <a:hlinkClick r:id="rId2"/>
              </a:rPr>
              <a:t>www.exploit-db.com/shellcodes/47290</a:t>
            </a:r>
            <a:endParaRPr lang="en-CA" dirty="0" smtClean="0"/>
          </a:p>
          <a:p>
            <a:r>
              <a:rPr lang="en-CA" dirty="0" smtClean="0"/>
              <a:t>Complete Lab 2</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445717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a:xfrm>
            <a:off x="748047" y="1426380"/>
            <a:ext cx="10515600" cy="4351338"/>
          </a:xfrm>
        </p:spPr>
        <p:txBody>
          <a:bodyPr/>
          <a:lstStyle/>
          <a:p>
            <a:r>
              <a:rPr lang="en-CA" dirty="0" smtClean="0"/>
              <a:t>Guide </a:t>
            </a:r>
            <a:r>
              <a:rPr lang="en-CA" dirty="0"/>
              <a:t>to Linux System </a:t>
            </a:r>
            <a:r>
              <a:rPr lang="en-CA" dirty="0" smtClean="0"/>
              <a:t>Calls</a:t>
            </a:r>
          </a:p>
          <a:p>
            <a:pPr marL="0" indent="0">
              <a:buNone/>
            </a:pPr>
            <a:r>
              <a:rPr lang="en-CA" dirty="0">
                <a:hlinkClick r:id="rId2"/>
              </a:rPr>
              <a:t>https://</a:t>
            </a:r>
            <a:r>
              <a:rPr lang="en-CA" dirty="0" smtClean="0">
                <a:hlinkClick r:id="rId2"/>
              </a:rPr>
              <a:t>blog.packagecloud.io/eng/2016/04/05/the-definitive-guide-to-linux-system-calls</a:t>
            </a:r>
            <a:endParaRPr lang="en-CA" dirty="0" smtClean="0"/>
          </a:p>
          <a:p>
            <a:pPr>
              <a:buFont typeface="Arial" panose="020B0604020202020204" pitchFamily="34" charset="0"/>
              <a:buChar char="•"/>
            </a:pPr>
            <a:r>
              <a:rPr lang="en-CA" dirty="0" smtClean="0"/>
              <a:t>Shellcode -Data Base</a:t>
            </a:r>
          </a:p>
          <a:p>
            <a:pPr marL="0" indent="0">
              <a:buNone/>
            </a:pPr>
            <a:r>
              <a:rPr lang="en-CA" dirty="0"/>
              <a:t> </a:t>
            </a:r>
            <a:r>
              <a:rPr lang="en-CA" dirty="0">
                <a:hlinkClick r:id="rId3"/>
              </a:rPr>
              <a:t>https://</a:t>
            </a:r>
            <a:r>
              <a:rPr lang="en-CA" dirty="0" smtClean="0">
                <a:hlinkClick r:id="rId3"/>
              </a:rPr>
              <a:t>www.exploit-db.com/shellcodes/</a:t>
            </a:r>
            <a:endParaRPr lang="en-CA" dirty="0" smtClean="0"/>
          </a:p>
          <a:p>
            <a:pPr>
              <a:buFont typeface="Arial" panose="020B0604020202020204" pitchFamily="34" charset="0"/>
              <a:buChar char="•"/>
            </a:pPr>
            <a:r>
              <a:rPr lang="en-CA" dirty="0" err="1" smtClean="0"/>
              <a:t>Metasploit</a:t>
            </a:r>
            <a:endParaRPr lang="en-CA" dirty="0" smtClean="0"/>
          </a:p>
          <a:p>
            <a:pPr marL="0" indent="0">
              <a:buNone/>
            </a:pPr>
            <a:r>
              <a:rPr lang="en-CA" dirty="0">
                <a:hlinkClick r:id="rId4"/>
              </a:rPr>
              <a:t>https://www.offensive-security.com/metasploit-unleashed</a:t>
            </a:r>
            <a:r>
              <a:rPr lang="en-CA" dirty="0" smtClean="0">
                <a:hlinkClick r:id="rId4"/>
              </a:rPr>
              <a:t>/</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352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00264" y="448335"/>
            <a:ext cx="8229600" cy="576262"/>
          </a:xfrm>
        </p:spPr>
        <p:txBody>
          <a:bodyPr>
            <a:normAutofit fontScale="90000"/>
          </a:bodyPr>
          <a:lstStyle/>
          <a:p>
            <a:pPr eaLnBrk="1" hangingPunct="1"/>
            <a:r>
              <a:rPr lang="en-US" altLang="en-US" dirty="0" smtClean="0"/>
              <a:t>Standard C Library Example</a:t>
            </a:r>
          </a:p>
        </p:txBody>
      </p:sp>
      <p:sp>
        <p:nvSpPr>
          <p:cNvPr id="24579" name="Rectangle 3"/>
          <p:cNvSpPr>
            <a:spLocks noGrp="1" noChangeArrowheads="1"/>
          </p:cNvSpPr>
          <p:nvPr>
            <p:ph type="body" idx="1"/>
          </p:nvPr>
        </p:nvSpPr>
        <p:spPr>
          <a:xfrm>
            <a:off x="1300264" y="1163238"/>
            <a:ext cx="9906000" cy="5078412"/>
          </a:xfrm>
        </p:spPr>
        <p:txBody>
          <a:bodyPr/>
          <a:lstStyle/>
          <a:p>
            <a:pPr>
              <a:buFont typeface="Wingdings" panose="05000000000000000000" pitchFamily="2" charset="2"/>
              <a:buChar char="q"/>
            </a:pPr>
            <a:r>
              <a:rPr lang="en-US" altLang="en-US" dirty="0" smtClean="0"/>
              <a:t>C program invoking </a:t>
            </a:r>
            <a:r>
              <a:rPr lang="en-US" altLang="en-US" b="1" i="1" dirty="0" err="1" smtClean="0"/>
              <a:t>printf</a:t>
            </a:r>
            <a:r>
              <a:rPr lang="en-US" altLang="en-US" b="1" i="1" dirty="0" smtClean="0"/>
              <a:t>() </a:t>
            </a:r>
            <a:r>
              <a:rPr lang="en-US" altLang="en-US" dirty="0" smtClean="0"/>
              <a:t>library call, which calls </a:t>
            </a:r>
            <a:r>
              <a:rPr lang="en-US" altLang="en-US" b="1" dirty="0" smtClean="0">
                <a:solidFill>
                  <a:srgbClr val="FF0000"/>
                </a:solidFill>
              </a:rPr>
              <a:t>write()</a:t>
            </a:r>
            <a:r>
              <a:rPr lang="en-US" altLang="en-US" dirty="0" smtClean="0"/>
              <a:t> system call</a:t>
            </a:r>
          </a:p>
        </p:txBody>
      </p:sp>
      <p:pic>
        <p:nvPicPr>
          <p:cNvPr id="24580"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1612" y="2165479"/>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541169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 Numbers</a:t>
            </a:r>
            <a:endParaRPr lang="en-CA" dirty="0"/>
          </a:p>
        </p:txBody>
      </p:sp>
      <p:sp>
        <p:nvSpPr>
          <p:cNvPr id="3" name="Content Placeholder 2"/>
          <p:cNvSpPr>
            <a:spLocks noGrp="1"/>
          </p:cNvSpPr>
          <p:nvPr>
            <p:ph idx="1"/>
          </p:nvPr>
        </p:nvSpPr>
        <p:spPr>
          <a:xfrm>
            <a:off x="838200" y="1555169"/>
            <a:ext cx="10515600" cy="4351338"/>
          </a:xfrm>
        </p:spPr>
        <p:txBody>
          <a:bodyPr/>
          <a:lstStyle/>
          <a:p>
            <a:r>
              <a:rPr lang="en-CA" dirty="0" smtClean="0"/>
              <a:t>Every system call has a number which is used when </a:t>
            </a:r>
            <a:r>
              <a:rPr lang="en-CA" dirty="0"/>
              <a:t>making calls in assembly. </a:t>
            </a:r>
            <a:endParaRPr lang="en-CA" dirty="0" smtClean="0"/>
          </a:p>
          <a:p>
            <a:r>
              <a:rPr lang="en-CA" dirty="0" smtClean="0"/>
              <a:t>The </a:t>
            </a:r>
            <a:r>
              <a:rPr lang="en-CA" dirty="0"/>
              <a:t>system call table can be founded </a:t>
            </a:r>
            <a:r>
              <a:rPr lang="en-CA" dirty="0" smtClean="0"/>
              <a:t>in: </a:t>
            </a:r>
            <a:r>
              <a:rPr lang="en-CA" dirty="0"/>
              <a:t>/</a:t>
            </a:r>
            <a:r>
              <a:rPr lang="en-CA" dirty="0" err="1" smtClean="0"/>
              <a:t>usr</a:t>
            </a:r>
            <a:r>
              <a:rPr lang="en-CA" dirty="0" smtClean="0"/>
              <a:t>/include/x86_64-linux-gnu/</a:t>
            </a:r>
            <a:r>
              <a:rPr lang="en-CA" dirty="0" err="1" smtClean="0"/>
              <a:t>asm</a:t>
            </a:r>
            <a:r>
              <a:rPr lang="en-CA" dirty="0" smtClean="0"/>
              <a:t>/unistd_64.h</a:t>
            </a:r>
          </a:p>
          <a:p>
            <a:r>
              <a:rPr lang="en-CA" dirty="0" smtClean="0"/>
              <a:t>Linux </a:t>
            </a:r>
            <a:r>
              <a:rPr lang="en-CA" b="1" dirty="0" smtClean="0"/>
              <a:t>man 2 </a:t>
            </a:r>
            <a:r>
              <a:rPr lang="en-CA" b="1" dirty="0" err="1" smtClean="0"/>
              <a:t>syscalls</a:t>
            </a:r>
            <a:endParaRPr lang="en-CA" b="1" dirty="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133731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System call numbers</a:t>
            </a:r>
            <a:endParaRPr lang="en-CA" dirty="0"/>
          </a:p>
        </p:txBody>
      </p:sp>
      <p:sp>
        <p:nvSpPr>
          <p:cNvPr id="3" name="Content Placeholder 2"/>
          <p:cNvSpPr>
            <a:spLocks noGrp="1"/>
          </p:cNvSpPr>
          <p:nvPr>
            <p:ph idx="1"/>
          </p:nvPr>
        </p:nvSpPr>
        <p:spPr/>
        <p:txBody>
          <a:bodyPr/>
          <a:lstStyle/>
          <a:p>
            <a:r>
              <a:rPr lang="en-CA" dirty="0" smtClean="0"/>
              <a:t>For security purpose Microsoft changes </a:t>
            </a:r>
            <a:r>
              <a:rPr lang="en-CA" dirty="0" err="1" smtClean="0"/>
              <a:t>syscall</a:t>
            </a:r>
            <a:r>
              <a:rPr lang="en-CA" dirty="0" smtClean="0"/>
              <a:t> numbers with every major release</a:t>
            </a:r>
          </a:p>
          <a:p>
            <a:r>
              <a:rPr lang="en-CA" dirty="0" smtClean="0"/>
              <a:t>Find System </a:t>
            </a:r>
            <a:r>
              <a:rPr lang="en-CA" dirty="0"/>
              <a:t>call numbers at: </a:t>
            </a:r>
            <a:r>
              <a:rPr lang="en-CA" dirty="0">
                <a:hlinkClick r:id="rId2"/>
              </a:rPr>
              <a:t>https://j00ru.vexillium.org/syscalls/nt/64</a:t>
            </a:r>
            <a:r>
              <a:rPr lang="en-CA" dirty="0" smtClean="0">
                <a:hlinkClick r:id="rId2"/>
              </a:rPr>
              <a:t>/</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314137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Registers -64-bits </a:t>
            </a:r>
            <a:endParaRPr lang="en-CA" dirty="0"/>
          </a:p>
        </p:txBody>
      </p:sp>
      <p:sp>
        <p:nvSpPr>
          <p:cNvPr id="3" name="Content Placeholder 2"/>
          <p:cNvSpPr>
            <a:spLocks noGrp="1"/>
          </p:cNvSpPr>
          <p:nvPr>
            <p:ph idx="1"/>
          </p:nvPr>
        </p:nvSpPr>
        <p:spPr>
          <a:xfrm>
            <a:off x="974388" y="1533795"/>
            <a:ext cx="10515600" cy="4351338"/>
          </a:xfrm>
        </p:spPr>
        <p:txBody>
          <a:bodyPr>
            <a:normAutofit fontScale="92500" lnSpcReduction="10000"/>
          </a:bodyPr>
          <a:lstStyle/>
          <a:p>
            <a:r>
              <a:rPr lang="en-CA" dirty="0" smtClean="0"/>
              <a:t>rip –instruction pointer. It contains address </a:t>
            </a:r>
            <a:r>
              <a:rPr lang="en-CA" dirty="0"/>
              <a:t>of next machine </a:t>
            </a:r>
            <a:r>
              <a:rPr lang="en-CA" dirty="0" smtClean="0"/>
              <a:t>instruction. It can be used to control execution path of a program.</a:t>
            </a:r>
            <a:endParaRPr lang="en-CA" dirty="0"/>
          </a:p>
          <a:p>
            <a:r>
              <a:rPr lang="en-CA" dirty="0" err="1" smtClean="0"/>
              <a:t>rax</a:t>
            </a:r>
            <a:r>
              <a:rPr lang="en-CA" dirty="0"/>
              <a:t> </a:t>
            </a:r>
            <a:r>
              <a:rPr lang="en-CA" dirty="0" smtClean="0"/>
              <a:t>– Accumulator register</a:t>
            </a:r>
          </a:p>
          <a:p>
            <a:r>
              <a:rPr lang="en-CA" dirty="0" err="1"/>
              <a:t>r</a:t>
            </a:r>
            <a:r>
              <a:rPr lang="en-CA" dirty="0" err="1" smtClean="0"/>
              <a:t>bx</a:t>
            </a:r>
            <a:r>
              <a:rPr lang="en-CA" dirty="0" smtClean="0"/>
              <a:t> –base register used as pointer to data </a:t>
            </a:r>
          </a:p>
          <a:p>
            <a:r>
              <a:rPr lang="en-CA" dirty="0" err="1" smtClean="0"/>
              <a:t>rdx</a:t>
            </a:r>
            <a:r>
              <a:rPr lang="en-CA" dirty="0"/>
              <a:t> </a:t>
            </a:r>
            <a:r>
              <a:rPr lang="en-CA" dirty="0" smtClean="0"/>
              <a:t>– data register</a:t>
            </a:r>
          </a:p>
          <a:p>
            <a:r>
              <a:rPr lang="en-CA" dirty="0" err="1"/>
              <a:t>r</a:t>
            </a:r>
            <a:r>
              <a:rPr lang="en-CA" dirty="0" err="1" smtClean="0"/>
              <a:t>si</a:t>
            </a:r>
            <a:r>
              <a:rPr lang="en-CA" dirty="0" smtClean="0"/>
              <a:t> – source index register</a:t>
            </a:r>
          </a:p>
          <a:p>
            <a:r>
              <a:rPr lang="en-CA" dirty="0" err="1" smtClean="0"/>
              <a:t>rdi</a:t>
            </a:r>
            <a:r>
              <a:rPr lang="en-CA" dirty="0" smtClean="0"/>
              <a:t> – destination index register</a:t>
            </a:r>
          </a:p>
          <a:p>
            <a:r>
              <a:rPr lang="en-CA" dirty="0" err="1"/>
              <a:t>r</a:t>
            </a:r>
            <a:r>
              <a:rPr lang="en-CA" dirty="0" err="1" smtClean="0"/>
              <a:t>sp</a:t>
            </a:r>
            <a:r>
              <a:rPr lang="en-CA" dirty="0" smtClean="0"/>
              <a:t> – stack pointer register</a:t>
            </a:r>
          </a:p>
          <a:p>
            <a:r>
              <a:rPr lang="en-CA" dirty="0" err="1"/>
              <a:t>r</a:t>
            </a:r>
            <a:r>
              <a:rPr lang="en-CA" dirty="0" err="1" smtClean="0"/>
              <a:t>bp</a:t>
            </a:r>
            <a:r>
              <a:rPr lang="en-CA" dirty="0" smtClean="0"/>
              <a:t> – base pointer register</a:t>
            </a:r>
            <a:endParaRPr lang="en-CA"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Tree>
    <p:extLst>
      <p:ext uri="{BB962C8B-B14F-4D97-AF65-F5344CB8AC3E}">
        <p14:creationId xmlns:p14="http://schemas.microsoft.com/office/powerpoint/2010/main" val="455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367935"/>
            <a:ext cx="10515600" cy="1325563"/>
          </a:xfrm>
        </p:spPr>
        <p:txBody>
          <a:bodyPr/>
          <a:lstStyle/>
          <a:p>
            <a:r>
              <a:rPr lang="en-CA" dirty="0" smtClean="0"/>
              <a:t>e.g. Registers for write() </a:t>
            </a:r>
            <a:r>
              <a:rPr lang="en-CA" dirty="0" err="1" smtClean="0"/>
              <a:t>syscall</a:t>
            </a:r>
            <a:endParaRPr lang="en-CA" dirty="0"/>
          </a:p>
        </p:txBody>
      </p:sp>
      <p:sp>
        <p:nvSpPr>
          <p:cNvPr id="9" name="Content Placeholder 8"/>
          <p:cNvSpPr>
            <a:spLocks noGrp="1"/>
          </p:cNvSpPr>
          <p:nvPr>
            <p:ph idx="1"/>
          </p:nvPr>
        </p:nvSpPr>
        <p:spPr>
          <a:xfrm>
            <a:off x="3270738" y="2872285"/>
            <a:ext cx="8190328" cy="3935290"/>
          </a:xfrm>
        </p:spPr>
        <p:txBody>
          <a:bodyPr>
            <a:normAutofit/>
          </a:bodyPr>
          <a:lstStyle/>
          <a:p>
            <a:r>
              <a:rPr lang="en-CA" sz="2400" dirty="0" smtClean="0"/>
              <a:t>RAX –This register contains write() </a:t>
            </a:r>
            <a:r>
              <a:rPr lang="en-CA" sz="2400" b="1" dirty="0" smtClean="0"/>
              <a:t>system call number. </a:t>
            </a:r>
            <a:r>
              <a:rPr lang="en-CA" sz="2400" dirty="0" smtClean="0"/>
              <a:t>Based on </a:t>
            </a:r>
            <a:r>
              <a:rPr lang="en-CA" sz="2400" b="1" dirty="0" smtClean="0"/>
              <a:t>unistd_64.h</a:t>
            </a:r>
            <a:r>
              <a:rPr lang="en-CA" sz="2400" dirty="0" smtClean="0"/>
              <a:t> is 1</a:t>
            </a:r>
            <a:endParaRPr lang="en-CA" sz="2400" dirty="0"/>
          </a:p>
          <a:p>
            <a:r>
              <a:rPr lang="en-CA" sz="2400" dirty="0" smtClean="0"/>
              <a:t>RDI – This register contains the first argument (file descriptor). In this case is </a:t>
            </a:r>
            <a:r>
              <a:rPr lang="en-CA" sz="2400" dirty="0" err="1" smtClean="0"/>
              <a:t>stdout</a:t>
            </a:r>
            <a:r>
              <a:rPr lang="en-CA" sz="2400" dirty="0"/>
              <a:t> </a:t>
            </a:r>
            <a:r>
              <a:rPr lang="en-CA" sz="2400" dirty="0" smtClean="0"/>
              <a:t>-- &gt; 1</a:t>
            </a:r>
          </a:p>
          <a:p>
            <a:r>
              <a:rPr lang="en-CA" sz="2400" dirty="0" smtClean="0"/>
              <a:t>RSI This register contains the second argument (address (pointer)) of what will be in the buffer</a:t>
            </a:r>
          </a:p>
          <a:p>
            <a:r>
              <a:rPr lang="en-CA" sz="2400" dirty="0" smtClean="0"/>
              <a:t>RDX- This register contains the last argument of write system call (count) </a:t>
            </a:r>
            <a:endParaRPr lang="en-CA" sz="2400" dirty="0"/>
          </a:p>
        </p:txBody>
      </p:sp>
      <p:sp>
        <p:nvSpPr>
          <p:cNvPr id="4" name="Footer Placeholder 3"/>
          <p:cNvSpPr>
            <a:spLocks noGrp="1"/>
          </p:cNvSpPr>
          <p:nvPr>
            <p:ph type="ftr" sz="quarter" idx="11"/>
          </p:nvPr>
        </p:nvSpPr>
        <p:spPr/>
        <p:txBody>
          <a:bodyPr/>
          <a:lstStyle/>
          <a:p>
            <a:r>
              <a:rPr lang="en-US" smtClean="0"/>
              <a:t>ITSC304 Operating Systems Exploitation. </a:t>
            </a:r>
            <a:endParaRPr lang="en-US"/>
          </a:p>
        </p:txBody>
      </p:sp>
      <p:sp>
        <p:nvSpPr>
          <p:cNvPr id="5" name="TextBox 4"/>
          <p:cNvSpPr txBox="1"/>
          <p:nvPr/>
        </p:nvSpPr>
        <p:spPr>
          <a:xfrm>
            <a:off x="1005840" y="2899786"/>
            <a:ext cx="2264898" cy="369332"/>
          </a:xfrm>
          <a:prstGeom prst="rect">
            <a:avLst/>
          </a:prstGeom>
          <a:noFill/>
          <a:ln w="28575">
            <a:solidFill>
              <a:schemeClr val="tx1"/>
            </a:solidFill>
          </a:ln>
        </p:spPr>
        <p:txBody>
          <a:bodyPr wrap="square" rtlCol="0">
            <a:spAutoFit/>
          </a:bodyPr>
          <a:lstStyle/>
          <a:p>
            <a:r>
              <a:rPr lang="en-CA" dirty="0" smtClean="0"/>
              <a:t>                 1</a:t>
            </a:r>
            <a:endParaRPr lang="en-CA" dirty="0"/>
          </a:p>
        </p:txBody>
      </p:sp>
      <p:sp>
        <p:nvSpPr>
          <p:cNvPr id="6" name="TextBox 5"/>
          <p:cNvSpPr txBox="1"/>
          <p:nvPr/>
        </p:nvSpPr>
        <p:spPr>
          <a:xfrm>
            <a:off x="1005840" y="3665950"/>
            <a:ext cx="2264898" cy="369332"/>
          </a:xfrm>
          <a:prstGeom prst="rect">
            <a:avLst/>
          </a:prstGeom>
          <a:noFill/>
          <a:ln w="28575">
            <a:solidFill>
              <a:schemeClr val="tx1"/>
            </a:solidFill>
          </a:ln>
        </p:spPr>
        <p:txBody>
          <a:bodyPr wrap="square" rtlCol="0">
            <a:spAutoFit/>
          </a:bodyPr>
          <a:lstStyle/>
          <a:p>
            <a:r>
              <a:rPr lang="en-CA" dirty="0" smtClean="0"/>
              <a:t>                 1</a:t>
            </a:r>
            <a:endParaRPr lang="en-CA" dirty="0"/>
          </a:p>
        </p:txBody>
      </p:sp>
      <p:sp>
        <p:nvSpPr>
          <p:cNvPr id="7" name="TextBox 6"/>
          <p:cNvSpPr txBox="1"/>
          <p:nvPr/>
        </p:nvSpPr>
        <p:spPr>
          <a:xfrm>
            <a:off x="1005840" y="4440009"/>
            <a:ext cx="2264898" cy="369332"/>
          </a:xfrm>
          <a:prstGeom prst="rect">
            <a:avLst/>
          </a:prstGeom>
          <a:noFill/>
          <a:ln w="28575">
            <a:solidFill>
              <a:schemeClr val="tx1"/>
            </a:solidFill>
          </a:ln>
        </p:spPr>
        <p:txBody>
          <a:bodyPr wrap="square" rtlCol="0">
            <a:spAutoFit/>
          </a:bodyPr>
          <a:lstStyle/>
          <a:p>
            <a:r>
              <a:rPr lang="en-CA" dirty="0" smtClean="0"/>
              <a:t>Address of “message”</a:t>
            </a:r>
            <a:endParaRPr lang="en-CA" dirty="0"/>
          </a:p>
        </p:txBody>
      </p:sp>
      <p:sp>
        <p:nvSpPr>
          <p:cNvPr id="8" name="TextBox 7"/>
          <p:cNvSpPr txBox="1"/>
          <p:nvPr/>
        </p:nvSpPr>
        <p:spPr>
          <a:xfrm>
            <a:off x="1005840" y="5178673"/>
            <a:ext cx="2264898" cy="369332"/>
          </a:xfrm>
          <a:prstGeom prst="rect">
            <a:avLst/>
          </a:prstGeom>
          <a:noFill/>
          <a:ln w="28575">
            <a:solidFill>
              <a:schemeClr val="tx1"/>
            </a:solidFill>
          </a:ln>
        </p:spPr>
        <p:txBody>
          <a:bodyPr wrap="square" rtlCol="0">
            <a:spAutoFit/>
          </a:bodyPr>
          <a:lstStyle/>
          <a:p>
            <a:r>
              <a:rPr lang="en-CA" dirty="0" smtClean="0"/>
              <a:t>Count of “message”</a:t>
            </a:r>
            <a:endParaRPr lang="en-CA" dirty="0"/>
          </a:p>
        </p:txBody>
      </p:sp>
      <p:sp>
        <p:nvSpPr>
          <p:cNvPr id="10" name="TextBox 9"/>
          <p:cNvSpPr txBox="1"/>
          <p:nvPr/>
        </p:nvSpPr>
        <p:spPr>
          <a:xfrm>
            <a:off x="1910864" y="1917664"/>
            <a:ext cx="8606202" cy="584775"/>
          </a:xfrm>
          <a:prstGeom prst="rect">
            <a:avLst/>
          </a:prstGeom>
          <a:noFill/>
        </p:spPr>
        <p:txBody>
          <a:bodyPr wrap="none" rtlCol="0">
            <a:spAutoFit/>
          </a:bodyPr>
          <a:lstStyle/>
          <a:p>
            <a:r>
              <a:rPr lang="en-CA" sz="3200" dirty="0"/>
              <a:t>s</a:t>
            </a:r>
            <a:r>
              <a:rPr lang="en-CA" sz="3200" dirty="0" smtClean="0"/>
              <a:t>size_t  write( </a:t>
            </a:r>
            <a:r>
              <a:rPr lang="en-CA" sz="3200" dirty="0" err="1" smtClean="0"/>
              <a:t>int</a:t>
            </a:r>
            <a:r>
              <a:rPr lang="en-CA" sz="3200" dirty="0" smtClean="0"/>
              <a:t> </a:t>
            </a:r>
            <a:r>
              <a:rPr lang="en-CA" sz="3200" dirty="0" err="1" smtClean="0"/>
              <a:t>fd</a:t>
            </a:r>
            <a:r>
              <a:rPr lang="en-CA" sz="3200" dirty="0" smtClean="0"/>
              <a:t>, </a:t>
            </a:r>
            <a:r>
              <a:rPr lang="en-CA" sz="3200" dirty="0" err="1" smtClean="0"/>
              <a:t>const</a:t>
            </a:r>
            <a:r>
              <a:rPr lang="en-CA" sz="3200" dirty="0" smtClean="0"/>
              <a:t> void *buff, </a:t>
            </a:r>
            <a:r>
              <a:rPr lang="en-CA" sz="3200" dirty="0" err="1" smtClean="0"/>
              <a:t>size_t</a:t>
            </a:r>
            <a:r>
              <a:rPr lang="en-CA" sz="3200" dirty="0" smtClean="0"/>
              <a:t> count)</a:t>
            </a:r>
            <a:endParaRPr lang="en-CA" sz="3200" dirty="0"/>
          </a:p>
        </p:txBody>
      </p:sp>
    </p:spTree>
    <p:extLst>
      <p:ext uri="{BB962C8B-B14F-4D97-AF65-F5344CB8AC3E}">
        <p14:creationId xmlns:p14="http://schemas.microsoft.com/office/powerpoint/2010/main" val="2521031361"/>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21161</TotalTime>
  <Words>2518</Words>
  <Application>Microsoft Office PowerPoint</Application>
  <PresentationFormat>Widescreen</PresentationFormat>
  <Paragraphs>339</Paragraphs>
  <Slides>49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MS PGothic</vt:lpstr>
      <vt:lpstr>Arial</vt:lpstr>
      <vt:lpstr>Calibri</vt:lpstr>
      <vt:lpstr>Times New Roman</vt:lpstr>
      <vt:lpstr>Verdana</vt:lpstr>
      <vt:lpstr>Wingdings</vt:lpstr>
      <vt:lpstr>Office Theme</vt:lpstr>
      <vt:lpstr>Shellcode and Exploits</vt:lpstr>
      <vt:lpstr>Review</vt:lpstr>
      <vt:lpstr>OS Review-System calls</vt:lpstr>
      <vt:lpstr>System Calls</vt:lpstr>
      <vt:lpstr>Standard C Library Example</vt:lpstr>
      <vt:lpstr>System Call Numbers</vt:lpstr>
      <vt:lpstr>Windows System call numbers</vt:lpstr>
      <vt:lpstr>Registers -64-bits </vt:lpstr>
      <vt:lpstr>e.g. Registers for write() syscall</vt:lpstr>
      <vt:lpstr>Memory Address space </vt:lpstr>
      <vt:lpstr>Assembly </vt:lpstr>
      <vt:lpstr>Recognizing C code in Assembly</vt:lpstr>
      <vt:lpstr>e.g Exit() system call</vt:lpstr>
      <vt:lpstr>Shellcode</vt:lpstr>
      <vt:lpstr>Create Shellcode steps</vt:lpstr>
      <vt:lpstr>Shellcode and Bad Characters</vt:lpstr>
      <vt:lpstr>How to remove bad characters?</vt:lpstr>
      <vt:lpstr>Exit() system call – With nulls </vt:lpstr>
      <vt:lpstr>Exit() system call – Remove nulls </vt:lpstr>
      <vt:lpstr>Assembly Instructions</vt:lpstr>
      <vt:lpstr>Relative Address Technique</vt:lpstr>
      <vt:lpstr>Relative Address Technique</vt:lpstr>
      <vt:lpstr>Stack Technique</vt:lpstr>
      <vt:lpstr>Stack Technique</vt:lpstr>
      <vt:lpstr>Stack Technique</vt:lpstr>
      <vt:lpstr>Inject Shellcode</vt:lpstr>
      <vt:lpstr>Inject Shellcode for exit</vt:lpstr>
      <vt:lpstr>Spawn Shell – Lab activity</vt:lpstr>
      <vt:lpstr>Metasploit Payload Types</vt:lpstr>
      <vt:lpstr>Metasploit Payload Types</vt:lpstr>
      <vt:lpstr>Payloads</vt:lpstr>
      <vt:lpstr>IPC Review -Sockets</vt:lpstr>
      <vt:lpstr>System calls for TCP Communication</vt:lpstr>
      <vt:lpstr>bind TCP shell in C </vt:lpstr>
      <vt:lpstr>Bind TCP –Waiting for Connection</vt:lpstr>
      <vt:lpstr>Bind TCP – Create a Socket</vt:lpstr>
      <vt:lpstr>Bind TCP – Create Address structure</vt:lpstr>
      <vt:lpstr>Bind TCP – bind() system call</vt:lpstr>
      <vt:lpstr>Bind TCP –listen() system call</vt:lpstr>
      <vt:lpstr>Bind TCP –accept() system call</vt:lpstr>
      <vt:lpstr>Bind TCP –dup() system call</vt:lpstr>
      <vt:lpstr>Bind TCP Shell Assembly</vt:lpstr>
      <vt:lpstr>Bind TCP Shell Assembly</vt:lpstr>
      <vt:lpstr>Bind TCP Shell and execve() syscall </vt:lpstr>
      <vt:lpstr>Shellcode for Bind TCP Shell</vt:lpstr>
      <vt:lpstr>Bind Shell</vt:lpstr>
      <vt:lpstr>Reverse Shell</vt:lpstr>
      <vt:lpstr>Bind TCP Shell</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264</cp:revision>
  <dcterms:created xsi:type="dcterms:W3CDTF">2016-04-05T14:17:30Z</dcterms:created>
  <dcterms:modified xsi:type="dcterms:W3CDTF">2020-02-19T16:18:19Z</dcterms:modified>
</cp:coreProperties>
</file>