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8" r:id="rId2"/>
    <p:sldId id="337" r:id="rId3"/>
    <p:sldId id="338" r:id="rId4"/>
    <p:sldId id="339"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40" r:id="rId20"/>
    <p:sldId id="341" r:id="rId21"/>
    <p:sldId id="342" r:id="rId22"/>
    <p:sldId id="307" r:id="rId23"/>
    <p:sldId id="335" r:id="rId24"/>
    <p:sldId id="33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Castillo" initials="PC" lastIdx="0" clrIdx="0">
    <p:extLst>
      <p:ext uri="{19B8F6BF-5375-455C-9EA6-DF929625EA0E}">
        <p15:presenceInfo xmlns:p15="http://schemas.microsoft.com/office/powerpoint/2012/main" userId="S-1-5-21-2664737520-481353137-1098671830-80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64811" autoAdjust="0"/>
  </p:normalViewPr>
  <p:slideViewPr>
    <p:cSldViewPr snapToGrid="0" snapToObjects="1" showGuides="1">
      <p:cViewPr varScale="1">
        <p:scale>
          <a:sx n="48" d="100"/>
          <a:sy n="48" d="100"/>
        </p:scale>
        <p:origin x="178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2021-02-09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a:t>
            </a:fld>
            <a:endParaRPr lang="en-CA"/>
          </a:p>
        </p:txBody>
      </p:sp>
    </p:spTree>
    <p:extLst>
      <p:ext uri="{BB962C8B-B14F-4D97-AF65-F5344CB8AC3E}">
        <p14:creationId xmlns:p14="http://schemas.microsoft.com/office/powerpoint/2010/main" val="1990165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a:t>
            </a:fld>
            <a:endParaRPr lang="en-CA"/>
          </a:p>
        </p:txBody>
      </p:sp>
    </p:spTree>
    <p:extLst>
      <p:ext uri="{BB962C8B-B14F-4D97-AF65-F5344CB8AC3E}">
        <p14:creationId xmlns:p14="http://schemas.microsoft.com/office/powerpoint/2010/main" val="1553695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5</a:t>
            </a:fld>
            <a:endParaRPr lang="en-CA"/>
          </a:p>
        </p:txBody>
      </p:sp>
    </p:spTree>
    <p:extLst>
      <p:ext uri="{BB962C8B-B14F-4D97-AF65-F5344CB8AC3E}">
        <p14:creationId xmlns:p14="http://schemas.microsoft.com/office/powerpoint/2010/main" val="345769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13</a:t>
            </a:fld>
            <a:endParaRPr lang="en-CA"/>
          </a:p>
        </p:txBody>
      </p:sp>
    </p:spTree>
    <p:extLst>
      <p:ext uri="{BB962C8B-B14F-4D97-AF65-F5344CB8AC3E}">
        <p14:creationId xmlns:p14="http://schemas.microsoft.com/office/powerpoint/2010/main" val="192998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A67B44DF-981A-41CE-9326-4884BB33FCA6}" type="datetime1">
              <a:rPr lang="en-US" smtClean="0"/>
              <a:t>2/9/2021</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744DCE82-5FC0-482F-8203-83B19544DAB1}" type="datetime1">
              <a:rPr lang="en-US" smtClean="0"/>
              <a:t>2/9/2021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FC979BD5-D2BA-4177-97C2-9AFBEC1BB397}" type="datetime1">
              <a:rPr lang="en-US" smtClean="0"/>
              <a:t>2/9/2021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29C14190-EDA8-4DAB-8FFD-063B95CC58A8}" type="datetime1">
              <a:rPr lang="en-US" smtClean="0"/>
              <a:t>2/9/2021</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ITSC304 Operating Systems Exploitation.</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exploit-db.com/exploits/47378"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cpp/cpp/try-except-statement?view=vs-2019" TargetMode="External"/><Relationship Id="rId2" Type="http://schemas.openxmlformats.org/officeDocument/2006/relationships/hyperlink" Target="https://searchenterprisedesktop.techtarget.com/tip/Discover-three-key-exploit-protection-features-in-Windows-10" TargetMode="External"/><Relationship Id="rId1" Type="http://schemas.openxmlformats.org/officeDocument/2006/relationships/slideLayout" Target="../slideLayouts/slideLayout3.xml"/><Relationship Id="rId4" Type="http://schemas.openxmlformats.org/officeDocument/2006/relationships/hyperlink" Target="https://docs.microsoft.com/en-us/cpp/cpp/structured-exception-handling-c-cpp?view=vs-201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windows/security/threat-protection/overview-of-threat-mitigations-in-windows-10" TargetMode="External"/><Relationship Id="rId2" Type="http://schemas.openxmlformats.org/officeDocument/2006/relationships/hyperlink" Target="https://docs.microsoft.com/en-us/windows/security/threat-protection/microsoft-defender-atp/evaluate-exploit-protection" TargetMode="External"/><Relationship Id="rId1" Type="http://schemas.openxmlformats.org/officeDocument/2006/relationships/slideLayout" Target="../slideLayouts/slideLayout3.xml"/><Relationship Id="rId4" Type="http://schemas.openxmlformats.org/officeDocument/2006/relationships/hyperlink" Target="https://www.rapid7.com/resources/sehop-mitigating-structured-exception-handler-overwrite-vulnerabilitie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rapid7.com/resources/sehop-mitigating-structured-exception-handler-overwrite-vulnerabilities/" TargetMode="External"/><Relationship Id="rId2" Type="http://schemas.openxmlformats.org/officeDocument/2006/relationships/hyperlink" Target="https://www.rapid7.com/resources/structured-exception-handler-overwrite-explaine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Windows Exploits</a:t>
            </a:r>
            <a:br>
              <a:rPr lang="en-US" dirty="0" smtClean="0"/>
            </a:br>
            <a:endParaRPr lang="en-US" dirty="0"/>
          </a:p>
        </p:txBody>
      </p:sp>
      <p:sp>
        <p:nvSpPr>
          <p:cNvPr id="3" name="Subtitle 2"/>
          <p:cNvSpPr>
            <a:spLocks noGrp="1"/>
          </p:cNvSpPr>
          <p:nvPr>
            <p:ph type="subTitle" idx="1"/>
          </p:nvPr>
        </p:nvSpPr>
        <p:spPr/>
        <p:txBody>
          <a:bodyPr/>
          <a:lstStyle/>
          <a:p>
            <a:r>
              <a:rPr lang="en-US" dirty="0"/>
              <a:t>Module </a:t>
            </a:r>
            <a:r>
              <a:rPr lang="en-US" dirty="0" smtClean="0"/>
              <a:t>4</a:t>
            </a:r>
            <a:endParaRPr lang="en-US" dirty="0"/>
          </a:p>
          <a:p>
            <a:r>
              <a:rPr lang="en-US" dirty="0" smtClean="0"/>
              <a:t>ITSC304</a:t>
            </a:r>
          </a:p>
          <a:p>
            <a:r>
              <a:rPr lang="en-US" dirty="0" smtClean="0"/>
              <a:t>Operating Systems Exploitation</a:t>
            </a:r>
          </a:p>
        </p:txBody>
      </p:sp>
      <p:sp>
        <p:nvSpPr>
          <p:cNvPr id="5" name="Footer Placeholder 4"/>
          <p:cNvSpPr>
            <a:spLocks noGrp="1"/>
          </p:cNvSpPr>
          <p:nvPr>
            <p:ph type="ftr" sz="quarter" idx="11"/>
          </p:nvPr>
        </p:nvSpPr>
        <p:spPr/>
        <p:txBody>
          <a:bodyPr/>
          <a:lstStyle/>
          <a:p>
            <a:r>
              <a:rPr lang="en-US" smtClean="0"/>
              <a:t>ITSC304 Operating Systems Exploitation.</a:t>
            </a:r>
            <a:endParaRPr lang="en-US" dirty="0"/>
          </a:p>
        </p:txBody>
      </p:sp>
      <p:sp>
        <p:nvSpPr>
          <p:cNvPr id="4" name="Slide Number Placeholder 3"/>
          <p:cNvSpPr>
            <a:spLocks noGrp="1"/>
          </p:cNvSpPr>
          <p:nvPr>
            <p:ph type="sldNum" sz="quarter" idx="12"/>
          </p:nvPr>
        </p:nvSpPr>
        <p:spPr/>
        <p:txBody>
          <a:bodyPr/>
          <a:lstStyle/>
          <a:p>
            <a:fld id="{FDDB6027-878D-A249-A7C0-2BF119D95C83}" type="slidenum">
              <a:rPr lang="en-US" smtClean="0"/>
              <a:pPr/>
              <a:t>1</a:t>
            </a:fld>
            <a:endParaRPr lang="en-US"/>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SEH access violation</a:t>
            </a:r>
            <a:endParaRPr lang="en-CA" dirty="0"/>
          </a:p>
        </p:txBody>
      </p:sp>
      <p:sp>
        <p:nvSpPr>
          <p:cNvPr id="3" name="Content Placeholder 2"/>
          <p:cNvSpPr>
            <a:spLocks noGrp="1"/>
          </p:cNvSpPr>
          <p:nvPr>
            <p:ph idx="1"/>
          </p:nvPr>
        </p:nvSpPr>
        <p:spPr/>
        <p:txBody>
          <a:bodyPr/>
          <a:lstStyle/>
          <a:p>
            <a:r>
              <a:rPr lang="en-CA" dirty="0"/>
              <a:t>The read or write access violation will cause register to get dereferenced which is the thread’s stack address where the first next SEH (</a:t>
            </a:r>
            <a:r>
              <a:rPr lang="en-CA" dirty="0" err="1"/>
              <a:t>nSEH</a:t>
            </a:r>
            <a:r>
              <a:rPr lang="en-CA" dirty="0"/>
              <a:t>) value is </a:t>
            </a:r>
            <a:r>
              <a:rPr lang="en-CA" dirty="0" smtClean="0"/>
              <a:t>stored</a:t>
            </a:r>
          </a:p>
          <a:p>
            <a:r>
              <a:rPr lang="en-CA" dirty="0" smtClean="0"/>
              <a:t>Below </a:t>
            </a:r>
            <a:r>
              <a:rPr lang="en-CA" dirty="0" err="1" smtClean="0"/>
              <a:t>nSEH</a:t>
            </a:r>
            <a:r>
              <a:rPr lang="en-CA" dirty="0" smtClean="0"/>
              <a:t> address on the stack is the address of the first handler to be called. If the return pointer cannot be overwriting </a:t>
            </a:r>
            <a:r>
              <a:rPr lang="en-CA" dirty="0"/>
              <a:t>to gain </a:t>
            </a:r>
            <a:r>
              <a:rPr lang="en-CA" dirty="0" smtClean="0"/>
              <a:t>control then the address of the first handler can be overwriting with a custom address</a:t>
            </a:r>
          </a:p>
          <a:p>
            <a:r>
              <a:rPr lang="en-CA" dirty="0" smtClean="0"/>
              <a:t>To prevent overwriting SEH, </a:t>
            </a:r>
            <a:r>
              <a:rPr lang="en-CA" b="1" dirty="0" err="1" smtClean="0">
                <a:solidFill>
                  <a:srgbClr val="FF0000"/>
                </a:solidFill>
              </a:rPr>
              <a:t>SafeSEH</a:t>
            </a:r>
            <a:r>
              <a:rPr lang="en-CA" dirty="0" smtClean="0"/>
              <a:t> was implemented</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10</a:t>
            </a:fld>
            <a:endParaRPr lang="en-US"/>
          </a:p>
        </p:txBody>
      </p:sp>
    </p:spTree>
    <p:extLst>
      <p:ext uri="{BB962C8B-B14F-4D97-AF65-F5344CB8AC3E}">
        <p14:creationId xmlns:p14="http://schemas.microsoft.com/office/powerpoint/2010/main" val="369732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SafeSEH</a:t>
            </a:r>
            <a:endParaRPr lang="en-CA" dirty="0"/>
          </a:p>
        </p:txBody>
      </p:sp>
      <p:sp>
        <p:nvSpPr>
          <p:cNvPr id="3" name="Content Placeholder 2"/>
          <p:cNvSpPr>
            <a:spLocks noGrp="1"/>
          </p:cNvSpPr>
          <p:nvPr>
            <p:ph idx="1"/>
          </p:nvPr>
        </p:nvSpPr>
        <p:spPr/>
        <p:txBody>
          <a:bodyPr/>
          <a:lstStyle/>
          <a:p>
            <a:r>
              <a:rPr lang="en-CA" dirty="0" smtClean="0"/>
              <a:t>If a program is compiled and linked with </a:t>
            </a:r>
            <a:r>
              <a:rPr lang="en-CA" dirty="0" err="1" smtClean="0"/>
              <a:t>SafeSEH</a:t>
            </a:r>
            <a:r>
              <a:rPr lang="en-CA" dirty="0" smtClean="0"/>
              <a:t> linker option, the header of that binary will contain a table of all valid exception handlers. This table is checked when an exception handler is called to ensure that:</a:t>
            </a:r>
          </a:p>
          <a:p>
            <a:pPr lvl="1"/>
            <a:r>
              <a:rPr lang="en-CA" dirty="0" smtClean="0"/>
              <a:t>The exception record is located on the stack on the current thread</a:t>
            </a:r>
          </a:p>
          <a:p>
            <a:pPr lvl="1"/>
            <a:r>
              <a:rPr lang="en-CA" dirty="0" smtClean="0"/>
              <a:t>The handler pointer does not point back to the stack</a:t>
            </a:r>
          </a:p>
          <a:p>
            <a:pPr lvl="1"/>
            <a:r>
              <a:rPr lang="en-CA" dirty="0" smtClean="0"/>
              <a:t>The handler is registered in the authorized list of handlers</a:t>
            </a:r>
          </a:p>
          <a:p>
            <a:pPr lvl="1"/>
            <a:r>
              <a:rPr lang="en-CA" dirty="0" smtClean="0"/>
              <a:t>The handler is an image of memory that is executable</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11</a:t>
            </a:fld>
            <a:endParaRPr lang="en-US"/>
          </a:p>
        </p:txBody>
      </p:sp>
    </p:spTree>
    <p:extLst>
      <p:ext uri="{BB962C8B-B14F-4D97-AF65-F5344CB8AC3E}">
        <p14:creationId xmlns:p14="http://schemas.microsoft.com/office/powerpoint/2010/main" val="216771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Bypassing </a:t>
            </a:r>
            <a:r>
              <a:rPr lang="en-CA" dirty="0" err="1" smtClean="0"/>
              <a:t>SafeSEH</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CA" dirty="0" smtClean="0"/>
              <a:t>Attacker implemented ROP technique to bypass </a:t>
            </a:r>
            <a:r>
              <a:rPr lang="en-CA" dirty="0" err="1" smtClean="0"/>
              <a:t>SafeSEH</a:t>
            </a:r>
            <a:endParaRPr lang="en-CA" dirty="0" smtClean="0"/>
          </a:p>
          <a:p>
            <a:r>
              <a:rPr lang="en-CA" dirty="0" smtClean="0"/>
              <a:t>When an exception is handled _</a:t>
            </a:r>
            <a:r>
              <a:rPr lang="en-CA" dirty="0" err="1" smtClean="0"/>
              <a:t>EstablisherFrame</a:t>
            </a:r>
            <a:r>
              <a:rPr lang="en-CA" dirty="0" smtClean="0"/>
              <a:t>  pointer is stored at ESP +8 and it points to the top of the exception handler chain. </a:t>
            </a:r>
          </a:p>
          <a:p>
            <a:r>
              <a:rPr lang="en-CA" dirty="0" smtClean="0"/>
              <a:t>The pointer to the </a:t>
            </a:r>
            <a:r>
              <a:rPr lang="en-CA" dirty="0" err="1" smtClean="0"/>
              <a:t>nSEH</a:t>
            </a:r>
            <a:r>
              <a:rPr lang="en-CA" dirty="0" smtClean="0"/>
              <a:t> can be changed to jump to the area that contains the malicious code</a:t>
            </a:r>
          </a:p>
          <a:p>
            <a:r>
              <a:rPr lang="en-CA" dirty="0" smtClean="0"/>
              <a:t>The _handler pointer can be changed somewhere in a shared DLL/EXE at a POP,POP, RET sequence (ROP) and redirect control to the malicious code</a:t>
            </a:r>
          </a:p>
          <a:p>
            <a:r>
              <a:rPr lang="en-CA" dirty="0" smtClean="0"/>
              <a:t>When the exception is handled by the operating system, the handler will be called that will pop 8 bytes off the stack and executes instruction pointed to at ESP+8 which will jump to the malicious code area (shellcode)</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12</a:t>
            </a:fld>
            <a:endParaRPr lang="en-US"/>
          </a:p>
        </p:txBody>
      </p:sp>
    </p:spTree>
    <p:extLst>
      <p:ext uri="{BB962C8B-B14F-4D97-AF65-F5344CB8AC3E}">
        <p14:creationId xmlns:p14="http://schemas.microsoft.com/office/powerpoint/2010/main" val="345270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Bypassing </a:t>
            </a:r>
            <a:r>
              <a:rPr lang="en-CA" dirty="0" err="1" smtClean="0"/>
              <a:t>SafeSEH</a:t>
            </a:r>
            <a:endParaRPr lang="en-CA" dirty="0"/>
          </a:p>
        </p:txBody>
      </p:sp>
      <p:sp>
        <p:nvSpPr>
          <p:cNvPr id="3" name="Content Placeholder 2"/>
          <p:cNvSpPr>
            <a:spLocks noGrp="1"/>
          </p:cNvSpPr>
          <p:nvPr>
            <p:ph idx="1"/>
          </p:nvPr>
        </p:nvSpPr>
        <p:spPr>
          <a:xfrm>
            <a:off x="838200" y="1690688"/>
            <a:ext cx="10515600" cy="4351338"/>
          </a:xfrm>
        </p:spPr>
        <p:txBody>
          <a:bodyPr/>
          <a:lstStyle/>
          <a:p>
            <a:r>
              <a:rPr lang="en-CA" dirty="0" smtClean="0"/>
              <a:t>A tool like </a:t>
            </a:r>
            <a:r>
              <a:rPr lang="en-CA" dirty="0" err="1" smtClean="0"/>
              <a:t>mona</a:t>
            </a:r>
            <a:r>
              <a:rPr lang="en-CA" dirty="0" smtClean="0"/>
              <a:t> can be used to identify a ROP address of a module that is not protected (vulnerable module)</a:t>
            </a:r>
          </a:p>
          <a:p>
            <a:pPr marL="0" indent="0">
              <a:buNone/>
            </a:pPr>
            <a:r>
              <a:rPr lang="en-CA" dirty="0"/>
              <a:t> </a:t>
            </a:r>
            <a:r>
              <a:rPr lang="en-CA" dirty="0" smtClean="0"/>
              <a:t> ASLR=False Rebase=False and </a:t>
            </a:r>
            <a:r>
              <a:rPr lang="en-CA" dirty="0" err="1" smtClean="0"/>
              <a:t>SafeSEH</a:t>
            </a:r>
            <a:r>
              <a:rPr lang="en-CA" dirty="0" smtClean="0"/>
              <a:t>=False </a:t>
            </a:r>
          </a:p>
          <a:p>
            <a:r>
              <a:rPr lang="en-CA" dirty="0"/>
              <a:t>E</a:t>
            </a:r>
            <a:r>
              <a:rPr lang="en-CA" dirty="0" smtClean="0"/>
              <a:t>xploit structure:</a:t>
            </a:r>
          </a:p>
          <a:p>
            <a:pPr marL="0" indent="0">
              <a:buNone/>
            </a:pPr>
            <a:r>
              <a:rPr lang="en-CA" dirty="0"/>
              <a:t> </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13</a:t>
            </a:fld>
            <a:endParaRPr lang="en-US"/>
          </a:p>
        </p:txBody>
      </p:sp>
      <p:pic>
        <p:nvPicPr>
          <p:cNvPr id="28" name="Picture 27"/>
          <p:cNvPicPr>
            <a:picLocks noChangeAspect="1"/>
          </p:cNvPicPr>
          <p:nvPr/>
        </p:nvPicPr>
        <p:blipFill>
          <a:blip r:embed="rId3"/>
          <a:stretch>
            <a:fillRect/>
          </a:stretch>
        </p:blipFill>
        <p:spPr>
          <a:xfrm>
            <a:off x="1203874" y="3660617"/>
            <a:ext cx="9095825" cy="2456190"/>
          </a:xfrm>
          <a:prstGeom prst="rect">
            <a:avLst/>
          </a:prstGeom>
        </p:spPr>
      </p:pic>
    </p:spTree>
    <p:extLst>
      <p:ext uri="{BB962C8B-B14F-4D97-AF65-F5344CB8AC3E}">
        <p14:creationId xmlns:p14="http://schemas.microsoft.com/office/powerpoint/2010/main" val="428821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Bypassing SEHOP</a:t>
            </a:r>
            <a:endParaRPr lang="en-CA" dirty="0"/>
          </a:p>
        </p:txBody>
      </p:sp>
      <p:sp>
        <p:nvSpPr>
          <p:cNvPr id="3" name="Content Placeholder 2"/>
          <p:cNvSpPr>
            <a:spLocks noGrp="1"/>
          </p:cNvSpPr>
          <p:nvPr>
            <p:ph idx="1"/>
          </p:nvPr>
        </p:nvSpPr>
        <p:spPr/>
        <p:txBody>
          <a:bodyPr/>
          <a:lstStyle/>
          <a:p>
            <a:r>
              <a:rPr lang="en-CA" dirty="0" smtClean="0"/>
              <a:t>A new protection mechanism SEH Overwrite Protection (SEHOP) was used in Windows Server 2008 to prevent SEH attacks. </a:t>
            </a:r>
          </a:p>
          <a:p>
            <a:r>
              <a:rPr lang="en-CA" dirty="0" smtClean="0"/>
              <a:t>This mechanism walks the exception handler chain and ensures it can reach the </a:t>
            </a:r>
            <a:r>
              <a:rPr lang="en-CA" dirty="0" err="1" smtClean="0">
                <a:solidFill>
                  <a:srgbClr val="FF0000"/>
                </a:solidFill>
              </a:rPr>
              <a:t>FinalExceptionHandler</a:t>
            </a:r>
            <a:r>
              <a:rPr lang="en-CA" dirty="0" smtClean="0"/>
              <a:t> function in ntdll.dll. If an attacker overwrites an exception handler frame, then the chain will be broken. But this mechanism was overcome by creating a fake exception frame that does point to </a:t>
            </a:r>
            <a:r>
              <a:rPr lang="en-CA" dirty="0" err="1">
                <a:solidFill>
                  <a:srgbClr val="FF0000"/>
                </a:solidFill>
              </a:rPr>
              <a:t>FinalExceptionHandler</a:t>
            </a:r>
            <a:r>
              <a:rPr lang="en-CA" dirty="0">
                <a:solidFill>
                  <a:srgbClr val="FF0000"/>
                </a:solidFill>
              </a:rPr>
              <a:t> </a:t>
            </a:r>
            <a:r>
              <a:rPr lang="en-CA" dirty="0" smtClean="0"/>
              <a:t>function of ntdll.dll </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14</a:t>
            </a:fld>
            <a:endParaRPr lang="en-US"/>
          </a:p>
        </p:txBody>
      </p:sp>
    </p:spTree>
    <p:extLst>
      <p:ext uri="{BB962C8B-B14F-4D97-AF65-F5344CB8AC3E}">
        <p14:creationId xmlns:p14="http://schemas.microsoft.com/office/powerpoint/2010/main" val="109759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Bypassing SEHOP</a:t>
            </a:r>
            <a:endParaRPr lang="en-CA" dirty="0"/>
          </a:p>
        </p:txBody>
      </p:sp>
      <p:sp>
        <p:nvSpPr>
          <p:cNvPr id="3" name="Content Placeholder 2"/>
          <p:cNvSpPr>
            <a:spLocks noGrp="1"/>
          </p:cNvSpPr>
          <p:nvPr>
            <p:ph idx="1"/>
          </p:nvPr>
        </p:nvSpPr>
        <p:spPr/>
        <p:txBody>
          <a:bodyPr/>
          <a:lstStyle/>
          <a:p>
            <a:r>
              <a:rPr lang="en-CA" dirty="0" smtClean="0"/>
              <a:t>SEHOP was bypassed by reconstructing SEH chain that terminates with the actual system default exception handler </a:t>
            </a:r>
            <a:r>
              <a:rPr lang="en-CA" dirty="0" err="1" smtClean="0">
                <a:solidFill>
                  <a:srgbClr val="FF0000"/>
                </a:solidFill>
              </a:rPr>
              <a:t>ntdll!FinalExceptionHandler</a:t>
            </a:r>
            <a:r>
              <a:rPr lang="en-CA" dirty="0" smtClean="0">
                <a:solidFill>
                  <a:srgbClr val="FF0000"/>
                </a:solidFill>
              </a:rPr>
              <a:t> .</a:t>
            </a:r>
          </a:p>
          <a:p>
            <a:r>
              <a:rPr lang="en-CA" dirty="0" smtClean="0"/>
              <a:t>The exploit only works when:</a:t>
            </a:r>
          </a:p>
          <a:p>
            <a:pPr lvl="1"/>
            <a:r>
              <a:rPr lang="en-CA" dirty="0" smtClean="0"/>
              <a:t>Access to local system (local exploit)</a:t>
            </a:r>
          </a:p>
          <a:p>
            <a:pPr lvl="1"/>
            <a:r>
              <a:rPr lang="en-CA" dirty="0" err="1" smtClean="0"/>
              <a:t>Memcpy</a:t>
            </a:r>
            <a:r>
              <a:rPr lang="en-CA" dirty="0" smtClean="0"/>
              <a:t> vulnerabilities where NULL bytes are allowed</a:t>
            </a:r>
          </a:p>
          <a:p>
            <a:pPr lvl="1"/>
            <a:r>
              <a:rPr lang="en-CA" dirty="0" smtClean="0"/>
              <a:t>Where the third byte of the memory address of the controlled area of the stack is between 0x80 and 0xFB</a:t>
            </a:r>
          </a:p>
          <a:p>
            <a:pPr lvl="1"/>
            <a:r>
              <a:rPr lang="en-CA" dirty="0" smtClean="0"/>
              <a:t>When a vulnerable module/DLL exists and is not </a:t>
            </a:r>
            <a:r>
              <a:rPr lang="en-CA" dirty="0" err="1" smtClean="0"/>
              <a:t>SafeSEH</a:t>
            </a:r>
            <a:r>
              <a:rPr lang="en-CA" dirty="0" smtClean="0"/>
              <a:t> protected and contains the following sequence of instructions (ROP) XOR, POP,POP,RETN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15</a:t>
            </a:fld>
            <a:endParaRPr lang="en-US"/>
          </a:p>
        </p:txBody>
      </p:sp>
    </p:spTree>
    <p:extLst>
      <p:ext uri="{BB962C8B-B14F-4D97-AF65-F5344CB8AC3E}">
        <p14:creationId xmlns:p14="http://schemas.microsoft.com/office/powerpoint/2010/main" val="4185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Bypassing SEHOP </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CA" dirty="0" smtClean="0"/>
              <a:t>NOP sled</a:t>
            </a:r>
          </a:p>
          <a:p>
            <a:r>
              <a:rPr lang="en-CA" dirty="0" smtClean="0"/>
              <a:t>EB 08 - JE(74) “Jump if equal to Zero”</a:t>
            </a:r>
          </a:p>
          <a:p>
            <a:r>
              <a:rPr lang="en-CA" dirty="0" smtClean="0"/>
              <a:t>next SEH  Address we control on the stack ending with 74</a:t>
            </a:r>
          </a:p>
          <a:p>
            <a:r>
              <a:rPr lang="en-CA" dirty="0" smtClean="0"/>
              <a:t>SHE handler – ROP (</a:t>
            </a:r>
            <a:r>
              <a:rPr lang="en-CA" dirty="0" err="1" smtClean="0"/>
              <a:t>xor,pop,pop,retn</a:t>
            </a:r>
            <a:r>
              <a:rPr lang="en-CA" dirty="0" smtClean="0"/>
              <a:t>) address for a non </a:t>
            </a:r>
            <a:r>
              <a:rPr lang="en-CA" dirty="0" err="1" smtClean="0"/>
              <a:t>SafeSEH</a:t>
            </a:r>
            <a:r>
              <a:rPr lang="en-CA" dirty="0" smtClean="0"/>
              <a:t> module ( </a:t>
            </a:r>
            <a:r>
              <a:rPr lang="en-CA" dirty="0" err="1" smtClean="0"/>
              <a:t>SafeSEH</a:t>
            </a:r>
            <a:r>
              <a:rPr lang="en-CA" dirty="0" smtClean="0"/>
              <a:t>=false )</a:t>
            </a:r>
          </a:p>
          <a:p>
            <a:r>
              <a:rPr lang="en-CA" dirty="0" smtClean="0"/>
              <a:t>NOP sled</a:t>
            </a:r>
          </a:p>
          <a:p>
            <a:r>
              <a:rPr lang="en-CA" dirty="0" smtClean="0"/>
              <a:t>EB 08 –JE (74) jump to shellcode</a:t>
            </a:r>
          </a:p>
          <a:p>
            <a:r>
              <a:rPr lang="en-CA" dirty="0" smtClean="0"/>
              <a:t>next SEH  0xFFFFFFFF</a:t>
            </a:r>
          </a:p>
          <a:p>
            <a:r>
              <a:rPr lang="en-CA" dirty="0" smtClean="0"/>
              <a:t>SHE handler – Actual handler - </a:t>
            </a:r>
            <a:r>
              <a:rPr lang="en-CA" dirty="0" err="1">
                <a:solidFill>
                  <a:srgbClr val="FF0000"/>
                </a:solidFill>
              </a:rPr>
              <a:t>ntdll!FinalExceptionHandler</a:t>
            </a:r>
            <a:endParaRPr lang="en-CA" dirty="0" smtClean="0"/>
          </a:p>
          <a:p>
            <a:r>
              <a:rPr lang="en-CA" dirty="0" smtClean="0"/>
              <a:t>Shellcode</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16</a:t>
            </a:fld>
            <a:endParaRPr lang="en-US"/>
          </a:p>
        </p:txBody>
      </p:sp>
    </p:spTree>
    <p:extLst>
      <p:ext uri="{BB962C8B-B14F-4D97-AF65-F5344CB8AC3E}">
        <p14:creationId xmlns:p14="http://schemas.microsoft.com/office/powerpoint/2010/main" val="111929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SEHOP</a:t>
            </a:r>
            <a:endParaRPr lang="en-CA" dirty="0"/>
          </a:p>
        </p:txBody>
      </p:sp>
      <p:sp>
        <p:nvSpPr>
          <p:cNvPr id="3" name="Content Placeholder 2"/>
          <p:cNvSpPr>
            <a:spLocks noGrp="1"/>
          </p:cNvSpPr>
          <p:nvPr>
            <p:ph idx="1"/>
          </p:nvPr>
        </p:nvSpPr>
        <p:spPr/>
        <p:txBody>
          <a:bodyPr>
            <a:normAutofit/>
          </a:bodyPr>
          <a:lstStyle/>
          <a:p>
            <a:r>
              <a:rPr lang="en-CA" dirty="0" smtClean="0"/>
              <a:t>SEHOP is not enable by default on Windows 7 or 10. It is enable by default on server 2012 and later. </a:t>
            </a:r>
          </a:p>
          <a:p>
            <a:r>
              <a:rPr lang="en-CA" dirty="0" smtClean="0"/>
              <a:t>It can be turned on through the registry or by using Microsoft’s Enhanced Mitigation Experience Toolkit (EMET)</a:t>
            </a:r>
          </a:p>
          <a:p>
            <a:r>
              <a:rPr lang="en-CA" dirty="0" smtClean="0"/>
              <a:t>As of version 1709 Windows 10 has EMET-like capabilities in the form of Windows Defender Exploit Guard (WDEG)</a:t>
            </a:r>
          </a:p>
          <a:p>
            <a:r>
              <a:rPr lang="en-CA" dirty="0" smtClean="0"/>
              <a:t>As version 1803 Windows 10 has an upgrade path to safely import EMET configuration properties </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17</a:t>
            </a:fld>
            <a:endParaRPr lang="en-US"/>
          </a:p>
        </p:txBody>
      </p:sp>
    </p:spTree>
    <p:extLst>
      <p:ext uri="{BB962C8B-B14F-4D97-AF65-F5344CB8AC3E}">
        <p14:creationId xmlns:p14="http://schemas.microsoft.com/office/powerpoint/2010/main" val="4129413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EMET and WDEG </a:t>
            </a:r>
            <a:endParaRPr lang="en-CA" dirty="0"/>
          </a:p>
        </p:txBody>
      </p:sp>
      <p:sp>
        <p:nvSpPr>
          <p:cNvPr id="3" name="Content Placeholder 2"/>
          <p:cNvSpPr>
            <a:spLocks noGrp="1"/>
          </p:cNvSpPr>
          <p:nvPr>
            <p:ph idx="1"/>
          </p:nvPr>
        </p:nvSpPr>
        <p:spPr/>
        <p:txBody>
          <a:bodyPr/>
          <a:lstStyle/>
          <a:p>
            <a:r>
              <a:rPr lang="en-CA" dirty="0"/>
              <a:t>Windows versions older than 10 should continue to use Microsoft’s Enhanced Mitigation </a:t>
            </a:r>
            <a:r>
              <a:rPr lang="en-CA" dirty="0" smtClean="0"/>
              <a:t>Experience Toolkit EMET</a:t>
            </a:r>
            <a:r>
              <a:rPr lang="en-CA" dirty="0"/>
              <a:t>, as it will continue to provide protection against a number of vulnerability classes.</a:t>
            </a:r>
          </a:p>
          <a:p>
            <a:r>
              <a:rPr lang="en-CA" dirty="0" smtClean="0"/>
              <a:t>When </a:t>
            </a:r>
            <a:r>
              <a:rPr lang="en-CA" dirty="0"/>
              <a:t>configuring WDEG, be sure to understand the difference between "Use default (on)" and "On by default." The former setting is used for a default-configured Windows 10 platform, while the latter is used in hardened Windows 10 </a:t>
            </a:r>
            <a:r>
              <a:rPr lang="en-CA" dirty="0" smtClean="0"/>
              <a:t>environments</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18</a:t>
            </a:fld>
            <a:endParaRPr lang="en-US"/>
          </a:p>
        </p:txBody>
      </p:sp>
    </p:spTree>
    <p:extLst>
      <p:ext uri="{BB962C8B-B14F-4D97-AF65-F5344CB8AC3E}">
        <p14:creationId xmlns:p14="http://schemas.microsoft.com/office/powerpoint/2010/main" val="202415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Account Control (UAC)</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With UAC enabled, Windows 10 prompts for consent or credentials of a valid local administrator account. This ensures that no malicious software can be silently installed</a:t>
            </a:r>
          </a:p>
          <a:p>
            <a:r>
              <a:rPr lang="en-CA" dirty="0" smtClean="0"/>
              <a:t>UAC elevation prompts a color-coded to be app specific, enabling for immediate identification of application’s potential security risk. Windows 10 publisher verified (signed)</a:t>
            </a:r>
          </a:p>
          <a:p>
            <a:r>
              <a:rPr lang="en-CA" dirty="0" smtClean="0"/>
              <a:t>Elevation process is further secured by directing the prompt to the secure desktop</a:t>
            </a:r>
          </a:p>
          <a:p>
            <a:r>
              <a:rPr lang="en-CA" dirty="0" smtClean="0"/>
              <a:t>When an executable file requests elevation the interactive desktop (user desktop) is switched to secure desktop after consent the desktop switches back to user desktop</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19</a:t>
            </a:fld>
            <a:endParaRPr lang="en-US"/>
          </a:p>
        </p:txBody>
      </p:sp>
    </p:spTree>
    <p:extLst>
      <p:ext uri="{BB962C8B-B14F-4D97-AF65-F5344CB8AC3E}">
        <p14:creationId xmlns:p14="http://schemas.microsoft.com/office/powerpoint/2010/main" val="28284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Exploitation</a:t>
            </a:r>
            <a:endParaRPr lang="en-CA" dirty="0"/>
          </a:p>
        </p:txBody>
      </p:sp>
      <p:sp>
        <p:nvSpPr>
          <p:cNvPr id="3" name="Content Placeholder 2"/>
          <p:cNvSpPr>
            <a:spLocks noGrp="1"/>
          </p:cNvSpPr>
          <p:nvPr>
            <p:ph idx="1"/>
          </p:nvPr>
        </p:nvSpPr>
        <p:spPr>
          <a:xfrm>
            <a:off x="838200" y="1687513"/>
            <a:ext cx="10515600" cy="4351338"/>
          </a:xfrm>
        </p:spPr>
        <p:txBody>
          <a:bodyPr>
            <a:normAutofit fontScale="92500" lnSpcReduction="20000"/>
          </a:bodyPr>
          <a:lstStyle/>
          <a:p>
            <a:r>
              <a:rPr lang="en-CA" dirty="0" smtClean="0"/>
              <a:t>Exploits are often the first part of a larger attack. Hackers scan for outdated systems that contain critical vulnerabilities, that are exploit it. Exploits include shellcode (payload ) used to download additional malicious code.</a:t>
            </a:r>
          </a:p>
          <a:p>
            <a:r>
              <a:rPr lang="en-CA" dirty="0" smtClean="0"/>
              <a:t>As you learnt before there are different type of exploits. The most common Windows exploits are code execution, overflow and Web Application exploitation Cross-site scripting (XSS)</a:t>
            </a:r>
          </a:p>
          <a:p>
            <a:r>
              <a:rPr lang="en-CA" dirty="0" smtClean="0"/>
              <a:t> In terms of general exploitation and hunting for 0-day exploits Windows 7 often makes for an easier target in comparison with Windows 10 because certain security features and exploit mitigations such as Windows exploit Guard, Control Flow Guard(CFG), isolated heaps, ASLR, </a:t>
            </a:r>
            <a:r>
              <a:rPr lang="en-CA" dirty="0" err="1" smtClean="0"/>
              <a:t>MemGC</a:t>
            </a:r>
            <a:r>
              <a:rPr lang="en-CA" dirty="0" smtClean="0"/>
              <a:t> and others were implemented in Windows 10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a:t>
            </a:fld>
            <a:endParaRPr lang="en-US"/>
          </a:p>
        </p:txBody>
      </p:sp>
    </p:spTree>
    <p:extLst>
      <p:ext uri="{BB962C8B-B14F-4D97-AF65-F5344CB8AC3E}">
        <p14:creationId xmlns:p14="http://schemas.microsoft.com/office/powerpoint/2010/main" val="38774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Account Control (UAC)</a:t>
            </a:r>
            <a:endParaRPr lang="en-CA" dirty="0"/>
          </a:p>
        </p:txBody>
      </p:sp>
      <p:sp>
        <p:nvSpPr>
          <p:cNvPr id="3" name="Content Placeholder 2"/>
          <p:cNvSpPr>
            <a:spLocks noGrp="1"/>
          </p:cNvSpPr>
          <p:nvPr>
            <p:ph idx="1"/>
          </p:nvPr>
        </p:nvSpPr>
        <p:spPr/>
        <p:txBody>
          <a:bodyPr>
            <a:normAutofit fontScale="92500"/>
          </a:bodyPr>
          <a:lstStyle/>
          <a:p>
            <a:r>
              <a:rPr lang="en-CA" dirty="0" smtClean="0"/>
              <a:t>UAC is a windows security component that helps to mitigate impact of malware</a:t>
            </a:r>
          </a:p>
          <a:p>
            <a:r>
              <a:rPr lang="en-CA" dirty="0" smtClean="0"/>
              <a:t>Windows 10 protects processes by marking their integrity levels. High integrity application allows to modify system data and low integrity application can perform tasks that potentially compromise the operating system such as web browser. </a:t>
            </a:r>
          </a:p>
          <a:p>
            <a:r>
              <a:rPr lang="en-CA" dirty="0" smtClean="0"/>
              <a:t>When a user logs onto the system, it creates an access token for that user. The access token contains information about the level of access that the user is granted including specific security identifiers(SIDs) and Windows privileges.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20</a:t>
            </a:fld>
            <a:endParaRPr lang="en-US"/>
          </a:p>
        </p:txBody>
      </p:sp>
    </p:spTree>
    <p:extLst>
      <p:ext uri="{BB962C8B-B14F-4D97-AF65-F5344CB8AC3E}">
        <p14:creationId xmlns:p14="http://schemas.microsoft.com/office/powerpoint/2010/main" val="1859656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UAC exploit</a:t>
            </a:r>
            <a:endParaRPr lang="en-CA" dirty="0"/>
          </a:p>
        </p:txBody>
      </p:sp>
      <p:sp>
        <p:nvSpPr>
          <p:cNvPr id="3" name="Content Placeholder 2"/>
          <p:cNvSpPr>
            <a:spLocks noGrp="1"/>
          </p:cNvSpPr>
          <p:nvPr>
            <p:ph idx="1"/>
          </p:nvPr>
        </p:nvSpPr>
        <p:spPr/>
        <p:txBody>
          <a:bodyPr/>
          <a:lstStyle/>
          <a:p>
            <a:r>
              <a:rPr lang="en-CA" dirty="0"/>
              <a:t>Windows 10 - UAC Protection Bypass Via Windows Store (WSReset.exe) and Registry (</a:t>
            </a:r>
            <a:r>
              <a:rPr lang="en-CA" dirty="0" err="1"/>
              <a:t>Metasploit</a:t>
            </a:r>
            <a:r>
              <a:rPr lang="en-CA" dirty="0"/>
              <a:t>)</a:t>
            </a:r>
            <a:r>
              <a:rPr lang="en-CA" sz="3100" dirty="0"/>
              <a:t> </a:t>
            </a:r>
          </a:p>
          <a:p>
            <a:pPr marL="0" indent="0">
              <a:buNone/>
            </a:pPr>
            <a:r>
              <a:rPr lang="en-CA" dirty="0">
                <a:hlinkClick r:id="rId2"/>
              </a:rPr>
              <a:t> https://www.exploit-db.com/exploits/47378</a:t>
            </a:r>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21</a:t>
            </a:fld>
            <a:endParaRPr lang="en-US"/>
          </a:p>
        </p:txBody>
      </p:sp>
    </p:spTree>
    <p:extLst>
      <p:ext uri="{BB962C8B-B14F-4D97-AF65-F5344CB8AC3E}">
        <p14:creationId xmlns:p14="http://schemas.microsoft.com/office/powerpoint/2010/main" val="2088041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Advanced Windows exploits</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searchenterprisedesktop.techtarget.com/tip/Discover-three-key-exploit-protection-features-in-Windows-10</a:t>
            </a:r>
            <a:endParaRPr lang="en-CA" dirty="0" smtClean="0"/>
          </a:p>
          <a:p>
            <a:r>
              <a:rPr lang="en-CA" dirty="0">
                <a:hlinkClick r:id="rId3"/>
              </a:rPr>
              <a:t>https://</a:t>
            </a:r>
            <a:r>
              <a:rPr lang="en-CA" dirty="0" smtClean="0">
                <a:hlinkClick r:id="rId3"/>
              </a:rPr>
              <a:t>docs.microsoft.com/en-us/cpp/cpp/try-except-statement?view=vs-2019</a:t>
            </a:r>
            <a:endParaRPr lang="en-CA" dirty="0" smtClean="0"/>
          </a:p>
          <a:p>
            <a:r>
              <a:rPr lang="en-CA" dirty="0">
                <a:hlinkClick r:id="rId4"/>
              </a:rPr>
              <a:t>https://</a:t>
            </a:r>
            <a:r>
              <a:rPr lang="en-CA" dirty="0" smtClean="0">
                <a:hlinkClick r:id="rId4"/>
              </a:rPr>
              <a:t>docs.microsoft.com/en-us/cpp/cpp/structured-exception-handling-c-cpp?view=vs-2019</a:t>
            </a:r>
            <a:endParaRPr lang="en-CA" dirty="0" smtClean="0"/>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22</a:t>
            </a:fld>
            <a:endParaRPr lang="en-US"/>
          </a:p>
        </p:txBody>
      </p:sp>
    </p:spTree>
    <p:extLst>
      <p:ext uri="{BB962C8B-B14F-4D97-AF65-F5344CB8AC3E}">
        <p14:creationId xmlns:p14="http://schemas.microsoft.com/office/powerpoint/2010/main" val="42702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Exploit Protection</a:t>
            </a:r>
            <a:endParaRPr lang="en-CA" dirty="0"/>
          </a:p>
        </p:txBody>
      </p:sp>
      <p:sp>
        <p:nvSpPr>
          <p:cNvPr id="3" name="Content Placeholder 2"/>
          <p:cNvSpPr>
            <a:spLocks noGrp="1"/>
          </p:cNvSpPr>
          <p:nvPr>
            <p:ph idx="1"/>
          </p:nvPr>
        </p:nvSpPr>
        <p:spPr/>
        <p:txBody>
          <a:bodyPr>
            <a:normAutofit/>
          </a:bodyPr>
          <a:lstStyle/>
          <a:p>
            <a:r>
              <a:rPr lang="en-CA" dirty="0">
                <a:hlinkClick r:id="rId2"/>
              </a:rPr>
              <a:t>https://</a:t>
            </a:r>
            <a:r>
              <a:rPr lang="en-CA" dirty="0" smtClean="0">
                <a:hlinkClick r:id="rId2"/>
              </a:rPr>
              <a:t>docs.microsoft.com/en-us/windows/security/threat-protection/microsoft-defender-atp/evaluate-exploit-protection</a:t>
            </a:r>
            <a:endParaRPr lang="en-CA" dirty="0" smtClean="0"/>
          </a:p>
          <a:p>
            <a:r>
              <a:rPr lang="en-CA" dirty="0" smtClean="0">
                <a:hlinkClick r:id="rId3"/>
              </a:rPr>
              <a:t>https</a:t>
            </a:r>
            <a:r>
              <a:rPr lang="en-CA" dirty="0">
                <a:hlinkClick r:id="rId3"/>
              </a:rPr>
              <a:t>://</a:t>
            </a:r>
            <a:r>
              <a:rPr lang="en-CA" dirty="0" smtClean="0">
                <a:hlinkClick r:id="rId3"/>
              </a:rPr>
              <a:t>docs.microsoft.com/en-us/windows/security/threat-protection/overview-of-threat-mitigations-in-windows-10</a:t>
            </a:r>
            <a:endParaRPr lang="en-CA" dirty="0" smtClean="0"/>
          </a:p>
          <a:p>
            <a:r>
              <a:rPr lang="en-CA" dirty="0">
                <a:hlinkClick r:id="rId4"/>
              </a:rPr>
              <a:t>https://www.rapid7.com/resources/sehop-mitigating-structured-exception-handler-overwrite-vulnerabilities</a:t>
            </a:r>
            <a:r>
              <a:rPr lang="en-CA" dirty="0" smtClean="0">
                <a:hlinkClick r:id="rId4"/>
              </a:rPr>
              <a:t>/</a:t>
            </a:r>
            <a:endParaRPr lang="en-CA" dirty="0" smtClean="0"/>
          </a:p>
          <a:p>
            <a:pPr marL="0" indent="0">
              <a:buNone/>
            </a:pPr>
            <a:endParaRPr lang="en-CA" dirty="0" smtClean="0"/>
          </a:p>
          <a:p>
            <a:pPr marL="0" indent="0">
              <a:buNone/>
            </a:pP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23</a:t>
            </a:fld>
            <a:endParaRPr lang="en-US"/>
          </a:p>
        </p:txBody>
      </p:sp>
    </p:spTree>
    <p:extLst>
      <p:ext uri="{BB962C8B-B14F-4D97-AF65-F5344CB8AC3E}">
        <p14:creationId xmlns:p14="http://schemas.microsoft.com/office/powerpoint/2010/main" val="3453793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a:t>
            </a:r>
            <a:br>
              <a:rPr lang="en-CA" dirty="0" smtClean="0"/>
            </a:br>
            <a:endParaRPr lang="en-CA" dirty="0"/>
          </a:p>
        </p:txBody>
      </p:sp>
      <p:sp>
        <p:nvSpPr>
          <p:cNvPr id="3" name="Content Placeholder 2"/>
          <p:cNvSpPr>
            <a:spLocks noGrp="1"/>
          </p:cNvSpPr>
          <p:nvPr>
            <p:ph idx="1"/>
          </p:nvPr>
        </p:nvSpPr>
        <p:spPr/>
        <p:txBody>
          <a:bodyPr/>
          <a:lstStyle/>
          <a:p>
            <a:r>
              <a:rPr lang="en-CA" dirty="0"/>
              <a:t>Explained SHE from rapid7</a:t>
            </a:r>
          </a:p>
          <a:p>
            <a:r>
              <a:rPr lang="en-CA" dirty="0">
                <a:hlinkClick r:id="rId2"/>
              </a:rPr>
              <a:t>https://</a:t>
            </a:r>
            <a:r>
              <a:rPr lang="en-CA" dirty="0" smtClean="0">
                <a:hlinkClick r:id="rId2"/>
              </a:rPr>
              <a:t>www.rapid7.com/resources/structured-exception-handler-overwrite-explained</a:t>
            </a:r>
            <a:endParaRPr lang="en-CA" dirty="0" smtClean="0"/>
          </a:p>
          <a:p>
            <a:r>
              <a:rPr lang="en-CA" dirty="0">
                <a:hlinkClick r:id="rId3"/>
              </a:rPr>
              <a:t>https://www.rapid7.com/resources/sehop-mitigating-structured-exception-handler-overwrite-vulnerabilities</a:t>
            </a:r>
            <a:r>
              <a:rPr lang="en-CA" dirty="0" smtClean="0">
                <a:hlinkClick r:id="rId3"/>
              </a:rPr>
              <a:t>/</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24</a:t>
            </a:fld>
            <a:endParaRPr lang="en-US"/>
          </a:p>
        </p:txBody>
      </p:sp>
    </p:spTree>
    <p:extLst>
      <p:ext uri="{BB962C8B-B14F-4D97-AF65-F5344CB8AC3E}">
        <p14:creationId xmlns:p14="http://schemas.microsoft.com/office/powerpoint/2010/main" val="66329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Exploitation </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CA" dirty="0" smtClean="0"/>
              <a:t>ROP was implemented to bypass DEP but with new Windows 10 mitigation implementations it become harder to exploit Windows using this technique. </a:t>
            </a:r>
          </a:p>
          <a:p>
            <a:r>
              <a:rPr lang="en-CA" dirty="0" smtClean="0"/>
              <a:t>Patch exploitations is also raising. When changes are made to compiled code such as libraries, applications and drivers the delta between the patched and unpatched versions allows to discover vulnerabilities. This is called binary diffing. Attackers can locate and identify the code changes and develop a working exploit.  </a:t>
            </a:r>
          </a:p>
          <a:p>
            <a:r>
              <a:rPr lang="en-CA" dirty="0" smtClean="0"/>
              <a:t>Microsoft releases patches on the second Tuesday of each month. The files patched are often DLL and driver files</a:t>
            </a:r>
          </a:p>
          <a:p>
            <a:r>
              <a:rPr lang="en-CA" dirty="0" smtClean="0"/>
              <a:t>Exploits developed after reverse-engineering security patches are referred to as 1-day exploits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a:t>
            </a:fld>
            <a:endParaRPr lang="en-US"/>
          </a:p>
        </p:txBody>
      </p:sp>
    </p:spTree>
    <p:extLst>
      <p:ext uri="{BB962C8B-B14F-4D97-AF65-F5344CB8AC3E}">
        <p14:creationId xmlns:p14="http://schemas.microsoft.com/office/powerpoint/2010/main" val="73501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Exploitation</a:t>
            </a:r>
            <a:endParaRPr lang="en-CA" dirty="0"/>
          </a:p>
        </p:txBody>
      </p:sp>
      <p:sp>
        <p:nvSpPr>
          <p:cNvPr id="3" name="Content Placeholder 2"/>
          <p:cNvSpPr>
            <a:spLocks noGrp="1"/>
          </p:cNvSpPr>
          <p:nvPr>
            <p:ph idx="1"/>
          </p:nvPr>
        </p:nvSpPr>
        <p:spPr/>
        <p:txBody>
          <a:bodyPr/>
          <a:lstStyle/>
          <a:p>
            <a:r>
              <a:rPr lang="en-CA" dirty="0" smtClean="0"/>
              <a:t>In this module we will </a:t>
            </a:r>
            <a:r>
              <a:rPr lang="en-CA" dirty="0" smtClean="0"/>
              <a:t>discuss</a:t>
            </a:r>
            <a:r>
              <a:rPr lang="en-CA" dirty="0" smtClean="0"/>
              <a:t> </a:t>
            </a:r>
            <a:r>
              <a:rPr lang="en-CA" dirty="0" smtClean="0"/>
              <a:t>structure exception handling (SEH) to exploit Windows machine</a:t>
            </a:r>
          </a:p>
          <a:p>
            <a:r>
              <a:rPr lang="en-CA" dirty="0" smtClean="0"/>
              <a:t>Use UAC exploit to elevate privileges </a:t>
            </a:r>
            <a:r>
              <a:rPr lang="en-CA" dirty="0" smtClean="0"/>
              <a:t>that </a:t>
            </a:r>
            <a:r>
              <a:rPr lang="en-CA" dirty="0" smtClean="0"/>
              <a:t>is required for further exploitation and persistence</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a:t>
            </a:fld>
            <a:endParaRPr lang="en-US"/>
          </a:p>
        </p:txBody>
      </p:sp>
    </p:spTree>
    <p:extLst>
      <p:ext uri="{BB962C8B-B14F-4D97-AF65-F5344CB8AC3E}">
        <p14:creationId xmlns:p14="http://schemas.microsoft.com/office/powerpoint/2010/main" val="17554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Structured Exception Handling (SEH) exploits</a:t>
            </a:r>
            <a:endParaRPr lang="en-CA" dirty="0"/>
          </a:p>
        </p:txBody>
      </p:sp>
      <p:sp>
        <p:nvSpPr>
          <p:cNvPr id="3" name="Content Placeholder 2"/>
          <p:cNvSpPr>
            <a:spLocks noGrp="1"/>
          </p:cNvSpPr>
          <p:nvPr>
            <p:ph idx="1"/>
          </p:nvPr>
        </p:nvSpPr>
        <p:spPr/>
        <p:txBody>
          <a:bodyPr/>
          <a:lstStyle/>
          <a:p>
            <a:r>
              <a:rPr lang="en-CA" dirty="0" smtClean="0"/>
              <a:t>An exception is an event that occurs when the processor detects an error while executing an instruction. </a:t>
            </a:r>
          </a:p>
          <a:p>
            <a:r>
              <a:rPr lang="en-CA" dirty="0" smtClean="0"/>
              <a:t>If an exception occurs, the kernel catches this and allows code handle the exception.</a:t>
            </a:r>
          </a:p>
          <a:p>
            <a:r>
              <a:rPr lang="en-CA" dirty="0" smtClean="0"/>
              <a:t>When a program crashes, the operating system provides a mechanism called </a:t>
            </a:r>
            <a:r>
              <a:rPr lang="en-CA" dirty="0" smtClean="0">
                <a:solidFill>
                  <a:srgbClr val="FF0000"/>
                </a:solidFill>
              </a:rPr>
              <a:t>Structured Exception Handling(SEH)</a:t>
            </a:r>
            <a:r>
              <a:rPr lang="en-CA" dirty="0" smtClean="0"/>
              <a:t> to try to recover operations.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a:t>
            </a:fld>
            <a:endParaRPr lang="en-US"/>
          </a:p>
        </p:txBody>
      </p:sp>
    </p:spTree>
    <p:extLst>
      <p:ext uri="{BB962C8B-B14F-4D97-AF65-F5344CB8AC3E}">
        <p14:creationId xmlns:p14="http://schemas.microsoft.com/office/powerpoint/2010/main" val="171468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SEH</a:t>
            </a:r>
            <a:endParaRPr lang="en-CA" dirty="0"/>
          </a:p>
        </p:txBody>
      </p:sp>
      <p:sp>
        <p:nvSpPr>
          <p:cNvPr id="3" name="Content Placeholder 2"/>
          <p:cNvSpPr>
            <a:spLocks noGrp="1"/>
          </p:cNvSpPr>
          <p:nvPr>
            <p:ph idx="1"/>
          </p:nvPr>
        </p:nvSpPr>
        <p:spPr/>
        <p:txBody>
          <a:bodyPr>
            <a:normAutofit/>
          </a:bodyPr>
          <a:lstStyle/>
          <a:p>
            <a:r>
              <a:rPr lang="en-CA" dirty="0" smtClean="0"/>
              <a:t>Once an exception is raised, the kernel searches the function where the exception occurred for a handler if not found it will search the call stack. If the call stack is exhausted, the system will crash.</a:t>
            </a:r>
          </a:p>
          <a:p>
            <a:r>
              <a:rPr lang="en-CA" dirty="0" smtClean="0"/>
              <a:t>Buffer overflow will crash the system generating an STATUS_ACCESS_VIOLATION</a:t>
            </a:r>
          </a:p>
          <a:p>
            <a:r>
              <a:rPr lang="en-CA" dirty="0" smtClean="0"/>
              <a:t>Access violation can be only caught if the violated address is in user space. If it is in kernel space cannot be caught and the system will crash</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6</a:t>
            </a:fld>
            <a:endParaRPr lang="en-US"/>
          </a:p>
        </p:txBody>
      </p:sp>
    </p:spTree>
    <p:extLst>
      <p:ext uri="{BB962C8B-B14F-4D97-AF65-F5344CB8AC3E}">
        <p14:creationId xmlns:p14="http://schemas.microsoft.com/office/powerpoint/2010/main" val="185924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SEH</a:t>
            </a:r>
            <a:endParaRPr lang="en-CA" dirty="0"/>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CA" dirty="0" smtClean="0"/>
              <a:t>SEH mechanism can be used by drivers and user mode code to generate custom exceptions. The kernel provides specific functions like </a:t>
            </a:r>
            <a:r>
              <a:rPr lang="en-CA" dirty="0" err="1" smtClean="0"/>
              <a:t>ExRaiseAccessViolation</a:t>
            </a:r>
            <a:r>
              <a:rPr lang="en-CA" dirty="0" smtClean="0"/>
              <a:t>.</a:t>
            </a:r>
          </a:p>
          <a:p>
            <a:r>
              <a:rPr lang="en-CA" dirty="0"/>
              <a:t>To handle exceptions Microsoft implemented in the source code </a:t>
            </a:r>
            <a:r>
              <a:rPr lang="en-CA" dirty="0">
                <a:solidFill>
                  <a:srgbClr val="FF0000"/>
                </a:solidFill>
              </a:rPr>
              <a:t>try/catch</a:t>
            </a:r>
            <a:r>
              <a:rPr lang="en-CA" dirty="0"/>
              <a:t> or </a:t>
            </a:r>
            <a:r>
              <a:rPr lang="en-CA" dirty="0" smtClean="0">
                <a:solidFill>
                  <a:srgbClr val="FF0000"/>
                </a:solidFill>
              </a:rPr>
              <a:t>try/exception</a:t>
            </a:r>
          </a:p>
          <a:p>
            <a:pPr marL="0" indent="0">
              <a:buNone/>
            </a:pPr>
            <a:r>
              <a:rPr lang="en-CA" dirty="0" smtClean="0">
                <a:solidFill>
                  <a:srgbClr val="FF0000"/>
                </a:solidFill>
              </a:rPr>
              <a:t>  _try {</a:t>
            </a:r>
          </a:p>
          <a:p>
            <a:pPr marL="0" indent="0">
              <a:buNone/>
            </a:pPr>
            <a:r>
              <a:rPr lang="en-CA" dirty="0" smtClean="0">
                <a:solidFill>
                  <a:srgbClr val="FF0000"/>
                </a:solidFill>
              </a:rPr>
              <a:t>           //block of code where exceptions may occur</a:t>
            </a:r>
          </a:p>
          <a:p>
            <a:pPr marL="0" indent="0">
              <a:buNone/>
            </a:pPr>
            <a:r>
              <a:rPr lang="en-CA" dirty="0">
                <a:solidFill>
                  <a:srgbClr val="FF0000"/>
                </a:solidFill>
              </a:rPr>
              <a:t> </a:t>
            </a:r>
            <a:r>
              <a:rPr lang="en-CA" dirty="0" smtClean="0">
                <a:solidFill>
                  <a:srgbClr val="FF0000"/>
                </a:solidFill>
              </a:rPr>
              <a:t>     }</a:t>
            </a:r>
          </a:p>
          <a:p>
            <a:pPr marL="0" indent="0">
              <a:buNone/>
            </a:pPr>
            <a:r>
              <a:rPr lang="en-CA" dirty="0">
                <a:solidFill>
                  <a:srgbClr val="FF0000"/>
                </a:solidFill>
              </a:rPr>
              <a:t> </a:t>
            </a:r>
            <a:r>
              <a:rPr lang="en-CA" dirty="0" smtClean="0">
                <a:solidFill>
                  <a:srgbClr val="FF0000"/>
                </a:solidFill>
              </a:rPr>
              <a:t> _except </a:t>
            </a:r>
            <a:r>
              <a:rPr lang="en-CA" smtClean="0">
                <a:solidFill>
                  <a:srgbClr val="FF0000"/>
                </a:solidFill>
              </a:rPr>
              <a:t>{ </a:t>
            </a:r>
            <a:r>
              <a:rPr lang="en-CA" smtClean="0">
                <a:solidFill>
                  <a:srgbClr val="FF0000"/>
                </a:solidFill>
              </a:rPr>
              <a:t>EXCEPTION_EXECUTE_HANDLER</a:t>
            </a:r>
            <a:r>
              <a:rPr lang="en-CA" dirty="0" smtClean="0">
                <a:solidFill>
                  <a:srgbClr val="FF0000"/>
                </a:solidFill>
              </a:rPr>
              <a:t>)</a:t>
            </a:r>
          </a:p>
          <a:p>
            <a:pPr marL="0" indent="0">
              <a:buNone/>
            </a:pPr>
            <a:r>
              <a:rPr lang="en-CA" dirty="0">
                <a:solidFill>
                  <a:srgbClr val="FF0000"/>
                </a:solidFill>
              </a:rPr>
              <a:t> </a:t>
            </a:r>
            <a:r>
              <a:rPr lang="en-CA" dirty="0" smtClean="0">
                <a:solidFill>
                  <a:srgbClr val="FF0000"/>
                </a:solidFill>
              </a:rPr>
              <a:t>          //something wrong with the buffer –handles the </a:t>
            </a:r>
            <a:r>
              <a:rPr lang="en-CA" dirty="0" smtClean="0">
                <a:solidFill>
                  <a:srgbClr val="FF0000"/>
                </a:solidFill>
              </a:rPr>
              <a:t>exception</a:t>
            </a:r>
            <a:endParaRPr lang="en-CA" dirty="0" smtClean="0">
              <a:solidFill>
                <a:srgbClr val="FF0000"/>
              </a:solidFill>
            </a:endParaRPr>
          </a:p>
          <a:p>
            <a:pPr marL="0" indent="0">
              <a:buNone/>
            </a:pPr>
            <a:r>
              <a:rPr lang="en-CA" dirty="0">
                <a:solidFill>
                  <a:srgbClr val="FF0000"/>
                </a:solidFill>
              </a:rPr>
              <a:t> </a:t>
            </a:r>
            <a:r>
              <a:rPr lang="en-CA" dirty="0" smtClean="0">
                <a:solidFill>
                  <a:srgbClr val="FF0000"/>
                </a:solidFill>
              </a:rPr>
              <a:t>         status=STATUS_ACCESS_VIOLATION;    </a:t>
            </a:r>
          </a:p>
          <a:p>
            <a:pPr marL="0" indent="0">
              <a:buNone/>
            </a:pPr>
            <a:r>
              <a:rPr lang="en-CA" dirty="0">
                <a:solidFill>
                  <a:srgbClr val="FF0000"/>
                </a:solidFill>
              </a:rPr>
              <a:t> </a:t>
            </a:r>
            <a:r>
              <a:rPr lang="en-CA" dirty="0" smtClean="0">
                <a:solidFill>
                  <a:srgbClr val="FF0000"/>
                </a:solidFill>
              </a:rPr>
              <a:t>      }</a:t>
            </a:r>
            <a:endParaRPr lang="en-CA" dirty="0">
              <a:solidFill>
                <a:srgbClr val="FF0000"/>
              </a:solidFill>
            </a:endParaRPr>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7</a:t>
            </a:fld>
            <a:endParaRPr lang="en-US"/>
          </a:p>
        </p:txBody>
      </p:sp>
    </p:spTree>
    <p:extLst>
      <p:ext uri="{BB962C8B-B14F-4D97-AF65-F5344CB8AC3E}">
        <p14:creationId xmlns:p14="http://schemas.microsoft.com/office/powerpoint/2010/main" val="166697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SEH records</a:t>
            </a:r>
            <a:endParaRPr lang="en-CA" dirty="0"/>
          </a:p>
        </p:txBody>
      </p:sp>
      <p:sp>
        <p:nvSpPr>
          <p:cNvPr id="3" name="Content Placeholder 2"/>
          <p:cNvSpPr>
            <a:spLocks noGrp="1"/>
          </p:cNvSpPr>
          <p:nvPr>
            <p:ph idx="1"/>
          </p:nvPr>
        </p:nvSpPr>
        <p:spPr/>
        <p:txBody>
          <a:bodyPr>
            <a:noAutofit/>
          </a:bodyPr>
          <a:lstStyle/>
          <a:p>
            <a:r>
              <a:rPr lang="en-CA" dirty="0" smtClean="0"/>
              <a:t>Windows  keeps track of SEH records by using structure </a:t>
            </a:r>
            <a:r>
              <a:rPr lang="en-CA" dirty="0" smtClean="0">
                <a:solidFill>
                  <a:srgbClr val="FF0000"/>
                </a:solidFill>
              </a:rPr>
              <a:t>_EXCEPTION_REGISTRATION </a:t>
            </a:r>
            <a:r>
              <a:rPr lang="en-CA" dirty="0" err="1" smtClean="0">
                <a:solidFill>
                  <a:srgbClr val="FF0000"/>
                </a:solidFill>
              </a:rPr>
              <a:t>struc</a:t>
            </a:r>
            <a:r>
              <a:rPr lang="en-CA" dirty="0" smtClean="0"/>
              <a:t>. Is 8 bytes in size and contains two members:</a:t>
            </a:r>
          </a:p>
          <a:p>
            <a:pPr lvl="1"/>
            <a:r>
              <a:rPr lang="en-CA" sz="2800" b="1" dirty="0" err="1" smtClean="0">
                <a:solidFill>
                  <a:srgbClr val="FF0000"/>
                </a:solidFill>
              </a:rPr>
              <a:t>prev</a:t>
            </a:r>
            <a:r>
              <a:rPr lang="en-CA" sz="2800" dirty="0" smtClean="0"/>
              <a:t>  Pointer to the next SEH record</a:t>
            </a:r>
          </a:p>
          <a:p>
            <a:pPr lvl="1"/>
            <a:r>
              <a:rPr lang="en-CA" sz="2800" b="1" dirty="0" smtClean="0">
                <a:solidFill>
                  <a:srgbClr val="FF0000"/>
                </a:solidFill>
              </a:rPr>
              <a:t>handler</a:t>
            </a:r>
            <a:r>
              <a:rPr lang="en-CA" sz="2800" dirty="0" smtClean="0"/>
              <a:t>   Pointer to the actual handler code</a:t>
            </a:r>
          </a:p>
          <a:p>
            <a:r>
              <a:rPr lang="en-CA" dirty="0" smtClean="0"/>
              <a:t>These records are store on the stack at run time and form a chain. The end of the chain is always the system default exception handler and the </a:t>
            </a:r>
            <a:r>
              <a:rPr lang="en-CA" dirty="0" err="1" smtClean="0">
                <a:solidFill>
                  <a:srgbClr val="FF0000"/>
                </a:solidFill>
              </a:rPr>
              <a:t>prev</a:t>
            </a:r>
            <a:r>
              <a:rPr lang="en-CA" dirty="0" smtClean="0"/>
              <a:t> pointer of that EXCEPTION_REGISTRATION record is 0xFFFFFFFF</a:t>
            </a:r>
          </a:p>
          <a:p>
            <a:pPr marL="0" indent="0">
              <a:buNone/>
            </a:pPr>
            <a:endParaRPr lang="en-CA" dirty="0" smtClean="0"/>
          </a:p>
          <a:p>
            <a:pPr marL="0" indent="0">
              <a:buNone/>
            </a:pPr>
            <a:r>
              <a:rPr lang="en-CA" dirty="0"/>
              <a:t> </a:t>
            </a:r>
            <a:r>
              <a:rPr lang="en-CA" dirty="0" smtClean="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8</a:t>
            </a:fld>
            <a:endParaRPr lang="en-US"/>
          </a:p>
        </p:txBody>
      </p:sp>
    </p:spTree>
    <p:extLst>
      <p:ext uri="{BB962C8B-B14F-4D97-AF65-F5344CB8AC3E}">
        <p14:creationId xmlns:p14="http://schemas.microsoft.com/office/powerpoint/2010/main" val="184482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SEH </a:t>
            </a:r>
            <a:endParaRPr lang="en-CA" dirty="0"/>
          </a:p>
        </p:txBody>
      </p:sp>
      <p:sp>
        <p:nvSpPr>
          <p:cNvPr id="3" name="Content Placeholder 2"/>
          <p:cNvSpPr>
            <a:spLocks noGrp="1"/>
          </p:cNvSpPr>
          <p:nvPr>
            <p:ph idx="1"/>
          </p:nvPr>
        </p:nvSpPr>
        <p:spPr/>
        <p:txBody>
          <a:bodyPr>
            <a:normAutofit/>
          </a:bodyPr>
          <a:lstStyle/>
          <a:p>
            <a:r>
              <a:rPr lang="en-CA" dirty="0" smtClean="0"/>
              <a:t>In the past attacker could just overwrite the exception handler on the stack but now:</a:t>
            </a:r>
          </a:p>
          <a:p>
            <a:pPr lvl="1"/>
            <a:r>
              <a:rPr lang="en-CA" dirty="0" smtClean="0"/>
              <a:t>Registers are zeroed out, just before the exception handler is called</a:t>
            </a:r>
          </a:p>
          <a:p>
            <a:pPr lvl="1"/>
            <a:r>
              <a:rPr lang="en-CA" dirty="0" smtClean="0"/>
              <a:t>Calls to exception handlers located on the stack are blocked</a:t>
            </a:r>
          </a:p>
          <a:p>
            <a:r>
              <a:rPr lang="en-CA" dirty="0" smtClean="0"/>
              <a:t>Due to read or write access violation happening before reaching the function, caused by the large number of characters sent to the buffer, execution never reaches the return instruction.</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9</a:t>
            </a:fld>
            <a:endParaRPr lang="en-US"/>
          </a:p>
        </p:txBody>
      </p:sp>
    </p:spTree>
    <p:extLst>
      <p:ext uri="{BB962C8B-B14F-4D97-AF65-F5344CB8AC3E}">
        <p14:creationId xmlns:p14="http://schemas.microsoft.com/office/powerpoint/2010/main" val="3005492971"/>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24993</TotalTime>
  <Words>1748</Words>
  <Application>Microsoft Office PowerPoint</Application>
  <PresentationFormat>Widescreen</PresentationFormat>
  <Paragraphs>173</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Verdana</vt:lpstr>
      <vt:lpstr>Office Theme</vt:lpstr>
      <vt:lpstr>Windows Exploits </vt:lpstr>
      <vt:lpstr>Windows Exploitation</vt:lpstr>
      <vt:lpstr>Windows Exploitation </vt:lpstr>
      <vt:lpstr>Windows Exploitation</vt:lpstr>
      <vt:lpstr>Structured Exception Handling (SEH) exploits</vt:lpstr>
      <vt:lpstr>SEH</vt:lpstr>
      <vt:lpstr>SEH</vt:lpstr>
      <vt:lpstr>SEH records</vt:lpstr>
      <vt:lpstr>SEH </vt:lpstr>
      <vt:lpstr>SEH access violation</vt:lpstr>
      <vt:lpstr>SafeSEH</vt:lpstr>
      <vt:lpstr>Bypassing SafeSEH</vt:lpstr>
      <vt:lpstr>Bypassing SafeSEH</vt:lpstr>
      <vt:lpstr>Bypassing SEHOP</vt:lpstr>
      <vt:lpstr>Bypassing SEHOP</vt:lpstr>
      <vt:lpstr>Bypassing SEHOP </vt:lpstr>
      <vt:lpstr>SEHOP</vt:lpstr>
      <vt:lpstr>EMET and WDEG </vt:lpstr>
      <vt:lpstr>User Account Control (UAC)</vt:lpstr>
      <vt:lpstr>User Account Control (UAC)</vt:lpstr>
      <vt:lpstr>UAC exploit</vt:lpstr>
      <vt:lpstr>Advanced Windows exploits</vt:lpstr>
      <vt:lpstr>Windows Exploit Protection</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446</cp:revision>
  <dcterms:created xsi:type="dcterms:W3CDTF">2016-04-05T14:17:30Z</dcterms:created>
  <dcterms:modified xsi:type="dcterms:W3CDTF">2021-02-10T13:29:59Z</dcterms:modified>
</cp:coreProperties>
</file>