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8" r:id="rId2"/>
    <p:sldId id="264" r:id="rId3"/>
    <p:sldId id="291" r:id="rId4"/>
    <p:sldId id="292" r:id="rId5"/>
    <p:sldId id="293" r:id="rId6"/>
    <p:sldId id="300" r:id="rId7"/>
    <p:sldId id="294" r:id="rId8"/>
    <p:sldId id="295" r:id="rId9"/>
    <p:sldId id="296" r:id="rId10"/>
    <p:sldId id="303" r:id="rId11"/>
    <p:sldId id="302" r:id="rId12"/>
    <p:sldId id="304" r:id="rId13"/>
    <p:sldId id="305" r:id="rId14"/>
    <p:sldId id="279" r:id="rId15"/>
    <p:sldId id="306" r:id="rId16"/>
    <p:sldId id="307" r:id="rId17"/>
    <p:sldId id="308" r:id="rId18"/>
    <p:sldId id="301" r:id="rId19"/>
    <p:sldId id="309" r:id="rId20"/>
    <p:sldId id="310" r:id="rId21"/>
    <p:sldId id="330" r:id="rId22"/>
    <p:sldId id="299" r:id="rId23"/>
    <p:sldId id="284" r:id="rId24"/>
    <p:sldId id="311" r:id="rId25"/>
    <p:sldId id="283" r:id="rId26"/>
    <p:sldId id="290" r:id="rId27"/>
    <p:sldId id="312" r:id="rId28"/>
    <p:sldId id="313" r:id="rId29"/>
    <p:sldId id="314" r:id="rId30"/>
    <p:sldId id="318" r:id="rId31"/>
    <p:sldId id="319" r:id="rId32"/>
    <p:sldId id="320" r:id="rId33"/>
    <p:sldId id="321" r:id="rId34"/>
    <p:sldId id="322" r:id="rId35"/>
    <p:sldId id="324" r:id="rId36"/>
    <p:sldId id="315" r:id="rId37"/>
    <p:sldId id="323" r:id="rId38"/>
    <p:sldId id="316" r:id="rId39"/>
    <p:sldId id="325" r:id="rId40"/>
    <p:sldId id="326" r:id="rId41"/>
    <p:sldId id="328" r:id="rId42"/>
    <p:sldId id="329" r:id="rId43"/>
    <p:sldId id="327" r:id="rId44"/>
    <p:sldId id="278"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29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4" autoAdjust="0"/>
    <p:restoredTop sz="66362" autoAdjust="0"/>
  </p:normalViewPr>
  <p:slideViewPr>
    <p:cSldViewPr snapToGrid="0" snapToObjects="1" showGuides="1">
      <p:cViewPr varScale="1">
        <p:scale>
          <a:sx n="49" d="100"/>
          <a:sy n="49" d="100"/>
        </p:scale>
        <p:origin x="1710"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2020-10-18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7</a:t>
            </a:fld>
            <a:endParaRPr lang="en-CA"/>
          </a:p>
        </p:txBody>
      </p:sp>
    </p:spTree>
    <p:extLst>
      <p:ext uri="{BB962C8B-B14F-4D97-AF65-F5344CB8AC3E}">
        <p14:creationId xmlns:p14="http://schemas.microsoft.com/office/powerpoint/2010/main" val="389019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Differ from regular malware due to the concealment</a:t>
            </a:r>
            <a:r>
              <a:rPr lang="en-CA" baseline="0" dirty="0" smtClean="0"/>
              <a:t> aspect. </a:t>
            </a:r>
            <a:r>
              <a:rPr lang="en-CA" dirty="0" smtClean="0"/>
              <a:t>Rootkits are classified into</a:t>
            </a:r>
            <a:r>
              <a:rPr lang="en-CA" baseline="0" dirty="0" smtClean="0"/>
              <a:t> user and kernel mode.</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14</a:t>
            </a:fld>
            <a:endParaRPr lang="en-CA"/>
          </a:p>
        </p:txBody>
      </p:sp>
    </p:spTree>
    <p:extLst>
      <p:ext uri="{BB962C8B-B14F-4D97-AF65-F5344CB8AC3E}">
        <p14:creationId xmlns:p14="http://schemas.microsoft.com/office/powerpoint/2010/main" val="472365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25</a:t>
            </a:fld>
            <a:endParaRPr lang="en-CA"/>
          </a:p>
        </p:txBody>
      </p:sp>
    </p:spTree>
    <p:extLst>
      <p:ext uri="{BB962C8B-B14F-4D97-AF65-F5344CB8AC3E}">
        <p14:creationId xmlns:p14="http://schemas.microsoft.com/office/powerpoint/2010/main" val="336866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30</a:t>
            </a:fld>
            <a:endParaRPr lang="en-CA"/>
          </a:p>
        </p:txBody>
      </p:sp>
    </p:spTree>
    <p:extLst>
      <p:ext uri="{BB962C8B-B14F-4D97-AF65-F5344CB8AC3E}">
        <p14:creationId xmlns:p14="http://schemas.microsoft.com/office/powerpoint/2010/main" val="401305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35</a:t>
            </a:fld>
            <a:endParaRPr lang="en-CA"/>
          </a:p>
        </p:txBody>
      </p:sp>
    </p:spTree>
    <p:extLst>
      <p:ext uri="{BB962C8B-B14F-4D97-AF65-F5344CB8AC3E}">
        <p14:creationId xmlns:p14="http://schemas.microsoft.com/office/powerpoint/2010/main" val="371660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44</a:t>
            </a:fld>
            <a:endParaRPr lang="en-CA"/>
          </a:p>
        </p:txBody>
      </p:sp>
    </p:spTree>
    <p:extLst>
      <p:ext uri="{BB962C8B-B14F-4D97-AF65-F5344CB8AC3E}">
        <p14:creationId xmlns:p14="http://schemas.microsoft.com/office/powerpoint/2010/main" val="3081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50</a:t>
            </a:fld>
            <a:endParaRPr lang="en-CA"/>
          </a:p>
        </p:txBody>
      </p:sp>
    </p:spTree>
    <p:extLst>
      <p:ext uri="{BB962C8B-B14F-4D97-AF65-F5344CB8AC3E}">
        <p14:creationId xmlns:p14="http://schemas.microsoft.com/office/powerpoint/2010/main" val="392458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906F0D75-859E-4DFC-B854-B38E984B0423}" type="datetime1">
              <a:rPr lang="en-US" smtClean="0"/>
              <a:t>10/18/2020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5F34E213-7B6C-4447-8A2B-E6809CC3C40D}" type="datetime1">
              <a:rPr lang="en-US" smtClean="0"/>
              <a:t>10/18/2020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286349C3-1787-48C2-8D9E-832434B5C2F5}" type="datetime1">
              <a:rPr lang="en-US" smtClean="0"/>
              <a:t>10/18/2020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2000" y="2942"/>
            <a:ext cx="2540000" cy="786765"/>
          </a:xfrm>
          <a:prstGeom prst="rect">
            <a:avLst/>
          </a:prstGeom>
        </p:spPr>
      </p:pic>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847973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745BDACD-E79F-44D2-B816-6FC490A90146}" type="datetime1">
              <a:rPr lang="en-US" smtClean="0"/>
              <a:t>10/18/2020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ITSC304 Operating Systems Exploitation.</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9"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Print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www.linux.org/threads/the-linux-kernel-modules.9527/" TargetMode="External"/><Relationship Id="rId3" Type="http://schemas.openxmlformats.org/officeDocument/2006/relationships/hyperlink" Target="https://www.kernel.org/doc/Documentation/kbuild/modules.txt" TargetMode="External"/><Relationship Id="rId7" Type="http://schemas.openxmlformats.org/officeDocument/2006/relationships/hyperlink" Target="https://www.linuxjournal.com/content/kbuild-linux-kernel-build-system" TargetMode="External"/><Relationship Id="rId2" Type="http://schemas.openxmlformats.org/officeDocument/2006/relationships/hyperlink" Target="https://www.kernel.org/doc/html/latest/kbuild/makefiles.html" TargetMode="External"/><Relationship Id="rId1" Type="http://schemas.openxmlformats.org/officeDocument/2006/relationships/slideLayout" Target="../slideLayouts/slideLayout3.xml"/><Relationship Id="rId6" Type="http://schemas.openxmlformats.org/officeDocument/2006/relationships/hyperlink" Target="http://derekmolloy.ie/writing-a-linux-kernel-module-part-1-introduction/" TargetMode="External"/><Relationship Id="rId5" Type="http://schemas.openxmlformats.org/officeDocument/2006/relationships/hyperlink" Target="http://tldp.org/LDP/lkmpg/2.6/html/index.html" TargetMode="External"/><Relationship Id="rId4" Type="http://schemas.openxmlformats.org/officeDocument/2006/relationships/hyperlink" Target="https://linux-kernel-labs.github.io/master/labs/kernel_modules.html" TargetMode="External"/><Relationship Id="rId9" Type="http://schemas.openxmlformats.org/officeDocument/2006/relationships/hyperlink" Target="https://docs.microsoft.com/en-us/windows-hardware/drivers/gettingstarted/writing-a-very-small-kmdf--driv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Loadable Kernel </a:t>
            </a:r>
            <a:r>
              <a:rPr lang="en-US" dirty="0" smtClean="0"/>
              <a:t>Modules LKM and Device Drivers</a:t>
            </a:r>
            <a:endParaRPr lang="en-US" dirty="0"/>
          </a:p>
        </p:txBody>
      </p:sp>
      <p:sp>
        <p:nvSpPr>
          <p:cNvPr id="3" name="Subtitle 2"/>
          <p:cNvSpPr>
            <a:spLocks noGrp="1"/>
          </p:cNvSpPr>
          <p:nvPr>
            <p:ph type="subTitle" idx="1"/>
          </p:nvPr>
        </p:nvSpPr>
        <p:spPr/>
        <p:txBody>
          <a:bodyPr/>
          <a:lstStyle/>
          <a:p>
            <a:r>
              <a:rPr lang="en-US"/>
              <a:t>Module </a:t>
            </a:r>
            <a:r>
              <a:rPr lang="en-US" dirty="0"/>
              <a:t>5</a:t>
            </a:r>
          </a:p>
          <a:p>
            <a:r>
              <a:rPr lang="en-US" dirty="0" smtClean="0"/>
              <a:t>ITSC304</a:t>
            </a:r>
          </a:p>
          <a:p>
            <a:r>
              <a:rPr lang="en-US" dirty="0" smtClean="0"/>
              <a:t>Operating Systems Exploitation</a:t>
            </a:r>
          </a:p>
        </p:txBody>
      </p:sp>
      <p:sp>
        <p:nvSpPr>
          <p:cNvPr id="5" name="Footer Placeholder 4"/>
          <p:cNvSpPr>
            <a:spLocks noGrp="1"/>
          </p:cNvSpPr>
          <p:nvPr>
            <p:ph type="ftr" sz="quarter" idx="11"/>
          </p:nvPr>
        </p:nvSpPr>
        <p:spPr/>
        <p:txBody>
          <a:bodyPr/>
          <a:lstStyle/>
          <a:p>
            <a:r>
              <a:rPr lang="en-US" smtClean="0"/>
              <a:t>ITSC304 Operating Systems Exploitation.</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Make utility</a:t>
            </a:r>
            <a:endParaRPr lang="en-CA" dirty="0"/>
          </a:p>
        </p:txBody>
      </p:sp>
      <p:sp>
        <p:nvSpPr>
          <p:cNvPr id="3" name="Content Placeholder 2"/>
          <p:cNvSpPr>
            <a:spLocks noGrp="1"/>
          </p:cNvSpPr>
          <p:nvPr>
            <p:ph idx="1"/>
          </p:nvPr>
        </p:nvSpPr>
        <p:spPr>
          <a:xfrm>
            <a:off x="838200" y="1533795"/>
            <a:ext cx="10515600" cy="4351338"/>
          </a:xfrm>
        </p:spPr>
        <p:txBody>
          <a:bodyPr>
            <a:normAutofit lnSpcReduction="10000"/>
          </a:bodyPr>
          <a:lstStyle/>
          <a:p>
            <a:r>
              <a:rPr lang="en-CA" b="1" dirty="0">
                <a:solidFill>
                  <a:srgbClr val="FF0000"/>
                </a:solidFill>
              </a:rPr>
              <a:t>make</a:t>
            </a:r>
            <a:r>
              <a:rPr lang="en-CA" dirty="0" smtClean="0"/>
              <a:t> </a:t>
            </a:r>
            <a:r>
              <a:rPr lang="en-CA" dirty="0"/>
              <a:t>defines a language for describing the relationship between source code, intermediate files and </a:t>
            </a:r>
            <a:r>
              <a:rPr lang="en-CA" dirty="0" smtClean="0"/>
              <a:t>executables</a:t>
            </a:r>
            <a:endParaRPr lang="en-CA" dirty="0"/>
          </a:p>
          <a:p>
            <a:r>
              <a:rPr lang="en-CA" dirty="0" smtClean="0"/>
              <a:t>Often </a:t>
            </a:r>
            <a:r>
              <a:rPr lang="en-CA" dirty="0"/>
              <a:t>source code for the program is incomplete and the source must be generated using utilities such as flex or bison. Next the source is compile into binary object files (.o), the object files are bounded by the linker to form the executable program</a:t>
            </a:r>
          </a:p>
          <a:p>
            <a:r>
              <a:rPr lang="en-CA" b="1" dirty="0">
                <a:solidFill>
                  <a:srgbClr val="FF0000"/>
                </a:solidFill>
              </a:rPr>
              <a:t>make</a:t>
            </a:r>
            <a:r>
              <a:rPr lang="en-CA" dirty="0"/>
              <a:t> program can be used to compile the entire kernel or to compile a single kernel module (e.g. a rootkit or driver)</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50342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Makefile</a:t>
            </a:r>
            <a:endParaRPr lang="en-CA"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CA" dirty="0" smtClean="0"/>
              <a:t>The specifications that </a:t>
            </a:r>
            <a:r>
              <a:rPr lang="en-CA" dirty="0" smtClean="0">
                <a:solidFill>
                  <a:srgbClr val="FF0000"/>
                </a:solidFill>
              </a:rPr>
              <a:t>make</a:t>
            </a:r>
            <a:r>
              <a:rPr lang="en-CA" dirty="0" smtClean="0"/>
              <a:t> utility uses is generally saved in a file named </a:t>
            </a:r>
            <a:r>
              <a:rPr lang="en-CA" i="1" dirty="0" err="1" smtClean="0">
                <a:solidFill>
                  <a:srgbClr val="FF0000"/>
                </a:solidFill>
              </a:rPr>
              <a:t>makefile</a:t>
            </a:r>
            <a:r>
              <a:rPr lang="en-CA" i="1" dirty="0" smtClean="0">
                <a:solidFill>
                  <a:srgbClr val="FF0000"/>
                </a:solidFill>
              </a:rPr>
              <a:t>.</a:t>
            </a:r>
          </a:p>
          <a:p>
            <a:r>
              <a:rPr lang="en-CA" b="1" i="1" dirty="0" err="1" smtClean="0">
                <a:solidFill>
                  <a:srgbClr val="FF0000"/>
                </a:solidFill>
              </a:rPr>
              <a:t>Makefile</a:t>
            </a:r>
            <a:r>
              <a:rPr lang="en-CA" i="1" dirty="0" smtClean="0"/>
              <a:t> </a:t>
            </a:r>
            <a:r>
              <a:rPr lang="en-CA" dirty="0" smtClean="0"/>
              <a:t>contains </a:t>
            </a:r>
            <a:r>
              <a:rPr lang="en-CA" dirty="0" smtClean="0">
                <a:solidFill>
                  <a:srgbClr val="FF0000"/>
                </a:solidFill>
              </a:rPr>
              <a:t>rules</a:t>
            </a:r>
            <a:r>
              <a:rPr lang="en-CA" dirty="0" smtClean="0"/>
              <a:t> that consist of:</a:t>
            </a:r>
          </a:p>
          <a:p>
            <a:pPr lvl="1"/>
            <a:r>
              <a:rPr lang="en-CA" sz="2600" dirty="0" smtClean="0">
                <a:solidFill>
                  <a:srgbClr val="FF0000"/>
                </a:solidFill>
              </a:rPr>
              <a:t>Target</a:t>
            </a:r>
            <a:r>
              <a:rPr lang="en-CA" sz="2600" dirty="0" smtClean="0"/>
              <a:t> – The file that has to be made</a:t>
            </a:r>
          </a:p>
          <a:p>
            <a:pPr lvl="1"/>
            <a:r>
              <a:rPr lang="en-CA" sz="2600" dirty="0" smtClean="0">
                <a:solidFill>
                  <a:srgbClr val="FF0000"/>
                </a:solidFill>
              </a:rPr>
              <a:t>Prerequisites</a:t>
            </a:r>
            <a:r>
              <a:rPr lang="en-CA" sz="2600" dirty="0" smtClean="0"/>
              <a:t> or dependencies – Files required to build the target</a:t>
            </a:r>
          </a:p>
          <a:p>
            <a:pPr lvl="1"/>
            <a:r>
              <a:rPr lang="en-CA" sz="2600" dirty="0" smtClean="0">
                <a:solidFill>
                  <a:srgbClr val="FF0000"/>
                </a:solidFill>
              </a:rPr>
              <a:t>Commands</a:t>
            </a:r>
            <a:r>
              <a:rPr lang="en-CA" sz="2600" dirty="0" smtClean="0"/>
              <a:t> –</a:t>
            </a:r>
            <a:r>
              <a:rPr lang="en-CA" sz="2600" i="1" dirty="0" smtClean="0">
                <a:solidFill>
                  <a:srgbClr val="FF0000"/>
                </a:solidFill>
              </a:rPr>
              <a:t> </a:t>
            </a:r>
            <a:r>
              <a:rPr lang="en-CA" sz="2600" dirty="0" smtClean="0"/>
              <a:t>Shell commands that will create the target from the prerequisites</a:t>
            </a:r>
          </a:p>
          <a:p>
            <a:r>
              <a:rPr lang="en-CA" b="1" dirty="0">
                <a:solidFill>
                  <a:srgbClr val="FF0000"/>
                </a:solidFill>
              </a:rPr>
              <a:t>m</a:t>
            </a:r>
            <a:r>
              <a:rPr lang="en-CA" b="1" dirty="0" smtClean="0">
                <a:solidFill>
                  <a:srgbClr val="FF0000"/>
                </a:solidFill>
              </a:rPr>
              <a:t>ake</a:t>
            </a:r>
            <a:r>
              <a:rPr lang="en-CA" dirty="0" smtClean="0"/>
              <a:t> analyzes </a:t>
            </a:r>
            <a:r>
              <a:rPr lang="en-CA" dirty="0" err="1"/>
              <a:t>m</a:t>
            </a:r>
            <a:r>
              <a:rPr lang="en-CA" dirty="0" err="1" smtClean="0"/>
              <a:t>akefile</a:t>
            </a:r>
            <a:r>
              <a:rPr lang="en-CA" dirty="0" smtClean="0"/>
              <a:t> chain of rules (targets and prerequisites ) to decide the commands to be performed.</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7965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Makefile</a:t>
            </a:r>
            <a:r>
              <a:rPr lang="en-CA" dirty="0" smtClean="0"/>
              <a:t> Syntax</a:t>
            </a:r>
            <a:endParaRPr lang="en-CA" dirty="0"/>
          </a:p>
        </p:txBody>
      </p:sp>
      <p:sp>
        <p:nvSpPr>
          <p:cNvPr id="3" name="Content Placeholder 2"/>
          <p:cNvSpPr>
            <a:spLocks noGrp="1"/>
          </p:cNvSpPr>
          <p:nvPr>
            <p:ph idx="1"/>
          </p:nvPr>
        </p:nvSpPr>
        <p:spPr/>
        <p:txBody>
          <a:bodyPr/>
          <a:lstStyle/>
          <a:p>
            <a:r>
              <a:rPr lang="en-CA" dirty="0" err="1" smtClean="0"/>
              <a:t>Makefile</a:t>
            </a:r>
            <a:r>
              <a:rPr lang="en-CA" dirty="0" smtClean="0"/>
              <a:t> is usually structured top-down so the most general target called </a:t>
            </a:r>
            <a:r>
              <a:rPr lang="en-CA" b="1" i="1" dirty="0" smtClean="0">
                <a:solidFill>
                  <a:srgbClr val="FF0000"/>
                </a:solidFill>
              </a:rPr>
              <a:t>all</a:t>
            </a:r>
            <a:r>
              <a:rPr lang="en-CA" dirty="0" smtClean="0"/>
              <a:t> is updated by default. </a:t>
            </a:r>
            <a:r>
              <a:rPr lang="en-CA" b="1" dirty="0" smtClean="0">
                <a:solidFill>
                  <a:srgbClr val="FF0000"/>
                </a:solidFill>
              </a:rPr>
              <a:t>Clean</a:t>
            </a:r>
            <a:r>
              <a:rPr lang="en-CA" dirty="0" smtClean="0"/>
              <a:t> target is last and will delete unwanted temporary files</a:t>
            </a:r>
          </a:p>
          <a:p>
            <a:pPr marL="0" indent="0">
              <a:buNone/>
            </a:pPr>
            <a:r>
              <a:rPr lang="en-CA" dirty="0" smtClean="0"/>
              <a:t>   </a:t>
            </a:r>
            <a:r>
              <a:rPr lang="en-CA" i="1" dirty="0" smtClean="0"/>
              <a:t>target1, target2 …</a:t>
            </a:r>
            <a:r>
              <a:rPr lang="en-CA" b="1" i="1" dirty="0" smtClean="0"/>
              <a:t>:</a:t>
            </a:r>
            <a:r>
              <a:rPr lang="en-CA" i="1" dirty="0" smtClean="0"/>
              <a:t> prerequisite1, prerequisite2, …</a:t>
            </a:r>
          </a:p>
          <a:p>
            <a:pPr marL="0" indent="0">
              <a:buNone/>
            </a:pPr>
            <a:r>
              <a:rPr lang="en-CA" i="1" dirty="0"/>
              <a:t>	</a:t>
            </a:r>
            <a:r>
              <a:rPr lang="en-CA" i="1" dirty="0" smtClean="0"/>
              <a:t>	command1</a:t>
            </a:r>
          </a:p>
          <a:p>
            <a:pPr marL="0" indent="0">
              <a:buNone/>
            </a:pPr>
            <a:r>
              <a:rPr lang="en-CA" i="1" dirty="0"/>
              <a:t>	</a:t>
            </a:r>
            <a:r>
              <a:rPr lang="en-CA" i="1" dirty="0" smtClean="0"/>
              <a:t>	command2</a:t>
            </a:r>
          </a:p>
          <a:p>
            <a:pPr marL="0" indent="0">
              <a:buNone/>
            </a:pPr>
            <a:r>
              <a:rPr lang="en-CA" i="1" dirty="0"/>
              <a:t> </a:t>
            </a:r>
            <a:r>
              <a:rPr lang="en-CA" i="1" dirty="0" smtClean="0"/>
              <a:t> Each command must be indented with a TAB </a:t>
            </a:r>
            <a:endParaRPr lang="en-CA" i="1"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16587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Makefile</a:t>
            </a:r>
            <a:r>
              <a:rPr lang="en-CA" dirty="0" smtClean="0"/>
              <a:t> Syntax</a:t>
            </a:r>
            <a:endParaRPr lang="en-CA" dirty="0"/>
          </a:p>
        </p:txBody>
      </p:sp>
      <p:sp>
        <p:nvSpPr>
          <p:cNvPr id="3" name="Content Placeholder 2"/>
          <p:cNvSpPr>
            <a:spLocks noGrp="1"/>
          </p:cNvSpPr>
          <p:nvPr>
            <p:ph idx="1"/>
          </p:nvPr>
        </p:nvSpPr>
        <p:spPr/>
        <p:txBody>
          <a:bodyPr>
            <a:normAutofit/>
          </a:bodyPr>
          <a:lstStyle/>
          <a:p>
            <a:r>
              <a:rPr lang="en-CA" dirty="0" smtClean="0"/>
              <a:t>The most simple </a:t>
            </a:r>
            <a:r>
              <a:rPr lang="en-CA" dirty="0" err="1" smtClean="0"/>
              <a:t>kbuild</a:t>
            </a:r>
            <a:r>
              <a:rPr lang="en-CA" dirty="0"/>
              <a:t> </a:t>
            </a:r>
            <a:r>
              <a:rPr lang="en-CA" dirty="0" err="1" smtClean="0"/>
              <a:t>makefile</a:t>
            </a:r>
            <a:r>
              <a:rPr lang="en-CA" dirty="0" smtClean="0"/>
              <a:t> contains one line:</a:t>
            </a:r>
          </a:p>
          <a:p>
            <a:pPr marL="0" indent="0">
              <a:buNone/>
            </a:pPr>
            <a:r>
              <a:rPr lang="en-CA" dirty="0" smtClean="0"/>
              <a:t>   </a:t>
            </a:r>
            <a:r>
              <a:rPr lang="en-CA" b="1" dirty="0" err="1" smtClean="0">
                <a:solidFill>
                  <a:srgbClr val="FF0000"/>
                </a:solidFill>
              </a:rPr>
              <a:t>obj</a:t>
            </a:r>
            <a:r>
              <a:rPr lang="en-CA" b="1" dirty="0" smtClean="0">
                <a:solidFill>
                  <a:srgbClr val="FF0000"/>
                </a:solidFill>
              </a:rPr>
              <a:t>-m+=</a:t>
            </a:r>
            <a:r>
              <a:rPr lang="en-CA" b="1" dirty="0" err="1" smtClean="0">
                <a:solidFill>
                  <a:srgbClr val="FF0000"/>
                </a:solidFill>
              </a:rPr>
              <a:t>program.o</a:t>
            </a:r>
            <a:endParaRPr lang="en-CA" b="1" dirty="0" smtClean="0">
              <a:solidFill>
                <a:srgbClr val="FF0000"/>
              </a:solidFill>
            </a:endParaRPr>
          </a:p>
          <a:p>
            <a:r>
              <a:rPr lang="en-CA" dirty="0" smtClean="0"/>
              <a:t>This tell </a:t>
            </a:r>
            <a:r>
              <a:rPr lang="en-CA" dirty="0" err="1" smtClean="0"/>
              <a:t>kbuild</a:t>
            </a:r>
            <a:r>
              <a:rPr lang="en-CA" dirty="0" smtClean="0"/>
              <a:t> that there is one object in that directory named </a:t>
            </a:r>
            <a:r>
              <a:rPr lang="en-CA" dirty="0" err="1" smtClean="0"/>
              <a:t>program.o</a:t>
            </a:r>
            <a:r>
              <a:rPr lang="en-CA" dirty="0" smtClean="0"/>
              <a:t> that will be build from </a:t>
            </a:r>
            <a:r>
              <a:rPr lang="en-CA" dirty="0" err="1" smtClean="0"/>
              <a:t>program.c</a:t>
            </a:r>
            <a:r>
              <a:rPr lang="en-CA" dirty="0" smtClean="0"/>
              <a:t> or </a:t>
            </a:r>
            <a:r>
              <a:rPr lang="en-CA" dirty="0" err="1" smtClean="0"/>
              <a:t>program.S</a:t>
            </a:r>
            <a:r>
              <a:rPr lang="en-CA" dirty="0"/>
              <a:t> </a:t>
            </a:r>
            <a:endParaRPr lang="en-CA" dirty="0" smtClean="0"/>
          </a:p>
          <a:p>
            <a:r>
              <a:rPr lang="en-CA" dirty="0" smtClean="0"/>
              <a:t>-m indicates that </a:t>
            </a:r>
            <a:r>
              <a:rPr lang="en-CA" dirty="0" err="1" smtClean="0"/>
              <a:t>program.o</a:t>
            </a:r>
            <a:r>
              <a:rPr lang="en-CA" dirty="0" smtClean="0"/>
              <a:t> will be built as a module</a:t>
            </a:r>
          </a:p>
          <a:p>
            <a:pPr marL="0" indent="0">
              <a:buNone/>
            </a:pP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04000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MakeFile</a:t>
            </a:r>
            <a:r>
              <a:rPr lang="en-CA" dirty="0" smtClean="0"/>
              <a:t> Syntax</a:t>
            </a:r>
            <a:endParaRPr lang="en-CA" dirty="0"/>
          </a:p>
        </p:txBody>
      </p:sp>
      <p:sp>
        <p:nvSpPr>
          <p:cNvPr id="3" name="Content Placeholder 2"/>
          <p:cNvSpPr>
            <a:spLocks noGrp="1"/>
          </p:cNvSpPr>
          <p:nvPr>
            <p:ph idx="1"/>
          </p:nvPr>
        </p:nvSpPr>
        <p:spPr>
          <a:xfrm>
            <a:off x="838200" y="1455298"/>
            <a:ext cx="10515600" cy="5402701"/>
          </a:xfrm>
        </p:spPr>
        <p:txBody>
          <a:bodyPr>
            <a:noAutofit/>
          </a:bodyPr>
          <a:lstStyle/>
          <a:p>
            <a:r>
              <a:rPr lang="en-CA" sz="2500" dirty="0"/>
              <a:t>The command to build an external module is</a:t>
            </a:r>
            <a:r>
              <a:rPr lang="en-CA" sz="2500" dirty="0" smtClean="0"/>
              <a:t>:</a:t>
            </a:r>
          </a:p>
          <a:p>
            <a:pPr marL="0" indent="0">
              <a:buNone/>
            </a:pPr>
            <a:r>
              <a:rPr lang="en-CA" sz="2500" dirty="0"/>
              <a:t> </a:t>
            </a:r>
            <a:r>
              <a:rPr lang="en-CA" sz="2500" dirty="0" smtClean="0"/>
              <a:t> </a:t>
            </a:r>
            <a:r>
              <a:rPr lang="en-CA" sz="2400" dirty="0" smtClean="0">
                <a:solidFill>
                  <a:srgbClr val="FF0000"/>
                </a:solidFill>
              </a:rPr>
              <a:t>make </a:t>
            </a:r>
            <a:r>
              <a:rPr lang="en-CA" sz="2400" dirty="0">
                <a:solidFill>
                  <a:srgbClr val="FF0000"/>
                </a:solidFill>
              </a:rPr>
              <a:t>-C $KDIR M=$PWD [target</a:t>
            </a:r>
            <a:r>
              <a:rPr lang="en-CA" sz="2400" dirty="0" smtClean="0">
                <a:solidFill>
                  <a:srgbClr val="FF0000"/>
                </a:solidFill>
              </a:rPr>
              <a:t>]</a:t>
            </a:r>
          </a:p>
          <a:p>
            <a:pPr marL="0" indent="0">
              <a:buNone/>
            </a:pPr>
            <a:r>
              <a:rPr lang="en-CA" sz="2400" dirty="0">
                <a:solidFill>
                  <a:srgbClr val="FF0000"/>
                </a:solidFill>
              </a:rPr>
              <a:t> </a:t>
            </a:r>
            <a:r>
              <a:rPr lang="en-CA" sz="2400" dirty="0" smtClean="0">
                <a:solidFill>
                  <a:srgbClr val="FF0000"/>
                </a:solidFill>
              </a:rPr>
              <a:t> make  </a:t>
            </a:r>
            <a:r>
              <a:rPr lang="en-CA" sz="2400" dirty="0">
                <a:solidFill>
                  <a:srgbClr val="FF0000"/>
                </a:solidFill>
              </a:rPr>
              <a:t>-C &lt;</a:t>
            </a:r>
            <a:r>
              <a:rPr lang="en-CA" sz="2400" dirty="0" err="1">
                <a:solidFill>
                  <a:srgbClr val="FF0000"/>
                </a:solidFill>
              </a:rPr>
              <a:t>path_to_kernel_src</a:t>
            </a:r>
            <a:r>
              <a:rPr lang="en-CA" sz="2400" dirty="0">
                <a:solidFill>
                  <a:srgbClr val="FF0000"/>
                </a:solidFill>
              </a:rPr>
              <a:t>&gt; M=$</a:t>
            </a:r>
            <a:r>
              <a:rPr lang="en-CA" sz="2400" dirty="0" smtClean="0">
                <a:solidFill>
                  <a:srgbClr val="FF0000"/>
                </a:solidFill>
              </a:rPr>
              <a:t>PWD modules</a:t>
            </a:r>
            <a:endParaRPr lang="en-CA" sz="2500" dirty="0">
              <a:solidFill>
                <a:srgbClr val="FF0000"/>
              </a:solidFill>
            </a:endParaRPr>
          </a:p>
          <a:p>
            <a:r>
              <a:rPr lang="en-CA" sz="2500" dirty="0" smtClean="0"/>
              <a:t>To </a:t>
            </a:r>
            <a:r>
              <a:rPr lang="en-CA" sz="2500" dirty="0"/>
              <a:t>build against the running kernel use:</a:t>
            </a:r>
          </a:p>
          <a:p>
            <a:pPr marL="0" indent="0">
              <a:buNone/>
            </a:pPr>
            <a:r>
              <a:rPr lang="en-CA" sz="2500" dirty="0" smtClean="0"/>
              <a:t>  </a:t>
            </a:r>
            <a:r>
              <a:rPr lang="en-CA" sz="2500" dirty="0" smtClean="0">
                <a:solidFill>
                  <a:srgbClr val="FF0000"/>
                </a:solidFill>
              </a:rPr>
              <a:t>make </a:t>
            </a:r>
            <a:r>
              <a:rPr lang="en-CA" sz="2500" dirty="0">
                <a:solidFill>
                  <a:srgbClr val="FF0000"/>
                </a:solidFill>
              </a:rPr>
              <a:t>-C </a:t>
            </a:r>
            <a:r>
              <a:rPr lang="en-CA" sz="2500" dirty="0" smtClean="0">
                <a:solidFill>
                  <a:srgbClr val="FF0000"/>
                </a:solidFill>
              </a:rPr>
              <a:t> /</a:t>
            </a:r>
            <a:r>
              <a:rPr lang="en-CA" sz="2500" dirty="0">
                <a:solidFill>
                  <a:srgbClr val="FF0000"/>
                </a:solidFill>
              </a:rPr>
              <a:t>lib/modules/`</a:t>
            </a:r>
            <a:r>
              <a:rPr lang="en-CA" sz="2500" dirty="0" err="1">
                <a:solidFill>
                  <a:srgbClr val="FF0000"/>
                </a:solidFill>
              </a:rPr>
              <a:t>uname</a:t>
            </a:r>
            <a:r>
              <a:rPr lang="en-CA" sz="2500" dirty="0">
                <a:solidFill>
                  <a:srgbClr val="FF0000"/>
                </a:solidFill>
              </a:rPr>
              <a:t> -r`/build M=$</a:t>
            </a:r>
            <a:r>
              <a:rPr lang="en-CA" sz="2500" dirty="0" smtClean="0">
                <a:solidFill>
                  <a:srgbClr val="FF0000"/>
                </a:solidFill>
              </a:rPr>
              <a:t>PWD</a:t>
            </a:r>
          </a:p>
          <a:p>
            <a:r>
              <a:rPr lang="en-CA" sz="2500" dirty="0" smtClean="0">
                <a:solidFill>
                  <a:srgbClr val="FF0000"/>
                </a:solidFill>
              </a:rPr>
              <a:t> -</a:t>
            </a:r>
            <a:r>
              <a:rPr lang="en-CA" sz="2500" dirty="0">
                <a:solidFill>
                  <a:srgbClr val="FF0000"/>
                </a:solidFill>
              </a:rPr>
              <a:t>C $</a:t>
            </a:r>
            <a:r>
              <a:rPr lang="en-CA" sz="2500" dirty="0" smtClean="0">
                <a:solidFill>
                  <a:srgbClr val="FF0000"/>
                </a:solidFill>
              </a:rPr>
              <a:t>KDIR</a:t>
            </a:r>
            <a:r>
              <a:rPr lang="en-CA" sz="2500" dirty="0" smtClean="0"/>
              <a:t>  -is the </a:t>
            </a:r>
            <a:r>
              <a:rPr lang="en-CA" sz="2500" dirty="0"/>
              <a:t>directory where the kernel source is </a:t>
            </a:r>
            <a:r>
              <a:rPr lang="en-CA" sz="2500" dirty="0" smtClean="0"/>
              <a:t>   </a:t>
            </a:r>
          </a:p>
          <a:p>
            <a:pPr marL="0" indent="0">
              <a:buNone/>
            </a:pPr>
            <a:r>
              <a:rPr lang="en-CA" sz="2500" dirty="0"/>
              <a:t> </a:t>
            </a:r>
            <a:r>
              <a:rPr lang="en-CA" sz="2500" dirty="0" smtClean="0"/>
              <a:t>  located. </a:t>
            </a:r>
            <a:r>
              <a:rPr lang="en-CA" sz="2500" b="1" dirty="0" smtClean="0"/>
              <a:t>“make</a:t>
            </a:r>
            <a:r>
              <a:rPr lang="en-CA" sz="2500" b="1" dirty="0"/>
              <a:t>" </a:t>
            </a:r>
            <a:r>
              <a:rPr lang="en-CA" sz="2500" dirty="0"/>
              <a:t>will </a:t>
            </a:r>
            <a:r>
              <a:rPr lang="en-CA" sz="2500" dirty="0" smtClean="0"/>
              <a:t>change </a:t>
            </a:r>
            <a:r>
              <a:rPr lang="en-CA" sz="2500" dirty="0"/>
              <a:t>to the </a:t>
            </a:r>
            <a:r>
              <a:rPr lang="en-CA" sz="2500" dirty="0" smtClean="0"/>
              <a:t>specified directory when   </a:t>
            </a:r>
          </a:p>
          <a:p>
            <a:pPr marL="0" indent="0">
              <a:buNone/>
            </a:pPr>
            <a:r>
              <a:rPr lang="en-CA" sz="2500" dirty="0"/>
              <a:t> </a:t>
            </a:r>
            <a:r>
              <a:rPr lang="en-CA" sz="2500" dirty="0" smtClean="0"/>
              <a:t>  executing </a:t>
            </a:r>
            <a:r>
              <a:rPr lang="en-CA" sz="2500" dirty="0"/>
              <a:t>and will change back </a:t>
            </a:r>
            <a:r>
              <a:rPr lang="en-CA" sz="2500" dirty="0" smtClean="0"/>
              <a:t>when finished</a:t>
            </a:r>
            <a:r>
              <a:rPr lang="en-CA" sz="2500" dirty="0"/>
              <a:t>.</a:t>
            </a:r>
          </a:p>
          <a:p>
            <a:r>
              <a:rPr lang="en-CA" sz="2500" dirty="0" smtClean="0"/>
              <a:t>  </a:t>
            </a:r>
            <a:r>
              <a:rPr lang="en-CA" sz="2500" dirty="0" smtClean="0">
                <a:solidFill>
                  <a:srgbClr val="FF0000"/>
                </a:solidFill>
              </a:rPr>
              <a:t>M</a:t>
            </a:r>
            <a:r>
              <a:rPr lang="en-CA" sz="2500" dirty="0">
                <a:solidFill>
                  <a:srgbClr val="FF0000"/>
                </a:solidFill>
              </a:rPr>
              <a:t>=$</a:t>
            </a:r>
            <a:r>
              <a:rPr lang="en-CA" sz="2500" dirty="0" smtClean="0">
                <a:solidFill>
                  <a:srgbClr val="FF0000"/>
                </a:solidFill>
              </a:rPr>
              <a:t>PWD </a:t>
            </a:r>
            <a:r>
              <a:rPr lang="en-CA" sz="2500" dirty="0" smtClean="0"/>
              <a:t>–  </a:t>
            </a:r>
            <a:r>
              <a:rPr lang="en-CA" sz="2500" dirty="0"/>
              <a:t>"M" is the absolute path of </a:t>
            </a:r>
            <a:r>
              <a:rPr lang="en-CA" sz="2500" dirty="0" smtClean="0"/>
              <a:t>the directory </a:t>
            </a:r>
          </a:p>
          <a:p>
            <a:pPr marL="0" indent="0">
              <a:buNone/>
            </a:pPr>
            <a:r>
              <a:rPr lang="en-CA" sz="2500" dirty="0" smtClean="0"/>
              <a:t>    where </a:t>
            </a:r>
            <a:r>
              <a:rPr lang="en-CA" sz="2500" dirty="0"/>
              <a:t>the external module (</a:t>
            </a:r>
            <a:r>
              <a:rPr lang="en-CA" sz="2500" dirty="0" err="1"/>
              <a:t>kbuild</a:t>
            </a:r>
            <a:r>
              <a:rPr lang="en-CA" sz="2500" dirty="0"/>
              <a:t> file) </a:t>
            </a:r>
            <a:r>
              <a:rPr lang="en-CA" sz="2500" dirty="0" smtClean="0"/>
              <a:t>is located</a:t>
            </a:r>
            <a:r>
              <a:rPr lang="en-CA" sz="2500" dirty="0"/>
              <a:t>.</a:t>
            </a:r>
          </a:p>
          <a:p>
            <a:pPr marL="0" indent="0">
              <a:buNone/>
            </a:pPr>
            <a:endParaRPr lang="en-CA"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59002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Makefile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1074946" y="1543008"/>
            <a:ext cx="7582671" cy="4470532"/>
          </a:xfrm>
          <a:prstGeom prst="rect">
            <a:avLst/>
          </a:prstGeom>
        </p:spPr>
      </p:pic>
    </p:spTree>
    <p:extLst>
      <p:ext uri="{BB962C8B-B14F-4D97-AF65-F5344CB8AC3E}">
        <p14:creationId xmlns:p14="http://schemas.microsoft.com/office/powerpoint/2010/main" val="251556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Makefile</a:t>
            </a:r>
            <a:r>
              <a:rPr lang="en-CA" dirty="0" smtClean="0"/>
              <a:t> e.g.</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838200" y="1690688"/>
            <a:ext cx="10515600" cy="2271730"/>
          </a:xfrm>
          <a:prstGeom prst="rect">
            <a:avLst/>
          </a:prstGeom>
        </p:spPr>
      </p:pic>
      <p:sp>
        <p:nvSpPr>
          <p:cNvPr id="7" name="Rectangle 6"/>
          <p:cNvSpPr/>
          <p:nvPr/>
        </p:nvSpPr>
        <p:spPr>
          <a:xfrm>
            <a:off x="838200" y="4160654"/>
            <a:ext cx="9461500" cy="2031325"/>
          </a:xfrm>
          <a:prstGeom prst="rect">
            <a:avLst/>
          </a:prstGeom>
        </p:spPr>
        <p:txBody>
          <a:bodyPr wrap="square">
            <a:spAutoFit/>
          </a:bodyPr>
          <a:lstStyle/>
          <a:p>
            <a:r>
              <a:rPr lang="en-CA" dirty="0" err="1"/>
              <a:t>modules_install</a:t>
            </a:r>
            <a:endParaRPr lang="en-CA" dirty="0"/>
          </a:p>
          <a:p>
            <a:r>
              <a:rPr lang="en-CA" dirty="0"/>
              <a:t>		Install the external module(s). The default location is</a:t>
            </a:r>
          </a:p>
          <a:p>
            <a:r>
              <a:rPr lang="en-CA" dirty="0"/>
              <a:t>		/lib/modules/&lt;</a:t>
            </a:r>
            <a:r>
              <a:rPr lang="en-CA" dirty="0" err="1"/>
              <a:t>kernel_release</a:t>
            </a:r>
            <a:r>
              <a:rPr lang="en-CA" dirty="0"/>
              <a:t>&gt;/extra/, but a prefix may</a:t>
            </a:r>
          </a:p>
          <a:p>
            <a:r>
              <a:rPr lang="en-CA" dirty="0"/>
              <a:t>		be added with INSTALL_MOD_PATH </a:t>
            </a:r>
            <a:r>
              <a:rPr lang="en-CA" dirty="0" smtClean="0"/>
              <a:t>.</a:t>
            </a:r>
            <a:endParaRPr lang="en-CA" dirty="0"/>
          </a:p>
          <a:p>
            <a:endParaRPr lang="en-CA" dirty="0"/>
          </a:p>
          <a:p>
            <a:r>
              <a:rPr lang="en-CA" dirty="0"/>
              <a:t>	clean</a:t>
            </a:r>
          </a:p>
          <a:p>
            <a:r>
              <a:rPr lang="en-CA" dirty="0"/>
              <a:t>		Remove all generated files in the module directory only.</a:t>
            </a:r>
          </a:p>
        </p:txBody>
      </p:sp>
    </p:spTree>
    <p:extLst>
      <p:ext uri="{BB962C8B-B14F-4D97-AF65-F5344CB8AC3E}">
        <p14:creationId xmlns:p14="http://schemas.microsoft.com/office/powerpoint/2010/main" val="144590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 </a:t>
            </a:r>
            <a:endParaRPr lang="en-CA"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CA" dirty="0" smtClean="0"/>
              <a:t>A kernel module (LKM) is not an application. It does no have main() function</a:t>
            </a:r>
          </a:p>
          <a:p>
            <a:r>
              <a:rPr lang="en-CA" dirty="0" smtClean="0"/>
              <a:t>LKM does not execute sequentially. It handles requests using initialization </a:t>
            </a:r>
            <a:r>
              <a:rPr lang="en-CA" dirty="0" err="1" smtClean="0">
                <a:solidFill>
                  <a:srgbClr val="FF0000"/>
                </a:solidFill>
              </a:rPr>
              <a:t>init</a:t>
            </a:r>
            <a:r>
              <a:rPr lang="en-CA" dirty="0" smtClean="0">
                <a:solidFill>
                  <a:srgbClr val="FF0000"/>
                </a:solidFill>
              </a:rPr>
              <a:t>()</a:t>
            </a:r>
            <a:r>
              <a:rPr lang="en-CA" dirty="0" smtClean="0"/>
              <a:t> function that runs and terminates </a:t>
            </a:r>
            <a:r>
              <a:rPr lang="en-CA" dirty="0" smtClean="0">
                <a:solidFill>
                  <a:srgbClr val="FF0000"/>
                </a:solidFill>
              </a:rPr>
              <a:t>exit() </a:t>
            </a:r>
          </a:p>
          <a:p>
            <a:r>
              <a:rPr lang="en-CA" dirty="0" smtClean="0"/>
              <a:t>LKM does not have automatic cleanup. Resources allocated to the module must be manually release when module is unloaded. Or unavailable till system reboots</a:t>
            </a:r>
          </a:p>
          <a:p>
            <a:r>
              <a:rPr lang="en-CA" dirty="0" smtClean="0"/>
              <a:t>LKM does not have </a:t>
            </a:r>
            <a:r>
              <a:rPr lang="en-CA" dirty="0" err="1" smtClean="0"/>
              <a:t>printf</a:t>
            </a:r>
            <a:r>
              <a:rPr lang="en-CA" dirty="0" smtClean="0"/>
              <a:t>() function (user space function) instead </a:t>
            </a:r>
            <a:r>
              <a:rPr lang="en-CA" dirty="0" err="1" smtClean="0">
                <a:solidFill>
                  <a:srgbClr val="FF0000"/>
                </a:solidFill>
              </a:rPr>
              <a:t>printk</a:t>
            </a:r>
            <a:r>
              <a:rPr lang="en-CA" dirty="0" smtClean="0">
                <a:solidFill>
                  <a:srgbClr val="FF0000"/>
                </a:solidFill>
              </a:rPr>
              <a:t>() </a:t>
            </a:r>
            <a:r>
              <a:rPr lang="en-CA" dirty="0" smtClean="0"/>
              <a:t>function can run in kernel space and can be viewed in user space</a:t>
            </a:r>
          </a:p>
          <a:p>
            <a:endParaRPr lang="en-CA" dirty="0" smtClean="0"/>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332205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Kernel Module -LKM</a:t>
            </a:r>
            <a:endParaRPr lang="en-CA" dirty="0"/>
          </a:p>
        </p:txBody>
      </p:sp>
      <p:sp>
        <p:nvSpPr>
          <p:cNvPr id="3" name="Content Placeholder 2"/>
          <p:cNvSpPr>
            <a:spLocks noGrp="1"/>
          </p:cNvSpPr>
          <p:nvPr>
            <p:ph idx="1"/>
          </p:nvPr>
        </p:nvSpPr>
        <p:spPr>
          <a:xfrm>
            <a:off x="838200" y="1494885"/>
            <a:ext cx="10698804" cy="5606306"/>
          </a:xfrm>
        </p:spPr>
        <p:txBody>
          <a:bodyPr>
            <a:normAutofit fontScale="77500" lnSpcReduction="20000"/>
          </a:bodyPr>
          <a:lstStyle/>
          <a:p>
            <a:r>
              <a:rPr lang="en-CA" sz="3400" dirty="0">
                <a:latin typeface="Verdana" panose="020B0604030504040204" pitchFamily="34" charset="0"/>
                <a:ea typeface="Verdana" panose="020B0604030504040204" pitchFamily="34" charset="0"/>
              </a:rPr>
              <a:t>V</a:t>
            </a:r>
            <a:r>
              <a:rPr lang="en-CA" sz="3400" dirty="0" smtClean="0">
                <a:latin typeface="Verdana" panose="020B0604030504040204" pitchFamily="34" charset="0"/>
                <a:ea typeface="Verdana" panose="020B0604030504040204" pitchFamily="34" charset="0"/>
              </a:rPr>
              <a:t>erify  /</a:t>
            </a:r>
            <a:r>
              <a:rPr lang="en-CA" sz="3400" smtClean="0">
                <a:latin typeface="Verdana" panose="020B0604030504040204" pitchFamily="34" charset="0"/>
                <a:ea typeface="Verdana" panose="020B0604030504040204" pitchFamily="34" charset="0"/>
              </a:rPr>
              <a:t>usr/</a:t>
            </a:r>
            <a:r>
              <a:rPr lang="en-CA" sz="3400" dirty="0" err="1" smtClean="0">
                <a:latin typeface="Verdana" panose="020B0604030504040204" pitchFamily="34" charset="0"/>
                <a:ea typeface="Verdana" panose="020B0604030504040204" pitchFamily="34" charset="0"/>
              </a:rPr>
              <a:t>src</a:t>
            </a:r>
            <a:r>
              <a:rPr lang="en-CA" sz="3400" dirty="0" smtClean="0">
                <a:latin typeface="Verdana" panose="020B0604030504040204" pitchFamily="34" charset="0"/>
                <a:ea typeface="Verdana" panose="020B0604030504040204" pitchFamily="34" charset="0"/>
              </a:rPr>
              <a:t>/linux-headers-5.2.0-kali-amd64</a:t>
            </a:r>
          </a:p>
          <a:p>
            <a:r>
              <a:rPr lang="en-CA" sz="3400" dirty="0" smtClean="0">
                <a:latin typeface="Verdana" panose="020B0604030504040204" pitchFamily="34" charset="0"/>
                <a:ea typeface="Verdana" panose="020B0604030504040204" pitchFamily="34" charset="0"/>
              </a:rPr>
              <a:t>Make sure the kernel module is created in the directory that contains the source and </a:t>
            </a:r>
            <a:r>
              <a:rPr lang="en-CA" sz="3400" dirty="0" err="1" smtClean="0">
                <a:latin typeface="Verdana" panose="020B0604030504040204" pitchFamily="34" charset="0"/>
                <a:ea typeface="Verdana" panose="020B0604030504040204" pitchFamily="34" charset="0"/>
              </a:rPr>
              <a:t>Makefile</a:t>
            </a:r>
            <a:endParaRPr lang="en-CA" sz="3400" dirty="0" smtClean="0">
              <a:latin typeface="Verdana" panose="020B0604030504040204" pitchFamily="34" charset="0"/>
              <a:ea typeface="Verdana" panose="020B0604030504040204" pitchFamily="34" charset="0"/>
            </a:endParaRPr>
          </a:p>
          <a:p>
            <a:r>
              <a:rPr lang="en-CA" sz="3400" dirty="0" smtClean="0">
                <a:latin typeface="Verdana" panose="020B0604030504040204" pitchFamily="34" charset="0"/>
                <a:ea typeface="Verdana" panose="020B0604030504040204" pitchFamily="34" charset="0"/>
              </a:rPr>
              <a:t>Headers required </a:t>
            </a:r>
          </a:p>
          <a:p>
            <a:pPr marL="0" indent="0">
              <a:buNone/>
            </a:pPr>
            <a:r>
              <a:rPr lang="en-CA" sz="3400" dirty="0">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#include&lt;</a:t>
            </a:r>
            <a:r>
              <a:rPr lang="en-CA" sz="3400" dirty="0" err="1" smtClean="0">
                <a:latin typeface="Verdana" panose="020B0604030504040204" pitchFamily="34" charset="0"/>
                <a:ea typeface="Verdana" panose="020B0604030504040204" pitchFamily="34" charset="0"/>
              </a:rPr>
              <a:t>linux</a:t>
            </a:r>
            <a:r>
              <a:rPr lang="en-CA" sz="3400" dirty="0" smtClean="0">
                <a:latin typeface="Verdana" panose="020B0604030504040204" pitchFamily="34" charset="0"/>
                <a:ea typeface="Verdana" panose="020B0604030504040204" pitchFamily="34" charset="0"/>
              </a:rPr>
              <a:t>/</a:t>
            </a:r>
            <a:r>
              <a:rPr lang="en-CA" sz="3400" dirty="0" err="1" smtClean="0">
                <a:latin typeface="Verdana" panose="020B0604030504040204" pitchFamily="34" charset="0"/>
                <a:ea typeface="Verdana" panose="020B0604030504040204" pitchFamily="34" charset="0"/>
              </a:rPr>
              <a:t>init.h</a:t>
            </a:r>
            <a:r>
              <a:rPr lang="en-CA" sz="3400" dirty="0" smtClean="0">
                <a:latin typeface="Verdana" panose="020B0604030504040204" pitchFamily="34" charset="0"/>
                <a:ea typeface="Verdana" panose="020B0604030504040204" pitchFamily="34" charset="0"/>
              </a:rPr>
              <a:t>&gt;         required for the macros</a:t>
            </a:r>
          </a:p>
          <a:p>
            <a:pPr marL="0" indent="0">
              <a:buNone/>
            </a:pPr>
            <a:r>
              <a:rPr lang="en-CA" sz="3400" dirty="0">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#include&lt;</a:t>
            </a:r>
            <a:r>
              <a:rPr lang="en-CA" sz="3400" dirty="0" err="1" smtClean="0">
                <a:latin typeface="Verdana" panose="020B0604030504040204" pitchFamily="34" charset="0"/>
                <a:ea typeface="Verdana" panose="020B0604030504040204" pitchFamily="34" charset="0"/>
              </a:rPr>
              <a:t>linux</a:t>
            </a:r>
            <a:r>
              <a:rPr lang="en-CA" sz="3400" dirty="0" smtClean="0">
                <a:latin typeface="Verdana" panose="020B0604030504040204" pitchFamily="34" charset="0"/>
                <a:ea typeface="Verdana" panose="020B0604030504040204" pitchFamily="34" charset="0"/>
              </a:rPr>
              <a:t>/</a:t>
            </a:r>
            <a:r>
              <a:rPr lang="en-CA" sz="3400" dirty="0" err="1" smtClean="0">
                <a:latin typeface="Verdana" panose="020B0604030504040204" pitchFamily="34" charset="0"/>
                <a:ea typeface="Verdana" panose="020B0604030504040204" pitchFamily="34" charset="0"/>
              </a:rPr>
              <a:t>module.h</a:t>
            </a:r>
            <a:r>
              <a:rPr lang="en-CA" sz="3400" dirty="0" smtClean="0">
                <a:latin typeface="Verdana" panose="020B0604030504040204" pitchFamily="34" charset="0"/>
                <a:ea typeface="Verdana" panose="020B0604030504040204" pitchFamily="34" charset="0"/>
              </a:rPr>
              <a:t>&gt;   required for all modules</a:t>
            </a:r>
          </a:p>
          <a:p>
            <a:pPr marL="0" indent="0">
              <a:buNone/>
            </a:pPr>
            <a:r>
              <a:rPr lang="en-CA" sz="3400" dirty="0">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#include&lt;</a:t>
            </a:r>
            <a:r>
              <a:rPr lang="en-CA" sz="3400" dirty="0" err="1" smtClean="0">
                <a:latin typeface="Verdana" panose="020B0604030504040204" pitchFamily="34" charset="0"/>
                <a:ea typeface="Verdana" panose="020B0604030504040204" pitchFamily="34" charset="0"/>
              </a:rPr>
              <a:t>linux</a:t>
            </a:r>
            <a:r>
              <a:rPr lang="en-CA" sz="3400" dirty="0" smtClean="0">
                <a:latin typeface="Verdana" panose="020B0604030504040204" pitchFamily="34" charset="0"/>
                <a:ea typeface="Verdana" panose="020B0604030504040204" pitchFamily="34" charset="0"/>
              </a:rPr>
              <a:t>/</a:t>
            </a:r>
            <a:r>
              <a:rPr lang="en-CA" sz="3400" dirty="0" err="1" smtClean="0">
                <a:latin typeface="Verdana" panose="020B0604030504040204" pitchFamily="34" charset="0"/>
                <a:ea typeface="Verdana" panose="020B0604030504040204" pitchFamily="34" charset="0"/>
              </a:rPr>
              <a:t>kernel.h</a:t>
            </a:r>
            <a:r>
              <a:rPr lang="en-CA" sz="3400" dirty="0" smtClean="0">
                <a:latin typeface="Verdana" panose="020B0604030504040204" pitchFamily="34" charset="0"/>
                <a:ea typeface="Verdana" panose="020B0604030504040204" pitchFamily="34" charset="0"/>
              </a:rPr>
              <a:t>&gt;     required if </a:t>
            </a:r>
            <a:r>
              <a:rPr lang="en-CA" sz="3400" dirty="0" err="1" smtClean="0">
                <a:latin typeface="Verdana" panose="020B0604030504040204" pitchFamily="34" charset="0"/>
                <a:ea typeface="Verdana" panose="020B0604030504040204" pitchFamily="34" charset="0"/>
              </a:rPr>
              <a:t>printk</a:t>
            </a:r>
            <a:r>
              <a:rPr lang="en-CA" sz="3400" dirty="0" smtClean="0">
                <a:latin typeface="Verdana" panose="020B0604030504040204" pitchFamily="34" charset="0"/>
                <a:ea typeface="Verdana" panose="020B0604030504040204" pitchFamily="34" charset="0"/>
              </a:rPr>
              <a:t>() is used </a:t>
            </a:r>
          </a:p>
          <a:p>
            <a:pPr marL="0" indent="0">
              <a:buNone/>
            </a:pPr>
            <a:endParaRPr lang="en-CA" sz="3400" dirty="0" smtClean="0">
              <a:latin typeface="Verdana" panose="020B0604030504040204" pitchFamily="34" charset="0"/>
              <a:ea typeface="Verdana" panose="020B0604030504040204" pitchFamily="34" charset="0"/>
            </a:endParaRPr>
          </a:p>
          <a:p>
            <a:r>
              <a:rPr lang="en-CA" sz="3400" dirty="0" smtClean="0">
                <a:latin typeface="Verdana" panose="020B0604030504040204" pitchFamily="34" charset="0"/>
                <a:ea typeface="Verdana" panose="020B0604030504040204" pitchFamily="34" charset="0"/>
              </a:rPr>
              <a:t>Kernel modules must have at least two macros </a:t>
            </a:r>
            <a:r>
              <a:rPr lang="en-CA" sz="3400" dirty="0" smtClean="0">
                <a:solidFill>
                  <a:srgbClr val="FF0000"/>
                </a:solidFill>
                <a:latin typeface="Verdana" panose="020B0604030504040204" pitchFamily="34" charset="0"/>
                <a:ea typeface="Verdana" panose="020B0604030504040204" pitchFamily="34" charset="0"/>
              </a:rPr>
              <a:t>__</a:t>
            </a:r>
            <a:r>
              <a:rPr lang="en-CA" sz="3400" dirty="0" err="1" smtClean="0">
                <a:solidFill>
                  <a:srgbClr val="FF0000"/>
                </a:solidFill>
                <a:latin typeface="Verdana" panose="020B0604030504040204" pitchFamily="34" charset="0"/>
                <a:ea typeface="Verdana" panose="020B0604030504040204" pitchFamily="34" charset="0"/>
              </a:rPr>
              <a:t>init</a:t>
            </a:r>
            <a:r>
              <a:rPr lang="en-CA" sz="3400" dirty="0" smtClean="0">
                <a:solidFill>
                  <a:srgbClr val="FF0000"/>
                </a:solidFill>
                <a:latin typeface="Verdana" panose="020B0604030504040204" pitchFamily="34" charset="0"/>
                <a:ea typeface="Verdana" panose="020B0604030504040204" pitchFamily="34" charset="0"/>
              </a:rPr>
              <a:t>()</a:t>
            </a:r>
          </a:p>
          <a:p>
            <a:pPr marL="0" indent="0">
              <a:buNone/>
            </a:pPr>
            <a:r>
              <a:rPr lang="en-CA" sz="3400" dirty="0">
                <a:solidFill>
                  <a:srgbClr val="FF0000"/>
                </a:solidFill>
                <a:latin typeface="Verdana" panose="020B0604030504040204" pitchFamily="34" charset="0"/>
                <a:ea typeface="Verdana" panose="020B0604030504040204" pitchFamily="34" charset="0"/>
              </a:rPr>
              <a:t> </a:t>
            </a:r>
            <a:r>
              <a:rPr lang="en-CA" sz="3400" dirty="0" smtClean="0">
                <a:solidFill>
                  <a:srgbClr val="FF0000"/>
                </a:solidFill>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function that is called when the module is inserted into the   </a:t>
            </a:r>
          </a:p>
          <a:p>
            <a:pPr marL="0" indent="0">
              <a:buNone/>
            </a:pPr>
            <a:r>
              <a:rPr lang="en-CA" sz="3400" dirty="0">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 kernel and </a:t>
            </a:r>
            <a:r>
              <a:rPr lang="en-CA" sz="3400" dirty="0" smtClean="0">
                <a:solidFill>
                  <a:srgbClr val="FF0000"/>
                </a:solidFill>
                <a:latin typeface="Verdana" panose="020B0604030504040204" pitchFamily="34" charset="0"/>
                <a:ea typeface="Verdana" panose="020B0604030504040204" pitchFamily="34" charset="0"/>
              </a:rPr>
              <a:t>__exit() </a:t>
            </a:r>
            <a:r>
              <a:rPr lang="en-CA" sz="3400" dirty="0" smtClean="0">
                <a:latin typeface="Verdana" panose="020B0604030504040204" pitchFamily="34" charset="0"/>
                <a:ea typeface="Verdana" panose="020B0604030504040204" pitchFamily="34" charset="0"/>
              </a:rPr>
              <a:t>to clean up. These functions</a:t>
            </a:r>
          </a:p>
          <a:p>
            <a:pPr marL="0" indent="0">
              <a:buNone/>
            </a:pPr>
            <a:r>
              <a:rPr lang="en-CA" sz="3400" dirty="0">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 are defined in </a:t>
            </a:r>
            <a:r>
              <a:rPr lang="en-CA" sz="3400" dirty="0" smtClean="0">
                <a:solidFill>
                  <a:srgbClr val="FF0000"/>
                </a:solidFill>
                <a:latin typeface="Verdana" panose="020B0604030504040204" pitchFamily="34" charset="0"/>
                <a:ea typeface="Verdana" panose="020B0604030504040204" pitchFamily="34" charset="0"/>
              </a:rPr>
              <a:t>&lt;</a:t>
            </a:r>
            <a:r>
              <a:rPr lang="en-CA" sz="3400" dirty="0" err="1" smtClean="0">
                <a:solidFill>
                  <a:srgbClr val="FF0000"/>
                </a:solidFill>
                <a:latin typeface="Verdana" panose="020B0604030504040204" pitchFamily="34" charset="0"/>
                <a:ea typeface="Verdana" panose="020B0604030504040204" pitchFamily="34" charset="0"/>
              </a:rPr>
              <a:t>linux</a:t>
            </a:r>
            <a:r>
              <a:rPr lang="en-CA" sz="3400" dirty="0" smtClean="0">
                <a:solidFill>
                  <a:srgbClr val="FF0000"/>
                </a:solidFill>
                <a:latin typeface="Verdana" panose="020B0604030504040204" pitchFamily="34" charset="0"/>
                <a:ea typeface="Verdana" panose="020B0604030504040204" pitchFamily="34" charset="0"/>
              </a:rPr>
              <a:t>/</a:t>
            </a:r>
            <a:r>
              <a:rPr lang="en-CA" sz="3400" dirty="0" err="1" smtClean="0">
                <a:solidFill>
                  <a:srgbClr val="FF0000"/>
                </a:solidFill>
                <a:latin typeface="Verdana" panose="020B0604030504040204" pitchFamily="34" charset="0"/>
                <a:ea typeface="Verdana" panose="020B0604030504040204" pitchFamily="34" charset="0"/>
              </a:rPr>
              <a:t>init.h</a:t>
            </a:r>
            <a:r>
              <a:rPr lang="en-CA" sz="3400" dirty="0" smtClean="0">
                <a:solidFill>
                  <a:srgbClr val="FF0000"/>
                </a:solidFill>
                <a:latin typeface="Verdana" panose="020B0604030504040204" pitchFamily="34" charset="0"/>
                <a:ea typeface="Verdana" panose="020B0604030504040204" pitchFamily="34" charset="0"/>
              </a:rPr>
              <a:t>&gt; </a:t>
            </a:r>
            <a:r>
              <a:rPr lang="en-CA" sz="3400" dirty="0" smtClean="0">
                <a:latin typeface="Verdana" panose="020B0604030504040204" pitchFamily="34" charset="0"/>
                <a:ea typeface="Verdana" panose="020B0604030504040204" pitchFamily="34" charset="0"/>
              </a:rPr>
              <a:t>header</a:t>
            </a:r>
          </a:p>
          <a:p>
            <a:pPr marL="0" indent="0">
              <a:buNone/>
            </a:pPr>
            <a:endParaRPr lang="en-CA" sz="3400" dirty="0" smtClean="0">
              <a:latin typeface="Verdana" panose="020B0604030504040204" pitchFamily="34" charset="0"/>
              <a:ea typeface="Verdana" panose="020B0604030504040204" pitchFamily="34" charset="0"/>
            </a:endParaRPr>
          </a:p>
          <a:p>
            <a:pPr marL="0" indent="0">
              <a:buNone/>
            </a:pPr>
            <a:r>
              <a:rPr lang="en-CA" sz="3400" dirty="0">
                <a:latin typeface="Verdana" panose="020B0604030504040204" pitchFamily="34" charset="0"/>
                <a:ea typeface="Verdana" panose="020B0604030504040204" pitchFamily="34" charset="0"/>
              </a:rPr>
              <a:t> </a:t>
            </a:r>
            <a:r>
              <a:rPr lang="en-CA" sz="3400" dirty="0" smtClean="0">
                <a:latin typeface="Verdana" panose="020B0604030504040204" pitchFamily="34" charset="0"/>
                <a:ea typeface="Verdana" panose="020B0604030504040204" pitchFamily="34" charset="0"/>
              </a:rPr>
              <a:t> </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90055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kernel Module</a:t>
            </a:r>
            <a:endParaRPr lang="en-CA" dirty="0"/>
          </a:p>
        </p:txBody>
      </p:sp>
      <p:sp>
        <p:nvSpPr>
          <p:cNvPr id="3" name="Content Placeholder 2"/>
          <p:cNvSpPr>
            <a:spLocks noGrp="1"/>
          </p:cNvSpPr>
          <p:nvPr>
            <p:ph idx="1"/>
          </p:nvPr>
        </p:nvSpPr>
        <p:spPr/>
        <p:txBody>
          <a:bodyPr/>
          <a:lstStyle/>
          <a:p>
            <a:r>
              <a:rPr lang="en-CA" dirty="0" smtClean="0"/>
              <a:t>Module information. Kernel module requires at least license information which affects runtime behavior. The following macros can be used to provide module information:</a:t>
            </a:r>
          </a:p>
          <a:p>
            <a:pPr lvl="1"/>
            <a:r>
              <a:rPr lang="en-CA" dirty="0" smtClean="0"/>
              <a:t>MODULE_LICENSE(“ GPL or private”)</a:t>
            </a:r>
          </a:p>
          <a:p>
            <a:pPr lvl="1"/>
            <a:r>
              <a:rPr lang="en-CA" dirty="0" smtClean="0"/>
              <a:t>MODULE_AUTHOR(“Author name”)</a:t>
            </a:r>
          </a:p>
          <a:p>
            <a:pPr lvl="1"/>
            <a:r>
              <a:rPr lang="en-CA" dirty="0" smtClean="0"/>
              <a:t>MODULE_DESCRIPTION(“ description”)</a:t>
            </a:r>
          </a:p>
          <a:p>
            <a:r>
              <a:rPr lang="en-CA" dirty="0" smtClean="0"/>
              <a:t>These macros are defined and documented in </a:t>
            </a:r>
            <a:r>
              <a:rPr lang="en-CA" dirty="0" smtClean="0">
                <a:solidFill>
                  <a:srgbClr val="FF0000"/>
                </a:solidFill>
              </a:rPr>
              <a:t>&lt;</a:t>
            </a:r>
            <a:r>
              <a:rPr lang="en-CA" dirty="0" err="1" smtClean="0">
                <a:solidFill>
                  <a:srgbClr val="FF0000"/>
                </a:solidFill>
              </a:rPr>
              <a:t>module.h</a:t>
            </a:r>
            <a:r>
              <a:rPr lang="en-CA" dirty="0" smtClean="0">
                <a:solidFill>
                  <a:srgbClr val="FF0000"/>
                </a:solidFill>
              </a:rPr>
              <a:t>&gt;</a:t>
            </a:r>
            <a:r>
              <a:rPr lang="en-CA" dirty="0" smtClean="0"/>
              <a:t> header</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22648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Loadable Kernel Modules</a:t>
            </a:r>
          </a:p>
        </p:txBody>
      </p:sp>
      <p:sp>
        <p:nvSpPr>
          <p:cNvPr id="3" name="Content Placeholder 2"/>
          <p:cNvSpPr>
            <a:spLocks noGrp="1"/>
          </p:cNvSpPr>
          <p:nvPr>
            <p:ph idx="1"/>
          </p:nvPr>
        </p:nvSpPr>
        <p:spPr/>
        <p:txBody>
          <a:bodyPr/>
          <a:lstStyle/>
          <a:p>
            <a:r>
              <a:rPr lang="en-CA" dirty="0" smtClean="0"/>
              <a:t>Linux allows kernel extensions via LKMs</a:t>
            </a:r>
          </a:p>
          <a:p>
            <a:pPr lvl="1"/>
            <a:r>
              <a:rPr lang="en-CA" dirty="0" smtClean="0"/>
              <a:t>Dynamically loaded/unloaded after boot</a:t>
            </a:r>
          </a:p>
          <a:p>
            <a:pPr lvl="1"/>
            <a:r>
              <a:rPr lang="en-CA" dirty="0" smtClean="0"/>
              <a:t>Intended for hardware (device drivers), file systems or adding system calls</a:t>
            </a:r>
          </a:p>
          <a:p>
            <a:pPr lvl="1"/>
            <a:endParaRPr lang="en-CA" dirty="0"/>
          </a:p>
          <a:p>
            <a:r>
              <a:rPr lang="en-CA" dirty="0" smtClean="0"/>
              <a:t>Some OS requires drivers to be signed</a:t>
            </a:r>
          </a:p>
          <a:p>
            <a:pPr lvl="1"/>
            <a:r>
              <a:rPr lang="en-CA" dirty="0" smtClean="0"/>
              <a:t>Keys can be stolen (e.g. </a:t>
            </a:r>
            <a:r>
              <a:rPr lang="en-CA" dirty="0" err="1" smtClean="0"/>
              <a:t>Stuxnet</a:t>
            </a:r>
            <a:r>
              <a:rPr lang="en-CA" dirty="0" smtClean="0"/>
              <a:t>)</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3184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51"/>
            <a:ext cx="10515600" cy="1325563"/>
          </a:xfrm>
        </p:spPr>
        <p:txBody>
          <a:bodyPr/>
          <a:lstStyle/>
          <a:p>
            <a:r>
              <a:rPr lang="en-CA" dirty="0" smtClean="0"/>
              <a:t>Basic LKM components e.g.</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838200" y="1334614"/>
            <a:ext cx="4294160" cy="4793758"/>
          </a:xfrm>
          <a:prstGeom prst="rect">
            <a:avLst/>
          </a:prstGeom>
        </p:spPr>
      </p:pic>
      <p:cxnSp>
        <p:nvCxnSpPr>
          <p:cNvPr id="7" name="Straight Arrow Connector 6"/>
          <p:cNvCxnSpPr/>
          <p:nvPr/>
        </p:nvCxnSpPr>
        <p:spPr>
          <a:xfrm flipH="1" flipV="1">
            <a:off x="5232372" y="1745422"/>
            <a:ext cx="2082828" cy="194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232372" y="2647419"/>
            <a:ext cx="2082828" cy="194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280456" y="3374641"/>
            <a:ext cx="2082828" cy="194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406915" y="4736385"/>
            <a:ext cx="2082828" cy="194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06915" y="5958956"/>
            <a:ext cx="2082828" cy="194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60586" y="1391479"/>
            <a:ext cx="2533664" cy="646331"/>
          </a:xfrm>
          <a:prstGeom prst="rect">
            <a:avLst/>
          </a:prstGeom>
          <a:noFill/>
        </p:spPr>
        <p:txBody>
          <a:bodyPr wrap="square" rtlCol="0">
            <a:spAutoFit/>
          </a:bodyPr>
          <a:lstStyle/>
          <a:p>
            <a:r>
              <a:rPr lang="en-CA" sz="3600" b="1" dirty="0"/>
              <a:t>H</a:t>
            </a:r>
            <a:r>
              <a:rPr lang="en-CA" sz="3600" b="1" dirty="0" smtClean="0"/>
              <a:t>eaders</a:t>
            </a:r>
            <a:endParaRPr lang="en-CA" sz="3600" b="1" dirty="0"/>
          </a:p>
        </p:txBody>
      </p:sp>
      <p:sp>
        <p:nvSpPr>
          <p:cNvPr id="16" name="TextBox 15"/>
          <p:cNvSpPr txBox="1"/>
          <p:nvPr/>
        </p:nvSpPr>
        <p:spPr>
          <a:xfrm>
            <a:off x="7960585" y="2293476"/>
            <a:ext cx="2953845" cy="646331"/>
          </a:xfrm>
          <a:prstGeom prst="rect">
            <a:avLst/>
          </a:prstGeom>
          <a:noFill/>
        </p:spPr>
        <p:txBody>
          <a:bodyPr wrap="square" rtlCol="0">
            <a:spAutoFit/>
          </a:bodyPr>
          <a:lstStyle/>
          <a:p>
            <a:r>
              <a:rPr lang="en-CA" sz="3600" b="1" dirty="0" smtClean="0"/>
              <a:t>Module Info</a:t>
            </a:r>
            <a:endParaRPr lang="en-CA" sz="3600" b="1" dirty="0"/>
          </a:p>
        </p:txBody>
      </p:sp>
      <p:sp>
        <p:nvSpPr>
          <p:cNvPr id="18" name="TextBox 17"/>
          <p:cNvSpPr txBox="1"/>
          <p:nvPr/>
        </p:nvSpPr>
        <p:spPr>
          <a:xfrm>
            <a:off x="7960586" y="4403402"/>
            <a:ext cx="3732061" cy="1077218"/>
          </a:xfrm>
          <a:prstGeom prst="rect">
            <a:avLst/>
          </a:prstGeom>
          <a:noFill/>
        </p:spPr>
        <p:txBody>
          <a:bodyPr wrap="square" rtlCol="0">
            <a:spAutoFit/>
          </a:bodyPr>
          <a:lstStyle/>
          <a:p>
            <a:r>
              <a:rPr lang="en-CA" sz="3200" b="1" dirty="0" smtClean="0"/>
              <a:t>Module Termination</a:t>
            </a:r>
          </a:p>
          <a:p>
            <a:r>
              <a:rPr lang="en-CA" sz="3200" b="1" dirty="0" smtClean="0"/>
              <a:t>Function </a:t>
            </a:r>
            <a:endParaRPr lang="en-CA" sz="3200" b="1" dirty="0"/>
          </a:p>
        </p:txBody>
      </p:sp>
      <p:sp>
        <p:nvSpPr>
          <p:cNvPr id="19" name="TextBox 18"/>
          <p:cNvSpPr txBox="1"/>
          <p:nvPr/>
        </p:nvSpPr>
        <p:spPr>
          <a:xfrm>
            <a:off x="7960585" y="3127711"/>
            <a:ext cx="3732061" cy="1077218"/>
          </a:xfrm>
          <a:prstGeom prst="rect">
            <a:avLst/>
          </a:prstGeom>
          <a:noFill/>
        </p:spPr>
        <p:txBody>
          <a:bodyPr wrap="square" rtlCol="0">
            <a:spAutoFit/>
          </a:bodyPr>
          <a:lstStyle/>
          <a:p>
            <a:r>
              <a:rPr lang="en-CA" sz="3200" b="1" dirty="0" smtClean="0"/>
              <a:t>Module Initialization</a:t>
            </a:r>
          </a:p>
          <a:p>
            <a:r>
              <a:rPr lang="en-CA" sz="3200" b="1" dirty="0" smtClean="0"/>
              <a:t>function</a:t>
            </a:r>
            <a:endParaRPr lang="en-CA" sz="3200" b="1" dirty="0"/>
          </a:p>
        </p:txBody>
      </p:sp>
      <p:sp>
        <p:nvSpPr>
          <p:cNvPr id="21" name="TextBox 20"/>
          <p:cNvSpPr txBox="1"/>
          <p:nvPr/>
        </p:nvSpPr>
        <p:spPr>
          <a:xfrm>
            <a:off x="7960586" y="5635227"/>
            <a:ext cx="3732061" cy="584775"/>
          </a:xfrm>
          <a:prstGeom prst="rect">
            <a:avLst/>
          </a:prstGeom>
          <a:noFill/>
        </p:spPr>
        <p:txBody>
          <a:bodyPr wrap="square" rtlCol="0">
            <a:spAutoFit/>
          </a:bodyPr>
          <a:lstStyle/>
          <a:p>
            <a:r>
              <a:rPr lang="en-CA" sz="3200" b="1" dirty="0" smtClean="0"/>
              <a:t>Call functions</a:t>
            </a:r>
            <a:endParaRPr lang="en-CA" sz="3200" b="1" dirty="0"/>
          </a:p>
        </p:txBody>
      </p:sp>
    </p:spTree>
    <p:extLst>
      <p:ext uri="{BB962C8B-B14F-4D97-AF65-F5344CB8AC3E}">
        <p14:creationId xmlns:p14="http://schemas.microsoft.com/office/powerpoint/2010/main" val="110146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a:t>
            </a:r>
            <a:endParaRPr lang="en-CA" dirty="0"/>
          </a:p>
        </p:txBody>
      </p:sp>
      <p:sp>
        <p:nvSpPr>
          <p:cNvPr id="3" name="Content Placeholder 2"/>
          <p:cNvSpPr>
            <a:spLocks noGrp="1"/>
          </p:cNvSpPr>
          <p:nvPr>
            <p:ph idx="1"/>
          </p:nvPr>
        </p:nvSpPr>
        <p:spPr/>
        <p:txBody>
          <a:bodyPr/>
          <a:lstStyle/>
          <a:p>
            <a:pPr marL="0" indent="0">
              <a:buNone/>
            </a:pPr>
            <a:r>
              <a:rPr lang="en-CA" dirty="0" smtClean="0"/>
              <a:t>When LKM is loaded by kernel loader, it must link and register itself with the kernel and this is accomplished by calling the macros:</a:t>
            </a:r>
          </a:p>
          <a:p>
            <a:pPr lvl="1"/>
            <a:r>
              <a:rPr lang="en-CA" dirty="0" err="1"/>
              <a:t>m</a:t>
            </a:r>
            <a:r>
              <a:rPr lang="en-CA" dirty="0" err="1" smtClean="0"/>
              <a:t>odule_init</a:t>
            </a:r>
            <a:r>
              <a:rPr lang="en-CA" dirty="0" smtClean="0"/>
              <a:t>()</a:t>
            </a:r>
          </a:p>
          <a:p>
            <a:pPr lvl="1"/>
            <a:r>
              <a:rPr lang="en-CA" dirty="0" err="1"/>
              <a:t>m</a:t>
            </a:r>
            <a:r>
              <a:rPr lang="en-CA" dirty="0" err="1" smtClean="0"/>
              <a:t>odule_exit</a:t>
            </a:r>
            <a:r>
              <a:rPr lang="en-CA" dirty="0" smtClean="0"/>
              <a:t>()</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60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Modules utilities</a:t>
            </a:r>
            <a:endParaRPr lang="en-CA" dirty="0"/>
          </a:p>
        </p:txBody>
      </p:sp>
      <p:sp>
        <p:nvSpPr>
          <p:cNvPr id="3" name="Content Placeholder 2"/>
          <p:cNvSpPr>
            <a:spLocks noGrp="1"/>
          </p:cNvSpPr>
          <p:nvPr>
            <p:ph idx="1"/>
          </p:nvPr>
        </p:nvSpPr>
        <p:spPr>
          <a:xfrm>
            <a:off x="838200" y="1514340"/>
            <a:ext cx="10515600" cy="4351338"/>
          </a:xfrm>
        </p:spPr>
        <p:txBody>
          <a:bodyPr/>
          <a:lstStyle/>
          <a:p>
            <a:r>
              <a:rPr lang="en-CA" dirty="0" err="1" smtClean="0"/>
              <a:t>lsmod</a:t>
            </a:r>
            <a:endParaRPr lang="en-CA" dirty="0" smtClean="0"/>
          </a:p>
          <a:p>
            <a:r>
              <a:rPr lang="en-CA" dirty="0" err="1"/>
              <a:t>m</a:t>
            </a:r>
            <a:r>
              <a:rPr lang="en-CA" dirty="0" err="1" smtClean="0"/>
              <a:t>odprobe</a:t>
            </a:r>
            <a:r>
              <a:rPr lang="en-CA" dirty="0" smtClean="0"/>
              <a:t>  -a  &lt;module-</a:t>
            </a:r>
            <a:r>
              <a:rPr lang="en-CA" dirty="0" err="1" smtClean="0"/>
              <a:t>name.ko</a:t>
            </a:r>
            <a:r>
              <a:rPr lang="en-CA" dirty="0" smtClean="0"/>
              <a:t>&gt;</a:t>
            </a:r>
          </a:p>
          <a:p>
            <a:r>
              <a:rPr lang="en-CA" dirty="0" err="1"/>
              <a:t>i</a:t>
            </a:r>
            <a:r>
              <a:rPr lang="en-CA" dirty="0" err="1" smtClean="0"/>
              <a:t>nsmod</a:t>
            </a:r>
            <a:r>
              <a:rPr lang="en-CA" dirty="0" smtClean="0"/>
              <a:t>  &lt;module-</a:t>
            </a:r>
            <a:r>
              <a:rPr lang="en-CA" dirty="0" err="1" smtClean="0"/>
              <a:t>name.ko</a:t>
            </a:r>
            <a:r>
              <a:rPr lang="en-CA" dirty="0" smtClean="0"/>
              <a:t>&gt;</a:t>
            </a:r>
          </a:p>
          <a:p>
            <a:r>
              <a:rPr lang="en-CA" dirty="0" err="1"/>
              <a:t>r</a:t>
            </a:r>
            <a:r>
              <a:rPr lang="en-CA" dirty="0" err="1" smtClean="0"/>
              <a:t>mmod</a:t>
            </a:r>
            <a:r>
              <a:rPr lang="en-CA" dirty="0" smtClean="0"/>
              <a:t>  &lt;module-name&gt;</a:t>
            </a:r>
          </a:p>
          <a:p>
            <a:r>
              <a:rPr lang="en-CA" dirty="0" err="1"/>
              <a:t>m</a:t>
            </a:r>
            <a:r>
              <a:rPr lang="en-CA" dirty="0" err="1" smtClean="0"/>
              <a:t>odinfo</a:t>
            </a:r>
            <a:r>
              <a:rPr lang="en-CA" dirty="0" smtClean="0"/>
              <a:t>  &lt;module-</a:t>
            </a:r>
            <a:r>
              <a:rPr lang="en-CA" dirty="0" err="1" smtClean="0"/>
              <a:t>name.ko</a:t>
            </a:r>
            <a:r>
              <a:rPr lang="en-CA" dirty="0" smtClean="0"/>
              <a:t>&gt;</a:t>
            </a:r>
          </a:p>
          <a:p>
            <a:r>
              <a:rPr lang="en-CA" dirty="0" smtClean="0"/>
              <a:t>/proc/modules –It contains module’s state and base memory address where kernel module was loaded</a:t>
            </a:r>
          </a:p>
          <a:p>
            <a:r>
              <a:rPr lang="en-CA" dirty="0"/>
              <a:t>t</a:t>
            </a:r>
            <a:r>
              <a:rPr lang="en-CA" dirty="0" smtClean="0"/>
              <a:t>ail  -f  /</a:t>
            </a:r>
            <a:r>
              <a:rPr lang="en-CA" dirty="0" err="1" smtClean="0"/>
              <a:t>var</a:t>
            </a:r>
            <a:r>
              <a:rPr lang="en-CA" dirty="0" smtClean="0"/>
              <a:t>/log/kern.log  -It monitors kernel log</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215029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 management </a:t>
            </a:r>
            <a:endParaRPr lang="en-CA" dirty="0"/>
          </a:p>
        </p:txBody>
      </p:sp>
      <p:sp>
        <p:nvSpPr>
          <p:cNvPr id="3" name="Content Placeholder 2"/>
          <p:cNvSpPr>
            <a:spLocks noGrp="1"/>
          </p:cNvSpPr>
          <p:nvPr>
            <p:ph idx="1"/>
          </p:nvPr>
        </p:nvSpPr>
        <p:spPr>
          <a:xfrm>
            <a:off x="702012" y="1690688"/>
            <a:ext cx="10873903" cy="4351338"/>
          </a:xfrm>
        </p:spPr>
        <p:txBody>
          <a:bodyPr>
            <a:normAutofit/>
          </a:bodyPr>
          <a:lstStyle/>
          <a:p>
            <a:r>
              <a:rPr lang="en-CA" sz="2400" dirty="0" smtClean="0"/>
              <a:t>Most newer Linux distributions use </a:t>
            </a:r>
            <a:r>
              <a:rPr lang="en-CA" sz="2400" dirty="0" err="1" smtClean="0"/>
              <a:t>modprobe</a:t>
            </a:r>
            <a:r>
              <a:rPr lang="en-CA" sz="2400" dirty="0" smtClean="0"/>
              <a:t> for LKM management</a:t>
            </a:r>
          </a:p>
          <a:p>
            <a:pPr marL="0" indent="0">
              <a:buNone/>
            </a:pPr>
            <a:r>
              <a:rPr lang="en-CA" sz="2400" b="1" dirty="0" smtClean="0"/>
              <a:t>  </a:t>
            </a:r>
            <a:r>
              <a:rPr lang="en-CA" sz="2400" dirty="0" err="1" smtClean="0">
                <a:solidFill>
                  <a:srgbClr val="FF0000"/>
                </a:solidFill>
              </a:rPr>
              <a:t>modprobe</a:t>
            </a:r>
            <a:r>
              <a:rPr lang="en-CA" sz="2400" dirty="0" smtClean="0">
                <a:solidFill>
                  <a:srgbClr val="FF0000"/>
                </a:solidFill>
              </a:rPr>
              <a:t>  -a &lt;module-name&gt;</a:t>
            </a:r>
          </a:p>
          <a:p>
            <a:pPr marL="0" indent="0">
              <a:buNone/>
            </a:pPr>
            <a:r>
              <a:rPr lang="en-CA" sz="2400" dirty="0" smtClean="0">
                <a:solidFill>
                  <a:srgbClr val="FF0000"/>
                </a:solidFill>
              </a:rPr>
              <a:t>  </a:t>
            </a:r>
            <a:r>
              <a:rPr lang="en-CA" sz="2400" dirty="0" err="1" smtClean="0">
                <a:solidFill>
                  <a:srgbClr val="FF0000"/>
                </a:solidFill>
              </a:rPr>
              <a:t>modprobe</a:t>
            </a:r>
            <a:r>
              <a:rPr lang="en-CA" sz="2400" dirty="0" smtClean="0">
                <a:solidFill>
                  <a:srgbClr val="FF0000"/>
                </a:solidFill>
              </a:rPr>
              <a:t>  -r </a:t>
            </a:r>
            <a:r>
              <a:rPr lang="en-CA" sz="2400" dirty="0">
                <a:solidFill>
                  <a:srgbClr val="FF0000"/>
                </a:solidFill>
              </a:rPr>
              <a:t>&lt;</a:t>
            </a:r>
            <a:r>
              <a:rPr lang="en-CA" sz="2400" dirty="0" smtClean="0">
                <a:solidFill>
                  <a:srgbClr val="FF0000"/>
                </a:solidFill>
              </a:rPr>
              <a:t>module to be removed&gt;</a:t>
            </a:r>
            <a:endParaRPr lang="en-CA" sz="2400" dirty="0">
              <a:solidFill>
                <a:srgbClr val="FF0000"/>
              </a:solidFill>
            </a:endParaRPr>
          </a:p>
          <a:p>
            <a:pPr marL="0" indent="0">
              <a:buNone/>
            </a:pPr>
            <a:r>
              <a:rPr lang="en-CA" sz="2400" dirty="0"/>
              <a:t> </a:t>
            </a:r>
          </a:p>
          <a:p>
            <a:r>
              <a:rPr lang="en-CA" sz="2400" dirty="0" smtClean="0"/>
              <a:t>An advantage of </a:t>
            </a:r>
            <a:r>
              <a:rPr lang="en-CA" sz="2400" dirty="0" err="1" smtClean="0"/>
              <a:t>modprobe</a:t>
            </a:r>
            <a:r>
              <a:rPr lang="en-CA" sz="2400" dirty="0" smtClean="0"/>
              <a:t> is that understands dependencies</a:t>
            </a:r>
            <a:r>
              <a:rPr lang="en-CA" sz="2400" dirty="0"/>
              <a:t>, options, and installation and </a:t>
            </a:r>
            <a:r>
              <a:rPr lang="en-CA" sz="2400" dirty="0" smtClean="0"/>
              <a:t>removal procedures for kernel </a:t>
            </a:r>
            <a:r>
              <a:rPr lang="en-CA" sz="2400" dirty="0"/>
              <a:t>modules</a:t>
            </a:r>
            <a:r>
              <a:rPr lang="en-CA" sz="2400" dirty="0" smtClean="0"/>
              <a:t>.</a:t>
            </a:r>
          </a:p>
          <a:p>
            <a:pPr marL="0" indent="0">
              <a:buNone/>
            </a:pPr>
            <a:r>
              <a:rPr lang="en-CA" sz="2400" dirty="0"/>
              <a:t> </a:t>
            </a:r>
            <a:r>
              <a:rPr lang="en-CA" sz="2400" dirty="0" smtClean="0"/>
              <a:t>  </a:t>
            </a:r>
            <a:r>
              <a:rPr lang="en-CA" sz="2400" b="1" dirty="0" smtClean="0">
                <a:solidFill>
                  <a:srgbClr val="FF0000"/>
                </a:solidFill>
              </a:rPr>
              <a:t>/</a:t>
            </a:r>
            <a:r>
              <a:rPr lang="en-CA" sz="2400" b="1" dirty="0" err="1" smtClean="0">
                <a:solidFill>
                  <a:srgbClr val="FF0000"/>
                </a:solidFill>
              </a:rPr>
              <a:t>etc</a:t>
            </a:r>
            <a:r>
              <a:rPr lang="en-CA" sz="2400" b="1" dirty="0" smtClean="0">
                <a:solidFill>
                  <a:srgbClr val="FF0000"/>
                </a:solidFill>
              </a:rPr>
              <a:t>/</a:t>
            </a:r>
            <a:r>
              <a:rPr lang="en-CA" sz="2400" b="1" dirty="0" err="1" smtClean="0">
                <a:solidFill>
                  <a:srgbClr val="FF0000"/>
                </a:solidFill>
              </a:rPr>
              <a:t>modprobe.d</a:t>
            </a:r>
            <a:r>
              <a:rPr lang="en-CA" sz="2400" b="1" dirty="0">
                <a:solidFill>
                  <a:srgbClr val="FF0000"/>
                </a:solidFill>
              </a:rPr>
              <a:t> </a:t>
            </a:r>
            <a:r>
              <a:rPr lang="en-CA" sz="2400" b="1" dirty="0" smtClean="0">
                <a:solidFill>
                  <a:srgbClr val="FF0000"/>
                </a:solidFill>
              </a:rPr>
              <a:t>    </a:t>
            </a:r>
            <a:r>
              <a:rPr lang="en-CA" sz="2400" dirty="0" smtClean="0"/>
              <a:t>-contains configurations files for installed </a:t>
            </a:r>
          </a:p>
          <a:p>
            <a:pPr marL="0" indent="0">
              <a:buNone/>
            </a:pPr>
            <a:r>
              <a:rPr lang="en-CA" sz="2400" dirty="0"/>
              <a:t> </a:t>
            </a:r>
            <a:r>
              <a:rPr lang="en-CA" sz="2400" dirty="0" smtClean="0"/>
              <a:t>                                modules</a:t>
            </a:r>
            <a:endParaRPr lang="en-CA" sz="2400" dirty="0"/>
          </a:p>
          <a:p>
            <a:endParaRPr lang="en-CA" sz="2400"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949007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Printk</a:t>
            </a:r>
            <a:r>
              <a:rPr lang="en-CA" dirty="0" smtClean="0"/>
              <a:t>()  function</a:t>
            </a:r>
            <a:endParaRPr lang="en-CA" dirty="0"/>
          </a:p>
        </p:txBody>
      </p:sp>
      <p:sp>
        <p:nvSpPr>
          <p:cNvPr id="3" name="Content Placeholder 2"/>
          <p:cNvSpPr>
            <a:spLocks noGrp="1"/>
          </p:cNvSpPr>
          <p:nvPr>
            <p:ph idx="1"/>
          </p:nvPr>
        </p:nvSpPr>
        <p:spPr/>
        <p:txBody>
          <a:bodyPr>
            <a:normAutofit/>
          </a:bodyPr>
          <a:lstStyle/>
          <a:p>
            <a:r>
              <a:rPr lang="en-CA" dirty="0" err="1" smtClean="0"/>
              <a:t>Printk</a:t>
            </a:r>
            <a:r>
              <a:rPr lang="en-CA" dirty="0" smtClean="0"/>
              <a:t>()  function can be used to  display kernel message in user space. It prints message to console log.</a:t>
            </a:r>
          </a:p>
          <a:p>
            <a:r>
              <a:rPr lang="en-CA" dirty="0" err="1" smtClean="0"/>
              <a:t>Printk</a:t>
            </a:r>
            <a:r>
              <a:rPr lang="en-CA" dirty="0" smtClean="0"/>
              <a:t>() message can be transfer with log-level(error level) and the levels can be coded as symbolic constants: KERN_ALERT, KERN_INFO, KERN_DEBUG, KER_ERR, KERN_WARNING</a:t>
            </a:r>
          </a:p>
          <a:p>
            <a:r>
              <a:rPr lang="en-CA" dirty="0" smtClean="0"/>
              <a:t>These levels are use by the system to feed kernel message to console, log files, </a:t>
            </a:r>
            <a:r>
              <a:rPr lang="en-CA" dirty="0" err="1" smtClean="0"/>
              <a:t>dmseg</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54296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Printk</a:t>
            </a:r>
            <a:r>
              <a:rPr lang="en-CA" dirty="0" smtClean="0"/>
              <a:t>()</a:t>
            </a:r>
            <a:endParaRPr lang="en-CA" dirty="0"/>
          </a:p>
        </p:txBody>
      </p:sp>
      <p:sp>
        <p:nvSpPr>
          <p:cNvPr id="5" name="Content Placeholder 4"/>
          <p:cNvSpPr>
            <a:spLocks noGrp="1"/>
          </p:cNvSpPr>
          <p:nvPr>
            <p:ph idx="1"/>
          </p:nvPr>
        </p:nvSpPr>
        <p:spPr>
          <a:xfrm>
            <a:off x="838200" y="1726424"/>
            <a:ext cx="10515600" cy="4351338"/>
          </a:xfrm>
        </p:spPr>
        <p:txBody>
          <a:bodyPr/>
          <a:lstStyle/>
          <a:p>
            <a:r>
              <a:rPr lang="en-CA" dirty="0" smtClean="0"/>
              <a:t>This function is defined in &lt;</a:t>
            </a:r>
            <a:r>
              <a:rPr lang="en-CA" dirty="0" err="1" smtClean="0"/>
              <a:t>linux</a:t>
            </a:r>
            <a:r>
              <a:rPr lang="en-CA" dirty="0" smtClean="0"/>
              <a:t>/</a:t>
            </a:r>
            <a:r>
              <a:rPr lang="en-CA" dirty="0" err="1" smtClean="0"/>
              <a:t>kernel.h</a:t>
            </a:r>
            <a:r>
              <a:rPr lang="en-CA" dirty="0" smtClean="0"/>
              <a:t>&gt; header</a:t>
            </a:r>
          </a:p>
          <a:p>
            <a:endParaRPr lang="en-CA" dirty="0" smtClean="0"/>
          </a:p>
          <a:p>
            <a:pPr marL="0" indent="0">
              <a:buNone/>
            </a:pPr>
            <a:r>
              <a:rPr lang="en-CA" dirty="0"/>
              <a:t>   </a:t>
            </a:r>
            <a:r>
              <a:rPr lang="en-CA" dirty="0" err="1"/>
              <a:t>int</a:t>
            </a:r>
            <a:r>
              <a:rPr lang="en-CA" dirty="0"/>
              <a:t> </a:t>
            </a:r>
            <a:r>
              <a:rPr lang="en-CA" dirty="0" err="1"/>
              <a:t>printk</a:t>
            </a:r>
            <a:r>
              <a:rPr lang="en-CA" dirty="0"/>
              <a:t>(</a:t>
            </a:r>
            <a:r>
              <a:rPr lang="en-CA" dirty="0" err="1"/>
              <a:t>const</a:t>
            </a:r>
            <a:r>
              <a:rPr lang="en-CA" dirty="0"/>
              <a:t> char *</a:t>
            </a:r>
            <a:r>
              <a:rPr lang="en-CA" dirty="0" err="1"/>
              <a:t>fmt</a:t>
            </a:r>
            <a:r>
              <a:rPr lang="en-CA" dirty="0"/>
              <a:t>, </a:t>
            </a:r>
            <a:r>
              <a:rPr lang="en-CA" dirty="0" smtClean="0"/>
              <a:t>...);</a:t>
            </a:r>
          </a:p>
          <a:p>
            <a:pPr marL="0" indent="0">
              <a:buNone/>
            </a:pPr>
            <a:r>
              <a:rPr lang="en-CA" dirty="0" smtClean="0">
                <a:solidFill>
                  <a:srgbClr val="FF0000"/>
                </a:solidFill>
              </a:rPr>
              <a:t>   </a:t>
            </a:r>
            <a:r>
              <a:rPr lang="en-CA" dirty="0" err="1" smtClean="0">
                <a:solidFill>
                  <a:srgbClr val="FF0000"/>
                </a:solidFill>
              </a:rPr>
              <a:t>int</a:t>
            </a:r>
            <a:r>
              <a:rPr lang="en-CA" dirty="0" smtClean="0">
                <a:solidFill>
                  <a:srgbClr val="FF0000"/>
                </a:solidFill>
              </a:rPr>
              <a:t> </a:t>
            </a:r>
            <a:r>
              <a:rPr lang="en-CA" dirty="0" err="1" smtClean="0">
                <a:solidFill>
                  <a:srgbClr val="0070C0"/>
                </a:solidFill>
              </a:rPr>
              <a:t>printk</a:t>
            </a:r>
            <a:r>
              <a:rPr lang="en-CA" dirty="0" smtClean="0"/>
              <a:t>( </a:t>
            </a:r>
            <a:r>
              <a:rPr lang="en-CA" dirty="0" smtClean="0">
                <a:solidFill>
                  <a:srgbClr val="00B050"/>
                </a:solidFill>
              </a:rPr>
              <a:t>KERN_INFO</a:t>
            </a:r>
            <a:r>
              <a:rPr lang="en-CA" dirty="0" smtClean="0"/>
              <a:t> “message to display\n”);</a:t>
            </a:r>
          </a:p>
          <a:p>
            <a:pPr marL="0" indent="0">
              <a:buNone/>
            </a:pPr>
            <a:endParaRPr lang="en-CA" dirty="0"/>
          </a:p>
          <a:p>
            <a:r>
              <a:rPr lang="en-CA" dirty="0"/>
              <a:t>   </a:t>
            </a:r>
            <a:r>
              <a:rPr lang="en-CA" dirty="0" smtClean="0">
                <a:hlinkClick r:id="rId3"/>
              </a:rPr>
              <a:t>https</a:t>
            </a:r>
            <a:r>
              <a:rPr lang="en-CA" dirty="0">
                <a:hlinkClick r:id="rId3"/>
              </a:rPr>
              <a:t>://</a:t>
            </a:r>
            <a:r>
              <a:rPr lang="en-CA" dirty="0" smtClean="0">
                <a:hlinkClick r:id="rId3"/>
              </a:rPr>
              <a:t>en.wikipedia.org/wiki/Printk</a:t>
            </a:r>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238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Kernel Mode Drivers and Modules</a:t>
            </a:r>
            <a:endParaRPr lang="en-CA" dirty="0"/>
          </a:p>
        </p:txBody>
      </p:sp>
      <p:sp>
        <p:nvSpPr>
          <p:cNvPr id="3" name="Content Placeholder 2"/>
          <p:cNvSpPr>
            <a:spLocks noGrp="1"/>
          </p:cNvSpPr>
          <p:nvPr>
            <p:ph sz="quarter" idx="10"/>
          </p:nvPr>
        </p:nvSpPr>
        <p:spPr/>
        <p:txBody>
          <a:bodyPr/>
          <a:lstStyle/>
          <a:p>
            <a:r>
              <a:rPr lang="en-CA" sz="2600" dirty="0"/>
              <a:t>Easiest way to get code into kernel space</a:t>
            </a:r>
          </a:p>
          <a:p>
            <a:pPr lvl="1"/>
            <a:r>
              <a:rPr lang="en-CA" sz="2200" dirty="0"/>
              <a:t>In Windows, this is a device driver</a:t>
            </a:r>
          </a:p>
          <a:p>
            <a:pPr lvl="1"/>
            <a:r>
              <a:rPr lang="en-CA" sz="2200" dirty="0"/>
              <a:t>Executes with operating system privileges</a:t>
            </a:r>
          </a:p>
          <a:p>
            <a:pPr lvl="1"/>
            <a:r>
              <a:rPr lang="en-CA" sz="2200" dirty="0"/>
              <a:t>Can intercept and subvert all trusted operating system operations</a:t>
            </a:r>
          </a:p>
          <a:p>
            <a:pPr marL="342900" lvl="1" indent="0">
              <a:buNone/>
            </a:pPr>
            <a:endParaRPr lang="en-CA" sz="2200" dirty="0"/>
          </a:p>
          <a:p>
            <a:r>
              <a:rPr lang="en-CA" sz="2600" dirty="0"/>
              <a:t>Hard to develop properly</a:t>
            </a:r>
          </a:p>
          <a:p>
            <a:pPr lvl="1"/>
            <a:r>
              <a:rPr lang="en-CA" sz="2200" dirty="0"/>
              <a:t>Complex</a:t>
            </a:r>
          </a:p>
          <a:p>
            <a:pPr lvl="1"/>
            <a:r>
              <a:rPr lang="en-CA" sz="2200" dirty="0"/>
              <a:t>Bugs = problems (e.g., </a:t>
            </a:r>
            <a:r>
              <a:rPr lang="en-CA" sz="2200" dirty="0" err="1"/>
              <a:t>BSoD</a:t>
            </a:r>
            <a:r>
              <a:rPr lang="en-CA" sz="2200" dirty="0"/>
              <a:t>), which lead to detection</a:t>
            </a:r>
          </a:p>
        </p:txBody>
      </p:sp>
    </p:spTree>
    <p:custDataLst>
      <p:tags r:id="rId1"/>
    </p:custDataLst>
    <p:extLst>
      <p:ext uri="{BB962C8B-B14F-4D97-AF65-F5344CB8AC3E}">
        <p14:creationId xmlns:p14="http://schemas.microsoft.com/office/powerpoint/2010/main" val="50291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 and Device Drivers</a:t>
            </a:r>
            <a:endParaRPr lang="en-CA" dirty="0"/>
          </a:p>
        </p:txBody>
      </p:sp>
      <p:sp>
        <p:nvSpPr>
          <p:cNvPr id="3" name="Content Placeholder 2"/>
          <p:cNvSpPr>
            <a:spLocks noGrp="1"/>
          </p:cNvSpPr>
          <p:nvPr>
            <p:ph idx="1"/>
          </p:nvPr>
        </p:nvSpPr>
        <p:spPr>
          <a:xfrm>
            <a:off x="838200" y="1536970"/>
            <a:ext cx="10515600" cy="4639993"/>
          </a:xfrm>
        </p:spPr>
        <p:txBody>
          <a:bodyPr>
            <a:normAutofit fontScale="92500" lnSpcReduction="20000"/>
          </a:bodyPr>
          <a:lstStyle/>
          <a:p>
            <a:r>
              <a:rPr lang="en-CA" dirty="0" smtClean="0"/>
              <a:t>LKMs are used for device drivers. </a:t>
            </a:r>
          </a:p>
          <a:p>
            <a:r>
              <a:rPr lang="en-CA" dirty="0" smtClean="0"/>
              <a:t>In </a:t>
            </a:r>
            <a:r>
              <a:rPr lang="en-CA" dirty="0" err="1" smtClean="0"/>
              <a:t>linux</a:t>
            </a:r>
            <a:r>
              <a:rPr lang="en-CA" dirty="0" smtClean="0"/>
              <a:t> devices are treated as files and are located in </a:t>
            </a:r>
            <a:r>
              <a:rPr lang="en-CA" dirty="0" smtClean="0">
                <a:solidFill>
                  <a:srgbClr val="FF0000"/>
                </a:solidFill>
              </a:rPr>
              <a:t>/dev </a:t>
            </a:r>
            <a:r>
              <a:rPr lang="en-CA" dirty="0" smtClean="0"/>
              <a:t>directory</a:t>
            </a:r>
          </a:p>
          <a:p>
            <a:r>
              <a:rPr lang="en-CA" dirty="0" smtClean="0"/>
              <a:t>Linux devices are classified into:</a:t>
            </a:r>
          </a:p>
          <a:p>
            <a:pPr lvl="1"/>
            <a:r>
              <a:rPr lang="en-CA" dirty="0" smtClean="0"/>
              <a:t>Character device – raw device</a:t>
            </a:r>
          </a:p>
          <a:p>
            <a:pPr lvl="1"/>
            <a:r>
              <a:rPr lang="en-CA" dirty="0" smtClean="0"/>
              <a:t>Block Device – Device with File system (blocks)</a:t>
            </a:r>
          </a:p>
          <a:p>
            <a:r>
              <a:rPr lang="en-CA" dirty="0" smtClean="0"/>
              <a:t>System calls: open() , read(), write() close(), </a:t>
            </a:r>
            <a:r>
              <a:rPr lang="en-CA" dirty="0" err="1" smtClean="0"/>
              <a:t>lseek</a:t>
            </a:r>
            <a:r>
              <a:rPr lang="en-CA" dirty="0" smtClean="0"/>
              <a:t>() are </a:t>
            </a:r>
            <a:r>
              <a:rPr lang="en-CA" dirty="0"/>
              <a:t>redirected by the operating system to the device driver associated with the physical device</a:t>
            </a:r>
            <a:r>
              <a:rPr lang="en-CA" dirty="0" smtClean="0"/>
              <a:t>.</a:t>
            </a:r>
          </a:p>
          <a:p>
            <a:r>
              <a:rPr lang="en-CA" dirty="0" smtClean="0"/>
              <a:t>Character device’s system calls  communicate directly with device driver  </a:t>
            </a:r>
          </a:p>
          <a:p>
            <a:r>
              <a:rPr lang="en-CA" dirty="0" smtClean="0"/>
              <a:t>The </a:t>
            </a:r>
            <a:r>
              <a:rPr lang="en-CA" dirty="0"/>
              <a:t>device driver is a kernel component (</a:t>
            </a:r>
            <a:r>
              <a:rPr lang="en-CA" dirty="0">
                <a:solidFill>
                  <a:srgbClr val="FF0000"/>
                </a:solidFill>
              </a:rPr>
              <a:t>usually a </a:t>
            </a:r>
            <a:r>
              <a:rPr lang="en-CA" dirty="0" smtClean="0">
                <a:solidFill>
                  <a:srgbClr val="FF0000"/>
                </a:solidFill>
              </a:rPr>
              <a:t>kernel module</a:t>
            </a:r>
            <a:r>
              <a:rPr lang="en-CA" dirty="0"/>
              <a:t>) that interacts with a hardware device.</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506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Device Driver Major and Minor number</a:t>
            </a:r>
            <a:endParaRPr lang="en-CA" sz="4000" dirty="0"/>
          </a:p>
        </p:txBody>
      </p:sp>
      <p:sp>
        <p:nvSpPr>
          <p:cNvPr id="3" name="Content Placeholder 2"/>
          <p:cNvSpPr>
            <a:spLocks noGrp="1"/>
          </p:cNvSpPr>
          <p:nvPr>
            <p:ph idx="1"/>
          </p:nvPr>
        </p:nvSpPr>
        <p:spPr/>
        <p:txBody>
          <a:bodyPr>
            <a:normAutofit fontScale="92500" lnSpcReduction="20000"/>
          </a:bodyPr>
          <a:lstStyle/>
          <a:p>
            <a:r>
              <a:rPr lang="en-US" altLang="en-US" dirty="0"/>
              <a:t>Unix has a mount table that associates prefixes of path names with specific device names. When Unix looks up the name in the file system directory structures, it finds the &lt;</a:t>
            </a:r>
            <a:r>
              <a:rPr lang="en-US" altLang="en-US" dirty="0" err="1"/>
              <a:t>major,minor</a:t>
            </a:r>
            <a:r>
              <a:rPr lang="en-US" altLang="en-US" dirty="0"/>
              <a:t>&gt; device number.</a:t>
            </a:r>
          </a:p>
          <a:p>
            <a:r>
              <a:rPr lang="en-US" altLang="en-US" dirty="0">
                <a:solidFill>
                  <a:srgbClr val="FF0000"/>
                </a:solidFill>
              </a:rPr>
              <a:t>The major device number </a:t>
            </a:r>
            <a:r>
              <a:rPr lang="en-US" altLang="en-US" dirty="0"/>
              <a:t>identifies a device driver that should be </a:t>
            </a:r>
            <a:r>
              <a:rPr lang="en-US" altLang="en-US" dirty="0" smtClean="0"/>
              <a:t>called </a:t>
            </a:r>
            <a:r>
              <a:rPr lang="en-US" altLang="en-US" dirty="0"/>
              <a:t>to handle I/O to this device. </a:t>
            </a:r>
          </a:p>
          <a:p>
            <a:r>
              <a:rPr lang="en-US" altLang="en-US" dirty="0">
                <a:solidFill>
                  <a:srgbClr val="FF0000"/>
                </a:solidFill>
              </a:rPr>
              <a:t>The minor device number </a:t>
            </a:r>
            <a:r>
              <a:rPr lang="en-US" altLang="en-US" dirty="0"/>
              <a:t>is passed to the device driver to index into the device table. The respective device-table entry provides the port address or the memory-mapped address of the device controller</a:t>
            </a:r>
          </a:p>
          <a:p>
            <a:r>
              <a:rPr lang="en-CA" dirty="0" smtClean="0"/>
              <a:t>To verify devices’ major and minor numbers access </a:t>
            </a:r>
          </a:p>
          <a:p>
            <a:pPr marL="0" indent="0">
              <a:buNone/>
            </a:pPr>
            <a:r>
              <a:rPr lang="en-CA" dirty="0" smtClean="0"/>
              <a:t>  </a:t>
            </a:r>
            <a:r>
              <a:rPr lang="en-CA" i="1" dirty="0" smtClean="0">
                <a:solidFill>
                  <a:srgbClr val="FF0000"/>
                </a:solidFill>
              </a:rPr>
              <a:t>ls –l  /dev </a:t>
            </a:r>
            <a:r>
              <a:rPr lang="en-CA" dirty="0" smtClean="0"/>
              <a:t>directory.  </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775277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  major and minor number</a:t>
            </a:r>
            <a:endParaRPr lang="en-CA" dirty="0"/>
          </a:p>
        </p:txBody>
      </p:sp>
      <p:sp>
        <p:nvSpPr>
          <p:cNvPr id="4" name="Footer Placeholder 3"/>
          <p:cNvSpPr>
            <a:spLocks noGrp="1"/>
          </p:cNvSpPr>
          <p:nvPr>
            <p:ph type="ftr" sz="quarter" idx="11"/>
          </p:nvPr>
        </p:nvSpPr>
        <p:spPr>
          <a:xfrm>
            <a:off x="5481927" y="6457964"/>
            <a:ext cx="5067328" cy="365125"/>
          </a:xfrm>
        </p:spPr>
        <p:txBody>
          <a:bodyPr/>
          <a:lstStyle/>
          <a:p>
            <a:r>
              <a:rPr lang="en-US" smtClean="0"/>
              <a:t>ITSC304 Operating Systems Exploitation.</a:t>
            </a:r>
            <a:endParaRPr lang="en-US"/>
          </a:p>
        </p:txBody>
      </p:sp>
      <p:sp>
        <p:nvSpPr>
          <p:cNvPr id="6" name="TextBox 5"/>
          <p:cNvSpPr txBox="1"/>
          <p:nvPr/>
        </p:nvSpPr>
        <p:spPr>
          <a:xfrm>
            <a:off x="3101053" y="5815284"/>
            <a:ext cx="958917" cy="461665"/>
          </a:xfrm>
          <a:prstGeom prst="rect">
            <a:avLst/>
          </a:prstGeom>
          <a:noFill/>
        </p:spPr>
        <p:txBody>
          <a:bodyPr wrap="none" rtlCol="0">
            <a:spAutoFit/>
          </a:bodyPr>
          <a:lstStyle/>
          <a:p>
            <a:r>
              <a:rPr lang="en-CA" sz="2400" b="1" dirty="0" smtClean="0">
                <a:solidFill>
                  <a:srgbClr val="FF0000"/>
                </a:solidFill>
              </a:rPr>
              <a:t>Major</a:t>
            </a:r>
            <a:endParaRPr lang="en-CA" sz="2400" b="1" dirty="0">
              <a:solidFill>
                <a:srgbClr val="FF0000"/>
              </a:solidFill>
            </a:endParaRPr>
          </a:p>
        </p:txBody>
      </p:sp>
      <p:sp>
        <p:nvSpPr>
          <p:cNvPr id="8" name="TextBox 7"/>
          <p:cNvSpPr txBox="1"/>
          <p:nvPr/>
        </p:nvSpPr>
        <p:spPr>
          <a:xfrm>
            <a:off x="4019637" y="5826403"/>
            <a:ext cx="968535" cy="461665"/>
          </a:xfrm>
          <a:prstGeom prst="rect">
            <a:avLst/>
          </a:prstGeom>
          <a:noFill/>
        </p:spPr>
        <p:txBody>
          <a:bodyPr wrap="none" rtlCol="0">
            <a:spAutoFit/>
          </a:bodyPr>
          <a:lstStyle/>
          <a:p>
            <a:r>
              <a:rPr lang="en-CA" sz="2400" b="1" dirty="0" smtClean="0">
                <a:solidFill>
                  <a:srgbClr val="002060"/>
                </a:solidFill>
              </a:rPr>
              <a:t>Minor</a:t>
            </a:r>
            <a:endParaRPr lang="en-CA" sz="2400" b="1" dirty="0">
              <a:solidFill>
                <a:srgbClr val="002060"/>
              </a:solidFill>
            </a:endParaRPr>
          </a:p>
        </p:txBody>
      </p:sp>
      <p:pic>
        <p:nvPicPr>
          <p:cNvPr id="9" name="Picture 8"/>
          <p:cNvPicPr>
            <a:picLocks noChangeAspect="1"/>
          </p:cNvPicPr>
          <p:nvPr/>
        </p:nvPicPr>
        <p:blipFill>
          <a:blip r:embed="rId2"/>
          <a:stretch>
            <a:fillRect/>
          </a:stretch>
        </p:blipFill>
        <p:spPr>
          <a:xfrm>
            <a:off x="992220" y="1379729"/>
            <a:ext cx="7023371" cy="4529445"/>
          </a:xfrm>
          <a:prstGeom prst="rect">
            <a:avLst/>
          </a:prstGeom>
        </p:spPr>
      </p:pic>
    </p:spTree>
    <p:extLst>
      <p:ext uri="{BB962C8B-B14F-4D97-AF65-F5344CB8AC3E}">
        <p14:creationId xmlns:p14="http://schemas.microsoft.com/office/powerpoint/2010/main" val="31768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Loadable Kernel Module -LKM</a:t>
            </a:r>
            <a:endParaRPr lang="en-CA" dirty="0"/>
          </a:p>
        </p:txBody>
      </p:sp>
      <p:sp>
        <p:nvSpPr>
          <p:cNvPr id="3" name="Content Placeholder 2"/>
          <p:cNvSpPr>
            <a:spLocks noGrp="1"/>
          </p:cNvSpPr>
          <p:nvPr>
            <p:ph idx="1"/>
          </p:nvPr>
        </p:nvSpPr>
        <p:spPr>
          <a:xfrm>
            <a:off x="838200" y="1687513"/>
            <a:ext cx="10515600" cy="4351338"/>
          </a:xfrm>
        </p:spPr>
        <p:txBody>
          <a:bodyPr>
            <a:normAutofit/>
          </a:bodyPr>
          <a:lstStyle/>
          <a:p>
            <a:r>
              <a:rPr lang="en-CA" dirty="0" smtClean="0"/>
              <a:t>Linux kernel is monolithic that allows to load kernel modules (LKM)during kernel configuration or after kernel compilation. </a:t>
            </a:r>
          </a:p>
          <a:p>
            <a:r>
              <a:rPr lang="en-CA" dirty="0" smtClean="0"/>
              <a:t>These modules can be added or removed from the kernel.</a:t>
            </a:r>
          </a:p>
          <a:p>
            <a:r>
              <a:rPr lang="en-CA" dirty="0" smtClean="0"/>
              <a:t>When new device or file system drivers are required by the system, these drivers need to be part of the kernel for the device or file system to function.</a:t>
            </a:r>
          </a:p>
          <a:p>
            <a:r>
              <a:rPr lang="en-CA" dirty="0" smtClean="0"/>
              <a:t>For some systems, to add a driver, you have to rebuild and recompile the entire kernel.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830234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Create a Character Device Driver LKM</a:t>
            </a:r>
            <a:endParaRPr lang="en-CA" sz="4000" dirty="0"/>
          </a:p>
        </p:txBody>
      </p:sp>
      <p:sp>
        <p:nvSpPr>
          <p:cNvPr id="3" name="Content Placeholder 2"/>
          <p:cNvSpPr>
            <a:spLocks noGrp="1"/>
          </p:cNvSpPr>
          <p:nvPr>
            <p:ph idx="1"/>
          </p:nvPr>
        </p:nvSpPr>
        <p:spPr>
          <a:xfrm>
            <a:off x="838200" y="1514340"/>
            <a:ext cx="10515600" cy="4594630"/>
          </a:xfrm>
        </p:spPr>
        <p:txBody>
          <a:bodyPr>
            <a:normAutofit fontScale="92500" lnSpcReduction="10000"/>
          </a:bodyPr>
          <a:lstStyle/>
          <a:p>
            <a:pPr marL="514350" indent="-514350">
              <a:buFont typeface="+mj-lt"/>
              <a:buAutoNum type="arabicPeriod"/>
            </a:pPr>
            <a:r>
              <a:rPr lang="en-CA" dirty="0" smtClean="0"/>
              <a:t>Define headers</a:t>
            </a:r>
          </a:p>
          <a:p>
            <a:pPr marL="514350" indent="-514350">
              <a:buFont typeface="+mj-lt"/>
              <a:buAutoNum type="arabicPeriod"/>
            </a:pPr>
            <a:r>
              <a:rPr lang="en-CA" dirty="0" smtClean="0"/>
              <a:t>Provide module info using macros</a:t>
            </a:r>
          </a:p>
          <a:p>
            <a:pPr marL="514350" indent="-514350">
              <a:buFont typeface="+mj-lt"/>
              <a:buAutoNum type="arabicPeriod"/>
            </a:pPr>
            <a:r>
              <a:rPr lang="en-CA" dirty="0" smtClean="0"/>
              <a:t>Create static LKM initialization function </a:t>
            </a:r>
            <a:r>
              <a:rPr lang="en-CA" dirty="0" smtClean="0">
                <a:solidFill>
                  <a:srgbClr val="FF0000"/>
                </a:solidFill>
              </a:rPr>
              <a:t>__</a:t>
            </a:r>
            <a:r>
              <a:rPr lang="en-CA" dirty="0" err="1" smtClean="0">
                <a:solidFill>
                  <a:srgbClr val="FF0000"/>
                </a:solidFill>
              </a:rPr>
              <a:t>init</a:t>
            </a:r>
            <a:r>
              <a:rPr lang="en-CA" dirty="0" smtClean="0">
                <a:solidFill>
                  <a:srgbClr val="FF0000"/>
                </a:solidFill>
              </a:rPr>
              <a:t>()</a:t>
            </a:r>
            <a:r>
              <a:rPr lang="en-CA" dirty="0" smtClean="0"/>
              <a:t> to:</a:t>
            </a:r>
          </a:p>
          <a:p>
            <a:pPr marL="914400" lvl="1" indent="-457200">
              <a:buFont typeface="+mj-lt"/>
              <a:buAutoNum type="arabicPeriod"/>
            </a:pPr>
            <a:r>
              <a:rPr lang="en-CA" dirty="0" smtClean="0"/>
              <a:t>Allocate major number to the device</a:t>
            </a:r>
          </a:p>
          <a:p>
            <a:pPr marL="914400" lvl="1" indent="-457200">
              <a:buFont typeface="+mj-lt"/>
              <a:buAutoNum type="arabicPeriod"/>
            </a:pPr>
            <a:r>
              <a:rPr lang="en-CA" dirty="0" smtClean="0"/>
              <a:t>Register device class. Devices required device name and class</a:t>
            </a:r>
          </a:p>
          <a:p>
            <a:pPr marL="914400" lvl="1" indent="-457200">
              <a:buFont typeface="+mj-lt"/>
              <a:buAutoNum type="arabicPeriod"/>
            </a:pPr>
            <a:r>
              <a:rPr lang="en-CA" dirty="0" smtClean="0"/>
              <a:t>Register device Driver. Device Driver has to be registered</a:t>
            </a:r>
          </a:p>
          <a:p>
            <a:pPr marL="514350" indent="-514350">
              <a:buFont typeface="+mj-lt"/>
              <a:buAutoNum type="arabicPeriod"/>
            </a:pPr>
            <a:r>
              <a:rPr lang="en-CA" dirty="0" smtClean="0"/>
              <a:t>Create static open(), read(), write() and release() file operations functions</a:t>
            </a:r>
          </a:p>
          <a:p>
            <a:pPr marL="514350" indent="-514350">
              <a:buFont typeface="+mj-lt"/>
              <a:buAutoNum type="arabicPeriod"/>
            </a:pPr>
            <a:r>
              <a:rPr lang="en-CA" dirty="0" smtClean="0"/>
              <a:t>Create static LKM clean up </a:t>
            </a:r>
            <a:r>
              <a:rPr lang="en-CA" dirty="0" smtClean="0">
                <a:solidFill>
                  <a:srgbClr val="FF0000"/>
                </a:solidFill>
              </a:rPr>
              <a:t>__exit() </a:t>
            </a:r>
            <a:r>
              <a:rPr lang="en-CA" dirty="0" smtClean="0"/>
              <a:t>function</a:t>
            </a:r>
          </a:p>
          <a:p>
            <a:pPr marL="514350" indent="-514350">
              <a:buFont typeface="+mj-lt"/>
              <a:buAutoNum type="arabicPeriod"/>
            </a:pPr>
            <a:r>
              <a:rPr lang="en-CA" dirty="0" smtClean="0"/>
              <a:t>Use </a:t>
            </a:r>
            <a:r>
              <a:rPr lang="en-CA" dirty="0" err="1" smtClean="0">
                <a:solidFill>
                  <a:srgbClr val="FF0000"/>
                </a:solidFill>
              </a:rPr>
              <a:t>module_init</a:t>
            </a:r>
            <a:r>
              <a:rPr lang="en-CA" dirty="0" smtClean="0">
                <a:solidFill>
                  <a:srgbClr val="FF0000"/>
                </a:solidFill>
              </a:rPr>
              <a:t>()</a:t>
            </a:r>
            <a:r>
              <a:rPr lang="en-CA" dirty="0" smtClean="0"/>
              <a:t> and </a:t>
            </a:r>
            <a:r>
              <a:rPr lang="en-CA" dirty="0" err="1" smtClean="0">
                <a:solidFill>
                  <a:srgbClr val="FF0000"/>
                </a:solidFill>
              </a:rPr>
              <a:t>module_exit</a:t>
            </a:r>
            <a:r>
              <a:rPr lang="en-CA" dirty="0" smtClean="0">
                <a:solidFill>
                  <a:srgbClr val="FF0000"/>
                </a:solidFill>
              </a:rPr>
              <a:t>() </a:t>
            </a:r>
            <a:r>
              <a:rPr lang="en-CA" dirty="0" smtClean="0"/>
              <a:t>functions to call initialization at insertion time and clean up functions</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7496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Define headers</a:t>
            </a:r>
            <a:endParaRPr lang="en-CA" dirty="0"/>
          </a:p>
        </p:txBody>
      </p:sp>
      <p:sp>
        <p:nvSpPr>
          <p:cNvPr id="3" name="Content Placeholder 2"/>
          <p:cNvSpPr>
            <a:spLocks noGrp="1"/>
          </p:cNvSpPr>
          <p:nvPr>
            <p:ph idx="1"/>
          </p:nvPr>
        </p:nvSpPr>
        <p:spPr>
          <a:xfrm>
            <a:off x="838200" y="1825625"/>
            <a:ext cx="10515600" cy="3972060"/>
          </a:xfrm>
        </p:spPr>
        <p:txBody>
          <a:bodyPr>
            <a:normAutofit fontScale="62500" lnSpcReduction="20000"/>
          </a:bodyPr>
          <a:lstStyle/>
          <a:p>
            <a:pPr marL="0" indent="0">
              <a:buNone/>
            </a:pPr>
            <a:r>
              <a:rPr lang="en-CA" sz="3500" dirty="0"/>
              <a:t>#include &lt;</a:t>
            </a:r>
            <a:r>
              <a:rPr lang="en-CA" sz="3500" dirty="0" err="1"/>
              <a:t>linux</a:t>
            </a:r>
            <a:r>
              <a:rPr lang="en-CA" sz="3500" dirty="0"/>
              <a:t>/</a:t>
            </a:r>
            <a:r>
              <a:rPr lang="en-CA" sz="3500" dirty="0" err="1"/>
              <a:t>init.h</a:t>
            </a:r>
            <a:r>
              <a:rPr lang="en-CA" sz="3500" dirty="0"/>
              <a:t>&gt;  </a:t>
            </a:r>
            <a:r>
              <a:rPr lang="en-CA" sz="3500" dirty="0" smtClean="0"/>
              <a:t>// </a:t>
            </a:r>
            <a:r>
              <a:rPr lang="en-CA" sz="3500" dirty="0"/>
              <a:t>Macros </a:t>
            </a:r>
            <a:r>
              <a:rPr lang="en-CA" sz="3500" dirty="0" smtClean="0"/>
              <a:t>required by </a:t>
            </a:r>
            <a:r>
              <a:rPr lang="en-CA" sz="3500" dirty="0"/>
              <a:t>__</a:t>
            </a:r>
            <a:r>
              <a:rPr lang="en-CA" sz="3500" dirty="0" err="1"/>
              <a:t>init</a:t>
            </a:r>
            <a:r>
              <a:rPr lang="en-CA" sz="3500" dirty="0"/>
              <a:t> __exit</a:t>
            </a:r>
          </a:p>
          <a:p>
            <a:pPr marL="0" indent="0">
              <a:buNone/>
            </a:pPr>
            <a:r>
              <a:rPr lang="en-CA" sz="3500" dirty="0"/>
              <a:t>#include &lt;</a:t>
            </a:r>
            <a:r>
              <a:rPr lang="en-CA" sz="3500" dirty="0" err="1"/>
              <a:t>linux</a:t>
            </a:r>
            <a:r>
              <a:rPr lang="en-CA" sz="3500" dirty="0"/>
              <a:t>/</a:t>
            </a:r>
            <a:r>
              <a:rPr lang="en-CA" sz="3500" dirty="0" err="1"/>
              <a:t>module.h</a:t>
            </a:r>
            <a:r>
              <a:rPr lang="en-CA" sz="3500" dirty="0" smtClean="0"/>
              <a:t>&gt; // required for loading </a:t>
            </a:r>
            <a:r>
              <a:rPr lang="en-CA" sz="3500" dirty="0"/>
              <a:t>LKMs into the kernel</a:t>
            </a:r>
          </a:p>
          <a:p>
            <a:pPr marL="0" indent="0">
              <a:buNone/>
            </a:pPr>
            <a:r>
              <a:rPr lang="en-CA" sz="3500" dirty="0"/>
              <a:t>#include &lt;</a:t>
            </a:r>
            <a:r>
              <a:rPr lang="en-CA" sz="3500" dirty="0" err="1"/>
              <a:t>linux</a:t>
            </a:r>
            <a:r>
              <a:rPr lang="en-CA" sz="3500" dirty="0"/>
              <a:t>/</a:t>
            </a:r>
            <a:r>
              <a:rPr lang="en-CA" sz="3500" dirty="0" err="1"/>
              <a:t>device.h</a:t>
            </a:r>
            <a:r>
              <a:rPr lang="en-CA" sz="3500" dirty="0"/>
              <a:t>&gt;  </a:t>
            </a:r>
            <a:r>
              <a:rPr lang="en-CA" sz="3500" dirty="0" smtClean="0"/>
              <a:t>// It supports </a:t>
            </a:r>
            <a:r>
              <a:rPr lang="en-CA" sz="3500" dirty="0"/>
              <a:t>the kernel Driver Model</a:t>
            </a:r>
          </a:p>
          <a:p>
            <a:pPr marL="0" indent="0">
              <a:buNone/>
            </a:pPr>
            <a:r>
              <a:rPr lang="en-CA" sz="3500" dirty="0"/>
              <a:t>#include &lt;</a:t>
            </a:r>
            <a:r>
              <a:rPr lang="en-CA" sz="3500" dirty="0" err="1"/>
              <a:t>linux</a:t>
            </a:r>
            <a:r>
              <a:rPr lang="en-CA" sz="3500" dirty="0"/>
              <a:t>/</a:t>
            </a:r>
            <a:r>
              <a:rPr lang="en-CA" sz="3500" dirty="0" err="1"/>
              <a:t>kernel.h</a:t>
            </a:r>
            <a:r>
              <a:rPr lang="en-CA" sz="3500" dirty="0"/>
              <a:t>&gt;  </a:t>
            </a:r>
            <a:r>
              <a:rPr lang="en-CA" sz="3500" dirty="0" smtClean="0"/>
              <a:t>// types</a:t>
            </a:r>
            <a:r>
              <a:rPr lang="en-CA" sz="3500" dirty="0"/>
              <a:t>, macros, functions for the kernel</a:t>
            </a:r>
          </a:p>
          <a:p>
            <a:pPr marL="0" indent="0">
              <a:buNone/>
            </a:pPr>
            <a:r>
              <a:rPr lang="en-CA" sz="3500" dirty="0"/>
              <a:t>#include &lt;</a:t>
            </a:r>
            <a:r>
              <a:rPr lang="en-CA" sz="3500" dirty="0" err="1"/>
              <a:t>linux</a:t>
            </a:r>
            <a:r>
              <a:rPr lang="en-CA" sz="3500" dirty="0"/>
              <a:t>/</a:t>
            </a:r>
            <a:r>
              <a:rPr lang="en-CA" sz="3500" dirty="0" err="1"/>
              <a:t>fs.h</a:t>
            </a:r>
            <a:r>
              <a:rPr lang="en-CA" sz="3500" dirty="0"/>
              <a:t>&gt;  </a:t>
            </a:r>
            <a:r>
              <a:rPr lang="en-CA" sz="3500" dirty="0" smtClean="0"/>
              <a:t> </a:t>
            </a:r>
            <a:r>
              <a:rPr lang="en-CA" sz="3500" dirty="0"/>
              <a:t>// </a:t>
            </a:r>
            <a:r>
              <a:rPr lang="en-CA" sz="3500" dirty="0" smtClean="0"/>
              <a:t>required for </a:t>
            </a:r>
            <a:r>
              <a:rPr lang="en-CA" sz="3500" dirty="0"/>
              <a:t>the Linux file system support</a:t>
            </a:r>
          </a:p>
          <a:p>
            <a:pPr marL="0" indent="0">
              <a:buNone/>
            </a:pPr>
            <a:r>
              <a:rPr lang="en-CA" sz="3500" dirty="0"/>
              <a:t>#include &lt;</a:t>
            </a:r>
            <a:r>
              <a:rPr lang="en-CA" sz="3500" dirty="0" err="1"/>
              <a:t>linux</a:t>
            </a:r>
            <a:r>
              <a:rPr lang="en-CA" sz="3500" dirty="0"/>
              <a:t>/</a:t>
            </a:r>
            <a:r>
              <a:rPr lang="en-CA" sz="3500" dirty="0" err="1"/>
              <a:t>uaccess.h</a:t>
            </a:r>
            <a:r>
              <a:rPr lang="en-CA" sz="3500" dirty="0"/>
              <a:t>&gt; </a:t>
            </a:r>
            <a:r>
              <a:rPr lang="en-CA" sz="3500" dirty="0" smtClean="0"/>
              <a:t>// </a:t>
            </a:r>
            <a:r>
              <a:rPr lang="en-CA" sz="3500" dirty="0"/>
              <a:t>Required for the copy to user function</a:t>
            </a:r>
          </a:p>
          <a:p>
            <a:pPr marL="0" indent="0">
              <a:buNone/>
            </a:pPr>
            <a:r>
              <a:rPr lang="en-CA" sz="3500" dirty="0"/>
              <a:t>#define  DEVICE_NAME </a:t>
            </a:r>
            <a:r>
              <a:rPr lang="en-CA" sz="3500" dirty="0" smtClean="0"/>
              <a:t>“device-name”</a:t>
            </a:r>
          </a:p>
          <a:p>
            <a:pPr marL="0" indent="0">
              <a:buNone/>
            </a:pPr>
            <a:r>
              <a:rPr lang="en-CA" sz="3500" dirty="0" smtClean="0"/>
              <a:t>#define</a:t>
            </a:r>
            <a:r>
              <a:rPr lang="en-CA" sz="3500" dirty="0"/>
              <a:t>  CLASS_NAME  </a:t>
            </a:r>
            <a:r>
              <a:rPr lang="en-CA" sz="3500" dirty="0" smtClean="0"/>
              <a:t>“class-name"</a:t>
            </a:r>
            <a:r>
              <a:rPr lang="en-CA" sz="3500" dirty="0"/>
              <a:t>  </a:t>
            </a:r>
            <a:r>
              <a:rPr lang="en-CA" sz="3500" dirty="0" smtClean="0"/>
              <a:t>//this </a:t>
            </a:r>
            <a:r>
              <a:rPr lang="en-CA" sz="3500" dirty="0"/>
              <a:t>is a character device driver</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613670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Macros for Module information</a:t>
            </a:r>
            <a:endParaRPr lang="en-CA" dirty="0"/>
          </a:p>
        </p:txBody>
      </p:sp>
      <p:sp>
        <p:nvSpPr>
          <p:cNvPr id="3" name="Content Placeholder 2"/>
          <p:cNvSpPr>
            <a:spLocks noGrp="1"/>
          </p:cNvSpPr>
          <p:nvPr>
            <p:ph idx="1"/>
          </p:nvPr>
        </p:nvSpPr>
        <p:spPr/>
        <p:txBody>
          <a:bodyPr/>
          <a:lstStyle/>
          <a:p>
            <a:r>
              <a:rPr lang="en-CA" dirty="0"/>
              <a:t>MODULE_LICENSE("GPL");           </a:t>
            </a:r>
            <a:endParaRPr lang="en-CA" dirty="0" smtClean="0"/>
          </a:p>
          <a:p>
            <a:r>
              <a:rPr lang="en-CA" dirty="0" smtClean="0"/>
              <a:t>MODULE_AUTHOR(“Author-name");</a:t>
            </a:r>
            <a:r>
              <a:rPr lang="en-CA" dirty="0"/>
              <a:t>   </a:t>
            </a:r>
            <a:endParaRPr lang="en-CA" dirty="0" smtClean="0"/>
          </a:p>
          <a:p>
            <a:r>
              <a:rPr lang="en-CA" dirty="0" smtClean="0"/>
              <a:t>MODULE_DESCRIPTION("The description”);</a:t>
            </a:r>
          </a:p>
          <a:p>
            <a:r>
              <a:rPr lang="en-CA" dirty="0" smtClean="0"/>
              <a:t>MODULE_VERSION</a:t>
            </a:r>
            <a:r>
              <a:rPr lang="en-CA" dirty="0"/>
              <a:t>("0.1");            </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4628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Initialization function __</a:t>
            </a:r>
            <a:r>
              <a:rPr lang="en-CA" dirty="0" err="1" smtClean="0"/>
              <a:t>init</a:t>
            </a:r>
            <a:r>
              <a:rPr lang="en-CA" dirty="0" smtClean="0"/>
              <a:t>()</a:t>
            </a:r>
            <a:endParaRPr lang="en-CA" dirty="0"/>
          </a:p>
        </p:txBody>
      </p:sp>
      <p:sp>
        <p:nvSpPr>
          <p:cNvPr id="3" name="Content Placeholder 2"/>
          <p:cNvSpPr>
            <a:spLocks noGrp="1"/>
          </p:cNvSpPr>
          <p:nvPr>
            <p:ph idx="1"/>
          </p:nvPr>
        </p:nvSpPr>
        <p:spPr/>
        <p:txBody>
          <a:bodyPr>
            <a:normAutofit fontScale="25000" lnSpcReduction="20000"/>
          </a:bodyPr>
          <a:lstStyle/>
          <a:p>
            <a:pPr marL="0" indent="0">
              <a:buNone/>
            </a:pPr>
            <a:r>
              <a:rPr lang="en-CA" sz="11200" dirty="0">
                <a:solidFill>
                  <a:srgbClr val="FF0000"/>
                </a:solidFill>
              </a:rPr>
              <a:t>static </a:t>
            </a:r>
            <a:r>
              <a:rPr lang="en-CA" sz="11200" dirty="0" err="1">
                <a:solidFill>
                  <a:srgbClr val="FF0000"/>
                </a:solidFill>
              </a:rPr>
              <a:t>int</a:t>
            </a:r>
            <a:r>
              <a:rPr lang="en-CA" sz="11200" dirty="0">
                <a:solidFill>
                  <a:srgbClr val="FF0000"/>
                </a:solidFill>
              </a:rPr>
              <a:t> </a:t>
            </a:r>
            <a:r>
              <a:rPr lang="en-CA" sz="11200" dirty="0" smtClean="0">
                <a:solidFill>
                  <a:srgbClr val="FF0000"/>
                </a:solidFill>
              </a:rPr>
              <a:t> __</a:t>
            </a:r>
            <a:r>
              <a:rPr lang="en-CA" sz="11200" dirty="0" err="1">
                <a:solidFill>
                  <a:srgbClr val="FF0000"/>
                </a:solidFill>
              </a:rPr>
              <a:t>init</a:t>
            </a:r>
            <a:r>
              <a:rPr lang="en-CA" sz="11200" dirty="0">
                <a:solidFill>
                  <a:srgbClr val="FF0000"/>
                </a:solidFill>
              </a:rPr>
              <a:t>  </a:t>
            </a:r>
            <a:r>
              <a:rPr lang="en-CA" sz="11200" dirty="0" smtClean="0">
                <a:solidFill>
                  <a:srgbClr val="FF0000"/>
                </a:solidFill>
              </a:rPr>
              <a:t>device-</a:t>
            </a:r>
            <a:r>
              <a:rPr lang="en-CA" sz="11200" dirty="0" err="1" smtClean="0">
                <a:solidFill>
                  <a:srgbClr val="FF0000"/>
                </a:solidFill>
              </a:rPr>
              <a:t>name_init</a:t>
            </a:r>
            <a:r>
              <a:rPr lang="en-CA" sz="11200" dirty="0" smtClean="0">
                <a:solidFill>
                  <a:srgbClr val="FF0000"/>
                </a:solidFill>
              </a:rPr>
              <a:t>(void</a:t>
            </a:r>
            <a:r>
              <a:rPr lang="en-CA" sz="11200" dirty="0">
                <a:solidFill>
                  <a:srgbClr val="FF0000"/>
                </a:solidFill>
              </a:rPr>
              <a:t>){</a:t>
            </a:r>
          </a:p>
          <a:p>
            <a:pPr marL="0" indent="0">
              <a:buNone/>
            </a:pPr>
            <a:r>
              <a:rPr lang="en-CA" sz="9600" dirty="0" smtClean="0"/>
              <a:t>  </a:t>
            </a:r>
            <a:r>
              <a:rPr lang="en-CA" sz="9600" dirty="0"/>
              <a:t>  </a:t>
            </a:r>
            <a:r>
              <a:rPr lang="en-CA" sz="9600" dirty="0" err="1">
                <a:solidFill>
                  <a:srgbClr val="0070C0"/>
                </a:solidFill>
              </a:rPr>
              <a:t>majorNumber</a:t>
            </a:r>
            <a:r>
              <a:rPr lang="en-CA" sz="9600" dirty="0"/>
              <a:t> = </a:t>
            </a:r>
            <a:r>
              <a:rPr lang="en-CA" sz="9600" dirty="0" err="1"/>
              <a:t>register_chrdev</a:t>
            </a:r>
            <a:r>
              <a:rPr lang="en-CA" sz="9600" dirty="0"/>
              <a:t>(0, DEVICE_NAME, &amp;fops);</a:t>
            </a:r>
          </a:p>
          <a:p>
            <a:pPr marL="0" indent="0">
              <a:buNone/>
            </a:pPr>
            <a:r>
              <a:rPr lang="en-CA" sz="9600" dirty="0" smtClean="0"/>
              <a:t>  </a:t>
            </a:r>
            <a:r>
              <a:rPr lang="en-CA" sz="9600" dirty="0"/>
              <a:t>  if (</a:t>
            </a:r>
            <a:r>
              <a:rPr lang="en-CA" sz="9600" dirty="0" err="1"/>
              <a:t>majorNumber</a:t>
            </a:r>
            <a:r>
              <a:rPr lang="en-CA" sz="9600" dirty="0"/>
              <a:t>&lt;0){</a:t>
            </a:r>
          </a:p>
          <a:p>
            <a:pPr marL="0" indent="0">
              <a:buNone/>
            </a:pPr>
            <a:r>
              <a:rPr lang="en-CA" sz="9600" dirty="0" smtClean="0"/>
              <a:t> </a:t>
            </a:r>
            <a:r>
              <a:rPr lang="en-CA" sz="9600" dirty="0"/>
              <a:t>      </a:t>
            </a:r>
            <a:r>
              <a:rPr lang="en-CA" sz="9600" dirty="0" err="1"/>
              <a:t>printk</a:t>
            </a:r>
            <a:r>
              <a:rPr lang="en-CA" sz="9600" dirty="0"/>
              <a:t>(KERN_ALERT </a:t>
            </a:r>
            <a:r>
              <a:rPr lang="en-CA" sz="9600" dirty="0" smtClean="0"/>
              <a:t>"failed </a:t>
            </a:r>
            <a:r>
              <a:rPr lang="en-CA" sz="9600" dirty="0"/>
              <a:t>to register a </a:t>
            </a:r>
            <a:r>
              <a:rPr lang="en-CA" sz="9600" dirty="0" smtClean="0"/>
              <a:t>major \n</a:t>
            </a:r>
            <a:r>
              <a:rPr lang="en-CA" sz="9600" dirty="0"/>
              <a:t>");</a:t>
            </a:r>
          </a:p>
          <a:p>
            <a:pPr marL="0" indent="0">
              <a:buNone/>
            </a:pPr>
            <a:r>
              <a:rPr lang="en-CA" sz="9600" dirty="0" smtClean="0"/>
              <a:t>  </a:t>
            </a:r>
            <a:r>
              <a:rPr lang="en-CA" sz="9600" dirty="0"/>
              <a:t>     return </a:t>
            </a:r>
            <a:r>
              <a:rPr lang="en-CA" sz="9600" dirty="0" err="1"/>
              <a:t>majorNumber</a:t>
            </a:r>
            <a:r>
              <a:rPr lang="en-CA" sz="9600" dirty="0"/>
              <a:t>;</a:t>
            </a:r>
          </a:p>
          <a:p>
            <a:pPr marL="0" indent="0">
              <a:buNone/>
            </a:pPr>
            <a:r>
              <a:rPr lang="en-CA" sz="9600" dirty="0" smtClean="0"/>
              <a:t> </a:t>
            </a:r>
            <a:r>
              <a:rPr lang="en-CA" sz="9600" dirty="0"/>
              <a:t>   }</a:t>
            </a:r>
          </a:p>
          <a:p>
            <a:pPr marL="0" indent="0">
              <a:buNone/>
            </a:pPr>
            <a:r>
              <a:rPr lang="en-CA" sz="9600" dirty="0" smtClean="0"/>
              <a:t> </a:t>
            </a:r>
            <a:r>
              <a:rPr lang="en-CA" sz="9600" dirty="0"/>
              <a:t>   </a:t>
            </a:r>
            <a:r>
              <a:rPr lang="en-CA" sz="9600" dirty="0" err="1"/>
              <a:t>printk</a:t>
            </a:r>
            <a:r>
              <a:rPr lang="en-CA" sz="9600" dirty="0"/>
              <a:t>(KERN_INFO </a:t>
            </a:r>
            <a:r>
              <a:rPr lang="en-CA" sz="9600" dirty="0" smtClean="0"/>
              <a:t>"major </a:t>
            </a:r>
            <a:r>
              <a:rPr lang="en-CA" sz="9600" dirty="0"/>
              <a:t>number %d\n", </a:t>
            </a:r>
            <a:r>
              <a:rPr lang="en-CA" sz="9600" dirty="0" err="1"/>
              <a:t>majorNumber</a:t>
            </a:r>
            <a:r>
              <a:rPr lang="en-CA" sz="9600" dirty="0"/>
              <a:t>);</a:t>
            </a:r>
            <a:endParaRPr lang="en-CA" sz="11200" dirty="0"/>
          </a:p>
          <a:p>
            <a:pPr marL="0" indent="0">
              <a:buNone/>
            </a:pPr>
            <a:r>
              <a:rPr lang="en-CA" sz="11200" dirty="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889395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Register device class</a:t>
            </a:r>
            <a:endParaRPr lang="en-CA" dirty="0"/>
          </a:p>
        </p:txBody>
      </p:sp>
      <p:sp>
        <p:nvSpPr>
          <p:cNvPr id="3" name="Content Placeholder 2"/>
          <p:cNvSpPr>
            <a:spLocks noGrp="1"/>
          </p:cNvSpPr>
          <p:nvPr>
            <p:ph idx="1"/>
          </p:nvPr>
        </p:nvSpPr>
        <p:spPr/>
        <p:txBody>
          <a:bodyPr>
            <a:normAutofit fontScale="32500" lnSpcReduction="20000"/>
          </a:bodyPr>
          <a:lstStyle/>
          <a:p>
            <a:pPr marL="0" indent="0">
              <a:buNone/>
            </a:pPr>
            <a:r>
              <a:rPr lang="en-CA" sz="8000" dirty="0">
                <a:solidFill>
                  <a:srgbClr val="FF0000"/>
                </a:solidFill>
              </a:rPr>
              <a:t>// Register the device class</a:t>
            </a:r>
          </a:p>
          <a:p>
            <a:pPr marL="0" indent="0">
              <a:buNone/>
            </a:pPr>
            <a:r>
              <a:rPr lang="en-CA" sz="8000" dirty="0" err="1" smtClean="0">
                <a:solidFill>
                  <a:srgbClr val="0070C0"/>
                </a:solidFill>
              </a:rPr>
              <a:t>devcharClass</a:t>
            </a:r>
            <a:r>
              <a:rPr lang="en-CA" sz="8000" dirty="0" smtClean="0"/>
              <a:t> </a:t>
            </a:r>
            <a:r>
              <a:rPr lang="en-CA" sz="8000" dirty="0"/>
              <a:t>= </a:t>
            </a:r>
            <a:r>
              <a:rPr lang="en-CA" sz="8000" dirty="0" err="1">
                <a:solidFill>
                  <a:srgbClr val="FF0000"/>
                </a:solidFill>
              </a:rPr>
              <a:t>class_create</a:t>
            </a:r>
            <a:r>
              <a:rPr lang="en-CA" sz="8000" dirty="0"/>
              <a:t>(THIS_MODULE, CLASS_NAME);</a:t>
            </a:r>
          </a:p>
          <a:p>
            <a:pPr marL="0" indent="0">
              <a:buNone/>
            </a:pPr>
            <a:r>
              <a:rPr lang="en-CA" sz="8000" dirty="0" smtClean="0"/>
              <a:t>if </a:t>
            </a:r>
            <a:r>
              <a:rPr lang="en-CA" sz="8000" dirty="0"/>
              <a:t>(</a:t>
            </a:r>
            <a:r>
              <a:rPr lang="en-CA" sz="8000" dirty="0" smtClean="0"/>
              <a:t>IS_ERR(</a:t>
            </a:r>
            <a:r>
              <a:rPr lang="en-CA" sz="8000" dirty="0" err="1" smtClean="0"/>
              <a:t>devcharClass</a:t>
            </a:r>
            <a:r>
              <a:rPr lang="en-CA" sz="8000" dirty="0"/>
              <a:t>)){                </a:t>
            </a:r>
          </a:p>
          <a:p>
            <a:pPr marL="0" indent="0">
              <a:buNone/>
            </a:pPr>
            <a:r>
              <a:rPr lang="en-CA" sz="8000" dirty="0" smtClean="0"/>
              <a:t>     </a:t>
            </a:r>
            <a:r>
              <a:rPr lang="en-CA" sz="8000" dirty="0" err="1" smtClean="0"/>
              <a:t>unregister_chrdev</a:t>
            </a:r>
            <a:r>
              <a:rPr lang="en-CA" sz="8000" dirty="0" smtClean="0"/>
              <a:t>(</a:t>
            </a:r>
            <a:r>
              <a:rPr lang="en-CA" sz="8000" dirty="0" err="1" smtClean="0"/>
              <a:t>majorNumber</a:t>
            </a:r>
            <a:r>
              <a:rPr lang="en-CA" sz="8000" dirty="0"/>
              <a:t>, DEVICE_NAME);</a:t>
            </a:r>
          </a:p>
          <a:p>
            <a:pPr marL="0" indent="0">
              <a:buNone/>
            </a:pPr>
            <a:r>
              <a:rPr lang="en-CA" sz="8000" dirty="0" smtClean="0"/>
              <a:t>     </a:t>
            </a:r>
            <a:r>
              <a:rPr lang="en-CA" sz="8000" dirty="0" err="1" smtClean="0"/>
              <a:t>printk</a:t>
            </a:r>
            <a:r>
              <a:rPr lang="en-CA" sz="8000" dirty="0" smtClean="0"/>
              <a:t>(KERN_ALERT </a:t>
            </a:r>
            <a:r>
              <a:rPr lang="en-CA" sz="8000" dirty="0"/>
              <a:t>"Failed to register device class\n");</a:t>
            </a:r>
          </a:p>
          <a:p>
            <a:pPr marL="0" indent="0">
              <a:buNone/>
            </a:pPr>
            <a:r>
              <a:rPr lang="en-CA" sz="8000" dirty="0" smtClean="0"/>
              <a:t>     return PTR_ERR(</a:t>
            </a:r>
            <a:r>
              <a:rPr lang="en-CA" sz="8000" dirty="0" err="1" smtClean="0"/>
              <a:t>devcharClass</a:t>
            </a:r>
            <a:r>
              <a:rPr lang="en-CA" sz="8000" dirty="0" smtClean="0"/>
              <a:t>);</a:t>
            </a:r>
            <a:r>
              <a:rPr lang="en-CA" sz="8000" dirty="0"/>
              <a:t>   }</a:t>
            </a:r>
          </a:p>
          <a:p>
            <a:pPr marL="0" indent="0">
              <a:buNone/>
            </a:pPr>
            <a:r>
              <a:rPr lang="en-CA" sz="8000" dirty="0" smtClean="0"/>
              <a:t> </a:t>
            </a:r>
            <a:r>
              <a:rPr lang="en-CA" sz="8000" dirty="0" err="1" smtClean="0"/>
              <a:t>printk</a:t>
            </a:r>
            <a:r>
              <a:rPr lang="en-CA" sz="8000" dirty="0" smtClean="0"/>
              <a:t>(KERN_INFO "device </a:t>
            </a:r>
            <a:r>
              <a:rPr lang="en-CA" sz="8000" dirty="0"/>
              <a:t>class registered correctly\n");</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397545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Register the device driver</a:t>
            </a:r>
            <a:endParaRPr lang="en-CA" dirty="0"/>
          </a:p>
        </p:txBody>
      </p:sp>
      <p:sp>
        <p:nvSpPr>
          <p:cNvPr id="3" name="Content Placeholder 2"/>
          <p:cNvSpPr>
            <a:spLocks noGrp="1"/>
          </p:cNvSpPr>
          <p:nvPr>
            <p:ph idx="1"/>
          </p:nvPr>
        </p:nvSpPr>
        <p:spPr/>
        <p:txBody>
          <a:bodyPr>
            <a:normAutofit/>
          </a:bodyPr>
          <a:lstStyle/>
          <a:p>
            <a:pPr marL="0" indent="0">
              <a:buNone/>
            </a:pPr>
            <a:r>
              <a:rPr lang="en-CA" sz="2400" dirty="0">
                <a:solidFill>
                  <a:srgbClr val="FF0000"/>
                </a:solidFill>
              </a:rPr>
              <a:t>// Register the device driver</a:t>
            </a:r>
          </a:p>
          <a:p>
            <a:pPr marL="0" indent="0">
              <a:buNone/>
            </a:pPr>
            <a:r>
              <a:rPr lang="en-CA" sz="2600" dirty="0" err="1" smtClean="0">
                <a:solidFill>
                  <a:schemeClr val="accent4"/>
                </a:solidFill>
              </a:rPr>
              <a:t>devcharDevice</a:t>
            </a:r>
            <a:r>
              <a:rPr lang="en-CA" sz="2600" dirty="0" smtClean="0"/>
              <a:t> </a:t>
            </a:r>
            <a:r>
              <a:rPr lang="en-CA" sz="2600" dirty="0"/>
              <a:t>= </a:t>
            </a:r>
            <a:r>
              <a:rPr lang="en-CA" sz="2600" dirty="0" err="1" smtClean="0">
                <a:solidFill>
                  <a:srgbClr val="FF0000"/>
                </a:solidFill>
              </a:rPr>
              <a:t>device_create</a:t>
            </a:r>
            <a:r>
              <a:rPr lang="en-CA" sz="2600" dirty="0" smtClean="0"/>
              <a:t>(</a:t>
            </a:r>
            <a:r>
              <a:rPr lang="en-CA" sz="2600" dirty="0" err="1" smtClean="0"/>
              <a:t>devcharClass</a:t>
            </a:r>
            <a:r>
              <a:rPr lang="en-CA" sz="2600" dirty="0"/>
              <a:t>, NULL, MKDEV(</a:t>
            </a:r>
            <a:r>
              <a:rPr lang="en-CA" sz="2600" dirty="0" err="1"/>
              <a:t>majorNumber</a:t>
            </a:r>
            <a:r>
              <a:rPr lang="en-CA" sz="2600" dirty="0"/>
              <a:t>, 0), NULL, DEVICE_NAME);</a:t>
            </a:r>
          </a:p>
          <a:p>
            <a:pPr marL="0" indent="0">
              <a:buNone/>
            </a:pPr>
            <a:r>
              <a:rPr lang="en-CA" sz="2600" dirty="0" smtClean="0"/>
              <a:t>if </a:t>
            </a:r>
            <a:r>
              <a:rPr lang="en-CA" sz="2600" dirty="0"/>
              <a:t>(</a:t>
            </a:r>
            <a:r>
              <a:rPr lang="en-CA" sz="2600" dirty="0" smtClean="0"/>
              <a:t>IS_ERR(</a:t>
            </a:r>
            <a:r>
              <a:rPr lang="en-CA" sz="2600" dirty="0" err="1" smtClean="0"/>
              <a:t>devcharDevice</a:t>
            </a:r>
            <a:r>
              <a:rPr lang="en-CA" sz="2600" dirty="0"/>
              <a:t>))</a:t>
            </a:r>
            <a:r>
              <a:rPr lang="en-CA" sz="2600" dirty="0">
                <a:solidFill>
                  <a:srgbClr val="FF0000"/>
                </a:solidFill>
              </a:rPr>
              <a:t>{</a:t>
            </a:r>
            <a:r>
              <a:rPr lang="en-CA" sz="2600" dirty="0"/>
              <a:t>    </a:t>
            </a:r>
            <a:r>
              <a:rPr lang="en-CA" dirty="0"/>
              <a:t>          </a:t>
            </a:r>
            <a:r>
              <a:rPr lang="en-CA" dirty="0" smtClean="0"/>
              <a:t> </a:t>
            </a:r>
          </a:p>
          <a:p>
            <a:pPr marL="457200" lvl="1" indent="0">
              <a:buNone/>
            </a:pPr>
            <a:r>
              <a:rPr lang="en-CA" dirty="0" smtClean="0"/>
              <a:t>    </a:t>
            </a:r>
            <a:r>
              <a:rPr lang="en-CA" dirty="0" err="1" smtClean="0"/>
              <a:t>class_destroy</a:t>
            </a:r>
            <a:r>
              <a:rPr lang="en-CA" dirty="0" smtClean="0"/>
              <a:t>(</a:t>
            </a:r>
            <a:r>
              <a:rPr lang="en-CA" dirty="0" err="1" smtClean="0"/>
              <a:t>devcharClass</a:t>
            </a:r>
            <a:r>
              <a:rPr lang="en-CA" dirty="0" smtClean="0"/>
              <a:t>);           </a:t>
            </a:r>
          </a:p>
          <a:p>
            <a:pPr marL="457200" lvl="1" indent="0">
              <a:buNone/>
            </a:pPr>
            <a:r>
              <a:rPr lang="en-CA" dirty="0" smtClean="0"/>
              <a:t>    </a:t>
            </a:r>
            <a:r>
              <a:rPr lang="en-CA" dirty="0" err="1" smtClean="0"/>
              <a:t>unregister_chrdev</a:t>
            </a:r>
            <a:r>
              <a:rPr lang="en-CA" dirty="0" smtClean="0"/>
              <a:t>(</a:t>
            </a:r>
            <a:r>
              <a:rPr lang="en-CA" dirty="0" err="1" smtClean="0"/>
              <a:t>majorNumber</a:t>
            </a:r>
            <a:r>
              <a:rPr lang="en-CA" dirty="0"/>
              <a:t>, DEVICE_NAME);</a:t>
            </a:r>
          </a:p>
          <a:p>
            <a:pPr marL="457200" lvl="1" indent="0">
              <a:buNone/>
            </a:pPr>
            <a:r>
              <a:rPr lang="en-CA" dirty="0" smtClean="0"/>
              <a:t>    </a:t>
            </a:r>
            <a:r>
              <a:rPr lang="en-CA" dirty="0" err="1" smtClean="0"/>
              <a:t>printk</a:t>
            </a:r>
            <a:r>
              <a:rPr lang="en-CA" dirty="0" smtClean="0"/>
              <a:t>(KERN_ALERT </a:t>
            </a:r>
            <a:r>
              <a:rPr lang="en-CA" dirty="0"/>
              <a:t>"Failed to create the device\n");</a:t>
            </a:r>
          </a:p>
          <a:p>
            <a:pPr marL="457200" lvl="1" indent="0">
              <a:buNone/>
            </a:pPr>
            <a:r>
              <a:rPr lang="en-CA" dirty="0" smtClean="0"/>
              <a:t>    return PTR_ERR(</a:t>
            </a:r>
            <a:r>
              <a:rPr lang="en-CA" dirty="0" err="1" smtClean="0"/>
              <a:t>devcharDevice</a:t>
            </a:r>
            <a:r>
              <a:rPr lang="en-CA" dirty="0" smtClean="0"/>
              <a:t>); </a:t>
            </a:r>
            <a:r>
              <a:rPr lang="en-CA" dirty="0">
                <a:solidFill>
                  <a:srgbClr val="FF0000"/>
                </a:solidFill>
              </a:rPr>
              <a:t>}</a:t>
            </a:r>
          </a:p>
          <a:p>
            <a:pPr marL="0" indent="0">
              <a:buNone/>
            </a:pPr>
            <a:r>
              <a:rPr lang="en-CA" sz="2600" dirty="0" err="1" smtClean="0"/>
              <a:t>printk</a:t>
            </a:r>
            <a:r>
              <a:rPr lang="en-CA" sz="2600" dirty="0" smtClean="0"/>
              <a:t>(KERN_INFO "device was initialized \n</a:t>
            </a:r>
            <a:r>
              <a:rPr lang="en-CA" sz="2600" dirty="0"/>
              <a:t>"); </a:t>
            </a:r>
          </a:p>
          <a:p>
            <a:pPr marL="0" indent="0">
              <a:buNone/>
            </a:pPr>
            <a:r>
              <a:rPr lang="en-CA" sz="2600" dirty="0" smtClean="0"/>
              <a:t>return </a:t>
            </a:r>
            <a:r>
              <a:rPr lang="en-CA" sz="2600" dirty="0"/>
              <a:t>0;</a:t>
            </a:r>
          </a:p>
          <a:p>
            <a:endParaRPr lang="en-CA" sz="3000"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323636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a:t>
            </a:r>
            <a:r>
              <a:rPr lang="en-CA" dirty="0" err="1" smtClean="0"/>
              <a:t>Struct</a:t>
            </a:r>
            <a:r>
              <a:rPr lang="en-CA" dirty="0" smtClean="0"/>
              <a:t> for Character Device</a:t>
            </a:r>
            <a:endParaRPr lang="en-CA" dirty="0"/>
          </a:p>
        </p:txBody>
      </p:sp>
      <p:sp>
        <p:nvSpPr>
          <p:cNvPr id="3" name="Content Placeholder 2"/>
          <p:cNvSpPr>
            <a:spLocks noGrp="1"/>
          </p:cNvSpPr>
          <p:nvPr>
            <p:ph idx="1"/>
          </p:nvPr>
        </p:nvSpPr>
        <p:spPr>
          <a:xfrm>
            <a:off x="838200" y="1423764"/>
            <a:ext cx="10515600" cy="4351338"/>
          </a:xfrm>
        </p:spPr>
        <p:txBody>
          <a:bodyPr>
            <a:normAutofit/>
          </a:bodyPr>
          <a:lstStyle/>
          <a:p>
            <a:r>
              <a:rPr lang="en-CA" sz="2400" dirty="0" smtClean="0"/>
              <a:t>Most </a:t>
            </a:r>
            <a:r>
              <a:rPr lang="en-CA" sz="2400" dirty="0"/>
              <a:t>driver operations use three important structures: </a:t>
            </a:r>
            <a:r>
              <a:rPr lang="en-CA" sz="2400" dirty="0" err="1">
                <a:solidFill>
                  <a:srgbClr val="FF0000"/>
                </a:solidFill>
              </a:rPr>
              <a:t>struct</a:t>
            </a:r>
            <a:r>
              <a:rPr lang="en-CA" sz="2400" dirty="0">
                <a:solidFill>
                  <a:srgbClr val="FF0000"/>
                </a:solidFill>
              </a:rPr>
              <a:t> </a:t>
            </a:r>
            <a:r>
              <a:rPr lang="en-CA" sz="2400" dirty="0" err="1">
                <a:solidFill>
                  <a:srgbClr val="FF0000"/>
                </a:solidFill>
              </a:rPr>
              <a:t>file_operations</a:t>
            </a:r>
            <a:r>
              <a:rPr lang="en-CA" sz="2400" dirty="0">
                <a:solidFill>
                  <a:srgbClr val="FF0000"/>
                </a:solidFill>
              </a:rPr>
              <a:t>, </a:t>
            </a:r>
            <a:r>
              <a:rPr lang="en-CA" sz="2400" dirty="0" err="1">
                <a:solidFill>
                  <a:srgbClr val="FF0000"/>
                </a:solidFill>
              </a:rPr>
              <a:t>struct</a:t>
            </a:r>
            <a:r>
              <a:rPr lang="en-CA" sz="2400" dirty="0">
                <a:solidFill>
                  <a:srgbClr val="FF0000"/>
                </a:solidFill>
              </a:rPr>
              <a:t> file and </a:t>
            </a:r>
            <a:r>
              <a:rPr lang="en-CA" sz="2400" dirty="0" err="1">
                <a:solidFill>
                  <a:srgbClr val="FF0000"/>
                </a:solidFill>
              </a:rPr>
              <a:t>struct</a:t>
            </a:r>
            <a:r>
              <a:rPr lang="en-CA" sz="2400" dirty="0">
                <a:solidFill>
                  <a:srgbClr val="FF0000"/>
                </a:solidFill>
              </a:rPr>
              <a:t> </a:t>
            </a:r>
            <a:r>
              <a:rPr lang="en-CA" sz="2400" dirty="0" err="1">
                <a:solidFill>
                  <a:srgbClr val="FF0000"/>
                </a:solidFill>
              </a:rPr>
              <a:t>inode</a:t>
            </a:r>
            <a:r>
              <a:rPr lang="en-CA" sz="2400" dirty="0" smtClean="0">
                <a:solidFill>
                  <a:srgbClr val="FF0000"/>
                </a:solidFill>
              </a:rPr>
              <a:t>.</a:t>
            </a:r>
          </a:p>
          <a:p>
            <a:r>
              <a:rPr lang="en-CA" sz="2400" dirty="0" smtClean="0"/>
              <a:t>Character </a:t>
            </a:r>
            <a:r>
              <a:rPr lang="en-CA" sz="2400" dirty="0"/>
              <a:t>device driver </a:t>
            </a:r>
            <a:r>
              <a:rPr lang="en-CA" sz="2400" dirty="0" smtClean="0"/>
              <a:t>implements system </a:t>
            </a:r>
            <a:r>
              <a:rPr lang="en-CA" sz="2400" dirty="0"/>
              <a:t>calls specific to files: open, close, read, write, </a:t>
            </a:r>
            <a:r>
              <a:rPr lang="en-CA" sz="2400" dirty="0" err="1"/>
              <a:t>lseek</a:t>
            </a:r>
            <a:r>
              <a:rPr lang="en-CA" sz="2400" dirty="0"/>
              <a:t>, </a:t>
            </a:r>
            <a:r>
              <a:rPr lang="en-CA" sz="2400" dirty="0" err="1"/>
              <a:t>mmap</a:t>
            </a:r>
            <a:r>
              <a:rPr lang="en-CA" sz="2400" dirty="0"/>
              <a:t>, etc. These operations are described in the fields of the </a:t>
            </a:r>
            <a:r>
              <a:rPr lang="en-CA" sz="2400" dirty="0" err="1"/>
              <a:t>struct</a:t>
            </a:r>
            <a:r>
              <a:rPr lang="en-CA" sz="2400" dirty="0"/>
              <a:t> </a:t>
            </a:r>
            <a:r>
              <a:rPr lang="en-CA" sz="2400" dirty="0" err="1"/>
              <a:t>file_operations</a:t>
            </a:r>
            <a:r>
              <a:rPr lang="en-CA" sz="2400" dirty="0"/>
              <a:t> structure</a:t>
            </a:r>
            <a:r>
              <a:rPr lang="en-CA" sz="2400" dirty="0" smtClean="0"/>
              <a:t>:</a:t>
            </a:r>
          </a:p>
          <a:p>
            <a:r>
              <a:rPr lang="en-CA" sz="2400" dirty="0" smtClean="0"/>
              <a:t>Defined in </a:t>
            </a:r>
            <a:r>
              <a:rPr lang="en-CA" sz="2400" dirty="0" err="1" smtClean="0">
                <a:solidFill>
                  <a:srgbClr val="FF0000"/>
                </a:solidFill>
              </a:rPr>
              <a:t>linux</a:t>
            </a:r>
            <a:r>
              <a:rPr lang="en-CA" sz="2400" dirty="0" smtClean="0">
                <a:solidFill>
                  <a:srgbClr val="FF0000"/>
                </a:solidFill>
              </a:rPr>
              <a:t>/</a:t>
            </a:r>
            <a:r>
              <a:rPr lang="en-CA" sz="2400" dirty="0" err="1" smtClean="0">
                <a:solidFill>
                  <a:srgbClr val="FF0000"/>
                </a:solidFill>
              </a:rPr>
              <a:t>fs.h</a:t>
            </a:r>
            <a:r>
              <a:rPr lang="en-CA" sz="2400" dirty="0" smtClean="0"/>
              <a:t> header</a:t>
            </a:r>
          </a:p>
          <a:p>
            <a:endParaRPr lang="en-CA" sz="2400" dirty="0"/>
          </a:p>
          <a:p>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1172150" y="3787131"/>
            <a:ext cx="8120443" cy="2451171"/>
          </a:xfrm>
          <a:prstGeom prst="rect">
            <a:avLst/>
          </a:prstGeom>
        </p:spPr>
      </p:pic>
    </p:spTree>
    <p:extLst>
      <p:ext uri="{BB962C8B-B14F-4D97-AF65-F5344CB8AC3E}">
        <p14:creationId xmlns:p14="http://schemas.microsoft.com/office/powerpoint/2010/main" val="38984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 function</a:t>
            </a:r>
            <a:endParaRPr lang="en-CA" dirty="0"/>
          </a:p>
        </p:txBody>
      </p:sp>
      <p:sp>
        <p:nvSpPr>
          <p:cNvPr id="3" name="Content Placeholder 2"/>
          <p:cNvSpPr>
            <a:spLocks noGrp="1"/>
          </p:cNvSpPr>
          <p:nvPr>
            <p:ph idx="1"/>
          </p:nvPr>
        </p:nvSpPr>
        <p:spPr/>
        <p:txBody>
          <a:bodyPr/>
          <a:lstStyle/>
          <a:p>
            <a:r>
              <a:rPr lang="en-CA" dirty="0" smtClean="0"/>
              <a:t>Open() function performs the initialization of the device</a:t>
            </a:r>
          </a:p>
          <a:p>
            <a:pPr marL="0" indent="0">
              <a:buNone/>
            </a:pPr>
            <a:r>
              <a:rPr lang="en-CA" dirty="0" smtClean="0">
                <a:solidFill>
                  <a:srgbClr val="FF0000"/>
                </a:solidFill>
              </a:rPr>
              <a:t>static </a:t>
            </a:r>
            <a:r>
              <a:rPr lang="en-CA" dirty="0" err="1">
                <a:solidFill>
                  <a:srgbClr val="FF0000"/>
                </a:solidFill>
              </a:rPr>
              <a:t>int</a:t>
            </a:r>
            <a:r>
              <a:rPr lang="en-CA" dirty="0">
                <a:solidFill>
                  <a:srgbClr val="FF0000"/>
                </a:solidFill>
              </a:rPr>
              <a:t> </a:t>
            </a:r>
            <a:r>
              <a:rPr lang="en-CA" dirty="0" err="1">
                <a:solidFill>
                  <a:srgbClr val="FF0000"/>
                </a:solidFill>
              </a:rPr>
              <a:t>dev_open</a:t>
            </a:r>
            <a:r>
              <a:rPr lang="en-CA" dirty="0">
                <a:solidFill>
                  <a:srgbClr val="FF0000"/>
                </a:solidFill>
              </a:rPr>
              <a:t>(</a:t>
            </a:r>
            <a:r>
              <a:rPr lang="en-CA" dirty="0" err="1">
                <a:solidFill>
                  <a:srgbClr val="FF0000"/>
                </a:solidFill>
              </a:rPr>
              <a:t>struct</a:t>
            </a:r>
            <a:r>
              <a:rPr lang="en-CA" dirty="0">
                <a:solidFill>
                  <a:srgbClr val="FF0000"/>
                </a:solidFill>
              </a:rPr>
              <a:t> </a:t>
            </a:r>
            <a:r>
              <a:rPr lang="en-CA" dirty="0" err="1">
                <a:solidFill>
                  <a:srgbClr val="FF0000"/>
                </a:solidFill>
              </a:rPr>
              <a:t>inode</a:t>
            </a:r>
            <a:r>
              <a:rPr lang="en-CA" dirty="0">
                <a:solidFill>
                  <a:srgbClr val="FF0000"/>
                </a:solidFill>
              </a:rPr>
              <a:t> *</a:t>
            </a:r>
            <a:r>
              <a:rPr lang="en-CA" dirty="0" err="1">
                <a:solidFill>
                  <a:srgbClr val="FF0000"/>
                </a:solidFill>
              </a:rPr>
              <a:t>inodep</a:t>
            </a:r>
            <a:r>
              <a:rPr lang="en-CA" dirty="0">
                <a:solidFill>
                  <a:srgbClr val="FF0000"/>
                </a:solidFill>
              </a:rPr>
              <a:t>, </a:t>
            </a:r>
            <a:r>
              <a:rPr lang="en-CA" dirty="0" err="1">
                <a:solidFill>
                  <a:srgbClr val="FF0000"/>
                </a:solidFill>
              </a:rPr>
              <a:t>struct</a:t>
            </a:r>
            <a:r>
              <a:rPr lang="en-CA" dirty="0">
                <a:solidFill>
                  <a:srgbClr val="FF0000"/>
                </a:solidFill>
              </a:rPr>
              <a:t> file *</a:t>
            </a:r>
            <a:r>
              <a:rPr lang="en-CA" dirty="0" err="1">
                <a:solidFill>
                  <a:srgbClr val="FF0000"/>
                </a:solidFill>
              </a:rPr>
              <a:t>filep</a:t>
            </a:r>
            <a:r>
              <a:rPr lang="en-CA" dirty="0">
                <a:solidFill>
                  <a:srgbClr val="FF0000"/>
                </a:solidFill>
              </a:rPr>
              <a:t>){</a:t>
            </a:r>
          </a:p>
          <a:p>
            <a:pPr marL="0" indent="0">
              <a:buNone/>
            </a:pPr>
            <a:r>
              <a:rPr lang="en-CA" dirty="0" smtClean="0"/>
              <a:t>         </a:t>
            </a:r>
            <a:r>
              <a:rPr lang="en-CA" dirty="0" err="1" smtClean="0"/>
              <a:t>numberOpens</a:t>
            </a:r>
            <a:r>
              <a:rPr lang="en-CA" dirty="0"/>
              <a:t>++;</a:t>
            </a:r>
          </a:p>
          <a:p>
            <a:pPr marL="0" indent="0">
              <a:buNone/>
            </a:pPr>
            <a:r>
              <a:rPr lang="en-CA" dirty="0" smtClean="0"/>
              <a:t>         </a:t>
            </a:r>
            <a:r>
              <a:rPr lang="en-CA" dirty="0" err="1" smtClean="0"/>
              <a:t>printk</a:t>
            </a:r>
            <a:r>
              <a:rPr lang="en-CA" dirty="0" smtClean="0"/>
              <a:t>(KERN_INFO "Device </a:t>
            </a:r>
            <a:r>
              <a:rPr lang="en-CA" dirty="0"/>
              <a:t>has been opened %d </a:t>
            </a:r>
            <a:endParaRPr lang="en-CA" dirty="0" smtClean="0"/>
          </a:p>
          <a:p>
            <a:pPr marL="0" indent="0">
              <a:buNone/>
            </a:pPr>
            <a:r>
              <a:rPr lang="en-CA" dirty="0"/>
              <a:t> </a:t>
            </a:r>
            <a:r>
              <a:rPr lang="en-CA" dirty="0" smtClean="0"/>
              <a:t>                 time(s</a:t>
            </a:r>
            <a:r>
              <a:rPr lang="en-CA" dirty="0"/>
              <a:t>)\n", </a:t>
            </a:r>
            <a:r>
              <a:rPr lang="en-CA" dirty="0" err="1"/>
              <a:t>numberOpens</a:t>
            </a:r>
            <a:r>
              <a:rPr lang="en-CA" dirty="0"/>
              <a:t>);</a:t>
            </a:r>
          </a:p>
          <a:p>
            <a:pPr marL="0" indent="0">
              <a:buNone/>
            </a:pPr>
            <a:r>
              <a:rPr lang="en-CA" dirty="0" smtClean="0"/>
              <a:t>          return </a:t>
            </a:r>
            <a:r>
              <a:rPr lang="en-CA" dirty="0"/>
              <a:t>0;</a:t>
            </a:r>
          </a:p>
          <a:p>
            <a:pPr marL="0" indent="0">
              <a:buNone/>
            </a:pPr>
            <a:r>
              <a:rPr lang="en-CA" dirty="0"/>
              <a:t>}</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46613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Struct</a:t>
            </a:r>
            <a:r>
              <a:rPr lang="en-CA" dirty="0" smtClean="0"/>
              <a:t> file operations</a:t>
            </a:r>
            <a:endParaRPr lang="en-CA" dirty="0"/>
          </a:p>
        </p:txBody>
      </p:sp>
      <p:sp>
        <p:nvSpPr>
          <p:cNvPr id="3" name="Content Placeholder 2"/>
          <p:cNvSpPr>
            <a:spLocks noGrp="1"/>
          </p:cNvSpPr>
          <p:nvPr>
            <p:ph idx="1"/>
          </p:nvPr>
        </p:nvSpPr>
        <p:spPr>
          <a:xfrm>
            <a:off x="838199" y="1690688"/>
            <a:ext cx="10757171" cy="4486275"/>
          </a:xfrm>
        </p:spPr>
        <p:txBody>
          <a:bodyPr>
            <a:normAutofit fontScale="47500" lnSpcReduction="20000"/>
          </a:bodyPr>
          <a:lstStyle/>
          <a:p>
            <a:pPr marL="0" indent="0">
              <a:buNone/>
            </a:pPr>
            <a:endParaRPr lang="en-CA" sz="5000" dirty="0" smtClean="0">
              <a:solidFill>
                <a:srgbClr val="7030A0"/>
              </a:solidFill>
            </a:endParaRPr>
          </a:p>
          <a:p>
            <a:pPr marL="0" indent="0">
              <a:buNone/>
            </a:pPr>
            <a:r>
              <a:rPr lang="en-CA" sz="5000" dirty="0" smtClean="0">
                <a:solidFill>
                  <a:srgbClr val="7030A0"/>
                </a:solidFill>
              </a:rPr>
              <a:t>#</a:t>
            </a:r>
            <a:r>
              <a:rPr lang="en-CA" sz="5000" dirty="0">
                <a:solidFill>
                  <a:srgbClr val="7030A0"/>
                </a:solidFill>
              </a:rPr>
              <a:t>include &lt;</a:t>
            </a:r>
            <a:r>
              <a:rPr lang="en-CA" sz="5000" dirty="0" err="1">
                <a:solidFill>
                  <a:srgbClr val="7030A0"/>
                </a:solidFill>
              </a:rPr>
              <a:t>linux</a:t>
            </a:r>
            <a:r>
              <a:rPr lang="en-CA" sz="5000" dirty="0">
                <a:solidFill>
                  <a:srgbClr val="7030A0"/>
                </a:solidFill>
              </a:rPr>
              <a:t>/</a:t>
            </a:r>
            <a:r>
              <a:rPr lang="en-CA" sz="5000" dirty="0" err="1">
                <a:solidFill>
                  <a:srgbClr val="7030A0"/>
                </a:solidFill>
              </a:rPr>
              <a:t>fs.h</a:t>
            </a:r>
            <a:r>
              <a:rPr lang="en-CA" sz="5000" dirty="0">
                <a:solidFill>
                  <a:srgbClr val="7030A0"/>
                </a:solidFill>
              </a:rPr>
              <a:t>&gt;</a:t>
            </a:r>
          </a:p>
          <a:p>
            <a:endParaRPr lang="en-CA" sz="5000" dirty="0"/>
          </a:p>
          <a:p>
            <a:pPr marL="0" indent="0">
              <a:buNone/>
            </a:pPr>
            <a:r>
              <a:rPr lang="en-CA" sz="5100" dirty="0" err="1" smtClean="0"/>
              <a:t>struct</a:t>
            </a:r>
            <a:r>
              <a:rPr lang="en-CA" sz="5100" dirty="0" smtClean="0"/>
              <a:t> </a:t>
            </a:r>
            <a:r>
              <a:rPr lang="en-CA" sz="5100" dirty="0" err="1"/>
              <a:t>file_operations</a:t>
            </a:r>
            <a:r>
              <a:rPr lang="en-CA" sz="5100" dirty="0"/>
              <a:t> {</a:t>
            </a:r>
          </a:p>
          <a:p>
            <a:pPr marL="0" indent="0">
              <a:buNone/>
            </a:pPr>
            <a:r>
              <a:rPr lang="en-CA" sz="5100" dirty="0" err="1" smtClean="0"/>
              <a:t>struct</a:t>
            </a:r>
            <a:r>
              <a:rPr lang="en-CA" sz="5100" dirty="0" smtClean="0"/>
              <a:t> </a:t>
            </a:r>
            <a:r>
              <a:rPr lang="en-CA" sz="5100" dirty="0"/>
              <a:t>module *owner;</a:t>
            </a:r>
          </a:p>
          <a:p>
            <a:pPr marL="0" indent="0">
              <a:buNone/>
            </a:pPr>
            <a:r>
              <a:rPr lang="en-CA" sz="5100" dirty="0" err="1" smtClean="0"/>
              <a:t>loff_t</a:t>
            </a:r>
            <a:r>
              <a:rPr lang="en-CA" sz="5100" dirty="0" smtClean="0"/>
              <a:t> </a:t>
            </a:r>
            <a:r>
              <a:rPr lang="en-CA" sz="5100" dirty="0"/>
              <a:t>(*</a:t>
            </a:r>
            <a:r>
              <a:rPr lang="en-CA" sz="5100" dirty="0" err="1"/>
              <a:t>llseek</a:t>
            </a:r>
            <a:r>
              <a:rPr lang="en-CA" sz="5100" dirty="0"/>
              <a:t>) (</a:t>
            </a:r>
            <a:r>
              <a:rPr lang="en-CA" sz="5100" dirty="0" err="1"/>
              <a:t>struct</a:t>
            </a:r>
            <a:r>
              <a:rPr lang="en-CA" sz="5100" dirty="0"/>
              <a:t> file *, </a:t>
            </a:r>
            <a:r>
              <a:rPr lang="en-CA" sz="5100" dirty="0" err="1"/>
              <a:t>loff_t</a:t>
            </a:r>
            <a:r>
              <a:rPr lang="en-CA" sz="5100" dirty="0"/>
              <a:t>, </a:t>
            </a:r>
            <a:r>
              <a:rPr lang="en-CA" sz="5100" dirty="0" err="1"/>
              <a:t>int</a:t>
            </a:r>
            <a:r>
              <a:rPr lang="en-CA" sz="5100" dirty="0"/>
              <a:t>);</a:t>
            </a:r>
          </a:p>
          <a:p>
            <a:pPr marL="0" indent="0">
              <a:buNone/>
            </a:pPr>
            <a:r>
              <a:rPr lang="en-CA" sz="5100" dirty="0" err="1" smtClean="0"/>
              <a:t>ssize_t</a:t>
            </a:r>
            <a:r>
              <a:rPr lang="en-CA" sz="5100" dirty="0" smtClean="0"/>
              <a:t> </a:t>
            </a:r>
            <a:r>
              <a:rPr lang="en-CA" sz="5100" dirty="0"/>
              <a:t>(*read) (</a:t>
            </a:r>
            <a:r>
              <a:rPr lang="en-CA" sz="5100" dirty="0" err="1"/>
              <a:t>struct</a:t>
            </a:r>
            <a:r>
              <a:rPr lang="en-CA" sz="5100" dirty="0"/>
              <a:t> file *, char __user *, </a:t>
            </a:r>
            <a:r>
              <a:rPr lang="en-CA" sz="5100" dirty="0" err="1"/>
              <a:t>size_t</a:t>
            </a:r>
            <a:r>
              <a:rPr lang="en-CA" sz="5100" dirty="0"/>
              <a:t>, </a:t>
            </a:r>
            <a:r>
              <a:rPr lang="en-CA" sz="5100" dirty="0" err="1"/>
              <a:t>loff_t</a:t>
            </a:r>
            <a:r>
              <a:rPr lang="en-CA" sz="5100" dirty="0"/>
              <a:t> *);</a:t>
            </a:r>
          </a:p>
          <a:p>
            <a:pPr marL="0" indent="0">
              <a:buNone/>
            </a:pPr>
            <a:r>
              <a:rPr lang="en-CA" sz="5100" dirty="0" err="1" smtClean="0"/>
              <a:t>ssize_t</a:t>
            </a:r>
            <a:r>
              <a:rPr lang="en-CA" sz="5100" dirty="0" smtClean="0"/>
              <a:t> </a:t>
            </a:r>
            <a:r>
              <a:rPr lang="en-CA" sz="5100" dirty="0"/>
              <a:t>(*write) (</a:t>
            </a:r>
            <a:r>
              <a:rPr lang="en-CA" sz="5100" dirty="0" err="1"/>
              <a:t>struct</a:t>
            </a:r>
            <a:r>
              <a:rPr lang="en-CA" sz="5100" dirty="0"/>
              <a:t> file *, </a:t>
            </a:r>
            <a:r>
              <a:rPr lang="en-CA" sz="5100" dirty="0" err="1"/>
              <a:t>const</a:t>
            </a:r>
            <a:r>
              <a:rPr lang="en-CA" sz="5100" dirty="0"/>
              <a:t> char __user *, </a:t>
            </a:r>
            <a:r>
              <a:rPr lang="en-CA" sz="5100" dirty="0" err="1"/>
              <a:t>size_t</a:t>
            </a:r>
            <a:r>
              <a:rPr lang="en-CA" sz="5100" dirty="0"/>
              <a:t>, </a:t>
            </a:r>
            <a:r>
              <a:rPr lang="en-CA" sz="5100" dirty="0" err="1"/>
              <a:t>loff_t</a:t>
            </a:r>
            <a:r>
              <a:rPr lang="en-CA" sz="5100" dirty="0"/>
              <a:t> </a:t>
            </a:r>
            <a:r>
              <a:rPr lang="en-CA" sz="5100" dirty="0" smtClean="0"/>
              <a:t>*);</a:t>
            </a:r>
          </a:p>
          <a:p>
            <a:pPr marL="0" indent="0">
              <a:buNone/>
            </a:pPr>
            <a:r>
              <a:rPr lang="en-CA" sz="5100" dirty="0" err="1" smtClean="0"/>
              <a:t>int</a:t>
            </a:r>
            <a:r>
              <a:rPr lang="en-CA" sz="5100" dirty="0" smtClean="0"/>
              <a:t> </a:t>
            </a:r>
            <a:r>
              <a:rPr lang="en-CA" sz="5100" dirty="0"/>
              <a:t>(*open) (</a:t>
            </a:r>
            <a:r>
              <a:rPr lang="en-CA" sz="5100" dirty="0" err="1"/>
              <a:t>struct</a:t>
            </a:r>
            <a:r>
              <a:rPr lang="en-CA" sz="5100" dirty="0"/>
              <a:t> </a:t>
            </a:r>
            <a:r>
              <a:rPr lang="en-CA" sz="5100" dirty="0" err="1"/>
              <a:t>inode</a:t>
            </a:r>
            <a:r>
              <a:rPr lang="en-CA" sz="5100" dirty="0"/>
              <a:t> *, </a:t>
            </a:r>
            <a:r>
              <a:rPr lang="en-CA" sz="5100" dirty="0" err="1"/>
              <a:t>struct</a:t>
            </a:r>
            <a:r>
              <a:rPr lang="en-CA" sz="5100" dirty="0"/>
              <a:t> file </a:t>
            </a:r>
            <a:r>
              <a:rPr lang="en-CA" sz="5100" dirty="0" smtClean="0"/>
              <a:t>*);</a:t>
            </a:r>
          </a:p>
          <a:p>
            <a:pPr marL="0" indent="0">
              <a:buNone/>
            </a:pPr>
            <a:r>
              <a:rPr lang="en-CA" sz="5100" dirty="0" err="1" smtClean="0"/>
              <a:t>int</a:t>
            </a:r>
            <a:r>
              <a:rPr lang="en-CA" sz="5100" dirty="0" smtClean="0"/>
              <a:t> </a:t>
            </a:r>
            <a:r>
              <a:rPr lang="en-CA" sz="5100" dirty="0"/>
              <a:t>(*flush) (</a:t>
            </a:r>
            <a:r>
              <a:rPr lang="en-CA" sz="5100" dirty="0" err="1"/>
              <a:t>struct</a:t>
            </a:r>
            <a:r>
              <a:rPr lang="en-CA" sz="5100" dirty="0"/>
              <a:t> file *, </a:t>
            </a:r>
            <a:r>
              <a:rPr lang="en-CA" sz="5100" dirty="0" err="1"/>
              <a:t>fl_owner_t</a:t>
            </a:r>
            <a:r>
              <a:rPr lang="en-CA" sz="5100" dirty="0"/>
              <a:t> id);</a:t>
            </a:r>
          </a:p>
          <a:p>
            <a:pPr marL="0" indent="0">
              <a:buNone/>
            </a:pPr>
            <a:r>
              <a:rPr lang="en-CA" sz="5100" dirty="0" err="1" smtClean="0"/>
              <a:t>int</a:t>
            </a:r>
            <a:r>
              <a:rPr lang="en-CA" sz="5100" dirty="0" smtClean="0"/>
              <a:t> </a:t>
            </a:r>
            <a:r>
              <a:rPr lang="en-CA" sz="5100" dirty="0"/>
              <a:t>(*release) (</a:t>
            </a:r>
            <a:r>
              <a:rPr lang="en-CA" sz="5100" dirty="0" err="1"/>
              <a:t>struct</a:t>
            </a:r>
            <a:r>
              <a:rPr lang="en-CA" sz="5100" dirty="0"/>
              <a:t> </a:t>
            </a:r>
            <a:r>
              <a:rPr lang="en-CA" sz="5100" dirty="0" err="1"/>
              <a:t>inode</a:t>
            </a:r>
            <a:r>
              <a:rPr lang="en-CA" sz="5100" dirty="0"/>
              <a:t> *, </a:t>
            </a:r>
            <a:r>
              <a:rPr lang="en-CA" sz="5100" dirty="0" err="1"/>
              <a:t>struct</a:t>
            </a:r>
            <a:r>
              <a:rPr lang="en-CA" sz="5100" dirty="0"/>
              <a:t> file *);</a:t>
            </a:r>
          </a:p>
          <a:p>
            <a:pPr marL="0" indent="0">
              <a:buNone/>
            </a:pPr>
            <a:endParaRPr lang="en-CA" sz="51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679649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Read() function</a:t>
            </a:r>
            <a:endParaRPr lang="en-CA" dirty="0"/>
          </a:p>
        </p:txBody>
      </p:sp>
      <p:sp>
        <p:nvSpPr>
          <p:cNvPr id="3" name="Content Placeholder 2"/>
          <p:cNvSpPr>
            <a:spLocks noGrp="1"/>
          </p:cNvSpPr>
          <p:nvPr>
            <p:ph idx="1"/>
          </p:nvPr>
        </p:nvSpPr>
        <p:spPr>
          <a:xfrm>
            <a:off x="838200" y="1687513"/>
            <a:ext cx="10858500" cy="4351338"/>
          </a:xfrm>
        </p:spPr>
        <p:txBody>
          <a:bodyPr>
            <a:normAutofit fontScale="40000" lnSpcReduction="20000"/>
          </a:bodyPr>
          <a:lstStyle/>
          <a:p>
            <a:pPr marL="0" indent="0">
              <a:buNone/>
            </a:pPr>
            <a:r>
              <a:rPr lang="en-CA" sz="5900" dirty="0">
                <a:solidFill>
                  <a:srgbClr val="FF0000"/>
                </a:solidFill>
              </a:rPr>
              <a:t>static </a:t>
            </a:r>
            <a:r>
              <a:rPr lang="en-CA" sz="5900" dirty="0" err="1">
                <a:solidFill>
                  <a:srgbClr val="FF0000"/>
                </a:solidFill>
              </a:rPr>
              <a:t>ssize_t</a:t>
            </a:r>
            <a:r>
              <a:rPr lang="en-CA" sz="5900" dirty="0">
                <a:solidFill>
                  <a:srgbClr val="FF0000"/>
                </a:solidFill>
              </a:rPr>
              <a:t> </a:t>
            </a:r>
            <a:r>
              <a:rPr lang="en-CA" sz="5900" dirty="0" err="1">
                <a:solidFill>
                  <a:srgbClr val="FF0000"/>
                </a:solidFill>
              </a:rPr>
              <a:t>dev_read</a:t>
            </a:r>
            <a:r>
              <a:rPr lang="en-CA" sz="5900" dirty="0">
                <a:solidFill>
                  <a:srgbClr val="FF0000"/>
                </a:solidFill>
              </a:rPr>
              <a:t>(</a:t>
            </a:r>
            <a:r>
              <a:rPr lang="en-CA" sz="5900" dirty="0" err="1">
                <a:solidFill>
                  <a:srgbClr val="FF0000"/>
                </a:solidFill>
              </a:rPr>
              <a:t>struct</a:t>
            </a:r>
            <a:r>
              <a:rPr lang="en-CA" sz="5900" dirty="0">
                <a:solidFill>
                  <a:srgbClr val="FF0000"/>
                </a:solidFill>
              </a:rPr>
              <a:t> file *</a:t>
            </a:r>
            <a:r>
              <a:rPr lang="en-CA" sz="5900" dirty="0" err="1">
                <a:solidFill>
                  <a:srgbClr val="FF0000"/>
                </a:solidFill>
              </a:rPr>
              <a:t>filep</a:t>
            </a:r>
            <a:r>
              <a:rPr lang="en-CA" sz="5900" dirty="0">
                <a:solidFill>
                  <a:srgbClr val="FF0000"/>
                </a:solidFill>
              </a:rPr>
              <a:t>, char *buffer, </a:t>
            </a:r>
            <a:r>
              <a:rPr lang="en-CA" sz="5900" dirty="0" err="1">
                <a:solidFill>
                  <a:srgbClr val="FF0000"/>
                </a:solidFill>
              </a:rPr>
              <a:t>size_t</a:t>
            </a:r>
            <a:r>
              <a:rPr lang="en-CA" sz="5900" dirty="0">
                <a:solidFill>
                  <a:srgbClr val="FF0000"/>
                </a:solidFill>
              </a:rPr>
              <a:t> </a:t>
            </a:r>
            <a:r>
              <a:rPr lang="en-CA" sz="5900" dirty="0" err="1">
                <a:solidFill>
                  <a:srgbClr val="FF0000"/>
                </a:solidFill>
              </a:rPr>
              <a:t>len</a:t>
            </a:r>
            <a:r>
              <a:rPr lang="en-CA" sz="5900" dirty="0">
                <a:solidFill>
                  <a:srgbClr val="FF0000"/>
                </a:solidFill>
              </a:rPr>
              <a:t>, </a:t>
            </a:r>
            <a:endParaRPr lang="en-CA" sz="5900" dirty="0" smtClean="0">
              <a:solidFill>
                <a:srgbClr val="FF0000"/>
              </a:solidFill>
            </a:endParaRPr>
          </a:p>
          <a:p>
            <a:pPr marL="0" indent="0">
              <a:buNone/>
            </a:pPr>
            <a:r>
              <a:rPr lang="en-CA" sz="5900" dirty="0" err="1" smtClean="0">
                <a:solidFill>
                  <a:srgbClr val="FF0000"/>
                </a:solidFill>
              </a:rPr>
              <a:t>loff_t</a:t>
            </a:r>
            <a:r>
              <a:rPr lang="en-CA" sz="5900" dirty="0" smtClean="0">
                <a:solidFill>
                  <a:srgbClr val="FF0000"/>
                </a:solidFill>
              </a:rPr>
              <a:t> </a:t>
            </a:r>
            <a:r>
              <a:rPr lang="en-CA" sz="5900" dirty="0">
                <a:solidFill>
                  <a:srgbClr val="FF0000"/>
                </a:solidFill>
              </a:rPr>
              <a:t>*offset)</a:t>
            </a:r>
            <a:r>
              <a:rPr lang="en-CA" sz="5900" dirty="0"/>
              <a:t>{</a:t>
            </a:r>
          </a:p>
          <a:p>
            <a:pPr marL="0" indent="0">
              <a:buNone/>
            </a:pPr>
            <a:r>
              <a:rPr lang="en-CA" sz="4200" dirty="0"/>
              <a:t>  </a:t>
            </a:r>
            <a:r>
              <a:rPr lang="en-CA" sz="5000" dirty="0"/>
              <a:t> </a:t>
            </a:r>
            <a:r>
              <a:rPr lang="en-CA" sz="5000" dirty="0" err="1"/>
              <a:t>int</a:t>
            </a:r>
            <a:r>
              <a:rPr lang="en-CA" sz="5000" dirty="0"/>
              <a:t> </a:t>
            </a:r>
            <a:r>
              <a:rPr lang="en-CA" sz="5000" dirty="0" err="1"/>
              <a:t>error_count</a:t>
            </a:r>
            <a:r>
              <a:rPr lang="en-CA" sz="5000" dirty="0"/>
              <a:t> = 0</a:t>
            </a:r>
            <a:r>
              <a:rPr lang="en-CA" sz="5000" dirty="0" smtClean="0"/>
              <a:t>; </a:t>
            </a:r>
            <a:endParaRPr lang="en-CA" sz="5000" dirty="0"/>
          </a:p>
          <a:p>
            <a:pPr marL="0" indent="0">
              <a:buNone/>
            </a:pPr>
            <a:r>
              <a:rPr lang="en-CA" sz="5000" dirty="0"/>
              <a:t>   </a:t>
            </a:r>
            <a:r>
              <a:rPr lang="en-CA" sz="5000" dirty="0">
                <a:solidFill>
                  <a:srgbClr val="0070C0"/>
                </a:solidFill>
              </a:rPr>
              <a:t>// </a:t>
            </a:r>
            <a:r>
              <a:rPr lang="en-CA" sz="5000" dirty="0" err="1">
                <a:solidFill>
                  <a:srgbClr val="0070C0"/>
                </a:solidFill>
              </a:rPr>
              <a:t>copy_to_user</a:t>
            </a:r>
            <a:r>
              <a:rPr lang="en-CA" sz="5000" dirty="0">
                <a:solidFill>
                  <a:srgbClr val="0070C0"/>
                </a:solidFill>
              </a:rPr>
              <a:t> has the format ( * to, *from, size) and returns 0 on </a:t>
            </a:r>
            <a:r>
              <a:rPr lang="en-CA" sz="5000" dirty="0" smtClean="0">
                <a:solidFill>
                  <a:srgbClr val="0070C0"/>
                </a:solidFill>
              </a:rPr>
              <a:t>success</a:t>
            </a:r>
          </a:p>
          <a:p>
            <a:pPr marL="0" indent="0">
              <a:buNone/>
            </a:pPr>
            <a:r>
              <a:rPr lang="en-CA" sz="5000" dirty="0" smtClean="0"/>
              <a:t>  </a:t>
            </a:r>
            <a:r>
              <a:rPr lang="en-CA" sz="5000" dirty="0" err="1" smtClean="0"/>
              <a:t>error_count</a:t>
            </a:r>
            <a:r>
              <a:rPr lang="en-CA" sz="5000" dirty="0" smtClean="0"/>
              <a:t> </a:t>
            </a:r>
            <a:r>
              <a:rPr lang="en-CA" sz="5000" dirty="0"/>
              <a:t>= </a:t>
            </a:r>
            <a:r>
              <a:rPr lang="en-CA" sz="5000" b="1" dirty="0" err="1">
                <a:solidFill>
                  <a:srgbClr val="FF0000"/>
                </a:solidFill>
              </a:rPr>
              <a:t>copy_to_user</a:t>
            </a:r>
            <a:r>
              <a:rPr lang="en-CA" sz="5000" dirty="0"/>
              <a:t>(buffer, message, </a:t>
            </a:r>
            <a:r>
              <a:rPr lang="en-CA" sz="5000" dirty="0" err="1"/>
              <a:t>size_of_message</a:t>
            </a:r>
            <a:r>
              <a:rPr lang="en-CA" sz="5000" dirty="0"/>
              <a:t>);</a:t>
            </a:r>
          </a:p>
          <a:p>
            <a:pPr marL="0" indent="0">
              <a:buNone/>
            </a:pPr>
            <a:r>
              <a:rPr lang="en-CA" sz="5000" dirty="0"/>
              <a:t>   if (</a:t>
            </a:r>
            <a:r>
              <a:rPr lang="en-CA" sz="5000" dirty="0" err="1"/>
              <a:t>error_count</a:t>
            </a:r>
            <a:r>
              <a:rPr lang="en-CA" sz="5000" dirty="0"/>
              <a:t>==0){           </a:t>
            </a:r>
          </a:p>
          <a:p>
            <a:pPr marL="0" indent="0">
              <a:buNone/>
            </a:pPr>
            <a:r>
              <a:rPr lang="en-CA" sz="5000" dirty="0"/>
              <a:t>      </a:t>
            </a:r>
            <a:r>
              <a:rPr lang="en-CA" sz="5000" dirty="0" err="1"/>
              <a:t>printk</a:t>
            </a:r>
            <a:r>
              <a:rPr lang="en-CA" sz="5000" dirty="0"/>
              <a:t>(KERN_INFO </a:t>
            </a:r>
            <a:r>
              <a:rPr lang="en-CA" sz="5000" dirty="0" smtClean="0"/>
              <a:t>"Sent </a:t>
            </a:r>
            <a:r>
              <a:rPr lang="en-CA" sz="5000" dirty="0"/>
              <a:t>%d characters to the user\n", </a:t>
            </a:r>
            <a:r>
              <a:rPr lang="en-CA" sz="5000" dirty="0" err="1"/>
              <a:t>size_of_message</a:t>
            </a:r>
            <a:r>
              <a:rPr lang="en-CA" sz="5000" dirty="0"/>
              <a:t>);</a:t>
            </a:r>
          </a:p>
          <a:p>
            <a:pPr marL="0" indent="0">
              <a:buNone/>
            </a:pPr>
            <a:r>
              <a:rPr lang="en-CA" sz="5000" dirty="0"/>
              <a:t>      return (</a:t>
            </a:r>
            <a:r>
              <a:rPr lang="en-CA" sz="5000" dirty="0" err="1"/>
              <a:t>size_of_message</a:t>
            </a:r>
            <a:r>
              <a:rPr lang="en-CA" sz="5000" dirty="0"/>
              <a:t>=0); </a:t>
            </a:r>
            <a:r>
              <a:rPr lang="en-CA" sz="5000" dirty="0" smtClean="0"/>
              <a:t>}</a:t>
            </a:r>
            <a:r>
              <a:rPr lang="en-CA" sz="5000" dirty="0"/>
              <a:t> </a:t>
            </a:r>
          </a:p>
          <a:p>
            <a:pPr marL="0" indent="0">
              <a:buNone/>
            </a:pPr>
            <a:r>
              <a:rPr lang="en-CA" sz="5000" dirty="0"/>
              <a:t>      else {</a:t>
            </a:r>
          </a:p>
          <a:p>
            <a:pPr marL="0" indent="0">
              <a:buNone/>
            </a:pPr>
            <a:r>
              <a:rPr lang="en-CA" sz="5000" dirty="0"/>
              <a:t>      </a:t>
            </a:r>
            <a:r>
              <a:rPr lang="en-CA" sz="5000" dirty="0" err="1"/>
              <a:t>printk</a:t>
            </a:r>
            <a:r>
              <a:rPr lang="en-CA" sz="5000" dirty="0"/>
              <a:t>(KERN_INFO </a:t>
            </a:r>
            <a:r>
              <a:rPr lang="en-CA" sz="5000" dirty="0" smtClean="0"/>
              <a:t>"Failed </a:t>
            </a:r>
            <a:r>
              <a:rPr lang="en-CA" sz="5000" dirty="0"/>
              <a:t>to send %d characters to the user\n", </a:t>
            </a:r>
            <a:r>
              <a:rPr lang="en-CA" sz="5000" dirty="0" err="1"/>
              <a:t>error_count</a:t>
            </a:r>
            <a:r>
              <a:rPr lang="en-CA" sz="5000" dirty="0"/>
              <a:t>);</a:t>
            </a:r>
          </a:p>
          <a:p>
            <a:pPr marL="0" indent="0">
              <a:buNone/>
            </a:pPr>
            <a:r>
              <a:rPr lang="en-CA" sz="5000" dirty="0"/>
              <a:t>      return -EFAULT; </a:t>
            </a:r>
            <a:r>
              <a:rPr lang="en-CA" sz="5000" dirty="0" smtClean="0"/>
              <a:t>}</a:t>
            </a:r>
            <a:r>
              <a:rPr lang="en-CA" sz="5000" dirty="0"/>
              <a:t>         </a:t>
            </a:r>
          </a:p>
          <a:p>
            <a:pPr marL="0" indent="0">
              <a:buNone/>
            </a:pPr>
            <a:r>
              <a:rPr lang="en-CA" sz="5000" dirty="0"/>
              <a:t> </a:t>
            </a:r>
            <a:r>
              <a:rPr lang="en-CA" sz="5000" dirty="0" smtClean="0"/>
              <a:t>}</a:t>
            </a:r>
            <a:endParaRPr lang="en-CA" sz="5000"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78351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a:t>
            </a:r>
            <a:endParaRPr lang="en-CA" dirty="0"/>
          </a:p>
        </p:txBody>
      </p:sp>
      <p:sp>
        <p:nvSpPr>
          <p:cNvPr id="3" name="Content Placeholder 2"/>
          <p:cNvSpPr>
            <a:spLocks noGrp="1"/>
          </p:cNvSpPr>
          <p:nvPr>
            <p:ph idx="1"/>
          </p:nvPr>
        </p:nvSpPr>
        <p:spPr/>
        <p:txBody>
          <a:bodyPr/>
          <a:lstStyle/>
          <a:p>
            <a:r>
              <a:rPr lang="en-CA" dirty="0" smtClean="0"/>
              <a:t>LKM have access to the lowest levels of the kernel making them vulnerable target for hackers.</a:t>
            </a:r>
          </a:p>
          <a:p>
            <a:r>
              <a:rPr lang="en-CA" dirty="0" smtClean="0"/>
              <a:t>Hacker can gain control of the system and almost all operating system components such as processes, ports, services, file systems by inserting rootkits into the kernel through LKMs</a:t>
            </a:r>
          </a:p>
          <a:p>
            <a:r>
              <a:rPr lang="en-CA" dirty="0" smtClean="0"/>
              <a:t>Understanding LKMs is a key of system administrators and effective stealthy hacker</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659198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a:t>
            </a:r>
            <a:r>
              <a:rPr lang="en-CA" dirty="0" smtClean="0"/>
              <a:t>rite() and release() functions</a:t>
            </a:r>
            <a:endParaRPr lang="en-CA" dirty="0"/>
          </a:p>
        </p:txBody>
      </p:sp>
      <p:sp>
        <p:nvSpPr>
          <p:cNvPr id="3" name="Content Placeholder 2"/>
          <p:cNvSpPr>
            <a:spLocks noGrp="1"/>
          </p:cNvSpPr>
          <p:nvPr>
            <p:ph idx="1"/>
          </p:nvPr>
        </p:nvSpPr>
        <p:spPr>
          <a:xfrm>
            <a:off x="838200" y="1864783"/>
            <a:ext cx="10515600" cy="4351338"/>
          </a:xfrm>
        </p:spPr>
        <p:txBody>
          <a:bodyPr>
            <a:normAutofit fontScale="92500" lnSpcReduction="20000"/>
          </a:bodyPr>
          <a:lstStyle/>
          <a:p>
            <a:pPr marL="0" indent="0">
              <a:buNone/>
            </a:pPr>
            <a:r>
              <a:rPr lang="en-CA" sz="2400" dirty="0">
                <a:solidFill>
                  <a:srgbClr val="FF0000"/>
                </a:solidFill>
              </a:rPr>
              <a:t>static </a:t>
            </a:r>
            <a:r>
              <a:rPr lang="en-CA" sz="2400" dirty="0" err="1">
                <a:solidFill>
                  <a:srgbClr val="FF0000"/>
                </a:solidFill>
              </a:rPr>
              <a:t>ssize_t</a:t>
            </a:r>
            <a:r>
              <a:rPr lang="en-CA" sz="2400" dirty="0">
                <a:solidFill>
                  <a:srgbClr val="FF0000"/>
                </a:solidFill>
              </a:rPr>
              <a:t> </a:t>
            </a:r>
            <a:r>
              <a:rPr lang="en-CA" sz="2400" dirty="0" err="1">
                <a:solidFill>
                  <a:srgbClr val="FF0000"/>
                </a:solidFill>
              </a:rPr>
              <a:t>dev_write</a:t>
            </a:r>
            <a:r>
              <a:rPr lang="en-CA" sz="2400" dirty="0">
                <a:solidFill>
                  <a:srgbClr val="FF0000"/>
                </a:solidFill>
              </a:rPr>
              <a:t>(</a:t>
            </a:r>
            <a:r>
              <a:rPr lang="en-CA" sz="2400" dirty="0" err="1">
                <a:solidFill>
                  <a:srgbClr val="FF0000"/>
                </a:solidFill>
              </a:rPr>
              <a:t>struct</a:t>
            </a:r>
            <a:r>
              <a:rPr lang="en-CA" sz="2400" dirty="0">
                <a:solidFill>
                  <a:srgbClr val="FF0000"/>
                </a:solidFill>
              </a:rPr>
              <a:t> file *</a:t>
            </a:r>
            <a:r>
              <a:rPr lang="en-CA" sz="2400" dirty="0" err="1">
                <a:solidFill>
                  <a:srgbClr val="FF0000"/>
                </a:solidFill>
              </a:rPr>
              <a:t>filep</a:t>
            </a:r>
            <a:r>
              <a:rPr lang="en-CA" sz="2400" dirty="0">
                <a:solidFill>
                  <a:srgbClr val="FF0000"/>
                </a:solidFill>
              </a:rPr>
              <a:t>, </a:t>
            </a:r>
            <a:r>
              <a:rPr lang="en-CA" sz="2400" dirty="0" err="1">
                <a:solidFill>
                  <a:srgbClr val="FF0000"/>
                </a:solidFill>
              </a:rPr>
              <a:t>const</a:t>
            </a:r>
            <a:r>
              <a:rPr lang="en-CA" sz="2400" dirty="0">
                <a:solidFill>
                  <a:srgbClr val="FF0000"/>
                </a:solidFill>
              </a:rPr>
              <a:t> char *buffer, </a:t>
            </a:r>
            <a:r>
              <a:rPr lang="en-CA" sz="2400" dirty="0" err="1">
                <a:solidFill>
                  <a:srgbClr val="FF0000"/>
                </a:solidFill>
              </a:rPr>
              <a:t>size_t</a:t>
            </a:r>
            <a:r>
              <a:rPr lang="en-CA" sz="2400" dirty="0">
                <a:solidFill>
                  <a:srgbClr val="FF0000"/>
                </a:solidFill>
              </a:rPr>
              <a:t> </a:t>
            </a:r>
            <a:r>
              <a:rPr lang="en-CA" sz="2400" dirty="0" err="1">
                <a:solidFill>
                  <a:srgbClr val="FF0000"/>
                </a:solidFill>
              </a:rPr>
              <a:t>len</a:t>
            </a:r>
            <a:r>
              <a:rPr lang="en-CA" sz="2400" dirty="0" smtClean="0">
                <a:solidFill>
                  <a:srgbClr val="FF0000"/>
                </a:solidFill>
              </a:rPr>
              <a:t>,</a:t>
            </a:r>
          </a:p>
          <a:p>
            <a:pPr marL="0" indent="0">
              <a:buNone/>
            </a:pPr>
            <a:r>
              <a:rPr lang="en-CA" sz="2400" dirty="0" err="1" smtClean="0">
                <a:solidFill>
                  <a:srgbClr val="FF0000"/>
                </a:solidFill>
              </a:rPr>
              <a:t>loff_t</a:t>
            </a:r>
            <a:r>
              <a:rPr lang="en-CA" sz="2400" dirty="0" smtClean="0">
                <a:solidFill>
                  <a:srgbClr val="FF0000"/>
                </a:solidFill>
              </a:rPr>
              <a:t> </a:t>
            </a:r>
            <a:r>
              <a:rPr lang="en-CA" sz="2400" dirty="0">
                <a:solidFill>
                  <a:srgbClr val="FF0000"/>
                </a:solidFill>
              </a:rPr>
              <a:t>*offset){</a:t>
            </a:r>
          </a:p>
          <a:p>
            <a:pPr marL="0" indent="0">
              <a:buNone/>
            </a:pPr>
            <a:r>
              <a:rPr lang="en-CA" dirty="0" smtClean="0"/>
              <a:t>   </a:t>
            </a:r>
            <a:r>
              <a:rPr lang="en-CA" sz="2400" dirty="0" err="1" smtClean="0"/>
              <a:t>sprintf</a:t>
            </a:r>
            <a:r>
              <a:rPr lang="en-CA" sz="2400" dirty="0" smtClean="0"/>
              <a:t>(message</a:t>
            </a:r>
            <a:r>
              <a:rPr lang="en-CA" sz="2400" dirty="0"/>
              <a:t>, "%s(%</a:t>
            </a:r>
            <a:r>
              <a:rPr lang="en-CA" sz="2400" dirty="0" err="1"/>
              <a:t>zu</a:t>
            </a:r>
            <a:r>
              <a:rPr lang="en-CA" sz="2400" dirty="0"/>
              <a:t> letters)", buffer, </a:t>
            </a:r>
            <a:r>
              <a:rPr lang="en-CA" sz="2400" dirty="0" err="1"/>
              <a:t>len</a:t>
            </a:r>
            <a:r>
              <a:rPr lang="en-CA" sz="2400" dirty="0"/>
              <a:t>);     </a:t>
            </a:r>
            <a:endParaRPr lang="en-CA" sz="2400" dirty="0" smtClean="0"/>
          </a:p>
          <a:p>
            <a:pPr marL="0" indent="0">
              <a:buNone/>
            </a:pPr>
            <a:r>
              <a:rPr lang="en-CA" sz="2400" dirty="0"/>
              <a:t> </a:t>
            </a:r>
            <a:r>
              <a:rPr lang="en-CA" sz="2400" dirty="0" smtClean="0"/>
              <a:t>   </a:t>
            </a:r>
            <a:r>
              <a:rPr lang="en-CA" sz="2400" dirty="0" err="1" smtClean="0"/>
              <a:t>size_of_message</a:t>
            </a:r>
            <a:r>
              <a:rPr lang="en-CA" sz="2400" dirty="0" smtClean="0"/>
              <a:t> </a:t>
            </a:r>
            <a:r>
              <a:rPr lang="en-CA" sz="2400" dirty="0"/>
              <a:t>= </a:t>
            </a:r>
            <a:r>
              <a:rPr lang="en-CA" sz="2400" dirty="0" err="1"/>
              <a:t>strlen</a:t>
            </a:r>
            <a:r>
              <a:rPr lang="en-CA" sz="2400" dirty="0"/>
              <a:t>(message);                 </a:t>
            </a:r>
            <a:endParaRPr lang="en-CA" sz="2400" dirty="0" smtClean="0"/>
          </a:p>
          <a:p>
            <a:pPr marL="0" indent="0">
              <a:buNone/>
            </a:pPr>
            <a:r>
              <a:rPr lang="en-CA" sz="2400" dirty="0"/>
              <a:t>    </a:t>
            </a:r>
            <a:r>
              <a:rPr lang="en-CA" sz="2400" dirty="0" err="1"/>
              <a:t>printk</a:t>
            </a:r>
            <a:r>
              <a:rPr lang="en-CA" sz="2400" dirty="0"/>
              <a:t>(KERN_INFO </a:t>
            </a:r>
            <a:r>
              <a:rPr lang="en-CA" sz="2400" dirty="0" smtClean="0"/>
              <a:t>"Received </a:t>
            </a:r>
            <a:r>
              <a:rPr lang="en-CA" sz="2400" dirty="0"/>
              <a:t>%</a:t>
            </a:r>
            <a:r>
              <a:rPr lang="en-CA" sz="2400" dirty="0" err="1"/>
              <a:t>zu</a:t>
            </a:r>
            <a:r>
              <a:rPr lang="en-CA" sz="2400" dirty="0"/>
              <a:t> characters from the </a:t>
            </a:r>
            <a:r>
              <a:rPr lang="en-CA" sz="2400" dirty="0" smtClean="0"/>
              <a:t>user\n</a:t>
            </a:r>
            <a:r>
              <a:rPr lang="en-CA" sz="2400" dirty="0"/>
              <a:t>", </a:t>
            </a:r>
            <a:r>
              <a:rPr lang="en-CA" sz="2400" dirty="0" smtClean="0"/>
              <a:t>  </a:t>
            </a:r>
          </a:p>
          <a:p>
            <a:pPr marL="0" indent="0">
              <a:buNone/>
            </a:pPr>
            <a:r>
              <a:rPr lang="en-CA" sz="2400" dirty="0"/>
              <a:t> </a:t>
            </a:r>
            <a:r>
              <a:rPr lang="en-CA" sz="2400" dirty="0" smtClean="0"/>
              <a:t>   </a:t>
            </a:r>
            <a:r>
              <a:rPr lang="en-CA" sz="2400" dirty="0" err="1" smtClean="0"/>
              <a:t>len</a:t>
            </a:r>
            <a:r>
              <a:rPr lang="en-CA" sz="2400" dirty="0"/>
              <a:t>);</a:t>
            </a:r>
          </a:p>
          <a:p>
            <a:pPr marL="0" indent="0">
              <a:buNone/>
            </a:pPr>
            <a:r>
              <a:rPr lang="en-CA" sz="2400" dirty="0" smtClean="0"/>
              <a:t>    return </a:t>
            </a:r>
            <a:r>
              <a:rPr lang="en-CA" sz="2400" dirty="0" err="1"/>
              <a:t>len</a:t>
            </a:r>
            <a:r>
              <a:rPr lang="en-CA" sz="2400" dirty="0" smtClean="0"/>
              <a:t>; }</a:t>
            </a:r>
            <a:endParaRPr lang="en-CA" sz="2400" dirty="0"/>
          </a:p>
          <a:p>
            <a:pPr marL="0" indent="0">
              <a:buNone/>
            </a:pPr>
            <a:r>
              <a:rPr lang="en-CA" sz="2400" dirty="0">
                <a:solidFill>
                  <a:srgbClr val="0070C0"/>
                </a:solidFill>
              </a:rPr>
              <a:t>// Releases device resources</a:t>
            </a:r>
          </a:p>
          <a:p>
            <a:pPr marL="0" indent="0">
              <a:buNone/>
            </a:pPr>
            <a:r>
              <a:rPr lang="en-CA" sz="2400" dirty="0" err="1" smtClean="0">
                <a:solidFill>
                  <a:srgbClr val="FF0000"/>
                </a:solidFill>
              </a:rPr>
              <a:t>int</a:t>
            </a:r>
            <a:r>
              <a:rPr lang="en-CA" sz="2400" dirty="0" smtClean="0">
                <a:solidFill>
                  <a:srgbClr val="FF0000"/>
                </a:solidFill>
              </a:rPr>
              <a:t> </a:t>
            </a:r>
            <a:r>
              <a:rPr lang="en-CA" sz="2400" dirty="0" err="1">
                <a:solidFill>
                  <a:srgbClr val="FF0000"/>
                </a:solidFill>
              </a:rPr>
              <a:t>dev_release</a:t>
            </a:r>
            <a:r>
              <a:rPr lang="en-CA" sz="2400" dirty="0">
                <a:solidFill>
                  <a:srgbClr val="FF0000"/>
                </a:solidFill>
              </a:rPr>
              <a:t>(</a:t>
            </a:r>
            <a:r>
              <a:rPr lang="en-CA" sz="2400" dirty="0" err="1">
                <a:solidFill>
                  <a:srgbClr val="FF0000"/>
                </a:solidFill>
              </a:rPr>
              <a:t>struct</a:t>
            </a:r>
            <a:r>
              <a:rPr lang="en-CA" sz="2400" dirty="0">
                <a:solidFill>
                  <a:srgbClr val="FF0000"/>
                </a:solidFill>
              </a:rPr>
              <a:t> </a:t>
            </a:r>
            <a:r>
              <a:rPr lang="en-CA" sz="2400" dirty="0" err="1">
                <a:solidFill>
                  <a:srgbClr val="FF0000"/>
                </a:solidFill>
              </a:rPr>
              <a:t>inode</a:t>
            </a:r>
            <a:r>
              <a:rPr lang="en-CA" sz="2400" dirty="0">
                <a:solidFill>
                  <a:srgbClr val="FF0000"/>
                </a:solidFill>
              </a:rPr>
              <a:t> *</a:t>
            </a:r>
            <a:r>
              <a:rPr lang="en-CA" sz="2400" dirty="0" err="1">
                <a:solidFill>
                  <a:srgbClr val="FF0000"/>
                </a:solidFill>
              </a:rPr>
              <a:t>inodep</a:t>
            </a:r>
            <a:r>
              <a:rPr lang="en-CA" sz="2400" dirty="0">
                <a:solidFill>
                  <a:srgbClr val="FF0000"/>
                </a:solidFill>
              </a:rPr>
              <a:t>, </a:t>
            </a:r>
            <a:r>
              <a:rPr lang="en-CA" sz="2400" dirty="0" err="1">
                <a:solidFill>
                  <a:srgbClr val="FF0000"/>
                </a:solidFill>
              </a:rPr>
              <a:t>struct</a:t>
            </a:r>
            <a:r>
              <a:rPr lang="en-CA" sz="2400" dirty="0">
                <a:solidFill>
                  <a:srgbClr val="FF0000"/>
                </a:solidFill>
              </a:rPr>
              <a:t> file *</a:t>
            </a:r>
            <a:r>
              <a:rPr lang="en-CA" sz="2400" dirty="0" err="1">
                <a:solidFill>
                  <a:srgbClr val="FF0000"/>
                </a:solidFill>
              </a:rPr>
              <a:t>filep</a:t>
            </a:r>
            <a:r>
              <a:rPr lang="en-CA" sz="2400" dirty="0">
                <a:solidFill>
                  <a:srgbClr val="FF0000"/>
                </a:solidFill>
              </a:rPr>
              <a:t>){</a:t>
            </a:r>
          </a:p>
          <a:p>
            <a:pPr marL="0" indent="0">
              <a:buNone/>
            </a:pPr>
            <a:r>
              <a:rPr lang="en-CA" sz="2400" dirty="0" smtClean="0"/>
              <a:t>   </a:t>
            </a:r>
            <a:r>
              <a:rPr lang="en-CA" sz="2400" dirty="0" err="1" smtClean="0"/>
              <a:t>printk</a:t>
            </a:r>
            <a:r>
              <a:rPr lang="en-CA" sz="2400" dirty="0" smtClean="0"/>
              <a:t>(KERN_INFO "Device </a:t>
            </a:r>
            <a:r>
              <a:rPr lang="en-CA" sz="2400" dirty="0"/>
              <a:t>successfully closed\n");</a:t>
            </a:r>
          </a:p>
          <a:p>
            <a:pPr marL="0" indent="0">
              <a:buNone/>
            </a:pPr>
            <a:r>
              <a:rPr lang="en-CA" sz="2400" dirty="0" smtClean="0"/>
              <a:t> </a:t>
            </a:r>
            <a:r>
              <a:rPr lang="en-CA" sz="2400" dirty="0"/>
              <a:t>  return 0</a:t>
            </a:r>
            <a:r>
              <a:rPr lang="en-CA" sz="2400" dirty="0" smtClean="0"/>
              <a:t>;}</a:t>
            </a:r>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90225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operations structure</a:t>
            </a:r>
            <a:endParaRPr lang="en-CA" dirty="0"/>
          </a:p>
        </p:txBody>
      </p:sp>
      <p:sp>
        <p:nvSpPr>
          <p:cNvPr id="3" name="Content Placeholder 2"/>
          <p:cNvSpPr>
            <a:spLocks noGrp="1"/>
          </p:cNvSpPr>
          <p:nvPr>
            <p:ph idx="1"/>
          </p:nvPr>
        </p:nvSpPr>
        <p:spPr/>
        <p:txBody>
          <a:bodyPr/>
          <a:lstStyle/>
          <a:p>
            <a:r>
              <a:rPr lang="en-CA" dirty="0" smtClean="0"/>
              <a:t>Notice the difference open() does not receive file path and read() and write() functions do not receive file descriptor (</a:t>
            </a:r>
            <a:r>
              <a:rPr lang="en-CA" dirty="0" err="1" smtClean="0"/>
              <a:t>fd</a:t>
            </a:r>
            <a:r>
              <a:rPr lang="en-CA" dirty="0" smtClean="0"/>
              <a:t>) as in </a:t>
            </a:r>
            <a:r>
              <a:rPr lang="en-CA" dirty="0" smtClean="0">
                <a:solidFill>
                  <a:srgbClr val="0070C0"/>
                </a:solidFill>
              </a:rPr>
              <a:t>user space </a:t>
            </a:r>
            <a:r>
              <a:rPr lang="en-CA" dirty="0" smtClean="0"/>
              <a:t>instead open() and release() receive </a:t>
            </a:r>
            <a:r>
              <a:rPr lang="en-CA" dirty="0" smtClean="0">
                <a:solidFill>
                  <a:srgbClr val="FF0000"/>
                </a:solidFill>
              </a:rPr>
              <a:t>pointer to </a:t>
            </a:r>
            <a:r>
              <a:rPr lang="en-CA" dirty="0" err="1" smtClean="0">
                <a:solidFill>
                  <a:srgbClr val="FF0000"/>
                </a:solidFill>
              </a:rPr>
              <a:t>inode</a:t>
            </a:r>
            <a:r>
              <a:rPr lang="en-CA" dirty="0" smtClean="0">
                <a:solidFill>
                  <a:srgbClr val="FF0000"/>
                </a:solidFill>
              </a:rPr>
              <a:t> structure </a:t>
            </a:r>
            <a:r>
              <a:rPr lang="en-CA" dirty="0" smtClean="0"/>
              <a:t>and read() and write() receive </a:t>
            </a:r>
            <a:r>
              <a:rPr lang="en-CA" dirty="0" smtClean="0">
                <a:solidFill>
                  <a:srgbClr val="FF0000"/>
                </a:solidFill>
              </a:rPr>
              <a:t>pointer to file structure </a:t>
            </a:r>
            <a:r>
              <a:rPr lang="en-CA" dirty="0" smtClean="0"/>
              <a:t>in </a:t>
            </a:r>
            <a:r>
              <a:rPr lang="en-CA" dirty="0" smtClean="0">
                <a:solidFill>
                  <a:srgbClr val="0070C0"/>
                </a:solidFill>
              </a:rPr>
              <a:t>kernel space</a:t>
            </a:r>
          </a:p>
          <a:p>
            <a:r>
              <a:rPr lang="en-CA" dirty="0" smtClean="0"/>
              <a:t>The operating system sits between user and device driver to simplify the implementation of the device driver</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781568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copy_to_user</a:t>
            </a:r>
            <a:r>
              <a:rPr lang="en-CA" dirty="0" smtClean="0"/>
              <a:t> and </a:t>
            </a:r>
            <a:r>
              <a:rPr lang="en-CA" dirty="0" err="1"/>
              <a:t>c</a:t>
            </a:r>
            <a:r>
              <a:rPr lang="en-CA" dirty="0" err="1" smtClean="0"/>
              <a:t>opy_from_user</a:t>
            </a:r>
            <a:endParaRPr lang="en-CA" dirty="0"/>
          </a:p>
        </p:txBody>
      </p:sp>
      <p:sp>
        <p:nvSpPr>
          <p:cNvPr id="3" name="Content Placeholder 2"/>
          <p:cNvSpPr>
            <a:spLocks noGrp="1"/>
          </p:cNvSpPr>
          <p:nvPr>
            <p:ph idx="1"/>
          </p:nvPr>
        </p:nvSpPr>
        <p:spPr/>
        <p:txBody>
          <a:bodyPr>
            <a:normAutofit/>
          </a:bodyPr>
          <a:lstStyle/>
          <a:p>
            <a:r>
              <a:rPr lang="en-CA" sz="2400" dirty="0" smtClean="0"/>
              <a:t>The </a:t>
            </a:r>
            <a:r>
              <a:rPr lang="en-CA" sz="2400" dirty="0" smtClean="0">
                <a:solidFill>
                  <a:srgbClr val="FF0000"/>
                </a:solidFill>
              </a:rPr>
              <a:t>read </a:t>
            </a:r>
            <a:r>
              <a:rPr lang="en-CA" sz="2400" dirty="0">
                <a:solidFill>
                  <a:srgbClr val="FF0000"/>
                </a:solidFill>
              </a:rPr>
              <a:t>function </a:t>
            </a:r>
            <a:r>
              <a:rPr lang="en-CA" sz="2400" dirty="0"/>
              <a:t>reads the data from the device and transfers it to the </a:t>
            </a:r>
            <a:r>
              <a:rPr lang="en-CA" sz="2400" dirty="0">
                <a:solidFill>
                  <a:srgbClr val="0070C0"/>
                </a:solidFill>
              </a:rPr>
              <a:t>user-space</a:t>
            </a:r>
            <a:r>
              <a:rPr lang="en-CA" sz="2400" dirty="0"/>
              <a:t>, </a:t>
            </a:r>
            <a:r>
              <a:rPr lang="en-CA" sz="2400" dirty="0">
                <a:solidFill>
                  <a:srgbClr val="FF0000"/>
                </a:solidFill>
              </a:rPr>
              <a:t>while writing </a:t>
            </a:r>
            <a:r>
              <a:rPr lang="en-CA" sz="2400" dirty="0"/>
              <a:t>reads the user-space data and writes it </a:t>
            </a:r>
            <a:r>
              <a:rPr lang="en-CA" sz="2400" dirty="0">
                <a:solidFill>
                  <a:srgbClr val="0070C0"/>
                </a:solidFill>
              </a:rPr>
              <a:t>to the device</a:t>
            </a:r>
            <a:r>
              <a:rPr lang="en-CA" sz="2400" dirty="0" smtClean="0"/>
              <a:t>.</a:t>
            </a:r>
          </a:p>
          <a:p>
            <a:r>
              <a:rPr lang="en-CA" sz="2400" dirty="0" smtClean="0"/>
              <a:t>The </a:t>
            </a:r>
            <a:r>
              <a:rPr lang="en-CA" sz="2400" dirty="0"/>
              <a:t>buffer received as a parameter is a user-space pointer, which is why it is necessary to use the </a:t>
            </a:r>
            <a:r>
              <a:rPr lang="en-CA" sz="2400" dirty="0" err="1">
                <a:solidFill>
                  <a:srgbClr val="FF0000"/>
                </a:solidFill>
              </a:rPr>
              <a:t>copy_to_user</a:t>
            </a:r>
            <a:r>
              <a:rPr lang="en-CA" sz="2400" dirty="0"/>
              <a:t> or </a:t>
            </a:r>
            <a:r>
              <a:rPr lang="en-CA" sz="2400" dirty="0" err="1">
                <a:solidFill>
                  <a:srgbClr val="FF0000"/>
                </a:solidFill>
              </a:rPr>
              <a:t>copy_from_user</a:t>
            </a:r>
            <a:r>
              <a:rPr lang="en-CA" sz="2400" dirty="0"/>
              <a:t> functions</a:t>
            </a:r>
            <a:r>
              <a:rPr lang="en-CA" sz="2400" dirty="0" smtClean="0"/>
              <a:t>.</a:t>
            </a:r>
          </a:p>
          <a:p>
            <a:pPr marL="0" indent="0">
              <a:buNone/>
            </a:pPr>
            <a:endParaRPr lang="en-CA" sz="2000" dirty="0" smtClean="0">
              <a:solidFill>
                <a:schemeClr val="accent5"/>
              </a:solidFill>
            </a:endParaRPr>
          </a:p>
          <a:p>
            <a:pPr marL="0" indent="0">
              <a:buNone/>
            </a:pPr>
            <a:r>
              <a:rPr lang="en-CA" sz="2000" dirty="0" smtClean="0">
                <a:solidFill>
                  <a:schemeClr val="accent5"/>
                </a:solidFill>
              </a:rPr>
              <a:t>#</a:t>
            </a:r>
            <a:r>
              <a:rPr lang="en-CA" sz="2000" dirty="0">
                <a:solidFill>
                  <a:schemeClr val="accent5"/>
                </a:solidFill>
              </a:rPr>
              <a:t>include &lt;</a:t>
            </a:r>
            <a:r>
              <a:rPr lang="en-CA" sz="2000" dirty="0" err="1">
                <a:solidFill>
                  <a:schemeClr val="accent5"/>
                </a:solidFill>
              </a:rPr>
              <a:t>asm</a:t>
            </a:r>
            <a:r>
              <a:rPr lang="en-CA" sz="2000" dirty="0">
                <a:solidFill>
                  <a:schemeClr val="accent5"/>
                </a:solidFill>
              </a:rPr>
              <a:t>/</a:t>
            </a:r>
            <a:r>
              <a:rPr lang="en-CA" sz="2000" dirty="0" err="1">
                <a:solidFill>
                  <a:schemeClr val="accent5"/>
                </a:solidFill>
              </a:rPr>
              <a:t>uaccess.h</a:t>
            </a:r>
            <a:r>
              <a:rPr lang="en-CA" sz="2000" dirty="0">
                <a:solidFill>
                  <a:schemeClr val="accent5"/>
                </a:solidFill>
              </a:rPr>
              <a:t>&gt;</a:t>
            </a:r>
          </a:p>
          <a:p>
            <a:pPr marL="0" indent="0">
              <a:buNone/>
            </a:pPr>
            <a:r>
              <a:rPr lang="en-CA" sz="1900" dirty="0" smtClean="0"/>
              <a:t>unsigned </a:t>
            </a:r>
            <a:r>
              <a:rPr lang="en-CA" sz="1900" dirty="0"/>
              <a:t>long </a:t>
            </a:r>
            <a:r>
              <a:rPr lang="en-CA" sz="1900" dirty="0" err="1">
                <a:solidFill>
                  <a:srgbClr val="FF0000"/>
                </a:solidFill>
              </a:rPr>
              <a:t>copy_to_user</a:t>
            </a:r>
            <a:r>
              <a:rPr lang="en-CA" sz="1900" dirty="0"/>
              <a:t>(void __user *to, </a:t>
            </a:r>
            <a:r>
              <a:rPr lang="en-CA" sz="1900" dirty="0" err="1"/>
              <a:t>const</a:t>
            </a:r>
            <a:r>
              <a:rPr lang="en-CA" sz="1900" dirty="0"/>
              <a:t> void *from, unsigned long n);</a:t>
            </a:r>
          </a:p>
          <a:p>
            <a:pPr marL="0" indent="0">
              <a:buNone/>
            </a:pPr>
            <a:r>
              <a:rPr lang="en-CA" sz="1900" dirty="0"/>
              <a:t>unsigned long </a:t>
            </a:r>
            <a:r>
              <a:rPr lang="en-CA" sz="1900" dirty="0" err="1">
                <a:solidFill>
                  <a:srgbClr val="FF0000"/>
                </a:solidFill>
              </a:rPr>
              <a:t>copy_from_user</a:t>
            </a:r>
            <a:r>
              <a:rPr lang="en-CA" sz="1900" dirty="0"/>
              <a:t>(void *to, </a:t>
            </a:r>
            <a:r>
              <a:rPr lang="en-CA" sz="1900" dirty="0" err="1"/>
              <a:t>const</a:t>
            </a:r>
            <a:r>
              <a:rPr lang="en-CA" sz="1900" dirty="0"/>
              <a:t> void __user *from, unsigned long n)</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94974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Clean up __exit() function</a:t>
            </a:r>
            <a:endParaRPr lang="en-CA" dirty="0"/>
          </a:p>
        </p:txBody>
      </p:sp>
      <p:sp>
        <p:nvSpPr>
          <p:cNvPr id="3" name="Content Placeholder 2"/>
          <p:cNvSpPr>
            <a:spLocks noGrp="1"/>
          </p:cNvSpPr>
          <p:nvPr>
            <p:ph idx="1"/>
          </p:nvPr>
        </p:nvSpPr>
        <p:spPr/>
        <p:txBody>
          <a:bodyPr>
            <a:normAutofit/>
          </a:bodyPr>
          <a:lstStyle/>
          <a:p>
            <a:pPr marL="0" indent="0">
              <a:buNone/>
            </a:pPr>
            <a:r>
              <a:rPr lang="en-CA" dirty="0">
                <a:solidFill>
                  <a:srgbClr val="FF0000"/>
                </a:solidFill>
              </a:rPr>
              <a:t>static void __exit </a:t>
            </a:r>
            <a:r>
              <a:rPr lang="en-CA" dirty="0" smtClean="0">
                <a:solidFill>
                  <a:srgbClr val="FF0000"/>
                </a:solidFill>
              </a:rPr>
              <a:t> </a:t>
            </a:r>
            <a:r>
              <a:rPr lang="en-CA" dirty="0" err="1" smtClean="0">
                <a:solidFill>
                  <a:srgbClr val="FF0000"/>
                </a:solidFill>
              </a:rPr>
              <a:t>devchar_exit</a:t>
            </a:r>
            <a:r>
              <a:rPr lang="en-CA" dirty="0" smtClean="0">
                <a:solidFill>
                  <a:srgbClr val="FF0000"/>
                </a:solidFill>
              </a:rPr>
              <a:t>(void</a:t>
            </a:r>
            <a:r>
              <a:rPr lang="en-CA" dirty="0">
                <a:solidFill>
                  <a:srgbClr val="FF0000"/>
                </a:solidFill>
              </a:rPr>
              <a:t>){</a:t>
            </a:r>
          </a:p>
          <a:p>
            <a:pPr marL="0" indent="0">
              <a:buNone/>
            </a:pPr>
            <a:r>
              <a:rPr lang="en-CA" dirty="0" smtClean="0"/>
              <a:t>   </a:t>
            </a:r>
            <a:r>
              <a:rPr lang="en-CA" sz="2400" dirty="0" err="1" smtClean="0"/>
              <a:t>device_destroy</a:t>
            </a:r>
            <a:r>
              <a:rPr lang="en-CA" sz="2400" dirty="0" smtClean="0"/>
              <a:t>(</a:t>
            </a:r>
            <a:r>
              <a:rPr lang="en-CA" sz="2400" dirty="0" err="1" smtClean="0"/>
              <a:t>devcharClass</a:t>
            </a:r>
            <a:r>
              <a:rPr lang="en-CA" sz="2400" dirty="0"/>
              <a:t>, MKDEV(</a:t>
            </a:r>
            <a:r>
              <a:rPr lang="en-CA" sz="2400" dirty="0" err="1"/>
              <a:t>majorNumber</a:t>
            </a:r>
            <a:r>
              <a:rPr lang="en-CA" sz="2400" dirty="0"/>
              <a:t>, 0)); </a:t>
            </a:r>
            <a:r>
              <a:rPr lang="en-CA" dirty="0"/>
              <a:t>    </a:t>
            </a:r>
            <a:endParaRPr lang="en-CA" dirty="0" smtClean="0"/>
          </a:p>
          <a:p>
            <a:pPr marL="0" indent="0">
              <a:buNone/>
            </a:pPr>
            <a:r>
              <a:rPr lang="en-CA" dirty="0"/>
              <a:t> </a:t>
            </a:r>
            <a:r>
              <a:rPr lang="en-CA" dirty="0" smtClean="0"/>
              <a:t>  </a:t>
            </a:r>
            <a:r>
              <a:rPr lang="en-CA" sz="2400" dirty="0" err="1" smtClean="0"/>
              <a:t>class_unregister</a:t>
            </a:r>
            <a:r>
              <a:rPr lang="en-CA" sz="2400" dirty="0" smtClean="0"/>
              <a:t>(</a:t>
            </a:r>
            <a:r>
              <a:rPr lang="en-CA" sz="2400" dirty="0" err="1" smtClean="0"/>
              <a:t>devcharClass</a:t>
            </a:r>
            <a:r>
              <a:rPr lang="en-CA" sz="2400" dirty="0"/>
              <a:t>);                          </a:t>
            </a:r>
            <a:endParaRPr lang="en-CA" sz="2400" dirty="0" smtClean="0"/>
          </a:p>
          <a:p>
            <a:pPr marL="0" indent="0">
              <a:buNone/>
            </a:pPr>
            <a:r>
              <a:rPr lang="en-CA" sz="2400" dirty="0"/>
              <a:t> </a:t>
            </a:r>
            <a:r>
              <a:rPr lang="en-CA" sz="2400" dirty="0" smtClean="0"/>
              <a:t>   </a:t>
            </a:r>
            <a:r>
              <a:rPr lang="en-CA" sz="2400" dirty="0" err="1" smtClean="0"/>
              <a:t>class_destroy</a:t>
            </a:r>
            <a:r>
              <a:rPr lang="en-CA" sz="2400" dirty="0" smtClean="0"/>
              <a:t>(</a:t>
            </a:r>
            <a:r>
              <a:rPr lang="en-CA" sz="2400" dirty="0" err="1" smtClean="0"/>
              <a:t>devcharClass</a:t>
            </a:r>
            <a:r>
              <a:rPr lang="en-CA" sz="2400" dirty="0"/>
              <a:t>);                             </a:t>
            </a:r>
            <a:endParaRPr lang="en-CA" sz="2400" dirty="0" smtClean="0"/>
          </a:p>
          <a:p>
            <a:pPr marL="0" indent="0">
              <a:buNone/>
            </a:pPr>
            <a:r>
              <a:rPr lang="en-CA" sz="2400" dirty="0" smtClean="0"/>
              <a:t>    </a:t>
            </a:r>
            <a:r>
              <a:rPr lang="en-CA" sz="2400" dirty="0" err="1" smtClean="0"/>
              <a:t>unregister_chrdev</a:t>
            </a:r>
            <a:r>
              <a:rPr lang="en-CA" sz="2400" dirty="0" smtClean="0"/>
              <a:t>(</a:t>
            </a:r>
            <a:r>
              <a:rPr lang="en-CA" sz="2400" dirty="0" err="1" smtClean="0"/>
              <a:t>majorNumber,DEVICE_NAME</a:t>
            </a:r>
            <a:r>
              <a:rPr lang="en-CA" sz="2400" dirty="0"/>
              <a:t>);</a:t>
            </a:r>
            <a:endParaRPr lang="en-CA" sz="2400" dirty="0" smtClean="0"/>
          </a:p>
          <a:p>
            <a:pPr marL="0" indent="0">
              <a:buNone/>
            </a:pPr>
            <a:r>
              <a:rPr lang="en-CA" sz="2400" dirty="0"/>
              <a:t>   </a:t>
            </a:r>
            <a:r>
              <a:rPr lang="en-CA" sz="2400" dirty="0" smtClean="0"/>
              <a:t> </a:t>
            </a:r>
            <a:r>
              <a:rPr lang="en-CA" sz="2400" dirty="0" err="1" smtClean="0"/>
              <a:t>printk</a:t>
            </a:r>
            <a:r>
              <a:rPr lang="en-CA" sz="2400" dirty="0" smtClean="0"/>
              <a:t>(KERN_INFO </a:t>
            </a:r>
            <a:r>
              <a:rPr lang="en-CA" sz="2400" dirty="0"/>
              <a:t>"bye LKM!\n");</a:t>
            </a:r>
            <a:r>
              <a:rPr lang="en-CA" sz="2400" dirty="0">
                <a:solidFill>
                  <a:srgbClr val="FF0000"/>
                </a:solidFill>
              </a:rPr>
              <a:t>}</a:t>
            </a:r>
          </a:p>
          <a:p>
            <a:pPr marL="0" indent="0">
              <a:buNone/>
            </a:pPr>
            <a:r>
              <a:rPr lang="en-CA" dirty="0"/>
              <a:t>          </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38767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 – Character Device Driver and Synchronization</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One problem with the previous module will be synchronization. This module works only if one process access the device, but we know many processes should access the device. How can we make sure that only one process access the device at a time?  </a:t>
            </a:r>
          </a:p>
          <a:p>
            <a:r>
              <a:rPr lang="en-CA" dirty="0" smtClean="0"/>
              <a:t>Implement synchronization technique such as </a:t>
            </a:r>
            <a:r>
              <a:rPr lang="en-CA" dirty="0" err="1" smtClean="0"/>
              <a:t>mutex</a:t>
            </a:r>
            <a:r>
              <a:rPr lang="en-CA" dirty="0" smtClean="0"/>
              <a:t>.</a:t>
            </a:r>
          </a:p>
          <a:p>
            <a:pPr marL="0" indent="0">
              <a:buNone/>
            </a:pPr>
            <a:r>
              <a:rPr lang="en-CA" dirty="0" smtClean="0"/>
              <a:t>  1. Initialize the </a:t>
            </a:r>
            <a:r>
              <a:rPr lang="en-CA" dirty="0" err="1" smtClean="0"/>
              <a:t>mutex</a:t>
            </a:r>
            <a:r>
              <a:rPr lang="en-CA" dirty="0" smtClean="0"/>
              <a:t> in the __</a:t>
            </a:r>
            <a:r>
              <a:rPr lang="en-CA" dirty="0" err="1" smtClean="0"/>
              <a:t>init</a:t>
            </a:r>
            <a:r>
              <a:rPr lang="en-CA" dirty="0" smtClean="0"/>
              <a:t>() function</a:t>
            </a:r>
          </a:p>
          <a:p>
            <a:pPr marL="0" indent="0">
              <a:buNone/>
            </a:pPr>
            <a:r>
              <a:rPr lang="en-CA" dirty="0"/>
              <a:t>       </a:t>
            </a:r>
            <a:r>
              <a:rPr lang="en-CA" dirty="0" err="1"/>
              <a:t>mutex_init</a:t>
            </a:r>
            <a:r>
              <a:rPr lang="en-CA" dirty="0" smtClean="0"/>
              <a:t>(&amp;</a:t>
            </a:r>
            <a:r>
              <a:rPr lang="en-CA" dirty="0" err="1" smtClean="0"/>
              <a:t>devchar_mutex</a:t>
            </a:r>
            <a:r>
              <a:rPr lang="en-CA" dirty="0"/>
              <a:t>);</a:t>
            </a:r>
            <a:endParaRPr lang="en-CA" dirty="0" smtClean="0"/>
          </a:p>
          <a:p>
            <a:pPr marL="0" indent="0">
              <a:buNone/>
            </a:pPr>
            <a:r>
              <a:rPr lang="en-CA" dirty="0"/>
              <a:t> </a:t>
            </a:r>
            <a:r>
              <a:rPr lang="en-CA" dirty="0" smtClean="0"/>
              <a:t> 2. Lock the </a:t>
            </a:r>
            <a:r>
              <a:rPr lang="en-CA" dirty="0" err="1" smtClean="0"/>
              <a:t>mutex</a:t>
            </a:r>
            <a:r>
              <a:rPr lang="en-CA" dirty="0" smtClean="0"/>
              <a:t> when open() the device</a:t>
            </a:r>
          </a:p>
          <a:p>
            <a:pPr marL="0" indent="0">
              <a:buNone/>
            </a:pPr>
            <a:r>
              <a:rPr lang="en-CA" dirty="0"/>
              <a:t>      if(!</a:t>
            </a:r>
            <a:r>
              <a:rPr lang="en-CA" dirty="0" err="1"/>
              <a:t>mutex_trylock</a:t>
            </a:r>
            <a:r>
              <a:rPr lang="en-CA" dirty="0" smtClean="0"/>
              <a:t>(&amp;</a:t>
            </a:r>
            <a:r>
              <a:rPr lang="en-CA" dirty="0" err="1" smtClean="0"/>
              <a:t>devchar_mutex</a:t>
            </a:r>
            <a:r>
              <a:rPr lang="en-CA" dirty="0"/>
              <a:t>))</a:t>
            </a:r>
            <a:endParaRPr lang="en-CA" dirty="0" smtClean="0"/>
          </a:p>
          <a:p>
            <a:pPr marL="0" indent="0">
              <a:buNone/>
            </a:pPr>
            <a:r>
              <a:rPr lang="en-CA" dirty="0"/>
              <a:t> </a:t>
            </a:r>
            <a:r>
              <a:rPr lang="en-CA" dirty="0" smtClean="0"/>
              <a:t> 3. Unlock the </a:t>
            </a:r>
            <a:r>
              <a:rPr lang="en-CA" dirty="0" err="1" smtClean="0"/>
              <a:t>mutext</a:t>
            </a:r>
            <a:r>
              <a:rPr lang="en-CA" dirty="0" smtClean="0"/>
              <a:t> when release() the device</a:t>
            </a:r>
          </a:p>
          <a:p>
            <a:pPr marL="0" indent="0">
              <a:buNone/>
            </a:pPr>
            <a:r>
              <a:rPr lang="en-CA" dirty="0"/>
              <a:t>      </a:t>
            </a:r>
            <a:r>
              <a:rPr lang="en-CA" dirty="0" err="1"/>
              <a:t>mutex_unlock</a:t>
            </a:r>
            <a:r>
              <a:rPr lang="en-CA" dirty="0" smtClean="0"/>
              <a:t>(&amp;</a:t>
            </a:r>
            <a:r>
              <a:rPr lang="en-CA" dirty="0" err="1" smtClean="0"/>
              <a:t>devchar_mutex</a:t>
            </a:r>
            <a:r>
              <a:rPr lang="en-CA" dirty="0"/>
              <a:t>);</a:t>
            </a:r>
            <a:endParaRPr lang="en-CA" dirty="0" smtClean="0"/>
          </a:p>
          <a:p>
            <a:pPr marL="0" indent="0">
              <a:buNone/>
            </a:pPr>
            <a:r>
              <a:rPr lang="en-CA" dirty="0"/>
              <a:t> </a:t>
            </a:r>
            <a:r>
              <a:rPr lang="en-CA" dirty="0" smtClean="0"/>
              <a:t> 4. Destroy the </a:t>
            </a:r>
            <a:r>
              <a:rPr lang="en-CA" dirty="0" err="1" smtClean="0"/>
              <a:t>mutex</a:t>
            </a:r>
            <a:r>
              <a:rPr lang="en-CA" dirty="0" smtClean="0"/>
              <a:t> in the __exit() function</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157627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Kernel-Mode Drivers (KMD)</a:t>
            </a:r>
            <a:endParaRPr lang="en-CA" dirty="0"/>
          </a:p>
        </p:txBody>
      </p:sp>
      <p:sp>
        <p:nvSpPr>
          <p:cNvPr id="3" name="Content Placeholder 2"/>
          <p:cNvSpPr>
            <a:spLocks noGrp="1"/>
          </p:cNvSpPr>
          <p:nvPr>
            <p:ph idx="1"/>
          </p:nvPr>
        </p:nvSpPr>
        <p:spPr/>
        <p:txBody>
          <a:bodyPr/>
          <a:lstStyle/>
          <a:p>
            <a:r>
              <a:rPr lang="en-CA" dirty="0" smtClean="0"/>
              <a:t>Kernel-mode driver is a loadable module that acts as an interface between the device and the OS I/O manager. This communication happen by receiving and processing I/O request packets (IRPs)</a:t>
            </a:r>
          </a:p>
          <a:p>
            <a:r>
              <a:rPr lang="en-CA" dirty="0" smtClean="0"/>
              <a:t>KMD loads code into kernel space this is why kernel rootkit implements KMD to inject code into kernel space</a:t>
            </a:r>
          </a:p>
          <a:p>
            <a:r>
              <a:rPr lang="en-CA" dirty="0"/>
              <a:t>KMD typically has extension .</a:t>
            </a:r>
            <a:r>
              <a:rPr lang="en-CA" dirty="0" smtClean="0"/>
              <a:t>sys</a:t>
            </a:r>
          </a:p>
          <a:p>
            <a:r>
              <a:rPr lang="en-CA" dirty="0" smtClean="0"/>
              <a:t>Every Windows driver has by default an entry point called </a:t>
            </a:r>
            <a:r>
              <a:rPr lang="en-CA" dirty="0" err="1" smtClean="0"/>
              <a:t>DriverEntry</a:t>
            </a:r>
            <a:r>
              <a:rPr lang="en-CA" dirty="0" smtClean="0"/>
              <a:t>. This routine is called by a system thread at IRQL(0)</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45</a:t>
            </a:fld>
            <a:endParaRPr lang="en-US"/>
          </a:p>
        </p:txBody>
      </p:sp>
    </p:spTree>
    <p:extLst>
      <p:ext uri="{BB962C8B-B14F-4D97-AF65-F5344CB8AC3E}">
        <p14:creationId xmlns:p14="http://schemas.microsoft.com/office/powerpoint/2010/main" val="1007437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KMD </a:t>
            </a:r>
            <a:endParaRPr lang="en-CA" dirty="0"/>
          </a:p>
        </p:txBody>
      </p:sp>
      <p:sp>
        <p:nvSpPr>
          <p:cNvPr id="3" name="Content Placeholder 2"/>
          <p:cNvSpPr>
            <a:spLocks noGrp="1"/>
          </p:cNvSpPr>
          <p:nvPr>
            <p:ph idx="1"/>
          </p:nvPr>
        </p:nvSpPr>
        <p:spPr>
          <a:prstGeom prst="curvedLeftArrow">
            <a:avLst/>
          </a:prstGeom>
        </p:spPr>
        <p:txBody>
          <a:bodyPr/>
          <a:lstStyle/>
          <a:p>
            <a:pPr marL="0" indent="0">
              <a:buNone/>
            </a:pPr>
            <a:r>
              <a:rPr lang="en-CA" dirty="0" smtClean="0"/>
              <a:t>          .exe</a:t>
            </a:r>
          </a:p>
          <a:p>
            <a:pPr marL="0" indent="0">
              <a:buNone/>
            </a:pPr>
            <a:r>
              <a:rPr lang="en-CA" dirty="0"/>
              <a:t> </a:t>
            </a:r>
            <a:r>
              <a:rPr lang="en-CA" dirty="0" smtClean="0"/>
              <a:t>        DLLs                          Windows API call</a:t>
            </a:r>
          </a:p>
          <a:p>
            <a:pPr marL="0" indent="0">
              <a:buNone/>
            </a:pPr>
            <a:r>
              <a:rPr lang="en-CA" dirty="0"/>
              <a:t> </a:t>
            </a:r>
            <a:r>
              <a:rPr lang="en-CA" dirty="0" smtClean="0"/>
              <a:t>        ntdll.dll                       </a:t>
            </a:r>
            <a:r>
              <a:rPr lang="en-CA" dirty="0" smtClean="0">
                <a:solidFill>
                  <a:srgbClr val="00B050"/>
                </a:solidFill>
              </a:rPr>
              <a:t>User Mode</a:t>
            </a:r>
          </a:p>
          <a:p>
            <a:pPr marL="0" indent="0">
              <a:buNone/>
            </a:pPr>
            <a:r>
              <a:rPr lang="en-CA" dirty="0"/>
              <a:t> </a:t>
            </a:r>
            <a:r>
              <a:rPr lang="en-CA" dirty="0" smtClean="0"/>
              <a:t>        System calls (</a:t>
            </a:r>
            <a:r>
              <a:rPr lang="en-CA" dirty="0" err="1" smtClean="0"/>
              <a:t>Nt</a:t>
            </a:r>
            <a:r>
              <a:rPr lang="en-CA" dirty="0" smtClean="0"/>
              <a:t>*)</a:t>
            </a:r>
            <a:r>
              <a:rPr lang="en-CA" dirty="0"/>
              <a:t> </a:t>
            </a:r>
            <a:r>
              <a:rPr lang="en-CA" dirty="0" smtClean="0"/>
              <a:t>      </a:t>
            </a:r>
            <a:r>
              <a:rPr lang="en-CA" dirty="0">
                <a:solidFill>
                  <a:srgbClr val="00B050"/>
                </a:solidFill>
              </a:rPr>
              <a:t>K</a:t>
            </a:r>
            <a:r>
              <a:rPr lang="en-CA" dirty="0" smtClean="0">
                <a:solidFill>
                  <a:srgbClr val="00B050"/>
                </a:solidFill>
              </a:rPr>
              <a:t>ernel </a:t>
            </a:r>
            <a:r>
              <a:rPr lang="en-CA" dirty="0">
                <a:solidFill>
                  <a:srgbClr val="00B050"/>
                </a:solidFill>
              </a:rPr>
              <a:t>Mode</a:t>
            </a:r>
            <a:endParaRPr lang="en-CA" dirty="0" smtClean="0">
              <a:solidFill>
                <a:srgbClr val="00B050"/>
              </a:solidFill>
            </a:endParaRPr>
          </a:p>
          <a:p>
            <a:pPr marL="0" indent="0">
              <a:buNone/>
            </a:pPr>
            <a:r>
              <a:rPr lang="en-CA" dirty="0"/>
              <a:t> </a:t>
            </a:r>
            <a:r>
              <a:rPr lang="en-CA" dirty="0" smtClean="0"/>
              <a:t>        I/O Manager                Windows </a:t>
            </a:r>
            <a:r>
              <a:rPr lang="en-CA" dirty="0"/>
              <a:t>Executive</a:t>
            </a:r>
            <a:endParaRPr lang="en-CA" dirty="0" smtClean="0"/>
          </a:p>
          <a:p>
            <a:pPr marL="0" indent="0">
              <a:buNone/>
            </a:pPr>
            <a:r>
              <a:rPr lang="en-CA" dirty="0"/>
              <a:t> </a:t>
            </a:r>
            <a:r>
              <a:rPr lang="en-CA" dirty="0" smtClean="0"/>
              <a:t>        KMD(.sys)</a:t>
            </a:r>
          </a:p>
          <a:p>
            <a:pPr marL="0" indent="0">
              <a:buNone/>
            </a:pPr>
            <a:r>
              <a:rPr lang="en-CA" dirty="0"/>
              <a:t> </a:t>
            </a:r>
            <a:r>
              <a:rPr lang="en-CA" dirty="0" smtClean="0"/>
              <a:t>        hal.dll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cxnSp>
        <p:nvCxnSpPr>
          <p:cNvPr id="6" name="Straight Connector 5"/>
          <p:cNvCxnSpPr/>
          <p:nvPr/>
        </p:nvCxnSpPr>
        <p:spPr>
          <a:xfrm>
            <a:off x="1510748" y="3299791"/>
            <a:ext cx="7474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urved Left Arrow 10"/>
          <p:cNvSpPr/>
          <p:nvPr/>
        </p:nvSpPr>
        <p:spPr>
          <a:xfrm>
            <a:off x="4512366" y="4001294"/>
            <a:ext cx="874644" cy="789367"/>
          </a:xfrm>
          <a:prstGeom prst="curvedLeftArrow">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3" name="TextBox 12"/>
          <p:cNvSpPr txBox="1"/>
          <p:nvPr/>
        </p:nvSpPr>
        <p:spPr>
          <a:xfrm>
            <a:off x="5387010" y="4112458"/>
            <a:ext cx="691439" cy="523220"/>
          </a:xfrm>
          <a:prstGeom prst="rect">
            <a:avLst/>
          </a:prstGeom>
          <a:noFill/>
        </p:spPr>
        <p:txBody>
          <a:bodyPr wrap="square" rtlCol="0">
            <a:spAutoFit/>
          </a:bodyPr>
          <a:lstStyle/>
          <a:p>
            <a:r>
              <a:rPr lang="en-CA" sz="2800" b="1" dirty="0" smtClean="0"/>
              <a:t>IRP</a:t>
            </a:r>
            <a:endParaRPr lang="en-CA" sz="2800" b="1" dirty="0"/>
          </a:p>
        </p:txBody>
      </p:sp>
      <p:sp>
        <p:nvSpPr>
          <p:cNvPr id="14" name="Slide Number Placeholder 13"/>
          <p:cNvSpPr>
            <a:spLocks noGrp="1"/>
          </p:cNvSpPr>
          <p:nvPr>
            <p:ph type="sldNum" sz="quarter" idx="12"/>
          </p:nvPr>
        </p:nvSpPr>
        <p:spPr/>
        <p:txBody>
          <a:bodyPr/>
          <a:lstStyle/>
          <a:p>
            <a:fld id="{FDDB6027-878D-A249-A7C0-2BF119D95C83}" type="slidenum">
              <a:rPr lang="en-US" smtClean="0"/>
              <a:t>46</a:t>
            </a:fld>
            <a:endParaRPr lang="en-US"/>
          </a:p>
        </p:txBody>
      </p:sp>
    </p:spTree>
    <p:extLst>
      <p:ext uri="{BB962C8B-B14F-4D97-AF65-F5344CB8AC3E}">
        <p14:creationId xmlns:p14="http://schemas.microsoft.com/office/powerpoint/2010/main" val="4116604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Device driver basic headers and Warnings</a:t>
            </a:r>
            <a:endParaRPr lang="en-CA" dirty="0"/>
          </a:p>
        </p:txBody>
      </p:sp>
      <p:sp>
        <p:nvSpPr>
          <p:cNvPr id="3" name="Content Placeholder 2"/>
          <p:cNvSpPr>
            <a:spLocks noGrp="1"/>
          </p:cNvSpPr>
          <p:nvPr>
            <p:ph idx="1"/>
          </p:nvPr>
        </p:nvSpPr>
        <p:spPr/>
        <p:txBody>
          <a:bodyPr>
            <a:normAutofit/>
          </a:bodyPr>
          <a:lstStyle/>
          <a:p>
            <a:r>
              <a:rPr lang="en-CA" dirty="0" smtClean="0"/>
              <a:t>Ntddk.h  kernel definitions for all drivers</a:t>
            </a:r>
          </a:p>
          <a:p>
            <a:r>
              <a:rPr lang="en-CA" dirty="0" err="1" smtClean="0"/>
              <a:t>Wdf.h</a:t>
            </a:r>
            <a:r>
              <a:rPr lang="en-CA" dirty="0" smtClean="0"/>
              <a:t>     Definitions for drivers based on WDF(Windows Driver Framework) </a:t>
            </a:r>
          </a:p>
          <a:p>
            <a:endParaRPr lang="en-CA" dirty="0"/>
          </a:p>
          <a:p>
            <a:pPr marL="0" indent="0">
              <a:buNone/>
            </a:pPr>
            <a:r>
              <a:rPr lang="en-CA" dirty="0" smtClean="0"/>
              <a:t>The macro UNREFERCENCED_PARAMETER( )  can be used to removed warnings</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47</a:t>
            </a:fld>
            <a:endParaRPr lang="en-US"/>
          </a:p>
        </p:txBody>
      </p:sp>
    </p:spTree>
    <p:extLst>
      <p:ext uri="{BB962C8B-B14F-4D97-AF65-F5344CB8AC3E}">
        <p14:creationId xmlns:p14="http://schemas.microsoft.com/office/powerpoint/2010/main" val="67986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DriverEntry</a:t>
            </a:r>
            <a:r>
              <a:rPr lang="en-CA" dirty="0" smtClean="0"/>
              <a:t> routine</a:t>
            </a:r>
            <a:endParaRPr lang="en-CA" dirty="0"/>
          </a:p>
        </p:txBody>
      </p:sp>
      <p:sp>
        <p:nvSpPr>
          <p:cNvPr id="3" name="Content Placeholder 2"/>
          <p:cNvSpPr>
            <a:spLocks noGrp="1"/>
          </p:cNvSpPr>
          <p:nvPr>
            <p:ph idx="1"/>
          </p:nvPr>
        </p:nvSpPr>
        <p:spPr>
          <a:xfrm>
            <a:off x="838200" y="1527452"/>
            <a:ext cx="10515600" cy="4351338"/>
          </a:xfrm>
        </p:spPr>
        <p:txBody>
          <a:bodyPr>
            <a:normAutofit fontScale="85000" lnSpcReduction="20000"/>
          </a:bodyPr>
          <a:lstStyle/>
          <a:p>
            <a:pPr marL="0" indent="0">
              <a:buNone/>
            </a:pPr>
            <a:r>
              <a:rPr lang="en-CA" b="1" dirty="0" smtClean="0"/>
              <a:t>NTSTATUS </a:t>
            </a:r>
            <a:endParaRPr lang="en-CA" b="1" dirty="0"/>
          </a:p>
          <a:p>
            <a:pPr marL="0" indent="0">
              <a:buNone/>
            </a:pPr>
            <a:r>
              <a:rPr lang="en-CA" b="1" dirty="0" err="1"/>
              <a:t>DriverEntry</a:t>
            </a:r>
            <a:r>
              <a:rPr lang="en-CA" b="1" dirty="0"/>
              <a:t>(</a:t>
            </a:r>
          </a:p>
          <a:p>
            <a:pPr marL="0" indent="0">
              <a:buNone/>
            </a:pPr>
            <a:r>
              <a:rPr lang="en-CA" b="1" dirty="0"/>
              <a:t>    _In_ PDRIVER_OBJECT     </a:t>
            </a:r>
            <a:r>
              <a:rPr lang="en-CA" b="1" dirty="0" smtClean="0"/>
              <a:t>  </a:t>
            </a:r>
            <a:r>
              <a:rPr lang="en-CA" b="1" dirty="0" err="1" smtClean="0"/>
              <a:t>DriverObject</a:t>
            </a:r>
            <a:r>
              <a:rPr lang="en-CA" b="1" dirty="0"/>
              <a:t>, </a:t>
            </a:r>
          </a:p>
          <a:p>
            <a:pPr marL="0" indent="0">
              <a:buNone/>
            </a:pPr>
            <a:r>
              <a:rPr lang="en-CA" b="1" dirty="0"/>
              <a:t>    _In_ PUNICODE_STRING    </a:t>
            </a:r>
            <a:r>
              <a:rPr lang="en-CA" b="1" dirty="0" err="1"/>
              <a:t>RegistryPath</a:t>
            </a:r>
            <a:endParaRPr lang="en-CA" b="1" dirty="0"/>
          </a:p>
          <a:p>
            <a:pPr marL="0" indent="0">
              <a:buNone/>
            </a:pPr>
            <a:r>
              <a:rPr lang="en-CA" b="1" dirty="0"/>
              <a:t>)</a:t>
            </a:r>
          </a:p>
          <a:p>
            <a:r>
              <a:rPr lang="en-CA" dirty="0" err="1" smtClean="0"/>
              <a:t>DriverEntry</a:t>
            </a:r>
            <a:r>
              <a:rPr lang="en-CA" dirty="0" smtClean="0"/>
              <a:t> routine executed when KMD is loaded into kernel space and is responsible for initializing the driver. </a:t>
            </a:r>
            <a:endParaRPr lang="en-CA" dirty="0"/>
          </a:p>
          <a:p>
            <a:r>
              <a:rPr lang="en-CA" dirty="0" smtClean="0"/>
              <a:t>In – means input parameter</a:t>
            </a:r>
          </a:p>
          <a:p>
            <a:r>
              <a:rPr lang="en-CA" dirty="0" smtClean="0"/>
              <a:t>P – means is a pointer data type</a:t>
            </a:r>
          </a:p>
          <a:p>
            <a:r>
              <a:rPr lang="en-CA" dirty="0" err="1" smtClean="0"/>
              <a:t>DriverObject</a:t>
            </a:r>
            <a:r>
              <a:rPr lang="en-CA" dirty="0" smtClean="0"/>
              <a:t> – stores memory addresses of routines called when KDM is unloaded. </a:t>
            </a:r>
          </a:p>
          <a:p>
            <a:r>
              <a:rPr lang="en-CA" dirty="0" err="1" smtClean="0"/>
              <a:t>RegistryPath</a:t>
            </a:r>
            <a:r>
              <a:rPr lang="en-CA" dirty="0" smtClean="0"/>
              <a:t> – Path to KMD’s registry key</a:t>
            </a:r>
            <a:endParaRPr lang="en-CA" dirty="0"/>
          </a:p>
          <a:p>
            <a:pPr marL="0" indent="0">
              <a:buNone/>
            </a:pPr>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8" name="Slide Number Placeholder 7"/>
          <p:cNvSpPr>
            <a:spLocks noGrp="1"/>
          </p:cNvSpPr>
          <p:nvPr>
            <p:ph type="sldNum" sz="quarter" idx="12"/>
          </p:nvPr>
        </p:nvSpPr>
        <p:spPr/>
        <p:txBody>
          <a:bodyPr/>
          <a:lstStyle/>
          <a:p>
            <a:fld id="{FDDB6027-878D-A249-A7C0-2BF119D95C83}" type="slidenum">
              <a:rPr lang="en-US" smtClean="0"/>
              <a:t>48</a:t>
            </a:fld>
            <a:endParaRPr lang="en-US"/>
          </a:p>
        </p:txBody>
      </p:sp>
    </p:spTree>
    <p:extLst>
      <p:ext uri="{BB962C8B-B14F-4D97-AF65-F5344CB8AC3E}">
        <p14:creationId xmlns:p14="http://schemas.microsoft.com/office/powerpoint/2010/main" val="3667654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CA" dirty="0" smtClean="0"/>
              <a:t> Device Driver files</a:t>
            </a:r>
            <a:endParaRPr lang="en-CA" dirty="0"/>
          </a:p>
        </p:txBody>
      </p:sp>
      <p:sp>
        <p:nvSpPr>
          <p:cNvPr id="3" name="Content Placeholder 2"/>
          <p:cNvSpPr>
            <a:spLocks noGrp="1"/>
          </p:cNvSpPr>
          <p:nvPr>
            <p:ph idx="1"/>
          </p:nvPr>
        </p:nvSpPr>
        <p:spPr/>
        <p:txBody>
          <a:bodyPr/>
          <a:lstStyle/>
          <a:p>
            <a:r>
              <a:rPr lang="en-CA" dirty="0" smtClean="0"/>
              <a:t>When device driver is created it will generate 3 files with the following extensions:</a:t>
            </a:r>
          </a:p>
          <a:p>
            <a:pPr marL="914400" lvl="1" indent="-457200">
              <a:buFont typeface="+mj-lt"/>
              <a:buAutoNum type="arabicParenR"/>
            </a:pPr>
            <a:r>
              <a:rPr lang="en-CA" dirty="0" smtClean="0"/>
              <a:t>.</a:t>
            </a:r>
            <a:r>
              <a:rPr lang="en-US" dirty="0" smtClean="0">
                <a:solidFill>
                  <a:srgbClr val="FF0000"/>
                </a:solidFill>
              </a:rPr>
              <a:t>sys</a:t>
            </a:r>
            <a:r>
              <a:rPr lang="en-US" dirty="0" smtClean="0"/>
              <a:t>    </a:t>
            </a:r>
            <a:r>
              <a:rPr lang="en-US" dirty="0"/>
              <a:t>file  which is the kernel mode driver</a:t>
            </a:r>
            <a:endParaRPr lang="en-CA" dirty="0"/>
          </a:p>
          <a:p>
            <a:pPr marL="914400" lvl="1" indent="-457200">
              <a:buFont typeface="+mj-lt"/>
              <a:buAutoNum type="arabicParenR"/>
            </a:pPr>
            <a:r>
              <a:rPr lang="en-US" dirty="0" smtClean="0"/>
              <a:t>.</a:t>
            </a:r>
            <a:r>
              <a:rPr lang="en-US" dirty="0" err="1" smtClean="0">
                <a:solidFill>
                  <a:srgbClr val="FF0000"/>
                </a:solidFill>
              </a:rPr>
              <a:t>inf</a:t>
            </a:r>
            <a:r>
              <a:rPr lang="en-US" dirty="0" smtClean="0"/>
              <a:t>     </a:t>
            </a:r>
            <a:r>
              <a:rPr lang="en-US" dirty="0"/>
              <a:t>file that contains info about the driver</a:t>
            </a:r>
            <a:endParaRPr lang="en-CA" dirty="0"/>
          </a:p>
          <a:p>
            <a:pPr marL="914400" lvl="1" indent="-457200">
              <a:buFont typeface="+mj-lt"/>
              <a:buAutoNum type="arabicParenR"/>
            </a:pPr>
            <a:r>
              <a:rPr lang="en-US" dirty="0"/>
              <a:t>.</a:t>
            </a:r>
            <a:r>
              <a:rPr lang="en-US" dirty="0">
                <a:solidFill>
                  <a:srgbClr val="FF0000"/>
                </a:solidFill>
              </a:rPr>
              <a:t>cat</a:t>
            </a:r>
            <a:r>
              <a:rPr lang="en-US" dirty="0"/>
              <a:t>    file catalog use to verify driver’s signature</a:t>
            </a:r>
            <a:endParaRPr lang="en-CA" dirty="0"/>
          </a:p>
          <a:p>
            <a:pPr marL="514350" indent="-514350">
              <a:buFont typeface="+mj-lt"/>
              <a:buAutoNum type="arabicParenR"/>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49</a:t>
            </a:fld>
            <a:endParaRPr lang="en-US"/>
          </a:p>
        </p:txBody>
      </p:sp>
    </p:spTree>
    <p:extLst>
      <p:ext uri="{BB962C8B-B14F-4D97-AF65-F5344CB8AC3E}">
        <p14:creationId xmlns:p14="http://schemas.microsoft.com/office/powerpoint/2010/main" val="273238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 and Kernel Compilation</a:t>
            </a:r>
            <a:endParaRPr lang="en-CA" dirty="0"/>
          </a:p>
        </p:txBody>
      </p:sp>
      <p:sp>
        <p:nvSpPr>
          <p:cNvPr id="3" name="Content Placeholder 2"/>
          <p:cNvSpPr>
            <a:spLocks noGrp="1"/>
          </p:cNvSpPr>
          <p:nvPr>
            <p:ph idx="1"/>
          </p:nvPr>
        </p:nvSpPr>
        <p:spPr>
          <a:xfrm>
            <a:off x="838200" y="1475430"/>
            <a:ext cx="10515600" cy="4351338"/>
          </a:xfrm>
        </p:spPr>
        <p:txBody>
          <a:bodyPr>
            <a:normAutofit/>
          </a:bodyPr>
          <a:lstStyle/>
          <a:p>
            <a:r>
              <a:rPr lang="en-CA" dirty="0" smtClean="0"/>
              <a:t>The first step is to verify kernel release in the system</a:t>
            </a:r>
          </a:p>
          <a:p>
            <a:pPr marL="0" indent="0">
              <a:buNone/>
            </a:pPr>
            <a:r>
              <a:rPr lang="en-CA" dirty="0" smtClean="0"/>
              <a:t>  In </a:t>
            </a:r>
            <a:r>
              <a:rPr lang="en-CA" dirty="0" err="1" smtClean="0"/>
              <a:t>linux</a:t>
            </a:r>
            <a:r>
              <a:rPr lang="en-CA" dirty="0" smtClean="0"/>
              <a:t>:  </a:t>
            </a:r>
            <a:r>
              <a:rPr lang="en-CA" dirty="0" err="1" smtClean="0"/>
              <a:t>uname</a:t>
            </a:r>
            <a:r>
              <a:rPr lang="en-CA" dirty="0" smtClean="0"/>
              <a:t> –r   or  cat /proc/version</a:t>
            </a:r>
          </a:p>
          <a:p>
            <a:r>
              <a:rPr lang="en-CA" dirty="0" smtClean="0"/>
              <a:t>Identify the directory that contains source code usually /</a:t>
            </a:r>
            <a:r>
              <a:rPr lang="en-CA" dirty="0" err="1" smtClean="0"/>
              <a:t>usr</a:t>
            </a:r>
            <a:r>
              <a:rPr lang="en-CA" dirty="0" smtClean="0"/>
              <a:t>/</a:t>
            </a:r>
            <a:r>
              <a:rPr lang="en-CA" dirty="0" err="1" smtClean="0"/>
              <a:t>src</a:t>
            </a:r>
            <a:endParaRPr lang="en-CA" dirty="0" smtClean="0"/>
          </a:p>
          <a:p>
            <a:r>
              <a:rPr lang="en-CA" dirty="0" smtClean="0"/>
              <a:t>Kernel options can be changed in </a:t>
            </a:r>
            <a:r>
              <a:rPr lang="en-CA" b="1" dirty="0" smtClean="0"/>
              <a:t>/</a:t>
            </a:r>
            <a:r>
              <a:rPr lang="en-CA" b="1" dirty="0" err="1" smtClean="0"/>
              <a:t>etc</a:t>
            </a:r>
            <a:r>
              <a:rPr lang="en-CA" b="1" dirty="0" smtClean="0"/>
              <a:t>/</a:t>
            </a:r>
            <a:r>
              <a:rPr lang="en-CA" b="1" dirty="0" err="1" smtClean="0"/>
              <a:t>sysctl.conf</a:t>
            </a:r>
            <a:r>
              <a:rPr lang="en-CA" b="1" dirty="0" smtClean="0"/>
              <a:t> . </a:t>
            </a:r>
            <a:r>
              <a:rPr lang="en-CA" dirty="0" smtClean="0"/>
              <a:t>This configuration file contains useful lines for hackers e.g.  </a:t>
            </a:r>
            <a:r>
              <a:rPr lang="en-CA" dirty="0"/>
              <a:t>m</a:t>
            </a:r>
            <a:r>
              <a:rPr lang="en-CA" dirty="0" smtClean="0"/>
              <a:t>an-in-the middle(MITM) attack can take advantage of ipv4 packet forwarding or control ICMP </a:t>
            </a:r>
            <a:r>
              <a:rPr lang="en-CA" dirty="0" err="1" smtClean="0"/>
              <a:t>echos</a:t>
            </a:r>
            <a:r>
              <a:rPr lang="en-CA" dirty="0" smtClean="0"/>
              <a:t> request.</a:t>
            </a:r>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7389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Loading a KMD module</a:t>
            </a:r>
            <a:endParaRPr lang="en-CA" dirty="0"/>
          </a:p>
        </p:txBody>
      </p:sp>
      <p:sp>
        <p:nvSpPr>
          <p:cNvPr id="3" name="Content Placeholder 2"/>
          <p:cNvSpPr>
            <a:spLocks noGrp="1"/>
          </p:cNvSpPr>
          <p:nvPr>
            <p:ph idx="1"/>
          </p:nvPr>
        </p:nvSpPr>
        <p:spPr/>
        <p:txBody>
          <a:bodyPr>
            <a:normAutofit/>
          </a:bodyPr>
          <a:lstStyle/>
          <a:p>
            <a:r>
              <a:rPr lang="en-CA" dirty="0" smtClean="0"/>
              <a:t>Once the device driver module is created, next step is to load it into memory and manage its execution.</a:t>
            </a:r>
          </a:p>
          <a:p>
            <a:r>
              <a:rPr lang="en-CA" dirty="0" smtClean="0"/>
              <a:t>Service Control </a:t>
            </a:r>
            <a:r>
              <a:rPr lang="en-CA" dirty="0"/>
              <a:t>M</a:t>
            </a:r>
            <a:r>
              <a:rPr lang="en-CA" dirty="0" smtClean="0"/>
              <a:t>anager (SCM) is the most stable technique to load the module. Windows has built-in </a:t>
            </a:r>
            <a:r>
              <a:rPr lang="en-CA" b="1" dirty="0" smtClean="0">
                <a:solidFill>
                  <a:srgbClr val="FF0000"/>
                </a:solidFill>
              </a:rPr>
              <a:t>sc.exe</a:t>
            </a:r>
            <a:r>
              <a:rPr lang="en-CA" dirty="0" smtClean="0"/>
              <a:t> command that interfaces with SCM via Windows API to perform driver management operations</a:t>
            </a:r>
          </a:p>
          <a:p>
            <a:r>
              <a:rPr lang="en-CA" dirty="0" smtClean="0"/>
              <a:t>The downside of SCM for rootkits is that leaves enough amount of forensic evidence in the registry.</a:t>
            </a:r>
          </a:p>
          <a:p>
            <a:r>
              <a:rPr lang="en-CA" dirty="0" smtClean="0"/>
              <a:t>Installation and loading of drivers is a privilege operation</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50</a:t>
            </a:fld>
            <a:endParaRPr lang="en-US"/>
          </a:p>
        </p:txBody>
      </p:sp>
    </p:spTree>
    <p:extLst>
      <p:ext uri="{BB962C8B-B14F-4D97-AF65-F5344CB8AC3E}">
        <p14:creationId xmlns:p14="http://schemas.microsoft.com/office/powerpoint/2010/main" val="1733347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sc</a:t>
            </a:r>
            <a:r>
              <a:rPr lang="en-CA" dirty="0" smtClean="0"/>
              <a:t>  </a:t>
            </a:r>
            <a:r>
              <a:rPr lang="en-CA" dirty="0" err="1" smtClean="0"/>
              <a:t>comand</a:t>
            </a:r>
            <a:endParaRPr lang="en-CA" dirty="0"/>
          </a:p>
        </p:txBody>
      </p:sp>
      <p:sp>
        <p:nvSpPr>
          <p:cNvPr id="3" name="Content Placeholder 2"/>
          <p:cNvSpPr>
            <a:spLocks noGrp="1"/>
          </p:cNvSpPr>
          <p:nvPr>
            <p:ph idx="1"/>
          </p:nvPr>
        </p:nvSpPr>
        <p:spPr/>
        <p:txBody>
          <a:bodyPr/>
          <a:lstStyle/>
          <a:p>
            <a:r>
              <a:rPr lang="en-CA" dirty="0">
                <a:solidFill>
                  <a:srgbClr val="FF0000"/>
                </a:solidFill>
              </a:rPr>
              <a:t>sc.exe create </a:t>
            </a:r>
            <a:r>
              <a:rPr lang="en-CA" dirty="0"/>
              <a:t>command corresponds to </a:t>
            </a:r>
            <a:r>
              <a:rPr lang="en-CA" dirty="0" err="1"/>
              <a:t>CreateService</a:t>
            </a:r>
            <a:r>
              <a:rPr lang="en-CA" dirty="0"/>
              <a:t>() Windows API function</a:t>
            </a:r>
          </a:p>
          <a:p>
            <a:pPr marL="0" indent="0">
              <a:buNone/>
            </a:pPr>
            <a:r>
              <a:rPr lang="en-US" b="1" dirty="0"/>
              <a:t> </a:t>
            </a:r>
            <a:r>
              <a:rPr lang="en-US" b="1" dirty="0" err="1">
                <a:solidFill>
                  <a:srgbClr val="FF0000"/>
                </a:solidFill>
              </a:rPr>
              <a:t>sc</a:t>
            </a:r>
            <a:r>
              <a:rPr lang="en-US" b="1" dirty="0"/>
              <a:t>  </a:t>
            </a:r>
            <a:r>
              <a:rPr lang="en-US" b="1" dirty="0">
                <a:solidFill>
                  <a:srgbClr val="00B050"/>
                </a:solidFill>
              </a:rPr>
              <a:t>create</a:t>
            </a:r>
            <a:r>
              <a:rPr lang="en-US" b="1" dirty="0"/>
              <a:t> </a:t>
            </a:r>
            <a:r>
              <a:rPr lang="en-US" b="1" dirty="0">
                <a:solidFill>
                  <a:srgbClr val="002060"/>
                </a:solidFill>
              </a:rPr>
              <a:t>service-name</a:t>
            </a:r>
            <a:r>
              <a:rPr lang="en-US" b="1" dirty="0"/>
              <a:t>   </a:t>
            </a:r>
            <a:r>
              <a:rPr lang="en-US" b="1" dirty="0">
                <a:solidFill>
                  <a:srgbClr val="00B050"/>
                </a:solidFill>
              </a:rPr>
              <a:t>type=</a:t>
            </a:r>
            <a:r>
              <a:rPr lang="en-US" b="1" dirty="0"/>
              <a:t>   </a:t>
            </a:r>
            <a:r>
              <a:rPr lang="en-US" b="1" dirty="0">
                <a:solidFill>
                  <a:srgbClr val="002060"/>
                </a:solidFill>
              </a:rPr>
              <a:t>kernel </a:t>
            </a:r>
            <a:r>
              <a:rPr lang="en-US" b="1" dirty="0"/>
              <a:t>  </a:t>
            </a:r>
          </a:p>
          <a:p>
            <a:pPr marL="0" indent="0">
              <a:buNone/>
            </a:pPr>
            <a:r>
              <a:rPr lang="en-US" b="1" dirty="0"/>
              <a:t> </a:t>
            </a:r>
            <a:r>
              <a:rPr lang="en-US" b="1" dirty="0" err="1">
                <a:solidFill>
                  <a:srgbClr val="00B050"/>
                </a:solidFill>
              </a:rPr>
              <a:t>binPath</a:t>
            </a:r>
            <a:r>
              <a:rPr lang="en-US" b="1" dirty="0">
                <a:solidFill>
                  <a:srgbClr val="00B050"/>
                </a:solidFill>
              </a:rPr>
              <a:t>=</a:t>
            </a:r>
            <a:r>
              <a:rPr lang="en-US" b="1" dirty="0"/>
              <a:t>  </a:t>
            </a:r>
            <a:r>
              <a:rPr lang="en-US" b="1" dirty="0">
                <a:solidFill>
                  <a:srgbClr val="002060"/>
                </a:solidFill>
              </a:rPr>
              <a:t>c:\Path-of-the-driver.sys</a:t>
            </a:r>
          </a:p>
          <a:p>
            <a:pPr marL="0" indent="0">
              <a:buNone/>
            </a:pPr>
            <a:r>
              <a:rPr lang="en-US" b="1" dirty="0"/>
              <a:t> In this syntax pay attention to have space after =</a:t>
            </a:r>
            <a:endParaRPr lang="en-CA" dirty="0"/>
          </a:p>
          <a:p>
            <a:r>
              <a:rPr lang="en-CA" dirty="0" err="1" smtClean="0">
                <a:solidFill>
                  <a:srgbClr val="FF0000"/>
                </a:solidFill>
              </a:rPr>
              <a:t>sc</a:t>
            </a:r>
            <a:r>
              <a:rPr lang="en-CA" dirty="0" smtClean="0"/>
              <a:t> </a:t>
            </a:r>
            <a:r>
              <a:rPr lang="en-CA" dirty="0" smtClean="0">
                <a:solidFill>
                  <a:srgbClr val="00B050"/>
                </a:solidFill>
              </a:rPr>
              <a:t>description</a:t>
            </a:r>
            <a:r>
              <a:rPr lang="en-CA" dirty="0" smtClean="0"/>
              <a:t> </a:t>
            </a:r>
            <a:r>
              <a:rPr lang="en-CA" dirty="0" smtClean="0">
                <a:solidFill>
                  <a:srgbClr val="002060"/>
                </a:solidFill>
              </a:rPr>
              <a:t>service-name</a:t>
            </a:r>
            <a:r>
              <a:rPr lang="en-CA" dirty="0" smtClean="0"/>
              <a:t> </a:t>
            </a:r>
            <a:r>
              <a:rPr lang="en-CA" dirty="0" smtClean="0">
                <a:solidFill>
                  <a:srgbClr val="002060"/>
                </a:solidFill>
              </a:rPr>
              <a:t>“Description”</a:t>
            </a:r>
          </a:p>
          <a:p>
            <a:r>
              <a:rPr lang="en-CA" dirty="0" smtClean="0"/>
              <a:t>This command can be used to obfuscate the driver in the event that is discovered</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51</a:t>
            </a:fld>
            <a:endParaRPr lang="en-US"/>
          </a:p>
        </p:txBody>
      </p:sp>
    </p:spTree>
    <p:extLst>
      <p:ext uri="{BB962C8B-B14F-4D97-AF65-F5344CB8AC3E}">
        <p14:creationId xmlns:p14="http://schemas.microsoft.com/office/powerpoint/2010/main" val="3056122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s</a:t>
            </a:r>
            <a:r>
              <a:rPr lang="en-CA" dirty="0" err="1" smtClean="0"/>
              <a:t>c</a:t>
            </a:r>
            <a:r>
              <a:rPr lang="en-CA" dirty="0" smtClean="0"/>
              <a:t> command and APIs</a:t>
            </a:r>
            <a:endParaRPr lang="en-CA" dirty="0"/>
          </a:p>
        </p:txBody>
      </p:sp>
      <p:sp>
        <p:nvSpPr>
          <p:cNvPr id="3" name="Content Placeholder 2"/>
          <p:cNvSpPr>
            <a:spLocks noGrp="1"/>
          </p:cNvSpPr>
          <p:nvPr>
            <p:ph idx="1"/>
          </p:nvPr>
        </p:nvSpPr>
        <p:spPr>
          <a:xfrm>
            <a:off x="838200" y="1690688"/>
            <a:ext cx="10515600" cy="4699527"/>
          </a:xfrm>
        </p:spPr>
        <p:txBody>
          <a:bodyPr>
            <a:normAutofit fontScale="77500" lnSpcReduction="20000"/>
          </a:bodyPr>
          <a:lstStyle/>
          <a:p>
            <a:r>
              <a:rPr lang="en-CA" sz="4000" dirty="0" smtClean="0"/>
              <a:t>Boot class drivers are loaded early by boot loader (winload.exe). System class drivers are loaded when Windows executive(ntoskrnl.exe) is initializing and Auto-start drivers are loaded near to end of system start-up by SCM( services.exe) </a:t>
            </a:r>
          </a:p>
          <a:p>
            <a:r>
              <a:rPr lang="en-CA" sz="4000" dirty="0" err="1">
                <a:solidFill>
                  <a:srgbClr val="FF0000"/>
                </a:solidFill>
              </a:rPr>
              <a:t>sc</a:t>
            </a:r>
            <a:r>
              <a:rPr lang="en-CA" sz="4000" dirty="0"/>
              <a:t> </a:t>
            </a:r>
            <a:r>
              <a:rPr lang="en-CA" sz="4000" dirty="0">
                <a:solidFill>
                  <a:srgbClr val="00B050"/>
                </a:solidFill>
              </a:rPr>
              <a:t>start</a:t>
            </a:r>
            <a:r>
              <a:rPr lang="en-CA" sz="4000" dirty="0"/>
              <a:t> </a:t>
            </a:r>
            <a:r>
              <a:rPr lang="en-CA" sz="4000" dirty="0">
                <a:solidFill>
                  <a:srgbClr val="002060"/>
                </a:solidFill>
              </a:rPr>
              <a:t>service-name</a:t>
            </a:r>
            <a:r>
              <a:rPr lang="en-CA" sz="4000" dirty="0"/>
              <a:t> </a:t>
            </a:r>
            <a:r>
              <a:rPr lang="en-CA" sz="4000" dirty="0" smtClean="0"/>
              <a:t>loads the driver by invoking  </a:t>
            </a:r>
            <a:r>
              <a:rPr lang="en-CA" sz="4000" dirty="0" err="1" smtClean="0"/>
              <a:t>StartService</a:t>
            </a:r>
            <a:r>
              <a:rPr lang="en-CA" sz="4000" dirty="0" smtClean="0"/>
              <a:t> API function</a:t>
            </a:r>
          </a:p>
          <a:p>
            <a:r>
              <a:rPr lang="en-CA" sz="4000" dirty="0" err="1" smtClean="0">
                <a:solidFill>
                  <a:srgbClr val="FF0000"/>
                </a:solidFill>
              </a:rPr>
              <a:t>sc</a:t>
            </a:r>
            <a:r>
              <a:rPr lang="en-CA" sz="4000" dirty="0" smtClean="0"/>
              <a:t> </a:t>
            </a:r>
            <a:r>
              <a:rPr lang="en-CA" sz="4000" dirty="0" smtClean="0">
                <a:solidFill>
                  <a:srgbClr val="00B050"/>
                </a:solidFill>
              </a:rPr>
              <a:t>stop</a:t>
            </a:r>
            <a:r>
              <a:rPr lang="en-CA" sz="4000" dirty="0" smtClean="0"/>
              <a:t> </a:t>
            </a:r>
            <a:r>
              <a:rPr lang="en-CA" sz="4000" dirty="0" smtClean="0">
                <a:solidFill>
                  <a:srgbClr val="002060"/>
                </a:solidFill>
              </a:rPr>
              <a:t>service-name</a:t>
            </a:r>
            <a:r>
              <a:rPr lang="en-CA" sz="4000" dirty="0" smtClean="0"/>
              <a:t> is used to unload the driver which uses </a:t>
            </a:r>
            <a:r>
              <a:rPr lang="en-CA" sz="4000" dirty="0" err="1" smtClean="0"/>
              <a:t>ControlService</a:t>
            </a:r>
            <a:r>
              <a:rPr lang="en-CA" sz="4000" dirty="0" smtClean="0"/>
              <a:t>() API function</a:t>
            </a:r>
          </a:p>
          <a:p>
            <a:r>
              <a:rPr lang="en-CA" sz="4000" dirty="0" err="1">
                <a:solidFill>
                  <a:srgbClr val="FF0000"/>
                </a:solidFill>
              </a:rPr>
              <a:t>sc</a:t>
            </a:r>
            <a:r>
              <a:rPr lang="en-CA" sz="4000" dirty="0"/>
              <a:t> </a:t>
            </a:r>
            <a:r>
              <a:rPr lang="en-CA" sz="4000" dirty="0" smtClean="0">
                <a:solidFill>
                  <a:srgbClr val="00B050"/>
                </a:solidFill>
              </a:rPr>
              <a:t>delete</a:t>
            </a:r>
            <a:r>
              <a:rPr lang="en-CA" sz="4000" dirty="0" smtClean="0"/>
              <a:t> </a:t>
            </a:r>
            <a:r>
              <a:rPr lang="en-CA" sz="4000" dirty="0" smtClean="0">
                <a:solidFill>
                  <a:srgbClr val="002060"/>
                </a:solidFill>
              </a:rPr>
              <a:t>service-name </a:t>
            </a:r>
            <a:r>
              <a:rPr lang="en-CA" sz="4000" dirty="0" smtClean="0"/>
              <a:t>deletes the service from SCM database by invoking </a:t>
            </a:r>
            <a:r>
              <a:rPr lang="en-CA" sz="4000" dirty="0" err="1" smtClean="0"/>
              <a:t>DeleteService</a:t>
            </a:r>
            <a:r>
              <a:rPr lang="en-CA" sz="4000" dirty="0" smtClean="0"/>
              <a:t>() API</a:t>
            </a:r>
          </a:p>
          <a:p>
            <a:pPr marL="0" indent="0">
              <a:buNone/>
            </a:pP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52</a:t>
            </a:fld>
            <a:endParaRPr lang="en-US"/>
          </a:p>
        </p:txBody>
      </p:sp>
    </p:spTree>
    <p:extLst>
      <p:ext uri="{BB962C8B-B14F-4D97-AF65-F5344CB8AC3E}">
        <p14:creationId xmlns:p14="http://schemas.microsoft.com/office/powerpoint/2010/main" val="3690871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 Object structure</a:t>
            </a:r>
            <a:endParaRPr lang="en-CA" dirty="0"/>
          </a:p>
        </p:txBody>
      </p:sp>
      <p:sp>
        <p:nvSpPr>
          <p:cNvPr id="3" name="Content Placeholder 2"/>
          <p:cNvSpPr>
            <a:spLocks noGrp="1"/>
          </p:cNvSpPr>
          <p:nvPr>
            <p:ph idx="1"/>
          </p:nvPr>
        </p:nvSpPr>
        <p:spPr/>
        <p:txBody>
          <a:bodyPr/>
          <a:lstStyle/>
          <a:p>
            <a:r>
              <a:rPr lang="en-CA" dirty="0" smtClean="0"/>
              <a:t>The Driver Object Structure contains:</a:t>
            </a:r>
          </a:p>
          <a:p>
            <a:pPr lvl="1"/>
            <a:r>
              <a:rPr lang="en-CA" dirty="0" smtClean="0"/>
              <a:t>Pointer to </a:t>
            </a:r>
            <a:r>
              <a:rPr lang="en-CA" dirty="0" err="1" smtClean="0"/>
              <a:t>Device_Object</a:t>
            </a:r>
            <a:endParaRPr lang="en-CA" dirty="0" smtClean="0"/>
          </a:p>
          <a:p>
            <a:pPr lvl="1"/>
            <a:r>
              <a:rPr lang="en-CA" dirty="0" smtClean="0"/>
              <a:t>Pointer to </a:t>
            </a:r>
            <a:r>
              <a:rPr lang="en-CA" dirty="0" err="1" smtClean="0"/>
              <a:t>DriverEntry</a:t>
            </a:r>
            <a:endParaRPr lang="en-CA" dirty="0" smtClean="0"/>
          </a:p>
          <a:p>
            <a:pPr lvl="1"/>
            <a:r>
              <a:rPr lang="en-CA" dirty="0" smtClean="0"/>
              <a:t>Pointer to </a:t>
            </a:r>
            <a:r>
              <a:rPr lang="en-CA" dirty="0" err="1" smtClean="0"/>
              <a:t>MajorFunction</a:t>
            </a:r>
            <a:endParaRPr lang="en-CA" dirty="0" smtClean="0"/>
          </a:p>
          <a:p>
            <a:pPr marL="457200" lvl="1" indent="0">
              <a:buNone/>
            </a:pPr>
            <a:endParaRPr lang="en-CA" dirty="0" smtClean="0"/>
          </a:p>
          <a:p>
            <a:pPr marL="457200" lvl="1" indent="0">
              <a:buNone/>
            </a:pPr>
            <a:r>
              <a:rPr lang="en-CA" dirty="0" err="1" smtClean="0"/>
              <a:t>MajorFunction</a:t>
            </a:r>
            <a:r>
              <a:rPr lang="en-CA" dirty="0" smtClean="0"/>
              <a:t> is a table that stores the address of routines that receives and process IRPs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53</a:t>
            </a:fld>
            <a:endParaRPr lang="en-US"/>
          </a:p>
        </p:txBody>
      </p:sp>
    </p:spTree>
    <p:extLst>
      <p:ext uri="{BB962C8B-B14F-4D97-AF65-F5344CB8AC3E}">
        <p14:creationId xmlns:p14="http://schemas.microsoft.com/office/powerpoint/2010/main" val="600887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Export Driver</a:t>
            </a:r>
            <a:endParaRPr lang="en-CA" dirty="0"/>
          </a:p>
        </p:txBody>
      </p:sp>
      <p:sp>
        <p:nvSpPr>
          <p:cNvPr id="3" name="Content Placeholder 2"/>
          <p:cNvSpPr>
            <a:spLocks noGrp="1"/>
          </p:cNvSpPr>
          <p:nvPr>
            <p:ph idx="1"/>
          </p:nvPr>
        </p:nvSpPr>
        <p:spPr/>
        <p:txBody>
          <a:bodyPr>
            <a:normAutofit lnSpcReduction="10000"/>
          </a:bodyPr>
          <a:lstStyle/>
          <a:p>
            <a:r>
              <a:rPr lang="en-CA" dirty="0" smtClean="0"/>
              <a:t>In rootkits the registry footprint generated by SCM can be avoided by exporting the driver. Export driver is the kernel-mode equivalent to a DLL. </a:t>
            </a:r>
          </a:p>
          <a:p>
            <a:r>
              <a:rPr lang="en-CA" dirty="0" smtClean="0"/>
              <a:t>Export driver only need to implement three routines:</a:t>
            </a:r>
          </a:p>
          <a:p>
            <a:pPr lvl="1"/>
            <a:r>
              <a:rPr lang="en-CA" dirty="0" err="1" smtClean="0"/>
              <a:t>DriverEntry</a:t>
            </a:r>
            <a:r>
              <a:rPr lang="en-CA" dirty="0" smtClean="0"/>
              <a:t>()</a:t>
            </a:r>
          </a:p>
          <a:p>
            <a:pPr lvl="1"/>
            <a:r>
              <a:rPr lang="en-CA" dirty="0" err="1" smtClean="0"/>
              <a:t>DllInitialize</a:t>
            </a:r>
            <a:r>
              <a:rPr lang="en-CA" dirty="0" smtClean="0"/>
              <a:t>()</a:t>
            </a:r>
          </a:p>
          <a:p>
            <a:pPr lvl="1"/>
            <a:r>
              <a:rPr lang="en-CA" dirty="0" err="1" smtClean="0"/>
              <a:t>DllUnload</a:t>
            </a:r>
            <a:r>
              <a:rPr lang="en-CA" dirty="0" smtClean="0"/>
              <a:t>()</a:t>
            </a:r>
          </a:p>
          <a:p>
            <a:r>
              <a:rPr lang="en-CA" dirty="0" smtClean="0"/>
              <a:t>The build process for an export driver generates two files:</a:t>
            </a:r>
          </a:p>
          <a:p>
            <a:pPr lvl="1"/>
            <a:r>
              <a:rPr lang="en-CA" dirty="0" smtClean="0"/>
              <a:t>ExportDriver.lib</a:t>
            </a:r>
          </a:p>
          <a:p>
            <a:pPr lvl="1"/>
            <a:r>
              <a:rPr lang="en-CA" dirty="0" smtClean="0"/>
              <a:t>ExportDriver.sys  this is the kernel-mode DLL</a:t>
            </a:r>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54</a:t>
            </a:fld>
            <a:endParaRPr lang="en-US"/>
          </a:p>
        </p:txBody>
      </p:sp>
    </p:spTree>
    <p:extLst>
      <p:ext uri="{BB962C8B-B14F-4D97-AF65-F5344CB8AC3E}">
        <p14:creationId xmlns:p14="http://schemas.microsoft.com/office/powerpoint/2010/main" val="1516782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 Signing</a:t>
            </a:r>
            <a:endParaRPr lang="en-CA" dirty="0"/>
          </a:p>
        </p:txBody>
      </p:sp>
      <p:sp>
        <p:nvSpPr>
          <p:cNvPr id="3" name="Content Placeholder 2"/>
          <p:cNvSpPr>
            <a:spLocks noGrp="1"/>
          </p:cNvSpPr>
          <p:nvPr>
            <p:ph idx="1"/>
          </p:nvPr>
        </p:nvSpPr>
        <p:spPr/>
        <p:txBody>
          <a:bodyPr>
            <a:normAutofit/>
          </a:bodyPr>
          <a:lstStyle/>
          <a:p>
            <a:r>
              <a:rPr lang="en-CA" dirty="0" smtClean="0"/>
              <a:t>On 64 bits Windows systems, Microsoft requires drivers to be digitally signed with Software Publishing Certificate (SPC) in order to be loaded into memory. </a:t>
            </a:r>
          </a:p>
          <a:p>
            <a:r>
              <a:rPr lang="en-CA" dirty="0"/>
              <a:t> </a:t>
            </a:r>
            <a:r>
              <a:rPr lang="en-CA" dirty="0" smtClean="0"/>
              <a:t> </a:t>
            </a:r>
            <a:r>
              <a:rPr lang="en-CA" dirty="0" err="1" smtClean="0">
                <a:solidFill>
                  <a:srgbClr val="FF0000"/>
                </a:solidFill>
              </a:rPr>
              <a:t>bcdedit</a:t>
            </a:r>
            <a:r>
              <a:rPr lang="en-CA" dirty="0" smtClean="0">
                <a:solidFill>
                  <a:srgbClr val="FF0000"/>
                </a:solidFill>
              </a:rPr>
              <a:t>  /set  testing on  </a:t>
            </a:r>
            <a:r>
              <a:rPr lang="en-CA" dirty="0" smtClean="0"/>
              <a:t>and disabled </a:t>
            </a:r>
            <a:r>
              <a:rPr lang="en-CA" dirty="0" smtClean="0">
                <a:solidFill>
                  <a:srgbClr val="FF0000"/>
                </a:solidFill>
              </a:rPr>
              <a:t>secure boot </a:t>
            </a:r>
            <a:r>
              <a:rPr lang="en-CA" dirty="0" smtClean="0"/>
              <a:t>allows to load unsigned drivers </a:t>
            </a:r>
          </a:p>
          <a:p>
            <a:r>
              <a:rPr lang="en-CA" dirty="0" smtClean="0"/>
              <a:t>During start-up (F8) you may be able to Disable Driver Signature Enforcement</a:t>
            </a:r>
          </a:p>
          <a:p>
            <a:r>
              <a:rPr lang="en-CA" dirty="0" smtClean="0"/>
              <a:t>The intend of signing requirements is to associate a driver with a publisher</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55</a:t>
            </a:fld>
            <a:endParaRPr lang="en-US"/>
          </a:p>
        </p:txBody>
      </p:sp>
    </p:spTree>
    <p:extLst>
      <p:ext uri="{BB962C8B-B14F-4D97-AF65-F5344CB8AC3E}">
        <p14:creationId xmlns:p14="http://schemas.microsoft.com/office/powerpoint/2010/main" val="1721473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 Signing</a:t>
            </a:r>
            <a:endParaRPr lang="en-CA" dirty="0"/>
          </a:p>
        </p:txBody>
      </p:sp>
      <p:sp>
        <p:nvSpPr>
          <p:cNvPr id="3" name="Content Placeholder 2"/>
          <p:cNvSpPr>
            <a:spLocks noGrp="1"/>
          </p:cNvSpPr>
          <p:nvPr>
            <p:ph idx="1"/>
          </p:nvPr>
        </p:nvSpPr>
        <p:spPr/>
        <p:txBody>
          <a:bodyPr/>
          <a:lstStyle/>
          <a:p>
            <a:r>
              <a:rPr lang="en-CA" dirty="0"/>
              <a:t>Starting with Windows 10 1607 with secure boot on –Microsoft requires drivers to be signed by Microsoft as well as by the publisher</a:t>
            </a:r>
          </a:p>
          <a:p>
            <a:r>
              <a:rPr lang="en-CA" dirty="0"/>
              <a:t>The actual signing is done with SignTool.exe part of Windows SDK. Visual Studio can be used to sign a driver if the certificate is installed in the certificate store on the local machine</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56</a:t>
            </a:fld>
            <a:endParaRPr lang="en-US"/>
          </a:p>
        </p:txBody>
      </p:sp>
    </p:spTree>
    <p:extLst>
      <p:ext uri="{BB962C8B-B14F-4D97-AF65-F5344CB8AC3E}">
        <p14:creationId xmlns:p14="http://schemas.microsoft.com/office/powerpoint/2010/main" val="3543999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a:xfrm>
            <a:off x="610410" y="1690688"/>
            <a:ext cx="10971179" cy="4351338"/>
          </a:xfrm>
        </p:spPr>
        <p:txBody>
          <a:bodyPr>
            <a:normAutofit lnSpcReduction="10000"/>
          </a:bodyPr>
          <a:lstStyle/>
          <a:p>
            <a:r>
              <a:rPr lang="en-CA" sz="2400" dirty="0">
                <a:hlinkClick r:id="rId2"/>
              </a:rPr>
              <a:t>https://www.kernel.org/doc/html/latest/kbuild/makefiles.html</a:t>
            </a:r>
            <a:endParaRPr lang="en-CA" sz="2400" dirty="0"/>
          </a:p>
          <a:p>
            <a:r>
              <a:rPr lang="en-CA" sz="2400" dirty="0" smtClean="0">
                <a:hlinkClick r:id="rId3"/>
              </a:rPr>
              <a:t>https</a:t>
            </a:r>
            <a:r>
              <a:rPr lang="en-CA" sz="2400" dirty="0">
                <a:hlinkClick r:id="rId3"/>
              </a:rPr>
              <a:t>://</a:t>
            </a:r>
            <a:r>
              <a:rPr lang="en-CA" sz="2400" dirty="0" smtClean="0">
                <a:hlinkClick r:id="rId3"/>
              </a:rPr>
              <a:t>www.kernel.org/doc/Documentation/kbuild/modules.txt</a:t>
            </a:r>
            <a:endParaRPr lang="en-CA" sz="2400" dirty="0" smtClean="0"/>
          </a:p>
          <a:p>
            <a:r>
              <a:rPr lang="en-CA" sz="2300" dirty="0">
                <a:hlinkClick r:id="rId4"/>
              </a:rPr>
              <a:t>https://</a:t>
            </a:r>
            <a:r>
              <a:rPr lang="en-CA" sz="2300" dirty="0" smtClean="0">
                <a:hlinkClick r:id="rId4"/>
              </a:rPr>
              <a:t>linux-kernel-labs.github.io/master/labs/kernel_modules.html</a:t>
            </a:r>
            <a:endParaRPr lang="en-CA" sz="2300" dirty="0" smtClean="0"/>
          </a:p>
          <a:p>
            <a:r>
              <a:rPr lang="en-US" sz="2400" u="sng" dirty="0">
                <a:hlinkClick r:id="rId5"/>
              </a:rPr>
              <a:t>http://tldp.org/LDP/lkmpg/2.6/html/index.html</a:t>
            </a:r>
            <a:endParaRPr lang="en-CA" sz="2400" b="1" dirty="0"/>
          </a:p>
          <a:p>
            <a:r>
              <a:rPr lang="en-CA" sz="2300" dirty="0">
                <a:hlinkClick r:id="rId6"/>
              </a:rPr>
              <a:t>http://derekmolloy.ie/writing-a-linux-kernel-module-part-1-introduction</a:t>
            </a:r>
            <a:r>
              <a:rPr lang="en-CA" sz="2300" dirty="0" smtClean="0">
                <a:hlinkClick r:id="rId6"/>
              </a:rPr>
              <a:t>/</a:t>
            </a:r>
            <a:endParaRPr lang="en-CA" sz="2300" dirty="0" smtClean="0"/>
          </a:p>
          <a:p>
            <a:r>
              <a:rPr lang="en-CA" sz="2300" dirty="0">
                <a:hlinkClick r:id="rId7"/>
              </a:rPr>
              <a:t>https://</a:t>
            </a:r>
            <a:r>
              <a:rPr lang="en-CA" sz="2300" dirty="0" smtClean="0">
                <a:hlinkClick r:id="rId7"/>
              </a:rPr>
              <a:t>www.linuxjournal.com/content/kbuild-linux-kernel-build-system</a:t>
            </a:r>
            <a:endParaRPr lang="en-CA" sz="2300" dirty="0" smtClean="0"/>
          </a:p>
          <a:p>
            <a:r>
              <a:rPr lang="en-CA" sz="2300" dirty="0">
                <a:hlinkClick r:id="rId8"/>
              </a:rPr>
              <a:t>https://www.linux.org/threads/the-linux-kernel-modules.9527</a:t>
            </a:r>
            <a:r>
              <a:rPr lang="en-CA" sz="2300" dirty="0" smtClean="0">
                <a:hlinkClick r:id="rId8"/>
              </a:rPr>
              <a:t>/</a:t>
            </a:r>
            <a:endParaRPr lang="en-CA" sz="2300" dirty="0" smtClean="0"/>
          </a:p>
          <a:p>
            <a:r>
              <a:rPr lang="en-CA" sz="2300" dirty="0">
                <a:hlinkClick r:id="rId9"/>
              </a:rPr>
              <a:t>https://docs.microsoft.com/en-us/windows-hardware/drivers/gettingstarted/writing-a-very-small-kmdf--</a:t>
            </a:r>
            <a:r>
              <a:rPr lang="en-CA" sz="2300" dirty="0" smtClean="0">
                <a:hlinkClick r:id="rId9"/>
              </a:rPr>
              <a:t>driver</a:t>
            </a:r>
            <a:endParaRPr lang="en-CA" sz="2300" dirty="0" smtClean="0"/>
          </a:p>
          <a:p>
            <a:endParaRPr lang="en-CA" sz="2300" dirty="0" smtClean="0"/>
          </a:p>
          <a:p>
            <a:endParaRPr lang="en-CA" sz="2300" dirty="0" smtClean="0"/>
          </a:p>
          <a:p>
            <a:endParaRPr lang="en-CA" sz="2300" dirty="0" smtClean="0"/>
          </a:p>
          <a:p>
            <a:endParaRPr lang="en-CA" sz="23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02051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Kernel Compilation  .</a:t>
            </a:r>
            <a:r>
              <a:rPr lang="en-CA" dirty="0" err="1"/>
              <a:t>config</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CA" dirty="0"/>
              <a:t>Verify and download latest stable Linux kernel from kernel.org</a:t>
            </a:r>
          </a:p>
          <a:p>
            <a:r>
              <a:rPr lang="en-US" altLang="en-US" dirty="0" smtClean="0">
                <a:latin typeface="Verdana" panose="020B0604030504040204" pitchFamily="34" charset="0"/>
                <a:ea typeface="Verdana" panose="020B0604030504040204" pitchFamily="34" charset="0"/>
              </a:rPr>
              <a:t>The </a:t>
            </a:r>
            <a:r>
              <a:rPr lang="en-US" altLang="en-US" dirty="0">
                <a:latin typeface="Verdana" panose="020B0604030504040204" pitchFamily="34" charset="0"/>
                <a:ea typeface="Verdana" panose="020B0604030504040204" pitchFamily="34" charset="0"/>
              </a:rPr>
              <a:t>next step is to create a configuration </a:t>
            </a:r>
            <a:r>
              <a:rPr lang="en-US" altLang="en-US" dirty="0" smtClean="0">
                <a:latin typeface="Verdana" panose="020B0604030504040204" pitchFamily="34" charset="0"/>
                <a:ea typeface="Verdana" panose="020B0604030504040204" pitchFamily="34" charset="0"/>
              </a:rPr>
              <a:t>file. All </a:t>
            </a:r>
            <a:r>
              <a:rPr lang="en-US" altLang="en-US" dirty="0">
                <a:latin typeface="Verdana" panose="020B0604030504040204" pitchFamily="34" charset="0"/>
                <a:ea typeface="Verdana" panose="020B0604030504040204" pitchFamily="34" charset="0"/>
              </a:rPr>
              <a:t>kernel components are configurable such as processor, memory, file systems, virtualization, security, hacking and drivers </a:t>
            </a:r>
          </a:p>
          <a:p>
            <a:pPr eaLnBrk="0" fontAlgn="base" hangingPunct="0">
              <a:lnSpc>
                <a:spcPct val="100000"/>
              </a:lnSpc>
              <a:spcBef>
                <a:spcPct val="0"/>
              </a:spcBef>
              <a:spcAft>
                <a:spcPct val="0"/>
              </a:spcAft>
            </a:pPr>
            <a:r>
              <a:rPr lang="en-US" altLang="en-US" dirty="0">
                <a:latin typeface="Verdana" panose="020B0604030504040204" pitchFamily="34" charset="0"/>
                <a:ea typeface="Verdana" panose="020B0604030504040204" pitchFamily="34" charset="0"/>
              </a:rPr>
              <a:t>There are three choices for driver installation: </a:t>
            </a:r>
          </a:p>
          <a:p>
            <a:pPr marL="457200" lvl="1" indent="0" eaLnBrk="0" fontAlgn="base" hangingPunct="0">
              <a:lnSpc>
                <a:spcPct val="100000"/>
              </a:lnSpc>
              <a:spcBef>
                <a:spcPct val="0"/>
              </a:spcBef>
              <a:spcAft>
                <a:spcPct val="0"/>
              </a:spcAft>
              <a:buFontTx/>
              <a:buChar char="•"/>
            </a:pPr>
            <a:r>
              <a:rPr lang="en-US" altLang="en-US" sz="2800" dirty="0">
                <a:latin typeface="Verdana" panose="020B0604030504040204" pitchFamily="34" charset="0"/>
                <a:ea typeface="Verdana" panose="020B0604030504040204" pitchFamily="34" charset="0"/>
              </a:rPr>
              <a:t>disable the driver completely, </a:t>
            </a:r>
          </a:p>
          <a:p>
            <a:pPr marL="457200" lvl="1" indent="0" eaLnBrk="0" fontAlgn="base" hangingPunct="0">
              <a:lnSpc>
                <a:spcPct val="100000"/>
              </a:lnSpc>
              <a:spcBef>
                <a:spcPct val="0"/>
              </a:spcBef>
              <a:spcAft>
                <a:spcPct val="0"/>
              </a:spcAft>
              <a:buFontTx/>
              <a:buChar char="•"/>
            </a:pPr>
            <a:r>
              <a:rPr lang="en-US" altLang="en-US" sz="2800" dirty="0">
                <a:latin typeface="Verdana" panose="020B0604030504040204" pitchFamily="34" charset="0"/>
                <a:ea typeface="Verdana" panose="020B0604030504040204" pitchFamily="34" charset="0"/>
              </a:rPr>
              <a:t>build the driver into the main kernel file (</a:t>
            </a:r>
            <a:r>
              <a:rPr lang="en-US" altLang="en-US" sz="2800" dirty="0" err="1">
                <a:latin typeface="Verdana" panose="020B0604030504040204" pitchFamily="34" charset="0"/>
                <a:ea typeface="Verdana" panose="020B0604030504040204" pitchFamily="34" charset="0"/>
              </a:rPr>
              <a:t>vmlinuz</a:t>
            </a:r>
            <a:r>
              <a:rPr lang="en-US" altLang="en-US" sz="2800" dirty="0">
                <a:latin typeface="Verdana" panose="020B0604030504040204" pitchFamily="34" charset="0"/>
                <a:ea typeface="Verdana" panose="020B0604030504040204" pitchFamily="34" charset="0"/>
              </a:rPr>
              <a:t>), </a:t>
            </a:r>
          </a:p>
          <a:p>
            <a:pPr marL="457200" lvl="1" indent="0" eaLnBrk="0" fontAlgn="base" hangingPunct="0">
              <a:lnSpc>
                <a:spcPct val="100000"/>
              </a:lnSpc>
              <a:spcBef>
                <a:spcPct val="0"/>
              </a:spcBef>
              <a:spcAft>
                <a:spcPct val="0"/>
              </a:spcAft>
              <a:buFontTx/>
              <a:buChar char="•"/>
            </a:pPr>
            <a:r>
              <a:rPr lang="en-US" altLang="en-US" sz="2800" dirty="0">
                <a:latin typeface="Verdana" panose="020B0604030504040204" pitchFamily="34" charset="0"/>
                <a:ea typeface="Verdana" panose="020B0604030504040204" pitchFamily="34" charset="0"/>
              </a:rPr>
              <a:t>or build it as a module. </a:t>
            </a:r>
          </a:p>
          <a:p>
            <a:pPr eaLnBrk="0" fontAlgn="base" hangingPunct="0">
              <a:lnSpc>
                <a:spcPct val="100000"/>
              </a:lnSpc>
              <a:spcBef>
                <a:spcPct val="0"/>
              </a:spcBef>
              <a:spcAft>
                <a:spcPct val="0"/>
              </a:spcAft>
            </a:pPr>
            <a:r>
              <a:rPr lang="en-US" altLang="en-US" dirty="0">
                <a:latin typeface="Verdana" panose="020B0604030504040204" pitchFamily="34" charset="0"/>
                <a:ea typeface="Verdana" panose="020B0604030504040204" pitchFamily="34" charset="0"/>
              </a:rPr>
              <a:t>Kernel developers often compile drivers as modules</a:t>
            </a:r>
          </a:p>
          <a:p>
            <a:pPr eaLnBrk="0" fontAlgn="base" hangingPunct="0">
              <a:lnSpc>
                <a:spcPct val="100000"/>
              </a:lnSpc>
              <a:spcBef>
                <a:spcPct val="0"/>
              </a:spcBef>
              <a:spcAft>
                <a:spcPct val="0"/>
              </a:spcAft>
            </a:pPr>
            <a:r>
              <a:rPr lang="en-US" altLang="en-US" dirty="0">
                <a:latin typeface="Verdana" panose="020B0604030504040204" pitchFamily="34" charset="0"/>
                <a:ea typeface="Verdana" panose="020B0604030504040204" pitchFamily="34" charset="0"/>
              </a:rPr>
              <a:t>A module </a:t>
            </a:r>
            <a:r>
              <a:rPr lang="en-US" altLang="en-US" dirty="0" smtClean="0">
                <a:latin typeface="Verdana" panose="020B0604030504040204" pitchFamily="34" charset="0"/>
                <a:ea typeface="Verdana" panose="020B0604030504040204" pitchFamily="34" charset="0"/>
              </a:rPr>
              <a:t>has extension </a:t>
            </a:r>
            <a:r>
              <a:rPr lang="en-US" altLang="en-US" b="1" dirty="0" smtClean="0">
                <a:latin typeface="Verdana" panose="020B0604030504040204" pitchFamily="34" charset="0"/>
                <a:ea typeface="Verdana" panose="020B0604030504040204" pitchFamily="34" charset="0"/>
              </a:rPr>
              <a:t>.</a:t>
            </a:r>
            <a:r>
              <a:rPr lang="en-US" altLang="en-US" b="1" dirty="0" err="1" smtClean="0">
                <a:latin typeface="Verdana" panose="020B0604030504040204" pitchFamily="34" charset="0"/>
                <a:ea typeface="Verdana" panose="020B0604030504040204" pitchFamily="34" charset="0"/>
              </a:rPr>
              <a:t>ko</a:t>
            </a:r>
            <a:r>
              <a:rPr lang="en-US" altLang="en-US" b="1" dirty="0" smtClean="0">
                <a:latin typeface="Verdana" panose="020B0604030504040204" pitchFamily="34" charset="0"/>
                <a:ea typeface="Verdana" panose="020B0604030504040204" pitchFamily="34" charset="0"/>
              </a:rPr>
              <a:t>  </a:t>
            </a:r>
            <a:endParaRPr lang="en-US" altLang="en-US" dirty="0">
              <a:latin typeface="Verdana" panose="020B0604030504040204" pitchFamily="34" charset="0"/>
              <a:ea typeface="Verdana" panose="020B0604030504040204" pitchFamily="34" charset="0"/>
            </a:endParaRPr>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6119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Compilation  .</a:t>
            </a:r>
            <a:r>
              <a:rPr lang="en-CA" dirty="0" err="1" smtClean="0"/>
              <a:t>config</a:t>
            </a:r>
            <a:endParaRPr lang="en-CA" dirty="0"/>
          </a:p>
        </p:txBody>
      </p:sp>
      <p:sp>
        <p:nvSpPr>
          <p:cNvPr id="3" name="Content Placeholder 2"/>
          <p:cNvSpPr>
            <a:spLocks noGrp="1"/>
          </p:cNvSpPr>
          <p:nvPr>
            <p:ph idx="1"/>
          </p:nvPr>
        </p:nvSpPr>
        <p:spPr>
          <a:xfrm>
            <a:off x="838200" y="1687513"/>
            <a:ext cx="10515600" cy="4351338"/>
          </a:xfrm>
        </p:spPr>
        <p:txBody>
          <a:bodyPr>
            <a:normAutofit/>
          </a:bodyPr>
          <a:lstStyle/>
          <a:p>
            <a:pPr eaLnBrk="0" fontAlgn="base" hangingPunct="0">
              <a:lnSpc>
                <a:spcPct val="100000"/>
              </a:lnSpc>
              <a:spcBef>
                <a:spcPct val="0"/>
              </a:spcBef>
              <a:spcAft>
                <a:spcPct val="0"/>
              </a:spcAft>
            </a:pPr>
            <a:r>
              <a:rPr lang="en-CA" dirty="0" smtClean="0"/>
              <a:t>Different </a:t>
            </a:r>
            <a:r>
              <a:rPr lang="en-CA" dirty="0"/>
              <a:t>tools can be used to configure the kernel such as:  </a:t>
            </a:r>
            <a:r>
              <a:rPr lang="en-CA" dirty="0" err="1"/>
              <a:t>menuconfig</a:t>
            </a:r>
            <a:r>
              <a:rPr lang="en-CA" dirty="0"/>
              <a:t>, </a:t>
            </a:r>
            <a:r>
              <a:rPr lang="en-CA" dirty="0" err="1"/>
              <a:t>xconfig</a:t>
            </a:r>
            <a:r>
              <a:rPr lang="en-CA" dirty="0"/>
              <a:t>, </a:t>
            </a:r>
            <a:r>
              <a:rPr lang="en-CA" dirty="0" err="1"/>
              <a:t>gconfig</a:t>
            </a:r>
            <a:r>
              <a:rPr lang="en-CA" dirty="0"/>
              <a:t>. </a:t>
            </a:r>
            <a:endParaRPr lang="en-CA" dirty="0" smtClean="0"/>
          </a:p>
          <a:p>
            <a:pPr eaLnBrk="0" fontAlgn="base" hangingPunct="0">
              <a:lnSpc>
                <a:spcPct val="100000"/>
              </a:lnSpc>
              <a:spcBef>
                <a:spcPct val="0"/>
              </a:spcBef>
              <a:spcAft>
                <a:spcPct val="0"/>
              </a:spcAft>
            </a:pPr>
            <a:r>
              <a:rPr lang="en-CA" dirty="0" smtClean="0"/>
              <a:t>In </a:t>
            </a:r>
            <a:r>
              <a:rPr lang="en-CA" dirty="0"/>
              <a:t>order to use these configuration tools is required to be in the directory that contains the source and </a:t>
            </a:r>
            <a:r>
              <a:rPr lang="en-CA" dirty="0" err="1"/>
              <a:t>Makefile</a:t>
            </a:r>
            <a:r>
              <a:rPr lang="en-CA" dirty="0"/>
              <a:t>. </a:t>
            </a:r>
            <a:endParaRPr lang="en-CA" dirty="0" smtClean="0"/>
          </a:p>
          <a:p>
            <a:pPr eaLnBrk="0" fontAlgn="base" hangingPunct="0">
              <a:lnSpc>
                <a:spcPct val="100000"/>
              </a:lnSpc>
              <a:spcBef>
                <a:spcPct val="0"/>
              </a:spcBef>
              <a:spcAft>
                <a:spcPct val="0"/>
              </a:spcAft>
            </a:pPr>
            <a:r>
              <a:rPr lang="en-CA" dirty="0" smtClean="0"/>
              <a:t>Some </a:t>
            </a:r>
            <a:r>
              <a:rPr lang="en-CA" dirty="0"/>
              <a:t>of these tools required specific libraries such </a:t>
            </a:r>
            <a:r>
              <a:rPr lang="en-CA" dirty="0" smtClean="0"/>
              <a:t>as: </a:t>
            </a:r>
            <a:r>
              <a:rPr lang="en-CA" dirty="0" err="1"/>
              <a:t>ncurses</a:t>
            </a:r>
            <a:r>
              <a:rPr lang="en-CA" dirty="0"/>
              <a:t>(</a:t>
            </a:r>
            <a:r>
              <a:rPr lang="en-CA" dirty="0" err="1"/>
              <a:t>libncurses</a:t>
            </a:r>
            <a:r>
              <a:rPr lang="en-CA" dirty="0"/>
              <a:t>-dev) and bison.</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86572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the kernel    .</a:t>
            </a:r>
            <a:r>
              <a:rPr lang="en-CA" dirty="0" err="1" smtClean="0"/>
              <a:t>config</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813411" y="1914694"/>
            <a:ext cx="10540389" cy="4251515"/>
          </a:xfrm>
          <a:prstGeom prst="rect">
            <a:avLst/>
          </a:prstGeom>
        </p:spPr>
      </p:pic>
    </p:spTree>
    <p:extLst>
      <p:ext uri="{BB962C8B-B14F-4D97-AF65-F5344CB8AC3E}">
        <p14:creationId xmlns:p14="http://schemas.microsoft.com/office/powerpoint/2010/main" val="266586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make  utility</a:t>
            </a:r>
            <a:endParaRPr lang="en-CA" dirty="0"/>
          </a:p>
        </p:txBody>
      </p:sp>
      <p:sp>
        <p:nvSpPr>
          <p:cNvPr id="3" name="Content Placeholder 2"/>
          <p:cNvSpPr>
            <a:spLocks noGrp="1"/>
          </p:cNvSpPr>
          <p:nvPr>
            <p:ph idx="1"/>
          </p:nvPr>
        </p:nvSpPr>
        <p:spPr>
          <a:xfrm>
            <a:off x="838200" y="1690688"/>
            <a:ext cx="10515600" cy="4351338"/>
          </a:xfrm>
        </p:spPr>
        <p:txBody>
          <a:bodyPr>
            <a:normAutofit/>
          </a:bodyPr>
          <a:lstStyle/>
          <a:p>
            <a:r>
              <a:rPr lang="en-CA" dirty="0"/>
              <a:t>Once the kernel is </a:t>
            </a:r>
            <a:r>
              <a:rPr lang="en-CA" dirty="0" smtClean="0"/>
              <a:t>configured, it can </a:t>
            </a:r>
            <a:r>
              <a:rPr lang="en-CA" dirty="0"/>
              <a:t>be compiled using </a:t>
            </a:r>
            <a:r>
              <a:rPr lang="en-CA" b="1" dirty="0">
                <a:solidFill>
                  <a:srgbClr val="FF0000"/>
                </a:solidFill>
              </a:rPr>
              <a:t>make</a:t>
            </a:r>
            <a:r>
              <a:rPr lang="en-CA" dirty="0"/>
              <a:t> </a:t>
            </a:r>
            <a:r>
              <a:rPr lang="en-CA" dirty="0" smtClean="0"/>
              <a:t>program </a:t>
            </a:r>
            <a:endParaRPr lang="en-CA" dirty="0"/>
          </a:p>
          <a:p>
            <a:r>
              <a:rPr lang="en-CA" b="1" dirty="0" smtClean="0">
                <a:solidFill>
                  <a:srgbClr val="FF0000"/>
                </a:solidFill>
              </a:rPr>
              <a:t>make</a:t>
            </a:r>
            <a:r>
              <a:rPr lang="en-CA" dirty="0" smtClean="0"/>
              <a:t> is intended to automate the tedious aspects of transforming source code into executable</a:t>
            </a:r>
          </a:p>
          <a:p>
            <a:r>
              <a:rPr lang="en-CA" b="1" dirty="0" smtClean="0">
                <a:solidFill>
                  <a:srgbClr val="FF0000"/>
                </a:solidFill>
              </a:rPr>
              <a:t>make</a:t>
            </a:r>
            <a:r>
              <a:rPr lang="en-CA" dirty="0" smtClean="0"/>
              <a:t> utility is the program that actually build the system and generates the object files (*.o)  based on rules and targets defined in </a:t>
            </a:r>
            <a:r>
              <a:rPr lang="en-CA" dirty="0" err="1" smtClean="0">
                <a:solidFill>
                  <a:srgbClr val="FF0000"/>
                </a:solidFill>
              </a:rPr>
              <a:t>Makefile</a:t>
            </a:r>
            <a:r>
              <a:rPr lang="en-CA" dirty="0" smtClean="0"/>
              <a:t>. </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092025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22344</TotalTime>
  <Words>3412</Words>
  <Application>Microsoft Office PowerPoint</Application>
  <PresentationFormat>Widescreen</PresentationFormat>
  <Paragraphs>470</Paragraphs>
  <Slides>57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Verdana</vt:lpstr>
      <vt:lpstr>Wingdings</vt:lpstr>
      <vt:lpstr>Office Theme</vt:lpstr>
      <vt:lpstr>Loadable Kernel Modules LKM and Device Drivers</vt:lpstr>
      <vt:lpstr>Loadable Kernel Modules</vt:lpstr>
      <vt:lpstr>Loadable Kernel Module -LKM</vt:lpstr>
      <vt:lpstr>LKM</vt:lpstr>
      <vt:lpstr>LKM and Kernel Compilation</vt:lpstr>
      <vt:lpstr>Kernel Compilation  .config</vt:lpstr>
      <vt:lpstr>Kernel Compilation  .config</vt:lpstr>
      <vt:lpstr>Configuring the kernel    .config</vt:lpstr>
      <vt:lpstr>make  utility</vt:lpstr>
      <vt:lpstr>Make utility</vt:lpstr>
      <vt:lpstr>Makefile</vt:lpstr>
      <vt:lpstr>Makefile Syntax</vt:lpstr>
      <vt:lpstr>Makefile Syntax</vt:lpstr>
      <vt:lpstr>MakeFile Syntax</vt:lpstr>
      <vt:lpstr>Makefile</vt:lpstr>
      <vt:lpstr>Makefile e.g.</vt:lpstr>
      <vt:lpstr>LKM </vt:lpstr>
      <vt:lpstr>Create a Kernel Module -LKM</vt:lpstr>
      <vt:lpstr>Create kernel Module</vt:lpstr>
      <vt:lpstr>Basic LKM components e.g.</vt:lpstr>
      <vt:lpstr>LKM</vt:lpstr>
      <vt:lpstr>Kernel Modules utilities</vt:lpstr>
      <vt:lpstr>LKM management </vt:lpstr>
      <vt:lpstr>Printk()  function</vt:lpstr>
      <vt:lpstr>Printk()</vt:lpstr>
      <vt:lpstr>Kernel Mode Drivers and Modules</vt:lpstr>
      <vt:lpstr>LKM and Device Drivers</vt:lpstr>
      <vt:lpstr>Device Driver Major and Minor number</vt:lpstr>
      <vt:lpstr>/dev  major and minor number</vt:lpstr>
      <vt:lpstr>Create a Character Device Driver LKM</vt:lpstr>
      <vt:lpstr>Define headers</vt:lpstr>
      <vt:lpstr>Macros for Module information</vt:lpstr>
      <vt:lpstr>Initialization function __init()</vt:lpstr>
      <vt:lpstr>Register device class</vt:lpstr>
      <vt:lpstr>Register the device driver</vt:lpstr>
      <vt:lpstr>Data Struct for Character Device</vt:lpstr>
      <vt:lpstr>Open() function</vt:lpstr>
      <vt:lpstr>Struct file operations</vt:lpstr>
      <vt:lpstr>Read() function</vt:lpstr>
      <vt:lpstr>write() and release() functions</vt:lpstr>
      <vt:lpstr>File operations structure</vt:lpstr>
      <vt:lpstr>copy_to_user and copy_from_user</vt:lpstr>
      <vt:lpstr>Clean up __exit() function</vt:lpstr>
      <vt:lpstr>LKM – Character Device Driver and Synchronization</vt:lpstr>
      <vt:lpstr>Windows Kernel-Mode Drivers (KMD)</vt:lpstr>
      <vt:lpstr>KMD </vt:lpstr>
      <vt:lpstr>Device driver basic headers and Warnings</vt:lpstr>
      <vt:lpstr>DriverEntry routine</vt:lpstr>
      <vt:lpstr> Device Driver files</vt:lpstr>
      <vt:lpstr>Loading a KMD module</vt:lpstr>
      <vt:lpstr>sc  comand</vt:lpstr>
      <vt:lpstr>sc command and APIs</vt:lpstr>
      <vt:lpstr>Driver Object structure</vt:lpstr>
      <vt:lpstr>Export Driver</vt:lpstr>
      <vt:lpstr>Driver Signing</vt:lpstr>
      <vt:lpstr>Driver Signing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248</cp:revision>
  <dcterms:created xsi:type="dcterms:W3CDTF">2016-04-05T14:17:30Z</dcterms:created>
  <dcterms:modified xsi:type="dcterms:W3CDTF">2020-10-19T01:05:01Z</dcterms:modified>
</cp:coreProperties>
</file>