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8" r:id="rId2"/>
    <p:sldId id="327" r:id="rId3"/>
    <p:sldId id="382" r:id="rId4"/>
    <p:sldId id="265" r:id="rId5"/>
    <p:sldId id="328" r:id="rId6"/>
    <p:sldId id="332" r:id="rId7"/>
    <p:sldId id="333" r:id="rId8"/>
    <p:sldId id="335" r:id="rId9"/>
    <p:sldId id="336" r:id="rId10"/>
    <p:sldId id="337" r:id="rId11"/>
    <p:sldId id="338" r:id="rId12"/>
    <p:sldId id="340" r:id="rId13"/>
    <p:sldId id="344" r:id="rId14"/>
    <p:sldId id="341" r:id="rId15"/>
    <p:sldId id="339" r:id="rId16"/>
    <p:sldId id="345" r:id="rId17"/>
    <p:sldId id="347" r:id="rId18"/>
    <p:sldId id="346" r:id="rId19"/>
    <p:sldId id="342" r:id="rId20"/>
    <p:sldId id="408" r:id="rId21"/>
    <p:sldId id="348" r:id="rId22"/>
    <p:sldId id="334" r:id="rId23"/>
    <p:sldId id="331" r:id="rId24"/>
    <p:sldId id="380" r:id="rId25"/>
    <p:sldId id="352" r:id="rId26"/>
    <p:sldId id="351" r:id="rId27"/>
    <p:sldId id="353" r:id="rId28"/>
    <p:sldId id="270" r:id="rId29"/>
    <p:sldId id="383" r:id="rId30"/>
    <p:sldId id="271" r:id="rId31"/>
    <p:sldId id="402" r:id="rId32"/>
    <p:sldId id="385" r:id="rId33"/>
    <p:sldId id="282" r:id="rId34"/>
    <p:sldId id="391" r:id="rId35"/>
    <p:sldId id="403" r:id="rId36"/>
    <p:sldId id="392" r:id="rId37"/>
    <p:sldId id="388" r:id="rId38"/>
    <p:sldId id="393" r:id="rId39"/>
    <p:sldId id="389" r:id="rId40"/>
    <p:sldId id="397" r:id="rId41"/>
    <p:sldId id="398" r:id="rId42"/>
    <p:sldId id="390" r:id="rId43"/>
    <p:sldId id="399" r:id="rId44"/>
    <p:sldId id="400" r:id="rId45"/>
    <p:sldId id="401" r:id="rId46"/>
    <p:sldId id="407" r:id="rId47"/>
    <p:sldId id="359" r:id="rId48"/>
    <p:sldId id="396" r:id="rId49"/>
    <p:sldId id="366" r:id="rId50"/>
    <p:sldId id="405" r:id="rId51"/>
    <p:sldId id="370" r:id="rId52"/>
    <p:sldId id="273" r:id="rId53"/>
    <p:sldId id="406" r:id="rId54"/>
    <p:sldId id="277" r:id="rId55"/>
    <p:sldId id="269" r:id="rId56"/>
    <p:sldId id="349"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66362" autoAdjust="0"/>
  </p:normalViewPr>
  <p:slideViewPr>
    <p:cSldViewPr snapToGrid="0" snapToObjects="1" showGuides="1">
      <p:cViewPr varScale="1">
        <p:scale>
          <a:sx n="49" d="100"/>
          <a:sy n="49" d="100"/>
        </p:scale>
        <p:origin x="16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2020-08-21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40</a:t>
            </a:fld>
            <a:endParaRPr lang="en-CA"/>
          </a:p>
        </p:txBody>
      </p:sp>
    </p:spTree>
    <p:extLst>
      <p:ext uri="{BB962C8B-B14F-4D97-AF65-F5344CB8AC3E}">
        <p14:creationId xmlns:p14="http://schemas.microsoft.com/office/powerpoint/2010/main" val="170843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41</a:t>
            </a:fld>
            <a:endParaRPr lang="en-CA"/>
          </a:p>
        </p:txBody>
      </p:sp>
    </p:spTree>
    <p:extLst>
      <p:ext uri="{BB962C8B-B14F-4D97-AF65-F5344CB8AC3E}">
        <p14:creationId xmlns:p14="http://schemas.microsoft.com/office/powerpoint/2010/main" val="1916157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44</a:t>
            </a:fld>
            <a:endParaRPr lang="en-CA"/>
          </a:p>
        </p:txBody>
      </p:sp>
    </p:spTree>
    <p:extLst>
      <p:ext uri="{BB962C8B-B14F-4D97-AF65-F5344CB8AC3E}">
        <p14:creationId xmlns:p14="http://schemas.microsoft.com/office/powerpoint/2010/main" val="3018732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may be other places that references your process(</a:t>
            </a:r>
            <a:r>
              <a:rPr lang="en-CA" dirty="0" err="1" smtClean="0"/>
              <a:t>es</a:t>
            </a:r>
            <a:r>
              <a:rPr lang="en-CA" dirty="0" smtClean="0"/>
              <a:t>). The best way </a:t>
            </a:r>
            <a:r>
              <a:rPr lang="en-CA" baseline="0" dirty="0" smtClean="0"/>
              <a:t>to remove all references to your object in the kernel is to mimic the kernel source code when terminating a process – which is designed to remove all references to the process. (i.e. the exit() system call)</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48</a:t>
            </a:fld>
            <a:endParaRPr lang="en-CA"/>
          </a:p>
        </p:txBody>
      </p:sp>
    </p:spTree>
    <p:extLst>
      <p:ext uri="{BB962C8B-B14F-4D97-AF65-F5344CB8AC3E}">
        <p14:creationId xmlns:p14="http://schemas.microsoft.com/office/powerpoint/2010/main" val="1860567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53</a:t>
            </a:fld>
            <a:endParaRPr lang="en-CA"/>
          </a:p>
        </p:txBody>
      </p:sp>
    </p:spTree>
    <p:extLst>
      <p:ext uri="{BB962C8B-B14F-4D97-AF65-F5344CB8AC3E}">
        <p14:creationId xmlns:p14="http://schemas.microsoft.com/office/powerpoint/2010/main" val="138075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Differ from regular malware due to the concealment</a:t>
            </a:r>
            <a:r>
              <a:rPr lang="en-CA" baseline="0" dirty="0" smtClean="0"/>
              <a:t> aspect. </a:t>
            </a:r>
            <a:r>
              <a:rPr lang="en-CA" dirty="0" smtClean="0"/>
              <a:t>Rootkits are classified into</a:t>
            </a:r>
            <a:r>
              <a:rPr lang="en-CA" baseline="0" dirty="0" smtClean="0"/>
              <a:t> user and kernel mode.</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a:t>
            </a:fld>
            <a:endParaRPr lang="en-CA"/>
          </a:p>
        </p:txBody>
      </p:sp>
    </p:spTree>
    <p:extLst>
      <p:ext uri="{BB962C8B-B14F-4D97-AF65-F5344CB8AC3E}">
        <p14:creationId xmlns:p14="http://schemas.microsoft.com/office/powerpoint/2010/main" val="317268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14</a:t>
            </a:fld>
            <a:endParaRPr lang="en-CA"/>
          </a:p>
        </p:txBody>
      </p:sp>
    </p:spTree>
    <p:extLst>
      <p:ext uri="{BB962C8B-B14F-4D97-AF65-F5344CB8AC3E}">
        <p14:creationId xmlns:p14="http://schemas.microsoft.com/office/powerpoint/2010/main" val="627953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16</a:t>
            </a:fld>
            <a:endParaRPr lang="en-CA"/>
          </a:p>
        </p:txBody>
      </p:sp>
    </p:spTree>
    <p:extLst>
      <p:ext uri="{BB962C8B-B14F-4D97-AF65-F5344CB8AC3E}">
        <p14:creationId xmlns:p14="http://schemas.microsoft.com/office/powerpoint/2010/main" val="1038340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21</a:t>
            </a:fld>
            <a:endParaRPr lang="en-CA"/>
          </a:p>
        </p:txBody>
      </p:sp>
    </p:spTree>
    <p:extLst>
      <p:ext uri="{BB962C8B-B14F-4D97-AF65-F5344CB8AC3E}">
        <p14:creationId xmlns:p14="http://schemas.microsoft.com/office/powerpoint/2010/main" val="218257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User mode is rings 1-3</a:t>
            </a:r>
            <a:r>
              <a:rPr lang="en-CA" baseline="0" dirty="0" smtClean="0"/>
              <a:t> but 1/2 is not usually implemented, so just ring 3.</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22</a:t>
            </a:fld>
            <a:endParaRPr lang="en-CA"/>
          </a:p>
        </p:txBody>
      </p:sp>
    </p:spTree>
    <p:extLst>
      <p:ext uri="{BB962C8B-B14F-4D97-AF65-F5344CB8AC3E}">
        <p14:creationId xmlns:p14="http://schemas.microsoft.com/office/powerpoint/2010/main" val="314367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DLL</a:t>
            </a:r>
            <a:r>
              <a:rPr lang="en-CA" baseline="0" dirty="0" smtClean="0"/>
              <a:t> injection can be done by hooking into the Import Address Table (IAT).</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28</a:t>
            </a:fld>
            <a:endParaRPr lang="en-CA"/>
          </a:p>
        </p:txBody>
      </p:sp>
    </p:spTree>
    <p:extLst>
      <p:ext uri="{BB962C8B-B14F-4D97-AF65-F5344CB8AC3E}">
        <p14:creationId xmlns:p14="http://schemas.microsoft.com/office/powerpoint/2010/main" val="456336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Img</a:t>
            </a:r>
            <a:r>
              <a:rPr lang="en-CA" dirty="0" smtClean="0"/>
              <a:t> </a:t>
            </a:r>
            <a:r>
              <a:rPr lang="en-CA" dirty="0" err="1" smtClean="0"/>
              <a:t>src</a:t>
            </a:r>
            <a:r>
              <a:rPr lang="en-CA" dirty="0" smtClean="0"/>
              <a:t> = http://resources.infosecinstitute.com/rootkits-user-mode-kernel-mode-part-2/#article</a:t>
            </a:r>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30</a:t>
            </a:fld>
            <a:endParaRPr lang="en-CA"/>
          </a:p>
        </p:txBody>
      </p:sp>
    </p:spTree>
    <p:extLst>
      <p:ext uri="{BB962C8B-B14F-4D97-AF65-F5344CB8AC3E}">
        <p14:creationId xmlns:p14="http://schemas.microsoft.com/office/powerpoint/2010/main" val="3018715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33</a:t>
            </a:fld>
            <a:endParaRPr lang="en-CA"/>
          </a:p>
        </p:txBody>
      </p:sp>
    </p:spTree>
    <p:extLst>
      <p:ext uri="{BB962C8B-B14F-4D97-AF65-F5344CB8AC3E}">
        <p14:creationId xmlns:p14="http://schemas.microsoft.com/office/powerpoint/2010/main" val="1805285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35899D72-B547-4010-BF90-DBAC7B1C60BC}" type="datetime1">
              <a:rPr lang="en-US" smtClean="0"/>
              <a:t>8/21/2020</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7B30A75-B259-4ECC-97F2-F6D55753F2CA}" type="datetime1">
              <a:rPr lang="en-US" smtClean="0"/>
              <a:t>8/21/2020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1D8101D6-AFA8-4599-8854-717B0B732277}" type="datetime1">
              <a:rPr lang="en-US" smtClean="0"/>
              <a:t>8/21/2020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DE60E432-E45F-49A7-BDD2-47CD31439348}" type="datetime1">
              <a:rPr lang="en-US" smtClean="0"/>
              <a:t>8/21/2020</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ITSC304 Operating Systems Exploitation.</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empodippy/vlany" TargetMode="External"/><Relationship Id="rId2" Type="http://schemas.openxmlformats.org/officeDocument/2006/relationships/hyperlink" Target="https://github.com/chokepoint/Jynx2" TargetMode="External"/><Relationship Id="rId1" Type="http://schemas.openxmlformats.org/officeDocument/2006/relationships/slideLayout" Target="../slideLayouts/slideLayout3.xml"/><Relationship Id="rId4" Type="http://schemas.openxmlformats.org/officeDocument/2006/relationships/hyperlink" Target="https://github.com/chokepoint/azaze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blog.trendmicro.com/trendlabs-security-intelligence/cve-2019-3396-redux-confluence-vulnerability-exploited-to-deliver-cryptocurrency-miner-with-rootkit/"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chokepoint.net/2014/02/detecting-userland-preload-rootkits.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cp6WxDWYDpk"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milabs/khook/blob/master/README.m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Control_register#CR0"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jordan9001/superhide/blob/master/superhide.c"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m0nad/Diamorphine" TargetMode="External"/><Relationship Id="rId2" Type="http://schemas.openxmlformats.org/officeDocument/2006/relationships/hyperlink" Target="https://github.com/croemheld/lkm-rootkit" TargetMode="External"/><Relationship Id="rId1" Type="http://schemas.openxmlformats.org/officeDocument/2006/relationships/slideLayout" Target="../slideLayouts/slideLayout3.xml"/><Relationship Id="rId5" Type="http://schemas.openxmlformats.org/officeDocument/2006/relationships/hyperlink" Target="https://www.exploit-db.com/exploits/47804" TargetMode="External"/><Relationship Id="rId4" Type="http://schemas.openxmlformats.org/officeDocument/2006/relationships/hyperlink" Target="https://github.com/f0rb1dd3n/Reptil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Screetsec/Vegile/blob/master/README.md"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malwarebytes.com/backdoor/"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www.incibe-cert.es/en/blog/filter/rootkit" TargetMode="External"/><Relationship Id="rId2" Type="http://schemas.openxmlformats.org/officeDocument/2006/relationships/hyperlink" Target="https://ketansingh.net/overview-on-linux-userland-rootkits/" TargetMode="External"/><Relationship Id="rId1" Type="http://schemas.openxmlformats.org/officeDocument/2006/relationships/slideLayout" Target="../slideLayouts/slideLayout3.xml"/><Relationship Id="rId6" Type="http://schemas.openxmlformats.org/officeDocument/2006/relationships/hyperlink" Target="https://www.kernel.org/doc/html/latest/process/adding-syscalls.html" TargetMode="External"/><Relationship Id="rId5" Type="http://schemas.openxmlformats.org/officeDocument/2006/relationships/hyperlink" Target="http://tldp.org/LDP/lkmpg/2.6/html/x978.html" TargetMode="External"/><Relationship Id="rId4" Type="http://schemas.openxmlformats.org/officeDocument/2006/relationships/hyperlink" Target="https://www.sciencedirect.com/topics/psychology/rootkit"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sysdig.com/blog/hiding-linux-processes-for-fun-and-profit/" TargetMode="External"/><Relationship Id="rId2" Type="http://schemas.openxmlformats.org/officeDocument/2006/relationships/hyperlink" Target="https://www.sciencedirect.com/topics/psychology/rootkit" TargetMode="External"/><Relationship Id="rId1" Type="http://schemas.openxmlformats.org/officeDocument/2006/relationships/slideLayout" Target="../slideLayouts/slideLayout3.xml"/><Relationship Id="rId4" Type="http://schemas.openxmlformats.org/officeDocument/2006/relationships/hyperlink" Target="http://www.ouah.org/LKM_HACKING.html#II.4.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man7.org/linux/man-pages/man8/ld.so.8.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Linux Rootkits User and Kernel Mode</a:t>
            </a:r>
            <a:endParaRPr lang="en-US" dirty="0"/>
          </a:p>
        </p:txBody>
      </p:sp>
      <p:sp>
        <p:nvSpPr>
          <p:cNvPr id="3" name="Subtitle 2"/>
          <p:cNvSpPr>
            <a:spLocks noGrp="1"/>
          </p:cNvSpPr>
          <p:nvPr>
            <p:ph type="subTitle" idx="1"/>
          </p:nvPr>
        </p:nvSpPr>
        <p:spPr/>
        <p:txBody>
          <a:bodyPr/>
          <a:lstStyle/>
          <a:p>
            <a:r>
              <a:rPr lang="en-US"/>
              <a:t>Module </a:t>
            </a:r>
            <a:r>
              <a:rPr lang="en-US"/>
              <a:t>6</a:t>
            </a:r>
            <a:endParaRPr lang="en-US" dirty="0"/>
          </a:p>
          <a:p>
            <a:r>
              <a:rPr lang="en-US" dirty="0" smtClean="0"/>
              <a:t>ITSC304</a:t>
            </a:r>
          </a:p>
          <a:p>
            <a:r>
              <a:rPr lang="en-US" dirty="0" smtClean="0"/>
              <a:t>Operating Systems Exploitation</a:t>
            </a:r>
          </a:p>
        </p:txBody>
      </p:sp>
      <p:sp>
        <p:nvSpPr>
          <p:cNvPr id="5" name="Footer Placeholder 4"/>
          <p:cNvSpPr>
            <a:spLocks noGrp="1"/>
          </p:cNvSpPr>
          <p:nvPr>
            <p:ph type="ftr" sz="quarter" idx="11"/>
          </p:nvPr>
        </p:nvSpPr>
        <p:spPr/>
        <p:txBody>
          <a:bodyPr/>
          <a:lstStyle/>
          <a:p>
            <a:r>
              <a:rPr lang="en-US" smtClean="0"/>
              <a:t>ITSC304 Operating Systems Exploitation.</a:t>
            </a:r>
            <a:endParaRPr lang="en-US" dirty="0"/>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214"/>
            <a:ext cx="10515600" cy="1325563"/>
          </a:xfrm>
        </p:spPr>
        <p:txBody>
          <a:bodyPr/>
          <a:lstStyle/>
          <a:p>
            <a:r>
              <a:rPr lang="en-CA" dirty="0" smtClean="0"/>
              <a:t>LD_PRELOAD variable</a:t>
            </a:r>
            <a:endParaRPr lang="en-CA" dirty="0"/>
          </a:p>
        </p:txBody>
      </p:sp>
      <p:sp>
        <p:nvSpPr>
          <p:cNvPr id="3" name="Content Placeholder 2"/>
          <p:cNvSpPr>
            <a:spLocks noGrp="1"/>
          </p:cNvSpPr>
          <p:nvPr>
            <p:ph idx="1"/>
          </p:nvPr>
        </p:nvSpPr>
        <p:spPr/>
        <p:txBody>
          <a:bodyPr>
            <a:normAutofit lnSpcReduction="10000"/>
          </a:bodyPr>
          <a:lstStyle/>
          <a:p>
            <a:r>
              <a:rPr lang="en-CA" dirty="0" smtClean="0"/>
              <a:t>LD_PRELOAD is </a:t>
            </a:r>
            <a:r>
              <a:rPr lang="en-CA" dirty="0"/>
              <a:t>a </a:t>
            </a:r>
            <a:r>
              <a:rPr lang="en-CA" dirty="0" smtClean="0"/>
              <a:t>Linux </a:t>
            </a:r>
            <a:r>
              <a:rPr lang="en-CA" dirty="0"/>
              <a:t>environment variable </a:t>
            </a:r>
            <a:r>
              <a:rPr lang="en-CA" dirty="0" smtClean="0"/>
              <a:t>that specifies </a:t>
            </a:r>
            <a:r>
              <a:rPr lang="en-CA" dirty="0"/>
              <a:t>the path to a </a:t>
            </a:r>
            <a:r>
              <a:rPr lang="en-CA" b="1" dirty="0">
                <a:solidFill>
                  <a:srgbClr val="FF0000"/>
                </a:solidFill>
              </a:rPr>
              <a:t>shared library</a:t>
            </a:r>
            <a:r>
              <a:rPr lang="en-CA" dirty="0"/>
              <a:t>. </a:t>
            </a:r>
            <a:endParaRPr lang="en-CA" dirty="0" smtClean="0"/>
          </a:p>
          <a:p>
            <a:r>
              <a:rPr lang="en-CA" dirty="0"/>
              <a:t>You can achieve a special version of shared library injection by using the </a:t>
            </a:r>
            <a:r>
              <a:rPr lang="en-CA" dirty="0" smtClean="0"/>
              <a:t>LD_PRELOAD variable </a:t>
            </a:r>
            <a:r>
              <a:rPr lang="en-CA" dirty="0"/>
              <a:t>provided by the dynamic loader</a:t>
            </a:r>
            <a:endParaRPr lang="en-CA" dirty="0" smtClean="0"/>
          </a:p>
          <a:p>
            <a:r>
              <a:rPr lang="en-CA" dirty="0" smtClean="0"/>
              <a:t>It allows to define dynamic link libraries that are loaded before the program runs.</a:t>
            </a:r>
          </a:p>
          <a:p>
            <a:r>
              <a:rPr lang="en-CA" dirty="0"/>
              <a:t>You can create your own </a:t>
            </a:r>
            <a:r>
              <a:rPr lang="en-CA" dirty="0" smtClean="0"/>
              <a:t>functions, structures (symbols) </a:t>
            </a:r>
            <a:r>
              <a:rPr lang="en-CA" dirty="0"/>
              <a:t>that an executable depends on and make the program reference to those functions rather than the original ones. ( Basically injecting your own definitions)</a:t>
            </a:r>
          </a:p>
          <a:p>
            <a:endParaRPr lang="en-CA" dirty="0"/>
          </a:p>
          <a:p>
            <a:endParaRPr lang="en-CA"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96493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LD_PRELOAD variable</a:t>
            </a:r>
          </a:p>
        </p:txBody>
      </p:sp>
      <p:sp>
        <p:nvSpPr>
          <p:cNvPr id="3" name="Content Placeholder 2"/>
          <p:cNvSpPr>
            <a:spLocks noGrp="1"/>
          </p:cNvSpPr>
          <p:nvPr>
            <p:ph idx="1"/>
          </p:nvPr>
        </p:nvSpPr>
        <p:spPr/>
        <p:txBody>
          <a:bodyPr/>
          <a:lstStyle/>
          <a:p>
            <a:r>
              <a:rPr lang="en-CA" dirty="0"/>
              <a:t>It is </a:t>
            </a:r>
            <a:r>
              <a:rPr lang="en-CA" dirty="0" smtClean="0"/>
              <a:t>easy </a:t>
            </a:r>
            <a:r>
              <a:rPr lang="en-CA" dirty="0"/>
              <a:t>to hook API functions from </a:t>
            </a:r>
            <a:r>
              <a:rPr lang="en-CA" dirty="0" smtClean="0"/>
              <a:t>any other </a:t>
            </a:r>
            <a:r>
              <a:rPr lang="en-CA" dirty="0"/>
              <a:t>library within the process’ address space because symbols are resolved within </a:t>
            </a:r>
            <a:r>
              <a:rPr lang="en-CA" dirty="0" smtClean="0"/>
              <a:t>the preloaded </a:t>
            </a:r>
            <a:r>
              <a:rPr lang="en-CA" dirty="0"/>
              <a:t>library first</a:t>
            </a:r>
            <a:r>
              <a:rPr lang="en-CA" dirty="0" smtClean="0"/>
              <a:t>.</a:t>
            </a:r>
          </a:p>
          <a:p>
            <a:r>
              <a:rPr lang="en-CA" dirty="0" err="1" smtClean="0"/>
              <a:t>e.g</a:t>
            </a:r>
            <a:r>
              <a:rPr lang="en-CA" dirty="0" smtClean="0"/>
              <a:t>  of LD_PRELOAD rootkits</a:t>
            </a:r>
          </a:p>
          <a:p>
            <a:r>
              <a:rPr lang="en-CA" dirty="0">
                <a:hlinkClick r:id="rId2"/>
              </a:rPr>
              <a:t>https://</a:t>
            </a:r>
            <a:r>
              <a:rPr lang="en-CA" dirty="0" smtClean="0">
                <a:hlinkClick r:id="rId2"/>
              </a:rPr>
              <a:t>github.com/chokepoint/Jynx2</a:t>
            </a:r>
            <a:r>
              <a:rPr lang="en-CA" dirty="0" smtClean="0"/>
              <a:t>  -2012</a:t>
            </a:r>
            <a:endParaRPr lang="en-CA" dirty="0"/>
          </a:p>
          <a:p>
            <a:r>
              <a:rPr lang="en-CA" dirty="0" smtClean="0">
                <a:hlinkClick r:id="rId3"/>
              </a:rPr>
              <a:t>https</a:t>
            </a:r>
            <a:r>
              <a:rPr lang="en-CA" dirty="0">
                <a:hlinkClick r:id="rId3"/>
              </a:rPr>
              <a:t>://</a:t>
            </a:r>
            <a:r>
              <a:rPr lang="en-CA" dirty="0" smtClean="0">
                <a:hlinkClick r:id="rId3"/>
              </a:rPr>
              <a:t>github.com/mempodippy/vlany</a:t>
            </a:r>
            <a:r>
              <a:rPr lang="en-CA" dirty="0" smtClean="0"/>
              <a:t> -2014</a:t>
            </a:r>
          </a:p>
          <a:p>
            <a:r>
              <a:rPr lang="en-CA" dirty="0" smtClean="0">
                <a:hlinkClick r:id="rId4"/>
              </a:rPr>
              <a:t>https</a:t>
            </a:r>
            <a:r>
              <a:rPr lang="en-CA" dirty="0">
                <a:hlinkClick r:id="rId4"/>
              </a:rPr>
              <a:t>://</a:t>
            </a:r>
            <a:r>
              <a:rPr lang="en-CA" dirty="0" smtClean="0">
                <a:hlinkClick r:id="rId4"/>
              </a:rPr>
              <a:t>github.com/chokepoint/azazel</a:t>
            </a:r>
            <a:r>
              <a:rPr lang="en-CA" dirty="0" smtClean="0"/>
              <a:t>  -2017</a:t>
            </a:r>
          </a:p>
          <a:p>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71323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LD_PRELOAD for User Mode Rootkit</a:t>
            </a:r>
            <a:endParaRPr lang="en-CA" dirty="0"/>
          </a:p>
        </p:txBody>
      </p:sp>
      <p:sp>
        <p:nvSpPr>
          <p:cNvPr id="3" name="Content Placeholder 2"/>
          <p:cNvSpPr>
            <a:spLocks noGrp="1"/>
          </p:cNvSpPr>
          <p:nvPr>
            <p:ph idx="1"/>
          </p:nvPr>
        </p:nvSpPr>
        <p:spPr>
          <a:xfrm>
            <a:off x="838200" y="1514340"/>
            <a:ext cx="10515600" cy="4351338"/>
          </a:xfrm>
        </p:spPr>
        <p:txBody>
          <a:bodyPr/>
          <a:lstStyle/>
          <a:p>
            <a:r>
              <a:rPr lang="en-CA" dirty="0" smtClean="0"/>
              <a:t>E.g.  We can use </a:t>
            </a:r>
            <a:r>
              <a:rPr lang="en-CA" dirty="0" err="1" smtClean="0"/>
              <a:t>ltrace</a:t>
            </a:r>
            <a:r>
              <a:rPr lang="en-CA" dirty="0" smtClean="0"/>
              <a:t> to intercept dynamic library calls by a specific program e.g.  </a:t>
            </a:r>
            <a:r>
              <a:rPr lang="en-CA" b="1" i="1" dirty="0" err="1">
                <a:solidFill>
                  <a:srgbClr val="FF0000"/>
                </a:solidFill>
              </a:rPr>
              <a:t>l</a:t>
            </a:r>
            <a:r>
              <a:rPr lang="en-CA" b="1" i="1" dirty="0" err="1" smtClean="0">
                <a:solidFill>
                  <a:srgbClr val="FF0000"/>
                </a:solidFill>
              </a:rPr>
              <a:t>trace</a:t>
            </a:r>
            <a:r>
              <a:rPr lang="en-CA" b="1" i="1" dirty="0" smtClean="0">
                <a:solidFill>
                  <a:srgbClr val="FF0000"/>
                </a:solidFill>
              </a:rPr>
              <a:t>  ls </a:t>
            </a:r>
          </a:p>
          <a:p>
            <a:pPr marL="0" indent="0">
              <a:buNone/>
            </a:pPr>
            <a:r>
              <a:rPr lang="en-CA" dirty="0" smtClean="0"/>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2"/>
          <a:stretch>
            <a:fillRect/>
          </a:stretch>
        </p:blipFill>
        <p:spPr>
          <a:xfrm>
            <a:off x="1167319" y="2384523"/>
            <a:ext cx="7856045" cy="3723969"/>
          </a:xfrm>
          <a:prstGeom prst="rect">
            <a:avLst/>
          </a:prstGeom>
        </p:spPr>
      </p:pic>
    </p:spTree>
    <p:extLst>
      <p:ext uri="{BB962C8B-B14F-4D97-AF65-F5344CB8AC3E}">
        <p14:creationId xmlns:p14="http://schemas.microsoft.com/office/powerpoint/2010/main" val="2112464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214"/>
            <a:ext cx="10515600" cy="1325563"/>
          </a:xfrm>
        </p:spPr>
        <p:txBody>
          <a:bodyPr/>
          <a:lstStyle/>
          <a:p>
            <a:r>
              <a:rPr lang="en-CA" dirty="0" smtClean="0"/>
              <a:t>Dynamic libraries loaded by </a:t>
            </a:r>
            <a:r>
              <a:rPr lang="en-CA" b="1" i="1" dirty="0" smtClean="0"/>
              <a:t>ls</a:t>
            </a:r>
            <a:r>
              <a:rPr lang="en-CA" dirty="0" smtClean="0"/>
              <a:t> </a:t>
            </a:r>
            <a:endParaRPr lang="en-CA" dirty="0"/>
          </a:p>
        </p:txBody>
      </p:sp>
      <p:sp>
        <p:nvSpPr>
          <p:cNvPr id="3" name="Content Placeholder 2"/>
          <p:cNvSpPr>
            <a:spLocks noGrp="1"/>
          </p:cNvSpPr>
          <p:nvPr>
            <p:ph idx="1"/>
          </p:nvPr>
        </p:nvSpPr>
        <p:spPr/>
        <p:txBody>
          <a:bodyPr/>
          <a:lstStyle/>
          <a:p>
            <a:r>
              <a:rPr lang="en-CA" dirty="0" err="1"/>
              <a:t>l</a:t>
            </a:r>
            <a:r>
              <a:rPr lang="en-CA" dirty="0" err="1" smtClean="0"/>
              <a:t>dd</a:t>
            </a:r>
            <a:r>
              <a:rPr lang="en-CA" dirty="0" smtClean="0"/>
              <a:t> $(which ls)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2"/>
          <a:stretch>
            <a:fillRect/>
          </a:stretch>
        </p:blipFill>
        <p:spPr>
          <a:xfrm>
            <a:off x="838200" y="2771472"/>
            <a:ext cx="10515600" cy="2122753"/>
          </a:xfrm>
          <a:prstGeom prst="rect">
            <a:avLst/>
          </a:prstGeom>
        </p:spPr>
      </p:pic>
    </p:spTree>
    <p:extLst>
      <p:ext uri="{BB962C8B-B14F-4D97-AF65-F5344CB8AC3E}">
        <p14:creationId xmlns:p14="http://schemas.microsoft.com/office/powerpoint/2010/main" val="1098665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b="1" dirty="0" smtClean="0"/>
              <a:t>Intercept calls made by binary </a:t>
            </a:r>
            <a:r>
              <a:rPr lang="en-CA" sz="3600" b="1" dirty="0" smtClean="0">
                <a:solidFill>
                  <a:srgbClr val="FF0000"/>
                </a:solidFill>
              </a:rPr>
              <a:t>ls</a:t>
            </a:r>
            <a:r>
              <a:rPr lang="en-CA" sz="3600" b="1" dirty="0" smtClean="0"/>
              <a:t> to library</a:t>
            </a:r>
            <a:endParaRPr lang="en-CA" sz="3600" b="1" dirty="0"/>
          </a:p>
        </p:txBody>
      </p:sp>
      <p:sp>
        <p:nvSpPr>
          <p:cNvPr id="3" name="Content Placeholder 2"/>
          <p:cNvSpPr>
            <a:spLocks noGrp="1"/>
          </p:cNvSpPr>
          <p:nvPr>
            <p:ph idx="1"/>
          </p:nvPr>
        </p:nvSpPr>
        <p:spPr>
          <a:xfrm>
            <a:off x="838200" y="1514340"/>
            <a:ext cx="10990634" cy="4875876"/>
          </a:xfrm>
        </p:spPr>
        <p:txBody>
          <a:bodyPr>
            <a:normAutofit/>
          </a:bodyPr>
          <a:lstStyle/>
          <a:p>
            <a:r>
              <a:rPr lang="en-CA" sz="2200" dirty="0" smtClean="0"/>
              <a:t>Based on the previous output </a:t>
            </a:r>
            <a:r>
              <a:rPr lang="en-CA" sz="2200" b="1" dirty="0" smtClean="0">
                <a:solidFill>
                  <a:srgbClr val="FF0000"/>
                </a:solidFill>
              </a:rPr>
              <a:t>ls</a:t>
            </a:r>
            <a:r>
              <a:rPr lang="en-CA" sz="2200" dirty="0" smtClean="0"/>
              <a:t> makes a call to </a:t>
            </a:r>
            <a:r>
              <a:rPr lang="en-CA" sz="2200" dirty="0" err="1" smtClean="0"/>
              <a:t>strlen</a:t>
            </a:r>
            <a:r>
              <a:rPr lang="en-CA" sz="2200" dirty="0" smtClean="0"/>
              <a:t>() function which is defined in </a:t>
            </a:r>
            <a:r>
              <a:rPr lang="en-CA" sz="2200" b="1" dirty="0" err="1" smtClean="0">
                <a:solidFill>
                  <a:srgbClr val="0070C0"/>
                </a:solidFill>
              </a:rPr>
              <a:t>string.h</a:t>
            </a:r>
            <a:r>
              <a:rPr lang="en-CA" sz="2200" dirty="0" smtClean="0"/>
              <a:t> library. Now we can create our own fake </a:t>
            </a:r>
            <a:r>
              <a:rPr lang="en-CA" sz="2200" dirty="0" err="1" smtClean="0"/>
              <a:t>strlen</a:t>
            </a:r>
            <a:r>
              <a:rPr lang="en-CA" sz="2200" dirty="0" smtClean="0"/>
              <a:t>() function and make sure that the executable finds this before it gets the original library using LD_PRELOAD variable. This is compiled as a dynamic library: </a:t>
            </a:r>
            <a:r>
              <a:rPr lang="en-CA" sz="2200" b="1" dirty="0" smtClean="0">
                <a:solidFill>
                  <a:srgbClr val="FF0000"/>
                </a:solidFill>
              </a:rPr>
              <a:t>gcc  -shared –</a:t>
            </a:r>
            <a:r>
              <a:rPr lang="en-CA" sz="2200" b="1" dirty="0" err="1" smtClean="0">
                <a:solidFill>
                  <a:srgbClr val="FF0000"/>
                </a:solidFill>
              </a:rPr>
              <a:t>fPIC</a:t>
            </a:r>
            <a:r>
              <a:rPr lang="en-CA" sz="2200" b="1" dirty="0" smtClean="0">
                <a:solidFill>
                  <a:srgbClr val="FF0000"/>
                </a:solidFill>
              </a:rPr>
              <a:t> –Wall –o </a:t>
            </a:r>
            <a:r>
              <a:rPr lang="en-CA" sz="2200" b="1" dirty="0" smtClean="0">
                <a:solidFill>
                  <a:srgbClr val="0070C0"/>
                </a:solidFill>
              </a:rPr>
              <a:t>fakestrln.so</a:t>
            </a:r>
            <a:r>
              <a:rPr lang="en-CA" sz="2200" b="1" dirty="0" smtClean="0">
                <a:solidFill>
                  <a:srgbClr val="FF0000"/>
                </a:solidFill>
              </a:rPr>
              <a:t>   </a:t>
            </a:r>
            <a:r>
              <a:rPr lang="en-CA" sz="2200" b="1" dirty="0" err="1" smtClean="0">
                <a:solidFill>
                  <a:srgbClr val="FF0000"/>
                </a:solidFill>
              </a:rPr>
              <a:t>fakestrlen.c</a:t>
            </a:r>
            <a:endParaRPr lang="en-CA" sz="2200" b="1" dirty="0">
              <a:solidFill>
                <a:srgbClr val="FF0000"/>
              </a:solidFill>
            </a:endParaRP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3"/>
          <a:stretch>
            <a:fillRect/>
          </a:stretch>
        </p:blipFill>
        <p:spPr>
          <a:xfrm>
            <a:off x="2684834" y="3224913"/>
            <a:ext cx="7147939" cy="3165303"/>
          </a:xfrm>
          <a:prstGeom prst="rect">
            <a:avLst/>
          </a:prstGeom>
        </p:spPr>
      </p:pic>
    </p:spTree>
    <p:extLst>
      <p:ext uri="{BB962C8B-B14F-4D97-AF65-F5344CB8AC3E}">
        <p14:creationId xmlns:p14="http://schemas.microsoft.com/office/powerpoint/2010/main" val="1651426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LD_PRELOAD for User Mode Rootkit</a:t>
            </a:r>
          </a:p>
        </p:txBody>
      </p:sp>
      <p:sp>
        <p:nvSpPr>
          <p:cNvPr id="6" name="Content Placeholder 5"/>
          <p:cNvSpPr>
            <a:spLocks noGrp="1"/>
          </p:cNvSpPr>
          <p:nvPr>
            <p:ph idx="1"/>
          </p:nvPr>
        </p:nvSpPr>
        <p:spPr>
          <a:xfrm>
            <a:off x="838200" y="1553251"/>
            <a:ext cx="10515600" cy="4351338"/>
          </a:xfrm>
        </p:spPr>
        <p:txBody>
          <a:bodyPr>
            <a:normAutofit/>
          </a:bodyPr>
          <a:lstStyle/>
          <a:p>
            <a:pPr marL="0" indent="0">
              <a:buNone/>
            </a:pPr>
            <a:r>
              <a:rPr lang="en-CA" b="1" dirty="0">
                <a:solidFill>
                  <a:srgbClr val="FF0000"/>
                </a:solidFill>
              </a:rPr>
              <a:t>e</a:t>
            </a:r>
            <a:r>
              <a:rPr lang="en-CA" b="1" dirty="0" smtClean="0">
                <a:solidFill>
                  <a:srgbClr val="FF0000"/>
                </a:solidFill>
              </a:rPr>
              <a:t>xport LD_PRELOAD=$PWD/fakesrtlen.so</a:t>
            </a:r>
          </a:p>
          <a:p>
            <a:pPr marL="0" indent="0">
              <a:buNone/>
            </a:pPr>
            <a:r>
              <a:rPr lang="en-CA" sz="2400" dirty="0" smtClean="0"/>
              <a:t>The call to library invoking </a:t>
            </a:r>
            <a:r>
              <a:rPr lang="en-CA" sz="2400" dirty="0" err="1" smtClean="0"/>
              <a:t>strlen</a:t>
            </a:r>
            <a:r>
              <a:rPr lang="en-CA" sz="2400" dirty="0" smtClean="0"/>
              <a:t>() function has been intercepted and the output of </a:t>
            </a:r>
            <a:r>
              <a:rPr lang="en-CA" sz="2400" b="1" i="1" dirty="0" smtClean="0">
                <a:solidFill>
                  <a:srgbClr val="FF0000"/>
                </a:solidFill>
              </a:rPr>
              <a:t>ls</a:t>
            </a:r>
            <a:r>
              <a:rPr lang="en-CA" sz="2400" dirty="0" smtClean="0"/>
              <a:t> has been modified</a:t>
            </a:r>
            <a:endParaRPr lang="en-CA" sz="24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7" name="Picture 6"/>
          <p:cNvPicPr>
            <a:picLocks noChangeAspect="1"/>
          </p:cNvPicPr>
          <p:nvPr/>
        </p:nvPicPr>
        <p:blipFill>
          <a:blip r:embed="rId2"/>
          <a:stretch>
            <a:fillRect/>
          </a:stretch>
        </p:blipFill>
        <p:spPr>
          <a:xfrm>
            <a:off x="838200" y="2878814"/>
            <a:ext cx="9052874" cy="3298149"/>
          </a:xfrm>
          <a:prstGeom prst="rect">
            <a:avLst/>
          </a:prstGeom>
        </p:spPr>
      </p:pic>
    </p:spTree>
    <p:extLst>
      <p:ext uri="{BB962C8B-B14F-4D97-AF65-F5344CB8AC3E}">
        <p14:creationId xmlns:p14="http://schemas.microsoft.com/office/powerpoint/2010/main" val="162423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Hook </a:t>
            </a:r>
            <a:r>
              <a:rPr lang="en-CA" dirty="0" err="1" smtClean="0"/>
              <a:t>readdir</a:t>
            </a:r>
            <a:r>
              <a:rPr lang="en-CA" dirty="0" smtClean="0"/>
              <a:t>() to hide a file</a:t>
            </a:r>
            <a:endParaRPr lang="en-CA" dirty="0"/>
          </a:p>
        </p:txBody>
      </p:sp>
      <p:sp>
        <p:nvSpPr>
          <p:cNvPr id="6" name="Content Placeholder 5"/>
          <p:cNvSpPr>
            <a:spLocks noGrp="1"/>
          </p:cNvSpPr>
          <p:nvPr>
            <p:ph idx="1"/>
          </p:nvPr>
        </p:nvSpPr>
        <p:spPr>
          <a:xfrm>
            <a:off x="838200" y="1520947"/>
            <a:ext cx="10515600" cy="4351338"/>
          </a:xfrm>
        </p:spPr>
        <p:txBody>
          <a:bodyPr>
            <a:normAutofit/>
          </a:bodyPr>
          <a:lstStyle/>
          <a:p>
            <a:r>
              <a:rPr lang="en-CA" sz="2400" dirty="0" smtClean="0"/>
              <a:t>The following code </a:t>
            </a:r>
            <a:r>
              <a:rPr lang="en-CA" sz="2400" dirty="0" err="1" smtClean="0"/>
              <a:t>hookreadir.c</a:t>
            </a:r>
            <a:r>
              <a:rPr lang="en-CA" sz="2400" dirty="0" smtClean="0"/>
              <a:t> will hook </a:t>
            </a:r>
            <a:r>
              <a:rPr lang="en-CA" sz="2400" dirty="0" err="1" smtClean="0"/>
              <a:t>readdir</a:t>
            </a:r>
            <a:r>
              <a:rPr lang="en-CA" sz="2400" dirty="0" smtClean="0"/>
              <a:t>() to hide specific file in this case “hookfile.txt”</a:t>
            </a:r>
            <a:endParaRPr lang="en-CA" sz="24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7" name="Picture 6"/>
          <p:cNvPicPr>
            <a:picLocks noChangeAspect="1"/>
          </p:cNvPicPr>
          <p:nvPr/>
        </p:nvPicPr>
        <p:blipFill>
          <a:blip r:embed="rId3"/>
          <a:stretch>
            <a:fillRect/>
          </a:stretch>
        </p:blipFill>
        <p:spPr>
          <a:xfrm>
            <a:off x="1118487" y="2345621"/>
            <a:ext cx="7305666" cy="3726099"/>
          </a:xfrm>
          <a:prstGeom prst="rect">
            <a:avLst/>
          </a:prstGeom>
        </p:spPr>
      </p:pic>
    </p:spTree>
    <p:extLst>
      <p:ext uri="{BB962C8B-B14F-4D97-AF65-F5344CB8AC3E}">
        <p14:creationId xmlns:p14="http://schemas.microsoft.com/office/powerpoint/2010/main" val="370534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Intercepting </a:t>
            </a:r>
            <a:r>
              <a:rPr lang="en-CA" dirty="0" err="1" smtClean="0"/>
              <a:t>readdir</a:t>
            </a:r>
            <a:r>
              <a:rPr lang="en-CA" dirty="0" smtClean="0"/>
              <a:t>()</a:t>
            </a:r>
            <a:endParaRPr lang="en-CA" dirty="0"/>
          </a:p>
        </p:txBody>
      </p:sp>
      <p:sp>
        <p:nvSpPr>
          <p:cNvPr id="3" name="Content Placeholder 2"/>
          <p:cNvSpPr>
            <a:spLocks noGrp="1"/>
          </p:cNvSpPr>
          <p:nvPr>
            <p:ph idx="1"/>
          </p:nvPr>
        </p:nvSpPr>
        <p:spPr/>
        <p:txBody>
          <a:bodyPr/>
          <a:lstStyle/>
          <a:p>
            <a:r>
              <a:rPr lang="en-CA" dirty="0" smtClean="0"/>
              <a:t>We </a:t>
            </a:r>
            <a:r>
              <a:rPr lang="en-CA" dirty="0"/>
              <a:t>can read directory in </a:t>
            </a:r>
            <a:r>
              <a:rPr lang="en-CA" dirty="0" err="1"/>
              <a:t>linux</a:t>
            </a:r>
            <a:r>
              <a:rPr lang="en-CA" dirty="0"/>
              <a:t> </a:t>
            </a:r>
            <a:r>
              <a:rPr lang="en-CA" dirty="0" smtClean="0"/>
              <a:t>with </a:t>
            </a:r>
            <a:r>
              <a:rPr lang="en-CA" dirty="0" err="1" smtClean="0"/>
              <a:t>readdir</a:t>
            </a:r>
            <a:r>
              <a:rPr lang="en-CA" dirty="0" smtClean="0"/>
              <a:t>() as </a:t>
            </a:r>
            <a:r>
              <a:rPr lang="en-CA" dirty="0"/>
              <a:t>defined in standard C library </a:t>
            </a:r>
            <a:r>
              <a:rPr lang="en-CA" dirty="0" smtClean="0"/>
              <a:t>or getdents64() which </a:t>
            </a:r>
            <a:r>
              <a:rPr lang="en-CA" dirty="0"/>
              <a:t>is a </a:t>
            </a:r>
            <a:r>
              <a:rPr lang="en-CA" dirty="0" smtClean="0"/>
              <a:t>system call</a:t>
            </a:r>
            <a:r>
              <a:rPr lang="en-CA" dirty="0"/>
              <a:t>. </a:t>
            </a:r>
            <a:r>
              <a:rPr lang="en-CA" dirty="0" smtClean="0"/>
              <a:t>In this case we used </a:t>
            </a:r>
            <a:r>
              <a:rPr lang="en-CA" dirty="0" err="1" smtClean="0"/>
              <a:t>readdir</a:t>
            </a:r>
            <a:r>
              <a:rPr lang="en-CA" dirty="0" smtClean="0"/>
              <a:t>() to list </a:t>
            </a:r>
            <a:r>
              <a:rPr lang="en-CA" dirty="0"/>
              <a:t>out </a:t>
            </a:r>
            <a:r>
              <a:rPr lang="en-CA" dirty="0" smtClean="0"/>
              <a:t>files and intercept the library and hide a file. 0_readdir() is the original function</a:t>
            </a:r>
            <a:endParaRPr lang="en-CA" dirty="0"/>
          </a:p>
          <a:p>
            <a:r>
              <a:rPr lang="en-CA" dirty="0" smtClean="0"/>
              <a:t>In this code </a:t>
            </a:r>
            <a:r>
              <a:rPr lang="en-CA" b="1" i="1" dirty="0" err="1" smtClean="0"/>
              <a:t>dlsym</a:t>
            </a:r>
            <a:r>
              <a:rPr lang="en-CA" b="1" i="1" dirty="0" smtClean="0"/>
              <a:t>() </a:t>
            </a:r>
            <a:r>
              <a:rPr lang="en-CA" i="1" dirty="0" smtClean="0"/>
              <a:t>takes the handle of dynamic loaded shared object returned by </a:t>
            </a:r>
            <a:r>
              <a:rPr lang="en-CA" i="1" dirty="0" err="1" smtClean="0"/>
              <a:t>ldopen</a:t>
            </a:r>
            <a:r>
              <a:rPr lang="en-CA" i="1" dirty="0" smtClean="0"/>
              <a:t>() with symbol name and returns the address memory where the symbol was loaded. It is used </a:t>
            </a:r>
            <a:r>
              <a:rPr lang="en-CA" dirty="0" smtClean="0"/>
              <a:t>to </a:t>
            </a:r>
            <a:r>
              <a:rPr lang="en-CA" dirty="0"/>
              <a:t>get </a:t>
            </a:r>
            <a:r>
              <a:rPr lang="en-CA" dirty="0" smtClean="0"/>
              <a:t>address of original </a:t>
            </a:r>
            <a:r>
              <a:rPr lang="en-CA" i="1" dirty="0" err="1"/>
              <a:t>readdir</a:t>
            </a:r>
            <a:r>
              <a:rPr lang="en-CA" i="1" dirty="0"/>
              <a:t>()</a:t>
            </a:r>
            <a:r>
              <a:rPr lang="en-CA" dirty="0"/>
              <a:t> </a:t>
            </a:r>
            <a:r>
              <a:rPr lang="en-CA" dirty="0" smtClean="0"/>
              <a:t>from </a:t>
            </a:r>
            <a:r>
              <a:rPr lang="en-CA" dirty="0" err="1"/>
              <a:t>libc</a:t>
            </a:r>
            <a:r>
              <a:rPr lang="en-CA" dirty="0"/>
              <a:t>. </a:t>
            </a:r>
            <a:r>
              <a:rPr lang="en-CA" dirty="0" smtClean="0"/>
              <a:t>For more details use: </a:t>
            </a:r>
            <a:r>
              <a:rPr lang="en-CA" b="1" dirty="0" smtClean="0"/>
              <a:t>man </a:t>
            </a:r>
            <a:r>
              <a:rPr lang="en-CA" b="1" dirty="0" err="1" smtClean="0"/>
              <a:t>dlsym</a:t>
            </a:r>
            <a:endParaRPr lang="en-CA" b="1"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35405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LD_PRELOAD and Hide a file</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6" name="Picture 5"/>
          <p:cNvPicPr>
            <a:picLocks noChangeAspect="1"/>
          </p:cNvPicPr>
          <p:nvPr/>
        </p:nvPicPr>
        <p:blipFill>
          <a:blip r:embed="rId2"/>
          <a:stretch>
            <a:fillRect/>
          </a:stretch>
        </p:blipFill>
        <p:spPr>
          <a:xfrm>
            <a:off x="838200" y="1433762"/>
            <a:ext cx="8981609" cy="4812396"/>
          </a:xfrm>
          <a:prstGeom prst="rect">
            <a:avLst/>
          </a:prstGeom>
        </p:spPr>
      </p:pic>
    </p:spTree>
    <p:extLst>
      <p:ext uri="{BB962C8B-B14F-4D97-AF65-F5344CB8AC3E}">
        <p14:creationId xmlns:p14="http://schemas.microsoft.com/office/powerpoint/2010/main" val="953460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Mode Rootkit Detection</a:t>
            </a:r>
            <a:endParaRPr lang="en-CA" dirty="0"/>
          </a:p>
        </p:txBody>
      </p:sp>
      <p:sp>
        <p:nvSpPr>
          <p:cNvPr id="3" name="Content Placeholder 2"/>
          <p:cNvSpPr>
            <a:spLocks noGrp="1"/>
          </p:cNvSpPr>
          <p:nvPr>
            <p:ph idx="1"/>
          </p:nvPr>
        </p:nvSpPr>
        <p:spPr/>
        <p:txBody>
          <a:bodyPr>
            <a:normAutofit/>
          </a:bodyPr>
          <a:lstStyle/>
          <a:p>
            <a:r>
              <a:rPr lang="en-CA" dirty="0" smtClean="0"/>
              <a:t>User mode rootkits are very easy to implement and relatively easy to detect. No so popular now. </a:t>
            </a:r>
          </a:p>
          <a:p>
            <a:pPr lvl="1"/>
            <a:r>
              <a:rPr lang="en-CA" dirty="0" smtClean="0"/>
              <a:t>Basic checks of the integrity of binary code (hash values)  </a:t>
            </a:r>
          </a:p>
          <a:p>
            <a:pPr lvl="1"/>
            <a:r>
              <a:rPr lang="en-CA" dirty="0" smtClean="0"/>
              <a:t>verify content of </a:t>
            </a:r>
            <a:r>
              <a:rPr lang="en-CA" b="1" dirty="0"/>
              <a:t>/</a:t>
            </a:r>
            <a:r>
              <a:rPr lang="en-CA" b="1" dirty="0" err="1" smtClean="0"/>
              <a:t>etc</a:t>
            </a:r>
            <a:r>
              <a:rPr lang="en-CA" b="1" dirty="0" smtClean="0"/>
              <a:t>/</a:t>
            </a:r>
            <a:r>
              <a:rPr lang="en-CA" b="1" dirty="0" err="1" smtClean="0"/>
              <a:t>ld.so.preload</a:t>
            </a:r>
            <a:r>
              <a:rPr lang="en-CA" dirty="0"/>
              <a:t> </a:t>
            </a:r>
            <a:r>
              <a:rPr lang="en-CA" smtClean="0"/>
              <a:t>configuration file</a:t>
            </a:r>
            <a:endParaRPr lang="en-CA" dirty="0" smtClean="0"/>
          </a:p>
          <a:p>
            <a:pPr lvl="1"/>
            <a:r>
              <a:rPr lang="en-CA" dirty="0"/>
              <a:t>Check /</a:t>
            </a:r>
            <a:r>
              <a:rPr lang="en-CA" dirty="0" smtClean="0"/>
              <a:t>proc/PID/maps </a:t>
            </a:r>
            <a:r>
              <a:rPr lang="en-CA" dirty="0"/>
              <a:t>for suspicious looking loaded shared libraries.</a:t>
            </a:r>
          </a:p>
          <a:p>
            <a:pPr lvl="1"/>
            <a:r>
              <a:rPr lang="en-CA" dirty="0" smtClean="0"/>
              <a:t>Check </a:t>
            </a:r>
            <a:r>
              <a:rPr lang="en-CA" dirty="0"/>
              <a:t>output of </a:t>
            </a:r>
            <a:r>
              <a:rPr lang="en-CA" dirty="0" err="1"/>
              <a:t>ldd</a:t>
            </a:r>
            <a:r>
              <a:rPr lang="en-CA" dirty="0"/>
              <a:t> to see what shared objects a program uses.</a:t>
            </a:r>
          </a:p>
          <a:p>
            <a:pPr lvl="1"/>
            <a:r>
              <a:rPr lang="en-CA" dirty="0" smtClean="0"/>
              <a:t>Check </a:t>
            </a:r>
            <a:r>
              <a:rPr lang="en-CA" dirty="0"/>
              <a:t>$LD_PRELOAD environment variable</a:t>
            </a:r>
            <a:r>
              <a:rPr lang="en-CA" dirty="0" smtClean="0"/>
              <a:t>.</a:t>
            </a:r>
          </a:p>
          <a:p>
            <a:pPr lvl="1"/>
            <a:r>
              <a:rPr lang="en-CA" dirty="0" smtClean="0"/>
              <a:t>Each function should be exported </a:t>
            </a:r>
            <a:r>
              <a:rPr lang="en-CA" b="1" dirty="0" smtClean="0"/>
              <a:t>only by one </a:t>
            </a:r>
            <a:r>
              <a:rPr lang="en-CA" dirty="0" smtClean="0"/>
              <a:t>library. Inconsistence if multiple libraries export the same symbol</a:t>
            </a:r>
          </a:p>
          <a:p>
            <a:pPr marL="457200" lvl="1"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364419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Rootkit ?</a:t>
            </a:r>
            <a:endParaRPr lang="en-CA" dirty="0"/>
          </a:p>
        </p:txBody>
      </p:sp>
      <p:sp>
        <p:nvSpPr>
          <p:cNvPr id="3" name="Content Placeholder 2"/>
          <p:cNvSpPr>
            <a:spLocks noGrp="1"/>
          </p:cNvSpPr>
          <p:nvPr>
            <p:ph idx="1"/>
          </p:nvPr>
        </p:nvSpPr>
        <p:spPr>
          <a:xfrm>
            <a:off x="838200" y="1378152"/>
            <a:ext cx="10515600" cy="4351338"/>
          </a:xfrm>
        </p:spPr>
        <p:txBody>
          <a:bodyPr>
            <a:normAutofit fontScale="32500" lnSpcReduction="20000"/>
          </a:bodyPr>
          <a:lstStyle/>
          <a:p>
            <a:endParaRPr lang="en-CA" dirty="0"/>
          </a:p>
          <a:p>
            <a:r>
              <a:rPr lang="en-CA" sz="11200" dirty="0" smtClean="0">
                <a:latin typeface="Arial" panose="020B0604020202020204" pitchFamily="34" charset="0"/>
                <a:cs typeface="Arial" panose="020B0604020202020204" pitchFamily="34" charset="0"/>
              </a:rPr>
              <a:t>Rootkits were created initially on Unix operating system to gain </a:t>
            </a:r>
            <a:r>
              <a:rPr lang="en-CA" sz="11200" b="1" dirty="0" smtClean="0">
                <a:latin typeface="Arial" panose="020B0604020202020204" pitchFamily="34" charset="0"/>
                <a:cs typeface="Arial" panose="020B0604020202020204" pitchFamily="34" charset="0"/>
              </a:rPr>
              <a:t>root</a:t>
            </a:r>
            <a:r>
              <a:rPr lang="en-CA" sz="11200" dirty="0" smtClean="0">
                <a:latin typeface="Arial" panose="020B0604020202020204" pitchFamily="34" charset="0"/>
                <a:cs typeface="Arial" panose="020B0604020202020204" pitchFamily="34" charset="0"/>
              </a:rPr>
              <a:t> access and hide the traces of the attack. The attacks were using different software tool sets (kit). The  combination of root (user) access and the kit used for the attack become </a:t>
            </a:r>
            <a:r>
              <a:rPr lang="en-CA" sz="11200" b="1" dirty="0" smtClean="0">
                <a:latin typeface="Arial" panose="020B0604020202020204" pitchFamily="34" charset="0"/>
                <a:cs typeface="Arial" panose="020B0604020202020204" pitchFamily="34" charset="0"/>
              </a:rPr>
              <a:t>rootkit</a:t>
            </a:r>
          </a:p>
          <a:p>
            <a:r>
              <a:rPr lang="en-CA" sz="11200" dirty="0" smtClean="0">
                <a:latin typeface="Arial" panose="020B0604020202020204" pitchFamily="34" charset="0"/>
                <a:cs typeface="Arial" panose="020B0604020202020204" pitchFamily="34" charset="0"/>
              </a:rPr>
              <a:t>It is malicious code (designed as a module –LKM) that is installed and executes in a hidden way within the system. </a:t>
            </a:r>
          </a:p>
          <a:p>
            <a:pPr marL="0" indent="0">
              <a:buNone/>
            </a:pPr>
            <a:endParaRPr lang="en-CA" dirty="0" smtClean="0"/>
          </a:p>
          <a:p>
            <a:pPr marL="0" indent="0">
              <a:buNone/>
            </a:pPr>
            <a:r>
              <a:rPr lang="en-CA" dirty="0" smtClean="0"/>
              <a:t> </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17910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e.g. LD_PRELOAD</a:t>
            </a:r>
            <a:endParaRPr lang="en-CA" dirty="0"/>
          </a:p>
        </p:txBody>
      </p:sp>
      <p:sp>
        <p:nvSpPr>
          <p:cNvPr id="3" name="Content Placeholder 2"/>
          <p:cNvSpPr>
            <a:spLocks noGrp="1"/>
          </p:cNvSpPr>
          <p:nvPr>
            <p:ph idx="1"/>
          </p:nvPr>
        </p:nvSpPr>
        <p:spPr/>
        <p:txBody>
          <a:bodyPr/>
          <a:lstStyle/>
          <a:p>
            <a:r>
              <a:rPr lang="en-CA" sz="2400" b="1" dirty="0"/>
              <a:t>Vulnerability Exploited to Deliver Cryptocurrency Miner With Rootkit</a:t>
            </a:r>
            <a:br>
              <a:rPr lang="en-CA" sz="2400" b="1" dirty="0"/>
            </a:br>
            <a:endParaRPr lang="en-CA" sz="2400" dirty="0" smtClean="0">
              <a:hlinkClick r:id="rId2"/>
            </a:endParaRPr>
          </a:p>
          <a:p>
            <a:pPr marL="0" indent="0">
              <a:buNone/>
            </a:pPr>
            <a:r>
              <a:rPr lang="en-CA" dirty="0" smtClean="0">
                <a:hlinkClick r:id="rId2"/>
              </a:rPr>
              <a:t>https</a:t>
            </a:r>
            <a:r>
              <a:rPr lang="en-CA" dirty="0">
                <a:hlinkClick r:id="rId2"/>
              </a:rPr>
              <a:t>://blog.trendmicro.com/trendlabs-security-intelligence/cve-2019-3396-redux-confluence-vulnerability-exploited-to-deliver-cryptocurrency-miner-with-rootkit</a:t>
            </a:r>
            <a:r>
              <a:rPr lang="en-CA" dirty="0" smtClean="0">
                <a:hlinkClick r:id="rId2"/>
              </a:rPr>
              <a:t>/</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61670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User Mode Rootkit Detection</a:t>
            </a:r>
          </a:p>
        </p:txBody>
      </p:sp>
      <p:sp>
        <p:nvSpPr>
          <p:cNvPr id="3" name="Content Placeholder 2"/>
          <p:cNvSpPr>
            <a:spLocks noGrp="1"/>
          </p:cNvSpPr>
          <p:nvPr>
            <p:ph idx="1"/>
          </p:nvPr>
        </p:nvSpPr>
        <p:spPr>
          <a:xfrm>
            <a:off x="838200" y="1512415"/>
            <a:ext cx="10515600" cy="4351338"/>
          </a:xfrm>
        </p:spPr>
        <p:txBody>
          <a:bodyPr>
            <a:normAutofit fontScale="25000" lnSpcReduction="20000"/>
          </a:bodyPr>
          <a:lstStyle/>
          <a:p>
            <a:r>
              <a:rPr lang="en-CA" sz="11200" dirty="0" smtClean="0"/>
              <a:t>Comparative symbol analysis: </a:t>
            </a:r>
          </a:p>
          <a:p>
            <a:pPr lvl="1"/>
            <a:r>
              <a:rPr lang="en-CA" sz="9600" b="1" i="1" dirty="0" err="1"/>
              <a:t>d</a:t>
            </a:r>
            <a:r>
              <a:rPr lang="en-CA" sz="9600" b="1" i="1" dirty="0" err="1" smtClean="0"/>
              <a:t>lsym</a:t>
            </a:r>
            <a:r>
              <a:rPr lang="en-CA" sz="9600" b="1" i="1" dirty="0" smtClean="0"/>
              <a:t>() </a:t>
            </a:r>
            <a:r>
              <a:rPr lang="en-CA" sz="9600" dirty="0" smtClean="0"/>
              <a:t>function requests </a:t>
            </a:r>
            <a:r>
              <a:rPr lang="en-CA" sz="9600" dirty="0"/>
              <a:t>the address of a number of commonly </a:t>
            </a:r>
            <a:r>
              <a:rPr lang="en-CA" sz="9600" dirty="0" smtClean="0"/>
              <a:t>hooked functions. It requests </a:t>
            </a:r>
            <a:r>
              <a:rPr lang="en-CA" sz="9600" dirty="0"/>
              <a:t>the same function from </a:t>
            </a:r>
            <a:r>
              <a:rPr lang="en-CA" sz="9600" b="1" dirty="0" err="1"/>
              <a:t>dlsym</a:t>
            </a:r>
            <a:r>
              <a:rPr lang="en-CA" sz="9600" dirty="0"/>
              <a:t> with the RTLD_NEXT flag </a:t>
            </a:r>
            <a:r>
              <a:rPr lang="en-CA" sz="9600" dirty="0" smtClean="0"/>
              <a:t>set</a:t>
            </a:r>
          </a:p>
          <a:p>
            <a:pPr lvl="1"/>
            <a:r>
              <a:rPr lang="en-CA" sz="9600" dirty="0" smtClean="0"/>
              <a:t>This request </a:t>
            </a:r>
            <a:r>
              <a:rPr lang="en-CA" sz="9600" dirty="0"/>
              <a:t>tells the dynamic loader to skip the first library in which the symbol </a:t>
            </a:r>
            <a:r>
              <a:rPr lang="en-CA" sz="9600" dirty="0" smtClean="0"/>
              <a:t>is found </a:t>
            </a:r>
            <a:r>
              <a:rPr lang="en-CA" sz="9600" dirty="0"/>
              <a:t>and look for it in the rest of the loaded libraries.</a:t>
            </a:r>
          </a:p>
          <a:p>
            <a:pPr lvl="1"/>
            <a:r>
              <a:rPr lang="en-CA" sz="9600" dirty="0" smtClean="0"/>
              <a:t>It </a:t>
            </a:r>
            <a:r>
              <a:rPr lang="en-CA" sz="9600" dirty="0"/>
              <a:t>compares the two results and determines </a:t>
            </a:r>
            <a:r>
              <a:rPr lang="en-CA" sz="9600" dirty="0" smtClean="0"/>
              <a:t>whether </a:t>
            </a:r>
            <a:r>
              <a:rPr lang="en-CA" sz="9600" dirty="0"/>
              <a:t>a mismatch exists.</a:t>
            </a:r>
          </a:p>
          <a:p>
            <a:pPr lvl="1"/>
            <a:r>
              <a:rPr lang="en-CA" sz="11200" dirty="0" smtClean="0">
                <a:hlinkClick r:id="rId3"/>
              </a:rPr>
              <a:t>http</a:t>
            </a:r>
            <a:r>
              <a:rPr lang="en-CA" sz="11200" dirty="0">
                <a:hlinkClick r:id="rId3"/>
              </a:rPr>
              <a:t>://</a:t>
            </a:r>
            <a:r>
              <a:rPr lang="en-CA" sz="11200" dirty="0" smtClean="0">
                <a:hlinkClick r:id="rId3"/>
              </a:rPr>
              <a:t>www.chokepoint.net/2014/02/detecting-userland-preload-rootkits.html</a:t>
            </a:r>
            <a:endParaRPr lang="en-CA" sz="11200" dirty="0" smtClean="0"/>
          </a:p>
          <a:p>
            <a:endParaRPr lang="en-CA" sz="4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36721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Kernel Mode Rootkits</a:t>
            </a:r>
            <a:endParaRPr lang="en-CA" dirty="0"/>
          </a:p>
        </p:txBody>
      </p:sp>
      <p:sp>
        <p:nvSpPr>
          <p:cNvPr id="3" name="Content Placeholder 2"/>
          <p:cNvSpPr>
            <a:spLocks noGrp="1"/>
          </p:cNvSpPr>
          <p:nvPr>
            <p:ph idx="1"/>
          </p:nvPr>
        </p:nvSpPr>
        <p:spPr/>
        <p:txBody>
          <a:bodyPr/>
          <a:lstStyle/>
          <a:p>
            <a:r>
              <a:rPr lang="en-CA" dirty="0" smtClean="0"/>
              <a:t>Runs in unrestricted security access by adding or replacing code in the OS</a:t>
            </a:r>
          </a:p>
          <a:p>
            <a:pPr lvl="1"/>
            <a:r>
              <a:rPr lang="en-CA" dirty="0" smtClean="0"/>
              <a:t>Highest privileges (Ring 0)</a:t>
            </a:r>
          </a:p>
          <a:p>
            <a:pPr marL="457200" lvl="1" indent="0">
              <a:buNone/>
            </a:pPr>
            <a:endParaRPr lang="en-CA" dirty="0"/>
          </a:p>
          <a:p>
            <a:r>
              <a:rPr lang="en-CA" dirty="0" smtClean="0"/>
              <a:t>Rootkit take control over the system from kernel space</a:t>
            </a:r>
          </a:p>
          <a:p>
            <a:pPr lvl="1"/>
            <a:r>
              <a:rPr lang="en-CA" dirty="0"/>
              <a:t>Trust in OS is lost!</a:t>
            </a:r>
          </a:p>
          <a:p>
            <a:pPr lvl="1"/>
            <a:r>
              <a:rPr lang="en-CA" dirty="0"/>
              <a:t>Cannot rely on kernel </a:t>
            </a:r>
            <a:r>
              <a:rPr lang="en-CA" dirty="0" smtClean="0"/>
              <a:t>functions or output</a:t>
            </a:r>
          </a:p>
          <a:p>
            <a:pPr lvl="1"/>
            <a:endParaRPr lang="en-CA" dirty="0"/>
          </a:p>
          <a:p>
            <a:r>
              <a:rPr lang="en-CA" dirty="0" smtClean="0"/>
              <a:t>Detection and removal is moot</a:t>
            </a:r>
            <a:endParaRPr lang="en-CA" dirty="0"/>
          </a:p>
          <a:p>
            <a:endParaRPr lang="en-CA" dirty="0" smtClean="0"/>
          </a:p>
          <a:p>
            <a:pPr lvl="1"/>
            <a:endParaRPr lang="en-CA" dirty="0" smtClean="0"/>
          </a:p>
          <a:p>
            <a:pPr lvl="1"/>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745435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Kernel Mode Rootkits</a:t>
            </a:r>
            <a:endParaRPr lang="en-CA" dirty="0"/>
          </a:p>
        </p:txBody>
      </p:sp>
      <p:sp>
        <p:nvSpPr>
          <p:cNvPr id="3" name="Content Placeholder 2"/>
          <p:cNvSpPr>
            <a:spLocks noGrp="1"/>
          </p:cNvSpPr>
          <p:nvPr>
            <p:ph idx="1"/>
          </p:nvPr>
        </p:nvSpPr>
        <p:spPr>
          <a:xfrm>
            <a:off x="838200" y="1494885"/>
            <a:ext cx="10515600" cy="4351338"/>
          </a:xfrm>
        </p:spPr>
        <p:txBody>
          <a:bodyPr>
            <a:normAutofit/>
          </a:bodyPr>
          <a:lstStyle/>
          <a:p>
            <a:r>
              <a:rPr lang="en-CA" dirty="0" smtClean="0"/>
              <a:t>Kernel mode rootkits are capable to change operating system kernel data structure and manipulate its behaviour. Some of these rootkits resemble device drivers or loadable modules(LKM) , giving unrestricted access to target system. This rootkits are difficult to develop and detect.</a:t>
            </a:r>
          </a:p>
          <a:p>
            <a:r>
              <a:rPr lang="en-CA" dirty="0"/>
              <a:t>LKM </a:t>
            </a:r>
            <a:r>
              <a:rPr lang="en-CA" dirty="0" smtClean="0"/>
              <a:t>is the </a:t>
            </a:r>
            <a:r>
              <a:rPr lang="en-CA" dirty="0"/>
              <a:t>most </a:t>
            </a:r>
            <a:r>
              <a:rPr lang="en-CA" dirty="0" smtClean="0"/>
              <a:t>common technique used by </a:t>
            </a:r>
            <a:r>
              <a:rPr lang="en-CA" dirty="0"/>
              <a:t>kernel-mode rootkits</a:t>
            </a:r>
            <a:r>
              <a:rPr lang="en-CA" dirty="0" smtClean="0"/>
              <a:t>. In the past kernel image could be accessed via /dev/</a:t>
            </a:r>
            <a:r>
              <a:rPr lang="en-CA" dirty="0" err="1" smtClean="0"/>
              <a:t>kmem</a:t>
            </a:r>
            <a:r>
              <a:rPr lang="en-CA" dirty="0" smtClean="0"/>
              <a:t> but this was deactivated since 2.6 kernel versions</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938112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Kernel Mode Rootkits</a:t>
            </a:r>
            <a:endParaRPr lang="en-CA" dirty="0"/>
          </a:p>
        </p:txBody>
      </p:sp>
      <p:sp>
        <p:nvSpPr>
          <p:cNvPr id="3" name="Content Placeholder 2"/>
          <p:cNvSpPr>
            <a:spLocks noGrp="1"/>
          </p:cNvSpPr>
          <p:nvPr>
            <p:ph idx="1"/>
          </p:nvPr>
        </p:nvSpPr>
        <p:spPr/>
        <p:txBody>
          <a:bodyPr/>
          <a:lstStyle/>
          <a:p>
            <a:r>
              <a:rPr lang="en-CA" dirty="0" smtClean="0"/>
              <a:t>Kernel mode rootkits can be designed with sniffer to sniff out passwords</a:t>
            </a:r>
          </a:p>
          <a:p>
            <a:r>
              <a:rPr lang="en-CA" dirty="0" smtClean="0"/>
              <a:t>It can include Trojan programs used as backdoors such as </a:t>
            </a:r>
            <a:r>
              <a:rPr lang="en-CA" dirty="0" err="1" smtClean="0"/>
              <a:t>inetd</a:t>
            </a:r>
            <a:r>
              <a:rPr lang="en-CA" dirty="0" smtClean="0"/>
              <a:t> or login</a:t>
            </a:r>
          </a:p>
          <a:p>
            <a:r>
              <a:rPr lang="en-CA" dirty="0" smtClean="0"/>
              <a:t>Programs such </a:t>
            </a:r>
            <a:r>
              <a:rPr lang="en-CA" dirty="0" err="1" smtClean="0"/>
              <a:t>ps</a:t>
            </a:r>
            <a:r>
              <a:rPr lang="en-CA" dirty="0" smtClean="0"/>
              <a:t>, </a:t>
            </a:r>
            <a:r>
              <a:rPr lang="en-CA" dirty="0" err="1" smtClean="0"/>
              <a:t>netstat</a:t>
            </a:r>
            <a:r>
              <a:rPr lang="en-CA" dirty="0" smtClean="0"/>
              <a:t>, ls can be used to hide attackers directories, files or processes</a:t>
            </a:r>
          </a:p>
          <a:p>
            <a:r>
              <a:rPr lang="en-CA" dirty="0" smtClean="0"/>
              <a:t>Log cleaners can be used to remove login entries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066782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Kernel Rootkits Purpose</a:t>
            </a:r>
            <a:endParaRPr lang="en-CA" dirty="0"/>
          </a:p>
        </p:txBody>
      </p:sp>
      <p:sp>
        <p:nvSpPr>
          <p:cNvPr id="3" name="Content Placeholder 2"/>
          <p:cNvSpPr>
            <a:spLocks noGrp="1"/>
          </p:cNvSpPr>
          <p:nvPr>
            <p:ph idx="1"/>
          </p:nvPr>
        </p:nvSpPr>
        <p:spPr>
          <a:xfrm>
            <a:off x="838200" y="1706968"/>
            <a:ext cx="10515600" cy="4351338"/>
          </a:xfrm>
        </p:spPr>
        <p:txBody>
          <a:bodyPr/>
          <a:lstStyle/>
          <a:p>
            <a:r>
              <a:rPr lang="en-CA" dirty="0"/>
              <a:t>S</a:t>
            </a:r>
            <a:r>
              <a:rPr lang="en-CA" dirty="0" smtClean="0"/>
              <a:t>urvey reboots and updates. Preserve existing access </a:t>
            </a:r>
          </a:p>
          <a:p>
            <a:r>
              <a:rPr lang="en-CA" dirty="0"/>
              <a:t>M</a:t>
            </a:r>
            <a:r>
              <a:rPr lang="en-CA" dirty="0" smtClean="0"/>
              <a:t>odify any component of the system</a:t>
            </a:r>
          </a:p>
          <a:p>
            <a:r>
              <a:rPr lang="en-CA" dirty="0"/>
              <a:t>H</a:t>
            </a:r>
            <a:r>
              <a:rPr lang="en-CA" dirty="0" smtClean="0"/>
              <a:t>ide most or all system resources </a:t>
            </a:r>
          </a:p>
          <a:p>
            <a:r>
              <a:rPr lang="en-CA" dirty="0"/>
              <a:t>P</a:t>
            </a:r>
            <a:r>
              <a:rPr lang="en-CA" dirty="0" smtClean="0"/>
              <a:t>revent detection (hide itself) from IDs/IPs, operating systems utilities, programs or any rootkit detection product.</a:t>
            </a:r>
          </a:p>
          <a:p>
            <a:r>
              <a:rPr lang="en-CA" dirty="0"/>
              <a:t>P</a:t>
            </a:r>
            <a:r>
              <a:rPr lang="en-CA" dirty="0" smtClean="0"/>
              <a:t>rovide the payload (key-logger, backdoor/shell, gain privileges)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095699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 of writing kernel Rootkits</a:t>
            </a:r>
            <a:endParaRPr lang="en-CA" dirty="0"/>
          </a:p>
        </p:txBody>
      </p:sp>
      <p:sp>
        <p:nvSpPr>
          <p:cNvPr id="3" name="Content Placeholder 2"/>
          <p:cNvSpPr>
            <a:spLocks noGrp="1"/>
          </p:cNvSpPr>
          <p:nvPr>
            <p:ph idx="1"/>
          </p:nvPr>
        </p:nvSpPr>
        <p:spPr/>
        <p:txBody>
          <a:bodyPr/>
          <a:lstStyle/>
          <a:p>
            <a:r>
              <a:rPr lang="en-CA" dirty="0" smtClean="0"/>
              <a:t>Has deep knowledge of operating systems kernels  </a:t>
            </a:r>
          </a:p>
          <a:p>
            <a:r>
              <a:rPr lang="en-CA" dirty="0" smtClean="0"/>
              <a:t>Defined rootkit scope </a:t>
            </a:r>
          </a:p>
          <a:p>
            <a:r>
              <a:rPr lang="en-CA" dirty="0" smtClean="0"/>
              <a:t>Make the rootkit to work in different distributions and kernel releases is very difficult. </a:t>
            </a:r>
            <a:r>
              <a:rPr lang="en-CA" dirty="0" err="1" smtClean="0"/>
              <a:t>e.g</a:t>
            </a:r>
            <a:r>
              <a:rPr lang="en-CA" dirty="0" smtClean="0"/>
              <a:t> release 5.2.0 is not the same as 5.2.20. LKM has to be built for every individual kernel release</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141264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809"/>
            <a:ext cx="10515600" cy="1325563"/>
          </a:xfrm>
        </p:spPr>
        <p:txBody>
          <a:bodyPr/>
          <a:lstStyle/>
          <a:p>
            <a:r>
              <a:rPr lang="en-CA" dirty="0" smtClean="0"/>
              <a:t>Kernel Mode Rootkits</a:t>
            </a:r>
            <a:endParaRPr lang="en-CA" dirty="0"/>
          </a:p>
        </p:txBody>
      </p:sp>
      <p:sp>
        <p:nvSpPr>
          <p:cNvPr id="3" name="Content Placeholder 2"/>
          <p:cNvSpPr>
            <a:spLocks noGrp="1"/>
          </p:cNvSpPr>
          <p:nvPr>
            <p:ph idx="1"/>
          </p:nvPr>
        </p:nvSpPr>
        <p:spPr>
          <a:xfrm>
            <a:off x="838200" y="1628652"/>
            <a:ext cx="10515600" cy="4351338"/>
          </a:xfrm>
        </p:spPr>
        <p:txBody>
          <a:bodyPr>
            <a:normAutofit lnSpcReduction="10000"/>
          </a:bodyPr>
          <a:lstStyle/>
          <a:p>
            <a:r>
              <a:rPr lang="en-CA" dirty="0"/>
              <a:t>While the objective </a:t>
            </a:r>
            <a:r>
              <a:rPr lang="en-CA" dirty="0" smtClean="0"/>
              <a:t>of user-land </a:t>
            </a:r>
            <a:r>
              <a:rPr lang="en-CA" dirty="0"/>
              <a:t>rootkit is to intercept calls made by binaries to libraries, the objective of a kernel-mode rootkit is directly </a:t>
            </a:r>
            <a:r>
              <a:rPr lang="en-CA" dirty="0" smtClean="0">
                <a:solidFill>
                  <a:srgbClr val="FF0000"/>
                </a:solidFill>
              </a:rPr>
              <a:t>intercepting a </a:t>
            </a:r>
            <a:r>
              <a:rPr lang="en-CA" dirty="0">
                <a:solidFill>
                  <a:srgbClr val="FF0000"/>
                </a:solidFill>
              </a:rPr>
              <a:t>system </a:t>
            </a:r>
            <a:r>
              <a:rPr lang="en-CA" dirty="0" smtClean="0">
                <a:solidFill>
                  <a:srgbClr val="FF0000"/>
                </a:solidFill>
              </a:rPr>
              <a:t>call (hook a system call)</a:t>
            </a:r>
            <a:endParaRPr lang="en-CA" dirty="0">
              <a:solidFill>
                <a:srgbClr val="FF0000"/>
              </a:solidFill>
            </a:endParaRPr>
          </a:p>
          <a:p>
            <a:r>
              <a:rPr lang="en-CA" dirty="0" smtClean="0"/>
              <a:t>The base technique to develop kernel rootkits is by </a:t>
            </a:r>
            <a:r>
              <a:rPr lang="en-CA" b="1" dirty="0" smtClean="0">
                <a:solidFill>
                  <a:srgbClr val="FF0000"/>
                </a:solidFill>
              </a:rPr>
              <a:t>hooking system calls. </a:t>
            </a:r>
            <a:r>
              <a:rPr lang="en-CA" dirty="0" smtClean="0"/>
              <a:t>Hooking </a:t>
            </a:r>
            <a:r>
              <a:rPr lang="en-CA" dirty="0"/>
              <a:t>kernel functions is the base of kernel </a:t>
            </a:r>
            <a:r>
              <a:rPr lang="en-CA" dirty="0" smtClean="0"/>
              <a:t>rootkits</a:t>
            </a:r>
          </a:p>
          <a:p>
            <a:r>
              <a:rPr lang="en-CA" dirty="0" smtClean="0"/>
              <a:t>Remember every system call is identified in a </a:t>
            </a:r>
            <a:r>
              <a:rPr lang="en-CA" b="1" dirty="0" err="1" smtClean="0">
                <a:solidFill>
                  <a:srgbClr val="FF0000"/>
                </a:solidFill>
              </a:rPr>
              <a:t>sys_call</a:t>
            </a:r>
            <a:r>
              <a:rPr lang="en-CA" b="1" dirty="0" err="1">
                <a:solidFill>
                  <a:srgbClr val="FF0000"/>
                </a:solidFill>
              </a:rPr>
              <a:t>_</a:t>
            </a:r>
            <a:r>
              <a:rPr lang="en-CA" b="1" dirty="0" err="1" smtClean="0">
                <a:solidFill>
                  <a:srgbClr val="FF0000"/>
                </a:solidFill>
              </a:rPr>
              <a:t>table</a:t>
            </a:r>
            <a:r>
              <a:rPr lang="en-CA" dirty="0" smtClean="0"/>
              <a:t> which is a </a:t>
            </a:r>
            <a:r>
              <a:rPr lang="en-CA" dirty="0"/>
              <a:t>kernel data structure that </a:t>
            </a:r>
            <a:r>
              <a:rPr lang="en-CA" dirty="0" smtClean="0"/>
              <a:t>maps (pointer) </a:t>
            </a:r>
            <a:r>
              <a:rPr lang="en-CA" dirty="0"/>
              <a:t>the memory locations for the system </a:t>
            </a:r>
            <a:r>
              <a:rPr lang="en-CA" dirty="0" smtClean="0"/>
              <a:t>call functions </a:t>
            </a:r>
            <a:r>
              <a:rPr lang="en-CA" dirty="0"/>
              <a:t>used by user mode processes</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82360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Hooking ?</a:t>
            </a:r>
            <a:endParaRPr lang="en-CA" dirty="0"/>
          </a:p>
        </p:txBody>
      </p:sp>
      <p:sp>
        <p:nvSpPr>
          <p:cNvPr id="3" name="Content Placeholder 2"/>
          <p:cNvSpPr>
            <a:spLocks noGrp="1"/>
          </p:cNvSpPr>
          <p:nvPr>
            <p:ph idx="1"/>
          </p:nvPr>
        </p:nvSpPr>
        <p:spPr>
          <a:xfrm>
            <a:off x="663102" y="1434594"/>
            <a:ext cx="10873902" cy="4351338"/>
          </a:xfrm>
        </p:spPr>
        <p:txBody>
          <a:bodyPr>
            <a:normAutofit fontScale="92500" lnSpcReduction="20000"/>
          </a:bodyPr>
          <a:lstStyle/>
          <a:p>
            <a:r>
              <a:rPr lang="en-CA" dirty="0" smtClean="0"/>
              <a:t>Hooking is a set of techniques used to alter the behaviour of operating systems by intercepting system calls</a:t>
            </a:r>
          </a:p>
          <a:p>
            <a:r>
              <a:rPr lang="en-CA" dirty="0" smtClean="0"/>
              <a:t>Rootkits uses hooking to </a:t>
            </a:r>
            <a:r>
              <a:rPr lang="en-CA" dirty="0"/>
              <a:t>a</a:t>
            </a:r>
            <a:r>
              <a:rPr lang="en-CA" dirty="0" smtClean="0"/>
              <a:t>lter </a:t>
            </a:r>
            <a:r>
              <a:rPr lang="en-CA" dirty="0"/>
              <a:t>results of the OS’s </a:t>
            </a:r>
            <a:r>
              <a:rPr lang="en-CA" dirty="0" smtClean="0"/>
              <a:t>API</a:t>
            </a:r>
          </a:p>
          <a:p>
            <a:pPr lvl="1"/>
            <a:r>
              <a:rPr lang="en-CA" dirty="0" smtClean="0"/>
              <a:t>Cloaking</a:t>
            </a:r>
          </a:p>
          <a:p>
            <a:pPr lvl="1"/>
            <a:r>
              <a:rPr lang="en-CA" dirty="0" smtClean="0"/>
              <a:t>Covering tracks</a:t>
            </a:r>
          </a:p>
          <a:p>
            <a:pPr lvl="1"/>
            <a:r>
              <a:rPr lang="en-CA" dirty="0" smtClean="0"/>
              <a:t>Redirect functionalities</a:t>
            </a:r>
          </a:p>
          <a:p>
            <a:r>
              <a:rPr lang="en-CA" dirty="0" smtClean="0"/>
              <a:t>Hooking system calls by replacing pointers  in </a:t>
            </a:r>
            <a:r>
              <a:rPr lang="en-CA" b="1" dirty="0" err="1" smtClean="0"/>
              <a:t>sys_call_table</a:t>
            </a:r>
            <a:r>
              <a:rPr lang="en-CA" b="1" dirty="0" smtClean="0"/>
              <a:t>. </a:t>
            </a:r>
          </a:p>
          <a:p>
            <a:r>
              <a:rPr lang="en-CA" dirty="0" smtClean="0"/>
              <a:t>Hooking virtual tables by replacing pointers in structures such as </a:t>
            </a:r>
            <a:r>
              <a:rPr lang="en-CA" b="1" dirty="0" err="1" smtClean="0"/>
              <a:t>struct</a:t>
            </a:r>
            <a:r>
              <a:rPr lang="en-CA" b="1" dirty="0" smtClean="0"/>
              <a:t> </a:t>
            </a:r>
            <a:r>
              <a:rPr lang="en-CA" b="1" dirty="0" err="1" smtClean="0"/>
              <a:t>file_operations</a:t>
            </a:r>
            <a:endParaRPr lang="en-CA" b="1" dirty="0" smtClean="0"/>
          </a:p>
          <a:p>
            <a:r>
              <a:rPr lang="en-CA" dirty="0" smtClean="0"/>
              <a:t>Hooking kernel symbols by patching their code</a:t>
            </a:r>
          </a:p>
          <a:p>
            <a:r>
              <a:rPr lang="en-CA" dirty="0">
                <a:hlinkClick r:id="rId3"/>
              </a:rPr>
              <a:t>https://</a:t>
            </a:r>
            <a:r>
              <a:rPr lang="en-CA" dirty="0" smtClean="0">
                <a:hlinkClick r:id="rId3"/>
              </a:rPr>
              <a:t>www.youtube.com/watch?v=cp6WxDWYDpk</a:t>
            </a:r>
            <a:endParaRPr lang="en-CA" dirty="0" smtClean="0"/>
          </a:p>
          <a:p>
            <a:endParaRPr lang="en-CA"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72302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Hooking System calls</a:t>
            </a:r>
            <a:endParaRPr lang="en-CA" dirty="0"/>
          </a:p>
        </p:txBody>
      </p:sp>
      <p:sp>
        <p:nvSpPr>
          <p:cNvPr id="3" name="Content Placeholder 2"/>
          <p:cNvSpPr>
            <a:spLocks noGrp="1"/>
          </p:cNvSpPr>
          <p:nvPr>
            <p:ph idx="1"/>
          </p:nvPr>
        </p:nvSpPr>
        <p:spPr/>
        <p:txBody>
          <a:bodyPr>
            <a:normAutofit/>
          </a:bodyPr>
          <a:lstStyle/>
          <a:p>
            <a:r>
              <a:rPr lang="en-CA" dirty="0" smtClean="0"/>
              <a:t>In order to intercept the execution of a system call, a rootkit can:</a:t>
            </a:r>
          </a:p>
          <a:p>
            <a:pPr lvl="1"/>
            <a:r>
              <a:rPr lang="en-CA" b="1" dirty="0" err="1" smtClean="0"/>
              <a:t>Syscall</a:t>
            </a:r>
            <a:r>
              <a:rPr lang="en-CA" b="1" dirty="0" smtClean="0"/>
              <a:t> hooking </a:t>
            </a:r>
            <a:r>
              <a:rPr lang="en-CA" dirty="0" smtClean="0"/>
              <a:t>-Modify </a:t>
            </a:r>
            <a:r>
              <a:rPr lang="en-CA" dirty="0"/>
              <a:t>the original table call so that every call points towards other locations where the modified functions have been </a:t>
            </a:r>
            <a:r>
              <a:rPr lang="en-CA" dirty="0" smtClean="0"/>
              <a:t>disposed.</a:t>
            </a:r>
            <a:endParaRPr lang="en-CA" b="1" dirty="0"/>
          </a:p>
          <a:p>
            <a:pPr lvl="1"/>
            <a:r>
              <a:rPr lang="en-CA" b="1" dirty="0" smtClean="0"/>
              <a:t>Interrupt hooking </a:t>
            </a:r>
            <a:r>
              <a:rPr lang="en-CA" dirty="0" smtClean="0"/>
              <a:t>- Manipulate </a:t>
            </a:r>
            <a:r>
              <a:rPr lang="en-CA" dirty="0"/>
              <a:t>the interrupt descriptor table (IDT), specifically the one corresponding to the </a:t>
            </a:r>
            <a:r>
              <a:rPr lang="en-CA" dirty="0" err="1"/>
              <a:t>syscall</a:t>
            </a:r>
            <a:r>
              <a:rPr lang="en-CA" dirty="0"/>
              <a:t> (0x80) to lead to a modified </a:t>
            </a:r>
            <a:r>
              <a:rPr lang="en-CA" dirty="0" err="1" smtClean="0"/>
              <a:t>sys_call_table</a:t>
            </a:r>
            <a:endParaRPr lang="en-CA" dirty="0" smtClean="0"/>
          </a:p>
          <a:p>
            <a:pPr lvl="1"/>
            <a:r>
              <a:rPr lang="en-CA" dirty="0">
                <a:hlinkClick r:id="rId2"/>
              </a:rPr>
              <a:t>https://</a:t>
            </a:r>
            <a:r>
              <a:rPr lang="en-CA" dirty="0" smtClean="0">
                <a:hlinkClick r:id="rId2"/>
              </a:rPr>
              <a:t>github.com/milabs/khook/blob/master/README.md</a:t>
            </a:r>
            <a:endParaRPr lang="en-CA" dirty="0" smtClean="0"/>
          </a:p>
          <a:p>
            <a:pPr lvl="1"/>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37331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Rootkit</a:t>
            </a:r>
            <a:endParaRPr lang="en-CA" dirty="0"/>
          </a:p>
        </p:txBody>
      </p:sp>
      <p:sp>
        <p:nvSpPr>
          <p:cNvPr id="3" name="Content Placeholder 2"/>
          <p:cNvSpPr>
            <a:spLocks noGrp="1"/>
          </p:cNvSpPr>
          <p:nvPr>
            <p:ph idx="1"/>
          </p:nvPr>
        </p:nvSpPr>
        <p:spPr/>
        <p:txBody>
          <a:bodyPr>
            <a:normAutofit fontScale="40000" lnSpcReduction="20000"/>
          </a:bodyPr>
          <a:lstStyle/>
          <a:p>
            <a:r>
              <a:rPr lang="en-CA" sz="9600" dirty="0">
                <a:latin typeface="Arial" panose="020B0604020202020204" pitchFamily="34" charset="0"/>
                <a:cs typeface="Arial" panose="020B0604020202020204" pitchFamily="34" charset="0"/>
              </a:rPr>
              <a:t>Once the rootkit is installed it can hide processes, network connections,  files, services, modules, drivers, overwrite system call functions, open a backdoor</a:t>
            </a:r>
          </a:p>
          <a:p>
            <a:r>
              <a:rPr lang="en-CA" sz="9600" dirty="0">
                <a:latin typeface="Arial" panose="020B0604020202020204" pitchFamily="34" charset="0"/>
                <a:cs typeface="Arial" panose="020B0604020202020204" pitchFamily="34" charset="0"/>
              </a:rPr>
              <a:t>It may incorporate other functions such as backdoor to allow permanent access to the system or key-logger to intercept or record strokes on the keyboard</a:t>
            </a:r>
          </a:p>
          <a:p>
            <a:endParaRPr lang="en-CA" b="1" dirty="0">
              <a:latin typeface="Arial" panose="020B0604020202020204" pitchFamily="34" charset="0"/>
              <a:cs typeface="Arial" panose="020B0604020202020204" pitchFamily="34" charset="0"/>
            </a:endParaRP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675267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Call Hooking</a:t>
            </a:r>
            <a:endParaRPr lang="en-CA" dirty="0"/>
          </a:p>
        </p:txBody>
      </p:sp>
      <p:sp>
        <p:nvSpPr>
          <p:cNvPr id="3" name="Content Placeholder 2"/>
          <p:cNvSpPr>
            <a:spLocks noGrp="1"/>
          </p:cNvSpPr>
          <p:nvPr>
            <p:ph idx="1"/>
          </p:nvPr>
        </p:nvSpPr>
        <p:spPr>
          <a:xfrm>
            <a:off x="838200" y="1825625"/>
            <a:ext cx="5730240" cy="4351338"/>
          </a:xfrm>
        </p:spPr>
        <p:txBody>
          <a:bodyPr/>
          <a:lstStyle/>
          <a:p>
            <a:r>
              <a:rPr lang="en-CA" dirty="0" smtClean="0"/>
              <a:t>Recall system call = API used by apps to request services from the OS</a:t>
            </a:r>
          </a:p>
          <a:p>
            <a:pPr lvl="1"/>
            <a:r>
              <a:rPr lang="en-CA" dirty="0" smtClean="0"/>
              <a:t>Entry point to the kernel!</a:t>
            </a:r>
          </a:p>
          <a:p>
            <a:pPr lvl="1"/>
            <a:r>
              <a:rPr lang="en-CA" dirty="0" smtClean="0"/>
              <a:t>Can alter data kernel returns to user space by redirecting calls in the system call table (stores all addresses of system call service routines)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1026" name="Picture 2" descr="http://2we26u4fam7n16rz3a44uhbe1bq2.wpengine.netdna-cdn.com/wp-content/uploads/071515_1220_RootkitsUs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440" y="1433513"/>
            <a:ext cx="49149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623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calls in latest kernels</a:t>
            </a:r>
            <a:endParaRPr lang="en-CA" dirty="0"/>
          </a:p>
        </p:txBody>
      </p:sp>
      <p:sp>
        <p:nvSpPr>
          <p:cNvPr id="3" name="Content Placeholder 2"/>
          <p:cNvSpPr>
            <a:spLocks noGrp="1"/>
          </p:cNvSpPr>
          <p:nvPr>
            <p:ph idx="1"/>
          </p:nvPr>
        </p:nvSpPr>
        <p:spPr/>
        <p:txBody>
          <a:bodyPr/>
          <a:lstStyle/>
          <a:p>
            <a:r>
              <a:rPr lang="en-CA" dirty="0" smtClean="0"/>
              <a:t>On </a:t>
            </a:r>
            <a:r>
              <a:rPr lang="en-CA" dirty="0"/>
              <a:t>64-bit x86, it will be a hard requirement from </a:t>
            </a:r>
            <a:r>
              <a:rPr lang="en-CA" dirty="0" smtClean="0"/>
              <a:t>v4.17 onwards </a:t>
            </a:r>
            <a:r>
              <a:rPr lang="en-CA" dirty="0"/>
              <a:t>to not call system call functions in the kernel</a:t>
            </a:r>
            <a:r>
              <a:rPr lang="en-CA" dirty="0" smtClean="0"/>
              <a:t>.</a:t>
            </a:r>
          </a:p>
          <a:p>
            <a:r>
              <a:rPr lang="en-CA" dirty="0" smtClean="0"/>
              <a:t> </a:t>
            </a:r>
            <a:r>
              <a:rPr lang="en-CA" dirty="0"/>
              <a:t>It uses a different calling convention for system calls where </a:t>
            </a:r>
            <a:r>
              <a:rPr lang="en-CA" dirty="0" err="1">
                <a:solidFill>
                  <a:srgbClr val="FF0000"/>
                </a:solidFill>
              </a:rPr>
              <a:t>struct</a:t>
            </a:r>
            <a:r>
              <a:rPr lang="en-CA" dirty="0">
                <a:solidFill>
                  <a:srgbClr val="FF0000"/>
                </a:solidFill>
              </a:rPr>
              <a:t> </a:t>
            </a:r>
            <a:r>
              <a:rPr lang="en-CA" dirty="0" err="1">
                <a:solidFill>
                  <a:srgbClr val="FF0000"/>
                </a:solidFill>
              </a:rPr>
              <a:t>pt_regs</a:t>
            </a:r>
            <a:r>
              <a:rPr lang="en-CA" dirty="0">
                <a:solidFill>
                  <a:srgbClr val="FF0000"/>
                </a:solidFill>
              </a:rPr>
              <a:t> </a:t>
            </a:r>
            <a:r>
              <a:rPr lang="en-CA" dirty="0"/>
              <a:t>is decoded on-the-fly in a </a:t>
            </a:r>
            <a:r>
              <a:rPr lang="en-CA" dirty="0" err="1"/>
              <a:t>syscall</a:t>
            </a:r>
            <a:r>
              <a:rPr lang="en-CA" dirty="0"/>
              <a:t> wrapper which then hands processing over to the actual </a:t>
            </a:r>
            <a:r>
              <a:rPr lang="en-CA" dirty="0" err="1"/>
              <a:t>syscall</a:t>
            </a:r>
            <a:r>
              <a:rPr lang="en-CA" dirty="0"/>
              <a:t> function. </a:t>
            </a:r>
            <a:endParaRPr lang="en-CA" dirty="0" smtClean="0"/>
          </a:p>
          <a:p>
            <a:r>
              <a:rPr lang="en-CA" dirty="0" smtClean="0"/>
              <a:t>This </a:t>
            </a:r>
            <a:r>
              <a:rPr lang="en-CA" dirty="0"/>
              <a:t>means that only those parameters which are actually needed for a specific </a:t>
            </a:r>
            <a:r>
              <a:rPr lang="en-CA" dirty="0" err="1"/>
              <a:t>syscall</a:t>
            </a:r>
            <a:r>
              <a:rPr lang="en-CA" dirty="0"/>
              <a:t> are passed on during </a:t>
            </a:r>
            <a:r>
              <a:rPr lang="en-CA" dirty="0" err="1">
                <a:solidFill>
                  <a:srgbClr val="FF0000"/>
                </a:solidFill>
              </a:rPr>
              <a:t>syscall</a:t>
            </a:r>
            <a:r>
              <a:rPr lang="en-CA" dirty="0">
                <a:solidFill>
                  <a:srgbClr val="FF0000"/>
                </a:solidFill>
              </a:rPr>
              <a:t> entry</a:t>
            </a:r>
            <a:r>
              <a:rPr lang="en-CA" dirty="0"/>
              <a:t>, instead of filling in six CPU registers with random user space content all the </a:t>
            </a:r>
            <a:r>
              <a:rPr lang="en-CA" dirty="0" smtClean="0"/>
              <a:t>time.</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383406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smtClean="0"/>
              <a:t>Hooking System Calls - Steps</a:t>
            </a:r>
            <a:r>
              <a:rPr lang="en-CA" b="1" dirty="0"/>
              <a:t/>
            </a:r>
            <a:br>
              <a:rPr lang="en-CA" b="1" dirty="0"/>
            </a:br>
            <a:endParaRPr lang="en-CA" dirty="0"/>
          </a:p>
        </p:txBody>
      </p:sp>
      <p:sp>
        <p:nvSpPr>
          <p:cNvPr id="3" name="Content Placeholder 2"/>
          <p:cNvSpPr>
            <a:spLocks noGrp="1"/>
          </p:cNvSpPr>
          <p:nvPr>
            <p:ph idx="1"/>
          </p:nvPr>
        </p:nvSpPr>
        <p:spPr>
          <a:xfrm>
            <a:off x="838200" y="1183599"/>
            <a:ext cx="10515600" cy="4351338"/>
          </a:xfrm>
        </p:spPr>
        <p:txBody>
          <a:bodyPr>
            <a:noAutofit/>
          </a:bodyPr>
          <a:lstStyle/>
          <a:p>
            <a:r>
              <a:rPr lang="en-CA" sz="2400" dirty="0"/>
              <a:t>The most common technique is </a:t>
            </a:r>
            <a:r>
              <a:rPr lang="en-CA" sz="2400" b="1" dirty="0" smtClean="0">
                <a:solidFill>
                  <a:srgbClr val="FF0000"/>
                </a:solidFill>
              </a:rPr>
              <a:t>Hooking System calls. </a:t>
            </a:r>
            <a:r>
              <a:rPr lang="en-CA" sz="2400" dirty="0" smtClean="0"/>
              <a:t>The kernel module must perform the follow:</a:t>
            </a:r>
          </a:p>
          <a:p>
            <a:pPr marL="914400" lvl="1" indent="-457200">
              <a:buFont typeface="+mj-lt"/>
              <a:buAutoNum type="arabicPeriod"/>
            </a:pPr>
            <a:r>
              <a:rPr lang="en-CA" dirty="0" smtClean="0"/>
              <a:t>Find </a:t>
            </a:r>
            <a:r>
              <a:rPr lang="en-CA" dirty="0"/>
              <a:t>the </a:t>
            </a:r>
            <a:r>
              <a:rPr lang="en-CA" dirty="0">
                <a:solidFill>
                  <a:srgbClr val="FF0000"/>
                </a:solidFill>
              </a:rPr>
              <a:t>system call table </a:t>
            </a:r>
            <a:r>
              <a:rPr lang="en-CA" b="1" dirty="0">
                <a:solidFill>
                  <a:srgbClr val="FF0000"/>
                </a:solidFill>
              </a:rPr>
              <a:t>address</a:t>
            </a:r>
            <a:r>
              <a:rPr lang="en-CA" dirty="0"/>
              <a:t> (</a:t>
            </a:r>
            <a:r>
              <a:rPr lang="en-CA" dirty="0" err="1" smtClean="0"/>
              <a:t>sys_call_table</a:t>
            </a:r>
            <a:r>
              <a:rPr lang="en-CA" dirty="0" smtClean="0"/>
              <a:t>).</a:t>
            </a:r>
            <a:endParaRPr lang="en-CA" dirty="0"/>
          </a:p>
          <a:p>
            <a:pPr marL="914400" lvl="1" indent="-457200">
              <a:buFont typeface="+mj-lt"/>
              <a:buAutoNum type="arabicPeriod"/>
            </a:pPr>
            <a:r>
              <a:rPr lang="en-CA" dirty="0" smtClean="0"/>
              <a:t>Enable </a:t>
            </a:r>
            <a:r>
              <a:rPr lang="en-CA" dirty="0"/>
              <a:t>the </a:t>
            </a:r>
            <a:r>
              <a:rPr lang="en-CA" dirty="0">
                <a:solidFill>
                  <a:srgbClr val="FF0000"/>
                </a:solidFill>
              </a:rPr>
              <a:t>writing of the memory </a:t>
            </a:r>
            <a:r>
              <a:rPr lang="en-CA" dirty="0" smtClean="0">
                <a:solidFill>
                  <a:srgbClr val="FF0000"/>
                </a:solidFill>
              </a:rPr>
              <a:t>area</a:t>
            </a:r>
            <a:r>
              <a:rPr lang="en-CA" dirty="0" smtClean="0"/>
              <a:t> </a:t>
            </a:r>
            <a:r>
              <a:rPr lang="en-CA" dirty="0"/>
              <a:t>where the call table is located, since it is set to read-only mode.</a:t>
            </a:r>
          </a:p>
          <a:p>
            <a:pPr marL="914400" lvl="1" indent="-457200">
              <a:buFont typeface="+mj-lt"/>
              <a:buAutoNum type="arabicPeriod"/>
            </a:pPr>
            <a:r>
              <a:rPr lang="en-CA" dirty="0" smtClean="0"/>
              <a:t>Modify </a:t>
            </a:r>
            <a:r>
              <a:rPr lang="en-CA" dirty="0"/>
              <a:t>the corresponding entries in the call </a:t>
            </a:r>
            <a:r>
              <a:rPr lang="en-CA" dirty="0" smtClean="0"/>
              <a:t>table</a:t>
            </a:r>
            <a:r>
              <a:rPr lang="en-CA" dirty="0"/>
              <a:t> </a:t>
            </a:r>
            <a:r>
              <a:rPr lang="en-CA" dirty="0" smtClean="0"/>
              <a:t>to point </a:t>
            </a:r>
            <a:r>
              <a:rPr lang="en-CA" dirty="0"/>
              <a:t>out the malicious functions.</a:t>
            </a:r>
          </a:p>
          <a:p>
            <a:pPr marL="914400" lvl="1" indent="-457200">
              <a:buFont typeface="+mj-lt"/>
              <a:buAutoNum type="arabicPeriod"/>
            </a:pPr>
            <a:r>
              <a:rPr lang="en-CA" dirty="0" smtClean="0"/>
              <a:t>Define </a:t>
            </a:r>
            <a:r>
              <a:rPr lang="en-CA" dirty="0"/>
              <a:t>the tasks that the functions have to perform to achieve the objective.</a:t>
            </a:r>
          </a:p>
          <a:p>
            <a:pPr marL="914400" lvl="1" indent="-457200">
              <a:buFont typeface="+mj-lt"/>
              <a:buAutoNum type="arabicPeriod"/>
            </a:pPr>
            <a:r>
              <a:rPr lang="en-CA" dirty="0" smtClean="0"/>
              <a:t>Hide module in </a:t>
            </a:r>
            <a:r>
              <a:rPr lang="en-CA" dirty="0"/>
              <a:t>/proc/modules, /sys/module or on the list provided by </a:t>
            </a:r>
            <a:r>
              <a:rPr lang="en-CA" dirty="0" err="1" smtClean="0">
                <a:solidFill>
                  <a:srgbClr val="FF0000"/>
                </a:solidFill>
              </a:rPr>
              <a:t>lsmod</a:t>
            </a:r>
            <a:r>
              <a:rPr lang="en-CA" dirty="0" smtClean="0"/>
              <a:t>.</a:t>
            </a:r>
            <a:endParaRPr lang="en-CA" dirty="0"/>
          </a:p>
          <a:p>
            <a:endParaRPr lang="en-CA" sz="24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644648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 </a:t>
            </a:r>
            <a:r>
              <a:rPr lang="en-CA" dirty="0" err="1" smtClean="0"/>
              <a:t>sys_call_table</a:t>
            </a:r>
            <a:r>
              <a:rPr lang="en-CA" dirty="0" smtClean="0"/>
              <a:t> address</a:t>
            </a:r>
            <a:endParaRPr lang="en-CA" dirty="0"/>
          </a:p>
        </p:txBody>
      </p:sp>
      <p:sp>
        <p:nvSpPr>
          <p:cNvPr id="3" name="Content Placeholder 2"/>
          <p:cNvSpPr>
            <a:spLocks noGrp="1"/>
          </p:cNvSpPr>
          <p:nvPr>
            <p:ph idx="1"/>
          </p:nvPr>
        </p:nvSpPr>
        <p:spPr>
          <a:xfrm>
            <a:off x="838200" y="1533795"/>
            <a:ext cx="10515600" cy="4351338"/>
          </a:xfrm>
        </p:spPr>
        <p:txBody>
          <a:bodyPr>
            <a:normAutofit/>
          </a:bodyPr>
          <a:lstStyle/>
          <a:p>
            <a:r>
              <a:rPr lang="en-CA" sz="2400" dirty="0"/>
              <a:t>There are different ways to find </a:t>
            </a:r>
            <a:r>
              <a:rPr lang="en-CA" sz="2400" dirty="0" err="1"/>
              <a:t>sys_call_table</a:t>
            </a:r>
            <a:r>
              <a:rPr lang="en-CA" sz="2400" dirty="0"/>
              <a:t> </a:t>
            </a:r>
            <a:r>
              <a:rPr lang="en-CA" sz="2400" dirty="0" smtClean="0"/>
              <a:t>address:</a:t>
            </a:r>
            <a:endParaRPr lang="en-CA" sz="2400" dirty="0"/>
          </a:p>
          <a:p>
            <a:pPr lvl="1"/>
            <a:r>
              <a:rPr lang="en-CA" dirty="0" smtClean="0"/>
              <a:t>Export </a:t>
            </a:r>
            <a:r>
              <a:rPr lang="en-CA" dirty="0" err="1" smtClean="0">
                <a:solidFill>
                  <a:srgbClr val="FF0000"/>
                </a:solidFill>
              </a:rPr>
              <a:t>sys_call_table</a:t>
            </a:r>
            <a:r>
              <a:rPr lang="en-CA" dirty="0" smtClean="0"/>
              <a:t> </a:t>
            </a:r>
            <a:r>
              <a:rPr lang="en-CA" b="1" dirty="0" smtClean="0"/>
              <a:t>symbol</a:t>
            </a:r>
            <a:r>
              <a:rPr lang="en-CA" dirty="0" smtClean="0"/>
              <a:t>. </a:t>
            </a:r>
            <a:r>
              <a:rPr lang="en-CA" dirty="0"/>
              <a:t>This is not </a:t>
            </a:r>
            <a:r>
              <a:rPr lang="en-CA" dirty="0" smtClean="0"/>
              <a:t>possible in latest kernels because since kernel 2.6.x</a:t>
            </a:r>
            <a:r>
              <a:rPr lang="en-CA" dirty="0"/>
              <a:t>, the </a:t>
            </a:r>
            <a:r>
              <a:rPr lang="en-CA" dirty="0" err="1">
                <a:solidFill>
                  <a:srgbClr val="FF0000"/>
                </a:solidFill>
              </a:rPr>
              <a:t>sys_call_table</a:t>
            </a:r>
            <a:r>
              <a:rPr lang="en-CA" dirty="0">
                <a:solidFill>
                  <a:srgbClr val="FF0000"/>
                </a:solidFill>
              </a:rPr>
              <a:t> </a:t>
            </a:r>
            <a:r>
              <a:rPr lang="en-CA" dirty="0"/>
              <a:t>symbol is no longer exported This was used as a mechanism to prevent rootkits at the time. </a:t>
            </a:r>
            <a:endParaRPr lang="en-CA" dirty="0" smtClean="0"/>
          </a:p>
          <a:p>
            <a:pPr lvl="1"/>
            <a:r>
              <a:rPr lang="en-CA" dirty="0" smtClean="0"/>
              <a:t>Use </a:t>
            </a:r>
            <a:r>
              <a:rPr lang="en-CA" b="1" dirty="0">
                <a:solidFill>
                  <a:srgbClr val="FF0000"/>
                </a:solidFill>
              </a:rPr>
              <a:t>grep </a:t>
            </a:r>
            <a:r>
              <a:rPr lang="en-CA" b="1" dirty="0" err="1">
                <a:solidFill>
                  <a:srgbClr val="FF0000"/>
                </a:solidFill>
              </a:rPr>
              <a:t>sys_call_table</a:t>
            </a:r>
            <a:r>
              <a:rPr lang="en-CA" b="1" dirty="0">
                <a:solidFill>
                  <a:srgbClr val="FF0000"/>
                </a:solidFill>
              </a:rPr>
              <a:t> /boot/System.map-`</a:t>
            </a:r>
            <a:r>
              <a:rPr lang="en-CA" b="1" dirty="0" err="1">
                <a:solidFill>
                  <a:srgbClr val="FF0000"/>
                </a:solidFill>
              </a:rPr>
              <a:t>uname</a:t>
            </a:r>
            <a:r>
              <a:rPr lang="en-CA" b="1" dirty="0">
                <a:solidFill>
                  <a:srgbClr val="FF0000"/>
                </a:solidFill>
              </a:rPr>
              <a:t> -r`</a:t>
            </a:r>
          </a:p>
          <a:p>
            <a:pPr marL="457200" lvl="1" indent="0">
              <a:buNone/>
            </a:pPr>
            <a:r>
              <a:rPr lang="en-CA" dirty="0" smtClean="0"/>
              <a:t>  In the latest kernels we have problem with KASLR and </a:t>
            </a:r>
          </a:p>
          <a:p>
            <a:pPr marL="457200" lvl="1" indent="0">
              <a:buNone/>
            </a:pPr>
            <a:r>
              <a:rPr lang="en-CA" dirty="0"/>
              <a:t> </a:t>
            </a:r>
            <a:r>
              <a:rPr lang="en-CA" dirty="0" smtClean="0"/>
              <a:t> attackers try to get the address from </a:t>
            </a:r>
            <a:r>
              <a:rPr lang="en-CA" b="1" dirty="0" smtClean="0">
                <a:solidFill>
                  <a:srgbClr val="FF0000"/>
                </a:solidFill>
              </a:rPr>
              <a:t>/boot/</a:t>
            </a:r>
            <a:r>
              <a:rPr lang="en-CA" b="1" dirty="0" err="1" smtClean="0">
                <a:solidFill>
                  <a:srgbClr val="FF0000"/>
                </a:solidFill>
              </a:rPr>
              <a:t>System.map</a:t>
            </a:r>
            <a:r>
              <a:rPr lang="en-CA" b="1" dirty="0" smtClean="0">
                <a:solidFill>
                  <a:srgbClr val="FF0000"/>
                </a:solidFill>
              </a:rPr>
              <a:t> </a:t>
            </a:r>
          </a:p>
          <a:p>
            <a:pPr marL="457200" lvl="1" indent="0">
              <a:buNone/>
            </a:pPr>
            <a:r>
              <a:rPr lang="en-CA" b="1" dirty="0">
                <a:solidFill>
                  <a:srgbClr val="FF0000"/>
                </a:solidFill>
              </a:rPr>
              <a:t> </a:t>
            </a:r>
            <a:r>
              <a:rPr lang="en-CA" b="1" dirty="0" smtClean="0">
                <a:solidFill>
                  <a:srgbClr val="FF0000"/>
                </a:solidFill>
              </a:rPr>
              <a:t> </a:t>
            </a:r>
            <a:r>
              <a:rPr lang="en-CA" dirty="0" smtClean="0"/>
              <a:t>file which contains symbols absolute addresses.</a:t>
            </a:r>
          </a:p>
          <a:p>
            <a:pPr marL="457200" lvl="1" indent="0">
              <a:buNone/>
            </a:pPr>
            <a:r>
              <a:rPr lang="en-CA" sz="2200" dirty="0" smtClean="0"/>
              <a:t>   </a:t>
            </a:r>
            <a:endParaRPr lang="en-CA" sz="2200" b="1" dirty="0">
              <a:solidFill>
                <a:srgbClr val="FF0000"/>
              </a:solidFill>
            </a:endParaRP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292546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 </a:t>
            </a:r>
            <a:r>
              <a:rPr lang="en-CA" dirty="0" err="1"/>
              <a:t>sys_call_table</a:t>
            </a:r>
            <a:r>
              <a:rPr lang="en-CA" dirty="0"/>
              <a:t> address</a:t>
            </a:r>
          </a:p>
        </p:txBody>
      </p:sp>
      <p:sp>
        <p:nvSpPr>
          <p:cNvPr id="3" name="Content Placeholder 2"/>
          <p:cNvSpPr>
            <a:spLocks noGrp="1"/>
          </p:cNvSpPr>
          <p:nvPr>
            <p:ph idx="1"/>
          </p:nvPr>
        </p:nvSpPr>
        <p:spPr/>
        <p:txBody>
          <a:bodyPr>
            <a:normAutofit/>
          </a:bodyPr>
          <a:lstStyle/>
          <a:p>
            <a:r>
              <a:rPr lang="en-CA" sz="2400" dirty="0" smtClean="0"/>
              <a:t>The problem is </a:t>
            </a:r>
            <a:r>
              <a:rPr lang="en-CA" sz="2400" dirty="0" err="1" smtClean="0"/>
              <a:t>System.map</a:t>
            </a:r>
            <a:r>
              <a:rPr lang="en-CA" sz="2400" dirty="0" smtClean="0"/>
              <a:t> </a:t>
            </a:r>
            <a:r>
              <a:rPr lang="en-CA" sz="2400" dirty="0"/>
              <a:t>file doesn’t accurately represent the kernel address space. Instead, KASLR shifts the kernel’s address space listed in </a:t>
            </a:r>
            <a:r>
              <a:rPr lang="en-CA" sz="2400" b="1" dirty="0" err="1"/>
              <a:t>System.map</a:t>
            </a:r>
            <a:r>
              <a:rPr lang="en-CA" sz="2400" dirty="0"/>
              <a:t> by a random constant. This has been the case since it was turned on by default in Linux 4.12</a:t>
            </a:r>
            <a:r>
              <a:rPr lang="en-CA" sz="2400" dirty="0" smtClean="0"/>
              <a:t>.</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6" name="Picture 5"/>
          <p:cNvPicPr>
            <a:picLocks noChangeAspect="1"/>
          </p:cNvPicPr>
          <p:nvPr/>
        </p:nvPicPr>
        <p:blipFill>
          <a:blip r:embed="rId2"/>
          <a:stretch>
            <a:fillRect/>
          </a:stretch>
        </p:blipFill>
        <p:spPr>
          <a:xfrm>
            <a:off x="1106940" y="3333276"/>
            <a:ext cx="9865860" cy="2774773"/>
          </a:xfrm>
          <a:prstGeom prst="rect">
            <a:avLst/>
          </a:prstGeom>
        </p:spPr>
      </p:pic>
    </p:spTree>
    <p:extLst>
      <p:ext uri="{BB962C8B-B14F-4D97-AF65-F5344CB8AC3E}">
        <p14:creationId xmlns:p14="http://schemas.microsoft.com/office/powerpoint/2010/main" val="2931306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 </a:t>
            </a:r>
            <a:r>
              <a:rPr lang="en-CA" dirty="0" err="1"/>
              <a:t>sys_call_table</a:t>
            </a:r>
            <a:r>
              <a:rPr lang="en-CA" dirty="0"/>
              <a:t> address</a:t>
            </a:r>
          </a:p>
        </p:txBody>
      </p:sp>
      <p:sp>
        <p:nvSpPr>
          <p:cNvPr id="3" name="Content Placeholder 2"/>
          <p:cNvSpPr>
            <a:spLocks noGrp="1"/>
          </p:cNvSpPr>
          <p:nvPr>
            <p:ph idx="1"/>
          </p:nvPr>
        </p:nvSpPr>
        <p:spPr/>
        <p:txBody>
          <a:bodyPr/>
          <a:lstStyle/>
          <a:p>
            <a:r>
              <a:rPr lang="en-CA" dirty="0"/>
              <a:t>M</a:t>
            </a:r>
            <a:r>
              <a:rPr lang="en-CA" dirty="0" smtClean="0"/>
              <a:t>odern </a:t>
            </a:r>
            <a:r>
              <a:rPr lang="en-CA" dirty="0"/>
              <a:t>kernels are compiled with </a:t>
            </a:r>
            <a:r>
              <a:rPr lang="en-CA" b="1" dirty="0"/>
              <a:t>KALLSYMS_ALL</a:t>
            </a:r>
            <a:r>
              <a:rPr lang="en-CA" dirty="0"/>
              <a:t>, which means all symbol addresses are displayed regardless of them being exported or not. This allows an attacker to </a:t>
            </a:r>
            <a:r>
              <a:rPr lang="en-CA" dirty="0" smtClean="0"/>
              <a:t>simply:</a:t>
            </a:r>
          </a:p>
          <a:p>
            <a:pPr marL="0" indent="0">
              <a:buNone/>
            </a:pPr>
            <a:r>
              <a:rPr lang="en-CA" b="1" dirty="0">
                <a:solidFill>
                  <a:srgbClr val="FF0000"/>
                </a:solidFill>
              </a:rPr>
              <a:t> </a:t>
            </a:r>
            <a:r>
              <a:rPr lang="en-CA" b="1" dirty="0" smtClean="0">
                <a:solidFill>
                  <a:srgbClr val="FF0000"/>
                </a:solidFill>
              </a:rPr>
              <a:t> grep </a:t>
            </a:r>
            <a:r>
              <a:rPr lang="en-CA" b="1" dirty="0" err="1">
                <a:solidFill>
                  <a:srgbClr val="FF0000"/>
                </a:solidFill>
              </a:rPr>
              <a:t>sys_call_tab</a:t>
            </a:r>
            <a:r>
              <a:rPr lang="en-CA" b="1" dirty="0">
                <a:solidFill>
                  <a:srgbClr val="FF0000"/>
                </a:solidFill>
              </a:rPr>
              <a:t> /proc/</a:t>
            </a:r>
            <a:r>
              <a:rPr lang="en-CA" b="1" dirty="0" err="1">
                <a:solidFill>
                  <a:srgbClr val="FF0000"/>
                </a:solidFill>
              </a:rPr>
              <a:t>kallsyms</a:t>
            </a:r>
            <a:r>
              <a:rPr lang="en-CA" dirty="0"/>
              <a:t>. </a:t>
            </a:r>
            <a:endParaRPr lang="en-CA" dirty="0" smtClean="0"/>
          </a:p>
          <a:p>
            <a:pPr marL="0" indent="0">
              <a:buNone/>
            </a:pPr>
            <a:r>
              <a:rPr lang="en-CA" dirty="0"/>
              <a:t> </a:t>
            </a:r>
            <a:r>
              <a:rPr lang="en-CA" dirty="0" smtClean="0"/>
              <a:t> This works only if the kernels </a:t>
            </a:r>
            <a:r>
              <a:rPr lang="en-CA" dirty="0"/>
              <a:t>are compiled with </a:t>
            </a:r>
            <a:endParaRPr lang="en-CA" dirty="0" smtClean="0"/>
          </a:p>
          <a:p>
            <a:pPr marL="0" indent="0">
              <a:buNone/>
            </a:pPr>
            <a:r>
              <a:rPr lang="en-CA" dirty="0" smtClean="0"/>
              <a:t>  /proc/</a:t>
            </a:r>
            <a:r>
              <a:rPr lang="en-CA" dirty="0" err="1" smtClean="0"/>
              <a:t>kallsyms</a:t>
            </a:r>
            <a:r>
              <a:rPr lang="en-CA" dirty="0" smtClean="0"/>
              <a:t>.</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795668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 </a:t>
            </a:r>
            <a:r>
              <a:rPr lang="en-CA" dirty="0" err="1"/>
              <a:t>sys_call_table</a:t>
            </a:r>
            <a:r>
              <a:rPr lang="en-CA" dirty="0"/>
              <a:t> address</a:t>
            </a:r>
          </a:p>
        </p:txBody>
      </p:sp>
      <p:sp>
        <p:nvSpPr>
          <p:cNvPr id="3" name="Content Placeholder 2"/>
          <p:cNvSpPr>
            <a:spLocks noGrp="1"/>
          </p:cNvSpPr>
          <p:nvPr>
            <p:ph idx="1"/>
          </p:nvPr>
        </p:nvSpPr>
        <p:spPr/>
        <p:txBody>
          <a:bodyPr>
            <a:normAutofit/>
          </a:bodyPr>
          <a:lstStyle/>
          <a:p>
            <a:r>
              <a:rPr lang="en-CA" sz="2400" b="1" dirty="0" smtClean="0"/>
              <a:t>Parse</a:t>
            </a:r>
            <a:r>
              <a:rPr lang="en-CA" sz="2400" b="1" dirty="0" smtClean="0">
                <a:solidFill>
                  <a:srgbClr val="FF0000"/>
                </a:solidFill>
              </a:rPr>
              <a:t> /proc/</a:t>
            </a:r>
            <a:r>
              <a:rPr lang="en-CA" sz="2400" b="1" dirty="0" err="1" smtClean="0">
                <a:solidFill>
                  <a:srgbClr val="FF0000"/>
                </a:solidFill>
              </a:rPr>
              <a:t>kallsysms</a:t>
            </a:r>
            <a:r>
              <a:rPr lang="en-CA" sz="2400" b="1" dirty="0" smtClean="0">
                <a:solidFill>
                  <a:srgbClr val="FF0000"/>
                </a:solidFill>
              </a:rPr>
              <a:t>  </a:t>
            </a:r>
          </a:p>
          <a:p>
            <a:r>
              <a:rPr lang="en-CA" sz="2400" b="1" dirty="0" smtClean="0">
                <a:solidFill>
                  <a:srgbClr val="FF0000"/>
                </a:solidFill>
              </a:rPr>
              <a:t>Use </a:t>
            </a:r>
            <a:r>
              <a:rPr lang="en-CA" sz="2400" b="1" dirty="0" err="1" smtClean="0">
                <a:solidFill>
                  <a:srgbClr val="FF0000"/>
                </a:solidFill>
              </a:rPr>
              <a:t>kallsyms_lookup_name</a:t>
            </a:r>
            <a:r>
              <a:rPr lang="en-CA" sz="2400" dirty="0" smtClean="0"/>
              <a:t> </a:t>
            </a:r>
            <a:r>
              <a:rPr lang="en-CA" sz="2400" dirty="0"/>
              <a:t>function from </a:t>
            </a:r>
            <a:r>
              <a:rPr lang="en-CA" sz="2400" b="1" dirty="0" err="1">
                <a:solidFill>
                  <a:srgbClr val="FF0000"/>
                </a:solidFill>
              </a:rPr>
              <a:t>linux</a:t>
            </a:r>
            <a:r>
              <a:rPr lang="en-CA" sz="2400" b="1" dirty="0">
                <a:solidFill>
                  <a:srgbClr val="FF0000"/>
                </a:solidFill>
              </a:rPr>
              <a:t>/</a:t>
            </a:r>
            <a:r>
              <a:rPr lang="en-CA" sz="2400" b="1" dirty="0" err="1">
                <a:solidFill>
                  <a:srgbClr val="FF0000"/>
                </a:solidFill>
              </a:rPr>
              <a:t>kallsyms.h</a:t>
            </a:r>
            <a:r>
              <a:rPr lang="en-CA" sz="2400" dirty="0"/>
              <a:t>, this function allows you to look up a dynamic kernel space symbol by its name </a:t>
            </a:r>
            <a:r>
              <a:rPr lang="en-CA" sz="2400" dirty="0" smtClean="0"/>
              <a:t>on-the-fly</a:t>
            </a:r>
          </a:p>
          <a:p>
            <a:pPr marL="0" indent="0">
              <a:buNone/>
            </a:pPr>
            <a:r>
              <a:rPr lang="en-CA" dirty="0"/>
              <a:t>  </a:t>
            </a:r>
            <a:r>
              <a:rPr lang="en-CA" sz="1600" b="1" dirty="0"/>
              <a:t>SYS_CALL_TABLE = (unsigned long**)</a:t>
            </a:r>
            <a:r>
              <a:rPr lang="en-CA" sz="1600" b="1" dirty="0" err="1">
                <a:solidFill>
                  <a:schemeClr val="accent4"/>
                </a:solidFill>
              </a:rPr>
              <a:t>kallsyms_lookup_name</a:t>
            </a:r>
            <a:r>
              <a:rPr lang="en-CA" sz="1600" b="1" dirty="0"/>
              <a:t>("</a:t>
            </a:r>
            <a:r>
              <a:rPr lang="en-CA" sz="1600" b="1" dirty="0" err="1">
                <a:solidFill>
                  <a:srgbClr val="FF0000"/>
                </a:solidFill>
              </a:rPr>
              <a:t>sys_call_table</a:t>
            </a:r>
            <a:r>
              <a:rPr lang="en-CA" sz="1600" b="1" dirty="0"/>
              <a:t>");</a:t>
            </a:r>
          </a:p>
          <a:p>
            <a:pPr marL="0" indent="0">
              <a:buNone/>
            </a:pPr>
            <a:r>
              <a:rPr lang="en-CA" sz="2000" dirty="0" smtClean="0"/>
              <a:t>   </a:t>
            </a:r>
            <a:r>
              <a:rPr lang="en-CA" sz="2000" b="1" dirty="0" err="1" smtClean="0"/>
              <a:t>printk</a:t>
            </a:r>
            <a:r>
              <a:rPr lang="en-CA" sz="2000" b="1" dirty="0" smtClean="0"/>
              <a:t>(KERN_INFO </a:t>
            </a:r>
            <a:r>
              <a:rPr lang="en-CA" sz="2000" b="1" dirty="0"/>
              <a:t>"System call table at %p\n", SYS_CALL_TABLE);</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243364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Writing to a Read only Memory </a:t>
            </a:r>
            <a:r>
              <a:rPr lang="en-CA" dirty="0"/>
              <a:t>A</a:t>
            </a:r>
            <a:r>
              <a:rPr lang="en-CA" dirty="0" smtClean="0"/>
              <a:t>rea</a:t>
            </a:r>
            <a:endParaRPr lang="en-CA" dirty="0"/>
          </a:p>
        </p:txBody>
      </p:sp>
      <p:sp>
        <p:nvSpPr>
          <p:cNvPr id="3" name="Content Placeholder 2"/>
          <p:cNvSpPr>
            <a:spLocks noGrp="1"/>
          </p:cNvSpPr>
          <p:nvPr>
            <p:ph idx="1"/>
          </p:nvPr>
        </p:nvSpPr>
        <p:spPr/>
        <p:txBody>
          <a:bodyPr>
            <a:normAutofit/>
          </a:bodyPr>
          <a:lstStyle/>
          <a:p>
            <a:r>
              <a:rPr lang="en-CA" sz="2400" dirty="0" smtClean="0"/>
              <a:t>There are different approaches to write to read only memory area:</a:t>
            </a:r>
          </a:p>
          <a:p>
            <a:pPr lvl="1"/>
            <a:r>
              <a:rPr lang="en-CA" dirty="0" smtClean="0"/>
              <a:t>Create a writable mapping using </a:t>
            </a:r>
            <a:r>
              <a:rPr lang="en-CA" dirty="0" err="1" smtClean="0"/>
              <a:t>vmap</a:t>
            </a:r>
            <a:r>
              <a:rPr lang="en-CA" dirty="0" smtClean="0"/>
              <a:t>. For each page in region translate its virtual address to </a:t>
            </a:r>
            <a:r>
              <a:rPr lang="en-CA" dirty="0" err="1" smtClean="0"/>
              <a:t>struct</a:t>
            </a:r>
            <a:r>
              <a:rPr lang="en-CA" dirty="0" smtClean="0"/>
              <a:t> page. Use </a:t>
            </a:r>
            <a:r>
              <a:rPr lang="en-CA" dirty="0" err="1" smtClean="0"/>
              <a:t>virt_to_page</a:t>
            </a:r>
            <a:r>
              <a:rPr lang="en-CA" dirty="0" smtClean="0"/>
              <a:t>() for kernel and </a:t>
            </a:r>
            <a:r>
              <a:rPr lang="en-CA" dirty="0" err="1" smtClean="0"/>
              <a:t>vmalloc_to_page</a:t>
            </a:r>
            <a:r>
              <a:rPr lang="en-CA" dirty="0" smtClean="0"/>
              <a:t>() for modules</a:t>
            </a:r>
          </a:p>
          <a:p>
            <a:pPr lvl="1"/>
            <a:r>
              <a:rPr lang="en-CA" dirty="0" smtClean="0"/>
              <a:t>The easiest approach is to use </a:t>
            </a:r>
            <a:r>
              <a:rPr lang="en-CA" b="1" dirty="0" smtClean="0">
                <a:solidFill>
                  <a:srgbClr val="FF0000"/>
                </a:solidFill>
              </a:rPr>
              <a:t>CR0 Control Register </a:t>
            </a:r>
            <a:r>
              <a:rPr lang="en-CA" dirty="0" smtClean="0"/>
              <a:t>to control properties of x86 CPU</a:t>
            </a:r>
            <a:r>
              <a:rPr lang="en-CA" dirty="0"/>
              <a:t>. CR0’s 16th bit is write </a:t>
            </a:r>
            <a:r>
              <a:rPr lang="en-CA" dirty="0" smtClean="0"/>
              <a:t>protection. Turn ON and OFF to enable or disable memory write protection</a:t>
            </a:r>
          </a:p>
          <a:p>
            <a:pPr lvl="1"/>
            <a:r>
              <a:rPr lang="en-CA" sz="2400" dirty="0" smtClean="0">
                <a:hlinkClick r:id="rId2"/>
              </a:rPr>
              <a:t>https://en.wikipedia.org/wiki/Control_register#CR0</a:t>
            </a:r>
            <a:endParaRPr lang="en-CA" dirty="0" smtClean="0"/>
          </a:p>
          <a:p>
            <a:pPr marL="914400" lvl="2"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385855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Writing to a Read only Memory Area</a:t>
            </a:r>
          </a:p>
        </p:txBody>
      </p:sp>
      <p:sp>
        <p:nvSpPr>
          <p:cNvPr id="3" name="Content Placeholder 2"/>
          <p:cNvSpPr>
            <a:spLocks noGrp="1"/>
          </p:cNvSpPr>
          <p:nvPr>
            <p:ph idx="1"/>
          </p:nvPr>
        </p:nvSpPr>
        <p:spPr/>
        <p:txBody>
          <a:bodyPr/>
          <a:lstStyle/>
          <a:p>
            <a:pPr lvl="1"/>
            <a:r>
              <a:rPr lang="en-CA" dirty="0"/>
              <a:t>There are two macros defined in </a:t>
            </a:r>
            <a:r>
              <a:rPr lang="en-CA" dirty="0" err="1"/>
              <a:t>asm</a:t>
            </a:r>
            <a:r>
              <a:rPr lang="en-CA" dirty="0"/>
              <a:t>/</a:t>
            </a:r>
            <a:r>
              <a:rPr lang="en-CA" dirty="0" err="1"/>
              <a:t>paravirt.h</a:t>
            </a:r>
            <a:r>
              <a:rPr lang="en-CA" dirty="0"/>
              <a:t> that </a:t>
            </a:r>
            <a:r>
              <a:rPr lang="en-CA" dirty="0" smtClean="0"/>
              <a:t>can be implemented to modify bit 16</a:t>
            </a:r>
            <a:r>
              <a:rPr lang="en-CA" baseline="30000" dirty="0" smtClean="0"/>
              <a:t>th</a:t>
            </a:r>
            <a:r>
              <a:rPr lang="en-CA" dirty="0" smtClean="0"/>
              <a:t> as follows:</a:t>
            </a:r>
            <a:endParaRPr lang="en-CA" dirty="0"/>
          </a:p>
          <a:p>
            <a:pPr lvl="2"/>
            <a:r>
              <a:rPr lang="en-CA" sz="2400" b="1" dirty="0">
                <a:solidFill>
                  <a:srgbClr val="FF0000"/>
                </a:solidFill>
              </a:rPr>
              <a:t>write_cr0</a:t>
            </a:r>
            <a:r>
              <a:rPr lang="en-CA" sz="2400" dirty="0"/>
              <a:t> </a:t>
            </a:r>
          </a:p>
          <a:p>
            <a:pPr lvl="2"/>
            <a:r>
              <a:rPr lang="en-CA" sz="2400" b="1" dirty="0">
                <a:solidFill>
                  <a:srgbClr val="FF0000"/>
                </a:solidFill>
              </a:rPr>
              <a:t>read_cr0</a:t>
            </a:r>
            <a:r>
              <a:rPr lang="en-CA" sz="2400" dirty="0"/>
              <a:t>.</a:t>
            </a:r>
          </a:p>
          <a:p>
            <a:pPr lvl="1"/>
            <a:r>
              <a:rPr lang="en-CA" dirty="0" smtClean="0"/>
              <a:t>This macro allows to write to memory – Disables Write </a:t>
            </a:r>
            <a:r>
              <a:rPr lang="en-CA" dirty="0"/>
              <a:t>P</a:t>
            </a:r>
            <a:r>
              <a:rPr lang="en-CA" dirty="0" smtClean="0"/>
              <a:t>rotect   </a:t>
            </a:r>
          </a:p>
          <a:p>
            <a:pPr marL="0" indent="0">
              <a:buNone/>
            </a:pPr>
            <a:r>
              <a:rPr lang="en-CA" dirty="0" smtClean="0"/>
              <a:t>      </a:t>
            </a:r>
            <a:r>
              <a:rPr lang="en-CA" b="1" dirty="0" smtClean="0">
                <a:solidFill>
                  <a:srgbClr val="FF0000"/>
                </a:solidFill>
              </a:rPr>
              <a:t>write_cr0(read_cr0</a:t>
            </a:r>
            <a:r>
              <a:rPr lang="en-CA" b="1" dirty="0">
                <a:solidFill>
                  <a:srgbClr val="FF0000"/>
                </a:solidFill>
              </a:rPr>
              <a:t>() &amp; (~0x10000))</a:t>
            </a:r>
          </a:p>
          <a:p>
            <a:pPr lvl="1"/>
            <a:r>
              <a:rPr lang="en-CA" dirty="0" smtClean="0"/>
              <a:t>This macro makes read only memory – Enables Write Protect</a:t>
            </a:r>
          </a:p>
          <a:p>
            <a:pPr marL="0" indent="0">
              <a:buNone/>
            </a:pPr>
            <a:r>
              <a:rPr lang="en-CA" dirty="0" smtClean="0"/>
              <a:t>      </a:t>
            </a:r>
            <a:r>
              <a:rPr lang="en-CA" b="1" dirty="0" smtClean="0">
                <a:solidFill>
                  <a:srgbClr val="FF0000"/>
                </a:solidFill>
              </a:rPr>
              <a:t>write_cr0(read_cr0</a:t>
            </a:r>
            <a:r>
              <a:rPr lang="en-CA" b="1" dirty="0">
                <a:solidFill>
                  <a:srgbClr val="FF0000"/>
                </a:solidFill>
              </a:rPr>
              <a:t>() | 0x10000)</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118366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Point to malicious system call</a:t>
            </a:r>
            <a:endParaRPr lang="en-CA" dirty="0"/>
          </a:p>
        </p:txBody>
      </p:sp>
      <p:sp>
        <p:nvSpPr>
          <p:cNvPr id="3" name="Content Placeholder 2"/>
          <p:cNvSpPr>
            <a:spLocks noGrp="1"/>
          </p:cNvSpPr>
          <p:nvPr>
            <p:ph idx="1"/>
          </p:nvPr>
        </p:nvSpPr>
        <p:spPr/>
        <p:txBody>
          <a:bodyPr>
            <a:normAutofit fontScale="70000" lnSpcReduction="20000"/>
          </a:bodyPr>
          <a:lstStyle/>
          <a:p>
            <a:r>
              <a:rPr lang="en-CA" sz="3600" dirty="0" smtClean="0"/>
              <a:t>Now that the </a:t>
            </a:r>
            <a:r>
              <a:rPr lang="en-CA" sz="3600" dirty="0" err="1" smtClean="0"/>
              <a:t>sys_call_table</a:t>
            </a:r>
            <a:r>
              <a:rPr lang="en-CA" sz="3600" dirty="0" smtClean="0"/>
              <a:t> address was found and memory is writable the addresses </a:t>
            </a:r>
            <a:r>
              <a:rPr lang="en-CA" sz="3600" dirty="0"/>
              <a:t>in </a:t>
            </a:r>
            <a:r>
              <a:rPr lang="en-CA" sz="3600" dirty="0" err="1"/>
              <a:t>sys_call_table</a:t>
            </a:r>
            <a:r>
              <a:rPr lang="en-CA" sz="3600" dirty="0"/>
              <a:t> </a:t>
            </a:r>
            <a:r>
              <a:rPr lang="en-CA" sz="3600" dirty="0" smtClean="0"/>
              <a:t>pointing to the original system call can be changed to point to the malicious system call </a:t>
            </a:r>
            <a:r>
              <a:rPr lang="en-CA" sz="3600" dirty="0"/>
              <a:t>that the </a:t>
            </a:r>
            <a:r>
              <a:rPr lang="en-CA" sz="3600" dirty="0" smtClean="0"/>
              <a:t>address</a:t>
            </a:r>
          </a:p>
          <a:p>
            <a:r>
              <a:rPr lang="en-CA" sz="3600" dirty="0" smtClean="0"/>
              <a:t>A </a:t>
            </a:r>
            <a:r>
              <a:rPr lang="en-CA" sz="3600" dirty="0"/>
              <a:t>system call generally looks like this</a:t>
            </a:r>
            <a:r>
              <a:rPr lang="en-CA" sz="3600" dirty="0" smtClean="0"/>
              <a:t>:</a:t>
            </a:r>
            <a:endParaRPr lang="en-CA" sz="3100" dirty="0"/>
          </a:p>
          <a:p>
            <a:pPr marL="457200" lvl="1" indent="0">
              <a:buNone/>
            </a:pPr>
            <a:r>
              <a:rPr lang="en-CA" sz="2800" b="1" dirty="0" err="1"/>
              <a:t>asmlinkage</a:t>
            </a:r>
            <a:r>
              <a:rPr lang="en-CA" sz="2800" b="1" dirty="0"/>
              <a:t> long </a:t>
            </a:r>
            <a:r>
              <a:rPr lang="en-CA" sz="2800" b="1" dirty="0" err="1"/>
              <a:t>sys_mycall</a:t>
            </a:r>
            <a:r>
              <a:rPr lang="en-CA" sz="2800" b="1" dirty="0"/>
              <a:t>(</a:t>
            </a:r>
            <a:r>
              <a:rPr lang="en-CA" sz="2800" b="1" dirty="0" err="1"/>
              <a:t>int</a:t>
            </a:r>
            <a:r>
              <a:rPr lang="en-CA" sz="2800" b="1" dirty="0"/>
              <a:t> </a:t>
            </a:r>
            <a:r>
              <a:rPr lang="en-CA" sz="2800" b="1" dirty="0" err="1"/>
              <a:t>arg</a:t>
            </a:r>
            <a:r>
              <a:rPr lang="en-CA" sz="2800" b="1" dirty="0"/>
              <a:t>)</a:t>
            </a:r>
          </a:p>
          <a:p>
            <a:pPr marL="457200" lvl="1" indent="0">
              <a:buNone/>
            </a:pPr>
            <a:r>
              <a:rPr lang="en-CA" sz="2800" b="1" dirty="0"/>
              <a:t>{</a:t>
            </a:r>
          </a:p>
          <a:p>
            <a:pPr marL="457200" lvl="1" indent="0">
              <a:buNone/>
            </a:pPr>
            <a:r>
              <a:rPr lang="en-CA" sz="2800" b="1" dirty="0"/>
              <a:t>        return 0;</a:t>
            </a:r>
          </a:p>
          <a:p>
            <a:pPr marL="457200" lvl="1" indent="0">
              <a:buNone/>
            </a:pPr>
            <a:r>
              <a:rPr lang="en-CA" sz="2800" b="1" dirty="0"/>
              <a:t>}</a:t>
            </a:r>
            <a:endParaRPr lang="en-CA" sz="2000" b="1" dirty="0"/>
          </a:p>
          <a:p>
            <a:r>
              <a:rPr lang="en-CA" sz="3400" dirty="0"/>
              <a:t>e.g.  hook write() system call</a:t>
            </a:r>
          </a:p>
          <a:p>
            <a:pPr marL="0" indent="0">
              <a:buNone/>
            </a:pPr>
            <a:r>
              <a:rPr lang="en-CA" sz="3400" dirty="0"/>
              <a:t>  </a:t>
            </a:r>
            <a:r>
              <a:rPr lang="en-CA" sz="3400" dirty="0" err="1">
                <a:solidFill>
                  <a:srgbClr val="00B0F0"/>
                </a:solidFill>
              </a:rPr>
              <a:t>original_write</a:t>
            </a:r>
            <a:r>
              <a:rPr lang="en-CA" sz="3400" dirty="0">
                <a:solidFill>
                  <a:srgbClr val="00B0F0"/>
                </a:solidFill>
              </a:rPr>
              <a:t> </a:t>
            </a:r>
            <a:r>
              <a:rPr lang="en-CA" sz="3400" dirty="0"/>
              <a:t>= </a:t>
            </a:r>
            <a:r>
              <a:rPr lang="en-CA" sz="3400" dirty="0">
                <a:solidFill>
                  <a:srgbClr val="00B050"/>
                </a:solidFill>
              </a:rPr>
              <a:t>(void*)SYS_CALL_TABLE[__</a:t>
            </a:r>
            <a:r>
              <a:rPr lang="en-CA" sz="3400" dirty="0" err="1">
                <a:solidFill>
                  <a:srgbClr val="00B050"/>
                </a:solidFill>
              </a:rPr>
              <a:t>NR_write</a:t>
            </a:r>
            <a:r>
              <a:rPr lang="en-CA" sz="3400" dirty="0">
                <a:solidFill>
                  <a:srgbClr val="00B050"/>
                </a:solidFill>
              </a:rPr>
              <a:t>];</a:t>
            </a:r>
          </a:p>
          <a:p>
            <a:pPr marL="0" indent="0">
              <a:buNone/>
            </a:pPr>
            <a:r>
              <a:rPr lang="en-CA" sz="3400" dirty="0"/>
              <a:t>  </a:t>
            </a:r>
            <a:r>
              <a:rPr lang="en-CA" sz="3400" dirty="0">
                <a:solidFill>
                  <a:srgbClr val="00B050"/>
                </a:solidFill>
              </a:rPr>
              <a:t>SYS_CALL_TABLE[__</a:t>
            </a:r>
            <a:r>
              <a:rPr lang="en-CA" sz="3400" dirty="0" err="1">
                <a:solidFill>
                  <a:srgbClr val="00B050"/>
                </a:solidFill>
              </a:rPr>
              <a:t>NR_write</a:t>
            </a:r>
            <a:r>
              <a:rPr lang="en-CA" sz="3400" dirty="0">
                <a:solidFill>
                  <a:srgbClr val="00B050"/>
                </a:solidFill>
              </a:rPr>
              <a:t>] </a:t>
            </a:r>
            <a:r>
              <a:rPr lang="en-CA" sz="3400" dirty="0"/>
              <a:t>= </a:t>
            </a:r>
            <a:r>
              <a:rPr lang="en-CA" sz="3400" dirty="0">
                <a:solidFill>
                  <a:srgbClr val="FF0000"/>
                </a:solidFill>
              </a:rPr>
              <a:t>(unsigned long*)fake _write;</a:t>
            </a:r>
          </a:p>
          <a:p>
            <a:pPr marL="0" indent="0">
              <a:buNone/>
            </a:pPr>
            <a:r>
              <a:rPr lang="en-CA" dirty="0">
                <a:solidFill>
                  <a:srgbClr val="FF0000"/>
                </a:solidFill>
              </a:rPr>
              <a:t>  </a:t>
            </a:r>
          </a:p>
          <a:p>
            <a:pPr marL="0" indent="0">
              <a:buNone/>
            </a:pPr>
            <a:endParaRPr lang="en-CA" dirty="0">
              <a:solidFill>
                <a:srgbClr val="FF0000"/>
              </a:solidFill>
            </a:endParaRPr>
          </a:p>
          <a:p>
            <a:pPr marL="0" indent="0">
              <a:buNone/>
            </a:pPr>
            <a:endParaRPr lang="en-CA" dirty="0">
              <a:solidFill>
                <a:srgbClr val="FF0000"/>
              </a:solidFill>
            </a:endParaRP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76447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Rootkits</a:t>
            </a:r>
            <a:endParaRPr lang="en-CA" dirty="0"/>
          </a:p>
        </p:txBody>
      </p:sp>
      <p:sp>
        <p:nvSpPr>
          <p:cNvPr id="3" name="Content Placeholder 2"/>
          <p:cNvSpPr>
            <a:spLocks noGrp="1"/>
          </p:cNvSpPr>
          <p:nvPr>
            <p:ph idx="1"/>
          </p:nvPr>
        </p:nvSpPr>
        <p:spPr>
          <a:xfrm>
            <a:off x="838200" y="1473505"/>
            <a:ext cx="10515600" cy="4351338"/>
          </a:xfrm>
        </p:spPr>
        <p:txBody>
          <a:bodyPr>
            <a:normAutofit fontScale="92500" lnSpcReduction="10000"/>
          </a:bodyPr>
          <a:lstStyle/>
          <a:p>
            <a:r>
              <a:rPr lang="en-CA" sz="3000" dirty="0" smtClean="0"/>
              <a:t>Rootkits Purposes:</a:t>
            </a:r>
          </a:p>
          <a:p>
            <a:pPr lvl="1"/>
            <a:r>
              <a:rPr lang="en-CA" sz="2600" dirty="0" smtClean="0"/>
              <a:t>to </a:t>
            </a:r>
            <a:r>
              <a:rPr lang="en-CA" sz="2600" dirty="0"/>
              <a:t>run without restrictions on a target </a:t>
            </a:r>
            <a:r>
              <a:rPr lang="en-CA" sz="2600" dirty="0" smtClean="0"/>
              <a:t>system</a:t>
            </a:r>
            <a:endParaRPr lang="en-CA" sz="2600" dirty="0"/>
          </a:p>
          <a:p>
            <a:pPr lvl="1"/>
            <a:r>
              <a:rPr lang="en-CA" sz="2600" dirty="0"/>
              <a:t>to go undetected by security </a:t>
            </a:r>
            <a:r>
              <a:rPr lang="en-CA" sz="2600" dirty="0" smtClean="0"/>
              <a:t>utilities, products </a:t>
            </a:r>
            <a:r>
              <a:rPr lang="en-CA" sz="2600" dirty="0"/>
              <a:t>and IT </a:t>
            </a:r>
            <a:r>
              <a:rPr lang="en-CA" sz="2600" dirty="0" smtClean="0"/>
              <a:t>administrators. </a:t>
            </a:r>
            <a:r>
              <a:rPr lang="en-CA" sz="2600" dirty="0"/>
              <a:t>The basic of rootkits </a:t>
            </a:r>
            <a:r>
              <a:rPr lang="en-CA" sz="2600" dirty="0" smtClean="0"/>
              <a:t>“do </a:t>
            </a:r>
            <a:r>
              <a:rPr lang="en-CA" sz="2600" dirty="0"/>
              <a:t>not leave </a:t>
            </a:r>
            <a:r>
              <a:rPr lang="en-CA" sz="2600" dirty="0" smtClean="0"/>
              <a:t>trace”</a:t>
            </a:r>
            <a:endParaRPr lang="en-CA" sz="2600" dirty="0"/>
          </a:p>
          <a:p>
            <a:pPr lvl="1"/>
            <a:r>
              <a:rPr lang="en-CA" sz="2600" dirty="0" smtClean="0"/>
              <a:t>to </a:t>
            </a:r>
            <a:r>
              <a:rPr lang="en-CA" sz="2600" dirty="0"/>
              <a:t>get something from the target </a:t>
            </a:r>
            <a:r>
              <a:rPr lang="en-CA" sz="2600" dirty="0" smtClean="0"/>
              <a:t>system, </a:t>
            </a:r>
            <a:r>
              <a:rPr lang="en-CA" sz="2600" dirty="0"/>
              <a:t>such as passwords, remote access or recruitment into a botnet</a:t>
            </a:r>
          </a:p>
          <a:p>
            <a:r>
              <a:rPr lang="en-CA" sz="3000" dirty="0"/>
              <a:t>May consist of spyware and other programs to:</a:t>
            </a:r>
          </a:p>
          <a:p>
            <a:pPr lvl="1"/>
            <a:r>
              <a:rPr lang="en-CA" sz="2600" dirty="0"/>
              <a:t>Monitor traffic and keystrokes</a:t>
            </a:r>
          </a:p>
          <a:p>
            <a:pPr lvl="1"/>
            <a:r>
              <a:rPr lang="en-CA" sz="2600" dirty="0"/>
              <a:t>Create a backdoor for later use</a:t>
            </a:r>
          </a:p>
          <a:p>
            <a:pPr lvl="1"/>
            <a:r>
              <a:rPr lang="en-CA" sz="2600" dirty="0"/>
              <a:t>Attack other systems </a:t>
            </a:r>
          </a:p>
          <a:p>
            <a:pPr lvl="1"/>
            <a:r>
              <a:rPr lang="en-CA" sz="2600" dirty="0"/>
              <a:t>Alter system tools to avoid detection</a:t>
            </a:r>
          </a:p>
          <a:p>
            <a:pPr lvl="1"/>
            <a:r>
              <a:rPr lang="en-CA" sz="2600" dirty="0"/>
              <a:t>Alter log files</a:t>
            </a:r>
          </a:p>
          <a:p>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1249430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LKM to Hook Write System Call</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3"/>
          <a:stretch>
            <a:fillRect/>
          </a:stretch>
        </p:blipFill>
        <p:spPr>
          <a:xfrm>
            <a:off x="992221" y="1339877"/>
            <a:ext cx="9455285" cy="4761905"/>
          </a:xfrm>
          <a:prstGeom prst="rect">
            <a:avLst/>
          </a:prstGeom>
        </p:spPr>
      </p:pic>
    </p:spTree>
    <p:extLst>
      <p:ext uri="{BB962C8B-B14F-4D97-AF65-F5344CB8AC3E}">
        <p14:creationId xmlns:p14="http://schemas.microsoft.com/office/powerpoint/2010/main" val="2651696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LKM to Hook Write System Call</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3"/>
          <a:stretch>
            <a:fillRect/>
          </a:stretch>
        </p:blipFill>
        <p:spPr>
          <a:xfrm>
            <a:off x="838200" y="1494050"/>
            <a:ext cx="10417262" cy="3681064"/>
          </a:xfrm>
          <a:prstGeom prst="rect">
            <a:avLst/>
          </a:prstGeom>
        </p:spPr>
      </p:pic>
      <p:sp>
        <p:nvSpPr>
          <p:cNvPr id="6" name="Rectangle 5"/>
          <p:cNvSpPr/>
          <p:nvPr/>
        </p:nvSpPr>
        <p:spPr>
          <a:xfrm>
            <a:off x="838200" y="5266300"/>
            <a:ext cx="10417262" cy="1292662"/>
          </a:xfrm>
          <a:prstGeom prst="rect">
            <a:avLst/>
          </a:prstGeom>
        </p:spPr>
        <p:txBody>
          <a:bodyPr wrap="square">
            <a:spAutoFit/>
          </a:bodyPr>
          <a:lstStyle/>
          <a:p>
            <a:r>
              <a:rPr lang="en-CA" sz="2000" dirty="0">
                <a:latin typeface="Verdana" panose="020B0604030504040204" pitchFamily="34" charset="0"/>
                <a:ea typeface="Verdana" panose="020B0604030504040204" pitchFamily="34" charset="0"/>
              </a:rPr>
              <a:t>Functions in Kernel </a:t>
            </a:r>
            <a:r>
              <a:rPr lang="en-CA" sz="2000" dirty="0" err="1">
                <a:latin typeface="Verdana" panose="020B0604030504040204" pitchFamily="34" charset="0"/>
                <a:ea typeface="Verdana" panose="020B0604030504040204" pitchFamily="34" charset="0"/>
              </a:rPr>
              <a:t>Rootiks</a:t>
            </a:r>
            <a:r>
              <a:rPr lang="en-CA" sz="2000" dirty="0">
                <a:latin typeface="Verdana" panose="020B0604030504040204" pitchFamily="34" charset="0"/>
                <a:ea typeface="Verdana" panose="020B0604030504040204" pitchFamily="34" charset="0"/>
              </a:rPr>
              <a:t> are defined as </a:t>
            </a:r>
            <a:r>
              <a:rPr lang="en-CA" sz="2000" b="1" dirty="0">
                <a:latin typeface="Verdana" panose="020B0604030504040204" pitchFamily="34" charset="0"/>
                <a:ea typeface="Verdana" panose="020B0604030504040204" pitchFamily="34" charset="0"/>
              </a:rPr>
              <a:t>static</a:t>
            </a:r>
            <a:r>
              <a:rPr lang="en-CA" sz="2000" dirty="0">
                <a:latin typeface="Verdana" panose="020B0604030504040204" pitchFamily="34" charset="0"/>
                <a:ea typeface="Verdana" panose="020B0604030504040204" pitchFamily="34" charset="0"/>
              </a:rPr>
              <a:t> because that way the functions are not exported to /proc/</a:t>
            </a:r>
            <a:r>
              <a:rPr lang="en-CA" sz="2000" dirty="0" err="1">
                <a:latin typeface="Verdana" panose="020B0604030504040204" pitchFamily="34" charset="0"/>
                <a:ea typeface="Verdana" panose="020B0604030504040204" pitchFamily="34" charset="0"/>
              </a:rPr>
              <a:t>kallsyms</a:t>
            </a:r>
            <a:r>
              <a:rPr lang="en-CA" sz="2000" dirty="0">
                <a:latin typeface="Verdana" panose="020B0604030504040204" pitchFamily="34" charset="0"/>
                <a:ea typeface="Verdana" panose="020B0604030504040204" pitchFamily="34" charset="0"/>
              </a:rPr>
              <a:t> and that makes harder to detect rootkits</a:t>
            </a:r>
          </a:p>
          <a:p>
            <a:endParaRPr lang="en-CA" dirty="0"/>
          </a:p>
        </p:txBody>
      </p:sp>
    </p:spTree>
    <p:extLst>
      <p:ext uri="{BB962C8B-B14F-4D97-AF65-F5344CB8AC3E}">
        <p14:creationId xmlns:p14="http://schemas.microsoft.com/office/powerpoint/2010/main" val="1280448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Hide a Module (LKM)</a:t>
            </a:r>
            <a:endParaRPr lang="en-CA" dirty="0"/>
          </a:p>
        </p:txBody>
      </p:sp>
      <p:sp>
        <p:nvSpPr>
          <p:cNvPr id="3" name="Content Placeholder 2"/>
          <p:cNvSpPr>
            <a:spLocks noGrp="1"/>
          </p:cNvSpPr>
          <p:nvPr>
            <p:ph idx="1"/>
          </p:nvPr>
        </p:nvSpPr>
        <p:spPr>
          <a:xfrm>
            <a:off x="838200" y="1494884"/>
            <a:ext cx="10515600" cy="4351338"/>
          </a:xfrm>
        </p:spPr>
        <p:txBody>
          <a:bodyPr>
            <a:noAutofit/>
          </a:bodyPr>
          <a:lstStyle/>
          <a:p>
            <a:r>
              <a:rPr lang="en-CA" sz="2200" dirty="0" smtClean="0"/>
              <a:t>To prevent detection once a module to hook system calls is ready can be hidden </a:t>
            </a:r>
          </a:p>
          <a:p>
            <a:r>
              <a:rPr lang="en-CA" sz="2200" dirty="0" smtClean="0"/>
              <a:t>It has to be hidden from the file </a:t>
            </a:r>
            <a:r>
              <a:rPr lang="en-CA" sz="2200" b="1" dirty="0" smtClean="0">
                <a:solidFill>
                  <a:srgbClr val="FF0000"/>
                </a:solidFill>
              </a:rPr>
              <a:t>/proc/modules </a:t>
            </a:r>
            <a:r>
              <a:rPr lang="en-CA" sz="2200" dirty="0" smtClean="0"/>
              <a:t>and from the directory </a:t>
            </a:r>
            <a:r>
              <a:rPr lang="en-CA" sz="2200" b="1" dirty="0" smtClean="0">
                <a:solidFill>
                  <a:srgbClr val="FF0000"/>
                </a:solidFill>
              </a:rPr>
              <a:t>/sys/module</a:t>
            </a:r>
          </a:p>
          <a:p>
            <a:r>
              <a:rPr lang="en-CA" sz="2200" dirty="0"/>
              <a:t>/</a:t>
            </a:r>
            <a:r>
              <a:rPr lang="en-CA" sz="2200" b="1" dirty="0" smtClean="0"/>
              <a:t>proc/modules is </a:t>
            </a:r>
            <a:r>
              <a:rPr lang="en-CA" sz="2200" dirty="0" smtClean="0"/>
              <a:t>used by </a:t>
            </a:r>
            <a:r>
              <a:rPr lang="en-CA" sz="2200" b="1" dirty="0" err="1" smtClean="0"/>
              <a:t>lsmod</a:t>
            </a:r>
            <a:r>
              <a:rPr lang="en-CA" sz="2200" dirty="0" smtClean="0"/>
              <a:t> to lists the modules installed in </a:t>
            </a:r>
            <a:r>
              <a:rPr lang="en-CA" sz="2200" dirty="0"/>
              <a:t>the </a:t>
            </a:r>
            <a:r>
              <a:rPr lang="en-CA" sz="2200" dirty="0" smtClean="0"/>
              <a:t>system, their </a:t>
            </a:r>
            <a:r>
              <a:rPr lang="en-CA" sz="2200" dirty="0"/>
              <a:t>current state, and memory address</a:t>
            </a:r>
            <a:r>
              <a:rPr lang="en-CA" sz="2200" dirty="0" smtClean="0"/>
              <a:t>. </a:t>
            </a:r>
          </a:p>
          <a:p>
            <a:r>
              <a:rPr lang="en-CA" sz="2200" dirty="0" smtClean="0"/>
              <a:t>In order to hide this file we call </a:t>
            </a:r>
            <a:r>
              <a:rPr lang="en-CA" sz="2200" b="1" dirty="0" smtClean="0"/>
              <a:t>list_del_init function. </a:t>
            </a:r>
            <a:r>
              <a:rPr lang="en-CA" sz="2200" dirty="0" smtClean="0"/>
              <a:t>This </a:t>
            </a:r>
            <a:r>
              <a:rPr lang="en-CA" sz="2200" dirty="0"/>
              <a:t>function calls into </a:t>
            </a:r>
            <a:r>
              <a:rPr lang="en-CA" sz="2200" b="1" dirty="0"/>
              <a:t>__</a:t>
            </a:r>
            <a:r>
              <a:rPr lang="en-CA" sz="2200" b="1" dirty="0" err="1"/>
              <a:t>list_del_entry</a:t>
            </a:r>
            <a:r>
              <a:rPr lang="en-CA" sz="2200" b="1" dirty="0"/>
              <a:t> </a:t>
            </a:r>
            <a:r>
              <a:rPr lang="en-CA" sz="2200" dirty="0"/>
              <a:t>and on to </a:t>
            </a:r>
            <a:r>
              <a:rPr lang="en-CA" sz="2200" b="1" dirty="0"/>
              <a:t>__</a:t>
            </a:r>
            <a:r>
              <a:rPr lang="en-CA" sz="2200" b="1" dirty="0" err="1"/>
              <a:t>list_del</a:t>
            </a:r>
            <a:r>
              <a:rPr lang="en-CA" sz="2200" b="1" dirty="0"/>
              <a:t> </a:t>
            </a:r>
            <a:r>
              <a:rPr lang="en-CA" sz="2200" dirty="0"/>
              <a:t>which points the entry's next and previous pointers to the next and </a:t>
            </a:r>
            <a:r>
              <a:rPr lang="en-CA" sz="2200" dirty="0" err="1"/>
              <a:t>previous's</a:t>
            </a:r>
            <a:r>
              <a:rPr lang="en-CA" sz="2200" dirty="0"/>
              <a:t> </a:t>
            </a:r>
            <a:r>
              <a:rPr lang="en-CA" sz="2200" dirty="0" err="1"/>
              <a:t>prev</a:t>
            </a:r>
            <a:r>
              <a:rPr lang="en-CA" sz="2200" dirty="0"/>
              <a:t> and next </a:t>
            </a:r>
            <a:r>
              <a:rPr lang="en-CA" sz="2200" dirty="0" smtClean="0"/>
              <a:t>pointers.</a:t>
            </a:r>
            <a:endParaRPr lang="en-CA" sz="2200" b="1" dirty="0" smtClean="0"/>
          </a:p>
          <a:p>
            <a:pPr marL="0" indent="0">
              <a:buNone/>
            </a:pPr>
            <a:r>
              <a:rPr lang="en-CA" sz="2200" dirty="0"/>
              <a:t> </a:t>
            </a:r>
            <a:r>
              <a:rPr lang="en-CA" sz="2200" dirty="0" smtClean="0"/>
              <a:t>  </a:t>
            </a:r>
            <a:r>
              <a:rPr lang="en-CA" sz="2200" b="1" dirty="0"/>
              <a:t>list_del_init function on &amp;__</a:t>
            </a:r>
            <a:r>
              <a:rPr lang="en-CA" sz="2200" b="1" dirty="0" err="1"/>
              <a:t>this_module.list</a:t>
            </a:r>
            <a:endParaRPr lang="en-CA" sz="2200" b="1" dirty="0"/>
          </a:p>
          <a:p>
            <a:pPr marL="0" indent="0">
              <a:buNone/>
            </a:pPr>
            <a:r>
              <a:rPr lang="en-CA" sz="2200" b="1" dirty="0">
                <a:solidFill>
                  <a:srgbClr val="FF0000"/>
                </a:solidFill>
              </a:rPr>
              <a:t>   list_del_init(&amp;__</a:t>
            </a:r>
            <a:r>
              <a:rPr lang="en-CA" sz="2200" b="1" dirty="0" err="1">
                <a:solidFill>
                  <a:srgbClr val="FF0000"/>
                </a:solidFill>
              </a:rPr>
              <a:t>this_module.list</a:t>
            </a:r>
            <a:r>
              <a:rPr lang="en-CA" sz="2200" b="1" dirty="0">
                <a:solidFill>
                  <a:srgbClr val="FF0000"/>
                </a:solidFill>
              </a:rPr>
              <a:t>);</a:t>
            </a:r>
          </a:p>
          <a:p>
            <a:pPr marL="0" indent="0">
              <a:buNone/>
            </a:pPr>
            <a:endParaRPr lang="en-CA" sz="2600" b="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166075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2813"/>
            <a:ext cx="10515600" cy="1325563"/>
          </a:xfrm>
        </p:spPr>
        <p:txBody>
          <a:bodyPr>
            <a:normAutofit fontScale="90000"/>
          </a:bodyPr>
          <a:lstStyle/>
          <a:p>
            <a:r>
              <a:rPr lang="en-CA" b="1" dirty="0"/>
              <a:t>list_del_init(&amp;__</a:t>
            </a:r>
            <a:r>
              <a:rPr lang="en-CA" b="1" dirty="0" err="1"/>
              <a:t>this_module.list</a:t>
            </a:r>
            <a:r>
              <a:rPr lang="en-CA" b="1" dirty="0" smtClean="0"/>
              <a:t>)</a:t>
            </a:r>
            <a:r>
              <a:rPr lang="en-CA" b="1" dirty="0"/>
              <a:t/>
            </a:r>
            <a:br>
              <a:rPr lang="en-CA" b="1" dirty="0"/>
            </a:br>
            <a:endParaRPr lang="en-CA" dirty="0"/>
          </a:p>
        </p:txBody>
      </p:sp>
      <p:sp>
        <p:nvSpPr>
          <p:cNvPr id="3" name="Content Placeholder 2"/>
          <p:cNvSpPr>
            <a:spLocks noGrp="1"/>
          </p:cNvSpPr>
          <p:nvPr>
            <p:ph idx="1"/>
          </p:nvPr>
        </p:nvSpPr>
        <p:spPr>
          <a:xfrm>
            <a:off x="838200" y="1553251"/>
            <a:ext cx="10515600" cy="4351338"/>
          </a:xfrm>
        </p:spPr>
        <p:txBody>
          <a:bodyPr>
            <a:normAutofit fontScale="47500" lnSpcReduction="20000"/>
          </a:bodyPr>
          <a:lstStyle/>
          <a:p>
            <a:endParaRPr lang="en-CA" dirty="0"/>
          </a:p>
          <a:p>
            <a:pPr marL="0" indent="0">
              <a:buNone/>
            </a:pPr>
            <a:r>
              <a:rPr lang="en-CA" sz="4200" b="1" dirty="0"/>
              <a:t>static inline </a:t>
            </a:r>
            <a:r>
              <a:rPr lang="en-CA" sz="4200" b="1" dirty="0">
                <a:solidFill>
                  <a:srgbClr val="FF0000"/>
                </a:solidFill>
              </a:rPr>
              <a:t>void __</a:t>
            </a:r>
            <a:r>
              <a:rPr lang="en-CA" sz="4200" b="1" dirty="0" err="1">
                <a:solidFill>
                  <a:srgbClr val="FF0000"/>
                </a:solidFill>
              </a:rPr>
              <a:t>list_del</a:t>
            </a:r>
            <a:r>
              <a:rPr lang="en-CA" sz="4200" b="1" dirty="0"/>
              <a:t>(</a:t>
            </a:r>
            <a:r>
              <a:rPr lang="en-CA" sz="4200" b="1" dirty="0" err="1"/>
              <a:t>struct</a:t>
            </a:r>
            <a:r>
              <a:rPr lang="en-CA" sz="4200" b="1" dirty="0"/>
              <a:t> </a:t>
            </a:r>
            <a:r>
              <a:rPr lang="en-CA" sz="4200" b="1" dirty="0" err="1"/>
              <a:t>list_head</a:t>
            </a:r>
            <a:r>
              <a:rPr lang="en-CA" sz="4200" b="1" dirty="0"/>
              <a:t> * </a:t>
            </a:r>
            <a:r>
              <a:rPr lang="en-CA" sz="4200" b="1" dirty="0" err="1"/>
              <a:t>prev</a:t>
            </a:r>
            <a:r>
              <a:rPr lang="en-CA" sz="4200" b="1" dirty="0"/>
              <a:t>, </a:t>
            </a:r>
            <a:r>
              <a:rPr lang="en-CA" sz="4200" b="1" dirty="0" err="1"/>
              <a:t>struct</a:t>
            </a:r>
            <a:r>
              <a:rPr lang="en-CA" sz="4200" b="1" dirty="0"/>
              <a:t> </a:t>
            </a:r>
            <a:r>
              <a:rPr lang="en-CA" sz="4200" b="1" dirty="0" err="1"/>
              <a:t>list_head</a:t>
            </a:r>
            <a:r>
              <a:rPr lang="en-CA" sz="4200" b="1" dirty="0"/>
              <a:t> * next)</a:t>
            </a:r>
          </a:p>
          <a:p>
            <a:pPr marL="0" indent="0">
              <a:buNone/>
            </a:pPr>
            <a:r>
              <a:rPr lang="en-CA" sz="4200" b="1" dirty="0"/>
              <a:t>{</a:t>
            </a:r>
          </a:p>
          <a:p>
            <a:pPr marL="0" indent="0">
              <a:buNone/>
            </a:pPr>
            <a:r>
              <a:rPr lang="en-CA" sz="4200" b="1" dirty="0" smtClean="0"/>
              <a:t>   </a:t>
            </a:r>
            <a:r>
              <a:rPr lang="en-CA" sz="4200" b="1" dirty="0"/>
              <a:t>next-&gt;</a:t>
            </a:r>
            <a:r>
              <a:rPr lang="en-CA" sz="4200" b="1" dirty="0" err="1"/>
              <a:t>prev</a:t>
            </a:r>
            <a:r>
              <a:rPr lang="en-CA" sz="4200" b="1" dirty="0"/>
              <a:t> = </a:t>
            </a:r>
            <a:r>
              <a:rPr lang="en-CA" sz="4200" b="1" dirty="0" err="1"/>
              <a:t>prev</a:t>
            </a:r>
            <a:r>
              <a:rPr lang="en-CA" sz="4200" b="1" dirty="0"/>
              <a:t>;</a:t>
            </a:r>
          </a:p>
          <a:p>
            <a:pPr marL="0" indent="0">
              <a:buNone/>
            </a:pPr>
            <a:r>
              <a:rPr lang="en-CA" sz="4200" b="1" dirty="0" smtClean="0"/>
              <a:t>   </a:t>
            </a:r>
            <a:r>
              <a:rPr lang="en-CA" sz="4200" b="1" dirty="0" err="1"/>
              <a:t>prev</a:t>
            </a:r>
            <a:r>
              <a:rPr lang="en-CA" sz="4200" b="1" dirty="0"/>
              <a:t>-&gt;next = next;</a:t>
            </a:r>
          </a:p>
          <a:p>
            <a:pPr marL="0" indent="0">
              <a:buNone/>
            </a:pPr>
            <a:r>
              <a:rPr lang="en-CA" sz="4200" b="1" dirty="0"/>
              <a:t>}</a:t>
            </a:r>
          </a:p>
          <a:p>
            <a:pPr marL="0" indent="0">
              <a:buNone/>
            </a:pPr>
            <a:r>
              <a:rPr lang="en-CA" sz="3600" b="1" dirty="0" smtClean="0"/>
              <a:t>After </a:t>
            </a:r>
            <a:r>
              <a:rPr lang="en-CA" sz="3600" b="1" dirty="0"/>
              <a:t>this is replaced, the list is reinitialized with INIT_LIST_HEAD(entry), which also has easy to understand code</a:t>
            </a:r>
            <a:r>
              <a:rPr lang="en-CA" sz="3600" b="1" dirty="0" smtClean="0"/>
              <a:t>:</a:t>
            </a:r>
            <a:endParaRPr lang="en-CA" sz="3600" b="1" dirty="0"/>
          </a:p>
          <a:p>
            <a:pPr marL="0" indent="0">
              <a:buNone/>
            </a:pPr>
            <a:r>
              <a:rPr lang="en-CA" sz="4200" b="1" dirty="0" smtClean="0"/>
              <a:t>static </a:t>
            </a:r>
            <a:r>
              <a:rPr lang="en-CA" sz="4200" b="1" dirty="0"/>
              <a:t>inline void </a:t>
            </a:r>
            <a:r>
              <a:rPr lang="en-CA" sz="4200" b="1" dirty="0">
                <a:solidFill>
                  <a:srgbClr val="FF0000"/>
                </a:solidFill>
              </a:rPr>
              <a:t>INIT_LIST_HEAD</a:t>
            </a:r>
            <a:r>
              <a:rPr lang="en-CA" sz="4200" b="1" dirty="0"/>
              <a:t>(</a:t>
            </a:r>
            <a:r>
              <a:rPr lang="en-CA" sz="4200" b="1" dirty="0" err="1"/>
              <a:t>struct</a:t>
            </a:r>
            <a:r>
              <a:rPr lang="en-CA" sz="4200" b="1" dirty="0"/>
              <a:t> </a:t>
            </a:r>
            <a:r>
              <a:rPr lang="en-CA" sz="4200" b="1" dirty="0" err="1"/>
              <a:t>list_head</a:t>
            </a:r>
            <a:r>
              <a:rPr lang="en-CA" sz="4200" b="1" dirty="0"/>
              <a:t> *list)</a:t>
            </a:r>
          </a:p>
          <a:p>
            <a:pPr marL="0" indent="0">
              <a:buNone/>
            </a:pPr>
            <a:r>
              <a:rPr lang="en-CA" sz="4200" b="1" dirty="0"/>
              <a:t>{</a:t>
            </a:r>
          </a:p>
          <a:p>
            <a:pPr marL="0" indent="0">
              <a:buNone/>
            </a:pPr>
            <a:r>
              <a:rPr lang="en-CA" sz="4200" b="1" dirty="0" smtClean="0"/>
              <a:t>    list-</a:t>
            </a:r>
            <a:r>
              <a:rPr lang="en-CA" sz="4200" b="1" dirty="0"/>
              <a:t>&gt;next = list;</a:t>
            </a:r>
          </a:p>
          <a:p>
            <a:pPr marL="0" indent="0">
              <a:buNone/>
            </a:pPr>
            <a:r>
              <a:rPr lang="en-CA" sz="4200" b="1" dirty="0" smtClean="0"/>
              <a:t>    list-</a:t>
            </a:r>
            <a:r>
              <a:rPr lang="en-CA" sz="4200" b="1" dirty="0"/>
              <a:t>&gt;</a:t>
            </a:r>
            <a:r>
              <a:rPr lang="en-CA" sz="4200" b="1" dirty="0" err="1"/>
              <a:t>prev</a:t>
            </a:r>
            <a:r>
              <a:rPr lang="en-CA" sz="4200" b="1" dirty="0"/>
              <a:t> = list;</a:t>
            </a:r>
          </a:p>
          <a:p>
            <a:pPr marL="0" indent="0">
              <a:buNone/>
            </a:pPr>
            <a:r>
              <a:rPr lang="en-CA" sz="4200" b="1" dirty="0" smtClean="0"/>
              <a:t>}</a:t>
            </a:r>
            <a:endParaRPr lang="en-CA" sz="4200" b="1" dirty="0"/>
          </a:p>
          <a:p>
            <a:endParaRPr lang="en-CA" sz="29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059972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Hide a Module (LKM)</a:t>
            </a:r>
          </a:p>
        </p:txBody>
      </p:sp>
      <p:sp>
        <p:nvSpPr>
          <p:cNvPr id="3" name="Content Placeholder 2"/>
          <p:cNvSpPr>
            <a:spLocks noGrp="1"/>
          </p:cNvSpPr>
          <p:nvPr>
            <p:ph idx="1"/>
          </p:nvPr>
        </p:nvSpPr>
        <p:spPr/>
        <p:txBody>
          <a:bodyPr>
            <a:normAutofit fontScale="77500" lnSpcReduction="20000"/>
          </a:bodyPr>
          <a:lstStyle/>
          <a:p>
            <a:r>
              <a:rPr lang="en-CA" b="1" dirty="0">
                <a:solidFill>
                  <a:srgbClr val="FF0000"/>
                </a:solidFill>
              </a:rPr>
              <a:t>/</a:t>
            </a:r>
            <a:r>
              <a:rPr lang="en-CA" b="1" dirty="0" smtClean="0">
                <a:solidFill>
                  <a:srgbClr val="FF0000"/>
                </a:solidFill>
              </a:rPr>
              <a:t>sys/module </a:t>
            </a:r>
            <a:r>
              <a:rPr lang="en-CA" dirty="0" smtClean="0"/>
              <a:t>is a directory that contains information on modules kernel objects and its parameters. In order to hide this directory we </a:t>
            </a:r>
            <a:r>
              <a:rPr lang="en-CA" dirty="0"/>
              <a:t>can </a:t>
            </a:r>
            <a:r>
              <a:rPr lang="en-CA" dirty="0" smtClean="0"/>
              <a:t>used:</a:t>
            </a:r>
          </a:p>
          <a:p>
            <a:pPr marL="0" indent="0">
              <a:buNone/>
            </a:pPr>
            <a:r>
              <a:rPr lang="en-CA" b="1" dirty="0" smtClean="0">
                <a:solidFill>
                  <a:srgbClr val="FF0000"/>
                </a:solidFill>
              </a:rPr>
              <a:t>  </a:t>
            </a:r>
            <a:r>
              <a:rPr lang="en-CA" b="1" dirty="0" err="1" smtClean="0">
                <a:solidFill>
                  <a:srgbClr val="FF0000"/>
                </a:solidFill>
              </a:rPr>
              <a:t>kobject_del</a:t>
            </a:r>
            <a:r>
              <a:rPr lang="en-CA" dirty="0" smtClean="0"/>
              <a:t> on </a:t>
            </a:r>
            <a:r>
              <a:rPr lang="en-CA" b="1" dirty="0">
                <a:solidFill>
                  <a:srgbClr val="FF0000"/>
                </a:solidFill>
              </a:rPr>
              <a:t>&amp;THIS_MODULE </a:t>
            </a:r>
            <a:r>
              <a:rPr lang="en-CA" dirty="0"/>
              <a:t>and point it to the </a:t>
            </a:r>
            <a:r>
              <a:rPr lang="en-CA" dirty="0" smtClean="0"/>
              <a:t>  </a:t>
            </a:r>
          </a:p>
          <a:p>
            <a:pPr marL="0" indent="0">
              <a:buNone/>
            </a:pPr>
            <a:r>
              <a:rPr lang="en-CA" b="1" dirty="0">
                <a:solidFill>
                  <a:srgbClr val="FF0000"/>
                </a:solidFill>
              </a:rPr>
              <a:t> </a:t>
            </a:r>
            <a:r>
              <a:rPr lang="en-CA" b="1" dirty="0" smtClean="0">
                <a:solidFill>
                  <a:srgbClr val="FF0000"/>
                </a:solidFill>
              </a:rPr>
              <a:t> </a:t>
            </a:r>
            <a:r>
              <a:rPr lang="en-CA" b="1" dirty="0" err="1" smtClean="0">
                <a:solidFill>
                  <a:srgbClr val="FF0000"/>
                </a:solidFill>
              </a:rPr>
              <a:t>kobj</a:t>
            </a:r>
            <a:r>
              <a:rPr lang="en-CA" dirty="0"/>
              <a:t>. This function simply removes the entry from the </a:t>
            </a:r>
            <a:r>
              <a:rPr lang="en-CA" dirty="0" smtClean="0"/>
              <a:t>  </a:t>
            </a:r>
          </a:p>
          <a:p>
            <a:pPr marL="0" indent="0">
              <a:buNone/>
            </a:pPr>
            <a:r>
              <a:rPr lang="en-CA" dirty="0"/>
              <a:t> </a:t>
            </a:r>
            <a:r>
              <a:rPr lang="en-CA" dirty="0" smtClean="0"/>
              <a:t> VFS </a:t>
            </a:r>
            <a:r>
              <a:rPr lang="en-CA" dirty="0"/>
              <a:t>with </a:t>
            </a:r>
            <a:r>
              <a:rPr lang="en-CA" dirty="0" err="1"/>
              <a:t>sysfs_remove_dir</a:t>
            </a:r>
            <a:r>
              <a:rPr lang="en-CA" dirty="0"/>
              <a:t>(</a:t>
            </a:r>
            <a:r>
              <a:rPr lang="en-CA" dirty="0" err="1"/>
              <a:t>kobj</a:t>
            </a:r>
            <a:r>
              <a:rPr lang="en-CA" dirty="0"/>
              <a:t>). </a:t>
            </a:r>
            <a:endParaRPr lang="en-CA" dirty="0" smtClean="0"/>
          </a:p>
          <a:p>
            <a:r>
              <a:rPr lang="en-CA" dirty="0" smtClean="0"/>
              <a:t>With </a:t>
            </a:r>
            <a:r>
              <a:rPr lang="en-CA" dirty="0"/>
              <a:t>these two functions</a:t>
            </a:r>
            <a:r>
              <a:rPr lang="en-CA" dirty="0" smtClean="0"/>
              <a:t>, the modules’ </a:t>
            </a:r>
            <a:r>
              <a:rPr lang="en-CA" dirty="0">
                <a:solidFill>
                  <a:srgbClr val="FF0000"/>
                </a:solidFill>
              </a:rPr>
              <a:t>_</a:t>
            </a:r>
            <a:r>
              <a:rPr lang="en-CA" dirty="0" smtClean="0">
                <a:solidFill>
                  <a:srgbClr val="FF0000"/>
                </a:solidFill>
              </a:rPr>
              <a:t>_</a:t>
            </a:r>
            <a:r>
              <a:rPr lang="en-CA" dirty="0" err="1" smtClean="0">
                <a:solidFill>
                  <a:srgbClr val="FF0000"/>
                </a:solidFill>
              </a:rPr>
              <a:t>init</a:t>
            </a:r>
            <a:r>
              <a:rPr lang="en-CA" dirty="0" smtClean="0">
                <a:solidFill>
                  <a:srgbClr val="FF0000"/>
                </a:solidFill>
              </a:rPr>
              <a:t>() </a:t>
            </a:r>
            <a:r>
              <a:rPr lang="en-CA" dirty="0" smtClean="0"/>
              <a:t>function should be:</a:t>
            </a:r>
          </a:p>
          <a:p>
            <a:pPr marL="0" indent="0">
              <a:buNone/>
            </a:pPr>
            <a:r>
              <a:rPr lang="en-CA" dirty="0" smtClean="0"/>
              <a:t>   static </a:t>
            </a:r>
            <a:r>
              <a:rPr lang="en-CA" dirty="0" err="1" smtClean="0"/>
              <a:t>int</a:t>
            </a:r>
            <a:r>
              <a:rPr lang="en-CA" dirty="0" smtClean="0"/>
              <a:t>  __</a:t>
            </a:r>
            <a:r>
              <a:rPr lang="en-CA" dirty="0" err="1" smtClean="0"/>
              <a:t>init</a:t>
            </a:r>
            <a:r>
              <a:rPr lang="en-CA" dirty="0" smtClean="0"/>
              <a:t> rootkit(void</a:t>
            </a:r>
            <a:r>
              <a:rPr lang="en-CA" dirty="0"/>
              <a:t>) </a:t>
            </a:r>
            <a:r>
              <a:rPr lang="en-CA" dirty="0" smtClean="0"/>
              <a:t>{</a:t>
            </a:r>
          </a:p>
          <a:p>
            <a:pPr marL="0" indent="0">
              <a:buNone/>
            </a:pPr>
            <a:r>
              <a:rPr lang="en-CA" dirty="0"/>
              <a:t> </a:t>
            </a:r>
            <a:r>
              <a:rPr lang="en-CA" dirty="0" smtClean="0"/>
              <a:t>      </a:t>
            </a:r>
            <a:r>
              <a:rPr lang="en-CA" dirty="0">
                <a:solidFill>
                  <a:srgbClr val="00B050"/>
                </a:solidFill>
              </a:rPr>
              <a:t>list_del_init(&amp;__</a:t>
            </a:r>
            <a:r>
              <a:rPr lang="en-CA" dirty="0" err="1">
                <a:solidFill>
                  <a:srgbClr val="00B050"/>
                </a:solidFill>
              </a:rPr>
              <a:t>this_module.list</a:t>
            </a:r>
            <a:r>
              <a:rPr lang="en-CA" dirty="0">
                <a:solidFill>
                  <a:srgbClr val="00B050"/>
                </a:solidFill>
              </a:rPr>
              <a:t>);</a:t>
            </a:r>
          </a:p>
          <a:p>
            <a:pPr marL="0" indent="0">
              <a:buNone/>
            </a:pPr>
            <a:r>
              <a:rPr lang="en-CA" dirty="0" smtClean="0"/>
              <a:t>       </a:t>
            </a:r>
            <a:r>
              <a:rPr lang="en-CA" dirty="0" err="1" smtClean="0">
                <a:solidFill>
                  <a:schemeClr val="accent4"/>
                </a:solidFill>
              </a:rPr>
              <a:t>kobject_del</a:t>
            </a:r>
            <a:r>
              <a:rPr lang="en-CA" dirty="0">
                <a:solidFill>
                  <a:schemeClr val="accent4"/>
                </a:solidFill>
              </a:rPr>
              <a:t>(&amp;THIS_MODULE-&gt;</a:t>
            </a:r>
            <a:r>
              <a:rPr lang="en-CA" dirty="0" err="1">
                <a:solidFill>
                  <a:schemeClr val="accent4"/>
                </a:solidFill>
              </a:rPr>
              <a:t>mkobj.kobj</a:t>
            </a:r>
            <a:r>
              <a:rPr lang="en-CA" dirty="0">
                <a:solidFill>
                  <a:schemeClr val="accent4"/>
                </a:solidFill>
              </a:rPr>
              <a:t>);</a:t>
            </a:r>
          </a:p>
          <a:p>
            <a:pPr marL="0" indent="0">
              <a:buNone/>
            </a:pPr>
            <a:r>
              <a:rPr lang="en-CA" dirty="0" smtClean="0"/>
              <a:t>       </a:t>
            </a:r>
            <a:r>
              <a:rPr lang="en-CA" dirty="0" err="1" smtClean="0"/>
              <a:t>printk</a:t>
            </a:r>
            <a:r>
              <a:rPr lang="en-CA" dirty="0" smtClean="0"/>
              <a:t>(“</a:t>
            </a:r>
            <a:r>
              <a:rPr lang="en-CA" dirty="0" err="1" smtClean="0"/>
              <a:t>hiden</a:t>
            </a:r>
            <a:r>
              <a:rPr lang="en-CA" dirty="0" smtClean="0"/>
              <a:t> module \n</a:t>
            </a:r>
            <a:r>
              <a:rPr lang="en-CA" dirty="0"/>
              <a:t>");</a:t>
            </a:r>
          </a:p>
          <a:p>
            <a:pPr marL="0" indent="0">
              <a:buNone/>
            </a:pPr>
            <a:r>
              <a:rPr lang="en-CA" dirty="0" smtClean="0"/>
              <a:t>       </a:t>
            </a:r>
            <a:r>
              <a:rPr lang="en-CA" dirty="0"/>
              <a:t>return 0</a:t>
            </a:r>
            <a:r>
              <a:rPr lang="en-CA" dirty="0" smtClean="0"/>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4068958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Hide a Module (LKM)</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pic>
        <p:nvPicPr>
          <p:cNvPr id="5" name="Picture 4"/>
          <p:cNvPicPr>
            <a:picLocks noChangeAspect="1"/>
          </p:cNvPicPr>
          <p:nvPr/>
        </p:nvPicPr>
        <p:blipFill>
          <a:blip r:embed="rId2"/>
          <a:stretch>
            <a:fillRect/>
          </a:stretch>
        </p:blipFill>
        <p:spPr>
          <a:xfrm>
            <a:off x="838201" y="2009952"/>
            <a:ext cx="10545960" cy="3865554"/>
          </a:xfrm>
          <a:prstGeom prst="rect">
            <a:avLst/>
          </a:prstGeom>
        </p:spPr>
      </p:pic>
    </p:spTree>
    <p:extLst>
      <p:ext uri="{BB962C8B-B14F-4D97-AF65-F5344CB8AC3E}">
        <p14:creationId xmlns:p14="http://schemas.microsoft.com/office/powerpoint/2010/main" val="2389231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sz="4000" dirty="0" smtClean="0"/>
              <a:t>Hide Process, Files, Ports and Events</a:t>
            </a:r>
            <a:endParaRPr lang="en-CA" sz="4000" dirty="0"/>
          </a:p>
        </p:txBody>
      </p:sp>
      <p:sp>
        <p:nvSpPr>
          <p:cNvPr id="6" name="Content Placeholder 5"/>
          <p:cNvSpPr>
            <a:spLocks noGrp="1"/>
          </p:cNvSpPr>
          <p:nvPr>
            <p:ph idx="1"/>
          </p:nvPr>
        </p:nvSpPr>
        <p:spPr/>
        <p:txBody>
          <a:bodyPr/>
          <a:lstStyle/>
          <a:p>
            <a:pPr lvl="1"/>
            <a:r>
              <a:rPr lang="en-US" dirty="0"/>
              <a:t>Process hiding: modify commands that shows process information such as </a:t>
            </a:r>
            <a:r>
              <a:rPr lang="en-US" dirty="0" err="1"/>
              <a:t>ps</a:t>
            </a:r>
            <a:r>
              <a:rPr lang="en-US" dirty="0"/>
              <a:t> and top to not show processes associated with the rootkit</a:t>
            </a:r>
            <a:r>
              <a:rPr lang="en-US" dirty="0" smtClean="0"/>
              <a:t>. </a:t>
            </a:r>
            <a:endParaRPr lang="en-CA" dirty="0"/>
          </a:p>
          <a:p>
            <a:pPr lvl="1"/>
            <a:r>
              <a:rPr lang="en-US" dirty="0"/>
              <a:t>Network hiding: modify commands such as </a:t>
            </a:r>
            <a:r>
              <a:rPr lang="en-US" dirty="0" err="1"/>
              <a:t>netstat</a:t>
            </a:r>
            <a:r>
              <a:rPr lang="en-US" dirty="0"/>
              <a:t> to not show ports that are being used by the rootkit.</a:t>
            </a:r>
            <a:endParaRPr lang="en-CA" dirty="0"/>
          </a:p>
          <a:p>
            <a:pPr lvl="1"/>
            <a:r>
              <a:rPr lang="en-US" dirty="0"/>
              <a:t>File hiding: modify commands such as ls and find so files associated with the rootkit cannot be found.</a:t>
            </a:r>
            <a:endParaRPr lang="en-CA" dirty="0"/>
          </a:p>
          <a:p>
            <a:pPr lvl="1"/>
            <a:r>
              <a:rPr lang="en-US" dirty="0"/>
              <a:t>Event hiding: modify logs and audit trails such as </a:t>
            </a:r>
            <a:r>
              <a:rPr lang="en-US" dirty="0" err="1"/>
              <a:t>syslogd</a:t>
            </a:r>
            <a:r>
              <a:rPr lang="en-US" dirty="0"/>
              <a:t> to remove any events associated with the rootkit.</a:t>
            </a:r>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983528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Hide a Process</a:t>
            </a:r>
            <a:endParaRPr lang="en-CA" dirty="0"/>
          </a:p>
        </p:txBody>
      </p:sp>
      <p:sp>
        <p:nvSpPr>
          <p:cNvPr id="3" name="Content Placeholder 2"/>
          <p:cNvSpPr>
            <a:spLocks noGrp="1"/>
          </p:cNvSpPr>
          <p:nvPr>
            <p:ph idx="1"/>
          </p:nvPr>
        </p:nvSpPr>
        <p:spPr/>
        <p:txBody>
          <a:bodyPr/>
          <a:lstStyle/>
          <a:p>
            <a:r>
              <a:rPr lang="en-CA" dirty="0" smtClean="0"/>
              <a:t>To hide a process the following is required:</a:t>
            </a:r>
          </a:p>
          <a:p>
            <a:pPr lvl="1"/>
            <a:r>
              <a:rPr lang="en-CA" dirty="0" smtClean="0"/>
              <a:t>Attach/detach attributes to/from process when is running. This can be implemented by using one of unused bits of task</a:t>
            </a:r>
            <a:r>
              <a:rPr lang="en-CA" dirty="0" smtClean="0">
                <a:sym typeface="Wingdings" panose="05000000000000000000" pitchFamily="2" charset="2"/>
              </a:rPr>
              <a:t> flags</a:t>
            </a:r>
            <a:endParaRPr lang="en-CA" dirty="0" smtClean="0"/>
          </a:p>
          <a:p>
            <a:pPr lvl="1"/>
            <a:r>
              <a:rPr lang="en-CA" dirty="0" smtClean="0"/>
              <a:t>Manage process visibility by filtering /proc and system calls. To hide /proc some hackers hook getdents64() but it does not work in latest kernels. Try to hook </a:t>
            </a:r>
            <a:r>
              <a:rPr lang="en-CA" dirty="0" err="1" smtClean="0"/>
              <a:t>next_tgid</a:t>
            </a:r>
            <a:r>
              <a:rPr lang="en-CA" dirty="0" smtClean="0"/>
              <a:t>() suggested by </a:t>
            </a:r>
          </a:p>
          <a:p>
            <a:pPr marL="457200" lvl="1" indent="0">
              <a:buNone/>
            </a:pPr>
            <a:r>
              <a:rPr lang="en-CA" dirty="0"/>
              <a:t> </a:t>
            </a:r>
            <a:r>
              <a:rPr lang="en-CA" dirty="0" smtClean="0"/>
              <a:t> </a:t>
            </a:r>
            <a:r>
              <a:rPr lang="en-CA" b="1" dirty="0" smtClean="0"/>
              <a:t>Matveychikov </a:t>
            </a:r>
            <a:r>
              <a:rPr lang="en-CA" b="1" dirty="0"/>
              <a:t>&amp; f0rb1dd3n - H2HC 2018</a:t>
            </a:r>
          </a:p>
          <a:p>
            <a:pPr lvl="1"/>
            <a:r>
              <a:rPr lang="en-CA" dirty="0" smtClean="0"/>
              <a:t>Manage process CPU-time accounting. Hook </a:t>
            </a:r>
            <a:r>
              <a:rPr lang="en-CA" dirty="0" err="1" smtClean="0"/>
              <a:t>account_process_tick</a:t>
            </a:r>
            <a:r>
              <a:rPr lang="en-CA" dirty="0" smtClean="0"/>
              <a:t>() </a:t>
            </a:r>
          </a:p>
          <a:p>
            <a:pPr marL="457200" lvl="1" indent="0">
              <a:buNone/>
            </a:pPr>
            <a:endParaRPr lang="en-CA" dirty="0" smtClean="0"/>
          </a:p>
          <a:p>
            <a:pPr marL="457200" lvl="1"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250209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Hiding a Process</a:t>
            </a:r>
            <a:endParaRPr lang="en-CA" dirty="0"/>
          </a:p>
        </p:txBody>
      </p:sp>
      <p:sp>
        <p:nvSpPr>
          <p:cNvPr id="3" name="Content Placeholder 2"/>
          <p:cNvSpPr>
            <a:spLocks noGrp="1"/>
          </p:cNvSpPr>
          <p:nvPr>
            <p:ph idx="1"/>
          </p:nvPr>
        </p:nvSpPr>
        <p:spPr/>
        <p:txBody>
          <a:bodyPr/>
          <a:lstStyle/>
          <a:p>
            <a:r>
              <a:rPr lang="en-CA" dirty="0" smtClean="0"/>
              <a:t>Remove PCB from process list</a:t>
            </a:r>
          </a:p>
          <a:p>
            <a:pPr lvl="1"/>
            <a:r>
              <a:rPr lang="en-CA" dirty="0" smtClean="0"/>
              <a:t>CPU scheduler executes processes in round robin, what will happen?</a:t>
            </a:r>
          </a:p>
          <a:p>
            <a:pPr lvl="1"/>
            <a:r>
              <a:rPr lang="en-CA" dirty="0" smtClean="0"/>
              <a:t>Process list is a shared resource – race condition can occur if child processes are created, need to recursively hide all descendants</a:t>
            </a:r>
            <a:endParaRPr lang="en-CA" dirty="0"/>
          </a:p>
          <a:p>
            <a:pPr lvl="1"/>
            <a:endParaRPr lang="en-CA" dirty="0" smtClean="0"/>
          </a:p>
          <a:p>
            <a:r>
              <a:rPr lang="en-CA" dirty="0" smtClean="0"/>
              <a:t>If PID are hashed, will need to remove it from the hash table as well</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4143876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Hide File and Directories</a:t>
            </a:r>
            <a:endParaRPr lang="en-CA" dirty="0"/>
          </a:p>
        </p:txBody>
      </p:sp>
      <p:sp>
        <p:nvSpPr>
          <p:cNvPr id="3" name="Content Placeholder 2"/>
          <p:cNvSpPr>
            <a:spLocks noGrp="1"/>
          </p:cNvSpPr>
          <p:nvPr>
            <p:ph idx="1"/>
          </p:nvPr>
        </p:nvSpPr>
        <p:spPr/>
        <p:txBody>
          <a:bodyPr/>
          <a:lstStyle/>
          <a:p>
            <a:r>
              <a:rPr lang="en-CA" dirty="0"/>
              <a:t>M</a:t>
            </a:r>
            <a:r>
              <a:rPr lang="en-CA" dirty="0" smtClean="0"/>
              <a:t>ain system calls to hook are: </a:t>
            </a:r>
          </a:p>
          <a:p>
            <a:pPr lvl="1"/>
            <a:r>
              <a:rPr lang="en-CA" dirty="0" smtClean="0"/>
              <a:t>Open()</a:t>
            </a:r>
          </a:p>
          <a:p>
            <a:pPr lvl="1"/>
            <a:r>
              <a:rPr lang="en-CA" dirty="0"/>
              <a:t>g</a:t>
            </a:r>
            <a:r>
              <a:rPr lang="en-CA" dirty="0" smtClean="0"/>
              <a:t>etdents64()</a:t>
            </a:r>
          </a:p>
          <a:p>
            <a:pPr lvl="1"/>
            <a:r>
              <a:rPr lang="en-CA" dirty="0" smtClean="0"/>
              <a:t>Filldir64()</a:t>
            </a:r>
          </a:p>
          <a:p>
            <a:pPr lvl="1"/>
            <a:r>
              <a:rPr lang="en-CA" dirty="0" smtClean="0"/>
              <a:t>Compat.filldir64()</a:t>
            </a:r>
          </a:p>
          <a:p>
            <a:r>
              <a:rPr lang="en-CA" dirty="0">
                <a:hlinkClick r:id="rId2"/>
              </a:rPr>
              <a:t>https://</a:t>
            </a:r>
            <a:r>
              <a:rPr lang="en-CA" dirty="0" smtClean="0">
                <a:hlinkClick r:id="rId2"/>
              </a:rPr>
              <a:t>github.com/jordan9001/superhide/blob/master/superhide.c</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44006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Rootkits Types</a:t>
            </a:r>
            <a:endParaRPr lang="en-CA" dirty="0"/>
          </a:p>
        </p:txBody>
      </p:sp>
      <p:sp>
        <p:nvSpPr>
          <p:cNvPr id="3" name="Content Placeholder 2"/>
          <p:cNvSpPr>
            <a:spLocks noGrp="1"/>
          </p:cNvSpPr>
          <p:nvPr>
            <p:ph idx="1"/>
          </p:nvPr>
        </p:nvSpPr>
        <p:spPr>
          <a:xfrm>
            <a:off x="838200" y="1668058"/>
            <a:ext cx="10515600" cy="4351338"/>
          </a:xfrm>
        </p:spPr>
        <p:txBody>
          <a:bodyPr/>
          <a:lstStyle/>
          <a:p>
            <a:r>
              <a:rPr lang="en-CA" dirty="0" smtClean="0">
                <a:solidFill>
                  <a:srgbClr val="FF0000"/>
                </a:solidFill>
              </a:rPr>
              <a:t>User Space </a:t>
            </a:r>
            <a:r>
              <a:rPr lang="en-CA" dirty="0" smtClean="0"/>
              <a:t>(User Land rootkits): manipulate </a:t>
            </a:r>
            <a:r>
              <a:rPr lang="en-CA" dirty="0"/>
              <a:t>processes, services, and applications by targeting system calls sent from applications run by a user.</a:t>
            </a:r>
            <a:br>
              <a:rPr lang="en-CA" dirty="0"/>
            </a:br>
            <a:endParaRPr lang="en-CA" dirty="0" smtClean="0"/>
          </a:p>
          <a:p>
            <a:r>
              <a:rPr lang="en-CA" dirty="0" smtClean="0">
                <a:solidFill>
                  <a:srgbClr val="FF0000"/>
                </a:solidFill>
              </a:rPr>
              <a:t>Kernel Space </a:t>
            </a:r>
            <a:r>
              <a:rPr lang="en-CA" dirty="0" smtClean="0"/>
              <a:t>(Kernel land rootkits):more sophisticated since it takes control of the operating system by hooking and manipulating system calls and APIs at a lower level</a:t>
            </a:r>
          </a:p>
          <a:p>
            <a:r>
              <a:rPr lang="en-CA" dirty="0" smtClean="0"/>
              <a:t>Virtual Rootkits –Hypervisor rootkits</a:t>
            </a:r>
          </a:p>
          <a:p>
            <a:r>
              <a:rPr lang="en-CA" dirty="0" err="1" smtClean="0"/>
              <a:t>Bootkits</a:t>
            </a:r>
            <a:r>
              <a:rPr lang="en-CA" dirty="0" smtClean="0"/>
              <a:t> -Boot/Firmware Rootkits</a:t>
            </a:r>
          </a:p>
          <a:p>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332615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Filtering Kernel Log</a:t>
            </a:r>
            <a:endParaRPr lang="en-CA" dirty="0"/>
          </a:p>
        </p:txBody>
      </p:sp>
      <p:sp>
        <p:nvSpPr>
          <p:cNvPr id="3" name="Content Placeholder 2"/>
          <p:cNvSpPr>
            <a:spLocks noGrp="1"/>
          </p:cNvSpPr>
          <p:nvPr>
            <p:ph idx="1"/>
          </p:nvPr>
        </p:nvSpPr>
        <p:spPr/>
        <p:txBody>
          <a:bodyPr/>
          <a:lstStyle/>
          <a:p>
            <a:r>
              <a:rPr lang="en-CA" dirty="0" smtClean="0"/>
              <a:t>Linux kernel rootkits filter-out kernel log messages </a:t>
            </a:r>
          </a:p>
          <a:p>
            <a:pPr marL="0" indent="0">
              <a:buNone/>
            </a:pPr>
            <a:r>
              <a:rPr lang="en-CA" dirty="0" smtClean="0"/>
              <a:t>  such as: </a:t>
            </a:r>
            <a:r>
              <a:rPr lang="en-CA" dirty="0" err="1" smtClean="0">
                <a:solidFill>
                  <a:srgbClr val="FF0000"/>
                </a:solidFill>
              </a:rPr>
              <a:t>dmesg</a:t>
            </a:r>
            <a:r>
              <a:rPr lang="en-CA" dirty="0" smtClean="0">
                <a:solidFill>
                  <a:srgbClr val="FF0000"/>
                </a:solidFill>
              </a:rPr>
              <a:t> | grep signature  </a:t>
            </a:r>
            <a:r>
              <a:rPr lang="en-CA" dirty="0" smtClean="0"/>
              <a:t>this is from  </a:t>
            </a:r>
          </a:p>
          <a:p>
            <a:pPr marL="0" indent="0">
              <a:buNone/>
            </a:pPr>
            <a:r>
              <a:rPr lang="en-CA" dirty="0"/>
              <a:t> </a:t>
            </a:r>
            <a:r>
              <a:rPr lang="en-CA" dirty="0" smtClean="0"/>
              <a:t> </a:t>
            </a:r>
            <a:r>
              <a:rPr lang="en-CA" b="1" dirty="0" smtClean="0"/>
              <a:t>/proc/</a:t>
            </a:r>
            <a:r>
              <a:rPr lang="en-CA" b="1" dirty="0" err="1" smtClean="0"/>
              <a:t>kmsg</a:t>
            </a:r>
            <a:r>
              <a:rPr lang="en-CA" b="1" dirty="0" smtClean="0"/>
              <a:t> </a:t>
            </a:r>
            <a:r>
              <a:rPr lang="en-CA" dirty="0" smtClean="0"/>
              <a:t>and can be done by hooking  </a:t>
            </a:r>
          </a:p>
          <a:p>
            <a:pPr marL="0" indent="0">
              <a:buNone/>
            </a:pPr>
            <a:r>
              <a:rPr lang="en-CA" dirty="0"/>
              <a:t> </a:t>
            </a:r>
            <a:r>
              <a:rPr lang="en-CA" dirty="0" smtClean="0"/>
              <a:t>  </a:t>
            </a:r>
            <a:r>
              <a:rPr lang="en-CA" dirty="0" err="1" smtClean="0"/>
              <a:t>devkmsg_read</a:t>
            </a:r>
            <a:r>
              <a:rPr lang="en-CA" dirty="0" smtClean="0"/>
              <a:t> function</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847952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e.g</a:t>
            </a:r>
            <a:r>
              <a:rPr lang="en-CA" dirty="0" smtClean="0"/>
              <a:t>  Kernel Rootkits </a:t>
            </a:r>
            <a:endParaRPr lang="en-CA" dirty="0"/>
          </a:p>
        </p:txBody>
      </p:sp>
      <p:sp>
        <p:nvSpPr>
          <p:cNvPr id="3" name="Content Placeholder 2"/>
          <p:cNvSpPr>
            <a:spLocks noGrp="1"/>
          </p:cNvSpPr>
          <p:nvPr>
            <p:ph idx="1"/>
          </p:nvPr>
        </p:nvSpPr>
        <p:spPr/>
        <p:txBody>
          <a:bodyPr/>
          <a:lstStyle/>
          <a:p>
            <a:pPr marL="0" indent="0">
              <a:buNone/>
            </a:pPr>
            <a:r>
              <a:rPr lang="en-CA" dirty="0">
                <a:hlinkClick r:id="rId2"/>
              </a:rPr>
              <a:t>https://</a:t>
            </a:r>
            <a:r>
              <a:rPr lang="en-CA" dirty="0" smtClean="0">
                <a:hlinkClick r:id="rId2"/>
              </a:rPr>
              <a:t>github.com/croemheld/lkm-rootkit</a:t>
            </a:r>
            <a:r>
              <a:rPr lang="en-CA" dirty="0" smtClean="0"/>
              <a:t>   2017</a:t>
            </a:r>
            <a:endParaRPr lang="en-CA" dirty="0"/>
          </a:p>
          <a:p>
            <a:pPr marL="0" indent="0">
              <a:buNone/>
            </a:pPr>
            <a:r>
              <a:rPr lang="en-CA" dirty="0">
                <a:hlinkClick r:id="rId3"/>
              </a:rPr>
              <a:t>https://</a:t>
            </a:r>
            <a:r>
              <a:rPr lang="en-CA" dirty="0" smtClean="0">
                <a:hlinkClick r:id="rId3"/>
              </a:rPr>
              <a:t>github.com/jermeyyy/rooty/blob/master/rooty.c </a:t>
            </a:r>
            <a:endParaRPr lang="en-CA" dirty="0">
              <a:hlinkClick r:id="rId3"/>
            </a:endParaRPr>
          </a:p>
          <a:p>
            <a:pPr marL="0" indent="0">
              <a:buNone/>
            </a:pPr>
            <a:r>
              <a:rPr lang="en-CA" dirty="0">
                <a:hlinkClick r:id="rId3"/>
              </a:rPr>
              <a:t>https://</a:t>
            </a:r>
            <a:r>
              <a:rPr lang="en-CA" dirty="0" smtClean="0">
                <a:hlinkClick r:id="rId3"/>
              </a:rPr>
              <a:t>github.com/En14c/LilyOfTheValley   2017</a:t>
            </a:r>
            <a:endParaRPr lang="en-CA" dirty="0">
              <a:hlinkClick r:id="rId3"/>
            </a:endParaRPr>
          </a:p>
          <a:p>
            <a:pPr marL="0" indent="0">
              <a:buNone/>
            </a:pPr>
            <a:r>
              <a:rPr lang="en-CA" dirty="0">
                <a:hlinkClick r:id="rId3"/>
              </a:rPr>
              <a:t>https://</a:t>
            </a:r>
            <a:r>
              <a:rPr lang="en-CA" dirty="0" smtClean="0">
                <a:hlinkClick r:id="rId3"/>
              </a:rPr>
              <a:t>github.com/jordan9001/superhide/blob/master/superhide.c       2017</a:t>
            </a:r>
            <a:endParaRPr lang="en-CA" dirty="0">
              <a:hlinkClick r:id="rId3"/>
            </a:endParaRPr>
          </a:p>
          <a:p>
            <a:pPr marL="0" indent="0">
              <a:buNone/>
            </a:pPr>
            <a:r>
              <a:rPr lang="en-CA" dirty="0" smtClean="0">
                <a:hlinkClick r:id="rId3"/>
              </a:rPr>
              <a:t>https</a:t>
            </a:r>
            <a:r>
              <a:rPr lang="en-CA" dirty="0">
                <a:hlinkClick r:id="rId3"/>
              </a:rPr>
              <a:t>://</a:t>
            </a:r>
            <a:r>
              <a:rPr lang="en-CA" dirty="0" smtClean="0">
                <a:hlinkClick r:id="rId3"/>
              </a:rPr>
              <a:t>github.com/m0nad/Diamorphine</a:t>
            </a:r>
            <a:r>
              <a:rPr lang="en-CA" dirty="0" smtClean="0"/>
              <a:t>      2018</a:t>
            </a:r>
            <a:endParaRPr lang="en-CA" dirty="0"/>
          </a:p>
          <a:p>
            <a:pPr marL="0" indent="0">
              <a:buNone/>
            </a:pPr>
            <a:r>
              <a:rPr lang="en-CA" dirty="0" smtClean="0">
                <a:hlinkClick r:id="rId4"/>
              </a:rPr>
              <a:t>https</a:t>
            </a:r>
            <a:r>
              <a:rPr lang="en-CA" dirty="0">
                <a:hlinkClick r:id="rId4"/>
              </a:rPr>
              <a:t>://</a:t>
            </a:r>
            <a:r>
              <a:rPr lang="en-CA" dirty="0" smtClean="0">
                <a:hlinkClick r:id="rId4"/>
              </a:rPr>
              <a:t>github.com/f0rb1dd3n/Reptile</a:t>
            </a:r>
            <a:r>
              <a:rPr lang="en-CA" dirty="0" smtClean="0"/>
              <a:t>          2019</a:t>
            </a:r>
          </a:p>
          <a:p>
            <a:pPr marL="0" indent="0">
              <a:buNone/>
            </a:pPr>
            <a:r>
              <a:rPr lang="en-CA" dirty="0">
                <a:hlinkClick r:id="rId5"/>
              </a:rPr>
              <a:t>https://</a:t>
            </a:r>
            <a:r>
              <a:rPr lang="en-CA" dirty="0" smtClean="0">
                <a:hlinkClick r:id="rId5"/>
              </a:rPr>
              <a:t>www.exploit-db.com/exploits/47804</a:t>
            </a:r>
            <a:endParaRPr lang="en-CA" dirty="0" smtClean="0"/>
          </a:p>
          <a:p>
            <a:pPr marL="0" indent="0">
              <a:buNone/>
            </a:pPr>
            <a:endParaRPr lang="en-CA" dirty="0"/>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998677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Direct Kernel Object Manipulation</a:t>
            </a:r>
            <a:endParaRPr lang="en-CA" dirty="0"/>
          </a:p>
        </p:txBody>
      </p:sp>
      <p:sp>
        <p:nvSpPr>
          <p:cNvPr id="3" name="Content Placeholder 2"/>
          <p:cNvSpPr>
            <a:spLocks noGrp="1"/>
          </p:cNvSpPr>
          <p:nvPr>
            <p:ph idx="1"/>
          </p:nvPr>
        </p:nvSpPr>
        <p:spPr/>
        <p:txBody>
          <a:bodyPr>
            <a:normAutofit/>
          </a:bodyPr>
          <a:lstStyle/>
          <a:p>
            <a:r>
              <a:rPr lang="en-CA" dirty="0" smtClean="0"/>
              <a:t>Instead of hooking system calls, rootkits can modify operating system kernel data structure know as DKOM to hide:</a:t>
            </a:r>
          </a:p>
          <a:p>
            <a:pPr lvl="1"/>
            <a:r>
              <a:rPr lang="en-CA" dirty="0" smtClean="0"/>
              <a:t>Processes</a:t>
            </a:r>
          </a:p>
          <a:p>
            <a:pPr lvl="1"/>
            <a:r>
              <a:rPr lang="en-CA" dirty="0" smtClean="0"/>
              <a:t>Drivers</a:t>
            </a:r>
          </a:p>
          <a:p>
            <a:pPr lvl="1"/>
            <a:r>
              <a:rPr lang="en-CA" dirty="0" smtClean="0"/>
              <a:t>Ports</a:t>
            </a:r>
          </a:p>
          <a:p>
            <a:pPr lvl="1"/>
            <a:r>
              <a:rPr lang="en-CA" dirty="0" smtClean="0"/>
              <a:t>Logs</a:t>
            </a:r>
          </a:p>
          <a:p>
            <a:r>
              <a:rPr lang="en-CA" dirty="0" smtClean="0"/>
              <a:t>Modify kernel data structures – containing kernel objects representing process queues, directory structure, open files, ports etc.</a:t>
            </a:r>
          </a:p>
          <a:p>
            <a:pPr lvl="1"/>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124358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Metasploit</a:t>
            </a:r>
            <a:r>
              <a:rPr lang="en-CA" dirty="0" smtClean="0"/>
              <a:t> and Backdoor Tools</a:t>
            </a:r>
            <a:endParaRPr lang="en-CA" dirty="0"/>
          </a:p>
        </p:txBody>
      </p:sp>
      <p:sp>
        <p:nvSpPr>
          <p:cNvPr id="3" name="Content Placeholder 2"/>
          <p:cNvSpPr>
            <a:spLocks noGrp="1"/>
          </p:cNvSpPr>
          <p:nvPr>
            <p:ph idx="1"/>
          </p:nvPr>
        </p:nvSpPr>
        <p:spPr/>
        <p:txBody>
          <a:bodyPr>
            <a:normAutofit/>
          </a:bodyPr>
          <a:lstStyle/>
          <a:p>
            <a:r>
              <a:rPr lang="en-CA" sz="2400" dirty="0" smtClean="0"/>
              <a:t>Backdoor makes possible for attacker to regain access again to the system. Intruder can use a backdoor in the rootkit for future access to retrieve sniffer logs or launch another attack</a:t>
            </a:r>
          </a:p>
          <a:p>
            <a:r>
              <a:rPr lang="en-CA" sz="2400" dirty="0"/>
              <a:t>Rootkits provide attackers with continued access to infected systems. In essence, the rootkit is the doorstopper that keeps the backdoor </a:t>
            </a:r>
            <a:r>
              <a:rPr lang="en-CA" sz="2400" dirty="0" smtClean="0"/>
              <a:t>open.</a:t>
            </a:r>
          </a:p>
          <a:p>
            <a:r>
              <a:rPr lang="en-CA" sz="2400" dirty="0" smtClean="0"/>
              <a:t>Backdoors that gives local user root access can be </a:t>
            </a:r>
            <a:r>
              <a:rPr lang="en-CA" sz="2400" dirty="0" err="1" smtClean="0"/>
              <a:t>setuid</a:t>
            </a:r>
            <a:r>
              <a:rPr lang="en-CA" sz="2400" dirty="0" smtClean="0"/>
              <a:t> programs, </a:t>
            </a:r>
            <a:r>
              <a:rPr lang="en-CA" sz="2400" dirty="0" err="1" smtClean="0"/>
              <a:t>Trojaned</a:t>
            </a:r>
            <a:r>
              <a:rPr lang="en-CA" sz="2400" dirty="0" smtClean="0"/>
              <a:t> system programs or other tools such as: </a:t>
            </a:r>
            <a:r>
              <a:rPr lang="en-CA" sz="2400" dirty="0" err="1" smtClean="0"/>
              <a:t>Vegile</a:t>
            </a:r>
            <a:r>
              <a:rPr lang="en-CA" sz="2400" dirty="0" smtClean="0"/>
              <a:t> (Use in the Lab</a:t>
            </a:r>
            <a:r>
              <a:rPr lang="en-CA" sz="2400" dirty="0"/>
              <a:t>) </a:t>
            </a:r>
            <a:r>
              <a:rPr lang="en-CA" sz="2400" dirty="0">
                <a:hlinkClick r:id="rId3"/>
              </a:rPr>
              <a:t>https://</a:t>
            </a:r>
            <a:r>
              <a:rPr lang="en-CA" sz="2400" dirty="0" smtClean="0">
                <a:hlinkClick r:id="rId3"/>
              </a:rPr>
              <a:t>github.com/Screetsec/Vegile/blob/master/README.md</a:t>
            </a:r>
            <a:endParaRPr lang="en-CA" sz="2400" dirty="0" smtClean="0"/>
          </a:p>
          <a:p>
            <a:r>
              <a:rPr lang="en-CA" sz="2400" dirty="0" smtClean="0">
                <a:hlinkClick r:id="rId4"/>
              </a:rPr>
              <a:t>https://www.malwarebytes.com/backdoor/</a:t>
            </a:r>
            <a:endParaRPr lang="en-CA" sz="2400" dirty="0" smtClean="0"/>
          </a:p>
          <a:p>
            <a:endParaRPr lang="en-CA" sz="2400" dirty="0"/>
          </a:p>
        </p:txBody>
      </p:sp>
      <p:sp>
        <p:nvSpPr>
          <p:cNvPr id="4" name="Footer Placeholder 3"/>
          <p:cNvSpPr>
            <a:spLocks noGrp="1"/>
          </p:cNvSpPr>
          <p:nvPr>
            <p:ph type="ftr" sz="quarter" idx="11"/>
          </p:nvPr>
        </p:nvSpPr>
        <p:spPr/>
        <p:txBody>
          <a:bodyPr/>
          <a:lstStyle/>
          <a:p>
            <a:r>
              <a:rPr lang="en-US" dirty="0" smtClean="0"/>
              <a:t>ITSC304 Operating Systems Exploitation.</a:t>
            </a:r>
            <a:endParaRPr lang="en-US" dirty="0"/>
          </a:p>
        </p:txBody>
      </p:sp>
    </p:spTree>
    <p:extLst>
      <p:ext uri="{BB962C8B-B14F-4D97-AF65-F5344CB8AC3E}">
        <p14:creationId xmlns:p14="http://schemas.microsoft.com/office/powerpoint/2010/main" val="2287861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Kernel Data Corruption</a:t>
            </a:r>
            <a:endParaRPr lang="en-CA" dirty="0"/>
          </a:p>
        </p:txBody>
      </p:sp>
      <p:sp>
        <p:nvSpPr>
          <p:cNvPr id="3" name="Content Placeholder 2"/>
          <p:cNvSpPr>
            <a:spLocks noGrp="1"/>
          </p:cNvSpPr>
          <p:nvPr>
            <p:ph idx="1"/>
          </p:nvPr>
        </p:nvSpPr>
        <p:spPr/>
        <p:txBody>
          <a:bodyPr/>
          <a:lstStyle/>
          <a:p>
            <a:r>
              <a:rPr lang="en-CA" dirty="0" smtClean="0"/>
              <a:t>Kernel Panic!</a:t>
            </a:r>
          </a:p>
          <a:p>
            <a:pPr lvl="1"/>
            <a:r>
              <a:rPr lang="en-CA" dirty="0" smtClean="0"/>
              <a:t>OS cannot recover from error (BSOD in Windows)</a:t>
            </a:r>
          </a:p>
          <a:p>
            <a:pPr lvl="1"/>
            <a:endParaRPr lang="en-CA" dirty="0"/>
          </a:p>
          <a:p>
            <a:r>
              <a:rPr lang="en-CA" dirty="0" smtClean="0"/>
              <a:t>Prevention:</a:t>
            </a:r>
          </a:p>
          <a:p>
            <a:pPr lvl="1"/>
            <a:r>
              <a:rPr lang="en-CA" dirty="0" smtClean="0"/>
              <a:t>Hook terminating functions to prevent it from removing your hidden objects</a:t>
            </a:r>
          </a:p>
          <a:p>
            <a:pPr lvl="1"/>
            <a:r>
              <a:rPr lang="en-CA" dirty="0" smtClean="0"/>
              <a:t>Hook terminating functions to place your hidden objects back onto the lists before termination</a:t>
            </a:r>
          </a:p>
          <a:p>
            <a:pPr lvl="1"/>
            <a:r>
              <a:rPr lang="en-CA" dirty="0" smtClean="0"/>
              <a:t>Implement your own exit function to safely kill your hidden objects</a:t>
            </a:r>
          </a:p>
          <a:p>
            <a:pPr lvl="1"/>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888373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Defenses</a:t>
            </a:r>
            <a:endParaRPr lang="en-CA" dirty="0"/>
          </a:p>
        </p:txBody>
      </p:sp>
      <p:sp>
        <p:nvSpPr>
          <p:cNvPr id="3" name="Content Placeholder 2"/>
          <p:cNvSpPr>
            <a:spLocks noGrp="1"/>
          </p:cNvSpPr>
          <p:nvPr>
            <p:ph idx="1"/>
          </p:nvPr>
        </p:nvSpPr>
        <p:spPr/>
        <p:txBody>
          <a:bodyPr/>
          <a:lstStyle/>
          <a:p>
            <a:r>
              <a:rPr lang="en-CA" dirty="0" smtClean="0"/>
              <a:t>Prevention:</a:t>
            </a:r>
          </a:p>
          <a:p>
            <a:pPr lvl="1"/>
            <a:r>
              <a:rPr lang="en-CA" dirty="0" smtClean="0"/>
              <a:t>Security patches</a:t>
            </a:r>
          </a:p>
          <a:p>
            <a:pPr lvl="1"/>
            <a:r>
              <a:rPr lang="en-CA" dirty="0" smtClean="0"/>
              <a:t>Principle of least privilege</a:t>
            </a:r>
          </a:p>
          <a:p>
            <a:pPr lvl="1"/>
            <a:r>
              <a:rPr lang="en-CA" dirty="0" smtClean="0"/>
              <a:t>Restrict debug permissions</a:t>
            </a:r>
          </a:p>
          <a:p>
            <a:pPr lvl="1"/>
            <a:endParaRPr lang="en-CA" dirty="0"/>
          </a:p>
          <a:p>
            <a:r>
              <a:rPr lang="en-CA" dirty="0" smtClean="0"/>
              <a:t>Detection:</a:t>
            </a:r>
          </a:p>
          <a:p>
            <a:pPr lvl="1"/>
            <a:r>
              <a:rPr lang="en-CA" dirty="0" smtClean="0"/>
              <a:t>Automated tools (antivirus)</a:t>
            </a:r>
          </a:p>
          <a:p>
            <a:pPr lvl="1"/>
            <a:r>
              <a:rPr lang="en-CA" dirty="0" smtClean="0"/>
              <a:t>Server attestation (file system hashes)</a:t>
            </a:r>
          </a:p>
          <a:p>
            <a:pPr lvl="1"/>
            <a:endParaRPr lang="en-CA"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386993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a:xfrm>
            <a:off x="838200" y="1687513"/>
            <a:ext cx="10515600" cy="4351338"/>
          </a:xfrm>
        </p:spPr>
        <p:txBody>
          <a:bodyPr>
            <a:normAutofit/>
          </a:bodyPr>
          <a:lstStyle/>
          <a:p>
            <a:r>
              <a:rPr lang="en-CA" dirty="0" smtClean="0"/>
              <a:t>Rootkits concepts and User-land Rootkits</a:t>
            </a:r>
            <a:endParaRPr lang="en-CA" dirty="0"/>
          </a:p>
          <a:p>
            <a:pPr marL="0" indent="0">
              <a:buNone/>
            </a:pPr>
            <a:r>
              <a:rPr lang="en-CA" sz="2400" dirty="0" smtClean="0">
                <a:hlinkClick r:id="rId2"/>
              </a:rPr>
              <a:t>https</a:t>
            </a:r>
            <a:r>
              <a:rPr lang="en-CA" sz="2400" dirty="0">
                <a:hlinkClick r:id="rId2"/>
              </a:rPr>
              <a:t>://</a:t>
            </a:r>
            <a:r>
              <a:rPr lang="en-CA" sz="2400" dirty="0" smtClean="0">
                <a:hlinkClick r:id="rId2"/>
              </a:rPr>
              <a:t>ketansingh.net/overview-on-linux-userland-rootkits/</a:t>
            </a:r>
            <a:endParaRPr lang="en-CA" sz="2400" dirty="0" smtClean="0"/>
          </a:p>
          <a:p>
            <a:pPr marL="0" indent="0">
              <a:buNone/>
            </a:pPr>
            <a:r>
              <a:rPr lang="en-CA" sz="2400" dirty="0" smtClean="0">
                <a:hlinkClick r:id="rId3"/>
              </a:rPr>
              <a:t>https://www.incibe-cert.es/en/blog/filter/rootkit</a:t>
            </a:r>
            <a:endParaRPr lang="en-CA" sz="2400" dirty="0" smtClean="0"/>
          </a:p>
          <a:p>
            <a:pPr marL="0" indent="0">
              <a:buNone/>
            </a:pPr>
            <a:r>
              <a:rPr lang="en-CA" sz="2400" dirty="0">
                <a:hlinkClick r:id="rId4"/>
              </a:rPr>
              <a:t>https://</a:t>
            </a:r>
            <a:r>
              <a:rPr lang="en-CA" sz="2400" dirty="0" smtClean="0">
                <a:hlinkClick r:id="rId4"/>
              </a:rPr>
              <a:t>www.sciencedirect.com/topics/psychology/rootkit</a:t>
            </a:r>
            <a:endParaRPr lang="en-CA" sz="2400" dirty="0" smtClean="0"/>
          </a:p>
          <a:p>
            <a:r>
              <a:rPr lang="en-CA" dirty="0" smtClean="0"/>
              <a:t>System Calls</a:t>
            </a:r>
          </a:p>
          <a:p>
            <a:pPr marL="0" indent="0">
              <a:buNone/>
            </a:pPr>
            <a:r>
              <a:rPr lang="en-CA" sz="2400" dirty="0" smtClean="0">
                <a:hlinkClick r:id="rId5"/>
              </a:rPr>
              <a:t>http</a:t>
            </a:r>
            <a:r>
              <a:rPr lang="en-CA" sz="2400" dirty="0">
                <a:hlinkClick r:id="rId5"/>
              </a:rPr>
              <a:t>://</a:t>
            </a:r>
            <a:r>
              <a:rPr lang="en-CA" sz="2400" dirty="0" smtClean="0">
                <a:hlinkClick r:id="rId5"/>
              </a:rPr>
              <a:t>tldp.org/LDP/lkmpg/2.6/html/x978.html</a:t>
            </a:r>
            <a:endParaRPr lang="en-CA" sz="2400" dirty="0" smtClean="0"/>
          </a:p>
          <a:p>
            <a:r>
              <a:rPr lang="en-CA" dirty="0" smtClean="0"/>
              <a:t>Add system calls to latest Linux kernels</a:t>
            </a:r>
          </a:p>
          <a:p>
            <a:pPr marL="0" indent="0">
              <a:buNone/>
            </a:pPr>
            <a:r>
              <a:rPr lang="en-CA" sz="2400" dirty="0">
                <a:hlinkClick r:id="rId6"/>
              </a:rPr>
              <a:t>https://</a:t>
            </a:r>
            <a:r>
              <a:rPr lang="en-CA" sz="2400" dirty="0" smtClean="0">
                <a:hlinkClick r:id="rId6"/>
              </a:rPr>
              <a:t>www.kernel.org/doc/html/latest/process/adding-syscalls.html</a:t>
            </a:r>
            <a:endParaRPr lang="en-CA" sz="2400" dirty="0" smtClean="0"/>
          </a:p>
          <a:p>
            <a:endParaRPr lang="en-CA" dirty="0" smtClean="0"/>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53602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a:xfrm>
            <a:off x="838200" y="1280876"/>
            <a:ext cx="10515600" cy="4730818"/>
          </a:xfrm>
        </p:spPr>
        <p:txBody>
          <a:bodyPr>
            <a:normAutofit/>
          </a:bodyPr>
          <a:lstStyle/>
          <a:p>
            <a:pPr marL="0" indent="0">
              <a:buNone/>
            </a:pPr>
            <a:endParaRPr lang="en-CA" dirty="0" smtClean="0">
              <a:hlinkClick r:id="rId2"/>
            </a:endParaRPr>
          </a:p>
          <a:p>
            <a:r>
              <a:rPr lang="en-CA" sz="3200" dirty="0" smtClean="0"/>
              <a:t>Modern Linux Rootkits</a:t>
            </a:r>
            <a:endParaRPr lang="en-CA" sz="2400" dirty="0" smtClean="0">
              <a:hlinkClick r:id="rId2"/>
            </a:endParaRPr>
          </a:p>
          <a:p>
            <a:pPr marL="0" indent="0">
              <a:buNone/>
            </a:pPr>
            <a:r>
              <a:rPr lang="en-CA" dirty="0">
                <a:hlinkClick r:id="rId2"/>
              </a:rPr>
              <a:t>http://turbochaos.blogspot.com/2013/09/linux-rootkits-101-1-of-3.html</a:t>
            </a:r>
            <a:endParaRPr lang="en-CA" dirty="0" smtClean="0">
              <a:hlinkClick r:id="rId2"/>
            </a:endParaRPr>
          </a:p>
          <a:p>
            <a:r>
              <a:rPr lang="en-CA" dirty="0" smtClean="0"/>
              <a:t>Hide Linux Processes</a:t>
            </a:r>
            <a:endParaRPr lang="en-CA" dirty="0"/>
          </a:p>
          <a:p>
            <a:pPr marL="0" indent="0">
              <a:buNone/>
            </a:pPr>
            <a:r>
              <a:rPr lang="en-CA" dirty="0" smtClean="0">
                <a:hlinkClick r:id="rId3"/>
              </a:rPr>
              <a:t>https</a:t>
            </a:r>
            <a:r>
              <a:rPr lang="en-CA" dirty="0">
                <a:hlinkClick r:id="rId3"/>
              </a:rPr>
              <a:t>://sysdig.com/blog/hiding-linux-processes-for-fun-and-profit</a:t>
            </a:r>
            <a:r>
              <a:rPr lang="en-CA" dirty="0" smtClean="0">
                <a:hlinkClick r:id="rId3"/>
              </a:rPr>
              <a:t>/</a:t>
            </a:r>
            <a:endParaRPr lang="en-CA" dirty="0" smtClean="0"/>
          </a:p>
          <a:p>
            <a:r>
              <a:rPr lang="en-CA" dirty="0" smtClean="0"/>
              <a:t>Hooking System calls and hiding processes, files,…</a:t>
            </a:r>
            <a:endParaRPr lang="en-CA" dirty="0"/>
          </a:p>
          <a:p>
            <a:r>
              <a:rPr lang="en-CA" dirty="0" smtClean="0">
                <a:hlinkClick r:id="rId4"/>
              </a:rPr>
              <a:t>http</a:t>
            </a:r>
            <a:r>
              <a:rPr lang="en-CA" dirty="0">
                <a:hlinkClick r:id="rId4"/>
              </a:rPr>
              <a:t>://www.ouah.org/LKM_HACKING.html#II.4.1</a:t>
            </a:r>
            <a:r>
              <a:rPr lang="en-CA" dirty="0"/>
              <a:t>.</a:t>
            </a:r>
          </a:p>
          <a:p>
            <a:pPr marL="0" indent="0">
              <a:buNone/>
            </a:pPr>
            <a:endParaRPr lang="en-CA" dirty="0"/>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417302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Mode Rootkit</a:t>
            </a:r>
            <a:endParaRPr lang="en-CA" dirty="0"/>
          </a:p>
        </p:txBody>
      </p:sp>
      <p:sp>
        <p:nvSpPr>
          <p:cNvPr id="3" name="Content Placeholder 2"/>
          <p:cNvSpPr>
            <a:spLocks noGrp="1"/>
          </p:cNvSpPr>
          <p:nvPr>
            <p:ph idx="1"/>
          </p:nvPr>
        </p:nvSpPr>
        <p:spPr/>
        <p:txBody>
          <a:bodyPr/>
          <a:lstStyle/>
          <a:p>
            <a:r>
              <a:rPr lang="en-CA" dirty="0" smtClean="0"/>
              <a:t>User-mode = triggered and executed in user space</a:t>
            </a:r>
          </a:p>
          <a:p>
            <a:pPr lvl="1"/>
            <a:endParaRPr lang="en-CA" dirty="0"/>
          </a:p>
          <a:p>
            <a:r>
              <a:rPr lang="en-CA" dirty="0" smtClean="0"/>
              <a:t>Does not require bypassing or pivoting into kernel</a:t>
            </a:r>
          </a:p>
          <a:p>
            <a:pPr lvl="1"/>
            <a:r>
              <a:rPr lang="en-CA" dirty="0" smtClean="0"/>
              <a:t>E.g. doesn’t need to bypass the system call interface to access the system resources </a:t>
            </a:r>
          </a:p>
          <a:p>
            <a:pPr lvl="1"/>
            <a:r>
              <a:rPr lang="en-CA" dirty="0" smtClean="0"/>
              <a:t>I.e. the OS is still in control but does what you tell it to do (with some intended side effects!)</a:t>
            </a:r>
          </a:p>
          <a:p>
            <a:pPr lvl="1"/>
            <a:endParaRPr lang="en-CA" dirty="0"/>
          </a:p>
          <a:p>
            <a:r>
              <a:rPr lang="en-CA" smtClean="0"/>
              <a:t>May require </a:t>
            </a:r>
            <a:r>
              <a:rPr lang="en-CA" dirty="0"/>
              <a:t>elevated privileges</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356905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Mode Rootkits</a:t>
            </a:r>
            <a:endParaRPr lang="en-CA" dirty="0"/>
          </a:p>
        </p:txBody>
      </p:sp>
      <p:sp>
        <p:nvSpPr>
          <p:cNvPr id="3" name="Content Placeholder 2"/>
          <p:cNvSpPr>
            <a:spLocks noGrp="1"/>
          </p:cNvSpPr>
          <p:nvPr>
            <p:ph idx="1"/>
          </p:nvPr>
        </p:nvSpPr>
        <p:spPr>
          <a:xfrm>
            <a:off x="838200" y="1687513"/>
            <a:ext cx="10515600" cy="4351338"/>
          </a:xfrm>
        </p:spPr>
        <p:txBody>
          <a:bodyPr>
            <a:normAutofit/>
          </a:bodyPr>
          <a:lstStyle/>
          <a:p>
            <a:r>
              <a:rPr lang="en-CA" dirty="0" smtClean="0"/>
              <a:t>It replaces legitimate executables (binaries) and system libraries with </a:t>
            </a:r>
            <a:r>
              <a:rPr lang="en-CA" dirty="0"/>
              <a:t>malicious </a:t>
            </a:r>
            <a:r>
              <a:rPr lang="en-CA" dirty="0" smtClean="0"/>
              <a:t>ones </a:t>
            </a:r>
          </a:p>
          <a:p>
            <a:r>
              <a:rPr lang="en-CA" dirty="0" smtClean="0"/>
              <a:t>It </a:t>
            </a:r>
            <a:r>
              <a:rPr lang="en-CA" dirty="0"/>
              <a:t>can </a:t>
            </a:r>
            <a:r>
              <a:rPr lang="en-CA" dirty="0">
                <a:solidFill>
                  <a:srgbClr val="FF0000"/>
                </a:solidFill>
              </a:rPr>
              <a:t>intercept </a:t>
            </a:r>
            <a:r>
              <a:rPr lang="en-CA" dirty="0" smtClean="0">
                <a:solidFill>
                  <a:srgbClr val="FF0000"/>
                </a:solidFill>
              </a:rPr>
              <a:t>library </a:t>
            </a:r>
            <a:r>
              <a:rPr lang="en-CA" dirty="0">
                <a:solidFill>
                  <a:srgbClr val="FF0000"/>
                </a:solidFill>
              </a:rPr>
              <a:t>calls </a:t>
            </a:r>
            <a:r>
              <a:rPr lang="en-CA" dirty="0"/>
              <a:t>and filter output in order to hide processes, files, </a:t>
            </a:r>
            <a:r>
              <a:rPr lang="en-CA" dirty="0" smtClean="0"/>
              <a:t>drivers</a:t>
            </a:r>
            <a:r>
              <a:rPr lang="en-CA" dirty="0"/>
              <a:t>, network ports, registry keys and paths, and system services. </a:t>
            </a:r>
            <a:endParaRPr lang="en-CA" dirty="0" smtClean="0"/>
          </a:p>
          <a:p>
            <a:r>
              <a:rPr lang="en-CA" dirty="0" smtClean="0"/>
              <a:t>User accesses the </a:t>
            </a:r>
            <a:r>
              <a:rPr lang="en-CA" dirty="0"/>
              <a:t>kernel by making system calls. The system calls follow a predefined path, which allows the user-mode rootkits to intercept and manipulate the system call at different points on the path</a:t>
            </a:r>
            <a:r>
              <a:rPr lang="en-CA" dirty="0" smtClean="0"/>
              <a:t>.</a:t>
            </a:r>
          </a:p>
          <a:p>
            <a:pPr lvl="2"/>
            <a:endParaRPr lang="en-CA" dirty="0"/>
          </a:p>
          <a:p>
            <a:pPr lvl="1"/>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53938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Mode Rootkit and Library calls</a:t>
            </a:r>
            <a:endParaRPr lang="en-CA" dirty="0"/>
          </a:p>
        </p:txBody>
      </p:sp>
      <p:sp>
        <p:nvSpPr>
          <p:cNvPr id="3" name="Content Placeholder 2"/>
          <p:cNvSpPr>
            <a:spLocks noGrp="1"/>
          </p:cNvSpPr>
          <p:nvPr>
            <p:ph idx="1"/>
          </p:nvPr>
        </p:nvSpPr>
        <p:spPr>
          <a:xfrm>
            <a:off x="838200" y="1690688"/>
            <a:ext cx="10515600" cy="4351338"/>
          </a:xfrm>
        </p:spPr>
        <p:txBody>
          <a:bodyPr>
            <a:noAutofit/>
          </a:bodyPr>
          <a:lstStyle/>
          <a:p>
            <a:r>
              <a:rPr lang="en-CA" sz="2600" dirty="0" smtClean="0"/>
              <a:t>One way to design user mode rootkits is to rewrite or change original executables (binaries) which involves </a:t>
            </a:r>
            <a:r>
              <a:rPr lang="en-CA" sz="2600" dirty="0"/>
              <a:t>too much work. </a:t>
            </a:r>
            <a:r>
              <a:rPr lang="en-CA" sz="2600" dirty="0" smtClean="0"/>
              <a:t>Instead we can create malicious </a:t>
            </a:r>
            <a:r>
              <a:rPr lang="en-CA" sz="2600" dirty="0"/>
              <a:t>version of C library functions and every utility would be affected by it. </a:t>
            </a:r>
            <a:endParaRPr lang="en-CA" sz="2600" dirty="0" smtClean="0"/>
          </a:p>
          <a:p>
            <a:r>
              <a:rPr lang="en-CA" sz="2600" dirty="0" smtClean="0"/>
              <a:t>The most </a:t>
            </a:r>
            <a:r>
              <a:rPr lang="en-CA" sz="2600" dirty="0"/>
              <a:t>common </a:t>
            </a:r>
            <a:r>
              <a:rPr lang="en-CA" sz="2600" dirty="0" smtClean="0"/>
              <a:t>technique implemented </a:t>
            </a:r>
            <a:r>
              <a:rPr lang="en-CA" sz="2600" dirty="0"/>
              <a:t>by hackers in user mode rootkits is </a:t>
            </a:r>
            <a:r>
              <a:rPr lang="en-CA" sz="2600" dirty="0">
                <a:solidFill>
                  <a:srgbClr val="FF0000"/>
                </a:solidFill>
              </a:rPr>
              <a:t>intercepting calls to </a:t>
            </a:r>
            <a:r>
              <a:rPr lang="en-CA" sz="2600" dirty="0" smtClean="0">
                <a:solidFill>
                  <a:srgbClr val="FF0000"/>
                </a:solidFill>
              </a:rPr>
              <a:t>shared libraries</a:t>
            </a:r>
            <a:endParaRPr lang="en-CA" sz="2600" dirty="0">
              <a:solidFill>
                <a:srgbClr val="FF0000"/>
              </a:solidFill>
            </a:endParaRPr>
          </a:p>
          <a:p>
            <a:r>
              <a:rPr lang="en-CA" sz="2600" dirty="0" smtClean="0"/>
              <a:t>Library calls are intercepted through variables </a:t>
            </a:r>
            <a:r>
              <a:rPr lang="en-CA" sz="2600" b="1" dirty="0" smtClean="0">
                <a:solidFill>
                  <a:srgbClr val="FF0000"/>
                </a:solidFill>
              </a:rPr>
              <a:t>LD_PRELOAD</a:t>
            </a:r>
            <a:r>
              <a:rPr lang="en-CA" sz="2600" dirty="0" smtClean="0"/>
              <a:t>, LD_LIBRARY_PATH or cache (/</a:t>
            </a:r>
            <a:r>
              <a:rPr lang="en-CA" sz="2600" dirty="0" err="1" smtClean="0"/>
              <a:t>etc</a:t>
            </a:r>
            <a:r>
              <a:rPr lang="en-CA" sz="2600" dirty="0" smtClean="0"/>
              <a:t>/</a:t>
            </a:r>
            <a:r>
              <a:rPr lang="en-CA" sz="2600" dirty="0" err="1" smtClean="0"/>
              <a:t>ld.so.cache</a:t>
            </a:r>
            <a:r>
              <a:rPr lang="en-CA" sz="2600" dirty="0" smtClean="0"/>
              <a:t>) and configuration </a:t>
            </a:r>
            <a:r>
              <a:rPr lang="en-CA" sz="2600" dirty="0" smtClean="0">
                <a:solidFill>
                  <a:srgbClr val="FF0000"/>
                </a:solidFill>
              </a:rPr>
              <a:t>(/</a:t>
            </a:r>
            <a:r>
              <a:rPr lang="en-CA" sz="2600" dirty="0" err="1" smtClean="0">
                <a:solidFill>
                  <a:srgbClr val="FF0000"/>
                </a:solidFill>
              </a:rPr>
              <a:t>etc</a:t>
            </a:r>
            <a:r>
              <a:rPr lang="en-CA" sz="2600" dirty="0" smtClean="0">
                <a:solidFill>
                  <a:srgbClr val="FF0000"/>
                </a:solidFill>
              </a:rPr>
              <a:t>/</a:t>
            </a:r>
            <a:r>
              <a:rPr lang="en-CA" sz="2600" dirty="0" err="1" smtClean="0">
                <a:solidFill>
                  <a:srgbClr val="FF0000"/>
                </a:solidFill>
              </a:rPr>
              <a:t>ld</a:t>
            </a:r>
            <a:r>
              <a:rPr lang="en-CA" sz="2600" dirty="0" err="1">
                <a:solidFill>
                  <a:srgbClr val="FF0000"/>
                </a:solidFill>
              </a:rPr>
              <a:t>.</a:t>
            </a:r>
            <a:r>
              <a:rPr lang="en-CA" sz="2600" dirty="0" err="1" smtClean="0">
                <a:solidFill>
                  <a:srgbClr val="FF0000"/>
                </a:solidFill>
              </a:rPr>
              <a:t>so.preload</a:t>
            </a:r>
            <a:r>
              <a:rPr lang="en-CA" sz="2600" dirty="0" smtClean="0">
                <a:solidFill>
                  <a:srgbClr val="FF0000"/>
                </a:solidFill>
              </a:rPr>
              <a:t>) </a:t>
            </a:r>
            <a:r>
              <a:rPr lang="en-CA" sz="2600" dirty="0" smtClean="0"/>
              <a:t>file to preload or divert calls to altered libraries </a:t>
            </a:r>
          </a:p>
          <a:p>
            <a:r>
              <a:rPr lang="en-CA" sz="2600" dirty="0">
                <a:hlinkClick r:id="rId2"/>
              </a:rPr>
              <a:t>http://</a:t>
            </a:r>
            <a:r>
              <a:rPr lang="en-CA" sz="2600" dirty="0" smtClean="0">
                <a:hlinkClick r:id="rId2"/>
              </a:rPr>
              <a:t>man7.org/linux/man-pages/man8/ld.so.8.html</a:t>
            </a:r>
            <a:endParaRPr lang="en-CA" sz="2600" dirty="0" smtClean="0"/>
          </a:p>
          <a:p>
            <a:endParaRPr lang="en-CA" sz="2600"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81318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Mode Rootkit and Binaries</a:t>
            </a:r>
            <a:endParaRPr lang="en-CA" dirty="0"/>
          </a:p>
        </p:txBody>
      </p:sp>
      <p:sp>
        <p:nvSpPr>
          <p:cNvPr id="3" name="Content Placeholder 2"/>
          <p:cNvSpPr>
            <a:spLocks noGrp="1"/>
          </p:cNvSpPr>
          <p:nvPr>
            <p:ph idx="1"/>
          </p:nvPr>
        </p:nvSpPr>
        <p:spPr/>
        <p:txBody>
          <a:bodyPr/>
          <a:lstStyle/>
          <a:p>
            <a:r>
              <a:rPr lang="en-CA" dirty="0" smtClean="0"/>
              <a:t>The following are common binaries used by user-mode rootkits:</a:t>
            </a:r>
          </a:p>
          <a:p>
            <a:r>
              <a:rPr lang="en-CA" dirty="0" smtClean="0"/>
              <a:t>Files: </a:t>
            </a:r>
            <a:r>
              <a:rPr lang="en-CA" dirty="0" err="1" smtClean="0"/>
              <a:t>ls,df,stat,find,lsof</a:t>
            </a:r>
            <a:r>
              <a:rPr lang="en-CA" dirty="0" smtClean="0"/>
              <a:t>, </a:t>
            </a:r>
            <a:r>
              <a:rPr lang="en-CA" dirty="0" err="1" smtClean="0"/>
              <a:t>lsattr,sync</a:t>
            </a:r>
            <a:r>
              <a:rPr lang="en-CA" dirty="0" smtClean="0"/>
              <a:t>,…</a:t>
            </a:r>
          </a:p>
          <a:p>
            <a:r>
              <a:rPr lang="en-CA" dirty="0" err="1" smtClean="0"/>
              <a:t>Network:ip</a:t>
            </a:r>
            <a:r>
              <a:rPr lang="en-CA" dirty="0" smtClean="0"/>
              <a:t>, </a:t>
            </a:r>
            <a:r>
              <a:rPr lang="en-CA" dirty="0" err="1" smtClean="0"/>
              <a:t>route,netstat,nc,arp,iptables</a:t>
            </a:r>
            <a:r>
              <a:rPr lang="en-CA" dirty="0" smtClean="0"/>
              <a:t>,…</a:t>
            </a:r>
          </a:p>
          <a:p>
            <a:r>
              <a:rPr lang="en-CA" dirty="0" err="1" smtClean="0"/>
              <a:t>Processes:ps,top,pidf,kill,lsof</a:t>
            </a:r>
            <a:endParaRPr lang="en-CA" dirty="0" smtClean="0"/>
          </a:p>
          <a:p>
            <a:r>
              <a:rPr lang="en-CA" dirty="0" err="1" smtClean="0"/>
              <a:t>Tasks:crontab</a:t>
            </a:r>
            <a:r>
              <a:rPr lang="en-CA" dirty="0" smtClean="0"/>
              <a:t>, at</a:t>
            </a:r>
          </a:p>
          <a:p>
            <a:r>
              <a:rPr lang="en-CA" dirty="0" smtClean="0"/>
              <a:t>Logs: </a:t>
            </a:r>
            <a:r>
              <a:rPr lang="en-CA" dirty="0" err="1" smtClean="0"/>
              <a:t>syslogd,rsyslogd</a:t>
            </a:r>
            <a:endParaRPr lang="en-CA" dirty="0" smtClean="0"/>
          </a:p>
          <a:p>
            <a:r>
              <a:rPr lang="en-CA" dirty="0" smtClean="0"/>
              <a:t>Connection: </a:t>
            </a:r>
            <a:r>
              <a:rPr lang="en-CA" dirty="0" err="1" smtClean="0"/>
              <a:t>sshd,login,telentd,inetd,su,sudo,who</a:t>
            </a:r>
            <a:r>
              <a:rPr lang="en-CA" dirty="0" smtClean="0"/>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Tree>
    <p:extLst>
      <p:ext uri="{BB962C8B-B14F-4D97-AF65-F5344CB8AC3E}">
        <p14:creationId xmlns:p14="http://schemas.microsoft.com/office/powerpoint/2010/main" val="251972569"/>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34258</TotalTime>
  <Words>3710</Words>
  <Application>Microsoft Office PowerPoint</Application>
  <PresentationFormat>Widescreen</PresentationFormat>
  <Paragraphs>400</Paragraphs>
  <Slides>57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Verdana</vt:lpstr>
      <vt:lpstr>Wingdings</vt:lpstr>
      <vt:lpstr>Office Theme</vt:lpstr>
      <vt:lpstr>Linux Rootkits User and Kernel Mode</vt:lpstr>
      <vt:lpstr>What is Rootkit ?</vt:lpstr>
      <vt:lpstr>Rootkit</vt:lpstr>
      <vt:lpstr>Rootkits</vt:lpstr>
      <vt:lpstr>Rootkits Types</vt:lpstr>
      <vt:lpstr>User Mode Rootkit</vt:lpstr>
      <vt:lpstr>User Mode Rootkits</vt:lpstr>
      <vt:lpstr>User Mode Rootkit and Library calls</vt:lpstr>
      <vt:lpstr>User Mode Rootkit and Binaries</vt:lpstr>
      <vt:lpstr>LD_PRELOAD variable</vt:lpstr>
      <vt:lpstr>LD_PRELOAD variable</vt:lpstr>
      <vt:lpstr>LD_PRELOAD for User Mode Rootkit</vt:lpstr>
      <vt:lpstr>Dynamic libraries loaded by ls </vt:lpstr>
      <vt:lpstr>Intercept calls made by binary ls to library</vt:lpstr>
      <vt:lpstr>LD_PRELOAD for User Mode Rootkit</vt:lpstr>
      <vt:lpstr>Hook readdir() to hide a file</vt:lpstr>
      <vt:lpstr>Intercepting readdir()</vt:lpstr>
      <vt:lpstr>LD_PRELOAD and Hide a file</vt:lpstr>
      <vt:lpstr>User Mode Rootkit Detection</vt:lpstr>
      <vt:lpstr>e.g. LD_PRELOAD</vt:lpstr>
      <vt:lpstr>User Mode Rootkit Detection</vt:lpstr>
      <vt:lpstr>Kernel Mode Rootkits</vt:lpstr>
      <vt:lpstr>Kernel Mode Rootkits</vt:lpstr>
      <vt:lpstr>Kernel Mode Rootkits</vt:lpstr>
      <vt:lpstr>Kernel Rootkits Purpose</vt:lpstr>
      <vt:lpstr>Challenges of writing kernel Rootkits</vt:lpstr>
      <vt:lpstr>Kernel Mode Rootkits</vt:lpstr>
      <vt:lpstr>What is Hooking ?</vt:lpstr>
      <vt:lpstr>Hooking System calls</vt:lpstr>
      <vt:lpstr>System Call Hooking</vt:lpstr>
      <vt:lpstr>System calls in latest kernels</vt:lpstr>
      <vt:lpstr>Hooking System Calls - Steps </vt:lpstr>
      <vt:lpstr>Find sys_call_table address</vt:lpstr>
      <vt:lpstr>Find sys_call_table address</vt:lpstr>
      <vt:lpstr>Find sys_call_table address</vt:lpstr>
      <vt:lpstr>Find sys_call_table address</vt:lpstr>
      <vt:lpstr>Writing to a Read only Memory Area</vt:lpstr>
      <vt:lpstr>Writing to a Read only Memory Area</vt:lpstr>
      <vt:lpstr>Point to malicious system call</vt:lpstr>
      <vt:lpstr>LKM to Hook Write System Call</vt:lpstr>
      <vt:lpstr>LKM to Hook Write System Call</vt:lpstr>
      <vt:lpstr>Hide a Module (LKM)</vt:lpstr>
      <vt:lpstr>list_del_init(&amp;__this_module.list) </vt:lpstr>
      <vt:lpstr>Hide a Module (LKM)</vt:lpstr>
      <vt:lpstr>Hide a Module (LKM)</vt:lpstr>
      <vt:lpstr>Hide Process, Files, Ports and Events</vt:lpstr>
      <vt:lpstr>Hide a Process</vt:lpstr>
      <vt:lpstr>Hiding a Process</vt:lpstr>
      <vt:lpstr>Hide File and Directories</vt:lpstr>
      <vt:lpstr>Filtering Kernel Log</vt:lpstr>
      <vt:lpstr>e.g  Kernel Rootkits </vt:lpstr>
      <vt:lpstr>Direct Kernel Object Manipulation</vt:lpstr>
      <vt:lpstr>Metasploit and Backdoor Tools</vt:lpstr>
      <vt:lpstr>Kernel Data Corruption</vt:lpstr>
      <vt:lpstr>Defenses</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331</cp:revision>
  <dcterms:created xsi:type="dcterms:W3CDTF">2016-04-05T14:17:30Z</dcterms:created>
  <dcterms:modified xsi:type="dcterms:W3CDTF">2020-08-22T03:34:03Z</dcterms:modified>
</cp:coreProperties>
</file>