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8" r:id="rId2"/>
    <p:sldId id="274" r:id="rId3"/>
    <p:sldId id="291" r:id="rId4"/>
    <p:sldId id="292" r:id="rId5"/>
    <p:sldId id="269" r:id="rId6"/>
    <p:sldId id="265" r:id="rId7"/>
    <p:sldId id="279" r:id="rId8"/>
    <p:sldId id="282" r:id="rId9"/>
    <p:sldId id="283" r:id="rId10"/>
    <p:sldId id="284" r:id="rId11"/>
    <p:sldId id="264" r:id="rId12"/>
    <p:sldId id="286" r:id="rId13"/>
    <p:sldId id="304" r:id="rId14"/>
    <p:sldId id="305" r:id="rId15"/>
    <p:sldId id="306" r:id="rId16"/>
    <p:sldId id="288" r:id="rId17"/>
    <p:sldId id="289" r:id="rId18"/>
    <p:sldId id="308" r:id="rId19"/>
    <p:sldId id="309" r:id="rId20"/>
    <p:sldId id="312" r:id="rId21"/>
    <p:sldId id="310" r:id="rId22"/>
    <p:sldId id="311" r:id="rId23"/>
    <p:sldId id="314" r:id="rId24"/>
    <p:sldId id="315" r:id="rId25"/>
    <p:sldId id="316" r:id="rId26"/>
    <p:sldId id="313" r:id="rId27"/>
    <p:sldId id="317" r:id="rId28"/>
    <p:sldId id="318" r:id="rId29"/>
    <p:sldId id="319" r:id="rId30"/>
    <p:sldId id="287"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Castillo" initials="PC" lastIdx="0" clrIdx="0">
    <p:extLst>
      <p:ext uri="{19B8F6BF-5375-455C-9EA6-DF929625EA0E}">
        <p15:presenceInfo xmlns:p15="http://schemas.microsoft.com/office/powerpoint/2012/main" userId="S-1-5-21-2664737520-481353137-1098671830-80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4" autoAdjust="0"/>
    <p:restoredTop sz="64811" autoAdjust="0"/>
  </p:normalViewPr>
  <p:slideViewPr>
    <p:cSldViewPr snapToGrid="0" snapToObjects="1" showGuides="1">
      <p:cViewPr varScale="1">
        <p:scale>
          <a:sx n="48" d="100"/>
          <a:sy n="48" d="100"/>
        </p:scale>
        <p:origin x="178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2020-08-21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14</a:t>
            </a:fld>
            <a:endParaRPr lang="en-CA"/>
          </a:p>
        </p:txBody>
      </p:sp>
    </p:spTree>
    <p:extLst>
      <p:ext uri="{BB962C8B-B14F-4D97-AF65-F5344CB8AC3E}">
        <p14:creationId xmlns:p14="http://schemas.microsoft.com/office/powerpoint/2010/main" val="127361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23</a:t>
            </a:fld>
            <a:endParaRPr lang="en-CA"/>
          </a:p>
        </p:txBody>
      </p:sp>
    </p:spTree>
    <p:extLst>
      <p:ext uri="{BB962C8B-B14F-4D97-AF65-F5344CB8AC3E}">
        <p14:creationId xmlns:p14="http://schemas.microsoft.com/office/powerpoint/2010/main" val="190859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31</a:t>
            </a:fld>
            <a:endParaRPr lang="en-CA"/>
          </a:p>
        </p:txBody>
      </p:sp>
    </p:spTree>
    <p:extLst>
      <p:ext uri="{BB962C8B-B14F-4D97-AF65-F5344CB8AC3E}">
        <p14:creationId xmlns:p14="http://schemas.microsoft.com/office/powerpoint/2010/main" val="1604342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A67B44DF-981A-41CE-9326-4884BB33FCA6}" type="datetime1">
              <a:rPr lang="en-US" smtClean="0"/>
              <a:t>8/21/2020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744DCE82-5FC0-482F-8203-83B19544DAB1}" type="datetime1">
              <a:rPr lang="en-US" smtClean="0"/>
              <a:t>8/21/2020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FC979BD5-D2BA-4177-97C2-9AFBEC1BB397}" type="datetime1">
              <a:rPr lang="en-US" smtClean="0"/>
              <a:t>8/21/2020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29C14190-EDA8-4DAB-8FFD-063B95CC58A8}" type="datetime1">
              <a:rPr lang="en-US" smtClean="0"/>
              <a:t>8/21/2020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ITSC304 Operating Systems Exploitation.</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uidedhacking.com/threads/windows-api-hooking-how-to-hide-process-from-task-manager.12061/"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andhb/HideProces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slideshare.net/MSbluehat/bhv18-return-of-the-kernel-rootkit-malware-on-windows-10" TargetMode="External"/><Relationship Id="rId2" Type="http://schemas.openxmlformats.org/officeDocument/2006/relationships/hyperlink" Target="https://docs.microsoft.com/en-us/windows/security/threat-protection/intelligence/rootkits-malware"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exploit-db.com/exploits/4737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microsoft.com/en-us/help/815065/what-is-a-dl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windows/win32/api/psapi/nf-psapi-getmoduleinformati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windows/win32/api/winternl/nf-winternl-ntquerysysteminforma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uidedhacking.com/threads/windows-api-hooking-how-to-hide-process-from-task-manager.12061/"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Windows Rootkits</a:t>
            </a:r>
            <a:br>
              <a:rPr lang="en-US" dirty="0" smtClean="0"/>
            </a:br>
            <a:endParaRPr lang="en-US" dirty="0"/>
          </a:p>
        </p:txBody>
      </p:sp>
      <p:sp>
        <p:nvSpPr>
          <p:cNvPr id="3" name="Subtitle 2"/>
          <p:cNvSpPr>
            <a:spLocks noGrp="1"/>
          </p:cNvSpPr>
          <p:nvPr>
            <p:ph type="subTitle" idx="1"/>
          </p:nvPr>
        </p:nvSpPr>
        <p:spPr/>
        <p:txBody>
          <a:bodyPr/>
          <a:lstStyle/>
          <a:p>
            <a:r>
              <a:rPr lang="en-US" dirty="0"/>
              <a:t>Module 7</a:t>
            </a:r>
          </a:p>
          <a:p>
            <a:r>
              <a:rPr lang="en-US" dirty="0" smtClean="0"/>
              <a:t>ITSC304</a:t>
            </a:r>
          </a:p>
          <a:p>
            <a:r>
              <a:rPr lang="en-US" dirty="0" smtClean="0"/>
              <a:t>Operating Systems Exploitation</a:t>
            </a:r>
          </a:p>
        </p:txBody>
      </p:sp>
      <p:sp>
        <p:nvSpPr>
          <p:cNvPr id="5" name="Footer Placeholder 4"/>
          <p:cNvSpPr>
            <a:spLocks noGrp="1"/>
          </p:cNvSpPr>
          <p:nvPr>
            <p:ph type="ftr" sz="quarter" idx="11"/>
          </p:nvPr>
        </p:nvSpPr>
        <p:spPr/>
        <p:txBody>
          <a:bodyPr/>
          <a:lstStyle/>
          <a:p>
            <a:r>
              <a:rPr lang="en-US" smtClean="0"/>
              <a:t>ITSC304 Operating Systems Exploitation.</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WINAPI  </a:t>
            </a:r>
            <a:r>
              <a:rPr lang="en-CA" dirty="0" err="1" smtClean="0"/>
              <a:t>DllMain</a:t>
            </a:r>
            <a:r>
              <a:rPr lang="en-CA" dirty="0" smtClean="0"/>
              <a:t>()</a:t>
            </a:r>
            <a:endParaRPr lang="en-CA" dirty="0"/>
          </a:p>
        </p:txBody>
      </p:sp>
      <p:sp>
        <p:nvSpPr>
          <p:cNvPr id="3" name="Content Placeholder 2"/>
          <p:cNvSpPr>
            <a:spLocks noGrp="1"/>
          </p:cNvSpPr>
          <p:nvPr>
            <p:ph idx="1"/>
          </p:nvPr>
        </p:nvSpPr>
        <p:spPr/>
        <p:txBody>
          <a:bodyPr>
            <a:normAutofit lnSpcReduction="10000"/>
          </a:bodyPr>
          <a:lstStyle/>
          <a:p>
            <a:r>
              <a:rPr lang="en-CA" dirty="0" smtClean="0"/>
              <a:t>When injecting DLL to a process, DLL entry point function is required:</a:t>
            </a:r>
          </a:p>
          <a:p>
            <a:pPr marL="0" indent="0">
              <a:buNone/>
            </a:pPr>
            <a:r>
              <a:rPr lang="en-CA" sz="2400" dirty="0" smtClean="0"/>
              <a:t>  https</a:t>
            </a:r>
            <a:r>
              <a:rPr lang="en-CA" sz="2400" dirty="0"/>
              <a:t>://docs.microsoft.com/en-us/windows/win32/dlls/dllmain</a:t>
            </a:r>
          </a:p>
          <a:p>
            <a:pPr marL="457200" lvl="1" indent="0">
              <a:buNone/>
            </a:pPr>
            <a:endParaRPr lang="en-CA" dirty="0" smtClean="0"/>
          </a:p>
          <a:p>
            <a:pPr marL="457200" lvl="1" indent="0">
              <a:buNone/>
            </a:pPr>
            <a:r>
              <a:rPr lang="en-CA" dirty="0" smtClean="0"/>
              <a:t>BOOL </a:t>
            </a:r>
            <a:r>
              <a:rPr lang="en-CA" dirty="0"/>
              <a:t>WINAPI </a:t>
            </a:r>
            <a:r>
              <a:rPr lang="en-CA" dirty="0" err="1"/>
              <a:t>DllMain</a:t>
            </a:r>
            <a:r>
              <a:rPr lang="en-CA" dirty="0"/>
              <a:t>(</a:t>
            </a:r>
          </a:p>
          <a:p>
            <a:pPr marL="457200" lvl="1" indent="0">
              <a:buNone/>
            </a:pPr>
            <a:r>
              <a:rPr lang="en-CA" dirty="0"/>
              <a:t>  _In_ HINSTANCE </a:t>
            </a:r>
            <a:r>
              <a:rPr lang="en-CA" dirty="0" err="1"/>
              <a:t>hinstDLL</a:t>
            </a:r>
            <a:r>
              <a:rPr lang="en-CA" dirty="0"/>
              <a:t>,</a:t>
            </a:r>
          </a:p>
          <a:p>
            <a:pPr marL="457200" lvl="1" indent="0">
              <a:buNone/>
            </a:pPr>
            <a:r>
              <a:rPr lang="en-CA" dirty="0"/>
              <a:t>  _In_ DWORD    </a:t>
            </a:r>
            <a:r>
              <a:rPr lang="en-CA" dirty="0" smtClean="0"/>
              <a:t>  </a:t>
            </a:r>
            <a:r>
              <a:rPr lang="en-CA" dirty="0" err="1"/>
              <a:t>fdwReason</a:t>
            </a:r>
            <a:r>
              <a:rPr lang="en-CA" dirty="0"/>
              <a:t>,</a:t>
            </a:r>
          </a:p>
          <a:p>
            <a:pPr marL="457200" lvl="1" indent="0">
              <a:buNone/>
            </a:pPr>
            <a:r>
              <a:rPr lang="en-CA" dirty="0"/>
              <a:t>  _In_ LPVOID  </a:t>
            </a:r>
            <a:r>
              <a:rPr lang="en-CA" dirty="0" smtClean="0"/>
              <a:t>    </a:t>
            </a:r>
            <a:r>
              <a:rPr lang="en-CA" dirty="0" err="1"/>
              <a:t>lpvReserved</a:t>
            </a:r>
            <a:endParaRPr lang="en-CA" dirty="0"/>
          </a:p>
          <a:p>
            <a:pPr marL="457200" lvl="1" indent="0">
              <a:buNone/>
            </a:pPr>
            <a:r>
              <a:rPr lang="en-CA" dirty="0" smtClean="0"/>
              <a:t> );</a:t>
            </a:r>
          </a:p>
          <a:p>
            <a:pPr marL="457200" lvl="1" indent="0">
              <a:buNone/>
            </a:pPr>
            <a:endParaRPr lang="en-CA" dirty="0" smtClean="0">
              <a:hlinkClick r:id="rId2"/>
            </a:endParaRPr>
          </a:p>
          <a:p>
            <a:pPr marL="457200" lvl="1" indent="0">
              <a:buNone/>
            </a:pPr>
            <a:r>
              <a:rPr lang="en-CA" dirty="0" smtClean="0">
                <a:hlinkClick r:id="rId2"/>
              </a:rPr>
              <a:t>https</a:t>
            </a:r>
            <a:r>
              <a:rPr lang="en-CA" dirty="0">
                <a:hlinkClick r:id="rId2"/>
              </a:rPr>
              <a:t>://guidedhacking.com/threads/windows-api-hooking-how-to-hide-process-from-task-manager.12061/</a:t>
            </a:r>
            <a:endParaRPr lang="en-CA" dirty="0"/>
          </a:p>
          <a:p>
            <a:pPr marL="457200" lvl="1"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26529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
            </a:r>
            <a:br>
              <a:rPr lang="en-CA" dirty="0" smtClean="0"/>
            </a:br>
            <a:r>
              <a:rPr lang="en-CA" dirty="0" smtClean="0"/>
              <a:t>Windows Kernel-Mode Rootkits</a:t>
            </a:r>
            <a:endParaRPr lang="en-CA" dirty="0"/>
          </a:p>
        </p:txBody>
      </p:sp>
      <p:sp>
        <p:nvSpPr>
          <p:cNvPr id="3" name="Content Placeholder 2"/>
          <p:cNvSpPr>
            <a:spLocks noGrp="1"/>
          </p:cNvSpPr>
          <p:nvPr>
            <p:ph idx="1"/>
          </p:nvPr>
        </p:nvSpPr>
        <p:spPr/>
        <p:txBody>
          <a:bodyPr>
            <a:normAutofit fontScale="92500" lnSpcReduction="10000"/>
          </a:bodyPr>
          <a:lstStyle/>
          <a:p>
            <a:r>
              <a:rPr lang="en-CA" dirty="0"/>
              <a:t>Kernel-mode rootkits:</a:t>
            </a:r>
            <a:br>
              <a:rPr lang="en-CA" dirty="0"/>
            </a:br>
            <a:r>
              <a:rPr lang="en-CA" dirty="0"/>
              <a:t>The kernel-mode rootkit is a more sophisticated type of malicious software since it takes control of the operating system at a low level by hooking the system calls through the following methods: </a:t>
            </a:r>
          </a:p>
          <a:p>
            <a:r>
              <a:rPr lang="en-CA" dirty="0"/>
              <a:t>Native APIs using the NTDLL.dll</a:t>
            </a:r>
          </a:p>
          <a:p>
            <a:r>
              <a:rPr lang="en-CA" dirty="0"/>
              <a:t>Direct Kernel Object Modification (DKOM)</a:t>
            </a:r>
          </a:p>
          <a:p>
            <a:r>
              <a:rPr lang="en-CA" dirty="0"/>
              <a:t>System Call Table like the Service Descriptor Table (SSDT)</a:t>
            </a:r>
          </a:p>
          <a:p>
            <a:r>
              <a:rPr lang="en-CA" dirty="0"/>
              <a:t>Export Addresses table (EAT)</a:t>
            </a:r>
          </a:p>
          <a:p>
            <a:r>
              <a:rPr lang="en-CA" dirty="0"/>
              <a:t>Interrupt Descriptor Table (IDT)</a:t>
            </a:r>
          </a:p>
          <a:p>
            <a:r>
              <a:rPr lang="en-CA" dirty="0"/>
              <a:t>Import Addresses Table (IAT)</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100045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Direct Kernel Object Modification (</a:t>
            </a:r>
            <a:r>
              <a:rPr lang="en-CA" dirty="0" smtClean="0"/>
              <a:t>DKOM)</a:t>
            </a:r>
            <a:endParaRPr lang="en-CA" dirty="0"/>
          </a:p>
        </p:txBody>
      </p:sp>
      <p:sp>
        <p:nvSpPr>
          <p:cNvPr id="3" name="Content Placeholder 2"/>
          <p:cNvSpPr>
            <a:spLocks noGrp="1"/>
          </p:cNvSpPr>
          <p:nvPr>
            <p:ph idx="1"/>
          </p:nvPr>
        </p:nvSpPr>
        <p:spPr/>
        <p:txBody>
          <a:bodyPr>
            <a:normAutofit fontScale="25000" lnSpcReduction="20000"/>
          </a:bodyPr>
          <a:lstStyle/>
          <a:p>
            <a:endParaRPr lang="en-CA" dirty="0" smtClean="0"/>
          </a:p>
          <a:p>
            <a:r>
              <a:rPr lang="en-CA" sz="8800" dirty="0" smtClean="0"/>
              <a:t>Manipulating data structure (Altering Kernel objects). In Windows the abstraction of every resource such as: device, process, </a:t>
            </a:r>
            <a:r>
              <a:rPr lang="en-CA" sz="8800" dirty="0" err="1" smtClean="0"/>
              <a:t>mutex</a:t>
            </a:r>
            <a:r>
              <a:rPr lang="en-CA" sz="8800" dirty="0" smtClean="0"/>
              <a:t>, event is called and object. These objects are structures in C handle by Object Manager subsystem. </a:t>
            </a:r>
          </a:p>
          <a:p>
            <a:r>
              <a:rPr lang="en-CA" sz="8800" dirty="0" smtClean="0"/>
              <a:t>DKOM rootkits were used in 2005 for spyware and bot networks. </a:t>
            </a:r>
            <a:endParaRPr lang="en-CA" sz="8800" dirty="0"/>
          </a:p>
          <a:p>
            <a:r>
              <a:rPr lang="en-CA" sz="8800" dirty="0" smtClean="0"/>
              <a:t>In order to develop DKOM rootkits e.g. to hide processes, it is important to understand Windows processes structure.</a:t>
            </a:r>
          </a:p>
          <a:p>
            <a:r>
              <a:rPr lang="en-CA" sz="8800" dirty="0" smtClean="0"/>
              <a:t>EPROCESS, KPROCESS, KTHREADS are relevant objects because as you know KPROCESS is the PCB and provides info about the process. </a:t>
            </a:r>
          </a:p>
          <a:p>
            <a:r>
              <a:rPr lang="en-CA" sz="8800" dirty="0" smtClean="0"/>
              <a:t>Relevant fields in EPROCESS object are:</a:t>
            </a:r>
          </a:p>
          <a:p>
            <a:pPr lvl="1"/>
            <a:r>
              <a:rPr lang="en-CA" sz="8800" dirty="0" err="1" smtClean="0"/>
              <a:t>UniqueProcessID</a:t>
            </a:r>
            <a:r>
              <a:rPr lang="en-CA" sz="8800" dirty="0" smtClean="0"/>
              <a:t> – Pointer</a:t>
            </a:r>
          </a:p>
          <a:p>
            <a:pPr lvl="1"/>
            <a:r>
              <a:rPr lang="en-CA" sz="8800" dirty="0" err="1" smtClean="0"/>
              <a:t>ActiveProcessLinks</a:t>
            </a:r>
            <a:r>
              <a:rPr lang="en-CA" sz="8800" dirty="0" smtClean="0"/>
              <a:t>   _LIST_ENTRY</a:t>
            </a:r>
          </a:p>
          <a:p>
            <a:pPr lvl="1"/>
            <a:r>
              <a:rPr lang="en-CA" sz="8800" dirty="0" smtClean="0"/>
              <a:t>TOKEN   address od Process security token</a:t>
            </a:r>
          </a:p>
          <a:p>
            <a:pPr lvl="1"/>
            <a:r>
              <a:rPr lang="en-CA" sz="8800" dirty="0" err="1" smtClean="0"/>
              <a:t>ImageFileName</a:t>
            </a:r>
            <a:r>
              <a:rPr lang="en-CA" sz="8800" dirty="0" smtClean="0"/>
              <a:t>  - name of binary file that instantiate the process</a:t>
            </a:r>
          </a:p>
          <a:p>
            <a:pPr lvl="1"/>
            <a:endParaRPr lang="en-CA" sz="8800" dirty="0"/>
          </a:p>
          <a:p>
            <a:endParaRPr lang="en-CA" sz="88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82163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DKOM</a:t>
            </a:r>
            <a:endParaRPr lang="en-CA" dirty="0"/>
          </a:p>
        </p:txBody>
      </p:sp>
      <p:sp>
        <p:nvSpPr>
          <p:cNvPr id="3" name="Content Placeholder 2"/>
          <p:cNvSpPr>
            <a:spLocks noGrp="1"/>
          </p:cNvSpPr>
          <p:nvPr>
            <p:ph idx="1"/>
          </p:nvPr>
        </p:nvSpPr>
        <p:spPr>
          <a:xfrm>
            <a:off x="838200" y="1507573"/>
            <a:ext cx="10515600" cy="4351338"/>
          </a:xfrm>
        </p:spPr>
        <p:txBody>
          <a:bodyPr>
            <a:normAutofit/>
          </a:bodyPr>
          <a:lstStyle/>
          <a:p>
            <a:r>
              <a:rPr lang="en-CA" sz="2600" dirty="0" smtClean="0"/>
              <a:t>Using kernel debugger we can get required info for the rootkit such as: process pointer, LIST_ENTRY structure ( doubly linked-list) used to obtain address of EPROCESS structure, TOKEN that stores address of the security token</a:t>
            </a:r>
          </a:p>
          <a:p>
            <a:r>
              <a:rPr lang="en-CA" sz="2600" dirty="0" smtClean="0"/>
              <a:t>In ETHREAD we can find address to KTHREAD and in this we can find _KAPC_STATE that has the address of list entry _LIST_ENTRY</a:t>
            </a:r>
          </a:p>
          <a:p>
            <a:pPr lvl="1"/>
            <a:r>
              <a:rPr lang="en-CA" sz="2600" dirty="0" err="1" smtClean="0"/>
              <a:t>kd</a:t>
            </a:r>
            <a:r>
              <a:rPr lang="en-CA" sz="2600" dirty="0" smtClean="0"/>
              <a:t>&gt;</a:t>
            </a:r>
            <a:r>
              <a:rPr lang="en-CA" sz="2600" dirty="0" err="1" smtClean="0"/>
              <a:t>dt</a:t>
            </a:r>
            <a:r>
              <a:rPr lang="en-CA" sz="2600" dirty="0" smtClean="0"/>
              <a:t> </a:t>
            </a:r>
            <a:r>
              <a:rPr lang="en-CA" sz="2600" dirty="0" err="1"/>
              <a:t>nt</a:t>
            </a:r>
            <a:r>
              <a:rPr lang="en-CA" sz="2600" dirty="0"/>
              <a:t>!_EPROCESS</a:t>
            </a:r>
          </a:p>
          <a:p>
            <a:pPr lvl="1"/>
            <a:r>
              <a:rPr lang="en-CA" sz="2600" dirty="0" err="1" smtClean="0"/>
              <a:t>Kd</a:t>
            </a:r>
            <a:r>
              <a:rPr lang="en-CA" sz="2600" dirty="0" smtClean="0"/>
              <a:t>&gt;</a:t>
            </a:r>
            <a:r>
              <a:rPr lang="en-CA" sz="2600" dirty="0" err="1" smtClean="0"/>
              <a:t>dt</a:t>
            </a:r>
            <a:r>
              <a:rPr lang="en-CA" sz="2600" dirty="0" smtClean="0"/>
              <a:t> </a:t>
            </a:r>
            <a:r>
              <a:rPr lang="en-CA" sz="2600" dirty="0" err="1"/>
              <a:t>nt</a:t>
            </a:r>
            <a:r>
              <a:rPr lang="en-CA" sz="2600" dirty="0"/>
              <a:t>!_KPROCESS</a:t>
            </a:r>
          </a:p>
          <a:p>
            <a:pPr lvl="1"/>
            <a:r>
              <a:rPr lang="en-CA" sz="2600" dirty="0" err="1" smtClean="0"/>
              <a:t>Kd</a:t>
            </a:r>
            <a:r>
              <a:rPr lang="en-CA" sz="2600" dirty="0" smtClean="0"/>
              <a:t>&gt;</a:t>
            </a:r>
            <a:r>
              <a:rPr lang="en-CA" sz="2600" dirty="0" err="1" smtClean="0"/>
              <a:t>dt</a:t>
            </a:r>
            <a:r>
              <a:rPr lang="en-CA" sz="2600" dirty="0" smtClean="0"/>
              <a:t>  </a:t>
            </a:r>
            <a:r>
              <a:rPr lang="en-CA" sz="2600" dirty="0" err="1"/>
              <a:t>nt</a:t>
            </a:r>
            <a:r>
              <a:rPr lang="en-CA" sz="2600" dirty="0"/>
              <a:t>!_KTHREAD  … </a:t>
            </a:r>
            <a:r>
              <a:rPr lang="en-CA" sz="2600" dirty="0" err="1"/>
              <a:t>kd</a:t>
            </a:r>
            <a:r>
              <a:rPr lang="en-CA" sz="2600" dirty="0"/>
              <a:t>&gt;</a:t>
            </a:r>
            <a:r>
              <a:rPr lang="en-CA" sz="2600" dirty="0" err="1"/>
              <a:t>nt</a:t>
            </a:r>
            <a:r>
              <a:rPr lang="en-CA" sz="2600" dirty="0"/>
              <a:t>!_KAPC_STATE </a:t>
            </a:r>
          </a:p>
          <a:p>
            <a:endParaRPr lang="en-CA" sz="26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13</a:t>
            </a:fld>
            <a:endParaRPr lang="en-US"/>
          </a:p>
        </p:txBody>
      </p:sp>
    </p:spTree>
    <p:extLst>
      <p:ext uri="{BB962C8B-B14F-4D97-AF65-F5344CB8AC3E}">
        <p14:creationId xmlns:p14="http://schemas.microsoft.com/office/powerpoint/2010/main" val="168979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Hiding a Process</a:t>
            </a:r>
            <a:endParaRPr lang="en-CA" dirty="0"/>
          </a:p>
        </p:txBody>
      </p:sp>
      <p:sp>
        <p:nvSpPr>
          <p:cNvPr id="3" name="Content Placeholder 2"/>
          <p:cNvSpPr>
            <a:spLocks noGrp="1"/>
          </p:cNvSpPr>
          <p:nvPr>
            <p:ph idx="1"/>
          </p:nvPr>
        </p:nvSpPr>
        <p:spPr/>
        <p:txBody>
          <a:bodyPr>
            <a:normAutofit/>
          </a:bodyPr>
          <a:lstStyle/>
          <a:p>
            <a:r>
              <a:rPr lang="en-CA" sz="2000" dirty="0" err="1" smtClean="0"/>
              <a:t>PsGetCurrentProcess</a:t>
            </a:r>
            <a:r>
              <a:rPr lang="en-CA" sz="2000" dirty="0" smtClean="0"/>
              <a:t>() get pointer to EPROCESS object associated with current thread. </a:t>
            </a:r>
          </a:p>
          <a:p>
            <a:r>
              <a:rPr lang="en-CA" sz="2000" dirty="0" smtClean="0"/>
              <a:t>If PID is same as the one we want to hide, adjust pointers, otherwise </a:t>
            </a:r>
          </a:p>
          <a:p>
            <a:r>
              <a:rPr lang="en-CA" sz="2000" dirty="0" smtClean="0"/>
              <a:t>We need to use </a:t>
            </a:r>
            <a:r>
              <a:rPr lang="en-CA" sz="2000" dirty="0" err="1" smtClean="0"/>
              <a:t>ActiveProcessLinks</a:t>
            </a:r>
            <a:r>
              <a:rPr lang="en-CA" sz="2000" dirty="0" smtClean="0"/>
              <a:t> to traverse the doubly-linked list of EPROCESS objects till find the PID.</a:t>
            </a:r>
          </a:p>
          <a:p>
            <a:r>
              <a:rPr lang="en-CA" sz="2000" dirty="0" smtClean="0"/>
              <a:t>The links </a:t>
            </a:r>
            <a:r>
              <a:rPr lang="en-CA" sz="2000" dirty="0" smtClean="0">
                <a:solidFill>
                  <a:srgbClr val="FF0000"/>
                </a:solidFill>
              </a:rPr>
              <a:t>PREV </a:t>
            </a:r>
            <a:r>
              <a:rPr lang="en-CA" sz="2000" dirty="0" smtClean="0"/>
              <a:t>and </a:t>
            </a:r>
            <a:r>
              <a:rPr lang="en-CA" sz="2000" dirty="0" smtClean="0">
                <a:solidFill>
                  <a:srgbClr val="FF0000"/>
                </a:solidFill>
              </a:rPr>
              <a:t>NEXT</a:t>
            </a:r>
            <a:r>
              <a:rPr lang="en-CA" sz="2000" dirty="0" smtClean="0"/>
              <a:t> for the hidden process are set to point inward the object itself. </a:t>
            </a:r>
          </a:p>
          <a:p>
            <a:pPr marL="0" indent="0">
              <a:buNone/>
            </a:pPr>
            <a:r>
              <a:rPr lang="en-CA" sz="2400" dirty="0" smtClean="0"/>
              <a:t>                               </a:t>
            </a:r>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Rectangle 4"/>
          <p:cNvSpPr/>
          <p:nvPr/>
        </p:nvSpPr>
        <p:spPr>
          <a:xfrm>
            <a:off x="1689646" y="4939772"/>
            <a:ext cx="1431235" cy="41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PREV</a:t>
            </a:r>
            <a:endParaRPr lang="en-CA" dirty="0"/>
          </a:p>
        </p:txBody>
      </p:sp>
      <p:sp>
        <p:nvSpPr>
          <p:cNvPr id="6" name="Rectangle 5"/>
          <p:cNvSpPr/>
          <p:nvPr/>
        </p:nvSpPr>
        <p:spPr>
          <a:xfrm>
            <a:off x="1689652" y="5357214"/>
            <a:ext cx="1431235" cy="41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NEXT</a:t>
            </a:r>
            <a:endParaRPr lang="en-CA" dirty="0"/>
          </a:p>
        </p:txBody>
      </p:sp>
      <p:sp>
        <p:nvSpPr>
          <p:cNvPr id="7" name="Rectangle 6"/>
          <p:cNvSpPr/>
          <p:nvPr/>
        </p:nvSpPr>
        <p:spPr>
          <a:xfrm>
            <a:off x="1689652" y="5774657"/>
            <a:ext cx="1431235" cy="41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1689651" y="4507192"/>
            <a:ext cx="1431235" cy="417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EPROCESS</a:t>
            </a:r>
            <a:endParaRPr lang="en-CA" dirty="0">
              <a:solidFill>
                <a:schemeClr val="tx1"/>
              </a:solidFill>
            </a:endParaRPr>
          </a:p>
        </p:txBody>
      </p:sp>
      <p:sp>
        <p:nvSpPr>
          <p:cNvPr id="10" name="Rectangle 9"/>
          <p:cNvSpPr/>
          <p:nvPr/>
        </p:nvSpPr>
        <p:spPr>
          <a:xfrm>
            <a:off x="4853607" y="4587140"/>
            <a:ext cx="1431235" cy="417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EPROCESS</a:t>
            </a:r>
            <a:endParaRPr lang="en-CA" dirty="0">
              <a:solidFill>
                <a:schemeClr val="tx1"/>
              </a:solidFill>
            </a:endParaRPr>
          </a:p>
        </p:txBody>
      </p:sp>
      <p:sp>
        <p:nvSpPr>
          <p:cNvPr id="11" name="Rectangle 10"/>
          <p:cNvSpPr/>
          <p:nvPr/>
        </p:nvSpPr>
        <p:spPr>
          <a:xfrm>
            <a:off x="8017564" y="4517040"/>
            <a:ext cx="1431235" cy="417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EPROCESS</a:t>
            </a:r>
            <a:endParaRPr lang="en-CA" dirty="0">
              <a:solidFill>
                <a:schemeClr val="tx1"/>
              </a:solidFill>
            </a:endParaRPr>
          </a:p>
        </p:txBody>
      </p:sp>
      <p:sp>
        <p:nvSpPr>
          <p:cNvPr id="12" name="Rectangle 11"/>
          <p:cNvSpPr/>
          <p:nvPr/>
        </p:nvSpPr>
        <p:spPr>
          <a:xfrm>
            <a:off x="4853606" y="5035231"/>
            <a:ext cx="1431235" cy="41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PREV</a:t>
            </a:r>
            <a:endParaRPr lang="en-CA" dirty="0"/>
          </a:p>
        </p:txBody>
      </p:sp>
      <p:sp>
        <p:nvSpPr>
          <p:cNvPr id="13" name="Rectangle 12"/>
          <p:cNvSpPr/>
          <p:nvPr/>
        </p:nvSpPr>
        <p:spPr>
          <a:xfrm>
            <a:off x="8017560" y="4952852"/>
            <a:ext cx="1431235" cy="41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PREV</a:t>
            </a:r>
            <a:endParaRPr lang="en-CA" dirty="0"/>
          </a:p>
        </p:txBody>
      </p:sp>
      <p:sp>
        <p:nvSpPr>
          <p:cNvPr id="14" name="Rectangle 13"/>
          <p:cNvSpPr/>
          <p:nvPr/>
        </p:nvSpPr>
        <p:spPr>
          <a:xfrm>
            <a:off x="4853605" y="5422047"/>
            <a:ext cx="1431235" cy="41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NEXT</a:t>
            </a:r>
            <a:endParaRPr lang="en-CA" dirty="0"/>
          </a:p>
        </p:txBody>
      </p:sp>
      <p:sp>
        <p:nvSpPr>
          <p:cNvPr id="15" name="Rectangle 14"/>
          <p:cNvSpPr/>
          <p:nvPr/>
        </p:nvSpPr>
        <p:spPr>
          <a:xfrm>
            <a:off x="8017558" y="5356186"/>
            <a:ext cx="1431235" cy="41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NEXT</a:t>
            </a:r>
            <a:endParaRPr lang="en-CA" dirty="0"/>
          </a:p>
        </p:txBody>
      </p:sp>
      <p:sp>
        <p:nvSpPr>
          <p:cNvPr id="16" name="Rectangle 15"/>
          <p:cNvSpPr/>
          <p:nvPr/>
        </p:nvSpPr>
        <p:spPr>
          <a:xfrm>
            <a:off x="4853604" y="5790146"/>
            <a:ext cx="1431235" cy="41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8017564" y="5790145"/>
            <a:ext cx="1431235" cy="417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4479235" y="3937175"/>
            <a:ext cx="2040835" cy="3857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Hidden Process</a:t>
            </a:r>
            <a:endParaRPr lang="en-CA" dirty="0">
              <a:solidFill>
                <a:schemeClr val="tx1"/>
              </a:solidFill>
            </a:endParaRPr>
          </a:p>
        </p:txBody>
      </p:sp>
      <p:cxnSp>
        <p:nvCxnSpPr>
          <p:cNvPr id="22" name="Straight Arrow Connector 21"/>
          <p:cNvCxnSpPr/>
          <p:nvPr/>
        </p:nvCxnSpPr>
        <p:spPr>
          <a:xfrm>
            <a:off x="3052962" y="5536972"/>
            <a:ext cx="934284" cy="1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176050" y="4795861"/>
            <a:ext cx="841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1"/>
          </p:cNvCxnSpPr>
          <p:nvPr/>
        </p:nvCxnSpPr>
        <p:spPr>
          <a:xfrm flipH="1">
            <a:off x="1133060" y="5148493"/>
            <a:ext cx="576000" cy="0"/>
          </a:xfrm>
          <a:prstGeom prst="straightConnector1">
            <a:avLst/>
          </a:prstGeom>
          <a:ln w="9525">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987246" y="5564907"/>
            <a:ext cx="0" cy="825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987246" y="6390216"/>
            <a:ext cx="3188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176052" y="4795861"/>
            <a:ext cx="0" cy="159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3"/>
          </p:cNvCxnSpPr>
          <p:nvPr/>
        </p:nvCxnSpPr>
        <p:spPr>
          <a:xfrm>
            <a:off x="9448793" y="5564908"/>
            <a:ext cx="850907" cy="28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p:cNvCxnSpPr>
          <p:nvPr/>
        </p:nvCxnSpPr>
        <p:spPr>
          <a:xfrm flipH="1" flipV="1">
            <a:off x="6778487" y="5148493"/>
            <a:ext cx="1239073" cy="130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778487" y="4486414"/>
            <a:ext cx="0" cy="66207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3756991" y="4486414"/>
            <a:ext cx="3021496"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756991" y="4486414"/>
            <a:ext cx="0" cy="33103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120887" y="4817453"/>
            <a:ext cx="63610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272490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a:t>
            </a:r>
            <a:endParaRPr lang="en-CA" dirty="0"/>
          </a:p>
        </p:txBody>
      </p:sp>
      <p:sp>
        <p:nvSpPr>
          <p:cNvPr id="3" name="Content Placeholder 2"/>
          <p:cNvSpPr>
            <a:spLocks noGrp="1"/>
          </p:cNvSpPr>
          <p:nvPr>
            <p:ph idx="1"/>
          </p:nvPr>
        </p:nvSpPr>
        <p:spPr>
          <a:xfrm>
            <a:off x="838200" y="1690688"/>
            <a:ext cx="10515600" cy="4351338"/>
          </a:xfrm>
        </p:spPr>
        <p:txBody>
          <a:bodyPr>
            <a:normAutofit fontScale="77500" lnSpcReduction="20000"/>
          </a:bodyPr>
          <a:lstStyle/>
          <a:p>
            <a:r>
              <a:rPr lang="en-CA" dirty="0" smtClean="0"/>
              <a:t>We removed an EPROCESS object from the list of processes, how can this process still execute? And How can it get schedule to CPU?</a:t>
            </a:r>
          </a:p>
          <a:p>
            <a:r>
              <a:rPr lang="en-CA" dirty="0" smtClean="0"/>
              <a:t>Windows </a:t>
            </a:r>
            <a:r>
              <a:rPr lang="en-CA" dirty="0" err="1" smtClean="0"/>
              <a:t>preemptively</a:t>
            </a:r>
            <a:r>
              <a:rPr lang="en-CA" dirty="0" smtClean="0"/>
              <a:t> schedules code for execution at a thread level not a process level</a:t>
            </a:r>
          </a:p>
          <a:p>
            <a:r>
              <a:rPr lang="en-CA" dirty="0" smtClean="0"/>
              <a:t>Kernel dispatcher recognizes all runnable threads without regard to which process a thread belongs to. Review this concepts from OS internals course – Process/thread scheduling</a:t>
            </a:r>
          </a:p>
          <a:p>
            <a:r>
              <a:rPr lang="en-CA" dirty="0" smtClean="0"/>
              <a:t>This means that process-based links in EPROCESS by tools like Task Manager and tasklist.exe are used in a superficial level. Kernel dispatcher uses different set of data structure which makes this technique of hiding a process to work without losing functionality</a:t>
            </a:r>
          </a:p>
          <a:p>
            <a:r>
              <a:rPr lang="en-CA" dirty="0" smtClean="0"/>
              <a:t>Similar technique can be implemented to hide a driver</a:t>
            </a:r>
          </a:p>
          <a:p>
            <a:r>
              <a:rPr lang="en-CA" dirty="0" smtClean="0"/>
              <a:t> e.g.  </a:t>
            </a:r>
            <a:r>
              <a:rPr lang="en-CA" dirty="0" smtClean="0">
                <a:hlinkClick r:id="rId2"/>
              </a:rPr>
              <a:t>https</a:t>
            </a:r>
            <a:r>
              <a:rPr lang="en-CA" dirty="0">
                <a:hlinkClick r:id="rId2"/>
              </a:rPr>
              <a:t>://github.com/landhb/HideProcess</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157833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a:t>
            </a:r>
            <a:r>
              <a:rPr lang="en-CA" dirty="0" smtClean="0"/>
              <a:t>Service Dispatch </a:t>
            </a:r>
            <a:r>
              <a:rPr lang="en-CA" dirty="0"/>
              <a:t>Table </a:t>
            </a:r>
            <a:r>
              <a:rPr lang="en-CA" dirty="0" smtClean="0"/>
              <a:t>(SSDT)</a:t>
            </a:r>
            <a:endParaRPr lang="en-CA" dirty="0"/>
          </a:p>
        </p:txBody>
      </p:sp>
      <p:sp>
        <p:nvSpPr>
          <p:cNvPr id="3" name="Content Placeholder 2"/>
          <p:cNvSpPr>
            <a:spLocks noGrp="1"/>
          </p:cNvSpPr>
          <p:nvPr>
            <p:ph idx="1"/>
          </p:nvPr>
        </p:nvSpPr>
        <p:spPr/>
        <p:txBody>
          <a:bodyPr>
            <a:normAutofit/>
          </a:bodyPr>
          <a:lstStyle/>
          <a:p>
            <a:r>
              <a:rPr lang="en-CA" sz="3000" dirty="0" smtClean="0"/>
              <a:t>SSDT is the table that contains the pointer to kernel functions, used for system calls by </a:t>
            </a:r>
            <a:r>
              <a:rPr lang="en-CA" sz="3000" dirty="0" err="1" smtClean="0">
                <a:solidFill>
                  <a:srgbClr val="FF0000"/>
                </a:solidFill>
              </a:rPr>
              <a:t>sysenter</a:t>
            </a:r>
            <a:r>
              <a:rPr lang="en-CA" sz="3000" dirty="0" smtClean="0"/>
              <a:t> instruction. The value is stored in </a:t>
            </a:r>
            <a:r>
              <a:rPr lang="en-CA" sz="3000" b="1" dirty="0" err="1" smtClean="0"/>
              <a:t>eax</a:t>
            </a:r>
            <a:r>
              <a:rPr lang="en-CA" sz="3000" dirty="0" smtClean="0"/>
              <a:t> register (system call number).</a:t>
            </a:r>
          </a:p>
          <a:p>
            <a:r>
              <a:rPr lang="en-CA" sz="3000" dirty="0" smtClean="0"/>
              <a:t>Hook SSDT gets two parameters: pointer to system function to hook and pointer to function that will be hooking </a:t>
            </a:r>
            <a:r>
              <a:rPr lang="en-CA" sz="3000" b="1" dirty="0" err="1" smtClean="0"/>
              <a:t>syscall</a:t>
            </a:r>
            <a:r>
              <a:rPr lang="en-CA" sz="3000" dirty="0" smtClean="0"/>
              <a:t> routine. SSDT </a:t>
            </a:r>
            <a:r>
              <a:rPr lang="en-CA" sz="3200" dirty="0" smtClean="0"/>
              <a:t>take </a:t>
            </a:r>
            <a:r>
              <a:rPr lang="en-CA" sz="3200" dirty="0"/>
              <a:t>over the execution when a system call is </a:t>
            </a:r>
            <a:r>
              <a:rPr lang="en-CA" sz="3200" dirty="0" smtClean="0"/>
              <a:t>invoked. </a:t>
            </a:r>
          </a:p>
          <a:p>
            <a:r>
              <a:rPr lang="en-CA" sz="3200" dirty="0" smtClean="0"/>
              <a:t>Easy to detect</a:t>
            </a:r>
            <a:endParaRPr lang="en-CA" sz="3000"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152974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a:t>
            </a:r>
            <a:r>
              <a:rPr lang="en-CA" dirty="0" smtClean="0"/>
              <a:t>Service Dispatch </a:t>
            </a:r>
            <a:r>
              <a:rPr lang="en-CA" dirty="0"/>
              <a:t>Table </a:t>
            </a:r>
            <a:r>
              <a:rPr lang="en-CA" dirty="0" smtClean="0"/>
              <a:t>(SSDT)</a:t>
            </a:r>
            <a:endParaRPr lang="en-CA" dirty="0"/>
          </a:p>
        </p:txBody>
      </p:sp>
      <p:sp>
        <p:nvSpPr>
          <p:cNvPr id="3" name="Content Placeholder 2"/>
          <p:cNvSpPr>
            <a:spLocks noGrp="1"/>
          </p:cNvSpPr>
          <p:nvPr>
            <p:ph idx="1"/>
          </p:nvPr>
        </p:nvSpPr>
        <p:spPr>
          <a:xfrm>
            <a:off x="838200" y="1690688"/>
            <a:ext cx="10515600" cy="4486275"/>
          </a:xfrm>
        </p:spPr>
        <p:txBody>
          <a:bodyPr>
            <a:normAutofit fontScale="32500" lnSpcReduction="20000"/>
          </a:bodyPr>
          <a:lstStyle/>
          <a:p>
            <a:r>
              <a:rPr lang="en-CA" sz="7400" dirty="0" smtClean="0"/>
              <a:t>Functions hook in SSDT are</a:t>
            </a:r>
            <a:r>
              <a:rPr lang="en-CA" sz="3300" dirty="0" smtClean="0"/>
              <a:t>: </a:t>
            </a:r>
          </a:p>
          <a:p>
            <a:pPr lvl="1"/>
            <a:endParaRPr lang="en-CA" sz="4600" b="1" dirty="0" smtClean="0"/>
          </a:p>
          <a:p>
            <a:pPr lvl="1"/>
            <a:r>
              <a:rPr lang="en-CA" sz="6200" b="1" dirty="0" err="1" smtClean="0"/>
              <a:t>KiSystemService</a:t>
            </a:r>
            <a:r>
              <a:rPr lang="en-CA" sz="6200" b="1" dirty="0" smtClean="0"/>
              <a:t>-</a:t>
            </a:r>
            <a:r>
              <a:rPr lang="en-CA" sz="6200" dirty="0" smtClean="0"/>
              <a:t> Kernel’ System Dispatcher. It uses system service number that indicates system service call that will be invoked and service descriptor tables. </a:t>
            </a:r>
          </a:p>
          <a:p>
            <a:pPr lvl="2"/>
            <a:r>
              <a:rPr lang="en-CA" sz="6200" dirty="0" err="1" smtClean="0"/>
              <a:t>Kd</a:t>
            </a:r>
            <a:r>
              <a:rPr lang="en-CA" sz="6200" dirty="0" smtClean="0"/>
              <a:t>&gt; </a:t>
            </a:r>
            <a:r>
              <a:rPr lang="en-CA" sz="6200" dirty="0" err="1" smtClean="0"/>
              <a:t>dt</a:t>
            </a:r>
            <a:r>
              <a:rPr lang="en-CA" sz="6200" dirty="0" smtClean="0"/>
              <a:t> </a:t>
            </a:r>
            <a:r>
              <a:rPr lang="en-CA" sz="6200" dirty="0" err="1" smtClean="0"/>
              <a:t>nt</a:t>
            </a:r>
            <a:r>
              <a:rPr lang="en-CA" sz="6200" dirty="0" smtClean="0"/>
              <a:t>!*descriptor table* -v  . One of the functions here: </a:t>
            </a:r>
            <a:r>
              <a:rPr lang="en-CA" sz="6200" b="1" dirty="0" err="1" smtClean="0"/>
              <a:t>KeServiceDescriptorTable</a:t>
            </a:r>
            <a:r>
              <a:rPr lang="en-CA" sz="6200" dirty="0" smtClean="0"/>
              <a:t> is the interest for the rootkit because is exported by the kernel </a:t>
            </a:r>
            <a:r>
              <a:rPr lang="en-CA" sz="6200" b="1" dirty="0" smtClean="0"/>
              <a:t>ntoskrnl.exe .</a:t>
            </a:r>
            <a:r>
              <a:rPr lang="en-CA" sz="6200" b="1" dirty="0" err="1" smtClean="0"/>
              <a:t>Kd</a:t>
            </a:r>
            <a:r>
              <a:rPr lang="en-CA" sz="6200" b="1" dirty="0" smtClean="0"/>
              <a:t> &gt; </a:t>
            </a:r>
            <a:r>
              <a:rPr lang="en-CA" sz="6200" b="1" dirty="0" err="1" smtClean="0"/>
              <a:t>dps</a:t>
            </a:r>
            <a:r>
              <a:rPr lang="en-CA" sz="6200" b="1" dirty="0" smtClean="0"/>
              <a:t> </a:t>
            </a:r>
            <a:r>
              <a:rPr lang="en-CA" sz="6200" b="1" dirty="0" err="1" smtClean="0"/>
              <a:t>nt!KiServiceTable</a:t>
            </a:r>
            <a:endParaRPr lang="en-CA" sz="6200" b="1" dirty="0" smtClean="0"/>
          </a:p>
          <a:p>
            <a:pPr lvl="1"/>
            <a:r>
              <a:rPr lang="en-CA" sz="6200" b="1" dirty="0" err="1"/>
              <a:t>ZwQuerySystemInformation</a:t>
            </a:r>
            <a:r>
              <a:rPr lang="en-CA" sz="6200" b="1" dirty="0"/>
              <a:t>,</a:t>
            </a:r>
            <a:r>
              <a:rPr lang="en-CA" sz="6200" dirty="0"/>
              <a:t> which retrieves the specified system information</a:t>
            </a:r>
            <a:r>
              <a:rPr lang="en-CA" sz="6200" dirty="0" smtClean="0"/>
              <a:t>. This function can be hook to hide a process, but it is not longer available since Windows 8</a:t>
            </a:r>
          </a:p>
          <a:p>
            <a:pPr lvl="1"/>
            <a:endParaRPr lang="en-CA" sz="4600" b="1" dirty="0" smtClean="0"/>
          </a:p>
          <a:p>
            <a:r>
              <a:rPr lang="en-CA" sz="7400" dirty="0" smtClean="0"/>
              <a:t>SSDT has all privileges to execute in kernel mode because it resides in read-only memory which is a problem. We need to disable WP bit. Once we are able to write in memory</a:t>
            </a:r>
            <a:r>
              <a:rPr lang="en-CA" sz="7400" dirty="0"/>
              <a:t> </a:t>
            </a:r>
            <a:r>
              <a:rPr lang="en-CA" sz="7400" dirty="0" smtClean="0"/>
              <a:t>the </a:t>
            </a:r>
            <a:r>
              <a:rPr lang="en-CA" sz="7400" dirty="0"/>
              <a:t>pointer to this function call in the SSDT table can be overwritten with the malicious </a:t>
            </a:r>
            <a:r>
              <a:rPr lang="en-CA" sz="7400" dirty="0" smtClean="0"/>
              <a:t>routine. </a:t>
            </a:r>
          </a:p>
          <a:p>
            <a:pPr lvl="1"/>
            <a:endParaRPr lang="en-CA" sz="7400" b="1" dirty="0" smtClean="0"/>
          </a:p>
          <a:p>
            <a:pPr lvl="1"/>
            <a:endParaRPr lang="en-CA" b="1" dirty="0" smtClean="0"/>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2090226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Kernel-Mode Drivers (KMD)</a:t>
            </a:r>
            <a:endParaRPr lang="en-CA" dirty="0"/>
          </a:p>
        </p:txBody>
      </p:sp>
      <p:sp>
        <p:nvSpPr>
          <p:cNvPr id="3" name="Content Placeholder 2"/>
          <p:cNvSpPr>
            <a:spLocks noGrp="1"/>
          </p:cNvSpPr>
          <p:nvPr>
            <p:ph idx="1"/>
          </p:nvPr>
        </p:nvSpPr>
        <p:spPr/>
        <p:txBody>
          <a:bodyPr/>
          <a:lstStyle/>
          <a:p>
            <a:r>
              <a:rPr lang="en-CA" dirty="0" smtClean="0"/>
              <a:t>Kernel-mode driver is a loadable module that acts as an interface between the device and the OS I/O manager. This communication happen by receiving and processing I/O request packets (IRPs)</a:t>
            </a:r>
          </a:p>
          <a:p>
            <a:r>
              <a:rPr lang="en-CA" dirty="0" smtClean="0"/>
              <a:t>KMD loads code into kernel space this is why kernel rootkit implements KMD to inject code into kernel space</a:t>
            </a:r>
          </a:p>
          <a:p>
            <a:r>
              <a:rPr lang="en-CA" dirty="0"/>
              <a:t>KMD typically has extension .</a:t>
            </a:r>
            <a:r>
              <a:rPr lang="en-CA" dirty="0" smtClean="0"/>
              <a:t>sys</a:t>
            </a:r>
          </a:p>
          <a:p>
            <a:r>
              <a:rPr lang="en-CA" dirty="0" smtClean="0"/>
              <a:t>Every Windows driver has by default an entry point called </a:t>
            </a:r>
            <a:r>
              <a:rPr lang="en-CA" dirty="0" err="1" smtClean="0"/>
              <a:t>DriverEntry</a:t>
            </a:r>
            <a:r>
              <a:rPr lang="en-CA" dirty="0" smtClean="0"/>
              <a:t>. This routine is called by a system thread at IRQL(0)</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393220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KMD </a:t>
            </a:r>
            <a:endParaRPr lang="en-CA" dirty="0"/>
          </a:p>
        </p:txBody>
      </p:sp>
      <p:sp>
        <p:nvSpPr>
          <p:cNvPr id="3" name="Content Placeholder 2"/>
          <p:cNvSpPr>
            <a:spLocks noGrp="1"/>
          </p:cNvSpPr>
          <p:nvPr>
            <p:ph idx="1"/>
          </p:nvPr>
        </p:nvSpPr>
        <p:spPr>
          <a:prstGeom prst="curvedLeftArrow">
            <a:avLst/>
          </a:prstGeom>
        </p:spPr>
        <p:txBody>
          <a:bodyPr/>
          <a:lstStyle/>
          <a:p>
            <a:pPr marL="0" indent="0">
              <a:buNone/>
            </a:pPr>
            <a:r>
              <a:rPr lang="en-CA" dirty="0" smtClean="0"/>
              <a:t>          .exe</a:t>
            </a:r>
          </a:p>
          <a:p>
            <a:pPr marL="0" indent="0">
              <a:buNone/>
            </a:pPr>
            <a:r>
              <a:rPr lang="en-CA" dirty="0"/>
              <a:t> </a:t>
            </a:r>
            <a:r>
              <a:rPr lang="en-CA" dirty="0" smtClean="0"/>
              <a:t>        DLLs                          Windows API call</a:t>
            </a:r>
          </a:p>
          <a:p>
            <a:pPr marL="0" indent="0">
              <a:buNone/>
            </a:pPr>
            <a:r>
              <a:rPr lang="en-CA" dirty="0"/>
              <a:t> </a:t>
            </a:r>
            <a:r>
              <a:rPr lang="en-CA" dirty="0" smtClean="0"/>
              <a:t>        ntdll.dll                       </a:t>
            </a:r>
            <a:r>
              <a:rPr lang="en-CA" dirty="0" smtClean="0">
                <a:solidFill>
                  <a:srgbClr val="00B050"/>
                </a:solidFill>
              </a:rPr>
              <a:t>User Mode</a:t>
            </a:r>
          </a:p>
          <a:p>
            <a:pPr marL="0" indent="0">
              <a:buNone/>
            </a:pPr>
            <a:r>
              <a:rPr lang="en-CA" dirty="0"/>
              <a:t> </a:t>
            </a:r>
            <a:r>
              <a:rPr lang="en-CA" dirty="0" smtClean="0"/>
              <a:t>        System calls (</a:t>
            </a:r>
            <a:r>
              <a:rPr lang="en-CA" dirty="0" err="1" smtClean="0"/>
              <a:t>Nt</a:t>
            </a:r>
            <a:r>
              <a:rPr lang="en-CA" dirty="0" smtClean="0"/>
              <a:t>*)</a:t>
            </a:r>
            <a:r>
              <a:rPr lang="en-CA" dirty="0"/>
              <a:t> </a:t>
            </a:r>
            <a:r>
              <a:rPr lang="en-CA" dirty="0" smtClean="0"/>
              <a:t>      </a:t>
            </a:r>
            <a:r>
              <a:rPr lang="en-CA" dirty="0">
                <a:solidFill>
                  <a:srgbClr val="00B050"/>
                </a:solidFill>
              </a:rPr>
              <a:t>K</a:t>
            </a:r>
            <a:r>
              <a:rPr lang="en-CA" dirty="0" smtClean="0">
                <a:solidFill>
                  <a:srgbClr val="00B050"/>
                </a:solidFill>
              </a:rPr>
              <a:t>ernel </a:t>
            </a:r>
            <a:r>
              <a:rPr lang="en-CA" dirty="0">
                <a:solidFill>
                  <a:srgbClr val="00B050"/>
                </a:solidFill>
              </a:rPr>
              <a:t>Mode</a:t>
            </a:r>
            <a:endParaRPr lang="en-CA" dirty="0" smtClean="0">
              <a:solidFill>
                <a:srgbClr val="00B050"/>
              </a:solidFill>
            </a:endParaRPr>
          </a:p>
          <a:p>
            <a:pPr marL="0" indent="0">
              <a:buNone/>
            </a:pPr>
            <a:r>
              <a:rPr lang="en-CA" dirty="0"/>
              <a:t> </a:t>
            </a:r>
            <a:r>
              <a:rPr lang="en-CA" dirty="0" smtClean="0"/>
              <a:t>        I/O Manager                Windows </a:t>
            </a:r>
            <a:r>
              <a:rPr lang="en-CA" dirty="0"/>
              <a:t>Executive</a:t>
            </a:r>
            <a:endParaRPr lang="en-CA" dirty="0" smtClean="0"/>
          </a:p>
          <a:p>
            <a:pPr marL="0" indent="0">
              <a:buNone/>
            </a:pPr>
            <a:r>
              <a:rPr lang="en-CA" dirty="0"/>
              <a:t> </a:t>
            </a:r>
            <a:r>
              <a:rPr lang="en-CA" dirty="0" smtClean="0"/>
              <a:t>        KMD(.sys)</a:t>
            </a:r>
          </a:p>
          <a:p>
            <a:pPr marL="0" indent="0">
              <a:buNone/>
            </a:pPr>
            <a:r>
              <a:rPr lang="en-CA" dirty="0"/>
              <a:t> </a:t>
            </a:r>
            <a:r>
              <a:rPr lang="en-CA" dirty="0" smtClean="0"/>
              <a:t>        hal.dll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cxnSp>
        <p:nvCxnSpPr>
          <p:cNvPr id="6" name="Straight Connector 5"/>
          <p:cNvCxnSpPr/>
          <p:nvPr/>
        </p:nvCxnSpPr>
        <p:spPr>
          <a:xfrm>
            <a:off x="1510748" y="3299791"/>
            <a:ext cx="7474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urved Left Arrow 10"/>
          <p:cNvSpPr/>
          <p:nvPr/>
        </p:nvSpPr>
        <p:spPr>
          <a:xfrm>
            <a:off x="4512366" y="4001294"/>
            <a:ext cx="874644" cy="789367"/>
          </a:xfrm>
          <a:prstGeom prst="curvedLeftArrow">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3" name="TextBox 12"/>
          <p:cNvSpPr txBox="1"/>
          <p:nvPr/>
        </p:nvSpPr>
        <p:spPr>
          <a:xfrm>
            <a:off x="5387010" y="4112458"/>
            <a:ext cx="691439" cy="523220"/>
          </a:xfrm>
          <a:prstGeom prst="rect">
            <a:avLst/>
          </a:prstGeom>
          <a:noFill/>
        </p:spPr>
        <p:txBody>
          <a:bodyPr wrap="square" rtlCol="0">
            <a:spAutoFit/>
          </a:bodyPr>
          <a:lstStyle/>
          <a:p>
            <a:r>
              <a:rPr lang="en-CA" sz="2800" b="1" dirty="0" smtClean="0"/>
              <a:t>IRP</a:t>
            </a:r>
            <a:endParaRPr lang="en-CA" sz="2800" b="1" dirty="0"/>
          </a:p>
        </p:txBody>
      </p:sp>
      <p:sp>
        <p:nvSpPr>
          <p:cNvPr id="14" name="Slide Number Placeholder 13"/>
          <p:cNvSpPr>
            <a:spLocks noGrp="1"/>
          </p:cNvSpPr>
          <p:nvPr>
            <p:ph type="sldNum" sz="quarter" idx="12"/>
          </p:nvPr>
        </p:nvSpPr>
        <p:spPr/>
        <p:txBody>
          <a:bodyPr/>
          <a:lstStyle/>
          <a:p>
            <a:fld id="{FDDB6027-878D-A249-A7C0-2BF119D95C83}" type="slidenum">
              <a:rPr lang="en-US" smtClean="0"/>
              <a:t>19</a:t>
            </a:fld>
            <a:endParaRPr lang="en-US"/>
          </a:p>
        </p:txBody>
      </p:sp>
    </p:spTree>
    <p:extLst>
      <p:ext uri="{BB962C8B-B14F-4D97-AF65-F5344CB8AC3E}">
        <p14:creationId xmlns:p14="http://schemas.microsoft.com/office/powerpoint/2010/main" val="187976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a:r>
            <a:br>
              <a:rPr lang="en-CA" dirty="0" smtClean="0"/>
            </a:br>
            <a:r>
              <a:rPr lang="en-CA" dirty="0" smtClean="0"/>
              <a:t>Windows Rootkits</a:t>
            </a:r>
            <a:br>
              <a:rPr lang="en-CA" dirty="0" smtClean="0"/>
            </a:br>
            <a:endParaRPr lang="en-CA" dirty="0"/>
          </a:p>
        </p:txBody>
      </p:sp>
      <p:sp>
        <p:nvSpPr>
          <p:cNvPr id="3" name="Content Placeholder 2"/>
          <p:cNvSpPr>
            <a:spLocks noGrp="1"/>
          </p:cNvSpPr>
          <p:nvPr>
            <p:ph idx="1"/>
          </p:nvPr>
        </p:nvSpPr>
        <p:spPr>
          <a:xfrm>
            <a:off x="685800" y="1463675"/>
            <a:ext cx="10515600" cy="4351338"/>
          </a:xfrm>
        </p:spPr>
        <p:txBody>
          <a:bodyPr>
            <a:normAutofit/>
          </a:bodyPr>
          <a:lstStyle/>
          <a:p>
            <a:r>
              <a:rPr lang="en-CA" dirty="0" smtClean="0"/>
              <a:t>As defined before rootkits are tools and techniques used to hide malicious modules, files, processes, drivers, logs (artifacts) </a:t>
            </a:r>
          </a:p>
          <a:p>
            <a:r>
              <a:rPr lang="en-CA" dirty="0" smtClean="0"/>
              <a:t>Windows rootkits were very popular in early 2000. With the development  of more effective operating systems defenses and sophisticated defensive techniques to detect rootkits, windows rootkits become less popular. </a:t>
            </a:r>
          </a:p>
          <a:p>
            <a:r>
              <a:rPr lang="en-CA" dirty="0" smtClean="0"/>
              <a:t>E.g. TDL3 rootkit -2010 turn on TDL4 </a:t>
            </a:r>
            <a:r>
              <a:rPr lang="en-CA" dirty="0" err="1" smtClean="0"/>
              <a:t>bootkit</a:t>
            </a:r>
            <a:r>
              <a:rPr lang="en-CA" dirty="0" smtClean="0"/>
              <a:t> (MBR infection) bypassing Windows kernel-mode code signing mechanisms in Windows x64 systems </a:t>
            </a:r>
          </a:p>
          <a:p>
            <a:endParaRPr lang="en-CA" dirty="0" smtClean="0"/>
          </a:p>
          <a:p>
            <a:endParaRPr lang="en-CA" dirty="0"/>
          </a:p>
          <a:p>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151997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Device driver basic headers and Warnings</a:t>
            </a:r>
            <a:endParaRPr lang="en-CA" dirty="0"/>
          </a:p>
        </p:txBody>
      </p:sp>
      <p:sp>
        <p:nvSpPr>
          <p:cNvPr id="3" name="Content Placeholder 2"/>
          <p:cNvSpPr>
            <a:spLocks noGrp="1"/>
          </p:cNvSpPr>
          <p:nvPr>
            <p:ph idx="1"/>
          </p:nvPr>
        </p:nvSpPr>
        <p:spPr/>
        <p:txBody>
          <a:bodyPr>
            <a:normAutofit/>
          </a:bodyPr>
          <a:lstStyle/>
          <a:p>
            <a:r>
              <a:rPr lang="en-CA" dirty="0" smtClean="0"/>
              <a:t>Ntddk.h  kernel definitions for all drivers</a:t>
            </a:r>
          </a:p>
          <a:p>
            <a:r>
              <a:rPr lang="en-CA" dirty="0" err="1" smtClean="0"/>
              <a:t>Wdf.h</a:t>
            </a:r>
            <a:r>
              <a:rPr lang="en-CA" dirty="0" smtClean="0"/>
              <a:t>     Definitions for drivers based on WDF(Windows Driver Framework) </a:t>
            </a:r>
          </a:p>
          <a:p>
            <a:endParaRPr lang="en-CA" dirty="0"/>
          </a:p>
          <a:p>
            <a:pPr marL="0" indent="0">
              <a:buNone/>
            </a:pPr>
            <a:r>
              <a:rPr lang="en-CA" dirty="0" smtClean="0"/>
              <a:t>The macro UNREFERCENCED_PARAMETER( )  can be used to removed warnings</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20</a:t>
            </a:fld>
            <a:endParaRPr lang="en-US"/>
          </a:p>
        </p:txBody>
      </p:sp>
    </p:spTree>
    <p:extLst>
      <p:ext uri="{BB962C8B-B14F-4D97-AF65-F5344CB8AC3E}">
        <p14:creationId xmlns:p14="http://schemas.microsoft.com/office/powerpoint/2010/main" val="79138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DriverEntry</a:t>
            </a:r>
            <a:r>
              <a:rPr lang="en-CA" dirty="0" smtClean="0"/>
              <a:t> routine</a:t>
            </a:r>
            <a:endParaRPr lang="en-CA" dirty="0"/>
          </a:p>
        </p:txBody>
      </p:sp>
      <p:sp>
        <p:nvSpPr>
          <p:cNvPr id="3" name="Content Placeholder 2"/>
          <p:cNvSpPr>
            <a:spLocks noGrp="1"/>
          </p:cNvSpPr>
          <p:nvPr>
            <p:ph idx="1"/>
          </p:nvPr>
        </p:nvSpPr>
        <p:spPr>
          <a:xfrm>
            <a:off x="838200" y="1527452"/>
            <a:ext cx="10515600" cy="4351338"/>
          </a:xfrm>
        </p:spPr>
        <p:txBody>
          <a:bodyPr>
            <a:normAutofit fontScale="85000" lnSpcReduction="20000"/>
          </a:bodyPr>
          <a:lstStyle/>
          <a:p>
            <a:pPr marL="0" indent="0">
              <a:buNone/>
            </a:pPr>
            <a:r>
              <a:rPr lang="en-CA" b="1" dirty="0" smtClean="0"/>
              <a:t>NTSTATUS </a:t>
            </a:r>
            <a:endParaRPr lang="en-CA" b="1" dirty="0"/>
          </a:p>
          <a:p>
            <a:pPr marL="0" indent="0">
              <a:buNone/>
            </a:pPr>
            <a:r>
              <a:rPr lang="en-CA" b="1" dirty="0" err="1"/>
              <a:t>DriverEntry</a:t>
            </a:r>
            <a:r>
              <a:rPr lang="en-CA" b="1" dirty="0"/>
              <a:t>(</a:t>
            </a:r>
          </a:p>
          <a:p>
            <a:pPr marL="0" indent="0">
              <a:buNone/>
            </a:pPr>
            <a:r>
              <a:rPr lang="en-CA" b="1" dirty="0"/>
              <a:t>    _In_ PDRIVER_OBJECT     </a:t>
            </a:r>
            <a:r>
              <a:rPr lang="en-CA" b="1" dirty="0" smtClean="0"/>
              <a:t>  </a:t>
            </a:r>
            <a:r>
              <a:rPr lang="en-CA" b="1" dirty="0" err="1" smtClean="0"/>
              <a:t>DriverObject</a:t>
            </a:r>
            <a:r>
              <a:rPr lang="en-CA" b="1" dirty="0"/>
              <a:t>, </a:t>
            </a:r>
          </a:p>
          <a:p>
            <a:pPr marL="0" indent="0">
              <a:buNone/>
            </a:pPr>
            <a:r>
              <a:rPr lang="en-CA" b="1" dirty="0"/>
              <a:t>    _In_ PUNICODE_STRING    </a:t>
            </a:r>
            <a:r>
              <a:rPr lang="en-CA" b="1" dirty="0" err="1"/>
              <a:t>RegistryPath</a:t>
            </a:r>
            <a:endParaRPr lang="en-CA" b="1" dirty="0"/>
          </a:p>
          <a:p>
            <a:pPr marL="0" indent="0">
              <a:buNone/>
            </a:pPr>
            <a:r>
              <a:rPr lang="en-CA" b="1" dirty="0"/>
              <a:t>)</a:t>
            </a:r>
          </a:p>
          <a:p>
            <a:r>
              <a:rPr lang="en-CA" dirty="0" err="1" smtClean="0"/>
              <a:t>DriverEntry</a:t>
            </a:r>
            <a:r>
              <a:rPr lang="en-CA" dirty="0" smtClean="0"/>
              <a:t> routine executed when KMD is loaded into kernel space and is responsible for initializing the driver. </a:t>
            </a:r>
            <a:endParaRPr lang="en-CA" dirty="0"/>
          </a:p>
          <a:p>
            <a:r>
              <a:rPr lang="en-CA" dirty="0" smtClean="0"/>
              <a:t>In – means input parameter</a:t>
            </a:r>
          </a:p>
          <a:p>
            <a:r>
              <a:rPr lang="en-CA" dirty="0" smtClean="0"/>
              <a:t>P – means is a pointer data type</a:t>
            </a:r>
          </a:p>
          <a:p>
            <a:r>
              <a:rPr lang="en-CA" dirty="0" err="1" smtClean="0"/>
              <a:t>DriverObject</a:t>
            </a:r>
            <a:r>
              <a:rPr lang="en-CA" dirty="0" smtClean="0"/>
              <a:t> – stores memory addresses of routines called when KDM is unloaded. </a:t>
            </a:r>
          </a:p>
          <a:p>
            <a:r>
              <a:rPr lang="en-CA" dirty="0" err="1" smtClean="0"/>
              <a:t>RegistryPath</a:t>
            </a:r>
            <a:r>
              <a:rPr lang="en-CA" dirty="0" smtClean="0"/>
              <a:t> – Path to KMD’s registry key</a:t>
            </a:r>
            <a:endParaRPr lang="en-CA" dirty="0"/>
          </a:p>
          <a:p>
            <a:pPr marL="0" indent="0">
              <a:buNone/>
            </a:pPr>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8" name="Slide Number Placeholder 7"/>
          <p:cNvSpPr>
            <a:spLocks noGrp="1"/>
          </p:cNvSpPr>
          <p:nvPr>
            <p:ph type="sldNum" sz="quarter" idx="12"/>
          </p:nvPr>
        </p:nvSpPr>
        <p:spPr/>
        <p:txBody>
          <a:bodyPr/>
          <a:lstStyle/>
          <a:p>
            <a:fld id="{FDDB6027-878D-A249-A7C0-2BF119D95C83}" type="slidenum">
              <a:rPr lang="en-US" smtClean="0"/>
              <a:t>21</a:t>
            </a:fld>
            <a:endParaRPr lang="en-US"/>
          </a:p>
        </p:txBody>
      </p:sp>
    </p:spTree>
    <p:extLst>
      <p:ext uri="{BB962C8B-B14F-4D97-AF65-F5344CB8AC3E}">
        <p14:creationId xmlns:p14="http://schemas.microsoft.com/office/powerpoint/2010/main" val="263310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CA" dirty="0" smtClean="0"/>
              <a:t> Device Driver files</a:t>
            </a:r>
            <a:endParaRPr lang="en-CA" dirty="0"/>
          </a:p>
        </p:txBody>
      </p:sp>
      <p:sp>
        <p:nvSpPr>
          <p:cNvPr id="3" name="Content Placeholder 2"/>
          <p:cNvSpPr>
            <a:spLocks noGrp="1"/>
          </p:cNvSpPr>
          <p:nvPr>
            <p:ph idx="1"/>
          </p:nvPr>
        </p:nvSpPr>
        <p:spPr/>
        <p:txBody>
          <a:bodyPr/>
          <a:lstStyle/>
          <a:p>
            <a:r>
              <a:rPr lang="en-CA" dirty="0" smtClean="0"/>
              <a:t>When device driver is created it will generate 3 files with the following extensions:</a:t>
            </a:r>
          </a:p>
          <a:p>
            <a:pPr marL="914400" lvl="1" indent="-457200">
              <a:buFont typeface="+mj-lt"/>
              <a:buAutoNum type="arabicParenR"/>
            </a:pPr>
            <a:r>
              <a:rPr lang="en-CA" dirty="0" smtClean="0"/>
              <a:t>.</a:t>
            </a:r>
            <a:r>
              <a:rPr lang="en-US" dirty="0" smtClean="0">
                <a:solidFill>
                  <a:srgbClr val="FF0000"/>
                </a:solidFill>
              </a:rPr>
              <a:t>sys</a:t>
            </a:r>
            <a:r>
              <a:rPr lang="en-US" dirty="0" smtClean="0"/>
              <a:t>    </a:t>
            </a:r>
            <a:r>
              <a:rPr lang="en-US" dirty="0"/>
              <a:t>file  which is the kernel mode driver</a:t>
            </a:r>
            <a:endParaRPr lang="en-CA" dirty="0"/>
          </a:p>
          <a:p>
            <a:pPr marL="914400" lvl="1" indent="-457200">
              <a:buFont typeface="+mj-lt"/>
              <a:buAutoNum type="arabicParenR"/>
            </a:pPr>
            <a:r>
              <a:rPr lang="en-US" dirty="0" smtClean="0"/>
              <a:t>.</a:t>
            </a:r>
            <a:r>
              <a:rPr lang="en-US" dirty="0" err="1" smtClean="0">
                <a:solidFill>
                  <a:srgbClr val="FF0000"/>
                </a:solidFill>
              </a:rPr>
              <a:t>inf</a:t>
            </a:r>
            <a:r>
              <a:rPr lang="en-US" dirty="0" smtClean="0"/>
              <a:t>     </a:t>
            </a:r>
            <a:r>
              <a:rPr lang="en-US" dirty="0"/>
              <a:t>file that contains info about the driver</a:t>
            </a:r>
            <a:endParaRPr lang="en-CA" dirty="0"/>
          </a:p>
          <a:p>
            <a:pPr marL="914400" lvl="1" indent="-457200">
              <a:buFont typeface="+mj-lt"/>
              <a:buAutoNum type="arabicParenR"/>
            </a:pPr>
            <a:r>
              <a:rPr lang="en-US" dirty="0"/>
              <a:t>.</a:t>
            </a:r>
            <a:r>
              <a:rPr lang="en-US" dirty="0">
                <a:solidFill>
                  <a:srgbClr val="FF0000"/>
                </a:solidFill>
              </a:rPr>
              <a:t>cat</a:t>
            </a:r>
            <a:r>
              <a:rPr lang="en-US" dirty="0"/>
              <a:t>    file catalog use to verify driver’s signature</a:t>
            </a:r>
            <a:endParaRPr lang="en-CA" dirty="0"/>
          </a:p>
          <a:p>
            <a:pPr marL="514350" indent="-514350">
              <a:buFont typeface="+mj-lt"/>
              <a:buAutoNum type="arabicParenR"/>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22</a:t>
            </a:fld>
            <a:endParaRPr lang="en-US"/>
          </a:p>
        </p:txBody>
      </p:sp>
    </p:spTree>
    <p:extLst>
      <p:ext uri="{BB962C8B-B14F-4D97-AF65-F5344CB8AC3E}">
        <p14:creationId xmlns:p14="http://schemas.microsoft.com/office/powerpoint/2010/main" val="241564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Loading a KMD module</a:t>
            </a:r>
            <a:endParaRPr lang="en-CA" dirty="0"/>
          </a:p>
        </p:txBody>
      </p:sp>
      <p:sp>
        <p:nvSpPr>
          <p:cNvPr id="3" name="Content Placeholder 2"/>
          <p:cNvSpPr>
            <a:spLocks noGrp="1"/>
          </p:cNvSpPr>
          <p:nvPr>
            <p:ph idx="1"/>
          </p:nvPr>
        </p:nvSpPr>
        <p:spPr/>
        <p:txBody>
          <a:bodyPr>
            <a:normAutofit/>
          </a:bodyPr>
          <a:lstStyle/>
          <a:p>
            <a:r>
              <a:rPr lang="en-CA" dirty="0" smtClean="0"/>
              <a:t>Once the device driver module is created, next step is to load it into memory and manage its execution.</a:t>
            </a:r>
          </a:p>
          <a:p>
            <a:r>
              <a:rPr lang="en-CA" dirty="0" smtClean="0"/>
              <a:t>Service Control </a:t>
            </a:r>
            <a:r>
              <a:rPr lang="en-CA" dirty="0"/>
              <a:t>M</a:t>
            </a:r>
            <a:r>
              <a:rPr lang="en-CA" dirty="0" smtClean="0"/>
              <a:t>anager (SCM) is the most stable technique to load the module. Windows has built-in </a:t>
            </a:r>
            <a:r>
              <a:rPr lang="en-CA" b="1" dirty="0" smtClean="0">
                <a:solidFill>
                  <a:srgbClr val="FF0000"/>
                </a:solidFill>
              </a:rPr>
              <a:t>sc.exe</a:t>
            </a:r>
            <a:r>
              <a:rPr lang="en-CA" dirty="0" smtClean="0"/>
              <a:t> command that interfaces with SCM via Windows API to perform driver management operations</a:t>
            </a:r>
          </a:p>
          <a:p>
            <a:r>
              <a:rPr lang="en-CA" dirty="0" smtClean="0"/>
              <a:t>The downside of SCM for rootkits is that leaves enough amount of forensic evidence in the registry.</a:t>
            </a:r>
          </a:p>
          <a:p>
            <a:r>
              <a:rPr lang="en-CA" dirty="0" smtClean="0"/>
              <a:t>Installation and loading of drivers is a privilege operation</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23</a:t>
            </a:fld>
            <a:endParaRPr lang="en-US"/>
          </a:p>
        </p:txBody>
      </p:sp>
    </p:spTree>
    <p:extLst>
      <p:ext uri="{BB962C8B-B14F-4D97-AF65-F5344CB8AC3E}">
        <p14:creationId xmlns:p14="http://schemas.microsoft.com/office/powerpoint/2010/main" val="3504367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sc</a:t>
            </a:r>
            <a:r>
              <a:rPr lang="en-CA" dirty="0" smtClean="0"/>
              <a:t>  </a:t>
            </a:r>
            <a:r>
              <a:rPr lang="en-CA" dirty="0" err="1" smtClean="0"/>
              <a:t>comand</a:t>
            </a:r>
            <a:endParaRPr lang="en-CA" dirty="0"/>
          </a:p>
        </p:txBody>
      </p:sp>
      <p:sp>
        <p:nvSpPr>
          <p:cNvPr id="3" name="Content Placeholder 2"/>
          <p:cNvSpPr>
            <a:spLocks noGrp="1"/>
          </p:cNvSpPr>
          <p:nvPr>
            <p:ph idx="1"/>
          </p:nvPr>
        </p:nvSpPr>
        <p:spPr/>
        <p:txBody>
          <a:bodyPr/>
          <a:lstStyle/>
          <a:p>
            <a:r>
              <a:rPr lang="en-CA" dirty="0">
                <a:solidFill>
                  <a:srgbClr val="FF0000"/>
                </a:solidFill>
              </a:rPr>
              <a:t>sc.exe create </a:t>
            </a:r>
            <a:r>
              <a:rPr lang="en-CA" dirty="0"/>
              <a:t>command corresponds to </a:t>
            </a:r>
            <a:r>
              <a:rPr lang="en-CA" dirty="0" err="1"/>
              <a:t>CreateService</a:t>
            </a:r>
            <a:r>
              <a:rPr lang="en-CA" dirty="0"/>
              <a:t>() Windows API function</a:t>
            </a:r>
          </a:p>
          <a:p>
            <a:pPr marL="0" indent="0">
              <a:buNone/>
            </a:pPr>
            <a:r>
              <a:rPr lang="en-US" b="1" dirty="0"/>
              <a:t> </a:t>
            </a:r>
            <a:r>
              <a:rPr lang="en-US" b="1" dirty="0" err="1">
                <a:solidFill>
                  <a:srgbClr val="FF0000"/>
                </a:solidFill>
              </a:rPr>
              <a:t>sc</a:t>
            </a:r>
            <a:r>
              <a:rPr lang="en-US" b="1" dirty="0"/>
              <a:t>  </a:t>
            </a:r>
            <a:r>
              <a:rPr lang="en-US" b="1" dirty="0">
                <a:solidFill>
                  <a:srgbClr val="00B050"/>
                </a:solidFill>
              </a:rPr>
              <a:t>create</a:t>
            </a:r>
            <a:r>
              <a:rPr lang="en-US" b="1" dirty="0"/>
              <a:t> </a:t>
            </a:r>
            <a:r>
              <a:rPr lang="en-US" b="1" dirty="0">
                <a:solidFill>
                  <a:srgbClr val="002060"/>
                </a:solidFill>
              </a:rPr>
              <a:t>service-name</a:t>
            </a:r>
            <a:r>
              <a:rPr lang="en-US" b="1" dirty="0"/>
              <a:t>   </a:t>
            </a:r>
            <a:r>
              <a:rPr lang="en-US" b="1" dirty="0">
                <a:solidFill>
                  <a:srgbClr val="00B050"/>
                </a:solidFill>
              </a:rPr>
              <a:t>type=</a:t>
            </a:r>
            <a:r>
              <a:rPr lang="en-US" b="1" dirty="0"/>
              <a:t>   </a:t>
            </a:r>
            <a:r>
              <a:rPr lang="en-US" b="1" dirty="0">
                <a:solidFill>
                  <a:srgbClr val="002060"/>
                </a:solidFill>
              </a:rPr>
              <a:t>kernel </a:t>
            </a:r>
            <a:r>
              <a:rPr lang="en-US" b="1" dirty="0"/>
              <a:t>  </a:t>
            </a:r>
          </a:p>
          <a:p>
            <a:pPr marL="0" indent="0">
              <a:buNone/>
            </a:pPr>
            <a:r>
              <a:rPr lang="en-US" b="1" dirty="0"/>
              <a:t> </a:t>
            </a:r>
            <a:r>
              <a:rPr lang="en-US" b="1" dirty="0" err="1">
                <a:solidFill>
                  <a:srgbClr val="00B050"/>
                </a:solidFill>
              </a:rPr>
              <a:t>binPath</a:t>
            </a:r>
            <a:r>
              <a:rPr lang="en-US" b="1" dirty="0">
                <a:solidFill>
                  <a:srgbClr val="00B050"/>
                </a:solidFill>
              </a:rPr>
              <a:t>=</a:t>
            </a:r>
            <a:r>
              <a:rPr lang="en-US" b="1" dirty="0"/>
              <a:t>  </a:t>
            </a:r>
            <a:r>
              <a:rPr lang="en-US" b="1" dirty="0">
                <a:solidFill>
                  <a:srgbClr val="002060"/>
                </a:solidFill>
              </a:rPr>
              <a:t>c:\Path-of-the-driver.sys</a:t>
            </a:r>
          </a:p>
          <a:p>
            <a:pPr marL="0" indent="0">
              <a:buNone/>
            </a:pPr>
            <a:r>
              <a:rPr lang="en-US" b="1" dirty="0"/>
              <a:t> In this syntax pay attention to have space after =</a:t>
            </a:r>
            <a:endParaRPr lang="en-CA" dirty="0"/>
          </a:p>
          <a:p>
            <a:r>
              <a:rPr lang="en-CA" dirty="0" err="1" smtClean="0">
                <a:solidFill>
                  <a:srgbClr val="FF0000"/>
                </a:solidFill>
              </a:rPr>
              <a:t>sc</a:t>
            </a:r>
            <a:r>
              <a:rPr lang="en-CA" dirty="0" smtClean="0"/>
              <a:t> </a:t>
            </a:r>
            <a:r>
              <a:rPr lang="en-CA" dirty="0" smtClean="0">
                <a:solidFill>
                  <a:srgbClr val="00B050"/>
                </a:solidFill>
              </a:rPr>
              <a:t>description</a:t>
            </a:r>
            <a:r>
              <a:rPr lang="en-CA" dirty="0" smtClean="0"/>
              <a:t> </a:t>
            </a:r>
            <a:r>
              <a:rPr lang="en-CA" dirty="0" smtClean="0">
                <a:solidFill>
                  <a:srgbClr val="002060"/>
                </a:solidFill>
              </a:rPr>
              <a:t>service-name</a:t>
            </a:r>
            <a:r>
              <a:rPr lang="en-CA" dirty="0" smtClean="0"/>
              <a:t> </a:t>
            </a:r>
            <a:r>
              <a:rPr lang="en-CA" dirty="0" smtClean="0">
                <a:solidFill>
                  <a:srgbClr val="002060"/>
                </a:solidFill>
              </a:rPr>
              <a:t>“Description”</a:t>
            </a:r>
          </a:p>
          <a:p>
            <a:r>
              <a:rPr lang="en-CA" dirty="0" smtClean="0"/>
              <a:t>This command can be used to obfuscate the driver in the event that is discovered</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24</a:t>
            </a:fld>
            <a:endParaRPr lang="en-US"/>
          </a:p>
        </p:txBody>
      </p:sp>
    </p:spTree>
    <p:extLst>
      <p:ext uri="{BB962C8B-B14F-4D97-AF65-F5344CB8AC3E}">
        <p14:creationId xmlns:p14="http://schemas.microsoft.com/office/powerpoint/2010/main" val="4147756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s</a:t>
            </a:r>
            <a:r>
              <a:rPr lang="en-CA" dirty="0" err="1" smtClean="0"/>
              <a:t>c</a:t>
            </a:r>
            <a:r>
              <a:rPr lang="en-CA" dirty="0" smtClean="0"/>
              <a:t> command and APIs</a:t>
            </a:r>
            <a:endParaRPr lang="en-CA" dirty="0"/>
          </a:p>
        </p:txBody>
      </p:sp>
      <p:sp>
        <p:nvSpPr>
          <p:cNvPr id="3" name="Content Placeholder 2"/>
          <p:cNvSpPr>
            <a:spLocks noGrp="1"/>
          </p:cNvSpPr>
          <p:nvPr>
            <p:ph idx="1"/>
          </p:nvPr>
        </p:nvSpPr>
        <p:spPr>
          <a:xfrm>
            <a:off x="838200" y="1690688"/>
            <a:ext cx="10515600" cy="4699527"/>
          </a:xfrm>
        </p:spPr>
        <p:txBody>
          <a:bodyPr>
            <a:normAutofit fontScale="77500" lnSpcReduction="20000"/>
          </a:bodyPr>
          <a:lstStyle/>
          <a:p>
            <a:r>
              <a:rPr lang="en-CA" sz="4000" dirty="0" smtClean="0"/>
              <a:t>Boot class drivers are loaded early by boot loader (winload.exe). System class drivers are loaded when Windows executive(ntoskrnl.exe) is initializing and Auto-start drivers are loaded near to end of system start-up by SCM( services.exe) </a:t>
            </a:r>
          </a:p>
          <a:p>
            <a:r>
              <a:rPr lang="en-CA" sz="4000" dirty="0" err="1">
                <a:solidFill>
                  <a:srgbClr val="FF0000"/>
                </a:solidFill>
              </a:rPr>
              <a:t>sc</a:t>
            </a:r>
            <a:r>
              <a:rPr lang="en-CA" sz="4000" dirty="0"/>
              <a:t> </a:t>
            </a:r>
            <a:r>
              <a:rPr lang="en-CA" sz="4000" dirty="0">
                <a:solidFill>
                  <a:srgbClr val="00B050"/>
                </a:solidFill>
              </a:rPr>
              <a:t>start</a:t>
            </a:r>
            <a:r>
              <a:rPr lang="en-CA" sz="4000" dirty="0"/>
              <a:t> </a:t>
            </a:r>
            <a:r>
              <a:rPr lang="en-CA" sz="4000" dirty="0">
                <a:solidFill>
                  <a:srgbClr val="002060"/>
                </a:solidFill>
              </a:rPr>
              <a:t>service-name</a:t>
            </a:r>
            <a:r>
              <a:rPr lang="en-CA" sz="4000" dirty="0"/>
              <a:t> </a:t>
            </a:r>
            <a:r>
              <a:rPr lang="en-CA" sz="4000" dirty="0" smtClean="0"/>
              <a:t>loads the driver by invoking  </a:t>
            </a:r>
            <a:r>
              <a:rPr lang="en-CA" sz="4000" dirty="0" err="1" smtClean="0"/>
              <a:t>StartService</a:t>
            </a:r>
            <a:r>
              <a:rPr lang="en-CA" sz="4000" dirty="0" smtClean="0"/>
              <a:t> API function</a:t>
            </a:r>
          </a:p>
          <a:p>
            <a:r>
              <a:rPr lang="en-CA" sz="4000" dirty="0" err="1" smtClean="0">
                <a:solidFill>
                  <a:srgbClr val="FF0000"/>
                </a:solidFill>
              </a:rPr>
              <a:t>sc</a:t>
            </a:r>
            <a:r>
              <a:rPr lang="en-CA" sz="4000" dirty="0" smtClean="0"/>
              <a:t> </a:t>
            </a:r>
            <a:r>
              <a:rPr lang="en-CA" sz="4000" dirty="0" smtClean="0">
                <a:solidFill>
                  <a:srgbClr val="00B050"/>
                </a:solidFill>
              </a:rPr>
              <a:t>stop</a:t>
            </a:r>
            <a:r>
              <a:rPr lang="en-CA" sz="4000" dirty="0" smtClean="0"/>
              <a:t> </a:t>
            </a:r>
            <a:r>
              <a:rPr lang="en-CA" sz="4000" dirty="0" smtClean="0">
                <a:solidFill>
                  <a:srgbClr val="002060"/>
                </a:solidFill>
              </a:rPr>
              <a:t>service-name</a:t>
            </a:r>
            <a:r>
              <a:rPr lang="en-CA" sz="4000" dirty="0" smtClean="0"/>
              <a:t> is used to unload the driver which uses </a:t>
            </a:r>
            <a:r>
              <a:rPr lang="en-CA" sz="4000" dirty="0" err="1" smtClean="0"/>
              <a:t>ControlService</a:t>
            </a:r>
            <a:r>
              <a:rPr lang="en-CA" sz="4000" dirty="0" smtClean="0"/>
              <a:t>() API function</a:t>
            </a:r>
          </a:p>
          <a:p>
            <a:r>
              <a:rPr lang="en-CA" sz="4000" dirty="0" err="1">
                <a:solidFill>
                  <a:srgbClr val="FF0000"/>
                </a:solidFill>
              </a:rPr>
              <a:t>sc</a:t>
            </a:r>
            <a:r>
              <a:rPr lang="en-CA" sz="4000" dirty="0"/>
              <a:t> </a:t>
            </a:r>
            <a:r>
              <a:rPr lang="en-CA" sz="4000" dirty="0" smtClean="0">
                <a:solidFill>
                  <a:srgbClr val="00B050"/>
                </a:solidFill>
              </a:rPr>
              <a:t>delete</a:t>
            </a:r>
            <a:r>
              <a:rPr lang="en-CA" sz="4000" dirty="0" smtClean="0"/>
              <a:t> </a:t>
            </a:r>
            <a:r>
              <a:rPr lang="en-CA" sz="4000" dirty="0" smtClean="0">
                <a:solidFill>
                  <a:srgbClr val="002060"/>
                </a:solidFill>
              </a:rPr>
              <a:t>service-name </a:t>
            </a:r>
            <a:r>
              <a:rPr lang="en-CA" sz="4000" dirty="0" smtClean="0"/>
              <a:t>deletes the service from SCM database by invoking </a:t>
            </a:r>
            <a:r>
              <a:rPr lang="en-CA" sz="4000" dirty="0" err="1" smtClean="0"/>
              <a:t>DeleteService</a:t>
            </a:r>
            <a:r>
              <a:rPr lang="en-CA" sz="4000" dirty="0" smtClean="0"/>
              <a:t>() API</a:t>
            </a:r>
          </a:p>
          <a:p>
            <a:pPr marL="0" indent="0">
              <a:buNone/>
            </a:pP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25</a:t>
            </a:fld>
            <a:endParaRPr lang="en-US"/>
          </a:p>
        </p:txBody>
      </p:sp>
    </p:spTree>
    <p:extLst>
      <p:ext uri="{BB962C8B-B14F-4D97-AF65-F5344CB8AC3E}">
        <p14:creationId xmlns:p14="http://schemas.microsoft.com/office/powerpoint/2010/main" val="447165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 Object structure</a:t>
            </a:r>
            <a:endParaRPr lang="en-CA" dirty="0"/>
          </a:p>
        </p:txBody>
      </p:sp>
      <p:sp>
        <p:nvSpPr>
          <p:cNvPr id="3" name="Content Placeholder 2"/>
          <p:cNvSpPr>
            <a:spLocks noGrp="1"/>
          </p:cNvSpPr>
          <p:nvPr>
            <p:ph idx="1"/>
          </p:nvPr>
        </p:nvSpPr>
        <p:spPr/>
        <p:txBody>
          <a:bodyPr/>
          <a:lstStyle/>
          <a:p>
            <a:r>
              <a:rPr lang="en-CA" dirty="0" smtClean="0"/>
              <a:t>The Driver Object Structure contains:</a:t>
            </a:r>
          </a:p>
          <a:p>
            <a:pPr lvl="1"/>
            <a:r>
              <a:rPr lang="en-CA" dirty="0" smtClean="0"/>
              <a:t>Pointer to </a:t>
            </a:r>
            <a:r>
              <a:rPr lang="en-CA" dirty="0" err="1" smtClean="0"/>
              <a:t>Device_Object</a:t>
            </a:r>
            <a:endParaRPr lang="en-CA" dirty="0" smtClean="0"/>
          </a:p>
          <a:p>
            <a:pPr lvl="1"/>
            <a:r>
              <a:rPr lang="en-CA" dirty="0" smtClean="0"/>
              <a:t>Pointer to </a:t>
            </a:r>
            <a:r>
              <a:rPr lang="en-CA" dirty="0" err="1" smtClean="0"/>
              <a:t>DriverEntry</a:t>
            </a:r>
            <a:endParaRPr lang="en-CA" dirty="0" smtClean="0"/>
          </a:p>
          <a:p>
            <a:pPr lvl="1"/>
            <a:r>
              <a:rPr lang="en-CA" dirty="0" smtClean="0"/>
              <a:t>Pointer to </a:t>
            </a:r>
            <a:r>
              <a:rPr lang="en-CA" dirty="0" err="1" smtClean="0"/>
              <a:t>MajorFunction</a:t>
            </a:r>
            <a:endParaRPr lang="en-CA" dirty="0" smtClean="0"/>
          </a:p>
          <a:p>
            <a:pPr marL="457200" lvl="1" indent="0">
              <a:buNone/>
            </a:pPr>
            <a:endParaRPr lang="en-CA" dirty="0" smtClean="0"/>
          </a:p>
          <a:p>
            <a:pPr marL="457200" lvl="1" indent="0">
              <a:buNone/>
            </a:pPr>
            <a:r>
              <a:rPr lang="en-CA" dirty="0" err="1" smtClean="0"/>
              <a:t>MajorFunction</a:t>
            </a:r>
            <a:r>
              <a:rPr lang="en-CA" dirty="0" smtClean="0"/>
              <a:t> is a table that stores the address of routines that receives and process IRPs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26</a:t>
            </a:fld>
            <a:endParaRPr lang="en-US"/>
          </a:p>
        </p:txBody>
      </p:sp>
    </p:spTree>
    <p:extLst>
      <p:ext uri="{BB962C8B-B14F-4D97-AF65-F5344CB8AC3E}">
        <p14:creationId xmlns:p14="http://schemas.microsoft.com/office/powerpoint/2010/main" val="121172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Export Driver</a:t>
            </a:r>
            <a:endParaRPr lang="en-CA" dirty="0"/>
          </a:p>
        </p:txBody>
      </p:sp>
      <p:sp>
        <p:nvSpPr>
          <p:cNvPr id="3" name="Content Placeholder 2"/>
          <p:cNvSpPr>
            <a:spLocks noGrp="1"/>
          </p:cNvSpPr>
          <p:nvPr>
            <p:ph idx="1"/>
          </p:nvPr>
        </p:nvSpPr>
        <p:spPr/>
        <p:txBody>
          <a:bodyPr>
            <a:normAutofit lnSpcReduction="10000"/>
          </a:bodyPr>
          <a:lstStyle/>
          <a:p>
            <a:r>
              <a:rPr lang="en-CA" dirty="0" smtClean="0"/>
              <a:t>In rootkits the registry footprint generated by SCM can be avoided by exporting the driver. Export driver is the kernel-mode equivalent to a DLL. </a:t>
            </a:r>
          </a:p>
          <a:p>
            <a:r>
              <a:rPr lang="en-CA" dirty="0" smtClean="0"/>
              <a:t>Export driver only need to implement three routines:</a:t>
            </a:r>
          </a:p>
          <a:p>
            <a:pPr lvl="1"/>
            <a:r>
              <a:rPr lang="en-CA" dirty="0" err="1" smtClean="0"/>
              <a:t>DriverEntry</a:t>
            </a:r>
            <a:r>
              <a:rPr lang="en-CA" dirty="0" smtClean="0"/>
              <a:t>()</a:t>
            </a:r>
          </a:p>
          <a:p>
            <a:pPr lvl="1"/>
            <a:r>
              <a:rPr lang="en-CA" dirty="0" err="1" smtClean="0"/>
              <a:t>DllInitialize</a:t>
            </a:r>
            <a:r>
              <a:rPr lang="en-CA" dirty="0" smtClean="0"/>
              <a:t>()</a:t>
            </a:r>
          </a:p>
          <a:p>
            <a:pPr lvl="1"/>
            <a:r>
              <a:rPr lang="en-CA" dirty="0" err="1" smtClean="0"/>
              <a:t>DllUnload</a:t>
            </a:r>
            <a:r>
              <a:rPr lang="en-CA" dirty="0" smtClean="0"/>
              <a:t>()</a:t>
            </a:r>
          </a:p>
          <a:p>
            <a:r>
              <a:rPr lang="en-CA" dirty="0" smtClean="0"/>
              <a:t>The build process for an export driver generates two files:</a:t>
            </a:r>
          </a:p>
          <a:p>
            <a:pPr lvl="1"/>
            <a:r>
              <a:rPr lang="en-CA" dirty="0" smtClean="0"/>
              <a:t>ExportDriver.lib</a:t>
            </a:r>
          </a:p>
          <a:p>
            <a:pPr lvl="1"/>
            <a:r>
              <a:rPr lang="en-CA" dirty="0" smtClean="0"/>
              <a:t>ExportDriver.sys  this is the kernel-mode DLL</a:t>
            </a:r>
          </a:p>
          <a:p>
            <a:pPr lvl="1"/>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27</a:t>
            </a:fld>
            <a:endParaRPr lang="en-US"/>
          </a:p>
        </p:txBody>
      </p:sp>
    </p:spTree>
    <p:extLst>
      <p:ext uri="{BB962C8B-B14F-4D97-AF65-F5344CB8AC3E}">
        <p14:creationId xmlns:p14="http://schemas.microsoft.com/office/powerpoint/2010/main" val="517271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 Signing</a:t>
            </a:r>
            <a:endParaRPr lang="en-CA" dirty="0"/>
          </a:p>
        </p:txBody>
      </p:sp>
      <p:sp>
        <p:nvSpPr>
          <p:cNvPr id="3" name="Content Placeholder 2"/>
          <p:cNvSpPr>
            <a:spLocks noGrp="1"/>
          </p:cNvSpPr>
          <p:nvPr>
            <p:ph idx="1"/>
          </p:nvPr>
        </p:nvSpPr>
        <p:spPr/>
        <p:txBody>
          <a:bodyPr>
            <a:normAutofit/>
          </a:bodyPr>
          <a:lstStyle/>
          <a:p>
            <a:r>
              <a:rPr lang="en-CA" dirty="0" smtClean="0"/>
              <a:t>On 64 bits Windows systems, Microsoft requires drivers to be digitally signed with Software Publishing Certificate (SPC) in order to be loaded into memory. </a:t>
            </a:r>
          </a:p>
          <a:p>
            <a:r>
              <a:rPr lang="en-CA" dirty="0"/>
              <a:t> </a:t>
            </a:r>
            <a:r>
              <a:rPr lang="en-CA" dirty="0" smtClean="0"/>
              <a:t> </a:t>
            </a:r>
            <a:r>
              <a:rPr lang="en-CA" dirty="0" err="1" smtClean="0">
                <a:solidFill>
                  <a:srgbClr val="FF0000"/>
                </a:solidFill>
              </a:rPr>
              <a:t>bcdedit</a:t>
            </a:r>
            <a:r>
              <a:rPr lang="en-CA" dirty="0" smtClean="0">
                <a:solidFill>
                  <a:srgbClr val="FF0000"/>
                </a:solidFill>
              </a:rPr>
              <a:t>  /set  testing on  </a:t>
            </a:r>
            <a:r>
              <a:rPr lang="en-CA" dirty="0" smtClean="0"/>
              <a:t>and disabled </a:t>
            </a:r>
            <a:r>
              <a:rPr lang="en-CA" dirty="0" smtClean="0">
                <a:solidFill>
                  <a:srgbClr val="FF0000"/>
                </a:solidFill>
              </a:rPr>
              <a:t>secure boot </a:t>
            </a:r>
            <a:r>
              <a:rPr lang="en-CA" dirty="0" smtClean="0"/>
              <a:t>allows to load unsigned drivers </a:t>
            </a:r>
          </a:p>
          <a:p>
            <a:r>
              <a:rPr lang="en-CA" dirty="0" smtClean="0"/>
              <a:t>During start-up (F8) you may be able to Disable Driver Signature Enforcement</a:t>
            </a:r>
          </a:p>
          <a:p>
            <a:r>
              <a:rPr lang="en-CA" dirty="0" smtClean="0"/>
              <a:t>The intend of signing requirements is to associate a driver with a publisher</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28</a:t>
            </a:fld>
            <a:endParaRPr lang="en-US"/>
          </a:p>
        </p:txBody>
      </p:sp>
    </p:spTree>
    <p:extLst>
      <p:ext uri="{BB962C8B-B14F-4D97-AF65-F5344CB8AC3E}">
        <p14:creationId xmlns:p14="http://schemas.microsoft.com/office/powerpoint/2010/main" val="2116626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Driver Signing</a:t>
            </a:r>
            <a:endParaRPr lang="en-CA" dirty="0"/>
          </a:p>
        </p:txBody>
      </p:sp>
      <p:sp>
        <p:nvSpPr>
          <p:cNvPr id="3" name="Content Placeholder 2"/>
          <p:cNvSpPr>
            <a:spLocks noGrp="1"/>
          </p:cNvSpPr>
          <p:nvPr>
            <p:ph idx="1"/>
          </p:nvPr>
        </p:nvSpPr>
        <p:spPr/>
        <p:txBody>
          <a:bodyPr/>
          <a:lstStyle/>
          <a:p>
            <a:r>
              <a:rPr lang="en-CA" dirty="0"/>
              <a:t>Starting with Windows 10 1607 with secure boot on –Microsoft requires drivers to be signed by Microsoft as well as by the publisher</a:t>
            </a:r>
          </a:p>
          <a:p>
            <a:r>
              <a:rPr lang="en-CA" dirty="0"/>
              <a:t>The actual signing is done with SignTool.exe part of Windows SDK. Visual Studio can be used to sign a driver if the certificate is installed in the certificate store on the local machine</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29</a:t>
            </a:fld>
            <a:endParaRPr lang="en-US"/>
          </a:p>
        </p:txBody>
      </p:sp>
    </p:spTree>
    <p:extLst>
      <p:ext uri="{BB962C8B-B14F-4D97-AF65-F5344CB8AC3E}">
        <p14:creationId xmlns:p14="http://schemas.microsoft.com/office/powerpoint/2010/main" val="68312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 of Interception</a:t>
            </a:r>
            <a:endParaRPr lang="en-CA" dirty="0"/>
          </a:p>
        </p:txBody>
      </p:sp>
      <p:sp>
        <p:nvSpPr>
          <p:cNvPr id="3" name="Content Placeholder 2"/>
          <p:cNvSpPr>
            <a:spLocks noGrp="1"/>
          </p:cNvSpPr>
          <p:nvPr>
            <p:ph idx="1"/>
          </p:nvPr>
        </p:nvSpPr>
        <p:spPr/>
        <p:txBody>
          <a:bodyPr>
            <a:normAutofit/>
          </a:bodyPr>
          <a:lstStyle/>
          <a:p>
            <a:r>
              <a:rPr lang="en-CA" dirty="0" smtClean="0"/>
              <a:t>Modify the code in key functions</a:t>
            </a:r>
          </a:p>
          <a:p>
            <a:r>
              <a:rPr lang="en-CA" dirty="0" smtClean="0"/>
              <a:t>Changing pointers in kernel data structures and its drivers</a:t>
            </a:r>
          </a:p>
          <a:p>
            <a:r>
              <a:rPr lang="en-CA" dirty="0" smtClean="0"/>
              <a:t>Manipulate data with techniques such as DKOM</a:t>
            </a:r>
          </a:p>
          <a:p>
            <a:r>
              <a:rPr lang="en-CA" dirty="0" smtClean="0"/>
              <a:t>Intercepting system events – event notification callback</a:t>
            </a:r>
          </a:p>
          <a:p>
            <a:r>
              <a:rPr lang="en-CA" dirty="0" smtClean="0"/>
              <a:t>Intercepting System calls </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26292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rootkits e.g.</a:t>
            </a:r>
            <a:endParaRPr lang="en-CA" dirty="0"/>
          </a:p>
        </p:txBody>
      </p:sp>
      <p:sp>
        <p:nvSpPr>
          <p:cNvPr id="3" name="Content Placeholder 2"/>
          <p:cNvSpPr>
            <a:spLocks noGrp="1"/>
          </p:cNvSpPr>
          <p:nvPr>
            <p:ph idx="1"/>
          </p:nvPr>
        </p:nvSpPr>
        <p:spPr/>
        <p:txBody>
          <a:bodyPr>
            <a:normAutofit/>
          </a:bodyPr>
          <a:lstStyle/>
          <a:p>
            <a:r>
              <a:rPr lang="en-CA" sz="2400" dirty="0" smtClean="0">
                <a:hlinkClick r:id="rId2"/>
              </a:rPr>
              <a:t>https</a:t>
            </a:r>
            <a:r>
              <a:rPr lang="en-CA" sz="2400" dirty="0">
                <a:hlinkClick r:id="rId2"/>
              </a:rPr>
              <a:t>://</a:t>
            </a:r>
            <a:r>
              <a:rPr lang="en-CA" sz="2400" dirty="0" smtClean="0">
                <a:hlinkClick r:id="rId2"/>
              </a:rPr>
              <a:t>docs.microsoft.com/en-us/windows/security/threat-protection/intelligence/rootkits-malware</a:t>
            </a:r>
            <a:endParaRPr lang="en-CA" sz="2400" dirty="0" smtClean="0"/>
          </a:p>
          <a:p>
            <a:r>
              <a:rPr lang="en-CA" dirty="0" smtClean="0"/>
              <a:t>Due </a:t>
            </a:r>
            <a:r>
              <a:rPr lang="en-CA" dirty="0"/>
              <a:t>to Windows signing requirements and Kernel Patch Protection (aka KPP, </a:t>
            </a:r>
            <a:r>
              <a:rPr lang="en-CA" dirty="0" err="1" smtClean="0"/>
              <a:t>PatchGuard</a:t>
            </a:r>
            <a:r>
              <a:rPr lang="en-CA" dirty="0" smtClean="0"/>
              <a:t>), rootkit developers needed to overcome these defenses.   </a:t>
            </a:r>
          </a:p>
          <a:p>
            <a:r>
              <a:rPr lang="en-CA" dirty="0" smtClean="0"/>
              <a:t>The latest Windows kernel rootkit was detected in Windows 10-Stealthiness+Persistency </a:t>
            </a:r>
          </a:p>
          <a:p>
            <a:r>
              <a:rPr lang="en-CA" sz="2400" dirty="0">
                <a:hlinkClick r:id="rId3"/>
              </a:rPr>
              <a:t>https://www.slideshare.net/MSbluehat/bhv18-return-of-the-kernel-rootkit-malware-on-windows-10</a:t>
            </a:r>
            <a:endParaRPr lang="en-CA" sz="2400" dirty="0" smtClean="0"/>
          </a:p>
          <a:p>
            <a:endParaRPr lang="en-CA" sz="2400" dirty="0" smtClean="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30</a:t>
            </a:fld>
            <a:endParaRPr lang="en-US"/>
          </a:p>
        </p:txBody>
      </p:sp>
    </p:spTree>
    <p:extLst>
      <p:ext uri="{BB962C8B-B14F-4D97-AF65-F5344CB8AC3E}">
        <p14:creationId xmlns:p14="http://schemas.microsoft.com/office/powerpoint/2010/main" val="178948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normAutofit/>
          </a:bodyPr>
          <a:lstStyle/>
          <a:p>
            <a:r>
              <a:rPr lang="en-CA" dirty="0" smtClean="0"/>
              <a:t>Book: “Rootkits and </a:t>
            </a:r>
            <a:r>
              <a:rPr lang="en-CA" dirty="0" err="1" smtClean="0"/>
              <a:t>Bootkits</a:t>
            </a:r>
            <a:r>
              <a:rPr lang="en-CA" dirty="0" smtClean="0"/>
              <a:t>”, Reversing Modern Malware and Next generation Threads, Alex </a:t>
            </a:r>
            <a:r>
              <a:rPr lang="en-CA" dirty="0" err="1" smtClean="0"/>
              <a:t>Matrosov</a:t>
            </a:r>
            <a:r>
              <a:rPr lang="en-CA" dirty="0" smtClean="0"/>
              <a:t>, Eugene </a:t>
            </a:r>
            <a:r>
              <a:rPr lang="en-CA" dirty="0" err="1" smtClean="0"/>
              <a:t>Radionov</a:t>
            </a:r>
            <a:r>
              <a:rPr lang="en-CA" dirty="0" smtClean="0"/>
              <a:t> and Sergey </a:t>
            </a:r>
            <a:r>
              <a:rPr lang="en-CA" dirty="0" err="1" smtClean="0"/>
              <a:t>Bratus</a:t>
            </a:r>
            <a:r>
              <a:rPr lang="en-CA" dirty="0" smtClean="0"/>
              <a:t>, 2019 , no starch press</a:t>
            </a:r>
          </a:p>
          <a:p>
            <a:r>
              <a:rPr lang="en-CA" dirty="0" smtClean="0"/>
              <a:t>Book: “The Rootkit ARSENAL “, Reverend Bill Blunden, </a:t>
            </a:r>
            <a:r>
              <a:rPr lang="en-CA" dirty="0" err="1" smtClean="0"/>
              <a:t>WordWare</a:t>
            </a:r>
            <a:r>
              <a:rPr lang="en-CA" dirty="0" smtClean="0"/>
              <a:t> Publishing, </a:t>
            </a:r>
            <a:r>
              <a:rPr lang="en-CA" dirty="0" err="1" smtClean="0"/>
              <a:t>Inc</a:t>
            </a:r>
            <a:r>
              <a:rPr lang="en-CA" dirty="0" smtClean="0"/>
              <a:t>, 2009  </a:t>
            </a:r>
          </a:p>
          <a:p>
            <a:r>
              <a:rPr lang="en-CA" dirty="0"/>
              <a:t>Windows 10 - UAC Protection Bypass Via Windows Store (WSReset.exe) and Registry (</a:t>
            </a:r>
            <a:r>
              <a:rPr lang="en-CA" dirty="0" err="1"/>
              <a:t>Metasploit</a:t>
            </a:r>
            <a:r>
              <a:rPr lang="en-CA" dirty="0"/>
              <a:t>)</a:t>
            </a:r>
            <a:r>
              <a:rPr lang="en-CA" sz="3100" dirty="0"/>
              <a:t> </a:t>
            </a:r>
          </a:p>
          <a:p>
            <a:pPr marL="0" indent="0">
              <a:buNone/>
            </a:pPr>
            <a:r>
              <a:rPr lang="en-CA" dirty="0" smtClean="0">
                <a:hlinkClick r:id="rId3"/>
              </a:rPr>
              <a:t> https</a:t>
            </a:r>
            <a:r>
              <a:rPr lang="en-CA" dirty="0">
                <a:hlinkClick r:id="rId3"/>
              </a:rPr>
              <a:t>://www.exploit-db.com/exploits/47378</a:t>
            </a:r>
            <a:endParaRPr lang="en-CA" dirty="0"/>
          </a:p>
          <a:p>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31</a:t>
            </a:fld>
            <a:endParaRPr lang="en-US"/>
          </a:p>
        </p:txBody>
      </p:sp>
    </p:spTree>
    <p:extLst>
      <p:ext uri="{BB962C8B-B14F-4D97-AF65-F5344CB8AC3E}">
        <p14:creationId xmlns:p14="http://schemas.microsoft.com/office/powerpoint/2010/main" val="92729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Methods of Interception </a:t>
            </a:r>
            <a:endParaRPr lang="en-CA" dirty="0"/>
          </a:p>
        </p:txBody>
      </p:sp>
      <p:sp>
        <p:nvSpPr>
          <p:cNvPr id="3" name="Content Placeholder 2"/>
          <p:cNvSpPr>
            <a:spLocks noGrp="1"/>
          </p:cNvSpPr>
          <p:nvPr>
            <p:ph idx="1"/>
          </p:nvPr>
        </p:nvSpPr>
        <p:spPr/>
        <p:txBody>
          <a:bodyPr/>
          <a:lstStyle/>
          <a:p>
            <a:r>
              <a:rPr lang="en-CA" dirty="0"/>
              <a:t>Intercepting File Operations – Attach a filtering driver to target device’s driver  or replacing pointers to I/O request packets(IRPs) or code of IRP functions</a:t>
            </a:r>
          </a:p>
          <a:p>
            <a:r>
              <a:rPr lang="en-CA" dirty="0"/>
              <a:t>Intercepting Object Dispatcher- Usually objects are handle via system services, that refers to each object by its descriptor (handle</a:t>
            </a:r>
            <a:r>
              <a:rPr lang="en-CA"/>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239916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user-land rootkits and DLL</a:t>
            </a:r>
            <a:endParaRPr lang="en-CA" dirty="0"/>
          </a:p>
        </p:txBody>
      </p:sp>
      <p:sp>
        <p:nvSpPr>
          <p:cNvPr id="3" name="Content Placeholder 2"/>
          <p:cNvSpPr>
            <a:spLocks noGrp="1"/>
          </p:cNvSpPr>
          <p:nvPr>
            <p:ph idx="1"/>
          </p:nvPr>
        </p:nvSpPr>
        <p:spPr/>
        <p:txBody>
          <a:bodyPr/>
          <a:lstStyle/>
          <a:p>
            <a:r>
              <a:rPr lang="en-CA" dirty="0" smtClean="0"/>
              <a:t>What </a:t>
            </a:r>
            <a:r>
              <a:rPr lang="en-CA" dirty="0"/>
              <a:t>is DLL? </a:t>
            </a:r>
            <a:endParaRPr lang="en-CA" dirty="0" smtClean="0"/>
          </a:p>
          <a:p>
            <a:pPr marL="0" indent="0">
              <a:buNone/>
            </a:pPr>
            <a:r>
              <a:rPr lang="en-CA" sz="2400" dirty="0" smtClean="0">
                <a:hlinkClick r:id="rId2"/>
              </a:rPr>
              <a:t>https</a:t>
            </a:r>
            <a:r>
              <a:rPr lang="en-CA" sz="2400" dirty="0">
                <a:hlinkClick r:id="rId2"/>
              </a:rPr>
              <a:t>://</a:t>
            </a:r>
            <a:r>
              <a:rPr lang="en-CA" sz="2400" dirty="0" smtClean="0">
                <a:hlinkClick r:id="rId2"/>
              </a:rPr>
              <a:t>support.microsoft.com/en-s/help/815065/what-is-a-dll</a:t>
            </a:r>
            <a:endParaRPr lang="en-CA" sz="2400" dirty="0" smtClean="0"/>
          </a:p>
          <a:p>
            <a:r>
              <a:rPr lang="en-CA" dirty="0" smtClean="0"/>
              <a:t>Why attacker use DLL?</a:t>
            </a:r>
          </a:p>
          <a:p>
            <a:pPr lvl="1"/>
            <a:r>
              <a:rPr lang="en-CA" dirty="0" smtClean="0"/>
              <a:t>DLL cannot be executed by double-click</a:t>
            </a:r>
          </a:p>
          <a:p>
            <a:pPr lvl="1"/>
            <a:r>
              <a:rPr lang="en-CA" dirty="0" smtClean="0"/>
              <a:t>DLL requires a host process to run</a:t>
            </a:r>
          </a:p>
          <a:p>
            <a:pPr lvl="1"/>
            <a:r>
              <a:rPr lang="en-CA" dirty="0" smtClean="0"/>
              <a:t>A malicious DLL can be loaded into any process such as explorer.exe, winlogon.exe</a:t>
            </a:r>
          </a:p>
          <a:p>
            <a:pPr lvl="1"/>
            <a:r>
              <a:rPr lang="en-CA" dirty="0" smtClean="0"/>
              <a:t>It can hide malicious actions that can look like originated by legitimate process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427742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DLL Injection?</a:t>
            </a:r>
            <a:endParaRPr lang="en-CA" dirty="0"/>
          </a:p>
        </p:txBody>
      </p:sp>
      <p:sp>
        <p:nvSpPr>
          <p:cNvPr id="3" name="Content Placeholder 2"/>
          <p:cNvSpPr>
            <a:spLocks noGrp="1"/>
          </p:cNvSpPr>
          <p:nvPr>
            <p:ph idx="1"/>
          </p:nvPr>
        </p:nvSpPr>
        <p:spPr/>
        <p:txBody>
          <a:bodyPr>
            <a:normAutofit lnSpcReduction="10000"/>
          </a:bodyPr>
          <a:lstStyle/>
          <a:p>
            <a:r>
              <a:rPr lang="en-CA" dirty="0" smtClean="0"/>
              <a:t>Malicious DLL replaces (in part or in whole) the standard DLL</a:t>
            </a:r>
          </a:p>
          <a:p>
            <a:r>
              <a:rPr lang="en-CA" dirty="0" smtClean="0"/>
              <a:t>Injected code is copied to calling process’ address space</a:t>
            </a:r>
          </a:p>
          <a:p>
            <a:pPr lvl="1"/>
            <a:r>
              <a:rPr lang="en-CA" dirty="0" smtClean="0"/>
              <a:t>Executed as part of calling process (with its permissions and privileges)</a:t>
            </a:r>
          </a:p>
          <a:p>
            <a:pPr lvl="1"/>
            <a:r>
              <a:rPr lang="en-CA" dirty="0" smtClean="0"/>
              <a:t>e.g. you can communicate outside by injecting a DLL to a browser process and gets all its permissions and privileges</a:t>
            </a:r>
          </a:p>
          <a:p>
            <a:r>
              <a:rPr lang="en-CA" dirty="0" smtClean="0"/>
              <a:t>DLL injection from 64-bit processes only work on 64-bit processes because the pointer that is passed to </a:t>
            </a:r>
            <a:r>
              <a:rPr lang="en-CA" dirty="0" err="1" smtClean="0"/>
              <a:t>CreateRemoteThread</a:t>
            </a:r>
            <a:r>
              <a:rPr lang="en-CA" dirty="0" smtClean="0"/>
              <a:t>() for </a:t>
            </a:r>
            <a:r>
              <a:rPr lang="en-CA" dirty="0" err="1" smtClean="0"/>
              <a:t>LoadLibrary</a:t>
            </a:r>
            <a:r>
              <a:rPr lang="en-CA" dirty="0" smtClean="0"/>
              <a:t> requires 64-bit pointer</a:t>
            </a:r>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6</a:t>
            </a:fld>
            <a:endParaRPr lang="en-US"/>
          </a:p>
        </p:txBody>
      </p:sp>
    </p:spTree>
    <p:extLst>
      <p:ext uri="{BB962C8B-B14F-4D97-AF65-F5344CB8AC3E}">
        <p14:creationId xmlns:p14="http://schemas.microsoft.com/office/powerpoint/2010/main" val="40742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User-land rootkits</a:t>
            </a:r>
            <a:endParaRPr lang="en-CA" dirty="0"/>
          </a:p>
        </p:txBody>
      </p:sp>
      <p:sp>
        <p:nvSpPr>
          <p:cNvPr id="3" name="Content Placeholder 2"/>
          <p:cNvSpPr>
            <a:spLocks noGrp="1"/>
          </p:cNvSpPr>
          <p:nvPr>
            <p:ph idx="1"/>
          </p:nvPr>
        </p:nvSpPr>
        <p:spPr>
          <a:xfrm>
            <a:off x="838200" y="1520825"/>
            <a:ext cx="10515600" cy="4351338"/>
          </a:xfrm>
        </p:spPr>
        <p:txBody>
          <a:bodyPr>
            <a:normAutofit lnSpcReduction="10000"/>
          </a:bodyPr>
          <a:lstStyle/>
          <a:p>
            <a:r>
              <a:rPr lang="en-CA" sz="2400" dirty="0" smtClean="0"/>
              <a:t>Windows </a:t>
            </a:r>
            <a:r>
              <a:rPr lang="en-CA" sz="2400" dirty="0"/>
              <a:t>User land rootkits implements API redirection in order to hide own presence from monitoring tools.</a:t>
            </a:r>
          </a:p>
          <a:p>
            <a:r>
              <a:rPr lang="en-CA" sz="2400" dirty="0" smtClean="0"/>
              <a:t>Hooking Windows API to hide </a:t>
            </a:r>
            <a:r>
              <a:rPr lang="en-CA" sz="2400" dirty="0" err="1" smtClean="0"/>
              <a:t>e.g</a:t>
            </a:r>
            <a:r>
              <a:rPr lang="en-CA" sz="2400" dirty="0" smtClean="0"/>
              <a:t> processes by injecting DLL into a known process such as task manager.  </a:t>
            </a:r>
          </a:p>
          <a:p>
            <a:r>
              <a:rPr lang="en-CA" sz="2400" dirty="0"/>
              <a:t>User-land rootkit installs in-line hook on a particular API functions such as: </a:t>
            </a:r>
            <a:r>
              <a:rPr lang="en-CA" sz="2400" dirty="0" err="1">
                <a:solidFill>
                  <a:srgbClr val="FF0000"/>
                </a:solidFill>
              </a:rPr>
              <a:t>NtQuerySystemInformation</a:t>
            </a:r>
            <a:r>
              <a:rPr lang="en-CA" sz="2400" dirty="0">
                <a:solidFill>
                  <a:srgbClr val="FF0000"/>
                </a:solidFill>
              </a:rPr>
              <a:t> ()</a:t>
            </a:r>
            <a:r>
              <a:rPr lang="en-CA" sz="2400" dirty="0"/>
              <a:t> that are imported from loader library </a:t>
            </a:r>
            <a:r>
              <a:rPr lang="en-CA" sz="2400" dirty="0">
                <a:solidFill>
                  <a:srgbClr val="FF0000"/>
                </a:solidFill>
              </a:rPr>
              <a:t>ntdll.dll. </a:t>
            </a:r>
          </a:p>
          <a:p>
            <a:pPr lvl="1"/>
            <a:r>
              <a:rPr lang="en-CA" dirty="0"/>
              <a:t>First the rootkit needs to know the base address of the loader library ntdll.dll. Where ntdll.dll is loaded in the address space of the attacked process. This address can be fetch by using </a:t>
            </a:r>
            <a:r>
              <a:rPr lang="en-CA" dirty="0" err="1">
                <a:solidFill>
                  <a:srgbClr val="FF0000"/>
                </a:solidFill>
              </a:rPr>
              <a:t>GetModuleBase</a:t>
            </a:r>
            <a:r>
              <a:rPr lang="en-CA" dirty="0">
                <a:solidFill>
                  <a:srgbClr val="FF0000"/>
                </a:solidFill>
              </a:rPr>
              <a:t>()</a:t>
            </a:r>
            <a:r>
              <a:rPr lang="en-CA" dirty="0"/>
              <a:t> , </a:t>
            </a:r>
            <a:r>
              <a:rPr lang="en-CA" dirty="0" err="1">
                <a:solidFill>
                  <a:srgbClr val="FF0000"/>
                </a:solidFill>
              </a:rPr>
              <a:t>GetModuleInformation</a:t>
            </a:r>
            <a:r>
              <a:rPr lang="en-CA" dirty="0">
                <a:solidFill>
                  <a:srgbClr val="FF0000"/>
                </a:solidFill>
              </a:rPr>
              <a:t>() </a:t>
            </a:r>
            <a:r>
              <a:rPr lang="en-CA" dirty="0"/>
              <a:t>functions.</a:t>
            </a:r>
          </a:p>
          <a:p>
            <a:pPr lvl="1"/>
            <a:r>
              <a:rPr lang="en-CA" dirty="0">
                <a:hlinkClick r:id="rId2"/>
              </a:rPr>
              <a:t>https://docs.microsoft.com/en-us/windows/win32/api/psapi/nf-psapi-getmoduleinformation</a:t>
            </a:r>
            <a:endParaRPr lang="en-CA" dirty="0"/>
          </a:p>
          <a:p>
            <a:endParaRPr lang="en-CA" dirty="0"/>
          </a:p>
          <a:p>
            <a:pPr lvl="1"/>
            <a:endParaRPr lang="en-CA" dirty="0" smtClean="0"/>
          </a:p>
          <a:p>
            <a:pPr lvl="1"/>
            <a:endParaRPr lang="en-CA" dirty="0" smtClean="0"/>
          </a:p>
          <a:p>
            <a:endParaRPr lang="en-CA" dirty="0" smtClean="0"/>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7</a:t>
            </a:fld>
            <a:endParaRPr lang="en-US"/>
          </a:p>
        </p:txBody>
      </p:sp>
    </p:spTree>
    <p:extLst>
      <p:ext uri="{BB962C8B-B14F-4D97-AF65-F5344CB8AC3E}">
        <p14:creationId xmlns:p14="http://schemas.microsoft.com/office/powerpoint/2010/main" val="403592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User-land rootkits</a:t>
            </a:r>
            <a:endParaRPr lang="en-CA" dirty="0"/>
          </a:p>
        </p:txBody>
      </p:sp>
      <p:sp>
        <p:nvSpPr>
          <p:cNvPr id="3" name="Content Placeholder 2"/>
          <p:cNvSpPr>
            <a:spLocks noGrp="1"/>
          </p:cNvSpPr>
          <p:nvPr>
            <p:ph idx="1"/>
          </p:nvPr>
        </p:nvSpPr>
        <p:spPr>
          <a:xfrm>
            <a:off x="762000" y="1649413"/>
            <a:ext cx="10515600" cy="4351338"/>
          </a:xfrm>
        </p:spPr>
        <p:txBody>
          <a:bodyPr>
            <a:normAutofit/>
          </a:bodyPr>
          <a:lstStyle/>
          <a:p>
            <a:r>
              <a:rPr lang="en-CA" sz="2400" dirty="0" smtClean="0"/>
              <a:t>After having the address of the module, we have to find the address of the function to hook </a:t>
            </a:r>
            <a:r>
              <a:rPr lang="en-CA" sz="2400" dirty="0" err="1" smtClean="0"/>
              <a:t>e.g</a:t>
            </a:r>
            <a:r>
              <a:rPr lang="en-CA" sz="2400" dirty="0" smtClean="0"/>
              <a:t> </a:t>
            </a:r>
            <a:r>
              <a:rPr lang="en-CA" sz="2400" dirty="0" err="1" smtClean="0">
                <a:solidFill>
                  <a:srgbClr val="FF0000"/>
                </a:solidFill>
              </a:rPr>
              <a:t>NtQuerySystemInformation</a:t>
            </a:r>
            <a:r>
              <a:rPr lang="en-CA" sz="2400" dirty="0" smtClean="0">
                <a:solidFill>
                  <a:srgbClr val="FF0000"/>
                </a:solidFill>
              </a:rPr>
              <a:t>()</a:t>
            </a:r>
            <a:r>
              <a:rPr lang="en-CA" sz="2400" dirty="0" smtClean="0"/>
              <a:t> is a typical function used to hide processes, threads. </a:t>
            </a:r>
          </a:p>
          <a:p>
            <a:pPr marL="0" indent="0">
              <a:buNone/>
            </a:pPr>
            <a:endParaRPr lang="en-CA" sz="2400" dirty="0" smtClean="0"/>
          </a:p>
          <a:p>
            <a:pPr marL="457200" lvl="1" indent="0">
              <a:buNone/>
            </a:pPr>
            <a:r>
              <a:rPr lang="en-CA" sz="2000" dirty="0"/>
              <a:t>__</a:t>
            </a:r>
            <a:r>
              <a:rPr lang="en-CA" sz="2000" dirty="0" err="1"/>
              <a:t>kernel_entry</a:t>
            </a:r>
            <a:r>
              <a:rPr lang="en-CA" sz="2000" dirty="0"/>
              <a:t> NTSTATUS </a:t>
            </a:r>
            <a:r>
              <a:rPr lang="en-CA" sz="2000" dirty="0" err="1"/>
              <a:t>NtQuerySystemInformation</a:t>
            </a:r>
            <a:r>
              <a:rPr lang="en-CA" sz="2000" dirty="0"/>
              <a:t>(</a:t>
            </a:r>
          </a:p>
          <a:p>
            <a:pPr marL="457200" lvl="1" indent="0">
              <a:buNone/>
            </a:pPr>
            <a:r>
              <a:rPr lang="en-CA" sz="2000" dirty="0"/>
              <a:t>IN SYSTEM_INFORMATION_CLASS </a:t>
            </a:r>
            <a:r>
              <a:rPr lang="en-CA" sz="2000" dirty="0" err="1"/>
              <a:t>SystemInformationClass</a:t>
            </a:r>
            <a:r>
              <a:rPr lang="en-CA" sz="2000" dirty="0"/>
              <a:t>,</a:t>
            </a:r>
          </a:p>
          <a:p>
            <a:pPr marL="457200" lvl="1" indent="0">
              <a:buNone/>
            </a:pPr>
            <a:r>
              <a:rPr lang="en-CA" sz="2000" dirty="0"/>
              <a:t>OUT PVOID                  </a:t>
            </a:r>
            <a:r>
              <a:rPr lang="en-CA" sz="2000" dirty="0" err="1" smtClean="0"/>
              <a:t>SystemInformation</a:t>
            </a:r>
            <a:r>
              <a:rPr lang="en-CA" sz="2000" dirty="0"/>
              <a:t>,</a:t>
            </a:r>
          </a:p>
          <a:p>
            <a:pPr marL="457200" lvl="1" indent="0">
              <a:buNone/>
            </a:pPr>
            <a:r>
              <a:rPr lang="en-CA" sz="2000" dirty="0"/>
              <a:t>IN ULONG                    </a:t>
            </a:r>
            <a:r>
              <a:rPr lang="en-CA" sz="2000" dirty="0" err="1"/>
              <a:t>SystemInformationLength</a:t>
            </a:r>
            <a:r>
              <a:rPr lang="en-CA" sz="2000" dirty="0"/>
              <a:t>,</a:t>
            </a:r>
          </a:p>
          <a:p>
            <a:pPr marL="457200" lvl="1" indent="0">
              <a:buNone/>
            </a:pPr>
            <a:r>
              <a:rPr lang="en-CA" sz="2000" dirty="0"/>
              <a:t>OUT PULONG               </a:t>
            </a:r>
            <a:r>
              <a:rPr lang="en-CA" sz="2000" dirty="0" smtClean="0"/>
              <a:t> </a:t>
            </a:r>
            <a:r>
              <a:rPr lang="en-CA" sz="2000" dirty="0" err="1"/>
              <a:t>ReturnLength</a:t>
            </a:r>
            <a:endParaRPr lang="en-CA" sz="2000" dirty="0"/>
          </a:p>
          <a:p>
            <a:pPr marL="457200" lvl="1" indent="0">
              <a:buNone/>
            </a:pPr>
            <a:r>
              <a:rPr lang="en-CA" sz="2000" dirty="0"/>
              <a:t>);</a:t>
            </a:r>
          </a:p>
          <a:p>
            <a:pPr marL="0" indent="0">
              <a:buNone/>
            </a:pPr>
            <a:r>
              <a:rPr lang="en-CA" sz="2400" dirty="0" smtClean="0">
                <a:hlinkClick r:id="rId2"/>
              </a:rPr>
              <a:t>https</a:t>
            </a:r>
            <a:r>
              <a:rPr lang="en-CA" sz="2400" dirty="0">
                <a:hlinkClick r:id="rId2"/>
              </a:rPr>
              <a:t>://</a:t>
            </a:r>
            <a:r>
              <a:rPr lang="en-CA" sz="2400" dirty="0" smtClean="0">
                <a:hlinkClick r:id="rId2"/>
              </a:rPr>
              <a:t>docs.microsoft.com/en-us/windows/win32/api/winternl/nf-winternl-ntquerysysteminformation</a:t>
            </a:r>
            <a:endParaRPr lang="en-CA" sz="2400" dirty="0" smtClean="0"/>
          </a:p>
          <a:p>
            <a:pPr marL="0" indent="0">
              <a:buNone/>
            </a:pPr>
            <a:endParaRPr lang="en-CA" sz="20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8</a:t>
            </a:fld>
            <a:endParaRPr lang="en-US"/>
          </a:p>
        </p:txBody>
      </p:sp>
    </p:spTree>
    <p:extLst>
      <p:ext uri="{BB962C8B-B14F-4D97-AF65-F5344CB8AC3E}">
        <p14:creationId xmlns:p14="http://schemas.microsoft.com/office/powerpoint/2010/main" val="116298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User-land rootkit</a:t>
            </a:r>
            <a:endParaRPr lang="en-CA" dirty="0"/>
          </a:p>
        </p:txBody>
      </p:sp>
      <p:sp>
        <p:nvSpPr>
          <p:cNvPr id="3" name="Content Placeholder 2"/>
          <p:cNvSpPr>
            <a:spLocks noGrp="1"/>
          </p:cNvSpPr>
          <p:nvPr>
            <p:ph idx="1"/>
          </p:nvPr>
        </p:nvSpPr>
        <p:spPr>
          <a:xfrm>
            <a:off x="838200" y="1649413"/>
            <a:ext cx="10515600" cy="4351338"/>
          </a:xfrm>
        </p:spPr>
        <p:txBody>
          <a:bodyPr>
            <a:normAutofit/>
          </a:bodyPr>
          <a:lstStyle/>
          <a:p>
            <a:pPr marL="457200" indent="-457200">
              <a:buAutoNum type="arabicPeriod"/>
            </a:pPr>
            <a:r>
              <a:rPr lang="en-CA" sz="2400" dirty="0" err="1" smtClean="0"/>
              <a:t>GetcurrentProcess</a:t>
            </a:r>
            <a:r>
              <a:rPr lang="en-CA" sz="2400" dirty="0" smtClean="0"/>
              <a:t>() address , find ntdll.dll base address within process address space.</a:t>
            </a:r>
          </a:p>
          <a:p>
            <a:pPr marL="0" indent="0">
              <a:buNone/>
            </a:pPr>
            <a:r>
              <a:rPr lang="en-CA" sz="2400" dirty="0"/>
              <a:t> </a:t>
            </a:r>
            <a:r>
              <a:rPr lang="en-CA" sz="2400" dirty="0" smtClean="0"/>
              <a:t>   </a:t>
            </a:r>
            <a:r>
              <a:rPr lang="en-CA" sz="2400" dirty="0" err="1" smtClean="0"/>
              <a:t>GetModuleBaseAddress</a:t>
            </a:r>
            <a:r>
              <a:rPr lang="en-CA" sz="2400" dirty="0" smtClean="0"/>
              <a:t>(</a:t>
            </a:r>
            <a:r>
              <a:rPr lang="en-CA" sz="2400" dirty="0" err="1" smtClean="0"/>
              <a:t>ProcessName</a:t>
            </a:r>
            <a:r>
              <a:rPr lang="en-CA" sz="2400" dirty="0"/>
              <a:t>, "ntdll.dll")), </a:t>
            </a:r>
            <a:r>
              <a:rPr lang="en-CA" sz="2400" dirty="0" smtClean="0"/>
              <a:t> </a:t>
            </a:r>
          </a:p>
          <a:p>
            <a:pPr marL="0" indent="0">
              <a:buNone/>
            </a:pPr>
            <a:r>
              <a:rPr lang="en-CA" sz="2400" dirty="0"/>
              <a:t> </a:t>
            </a:r>
            <a:r>
              <a:rPr lang="en-CA" sz="2400" dirty="0" smtClean="0"/>
              <a:t>   "</a:t>
            </a:r>
            <a:r>
              <a:rPr lang="en-CA" sz="2400" dirty="0" err="1"/>
              <a:t>NtQuerySystemInformation</a:t>
            </a:r>
            <a:r>
              <a:rPr lang="en-CA" sz="2400" dirty="0"/>
              <a:t>")</a:t>
            </a:r>
          </a:p>
          <a:p>
            <a:pPr marL="0" indent="0">
              <a:buNone/>
            </a:pPr>
            <a:r>
              <a:rPr lang="en-CA" sz="2400" dirty="0" smtClean="0"/>
              <a:t>2. Hook the function ( replace original function with malicious   </a:t>
            </a:r>
          </a:p>
          <a:p>
            <a:pPr marL="0" indent="0">
              <a:buNone/>
            </a:pPr>
            <a:r>
              <a:rPr lang="en-CA" sz="2400" dirty="0"/>
              <a:t> </a:t>
            </a:r>
            <a:r>
              <a:rPr lang="en-CA" sz="2400" dirty="0" smtClean="0"/>
              <a:t>   function) and write over pointers to hide the process</a:t>
            </a:r>
          </a:p>
          <a:p>
            <a:pPr marL="0" indent="0">
              <a:buNone/>
            </a:pPr>
            <a:r>
              <a:rPr lang="en-CA" sz="2400" dirty="0" smtClean="0"/>
              <a:t>3. Import </a:t>
            </a:r>
            <a:r>
              <a:rPr lang="en-CA" sz="2400" dirty="0"/>
              <a:t>Address Table (IAT ) hook </a:t>
            </a:r>
            <a:r>
              <a:rPr lang="en-CA" sz="2400" dirty="0" smtClean="0"/>
              <a:t>on API function </a:t>
            </a:r>
            <a:r>
              <a:rPr lang="en-CA" sz="2400" dirty="0"/>
              <a:t>such </a:t>
            </a:r>
            <a:r>
              <a:rPr lang="en-CA" sz="2400" dirty="0" smtClean="0"/>
              <a:t>as:  </a:t>
            </a:r>
            <a:endParaRPr lang="en-CA" sz="2400" dirty="0"/>
          </a:p>
          <a:p>
            <a:pPr marL="0" indent="0">
              <a:buNone/>
            </a:pPr>
            <a:r>
              <a:rPr lang="en-CA" sz="2400" dirty="0"/>
              <a:t>    </a:t>
            </a:r>
            <a:r>
              <a:rPr lang="en-CA" sz="2400" dirty="0" err="1"/>
              <a:t>NtQuerySystemInformation</a:t>
            </a:r>
            <a:endParaRPr lang="en-CA" sz="2400" dirty="0"/>
          </a:p>
          <a:p>
            <a:pPr marL="0" indent="0">
              <a:buNone/>
            </a:pPr>
            <a:endParaRPr lang="en-CA" sz="2400" dirty="0" smtClean="0">
              <a:hlinkClick r:id="rId2"/>
            </a:endParaRPr>
          </a:p>
          <a:p>
            <a:pPr marL="0" indent="0">
              <a:buNone/>
            </a:pPr>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2666608687"/>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23830</TotalTime>
  <Words>2277</Words>
  <Application>Microsoft Office PowerPoint</Application>
  <PresentationFormat>Widescreen</PresentationFormat>
  <Paragraphs>285</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Verdana</vt:lpstr>
      <vt:lpstr>Office Theme</vt:lpstr>
      <vt:lpstr>Windows Rootkits </vt:lpstr>
      <vt:lpstr> Windows Rootkits </vt:lpstr>
      <vt:lpstr>Methods of Interception</vt:lpstr>
      <vt:lpstr>Methods of Interception </vt:lpstr>
      <vt:lpstr>Windows user-land rootkits and DLL</vt:lpstr>
      <vt:lpstr>What is DLL Injection?</vt:lpstr>
      <vt:lpstr>Windows User-land rootkits</vt:lpstr>
      <vt:lpstr>Windows User-land rootkits</vt:lpstr>
      <vt:lpstr>Windows User-land rootkit</vt:lpstr>
      <vt:lpstr>WINAPI  DllMain()</vt:lpstr>
      <vt:lpstr> Windows Kernel-Mode Rootkits</vt:lpstr>
      <vt:lpstr>Direct Kernel Object Modification (DKOM)</vt:lpstr>
      <vt:lpstr>DKOM</vt:lpstr>
      <vt:lpstr>Hiding a Process</vt:lpstr>
      <vt:lpstr>Questions?</vt:lpstr>
      <vt:lpstr>System Service Dispatch Table (SSDT)</vt:lpstr>
      <vt:lpstr>System Service Dispatch Table (SSDT)</vt:lpstr>
      <vt:lpstr>Windows Kernel-Mode Drivers (KMD)</vt:lpstr>
      <vt:lpstr>KMD </vt:lpstr>
      <vt:lpstr>Device driver basic headers and Warnings</vt:lpstr>
      <vt:lpstr>DriverEntry routine</vt:lpstr>
      <vt:lpstr> Device Driver files</vt:lpstr>
      <vt:lpstr>Loading a KMD module</vt:lpstr>
      <vt:lpstr>sc  comand</vt:lpstr>
      <vt:lpstr>sc command and APIs</vt:lpstr>
      <vt:lpstr>Driver Object structure</vt:lpstr>
      <vt:lpstr>Export Driver</vt:lpstr>
      <vt:lpstr>Driver Signing</vt:lpstr>
      <vt:lpstr>Driver Signing</vt:lpstr>
      <vt:lpstr>Windows rootkits e.g.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418</cp:revision>
  <dcterms:created xsi:type="dcterms:W3CDTF">2016-04-05T14:17:30Z</dcterms:created>
  <dcterms:modified xsi:type="dcterms:W3CDTF">2020-08-22T03:31:07Z</dcterms:modified>
</cp:coreProperties>
</file>