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8" r:id="rId2"/>
    <p:sldId id="263" r:id="rId3"/>
    <p:sldId id="297" r:id="rId4"/>
    <p:sldId id="296" r:id="rId5"/>
    <p:sldId id="262" r:id="rId6"/>
    <p:sldId id="298" r:id="rId7"/>
    <p:sldId id="264" r:id="rId8"/>
    <p:sldId id="269" r:id="rId9"/>
    <p:sldId id="295" r:id="rId10"/>
    <p:sldId id="272" r:id="rId11"/>
    <p:sldId id="270" r:id="rId12"/>
    <p:sldId id="271" r:id="rId13"/>
    <p:sldId id="273" r:id="rId14"/>
    <p:sldId id="301" r:id="rId15"/>
    <p:sldId id="274" r:id="rId16"/>
    <p:sldId id="275" r:id="rId17"/>
    <p:sldId id="276" r:id="rId18"/>
    <p:sldId id="277" r:id="rId19"/>
    <p:sldId id="278" r:id="rId20"/>
    <p:sldId id="279" r:id="rId21"/>
    <p:sldId id="280" r:id="rId22"/>
    <p:sldId id="281" r:id="rId23"/>
    <p:sldId id="282" r:id="rId24"/>
    <p:sldId id="300" r:id="rId25"/>
    <p:sldId id="284" r:id="rId26"/>
    <p:sldId id="299" r:id="rId27"/>
    <p:sldId id="283" r:id="rId28"/>
    <p:sldId id="285" r:id="rId29"/>
    <p:sldId id="286" r:id="rId30"/>
    <p:sldId id="287" r:id="rId31"/>
    <p:sldId id="302" r:id="rId32"/>
    <p:sldId id="288" r:id="rId33"/>
    <p:sldId id="289" r:id="rId34"/>
    <p:sldId id="290" r:id="rId35"/>
    <p:sldId id="291" r:id="rId36"/>
    <p:sldId id="305" r:id="rId37"/>
    <p:sldId id="292" r:id="rId38"/>
    <p:sldId id="306" r:id="rId39"/>
    <p:sldId id="303" r:id="rId40"/>
    <p:sldId id="304" r:id="rId41"/>
    <p:sldId id="293" r:id="rId42"/>
    <p:sldId id="29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06" autoAdjust="0"/>
    <p:restoredTop sz="66362" autoAdjust="0"/>
  </p:normalViewPr>
  <p:slideViewPr>
    <p:cSldViewPr snapToGrid="0" snapToObjects="1" showGuides="1">
      <p:cViewPr varScale="1">
        <p:scale>
          <a:sx n="77" d="100"/>
          <a:sy n="77" d="100"/>
        </p:scale>
        <p:origin x="207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C5150-9119-490A-A216-3D2FA22F7FFC}" type="datetimeFigureOut">
              <a:rPr lang="en-CA" smtClean="0"/>
              <a:t>2021-04-13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01B0-FE71-4C35-BC11-34BCAF52C437}" type="slidenum">
              <a:rPr lang="en-CA" smtClean="0"/>
              <a:t>‹#›</a:t>
            </a:fld>
            <a:endParaRPr lang="en-CA"/>
          </a:p>
        </p:txBody>
      </p:sp>
    </p:spTree>
    <p:extLst>
      <p:ext uri="{BB962C8B-B14F-4D97-AF65-F5344CB8AC3E}">
        <p14:creationId xmlns:p14="http://schemas.microsoft.com/office/powerpoint/2010/main" val="251871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a:t>
            </a:fld>
            <a:endParaRPr lang="en-CA"/>
          </a:p>
        </p:txBody>
      </p:sp>
    </p:spTree>
    <p:extLst>
      <p:ext uri="{BB962C8B-B14F-4D97-AF65-F5344CB8AC3E}">
        <p14:creationId xmlns:p14="http://schemas.microsoft.com/office/powerpoint/2010/main" val="1884458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9DF01B0-FE71-4C35-BC11-34BCAF52C437}" type="slidenum">
              <a:rPr lang="en-CA" smtClean="0"/>
              <a:t>20</a:t>
            </a:fld>
            <a:endParaRPr lang="en-CA"/>
          </a:p>
        </p:txBody>
      </p:sp>
    </p:spTree>
    <p:extLst>
      <p:ext uri="{BB962C8B-B14F-4D97-AF65-F5344CB8AC3E}">
        <p14:creationId xmlns:p14="http://schemas.microsoft.com/office/powerpoint/2010/main" val="1139407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28</a:t>
            </a:fld>
            <a:endParaRPr lang="en-CA"/>
          </a:p>
        </p:txBody>
      </p:sp>
    </p:spTree>
    <p:extLst>
      <p:ext uri="{BB962C8B-B14F-4D97-AF65-F5344CB8AC3E}">
        <p14:creationId xmlns:p14="http://schemas.microsoft.com/office/powerpoint/2010/main" val="427246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41</a:t>
            </a:fld>
            <a:endParaRPr lang="en-CA"/>
          </a:p>
        </p:txBody>
      </p:sp>
    </p:spTree>
    <p:extLst>
      <p:ext uri="{BB962C8B-B14F-4D97-AF65-F5344CB8AC3E}">
        <p14:creationId xmlns:p14="http://schemas.microsoft.com/office/powerpoint/2010/main" val="6609535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AC7C987D-C398-455E-A39A-8C025D2B497B}" type="datetime1">
              <a:rPr lang="en-US" smtClean="0"/>
              <a:t>4/13/2021</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r>
              <a:rPr lang="en-US" smtClean="0"/>
              <a:t>ITSC304 Operating Systems Exploitation.</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033D1F29-B67F-428F-A619-8C2C47CD8BA2}" type="datetime1">
              <a:rPr lang="en-US" smtClean="0"/>
              <a:t>4/13/2021</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ITSC304 Operating Systems Exploitation.</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fld id="{36C67450-7C96-432B-8071-59AF899E565D}" type="datetime1">
              <a:rPr lang="en-US" smtClean="0"/>
              <a:t>4/13/2021</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ITSC304 Operating Systems Exploitation.</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A343A83C-B0D1-450A-971E-687B575EA2D4}" type="datetime1">
              <a:rPr lang="en-US" smtClean="0"/>
              <a:t>4/13/2021</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r>
              <a:rPr lang="en-US" smtClean="0"/>
              <a:t>ITSC304 Operating Systems Exploitation.</a:t>
            </a:r>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Lst>
  <p:hf hdr="0" dt="0"/>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dfir.training/resources/downloads/cheatsheets-infographics/304-masterbootrecord/file"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docs.microsoft.com/en-us/samples/microsoft/windows-driver-samples/early-launch-anti-malware-driver/"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www.dfir.training/resources/downloads/cheatsheets-infographics/303-guidpartitiontable/file"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ubuntu.com/security/notices/USN-4432-1" TargetMode="External"/><Relationship Id="rId2" Type="http://schemas.openxmlformats.org/officeDocument/2006/relationships/hyperlink" Target="https://portal.msrc.microsoft.com/en-US/security-guidance/advisory/ADV200011"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s://attack.mitre.org/techniques/T1542/003/"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www.exploit-db.com/exploits/47378"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blog.trendmicro.com/trendlabs-security-intelligence/hacking-team-uses-uefi-bios-rootkit-to-keep-rcs-9-agent-in-target-systems/" TargetMode="External"/><Relationship Id="rId2" Type="http://schemas.openxmlformats.org/officeDocument/2006/relationships/hyperlink" Target="https://www.youtube.com/watch?v=siMj4bFx5nI" TargetMode="External"/><Relationship Id="rId1" Type="http://schemas.openxmlformats.org/officeDocument/2006/relationships/slideLayout" Target="../slideLayouts/slideLayout3.xml"/><Relationship Id="rId5" Type="http://schemas.openxmlformats.org/officeDocument/2006/relationships/hyperlink" Target="https://techcrunch.com/2019/04/16/scranos-rootkit-passwords-payments/" TargetMode="External"/><Relationship Id="rId4" Type="http://schemas.openxmlformats.org/officeDocument/2006/relationships/hyperlink" Target="https://medium.com/@matrosov/dangerous-update-tools-c246f729945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Firmware and </a:t>
            </a:r>
            <a:r>
              <a:rPr lang="en-US" dirty="0" err="1" smtClean="0"/>
              <a:t>Bootkits</a:t>
            </a:r>
            <a:r>
              <a:rPr lang="en-US" dirty="0" smtClean="0"/>
              <a:t> Exploits</a:t>
            </a:r>
            <a:endParaRPr lang="en-US" dirty="0"/>
          </a:p>
        </p:txBody>
      </p:sp>
      <p:sp>
        <p:nvSpPr>
          <p:cNvPr id="3" name="Subtitle 2"/>
          <p:cNvSpPr>
            <a:spLocks noGrp="1"/>
          </p:cNvSpPr>
          <p:nvPr>
            <p:ph type="subTitle" idx="1"/>
          </p:nvPr>
        </p:nvSpPr>
        <p:spPr/>
        <p:txBody>
          <a:bodyPr/>
          <a:lstStyle/>
          <a:p>
            <a:r>
              <a:rPr lang="en-US" dirty="0"/>
              <a:t>Module 8</a:t>
            </a:r>
          </a:p>
          <a:p>
            <a:r>
              <a:rPr lang="en-US" dirty="0" smtClean="0"/>
              <a:t>ITSC304</a:t>
            </a:r>
          </a:p>
          <a:p>
            <a:r>
              <a:rPr lang="en-US" dirty="0" smtClean="0"/>
              <a:t>Operating Systems Exploitation</a:t>
            </a:r>
          </a:p>
        </p:txBody>
      </p:sp>
      <p:sp>
        <p:nvSpPr>
          <p:cNvPr id="5" name="Footer Placeholder 4"/>
          <p:cNvSpPr>
            <a:spLocks noGrp="1"/>
          </p:cNvSpPr>
          <p:nvPr>
            <p:ph type="ftr" sz="quarter" idx="11"/>
          </p:nvPr>
        </p:nvSpPr>
        <p:spPr/>
        <p:txBody>
          <a:bodyPr/>
          <a:lstStyle/>
          <a:p>
            <a:r>
              <a:rPr lang="en-US" smtClean="0"/>
              <a:t>ITSC304 Operating Systems Exploitation.</a:t>
            </a:r>
            <a:endParaRPr lang="en-US" dirty="0"/>
          </a:p>
        </p:txBody>
      </p:sp>
      <p:sp>
        <p:nvSpPr>
          <p:cNvPr id="4" name="Slide Number Placeholder 3"/>
          <p:cNvSpPr>
            <a:spLocks noGrp="1"/>
          </p:cNvSpPr>
          <p:nvPr>
            <p:ph type="sldNum" sz="quarter" idx="12"/>
          </p:nvPr>
        </p:nvSpPr>
        <p:spPr/>
        <p:txBody>
          <a:bodyPr/>
          <a:lstStyle/>
          <a:p>
            <a:fld id="{FDDB6027-878D-A249-A7C0-2BF119D95C83}" type="slidenum">
              <a:rPr lang="en-US" smtClean="0"/>
              <a:pPr/>
              <a:t>1</a:t>
            </a:fld>
            <a:endParaRPr lang="en-US"/>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Initial Program Loader (IPL)</a:t>
            </a:r>
          </a:p>
        </p:txBody>
      </p:sp>
      <p:sp>
        <p:nvSpPr>
          <p:cNvPr id="3" name="Content Placeholder 2"/>
          <p:cNvSpPr>
            <a:spLocks noGrp="1"/>
          </p:cNvSpPr>
          <p:nvPr>
            <p:ph idx="1"/>
          </p:nvPr>
        </p:nvSpPr>
        <p:spPr/>
        <p:txBody>
          <a:bodyPr/>
          <a:lstStyle/>
          <a:p>
            <a:r>
              <a:rPr lang="en-CA" dirty="0"/>
              <a:t>Initial Program Loader (IPL) module implements file system parsing functionality in order to be able to read files from partitions’ file </a:t>
            </a:r>
            <a:r>
              <a:rPr lang="en-CA" dirty="0" smtClean="0"/>
              <a:t>systems</a:t>
            </a:r>
            <a:r>
              <a:rPr lang="en-CA" dirty="0"/>
              <a:t> </a:t>
            </a:r>
            <a:r>
              <a:rPr lang="en-CA" dirty="0" smtClean="0"/>
              <a:t>and loads </a:t>
            </a:r>
            <a:r>
              <a:rPr lang="en-CA" i="1" dirty="0" err="1" smtClean="0">
                <a:solidFill>
                  <a:srgbClr val="FF0000"/>
                </a:solidFill>
              </a:rPr>
              <a:t>bootmgr</a:t>
            </a:r>
            <a:r>
              <a:rPr lang="en-CA" dirty="0" smtClean="0"/>
              <a:t> module</a:t>
            </a:r>
          </a:p>
          <a:p>
            <a:r>
              <a:rPr lang="en-CA" dirty="0" smtClean="0"/>
              <a:t>IPL uses 15 consecutive sectors of 512 bytes each and is located right after VBR</a:t>
            </a:r>
            <a:endParaRPr lang="en-CA" dirty="0"/>
          </a:p>
          <a:p>
            <a:r>
              <a:rPr lang="en-CA" dirty="0" smtClean="0"/>
              <a:t>VBR and IPL work together because VBR occupies only one sector and cannot parse volume’s file system within that little space</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10</a:t>
            </a:fld>
            <a:endParaRPr lang="en-US"/>
          </a:p>
        </p:txBody>
      </p:sp>
    </p:spTree>
    <p:extLst>
      <p:ext uri="{BB962C8B-B14F-4D97-AF65-F5344CB8AC3E}">
        <p14:creationId xmlns:p14="http://schemas.microsoft.com/office/powerpoint/2010/main" val="1819354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MBR - Data Structure</a:t>
            </a:r>
            <a:endParaRPr lang="en-CA" dirty="0"/>
          </a:p>
        </p:txBody>
      </p:sp>
      <p:sp>
        <p:nvSpPr>
          <p:cNvPr id="3" name="Content Placeholder 2"/>
          <p:cNvSpPr>
            <a:spLocks noGrp="1"/>
          </p:cNvSpPr>
          <p:nvPr>
            <p:ph idx="1"/>
          </p:nvPr>
        </p:nvSpPr>
        <p:spPr>
          <a:xfrm>
            <a:off x="838200" y="1690688"/>
            <a:ext cx="10515600" cy="4351338"/>
          </a:xfrm>
        </p:spPr>
        <p:txBody>
          <a:bodyPr>
            <a:normAutofit fontScale="85000" lnSpcReduction="10000"/>
          </a:bodyPr>
          <a:lstStyle/>
          <a:p>
            <a:r>
              <a:rPr lang="en-CA" sz="3000" dirty="0" smtClean="0"/>
              <a:t>MBR is a data structure that contains info on hard drive partitions and boot code.</a:t>
            </a:r>
          </a:p>
          <a:p>
            <a:pPr marL="0" indent="0">
              <a:buNone/>
            </a:pPr>
            <a:r>
              <a:rPr lang="en-CA" sz="3000" dirty="0" smtClean="0"/>
              <a:t>  </a:t>
            </a:r>
            <a:r>
              <a:rPr lang="en-CA" sz="2400" dirty="0" err="1" smtClean="0">
                <a:solidFill>
                  <a:srgbClr val="C00000"/>
                </a:solidFill>
              </a:rPr>
              <a:t>Typedef</a:t>
            </a:r>
            <a:r>
              <a:rPr lang="en-CA" sz="2400" dirty="0" smtClean="0">
                <a:solidFill>
                  <a:srgbClr val="C00000"/>
                </a:solidFill>
              </a:rPr>
              <a:t> </a:t>
            </a:r>
            <a:r>
              <a:rPr lang="en-CA" sz="2400" dirty="0" err="1">
                <a:solidFill>
                  <a:srgbClr val="C00000"/>
                </a:solidFill>
              </a:rPr>
              <a:t>struct</a:t>
            </a:r>
            <a:r>
              <a:rPr lang="en-CA" sz="2400" dirty="0">
                <a:solidFill>
                  <a:srgbClr val="C00000"/>
                </a:solidFill>
              </a:rPr>
              <a:t> _MASTER_BOOT_RECORD</a:t>
            </a:r>
            <a:r>
              <a:rPr lang="en-CA" sz="2400" dirty="0">
                <a:solidFill>
                  <a:srgbClr val="00B050"/>
                </a:solidFill>
              </a:rPr>
              <a:t>{</a:t>
            </a:r>
          </a:p>
          <a:p>
            <a:pPr marL="0" indent="0">
              <a:buNone/>
            </a:pPr>
            <a:r>
              <a:rPr lang="en-CA" sz="2400" dirty="0">
                <a:solidFill>
                  <a:srgbClr val="00B050"/>
                </a:solidFill>
              </a:rPr>
              <a:t> </a:t>
            </a:r>
            <a:r>
              <a:rPr lang="en-CA" sz="2400" dirty="0" smtClean="0">
                <a:solidFill>
                  <a:srgbClr val="00B050"/>
                </a:solidFill>
              </a:rPr>
              <a:t>  </a:t>
            </a:r>
            <a:r>
              <a:rPr lang="en-CA" sz="2400" dirty="0">
                <a:solidFill>
                  <a:srgbClr val="00B050"/>
                </a:solidFill>
              </a:rPr>
              <a:t>BYTE </a:t>
            </a:r>
            <a:r>
              <a:rPr lang="en-CA" sz="2400" dirty="0" err="1">
                <a:solidFill>
                  <a:srgbClr val="00B050"/>
                </a:solidFill>
              </a:rPr>
              <a:t>bootcode</a:t>
            </a:r>
            <a:r>
              <a:rPr lang="en-CA" sz="2400" dirty="0">
                <a:solidFill>
                  <a:srgbClr val="00B050"/>
                </a:solidFill>
              </a:rPr>
              <a:t>[0x1BE];  </a:t>
            </a:r>
            <a:r>
              <a:rPr lang="en-CA" sz="2400" dirty="0" smtClean="0">
                <a:solidFill>
                  <a:schemeClr val="accent4"/>
                </a:solidFill>
              </a:rPr>
              <a:t>//466 </a:t>
            </a:r>
            <a:r>
              <a:rPr lang="en-CA" sz="2400" dirty="0">
                <a:solidFill>
                  <a:schemeClr val="accent4"/>
                </a:solidFill>
              </a:rPr>
              <a:t>bytes . Space for boot code</a:t>
            </a:r>
          </a:p>
          <a:p>
            <a:pPr marL="0" indent="0">
              <a:buNone/>
            </a:pPr>
            <a:r>
              <a:rPr lang="en-CA" sz="2400" dirty="0">
                <a:solidFill>
                  <a:srgbClr val="00B050"/>
                </a:solidFill>
              </a:rPr>
              <a:t>  </a:t>
            </a:r>
            <a:r>
              <a:rPr lang="en-CA" sz="2400" dirty="0" smtClean="0">
                <a:solidFill>
                  <a:srgbClr val="00B050"/>
                </a:solidFill>
              </a:rPr>
              <a:t> MBR_PARTITION_TABLE_ENTRY </a:t>
            </a:r>
            <a:r>
              <a:rPr lang="en-CA" sz="2400" dirty="0" err="1">
                <a:solidFill>
                  <a:srgbClr val="00B050"/>
                </a:solidFill>
              </a:rPr>
              <a:t>partitionTable</a:t>
            </a:r>
            <a:r>
              <a:rPr lang="en-CA" sz="2400" dirty="0">
                <a:solidFill>
                  <a:srgbClr val="00B050"/>
                </a:solidFill>
              </a:rPr>
              <a:t>[4];</a:t>
            </a:r>
          </a:p>
          <a:p>
            <a:pPr marL="0" indent="0">
              <a:buNone/>
            </a:pPr>
            <a:r>
              <a:rPr lang="en-CA" sz="2400" dirty="0">
                <a:solidFill>
                  <a:srgbClr val="00B050"/>
                </a:solidFill>
              </a:rPr>
              <a:t>  </a:t>
            </a:r>
            <a:r>
              <a:rPr lang="en-CA" sz="2400" dirty="0" smtClean="0">
                <a:solidFill>
                  <a:srgbClr val="00B050"/>
                </a:solidFill>
              </a:rPr>
              <a:t> USHORT </a:t>
            </a:r>
            <a:r>
              <a:rPr lang="en-CA" sz="2400" dirty="0" err="1">
                <a:solidFill>
                  <a:srgbClr val="00B050"/>
                </a:solidFill>
              </a:rPr>
              <a:t>mbrSignature</a:t>
            </a:r>
            <a:r>
              <a:rPr lang="en-CA" sz="2400" dirty="0" smtClean="0">
                <a:solidFill>
                  <a:srgbClr val="00B050"/>
                </a:solidFill>
              </a:rPr>
              <a:t>; </a:t>
            </a:r>
            <a:r>
              <a:rPr lang="en-CA" sz="2400" dirty="0" smtClean="0">
                <a:solidFill>
                  <a:schemeClr val="accent4"/>
                </a:solidFill>
              </a:rPr>
              <a:t>// set to 0xAA55 indicates PC MBR format</a:t>
            </a:r>
            <a:endParaRPr lang="en-CA" sz="2400" dirty="0">
              <a:solidFill>
                <a:schemeClr val="accent4"/>
              </a:solidFill>
            </a:endParaRPr>
          </a:p>
          <a:p>
            <a:pPr marL="0" indent="0">
              <a:buNone/>
            </a:pPr>
            <a:r>
              <a:rPr lang="en-CA" sz="2400" dirty="0">
                <a:solidFill>
                  <a:srgbClr val="00B050"/>
                </a:solidFill>
              </a:rPr>
              <a:t>  </a:t>
            </a:r>
            <a:r>
              <a:rPr lang="en-CA" sz="2400" dirty="0" smtClean="0">
                <a:solidFill>
                  <a:srgbClr val="00B050"/>
                </a:solidFill>
              </a:rPr>
              <a:t> } </a:t>
            </a:r>
            <a:r>
              <a:rPr lang="en-CA" sz="2400" dirty="0">
                <a:solidFill>
                  <a:srgbClr val="C00000"/>
                </a:solidFill>
              </a:rPr>
              <a:t>MASTER_BOOT_RECORD, *</a:t>
            </a:r>
            <a:r>
              <a:rPr lang="en-CA" sz="2400" dirty="0" smtClean="0">
                <a:solidFill>
                  <a:srgbClr val="C00000"/>
                </a:solidFill>
              </a:rPr>
              <a:t>PMASTER_BOOT_RECORD </a:t>
            </a:r>
          </a:p>
          <a:p>
            <a:pPr lvl="1"/>
            <a:r>
              <a:rPr lang="en-CA" dirty="0" smtClean="0"/>
              <a:t>It determines active partition of bootable hard drive, which contains an instance of OS to load. </a:t>
            </a:r>
          </a:p>
          <a:p>
            <a:pPr lvl="1"/>
            <a:r>
              <a:rPr lang="en-CA" dirty="0" smtClean="0"/>
              <a:t>After active partition is identified MBR reads and executes its boot code</a:t>
            </a:r>
          </a:p>
          <a:p>
            <a:pPr lvl="1"/>
            <a:r>
              <a:rPr lang="en-CA" dirty="0" smtClean="0"/>
              <a:t>MBR parses partition table to locate active partition, </a:t>
            </a:r>
          </a:p>
          <a:p>
            <a:pPr lvl="1"/>
            <a:r>
              <a:rPr lang="en-CA" dirty="0" smtClean="0"/>
              <a:t>reads </a:t>
            </a:r>
            <a:r>
              <a:rPr lang="en-CA" dirty="0" smtClean="0">
                <a:solidFill>
                  <a:srgbClr val="FF0000"/>
                </a:solidFill>
              </a:rPr>
              <a:t>Volume Boot Record(VBR) </a:t>
            </a:r>
            <a:r>
              <a:rPr lang="en-CA" dirty="0" smtClean="0"/>
              <a:t>in its first sector and transfer control to it</a:t>
            </a:r>
            <a:endParaRPr lang="en-CA" dirty="0"/>
          </a:p>
        </p:txBody>
      </p:sp>
      <p:sp>
        <p:nvSpPr>
          <p:cNvPr id="4" name="Footer Placeholder 3"/>
          <p:cNvSpPr>
            <a:spLocks noGrp="1"/>
          </p:cNvSpPr>
          <p:nvPr>
            <p:ph type="ftr" sz="quarter" idx="11"/>
          </p:nvPr>
        </p:nvSpPr>
        <p:spPr/>
        <p:txBody>
          <a:bodyPr/>
          <a:lstStyle/>
          <a:p>
            <a:r>
              <a:rPr lang="en-US" dirty="0" smtClean="0"/>
              <a:t>ITSC304 Operating Systems Exploitation.</a:t>
            </a:r>
            <a:endParaRPr lang="en-US" dirty="0"/>
          </a:p>
        </p:txBody>
      </p:sp>
      <p:sp>
        <p:nvSpPr>
          <p:cNvPr id="5" name="Slide Number Placeholder 4"/>
          <p:cNvSpPr>
            <a:spLocks noGrp="1"/>
          </p:cNvSpPr>
          <p:nvPr>
            <p:ph type="sldNum" sz="quarter" idx="12"/>
          </p:nvPr>
        </p:nvSpPr>
        <p:spPr/>
        <p:txBody>
          <a:bodyPr/>
          <a:lstStyle/>
          <a:p>
            <a:fld id="{FDDB6027-878D-A249-A7C0-2BF119D95C83}" type="slidenum">
              <a:rPr lang="en-US" smtClean="0"/>
              <a:t>11</a:t>
            </a:fld>
            <a:endParaRPr lang="en-US"/>
          </a:p>
        </p:txBody>
      </p:sp>
    </p:spTree>
    <p:extLst>
      <p:ext uri="{BB962C8B-B14F-4D97-AF65-F5344CB8AC3E}">
        <p14:creationId xmlns:p14="http://schemas.microsoft.com/office/powerpoint/2010/main" val="2311520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Volume Boot Record (VBR)</a:t>
            </a:r>
            <a:endParaRPr lang="en-CA" dirty="0"/>
          </a:p>
        </p:txBody>
      </p:sp>
      <p:sp>
        <p:nvSpPr>
          <p:cNvPr id="3" name="Content Placeholder 2"/>
          <p:cNvSpPr>
            <a:spLocks noGrp="1"/>
          </p:cNvSpPr>
          <p:nvPr>
            <p:ph idx="1"/>
          </p:nvPr>
        </p:nvSpPr>
        <p:spPr>
          <a:xfrm>
            <a:off x="838200" y="1695772"/>
            <a:ext cx="10515600" cy="4694444"/>
          </a:xfrm>
        </p:spPr>
        <p:txBody>
          <a:bodyPr>
            <a:normAutofit fontScale="62500" lnSpcReduction="20000"/>
          </a:bodyPr>
          <a:lstStyle/>
          <a:p>
            <a:r>
              <a:rPr lang="en-CA" sz="4500" dirty="0" smtClean="0"/>
              <a:t>VBR contains:</a:t>
            </a:r>
          </a:p>
          <a:p>
            <a:pPr lvl="1"/>
            <a:r>
              <a:rPr lang="en-CA" sz="4100" dirty="0" smtClean="0"/>
              <a:t>Code responsible for loading the IPL</a:t>
            </a:r>
          </a:p>
          <a:p>
            <a:pPr lvl="1"/>
            <a:r>
              <a:rPr lang="en-CA" sz="4100" dirty="0" smtClean="0"/>
              <a:t>BIOS parameter block (data structure that stores volume parameters)</a:t>
            </a:r>
          </a:p>
          <a:p>
            <a:pPr lvl="1"/>
            <a:r>
              <a:rPr lang="en-CA" sz="4100" dirty="0" smtClean="0"/>
              <a:t>Text string to a user if an error occurs</a:t>
            </a:r>
          </a:p>
          <a:p>
            <a:pPr lvl="1"/>
            <a:r>
              <a:rPr lang="en-CA" sz="4100" dirty="0" smtClean="0"/>
              <a:t>2 byte signature </a:t>
            </a:r>
          </a:p>
          <a:p>
            <a:r>
              <a:rPr lang="en-CA" sz="3200" dirty="0" err="1" smtClean="0">
                <a:solidFill>
                  <a:srgbClr val="C00000"/>
                </a:solidFill>
              </a:rPr>
              <a:t>typedef</a:t>
            </a:r>
            <a:r>
              <a:rPr lang="en-CA" sz="3200" dirty="0" smtClean="0">
                <a:solidFill>
                  <a:srgbClr val="C00000"/>
                </a:solidFill>
              </a:rPr>
              <a:t> </a:t>
            </a:r>
            <a:r>
              <a:rPr lang="en-CA" sz="3200" dirty="0" err="1">
                <a:solidFill>
                  <a:srgbClr val="C00000"/>
                </a:solidFill>
              </a:rPr>
              <a:t>struct</a:t>
            </a:r>
            <a:r>
              <a:rPr lang="en-CA" sz="3200" dirty="0">
                <a:solidFill>
                  <a:srgbClr val="C00000"/>
                </a:solidFill>
              </a:rPr>
              <a:t> </a:t>
            </a:r>
            <a:r>
              <a:rPr lang="en-CA" sz="3200" dirty="0" smtClean="0">
                <a:solidFill>
                  <a:srgbClr val="C00000"/>
                </a:solidFill>
              </a:rPr>
              <a:t>_VOLUME_BOOT_RECORD</a:t>
            </a:r>
            <a:r>
              <a:rPr lang="en-CA" sz="3200" dirty="0">
                <a:solidFill>
                  <a:srgbClr val="00B050"/>
                </a:solidFill>
              </a:rPr>
              <a:t>{</a:t>
            </a:r>
          </a:p>
          <a:p>
            <a:pPr marL="457200" lvl="1" indent="0">
              <a:buNone/>
            </a:pPr>
            <a:r>
              <a:rPr lang="en-CA" sz="3200" dirty="0">
                <a:solidFill>
                  <a:srgbClr val="00B050"/>
                </a:solidFill>
              </a:rPr>
              <a:t>   </a:t>
            </a:r>
            <a:r>
              <a:rPr lang="en-CA" sz="3200" dirty="0" smtClean="0">
                <a:solidFill>
                  <a:srgbClr val="00B050"/>
                </a:solidFill>
              </a:rPr>
              <a:t>WORD </a:t>
            </a:r>
            <a:r>
              <a:rPr lang="en-CA" sz="3200" dirty="0" err="1" smtClean="0">
                <a:solidFill>
                  <a:srgbClr val="00B050"/>
                </a:solidFill>
              </a:rPr>
              <a:t>jmp</a:t>
            </a:r>
            <a:r>
              <a:rPr lang="en-CA" sz="3200" dirty="0" smtClean="0">
                <a:solidFill>
                  <a:srgbClr val="00B050"/>
                </a:solidFill>
              </a:rPr>
              <a:t>;</a:t>
            </a:r>
          </a:p>
          <a:p>
            <a:pPr marL="457200" lvl="1" indent="0">
              <a:buNone/>
            </a:pPr>
            <a:r>
              <a:rPr lang="en-CA" sz="3200" dirty="0">
                <a:solidFill>
                  <a:srgbClr val="00B050"/>
                </a:solidFill>
              </a:rPr>
              <a:t> </a:t>
            </a:r>
            <a:r>
              <a:rPr lang="en-CA" sz="3200" dirty="0" smtClean="0">
                <a:solidFill>
                  <a:srgbClr val="00B050"/>
                </a:solidFill>
              </a:rPr>
              <a:t>  BYTE </a:t>
            </a:r>
            <a:r>
              <a:rPr lang="en-CA" sz="3200" dirty="0" err="1" smtClean="0">
                <a:solidFill>
                  <a:srgbClr val="00B050"/>
                </a:solidFill>
              </a:rPr>
              <a:t>nop</a:t>
            </a:r>
            <a:r>
              <a:rPr lang="en-CA" sz="3200" dirty="0" smtClean="0">
                <a:solidFill>
                  <a:srgbClr val="00B050"/>
                </a:solidFill>
              </a:rPr>
              <a:t>;</a:t>
            </a:r>
          </a:p>
          <a:p>
            <a:pPr marL="457200" lvl="1" indent="0">
              <a:buNone/>
            </a:pPr>
            <a:r>
              <a:rPr lang="en-CA" sz="3200" dirty="0">
                <a:solidFill>
                  <a:srgbClr val="00B050"/>
                </a:solidFill>
              </a:rPr>
              <a:t> </a:t>
            </a:r>
            <a:r>
              <a:rPr lang="en-CA" sz="3200" dirty="0" smtClean="0">
                <a:solidFill>
                  <a:srgbClr val="00B050"/>
                </a:solidFill>
              </a:rPr>
              <a:t>  DWORD  OEM_NAME;</a:t>
            </a:r>
          </a:p>
          <a:p>
            <a:pPr marL="457200" lvl="1" indent="0">
              <a:buNone/>
            </a:pPr>
            <a:r>
              <a:rPr lang="en-CA" sz="3200" dirty="0">
                <a:solidFill>
                  <a:srgbClr val="00B050"/>
                </a:solidFill>
              </a:rPr>
              <a:t> </a:t>
            </a:r>
            <a:r>
              <a:rPr lang="en-CA" sz="3200" dirty="0" smtClean="0">
                <a:solidFill>
                  <a:srgbClr val="00B050"/>
                </a:solidFill>
              </a:rPr>
              <a:t>  DWORD OEM_ID; //NTFS</a:t>
            </a:r>
          </a:p>
          <a:p>
            <a:pPr marL="457200" lvl="1" indent="0">
              <a:buNone/>
            </a:pPr>
            <a:r>
              <a:rPr lang="en-CA" sz="3200" dirty="0">
                <a:solidFill>
                  <a:srgbClr val="00B050"/>
                </a:solidFill>
              </a:rPr>
              <a:t> </a:t>
            </a:r>
            <a:r>
              <a:rPr lang="en-CA" sz="3200" dirty="0" smtClean="0">
                <a:solidFill>
                  <a:srgbClr val="00B050"/>
                </a:solidFill>
              </a:rPr>
              <a:t>  BIOS_PARAMETER_BLOCK_NTFS BPB;</a:t>
            </a:r>
          </a:p>
          <a:p>
            <a:pPr marL="457200" lvl="1" indent="0">
              <a:buNone/>
            </a:pPr>
            <a:r>
              <a:rPr lang="en-CA" sz="3200" dirty="0">
                <a:solidFill>
                  <a:srgbClr val="00B050"/>
                </a:solidFill>
              </a:rPr>
              <a:t> </a:t>
            </a:r>
            <a:r>
              <a:rPr lang="en-CA" sz="3200" dirty="0" smtClean="0">
                <a:solidFill>
                  <a:srgbClr val="00B050"/>
                </a:solidFill>
              </a:rPr>
              <a:t>  BOOTSTRAP_CODE </a:t>
            </a:r>
            <a:r>
              <a:rPr lang="en-CA" sz="3200" dirty="0" err="1" smtClean="0">
                <a:solidFill>
                  <a:srgbClr val="00B050"/>
                </a:solidFill>
              </a:rPr>
              <a:t>BootStrap</a:t>
            </a:r>
            <a:r>
              <a:rPr lang="en-CA" sz="3200" dirty="0" smtClean="0">
                <a:solidFill>
                  <a:srgbClr val="00B050"/>
                </a:solidFill>
              </a:rPr>
              <a:t>;</a:t>
            </a:r>
          </a:p>
          <a:p>
            <a:pPr marL="457200" lvl="1" indent="0">
              <a:buNone/>
            </a:pPr>
            <a:r>
              <a:rPr lang="en-CA" sz="3200" dirty="0" smtClean="0">
                <a:solidFill>
                  <a:srgbClr val="00B050"/>
                </a:solidFill>
              </a:rPr>
              <a:t>} </a:t>
            </a:r>
            <a:r>
              <a:rPr lang="en-CA" sz="3200" dirty="0" smtClean="0">
                <a:solidFill>
                  <a:srgbClr val="FF0000"/>
                </a:solidFill>
              </a:rPr>
              <a:t>VOLUME</a:t>
            </a:r>
            <a:r>
              <a:rPr lang="en-CA" sz="3200" dirty="0" smtClean="0">
                <a:solidFill>
                  <a:srgbClr val="C00000"/>
                </a:solidFill>
              </a:rPr>
              <a:t>_BOOT_RECORD</a:t>
            </a:r>
            <a:r>
              <a:rPr lang="en-CA" sz="3200" dirty="0">
                <a:solidFill>
                  <a:srgbClr val="C00000"/>
                </a:solidFill>
              </a:rPr>
              <a:t>, *</a:t>
            </a:r>
            <a:r>
              <a:rPr lang="en-CA" sz="3200" dirty="0" smtClean="0">
                <a:solidFill>
                  <a:srgbClr val="C00000"/>
                </a:solidFill>
              </a:rPr>
              <a:t>PVOLUME_BOOT_RECORD</a:t>
            </a:r>
            <a:r>
              <a:rPr lang="en-CA" sz="3800" dirty="0" smtClean="0">
                <a:solidFill>
                  <a:srgbClr val="C00000"/>
                </a:solidFill>
              </a:rPr>
              <a:t> </a:t>
            </a:r>
            <a:endParaRPr lang="en-CA" sz="3800" dirty="0">
              <a:solidFill>
                <a:srgbClr val="C00000"/>
              </a:solidFill>
            </a:endParaRP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12</a:t>
            </a:fld>
            <a:endParaRPr lang="en-US"/>
          </a:p>
        </p:txBody>
      </p:sp>
    </p:spTree>
    <p:extLst>
      <p:ext uri="{BB962C8B-B14F-4D97-AF65-F5344CB8AC3E}">
        <p14:creationId xmlns:p14="http://schemas.microsoft.com/office/powerpoint/2010/main" val="4258355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Bootkits</a:t>
            </a:r>
            <a:r>
              <a:rPr lang="en-CA" dirty="0" smtClean="0"/>
              <a:t> – MBR, VBR and IPL</a:t>
            </a:r>
            <a:endParaRPr lang="en-CA" dirty="0"/>
          </a:p>
        </p:txBody>
      </p:sp>
      <p:sp>
        <p:nvSpPr>
          <p:cNvPr id="3" name="Content Placeholder 2"/>
          <p:cNvSpPr>
            <a:spLocks noGrp="1"/>
          </p:cNvSpPr>
          <p:nvPr>
            <p:ph idx="1"/>
          </p:nvPr>
        </p:nvSpPr>
        <p:spPr/>
        <p:txBody>
          <a:bodyPr/>
          <a:lstStyle/>
          <a:p>
            <a:r>
              <a:rPr lang="en-CA" dirty="0" smtClean="0"/>
              <a:t>All these modules mentioned before MBR, VBR, IPL, BCD are related via various data structures and determined execution flow in </a:t>
            </a:r>
            <a:r>
              <a:rPr lang="en-CA" dirty="0" err="1" smtClean="0"/>
              <a:t>preboot</a:t>
            </a:r>
            <a:r>
              <a:rPr lang="en-CA" dirty="0" smtClean="0"/>
              <a:t> environment which are not trivial and makes </a:t>
            </a:r>
            <a:r>
              <a:rPr lang="en-CA" dirty="0" err="1" smtClean="0"/>
              <a:t>bootkits</a:t>
            </a:r>
            <a:r>
              <a:rPr lang="en-CA" dirty="0" smtClean="0"/>
              <a:t> complex.</a:t>
            </a:r>
          </a:p>
          <a:p>
            <a:r>
              <a:rPr lang="en-CA" b="1" dirty="0" err="1" smtClean="0"/>
              <a:t>Bootkit</a:t>
            </a:r>
            <a:r>
              <a:rPr lang="en-CA" b="1" dirty="0" smtClean="0"/>
              <a:t> infection techniques:</a:t>
            </a:r>
          </a:p>
          <a:p>
            <a:pPr lvl="1"/>
            <a:r>
              <a:rPr lang="en-CA" sz="2800" dirty="0" smtClean="0"/>
              <a:t>MBR</a:t>
            </a:r>
          </a:p>
          <a:p>
            <a:pPr lvl="2"/>
            <a:r>
              <a:rPr lang="en-CA" sz="2400" dirty="0" smtClean="0"/>
              <a:t>MBR code – Partition table no required</a:t>
            </a:r>
          </a:p>
          <a:p>
            <a:pPr lvl="2"/>
            <a:r>
              <a:rPr lang="en-CA" sz="2400" dirty="0" smtClean="0"/>
              <a:t>MBR data  - Partition table required – More complex</a:t>
            </a:r>
          </a:p>
          <a:p>
            <a:pPr lvl="2"/>
            <a:r>
              <a:rPr lang="en-CA" sz="2400" dirty="0" smtClean="0"/>
              <a:t>Both</a:t>
            </a:r>
          </a:p>
          <a:p>
            <a:pPr lvl="1"/>
            <a:r>
              <a:rPr lang="en-CA" sz="2800" dirty="0" smtClean="0"/>
              <a:t>VBR/IPL</a:t>
            </a:r>
            <a:endParaRPr lang="en-CA" sz="2800"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13</a:t>
            </a:fld>
            <a:endParaRPr lang="en-US"/>
          </a:p>
        </p:txBody>
      </p:sp>
    </p:spTree>
    <p:extLst>
      <p:ext uri="{BB962C8B-B14F-4D97-AF65-F5344CB8AC3E}">
        <p14:creationId xmlns:p14="http://schemas.microsoft.com/office/powerpoint/2010/main" val="3756832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MBR </a:t>
            </a:r>
            <a:endParaRPr lang="en-CA" dirty="0"/>
          </a:p>
        </p:txBody>
      </p:sp>
      <p:sp>
        <p:nvSpPr>
          <p:cNvPr id="3" name="Content Placeholder 2"/>
          <p:cNvSpPr>
            <a:spLocks noGrp="1"/>
          </p:cNvSpPr>
          <p:nvPr>
            <p:ph idx="1"/>
          </p:nvPr>
        </p:nvSpPr>
        <p:spPr/>
        <p:txBody>
          <a:bodyPr/>
          <a:lstStyle/>
          <a:p>
            <a:r>
              <a:rPr lang="en-CA" dirty="0">
                <a:hlinkClick r:id="rId2"/>
              </a:rPr>
              <a:t>https://</a:t>
            </a:r>
            <a:r>
              <a:rPr lang="en-CA" dirty="0" smtClean="0">
                <a:hlinkClick r:id="rId2"/>
              </a:rPr>
              <a:t>www.dfir.training/resources/downloads/cheatsheets-infographics/304-masterbootrecord/file</a:t>
            </a:r>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14</a:t>
            </a:fld>
            <a:endParaRPr lang="en-US"/>
          </a:p>
        </p:txBody>
      </p:sp>
    </p:spTree>
    <p:extLst>
      <p:ext uri="{BB962C8B-B14F-4D97-AF65-F5344CB8AC3E}">
        <p14:creationId xmlns:p14="http://schemas.microsoft.com/office/powerpoint/2010/main" val="2180461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MBR code Infection and TDL4</a:t>
            </a:r>
            <a:endParaRPr lang="en-CA" dirty="0"/>
          </a:p>
        </p:txBody>
      </p:sp>
      <p:sp>
        <p:nvSpPr>
          <p:cNvPr id="3" name="Content Placeholder 2"/>
          <p:cNvSpPr>
            <a:spLocks noGrp="1"/>
          </p:cNvSpPr>
          <p:nvPr>
            <p:ph idx="1"/>
          </p:nvPr>
        </p:nvSpPr>
        <p:spPr/>
        <p:txBody>
          <a:bodyPr>
            <a:normAutofit fontScale="92500" lnSpcReduction="20000"/>
          </a:bodyPr>
          <a:lstStyle/>
          <a:p>
            <a:r>
              <a:rPr lang="en-CA" b="1" dirty="0" smtClean="0">
                <a:solidFill>
                  <a:srgbClr val="FF0000"/>
                </a:solidFill>
              </a:rPr>
              <a:t>MBR infection </a:t>
            </a:r>
            <a:r>
              <a:rPr lang="en-CA" dirty="0" smtClean="0"/>
              <a:t>– TDL4 </a:t>
            </a:r>
            <a:r>
              <a:rPr lang="en-CA" dirty="0" err="1" smtClean="0"/>
              <a:t>bootkit</a:t>
            </a:r>
            <a:r>
              <a:rPr lang="en-CA" dirty="0" smtClean="0"/>
              <a:t> implemented this technique and bypass kernel-Mode Code Signing Policy – 64-bit systems</a:t>
            </a:r>
          </a:p>
          <a:p>
            <a:r>
              <a:rPr lang="en-CA" dirty="0" smtClean="0"/>
              <a:t>This </a:t>
            </a:r>
            <a:r>
              <a:rPr lang="en-CA" dirty="0" err="1" smtClean="0"/>
              <a:t>bootkit</a:t>
            </a:r>
            <a:r>
              <a:rPr lang="en-CA" dirty="0" smtClean="0"/>
              <a:t> infects </a:t>
            </a:r>
            <a:r>
              <a:rPr lang="en-CA" dirty="0" smtClean="0">
                <a:solidFill>
                  <a:srgbClr val="FF0000"/>
                </a:solidFill>
              </a:rPr>
              <a:t>MBR code. </a:t>
            </a:r>
            <a:r>
              <a:rPr lang="en-CA" dirty="0" smtClean="0"/>
              <a:t>If </a:t>
            </a:r>
            <a:r>
              <a:rPr lang="en-CA" dirty="0" smtClean="0">
                <a:solidFill>
                  <a:srgbClr val="FF0000"/>
                </a:solidFill>
              </a:rPr>
              <a:t>MBR code </a:t>
            </a:r>
            <a:r>
              <a:rPr lang="en-CA" dirty="0" smtClean="0"/>
              <a:t>is infected it </a:t>
            </a:r>
            <a:r>
              <a:rPr lang="en-CA" dirty="0" smtClean="0">
                <a:solidFill>
                  <a:srgbClr val="FF0000"/>
                </a:solidFill>
              </a:rPr>
              <a:t>does not affect the partition table</a:t>
            </a:r>
            <a:r>
              <a:rPr lang="en-CA" dirty="0" smtClean="0"/>
              <a:t>. </a:t>
            </a:r>
          </a:p>
          <a:p>
            <a:r>
              <a:rPr lang="en-CA" dirty="0" smtClean="0"/>
              <a:t>TDL4 </a:t>
            </a:r>
            <a:r>
              <a:rPr lang="en-CA" dirty="0" err="1" smtClean="0"/>
              <a:t>bootkit</a:t>
            </a:r>
            <a:r>
              <a:rPr lang="en-CA" dirty="0" smtClean="0"/>
              <a:t> implemented this technique by overwriting the system MBR code with malicious encrypted MBR code, while storing legitimate MBR code in a hidden available space at the end of the hard drive. </a:t>
            </a:r>
          </a:p>
          <a:p>
            <a:r>
              <a:rPr lang="en-CA" dirty="0" smtClean="0"/>
              <a:t>Once infection takes place, forces to reboot the system and seems to boot normal but it will load the malicious modules to bypass windows integrity and loads unsigned malicious drivers.</a:t>
            </a: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15</a:t>
            </a:fld>
            <a:endParaRPr lang="en-US"/>
          </a:p>
        </p:txBody>
      </p:sp>
    </p:spTree>
    <p:extLst>
      <p:ext uri="{BB962C8B-B14F-4D97-AF65-F5344CB8AC3E}">
        <p14:creationId xmlns:p14="http://schemas.microsoft.com/office/powerpoint/2010/main" val="3997682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MBR code Infection and TDL4</a:t>
            </a:r>
          </a:p>
        </p:txBody>
      </p:sp>
      <p:sp>
        <p:nvSpPr>
          <p:cNvPr id="3" name="Content Placeholder 2"/>
          <p:cNvSpPr>
            <a:spLocks noGrp="1"/>
          </p:cNvSpPr>
          <p:nvPr>
            <p:ph idx="1"/>
          </p:nvPr>
        </p:nvSpPr>
        <p:spPr/>
        <p:txBody>
          <a:bodyPr/>
          <a:lstStyle/>
          <a:p>
            <a:r>
              <a:rPr lang="en-CA" dirty="0" smtClean="0"/>
              <a:t>TDL4 creates a hidden storage at the end of the hard drive into which writes the original MBR and malicious modules such as:</a:t>
            </a:r>
          </a:p>
          <a:p>
            <a:pPr lvl="1"/>
            <a:r>
              <a:rPr lang="en-CA" dirty="0" err="1"/>
              <a:t>m</a:t>
            </a:r>
            <a:r>
              <a:rPr lang="en-CA" dirty="0" err="1" smtClean="0"/>
              <a:t>br</a:t>
            </a:r>
            <a:r>
              <a:rPr lang="en-CA" dirty="0" smtClean="0"/>
              <a:t>   - </a:t>
            </a:r>
            <a:r>
              <a:rPr lang="en-CA" dirty="0"/>
              <a:t>0</a:t>
            </a:r>
            <a:r>
              <a:rPr lang="en-CA" dirty="0" smtClean="0"/>
              <a:t>riginal content of infected hard drive boot sector</a:t>
            </a:r>
          </a:p>
          <a:p>
            <a:pPr lvl="1"/>
            <a:r>
              <a:rPr lang="en-CA" dirty="0" smtClean="0"/>
              <a:t>ldr64 -  Fake kdcom.dll,</a:t>
            </a:r>
          </a:p>
          <a:p>
            <a:pPr lvl="1"/>
            <a:r>
              <a:rPr lang="en-CA" dirty="0" smtClean="0"/>
              <a:t>Drv64    Main </a:t>
            </a:r>
            <a:r>
              <a:rPr lang="en-CA" dirty="0" err="1" smtClean="0"/>
              <a:t>bootkit</a:t>
            </a:r>
            <a:r>
              <a:rPr lang="en-CA" dirty="0" smtClean="0"/>
              <a:t> driver for x64 systems</a:t>
            </a:r>
          </a:p>
          <a:p>
            <a:pPr lvl="1"/>
            <a:r>
              <a:rPr lang="en-CA" dirty="0" smtClean="0"/>
              <a:t>cmd64.dll     - payload to inject into 64-bit process</a:t>
            </a:r>
          </a:p>
          <a:p>
            <a:pPr lvl="1"/>
            <a:r>
              <a:rPr lang="en-CA" dirty="0" smtClean="0"/>
              <a:t>cfg.ini    - Configuration information</a:t>
            </a:r>
          </a:p>
          <a:p>
            <a:pPr lvl="1"/>
            <a:r>
              <a:rPr lang="en-CA" dirty="0" err="1" smtClean="0"/>
              <a:t>bckfg.tmp</a:t>
            </a:r>
            <a:r>
              <a:rPr lang="en-CA" dirty="0" smtClean="0"/>
              <a:t>  - Encrypted list of command and control(C&amp;C) </a:t>
            </a:r>
          </a:p>
          <a:p>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16</a:t>
            </a:fld>
            <a:endParaRPr lang="en-US"/>
          </a:p>
        </p:txBody>
      </p:sp>
    </p:spTree>
    <p:extLst>
      <p:ext uri="{BB962C8B-B14F-4D97-AF65-F5344CB8AC3E}">
        <p14:creationId xmlns:p14="http://schemas.microsoft.com/office/powerpoint/2010/main" val="3537956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MBR code Infection and TDL4</a:t>
            </a:r>
          </a:p>
        </p:txBody>
      </p:sp>
      <p:sp>
        <p:nvSpPr>
          <p:cNvPr id="3" name="Content Placeholder 2"/>
          <p:cNvSpPr>
            <a:spLocks noGrp="1"/>
          </p:cNvSpPr>
          <p:nvPr>
            <p:ph idx="1"/>
          </p:nvPr>
        </p:nvSpPr>
        <p:spPr/>
        <p:txBody>
          <a:bodyPr/>
          <a:lstStyle/>
          <a:p>
            <a:r>
              <a:rPr lang="en-CA" dirty="0" smtClean="0"/>
              <a:t>TDL4 writes data onto hard drive by sending I/O control code via </a:t>
            </a:r>
            <a:r>
              <a:rPr lang="en-CA" dirty="0" err="1" smtClean="0"/>
              <a:t>DeviceControl</a:t>
            </a:r>
            <a:r>
              <a:rPr lang="en-CA" dirty="0" smtClean="0"/>
              <a:t> API directly to miniport driver( Lowest driver in hard drive driver stack) with this it bypass standard filter kernel drivers</a:t>
            </a:r>
          </a:p>
          <a:p>
            <a:r>
              <a:rPr lang="en-CA" dirty="0" smtClean="0"/>
              <a:t>Open a handle with write permission requires administrative privileges so TDL4 exploits Windows Task Scheduler service vulnerability to elevate its privileges </a:t>
            </a:r>
          </a:p>
          <a:p>
            <a:r>
              <a:rPr lang="en-CA" dirty="0" smtClean="0"/>
              <a:t>It bypass defensive tools implemented at a file system level because I/O request Packet(IRP) goes directly to a disk-class handler</a:t>
            </a:r>
          </a:p>
          <a:p>
            <a:pPr marL="0" indent="0">
              <a:buNone/>
            </a:pPr>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17</a:t>
            </a:fld>
            <a:endParaRPr lang="en-US"/>
          </a:p>
        </p:txBody>
      </p:sp>
    </p:spTree>
    <p:extLst>
      <p:ext uri="{BB962C8B-B14F-4D97-AF65-F5344CB8AC3E}">
        <p14:creationId xmlns:p14="http://schemas.microsoft.com/office/powerpoint/2010/main" val="2337652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TDL4 </a:t>
            </a:r>
          </a:p>
        </p:txBody>
      </p:sp>
      <p:sp>
        <p:nvSpPr>
          <p:cNvPr id="3" name="Content Placeholder 2"/>
          <p:cNvSpPr>
            <a:spLocks noGrp="1"/>
          </p:cNvSpPr>
          <p:nvPr>
            <p:ph idx="1"/>
          </p:nvPr>
        </p:nvSpPr>
        <p:spPr/>
        <p:txBody>
          <a:bodyPr>
            <a:normAutofit fontScale="25000" lnSpcReduction="20000"/>
          </a:bodyPr>
          <a:lstStyle/>
          <a:p>
            <a:r>
              <a:rPr lang="en-CA" sz="9600" dirty="0" smtClean="0"/>
              <a:t>Once all components are installed TDL4 forces the system to reboot using </a:t>
            </a:r>
            <a:r>
              <a:rPr lang="en-CA" sz="9600" dirty="0" err="1" smtClean="0"/>
              <a:t>NtRaiseHardError</a:t>
            </a:r>
            <a:r>
              <a:rPr lang="en-CA" sz="9600" dirty="0" smtClean="0"/>
              <a:t> API and reboots the system and ensures the rootkit modules are loaded at next boot but the reboot seems normal to the user.</a:t>
            </a:r>
          </a:p>
          <a:p>
            <a:r>
              <a:rPr lang="en-CA" sz="9600" dirty="0" smtClean="0"/>
              <a:t>BIOS reads infected MBR into memory and executes it. It locates </a:t>
            </a:r>
            <a:r>
              <a:rPr lang="en-CA" sz="9600" dirty="0" err="1" smtClean="0"/>
              <a:t>bootkits</a:t>
            </a:r>
            <a:r>
              <a:rPr lang="en-CA" sz="9600" dirty="0" smtClean="0"/>
              <a:t> hidden file system at the end of bootable hard drive and loads and executes the first module ldr64 responsible for hooking BIOS’s 13h interrupt handler. </a:t>
            </a:r>
          </a:p>
          <a:p>
            <a:r>
              <a:rPr lang="en-CA" sz="9600" dirty="0" smtClean="0"/>
              <a:t>Reload original MBR this way booting process continue as normal but 13h interrupt handler is hooked. This interrupt is important because </a:t>
            </a:r>
            <a:r>
              <a:rPr lang="en-CA" sz="9600" dirty="0" err="1" smtClean="0"/>
              <a:t>bootmgr</a:t>
            </a:r>
            <a:r>
              <a:rPr lang="en-CA" sz="9600" dirty="0" smtClean="0"/>
              <a:t>, winload.exe and winresume.exe rely on 13h service to read system components from hard drive. </a:t>
            </a:r>
            <a:r>
              <a:rPr lang="en-CA" sz="9600" dirty="0" err="1" smtClean="0"/>
              <a:t>Bootkit</a:t>
            </a:r>
            <a:r>
              <a:rPr lang="en-CA" sz="9600" dirty="0" smtClean="0"/>
              <a:t> resides on memory and control all I/O operations</a:t>
            </a:r>
          </a:p>
          <a:p>
            <a:endParaRPr lang="en-CA" sz="5100" dirty="0" smtClean="0"/>
          </a:p>
          <a:p>
            <a:endParaRPr lang="en-CA" dirty="0" smtClean="0"/>
          </a:p>
          <a:p>
            <a:r>
              <a:rPr lang="en-CA" dirty="0" smtClean="0"/>
              <a:t> </a:t>
            </a: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18</a:t>
            </a:fld>
            <a:endParaRPr lang="en-US"/>
          </a:p>
        </p:txBody>
      </p:sp>
    </p:spTree>
    <p:extLst>
      <p:ext uri="{BB962C8B-B14F-4D97-AF65-F5344CB8AC3E}">
        <p14:creationId xmlns:p14="http://schemas.microsoft.com/office/powerpoint/2010/main" val="1556927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6161"/>
            <a:ext cx="10515600" cy="1325563"/>
          </a:xfrm>
        </p:spPr>
        <p:txBody>
          <a:bodyPr/>
          <a:lstStyle/>
          <a:p>
            <a:r>
              <a:rPr lang="en-CA" dirty="0" smtClean="0"/>
              <a:t>TDL4</a:t>
            </a:r>
            <a:endParaRPr lang="en-CA" dirty="0"/>
          </a:p>
        </p:txBody>
      </p:sp>
      <p:sp>
        <p:nvSpPr>
          <p:cNvPr id="3" name="Content Placeholder 2"/>
          <p:cNvSpPr>
            <a:spLocks noGrp="1"/>
          </p:cNvSpPr>
          <p:nvPr>
            <p:ph idx="1"/>
          </p:nvPr>
        </p:nvSpPr>
        <p:spPr>
          <a:xfrm>
            <a:off x="838200" y="1428060"/>
            <a:ext cx="10515600" cy="4351338"/>
          </a:xfrm>
        </p:spPr>
        <p:txBody>
          <a:bodyPr>
            <a:normAutofit fontScale="92500" lnSpcReduction="10000"/>
          </a:bodyPr>
          <a:lstStyle/>
          <a:p>
            <a:r>
              <a:rPr lang="en-CA" dirty="0" smtClean="0"/>
              <a:t>Original MBR loads VBR and </a:t>
            </a:r>
            <a:r>
              <a:rPr lang="en-CA" dirty="0" err="1" smtClean="0"/>
              <a:t>bootmgr</a:t>
            </a:r>
            <a:r>
              <a:rPr lang="en-CA" dirty="0" smtClean="0"/>
              <a:t> and BCD is read </a:t>
            </a:r>
          </a:p>
          <a:p>
            <a:r>
              <a:rPr lang="en-CA" dirty="0" smtClean="0"/>
              <a:t>It replaces kdcom.dll with malicious ldr64.dll (malicious library), this allows the </a:t>
            </a:r>
            <a:r>
              <a:rPr lang="en-CA" dirty="0" err="1" smtClean="0"/>
              <a:t>bootkit</a:t>
            </a:r>
            <a:r>
              <a:rPr lang="en-CA" dirty="0" smtClean="0"/>
              <a:t> to load its own driver and disable kernel-mode debugging.</a:t>
            </a:r>
          </a:p>
          <a:p>
            <a:r>
              <a:rPr lang="en-CA" dirty="0" smtClean="0"/>
              <a:t>Once disk-class driver is loaded, </a:t>
            </a:r>
            <a:r>
              <a:rPr lang="en-CA" dirty="0" err="1" smtClean="0"/>
              <a:t>bootkit</a:t>
            </a:r>
            <a:r>
              <a:rPr lang="en-CA" dirty="0" smtClean="0"/>
              <a:t> can access the hard drive and it loads its own kernel-mode driver from drv64 module </a:t>
            </a:r>
          </a:p>
          <a:p>
            <a:r>
              <a:rPr lang="en-CA" dirty="0" err="1" smtClean="0"/>
              <a:t>Bootkit</a:t>
            </a:r>
            <a:r>
              <a:rPr lang="en-CA" dirty="0" smtClean="0"/>
              <a:t> turns off code integrity checks by telling winload.exe to load kernel in </a:t>
            </a:r>
            <a:r>
              <a:rPr lang="en-CA" dirty="0" err="1" smtClean="0"/>
              <a:t>preinstallation</a:t>
            </a:r>
            <a:r>
              <a:rPr lang="en-CA" dirty="0" smtClean="0"/>
              <a:t> mode that does not have checks enabled. Winload.exe module does this by replacing </a:t>
            </a:r>
            <a:r>
              <a:rPr lang="en-CA" dirty="0" err="1" smtClean="0"/>
              <a:t>BcdLibraryBoolean_EmsEnabled</a:t>
            </a:r>
            <a:r>
              <a:rPr lang="en-CA" dirty="0" smtClean="0"/>
              <a:t> with </a:t>
            </a:r>
            <a:r>
              <a:rPr lang="en-CA" dirty="0" err="1" smtClean="0"/>
              <a:t>BcdOSLoaderBoolean_WinPEMode</a:t>
            </a:r>
            <a:endParaRPr lang="en-CA" dirty="0" smtClean="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19</a:t>
            </a:fld>
            <a:endParaRPr lang="en-US"/>
          </a:p>
        </p:txBody>
      </p:sp>
    </p:spTree>
    <p:extLst>
      <p:ext uri="{BB962C8B-B14F-4D97-AF65-F5344CB8AC3E}">
        <p14:creationId xmlns:p14="http://schemas.microsoft.com/office/powerpoint/2010/main" val="1072321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Firmware Rootkits</a:t>
            </a:r>
            <a:endParaRPr lang="en-CA" dirty="0"/>
          </a:p>
        </p:txBody>
      </p:sp>
      <p:sp>
        <p:nvSpPr>
          <p:cNvPr id="3" name="Content Placeholder 2"/>
          <p:cNvSpPr>
            <a:spLocks noGrp="1"/>
          </p:cNvSpPr>
          <p:nvPr>
            <p:ph idx="1"/>
          </p:nvPr>
        </p:nvSpPr>
        <p:spPr>
          <a:xfrm>
            <a:off x="838200" y="1690688"/>
            <a:ext cx="10515600" cy="4351338"/>
          </a:xfrm>
        </p:spPr>
        <p:txBody>
          <a:bodyPr>
            <a:normAutofit fontScale="92500" lnSpcReduction="20000"/>
          </a:bodyPr>
          <a:lstStyle/>
          <a:p>
            <a:r>
              <a:rPr lang="en-CA" dirty="0" smtClean="0"/>
              <a:t>Modifies the device firmware</a:t>
            </a:r>
          </a:p>
          <a:p>
            <a:pPr lvl="1"/>
            <a:r>
              <a:rPr lang="en-CA" dirty="0" smtClean="0"/>
              <a:t>Routers, hard drives, BIOS etc.</a:t>
            </a:r>
          </a:p>
          <a:p>
            <a:pPr lvl="1"/>
            <a:r>
              <a:rPr lang="en-CA" dirty="0" smtClean="0"/>
              <a:t>Hides itself inside the firmware</a:t>
            </a:r>
          </a:p>
          <a:p>
            <a:pPr lvl="1"/>
            <a:r>
              <a:rPr lang="en-CA" dirty="0" smtClean="0"/>
              <a:t>Commonly uses the INT 13h (disk service)</a:t>
            </a:r>
          </a:p>
          <a:p>
            <a:pPr lvl="1"/>
            <a:endParaRPr lang="en-CA" dirty="0"/>
          </a:p>
          <a:p>
            <a:r>
              <a:rPr lang="en-CA" dirty="0" smtClean="0"/>
              <a:t>It is persistent – It can survive OS reinstalls and changing disk drives</a:t>
            </a:r>
          </a:p>
          <a:p>
            <a:pPr lvl="1"/>
            <a:r>
              <a:rPr lang="en-CA" dirty="0" smtClean="0"/>
              <a:t>Make BIOS read-only after infection</a:t>
            </a:r>
          </a:p>
          <a:p>
            <a:r>
              <a:rPr lang="en-CA" dirty="0"/>
              <a:t>The rootkit is able to remain hidden because firmware is not usually inspected for code integrity. </a:t>
            </a:r>
            <a:endParaRPr lang="en-CA" dirty="0" smtClean="0"/>
          </a:p>
          <a:p>
            <a:r>
              <a:rPr lang="en-CA" dirty="0" smtClean="0"/>
              <a:t>These </a:t>
            </a:r>
            <a:r>
              <a:rPr lang="en-CA" dirty="0"/>
              <a:t>rootkits can be used for legitimate purposes, such as anti-theft technology preinstalled in BIOS images by the vendor, but they can also be exploited by </a:t>
            </a:r>
            <a:r>
              <a:rPr lang="en-CA" dirty="0" smtClean="0"/>
              <a:t>cybercriminals</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a:t>
            </a:fld>
            <a:endParaRPr lang="en-US"/>
          </a:p>
        </p:txBody>
      </p:sp>
    </p:spTree>
    <p:extLst>
      <p:ext uri="{BB962C8B-B14F-4D97-AF65-F5344CB8AC3E}">
        <p14:creationId xmlns:p14="http://schemas.microsoft.com/office/powerpoint/2010/main" val="3563377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TDL4</a:t>
            </a:r>
            <a:endParaRPr lang="en-CA" dirty="0"/>
          </a:p>
        </p:txBody>
      </p:sp>
      <p:sp>
        <p:nvSpPr>
          <p:cNvPr id="3" name="Content Placeholder 2"/>
          <p:cNvSpPr>
            <a:spLocks noGrp="1"/>
          </p:cNvSpPr>
          <p:nvPr>
            <p:ph idx="1"/>
          </p:nvPr>
        </p:nvSpPr>
        <p:spPr/>
        <p:txBody>
          <a:bodyPr>
            <a:normAutofit fontScale="92500" lnSpcReduction="10000"/>
          </a:bodyPr>
          <a:lstStyle/>
          <a:p>
            <a:r>
              <a:rPr lang="en-CA" dirty="0" err="1"/>
              <a:t>Bootkit</a:t>
            </a:r>
            <a:r>
              <a:rPr lang="en-CA" dirty="0"/>
              <a:t> turns on </a:t>
            </a:r>
            <a:r>
              <a:rPr lang="en-CA" dirty="0" err="1"/>
              <a:t>preinstallation</a:t>
            </a:r>
            <a:r>
              <a:rPr lang="en-CA" dirty="0"/>
              <a:t> mode to load malicious kdcom.dll and </a:t>
            </a:r>
            <a:r>
              <a:rPr lang="en-CA" dirty="0" smtClean="0"/>
              <a:t>turns </a:t>
            </a:r>
            <a:r>
              <a:rPr lang="en-CA" dirty="0"/>
              <a:t>it off again to remove </a:t>
            </a:r>
            <a:r>
              <a:rPr lang="en-CA" dirty="0" smtClean="0"/>
              <a:t>any traces in the system and continues initialization. winload.exe uses /MININT to notify kernel of </a:t>
            </a:r>
            <a:r>
              <a:rPr lang="en-CA" dirty="0" err="1" smtClean="0"/>
              <a:t>preinstallation</a:t>
            </a:r>
            <a:r>
              <a:rPr lang="en-CA" dirty="0" smtClean="0"/>
              <a:t> mode is enabled, but the </a:t>
            </a:r>
            <a:r>
              <a:rPr lang="en-CA" dirty="0" err="1" smtClean="0"/>
              <a:t>bootkits</a:t>
            </a:r>
            <a:r>
              <a:rPr lang="en-CA" dirty="0" smtClean="0"/>
              <a:t> manipulate it and the kernel receives invalid /MININT and continues normal initialization</a:t>
            </a:r>
          </a:p>
          <a:p>
            <a:r>
              <a:rPr lang="en-CA" dirty="0" smtClean="0"/>
              <a:t>In order to avoid detection by static analysis , the malicious MBR code was encrypted. It uses register c to store size of decrypted data and </a:t>
            </a:r>
            <a:r>
              <a:rPr lang="en-CA" dirty="0" err="1" smtClean="0"/>
              <a:t>bp</a:t>
            </a:r>
            <a:r>
              <a:rPr lang="en-CA" dirty="0" smtClean="0"/>
              <a:t> to store offset of encrypted data. It implements bitwise logical operation rotate right instruction (</a:t>
            </a:r>
            <a:r>
              <a:rPr lang="en-CA" dirty="0" err="1" smtClean="0"/>
              <a:t>ror</a:t>
            </a:r>
            <a:r>
              <a:rPr lang="en-CA" dirty="0" smtClean="0"/>
              <a:t>) to decrypt the data. Once code is decrypted it hooks 13h interrupt </a:t>
            </a:r>
            <a:endParaRPr lang="en-CA" dirty="0"/>
          </a:p>
          <a:p>
            <a:endParaRPr lang="en-CA" dirty="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20</a:t>
            </a:fld>
            <a:endParaRPr lang="en-US"/>
          </a:p>
        </p:txBody>
      </p:sp>
    </p:spTree>
    <p:extLst>
      <p:ext uri="{BB962C8B-B14F-4D97-AF65-F5344CB8AC3E}">
        <p14:creationId xmlns:p14="http://schemas.microsoft.com/office/powerpoint/2010/main" val="1653561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MBR data infection- Partition Table</a:t>
            </a:r>
            <a:endParaRPr lang="en-CA" dirty="0"/>
          </a:p>
        </p:txBody>
      </p:sp>
      <p:sp>
        <p:nvSpPr>
          <p:cNvPr id="3" name="Content Placeholder 2"/>
          <p:cNvSpPr>
            <a:spLocks noGrp="1"/>
          </p:cNvSpPr>
          <p:nvPr>
            <p:ph idx="1"/>
          </p:nvPr>
        </p:nvSpPr>
        <p:spPr/>
        <p:txBody>
          <a:bodyPr>
            <a:normAutofit fontScale="92500" lnSpcReduction="20000"/>
          </a:bodyPr>
          <a:lstStyle/>
          <a:p>
            <a:r>
              <a:rPr lang="en-CA" dirty="0" err="1" smtClean="0"/>
              <a:t>Olmasco</a:t>
            </a:r>
            <a:r>
              <a:rPr lang="en-CA" dirty="0" smtClean="0"/>
              <a:t> </a:t>
            </a:r>
            <a:r>
              <a:rPr lang="en-CA" dirty="0" err="1" smtClean="0"/>
              <a:t>bootkit</a:t>
            </a:r>
            <a:r>
              <a:rPr lang="en-CA" dirty="0" smtClean="0"/>
              <a:t> instead of infecting MBR code, infected </a:t>
            </a:r>
            <a:r>
              <a:rPr lang="en-CA" dirty="0" smtClean="0">
                <a:solidFill>
                  <a:srgbClr val="FF0000"/>
                </a:solidFill>
              </a:rPr>
              <a:t>MBR data (Partition table). </a:t>
            </a:r>
          </a:p>
          <a:p>
            <a:r>
              <a:rPr lang="en-CA" dirty="0" smtClean="0"/>
              <a:t>This </a:t>
            </a:r>
            <a:r>
              <a:rPr lang="en-CA" dirty="0" err="1" smtClean="0"/>
              <a:t>bootkit</a:t>
            </a:r>
            <a:r>
              <a:rPr lang="en-CA" dirty="0" smtClean="0"/>
              <a:t> creates and hides a malicious partition in an unallocated partition at the end of the bootable hard drive.</a:t>
            </a:r>
          </a:p>
          <a:p>
            <a:r>
              <a:rPr lang="en-CA" dirty="0" smtClean="0"/>
              <a:t>Remember MBR partition table can have max up to 4 entries. The hard drive can have no more than 4 primary partitions with one marked as an active. </a:t>
            </a:r>
          </a:p>
          <a:p>
            <a:r>
              <a:rPr lang="en-CA" dirty="0" smtClean="0"/>
              <a:t>This </a:t>
            </a:r>
            <a:r>
              <a:rPr lang="en-CA" dirty="0" err="1" smtClean="0"/>
              <a:t>bootkit</a:t>
            </a:r>
            <a:r>
              <a:rPr lang="en-CA" dirty="0" smtClean="0"/>
              <a:t> takes advantage of one of the free entries in the MBR partition table. It modifies or overwrites the parameters of the free entry with malicious parameters that will point to the malicious partition table located at the end of the hard drive and marks it as an active partition. </a:t>
            </a:r>
          </a:p>
          <a:p>
            <a:r>
              <a:rPr lang="en-CA" dirty="0" smtClean="0"/>
              <a:t>It initializes VBR of malicious partition    </a:t>
            </a:r>
          </a:p>
          <a:p>
            <a:endParaRPr lang="en-CA" dirty="0">
              <a:solidFill>
                <a:srgbClr val="FF0000"/>
              </a:solidFill>
            </a:endParaRP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21</a:t>
            </a:fld>
            <a:endParaRPr lang="en-US"/>
          </a:p>
        </p:txBody>
      </p:sp>
    </p:spTree>
    <p:extLst>
      <p:ext uri="{BB962C8B-B14F-4D97-AF65-F5344CB8AC3E}">
        <p14:creationId xmlns:p14="http://schemas.microsoft.com/office/powerpoint/2010/main" val="2586172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VBR/IPL infection</a:t>
            </a:r>
            <a:endParaRPr lang="en-CA" dirty="0"/>
          </a:p>
        </p:txBody>
      </p:sp>
      <p:sp>
        <p:nvSpPr>
          <p:cNvPr id="3" name="Content Placeholder 2"/>
          <p:cNvSpPr>
            <a:spLocks noGrp="1"/>
          </p:cNvSpPr>
          <p:nvPr>
            <p:ph idx="1"/>
          </p:nvPr>
        </p:nvSpPr>
        <p:spPr/>
        <p:txBody>
          <a:bodyPr>
            <a:normAutofit lnSpcReduction="10000"/>
          </a:bodyPr>
          <a:lstStyle/>
          <a:p>
            <a:r>
              <a:rPr lang="en-CA" dirty="0" err="1" smtClean="0"/>
              <a:t>Rovnix</a:t>
            </a:r>
            <a:r>
              <a:rPr lang="en-CA" dirty="0" smtClean="0"/>
              <a:t> </a:t>
            </a:r>
            <a:r>
              <a:rPr lang="en-CA" dirty="0" err="1" smtClean="0"/>
              <a:t>bootkit</a:t>
            </a:r>
            <a:r>
              <a:rPr lang="en-CA" dirty="0" smtClean="0"/>
              <a:t> infects VBR/IPL instead of partition table. </a:t>
            </a:r>
          </a:p>
          <a:p>
            <a:r>
              <a:rPr lang="en-CA" dirty="0" smtClean="0"/>
              <a:t>VBR infection techniques are based on IPL modification or BIOS parameter (BPB) modifications</a:t>
            </a:r>
          </a:p>
          <a:p>
            <a:r>
              <a:rPr lang="en-CA" dirty="0" smtClean="0"/>
              <a:t>Instead of overwriting MBR sector, </a:t>
            </a:r>
            <a:r>
              <a:rPr lang="en-CA" dirty="0" err="1" smtClean="0"/>
              <a:t>Rovnix</a:t>
            </a:r>
            <a:r>
              <a:rPr lang="en-CA" dirty="0" smtClean="0"/>
              <a:t> modifies IPL on the bootable hard drive’s active partition and the NTFS bootstrap code</a:t>
            </a:r>
          </a:p>
          <a:p>
            <a:r>
              <a:rPr lang="en-CA" dirty="0" err="1" smtClean="0"/>
              <a:t>Rovnix</a:t>
            </a:r>
            <a:r>
              <a:rPr lang="en-CA" dirty="0" smtClean="0"/>
              <a:t> read the next 15 sector after VBR, which contain IPL, it compresses the sectors, add the malicious bootstrap code and writes modified code back to the 15 sectors. Next start-up malicious bootstrap code takes control</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22</a:t>
            </a:fld>
            <a:endParaRPr lang="en-US"/>
          </a:p>
        </p:txBody>
      </p:sp>
    </p:spTree>
    <p:extLst>
      <p:ext uri="{BB962C8B-B14F-4D97-AF65-F5344CB8AC3E}">
        <p14:creationId xmlns:p14="http://schemas.microsoft.com/office/powerpoint/2010/main" val="1688128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VBR/IPL infection</a:t>
            </a:r>
          </a:p>
        </p:txBody>
      </p:sp>
      <p:sp>
        <p:nvSpPr>
          <p:cNvPr id="3" name="Content Placeholder 2"/>
          <p:cNvSpPr>
            <a:spLocks noGrp="1"/>
          </p:cNvSpPr>
          <p:nvPr>
            <p:ph idx="1"/>
          </p:nvPr>
        </p:nvSpPr>
        <p:spPr>
          <a:xfrm>
            <a:off x="679173" y="1447938"/>
            <a:ext cx="10515600" cy="4351338"/>
          </a:xfrm>
        </p:spPr>
        <p:txBody>
          <a:bodyPr>
            <a:noAutofit/>
          </a:bodyPr>
          <a:lstStyle/>
          <a:p>
            <a:r>
              <a:rPr lang="en-CA" dirty="0" smtClean="0"/>
              <a:t>When malicious bootstrap code is executed, it hooks INT 13h handler in order to patch bootmgr,winload.exe and the kernel. </a:t>
            </a:r>
          </a:p>
          <a:p>
            <a:r>
              <a:rPr lang="en-CA" dirty="0" err="1" smtClean="0"/>
              <a:t>Rovnix</a:t>
            </a:r>
            <a:r>
              <a:rPr lang="en-CA" dirty="0" smtClean="0"/>
              <a:t> decompresses IPL code and returns control to it.</a:t>
            </a:r>
          </a:p>
          <a:p>
            <a:r>
              <a:rPr lang="en-CA" dirty="0" err="1" smtClean="0"/>
              <a:t>Rovnix</a:t>
            </a:r>
            <a:r>
              <a:rPr lang="en-CA" dirty="0" smtClean="0"/>
              <a:t> </a:t>
            </a:r>
            <a:r>
              <a:rPr lang="en-CA" dirty="0" err="1" smtClean="0"/>
              <a:t>bootkit</a:t>
            </a:r>
            <a:r>
              <a:rPr lang="en-CA" dirty="0" smtClean="0"/>
              <a:t> follows OS execution flow from boot till the kernel is loaded. It retains control during kernel initialization and loads its own malicious driver bypassing kernel-mode integrity check</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23</a:t>
            </a:fld>
            <a:endParaRPr lang="en-US"/>
          </a:p>
        </p:txBody>
      </p:sp>
    </p:spTree>
    <p:extLst>
      <p:ext uri="{BB962C8B-B14F-4D97-AF65-F5344CB8AC3E}">
        <p14:creationId xmlns:p14="http://schemas.microsoft.com/office/powerpoint/2010/main" val="1652776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Gapz</a:t>
            </a:r>
            <a:r>
              <a:rPr lang="en-CA" dirty="0" smtClean="0"/>
              <a:t> – VBR infection</a:t>
            </a:r>
            <a:endParaRPr lang="en-CA" dirty="0"/>
          </a:p>
        </p:txBody>
      </p:sp>
      <p:sp>
        <p:nvSpPr>
          <p:cNvPr id="3" name="Content Placeholder 2"/>
          <p:cNvSpPr>
            <a:spLocks noGrp="1"/>
          </p:cNvSpPr>
          <p:nvPr>
            <p:ph idx="1"/>
          </p:nvPr>
        </p:nvSpPr>
        <p:spPr/>
        <p:txBody>
          <a:bodyPr/>
          <a:lstStyle/>
          <a:p>
            <a:r>
              <a:rPr lang="en-CA" dirty="0" err="1"/>
              <a:t>Gapz</a:t>
            </a:r>
            <a:r>
              <a:rPr lang="en-CA" dirty="0"/>
              <a:t> </a:t>
            </a:r>
            <a:r>
              <a:rPr lang="en-CA" dirty="0" err="1"/>
              <a:t>bootkit</a:t>
            </a:r>
            <a:r>
              <a:rPr lang="en-CA" dirty="0"/>
              <a:t> infected VBR of active partition instead of IPL. It infects few bytes of original VBR by modifying </a:t>
            </a:r>
            <a:r>
              <a:rPr lang="en-CA" dirty="0" err="1"/>
              <a:t>HiddenSectors</a:t>
            </a:r>
            <a:r>
              <a:rPr lang="en-CA" dirty="0"/>
              <a:t> field in BIOS_PARAMETER_BLOCK (BPB). The value in this field specifies the number of sectors stored on the NTFS volume before IPL</a:t>
            </a:r>
          </a:p>
          <a:p>
            <a:r>
              <a:rPr lang="en-CA" dirty="0"/>
              <a:t>It overwrites </a:t>
            </a:r>
            <a:r>
              <a:rPr lang="en-CA" b="1" dirty="0" err="1">
                <a:solidFill>
                  <a:srgbClr val="FF0000"/>
                </a:solidFill>
              </a:rPr>
              <a:t>HiddenSectors</a:t>
            </a:r>
            <a:r>
              <a:rPr lang="en-CA" dirty="0"/>
              <a:t> field with the value for the offset in sectors of the malicious </a:t>
            </a:r>
            <a:r>
              <a:rPr lang="en-CA" dirty="0" err="1"/>
              <a:t>bootkit</a:t>
            </a:r>
            <a:r>
              <a:rPr lang="en-CA" dirty="0"/>
              <a:t> code located on the hard drive after NTFS file system.  </a:t>
            </a: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24</a:t>
            </a:fld>
            <a:endParaRPr lang="en-US"/>
          </a:p>
        </p:txBody>
      </p:sp>
    </p:spTree>
    <p:extLst>
      <p:ext uri="{BB962C8B-B14F-4D97-AF65-F5344CB8AC3E}">
        <p14:creationId xmlns:p14="http://schemas.microsoft.com/office/powerpoint/2010/main" val="3155054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Early launch Anti-Malware (ELAM)</a:t>
            </a:r>
            <a:endParaRPr lang="en-CA" dirty="0"/>
          </a:p>
        </p:txBody>
      </p:sp>
      <p:sp>
        <p:nvSpPr>
          <p:cNvPr id="3" name="Content Placeholder 2"/>
          <p:cNvSpPr>
            <a:spLocks noGrp="1"/>
          </p:cNvSpPr>
          <p:nvPr>
            <p:ph idx="1"/>
          </p:nvPr>
        </p:nvSpPr>
        <p:spPr>
          <a:xfrm>
            <a:off x="838200" y="1520824"/>
            <a:ext cx="10515600" cy="4869391"/>
          </a:xfrm>
        </p:spPr>
        <p:txBody>
          <a:bodyPr>
            <a:normAutofit/>
          </a:bodyPr>
          <a:lstStyle/>
          <a:p>
            <a:r>
              <a:rPr lang="en-CA" dirty="0" smtClean="0"/>
              <a:t>ELAM module is a Windows detection mechanism that allows antivirus software to register a kernel-mode driver that is guarantee to execute very early in the boot process. ELAM will detect and prevent malicious driver from loading in kernel address space. </a:t>
            </a:r>
          </a:p>
          <a:p>
            <a:r>
              <a:rPr lang="en-CA" dirty="0" smtClean="0"/>
              <a:t>ELAM driver registers callback routines that the kernel uses to evaluate data in the system registry hive and boot-start drivers.</a:t>
            </a:r>
          </a:p>
          <a:p>
            <a:endParaRPr lang="en-CA" dirty="0"/>
          </a:p>
          <a:p>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25</a:t>
            </a:fld>
            <a:endParaRPr lang="en-US"/>
          </a:p>
        </p:txBody>
      </p:sp>
    </p:spTree>
    <p:extLst>
      <p:ext uri="{BB962C8B-B14F-4D97-AF65-F5344CB8AC3E}">
        <p14:creationId xmlns:p14="http://schemas.microsoft.com/office/powerpoint/2010/main" val="72638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ELAM</a:t>
            </a:r>
            <a:endParaRPr lang="en-CA" dirty="0"/>
          </a:p>
        </p:txBody>
      </p:sp>
      <p:sp>
        <p:nvSpPr>
          <p:cNvPr id="3" name="Content Placeholder 2"/>
          <p:cNvSpPr>
            <a:spLocks noGrp="1"/>
          </p:cNvSpPr>
          <p:nvPr>
            <p:ph idx="1"/>
          </p:nvPr>
        </p:nvSpPr>
        <p:spPr/>
        <p:txBody>
          <a:bodyPr>
            <a:normAutofit lnSpcReduction="10000"/>
          </a:bodyPr>
          <a:lstStyle/>
          <a:p>
            <a:r>
              <a:rPr lang="en-CA" dirty="0"/>
              <a:t>ELAM policy is specified in the HKLM\</a:t>
            </a:r>
            <a:r>
              <a:rPr lang="en-CA" dirty="0" err="1"/>
              <a:t>System|CurrentControlSet</a:t>
            </a:r>
            <a:r>
              <a:rPr lang="en-CA" dirty="0"/>
              <a:t>\Control\</a:t>
            </a:r>
            <a:r>
              <a:rPr lang="en-CA" dirty="0" err="1"/>
              <a:t>EarlyLaunch</a:t>
            </a:r>
            <a:r>
              <a:rPr lang="en-CA" dirty="0"/>
              <a:t>\</a:t>
            </a:r>
            <a:r>
              <a:rPr lang="en-CA" dirty="0" err="1"/>
              <a:t>DriverLoadPolicy</a:t>
            </a:r>
            <a:r>
              <a:rPr lang="en-CA" dirty="0"/>
              <a:t>. The values will determine what drivers can be loaded</a:t>
            </a:r>
          </a:p>
          <a:p>
            <a:r>
              <a:rPr lang="en-CA" dirty="0" err="1"/>
              <a:t>Bootkits</a:t>
            </a:r>
            <a:r>
              <a:rPr lang="en-CA" dirty="0"/>
              <a:t> can bypass ELAM because ELAM starts after OS kernel is loaded and most </a:t>
            </a:r>
            <a:r>
              <a:rPr lang="en-CA" dirty="0" err="1"/>
              <a:t>bootkits</a:t>
            </a:r>
            <a:r>
              <a:rPr lang="en-CA" dirty="0"/>
              <a:t> load their kernel-mode code in the </a:t>
            </a:r>
            <a:r>
              <a:rPr lang="en-CA" dirty="0" err="1"/>
              <a:t>midle</a:t>
            </a:r>
            <a:r>
              <a:rPr lang="en-CA" dirty="0"/>
              <a:t> of kernel initialization before ELAM is executed.</a:t>
            </a:r>
          </a:p>
          <a:p>
            <a:r>
              <a:rPr lang="en-US" u="sng" dirty="0">
                <a:hlinkClick r:id="rId2"/>
              </a:rPr>
              <a:t>https://docs.microsoft.com/en-us/samples/microsoft/windows-driver-samples/early-launch-anti-malware-driver/</a:t>
            </a:r>
            <a:endParaRPr lang="en-CA" dirty="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26</a:t>
            </a:fld>
            <a:endParaRPr lang="en-US"/>
          </a:p>
        </p:txBody>
      </p:sp>
    </p:spTree>
    <p:extLst>
      <p:ext uri="{BB962C8B-B14F-4D97-AF65-F5344CB8AC3E}">
        <p14:creationId xmlns:p14="http://schemas.microsoft.com/office/powerpoint/2010/main" val="570299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MBR Ransomware</a:t>
            </a:r>
            <a:endParaRPr lang="en-CA" dirty="0"/>
          </a:p>
        </p:txBody>
      </p:sp>
      <p:sp>
        <p:nvSpPr>
          <p:cNvPr id="3" name="Content Placeholder 2"/>
          <p:cNvSpPr>
            <a:spLocks noGrp="1"/>
          </p:cNvSpPr>
          <p:nvPr>
            <p:ph idx="1"/>
          </p:nvPr>
        </p:nvSpPr>
        <p:spPr/>
        <p:txBody>
          <a:bodyPr/>
          <a:lstStyle/>
          <a:p>
            <a:r>
              <a:rPr lang="en-CA" dirty="0" err="1" smtClean="0"/>
              <a:t>Petya</a:t>
            </a:r>
            <a:r>
              <a:rPr lang="en-CA" dirty="0" smtClean="0"/>
              <a:t> and </a:t>
            </a:r>
            <a:r>
              <a:rPr lang="en-CA" dirty="0" err="1" smtClean="0"/>
              <a:t>Satana</a:t>
            </a:r>
            <a:r>
              <a:rPr lang="en-CA" dirty="0" smtClean="0"/>
              <a:t> </a:t>
            </a:r>
            <a:r>
              <a:rPr lang="en-CA" dirty="0" err="1" smtClean="0"/>
              <a:t>bootkits</a:t>
            </a:r>
            <a:r>
              <a:rPr lang="en-CA" dirty="0" smtClean="0"/>
              <a:t> encrypted parts of the hard drive to make OS unbootable and displaying a message demanding payment (Bitcoin)</a:t>
            </a:r>
          </a:p>
          <a:p>
            <a:r>
              <a:rPr lang="en-CA" dirty="0" err="1" smtClean="0"/>
              <a:t>Petya</a:t>
            </a:r>
            <a:r>
              <a:rPr lang="en-CA" dirty="0" smtClean="0"/>
              <a:t> encrypted the content of master file table (MFT) on hard drive. It ensured that files could not be located.</a:t>
            </a:r>
          </a:p>
          <a:p>
            <a:r>
              <a:rPr lang="en-CA" dirty="0" err="1" smtClean="0"/>
              <a:t>Satana</a:t>
            </a:r>
            <a:r>
              <a:rPr lang="en-CA" dirty="0" smtClean="0"/>
              <a:t> also prevented users from accessing the system by encrypting MBR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27</a:t>
            </a:fld>
            <a:endParaRPr lang="en-US"/>
          </a:p>
        </p:txBody>
      </p:sp>
    </p:spTree>
    <p:extLst>
      <p:ext uri="{BB962C8B-B14F-4D97-AF65-F5344CB8AC3E}">
        <p14:creationId xmlns:p14="http://schemas.microsoft.com/office/powerpoint/2010/main" val="4255571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Unified Extensible Firmware Interface (UEFI) and Secure Boot</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Since </a:t>
            </a:r>
            <a:r>
              <a:rPr lang="en-CA" dirty="0" err="1" smtClean="0"/>
              <a:t>bootkits</a:t>
            </a:r>
            <a:r>
              <a:rPr lang="en-CA" dirty="0" smtClean="0"/>
              <a:t> were able to bypass </a:t>
            </a:r>
            <a:r>
              <a:rPr lang="en-CA" dirty="0"/>
              <a:t>kernel-mode code signing </a:t>
            </a:r>
            <a:r>
              <a:rPr lang="en-CA" dirty="0" smtClean="0"/>
              <a:t>policy. Microsoft introduced Secure Boot in Windows 8 to protect the boot process.</a:t>
            </a:r>
          </a:p>
          <a:p>
            <a:r>
              <a:rPr lang="en-CA" dirty="0" smtClean="0"/>
              <a:t>Secure boot implements UEFI to block the loading and execution of any boot application or driver without valid digital signature.</a:t>
            </a:r>
          </a:p>
          <a:p>
            <a:r>
              <a:rPr lang="en-CA" dirty="0" smtClean="0"/>
              <a:t>The signatures on all boot critical drivers are checked in winload.exe and by ELAM driver as part of secure boot verification</a:t>
            </a:r>
          </a:p>
          <a:p>
            <a:r>
              <a:rPr lang="en-CA" dirty="0" smtClean="0"/>
              <a:t>Secure Boot verifies drivers and modules that are executed before OS kernel is loaded and initialize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28</a:t>
            </a:fld>
            <a:endParaRPr lang="en-US"/>
          </a:p>
        </p:txBody>
      </p:sp>
    </p:spTree>
    <p:extLst>
      <p:ext uri="{BB962C8B-B14F-4D97-AF65-F5344CB8AC3E}">
        <p14:creationId xmlns:p14="http://schemas.microsoft.com/office/powerpoint/2010/main" val="870558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UEFI</a:t>
            </a:r>
            <a:endParaRPr lang="en-CA" dirty="0"/>
          </a:p>
        </p:txBody>
      </p:sp>
      <p:sp>
        <p:nvSpPr>
          <p:cNvPr id="3" name="Content Placeholder 2"/>
          <p:cNvSpPr>
            <a:spLocks noGrp="1"/>
          </p:cNvSpPr>
          <p:nvPr>
            <p:ph idx="1"/>
          </p:nvPr>
        </p:nvSpPr>
        <p:spPr>
          <a:xfrm>
            <a:off x="704850" y="1520825"/>
            <a:ext cx="10648950" cy="4510324"/>
          </a:xfrm>
        </p:spPr>
        <p:txBody>
          <a:bodyPr>
            <a:normAutofit fontScale="92500" lnSpcReduction="10000"/>
          </a:bodyPr>
          <a:lstStyle/>
          <a:p>
            <a:r>
              <a:rPr lang="en-CA" dirty="0" smtClean="0"/>
              <a:t>UEFI replaces BIOS boot and It resembles a small OS written in C and some assembly languages </a:t>
            </a:r>
          </a:p>
          <a:p>
            <a:r>
              <a:rPr lang="en-CA" dirty="0"/>
              <a:t>UEFI and BIOS guard technologies </a:t>
            </a:r>
            <a:r>
              <a:rPr lang="en-CA" dirty="0" smtClean="0"/>
              <a:t>developed by Intel influenced </a:t>
            </a:r>
            <a:r>
              <a:rPr lang="en-CA" dirty="0"/>
              <a:t>the direction of modern </a:t>
            </a:r>
            <a:r>
              <a:rPr lang="en-CA" dirty="0" err="1"/>
              <a:t>bootkits</a:t>
            </a:r>
            <a:endParaRPr lang="en-CA" dirty="0"/>
          </a:p>
          <a:p>
            <a:r>
              <a:rPr lang="en-CA" dirty="0" smtClean="0"/>
              <a:t>UEFI that interprets data structure in GPT table to locate the OS loader is stored on the motherboard’s flash chip known as </a:t>
            </a:r>
            <a:r>
              <a:rPr lang="en-CA" i="1" dirty="0" smtClean="0">
                <a:solidFill>
                  <a:srgbClr val="FF0000"/>
                </a:solidFill>
              </a:rPr>
              <a:t>SPI flash</a:t>
            </a:r>
            <a:r>
              <a:rPr lang="en-CA" dirty="0" smtClean="0"/>
              <a:t>. </a:t>
            </a:r>
            <a:r>
              <a:rPr lang="en-CA" dirty="0" smtClean="0">
                <a:solidFill>
                  <a:srgbClr val="FF0000"/>
                </a:solidFill>
              </a:rPr>
              <a:t>SPI</a:t>
            </a:r>
            <a:r>
              <a:rPr lang="en-CA" dirty="0" smtClean="0"/>
              <a:t> is the bus interface that connects the chip to the rest of the chipset. </a:t>
            </a:r>
          </a:p>
          <a:p>
            <a:r>
              <a:rPr lang="en-CA" dirty="0" smtClean="0"/>
              <a:t>When </a:t>
            </a:r>
            <a:r>
              <a:rPr lang="en-CA" dirty="0"/>
              <a:t>the system starts the chipset maps the contents of the flash chips’ memory onto a specific RAM region, whose start and end addresses are configured in the hardware chipset itself and depends on CPU-specific </a:t>
            </a:r>
            <a:r>
              <a:rPr lang="en-CA" dirty="0" smtClean="0"/>
              <a:t>configuration.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29</a:t>
            </a:fld>
            <a:endParaRPr lang="en-US"/>
          </a:p>
        </p:txBody>
      </p:sp>
    </p:spTree>
    <p:extLst>
      <p:ext uri="{BB962C8B-B14F-4D97-AF65-F5344CB8AC3E}">
        <p14:creationId xmlns:p14="http://schemas.microsoft.com/office/powerpoint/2010/main" val="4016587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t>
            </a:r>
            <a:r>
              <a:rPr lang="en-CA" dirty="0" err="1" smtClean="0"/>
              <a:t>Bootkit</a:t>
            </a:r>
            <a:r>
              <a:rPr lang="en-CA" dirty="0" smtClean="0"/>
              <a:t>?</a:t>
            </a:r>
            <a:endParaRPr lang="en-CA" dirty="0"/>
          </a:p>
        </p:txBody>
      </p:sp>
      <p:sp>
        <p:nvSpPr>
          <p:cNvPr id="3" name="Content Placeholder 2"/>
          <p:cNvSpPr>
            <a:spLocks noGrp="1"/>
          </p:cNvSpPr>
          <p:nvPr>
            <p:ph idx="1"/>
          </p:nvPr>
        </p:nvSpPr>
        <p:spPr>
          <a:xfrm>
            <a:off x="838200" y="1690688"/>
            <a:ext cx="10515600" cy="4351338"/>
          </a:xfrm>
        </p:spPr>
        <p:txBody>
          <a:bodyPr>
            <a:normAutofit fontScale="92500" lnSpcReduction="20000"/>
          </a:bodyPr>
          <a:lstStyle/>
          <a:p>
            <a:r>
              <a:rPr lang="en-CA" dirty="0" smtClean="0"/>
              <a:t>Malicious code that infects early stages of boot process.</a:t>
            </a:r>
          </a:p>
          <a:p>
            <a:r>
              <a:rPr lang="en-CA" dirty="0"/>
              <a:t>Modern </a:t>
            </a:r>
            <a:r>
              <a:rPr lang="en-CA" dirty="0" err="1"/>
              <a:t>bootkits</a:t>
            </a:r>
            <a:r>
              <a:rPr lang="en-CA" dirty="0"/>
              <a:t> use variations of old stealth and persistence approaches to remain active on target systems.</a:t>
            </a:r>
          </a:p>
          <a:p>
            <a:r>
              <a:rPr lang="en-CA" dirty="0" smtClean="0"/>
              <a:t>In order to understand </a:t>
            </a:r>
            <a:r>
              <a:rPr lang="en-CA" dirty="0" err="1" smtClean="0"/>
              <a:t>bootkits</a:t>
            </a:r>
            <a:r>
              <a:rPr lang="en-CA" dirty="0" smtClean="0"/>
              <a:t> the concepts  learnt in OS Internals course need to be revised:</a:t>
            </a:r>
          </a:p>
          <a:p>
            <a:pPr lvl="1"/>
            <a:r>
              <a:rPr lang="en-CA" sz="2600" dirty="0" smtClean="0"/>
              <a:t>Windows boot process. From the moment you turn the machine on till OS kernel is loaded into RAM. During this process hackers will try to access and attack the system using what are called </a:t>
            </a:r>
            <a:r>
              <a:rPr lang="en-CA" sz="2600" dirty="0" err="1" smtClean="0"/>
              <a:t>bootkits</a:t>
            </a:r>
            <a:r>
              <a:rPr lang="en-CA" sz="2600" dirty="0" smtClean="0"/>
              <a:t>.</a:t>
            </a:r>
          </a:p>
          <a:p>
            <a:pPr lvl="1"/>
            <a:r>
              <a:rPr lang="en-CA" sz="2600" dirty="0" smtClean="0"/>
              <a:t>What files are involved during boot process ?</a:t>
            </a:r>
          </a:p>
          <a:p>
            <a:pPr lvl="1"/>
            <a:r>
              <a:rPr lang="en-CA" sz="2600" dirty="0" smtClean="0"/>
              <a:t>Real and protected mode</a:t>
            </a:r>
          </a:p>
          <a:p>
            <a:pPr lvl="1"/>
            <a:r>
              <a:rPr lang="en-CA" sz="2600" dirty="0" smtClean="0"/>
              <a:t>Differences between legacy BIOS and modern UEFI </a:t>
            </a:r>
          </a:p>
          <a:p>
            <a:pPr lvl="1"/>
            <a:r>
              <a:rPr lang="en-CA" sz="2600" dirty="0" smtClean="0"/>
              <a:t>MBR and GPT (partition table)</a:t>
            </a:r>
            <a:endParaRPr lang="en-CA" sz="2600"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a:t>
            </a:fld>
            <a:endParaRPr lang="en-US"/>
          </a:p>
        </p:txBody>
      </p:sp>
    </p:spTree>
    <p:extLst>
      <p:ext uri="{BB962C8B-B14F-4D97-AF65-F5344CB8AC3E}">
        <p14:creationId xmlns:p14="http://schemas.microsoft.com/office/powerpoint/2010/main" val="3035587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UEFI</a:t>
            </a:r>
            <a:endParaRPr lang="en-CA" dirty="0"/>
          </a:p>
        </p:txBody>
      </p:sp>
      <p:sp>
        <p:nvSpPr>
          <p:cNvPr id="3" name="Content Placeholder 2"/>
          <p:cNvSpPr>
            <a:spLocks noGrp="1"/>
          </p:cNvSpPr>
          <p:nvPr>
            <p:ph idx="1"/>
          </p:nvPr>
        </p:nvSpPr>
        <p:spPr/>
        <p:txBody>
          <a:bodyPr>
            <a:normAutofit fontScale="92500" lnSpcReduction="10000"/>
          </a:bodyPr>
          <a:lstStyle/>
          <a:p>
            <a:pPr marL="0" indent="0">
              <a:buNone/>
            </a:pPr>
            <a:r>
              <a:rPr lang="en-CA" dirty="0" smtClean="0"/>
              <a:t>1.UEFI </a:t>
            </a:r>
            <a:r>
              <a:rPr lang="en-CA" dirty="0"/>
              <a:t>performs CPU and chipset initialization it loads UEFI modules and drivers. </a:t>
            </a:r>
            <a:r>
              <a:rPr lang="en-CA" dirty="0">
                <a:solidFill>
                  <a:srgbClr val="FF0000"/>
                </a:solidFill>
              </a:rPr>
              <a:t>The code responsible for this resides in SPI </a:t>
            </a:r>
            <a:r>
              <a:rPr lang="en-CA" dirty="0" smtClean="0">
                <a:solidFill>
                  <a:srgbClr val="FF0000"/>
                </a:solidFill>
              </a:rPr>
              <a:t>flash</a:t>
            </a:r>
          </a:p>
          <a:p>
            <a:pPr marL="0" indent="0">
              <a:buNone/>
            </a:pPr>
            <a:r>
              <a:rPr lang="en-CA" dirty="0" smtClean="0"/>
              <a:t>2.UEFI </a:t>
            </a:r>
            <a:r>
              <a:rPr lang="en-CA" dirty="0"/>
              <a:t>boot manager enumerates devices on external buses and loads device –specific drivers and then loads boot application. </a:t>
            </a:r>
            <a:r>
              <a:rPr lang="en-CA" dirty="0">
                <a:solidFill>
                  <a:srgbClr val="FF0000"/>
                </a:solidFill>
              </a:rPr>
              <a:t>The code responsible for this resides in SPI flash</a:t>
            </a:r>
          </a:p>
          <a:p>
            <a:pPr marL="0" indent="0">
              <a:buNone/>
            </a:pPr>
            <a:r>
              <a:rPr lang="en-CA" dirty="0" smtClean="0"/>
              <a:t>3. </a:t>
            </a:r>
            <a:r>
              <a:rPr lang="en-CA" dirty="0" err="1" smtClean="0"/>
              <a:t>Bootmgfw.efi</a:t>
            </a:r>
            <a:r>
              <a:rPr lang="en-CA" dirty="0" smtClean="0"/>
              <a:t> </a:t>
            </a:r>
            <a:r>
              <a:rPr lang="en-CA" dirty="0"/>
              <a:t>loads Windows boot loader. This code is extracted </a:t>
            </a:r>
            <a:r>
              <a:rPr lang="en-CA" dirty="0">
                <a:solidFill>
                  <a:srgbClr val="FF0000"/>
                </a:solidFill>
              </a:rPr>
              <a:t>from file system </a:t>
            </a:r>
            <a:r>
              <a:rPr lang="en-CA" dirty="0"/>
              <a:t>in UEFI partition of hard drive </a:t>
            </a:r>
          </a:p>
          <a:p>
            <a:pPr marL="0" indent="0">
              <a:buNone/>
            </a:pPr>
            <a:r>
              <a:rPr lang="en-CA" dirty="0" smtClean="0"/>
              <a:t>4. Windows </a:t>
            </a:r>
            <a:r>
              <a:rPr lang="en-CA" dirty="0"/>
              <a:t>boot loader –</a:t>
            </a:r>
            <a:r>
              <a:rPr lang="en-CA" dirty="0" err="1"/>
              <a:t>windload.efi</a:t>
            </a:r>
            <a:r>
              <a:rPr lang="en-CA" dirty="0"/>
              <a:t> load windows OS. This code is extracted from </a:t>
            </a:r>
            <a:r>
              <a:rPr lang="en-CA" dirty="0">
                <a:solidFill>
                  <a:srgbClr val="FF0000"/>
                </a:solidFill>
              </a:rPr>
              <a:t>file system </a:t>
            </a:r>
            <a:r>
              <a:rPr lang="en-CA" dirty="0"/>
              <a:t>in UEFI partition of hard drive </a:t>
            </a: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30</a:t>
            </a:fld>
            <a:endParaRPr lang="en-US"/>
          </a:p>
        </p:txBody>
      </p:sp>
    </p:spTree>
    <p:extLst>
      <p:ext uri="{BB962C8B-B14F-4D97-AF65-F5344CB8AC3E}">
        <p14:creationId xmlns:p14="http://schemas.microsoft.com/office/powerpoint/2010/main" val="747228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GPT</a:t>
            </a:r>
            <a:endParaRPr lang="en-CA" dirty="0"/>
          </a:p>
        </p:txBody>
      </p:sp>
      <p:sp>
        <p:nvSpPr>
          <p:cNvPr id="3" name="Content Placeholder 2"/>
          <p:cNvSpPr>
            <a:spLocks noGrp="1"/>
          </p:cNvSpPr>
          <p:nvPr>
            <p:ph idx="1"/>
          </p:nvPr>
        </p:nvSpPr>
        <p:spPr/>
        <p:txBody>
          <a:bodyPr/>
          <a:lstStyle/>
          <a:p>
            <a:r>
              <a:rPr lang="en-CA" dirty="0">
                <a:hlinkClick r:id="rId2"/>
              </a:rPr>
              <a:t>https://www.dfir.training/resources/downloads/cheatsheets-infographics/303-guidpartitiontable/file</a:t>
            </a:r>
            <a:endParaRPr lang="en-CA" dirty="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31</a:t>
            </a:fld>
            <a:endParaRPr lang="en-US"/>
          </a:p>
        </p:txBody>
      </p:sp>
    </p:spTree>
    <p:extLst>
      <p:ext uri="{BB962C8B-B14F-4D97-AF65-F5344CB8AC3E}">
        <p14:creationId xmlns:p14="http://schemas.microsoft.com/office/powerpoint/2010/main" val="42043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UEFI Vulnerabilities</a:t>
            </a:r>
            <a:endParaRPr lang="en-CA" dirty="0"/>
          </a:p>
        </p:txBody>
      </p:sp>
      <p:sp>
        <p:nvSpPr>
          <p:cNvPr id="3" name="Content Placeholder 2"/>
          <p:cNvSpPr>
            <a:spLocks noGrp="1"/>
          </p:cNvSpPr>
          <p:nvPr>
            <p:ph idx="1"/>
          </p:nvPr>
        </p:nvSpPr>
        <p:spPr>
          <a:xfrm>
            <a:off x="838200" y="1690688"/>
            <a:ext cx="10515600" cy="4351338"/>
          </a:xfrm>
        </p:spPr>
        <p:txBody>
          <a:bodyPr>
            <a:normAutofit/>
          </a:bodyPr>
          <a:lstStyle/>
          <a:p>
            <a:r>
              <a:rPr lang="en-CA" dirty="0"/>
              <a:t>In UEFI hardware vendors had more freedom in the firmware development process that allows vulnerabilities</a:t>
            </a:r>
            <a:r>
              <a:rPr lang="en-CA" dirty="0" smtClean="0"/>
              <a:t>.</a:t>
            </a:r>
          </a:p>
          <a:p>
            <a:r>
              <a:rPr lang="en-CA" dirty="0" smtClean="0"/>
              <a:t>Most common technologies that protect </a:t>
            </a:r>
            <a:r>
              <a:rPr lang="en-CA" dirty="0" smtClean="0">
                <a:solidFill>
                  <a:srgbClr val="FF0000"/>
                </a:solidFill>
              </a:rPr>
              <a:t>SPI flash </a:t>
            </a:r>
            <a:r>
              <a:rPr lang="en-CA" dirty="0" smtClean="0"/>
              <a:t>from arbitrary writes are based on memory protection bits. It is the only kind of protection available for cheap UEFI-based hardware used in </a:t>
            </a:r>
            <a:r>
              <a:rPr lang="en-CA" dirty="0" err="1" smtClean="0"/>
              <a:t>IoT</a:t>
            </a:r>
            <a:endParaRPr lang="en-CA" dirty="0" smtClean="0"/>
          </a:p>
          <a:p>
            <a:pPr marL="0"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32</a:t>
            </a:fld>
            <a:endParaRPr lang="en-US"/>
          </a:p>
        </p:txBody>
      </p:sp>
    </p:spTree>
    <p:extLst>
      <p:ext uri="{BB962C8B-B14F-4D97-AF65-F5344CB8AC3E}">
        <p14:creationId xmlns:p14="http://schemas.microsoft.com/office/powerpoint/2010/main" val="1220656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UEFI Vulnerabilities</a:t>
            </a:r>
            <a:endParaRPr lang="en-CA" dirty="0"/>
          </a:p>
        </p:txBody>
      </p:sp>
      <p:sp>
        <p:nvSpPr>
          <p:cNvPr id="3" name="Content Placeholder 2"/>
          <p:cNvSpPr>
            <a:spLocks noGrp="1"/>
          </p:cNvSpPr>
          <p:nvPr>
            <p:ph idx="1"/>
          </p:nvPr>
        </p:nvSpPr>
        <p:spPr/>
        <p:txBody>
          <a:bodyPr>
            <a:normAutofit fontScale="92500" lnSpcReduction="20000"/>
          </a:bodyPr>
          <a:lstStyle/>
          <a:p>
            <a:r>
              <a:rPr lang="en-CA" dirty="0"/>
              <a:t>A System Management Mode(SMM) vulnerability that allows attacker to gain privileges to access SMM (privilege escalation) and execute arbitrary code will allow attacker to change those bits:</a:t>
            </a:r>
          </a:p>
          <a:p>
            <a:pPr lvl="1"/>
            <a:r>
              <a:rPr lang="en-CA" dirty="0">
                <a:solidFill>
                  <a:srgbClr val="FF0000"/>
                </a:solidFill>
              </a:rPr>
              <a:t>BIOSWE</a:t>
            </a:r>
            <a:r>
              <a:rPr lang="en-CA" dirty="0"/>
              <a:t> – BIOS write Enable bit- usually 0 and change to 1 by SMM to authenticate firmware or allow an update</a:t>
            </a:r>
          </a:p>
          <a:p>
            <a:pPr lvl="1"/>
            <a:r>
              <a:rPr lang="en-CA" dirty="0">
                <a:solidFill>
                  <a:srgbClr val="FF0000"/>
                </a:solidFill>
              </a:rPr>
              <a:t>BLE</a:t>
            </a:r>
            <a:r>
              <a:rPr lang="en-CA" dirty="0"/>
              <a:t> – BIOS lock enable bit – is set to 1 by default to protect from arbitrary modifications of SPI flash BIOS region</a:t>
            </a:r>
          </a:p>
          <a:p>
            <a:pPr lvl="1"/>
            <a:r>
              <a:rPr lang="en-CA" dirty="0">
                <a:solidFill>
                  <a:srgbClr val="FF0000"/>
                </a:solidFill>
              </a:rPr>
              <a:t>SMM_BWP</a:t>
            </a:r>
            <a:r>
              <a:rPr lang="en-CA" dirty="0"/>
              <a:t> – SMM BIOS write protection set to 1 to protect SPI flash memory from writes outside SMM. </a:t>
            </a:r>
            <a:endParaRPr lang="en-CA" dirty="0" smtClean="0"/>
          </a:p>
          <a:p>
            <a:pPr lvl="1"/>
            <a:r>
              <a:rPr lang="en-CA" dirty="0" smtClean="0"/>
              <a:t>A </a:t>
            </a:r>
            <a:r>
              <a:rPr lang="en-CA" dirty="0"/>
              <a:t>race condition vulnerability was found in 2015 that can be disable BLE bit </a:t>
            </a:r>
          </a:p>
          <a:p>
            <a:pPr lvl="1"/>
            <a:r>
              <a:rPr lang="en-CA" dirty="0" err="1">
                <a:solidFill>
                  <a:srgbClr val="FF0000"/>
                </a:solidFill>
              </a:rPr>
              <a:t>PRx</a:t>
            </a:r>
            <a:r>
              <a:rPr lang="en-CA" dirty="0"/>
              <a:t> – PR registers are protected from arbitrary changes by SMM</a:t>
            </a:r>
          </a:p>
          <a:p>
            <a:pPr lvl="1"/>
            <a:endParaRPr lang="en-CA" dirty="0"/>
          </a:p>
          <a:p>
            <a:r>
              <a:rPr lang="en-CA" dirty="0" smtClean="0"/>
              <a:t>The </a:t>
            </a:r>
            <a:r>
              <a:rPr lang="en-CA" dirty="0"/>
              <a:t>security bits are setup in the DXE stage</a:t>
            </a:r>
          </a:p>
          <a:p>
            <a:endParaRPr lang="en-CA" dirty="0"/>
          </a:p>
        </p:txBody>
      </p:sp>
      <p:sp>
        <p:nvSpPr>
          <p:cNvPr id="4" name="Footer Placeholder 3"/>
          <p:cNvSpPr>
            <a:spLocks noGrp="1"/>
          </p:cNvSpPr>
          <p:nvPr>
            <p:ph type="ftr" sz="quarter" idx="11"/>
          </p:nvPr>
        </p:nvSpPr>
        <p:spPr/>
        <p:txBody>
          <a:bodyPr/>
          <a:lstStyle/>
          <a:p>
            <a:r>
              <a:rPr lang="en-US" dirty="0" smtClean="0"/>
              <a:t>ITSC304 Operating Systems Exploitation.</a:t>
            </a:r>
            <a:endParaRPr lang="en-US" dirty="0"/>
          </a:p>
        </p:txBody>
      </p:sp>
      <p:sp>
        <p:nvSpPr>
          <p:cNvPr id="5" name="Slide Number Placeholder 4"/>
          <p:cNvSpPr>
            <a:spLocks noGrp="1"/>
          </p:cNvSpPr>
          <p:nvPr>
            <p:ph type="sldNum" sz="quarter" idx="12"/>
          </p:nvPr>
        </p:nvSpPr>
        <p:spPr/>
        <p:txBody>
          <a:bodyPr/>
          <a:lstStyle/>
          <a:p>
            <a:fld id="{FDDB6027-878D-A249-A7C0-2BF119D95C83}" type="slidenum">
              <a:rPr lang="en-US" smtClean="0"/>
              <a:t>33</a:t>
            </a:fld>
            <a:endParaRPr lang="en-US"/>
          </a:p>
        </p:txBody>
      </p:sp>
    </p:spTree>
    <p:extLst>
      <p:ext uri="{BB962C8B-B14F-4D97-AF65-F5344CB8AC3E}">
        <p14:creationId xmlns:p14="http://schemas.microsoft.com/office/powerpoint/2010/main" val="3583840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UEFI </a:t>
            </a:r>
            <a:r>
              <a:rPr lang="en-CA" dirty="0" smtClean="0"/>
              <a:t>Vulnerabilities</a:t>
            </a:r>
            <a:endParaRPr lang="en-CA" dirty="0"/>
          </a:p>
        </p:txBody>
      </p:sp>
      <p:sp>
        <p:nvSpPr>
          <p:cNvPr id="3" name="Content Placeholder 2"/>
          <p:cNvSpPr>
            <a:spLocks noGrp="1"/>
          </p:cNvSpPr>
          <p:nvPr>
            <p:ph idx="1"/>
          </p:nvPr>
        </p:nvSpPr>
        <p:spPr/>
        <p:txBody>
          <a:bodyPr>
            <a:normAutofit/>
          </a:bodyPr>
          <a:lstStyle/>
          <a:p>
            <a:pPr marL="0" indent="0">
              <a:buNone/>
            </a:pPr>
            <a:r>
              <a:rPr lang="en-CA" dirty="0" smtClean="0"/>
              <a:t>The following are different ways that UEFI can be infected with persistent rootkit or implant:</a:t>
            </a:r>
          </a:p>
          <a:p>
            <a:r>
              <a:rPr lang="en-CA" dirty="0" smtClean="0"/>
              <a:t>Modifying an Unsigned UEFI Option ROM – attacker can modify UEFI DXE driver in add cards such network, storage cards</a:t>
            </a:r>
          </a:p>
          <a:p>
            <a:r>
              <a:rPr lang="en-CA" dirty="0" smtClean="0"/>
              <a:t>Replace Windows Boot Manager on EFI system partition of the hard drive</a:t>
            </a:r>
          </a:p>
          <a:p>
            <a:r>
              <a:rPr lang="en-CA" dirty="0" smtClean="0"/>
              <a:t>Add new bootloader by modifying the </a:t>
            </a:r>
            <a:r>
              <a:rPr lang="en-CA" dirty="0" err="1" smtClean="0"/>
              <a:t>BootOrder</a:t>
            </a:r>
            <a:r>
              <a:rPr lang="en-CA" dirty="0" smtClean="0"/>
              <a:t>/Boot####EFI variables that determines the order of OS bootloaders</a:t>
            </a: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34</a:t>
            </a:fld>
            <a:endParaRPr lang="en-US"/>
          </a:p>
        </p:txBody>
      </p:sp>
    </p:spTree>
    <p:extLst>
      <p:ext uri="{BB962C8B-B14F-4D97-AF65-F5344CB8AC3E}">
        <p14:creationId xmlns:p14="http://schemas.microsoft.com/office/powerpoint/2010/main" val="3539028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UEFI Vulnerabilities</a:t>
            </a:r>
            <a:endParaRPr lang="en-CA" dirty="0"/>
          </a:p>
        </p:txBody>
      </p:sp>
      <p:sp>
        <p:nvSpPr>
          <p:cNvPr id="3" name="Content Placeholder 2"/>
          <p:cNvSpPr>
            <a:spLocks noGrp="1"/>
          </p:cNvSpPr>
          <p:nvPr>
            <p:ph idx="1"/>
          </p:nvPr>
        </p:nvSpPr>
        <p:spPr/>
        <p:txBody>
          <a:bodyPr>
            <a:normAutofit lnSpcReduction="10000"/>
          </a:bodyPr>
          <a:lstStyle/>
          <a:p>
            <a:r>
              <a:rPr lang="en-CA" dirty="0" smtClean="0"/>
              <a:t>Adding/Modifying </a:t>
            </a:r>
            <a:r>
              <a:rPr lang="en-CA" dirty="0"/>
              <a:t>DXE driver at DXE </a:t>
            </a:r>
            <a:r>
              <a:rPr lang="en-CA" dirty="0" smtClean="0"/>
              <a:t>stage:</a:t>
            </a:r>
            <a:endParaRPr lang="en-CA" dirty="0"/>
          </a:p>
          <a:p>
            <a:pPr lvl="1"/>
            <a:r>
              <a:rPr lang="en-CA" sz="2800" dirty="0" smtClean="0"/>
              <a:t>UEFI can communicate with physical devices outside boot process. </a:t>
            </a:r>
          </a:p>
          <a:p>
            <a:pPr lvl="1"/>
            <a:r>
              <a:rPr lang="en-CA" sz="2800" dirty="0" smtClean="0"/>
              <a:t>e.g. many devices communicate with OS via UEFIDXE drivers. This DXE driver can be modified in UEFI bypassing SPI flash protection by turning off the protection bits or allowing the attacker to bypass update authentication and write malicious code to SPI flash memory.</a:t>
            </a:r>
          </a:p>
          <a:p>
            <a:r>
              <a:rPr lang="en-CA" dirty="0"/>
              <a:t>Once attacker is able to modify SPI </a:t>
            </a:r>
            <a:r>
              <a:rPr lang="en-CA" dirty="0" smtClean="0"/>
              <a:t>flash, </a:t>
            </a:r>
            <a:r>
              <a:rPr lang="en-CA" dirty="0"/>
              <a:t>Secure </a:t>
            </a:r>
            <a:r>
              <a:rPr lang="en-CA" dirty="0" smtClean="0"/>
              <a:t>Boot can be disabled by </a:t>
            </a:r>
            <a:r>
              <a:rPr lang="en-CA" dirty="0"/>
              <a:t>patching PI firmware </a:t>
            </a:r>
          </a:p>
          <a:p>
            <a:endParaRPr lang="en-CA" sz="3200"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35</a:t>
            </a:fld>
            <a:endParaRPr lang="en-US"/>
          </a:p>
        </p:txBody>
      </p:sp>
    </p:spTree>
    <p:extLst>
      <p:ext uri="{BB962C8B-B14F-4D97-AF65-F5344CB8AC3E}">
        <p14:creationId xmlns:p14="http://schemas.microsoft.com/office/powerpoint/2010/main" val="1150314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557" y="61642"/>
            <a:ext cx="11204643" cy="1325563"/>
          </a:xfrm>
        </p:spPr>
        <p:txBody>
          <a:bodyPr/>
          <a:lstStyle/>
          <a:p>
            <a:r>
              <a:rPr lang="en-CA" dirty="0" smtClean="0"/>
              <a:t>UEFI Vulnerabilities based on Impact</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36</a:t>
            </a:fld>
            <a:endParaRPr lang="en-US"/>
          </a:p>
        </p:txBody>
      </p:sp>
      <p:pic>
        <p:nvPicPr>
          <p:cNvPr id="7" name="Picture 6"/>
          <p:cNvPicPr>
            <a:picLocks noChangeAspect="1"/>
          </p:cNvPicPr>
          <p:nvPr/>
        </p:nvPicPr>
        <p:blipFill>
          <a:blip r:embed="rId2"/>
          <a:stretch>
            <a:fillRect/>
          </a:stretch>
        </p:blipFill>
        <p:spPr>
          <a:xfrm>
            <a:off x="1178263" y="1192651"/>
            <a:ext cx="10039350" cy="4899683"/>
          </a:xfrm>
          <a:prstGeom prst="rect">
            <a:avLst/>
          </a:prstGeom>
        </p:spPr>
      </p:pic>
    </p:spTree>
    <p:extLst>
      <p:ext uri="{BB962C8B-B14F-4D97-AF65-F5344CB8AC3E}">
        <p14:creationId xmlns:p14="http://schemas.microsoft.com/office/powerpoint/2010/main" val="4197495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UEFI Rootkits in the wild </a:t>
            </a:r>
            <a:endParaRPr lang="en-CA" dirty="0"/>
          </a:p>
        </p:txBody>
      </p:sp>
      <p:sp>
        <p:nvSpPr>
          <p:cNvPr id="3" name="Content Placeholder 2"/>
          <p:cNvSpPr>
            <a:spLocks noGrp="1"/>
          </p:cNvSpPr>
          <p:nvPr>
            <p:ph idx="1"/>
          </p:nvPr>
        </p:nvSpPr>
        <p:spPr/>
        <p:txBody>
          <a:bodyPr/>
          <a:lstStyle/>
          <a:p>
            <a:r>
              <a:rPr lang="en-CA" dirty="0" smtClean="0"/>
              <a:t>Vector-EDK – 2015-This rootkit works on DXE stage and cannot survive BIOS update. The following Modules were implemented:</a:t>
            </a:r>
          </a:p>
          <a:p>
            <a:r>
              <a:rPr lang="en-CA" dirty="0" smtClean="0"/>
              <a:t>NTFS parser(</a:t>
            </a:r>
            <a:r>
              <a:rPr lang="en-CA" dirty="0" err="1" smtClean="0"/>
              <a:t>NTFS.efi</a:t>
            </a:r>
            <a:r>
              <a:rPr lang="en-CA" dirty="0" smtClean="0"/>
              <a:t>)- DXE driver with full </a:t>
            </a:r>
            <a:r>
              <a:rPr lang="en-CA" smtClean="0"/>
              <a:t>parser for </a:t>
            </a:r>
            <a:r>
              <a:rPr lang="en-CA" dirty="0" smtClean="0"/>
              <a:t>NTFS –read and write operations</a:t>
            </a:r>
          </a:p>
          <a:p>
            <a:r>
              <a:rPr lang="en-CA" dirty="0" smtClean="0"/>
              <a:t>Rootkit (</a:t>
            </a:r>
            <a:r>
              <a:rPr lang="en-CA" dirty="0" err="1" smtClean="0"/>
              <a:t>rkloader.efi</a:t>
            </a:r>
            <a:r>
              <a:rPr lang="en-CA" dirty="0" smtClean="0"/>
              <a:t>) – DXE driver register a callback to intercept EFI_EVENT_GROUP_READY_TO_BOOT event. And loads </a:t>
            </a:r>
            <a:r>
              <a:rPr lang="en-CA" dirty="0" err="1" smtClean="0"/>
              <a:t>fsbg.efi</a:t>
            </a:r>
            <a:endParaRPr lang="en-CA" dirty="0" smtClean="0"/>
          </a:p>
          <a:p>
            <a:r>
              <a:rPr lang="en-CA" dirty="0" err="1" smtClean="0"/>
              <a:t>Bootkit</a:t>
            </a:r>
            <a:r>
              <a:rPr lang="en-CA" dirty="0" smtClean="0"/>
              <a:t>(</a:t>
            </a:r>
            <a:r>
              <a:rPr lang="en-CA" dirty="0" err="1" smtClean="0"/>
              <a:t>fsbg.efi</a:t>
            </a:r>
            <a:r>
              <a:rPr lang="en-CA" dirty="0" smtClean="0"/>
              <a:t>) UEFI application runs before BIOS passes control to OS bootloaders</a:t>
            </a:r>
          </a:p>
          <a:p>
            <a:pPr marL="0" indent="0" algn="r">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37</a:t>
            </a:fld>
            <a:endParaRPr lang="en-US"/>
          </a:p>
        </p:txBody>
      </p:sp>
    </p:spTree>
    <p:extLst>
      <p:ext uri="{BB962C8B-B14F-4D97-AF65-F5344CB8AC3E}">
        <p14:creationId xmlns:p14="http://schemas.microsoft.com/office/powerpoint/2010/main" val="2623637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603"/>
            <a:ext cx="10515600" cy="1325563"/>
          </a:xfrm>
        </p:spPr>
        <p:txBody>
          <a:bodyPr/>
          <a:lstStyle/>
          <a:p>
            <a:r>
              <a:rPr lang="en-CA" dirty="0" smtClean="0"/>
              <a:t>UEFI attack from User Mode</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38</a:t>
            </a:fld>
            <a:endParaRPr lang="en-US"/>
          </a:p>
        </p:txBody>
      </p:sp>
      <p:pic>
        <p:nvPicPr>
          <p:cNvPr id="7" name="Picture 6"/>
          <p:cNvPicPr>
            <a:picLocks noChangeAspect="1"/>
          </p:cNvPicPr>
          <p:nvPr/>
        </p:nvPicPr>
        <p:blipFill>
          <a:blip r:embed="rId2"/>
          <a:stretch>
            <a:fillRect/>
          </a:stretch>
        </p:blipFill>
        <p:spPr>
          <a:xfrm>
            <a:off x="2902800" y="1418166"/>
            <a:ext cx="6267450" cy="4972050"/>
          </a:xfrm>
          <a:prstGeom prst="rect">
            <a:avLst/>
          </a:prstGeom>
        </p:spPr>
      </p:pic>
    </p:spTree>
    <p:extLst>
      <p:ext uri="{BB962C8B-B14F-4D97-AF65-F5344CB8AC3E}">
        <p14:creationId xmlns:p14="http://schemas.microsoft.com/office/powerpoint/2010/main" val="3248313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GRUB2 – bootloader Vulnerability</a:t>
            </a:r>
            <a:endParaRPr lang="en-CA" dirty="0"/>
          </a:p>
        </p:txBody>
      </p:sp>
      <p:sp>
        <p:nvSpPr>
          <p:cNvPr id="3" name="Content Placeholder 2"/>
          <p:cNvSpPr>
            <a:spLocks noGrp="1"/>
          </p:cNvSpPr>
          <p:nvPr>
            <p:ph idx="1"/>
          </p:nvPr>
        </p:nvSpPr>
        <p:spPr/>
        <p:txBody>
          <a:bodyPr/>
          <a:lstStyle/>
          <a:p>
            <a:r>
              <a:rPr lang="en-CA" dirty="0"/>
              <a:t>CVE-2020-10713</a:t>
            </a:r>
          </a:p>
          <a:p>
            <a:r>
              <a:rPr lang="en-CA" dirty="0">
                <a:hlinkClick r:id="rId2"/>
              </a:rPr>
              <a:t>https://</a:t>
            </a:r>
            <a:r>
              <a:rPr lang="en-CA" dirty="0" smtClean="0">
                <a:hlinkClick r:id="rId2"/>
              </a:rPr>
              <a:t>portal.msrc.microsoft.com/en-US/security-guidance/advisory/ADV200011</a:t>
            </a:r>
            <a:endParaRPr lang="en-CA" dirty="0" smtClean="0"/>
          </a:p>
          <a:p>
            <a:r>
              <a:rPr lang="en-CA" dirty="0">
                <a:hlinkClick r:id="rId3"/>
              </a:rPr>
              <a:t>https://</a:t>
            </a:r>
            <a:r>
              <a:rPr lang="en-CA" dirty="0" smtClean="0">
                <a:hlinkClick r:id="rId3"/>
              </a:rPr>
              <a:t>ubuntu.com/security/notices/USN-4432-1</a:t>
            </a:r>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39</a:t>
            </a:fld>
            <a:endParaRPr lang="en-US"/>
          </a:p>
        </p:txBody>
      </p:sp>
    </p:spTree>
    <p:extLst>
      <p:ext uri="{BB962C8B-B14F-4D97-AF65-F5344CB8AC3E}">
        <p14:creationId xmlns:p14="http://schemas.microsoft.com/office/powerpoint/2010/main" val="136233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Bootkit</a:t>
            </a:r>
            <a:endParaRPr lang="en-CA" dirty="0"/>
          </a:p>
        </p:txBody>
      </p:sp>
      <p:sp>
        <p:nvSpPr>
          <p:cNvPr id="3" name="Content Placeholder 2"/>
          <p:cNvSpPr>
            <a:spLocks noGrp="1"/>
          </p:cNvSpPr>
          <p:nvPr>
            <p:ph idx="1"/>
          </p:nvPr>
        </p:nvSpPr>
        <p:spPr/>
        <p:txBody>
          <a:bodyPr/>
          <a:lstStyle/>
          <a:p>
            <a:r>
              <a:rPr lang="en-CA" dirty="0"/>
              <a:t>A </a:t>
            </a:r>
            <a:r>
              <a:rPr lang="en-CA" dirty="0" err="1"/>
              <a:t>bootkit</a:t>
            </a:r>
            <a:r>
              <a:rPr lang="en-CA" dirty="0"/>
              <a:t> is a type of kernel-mode rootkit that infects the master boot record, volume boot record or boot section during computer </a:t>
            </a:r>
            <a:r>
              <a:rPr lang="en-CA" dirty="0" smtClean="0"/>
              <a:t>start-up</a:t>
            </a:r>
            <a:r>
              <a:rPr lang="en-CA" dirty="0"/>
              <a:t>. </a:t>
            </a:r>
            <a:endParaRPr lang="en-CA" dirty="0" smtClean="0"/>
          </a:p>
          <a:p>
            <a:r>
              <a:rPr lang="en-CA" dirty="0" smtClean="0"/>
              <a:t>The </a:t>
            </a:r>
            <a:r>
              <a:rPr lang="en-CA" dirty="0"/>
              <a:t>malware loader persists through the transition to protected mode when the kernel has loaded and is thus able to subvert the kernel. </a:t>
            </a: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4</a:t>
            </a:fld>
            <a:endParaRPr lang="en-US"/>
          </a:p>
        </p:txBody>
      </p:sp>
    </p:spTree>
    <p:extLst>
      <p:ext uri="{BB962C8B-B14F-4D97-AF65-F5344CB8AC3E}">
        <p14:creationId xmlns:p14="http://schemas.microsoft.com/office/powerpoint/2010/main" val="2684816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Mitre </a:t>
            </a:r>
            <a:r>
              <a:rPr lang="en-CA" dirty="0" err="1" smtClean="0"/>
              <a:t>Att@ck</a:t>
            </a:r>
            <a:r>
              <a:rPr lang="en-CA" dirty="0" smtClean="0"/>
              <a:t> Pre-OS BOOT</a:t>
            </a:r>
            <a:endParaRPr lang="en-CA" dirty="0"/>
          </a:p>
        </p:txBody>
      </p:sp>
      <p:sp>
        <p:nvSpPr>
          <p:cNvPr id="3" name="Content Placeholder 2"/>
          <p:cNvSpPr>
            <a:spLocks noGrp="1"/>
          </p:cNvSpPr>
          <p:nvPr>
            <p:ph idx="1"/>
          </p:nvPr>
        </p:nvSpPr>
        <p:spPr/>
        <p:txBody>
          <a:bodyPr/>
          <a:lstStyle/>
          <a:p>
            <a:r>
              <a:rPr lang="en-CA" dirty="0" smtClean="0">
                <a:hlinkClick r:id="rId2"/>
              </a:rPr>
              <a:t>https</a:t>
            </a:r>
            <a:r>
              <a:rPr lang="en-CA" dirty="0">
                <a:hlinkClick r:id="rId2"/>
              </a:rPr>
              <a:t>://attack.mitre.org/techniques/T1542</a:t>
            </a:r>
            <a:r>
              <a:rPr lang="en-CA" dirty="0" smtClean="0">
                <a:hlinkClick r:id="rId2"/>
              </a:rPr>
              <a:t>/</a:t>
            </a:r>
          </a:p>
          <a:p>
            <a:endParaRPr lang="en-CA" dirty="0">
              <a:hlinkClick r:id="rId2"/>
            </a:endParaRPr>
          </a:p>
          <a:p>
            <a:r>
              <a:rPr lang="en-CA" dirty="0" smtClean="0">
                <a:hlinkClick r:id="rId2"/>
              </a:rPr>
              <a:t>https</a:t>
            </a:r>
            <a:r>
              <a:rPr lang="en-CA" dirty="0">
                <a:hlinkClick r:id="rId2"/>
              </a:rPr>
              <a:t>://attack.mitre.org/techniques/T1542/003</a:t>
            </a:r>
            <a:r>
              <a:rPr lang="en-CA" dirty="0" smtClean="0">
                <a:hlinkClick r:id="rId2"/>
              </a:rPr>
              <a:t>/</a:t>
            </a:r>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40</a:t>
            </a:fld>
            <a:endParaRPr lang="en-US"/>
          </a:p>
        </p:txBody>
      </p:sp>
    </p:spTree>
    <p:extLst>
      <p:ext uri="{BB962C8B-B14F-4D97-AF65-F5344CB8AC3E}">
        <p14:creationId xmlns:p14="http://schemas.microsoft.com/office/powerpoint/2010/main" val="870165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References</a:t>
            </a:r>
            <a:endParaRPr lang="en-CA" dirty="0"/>
          </a:p>
        </p:txBody>
      </p:sp>
      <p:sp>
        <p:nvSpPr>
          <p:cNvPr id="3" name="Content Placeholder 2"/>
          <p:cNvSpPr>
            <a:spLocks noGrp="1"/>
          </p:cNvSpPr>
          <p:nvPr>
            <p:ph idx="1"/>
          </p:nvPr>
        </p:nvSpPr>
        <p:spPr/>
        <p:txBody>
          <a:bodyPr>
            <a:normAutofit/>
          </a:bodyPr>
          <a:lstStyle/>
          <a:p>
            <a:r>
              <a:rPr lang="en-CA" dirty="0" smtClean="0"/>
              <a:t>Book: “Rootkits and </a:t>
            </a:r>
            <a:r>
              <a:rPr lang="en-CA" dirty="0" err="1" smtClean="0"/>
              <a:t>Bootkits</a:t>
            </a:r>
            <a:r>
              <a:rPr lang="en-CA" dirty="0" smtClean="0"/>
              <a:t>”, Reversing Modern Malware and Next generation Threads, Alex </a:t>
            </a:r>
            <a:r>
              <a:rPr lang="en-CA" dirty="0" err="1" smtClean="0"/>
              <a:t>Matrosov</a:t>
            </a:r>
            <a:r>
              <a:rPr lang="en-CA" dirty="0" smtClean="0"/>
              <a:t>, Eugene </a:t>
            </a:r>
            <a:r>
              <a:rPr lang="en-CA" dirty="0" err="1" smtClean="0"/>
              <a:t>Radionov</a:t>
            </a:r>
            <a:r>
              <a:rPr lang="en-CA" dirty="0" smtClean="0"/>
              <a:t> and Sergey </a:t>
            </a:r>
            <a:r>
              <a:rPr lang="en-CA" dirty="0" err="1" smtClean="0"/>
              <a:t>Bratus</a:t>
            </a:r>
            <a:r>
              <a:rPr lang="en-CA" dirty="0" smtClean="0"/>
              <a:t>, 2019 , no starch press</a:t>
            </a:r>
          </a:p>
          <a:p>
            <a:r>
              <a:rPr lang="en-CA" dirty="0" smtClean="0"/>
              <a:t>Book: “The Rootkit ARSENAL “, Reverend Bill Blunden, </a:t>
            </a:r>
            <a:r>
              <a:rPr lang="en-CA" dirty="0" err="1" smtClean="0"/>
              <a:t>WordWare</a:t>
            </a:r>
            <a:r>
              <a:rPr lang="en-CA" dirty="0" smtClean="0"/>
              <a:t> Publishing, </a:t>
            </a:r>
            <a:r>
              <a:rPr lang="en-CA" dirty="0" err="1" smtClean="0"/>
              <a:t>Inc</a:t>
            </a:r>
            <a:r>
              <a:rPr lang="en-CA" dirty="0" smtClean="0"/>
              <a:t>, 2009 </a:t>
            </a:r>
          </a:p>
          <a:p>
            <a:r>
              <a:rPr lang="en-CA" dirty="0"/>
              <a:t>Windows 10 - UAC Protection Bypass Via Windows Store (WSReset.exe) and Registry (</a:t>
            </a:r>
            <a:r>
              <a:rPr lang="en-CA" dirty="0" err="1"/>
              <a:t>Metasploit</a:t>
            </a:r>
            <a:r>
              <a:rPr lang="en-CA" dirty="0"/>
              <a:t>)</a:t>
            </a:r>
            <a:r>
              <a:rPr lang="en-CA" sz="3100" dirty="0"/>
              <a:t> </a:t>
            </a:r>
          </a:p>
          <a:p>
            <a:pPr marL="0" indent="0">
              <a:buNone/>
            </a:pPr>
            <a:r>
              <a:rPr lang="en-CA" dirty="0" smtClean="0">
                <a:hlinkClick r:id="rId3"/>
              </a:rPr>
              <a:t> https</a:t>
            </a:r>
            <a:r>
              <a:rPr lang="en-CA" dirty="0">
                <a:hlinkClick r:id="rId3"/>
              </a:rPr>
              <a:t>://www.exploit-db.com/exploits/47378</a:t>
            </a:r>
            <a:endParaRPr lang="en-CA" dirty="0"/>
          </a:p>
          <a:p>
            <a:endParaRPr lang="en-CA" dirty="0" smtClean="0"/>
          </a:p>
          <a:p>
            <a:pPr marL="0"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41</a:t>
            </a:fld>
            <a:endParaRPr lang="en-US"/>
          </a:p>
        </p:txBody>
      </p:sp>
    </p:spTree>
    <p:extLst>
      <p:ext uri="{BB962C8B-B14F-4D97-AF65-F5344CB8AC3E}">
        <p14:creationId xmlns:p14="http://schemas.microsoft.com/office/powerpoint/2010/main" val="35095133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References</a:t>
            </a:r>
            <a:endParaRPr lang="en-CA" dirty="0"/>
          </a:p>
        </p:txBody>
      </p:sp>
      <p:sp>
        <p:nvSpPr>
          <p:cNvPr id="3" name="Content Placeholder 2"/>
          <p:cNvSpPr>
            <a:spLocks noGrp="1"/>
          </p:cNvSpPr>
          <p:nvPr>
            <p:ph idx="1"/>
          </p:nvPr>
        </p:nvSpPr>
        <p:spPr>
          <a:xfrm>
            <a:off x="838200" y="1690688"/>
            <a:ext cx="10515600" cy="4486275"/>
          </a:xfrm>
        </p:spPr>
        <p:txBody>
          <a:bodyPr>
            <a:normAutofit fontScale="85000" lnSpcReduction="20000"/>
          </a:bodyPr>
          <a:lstStyle/>
          <a:p>
            <a:r>
              <a:rPr lang="en-CA" dirty="0" err="1" smtClean="0"/>
              <a:t>Bootkits</a:t>
            </a:r>
            <a:r>
              <a:rPr lang="en-CA" dirty="0" smtClean="0"/>
              <a:t> with BIOS Emulation</a:t>
            </a:r>
          </a:p>
          <a:p>
            <a:r>
              <a:rPr lang="en-CA" dirty="0">
                <a:hlinkClick r:id="rId2"/>
              </a:rPr>
              <a:t>https://</a:t>
            </a:r>
            <a:r>
              <a:rPr lang="en-CA" dirty="0" smtClean="0">
                <a:hlinkClick r:id="rId2"/>
              </a:rPr>
              <a:t>www.youtube.com/watch?v=siMj4bFx5nI</a:t>
            </a:r>
            <a:endParaRPr lang="en-CA" dirty="0" smtClean="0"/>
          </a:p>
          <a:p>
            <a:r>
              <a:rPr lang="en-CA" dirty="0" smtClean="0"/>
              <a:t>UEFI BIOS rootkit </a:t>
            </a:r>
          </a:p>
          <a:p>
            <a:r>
              <a:rPr lang="en-CA" dirty="0">
                <a:hlinkClick r:id="rId3"/>
              </a:rPr>
              <a:t>https://blog.trendmicro.com/trendlabs-security-intelligence/hacking-team-uses-uefi-bios-rootkit-to-keep-rcs-9-agent-in-target-systems</a:t>
            </a:r>
            <a:r>
              <a:rPr lang="en-CA" dirty="0" smtClean="0">
                <a:hlinkClick r:id="rId3"/>
              </a:rPr>
              <a:t>/</a:t>
            </a:r>
            <a:endParaRPr lang="en-CA" dirty="0" smtClean="0"/>
          </a:p>
          <a:p>
            <a:r>
              <a:rPr lang="en-CA" dirty="0" smtClean="0"/>
              <a:t>What makes OS drivers dangerous for BIOS?</a:t>
            </a:r>
          </a:p>
          <a:p>
            <a:r>
              <a:rPr lang="en-CA" dirty="0">
                <a:hlinkClick r:id="rId4"/>
              </a:rPr>
              <a:t>https://medium.com/@</a:t>
            </a:r>
            <a:r>
              <a:rPr lang="en-CA" dirty="0" smtClean="0">
                <a:hlinkClick r:id="rId4"/>
              </a:rPr>
              <a:t>matrosov/dangerous-update-tools-c246f7299459</a:t>
            </a:r>
            <a:endParaRPr lang="en-CA" dirty="0" smtClean="0"/>
          </a:p>
          <a:p>
            <a:r>
              <a:rPr lang="en-CA" dirty="0" smtClean="0"/>
              <a:t>New rootkit steals password and pushes YouTube clicks</a:t>
            </a:r>
          </a:p>
          <a:p>
            <a:pPr marL="0" indent="0">
              <a:buNone/>
            </a:pPr>
            <a:r>
              <a:rPr lang="en-CA" dirty="0"/>
              <a:t>  </a:t>
            </a:r>
            <a:r>
              <a:rPr lang="en-CA" dirty="0">
                <a:hlinkClick r:id="rId5"/>
              </a:rPr>
              <a:t>https://techcrunch.com/2019/04/16/scranos-rootkit-passwords-payments</a:t>
            </a:r>
            <a:r>
              <a:rPr lang="en-CA" dirty="0" smtClean="0">
                <a:hlinkClick r:id="rId5"/>
              </a:rPr>
              <a:t>/</a:t>
            </a:r>
            <a:endParaRPr lang="en-CA" dirty="0" smtClean="0"/>
          </a:p>
          <a:p>
            <a:pPr marL="0"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42</a:t>
            </a:fld>
            <a:endParaRPr lang="en-US"/>
          </a:p>
        </p:txBody>
      </p:sp>
    </p:spTree>
    <p:extLst>
      <p:ext uri="{BB962C8B-B14F-4D97-AF65-F5344CB8AC3E}">
        <p14:creationId xmlns:p14="http://schemas.microsoft.com/office/powerpoint/2010/main" val="3601268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Bootkits</a:t>
            </a:r>
            <a:endParaRPr lang="en-CA" dirty="0"/>
          </a:p>
        </p:txBody>
      </p:sp>
      <p:sp>
        <p:nvSpPr>
          <p:cNvPr id="3" name="Content Placeholder 2"/>
          <p:cNvSpPr>
            <a:spLocks noGrp="1"/>
          </p:cNvSpPr>
          <p:nvPr>
            <p:ph idx="1"/>
          </p:nvPr>
        </p:nvSpPr>
        <p:spPr/>
        <p:txBody>
          <a:bodyPr/>
          <a:lstStyle/>
          <a:p>
            <a:r>
              <a:rPr lang="en-CA" dirty="0" smtClean="0"/>
              <a:t>A type of rootkit that infects the boot process</a:t>
            </a:r>
          </a:p>
          <a:p>
            <a:pPr lvl="1"/>
            <a:r>
              <a:rPr lang="en-CA" dirty="0" smtClean="0"/>
              <a:t>Modifies the MBR to load malicious code before the OS</a:t>
            </a:r>
          </a:p>
          <a:p>
            <a:pPr lvl="2"/>
            <a:r>
              <a:rPr lang="en-CA" dirty="0" smtClean="0"/>
              <a:t>Can disable integrity checks by tampering with the kernel image</a:t>
            </a:r>
          </a:p>
          <a:p>
            <a:pPr lvl="1"/>
            <a:r>
              <a:rPr lang="en-CA" dirty="0" smtClean="0"/>
              <a:t>Remains in memory in unprotected mode</a:t>
            </a:r>
          </a:p>
          <a:p>
            <a:pPr lvl="1"/>
            <a:endParaRPr lang="en-CA" dirty="0"/>
          </a:p>
          <a:p>
            <a:r>
              <a:rPr lang="en-CA" dirty="0" smtClean="0"/>
              <a:t>Very hard to detect/remove</a:t>
            </a:r>
          </a:p>
          <a:p>
            <a:pPr lvl="1"/>
            <a:r>
              <a:rPr lang="en-CA" dirty="0" smtClean="0"/>
              <a:t>Injected code runs before the kernel is fully loaded</a:t>
            </a:r>
          </a:p>
          <a:p>
            <a:pPr lvl="2"/>
            <a:r>
              <a:rPr lang="en-CA" dirty="0" smtClean="0"/>
              <a:t>Outside OS protection</a:t>
            </a:r>
          </a:p>
          <a:p>
            <a:pPr lvl="1"/>
            <a:r>
              <a:rPr lang="en-CA" dirty="0" smtClean="0"/>
              <a:t>Not inside the standard filesystems</a:t>
            </a:r>
          </a:p>
          <a:p>
            <a:pPr lvl="1"/>
            <a:r>
              <a:rPr lang="en-CA" dirty="0" smtClean="0"/>
              <a:t>Removal can damage the MBR</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5</a:t>
            </a:fld>
            <a:endParaRPr lang="en-US"/>
          </a:p>
        </p:txBody>
      </p:sp>
    </p:spTree>
    <p:extLst>
      <p:ext uri="{BB962C8B-B14F-4D97-AF65-F5344CB8AC3E}">
        <p14:creationId xmlns:p14="http://schemas.microsoft.com/office/powerpoint/2010/main" val="202497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Bootkits</a:t>
            </a:r>
            <a:r>
              <a:rPr lang="en-CA" dirty="0" smtClean="0"/>
              <a:t> Evolution</a:t>
            </a:r>
            <a:endParaRPr lang="en-CA" dirty="0"/>
          </a:p>
        </p:txBody>
      </p:sp>
      <p:sp>
        <p:nvSpPr>
          <p:cNvPr id="3" name="Content Placeholder 2"/>
          <p:cNvSpPr>
            <a:spLocks noGrp="1"/>
          </p:cNvSpPr>
          <p:nvPr>
            <p:ph idx="1"/>
          </p:nvPr>
        </p:nvSpPr>
        <p:spPr>
          <a:xfrm>
            <a:off x="838200" y="1690688"/>
            <a:ext cx="10515600" cy="4351338"/>
          </a:xfrm>
        </p:spPr>
        <p:txBody>
          <a:bodyPr>
            <a:normAutofit/>
          </a:bodyPr>
          <a:lstStyle/>
          <a:p>
            <a:r>
              <a:rPr lang="en-CA" dirty="0" smtClean="0"/>
              <a:t>First </a:t>
            </a:r>
            <a:r>
              <a:rPr lang="en-CA" dirty="0" err="1" smtClean="0"/>
              <a:t>bootkit</a:t>
            </a:r>
            <a:r>
              <a:rPr lang="en-CA" dirty="0" smtClean="0"/>
              <a:t> – Creeper – self replicating program discovered around 1971. Reaper was designed to removed Creeper. Boot sector infections (BSI) –hardware specific </a:t>
            </a:r>
          </a:p>
          <a:p>
            <a:r>
              <a:rPr lang="en-CA" dirty="0" smtClean="0"/>
              <a:t>OS evolved – Modern </a:t>
            </a:r>
            <a:r>
              <a:rPr lang="en-CA" dirty="0" err="1" smtClean="0"/>
              <a:t>Bootkits</a:t>
            </a:r>
            <a:r>
              <a:rPr lang="en-CA" dirty="0" smtClean="0"/>
              <a:t> </a:t>
            </a:r>
          </a:p>
          <a:p>
            <a:pPr lvl="1"/>
            <a:r>
              <a:rPr lang="en-CA" dirty="0" err="1" smtClean="0"/>
              <a:t>Mebroot</a:t>
            </a:r>
            <a:r>
              <a:rPr lang="en-CA" dirty="0" smtClean="0"/>
              <a:t> –MBR infection -2007</a:t>
            </a:r>
          </a:p>
          <a:p>
            <a:pPr lvl="1"/>
            <a:r>
              <a:rPr lang="en-CA" dirty="0" err="1" smtClean="0"/>
              <a:t>Olmasco</a:t>
            </a:r>
            <a:r>
              <a:rPr lang="en-CA" dirty="0" smtClean="0"/>
              <a:t> (TDL4) and </a:t>
            </a:r>
            <a:r>
              <a:rPr lang="en-CA" dirty="0" err="1" smtClean="0"/>
              <a:t>Rovnix</a:t>
            </a:r>
            <a:r>
              <a:rPr lang="en-CA" dirty="0" smtClean="0"/>
              <a:t>– 64 bit VBR infection -2011 </a:t>
            </a:r>
          </a:p>
          <a:p>
            <a:pPr lvl="1"/>
            <a:r>
              <a:rPr lang="en-CA" dirty="0" err="1" smtClean="0"/>
              <a:t>Gapz</a:t>
            </a:r>
            <a:r>
              <a:rPr lang="en-CA" dirty="0" smtClean="0"/>
              <a:t> – VBR infection -2012</a:t>
            </a:r>
          </a:p>
          <a:p>
            <a:endParaRPr lang="en-CA" dirty="0" smtClean="0"/>
          </a:p>
          <a:p>
            <a:endParaRPr lang="en-CA" dirty="0" smtClean="0"/>
          </a:p>
          <a:p>
            <a:pPr marL="457200" lvl="1"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6</a:t>
            </a:fld>
            <a:endParaRPr lang="en-US"/>
          </a:p>
        </p:txBody>
      </p:sp>
    </p:spTree>
    <p:extLst>
      <p:ext uri="{BB962C8B-B14F-4D97-AF65-F5344CB8AC3E}">
        <p14:creationId xmlns:p14="http://schemas.microsoft.com/office/powerpoint/2010/main" val="193214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Bootkit</a:t>
            </a:r>
            <a:r>
              <a:rPr lang="en-CA" dirty="0" smtClean="0"/>
              <a:t> Classification</a:t>
            </a:r>
            <a:endParaRPr lang="en-CA" dirty="0"/>
          </a:p>
        </p:txBody>
      </p:sp>
      <p:sp>
        <p:nvSpPr>
          <p:cNvPr id="3" name="Content Placeholder 2"/>
          <p:cNvSpPr>
            <a:spLocks noGrp="1"/>
          </p:cNvSpPr>
          <p:nvPr>
            <p:ph idx="1"/>
          </p:nvPr>
        </p:nvSpPr>
        <p:spPr/>
        <p:txBody>
          <a:bodyPr>
            <a:normAutofit lnSpcReduction="10000"/>
          </a:bodyPr>
          <a:lstStyle/>
          <a:p>
            <a:r>
              <a:rPr lang="en-CA" dirty="0" smtClean="0"/>
              <a:t>According to type of boot sector infected:</a:t>
            </a:r>
          </a:p>
          <a:p>
            <a:pPr lvl="1"/>
            <a:r>
              <a:rPr lang="en-CA" dirty="0" smtClean="0"/>
              <a:t>MBR</a:t>
            </a:r>
          </a:p>
          <a:p>
            <a:pPr lvl="2"/>
            <a:r>
              <a:rPr lang="en-CA" dirty="0" smtClean="0"/>
              <a:t>MBR Code modification</a:t>
            </a:r>
          </a:p>
          <a:p>
            <a:pPr lvl="2"/>
            <a:r>
              <a:rPr lang="en-CA" dirty="0" smtClean="0"/>
              <a:t>Partition Table modification</a:t>
            </a:r>
          </a:p>
          <a:p>
            <a:pPr lvl="1"/>
            <a:r>
              <a:rPr lang="en-CA" dirty="0" smtClean="0"/>
              <a:t>VBR</a:t>
            </a:r>
          </a:p>
          <a:p>
            <a:pPr lvl="2"/>
            <a:r>
              <a:rPr lang="en-CA" dirty="0" smtClean="0"/>
              <a:t>Bootloader Code modification</a:t>
            </a:r>
          </a:p>
          <a:p>
            <a:pPr lvl="2"/>
            <a:r>
              <a:rPr lang="en-CA" dirty="0" smtClean="0"/>
              <a:t>BIOS Parameter Block modification</a:t>
            </a:r>
          </a:p>
          <a:p>
            <a:pPr lvl="2"/>
            <a:endParaRPr lang="en-CA" dirty="0"/>
          </a:p>
          <a:p>
            <a:pPr lvl="1"/>
            <a:r>
              <a:rPr lang="en-CA" dirty="0" smtClean="0"/>
              <a:t>IPL 15 sectors --NTFS</a:t>
            </a:r>
          </a:p>
          <a:p>
            <a:pPr lvl="2"/>
            <a:endParaRPr lang="en-CA" dirty="0"/>
          </a:p>
          <a:p>
            <a:r>
              <a:rPr lang="en-CA" dirty="0" smtClean="0"/>
              <a:t>After loading malicious MBR/VBR, </a:t>
            </a:r>
            <a:r>
              <a:rPr lang="en-CA" dirty="0" err="1" smtClean="0"/>
              <a:t>bootkit</a:t>
            </a:r>
            <a:r>
              <a:rPr lang="en-CA" dirty="0" smtClean="0"/>
              <a:t> can modify the kernel and load additional rootkit modules</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7</a:t>
            </a:fld>
            <a:endParaRPr lang="en-US"/>
          </a:p>
        </p:txBody>
      </p:sp>
    </p:spTree>
    <p:extLst>
      <p:ext uri="{BB962C8B-B14F-4D97-AF65-F5344CB8AC3E}">
        <p14:creationId xmlns:p14="http://schemas.microsoft.com/office/powerpoint/2010/main" val="1254351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Bootkits</a:t>
            </a:r>
            <a:endParaRPr lang="en-CA" dirty="0"/>
          </a:p>
        </p:txBody>
      </p:sp>
      <p:sp>
        <p:nvSpPr>
          <p:cNvPr id="3" name="Content Placeholder 2"/>
          <p:cNvSpPr>
            <a:spLocks noGrp="1"/>
          </p:cNvSpPr>
          <p:nvPr>
            <p:ph idx="1"/>
          </p:nvPr>
        </p:nvSpPr>
        <p:spPr>
          <a:xfrm>
            <a:off x="838200" y="1487694"/>
            <a:ext cx="10515600" cy="4351338"/>
          </a:xfrm>
        </p:spPr>
        <p:txBody>
          <a:bodyPr>
            <a:noAutofit/>
          </a:bodyPr>
          <a:lstStyle/>
          <a:p>
            <a:r>
              <a:rPr lang="en-CA" dirty="0" smtClean="0"/>
              <a:t>Almost any part of the boot process can be attacked by a </a:t>
            </a:r>
            <a:r>
              <a:rPr lang="en-CA" dirty="0" err="1" smtClean="0"/>
              <a:t>bootkit</a:t>
            </a:r>
            <a:r>
              <a:rPr lang="en-CA" dirty="0" smtClean="0"/>
              <a:t>, but the most common attacks are BIOS initialization, MBR, and OS bootloader</a:t>
            </a:r>
          </a:p>
          <a:p>
            <a:r>
              <a:rPr lang="en-CA" dirty="0" smtClean="0">
                <a:solidFill>
                  <a:srgbClr val="FF0000"/>
                </a:solidFill>
              </a:rPr>
              <a:t>BIOS</a:t>
            </a:r>
            <a:r>
              <a:rPr lang="en-CA" dirty="0" smtClean="0"/>
              <a:t>- Provides basic services to communicate with devices. One service used by </a:t>
            </a:r>
            <a:r>
              <a:rPr lang="en-CA" dirty="0" err="1" smtClean="0"/>
              <a:t>bootkits</a:t>
            </a:r>
            <a:r>
              <a:rPr lang="en-CA" dirty="0" smtClean="0"/>
              <a:t> is the </a:t>
            </a:r>
            <a:r>
              <a:rPr lang="en-CA" b="1" dirty="0" smtClean="0">
                <a:solidFill>
                  <a:srgbClr val="FF0000"/>
                </a:solidFill>
              </a:rPr>
              <a:t>disk service </a:t>
            </a:r>
            <a:r>
              <a:rPr lang="en-CA" dirty="0" smtClean="0"/>
              <a:t>which exposes a number of entry points used to perform disk I/O operations. The disk service is accessible via interrupt handler </a:t>
            </a:r>
            <a:r>
              <a:rPr lang="en-CA" b="1" dirty="0" smtClean="0">
                <a:solidFill>
                  <a:srgbClr val="FF0000"/>
                </a:solidFill>
              </a:rPr>
              <a:t>INT 13h</a:t>
            </a:r>
            <a:r>
              <a:rPr lang="en-CA" b="1" dirty="0" smtClean="0"/>
              <a:t>. </a:t>
            </a:r>
            <a:r>
              <a:rPr lang="en-CA" dirty="0" err="1" smtClean="0"/>
              <a:t>Bootkits</a:t>
            </a:r>
            <a:r>
              <a:rPr lang="en-CA" dirty="0" smtClean="0"/>
              <a:t> target disk service by hooking this interrupt to disable or modifying OS and boot components read from hard drive during boot process</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8</a:t>
            </a:fld>
            <a:endParaRPr lang="en-US"/>
          </a:p>
        </p:txBody>
      </p:sp>
    </p:spTree>
    <p:extLst>
      <p:ext uri="{BB962C8B-B14F-4D97-AF65-F5344CB8AC3E}">
        <p14:creationId xmlns:p14="http://schemas.microsoft.com/office/powerpoint/2010/main" val="239302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Case Study: </a:t>
            </a:r>
            <a:r>
              <a:rPr lang="en-CA" dirty="0" err="1" smtClean="0"/>
              <a:t>Rovnix</a:t>
            </a:r>
            <a:r>
              <a:rPr lang="en-CA" dirty="0" smtClean="0"/>
              <a:t> and </a:t>
            </a:r>
            <a:r>
              <a:rPr lang="en-CA" dirty="0" err="1" smtClean="0"/>
              <a:t>Gapz</a:t>
            </a:r>
            <a:endParaRPr lang="en-CA" dirty="0"/>
          </a:p>
        </p:txBody>
      </p:sp>
      <p:sp>
        <p:nvSpPr>
          <p:cNvPr id="3" name="Content Placeholder 2"/>
          <p:cNvSpPr>
            <a:spLocks noGrp="1"/>
          </p:cNvSpPr>
          <p:nvPr>
            <p:ph idx="1"/>
          </p:nvPr>
        </p:nvSpPr>
        <p:spPr/>
        <p:txBody>
          <a:bodyPr/>
          <a:lstStyle/>
          <a:p>
            <a:r>
              <a:rPr lang="en-CA" dirty="0" err="1" smtClean="0"/>
              <a:t>Rovnix</a:t>
            </a:r>
            <a:r>
              <a:rPr lang="en-CA" dirty="0" smtClean="0"/>
              <a:t> modifies the bootloader (Initial Program Loader)</a:t>
            </a:r>
          </a:p>
          <a:p>
            <a:pPr lvl="1"/>
            <a:r>
              <a:rPr lang="en-CA" dirty="0" smtClean="0"/>
              <a:t>Compress NTFS bootstrap to inject malicious code</a:t>
            </a:r>
          </a:p>
          <a:p>
            <a:pPr lvl="1"/>
            <a:r>
              <a:rPr lang="en-CA" dirty="0" smtClean="0"/>
              <a:t>Decompress original bootstrap and returns control</a:t>
            </a:r>
          </a:p>
          <a:p>
            <a:pPr lvl="1"/>
            <a:r>
              <a:rPr lang="en-CA" dirty="0" smtClean="0"/>
              <a:t>Hooks into system code via the debugging registers</a:t>
            </a:r>
          </a:p>
          <a:p>
            <a:pPr lvl="1"/>
            <a:endParaRPr lang="en-CA" dirty="0"/>
          </a:p>
          <a:p>
            <a:r>
              <a:rPr lang="en-CA" dirty="0" err="1" smtClean="0"/>
              <a:t>Gapz</a:t>
            </a:r>
            <a:r>
              <a:rPr lang="en-CA" dirty="0"/>
              <a:t> </a:t>
            </a:r>
            <a:r>
              <a:rPr lang="en-CA" dirty="0" smtClean="0"/>
              <a:t>modifies the VBR via a </a:t>
            </a:r>
            <a:r>
              <a:rPr lang="en-CA" dirty="0" err="1" smtClean="0"/>
              <a:t>HiddenSectors</a:t>
            </a:r>
            <a:r>
              <a:rPr lang="en-CA" dirty="0" smtClean="0"/>
              <a:t> field in the BIOS parameter block on the active NTFS volume</a:t>
            </a:r>
          </a:p>
          <a:p>
            <a:pPr lvl="1"/>
            <a:r>
              <a:rPr lang="en-CA" dirty="0"/>
              <a:t>M</a:t>
            </a:r>
            <a:r>
              <a:rPr lang="en-CA" dirty="0" smtClean="0"/>
              <a:t>odifies the offset in sectors to include the </a:t>
            </a:r>
            <a:r>
              <a:rPr lang="en-CA" dirty="0" err="1" smtClean="0"/>
              <a:t>bootkit</a:t>
            </a:r>
            <a:r>
              <a:rPr lang="en-CA" dirty="0" smtClean="0"/>
              <a:t> code</a:t>
            </a:r>
          </a:p>
          <a:p>
            <a:pPr lvl="1"/>
            <a:r>
              <a:rPr lang="en-CA" dirty="0" smtClean="0"/>
              <a:t>On next boot, executes the </a:t>
            </a:r>
            <a:r>
              <a:rPr lang="en-CA" dirty="0" err="1" smtClean="0"/>
              <a:t>bootkit</a:t>
            </a:r>
            <a:r>
              <a:rPr lang="en-CA" dirty="0" smtClean="0"/>
              <a:t> code instead of IPL</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9</a:t>
            </a:fld>
            <a:endParaRPr lang="en-US"/>
          </a:p>
        </p:txBody>
      </p:sp>
    </p:spTree>
    <p:extLst>
      <p:ext uri="{BB962C8B-B14F-4D97-AF65-F5344CB8AC3E}">
        <p14:creationId xmlns:p14="http://schemas.microsoft.com/office/powerpoint/2010/main" val="3746459023"/>
      </p:ext>
    </p:extLst>
  </p:cSld>
  <p:clrMapOvr>
    <a:masterClrMapping/>
  </p:clrMapOvr>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7584</TotalTime>
  <Words>3158</Words>
  <Application>Microsoft Office PowerPoint</Application>
  <PresentationFormat>Widescreen</PresentationFormat>
  <Paragraphs>325</Paragraphs>
  <Slides>42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Verdana</vt:lpstr>
      <vt:lpstr>Office Theme</vt:lpstr>
      <vt:lpstr>Firmware and Bootkits Exploits</vt:lpstr>
      <vt:lpstr>Firmware Rootkits</vt:lpstr>
      <vt:lpstr>What is Bootkit?</vt:lpstr>
      <vt:lpstr>Bootkit</vt:lpstr>
      <vt:lpstr>Bootkits</vt:lpstr>
      <vt:lpstr>Bootkits Evolution</vt:lpstr>
      <vt:lpstr>Bootkit Classification</vt:lpstr>
      <vt:lpstr>Bootkits</vt:lpstr>
      <vt:lpstr>Case Study: Rovnix and Gapz</vt:lpstr>
      <vt:lpstr>Initial Program Loader (IPL)</vt:lpstr>
      <vt:lpstr>MBR - Data Structure</vt:lpstr>
      <vt:lpstr>Volume Boot Record (VBR)</vt:lpstr>
      <vt:lpstr>Bootkits – MBR, VBR and IPL</vt:lpstr>
      <vt:lpstr>MBR </vt:lpstr>
      <vt:lpstr>MBR code Infection and TDL4</vt:lpstr>
      <vt:lpstr>MBR code Infection and TDL4</vt:lpstr>
      <vt:lpstr>MBR code Infection and TDL4</vt:lpstr>
      <vt:lpstr>TDL4 </vt:lpstr>
      <vt:lpstr>TDL4</vt:lpstr>
      <vt:lpstr>TDL4</vt:lpstr>
      <vt:lpstr>MBR data infection- Partition Table</vt:lpstr>
      <vt:lpstr>VBR/IPL infection</vt:lpstr>
      <vt:lpstr>VBR/IPL infection</vt:lpstr>
      <vt:lpstr>Gapz – VBR infection</vt:lpstr>
      <vt:lpstr>Early launch Anti-Malware (ELAM)</vt:lpstr>
      <vt:lpstr>ELAM</vt:lpstr>
      <vt:lpstr>MBR Ransomware</vt:lpstr>
      <vt:lpstr>Unified Extensible Firmware Interface (UEFI) and Secure Boot</vt:lpstr>
      <vt:lpstr>UEFI</vt:lpstr>
      <vt:lpstr>UEFI</vt:lpstr>
      <vt:lpstr>GPT</vt:lpstr>
      <vt:lpstr>UEFI Vulnerabilities</vt:lpstr>
      <vt:lpstr>UEFI Vulnerabilities</vt:lpstr>
      <vt:lpstr>UEFI Vulnerabilities</vt:lpstr>
      <vt:lpstr>UEFI Vulnerabilities</vt:lpstr>
      <vt:lpstr>UEFI Vulnerabilities based on Impact</vt:lpstr>
      <vt:lpstr>UEFI Rootkits in the wild </vt:lpstr>
      <vt:lpstr>UEFI attack from User Mode</vt:lpstr>
      <vt:lpstr> GRUB2 – bootloader Vulnerability</vt:lpstr>
      <vt:lpstr>Mitre Att@ck Pre-OS BOOT</vt:lpstr>
      <vt:lpstr>References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Patricia Castillo</cp:lastModifiedBy>
  <cp:revision>102</cp:revision>
  <dcterms:created xsi:type="dcterms:W3CDTF">2016-04-05T14:17:30Z</dcterms:created>
  <dcterms:modified xsi:type="dcterms:W3CDTF">2021-04-14T04:36:27Z</dcterms:modified>
</cp:coreProperties>
</file>