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577"/>
  </p:notesMasterIdLst>
  <p:handoutMasterIdLst>
    <p:handoutMasterId r:id="rId578"/>
  </p:handoutMasterIdLst>
  <p:sldIdLst>
    <p:sldId id="258" r:id="rId2"/>
    <p:sldId id="260" r:id="rId3"/>
    <p:sldId id="261" r:id="rId4"/>
    <p:sldId id="262" r:id="rId5"/>
    <p:sldId id="275" r:id="rId6"/>
    <p:sldId id="264" r:id="rId7"/>
    <p:sldId id="265" r:id="rId8"/>
    <p:sldId id="266" r:id="rId9"/>
    <p:sldId id="267" r:id="rId10"/>
    <p:sldId id="270" r:id="rId11"/>
    <p:sldId id="268" r:id="rId12"/>
    <p:sldId id="269" r:id="rId13"/>
    <p:sldId id="271" r:id="rId14"/>
    <p:sldId id="272" r:id="rId15"/>
    <p:sldId id="273" r:id="rId16"/>
    <p:sldId id="274" r:id="rId17"/>
    <p:sldId id="278" r:id="rId18"/>
    <p:sldId id="279" r:id="rId19"/>
    <p:sldId id="280"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77" r:id="rId33"/>
    <p:sldId id="294" r:id="rId34"/>
    <p:sldId id="295" r:id="rId35"/>
    <p:sldId id="296" r:id="rId36"/>
    <p:sldId id="281" r:id="rId37"/>
    <p:sldId id="297" r:id="rId38"/>
    <p:sldId id="298" r:id="rId39"/>
    <p:sldId id="299"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7" r:id="rId103"/>
    <p:sldId id="368" r:id="rId104"/>
    <p:sldId id="369" r:id="rId105"/>
    <p:sldId id="370" r:id="rId106"/>
    <p:sldId id="371" r:id="rId107"/>
    <p:sldId id="372" r:id="rId108"/>
    <p:sldId id="373" r:id="rId109"/>
    <p:sldId id="374" r:id="rId110"/>
    <p:sldId id="375" r:id="rId111"/>
    <p:sldId id="376" r:id="rId112"/>
    <p:sldId id="377" r:id="rId113"/>
    <p:sldId id="378" r:id="rId114"/>
    <p:sldId id="379" r:id="rId115"/>
    <p:sldId id="380" r:id="rId116"/>
    <p:sldId id="381" r:id="rId117"/>
    <p:sldId id="382" r:id="rId118"/>
    <p:sldId id="383" r:id="rId119"/>
    <p:sldId id="384" r:id="rId120"/>
    <p:sldId id="385" r:id="rId121"/>
    <p:sldId id="386" r:id="rId122"/>
    <p:sldId id="387" r:id="rId123"/>
    <p:sldId id="388" r:id="rId124"/>
    <p:sldId id="389" r:id="rId125"/>
    <p:sldId id="390" r:id="rId126"/>
    <p:sldId id="391" r:id="rId127"/>
    <p:sldId id="392" r:id="rId128"/>
    <p:sldId id="393" r:id="rId129"/>
    <p:sldId id="394" r:id="rId130"/>
    <p:sldId id="395" r:id="rId131"/>
    <p:sldId id="396"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27" r:id="rId152"/>
    <p:sldId id="428" r:id="rId153"/>
    <p:sldId id="429" r:id="rId154"/>
    <p:sldId id="430" r:id="rId155"/>
    <p:sldId id="431" r:id="rId156"/>
    <p:sldId id="432" r:id="rId157"/>
    <p:sldId id="433" r:id="rId158"/>
    <p:sldId id="434" r:id="rId159"/>
    <p:sldId id="435" r:id="rId160"/>
    <p:sldId id="436" r:id="rId161"/>
    <p:sldId id="437" r:id="rId162"/>
    <p:sldId id="438" r:id="rId163"/>
    <p:sldId id="439" r:id="rId164"/>
    <p:sldId id="440" r:id="rId165"/>
    <p:sldId id="416" r:id="rId166"/>
    <p:sldId id="417" r:id="rId167"/>
    <p:sldId id="441" r:id="rId168"/>
    <p:sldId id="418" r:id="rId169"/>
    <p:sldId id="419" r:id="rId170"/>
    <p:sldId id="442" r:id="rId171"/>
    <p:sldId id="420" r:id="rId172"/>
    <p:sldId id="443" r:id="rId173"/>
    <p:sldId id="421" r:id="rId174"/>
    <p:sldId id="444" r:id="rId175"/>
    <p:sldId id="423" r:id="rId176"/>
    <p:sldId id="445" r:id="rId177"/>
    <p:sldId id="425" r:id="rId178"/>
    <p:sldId id="426" r:id="rId179"/>
    <p:sldId id="446" r:id="rId180"/>
    <p:sldId id="447" r:id="rId181"/>
    <p:sldId id="448" r:id="rId182"/>
    <p:sldId id="449" r:id="rId183"/>
    <p:sldId id="450" r:id="rId184"/>
    <p:sldId id="451" r:id="rId185"/>
    <p:sldId id="466" r:id="rId186"/>
    <p:sldId id="467" r:id="rId187"/>
    <p:sldId id="468" r:id="rId188"/>
    <p:sldId id="469" r:id="rId189"/>
    <p:sldId id="470" r:id="rId190"/>
    <p:sldId id="471" r:id="rId191"/>
    <p:sldId id="472" r:id="rId192"/>
    <p:sldId id="473" r:id="rId193"/>
    <p:sldId id="474" r:id="rId194"/>
    <p:sldId id="475" r:id="rId195"/>
    <p:sldId id="476" r:id="rId196"/>
    <p:sldId id="477" r:id="rId197"/>
    <p:sldId id="478" r:id="rId198"/>
    <p:sldId id="479" r:id="rId199"/>
    <p:sldId id="480" r:id="rId200"/>
    <p:sldId id="481" r:id="rId201"/>
    <p:sldId id="482" r:id="rId202"/>
    <p:sldId id="48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52" r:id="rId219"/>
    <p:sldId id="453" r:id="rId220"/>
    <p:sldId id="454" r:id="rId221"/>
    <p:sldId id="455" r:id="rId222"/>
    <p:sldId id="456" r:id="rId223"/>
    <p:sldId id="457" r:id="rId224"/>
    <p:sldId id="458" r:id="rId225"/>
    <p:sldId id="499" r:id="rId226"/>
    <p:sldId id="460" r:id="rId227"/>
    <p:sldId id="461" r:id="rId228"/>
    <p:sldId id="500" r:id="rId229"/>
    <p:sldId id="462" r:id="rId230"/>
    <p:sldId id="463" r:id="rId231"/>
    <p:sldId id="464" r:id="rId232"/>
    <p:sldId id="465" r:id="rId233"/>
    <p:sldId id="501" r:id="rId234"/>
    <p:sldId id="502" r:id="rId235"/>
    <p:sldId id="503" r:id="rId236"/>
    <p:sldId id="504" r:id="rId237"/>
    <p:sldId id="505" r:id="rId238"/>
    <p:sldId id="506" r:id="rId239"/>
    <p:sldId id="507" r:id="rId240"/>
    <p:sldId id="508" r:id="rId241"/>
    <p:sldId id="509" r:id="rId242"/>
    <p:sldId id="510" r:id="rId243"/>
    <p:sldId id="511" r:id="rId244"/>
    <p:sldId id="512" r:id="rId245"/>
    <p:sldId id="513" r:id="rId246"/>
    <p:sldId id="514" r:id="rId247"/>
    <p:sldId id="515" r:id="rId248"/>
    <p:sldId id="516" r:id="rId249"/>
    <p:sldId id="517" r:id="rId250"/>
    <p:sldId id="518" r:id="rId251"/>
    <p:sldId id="519" r:id="rId252"/>
    <p:sldId id="520" r:id="rId253"/>
    <p:sldId id="521" r:id="rId254"/>
    <p:sldId id="522" r:id="rId255"/>
    <p:sldId id="523" r:id="rId256"/>
    <p:sldId id="524" r:id="rId257"/>
    <p:sldId id="525" r:id="rId258"/>
    <p:sldId id="526" r:id="rId259"/>
    <p:sldId id="527" r:id="rId260"/>
    <p:sldId id="528" r:id="rId261"/>
    <p:sldId id="529" r:id="rId262"/>
    <p:sldId id="530" r:id="rId263"/>
    <p:sldId id="531" r:id="rId264"/>
    <p:sldId id="532" r:id="rId265"/>
    <p:sldId id="533" r:id="rId266"/>
    <p:sldId id="534" r:id="rId267"/>
    <p:sldId id="535" r:id="rId268"/>
    <p:sldId id="536" r:id="rId269"/>
    <p:sldId id="537" r:id="rId270"/>
    <p:sldId id="538" r:id="rId271"/>
    <p:sldId id="539" r:id="rId272"/>
    <p:sldId id="540" r:id="rId273"/>
    <p:sldId id="541" r:id="rId274"/>
    <p:sldId id="542" r:id="rId275"/>
    <p:sldId id="543" r:id="rId276"/>
    <p:sldId id="544" r:id="rId277"/>
    <p:sldId id="545" r:id="rId278"/>
    <p:sldId id="546" r:id="rId279"/>
    <p:sldId id="547" r:id="rId280"/>
    <p:sldId id="548" r:id="rId281"/>
    <p:sldId id="549" r:id="rId282"/>
    <p:sldId id="550" r:id="rId283"/>
    <p:sldId id="551" r:id="rId284"/>
    <p:sldId id="552" r:id="rId285"/>
    <p:sldId id="553" r:id="rId286"/>
    <p:sldId id="554" r:id="rId287"/>
    <p:sldId id="555" r:id="rId288"/>
    <p:sldId id="556" r:id="rId289"/>
    <p:sldId id="557" r:id="rId290"/>
    <p:sldId id="558" r:id="rId291"/>
    <p:sldId id="560" r:id="rId292"/>
    <p:sldId id="561" r:id="rId293"/>
    <p:sldId id="562" r:id="rId294"/>
    <p:sldId id="563" r:id="rId295"/>
    <p:sldId id="564" r:id="rId296"/>
    <p:sldId id="565" r:id="rId297"/>
    <p:sldId id="566" r:id="rId298"/>
    <p:sldId id="567" r:id="rId299"/>
    <p:sldId id="568" r:id="rId300"/>
    <p:sldId id="569" r:id="rId301"/>
    <p:sldId id="570" r:id="rId302"/>
    <p:sldId id="571" r:id="rId303"/>
    <p:sldId id="572" r:id="rId304"/>
    <p:sldId id="573" r:id="rId305"/>
    <p:sldId id="574" r:id="rId306"/>
    <p:sldId id="575" r:id="rId307"/>
    <p:sldId id="576" r:id="rId308"/>
    <p:sldId id="577" r:id="rId309"/>
    <p:sldId id="578" r:id="rId310"/>
    <p:sldId id="579" r:id="rId311"/>
    <p:sldId id="580" r:id="rId312"/>
    <p:sldId id="581" r:id="rId313"/>
    <p:sldId id="582" r:id="rId314"/>
    <p:sldId id="583" r:id="rId315"/>
    <p:sldId id="584" r:id="rId316"/>
    <p:sldId id="585" r:id="rId317"/>
    <p:sldId id="586" r:id="rId318"/>
    <p:sldId id="587" r:id="rId319"/>
    <p:sldId id="588" r:id="rId320"/>
    <p:sldId id="589" r:id="rId321"/>
    <p:sldId id="590" r:id="rId322"/>
    <p:sldId id="591" r:id="rId323"/>
    <p:sldId id="592" r:id="rId324"/>
    <p:sldId id="593" r:id="rId325"/>
    <p:sldId id="594" r:id="rId326"/>
    <p:sldId id="595" r:id="rId327"/>
    <p:sldId id="596" r:id="rId328"/>
    <p:sldId id="597" r:id="rId329"/>
    <p:sldId id="598" r:id="rId330"/>
    <p:sldId id="599" r:id="rId331"/>
    <p:sldId id="600" r:id="rId332"/>
    <p:sldId id="601" r:id="rId333"/>
    <p:sldId id="602" r:id="rId334"/>
    <p:sldId id="603" r:id="rId335"/>
    <p:sldId id="604" r:id="rId336"/>
    <p:sldId id="605" r:id="rId337"/>
    <p:sldId id="606" r:id="rId338"/>
    <p:sldId id="607" r:id="rId339"/>
    <p:sldId id="559" r:id="rId340"/>
    <p:sldId id="608" r:id="rId341"/>
    <p:sldId id="609" r:id="rId342"/>
    <p:sldId id="610" r:id="rId343"/>
    <p:sldId id="611" r:id="rId344"/>
    <p:sldId id="612" r:id="rId345"/>
    <p:sldId id="613" r:id="rId346"/>
    <p:sldId id="614" r:id="rId347"/>
    <p:sldId id="615" r:id="rId348"/>
    <p:sldId id="616" r:id="rId349"/>
    <p:sldId id="617" r:id="rId350"/>
    <p:sldId id="618" r:id="rId351"/>
    <p:sldId id="619" r:id="rId352"/>
    <p:sldId id="620" r:id="rId353"/>
    <p:sldId id="621" r:id="rId354"/>
    <p:sldId id="622" r:id="rId355"/>
    <p:sldId id="623" r:id="rId356"/>
    <p:sldId id="624" r:id="rId357"/>
    <p:sldId id="625" r:id="rId358"/>
    <p:sldId id="626" r:id="rId359"/>
    <p:sldId id="627" r:id="rId360"/>
    <p:sldId id="628" r:id="rId361"/>
    <p:sldId id="629" r:id="rId362"/>
    <p:sldId id="630" r:id="rId363"/>
    <p:sldId id="631" r:id="rId364"/>
    <p:sldId id="632" r:id="rId365"/>
    <p:sldId id="633" r:id="rId366"/>
    <p:sldId id="634" r:id="rId367"/>
    <p:sldId id="635" r:id="rId368"/>
    <p:sldId id="636" r:id="rId369"/>
    <p:sldId id="637" r:id="rId370"/>
    <p:sldId id="638" r:id="rId371"/>
    <p:sldId id="639" r:id="rId372"/>
    <p:sldId id="640" r:id="rId373"/>
    <p:sldId id="641" r:id="rId374"/>
    <p:sldId id="642" r:id="rId375"/>
    <p:sldId id="643" r:id="rId376"/>
    <p:sldId id="644" r:id="rId377"/>
    <p:sldId id="645" r:id="rId378"/>
    <p:sldId id="646" r:id="rId379"/>
    <p:sldId id="647" r:id="rId380"/>
    <p:sldId id="648" r:id="rId381"/>
    <p:sldId id="649" r:id="rId382"/>
    <p:sldId id="650" r:id="rId383"/>
    <p:sldId id="651" r:id="rId384"/>
    <p:sldId id="652" r:id="rId385"/>
    <p:sldId id="653" r:id="rId386"/>
    <p:sldId id="654" r:id="rId387"/>
    <p:sldId id="655" r:id="rId388"/>
    <p:sldId id="656" r:id="rId389"/>
    <p:sldId id="657" r:id="rId390"/>
    <p:sldId id="658" r:id="rId391"/>
    <p:sldId id="659" r:id="rId392"/>
    <p:sldId id="660" r:id="rId393"/>
    <p:sldId id="661" r:id="rId394"/>
    <p:sldId id="662" r:id="rId395"/>
    <p:sldId id="663" r:id="rId396"/>
    <p:sldId id="664" r:id="rId397"/>
    <p:sldId id="665" r:id="rId398"/>
    <p:sldId id="666" r:id="rId399"/>
    <p:sldId id="667" r:id="rId400"/>
    <p:sldId id="668" r:id="rId401"/>
    <p:sldId id="669" r:id="rId402"/>
    <p:sldId id="670" r:id="rId403"/>
    <p:sldId id="671" r:id="rId404"/>
    <p:sldId id="672" r:id="rId405"/>
    <p:sldId id="673" r:id="rId406"/>
    <p:sldId id="674" r:id="rId407"/>
    <p:sldId id="675" r:id="rId408"/>
    <p:sldId id="676" r:id="rId409"/>
    <p:sldId id="677" r:id="rId410"/>
    <p:sldId id="678" r:id="rId411"/>
    <p:sldId id="679" r:id="rId412"/>
    <p:sldId id="680" r:id="rId413"/>
    <p:sldId id="681" r:id="rId414"/>
    <p:sldId id="682" r:id="rId415"/>
    <p:sldId id="683" r:id="rId416"/>
    <p:sldId id="684" r:id="rId417"/>
    <p:sldId id="685" r:id="rId418"/>
    <p:sldId id="686" r:id="rId419"/>
    <p:sldId id="687" r:id="rId420"/>
    <p:sldId id="688" r:id="rId421"/>
    <p:sldId id="689" r:id="rId422"/>
    <p:sldId id="690" r:id="rId423"/>
    <p:sldId id="691" r:id="rId424"/>
    <p:sldId id="692" r:id="rId425"/>
    <p:sldId id="693" r:id="rId426"/>
    <p:sldId id="694" r:id="rId427"/>
    <p:sldId id="695" r:id="rId428"/>
    <p:sldId id="696" r:id="rId429"/>
    <p:sldId id="697" r:id="rId430"/>
    <p:sldId id="698" r:id="rId431"/>
    <p:sldId id="699" r:id="rId432"/>
    <p:sldId id="700" r:id="rId433"/>
    <p:sldId id="701" r:id="rId434"/>
    <p:sldId id="702" r:id="rId435"/>
    <p:sldId id="703" r:id="rId436"/>
    <p:sldId id="704" r:id="rId437"/>
    <p:sldId id="705" r:id="rId438"/>
    <p:sldId id="706" r:id="rId439"/>
    <p:sldId id="707" r:id="rId440"/>
    <p:sldId id="708" r:id="rId441"/>
    <p:sldId id="709" r:id="rId442"/>
    <p:sldId id="710" r:id="rId443"/>
    <p:sldId id="711" r:id="rId444"/>
    <p:sldId id="712" r:id="rId445"/>
    <p:sldId id="713" r:id="rId446"/>
    <p:sldId id="714" r:id="rId447"/>
    <p:sldId id="715" r:id="rId448"/>
    <p:sldId id="716" r:id="rId449"/>
    <p:sldId id="717" r:id="rId450"/>
    <p:sldId id="718" r:id="rId451"/>
    <p:sldId id="719" r:id="rId452"/>
    <p:sldId id="720" r:id="rId453"/>
    <p:sldId id="721" r:id="rId454"/>
    <p:sldId id="722" r:id="rId455"/>
    <p:sldId id="723" r:id="rId456"/>
    <p:sldId id="724" r:id="rId457"/>
    <p:sldId id="725" r:id="rId458"/>
    <p:sldId id="726" r:id="rId459"/>
    <p:sldId id="727" r:id="rId460"/>
    <p:sldId id="728" r:id="rId461"/>
    <p:sldId id="729" r:id="rId462"/>
    <p:sldId id="730" r:id="rId463"/>
    <p:sldId id="731" r:id="rId464"/>
    <p:sldId id="732" r:id="rId465"/>
    <p:sldId id="733" r:id="rId466"/>
    <p:sldId id="734" r:id="rId467"/>
    <p:sldId id="735" r:id="rId468"/>
    <p:sldId id="736" r:id="rId469"/>
    <p:sldId id="737" r:id="rId470"/>
    <p:sldId id="738" r:id="rId471"/>
    <p:sldId id="739" r:id="rId472"/>
    <p:sldId id="740" r:id="rId473"/>
    <p:sldId id="741" r:id="rId474"/>
    <p:sldId id="742" r:id="rId475"/>
    <p:sldId id="743" r:id="rId476"/>
    <p:sldId id="744" r:id="rId477"/>
    <p:sldId id="745" r:id="rId478"/>
    <p:sldId id="746" r:id="rId479"/>
    <p:sldId id="747" r:id="rId480"/>
    <p:sldId id="748" r:id="rId481"/>
    <p:sldId id="749" r:id="rId482"/>
    <p:sldId id="750" r:id="rId483"/>
    <p:sldId id="751" r:id="rId484"/>
    <p:sldId id="752" r:id="rId485"/>
    <p:sldId id="753" r:id="rId486"/>
    <p:sldId id="754" r:id="rId487"/>
    <p:sldId id="755" r:id="rId488"/>
    <p:sldId id="756" r:id="rId489"/>
    <p:sldId id="757" r:id="rId490"/>
    <p:sldId id="758" r:id="rId491"/>
    <p:sldId id="759" r:id="rId492"/>
    <p:sldId id="760" r:id="rId493"/>
    <p:sldId id="761" r:id="rId494"/>
    <p:sldId id="762" r:id="rId495"/>
    <p:sldId id="763" r:id="rId496"/>
    <p:sldId id="764" r:id="rId497"/>
    <p:sldId id="765" r:id="rId498"/>
    <p:sldId id="766" r:id="rId499"/>
    <p:sldId id="767" r:id="rId500"/>
    <p:sldId id="768" r:id="rId501"/>
    <p:sldId id="769" r:id="rId502"/>
    <p:sldId id="770" r:id="rId503"/>
    <p:sldId id="771" r:id="rId504"/>
    <p:sldId id="772" r:id="rId505"/>
    <p:sldId id="773" r:id="rId506"/>
    <p:sldId id="774" r:id="rId507"/>
    <p:sldId id="775" r:id="rId508"/>
    <p:sldId id="776" r:id="rId509"/>
    <p:sldId id="777" r:id="rId510"/>
    <p:sldId id="778" r:id="rId511"/>
    <p:sldId id="779" r:id="rId512"/>
    <p:sldId id="780" r:id="rId513"/>
    <p:sldId id="781" r:id="rId514"/>
    <p:sldId id="782" r:id="rId515"/>
    <p:sldId id="783" r:id="rId516"/>
    <p:sldId id="784" r:id="rId517"/>
    <p:sldId id="785" r:id="rId518"/>
    <p:sldId id="786" r:id="rId519"/>
    <p:sldId id="787" r:id="rId520"/>
    <p:sldId id="788" r:id="rId521"/>
    <p:sldId id="789" r:id="rId522"/>
    <p:sldId id="790" r:id="rId523"/>
    <p:sldId id="791" r:id="rId524"/>
    <p:sldId id="792" r:id="rId525"/>
    <p:sldId id="793" r:id="rId526"/>
    <p:sldId id="794" r:id="rId527"/>
    <p:sldId id="795" r:id="rId528"/>
    <p:sldId id="796" r:id="rId529"/>
    <p:sldId id="797" r:id="rId530"/>
    <p:sldId id="798" r:id="rId531"/>
    <p:sldId id="799" r:id="rId532"/>
    <p:sldId id="800" r:id="rId533"/>
    <p:sldId id="801" r:id="rId534"/>
    <p:sldId id="802" r:id="rId535"/>
    <p:sldId id="803" r:id="rId536"/>
    <p:sldId id="804" r:id="rId537"/>
    <p:sldId id="805" r:id="rId538"/>
    <p:sldId id="806" r:id="rId539"/>
    <p:sldId id="807" r:id="rId540"/>
    <p:sldId id="808" r:id="rId541"/>
    <p:sldId id="809" r:id="rId542"/>
    <p:sldId id="810" r:id="rId543"/>
    <p:sldId id="811" r:id="rId544"/>
    <p:sldId id="812" r:id="rId545"/>
    <p:sldId id="813" r:id="rId546"/>
    <p:sldId id="814" r:id="rId547"/>
    <p:sldId id="815" r:id="rId548"/>
    <p:sldId id="816" r:id="rId549"/>
    <p:sldId id="817" r:id="rId550"/>
    <p:sldId id="818" r:id="rId551"/>
    <p:sldId id="819" r:id="rId552"/>
    <p:sldId id="820" r:id="rId553"/>
    <p:sldId id="821" r:id="rId554"/>
    <p:sldId id="822" r:id="rId555"/>
    <p:sldId id="823" r:id="rId556"/>
    <p:sldId id="824" r:id="rId557"/>
    <p:sldId id="825" r:id="rId558"/>
    <p:sldId id="826" r:id="rId559"/>
    <p:sldId id="827" r:id="rId560"/>
    <p:sldId id="828" r:id="rId561"/>
    <p:sldId id="829" r:id="rId562"/>
    <p:sldId id="830" r:id="rId563"/>
    <p:sldId id="831" r:id="rId564"/>
    <p:sldId id="832" r:id="rId565"/>
    <p:sldId id="833" r:id="rId566"/>
    <p:sldId id="834" r:id="rId567"/>
    <p:sldId id="835" r:id="rId568"/>
    <p:sldId id="836" r:id="rId569"/>
    <p:sldId id="837" r:id="rId570"/>
    <p:sldId id="838" r:id="rId571"/>
    <p:sldId id="839" r:id="rId572"/>
    <p:sldId id="840" r:id="rId573"/>
    <p:sldId id="841" r:id="rId574"/>
    <p:sldId id="842" r:id="rId575"/>
    <p:sldId id="843" r:id="rId5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Symanczyk" initials="MS" lastIdx="1" clrIdx="0">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86" autoAdjust="0"/>
    <p:restoredTop sz="66262" autoAdjust="0"/>
  </p:normalViewPr>
  <p:slideViewPr>
    <p:cSldViewPr snapToGrid="0" snapToObjects="1" showGuides="1">
      <p:cViewPr varScale="1">
        <p:scale>
          <a:sx n="56" d="100"/>
          <a:sy n="56" d="100"/>
        </p:scale>
        <p:origin x="1236" y="66"/>
      </p:cViewPr>
      <p:guideLst>
        <p:guide orient="horz" pos="2160"/>
        <p:guide pos="384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555" Type="http://schemas.openxmlformats.org/officeDocument/2006/relationships/slide" Target="slides/slide554.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566" Type="http://schemas.openxmlformats.org/officeDocument/2006/relationships/slide" Target="slides/slide565.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577" Type="http://schemas.openxmlformats.org/officeDocument/2006/relationships/notesMaster" Target="notesMasters/notesMaster1.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commentAuthors" Target="commentAuthors.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viewProps" Target="viewProps.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tableStyles" Target="tableStyles.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handoutMaster" Target="handoutMasters/handoutMaster1.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presProps" Target="presProps.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theme" Target="theme/theme1.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172" Type="http://schemas.openxmlformats.org/officeDocument/2006/relationships/slide" Target="slides/slide171.xml"/><Relationship Id="rId477" Type="http://schemas.openxmlformats.org/officeDocument/2006/relationships/slide" Target="slides/slide476.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3C70BB-79DB-0642-AFA2-A2275101E337}" type="datetimeFigureOut">
              <a:rPr lang="en-US" smtClean="0"/>
              <a:t>8/18/2022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F1AB4B-8EF1-0641-802C-7BFF53C4CFEF}" type="slidenum">
              <a:rPr lang="en-US" smtClean="0"/>
              <a:t>‹#›</a:t>
            </a:fld>
            <a:endParaRPr lang="en-US"/>
          </a:p>
        </p:txBody>
      </p:sp>
    </p:spTree>
    <p:extLst>
      <p:ext uri="{BB962C8B-B14F-4D97-AF65-F5344CB8AC3E}">
        <p14:creationId xmlns:p14="http://schemas.microsoft.com/office/powerpoint/2010/main" val="926849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38248-C7CB-4C61-A957-27DFF6E69D0F}" type="datetimeFigureOut">
              <a:rPr lang="en-US" smtClean="0"/>
              <a:t>8/18/2022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D67D1-2607-4FCB-8D1C-B307A288CE76}" type="slidenum">
              <a:rPr lang="en-US" smtClean="0"/>
              <a:t>‹#›</a:t>
            </a:fld>
            <a:endParaRPr lang="en-US"/>
          </a:p>
        </p:txBody>
      </p:sp>
    </p:spTree>
    <p:extLst>
      <p:ext uri="{BB962C8B-B14F-4D97-AF65-F5344CB8AC3E}">
        <p14:creationId xmlns:p14="http://schemas.microsoft.com/office/powerpoint/2010/main" val="4436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4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47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48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49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50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50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50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51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52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5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5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54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54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54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55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55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56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5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10</a:t>
            </a:fld>
            <a:endParaRPr lang="en-US"/>
          </a:p>
        </p:txBody>
      </p:sp>
    </p:spTree>
    <p:extLst>
      <p:ext uri="{BB962C8B-B14F-4D97-AF65-F5344CB8AC3E}">
        <p14:creationId xmlns:p14="http://schemas.microsoft.com/office/powerpoint/2010/main" val="18100800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07968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157485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8D67D1-2607-4FCB-8D1C-B307A288CE76}" type="slidenum">
              <a:rPr lang="en-US" smtClean="0"/>
              <a:t>339</a:t>
            </a:fld>
            <a:endParaRPr lang="en-US"/>
          </a:p>
        </p:txBody>
      </p:sp>
    </p:spTree>
    <p:extLst>
      <p:ext uri="{BB962C8B-B14F-4D97-AF65-F5344CB8AC3E}">
        <p14:creationId xmlns:p14="http://schemas.microsoft.com/office/powerpoint/2010/main" val="1697016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908432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969767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180068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2842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r>
              <a:rPr lang="en-US" dirty="0"/>
              <a:t>Report to CEO – direct, unfiltered message to top level improves information communication accuracy and demonstrates importance of security program</a:t>
            </a:r>
          </a:p>
          <a:p>
            <a:pPr fontAlgn="ctr"/>
            <a:r>
              <a:rPr lang="en-US" dirty="0"/>
              <a:t>Report to IT CIO - audience understands technical issues and more open to improving security measures</a:t>
            </a:r>
          </a:p>
          <a:p>
            <a:pPr fontAlgn="ctr"/>
            <a:r>
              <a:rPr lang="en-US" dirty="0"/>
              <a:t>Report to admin department - focus on security of all forms (paper, oral and electronic)</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11</a:t>
            </a:fld>
            <a:endParaRPr lang="en-US"/>
          </a:p>
        </p:txBody>
      </p:sp>
    </p:spTree>
    <p:extLst>
      <p:ext uri="{BB962C8B-B14F-4D97-AF65-F5344CB8AC3E}">
        <p14:creationId xmlns:p14="http://schemas.microsoft.com/office/powerpoint/2010/main" val="166352709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327763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650490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952205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148248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8D67D1-2607-4FCB-8D1C-B307A288CE76}" type="slidenum">
              <a:rPr lang="en-US" smtClean="0"/>
              <a:t>433</a:t>
            </a:fld>
            <a:endParaRPr lang="en-US"/>
          </a:p>
        </p:txBody>
      </p:sp>
    </p:spTree>
    <p:extLst>
      <p:ext uri="{BB962C8B-B14F-4D97-AF65-F5344CB8AC3E}">
        <p14:creationId xmlns:p14="http://schemas.microsoft.com/office/powerpoint/2010/main" val="384341192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969767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180068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284297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3277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r>
              <a:rPr lang="en-US" dirty="0"/>
              <a:t>Report to Insurance and Risk Management CRO - banks, stock brokerages, research companies benefit from this model</a:t>
            </a:r>
          </a:p>
          <a:p>
            <a:pPr fontAlgn="ctr"/>
            <a:r>
              <a:rPr lang="en-US" dirty="0"/>
              <a:t>Report to Internal Audit - conflict of interest as internal audit is often responsible for implementation of security control structure</a:t>
            </a:r>
          </a:p>
          <a:p>
            <a:pPr fontAlgn="ctr"/>
            <a:r>
              <a:rPr lang="en-US" dirty="0"/>
              <a:t>Report to Legal - focus on regulations, laws, ethical standards, due diligence, and the establishment of policies and procedures</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12</a:t>
            </a:fld>
            <a:endParaRPr lang="en-US"/>
          </a:p>
        </p:txBody>
      </p:sp>
    </p:spTree>
    <p:extLst>
      <p:ext uri="{BB962C8B-B14F-4D97-AF65-F5344CB8AC3E}">
        <p14:creationId xmlns:p14="http://schemas.microsoft.com/office/powerpoint/2010/main" val="9787903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650490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952205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148248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502</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503</a:t>
            </a:fld>
            <a:endParaRPr lang="en-US"/>
          </a:p>
        </p:txBody>
      </p:sp>
    </p:spTree>
    <p:extLst>
      <p:ext uri="{BB962C8B-B14F-4D97-AF65-F5344CB8AC3E}">
        <p14:creationId xmlns:p14="http://schemas.microsoft.com/office/powerpoint/2010/main" val="132908432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508</a:t>
            </a:fld>
            <a:endParaRPr lang="en-US"/>
          </a:p>
        </p:txBody>
      </p:sp>
    </p:spTree>
    <p:extLst>
      <p:ext uri="{BB962C8B-B14F-4D97-AF65-F5344CB8AC3E}">
        <p14:creationId xmlns:p14="http://schemas.microsoft.com/office/powerpoint/2010/main" val="319969767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514</a:t>
            </a:fld>
            <a:endParaRPr lang="en-US"/>
          </a:p>
        </p:txBody>
      </p:sp>
    </p:spTree>
    <p:extLst>
      <p:ext uri="{BB962C8B-B14F-4D97-AF65-F5344CB8AC3E}">
        <p14:creationId xmlns:p14="http://schemas.microsoft.com/office/powerpoint/2010/main" val="130180068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522</a:t>
            </a:fld>
            <a:endParaRPr lang="en-US"/>
          </a:p>
        </p:txBody>
      </p:sp>
    </p:spTree>
    <p:extLst>
      <p:ext uri="{BB962C8B-B14F-4D97-AF65-F5344CB8AC3E}">
        <p14:creationId xmlns:p14="http://schemas.microsoft.com/office/powerpoint/2010/main" val="44284297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529</a:t>
            </a:fld>
            <a:endParaRPr lang="en-US"/>
          </a:p>
        </p:txBody>
      </p:sp>
    </p:spTree>
    <p:extLst>
      <p:ext uri="{BB962C8B-B14F-4D97-AF65-F5344CB8AC3E}">
        <p14:creationId xmlns:p14="http://schemas.microsoft.com/office/powerpoint/2010/main" val="206735580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533</a:t>
            </a:fld>
            <a:endParaRPr lang="en-US"/>
          </a:p>
        </p:txBody>
      </p:sp>
    </p:spTree>
    <p:extLst>
      <p:ext uri="{BB962C8B-B14F-4D97-AF65-F5344CB8AC3E}">
        <p14:creationId xmlns:p14="http://schemas.microsoft.com/office/powerpoint/2010/main" val="3223277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13</a:t>
            </a:fld>
            <a:endParaRPr lang="en-US"/>
          </a:p>
        </p:txBody>
      </p:sp>
    </p:spTree>
    <p:extLst>
      <p:ext uri="{BB962C8B-B14F-4D97-AF65-F5344CB8AC3E}">
        <p14:creationId xmlns:p14="http://schemas.microsoft.com/office/powerpoint/2010/main" val="70334430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537</a:t>
            </a:fld>
            <a:endParaRPr lang="en-US"/>
          </a:p>
        </p:txBody>
      </p:sp>
    </p:spTree>
    <p:extLst>
      <p:ext uri="{BB962C8B-B14F-4D97-AF65-F5344CB8AC3E}">
        <p14:creationId xmlns:p14="http://schemas.microsoft.com/office/powerpoint/2010/main" val="268650490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541</a:t>
            </a:fld>
            <a:endParaRPr lang="en-US"/>
          </a:p>
        </p:txBody>
      </p:sp>
    </p:spTree>
    <p:extLst>
      <p:ext uri="{BB962C8B-B14F-4D97-AF65-F5344CB8AC3E}">
        <p14:creationId xmlns:p14="http://schemas.microsoft.com/office/powerpoint/2010/main" val="177952205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546</a:t>
            </a:fld>
            <a:endParaRPr lang="en-US"/>
          </a:p>
        </p:txBody>
      </p:sp>
    </p:spTree>
    <p:extLst>
      <p:ext uri="{BB962C8B-B14F-4D97-AF65-F5344CB8AC3E}">
        <p14:creationId xmlns:p14="http://schemas.microsoft.com/office/powerpoint/2010/main" val="341148248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549</a:t>
            </a:fld>
            <a:endParaRPr lang="en-US"/>
          </a:p>
        </p:txBody>
      </p:sp>
    </p:spTree>
    <p:extLst>
      <p:ext uri="{BB962C8B-B14F-4D97-AF65-F5344CB8AC3E}">
        <p14:creationId xmlns:p14="http://schemas.microsoft.com/office/powerpoint/2010/main" val="171934385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552</a:t>
            </a:fld>
            <a:endParaRPr lang="en-US"/>
          </a:p>
        </p:txBody>
      </p:sp>
    </p:spTree>
    <p:extLst>
      <p:ext uri="{BB962C8B-B14F-4D97-AF65-F5344CB8AC3E}">
        <p14:creationId xmlns:p14="http://schemas.microsoft.com/office/powerpoint/2010/main" val="277053800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559</a:t>
            </a:fld>
            <a:endParaRPr lang="en-US"/>
          </a:p>
        </p:txBody>
      </p:sp>
    </p:spTree>
    <p:extLst>
      <p:ext uri="{BB962C8B-B14F-4D97-AF65-F5344CB8AC3E}">
        <p14:creationId xmlns:p14="http://schemas.microsoft.com/office/powerpoint/2010/main" val="276494050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566</a:t>
            </a:fld>
            <a:endParaRPr lang="en-US"/>
          </a:p>
        </p:txBody>
      </p:sp>
    </p:spTree>
    <p:extLst>
      <p:ext uri="{BB962C8B-B14F-4D97-AF65-F5344CB8AC3E}">
        <p14:creationId xmlns:p14="http://schemas.microsoft.com/office/powerpoint/2010/main" val="387879301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571</a:t>
            </a:fld>
            <a:endParaRPr lang="en-US"/>
          </a:p>
        </p:txBody>
      </p:sp>
    </p:spTree>
    <p:extLst>
      <p:ext uri="{BB962C8B-B14F-4D97-AF65-F5344CB8AC3E}">
        <p14:creationId xmlns:p14="http://schemas.microsoft.com/office/powerpoint/2010/main" val="1776262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Control Framework examples:</a:t>
            </a:r>
          </a:p>
          <a:p>
            <a:pPr rtl="0" fontAlgn="ctr"/>
            <a:r>
              <a:rPr lang="en-US" sz="1200" kern="1200" dirty="0">
                <a:solidFill>
                  <a:schemeClr val="tx1"/>
                </a:solidFill>
                <a:effectLst/>
                <a:latin typeface="+mn-lt"/>
                <a:ea typeface="+mn-ea"/>
                <a:cs typeface="+mn-cs"/>
              </a:rPr>
              <a:t>US NIST SP 800-53r4</a:t>
            </a:r>
          </a:p>
          <a:p>
            <a:pPr rtl="0" fontAlgn="ctr"/>
            <a:r>
              <a:rPr lang="en-US" sz="1200" kern="1200" dirty="0">
                <a:solidFill>
                  <a:schemeClr val="tx1"/>
                </a:solidFill>
                <a:effectLst/>
                <a:latin typeface="+mn-lt"/>
                <a:ea typeface="+mn-ea"/>
                <a:cs typeface="+mn-cs"/>
              </a:rPr>
              <a:t>ISO 27001:2013</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14</a:t>
            </a:fld>
            <a:endParaRPr lang="en-US"/>
          </a:p>
        </p:txBody>
      </p:sp>
    </p:spTree>
    <p:extLst>
      <p:ext uri="{BB962C8B-B14F-4D97-AF65-F5344CB8AC3E}">
        <p14:creationId xmlns:p14="http://schemas.microsoft.com/office/powerpoint/2010/main" val="929835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15</a:t>
            </a:fld>
            <a:endParaRPr lang="en-US"/>
          </a:p>
        </p:txBody>
      </p:sp>
    </p:spTree>
    <p:extLst>
      <p:ext uri="{BB962C8B-B14F-4D97-AF65-F5344CB8AC3E}">
        <p14:creationId xmlns:p14="http://schemas.microsoft.com/office/powerpoint/2010/main" val="2272864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16</a:t>
            </a:fld>
            <a:endParaRPr lang="en-US"/>
          </a:p>
        </p:txBody>
      </p:sp>
    </p:spTree>
    <p:extLst>
      <p:ext uri="{BB962C8B-B14F-4D97-AF65-F5344CB8AC3E}">
        <p14:creationId xmlns:p14="http://schemas.microsoft.com/office/powerpoint/2010/main" val="4111559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r>
              <a:rPr lang="en-US" dirty="0"/>
              <a:t>Governance - ensures business focuses on core activities, decision authority, accountability, responsibility and performance evaluation</a:t>
            </a:r>
          </a:p>
          <a:p>
            <a:pPr fontAlgn="ctr"/>
            <a:r>
              <a:rPr lang="en-US" dirty="0"/>
              <a:t>Risk Management - systematic process to identify, analyze, evaluate, remediate and monitor risk and risk transfer (3rd party provider), risk avoidance (just don't do it), or risk assumption (assume the potential consequence) </a:t>
            </a:r>
          </a:p>
          <a:p>
            <a:pPr fontAlgn="ctr"/>
            <a:r>
              <a:rPr lang="en-US" dirty="0"/>
              <a:t>Compliance - ensure compliance with rules and policy, and provision of tools to verify compliance (compliance monitoring tools)</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17</a:t>
            </a:fld>
            <a:endParaRPr lang="en-US"/>
          </a:p>
        </p:txBody>
      </p:sp>
    </p:spTree>
    <p:extLst>
      <p:ext uri="{BB962C8B-B14F-4D97-AF65-F5344CB8AC3E}">
        <p14:creationId xmlns:p14="http://schemas.microsoft.com/office/powerpoint/2010/main" val="2569070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Privacy Requirements Compliance</a:t>
            </a:r>
          </a:p>
          <a:p>
            <a:pPr rtl="0" fontAlgn="ctr"/>
            <a:r>
              <a:rPr lang="en-US" sz="1200" kern="1200" dirty="0">
                <a:solidFill>
                  <a:schemeClr val="tx1"/>
                </a:solidFill>
                <a:effectLst/>
                <a:latin typeface="+mn-lt"/>
                <a:ea typeface="+mn-ea"/>
                <a:cs typeface="+mn-cs"/>
              </a:rPr>
              <a:t>Privacy is often considered basic human rights</a:t>
            </a:r>
          </a:p>
          <a:p>
            <a:pPr rtl="0" fontAlgn="ctr"/>
            <a:r>
              <a:rPr lang="en-US" sz="1200" kern="1200" dirty="0">
                <a:solidFill>
                  <a:schemeClr val="tx1"/>
                </a:solidFill>
                <a:effectLst/>
                <a:latin typeface="+mn-lt"/>
                <a:ea typeface="+mn-ea"/>
                <a:cs typeface="+mn-cs"/>
              </a:rPr>
              <a:t>Canada PIPEDA (Personal </a:t>
            </a:r>
            <a:r>
              <a:rPr lang="en-US" sz="1200" kern="1200">
                <a:solidFill>
                  <a:schemeClr val="tx1"/>
                </a:solidFill>
                <a:effectLst/>
                <a:latin typeface="+mn-lt"/>
                <a:ea typeface="+mn-ea"/>
                <a:cs typeface="+mn-cs"/>
              </a:rPr>
              <a:t>Information Protection and </a:t>
            </a:r>
            <a:r>
              <a:rPr lang="en-US" sz="1200" kern="1200" dirty="0">
                <a:solidFill>
                  <a:schemeClr val="tx1"/>
                </a:solidFill>
                <a:effectLst/>
                <a:latin typeface="+mn-lt"/>
                <a:ea typeface="+mn-ea"/>
                <a:cs typeface="+mn-cs"/>
              </a:rPr>
              <a:t>Electronic Document Act)</a:t>
            </a:r>
          </a:p>
          <a:p>
            <a:pPr rtl="0" fontAlgn="ctr"/>
            <a:r>
              <a:rPr lang="en-US" sz="1200" kern="1200" dirty="0">
                <a:solidFill>
                  <a:schemeClr val="tx1"/>
                </a:solidFill>
                <a:effectLst/>
                <a:latin typeface="+mn-lt"/>
                <a:ea typeface="+mn-ea"/>
                <a:cs typeface="+mn-cs"/>
              </a:rPr>
              <a:t>US HIPAA for health-related PII and GLBA for credit related PII</a:t>
            </a:r>
          </a:p>
          <a:p>
            <a:pPr rtl="0" fontAlgn="ctr"/>
            <a:r>
              <a:rPr lang="en-US" sz="1200" kern="1200" dirty="0">
                <a:solidFill>
                  <a:schemeClr val="tx1"/>
                </a:solidFill>
                <a:effectLst/>
                <a:latin typeface="+mn-lt"/>
                <a:ea typeface="+mn-ea"/>
                <a:cs typeface="+mn-cs"/>
              </a:rPr>
              <a:t>PCI DSS Data Security Standard for payment card industry</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18</a:t>
            </a:fld>
            <a:endParaRPr lang="en-US"/>
          </a:p>
        </p:txBody>
      </p:sp>
    </p:spTree>
    <p:extLst>
      <p:ext uri="{BB962C8B-B14F-4D97-AF65-F5344CB8AC3E}">
        <p14:creationId xmlns:p14="http://schemas.microsoft.com/office/powerpoint/2010/main" val="2825990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Computer Crimes is considered when events resulted in:</a:t>
            </a:r>
          </a:p>
          <a:p>
            <a:pPr rtl="0" fontAlgn="ctr"/>
            <a:r>
              <a:rPr lang="en-US" sz="1200" kern="1200" dirty="0">
                <a:solidFill>
                  <a:schemeClr val="tx1"/>
                </a:solidFill>
                <a:effectLst/>
                <a:latin typeface="+mn-lt"/>
                <a:ea typeface="+mn-ea"/>
                <a:cs typeface="+mn-cs"/>
              </a:rPr>
              <a:t>Lost of IP and sensitive data</a:t>
            </a:r>
          </a:p>
          <a:p>
            <a:pPr rtl="0" fontAlgn="ctr"/>
            <a:r>
              <a:rPr lang="en-US" sz="1200" kern="1200" dirty="0">
                <a:solidFill>
                  <a:schemeClr val="tx1"/>
                </a:solidFill>
                <a:effectLst/>
                <a:latin typeface="+mn-lt"/>
                <a:ea typeface="+mn-ea"/>
                <a:cs typeface="+mn-cs"/>
              </a:rPr>
              <a:t>Opportunity costs (DDoS on retail website)</a:t>
            </a:r>
          </a:p>
          <a:p>
            <a:pPr rtl="0" fontAlgn="ctr"/>
            <a:r>
              <a:rPr lang="en-US" sz="1200" kern="1200" dirty="0">
                <a:solidFill>
                  <a:schemeClr val="tx1"/>
                </a:solidFill>
                <a:effectLst/>
                <a:latin typeface="+mn-lt"/>
                <a:ea typeface="+mn-ea"/>
                <a:cs typeface="+mn-cs"/>
              </a:rPr>
              <a:t>Branding and reputation damage (website defacing)</a:t>
            </a:r>
          </a:p>
          <a:p>
            <a:pPr rtl="0" fontAlgn="ctr"/>
            <a:r>
              <a:rPr lang="en-US" sz="1200" kern="1200" dirty="0">
                <a:solidFill>
                  <a:schemeClr val="tx1"/>
                </a:solidFill>
                <a:effectLst/>
                <a:latin typeface="+mn-lt"/>
                <a:ea typeface="+mn-ea"/>
                <a:cs typeface="+mn-cs"/>
              </a:rPr>
              <a:t>Penalties and compensatory payments to interrupted customers (SLA breach)</a:t>
            </a:r>
          </a:p>
          <a:p>
            <a:pPr rtl="0" fontAlgn="ctr"/>
            <a:r>
              <a:rPr lang="en-US" sz="1200" kern="1200" dirty="0">
                <a:solidFill>
                  <a:schemeClr val="tx1"/>
                </a:solidFill>
                <a:effectLst/>
                <a:latin typeface="+mn-lt"/>
                <a:ea typeface="+mn-ea"/>
                <a:cs typeface="+mn-cs"/>
              </a:rPr>
              <a:t>Counter-measure and insurance cost</a:t>
            </a:r>
          </a:p>
          <a:p>
            <a:pPr rtl="0" fontAlgn="ctr"/>
            <a:r>
              <a:rPr lang="en-US" sz="1200" kern="1200" dirty="0">
                <a:solidFill>
                  <a:schemeClr val="tx1"/>
                </a:solidFill>
                <a:effectLst/>
                <a:latin typeface="+mn-lt"/>
                <a:ea typeface="+mn-ea"/>
                <a:cs typeface="+mn-cs"/>
              </a:rPr>
              <a:t>Mitigation and recovery costs after cyber attacks (data restore after </a:t>
            </a:r>
            <a:r>
              <a:rPr lang="en-US" sz="1200" kern="1200" dirty="0" err="1">
                <a:solidFill>
                  <a:schemeClr val="tx1"/>
                </a:solidFill>
                <a:effectLst/>
                <a:latin typeface="+mn-lt"/>
                <a:ea typeface="+mn-ea"/>
                <a:cs typeface="+mn-cs"/>
              </a:rPr>
              <a:t>ransome</a:t>
            </a:r>
            <a:r>
              <a:rPr lang="en-US" sz="1200" kern="1200" dirty="0">
                <a:solidFill>
                  <a:schemeClr val="tx1"/>
                </a:solidFill>
                <a:effectLst/>
                <a:latin typeface="+mn-lt"/>
                <a:ea typeface="+mn-ea"/>
                <a:cs typeface="+mn-cs"/>
              </a:rPr>
              <a:t>-ware)</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19</a:t>
            </a:fld>
            <a:endParaRPr lang="en-US"/>
          </a:p>
        </p:txBody>
      </p:sp>
    </p:spTree>
    <p:extLst>
      <p:ext uri="{BB962C8B-B14F-4D97-AF65-F5344CB8AC3E}">
        <p14:creationId xmlns:p14="http://schemas.microsoft.com/office/powerpoint/2010/main" val="3212297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Having said that, it means not only computer information, but all kinds of information like coded letters</a:t>
            </a:r>
          </a:p>
        </p:txBody>
      </p:sp>
      <p:sp>
        <p:nvSpPr>
          <p:cNvPr id="4" name="Slide Number Placeholder 3"/>
          <p:cNvSpPr>
            <a:spLocks noGrp="1"/>
          </p:cNvSpPr>
          <p:nvPr>
            <p:ph type="sldNum" sz="quarter" idx="10"/>
          </p:nvPr>
        </p:nvSpPr>
        <p:spPr/>
        <p:txBody>
          <a:bodyPr/>
          <a:lstStyle/>
          <a:p>
            <a:fld id="{D48D67D1-2607-4FCB-8D1C-B307A288CE76}" type="slidenum">
              <a:rPr lang="en-US" smtClean="0"/>
              <a:t>2</a:t>
            </a:fld>
            <a:endParaRPr lang="en-US"/>
          </a:p>
        </p:txBody>
      </p:sp>
    </p:spTree>
    <p:extLst>
      <p:ext uri="{BB962C8B-B14F-4D97-AF65-F5344CB8AC3E}">
        <p14:creationId xmlns:p14="http://schemas.microsoft.com/office/powerpoint/2010/main" val="1386535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20</a:t>
            </a:fld>
            <a:endParaRPr lang="en-US"/>
          </a:p>
        </p:txBody>
      </p:sp>
    </p:spTree>
    <p:extLst>
      <p:ext uri="{BB962C8B-B14F-4D97-AF65-F5344CB8AC3E}">
        <p14:creationId xmlns:p14="http://schemas.microsoft.com/office/powerpoint/2010/main" val="3720315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Licensing and IP definition</a:t>
            </a:r>
          </a:p>
          <a:p>
            <a:pPr rtl="0" fontAlgn="ctr"/>
            <a:r>
              <a:rPr lang="en-US" sz="1200" kern="1200" dirty="0">
                <a:solidFill>
                  <a:schemeClr val="tx1"/>
                </a:solidFill>
                <a:effectLst/>
                <a:latin typeface="+mn-lt"/>
                <a:ea typeface="+mn-ea"/>
                <a:cs typeface="+mn-cs"/>
              </a:rPr>
              <a:t>WIPO World Intellectual Property Organization defines IP into two categories</a:t>
            </a:r>
          </a:p>
          <a:p>
            <a:pPr rtl="0" fontAlgn="ctr"/>
            <a:r>
              <a:rPr lang="en-US" sz="1200" kern="1200" dirty="0">
                <a:solidFill>
                  <a:schemeClr val="tx1"/>
                </a:solidFill>
                <a:effectLst/>
                <a:latin typeface="+mn-lt"/>
                <a:ea typeface="+mn-ea"/>
                <a:cs typeface="+mn-cs"/>
              </a:rPr>
              <a:t>Industrial property - inventions, trademarks, industrial designs and geographical indication of sources</a:t>
            </a:r>
          </a:p>
          <a:p>
            <a:pPr rtl="0" fontAlgn="ctr"/>
            <a:r>
              <a:rPr lang="en-US" sz="1200" kern="1200" dirty="0">
                <a:solidFill>
                  <a:schemeClr val="tx1"/>
                </a:solidFill>
                <a:effectLst/>
                <a:latin typeface="+mn-lt"/>
                <a:ea typeface="+mn-ea"/>
                <a:cs typeface="+mn-cs"/>
              </a:rPr>
              <a:t>Copyright - literary and artistic works, software, photographs, sculptures and architectural designs</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21</a:t>
            </a:fld>
            <a:endParaRPr lang="en-US"/>
          </a:p>
        </p:txBody>
      </p:sp>
    </p:spTree>
    <p:extLst>
      <p:ext uri="{BB962C8B-B14F-4D97-AF65-F5344CB8AC3E}">
        <p14:creationId xmlns:p14="http://schemas.microsoft.com/office/powerpoint/2010/main" val="1220786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22</a:t>
            </a:fld>
            <a:endParaRPr lang="en-US"/>
          </a:p>
        </p:txBody>
      </p:sp>
    </p:spTree>
    <p:extLst>
      <p:ext uri="{BB962C8B-B14F-4D97-AF65-F5344CB8AC3E}">
        <p14:creationId xmlns:p14="http://schemas.microsoft.com/office/powerpoint/2010/main" val="3710283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Privacy</a:t>
            </a:r>
          </a:p>
          <a:p>
            <a:pPr rtl="0" fontAlgn="ctr"/>
            <a:r>
              <a:rPr lang="en-US" sz="1200" kern="1200" dirty="0">
                <a:solidFill>
                  <a:schemeClr val="tx1"/>
                </a:solidFill>
                <a:effectLst/>
                <a:latin typeface="+mn-lt"/>
                <a:ea typeface="+mn-ea"/>
                <a:cs typeface="+mn-cs"/>
              </a:rPr>
              <a:t>Personal and physical privacy is the state of not being observed or disturbed by other people</a:t>
            </a:r>
          </a:p>
          <a:p>
            <a:pPr rtl="0" fontAlgn="ctr"/>
            <a:r>
              <a:rPr lang="en-US" sz="1200" kern="1200" dirty="0">
                <a:solidFill>
                  <a:schemeClr val="tx1"/>
                </a:solidFill>
                <a:effectLst/>
                <a:latin typeface="+mn-lt"/>
                <a:ea typeface="+mn-ea"/>
                <a:cs typeface="+mn-cs"/>
              </a:rPr>
              <a:t>Privacy is freedom from damaging publicity, scrutiny, secret surveillance or unauthorized disclosure of PII</a:t>
            </a:r>
          </a:p>
          <a:p>
            <a:pPr rtl="0" fontAlgn="ctr"/>
            <a:r>
              <a:rPr lang="en-US" sz="1200" kern="1200" dirty="0">
                <a:solidFill>
                  <a:schemeClr val="tx1"/>
                </a:solidFill>
                <a:effectLst/>
                <a:latin typeface="+mn-lt"/>
                <a:ea typeface="+mn-ea"/>
                <a:cs typeface="+mn-cs"/>
              </a:rPr>
              <a:t>With advance of technology, there is growing concern to protect privacy of PII</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23</a:t>
            </a:fld>
            <a:endParaRPr lang="en-US"/>
          </a:p>
        </p:txBody>
      </p:sp>
    </p:spTree>
    <p:extLst>
      <p:ext uri="{BB962C8B-B14F-4D97-AF65-F5344CB8AC3E}">
        <p14:creationId xmlns:p14="http://schemas.microsoft.com/office/powerpoint/2010/main" val="392897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OECD guidelines (Organization for Economic Cooperation and Development)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Collection Limitation Principle - lawful, fair and consensual collection of data</a:t>
            </a:r>
          </a:p>
          <a:p>
            <a:pPr rtl="0" fontAlgn="ctr"/>
            <a:r>
              <a:rPr lang="en-US" sz="1200" kern="1200" dirty="0">
                <a:solidFill>
                  <a:schemeClr val="tx1"/>
                </a:solidFill>
                <a:effectLst/>
                <a:latin typeface="+mn-lt"/>
                <a:ea typeface="+mn-ea"/>
                <a:cs typeface="+mn-cs"/>
              </a:rPr>
              <a:t>Data Quality Principle - collect only needed relevant to purpose</a:t>
            </a:r>
          </a:p>
          <a:p>
            <a:pPr rtl="0" fontAlgn="ctr"/>
            <a:r>
              <a:rPr lang="en-US" sz="1200" kern="1200" dirty="0">
                <a:solidFill>
                  <a:schemeClr val="tx1"/>
                </a:solidFill>
                <a:effectLst/>
                <a:latin typeface="+mn-lt"/>
                <a:ea typeface="+mn-ea"/>
                <a:cs typeface="+mn-cs"/>
              </a:rPr>
              <a:t>Purpose Specification Principle - purpose of data collection must be disclosed at time of collection</a:t>
            </a:r>
          </a:p>
          <a:p>
            <a:pPr rtl="0" fontAlgn="ctr"/>
            <a:r>
              <a:rPr lang="en-US" sz="1200" kern="1200" dirty="0">
                <a:solidFill>
                  <a:schemeClr val="tx1"/>
                </a:solidFill>
                <a:effectLst/>
                <a:latin typeface="+mn-lt"/>
                <a:ea typeface="+mn-ea"/>
                <a:cs typeface="+mn-cs"/>
              </a:rPr>
              <a:t>Use Limitation Purpose - Limit the user of data only for the purpose for collection and not beyond</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24</a:t>
            </a:fld>
            <a:endParaRPr lang="en-US"/>
          </a:p>
        </p:txBody>
      </p:sp>
    </p:spTree>
    <p:extLst>
      <p:ext uri="{BB962C8B-B14F-4D97-AF65-F5344CB8AC3E}">
        <p14:creationId xmlns:p14="http://schemas.microsoft.com/office/powerpoint/2010/main" val="2493767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OECD guidelines (Organization for Economic Cooperation and Development)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Security Safeguards Principle - PII should be protected with reasonable security safeguards</a:t>
            </a:r>
          </a:p>
          <a:p>
            <a:pPr rtl="0" fontAlgn="ctr"/>
            <a:r>
              <a:rPr lang="en-US" sz="1200" kern="1200" dirty="0">
                <a:solidFill>
                  <a:schemeClr val="tx1"/>
                </a:solidFill>
                <a:effectLst/>
                <a:latin typeface="+mn-lt"/>
                <a:ea typeface="+mn-ea"/>
                <a:cs typeface="+mn-cs"/>
              </a:rPr>
              <a:t>Openness Principle - Openness on policy and practices with respect to collected data</a:t>
            </a:r>
          </a:p>
          <a:p>
            <a:pPr rtl="0" fontAlgn="ctr"/>
            <a:r>
              <a:rPr lang="en-US" sz="1200" kern="1200" dirty="0">
                <a:solidFill>
                  <a:schemeClr val="tx1"/>
                </a:solidFill>
                <a:effectLst/>
                <a:latin typeface="+mn-lt"/>
                <a:ea typeface="+mn-ea"/>
                <a:cs typeface="+mn-cs"/>
              </a:rPr>
              <a:t>Individual Participation Principle - Individual should have right to confirm data collected a, communication about collection in reasonable time, at reasonable charge, with reasonable manner, and given reason for denial, and ability to challenge denial, to have data erased, rectified, completed or amended (</a:t>
            </a:r>
            <a:r>
              <a:rPr lang="en-US" sz="1200" kern="1200" dirty="0" err="1">
                <a:solidFill>
                  <a:schemeClr val="tx1"/>
                </a:solidFill>
                <a:effectLst/>
                <a:latin typeface="+mn-lt"/>
                <a:ea typeface="+mn-ea"/>
                <a:cs typeface="+mn-cs"/>
              </a:rPr>
              <a:t>eg</a:t>
            </a:r>
            <a:r>
              <a:rPr lang="en-US" sz="1200" kern="1200" dirty="0">
                <a:solidFill>
                  <a:schemeClr val="tx1"/>
                </a:solidFill>
                <a:effectLst/>
                <a:latin typeface="+mn-lt"/>
                <a:ea typeface="+mn-ea"/>
                <a:cs typeface="+mn-cs"/>
              </a:rPr>
              <a:t>, personal credit history)</a:t>
            </a:r>
          </a:p>
          <a:p>
            <a:pPr rtl="0" fontAlgn="ctr"/>
            <a:r>
              <a:rPr lang="en-US" sz="1200" kern="1200" dirty="0">
                <a:solidFill>
                  <a:schemeClr val="tx1"/>
                </a:solidFill>
                <a:effectLst/>
                <a:latin typeface="+mn-lt"/>
                <a:ea typeface="+mn-ea"/>
                <a:cs typeface="+mn-cs"/>
              </a:rPr>
              <a:t>Accountability Principle - Data collector should be accountable to above principles</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25</a:t>
            </a:fld>
            <a:endParaRPr lang="en-US"/>
          </a:p>
        </p:txBody>
      </p:sp>
    </p:spTree>
    <p:extLst>
      <p:ext uri="{BB962C8B-B14F-4D97-AF65-F5344CB8AC3E}">
        <p14:creationId xmlns:p14="http://schemas.microsoft.com/office/powerpoint/2010/main" val="4282758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Data Breaches</a:t>
            </a:r>
          </a:p>
          <a:p>
            <a:pPr rtl="0" fontAlgn="ctr"/>
            <a:r>
              <a:rPr lang="en-US" sz="1200" kern="1200" dirty="0">
                <a:solidFill>
                  <a:schemeClr val="tx1"/>
                </a:solidFill>
                <a:effectLst/>
                <a:latin typeface="+mn-lt"/>
                <a:ea typeface="+mn-ea"/>
                <a:cs typeface="+mn-cs"/>
              </a:rPr>
              <a:t>Incident - Event with potential harm or negative impact on an organization to the CIA of an asset</a:t>
            </a:r>
          </a:p>
          <a:p>
            <a:pPr rtl="0" fontAlgn="ctr"/>
            <a:r>
              <a:rPr lang="en-US" sz="1200" kern="1200" dirty="0">
                <a:solidFill>
                  <a:schemeClr val="tx1"/>
                </a:solidFill>
                <a:effectLst/>
                <a:latin typeface="+mn-lt"/>
                <a:ea typeface="+mn-ea"/>
                <a:cs typeface="+mn-cs"/>
              </a:rPr>
              <a:t>Breach - Incident that results in disclosure of data</a:t>
            </a:r>
          </a:p>
          <a:p>
            <a:pPr rtl="0" fontAlgn="ctr"/>
            <a:r>
              <a:rPr lang="en-US" sz="1200" kern="1200" dirty="0">
                <a:solidFill>
                  <a:schemeClr val="tx1"/>
                </a:solidFill>
                <a:effectLst/>
                <a:latin typeface="+mn-lt"/>
                <a:ea typeface="+mn-ea"/>
                <a:cs typeface="+mn-cs"/>
              </a:rPr>
              <a:t>Data Disclosure - Unauthorized acquisition of PII by compromising security, confidentiality or integrity of information</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26</a:t>
            </a:fld>
            <a:endParaRPr lang="en-US"/>
          </a:p>
        </p:txBody>
      </p:sp>
    </p:spTree>
    <p:extLst>
      <p:ext uri="{BB962C8B-B14F-4D97-AF65-F5344CB8AC3E}">
        <p14:creationId xmlns:p14="http://schemas.microsoft.com/office/powerpoint/2010/main" val="554543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r>
              <a:rPr lang="en-US" dirty="0"/>
              <a:t>Employment Candidate Screening</a:t>
            </a:r>
          </a:p>
          <a:p>
            <a:pPr fontAlgn="ctr"/>
            <a:r>
              <a:rPr lang="en-US" dirty="0"/>
              <a:t>Job Description should contain roles and responsibilities of position, education, experience and expertise required to perform satisfactory job function</a:t>
            </a:r>
          </a:p>
          <a:p>
            <a:pPr fontAlgn="ctr"/>
            <a:r>
              <a:rPr lang="en-US" dirty="0"/>
              <a:t>Reference Check involves contacting individuals supplied by candidate in reference for work performance and behaviors</a:t>
            </a:r>
          </a:p>
          <a:p>
            <a:pPr fontAlgn="ctr"/>
            <a:r>
              <a:rPr lang="en-US" dirty="0"/>
              <a:t>Credentials must be verified to ensure legitimacy of the diploma, degree or certification obtained (e.g., degree, CISSP)</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27</a:t>
            </a:fld>
            <a:endParaRPr lang="en-US"/>
          </a:p>
        </p:txBody>
      </p:sp>
    </p:spTree>
    <p:extLst>
      <p:ext uri="{BB962C8B-B14F-4D97-AF65-F5344CB8AC3E}">
        <p14:creationId xmlns:p14="http://schemas.microsoft.com/office/powerpoint/2010/main" val="3641273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Employment Agreement is used to protect the organization</a:t>
            </a:r>
          </a:p>
          <a:p>
            <a:pPr rtl="0" fontAlgn="ctr"/>
            <a:r>
              <a:rPr lang="en-US" sz="1200" kern="1200" dirty="0">
                <a:solidFill>
                  <a:schemeClr val="tx1"/>
                </a:solidFill>
                <a:effectLst/>
                <a:latin typeface="+mn-lt"/>
                <a:ea typeface="+mn-ea"/>
                <a:cs typeface="+mn-cs"/>
              </a:rPr>
              <a:t>Code of conduct clarifies conflict of interests, policies and ethical requirements</a:t>
            </a:r>
          </a:p>
          <a:p>
            <a:pPr rtl="0" fontAlgn="ctr"/>
            <a:r>
              <a:rPr lang="en-US" sz="1200" kern="1200" dirty="0">
                <a:solidFill>
                  <a:schemeClr val="tx1"/>
                </a:solidFill>
                <a:effectLst/>
                <a:latin typeface="+mn-lt"/>
                <a:ea typeface="+mn-ea"/>
                <a:cs typeface="+mn-cs"/>
              </a:rPr>
              <a:t>Job Rotation reduces risk of collusions</a:t>
            </a:r>
          </a:p>
          <a:p>
            <a:pPr rtl="0" fontAlgn="ctr"/>
            <a:r>
              <a:rPr lang="en-US" sz="1200" kern="1200" dirty="0">
                <a:solidFill>
                  <a:schemeClr val="tx1"/>
                </a:solidFill>
                <a:effectLst/>
                <a:latin typeface="+mn-lt"/>
                <a:ea typeface="+mn-ea"/>
                <a:cs typeface="+mn-cs"/>
              </a:rPr>
              <a:t>Separation of Duties prevents an individual from executing all steps required for a particular process (e.g., SOX, request, approve and execute by same person)</a:t>
            </a:r>
          </a:p>
          <a:p>
            <a:pPr rtl="0" fontAlgn="ctr"/>
            <a:r>
              <a:rPr lang="en-US" sz="1200" kern="1200" dirty="0">
                <a:solidFill>
                  <a:schemeClr val="tx1"/>
                </a:solidFill>
                <a:effectLst/>
                <a:latin typeface="+mn-lt"/>
                <a:ea typeface="+mn-ea"/>
                <a:cs typeface="+mn-cs"/>
              </a:rPr>
              <a:t>Need to Know provides the least privilege for individuals to complete tasks</a:t>
            </a:r>
          </a:p>
          <a:p>
            <a:pPr rtl="0" fontAlgn="ctr"/>
            <a:r>
              <a:rPr lang="en-US" sz="1200" kern="1200" dirty="0">
                <a:solidFill>
                  <a:schemeClr val="tx1"/>
                </a:solidFill>
                <a:effectLst/>
                <a:latin typeface="+mn-lt"/>
                <a:ea typeface="+mn-ea"/>
                <a:cs typeface="+mn-cs"/>
              </a:rPr>
              <a:t>Mandatory Vacations ensures the discovery of irregularities outside of normal processes</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28</a:t>
            </a:fld>
            <a:endParaRPr lang="en-US"/>
          </a:p>
        </p:txBody>
      </p:sp>
    </p:spTree>
    <p:extLst>
      <p:ext uri="{BB962C8B-B14F-4D97-AF65-F5344CB8AC3E}">
        <p14:creationId xmlns:p14="http://schemas.microsoft.com/office/powerpoint/2010/main" val="1824174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29</a:t>
            </a:fld>
            <a:endParaRPr lang="en-US"/>
          </a:p>
        </p:txBody>
      </p:sp>
    </p:spTree>
    <p:extLst>
      <p:ext uri="{BB962C8B-B14F-4D97-AF65-F5344CB8AC3E}">
        <p14:creationId xmlns:p14="http://schemas.microsoft.com/office/powerpoint/2010/main" val="2162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Early use - military communication, to protect confidentiality and integrity</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Caesar cipher was created by Julius Caesar to encrypt his messages</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Confidential information is usually marked to indicate the necessity of protection and handling by authorized personnel</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World War II saw extensive development of encoding/decoding, classification and handling of military intelligence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The Enigma cipher machine is a prime example of information security using cryptography during the war; and the breaking of enigma cipher is an important milestone in cryptanalysis that lead to Allied victory in World War II</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By the turn of the century, computing hardware advancement and software development allowed for high performance and sophisticated encryption schemes, further advancing the information security practice into the general population</a:t>
            </a:r>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3</a:t>
            </a:fld>
            <a:endParaRPr lang="en-US"/>
          </a:p>
        </p:txBody>
      </p:sp>
    </p:spTree>
    <p:extLst>
      <p:ext uri="{BB962C8B-B14F-4D97-AF65-F5344CB8AC3E}">
        <p14:creationId xmlns:p14="http://schemas.microsoft.com/office/powerpoint/2010/main" val="2262718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30</a:t>
            </a:fld>
            <a:endParaRPr lang="en-US"/>
          </a:p>
        </p:txBody>
      </p:sp>
    </p:spTree>
    <p:extLst>
      <p:ext uri="{BB962C8B-B14F-4D97-AF65-F5344CB8AC3E}">
        <p14:creationId xmlns:p14="http://schemas.microsoft.com/office/powerpoint/2010/main" val="475300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Risk Assessment Process</a:t>
            </a:r>
            <a:br>
              <a:rPr lang="en-US" dirty="0"/>
            </a:br>
            <a:r>
              <a:rPr lang="en-US" dirty="0"/>
              <a:t>- Conduct the assessment</a:t>
            </a:r>
          </a:p>
          <a:p>
            <a:endParaRPr lang="en-US" dirty="0"/>
          </a:p>
          <a:p>
            <a:pPr fontAlgn="ctr"/>
            <a:r>
              <a:rPr lang="en-US" dirty="0"/>
              <a:t>Identify threat sources (relevant to the organization)</a:t>
            </a:r>
          </a:p>
          <a:p>
            <a:pPr fontAlgn="ctr"/>
            <a:r>
              <a:rPr lang="en-US" dirty="0"/>
              <a:t>Identify threat events (produce by threat sources)</a:t>
            </a:r>
          </a:p>
          <a:p>
            <a:pPr fontAlgn="ctr"/>
            <a:r>
              <a:rPr lang="en-US" dirty="0"/>
              <a:t>Identify vulnerabilities (exploitable by threat sources through threat events)</a:t>
            </a:r>
          </a:p>
          <a:p>
            <a:pPr fontAlgn="ctr"/>
            <a:r>
              <a:rPr lang="en-US" dirty="0"/>
              <a:t>Determine the likelihood (on the success of the threat events)</a:t>
            </a:r>
          </a:p>
          <a:p>
            <a:pPr fontAlgn="ctr"/>
            <a:r>
              <a:rPr lang="en-US" dirty="0"/>
              <a:t>Determine the adverse impacts (to organizational operations and assets, individuals, other organizations, and nation)</a:t>
            </a:r>
          </a:p>
          <a:p>
            <a:pPr fontAlgn="ctr"/>
            <a:r>
              <a:rPr lang="en-US" dirty="0"/>
              <a:t>Determine the information security risks (combination of likelihood and impact of the exploitation of the vulnerability)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9890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Risk Assessment Process</a:t>
            </a:r>
            <a:br>
              <a:rPr lang="en-US" dirty="0"/>
            </a:br>
            <a:r>
              <a:rPr lang="en-US" dirty="0"/>
              <a:t>- Maintaining risk assessment</a:t>
            </a:r>
          </a:p>
          <a:p>
            <a:endParaRPr lang="en-US" dirty="0"/>
          </a:p>
          <a:p>
            <a:pPr fontAlgn="ctr"/>
            <a:r>
              <a:rPr lang="en-US" dirty="0"/>
              <a:t>Monitor risk factors on an ongoing basis (</a:t>
            </a:r>
            <a:r>
              <a:rPr lang="en-US" dirty="0" err="1"/>
              <a:t>ie</a:t>
            </a:r>
            <a:r>
              <a:rPr lang="en-US" dirty="0"/>
              <a:t>, logs)</a:t>
            </a:r>
          </a:p>
          <a:p>
            <a:pPr fontAlgn="ctr"/>
            <a:r>
              <a:rPr lang="en-US" dirty="0"/>
              <a:t>Update risk assessment components with monitoring results (</a:t>
            </a:r>
            <a:r>
              <a:rPr lang="en-US" dirty="0" err="1"/>
              <a:t>ie</a:t>
            </a:r>
            <a:r>
              <a:rPr lang="en-US" dirty="0"/>
              <a:t>, vulnerability mitigated? Likelihood lowered? Impact reduces? Source isolated?)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6382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11102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r>
              <a:rPr lang="en-US" dirty="0"/>
              <a:t>Qualitative Risk Assessment Process</a:t>
            </a:r>
          </a:p>
          <a:p>
            <a:pPr fontAlgn="ctr"/>
            <a:endParaRPr lang="en-US" dirty="0"/>
          </a:p>
          <a:p>
            <a:pPr fontAlgn="ctr"/>
            <a:r>
              <a:rPr lang="en-US" dirty="0"/>
              <a:t>Provide descriptive results versus measurable</a:t>
            </a:r>
          </a:p>
          <a:p>
            <a:pPr fontAlgn="ctr"/>
            <a:r>
              <a:rPr lang="en-US" dirty="0"/>
              <a:t>Approval - Management approval must be obtained before conducting the assessment</a:t>
            </a:r>
          </a:p>
          <a:p>
            <a:pPr fontAlgn="ctr"/>
            <a:r>
              <a:rPr lang="en-US" dirty="0"/>
              <a:t>Form a risk assessment team - Members may include senior management staff, information security, legal or compliance, internal audit, HR, facilities/safety, IT, and business unit owners</a:t>
            </a:r>
          </a:p>
          <a:p>
            <a:pPr fontAlgn="ctr"/>
            <a:r>
              <a:rPr lang="en-US" dirty="0"/>
              <a:t>Analyze Data - match vulnerabilities to threats, likelihood of threats, and impact of threats</a:t>
            </a:r>
          </a:p>
          <a:p>
            <a:pPr fontAlgn="ctr"/>
            <a:r>
              <a:rPr lang="en-US" dirty="0"/>
              <a:t>Calculate Risk - likelihood and impact produce the level of risk. Address risk from high level to low level</a:t>
            </a:r>
          </a:p>
          <a:p>
            <a:pPr fontAlgn="ctr"/>
            <a:r>
              <a:rPr lang="en-US" dirty="0"/>
              <a:t>Countermeasure Recommendations - when addressing risk, additional countermeasures can minimize, transfer, avoid the risk. The left-over risk is called residual risk that is an acceptable level for the organization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3615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9523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4437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44378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Human - Malicious outsider, malicious insider, loss of key personnel, human errors, cultural issues</a:t>
            </a:r>
          </a:p>
          <a:p>
            <a:pPr rtl="0" fontAlgn="ctr"/>
            <a:r>
              <a:rPr lang="en-US" sz="1200" kern="1200" dirty="0">
                <a:solidFill>
                  <a:schemeClr val="tx1"/>
                </a:solidFill>
                <a:effectLst/>
                <a:latin typeface="+mn-lt"/>
                <a:ea typeface="+mn-ea"/>
                <a:cs typeface="+mn-cs"/>
              </a:rPr>
              <a:t>Natural - Fire, flood, tornado, hurricane, snowstorm, earthquake, act of God</a:t>
            </a:r>
          </a:p>
          <a:p>
            <a:pPr rtl="0" fontAlgn="ctr"/>
            <a:r>
              <a:rPr lang="en-US" sz="1200" kern="1200" dirty="0">
                <a:solidFill>
                  <a:schemeClr val="tx1"/>
                </a:solidFill>
                <a:effectLst/>
                <a:latin typeface="+mn-lt"/>
                <a:ea typeface="+mn-ea"/>
                <a:cs typeface="+mn-cs"/>
              </a:rPr>
              <a:t>Technical - Hardware failure, software failure, malicious code, unauthorized use, new technologies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wireless, RFID)</a:t>
            </a:r>
          </a:p>
          <a:p>
            <a:pPr rtl="0" fontAlgn="ctr"/>
            <a:r>
              <a:rPr lang="en-US" sz="1200" kern="1200" dirty="0">
                <a:solidFill>
                  <a:schemeClr val="tx1"/>
                </a:solidFill>
                <a:effectLst/>
                <a:latin typeface="+mn-lt"/>
                <a:ea typeface="+mn-ea"/>
                <a:cs typeface="+mn-cs"/>
              </a:rPr>
              <a:t>Physical - CCTV failure, perimeter defense failure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lock picking, renovation, elevators)</a:t>
            </a:r>
          </a:p>
          <a:p>
            <a:pPr rtl="0" fontAlgn="ctr"/>
            <a:r>
              <a:rPr lang="en-US" sz="1200" kern="1200" dirty="0">
                <a:solidFill>
                  <a:schemeClr val="tx1"/>
                </a:solidFill>
                <a:effectLst/>
                <a:latin typeface="+mn-lt"/>
                <a:ea typeface="+mn-ea"/>
                <a:cs typeface="+mn-cs"/>
              </a:rPr>
              <a:t>Environmental - Hazardous waste, biological agent, power failure, HVAC failure</a:t>
            </a:r>
          </a:p>
          <a:p>
            <a:pPr rtl="0" fontAlgn="ctr"/>
            <a:r>
              <a:rPr lang="en-US" sz="1200" kern="1200" dirty="0">
                <a:solidFill>
                  <a:schemeClr val="tx1"/>
                </a:solidFill>
                <a:effectLst/>
                <a:latin typeface="+mn-lt"/>
                <a:ea typeface="+mn-ea"/>
                <a:cs typeface="+mn-cs"/>
              </a:rPr>
              <a:t>Operational - process failure (manual or automated) affecting C.I.A.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493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Confidentiality – security professional uses data classification,</a:t>
            </a:r>
            <a:r>
              <a:rPr lang="en-US" sz="1200" kern="1200" baseline="0" dirty="0">
                <a:solidFill>
                  <a:schemeClr val="tx1"/>
                </a:solidFill>
                <a:effectLst/>
                <a:latin typeface="+mn-lt"/>
                <a:ea typeface="+mn-ea"/>
                <a:cs typeface="+mn-cs"/>
              </a:rPr>
              <a:t> access controls and cryptography to ensure confidentiality of resources</a:t>
            </a: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Integrity – making</a:t>
            </a:r>
            <a:r>
              <a:rPr lang="en-US" sz="1200" kern="1200" baseline="0" dirty="0">
                <a:solidFill>
                  <a:schemeClr val="tx1"/>
                </a:solidFill>
                <a:effectLst/>
                <a:latin typeface="+mn-lt"/>
                <a:ea typeface="+mn-ea"/>
                <a:cs typeface="+mn-cs"/>
              </a:rPr>
              <a:t> sure information is processed correctly and unmodified by unauthorized persons</a:t>
            </a: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Availability – ensure resources are available</a:t>
            </a:r>
            <a:r>
              <a:rPr lang="en-US" sz="1200" kern="1200" baseline="0" dirty="0">
                <a:solidFill>
                  <a:schemeClr val="tx1"/>
                </a:solidFill>
                <a:effectLst/>
                <a:latin typeface="+mn-lt"/>
                <a:ea typeface="+mn-ea"/>
                <a:cs typeface="+mn-cs"/>
              </a:rPr>
              <a:t> when needed (redundancy, cluster, backup, generators)</a:t>
            </a:r>
            <a:endParaRPr lang="en-US" sz="1200" kern="1200" dirty="0">
              <a:solidFill>
                <a:schemeClr val="tx1"/>
              </a:solidFill>
              <a:effectLst/>
              <a:latin typeface="+mn-lt"/>
              <a:ea typeface="+mn-ea"/>
              <a:cs typeface="+mn-cs"/>
            </a:endParaRP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The triad works together to provide information security.</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The opposite - DAD</a:t>
            </a:r>
          </a:p>
          <a:p>
            <a:pPr rtl="0" fontAlgn="ctr"/>
            <a:r>
              <a:rPr lang="en-US" sz="1200" kern="1200" dirty="0">
                <a:solidFill>
                  <a:schemeClr val="tx1"/>
                </a:solidFill>
                <a:effectLst/>
                <a:latin typeface="+mn-lt"/>
                <a:ea typeface="+mn-ea"/>
                <a:cs typeface="+mn-cs"/>
              </a:rPr>
              <a:t>Destruction, Alteration, Disclosure</a:t>
            </a:r>
          </a:p>
        </p:txBody>
      </p:sp>
      <p:sp>
        <p:nvSpPr>
          <p:cNvPr id="4" name="Slide Number Placeholder 3"/>
          <p:cNvSpPr>
            <a:spLocks noGrp="1"/>
          </p:cNvSpPr>
          <p:nvPr>
            <p:ph type="sldNum" sz="quarter" idx="10"/>
          </p:nvPr>
        </p:nvSpPr>
        <p:spPr/>
        <p:txBody>
          <a:bodyPr/>
          <a:lstStyle/>
          <a:p>
            <a:fld id="{D48D67D1-2607-4FCB-8D1C-B307A288CE76}" type="slidenum">
              <a:rPr lang="en-US" smtClean="0"/>
              <a:t>4</a:t>
            </a:fld>
            <a:endParaRPr lang="en-US"/>
          </a:p>
        </p:txBody>
      </p:sp>
    </p:spTree>
    <p:extLst>
      <p:ext uri="{BB962C8B-B14F-4D97-AF65-F5344CB8AC3E}">
        <p14:creationId xmlns:p14="http://schemas.microsoft.com/office/powerpoint/2010/main" val="2528712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Likelihood Determination - the chance that it may happen</a:t>
            </a:r>
          </a:p>
          <a:p>
            <a:pPr rtl="0" fontAlgn="ctr"/>
            <a:r>
              <a:rPr lang="en-US" sz="1200" kern="1200" dirty="0">
                <a:solidFill>
                  <a:schemeClr val="tx1"/>
                </a:solidFill>
                <a:effectLst/>
                <a:latin typeface="+mn-lt"/>
                <a:ea typeface="+mn-ea"/>
                <a:cs typeface="+mn-cs"/>
              </a:rPr>
              <a:t>Determination of Impact - often include loss of life, monetary loss, loss of market share, down time, etc. Impact rating can sometimes be classified as low, medium and high</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012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fontAlgn="ctr">
              <a:buNone/>
            </a:pPr>
            <a:r>
              <a:rPr lang="en-US" dirty="0"/>
              <a:t>Deployment considerations for security engineers</a:t>
            </a:r>
            <a:br>
              <a:rPr lang="en-US" dirty="0"/>
            </a:br>
            <a:endParaRPr lang="en-US" dirty="0"/>
          </a:p>
          <a:p>
            <a:pPr fontAlgn="ctr"/>
            <a:r>
              <a:rPr lang="en-US" dirty="0"/>
              <a:t>What tool to use to deploy security controls (</a:t>
            </a:r>
            <a:r>
              <a:rPr lang="en-US" dirty="0" err="1"/>
              <a:t>ie</a:t>
            </a:r>
            <a:r>
              <a:rPr lang="en-US" dirty="0"/>
              <a:t>, which vendor firewall, which vendor IPS)</a:t>
            </a:r>
          </a:p>
          <a:p>
            <a:pPr fontAlgn="ctr"/>
            <a:r>
              <a:rPr lang="en-US" dirty="0"/>
              <a:t>End users of the systems (stakeholders)</a:t>
            </a:r>
          </a:p>
          <a:p>
            <a:pPr fontAlgn="ctr"/>
            <a:r>
              <a:rPr lang="en-US" dirty="0"/>
              <a:t>Time constraint on deployment</a:t>
            </a:r>
          </a:p>
          <a:p>
            <a:pPr fontAlgn="ctr"/>
            <a:r>
              <a:rPr lang="en-US" dirty="0"/>
              <a:t>Security control integration into existing architecture (</a:t>
            </a:r>
            <a:r>
              <a:rPr lang="en-US" dirty="0" err="1"/>
              <a:t>ie</a:t>
            </a:r>
            <a:r>
              <a:rPr lang="en-US" dirty="0"/>
              <a:t>, where to deploy FW, IPS)</a:t>
            </a:r>
          </a:p>
          <a:p>
            <a:pPr fontAlgn="ctr"/>
            <a:r>
              <a:rPr lang="en-US" dirty="0"/>
              <a:t>Management of security controls (</a:t>
            </a:r>
            <a:r>
              <a:rPr lang="en-US" dirty="0" err="1"/>
              <a:t>ie</a:t>
            </a:r>
            <a:r>
              <a:rPr lang="en-US" dirty="0"/>
              <a:t>, OOB management access to external firewalls on the Internet side)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763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fontAlgn="ctr">
              <a:buNone/>
            </a:pPr>
            <a:r>
              <a:rPr lang="en-US" dirty="0"/>
              <a:t>Management considerations for security professionals</a:t>
            </a:r>
            <a:br>
              <a:rPr lang="en-US" dirty="0"/>
            </a:br>
            <a:endParaRPr lang="en-US" dirty="0"/>
          </a:p>
          <a:p>
            <a:pPr fontAlgn="ctr"/>
            <a:r>
              <a:rPr lang="en-US" dirty="0"/>
              <a:t>Management access to these security control systems</a:t>
            </a:r>
          </a:p>
          <a:p>
            <a:pPr fontAlgn="ctr"/>
            <a:r>
              <a:rPr lang="en-US" dirty="0"/>
              <a:t>How to ensure successful operations of these systems (run and maintain)</a:t>
            </a:r>
          </a:p>
          <a:p>
            <a:pPr fontAlgn="ctr"/>
            <a:r>
              <a:rPr lang="en-US" dirty="0"/>
              <a:t>Addressing discovered concerns throughout life cycle of systems</a:t>
            </a:r>
          </a:p>
          <a:p>
            <a:pPr fontAlgn="ctr"/>
            <a:r>
              <a:rPr lang="en-US" dirty="0"/>
              <a:t>Communicate systems information to audience (security events, incidents, health checks)</a:t>
            </a:r>
          </a:p>
          <a:p>
            <a:pPr fontAlgn="ctr"/>
            <a:r>
              <a:rPr lang="en-US" dirty="0"/>
              <a:t>Timing of the system information communication (</a:t>
            </a:r>
            <a:r>
              <a:rPr lang="en-US" dirty="0" err="1"/>
              <a:t>ie</a:t>
            </a:r>
            <a:r>
              <a:rPr lang="en-US" dirty="0"/>
              <a:t>, critical incident, daily operation meeting, reporting mechanism)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763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fontAlgn="ctr">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7631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fontAlgn="ctr">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7631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fontAlgn="ctr">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76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fontAlgn="ctr">
              <a:buNone/>
            </a:pPr>
            <a:r>
              <a:rPr lang="en-US" dirty="0"/>
              <a:t>7 main categories of access controls</a:t>
            </a:r>
            <a:br>
              <a:rPr lang="en-US" dirty="0"/>
            </a:br>
            <a:endParaRPr lang="en-US" dirty="0"/>
          </a:p>
          <a:p>
            <a:pPr fontAlgn="ctr"/>
            <a:r>
              <a:rPr lang="en-US" dirty="0"/>
              <a:t>Directive - controls to specify acceptable rules of behavior (</a:t>
            </a:r>
            <a:r>
              <a:rPr lang="en-US" dirty="0" err="1"/>
              <a:t>ie</a:t>
            </a:r>
            <a:r>
              <a:rPr lang="en-US" dirty="0"/>
              <a:t>, Do No Enter sign, login banners)</a:t>
            </a:r>
          </a:p>
          <a:p>
            <a:pPr fontAlgn="ctr"/>
            <a:r>
              <a:rPr lang="en-US" dirty="0"/>
              <a:t>Deterrent - controls to discourage people from violating security directives (</a:t>
            </a:r>
            <a:r>
              <a:rPr lang="en-US" dirty="0" err="1"/>
              <a:t>ie</a:t>
            </a:r>
            <a:r>
              <a:rPr lang="en-US" dirty="0"/>
              <a:t>, CCTV, login failure timeout)</a:t>
            </a:r>
          </a:p>
          <a:p>
            <a:pPr fontAlgn="ctr"/>
            <a:r>
              <a:rPr lang="en-US" dirty="0"/>
              <a:t>Preventive - controls to prevent security incident or information breach (</a:t>
            </a:r>
            <a:r>
              <a:rPr lang="en-US" dirty="0" err="1"/>
              <a:t>ie</a:t>
            </a:r>
            <a:r>
              <a:rPr lang="en-US" dirty="0"/>
              <a:t>, firewall, IPS)</a:t>
            </a:r>
          </a:p>
          <a:p>
            <a:pPr fontAlgn="ctr"/>
            <a:r>
              <a:rPr lang="en-US" dirty="0"/>
              <a:t>Compensating - controls to substitute loss of primary controls and mitigate risk (</a:t>
            </a:r>
            <a:r>
              <a:rPr lang="en-US" dirty="0" err="1"/>
              <a:t>ie</a:t>
            </a:r>
            <a:r>
              <a:rPr lang="en-US" dirty="0"/>
              <a:t>, Host-based FW and IPS)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763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r>
              <a:rPr lang="en-US" dirty="0"/>
              <a:t>Detective - controls to signal a warning when security control is breached (</a:t>
            </a:r>
            <a:r>
              <a:rPr lang="en-US" dirty="0" err="1"/>
              <a:t>ie</a:t>
            </a:r>
            <a:r>
              <a:rPr lang="en-US" dirty="0"/>
              <a:t>, Siren, CCTV recording, IDS)</a:t>
            </a:r>
          </a:p>
          <a:p>
            <a:pPr fontAlgn="ctr"/>
            <a:r>
              <a:rPr lang="en-US" dirty="0"/>
              <a:t>Corrective - controls to remediate a security violation, mitigate damage or restore controls (</a:t>
            </a:r>
            <a:r>
              <a:rPr lang="en-US" dirty="0" err="1"/>
              <a:t>ie</a:t>
            </a:r>
            <a:r>
              <a:rPr lang="en-US" dirty="0"/>
              <a:t>, perimeter shutdown, network port shutdown, computer power down)</a:t>
            </a:r>
          </a:p>
          <a:p>
            <a:pPr fontAlgn="ctr"/>
            <a:r>
              <a:rPr lang="en-US" dirty="0"/>
              <a:t>Recovery - controls to restore conditions to normal operation after incident (</a:t>
            </a:r>
            <a:r>
              <a:rPr lang="en-US" dirty="0" err="1"/>
              <a:t>ie</a:t>
            </a:r>
            <a:r>
              <a:rPr lang="en-US" dirty="0"/>
              <a:t>, restore from backup (</a:t>
            </a:r>
            <a:r>
              <a:rPr lang="en-US" dirty="0" err="1"/>
              <a:t>ransomware</a:t>
            </a:r>
            <a:r>
              <a:rPr lang="en-US" dirty="0"/>
              <a:t>), remove threats (malware), re-image computer (fresh install)</a:t>
            </a:r>
          </a:p>
          <a:p>
            <a:pPr marL="0" indent="0" fontAlgn="ctr">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763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Access Control Types</a:t>
            </a:r>
          </a:p>
          <a:p>
            <a:pPr rtl="0" fontAlgn="ctr"/>
            <a:r>
              <a:rPr lang="en-US" sz="1200" kern="1200" dirty="0">
                <a:solidFill>
                  <a:schemeClr val="tx1"/>
                </a:solidFill>
                <a:effectLst/>
                <a:latin typeface="+mn-lt"/>
                <a:ea typeface="+mn-ea"/>
                <a:cs typeface="+mn-cs"/>
              </a:rPr>
              <a:t>Physical controls - AKA Operation Controls, controls to protect physical assets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gates, walls, moat, man-traps, RFID card-in, biometrics, </a:t>
            </a:r>
            <a:r>
              <a:rPr lang="en-US" sz="1200" kern="1200" dirty="0" err="1">
                <a:solidFill>
                  <a:schemeClr val="tx1"/>
                </a:solidFill>
                <a:effectLst/>
                <a:latin typeface="+mn-lt"/>
                <a:ea typeface="+mn-ea"/>
                <a:cs typeface="+mn-cs"/>
              </a:rPr>
              <a:t>keylock</a:t>
            </a:r>
            <a:r>
              <a:rPr lang="en-US" sz="1200" kern="1200" dirty="0">
                <a:solidFill>
                  <a:schemeClr val="tx1"/>
                </a:solidFill>
                <a:effectLst/>
                <a:latin typeface="+mn-lt"/>
                <a:ea typeface="+mn-ea"/>
                <a:cs typeface="+mn-cs"/>
              </a:rPr>
              <a:t>, PIN lock) - hard controls</a:t>
            </a:r>
          </a:p>
          <a:p>
            <a:pPr rtl="0" fontAlgn="ctr"/>
            <a:r>
              <a:rPr lang="en-US" sz="1200" kern="1200" dirty="0">
                <a:solidFill>
                  <a:schemeClr val="tx1"/>
                </a:solidFill>
                <a:effectLst/>
                <a:latin typeface="+mn-lt"/>
                <a:ea typeface="+mn-ea"/>
                <a:cs typeface="+mn-cs"/>
              </a:rPr>
              <a:t>Administrative controls - AKA Management Controls, controls by roles, responsibilities, policies and administrative functions - soft controls</a:t>
            </a:r>
          </a:p>
          <a:p>
            <a:pPr rtl="0" fontAlgn="ctr"/>
            <a:r>
              <a:rPr lang="en-US" sz="1200" kern="1200" dirty="0">
                <a:solidFill>
                  <a:schemeClr val="tx1"/>
                </a:solidFill>
                <a:effectLst/>
                <a:latin typeface="+mn-lt"/>
                <a:ea typeface="+mn-ea"/>
                <a:cs typeface="+mn-cs"/>
              </a:rPr>
              <a:t>Logical controls - hardware and software controls to information access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FW, IPS, </a:t>
            </a:r>
            <a:r>
              <a:rPr lang="en-US" sz="1200" kern="1200" dirty="0" err="1">
                <a:solidFill>
                  <a:schemeClr val="tx1"/>
                </a:solidFill>
                <a:effectLst/>
                <a:latin typeface="+mn-lt"/>
                <a:ea typeface="+mn-ea"/>
                <a:cs typeface="+mn-cs"/>
              </a:rPr>
              <a:t>SQLguard</a:t>
            </a:r>
            <a:r>
              <a:rPr lang="en-US" sz="1200" kern="1200" dirty="0">
                <a:solidFill>
                  <a:schemeClr val="tx1"/>
                </a:solidFill>
                <a:effectLst/>
                <a:latin typeface="+mn-lt"/>
                <a:ea typeface="+mn-ea"/>
                <a:cs typeface="+mn-cs"/>
              </a:rPr>
              <a:t>, cryptography, remote access)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7631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7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a:t>
            </a:fld>
            <a:endParaRPr lang="en-US"/>
          </a:p>
        </p:txBody>
      </p:sp>
    </p:spTree>
    <p:extLst>
      <p:ext uri="{BB962C8B-B14F-4D97-AF65-F5344CB8AC3E}">
        <p14:creationId xmlns:p14="http://schemas.microsoft.com/office/powerpoint/2010/main" val="5111027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r>
              <a:rPr lang="en-US" dirty="0"/>
              <a:t>Penetration testing</a:t>
            </a:r>
            <a:br>
              <a:rPr lang="en-US" dirty="0"/>
            </a:br>
            <a:r>
              <a:rPr lang="en-US" dirty="0"/>
              <a:t>- Test Exploit Vulnerability</a:t>
            </a:r>
          </a:p>
          <a:p>
            <a:pPr fontAlgn="ctr"/>
            <a:endParaRPr lang="en-US" dirty="0"/>
          </a:p>
          <a:p>
            <a:pPr fontAlgn="ctr"/>
            <a:r>
              <a:rPr lang="en-US" dirty="0"/>
              <a:t>Exploit existing vulnerabilities to determine nature and impact - Primary goal is to simulate an attack on system or network to evaluate risk profile of an environment, understanding skill level and time require to exploit vulnerability, impact level, depth and attainable </a:t>
            </a:r>
            <a:r>
              <a:rPr lang="en-US" dirty="0" err="1"/>
              <a:t>priviledge</a:t>
            </a:r>
            <a:endParaRPr lang="en-US" dirty="0"/>
          </a:p>
          <a:p>
            <a:pPr fontAlgn="ctr"/>
            <a:endParaRPr lang="en-US" dirty="0"/>
          </a:p>
          <a:p>
            <a:pPr fontAlgn="ctr"/>
            <a:r>
              <a:rPr lang="en-US" dirty="0"/>
              <a:t>Have clear and defined objectives, scope, goals, agreed limitation and acceptable activities</a:t>
            </a:r>
          </a:p>
          <a:p>
            <a:pPr fontAlgn="ctr"/>
            <a:endParaRPr lang="en-US" dirty="0"/>
          </a:p>
          <a:p>
            <a:pPr fontAlgn="ctr"/>
            <a:r>
              <a:rPr lang="en-US" dirty="0"/>
              <a:t>Clear framework and management oversight during penetration testing is key to avoid negative impact on target company and obtain the best result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36654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External testing - </a:t>
            </a:r>
            <a:r>
              <a:rPr lang="en-US" sz="1200" kern="1200" dirty="0" err="1">
                <a:solidFill>
                  <a:schemeClr val="tx1"/>
                </a:solidFill>
                <a:effectLst/>
                <a:latin typeface="+mn-lt"/>
                <a:ea typeface="+mn-ea"/>
                <a:cs typeface="+mn-cs"/>
              </a:rPr>
              <a:t>similate</a:t>
            </a:r>
            <a:r>
              <a:rPr lang="en-US" sz="1200" kern="1200" dirty="0">
                <a:solidFill>
                  <a:schemeClr val="tx1"/>
                </a:solidFill>
                <a:effectLst/>
                <a:latin typeface="+mn-lt"/>
                <a:ea typeface="+mn-ea"/>
                <a:cs typeface="+mn-cs"/>
              </a:rPr>
              <a:t> attacks from external source to organization's network perimeter and external services such as DNS, email, web server or firewall</a:t>
            </a:r>
          </a:p>
          <a:p>
            <a:pPr rtl="0" fontAlgn="ctr"/>
            <a:r>
              <a:rPr lang="en-US" sz="1200" kern="1200" dirty="0">
                <a:solidFill>
                  <a:schemeClr val="tx1"/>
                </a:solidFill>
                <a:effectLst/>
                <a:latin typeface="+mn-lt"/>
                <a:ea typeface="+mn-ea"/>
                <a:cs typeface="+mn-cs"/>
              </a:rPr>
              <a:t>Internal testing - focuses on attacks within organization, to understand if network perimeter is penetrated, what specific information and resources could be penetrated as an insider</a:t>
            </a:r>
          </a:p>
          <a:p>
            <a:pPr rtl="0" fontAlgn="ctr"/>
            <a:r>
              <a:rPr lang="en-US" sz="1200" kern="1200" dirty="0">
                <a:solidFill>
                  <a:schemeClr val="tx1"/>
                </a:solidFill>
                <a:effectLst/>
                <a:latin typeface="+mn-lt"/>
                <a:ea typeface="+mn-ea"/>
                <a:cs typeface="+mn-cs"/>
              </a:rPr>
              <a:t>Blind Testing Strategy - the attacking pen testing team has little or no knowledge of the target company other than publicly available information, but the defenders know the attack is coming and are prepared for it</a:t>
            </a:r>
          </a:p>
          <a:p>
            <a:pPr rtl="0" fontAlgn="ctr"/>
            <a:r>
              <a:rPr lang="en-US" sz="1200" kern="1200" dirty="0">
                <a:solidFill>
                  <a:schemeClr val="tx1"/>
                </a:solidFill>
                <a:effectLst/>
                <a:latin typeface="+mn-lt"/>
                <a:ea typeface="+mn-ea"/>
                <a:cs typeface="+mn-cs"/>
              </a:rPr>
              <a:t>Double Blind Testing - closest to real-life scenario where both attacker and defender have little knowledge of each other's presence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08147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Categories of Penetration Testing</a:t>
            </a:r>
          </a:p>
          <a:p>
            <a:pPr rtl="0" fontAlgn="ctr"/>
            <a:r>
              <a:rPr lang="en-US" sz="1200" kern="1200" dirty="0">
                <a:solidFill>
                  <a:schemeClr val="tx1"/>
                </a:solidFill>
                <a:effectLst/>
                <a:latin typeface="+mn-lt"/>
                <a:ea typeface="+mn-ea"/>
                <a:cs typeface="+mn-cs"/>
              </a:rPr>
              <a:t>Zero Knowledge Testing - Black box testing. Tester has no information about the target network</a:t>
            </a:r>
          </a:p>
          <a:p>
            <a:pPr rtl="0" fontAlgn="ctr"/>
            <a:r>
              <a:rPr lang="en-US" sz="1200" kern="1200" dirty="0">
                <a:solidFill>
                  <a:schemeClr val="tx1"/>
                </a:solidFill>
                <a:effectLst/>
                <a:latin typeface="+mn-lt"/>
                <a:ea typeface="+mn-ea"/>
                <a:cs typeface="+mn-cs"/>
              </a:rPr>
              <a:t>Partial Knowledge Testing - Gray box testing. Tester is provided with almost public information about the target network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phone numbers, IP addresses, domain information and application names)</a:t>
            </a:r>
          </a:p>
          <a:p>
            <a:pPr rtl="0" fontAlgn="ctr"/>
            <a:r>
              <a:rPr lang="en-US" sz="1200" kern="1200" dirty="0">
                <a:solidFill>
                  <a:schemeClr val="tx1"/>
                </a:solidFill>
                <a:effectLst/>
                <a:latin typeface="+mn-lt"/>
                <a:ea typeface="+mn-ea"/>
                <a:cs typeface="+mn-cs"/>
              </a:rPr>
              <a:t>Full Knowledge Testing - Tester is provided with all information about the target network, focus on what can be done (impact) instead of what can be discover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60261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Penetration Test Methodology</a:t>
            </a:r>
          </a:p>
          <a:p>
            <a:pPr rtl="0" fontAlgn="ctr"/>
            <a:r>
              <a:rPr lang="en-US" sz="1200" kern="1200" dirty="0">
                <a:solidFill>
                  <a:schemeClr val="tx1"/>
                </a:solidFill>
                <a:effectLst/>
                <a:latin typeface="+mn-lt"/>
                <a:ea typeface="+mn-ea"/>
                <a:cs typeface="+mn-cs"/>
              </a:rPr>
              <a:t>Step 1 Reconnaissance - discover information about the target environment</a:t>
            </a:r>
          </a:p>
          <a:p>
            <a:pPr rtl="0" fontAlgn="ctr"/>
            <a:r>
              <a:rPr lang="en-US" sz="1200" kern="1200" dirty="0">
                <a:solidFill>
                  <a:schemeClr val="tx1"/>
                </a:solidFill>
                <a:effectLst/>
                <a:latin typeface="+mn-lt"/>
                <a:ea typeface="+mn-ea"/>
                <a:cs typeface="+mn-cs"/>
              </a:rPr>
              <a:t>Step 2 Enumeration - network or vulnerability discovery, on target systems, applications and networks</a:t>
            </a:r>
          </a:p>
          <a:p>
            <a:pPr rtl="0" fontAlgn="ctr"/>
            <a:r>
              <a:rPr lang="en-US" sz="1200" kern="1200" dirty="0">
                <a:solidFill>
                  <a:schemeClr val="tx1"/>
                </a:solidFill>
                <a:effectLst/>
                <a:latin typeface="+mn-lt"/>
                <a:ea typeface="+mn-ea"/>
                <a:cs typeface="+mn-cs"/>
              </a:rPr>
              <a:t>Step 3 Vulnerability Analysis - determine potential vulnerabilities to exploit and attack target</a:t>
            </a:r>
          </a:p>
          <a:p>
            <a:pPr rtl="0" fontAlgn="ctr"/>
            <a:r>
              <a:rPr lang="en-US" sz="1200" kern="1200" dirty="0">
                <a:solidFill>
                  <a:schemeClr val="tx1"/>
                </a:solidFill>
                <a:effectLst/>
                <a:latin typeface="+mn-lt"/>
                <a:ea typeface="+mn-ea"/>
                <a:cs typeface="+mn-cs"/>
              </a:rPr>
              <a:t>Step 4 Execution - Once a vulnerabilities is chosen, an attack is executed on target system</a:t>
            </a:r>
          </a:p>
          <a:p>
            <a:pPr rtl="0" fontAlgn="ctr"/>
            <a:r>
              <a:rPr lang="en-US" sz="1200" kern="1200" dirty="0">
                <a:solidFill>
                  <a:schemeClr val="tx1"/>
                </a:solidFill>
                <a:effectLst/>
                <a:latin typeface="+mn-lt"/>
                <a:ea typeface="+mn-ea"/>
                <a:cs typeface="+mn-cs"/>
              </a:rPr>
              <a:t>Step 5 Document Findings - analyze and document the findings in clear and concise manner, and present findings, tactics, tools employed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58308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911725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Social Engineering Attacks - Attacker uses human interaction to obtain or compromise information of an organization or information systems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phishing email)</a:t>
            </a:r>
          </a:p>
          <a:p>
            <a:pPr rtl="0" fontAlgn="ctr"/>
            <a:r>
              <a:rPr lang="en-US" sz="1200" kern="1200" dirty="0">
                <a:solidFill>
                  <a:schemeClr val="tx1"/>
                </a:solidFill>
                <a:effectLst/>
                <a:latin typeface="+mn-lt"/>
                <a:ea typeface="+mn-ea"/>
                <a:cs typeface="+mn-cs"/>
              </a:rPr>
              <a:t>Pretexting Attacks - by creating and using an invented scenario (the pretext) to engage targeted victim to divulge information or perform an action</a:t>
            </a:r>
          </a:p>
          <a:p>
            <a:pPr rtl="0" fontAlgn="ctr"/>
            <a:r>
              <a:rPr lang="en-US" sz="1200" kern="1200" dirty="0">
                <a:solidFill>
                  <a:schemeClr val="tx1"/>
                </a:solidFill>
                <a:effectLst/>
                <a:latin typeface="+mn-lt"/>
                <a:ea typeface="+mn-ea"/>
                <a:cs typeface="+mn-cs"/>
              </a:rPr>
              <a:t>Phishing Attacks - is a form of social engineering using email or websites posing as legitimate organization to obtain personal information</a:t>
            </a:r>
          </a:p>
          <a:p>
            <a:pPr rtl="0" fontAlgn="ctr"/>
            <a:r>
              <a:rPr lang="en-US" sz="1200" kern="1200" dirty="0">
                <a:solidFill>
                  <a:schemeClr val="tx1"/>
                </a:solidFill>
                <a:effectLst/>
                <a:latin typeface="+mn-lt"/>
                <a:ea typeface="+mn-ea"/>
                <a:cs typeface="+mn-cs"/>
              </a:rPr>
              <a:t>Baiting Attacks - attacker leaves a malware infected CD-ROM, USB key for victim to find and open on a computer, therefore infecting the victim's computer</a:t>
            </a:r>
          </a:p>
          <a:p>
            <a:pPr rtl="0" fontAlgn="ctr"/>
            <a:r>
              <a:rPr lang="en-US" sz="1200" kern="1200" dirty="0">
                <a:solidFill>
                  <a:schemeClr val="tx1"/>
                </a:solidFill>
                <a:effectLst/>
                <a:latin typeface="+mn-lt"/>
                <a:ea typeface="+mn-ea"/>
                <a:cs typeface="+mn-cs"/>
              </a:rPr>
              <a:t>Tailgating Attacks - Attacker tailgating a person into secure control area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key card entry), or </a:t>
            </a:r>
            <a:r>
              <a:rPr lang="en-US" sz="1200" kern="1200" dirty="0" err="1">
                <a:solidFill>
                  <a:schemeClr val="tx1"/>
                </a:solidFill>
                <a:effectLst/>
                <a:latin typeface="+mn-lt"/>
                <a:ea typeface="+mn-ea"/>
                <a:cs typeface="+mn-cs"/>
              </a:rPr>
              <a:t>highjacking</a:t>
            </a:r>
            <a:r>
              <a:rPr lang="en-US" sz="1200" kern="1200" dirty="0">
                <a:solidFill>
                  <a:schemeClr val="tx1"/>
                </a:solidFill>
                <a:effectLst/>
                <a:latin typeface="+mn-lt"/>
                <a:ea typeface="+mn-ea"/>
                <a:cs typeface="+mn-cs"/>
              </a:rPr>
              <a:t> your web cookie to tailgate on your web session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Facebook)</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43270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Establish frameworks of trust - at personnel level, when/where/why/how sensitive information should be handled</a:t>
            </a:r>
          </a:p>
          <a:p>
            <a:pPr rtl="0" fontAlgn="ctr"/>
            <a:r>
              <a:rPr lang="en-US" sz="1200" kern="1200" dirty="0">
                <a:solidFill>
                  <a:schemeClr val="tx1"/>
                </a:solidFill>
                <a:effectLst/>
                <a:latin typeface="+mn-lt"/>
                <a:ea typeface="+mn-ea"/>
                <a:cs typeface="+mn-cs"/>
              </a:rPr>
              <a:t>Identify sensitive information - evaluate its exposure to social engineering and breakdown in security systems</a:t>
            </a:r>
          </a:p>
          <a:p>
            <a:pPr rtl="0" fontAlgn="ctr"/>
            <a:r>
              <a:rPr lang="en-US" sz="1200" kern="1200" dirty="0">
                <a:solidFill>
                  <a:schemeClr val="tx1"/>
                </a:solidFill>
                <a:effectLst/>
                <a:latin typeface="+mn-lt"/>
                <a:ea typeface="+mn-ea"/>
                <a:cs typeface="+mn-cs"/>
              </a:rPr>
              <a:t>Establish security protocols, policies and procedures - to handle sensitive information</a:t>
            </a:r>
          </a:p>
          <a:p>
            <a:pPr rtl="0" fontAlgn="ctr"/>
            <a:r>
              <a:rPr lang="en-US" sz="1200" kern="1200" dirty="0">
                <a:solidFill>
                  <a:schemeClr val="tx1"/>
                </a:solidFill>
                <a:effectLst/>
                <a:latin typeface="+mn-lt"/>
                <a:ea typeface="+mn-ea"/>
                <a:cs typeface="+mn-cs"/>
              </a:rPr>
              <a:t>Train Employees - with security protocols and procedures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politely refuse unverified tailgating)</a:t>
            </a:r>
          </a:p>
          <a:p>
            <a:pPr rtl="0" fontAlgn="ctr"/>
            <a:r>
              <a:rPr lang="en-US" sz="1200" kern="1200" dirty="0">
                <a:solidFill>
                  <a:schemeClr val="tx1"/>
                </a:solidFill>
                <a:effectLst/>
                <a:latin typeface="+mn-lt"/>
                <a:ea typeface="+mn-ea"/>
                <a:cs typeface="+mn-cs"/>
              </a:rPr>
              <a:t>Perform Unannounced Periodic Tests - random testing to validate security protocols are followed</a:t>
            </a:r>
          </a:p>
          <a:p>
            <a:pPr rtl="0" fontAlgn="ctr"/>
            <a:r>
              <a:rPr lang="en-US" sz="1200" kern="1200" dirty="0">
                <a:solidFill>
                  <a:schemeClr val="tx1"/>
                </a:solidFill>
                <a:effectLst/>
                <a:latin typeface="+mn-lt"/>
                <a:ea typeface="+mn-ea"/>
                <a:cs typeface="+mn-cs"/>
              </a:rPr>
              <a:t>Waste Management Service - dumpsters with locks, or document shredding companies to ensure company information cannot be obtained from waste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Iron Mountain document shredding)</a:t>
            </a:r>
          </a:p>
          <a:p>
            <a:pPr rtl="0" fontAlgn="ctr"/>
            <a:r>
              <a:rPr lang="en-US" sz="1200" kern="1200" dirty="0">
                <a:solidFill>
                  <a:schemeClr val="tx1"/>
                </a:solidFill>
                <a:effectLst/>
                <a:latin typeface="+mn-lt"/>
                <a:ea typeface="+mn-ea"/>
                <a:cs typeface="+mn-cs"/>
              </a:rPr>
              <a:t>Review and improve - on reduction strategies regularly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86108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Developing and managing security education, training and awareness is crucial for reducing threat from the human angle</a:t>
            </a:r>
          </a:p>
          <a:p>
            <a:pPr rtl="0" fontAlgn="ctr"/>
            <a:r>
              <a:rPr lang="en-US" sz="1200" kern="1200" dirty="0">
                <a:solidFill>
                  <a:schemeClr val="tx1"/>
                </a:solidFill>
                <a:effectLst/>
                <a:latin typeface="+mn-lt"/>
                <a:ea typeface="+mn-ea"/>
                <a:cs typeface="+mn-cs"/>
              </a:rPr>
              <a:t>Awareness Activities and Methods - to create a culture of awareness</a:t>
            </a:r>
          </a:p>
          <a:p>
            <a:pPr rtl="0" fontAlgn="ctr"/>
            <a:r>
              <a:rPr lang="en-US" sz="1200" kern="1200" dirty="0">
                <a:solidFill>
                  <a:schemeClr val="tx1"/>
                </a:solidFill>
                <a:effectLst/>
                <a:latin typeface="+mn-lt"/>
                <a:ea typeface="+mn-ea"/>
                <a:cs typeface="+mn-cs"/>
              </a:rPr>
              <a:t>Provide formalized courses - online or classroom training, seminars on security topics</a:t>
            </a:r>
          </a:p>
          <a:p>
            <a:pPr rtl="0" fontAlgn="ctr"/>
            <a:r>
              <a:rPr lang="en-US" sz="1200" kern="1200" dirty="0">
                <a:solidFill>
                  <a:schemeClr val="tx1"/>
                </a:solidFill>
                <a:effectLst/>
                <a:latin typeface="+mn-lt"/>
                <a:ea typeface="+mn-ea"/>
                <a:cs typeface="+mn-cs"/>
              </a:rPr>
              <a:t>Posters - to remind employees to report suspicious activities, emails, breach of policies</a:t>
            </a:r>
          </a:p>
          <a:p>
            <a:pPr rtl="0" fontAlgn="ctr"/>
            <a:r>
              <a:rPr lang="en-US" sz="1200" kern="1200" dirty="0">
                <a:solidFill>
                  <a:schemeClr val="tx1"/>
                </a:solidFill>
                <a:effectLst/>
                <a:latin typeface="+mn-lt"/>
                <a:ea typeface="+mn-ea"/>
                <a:cs typeface="+mn-cs"/>
              </a:rPr>
              <a:t>Organization Intranet - to post security reminders, share news and security policies</a:t>
            </a:r>
          </a:p>
          <a:p>
            <a:pPr rtl="0" fontAlgn="ctr"/>
            <a:r>
              <a:rPr lang="en-US" sz="1200" kern="1200" dirty="0">
                <a:solidFill>
                  <a:schemeClr val="tx1"/>
                </a:solidFill>
                <a:effectLst/>
                <a:latin typeface="+mn-lt"/>
                <a:ea typeface="+mn-ea"/>
                <a:cs typeface="+mn-cs"/>
              </a:rPr>
              <a:t>Appoint a business unit security awareness mentor - as the go-to person for any security question, concerns, or comment from the business unit. These individuals would also work together with security officers</a:t>
            </a:r>
          </a:p>
          <a:p>
            <a:pPr rtl="0" fontAlgn="ctr"/>
            <a:r>
              <a:rPr lang="en-US" sz="1200" kern="1200" dirty="0">
                <a:solidFill>
                  <a:schemeClr val="tx1"/>
                </a:solidFill>
                <a:effectLst/>
                <a:latin typeface="+mn-lt"/>
                <a:ea typeface="+mn-ea"/>
                <a:cs typeface="+mn-cs"/>
              </a:rPr>
              <a:t>Provide security management videos, books, websites, and collateral - for employees to use for reference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1099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24195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241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6</a:t>
            </a:fld>
            <a:endParaRPr lang="en-US"/>
          </a:p>
        </p:txBody>
      </p:sp>
    </p:spTree>
    <p:extLst>
      <p:ext uri="{BB962C8B-B14F-4D97-AF65-F5344CB8AC3E}">
        <p14:creationId xmlns:p14="http://schemas.microsoft.com/office/powerpoint/2010/main" val="27331471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CA" dirty="0"/>
              <a:t>Information access</a:t>
            </a:r>
          </a:p>
          <a:p>
            <a:pPr lvl="1"/>
            <a:r>
              <a:rPr lang="en-CA" dirty="0"/>
              <a:t>Who should have access to the data? Finance team have access to accounts payable, while HR has access to PII</a:t>
            </a:r>
          </a:p>
          <a:p>
            <a:r>
              <a:rPr lang="en-CA" dirty="0"/>
              <a:t>Information protection</a:t>
            </a:r>
          </a:p>
          <a:p>
            <a:pPr lvl="1"/>
            <a:r>
              <a:rPr lang="en-CA" dirty="0"/>
              <a:t>How is the information access by user? Physical medium or electronic format? Read only, update and modify, delete or destroy?</a:t>
            </a:r>
          </a:p>
          <a:p>
            <a:r>
              <a:rPr lang="en-CA" dirty="0"/>
              <a:t>Information retention</a:t>
            </a:r>
          </a:p>
          <a:p>
            <a:pPr lvl="1"/>
            <a:r>
              <a:rPr lang="en-CA" dirty="0"/>
              <a:t>What is the retention period of information? CRA requires a sever-year retention period on tax related information. Legal may require upwards of 30 years</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21638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Information disposal</a:t>
            </a:r>
          </a:p>
          <a:p>
            <a:pPr lvl="1"/>
            <a:r>
              <a:rPr lang="en-CA" dirty="0"/>
              <a:t>What is the information disposal method and procedures? Paper-based information may require cross-cut shredding. Sensitive electronic information may require proper erasure from storage medium (</a:t>
            </a:r>
            <a:r>
              <a:rPr lang="en-CA" dirty="0" err="1"/>
              <a:t>ie</a:t>
            </a:r>
            <a:r>
              <a:rPr lang="en-CA" dirty="0"/>
              <a:t>, hard drive shredder)</a:t>
            </a:r>
          </a:p>
          <a:p>
            <a:r>
              <a:rPr lang="en-CA" dirty="0"/>
              <a:t>Information encryption</a:t>
            </a:r>
          </a:p>
          <a:p>
            <a:pPr lvl="1"/>
            <a:r>
              <a:rPr lang="en-CA" dirty="0"/>
              <a:t>How is information encrypted? Information needs to be protected during its entire life cycle. This includes data at-rest, data in-use and data in-motion.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0768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36156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r>
              <a:rPr lang="en-US" dirty="0"/>
              <a:t>Qualitative Risk Assessment Process</a:t>
            </a:r>
          </a:p>
          <a:p>
            <a:pPr fontAlgn="ctr"/>
            <a:endParaRPr lang="en-US" dirty="0"/>
          </a:p>
          <a:p>
            <a:pPr fontAlgn="ctr"/>
            <a:r>
              <a:rPr lang="en-US" dirty="0"/>
              <a:t>Provide descriptive results versus measurable</a:t>
            </a:r>
          </a:p>
          <a:p>
            <a:pPr fontAlgn="ctr"/>
            <a:r>
              <a:rPr lang="en-US" dirty="0"/>
              <a:t>Approval - Management approval must be obtained before conducting the assessment</a:t>
            </a:r>
          </a:p>
          <a:p>
            <a:pPr fontAlgn="ctr"/>
            <a:r>
              <a:rPr lang="en-US" dirty="0"/>
              <a:t>Form a risk assessment team - </a:t>
            </a:r>
            <a:r>
              <a:rPr lang="en-US" dirty="0" err="1"/>
              <a:t>Memebers</a:t>
            </a:r>
            <a:r>
              <a:rPr lang="en-US" dirty="0"/>
              <a:t> may include senior management staff, information security, legal or compliance, internal audit, HR, facilities/safety, IT, and business unit owners</a:t>
            </a:r>
          </a:p>
          <a:p>
            <a:pPr fontAlgn="ctr"/>
            <a:r>
              <a:rPr lang="en-US" dirty="0"/>
              <a:t>Analyze Data - match vulnerabilities to threats, likelihood of threats, and impact of threats</a:t>
            </a:r>
          </a:p>
          <a:p>
            <a:pPr fontAlgn="ctr"/>
            <a:r>
              <a:rPr lang="en-US" dirty="0"/>
              <a:t>Calculate Risk - likelihood and impact produce the level of risk. Address risk from high level to low level</a:t>
            </a:r>
          </a:p>
          <a:p>
            <a:pPr fontAlgn="ctr"/>
            <a:r>
              <a:rPr lang="en-US" dirty="0"/>
              <a:t>Countermeasure Recommendations - when addressing risk, additional countermeasures can minimize, transfer, avoid the risk. The left-over risk is called residual risk that is an acceptable level for the organization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66977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42661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614372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95238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03346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8913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r>
              <a:rPr lang="en-US" dirty="0"/>
              <a:t>Number of staff (restaurant)</a:t>
            </a:r>
          </a:p>
          <a:p>
            <a:pPr fontAlgn="ctr"/>
            <a:r>
              <a:rPr lang="en-US" dirty="0"/>
              <a:t>Required security level (restaurant)</a:t>
            </a:r>
          </a:p>
          <a:p>
            <a:pPr fontAlgn="ctr"/>
            <a:r>
              <a:rPr lang="en-US" dirty="0"/>
              <a:t>Tasks to be performed (information lock-down)</a:t>
            </a:r>
          </a:p>
          <a:p>
            <a:pPr fontAlgn="ctr"/>
            <a:r>
              <a:rPr lang="en-US" dirty="0"/>
              <a:t>Regulations compliance (restaurant, PCI)</a:t>
            </a:r>
          </a:p>
          <a:p>
            <a:pPr fontAlgn="ctr"/>
            <a:r>
              <a:rPr lang="en-US" dirty="0"/>
              <a:t>Staff qualification level (waiters, restaurant manager, non-technical)</a:t>
            </a:r>
          </a:p>
          <a:p>
            <a:pPr fontAlgn="ctr"/>
            <a:r>
              <a:rPr lang="en-US" dirty="0"/>
              <a:t>Training required</a:t>
            </a:r>
          </a:p>
          <a:p>
            <a:pPr fontAlgn="ctr"/>
            <a:r>
              <a:rPr lang="en-US" dirty="0"/>
              <a:t>Measurement Metrics - </a:t>
            </a:r>
            <a:r>
              <a:rPr lang="en-US" sz="1200" kern="1200" dirty="0">
                <a:solidFill>
                  <a:schemeClr val="tx1"/>
                </a:solidFill>
                <a:effectLst/>
                <a:latin typeface="+mn-lt"/>
                <a:ea typeface="+mn-ea"/>
                <a:cs typeface="+mn-cs"/>
              </a:rPr>
              <a:t>Metrics - measurement to demonstrate effectiveness of security program</a:t>
            </a:r>
            <a:endParaRPr lang="en-US" dirty="0"/>
          </a:p>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7</a:t>
            </a:fld>
            <a:endParaRPr lang="en-US"/>
          </a:p>
        </p:txBody>
      </p:sp>
    </p:spTree>
    <p:extLst>
      <p:ext uri="{BB962C8B-B14F-4D97-AF65-F5344CB8AC3E}">
        <p14:creationId xmlns:p14="http://schemas.microsoft.com/office/powerpoint/2010/main" val="12625101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44378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4935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48748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07567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04923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0127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48889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03731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146865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7703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8</a:t>
            </a:fld>
            <a:endParaRPr lang="en-US"/>
          </a:p>
        </p:txBody>
      </p:sp>
    </p:spTree>
    <p:extLst>
      <p:ext uri="{BB962C8B-B14F-4D97-AF65-F5344CB8AC3E}">
        <p14:creationId xmlns:p14="http://schemas.microsoft.com/office/powerpoint/2010/main" val="14102856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400083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775125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98148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409092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53552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65846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84064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22613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11520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9</a:t>
            </a:fld>
            <a:endParaRPr lang="en-US"/>
          </a:p>
        </p:txBody>
      </p:sp>
    </p:spTree>
    <p:extLst>
      <p:ext uri="{BB962C8B-B14F-4D97-AF65-F5344CB8AC3E}">
        <p14:creationId xmlns:p14="http://schemas.microsoft.com/office/powerpoint/2010/main" val="33757783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1351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88112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266393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54032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146843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881126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ct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35995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9182" r="17753"/>
          <a:stretch/>
        </p:blipFill>
        <p:spPr>
          <a:xfrm>
            <a:off x="681890" y="127000"/>
            <a:ext cx="3147646" cy="6350000"/>
          </a:xfrm>
          <a:prstGeom prst="rect">
            <a:avLst/>
          </a:prstGeom>
        </p:spPr>
      </p:pic>
      <p:sp>
        <p:nvSpPr>
          <p:cNvPr id="2" name="Title 1"/>
          <p:cNvSpPr>
            <a:spLocks noGrp="1"/>
          </p:cNvSpPr>
          <p:nvPr>
            <p:ph type="ctrTitle"/>
          </p:nvPr>
        </p:nvSpPr>
        <p:spPr>
          <a:xfrm>
            <a:off x="4454770"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r>
              <a:rPr lang="en-US" noProof="0"/>
              <a:t>Click to edit Master title style</a:t>
            </a:r>
            <a:endParaRPr lang="en-CA" noProof="0" dirty="0"/>
          </a:p>
        </p:txBody>
      </p:sp>
      <p:sp>
        <p:nvSpPr>
          <p:cNvPr id="11" name="Text Placeholder 10"/>
          <p:cNvSpPr>
            <a:spLocks noGrp="1"/>
          </p:cNvSpPr>
          <p:nvPr>
            <p:ph type="body" sz="quarter" idx="10" hasCustomPrompt="1"/>
          </p:nvPr>
        </p:nvSpPr>
        <p:spPr>
          <a:xfrm>
            <a:off x="4454770" y="4401025"/>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a:t>Presentation Subtitle</a:t>
            </a:r>
          </a:p>
        </p:txBody>
      </p:sp>
    </p:spTree>
  </p:cSld>
  <p:clrMapOvr>
    <a:masterClrMapping/>
  </p:clrMapOvr>
  <p:extLst>
    <p:ext uri="{DCECCB84-F9BA-43D5-87BE-67443E8EF086}">
      <p15:sldGuideLst xmlns:p15="http://schemas.microsoft.com/office/powerpoint/2012/main">
        <p15:guide id="1" orient="horz" pos="912"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0" y="30916"/>
            <a:ext cx="7499350" cy="77119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867004" y="6390217"/>
            <a:ext cx="923925" cy="365125"/>
          </a:xfrm>
          <a:prstGeom prst="rect">
            <a:avLst/>
          </a:prstGeom>
        </p:spPr>
        <p:txBody>
          <a:bodyPr anchor="b"/>
          <a:lstStyle/>
          <a:p>
            <a:fld id="{B3D2B377-CF7E-8F44-A32D-7E519906999D}" type="datetimeFigureOut">
              <a:rPr lang="en-US" smtClean="0"/>
              <a:t>8/18/2022</a:t>
            </a:fld>
            <a:endParaRPr lang="en-US"/>
          </a:p>
        </p:txBody>
      </p:sp>
      <p:sp>
        <p:nvSpPr>
          <p:cNvPr id="5" name="Footer Placeholder 4"/>
          <p:cNvSpPr>
            <a:spLocks noGrp="1"/>
          </p:cNvSpPr>
          <p:nvPr>
            <p:ph type="ftr" sz="quarter" idx="11"/>
          </p:nvPr>
        </p:nvSpPr>
        <p:spPr>
          <a:xfrm>
            <a:off x="3924279" y="6390217"/>
            <a:ext cx="3800496" cy="365125"/>
          </a:xfrm>
          <a:prstGeom prst="rect">
            <a:avLst/>
          </a:prstGeom>
        </p:spPr>
        <p:txBody>
          <a:bodyPr anchor="b"/>
          <a:lstStyle/>
          <a:p>
            <a:endParaRPr lang="en-US"/>
          </a:p>
        </p:txBody>
      </p:sp>
      <p:sp>
        <p:nvSpPr>
          <p:cNvPr id="6" name="Slide Number Placeholder 5"/>
          <p:cNvSpPr>
            <a:spLocks noGrp="1"/>
          </p:cNvSpPr>
          <p:nvPr>
            <p:ph type="sldNum" sz="quarter" idx="12"/>
          </p:nvPr>
        </p:nvSpPr>
        <p:spPr>
          <a:xfrm>
            <a:off x="7858125" y="6390217"/>
            <a:ext cx="657225" cy="365125"/>
          </a:xfrm>
          <a:prstGeom prst="rect">
            <a:avLst/>
          </a:prstGeo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3896" y="6176964"/>
            <a:ext cx="1238229"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858125" y="6390217"/>
            <a:ext cx="657225" cy="365125"/>
          </a:xfrm>
          <a:prstGeom prst="rect">
            <a:avLst/>
          </a:prstGeo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623888" y="1709739"/>
            <a:ext cx="7886700" cy="2852737"/>
          </a:xfrm>
          <a:prstGeom prst="rect">
            <a:avLst/>
          </a:prstGeo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5338806" y="-21266"/>
            <a:ext cx="3799879"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858125" y="6390217"/>
            <a:ext cx="657225" cy="365125"/>
          </a:xfrm>
          <a:prstGeom prst="rect">
            <a:avLst/>
          </a:prstGeo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623888" y="1709739"/>
            <a:ext cx="7886700" cy="2852737"/>
          </a:xfrm>
          <a:prstGeom prst="rect">
            <a:avLst/>
          </a:prstGeo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5338806" y="-21266"/>
            <a:ext cx="3799879"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3" y="154483"/>
            <a:ext cx="6697348" cy="627860"/>
          </a:xfrm>
          <a:prstGeom prst="rect">
            <a:avLst/>
          </a:prstGeom>
        </p:spPr>
        <p:txBody>
          <a:bodyPr/>
          <a:lstStyle>
            <a:lvl1pPr algn="l">
              <a:defRPr sz="3000" b="1" i="0" baseline="0">
                <a:solidFill>
                  <a:schemeClr val="tx2"/>
                </a:solidFill>
                <a:latin typeface="Arial"/>
              </a:defRPr>
            </a:lvl1pPr>
          </a:lstStyle>
          <a:p>
            <a:r>
              <a:rPr lang="en-US" noProof="0"/>
              <a:t>Click to edit Master title style</a:t>
            </a:r>
            <a:endParaRPr lang="en-CA" noProof="0" dirty="0"/>
          </a:p>
        </p:txBody>
      </p:sp>
      <p:sp>
        <p:nvSpPr>
          <p:cNvPr id="8" name="Content Placeholder 7"/>
          <p:cNvSpPr>
            <a:spLocks noGrp="1"/>
          </p:cNvSpPr>
          <p:nvPr>
            <p:ph sz="quarter" idx="10"/>
          </p:nvPr>
        </p:nvSpPr>
        <p:spPr>
          <a:xfrm>
            <a:off x="635001"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2943"/>
            <a:ext cx="1905000" cy="786765"/>
          </a:xfrm>
          <a:prstGeom prst="rect">
            <a:avLst/>
          </a:prstGeom>
        </p:spPr>
      </p:pic>
      <p:sp>
        <p:nvSpPr>
          <p:cNvPr id="4" name="Rectangle 2"/>
          <p:cNvSpPr>
            <a:spLocks noChangeArrowheads="1"/>
          </p:cNvSpPr>
          <p:nvPr/>
        </p:nvSpPr>
        <p:spPr bwMode="auto">
          <a:xfrm>
            <a:off x="0" y="807884"/>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035301" y="6426202"/>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p:nvSpPr>
        <p:spPr>
          <a:xfrm>
            <a:off x="8686799" y="6429128"/>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009801"/>
      </p:ext>
    </p:extLst>
  </p:cSld>
  <p:clrMapOvr>
    <a:masterClrMapping/>
  </p:clrMapOvr>
  <p:extLst>
    <p:ext uri="{DCECCB84-F9BA-43D5-87BE-67443E8EF086}">
      <p15:sldGuideLst xmlns:p15="http://schemas.microsoft.com/office/powerpoint/2012/main">
        <p15:guide id="1" orient="horz" pos="864" userDrawn="1">
          <p15:clr>
            <a:srgbClr val="FBAE40"/>
          </p15:clr>
        </p15:guide>
        <p15:guide id="2" pos="56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1"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2943"/>
            <a:ext cx="1905000" cy="786765"/>
          </a:xfrm>
          <a:prstGeom prst="rect">
            <a:avLst/>
          </a:prstGeom>
        </p:spPr>
      </p:pic>
      <p:sp>
        <p:nvSpPr>
          <p:cNvPr id="5" name="Rectangle 2"/>
          <p:cNvSpPr>
            <a:spLocks noChangeArrowheads="1"/>
          </p:cNvSpPr>
          <p:nvPr/>
        </p:nvSpPr>
        <p:spPr bwMode="auto">
          <a:xfrm>
            <a:off x="0" y="807884"/>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8"/>
            <a:ext cx="6699354" cy="682387"/>
          </a:xfrm>
          <a:prstGeom prst="rect">
            <a:avLst/>
          </a:prstGeom>
        </p:spPr>
        <p:txBody>
          <a:bodyPr/>
          <a:lstStyle>
            <a:lvl1pPr algn="l">
              <a:defRPr sz="3000" b="1" i="0" baseline="0">
                <a:solidFill>
                  <a:schemeClr val="tx2"/>
                </a:solidFill>
                <a:latin typeface="Arial"/>
              </a:defRPr>
            </a:lvl1pPr>
          </a:lstStyle>
          <a:p>
            <a:r>
              <a:rPr lang="en-US" noProof="0"/>
              <a:t>Click to edit Master title style</a:t>
            </a:r>
            <a:endParaRPr lang="en-CA" noProof="0" dirty="0"/>
          </a:p>
        </p:txBody>
      </p:sp>
      <p:sp>
        <p:nvSpPr>
          <p:cNvPr id="6" name="TextBox 5"/>
          <p:cNvSpPr txBox="1"/>
          <p:nvPr/>
        </p:nvSpPr>
        <p:spPr>
          <a:xfrm>
            <a:off x="3035301" y="6426202"/>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p:nvSpPr>
        <p:spPr>
          <a:xfrm>
            <a:off x="8686799" y="6429128"/>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2626970"/>
      </p:ext>
    </p:extLst>
  </p:cSld>
  <p:clrMapOvr>
    <a:masterClrMapping/>
  </p:clrMapOvr>
  <p:extLst>
    <p:ext uri="{DCECCB84-F9BA-43D5-87BE-67443E8EF086}">
      <p15:sldGuideLst xmlns:p15="http://schemas.microsoft.com/office/powerpoint/2012/main">
        <p15:guide id="1" orient="horz" pos="864" userDrawn="1">
          <p15:clr>
            <a:srgbClr val="FBAE40"/>
          </p15:clr>
        </p15:guide>
        <p15:guide id="2" pos="3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9"/>
            <a:ext cx="6700248" cy="675703"/>
          </a:xfrm>
          <a:prstGeom prst="rect">
            <a:avLst/>
          </a:prstGeom>
        </p:spPr>
        <p:txBody>
          <a:bodyPr/>
          <a:lstStyle>
            <a:lvl1pPr algn="l">
              <a:defRPr sz="3000" b="1" i="0" baseline="0">
                <a:solidFill>
                  <a:schemeClr val="tx1"/>
                </a:solidFill>
                <a:latin typeface="Arial"/>
              </a:defRPr>
            </a:lvl1pPr>
          </a:lstStyle>
          <a:p>
            <a:r>
              <a:rPr lang="en-US" noProof="0"/>
              <a:t>Click to edit Master title style</a:t>
            </a:r>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a:t>Insert image here.</a:t>
            </a:r>
          </a:p>
        </p:txBody>
      </p:sp>
      <p:sp>
        <p:nvSpPr>
          <p:cNvPr id="6" name="Text Placeholder 10"/>
          <p:cNvSpPr>
            <a:spLocks noGrp="1"/>
          </p:cNvSpPr>
          <p:nvPr>
            <p:ph type="body" sz="quarter" idx="11" hasCustomPrompt="1"/>
          </p:nvPr>
        </p:nvSpPr>
        <p:spPr>
          <a:xfrm>
            <a:off x="4055635" y="6133275"/>
            <a:ext cx="4496696" cy="28571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2943"/>
            <a:ext cx="1905000" cy="786765"/>
          </a:xfrm>
          <a:prstGeom prst="rect">
            <a:avLst/>
          </a:prstGeom>
        </p:spPr>
      </p:pic>
      <p:sp>
        <p:nvSpPr>
          <p:cNvPr id="8" name="Rectangle 2"/>
          <p:cNvSpPr>
            <a:spLocks noChangeArrowheads="1"/>
          </p:cNvSpPr>
          <p:nvPr/>
        </p:nvSpPr>
        <p:spPr bwMode="auto">
          <a:xfrm>
            <a:off x="0" y="807884"/>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3035301" y="6426202"/>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8686799" y="6429128"/>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758168"/>
      </p:ext>
    </p:extLst>
  </p:cSld>
  <p:clrMapOvr>
    <a:masterClrMapping/>
  </p:clrMapOvr>
  <p:extLst>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8"/>
            <a:ext cx="6699902" cy="685607"/>
          </a:xfrm>
          <a:prstGeom prst="rect">
            <a:avLst/>
          </a:prstGeom>
        </p:spPr>
        <p:txBody>
          <a:bodyPr/>
          <a:lstStyle>
            <a:lvl1pPr algn="l">
              <a:defRPr sz="3000" b="1" i="0" baseline="0">
                <a:solidFill>
                  <a:schemeClr val="tx2"/>
                </a:solidFill>
                <a:latin typeface="Arial"/>
              </a:defRPr>
            </a:lvl1pPr>
          </a:lstStyle>
          <a:p>
            <a:r>
              <a:rPr lang="en-US" noProof="0"/>
              <a:t>Click to edit Master title style</a:t>
            </a:r>
            <a:endParaRPr lang="en-CA" noProof="0" dirty="0"/>
          </a:p>
        </p:txBody>
      </p:sp>
      <p:sp>
        <p:nvSpPr>
          <p:cNvPr id="8" name="Content Placeholder 7"/>
          <p:cNvSpPr>
            <a:spLocks noGrp="1"/>
          </p:cNvSpPr>
          <p:nvPr>
            <p:ph sz="quarter" idx="10"/>
          </p:nvPr>
        </p:nvSpPr>
        <p:spPr>
          <a:xfrm>
            <a:off x="635001" y="1248510"/>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a:t>Insert image here.</a:t>
            </a:r>
          </a:p>
        </p:txBody>
      </p:sp>
      <p:sp>
        <p:nvSpPr>
          <p:cNvPr id="5" name="Text Placeholder 10"/>
          <p:cNvSpPr>
            <a:spLocks noGrp="1"/>
          </p:cNvSpPr>
          <p:nvPr>
            <p:ph type="body" sz="quarter" idx="12" hasCustomPrompt="1"/>
          </p:nvPr>
        </p:nvSpPr>
        <p:spPr>
          <a:xfrm>
            <a:off x="4055635" y="6126049"/>
            <a:ext cx="4496696" cy="25716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2943"/>
            <a:ext cx="1905000" cy="786765"/>
          </a:xfrm>
          <a:prstGeom prst="rect">
            <a:avLst/>
          </a:prstGeom>
        </p:spPr>
      </p:pic>
      <p:sp>
        <p:nvSpPr>
          <p:cNvPr id="7" name="Rectangle 2"/>
          <p:cNvSpPr>
            <a:spLocks noChangeArrowheads="1"/>
          </p:cNvSpPr>
          <p:nvPr/>
        </p:nvSpPr>
        <p:spPr bwMode="auto">
          <a:xfrm>
            <a:off x="0" y="807884"/>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3035301" y="6426202"/>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8686799" y="6429128"/>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310471"/>
      </p:ext>
    </p:extLst>
  </p:cSld>
  <p:clrMapOvr>
    <a:masterClrMapping/>
  </p:clrMapOvr>
  <p:extLst>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r>
              <a:rPr lang="en-US" noProof="0"/>
              <a:t>Click to edit Master title style</a:t>
            </a:r>
            <a:endParaRPr lang="en-CA" noProof="0" dirty="0"/>
          </a:p>
        </p:txBody>
      </p:sp>
      <p:sp>
        <p:nvSpPr>
          <p:cNvPr id="4" name="Picture Placeholder 4"/>
          <p:cNvSpPr>
            <a:spLocks noGrp="1"/>
          </p:cNvSpPr>
          <p:nvPr>
            <p:ph type="pic" sz="quarter" idx="10" hasCustomPrompt="1"/>
          </p:nvPr>
        </p:nvSpPr>
        <p:spPr>
          <a:xfrm>
            <a:off x="5105401"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a:t>Insert image here.</a:t>
            </a:r>
          </a:p>
        </p:txBody>
      </p:sp>
      <p:sp>
        <p:nvSpPr>
          <p:cNvPr id="6" name="Content Placeholder 7"/>
          <p:cNvSpPr>
            <a:spLocks noGrp="1"/>
          </p:cNvSpPr>
          <p:nvPr>
            <p:ph sz="quarter" idx="12"/>
          </p:nvPr>
        </p:nvSpPr>
        <p:spPr>
          <a:xfrm>
            <a:off x="635002"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2943"/>
            <a:ext cx="1905000" cy="786765"/>
          </a:xfrm>
          <a:prstGeom prst="rect">
            <a:avLst/>
          </a:prstGeom>
        </p:spPr>
      </p:pic>
      <p:sp>
        <p:nvSpPr>
          <p:cNvPr id="9" name="Rectangle 2"/>
          <p:cNvSpPr>
            <a:spLocks noChangeArrowheads="1"/>
          </p:cNvSpPr>
          <p:nvPr/>
        </p:nvSpPr>
        <p:spPr bwMode="auto">
          <a:xfrm>
            <a:off x="0" y="807884"/>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035301" y="6426202"/>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p>
        </p:txBody>
      </p:sp>
      <p:sp>
        <p:nvSpPr>
          <p:cNvPr id="12" name="TextBox 11"/>
          <p:cNvSpPr txBox="1"/>
          <p:nvPr/>
        </p:nvSpPr>
        <p:spPr>
          <a:xfrm>
            <a:off x="8686799" y="6429128"/>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846997"/>
      </p:ext>
    </p:extLst>
  </p:cSld>
  <p:clrMapOvr>
    <a:masterClrMapping/>
  </p:clrMapOvr>
  <p:extLst>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9" y="155149"/>
            <a:ext cx="6708694" cy="685114"/>
          </a:xfrm>
          <a:prstGeom prst="rect">
            <a:avLst/>
          </a:prstGeom>
        </p:spPr>
        <p:txBody>
          <a:bodyPr/>
          <a:lstStyle>
            <a:lvl1pPr algn="l">
              <a:defRPr sz="3000" b="1" i="0" baseline="0">
                <a:solidFill>
                  <a:schemeClr val="tx2"/>
                </a:solidFill>
                <a:latin typeface="Arial"/>
              </a:defRPr>
            </a:lvl1pPr>
          </a:lstStyle>
          <a:p>
            <a:r>
              <a:rPr lang="en-US" noProof="0"/>
              <a:t>Click to edit Master title style</a:t>
            </a:r>
            <a:endParaRPr lang="en-CA" noProof="0" dirty="0"/>
          </a:p>
        </p:txBody>
      </p:sp>
      <p:sp>
        <p:nvSpPr>
          <p:cNvPr id="10" name="Content Placeholder 3"/>
          <p:cNvSpPr>
            <a:spLocks noGrp="1"/>
          </p:cNvSpPr>
          <p:nvPr>
            <p:ph sz="half" idx="2"/>
          </p:nvPr>
        </p:nvSpPr>
        <p:spPr>
          <a:xfrm>
            <a:off x="4695092" y="1239717"/>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Content Placeholder 7"/>
          <p:cNvSpPr>
            <a:spLocks noGrp="1"/>
          </p:cNvSpPr>
          <p:nvPr>
            <p:ph sz="quarter" idx="12"/>
          </p:nvPr>
        </p:nvSpPr>
        <p:spPr>
          <a:xfrm>
            <a:off x="635002" y="1239717"/>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2943"/>
            <a:ext cx="1905000" cy="786765"/>
          </a:xfrm>
          <a:prstGeom prst="rect">
            <a:avLst/>
          </a:prstGeom>
        </p:spPr>
      </p:pic>
      <p:sp>
        <p:nvSpPr>
          <p:cNvPr id="6" name="Rectangle 2"/>
          <p:cNvSpPr>
            <a:spLocks noChangeArrowheads="1"/>
          </p:cNvSpPr>
          <p:nvPr/>
        </p:nvSpPr>
        <p:spPr bwMode="auto">
          <a:xfrm>
            <a:off x="0" y="807884"/>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035301" y="6426202"/>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p:nvSpPr>
        <p:spPr>
          <a:xfrm>
            <a:off x="8686799" y="6429128"/>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005330"/>
      </p:ext>
    </p:extLst>
  </p:cSld>
  <p:clrMapOvr>
    <a:masterClrMapping/>
  </p:clrMapOvr>
  <p:extLst>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2943"/>
            <a:ext cx="1905000" cy="786765"/>
          </a:xfrm>
          <a:prstGeom prst="rect">
            <a:avLst/>
          </a:prstGeom>
        </p:spPr>
      </p:pic>
      <p:sp>
        <p:nvSpPr>
          <p:cNvPr id="5" name="Rectangle 2"/>
          <p:cNvSpPr>
            <a:spLocks noChangeArrowheads="1"/>
          </p:cNvSpPr>
          <p:nvPr/>
        </p:nvSpPr>
        <p:spPr bwMode="auto">
          <a:xfrm>
            <a:off x="0" y="807884"/>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1"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3172244103"/>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2867004" y="1122363"/>
            <a:ext cx="5133996" cy="2387600"/>
          </a:xfrm>
          <a:prstGeom prst="rect">
            <a:avLst/>
          </a:prstGeom>
        </p:spPr>
        <p:txBody>
          <a:bodyPr anchor="b">
            <a:normAutofit/>
          </a:bodyPr>
          <a:lstStyle>
            <a:lvl1pPr algn="l">
              <a:defRPr sz="5400" b="1" i="0">
                <a:solidFill>
                  <a:srgbClr val="000000"/>
                </a:solidFill>
                <a:latin typeface="Verdana" charset="0"/>
                <a:ea typeface="Verdana" charset="0"/>
                <a:cs typeface="Verdana" charset="0"/>
              </a:defRPr>
            </a:lvl1pPr>
          </a:lstStyle>
          <a:p>
            <a:r>
              <a:rPr lang="en-US" dirty="0"/>
              <a:t>Click to edit Master title style</a:t>
            </a:r>
          </a:p>
        </p:txBody>
      </p:sp>
      <p:sp>
        <p:nvSpPr>
          <p:cNvPr id="3" name="Subtitle 2"/>
          <p:cNvSpPr>
            <a:spLocks noGrp="1"/>
          </p:cNvSpPr>
          <p:nvPr>
            <p:ph type="subTitle" idx="1"/>
          </p:nvPr>
        </p:nvSpPr>
        <p:spPr>
          <a:xfrm>
            <a:off x="2867004" y="3602038"/>
            <a:ext cx="5133996" cy="1655762"/>
          </a:xfrm>
          <a:prstGeom prst="rect">
            <a:avLst/>
          </a:prstGeom>
        </p:spPr>
        <p:txBody>
          <a:bodyPr>
            <a:normAutofit/>
          </a:bodyPr>
          <a:lstStyle>
            <a:lvl1pPr marL="0" indent="0" algn="l">
              <a:buNone/>
              <a:defRPr sz="3000">
                <a:solidFill>
                  <a:srgbClr val="000000"/>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2867004" y="6390217"/>
            <a:ext cx="923925" cy="365125"/>
          </a:xfrm>
          <a:prstGeom prst="rect">
            <a:avLst/>
          </a:prstGeom>
        </p:spPr>
        <p:txBody>
          <a:bodyPr anchor="b"/>
          <a:lstStyle>
            <a:lvl1pPr>
              <a:defRPr>
                <a:solidFill>
                  <a:schemeClr val="accent6"/>
                </a:solidFill>
              </a:defRPr>
            </a:lvl1pPr>
          </a:lstStyle>
          <a:p>
            <a:fld id="{B3D2B377-CF7E-8F44-A32D-7E519906999D}" type="datetimeFigureOut">
              <a:rPr lang="en-US" smtClean="0"/>
              <a:pPr/>
              <a:t>8/18/2022</a:t>
            </a:fld>
            <a:endParaRPr lang="en-US" dirty="0"/>
          </a:p>
        </p:txBody>
      </p:sp>
      <p:sp>
        <p:nvSpPr>
          <p:cNvPr id="5" name="Footer Placeholder 4"/>
          <p:cNvSpPr>
            <a:spLocks noGrp="1"/>
          </p:cNvSpPr>
          <p:nvPr>
            <p:ph type="ftr" sz="quarter" idx="11"/>
          </p:nvPr>
        </p:nvSpPr>
        <p:spPr>
          <a:xfrm>
            <a:off x="3924279" y="6390217"/>
            <a:ext cx="3800496" cy="365125"/>
          </a:xfrm>
          <a:prstGeom prst="rect">
            <a:avLst/>
          </a:prstGeo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7858125" y="6390217"/>
            <a:ext cx="657225" cy="365125"/>
          </a:xfrm>
          <a:prstGeom prst="rect">
            <a:avLst/>
          </a:prstGeo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25" y="904252"/>
            <a:ext cx="2781279"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p:nvSpPr>
        <p:spPr bwMode="auto">
          <a:xfrm>
            <a:off x="0" y="43934"/>
            <a:ext cx="1846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p:nvSpPr>
        <p:spPr bwMode="auto">
          <a:xfrm>
            <a:off x="0" y="318702"/>
            <a:ext cx="18466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239000" y="2943"/>
            <a:ext cx="1905000" cy="786765"/>
          </a:xfrm>
          <a:prstGeom prst="rect">
            <a:avLst/>
          </a:prstGeom>
        </p:spPr>
      </p:pic>
      <p:sp>
        <p:nvSpPr>
          <p:cNvPr id="11" name="Rectangle 2"/>
          <p:cNvSpPr>
            <a:spLocks noChangeArrowheads="1"/>
          </p:cNvSpPr>
          <p:nvPr/>
        </p:nvSpPr>
        <p:spPr bwMode="auto">
          <a:xfrm>
            <a:off x="0" y="807884"/>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55" r:id="rId11"/>
    <p:sldLayoutId id="2147483657" r:id="rId12"/>
    <p:sldLayoutId id="214748365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https://en.wikipedia.org/wiki/Enterprise_information_security_architecture"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en.wikipedia.org/wiki/Enterprise_information_security_architecture"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s://en.wikipedia.org/wiki/The_Open_Group_Architecture_Framework"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formation_secur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s://en.wikipedia.org/wiki/ICMP_tunnel"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hyperlink" Target="https://en.wikipedia.org/wiki/Kerberos_(protocol)" TargetMode="Externa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50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Governance, Compliance and Legal</a:t>
            </a:r>
          </a:p>
        </p:txBody>
      </p:sp>
      <p:sp>
        <p:nvSpPr>
          <p:cNvPr id="3" name="Subtitle 2"/>
          <p:cNvSpPr>
            <a:spLocks noGrp="1"/>
          </p:cNvSpPr>
          <p:nvPr>
            <p:ph type="body" sz="quarter" idx="10"/>
          </p:nvPr>
        </p:nvSpPr>
        <p:spPr/>
        <p:txBody>
          <a:bodyPr>
            <a:normAutofit/>
          </a:bodyPr>
          <a:lstStyle/>
          <a:p>
            <a:r>
              <a:rPr lang="en-US" dirty="0"/>
              <a:t>Module 1: Security Policies and Operations </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Security Officer (cont.)</a:t>
            </a:r>
          </a:p>
        </p:txBody>
      </p:sp>
      <p:sp>
        <p:nvSpPr>
          <p:cNvPr id="3" name="Content Placeholder 2"/>
          <p:cNvSpPr>
            <a:spLocks noGrp="1"/>
          </p:cNvSpPr>
          <p:nvPr>
            <p:ph sz="quarter" idx="10"/>
          </p:nvPr>
        </p:nvSpPr>
        <p:spPr/>
        <p:txBody>
          <a:bodyPr/>
          <a:lstStyle/>
          <a:p>
            <a:pPr fontAlgn="ctr"/>
            <a:r>
              <a:rPr lang="en-US" sz="3200" dirty="0"/>
              <a:t>Also responsible for maintaining a budget to manage the information security program</a:t>
            </a:r>
          </a:p>
          <a:p>
            <a:pPr fontAlgn="ctr"/>
            <a:r>
              <a:rPr lang="en-US" sz="3200" dirty="0"/>
              <a:t>It is often less expensive to implement security practice during the development phase than trying to implement it as an afterthought</a:t>
            </a:r>
          </a:p>
        </p:txBody>
      </p:sp>
    </p:spTree>
    <p:extLst>
      <p:ext uri="{BB962C8B-B14F-4D97-AF65-F5344CB8AC3E}">
        <p14:creationId xmlns:p14="http://schemas.microsoft.com/office/powerpoint/2010/main" val="32628660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Destroy</a:t>
            </a:r>
            <a:endParaRPr lang="en-US" dirty="0"/>
          </a:p>
        </p:txBody>
      </p:sp>
      <p:sp>
        <p:nvSpPr>
          <p:cNvPr id="3" name="Content Placeholder 2"/>
          <p:cNvSpPr>
            <a:spLocks noGrp="1"/>
          </p:cNvSpPr>
          <p:nvPr>
            <p:ph sz="quarter" idx="10"/>
          </p:nvPr>
        </p:nvSpPr>
        <p:spPr/>
        <p:txBody>
          <a:bodyPr>
            <a:normAutofit/>
          </a:bodyPr>
          <a:lstStyle/>
          <a:p>
            <a:pPr fontAlgn="ctr"/>
            <a:r>
              <a:rPr lang="en-CA" dirty="0"/>
              <a:t>Proper disposal of data storage media is key to prevent data remanence. </a:t>
            </a:r>
          </a:p>
          <a:p>
            <a:pPr fontAlgn="ctr"/>
            <a:r>
              <a:rPr lang="en-CA" dirty="0"/>
              <a:t>Data remanence is the residual data that remains after data destruction. </a:t>
            </a:r>
          </a:p>
          <a:p>
            <a:pPr fontAlgn="ctr"/>
            <a:r>
              <a:rPr lang="en-CA" dirty="0"/>
              <a:t>With an adequate amount of data remanence, it is possible to reconstruct a partial or full set of original data</a:t>
            </a:r>
            <a:endParaRPr lang="en-CA" sz="3600" dirty="0"/>
          </a:p>
        </p:txBody>
      </p:sp>
    </p:spTree>
    <p:extLst>
      <p:ext uri="{BB962C8B-B14F-4D97-AF65-F5344CB8AC3E}">
        <p14:creationId xmlns:p14="http://schemas.microsoft.com/office/powerpoint/2010/main" val="27142486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Destroy</a:t>
            </a:r>
            <a:endParaRPr lang="en-US" dirty="0"/>
          </a:p>
        </p:txBody>
      </p:sp>
      <p:sp>
        <p:nvSpPr>
          <p:cNvPr id="3" name="Content Placeholder 2"/>
          <p:cNvSpPr>
            <a:spLocks noGrp="1"/>
          </p:cNvSpPr>
          <p:nvPr>
            <p:ph sz="quarter" idx="10"/>
          </p:nvPr>
        </p:nvSpPr>
        <p:spPr/>
        <p:txBody>
          <a:bodyPr>
            <a:normAutofit/>
          </a:bodyPr>
          <a:lstStyle/>
          <a:p>
            <a:pPr fontAlgn="ctr"/>
            <a:r>
              <a:rPr lang="en-CA" dirty="0"/>
              <a:t>Hard drives and solid state drives are the most common storage medium. When destroying sensitive data on these drives, three countermeasures are most effective to prevent data recovery from data remanence:</a:t>
            </a:r>
            <a:endParaRPr lang="en-CA" sz="3600" dirty="0"/>
          </a:p>
          <a:p>
            <a:pPr lvl="1" fontAlgn="ctr"/>
            <a:r>
              <a:rPr lang="en-CA" dirty="0"/>
              <a:t>Overwriting: repeatedly writing alternating patterns to the entire hard drive</a:t>
            </a:r>
            <a:endParaRPr lang="en-CA" sz="3200" dirty="0"/>
          </a:p>
          <a:p>
            <a:pPr lvl="1" fontAlgn="ctr"/>
            <a:r>
              <a:rPr lang="en-CA" dirty="0"/>
              <a:t>Degaussing: using electronic current (AC or DC) to erase the magnetic fields on magnetic hard drives</a:t>
            </a:r>
            <a:endParaRPr lang="en-CA" sz="3200" dirty="0"/>
          </a:p>
          <a:p>
            <a:pPr lvl="1" fontAlgn="ctr"/>
            <a:r>
              <a:rPr lang="en-CA" dirty="0"/>
              <a:t>Hard drive shredder: physically shred hard drive platters into small pieces</a:t>
            </a:r>
            <a:endParaRPr lang="en-CA" sz="3200" dirty="0"/>
          </a:p>
        </p:txBody>
      </p:sp>
    </p:spTree>
    <p:extLst>
      <p:ext uri="{BB962C8B-B14F-4D97-AF65-F5344CB8AC3E}">
        <p14:creationId xmlns:p14="http://schemas.microsoft.com/office/powerpoint/2010/main" val="41325497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Baseline</a:t>
            </a:r>
          </a:p>
        </p:txBody>
      </p:sp>
      <p:sp>
        <p:nvSpPr>
          <p:cNvPr id="12" name="Content Placeholder 2"/>
          <p:cNvSpPr>
            <a:spLocks noGrp="1"/>
          </p:cNvSpPr>
          <p:nvPr>
            <p:ph sz="quarter" idx="10"/>
          </p:nvPr>
        </p:nvSpPr>
        <p:spPr/>
        <p:txBody>
          <a:bodyPr>
            <a:normAutofit/>
          </a:bodyPr>
          <a:lstStyle/>
          <a:p>
            <a:pPr fontAlgn="ctr"/>
            <a:r>
              <a:rPr lang="en-US" dirty="0"/>
              <a:t>Implementing data security controls requires the understanding of normal network </a:t>
            </a:r>
            <a:r>
              <a:rPr lang="en-US" dirty="0" err="1"/>
              <a:t>behaviour</a:t>
            </a:r>
            <a:r>
              <a:rPr lang="en-US" dirty="0"/>
              <a:t> and the development of security controls to protect the data through a defense-in-depth approach</a:t>
            </a:r>
          </a:p>
          <a:p>
            <a:pPr fontAlgn="ctr"/>
            <a:r>
              <a:rPr lang="en-US" dirty="0"/>
              <a:t>Group similar data systems together to create a common baseline (data </a:t>
            </a:r>
            <a:r>
              <a:rPr lang="en-US" dirty="0" err="1"/>
              <a:t>centre</a:t>
            </a:r>
            <a:r>
              <a:rPr lang="en-US" dirty="0"/>
              <a:t> databases, financial databases, DMZ servers, etc.)</a:t>
            </a:r>
          </a:p>
        </p:txBody>
      </p:sp>
    </p:spTree>
    <p:extLst>
      <p:ext uri="{BB962C8B-B14F-4D97-AF65-F5344CB8AC3E}">
        <p14:creationId xmlns:p14="http://schemas.microsoft.com/office/powerpoint/2010/main" val="42670853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Baseline</a:t>
            </a:r>
          </a:p>
        </p:txBody>
      </p:sp>
      <p:sp>
        <p:nvSpPr>
          <p:cNvPr id="12" name="Content Placeholder 2"/>
          <p:cNvSpPr>
            <a:spLocks noGrp="1"/>
          </p:cNvSpPr>
          <p:nvPr>
            <p:ph sz="quarter" idx="10"/>
          </p:nvPr>
        </p:nvSpPr>
        <p:spPr/>
        <p:txBody>
          <a:bodyPr>
            <a:normAutofit/>
          </a:bodyPr>
          <a:lstStyle/>
          <a:p>
            <a:pPr fontAlgn="ctr"/>
            <a:r>
              <a:rPr lang="en-US" dirty="0"/>
              <a:t>Determine the appropriate security level required to protect the identified baselines</a:t>
            </a:r>
          </a:p>
          <a:p>
            <a:pPr fontAlgn="ctr"/>
            <a:r>
              <a:rPr lang="en-US" dirty="0"/>
              <a:t>Determine the security controls required to achieve the necessary level of security</a:t>
            </a:r>
          </a:p>
        </p:txBody>
      </p:sp>
    </p:spTree>
    <p:extLst>
      <p:ext uri="{BB962C8B-B14F-4D97-AF65-F5344CB8AC3E}">
        <p14:creationId xmlns:p14="http://schemas.microsoft.com/office/powerpoint/2010/main" val="14364520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 Data At-Rest</a:t>
            </a:r>
          </a:p>
        </p:txBody>
      </p:sp>
      <p:sp>
        <p:nvSpPr>
          <p:cNvPr id="12" name="Content Placeholder 2"/>
          <p:cNvSpPr>
            <a:spLocks noGrp="1"/>
          </p:cNvSpPr>
          <p:nvPr>
            <p:ph sz="quarter" idx="10"/>
          </p:nvPr>
        </p:nvSpPr>
        <p:spPr/>
        <p:txBody>
          <a:bodyPr>
            <a:normAutofit/>
          </a:bodyPr>
          <a:lstStyle/>
          <a:p>
            <a:pPr fontAlgn="ctr"/>
            <a:r>
              <a:rPr lang="en-US" dirty="0"/>
              <a:t>Whenever possible, use cryptography to protect sensitive data at-rest. Data backup, configuration backup, databases, a password manager and financial records are typical examples of sensitive information that needs to be encrypted to prevent unauthorized disclosure and usage.</a:t>
            </a:r>
          </a:p>
          <a:p>
            <a:pPr fontAlgn="ctr"/>
            <a:r>
              <a:rPr lang="en-US" dirty="0"/>
              <a:t>Data residing on USB thumb drives, DVDs, laptops and mobile phones should also be encrypted with high security level to ensure data leakage is prevented if the media is lost.</a:t>
            </a:r>
          </a:p>
        </p:txBody>
      </p:sp>
    </p:spTree>
    <p:extLst>
      <p:ext uri="{BB962C8B-B14F-4D97-AF65-F5344CB8AC3E}">
        <p14:creationId xmlns:p14="http://schemas.microsoft.com/office/powerpoint/2010/main" val="32558672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 Data At-Rest</a:t>
            </a:r>
          </a:p>
        </p:txBody>
      </p:sp>
      <p:sp>
        <p:nvSpPr>
          <p:cNvPr id="12" name="Content Placeholder 2"/>
          <p:cNvSpPr>
            <a:spLocks noGrp="1"/>
          </p:cNvSpPr>
          <p:nvPr>
            <p:ph sz="quarter" idx="10"/>
          </p:nvPr>
        </p:nvSpPr>
        <p:spPr/>
        <p:txBody>
          <a:bodyPr>
            <a:normAutofit lnSpcReduction="10000"/>
          </a:bodyPr>
          <a:lstStyle/>
          <a:p>
            <a:pPr fontAlgn="ctr"/>
            <a:r>
              <a:rPr lang="en-US" dirty="0"/>
              <a:t>Self-encrypted USB thumb drives, file encryption software (e.g., password protected ZIP) and full disk encryption (e.g., </a:t>
            </a:r>
            <a:r>
              <a:rPr lang="en-US" dirty="0" err="1"/>
              <a:t>TrueCrypt</a:t>
            </a:r>
            <a:r>
              <a:rPr lang="en-US" dirty="0"/>
              <a:t>, BitLocker) are good security controls for data at-rest.</a:t>
            </a:r>
          </a:p>
          <a:p>
            <a:pPr fontAlgn="ctr"/>
            <a:r>
              <a:rPr lang="en-US" dirty="0"/>
              <a:t>Use a strong encryption algorithm such as AES256 to achieve speed and strength.</a:t>
            </a:r>
          </a:p>
          <a:p>
            <a:pPr fontAlgn="ctr"/>
            <a:r>
              <a:rPr lang="en-US" dirty="0"/>
              <a:t>Use a strong complex password policy to strengthen the protection. Use longer length (12+ characters) over complexity as more characters exponentially increases the difficulty to decrypt.</a:t>
            </a:r>
          </a:p>
        </p:txBody>
      </p:sp>
    </p:spTree>
    <p:extLst>
      <p:ext uri="{BB962C8B-B14F-4D97-AF65-F5344CB8AC3E}">
        <p14:creationId xmlns:p14="http://schemas.microsoft.com/office/powerpoint/2010/main" val="12461982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 Data In-Motion</a:t>
            </a:r>
          </a:p>
        </p:txBody>
      </p:sp>
      <p:sp>
        <p:nvSpPr>
          <p:cNvPr id="12" name="Content Placeholder 2"/>
          <p:cNvSpPr>
            <a:spLocks noGrp="1"/>
          </p:cNvSpPr>
          <p:nvPr>
            <p:ph sz="quarter" idx="10"/>
          </p:nvPr>
        </p:nvSpPr>
        <p:spPr/>
        <p:txBody>
          <a:bodyPr>
            <a:normAutofit/>
          </a:bodyPr>
          <a:lstStyle/>
          <a:p>
            <a:pPr fontAlgn="ctr"/>
            <a:r>
              <a:rPr lang="en-US" dirty="0"/>
              <a:t>When information is transmitted between hosts, the likelihood of exposure increases. It is therefore important to ensure sensitive data in-motion is encrypted to prevent unauthorized interception and alteration.</a:t>
            </a:r>
          </a:p>
          <a:p>
            <a:pPr fontAlgn="ctr"/>
            <a:r>
              <a:rPr lang="en-US" dirty="0"/>
              <a:t>IPSec VPN are the common controls to secure and encrypt data in-motion between protected networks outside of perimeter firewalls (e.g., Internet, third-party shared MPLS, wireless transmission networks).</a:t>
            </a:r>
          </a:p>
        </p:txBody>
      </p:sp>
    </p:spTree>
    <p:extLst>
      <p:ext uri="{BB962C8B-B14F-4D97-AF65-F5344CB8AC3E}">
        <p14:creationId xmlns:p14="http://schemas.microsoft.com/office/powerpoint/2010/main" val="40160642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 Data In-Motion</a:t>
            </a:r>
          </a:p>
        </p:txBody>
      </p:sp>
      <p:sp>
        <p:nvSpPr>
          <p:cNvPr id="12" name="Content Placeholder 2"/>
          <p:cNvSpPr>
            <a:spLocks noGrp="1"/>
          </p:cNvSpPr>
          <p:nvPr>
            <p:ph sz="quarter" idx="10"/>
          </p:nvPr>
        </p:nvSpPr>
        <p:spPr/>
        <p:txBody>
          <a:bodyPr>
            <a:normAutofit lnSpcReduction="10000"/>
          </a:bodyPr>
          <a:lstStyle/>
          <a:p>
            <a:pPr fontAlgn="ctr"/>
            <a:r>
              <a:rPr lang="en-US" dirty="0"/>
              <a:t>Use secured protocols to access resources (e.g., HTTPS, FTPS, SFTP, SCP, SSH).</a:t>
            </a:r>
          </a:p>
          <a:p>
            <a:pPr fontAlgn="ctr"/>
            <a:r>
              <a:rPr lang="en-US" dirty="0"/>
              <a:t>Avoid broken protocols like DES, SSLv3. Instead, use advanced protocols like AES, TLSv1.2.</a:t>
            </a:r>
          </a:p>
          <a:p>
            <a:pPr fontAlgn="ctr"/>
            <a:r>
              <a:rPr lang="en-US" dirty="0"/>
              <a:t>Email is not encrypted by default. Use PGP or S/MIME to provide strong e-mail encryption capability.</a:t>
            </a:r>
          </a:p>
          <a:p>
            <a:pPr fontAlgn="ctr"/>
            <a:r>
              <a:rPr lang="en-US" dirty="0"/>
              <a:t>In </a:t>
            </a:r>
            <a:r>
              <a:rPr lang="en-US" dirty="0" err="1"/>
              <a:t>WiFi</a:t>
            </a:r>
            <a:r>
              <a:rPr lang="en-US" dirty="0"/>
              <a:t> networks, use WPA2 encryption as the minimum security level, as WEP and WPA have been broken.</a:t>
            </a:r>
          </a:p>
        </p:txBody>
      </p:sp>
    </p:spTree>
    <p:extLst>
      <p:ext uri="{BB962C8B-B14F-4D97-AF65-F5344CB8AC3E}">
        <p14:creationId xmlns:p14="http://schemas.microsoft.com/office/powerpoint/2010/main" val="27803374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0" y="1320800"/>
            <a:ext cx="3832703" cy="2980352"/>
          </a:xfrm>
        </p:spPr>
        <p:txBody>
          <a:bodyPr/>
          <a:lstStyle/>
          <a:p>
            <a:r>
              <a:rPr lang="en-US" dirty="0"/>
              <a:t>Security Policies and Operations </a:t>
            </a:r>
          </a:p>
        </p:txBody>
      </p:sp>
      <p:sp>
        <p:nvSpPr>
          <p:cNvPr id="3" name="Subtitle 2"/>
          <p:cNvSpPr>
            <a:spLocks noGrp="1"/>
          </p:cNvSpPr>
          <p:nvPr>
            <p:ph type="body" sz="quarter" idx="10"/>
          </p:nvPr>
        </p:nvSpPr>
        <p:spPr/>
        <p:txBody>
          <a:bodyPr>
            <a:normAutofit/>
          </a:bodyPr>
          <a:lstStyle/>
          <a:p>
            <a:r>
              <a:rPr lang="en-US" dirty="0"/>
              <a:t>Module 4: </a:t>
            </a:r>
            <a:r>
              <a:rPr lang="en-US"/>
              <a:t>Security Models</a:t>
            </a:r>
            <a:endParaRPr lang="en-US" dirty="0"/>
          </a:p>
        </p:txBody>
      </p:sp>
    </p:spTree>
    <p:extLst>
      <p:ext uri="{BB962C8B-B14F-4D97-AF65-F5344CB8AC3E}">
        <p14:creationId xmlns:p14="http://schemas.microsoft.com/office/powerpoint/2010/main" val="19330707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System Engineering Models</a:t>
            </a:r>
            <a:endParaRPr lang="en-US" dirty="0"/>
          </a:p>
        </p:txBody>
      </p:sp>
      <p:sp>
        <p:nvSpPr>
          <p:cNvPr id="3" name="Content Placeholder 2"/>
          <p:cNvSpPr>
            <a:spLocks noGrp="1"/>
          </p:cNvSpPr>
          <p:nvPr>
            <p:ph sz="quarter" idx="10"/>
          </p:nvPr>
        </p:nvSpPr>
        <p:spPr/>
        <p:txBody>
          <a:bodyPr anchor="t">
            <a:normAutofit/>
          </a:bodyPr>
          <a:lstStyle/>
          <a:p>
            <a:pPr marL="0" indent="0">
              <a:buNone/>
            </a:pPr>
            <a:r>
              <a:rPr lang="en-CA" dirty="0"/>
              <a:t>Engineering models typically describe life cycles. Most of system engineering models describe a life cycle in the same way as described by the V-model.</a:t>
            </a:r>
          </a:p>
          <a:p>
            <a:pPr fontAlgn="ctr"/>
            <a:r>
              <a:rPr lang="en-CA" dirty="0"/>
              <a:t>Information and system security engineering leverage a similar life cycle concept.</a:t>
            </a:r>
          </a:p>
          <a:p>
            <a:pPr fontAlgn="ctr"/>
            <a:r>
              <a:rPr lang="en-CA" dirty="0"/>
              <a:t>Capability Maturity Model is an industry standard practice of security engineering within organization.</a:t>
            </a:r>
          </a:p>
          <a:p>
            <a:pPr marL="0" indent="0">
              <a:buNone/>
            </a:pPr>
            <a:endParaRPr lang="en-CA" dirty="0"/>
          </a:p>
        </p:txBody>
      </p:sp>
    </p:spTree>
    <p:extLst>
      <p:ext uri="{BB962C8B-B14F-4D97-AF65-F5344CB8AC3E}">
        <p14:creationId xmlns:p14="http://schemas.microsoft.com/office/powerpoint/2010/main" val="72855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93523"/>
            <a:ext cx="6697348" cy="627860"/>
          </a:xfrm>
        </p:spPr>
        <p:txBody>
          <a:bodyPr/>
          <a:lstStyle/>
          <a:p>
            <a:pPr algn="l">
              <a:lnSpc>
                <a:spcPts val="2800"/>
              </a:lnSpc>
            </a:pPr>
            <a:r>
              <a:rPr lang="en-US" sz="2800" dirty="0"/>
              <a:t>Information Security Officer Reporting Models</a:t>
            </a:r>
          </a:p>
        </p:txBody>
      </p:sp>
      <p:sp>
        <p:nvSpPr>
          <p:cNvPr id="3" name="Content Placeholder 2"/>
          <p:cNvSpPr>
            <a:spLocks noGrp="1"/>
          </p:cNvSpPr>
          <p:nvPr>
            <p:ph sz="quarter" idx="10"/>
          </p:nvPr>
        </p:nvSpPr>
        <p:spPr/>
        <p:txBody>
          <a:bodyPr/>
          <a:lstStyle/>
          <a:p>
            <a:pPr fontAlgn="ctr"/>
            <a:endParaRPr lang="en-US" sz="3200" dirty="0"/>
          </a:p>
          <a:p>
            <a:pPr fontAlgn="ctr"/>
            <a:r>
              <a:rPr lang="en-US" sz="3200" dirty="0"/>
              <a:t>Report to CEO</a:t>
            </a:r>
          </a:p>
          <a:p>
            <a:pPr fontAlgn="ctr"/>
            <a:endParaRPr lang="en-US" sz="3200" dirty="0"/>
          </a:p>
          <a:p>
            <a:pPr fontAlgn="ctr"/>
            <a:r>
              <a:rPr lang="en-US" sz="3200" dirty="0"/>
              <a:t>Report to IT CIO </a:t>
            </a:r>
          </a:p>
          <a:p>
            <a:pPr fontAlgn="ctr"/>
            <a:endParaRPr lang="en-US" sz="3200" dirty="0"/>
          </a:p>
          <a:p>
            <a:pPr fontAlgn="ctr"/>
            <a:r>
              <a:rPr lang="en-US" sz="3200" dirty="0"/>
              <a:t>Report to admin department</a:t>
            </a:r>
          </a:p>
        </p:txBody>
      </p:sp>
    </p:spTree>
    <p:extLst>
      <p:ext uri="{BB962C8B-B14F-4D97-AF65-F5344CB8AC3E}">
        <p14:creationId xmlns:p14="http://schemas.microsoft.com/office/powerpoint/2010/main" val="12462555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System Engineering Models</a:t>
            </a:r>
            <a:endParaRPr lang="en-US" dirty="0"/>
          </a:p>
        </p:txBody>
      </p:sp>
      <p:pic>
        <p:nvPicPr>
          <p:cNvPr id="4" name="Picture 3"/>
          <p:cNvPicPr>
            <a:picLocks noChangeAspect="1"/>
          </p:cNvPicPr>
          <p:nvPr/>
        </p:nvPicPr>
        <p:blipFill>
          <a:blip r:embed="rId2"/>
          <a:stretch>
            <a:fillRect/>
          </a:stretch>
        </p:blipFill>
        <p:spPr>
          <a:xfrm>
            <a:off x="1317188" y="1283079"/>
            <a:ext cx="6397229" cy="4737167"/>
          </a:xfrm>
          <a:prstGeom prst="rect">
            <a:avLst/>
          </a:prstGeom>
        </p:spPr>
      </p:pic>
      <p:sp>
        <p:nvSpPr>
          <p:cNvPr id="5" name="Rectangle 4"/>
          <p:cNvSpPr/>
          <p:nvPr/>
        </p:nvSpPr>
        <p:spPr>
          <a:xfrm>
            <a:off x="1568897" y="5774471"/>
            <a:ext cx="5893809"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black"/>
                </a:solidFill>
                <a:effectLst/>
                <a:uLnTx/>
                <a:uFillTx/>
                <a:latin typeface="Arial"/>
                <a:ea typeface="+mn-ea"/>
                <a:cs typeface="+mn-cs"/>
              </a:rPr>
              <a:t>Source: https://upload.wikimedia.org/wikipedia/commons/e/e8/Systems_Engineering_Process_II.svg</a:t>
            </a:r>
          </a:p>
        </p:txBody>
      </p:sp>
    </p:spTree>
    <p:extLst>
      <p:ext uri="{BB962C8B-B14F-4D97-AF65-F5344CB8AC3E}">
        <p14:creationId xmlns:p14="http://schemas.microsoft.com/office/powerpoint/2010/main" val="31155879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Security Architecture</a:t>
            </a:r>
          </a:p>
        </p:txBody>
      </p:sp>
      <p:sp>
        <p:nvSpPr>
          <p:cNvPr id="3" name="Content Placeholder 2"/>
          <p:cNvSpPr>
            <a:spLocks noGrp="1"/>
          </p:cNvSpPr>
          <p:nvPr>
            <p:ph sz="quarter" idx="10"/>
          </p:nvPr>
        </p:nvSpPr>
        <p:spPr/>
        <p:txBody>
          <a:bodyPr anchor="t">
            <a:normAutofit fontScale="85000" lnSpcReduction="10000"/>
          </a:bodyPr>
          <a:lstStyle/>
          <a:p>
            <a:r>
              <a:rPr lang="en-CA" dirty="0"/>
              <a:t>Enterprise information security architecture (EISA) is the practice of applying a comprehensive and rigorous method for describing a current and/or future structure and behavior for an organization’s security processes, information security systems, personnel and organizational sub-units, so that they align with the organization's core goals and strategic direction. Although often associated strictly with information security technology, it relates more broadly to the security practice of business optimization in that it addresses business security architecture, performance management and security process architecture as well.</a:t>
            </a:r>
          </a:p>
          <a:p>
            <a:pPr marL="0" indent="0" algn="r">
              <a:buNone/>
            </a:pPr>
            <a:r>
              <a:rPr lang="en-CA" sz="1200" dirty="0">
                <a:solidFill>
                  <a:schemeClr val="tx1"/>
                </a:solidFill>
              </a:rPr>
              <a:t>Source: </a:t>
            </a:r>
            <a:r>
              <a:rPr lang="en-CA" sz="1200" dirty="0">
                <a:solidFill>
                  <a:schemeClr val="tx1"/>
                </a:solidFill>
                <a:hlinkClick r:id="rId2"/>
              </a:rPr>
              <a:t>https://en.wikipedia.org/wiki/Enterprise_information_security_architecture</a:t>
            </a:r>
            <a:r>
              <a:rPr lang="en-CA" sz="1200" dirty="0">
                <a:solidFill>
                  <a:schemeClr val="tx1"/>
                </a:solidFill>
              </a:rPr>
              <a:t> </a:t>
            </a:r>
          </a:p>
        </p:txBody>
      </p:sp>
    </p:spTree>
    <p:extLst>
      <p:ext uri="{BB962C8B-B14F-4D97-AF65-F5344CB8AC3E}">
        <p14:creationId xmlns:p14="http://schemas.microsoft.com/office/powerpoint/2010/main" val="22335602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Security Architecture</a:t>
            </a:r>
          </a:p>
        </p:txBody>
      </p:sp>
      <p:sp>
        <p:nvSpPr>
          <p:cNvPr id="3" name="Content Placeholder 2"/>
          <p:cNvSpPr>
            <a:spLocks noGrp="1"/>
          </p:cNvSpPr>
          <p:nvPr>
            <p:ph sz="quarter" idx="10"/>
          </p:nvPr>
        </p:nvSpPr>
        <p:spPr/>
        <p:txBody>
          <a:bodyPr anchor="t">
            <a:normAutofit/>
          </a:bodyPr>
          <a:lstStyle/>
          <a:p>
            <a:r>
              <a:rPr lang="en-CA" dirty="0"/>
              <a:t>Enterprise information security architecture is becoming a common practice within the financial institutions around the globe. The primary purpose of creating an enterprise information security architecture is to ensure that business strategy and IT security are aligned. As such, enterprise information security architecture allows traceability from the business strategy down to the underlying technology.</a:t>
            </a:r>
          </a:p>
          <a:p>
            <a:pPr marL="0" indent="0">
              <a:buNone/>
            </a:pPr>
            <a:endParaRPr lang="en-CA" sz="1800" i="1" dirty="0"/>
          </a:p>
          <a:p>
            <a:pPr marL="0" indent="0" algn="r">
              <a:buNone/>
            </a:pPr>
            <a:r>
              <a:rPr lang="en-CA" sz="1000" dirty="0">
                <a:solidFill>
                  <a:srgbClr val="000000"/>
                </a:solidFill>
                <a:hlinkClick r:id="rId2"/>
              </a:rPr>
              <a:t>Source: https://en.wikipedia.org/wiki/Enterprise_information_security_architecture</a:t>
            </a:r>
            <a:r>
              <a:rPr lang="en-CA" sz="1000" dirty="0">
                <a:solidFill>
                  <a:srgbClr val="000000"/>
                </a:solidFill>
              </a:rPr>
              <a:t> </a:t>
            </a:r>
          </a:p>
          <a:p>
            <a:pPr fontAlgn="ctr"/>
            <a:endParaRPr lang="en-CA" dirty="0"/>
          </a:p>
        </p:txBody>
      </p:sp>
    </p:spTree>
    <p:extLst>
      <p:ext uri="{BB962C8B-B14F-4D97-AF65-F5344CB8AC3E}">
        <p14:creationId xmlns:p14="http://schemas.microsoft.com/office/powerpoint/2010/main" val="12931242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Security Architecture</a:t>
            </a:r>
          </a:p>
        </p:txBody>
      </p:sp>
      <p:sp>
        <p:nvSpPr>
          <p:cNvPr id="3" name="Content Placeholder 2"/>
          <p:cNvSpPr>
            <a:spLocks noGrp="1"/>
          </p:cNvSpPr>
          <p:nvPr>
            <p:ph sz="quarter" idx="10"/>
          </p:nvPr>
        </p:nvSpPr>
        <p:spPr/>
        <p:txBody>
          <a:bodyPr anchor="t">
            <a:normAutofit/>
          </a:bodyPr>
          <a:lstStyle/>
          <a:p>
            <a:pPr fontAlgn="ctr"/>
            <a:r>
              <a:rPr lang="en-CA" dirty="0"/>
              <a:t>Lays out the security designs and processes across different parts of the enterprise infrastructure</a:t>
            </a:r>
          </a:p>
          <a:p>
            <a:pPr fontAlgn="ctr"/>
            <a:r>
              <a:rPr lang="en-CA" dirty="0"/>
              <a:t>Focuses on the engineering of enterprise security infrastructure to protect systems, services and zones (life cycle)</a:t>
            </a:r>
          </a:p>
          <a:p>
            <a:pPr fontAlgn="ctr"/>
            <a:r>
              <a:rPr lang="en-CA" dirty="0"/>
              <a:t>Creates a unified and long-term approach to common security controls</a:t>
            </a:r>
          </a:p>
        </p:txBody>
      </p:sp>
    </p:spTree>
    <p:extLst>
      <p:ext uri="{BB962C8B-B14F-4D97-AF65-F5344CB8AC3E}">
        <p14:creationId xmlns:p14="http://schemas.microsoft.com/office/powerpoint/2010/main" val="42046935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Security Architecture</a:t>
            </a:r>
          </a:p>
        </p:txBody>
      </p:sp>
      <p:sp>
        <p:nvSpPr>
          <p:cNvPr id="3" name="Content Placeholder 2"/>
          <p:cNvSpPr>
            <a:spLocks noGrp="1"/>
          </p:cNvSpPr>
          <p:nvPr>
            <p:ph sz="quarter" idx="10"/>
          </p:nvPr>
        </p:nvSpPr>
        <p:spPr/>
        <p:txBody>
          <a:bodyPr anchor="t">
            <a:normAutofit/>
          </a:bodyPr>
          <a:lstStyle/>
          <a:p>
            <a:pPr fontAlgn="ctr"/>
            <a:r>
              <a:rPr lang="en-CA" dirty="0"/>
              <a:t>Support the security program in the enterprise</a:t>
            </a:r>
          </a:p>
          <a:p>
            <a:pPr fontAlgn="ctr"/>
            <a:r>
              <a:rPr lang="en-CA" dirty="0"/>
              <a:t>Identify effective technology to provide security protection</a:t>
            </a:r>
          </a:p>
          <a:p>
            <a:pPr fontAlgn="ctr"/>
            <a:r>
              <a:rPr lang="en-CA" dirty="0"/>
              <a:t>Identify processes to reduce risks to an acceptable level</a:t>
            </a:r>
          </a:p>
          <a:p>
            <a:pPr fontAlgn="ctr"/>
            <a:r>
              <a:rPr lang="en-CA" dirty="0"/>
              <a:t>Include management review and technology assessment on the effectiveness of security controls, and the improvement over time</a:t>
            </a:r>
          </a:p>
        </p:txBody>
      </p:sp>
    </p:spTree>
    <p:extLst>
      <p:ext uri="{BB962C8B-B14F-4D97-AF65-F5344CB8AC3E}">
        <p14:creationId xmlns:p14="http://schemas.microsoft.com/office/powerpoint/2010/main" val="17556784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Security Architecture</a:t>
            </a:r>
          </a:p>
        </p:txBody>
      </p:sp>
      <p:sp>
        <p:nvSpPr>
          <p:cNvPr id="3" name="Content Placeholder 2"/>
          <p:cNvSpPr>
            <a:spLocks noGrp="1"/>
          </p:cNvSpPr>
          <p:nvPr>
            <p:ph sz="quarter" idx="10"/>
          </p:nvPr>
        </p:nvSpPr>
        <p:spPr/>
        <p:txBody>
          <a:bodyPr anchor="t">
            <a:normAutofit/>
          </a:bodyPr>
          <a:lstStyle/>
          <a:p>
            <a:pPr marL="0" indent="0" fontAlgn="ctr">
              <a:buNone/>
            </a:pPr>
            <a:r>
              <a:rPr lang="en-CA" sz="3200" dirty="0"/>
              <a:t>ESA can help an organization to:</a:t>
            </a:r>
            <a:endParaRPr lang="en-CA" sz="2800" dirty="0"/>
          </a:p>
          <a:p>
            <a:pPr lvl="1" fontAlgn="ctr">
              <a:buFont typeface="Arial"/>
              <a:buChar char="•"/>
            </a:pPr>
            <a:r>
              <a:rPr lang="en-CA" sz="2800" dirty="0"/>
              <a:t>Help management and IT architects to make decisions and designs with a </a:t>
            </a:r>
            <a:br>
              <a:rPr lang="en-CA" sz="2800" dirty="0"/>
            </a:br>
            <a:r>
              <a:rPr lang="en-CA" sz="2800" dirty="0"/>
              <a:t>security focus</a:t>
            </a:r>
          </a:p>
          <a:p>
            <a:pPr lvl="1" fontAlgn="ctr">
              <a:buFont typeface="Arial"/>
              <a:buChar char="•"/>
            </a:pPr>
            <a:r>
              <a:rPr lang="en-CA" sz="2800" dirty="0"/>
              <a:t>Adapt and implement security policies and standards</a:t>
            </a:r>
          </a:p>
          <a:p>
            <a:pPr lvl="1" fontAlgn="ctr">
              <a:buFont typeface="Arial"/>
              <a:buChar char="•"/>
            </a:pPr>
            <a:r>
              <a:rPr lang="en-CA" sz="2800" dirty="0"/>
              <a:t>Adopt industry standards to achieve best security practices</a:t>
            </a:r>
          </a:p>
        </p:txBody>
      </p:sp>
    </p:spTree>
    <p:extLst>
      <p:ext uri="{BB962C8B-B14F-4D97-AF65-F5344CB8AC3E}">
        <p14:creationId xmlns:p14="http://schemas.microsoft.com/office/powerpoint/2010/main" val="27340696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Security Architecture</a:t>
            </a:r>
          </a:p>
        </p:txBody>
      </p:sp>
      <p:sp>
        <p:nvSpPr>
          <p:cNvPr id="3" name="Content Placeholder 2"/>
          <p:cNvSpPr>
            <a:spLocks noGrp="1"/>
          </p:cNvSpPr>
          <p:nvPr>
            <p:ph sz="quarter" idx="10"/>
          </p:nvPr>
        </p:nvSpPr>
        <p:spPr/>
        <p:txBody>
          <a:bodyPr anchor="t">
            <a:normAutofit/>
          </a:bodyPr>
          <a:lstStyle/>
          <a:p>
            <a:pPr marL="0" indent="0" fontAlgn="ctr">
              <a:buNone/>
            </a:pPr>
            <a:r>
              <a:rPr lang="en-CA" sz="3200" dirty="0"/>
              <a:t>ESA can help an organization to:</a:t>
            </a:r>
            <a:endParaRPr lang="en-CA" sz="2800" dirty="0"/>
          </a:p>
          <a:p>
            <a:pPr lvl="1" fontAlgn="ctr">
              <a:buFont typeface="Arial"/>
              <a:buChar char="•"/>
            </a:pPr>
            <a:r>
              <a:rPr lang="en-CA" sz="2800" dirty="0"/>
              <a:t>Identify security gestures and relevant impacts through standardized security implementation</a:t>
            </a:r>
          </a:p>
          <a:p>
            <a:pPr lvl="1" fontAlgn="ctr">
              <a:buFont typeface="Arial"/>
              <a:buChar char="•"/>
            </a:pPr>
            <a:r>
              <a:rPr lang="en-CA" sz="2800" dirty="0"/>
              <a:t>Manage IT risks across projects</a:t>
            </a:r>
          </a:p>
          <a:p>
            <a:pPr lvl="1" fontAlgn="ctr">
              <a:buFont typeface="Arial"/>
              <a:buChar char="•"/>
            </a:pPr>
            <a:r>
              <a:rPr lang="en-CA" sz="2800" dirty="0"/>
              <a:t>Identify a secured and standard process for decommissioning systems and services</a:t>
            </a:r>
          </a:p>
        </p:txBody>
      </p:sp>
    </p:spTree>
    <p:extLst>
      <p:ext uri="{BB962C8B-B14F-4D97-AF65-F5344CB8AC3E}">
        <p14:creationId xmlns:p14="http://schemas.microsoft.com/office/powerpoint/2010/main" val="26123332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Security Architecture</a:t>
            </a:r>
          </a:p>
        </p:txBody>
      </p:sp>
      <p:sp>
        <p:nvSpPr>
          <p:cNvPr id="3" name="Content Placeholder 2"/>
          <p:cNvSpPr>
            <a:spLocks noGrp="1"/>
          </p:cNvSpPr>
          <p:nvPr>
            <p:ph sz="quarter" idx="10"/>
          </p:nvPr>
        </p:nvSpPr>
        <p:spPr/>
        <p:txBody>
          <a:bodyPr anchor="t">
            <a:normAutofit/>
          </a:bodyPr>
          <a:lstStyle/>
          <a:p>
            <a:pPr marL="0" indent="0">
              <a:buNone/>
            </a:pPr>
            <a:r>
              <a:rPr lang="en-CA" dirty="0"/>
              <a:t>Building blocks of ESA:</a:t>
            </a:r>
          </a:p>
          <a:p>
            <a:pPr fontAlgn="ctr"/>
            <a:r>
              <a:rPr lang="en-CA" dirty="0"/>
              <a:t>Boundary Control Services: controls how information flows from one zone to another zone (e.g., firewalls)</a:t>
            </a:r>
          </a:p>
          <a:p>
            <a:pPr fontAlgn="ctr"/>
            <a:r>
              <a:rPr lang="en-CA" dirty="0"/>
              <a:t>Access Control Services: controls the authentication and authorization to enterprise resources (e.g., AAA, LDAP, SSO)</a:t>
            </a:r>
          </a:p>
          <a:p>
            <a:pPr fontAlgn="ctr"/>
            <a:r>
              <a:rPr lang="en-CA" dirty="0"/>
              <a:t>Integrity Services: controls the originality of the information to prevent corruption </a:t>
            </a:r>
            <a:br>
              <a:rPr lang="en-CA" dirty="0"/>
            </a:br>
            <a:r>
              <a:rPr lang="en-CA" dirty="0"/>
              <a:t>(e.g., anti-malware, IPS, content filtering)</a:t>
            </a:r>
          </a:p>
        </p:txBody>
      </p:sp>
    </p:spTree>
    <p:extLst>
      <p:ext uri="{BB962C8B-B14F-4D97-AF65-F5344CB8AC3E}">
        <p14:creationId xmlns:p14="http://schemas.microsoft.com/office/powerpoint/2010/main" val="4797641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Security Architecture</a:t>
            </a:r>
          </a:p>
        </p:txBody>
      </p:sp>
      <p:sp>
        <p:nvSpPr>
          <p:cNvPr id="3" name="Content Placeholder 2"/>
          <p:cNvSpPr>
            <a:spLocks noGrp="1"/>
          </p:cNvSpPr>
          <p:nvPr>
            <p:ph sz="quarter" idx="10"/>
          </p:nvPr>
        </p:nvSpPr>
        <p:spPr/>
        <p:txBody>
          <a:bodyPr anchor="t">
            <a:normAutofit/>
          </a:bodyPr>
          <a:lstStyle/>
          <a:p>
            <a:pPr marL="0" indent="0">
              <a:buNone/>
            </a:pPr>
            <a:r>
              <a:rPr lang="en-CA" dirty="0"/>
              <a:t>Building blocks of ESA:</a:t>
            </a:r>
          </a:p>
          <a:p>
            <a:pPr fontAlgn="ctr"/>
            <a:r>
              <a:rPr lang="en-CA" dirty="0"/>
              <a:t>Cryptographic Services: controls the confidentiality and integrity of information in elevated risk transmission (e.g., VPN, PKI)</a:t>
            </a:r>
          </a:p>
          <a:p>
            <a:pPr fontAlgn="ctr"/>
            <a:r>
              <a:rPr lang="en-CA" dirty="0"/>
              <a:t>Audit and Monitoring Services: controls the collection and analysis of security events (e.g., SIEM)</a:t>
            </a:r>
          </a:p>
        </p:txBody>
      </p:sp>
    </p:spTree>
    <p:extLst>
      <p:ext uri="{BB962C8B-B14F-4D97-AF65-F5344CB8AC3E}">
        <p14:creationId xmlns:p14="http://schemas.microsoft.com/office/powerpoint/2010/main" val="14507425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Zones</a:t>
            </a:r>
          </a:p>
        </p:txBody>
      </p:sp>
      <p:sp>
        <p:nvSpPr>
          <p:cNvPr id="3" name="Content Placeholder 2"/>
          <p:cNvSpPr>
            <a:spLocks noGrp="1"/>
          </p:cNvSpPr>
          <p:nvPr>
            <p:ph sz="quarter" idx="10"/>
          </p:nvPr>
        </p:nvSpPr>
        <p:spPr/>
        <p:txBody>
          <a:bodyPr anchor="t">
            <a:normAutofit lnSpcReduction="10000"/>
          </a:bodyPr>
          <a:lstStyle/>
          <a:p>
            <a:pPr fontAlgn="ctr"/>
            <a:r>
              <a:rPr lang="en-CA" dirty="0"/>
              <a:t>Security zones are usually defined by network segments that are similar in level of security requirement</a:t>
            </a:r>
          </a:p>
          <a:p>
            <a:pPr fontAlgn="ctr"/>
            <a:r>
              <a:rPr lang="en-CA" dirty="0"/>
              <a:t>Security zones separate systems with different risk profiles, and control access and information flow from one zone to another</a:t>
            </a:r>
          </a:p>
          <a:p>
            <a:pPr fontAlgn="ctr"/>
            <a:r>
              <a:rPr lang="en-CA" dirty="0"/>
              <a:t>Security zones are often protected by firewalls and IPS</a:t>
            </a:r>
          </a:p>
          <a:p>
            <a:pPr fontAlgn="ctr"/>
            <a:r>
              <a:rPr lang="en-CA" dirty="0"/>
              <a:t>A DMZ is a prime example of a security zone accessible by the general public and protected behind a DMZ firewall</a:t>
            </a:r>
          </a:p>
        </p:txBody>
      </p:sp>
    </p:spTree>
    <p:extLst>
      <p:ext uri="{BB962C8B-B14F-4D97-AF65-F5344CB8AC3E}">
        <p14:creationId xmlns:p14="http://schemas.microsoft.com/office/powerpoint/2010/main" val="354700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108763"/>
            <a:ext cx="6697348" cy="627860"/>
          </a:xfrm>
        </p:spPr>
        <p:txBody>
          <a:bodyPr/>
          <a:lstStyle/>
          <a:p>
            <a:pPr>
              <a:lnSpc>
                <a:spcPts val="2800"/>
              </a:lnSpc>
            </a:pPr>
            <a:r>
              <a:rPr lang="en-US" sz="2800" dirty="0"/>
              <a:t>Information Security Officer Reporting Models</a:t>
            </a:r>
          </a:p>
        </p:txBody>
      </p:sp>
      <p:sp>
        <p:nvSpPr>
          <p:cNvPr id="3" name="Content Placeholder 2"/>
          <p:cNvSpPr>
            <a:spLocks noGrp="1"/>
          </p:cNvSpPr>
          <p:nvPr>
            <p:ph sz="quarter" idx="10"/>
          </p:nvPr>
        </p:nvSpPr>
        <p:spPr/>
        <p:txBody>
          <a:bodyPr/>
          <a:lstStyle/>
          <a:p>
            <a:pPr fontAlgn="ctr"/>
            <a:endParaRPr lang="en-US" sz="3200" dirty="0"/>
          </a:p>
          <a:p>
            <a:pPr fontAlgn="ctr"/>
            <a:r>
              <a:rPr lang="en-US" sz="3200" dirty="0"/>
              <a:t>Report to Insurance and Risk Management CRO </a:t>
            </a:r>
          </a:p>
          <a:p>
            <a:pPr fontAlgn="ctr"/>
            <a:endParaRPr lang="en-US" sz="3200" dirty="0"/>
          </a:p>
          <a:p>
            <a:pPr fontAlgn="ctr"/>
            <a:r>
              <a:rPr lang="en-US" sz="3200" dirty="0"/>
              <a:t>Report to Internal Audit </a:t>
            </a:r>
          </a:p>
          <a:p>
            <a:pPr fontAlgn="ctr"/>
            <a:endParaRPr lang="en-US" sz="3200" dirty="0"/>
          </a:p>
          <a:p>
            <a:pPr fontAlgn="ctr"/>
            <a:r>
              <a:rPr lang="en-US" sz="3200" dirty="0"/>
              <a:t>Report to Legal </a:t>
            </a:r>
          </a:p>
          <a:p>
            <a:pPr fontAlgn="ctr"/>
            <a:endParaRPr lang="en-US" sz="3200" dirty="0"/>
          </a:p>
        </p:txBody>
      </p:sp>
    </p:spTree>
    <p:extLst>
      <p:ext uri="{BB962C8B-B14F-4D97-AF65-F5344CB8AC3E}">
        <p14:creationId xmlns:p14="http://schemas.microsoft.com/office/powerpoint/2010/main" val="4375689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Architecture Frameworks</a:t>
            </a:r>
          </a:p>
        </p:txBody>
      </p:sp>
      <p:sp>
        <p:nvSpPr>
          <p:cNvPr id="3" name="Content Placeholder 2"/>
          <p:cNvSpPr>
            <a:spLocks noGrp="1"/>
          </p:cNvSpPr>
          <p:nvPr>
            <p:ph sz="quarter" idx="10"/>
          </p:nvPr>
        </p:nvSpPr>
        <p:spPr/>
        <p:txBody>
          <a:bodyPr anchor="t">
            <a:normAutofit/>
          </a:bodyPr>
          <a:lstStyle/>
          <a:p>
            <a:pPr marL="0" indent="0" fontAlgn="ctr">
              <a:buNone/>
            </a:pPr>
            <a:r>
              <a:rPr lang="en-CA" dirty="0" err="1"/>
              <a:t>Zachman</a:t>
            </a:r>
            <a:r>
              <a:rPr lang="en-CA" dirty="0"/>
              <a:t> Framework:</a:t>
            </a:r>
          </a:p>
          <a:p>
            <a:pPr fontAlgn="ctr"/>
            <a:r>
              <a:rPr lang="en-CA" dirty="0"/>
              <a:t>Allows communication and collaboration of all entities in the architecture</a:t>
            </a:r>
          </a:p>
          <a:p>
            <a:pPr fontAlgn="ctr"/>
            <a:r>
              <a:rPr lang="en-CA" dirty="0"/>
              <a:t>Provides a logical structure to the development of systems within the enterprise, from a planning, design and implementation perspective.</a:t>
            </a:r>
          </a:p>
        </p:txBody>
      </p:sp>
    </p:spTree>
    <p:extLst>
      <p:ext uri="{BB962C8B-B14F-4D97-AF65-F5344CB8AC3E}">
        <p14:creationId xmlns:p14="http://schemas.microsoft.com/office/powerpoint/2010/main" val="37972541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Architecture Frameworks</a:t>
            </a:r>
          </a:p>
        </p:txBody>
      </p:sp>
      <p:sp>
        <p:nvSpPr>
          <p:cNvPr id="3" name="Content Placeholder 2"/>
          <p:cNvSpPr>
            <a:spLocks noGrp="1"/>
          </p:cNvSpPr>
          <p:nvPr>
            <p:ph sz="quarter" idx="10"/>
          </p:nvPr>
        </p:nvSpPr>
        <p:spPr/>
        <p:txBody>
          <a:bodyPr anchor="t">
            <a:normAutofit/>
          </a:bodyPr>
          <a:lstStyle/>
          <a:p>
            <a:pPr marL="0" indent="0" fontAlgn="ctr">
              <a:buNone/>
            </a:pPr>
            <a:r>
              <a:rPr lang="en-CA" dirty="0"/>
              <a:t>Sherwood Applied Business Security Architecture Framework (SABSA):</a:t>
            </a:r>
          </a:p>
          <a:p>
            <a:pPr fontAlgn="ctr"/>
            <a:r>
              <a:rPr lang="en-CA" dirty="0"/>
              <a:t>Built on </a:t>
            </a:r>
            <a:r>
              <a:rPr lang="en-CA" dirty="0" err="1"/>
              <a:t>Zachman</a:t>
            </a:r>
            <a:r>
              <a:rPr lang="en-CA" dirty="0"/>
              <a:t> Framework and expanded on the life cycle for developing security architecture (from planning and design to decommissioning of security solutions). </a:t>
            </a:r>
          </a:p>
          <a:p>
            <a:pPr fontAlgn="ctr"/>
            <a:r>
              <a:rPr lang="en-CA" dirty="0"/>
              <a:t>It uses six layers with different perspectives to represent the design and implementation of systems.</a:t>
            </a:r>
          </a:p>
        </p:txBody>
      </p:sp>
    </p:spTree>
    <p:extLst>
      <p:ext uri="{BB962C8B-B14F-4D97-AF65-F5344CB8AC3E}">
        <p14:creationId xmlns:p14="http://schemas.microsoft.com/office/powerpoint/2010/main" val="17552071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Architecture Frameworks</a:t>
            </a:r>
          </a:p>
        </p:txBody>
      </p:sp>
      <p:sp>
        <p:nvSpPr>
          <p:cNvPr id="3" name="Content Placeholder 2"/>
          <p:cNvSpPr>
            <a:spLocks noGrp="1"/>
          </p:cNvSpPr>
          <p:nvPr>
            <p:ph sz="quarter" idx="10"/>
          </p:nvPr>
        </p:nvSpPr>
        <p:spPr/>
        <p:txBody>
          <a:bodyPr anchor="t">
            <a:normAutofit fontScale="92500"/>
          </a:bodyPr>
          <a:lstStyle/>
          <a:p>
            <a:pPr marL="0" indent="0">
              <a:buNone/>
            </a:pPr>
            <a:r>
              <a:rPr lang="en-CA" dirty="0"/>
              <a:t>The Open Group Architecture Framework (TOGAF):</a:t>
            </a:r>
            <a:endParaRPr lang="en-CA" b="1" dirty="0"/>
          </a:p>
          <a:p>
            <a:r>
              <a:rPr lang="en-CA" dirty="0"/>
              <a:t>TOGAF is a framework for enterprise architecture that provides an approach for designing, planning, implementing and governing an enterprise information technology architecture.</a:t>
            </a:r>
            <a:r>
              <a:rPr lang="en-CA" baseline="30000" dirty="0"/>
              <a:t> </a:t>
            </a:r>
            <a:r>
              <a:rPr lang="en-CA" dirty="0"/>
              <a:t>TOGAF is a high level approach to design. It is typically modeled at four levels: Business, Application, Data, and Technology. It relies heavily on modularization, standardization, and already existing, proven technologies and products.</a:t>
            </a:r>
          </a:p>
          <a:p>
            <a:pPr marL="0" indent="0" algn="r">
              <a:buNone/>
            </a:pPr>
            <a:r>
              <a:rPr lang="en-CA" sz="1100" dirty="0">
                <a:solidFill>
                  <a:srgbClr val="000000"/>
                </a:solidFill>
                <a:hlinkClick r:id="rId2"/>
              </a:rPr>
              <a:t>Source: https://en.wikipedia.org/wiki/The_Open_Group_Architecture_Framework</a:t>
            </a:r>
            <a:r>
              <a:rPr lang="en-CA" sz="1800" dirty="0"/>
              <a:t> </a:t>
            </a:r>
            <a:endParaRPr lang="en-CA" dirty="0"/>
          </a:p>
        </p:txBody>
      </p:sp>
    </p:spTree>
    <p:extLst>
      <p:ext uri="{BB962C8B-B14F-4D97-AF65-F5344CB8AC3E}">
        <p14:creationId xmlns:p14="http://schemas.microsoft.com/office/powerpoint/2010/main" val="16691551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Architecture Frameworks</a:t>
            </a:r>
          </a:p>
        </p:txBody>
      </p:sp>
      <p:sp>
        <p:nvSpPr>
          <p:cNvPr id="3" name="Content Placeholder 2"/>
          <p:cNvSpPr>
            <a:spLocks noGrp="1"/>
          </p:cNvSpPr>
          <p:nvPr>
            <p:ph sz="quarter" idx="10"/>
          </p:nvPr>
        </p:nvSpPr>
        <p:spPr/>
        <p:txBody>
          <a:bodyPr anchor="t">
            <a:normAutofit/>
          </a:bodyPr>
          <a:lstStyle/>
          <a:p>
            <a:pPr marL="0" indent="0" fontAlgn="ctr">
              <a:buNone/>
            </a:pPr>
            <a:r>
              <a:rPr lang="en-CA" dirty="0"/>
              <a:t>IT Infrastructure Library (ITIL):</a:t>
            </a:r>
          </a:p>
          <a:p>
            <a:pPr fontAlgn="ctr"/>
            <a:r>
              <a:rPr lang="en-CA" dirty="0"/>
              <a:t>Defines a set of practices and skills requirements relating to IT operations and infrastructure. It is comprised of five volumes:</a:t>
            </a:r>
          </a:p>
          <a:p>
            <a:pPr lvl="1" fontAlgn="ctr"/>
            <a:r>
              <a:rPr lang="en-CA" dirty="0"/>
              <a:t>ITIL Service Strategy: identify IT services required to fulfill the needs of the business</a:t>
            </a:r>
          </a:p>
          <a:p>
            <a:pPr lvl="1" fontAlgn="ctr"/>
            <a:r>
              <a:rPr lang="en-CA" dirty="0"/>
              <a:t>ITIL Service Design: translate the required IT services into the design phase, which becomes the key deliverables for Service Transition</a:t>
            </a:r>
          </a:p>
        </p:txBody>
      </p:sp>
    </p:spTree>
    <p:extLst>
      <p:ext uri="{BB962C8B-B14F-4D97-AF65-F5344CB8AC3E}">
        <p14:creationId xmlns:p14="http://schemas.microsoft.com/office/powerpoint/2010/main" val="26475112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Architecture Frameworks</a:t>
            </a:r>
          </a:p>
        </p:txBody>
      </p:sp>
      <p:sp>
        <p:nvSpPr>
          <p:cNvPr id="3" name="Content Placeholder 2"/>
          <p:cNvSpPr>
            <a:spLocks noGrp="1"/>
          </p:cNvSpPr>
          <p:nvPr>
            <p:ph sz="quarter" idx="10"/>
          </p:nvPr>
        </p:nvSpPr>
        <p:spPr/>
        <p:txBody>
          <a:bodyPr anchor="t">
            <a:normAutofit/>
          </a:bodyPr>
          <a:lstStyle/>
          <a:p>
            <a:pPr marL="0" indent="0" fontAlgn="ctr">
              <a:buNone/>
            </a:pPr>
            <a:r>
              <a:rPr lang="en-CA" dirty="0"/>
              <a:t>IT Infrastructure Library (ITIL):</a:t>
            </a:r>
          </a:p>
          <a:p>
            <a:pPr lvl="1" fontAlgn="ctr"/>
            <a:r>
              <a:rPr lang="en-CA" dirty="0"/>
              <a:t>ITIL Service Transition: develop Service Designs into new operational services through project management structure and existing services through change management</a:t>
            </a:r>
          </a:p>
          <a:p>
            <a:pPr lvl="1" fontAlgn="ctr"/>
            <a:r>
              <a:rPr lang="en-CA" dirty="0"/>
              <a:t>ITIL Service Operation: provides service delivery to business and measures performance metrics</a:t>
            </a:r>
          </a:p>
          <a:p>
            <a:pPr lvl="1" fontAlgn="ctr"/>
            <a:r>
              <a:rPr lang="en-CA" dirty="0"/>
              <a:t>ITIL Continual Service Improvement: turn performance metrics from reporting into continuous improvement model</a:t>
            </a:r>
          </a:p>
        </p:txBody>
      </p:sp>
    </p:spTree>
    <p:extLst>
      <p:ext uri="{BB962C8B-B14F-4D97-AF65-F5344CB8AC3E}">
        <p14:creationId xmlns:p14="http://schemas.microsoft.com/office/powerpoint/2010/main" val="41865011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a:t>
            </a:r>
          </a:p>
        </p:txBody>
      </p:sp>
      <p:sp>
        <p:nvSpPr>
          <p:cNvPr id="3" name="Content Placeholder 2"/>
          <p:cNvSpPr>
            <a:spLocks noGrp="1"/>
          </p:cNvSpPr>
          <p:nvPr>
            <p:ph sz="quarter" idx="10"/>
          </p:nvPr>
        </p:nvSpPr>
        <p:spPr/>
        <p:txBody>
          <a:bodyPr anchor="t">
            <a:normAutofit/>
          </a:bodyPr>
          <a:lstStyle/>
          <a:p>
            <a:pPr marL="0" indent="0">
              <a:buNone/>
            </a:pPr>
            <a:r>
              <a:rPr lang="en-CA" dirty="0"/>
              <a:t>A </a:t>
            </a:r>
            <a:r>
              <a:rPr lang="en-CA" b="1" dirty="0"/>
              <a:t>computer security model</a:t>
            </a:r>
            <a:r>
              <a:rPr lang="en-CA" dirty="0"/>
              <a:t> is a scheme for specifying and enforcing security policies. A security model may be founded upon a formal model of access rights, a model of computation, a model of distributed computing, or no particular theoretical grounding at all. A computer security model is implemented through a computer security policy.</a:t>
            </a:r>
          </a:p>
          <a:p>
            <a:pPr marL="0" indent="0" algn="r">
              <a:buNone/>
            </a:pPr>
            <a:endParaRPr lang="en-CA" sz="1000" dirty="0">
              <a:solidFill>
                <a:srgbClr val="000000"/>
              </a:solidFill>
            </a:endParaRPr>
          </a:p>
          <a:p>
            <a:pPr marL="0" indent="0" algn="r">
              <a:buNone/>
            </a:pPr>
            <a:r>
              <a:rPr lang="en-CA" sz="1000" dirty="0">
                <a:solidFill>
                  <a:srgbClr val="000000"/>
                </a:solidFill>
              </a:rPr>
              <a:t>Source: https://en.wikipedia.org/wiki/Computer_security_model</a:t>
            </a:r>
            <a:endParaRPr lang="en-CA" sz="1200" dirty="0">
              <a:solidFill>
                <a:srgbClr val="000000"/>
              </a:solidFill>
            </a:endParaRPr>
          </a:p>
        </p:txBody>
      </p:sp>
    </p:spTree>
    <p:extLst>
      <p:ext uri="{BB962C8B-B14F-4D97-AF65-F5344CB8AC3E}">
        <p14:creationId xmlns:p14="http://schemas.microsoft.com/office/powerpoint/2010/main" val="341201511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a:t>
            </a:r>
          </a:p>
        </p:txBody>
      </p:sp>
      <p:sp>
        <p:nvSpPr>
          <p:cNvPr id="3" name="Content Placeholder 2"/>
          <p:cNvSpPr>
            <a:spLocks noGrp="1"/>
          </p:cNvSpPr>
          <p:nvPr>
            <p:ph sz="quarter" idx="10"/>
          </p:nvPr>
        </p:nvSpPr>
        <p:spPr/>
        <p:txBody>
          <a:bodyPr anchor="t">
            <a:normAutofit fontScale="92500" lnSpcReduction="10000"/>
          </a:bodyPr>
          <a:lstStyle/>
          <a:p>
            <a:pPr marL="0" indent="0">
              <a:buNone/>
            </a:pPr>
            <a:r>
              <a:rPr lang="en-CA" dirty="0"/>
              <a:t>State Machine model:</a:t>
            </a:r>
          </a:p>
          <a:p>
            <a:pPr fontAlgn="ctr"/>
            <a:r>
              <a:rPr lang="en-CA" dirty="0"/>
              <a:t>A finite state machine is a deterministic computing machine, meaning that it moves from one state to the next via pre-defined transition. It cannot transit outside of the pre-defined state. </a:t>
            </a:r>
          </a:p>
          <a:p>
            <a:pPr fontAlgn="ctr"/>
            <a:r>
              <a:rPr lang="en-CA" dirty="0"/>
              <a:t>A state is a snapshot of the machine at a given moment. A machine can only exhibit one state at any given moment.</a:t>
            </a:r>
          </a:p>
          <a:p>
            <a:pPr fontAlgn="ctr"/>
            <a:r>
              <a:rPr lang="en-CA" dirty="0"/>
              <a:t>In the context of security model, the purpose of a state machine is to preserve the machine’s secure state as it moves from one state to the next via transition.</a:t>
            </a:r>
          </a:p>
        </p:txBody>
      </p:sp>
    </p:spTree>
    <p:extLst>
      <p:ext uri="{BB962C8B-B14F-4D97-AF65-F5344CB8AC3E}">
        <p14:creationId xmlns:p14="http://schemas.microsoft.com/office/powerpoint/2010/main" val="40132693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a:t>
            </a:r>
          </a:p>
        </p:txBody>
      </p:sp>
      <p:sp>
        <p:nvSpPr>
          <p:cNvPr id="3" name="Content Placeholder 2"/>
          <p:cNvSpPr>
            <a:spLocks noGrp="1"/>
          </p:cNvSpPr>
          <p:nvPr>
            <p:ph sz="quarter" idx="10"/>
          </p:nvPr>
        </p:nvSpPr>
        <p:spPr/>
        <p:txBody>
          <a:bodyPr anchor="t">
            <a:normAutofit fontScale="92500" lnSpcReduction="20000"/>
          </a:bodyPr>
          <a:lstStyle/>
          <a:p>
            <a:pPr marL="0" indent="0">
              <a:buNone/>
            </a:pPr>
            <a:r>
              <a:rPr lang="en-CA" dirty="0"/>
              <a:t>State Machine model:</a:t>
            </a:r>
          </a:p>
          <a:p>
            <a:pPr fontAlgn="ctr"/>
            <a:r>
              <a:rPr lang="en-CA" dirty="0"/>
              <a:t>According to the security policy, the machine can only change to a different state at a specific event trigger.</a:t>
            </a:r>
          </a:p>
          <a:p>
            <a:pPr fontAlgn="ctr"/>
            <a:r>
              <a:rPr lang="en-CA" dirty="0"/>
              <a:t>As a state machine initializes, it boots into a secure state. As it moves through the different states, it can only move to a secure state. Therefore, a state machine will always remain in a secure state.</a:t>
            </a:r>
          </a:p>
          <a:p>
            <a:pPr fontAlgn="ctr"/>
            <a:r>
              <a:rPr lang="en-CA" dirty="0"/>
              <a:t>A good example of a state machine is basic stateless firewall. The firewall boots up with an all deny default secure state. Once the security rule set is loaded, it transits into a secure state and is ready to inspect traffic.</a:t>
            </a:r>
          </a:p>
        </p:txBody>
      </p:sp>
    </p:spTree>
    <p:extLst>
      <p:ext uri="{BB962C8B-B14F-4D97-AF65-F5344CB8AC3E}">
        <p14:creationId xmlns:p14="http://schemas.microsoft.com/office/powerpoint/2010/main" val="15803892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a:t>
            </a:r>
          </a:p>
        </p:txBody>
      </p:sp>
      <p:sp>
        <p:nvSpPr>
          <p:cNvPr id="3" name="Content Placeholder 2"/>
          <p:cNvSpPr>
            <a:spLocks noGrp="1"/>
          </p:cNvSpPr>
          <p:nvPr>
            <p:ph sz="quarter" idx="10"/>
          </p:nvPr>
        </p:nvSpPr>
        <p:spPr/>
        <p:txBody>
          <a:bodyPr anchor="t">
            <a:normAutofit fontScale="92500" lnSpcReduction="10000"/>
          </a:bodyPr>
          <a:lstStyle/>
          <a:p>
            <a:pPr marL="0" indent="0">
              <a:buNone/>
            </a:pPr>
            <a:r>
              <a:rPr lang="en-CA" dirty="0"/>
              <a:t>State Machine model:</a:t>
            </a:r>
          </a:p>
          <a:p>
            <a:pPr fontAlgn="ctr"/>
            <a:r>
              <a:rPr lang="en-CA" dirty="0"/>
              <a:t>When traffic arrives at the ingress interface, the firewall processes the traffic according to the security rule set, and the only two possible outcomes are Accept or Deny. </a:t>
            </a:r>
          </a:p>
          <a:p>
            <a:pPr lvl="1" fontAlgn="ctr"/>
            <a:r>
              <a:rPr lang="en-CA" dirty="0"/>
              <a:t>Accepted traffic is passed through the firewall to the egress interface. </a:t>
            </a:r>
          </a:p>
          <a:p>
            <a:pPr lvl="1" fontAlgn="ctr"/>
            <a:r>
              <a:rPr lang="en-CA" dirty="0"/>
              <a:t>Denied traffic is dropped by the firewall. It cannot enter into a non-existing state, thus achieving the deterministic nature of a finite state machine.</a:t>
            </a:r>
          </a:p>
          <a:p>
            <a:pPr fontAlgn="ctr"/>
            <a:r>
              <a:rPr lang="en-CA" dirty="0"/>
              <a:t>A </a:t>
            </a:r>
            <a:r>
              <a:rPr lang="en-CA" dirty="0" err="1"/>
              <a:t>stateful</a:t>
            </a:r>
            <a:r>
              <a:rPr lang="en-CA" dirty="0"/>
              <a:t> firewall adds more pre-defined states to the state machine, but is a finite state machine nonetheless.</a:t>
            </a:r>
          </a:p>
        </p:txBody>
      </p:sp>
    </p:spTree>
    <p:extLst>
      <p:ext uri="{BB962C8B-B14F-4D97-AF65-F5344CB8AC3E}">
        <p14:creationId xmlns:p14="http://schemas.microsoft.com/office/powerpoint/2010/main" val="15687743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a:t>
            </a:r>
          </a:p>
        </p:txBody>
      </p:sp>
      <p:sp>
        <p:nvSpPr>
          <p:cNvPr id="3" name="Content Placeholder 2"/>
          <p:cNvSpPr>
            <a:spLocks noGrp="1"/>
          </p:cNvSpPr>
          <p:nvPr>
            <p:ph sz="quarter" idx="10"/>
          </p:nvPr>
        </p:nvSpPr>
        <p:spPr/>
        <p:txBody>
          <a:bodyPr anchor="t">
            <a:normAutofit/>
          </a:bodyPr>
          <a:lstStyle/>
          <a:p>
            <a:pPr marL="0" indent="0">
              <a:buNone/>
            </a:pPr>
            <a:r>
              <a:rPr lang="en-CA" dirty="0"/>
              <a:t>Multilevel Lattice model:</a:t>
            </a:r>
          </a:p>
          <a:p>
            <a:pPr fontAlgn="ctr"/>
            <a:r>
              <a:rPr lang="en-CA" dirty="0"/>
              <a:t>Multilevel security model typically describes the interactions of subjects and objects between different levels</a:t>
            </a:r>
          </a:p>
          <a:p>
            <a:pPr fontAlgn="ctr"/>
            <a:r>
              <a:rPr lang="en-CA" dirty="0"/>
              <a:t>Most common multilevel models offer a discrete layer approach, where there are almost no interactions between the layers</a:t>
            </a:r>
          </a:p>
        </p:txBody>
      </p:sp>
    </p:spTree>
    <p:extLst>
      <p:ext uri="{BB962C8B-B14F-4D97-AF65-F5344CB8AC3E}">
        <p14:creationId xmlns:p14="http://schemas.microsoft.com/office/powerpoint/2010/main" val="238691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 Frameworks </a:t>
            </a:r>
          </a:p>
        </p:txBody>
      </p:sp>
      <p:sp>
        <p:nvSpPr>
          <p:cNvPr id="3" name="Content Placeholder 2"/>
          <p:cNvSpPr>
            <a:spLocks noGrp="1"/>
          </p:cNvSpPr>
          <p:nvPr>
            <p:ph sz="quarter" idx="10"/>
          </p:nvPr>
        </p:nvSpPr>
        <p:spPr/>
        <p:txBody>
          <a:bodyPr/>
          <a:lstStyle/>
          <a:p>
            <a:pPr fontAlgn="ctr"/>
            <a:r>
              <a:rPr lang="en-US" dirty="0"/>
              <a:t>Consistency on approach and application</a:t>
            </a:r>
          </a:p>
          <a:p>
            <a:pPr fontAlgn="ctr"/>
            <a:r>
              <a:rPr lang="en-US" dirty="0"/>
              <a:t>Measurable assessment and compliance</a:t>
            </a:r>
          </a:p>
          <a:p>
            <a:pPr fontAlgn="ctr"/>
            <a:r>
              <a:rPr lang="en-US" dirty="0"/>
              <a:t>Standardized framework </a:t>
            </a:r>
          </a:p>
          <a:p>
            <a:pPr fontAlgn="ctr"/>
            <a:r>
              <a:rPr lang="en-US" dirty="0"/>
              <a:t>Comprehensive framework</a:t>
            </a:r>
          </a:p>
          <a:p>
            <a:pPr fontAlgn="ctr"/>
            <a:r>
              <a:rPr lang="en-US" dirty="0"/>
              <a:t>Modular framework approach</a:t>
            </a:r>
          </a:p>
        </p:txBody>
      </p:sp>
    </p:spTree>
    <p:extLst>
      <p:ext uri="{BB962C8B-B14F-4D97-AF65-F5344CB8AC3E}">
        <p14:creationId xmlns:p14="http://schemas.microsoft.com/office/powerpoint/2010/main" val="32717800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a:t>
            </a:r>
          </a:p>
        </p:txBody>
      </p:sp>
      <p:sp>
        <p:nvSpPr>
          <p:cNvPr id="3" name="Content Placeholder 2"/>
          <p:cNvSpPr>
            <a:spLocks noGrp="1"/>
          </p:cNvSpPr>
          <p:nvPr>
            <p:ph sz="quarter" idx="10"/>
          </p:nvPr>
        </p:nvSpPr>
        <p:spPr/>
        <p:txBody>
          <a:bodyPr anchor="t">
            <a:normAutofit/>
          </a:bodyPr>
          <a:lstStyle/>
          <a:p>
            <a:pPr marL="0" indent="0">
              <a:buNone/>
            </a:pPr>
            <a:r>
              <a:rPr lang="en-CA" dirty="0"/>
              <a:t>Multilevel Lattice model:</a:t>
            </a:r>
          </a:p>
          <a:p>
            <a:pPr fontAlgn="ctr"/>
            <a:r>
              <a:rPr lang="en-CA" dirty="0"/>
              <a:t>Subjects and objects are assigned security clearance associated at the respective security level</a:t>
            </a:r>
          </a:p>
          <a:p>
            <a:pPr fontAlgn="ctr"/>
            <a:r>
              <a:rPr lang="en-CA" dirty="0"/>
              <a:t>When a subject accesses an object, the security clearance is compared to determine if access is granted or denied</a:t>
            </a:r>
          </a:p>
          <a:p>
            <a:pPr fontAlgn="ctr"/>
            <a:r>
              <a:rPr lang="en-CA" dirty="0"/>
              <a:t>Subjects and objects are grouped into levels, and access is given at the group level (not the individual objects)</a:t>
            </a:r>
          </a:p>
        </p:txBody>
      </p:sp>
    </p:spTree>
    <p:extLst>
      <p:ext uri="{BB962C8B-B14F-4D97-AF65-F5344CB8AC3E}">
        <p14:creationId xmlns:p14="http://schemas.microsoft.com/office/powerpoint/2010/main" val="27196952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a:t>
            </a:r>
          </a:p>
        </p:txBody>
      </p:sp>
      <p:sp>
        <p:nvSpPr>
          <p:cNvPr id="3" name="Content Placeholder 2"/>
          <p:cNvSpPr>
            <a:spLocks noGrp="1"/>
          </p:cNvSpPr>
          <p:nvPr>
            <p:ph sz="quarter" idx="10"/>
          </p:nvPr>
        </p:nvSpPr>
        <p:spPr/>
        <p:txBody>
          <a:bodyPr anchor="t">
            <a:normAutofit fontScale="92500" lnSpcReduction="20000"/>
          </a:bodyPr>
          <a:lstStyle/>
          <a:p>
            <a:pPr marL="0" indent="0">
              <a:buNone/>
            </a:pPr>
            <a:r>
              <a:rPr lang="en-CA" dirty="0"/>
              <a:t>Non-Interference model:</a:t>
            </a:r>
          </a:p>
          <a:p>
            <a:pPr fontAlgn="ctr"/>
            <a:r>
              <a:rPr lang="en-CA" dirty="0"/>
              <a:t>A type of multilevel model, it has very strict and limiting information sharing when high-level subjects are using the system at the same time as low-level subjects.</a:t>
            </a:r>
          </a:p>
          <a:p>
            <a:pPr fontAlgn="ctr"/>
            <a:r>
              <a:rPr lang="en-CA" dirty="0"/>
              <a:t>The action or input of a high-level subject does not affect what a low-level subject can view, effectively blocking covert channels that may leak information unintentionally.</a:t>
            </a:r>
          </a:p>
          <a:p>
            <a:pPr fontAlgn="ctr"/>
            <a:r>
              <a:rPr lang="en-CA" dirty="0"/>
              <a:t>Offers a complete separation between security levels and ensures there is no way for high-level subjects to interfere with activities at low-level (or leak information), and low-level subjects cannot get any information from a high-level subject.</a:t>
            </a:r>
          </a:p>
        </p:txBody>
      </p:sp>
    </p:spTree>
    <p:extLst>
      <p:ext uri="{BB962C8B-B14F-4D97-AF65-F5344CB8AC3E}">
        <p14:creationId xmlns:p14="http://schemas.microsoft.com/office/powerpoint/2010/main" val="22900510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a:t>
            </a:r>
          </a:p>
        </p:txBody>
      </p:sp>
      <p:sp>
        <p:nvSpPr>
          <p:cNvPr id="3" name="Content Placeholder 2"/>
          <p:cNvSpPr>
            <a:spLocks noGrp="1"/>
          </p:cNvSpPr>
          <p:nvPr>
            <p:ph sz="quarter" idx="10"/>
          </p:nvPr>
        </p:nvSpPr>
        <p:spPr/>
        <p:txBody>
          <a:bodyPr anchor="t">
            <a:normAutofit fontScale="92500" lnSpcReduction="10000"/>
          </a:bodyPr>
          <a:lstStyle/>
          <a:p>
            <a:pPr marL="0" indent="0">
              <a:buNone/>
            </a:pPr>
            <a:r>
              <a:rPr lang="en-CA" dirty="0"/>
              <a:t>Matrix-based model:</a:t>
            </a:r>
          </a:p>
          <a:p>
            <a:pPr fontAlgn="ctr"/>
            <a:r>
              <a:rPr lang="en-CA" dirty="0"/>
              <a:t>A matrix-based model is typically used in access control.</a:t>
            </a:r>
          </a:p>
          <a:p>
            <a:pPr fontAlgn="ctr"/>
            <a:r>
              <a:rPr lang="en-CA" dirty="0"/>
              <a:t>The matrix (table) has a subject in the first column and objects or resources in the first row. The intersection denotes the capability (access method) of the subject on the object.</a:t>
            </a:r>
          </a:p>
          <a:p>
            <a:pPr fontAlgn="ctr"/>
            <a:r>
              <a:rPr lang="en-CA" dirty="0"/>
              <a:t>Access method may include Read, Read/Write, Modify, Delete, etc.</a:t>
            </a:r>
          </a:p>
          <a:p>
            <a:pPr fontAlgn="ctr"/>
            <a:r>
              <a:rPr lang="en-CA" dirty="0"/>
              <a:t>Subjects and objects can be individually listed, or grouped. Access to objects is given at the individual level and group level.</a:t>
            </a:r>
          </a:p>
        </p:txBody>
      </p:sp>
    </p:spTree>
    <p:extLst>
      <p:ext uri="{BB962C8B-B14F-4D97-AF65-F5344CB8AC3E}">
        <p14:creationId xmlns:p14="http://schemas.microsoft.com/office/powerpoint/2010/main" val="30588864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a:t>
            </a:r>
          </a:p>
        </p:txBody>
      </p:sp>
      <p:sp>
        <p:nvSpPr>
          <p:cNvPr id="3" name="Content Placeholder 2"/>
          <p:cNvSpPr>
            <a:spLocks noGrp="1"/>
          </p:cNvSpPr>
          <p:nvPr>
            <p:ph sz="quarter" idx="10"/>
          </p:nvPr>
        </p:nvSpPr>
        <p:spPr/>
        <p:txBody>
          <a:bodyPr anchor="t">
            <a:normAutofit/>
          </a:bodyPr>
          <a:lstStyle/>
          <a:p>
            <a:pPr marL="0" indent="0">
              <a:buNone/>
            </a:pPr>
            <a:r>
              <a:rPr lang="en-CA" dirty="0"/>
              <a:t>Information Flow model:</a:t>
            </a:r>
          </a:p>
          <a:p>
            <a:pPr fontAlgn="ctr"/>
            <a:r>
              <a:rPr lang="en-CA" dirty="0"/>
              <a:t>Based on state machine, this model focuses on the flow of data across different security levels</a:t>
            </a:r>
          </a:p>
          <a:p>
            <a:pPr fontAlgn="ctr"/>
            <a:r>
              <a:rPr lang="en-CA" dirty="0"/>
              <a:t>Designed to prevent unauthorized access to data between security levels or within the same level</a:t>
            </a:r>
          </a:p>
          <a:p>
            <a:pPr fontAlgn="ctr"/>
            <a:r>
              <a:rPr lang="en-CA" dirty="0"/>
              <a:t>It may be used to identify and address covert channels</a:t>
            </a:r>
          </a:p>
        </p:txBody>
      </p:sp>
    </p:spTree>
    <p:extLst>
      <p:ext uri="{BB962C8B-B14F-4D97-AF65-F5344CB8AC3E}">
        <p14:creationId xmlns:p14="http://schemas.microsoft.com/office/powerpoint/2010/main" val="42454586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 Examples</a:t>
            </a:r>
          </a:p>
        </p:txBody>
      </p:sp>
      <p:sp>
        <p:nvSpPr>
          <p:cNvPr id="3" name="Content Placeholder 2"/>
          <p:cNvSpPr>
            <a:spLocks noGrp="1"/>
          </p:cNvSpPr>
          <p:nvPr>
            <p:ph sz="quarter" idx="10"/>
          </p:nvPr>
        </p:nvSpPr>
        <p:spPr/>
        <p:txBody>
          <a:bodyPr anchor="t">
            <a:normAutofit fontScale="92500" lnSpcReduction="20000"/>
          </a:bodyPr>
          <a:lstStyle/>
          <a:p>
            <a:pPr marL="0" indent="0">
              <a:buNone/>
            </a:pPr>
            <a:r>
              <a:rPr lang="en-CA" dirty="0"/>
              <a:t>Bell-</a:t>
            </a:r>
            <a:r>
              <a:rPr lang="en-CA" dirty="0" err="1"/>
              <a:t>LaPadula</a:t>
            </a:r>
            <a:r>
              <a:rPr lang="en-CA" dirty="0"/>
              <a:t> (BLP) Confidentiality model:</a:t>
            </a:r>
          </a:p>
          <a:p>
            <a:pPr fontAlgn="ctr"/>
            <a:r>
              <a:rPr lang="en-CA" dirty="0"/>
              <a:t>Focuses on the confidentiality of information and prevents unauthorized access to objects</a:t>
            </a:r>
          </a:p>
          <a:p>
            <a:pPr fontAlgn="ctr"/>
            <a:r>
              <a:rPr lang="en-CA" dirty="0"/>
              <a:t>It is an example of information flow, multilevel lattice, mandatory access control and state machine models</a:t>
            </a:r>
          </a:p>
          <a:p>
            <a:pPr fontAlgn="ctr"/>
            <a:r>
              <a:rPr lang="en-CA" dirty="0"/>
              <a:t>Subjects are assigned a security clearance label, objects are assigned a classification label, interactions are defined by access modes (Read, Write and Read/Write)</a:t>
            </a:r>
          </a:p>
          <a:p>
            <a:pPr fontAlgn="ctr"/>
            <a:r>
              <a:rPr lang="en-CA" dirty="0"/>
              <a:t>Developed by DoD, typical security level classification includes unclassified, sensitive, confidential, secret and top secret</a:t>
            </a:r>
          </a:p>
        </p:txBody>
      </p:sp>
    </p:spTree>
    <p:extLst>
      <p:ext uri="{BB962C8B-B14F-4D97-AF65-F5344CB8AC3E}">
        <p14:creationId xmlns:p14="http://schemas.microsoft.com/office/powerpoint/2010/main" val="5457552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 Examples</a:t>
            </a:r>
          </a:p>
        </p:txBody>
      </p:sp>
      <p:sp>
        <p:nvSpPr>
          <p:cNvPr id="3" name="Content Placeholder 2"/>
          <p:cNvSpPr>
            <a:spLocks noGrp="1"/>
          </p:cNvSpPr>
          <p:nvPr>
            <p:ph sz="quarter" idx="10"/>
          </p:nvPr>
        </p:nvSpPr>
        <p:spPr/>
        <p:txBody>
          <a:bodyPr anchor="t">
            <a:normAutofit/>
          </a:bodyPr>
          <a:lstStyle/>
          <a:p>
            <a:pPr marL="0" indent="0">
              <a:buNone/>
            </a:pPr>
            <a:r>
              <a:rPr lang="en-CA" dirty="0"/>
              <a:t>Bell-</a:t>
            </a:r>
            <a:r>
              <a:rPr lang="en-CA" dirty="0" err="1"/>
              <a:t>LaPadula</a:t>
            </a:r>
            <a:r>
              <a:rPr lang="en-CA" dirty="0"/>
              <a:t> (BLP) Confidentiality model</a:t>
            </a:r>
          </a:p>
          <a:p>
            <a:pPr fontAlgn="ctr"/>
            <a:r>
              <a:rPr lang="en-CA" dirty="0"/>
              <a:t>Three basic properties:</a:t>
            </a:r>
          </a:p>
          <a:p>
            <a:pPr lvl="1" fontAlgn="ctr"/>
            <a:r>
              <a:rPr lang="en-CA" dirty="0"/>
              <a:t>Simple Security Property: No read up</a:t>
            </a:r>
          </a:p>
          <a:p>
            <a:pPr lvl="1" fontAlgn="ctr"/>
            <a:r>
              <a:rPr lang="en-CA" dirty="0"/>
              <a:t>* (star) Security Property: No write down</a:t>
            </a:r>
          </a:p>
          <a:p>
            <a:pPr lvl="1" fontAlgn="ctr"/>
            <a:r>
              <a:rPr lang="en-CA" dirty="0"/>
              <a:t>Strong Star Property: Read/Write</a:t>
            </a:r>
          </a:p>
        </p:txBody>
      </p:sp>
      <p:cxnSp>
        <p:nvCxnSpPr>
          <p:cNvPr id="5" name="Straight Connector 4"/>
          <p:cNvCxnSpPr/>
          <p:nvPr/>
        </p:nvCxnSpPr>
        <p:spPr>
          <a:xfrm>
            <a:off x="1628775" y="4829176"/>
            <a:ext cx="5036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28775" y="5481638"/>
            <a:ext cx="503634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Rounded Corners 7"/>
          <p:cNvSpPr/>
          <p:nvPr/>
        </p:nvSpPr>
        <p:spPr>
          <a:xfrm>
            <a:off x="2839644" y="4919663"/>
            <a:ext cx="900113" cy="4714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DDDDDD"/>
                </a:solidFill>
                <a:effectLst/>
                <a:uLnTx/>
                <a:uFillTx/>
                <a:latin typeface="Arial"/>
                <a:ea typeface="+mn-ea"/>
                <a:cs typeface="+mn-cs"/>
              </a:rPr>
              <a:t>Subject</a:t>
            </a:r>
          </a:p>
        </p:txBody>
      </p:sp>
      <p:sp>
        <p:nvSpPr>
          <p:cNvPr id="9" name="Oval 8"/>
          <p:cNvSpPr/>
          <p:nvPr/>
        </p:nvSpPr>
        <p:spPr>
          <a:xfrm>
            <a:off x="5207797" y="4906567"/>
            <a:ext cx="1157288" cy="497681"/>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B2B2B2"/>
                </a:solidFill>
                <a:effectLst/>
                <a:uLnTx/>
                <a:uFillTx/>
                <a:latin typeface="Arial"/>
                <a:ea typeface="+mn-ea"/>
                <a:cs typeface="+mn-cs"/>
              </a:rPr>
              <a:t>Object</a:t>
            </a:r>
            <a:endParaRPr kumimoji="0" lang="en-CA" sz="1800" b="0" i="0" u="none" strike="noStrike" kern="1200" cap="none" spc="0" normalizeH="0" baseline="0" noProof="0" dirty="0">
              <a:ln>
                <a:noFill/>
              </a:ln>
              <a:solidFill>
                <a:srgbClr val="B2B2B2"/>
              </a:solidFill>
              <a:effectLst/>
              <a:uLnTx/>
              <a:uFillTx/>
              <a:latin typeface="Arial"/>
              <a:ea typeface="+mn-ea"/>
              <a:cs typeface="+mn-cs"/>
            </a:endParaRPr>
          </a:p>
        </p:txBody>
      </p:sp>
      <p:sp>
        <p:nvSpPr>
          <p:cNvPr id="12" name="TextBox 11"/>
          <p:cNvSpPr txBox="1"/>
          <p:nvPr/>
        </p:nvSpPr>
        <p:spPr>
          <a:xfrm>
            <a:off x="1859480" y="4197368"/>
            <a:ext cx="91297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Top Secret</a:t>
            </a:r>
          </a:p>
        </p:txBody>
      </p:sp>
      <p:sp>
        <p:nvSpPr>
          <p:cNvPr id="13" name="TextBox 12"/>
          <p:cNvSpPr txBox="1"/>
          <p:nvPr/>
        </p:nvSpPr>
        <p:spPr>
          <a:xfrm>
            <a:off x="1225826" y="4986699"/>
            <a:ext cx="161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Confidential</a:t>
            </a:r>
          </a:p>
        </p:txBody>
      </p:sp>
      <p:sp>
        <p:nvSpPr>
          <p:cNvPr id="14" name="TextBox 13"/>
          <p:cNvSpPr txBox="1"/>
          <p:nvPr/>
        </p:nvSpPr>
        <p:spPr>
          <a:xfrm>
            <a:off x="1391478" y="5580939"/>
            <a:ext cx="14481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Unclassified</a:t>
            </a:r>
          </a:p>
        </p:txBody>
      </p:sp>
      <p:sp>
        <p:nvSpPr>
          <p:cNvPr id="16" name="Oval 15"/>
          <p:cNvSpPr/>
          <p:nvPr/>
        </p:nvSpPr>
        <p:spPr>
          <a:xfrm>
            <a:off x="5207797" y="5559028"/>
            <a:ext cx="1157288" cy="497681"/>
          </a:xfrm>
          <a:prstGeom prst="ellipse">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969696">
                    <a:lumMod val="50000"/>
                  </a:srgbClr>
                </a:solidFill>
                <a:effectLst/>
                <a:uLnTx/>
                <a:uFillTx/>
                <a:latin typeface="Arial"/>
                <a:ea typeface="+mn-ea"/>
                <a:cs typeface="+mn-cs"/>
              </a:rPr>
              <a:t>Object</a:t>
            </a:r>
          </a:p>
        </p:txBody>
      </p:sp>
      <p:sp>
        <p:nvSpPr>
          <p:cNvPr id="17" name="Oval 16"/>
          <p:cNvSpPr/>
          <p:nvPr/>
        </p:nvSpPr>
        <p:spPr>
          <a:xfrm>
            <a:off x="5207797" y="4254105"/>
            <a:ext cx="1157288" cy="497681"/>
          </a:xfrm>
          <a:prstGeom prst="ellipse">
            <a:avLst/>
          </a:prstGeom>
          <a:solidFill>
            <a:schemeClr val="accent5">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5F5F5F">
                    <a:lumMod val="75000"/>
                  </a:srgbClr>
                </a:solidFill>
                <a:effectLst/>
                <a:uLnTx/>
                <a:uFillTx/>
                <a:latin typeface="Arial"/>
                <a:ea typeface="+mn-ea"/>
                <a:cs typeface="+mn-cs"/>
              </a:rPr>
              <a:t>Object</a:t>
            </a:r>
          </a:p>
        </p:txBody>
      </p:sp>
      <p:cxnSp>
        <p:nvCxnSpPr>
          <p:cNvPr id="19" name="Straight Arrow Connector 18"/>
          <p:cNvCxnSpPr/>
          <p:nvPr/>
        </p:nvCxnSpPr>
        <p:spPr>
          <a:xfrm flipH="1">
            <a:off x="3996929" y="5242805"/>
            <a:ext cx="1050131" cy="0"/>
          </a:xfrm>
          <a:prstGeom prst="straightConnector1">
            <a:avLst/>
          </a:prstGeom>
          <a:ln w="762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996929" y="5474495"/>
            <a:ext cx="1050131" cy="333373"/>
          </a:xfrm>
          <a:prstGeom prst="straightConnector1">
            <a:avLst/>
          </a:prstGeom>
          <a:ln w="762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996929" y="4502944"/>
            <a:ext cx="1050131" cy="326232"/>
          </a:xfrm>
          <a:prstGeom prst="straightConnector1">
            <a:avLst/>
          </a:prstGeom>
          <a:ln w="76200">
            <a:solidFill>
              <a:schemeClr val="accent2">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96928" y="5065283"/>
            <a:ext cx="1050131" cy="0"/>
          </a:xfrm>
          <a:prstGeom prst="straightConnector1">
            <a:avLst/>
          </a:prstGeom>
          <a:ln w="76200">
            <a:solidFill>
              <a:schemeClr val="accent2">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25681" y="5206485"/>
            <a:ext cx="8259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808080">
                    <a:lumMod val="60000"/>
                    <a:lumOff val="40000"/>
                  </a:srgbClr>
                </a:solidFill>
                <a:effectLst/>
                <a:uLnTx/>
                <a:uFillTx/>
                <a:latin typeface="Arial"/>
                <a:ea typeface="+mn-ea"/>
                <a:cs typeface="+mn-cs"/>
              </a:rPr>
              <a:t>READ</a:t>
            </a:r>
          </a:p>
        </p:txBody>
      </p:sp>
      <p:sp>
        <p:nvSpPr>
          <p:cNvPr id="27" name="TextBox 26"/>
          <p:cNvSpPr txBox="1"/>
          <p:nvPr/>
        </p:nvSpPr>
        <p:spPr>
          <a:xfrm>
            <a:off x="4184906" y="4757386"/>
            <a:ext cx="928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B2B2B2">
                    <a:lumMod val="60000"/>
                    <a:lumOff val="40000"/>
                  </a:srgbClr>
                </a:solidFill>
                <a:effectLst/>
                <a:uLnTx/>
                <a:uFillTx/>
                <a:latin typeface="Arial"/>
                <a:ea typeface="+mn-ea"/>
                <a:cs typeface="+mn-cs"/>
              </a:rPr>
              <a:t>WRITE</a:t>
            </a:r>
          </a:p>
        </p:txBody>
      </p:sp>
    </p:spTree>
    <p:extLst>
      <p:ext uri="{BB962C8B-B14F-4D97-AF65-F5344CB8AC3E}">
        <p14:creationId xmlns:p14="http://schemas.microsoft.com/office/powerpoint/2010/main" val="56241101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 Examples</a:t>
            </a:r>
          </a:p>
        </p:txBody>
      </p:sp>
      <p:sp>
        <p:nvSpPr>
          <p:cNvPr id="3" name="Content Placeholder 2"/>
          <p:cNvSpPr>
            <a:spLocks noGrp="1"/>
          </p:cNvSpPr>
          <p:nvPr>
            <p:ph sz="quarter" idx="10"/>
          </p:nvPr>
        </p:nvSpPr>
        <p:spPr/>
        <p:txBody>
          <a:bodyPr anchor="t">
            <a:normAutofit/>
          </a:bodyPr>
          <a:lstStyle/>
          <a:p>
            <a:pPr marL="0" indent="0">
              <a:buNone/>
            </a:pPr>
            <a:r>
              <a:rPr lang="en-CA" dirty="0"/>
              <a:t>Biba Integrity model:</a:t>
            </a:r>
          </a:p>
          <a:p>
            <a:pPr fontAlgn="ctr"/>
            <a:r>
              <a:rPr lang="en-CA" dirty="0"/>
              <a:t>Focuses on the integrity of information and prevents unauthorized modification to objects</a:t>
            </a:r>
          </a:p>
          <a:p>
            <a:pPr fontAlgn="ctr"/>
            <a:r>
              <a:rPr lang="en-CA" dirty="0"/>
              <a:t>It is an example of information flow, multilevel lattice and state machine</a:t>
            </a:r>
          </a:p>
          <a:p>
            <a:pPr fontAlgn="ctr"/>
            <a:r>
              <a:rPr lang="en-CA" dirty="0"/>
              <a:t>Subjects and objects are assigned an integrity level and interactions are defined by access modes (Read, Write and Read/Write)</a:t>
            </a:r>
          </a:p>
          <a:p>
            <a:pPr fontAlgn="ctr"/>
            <a:r>
              <a:rPr lang="en-CA" dirty="0"/>
              <a:t>Used by many non-military organizations </a:t>
            </a:r>
          </a:p>
          <a:p>
            <a:pPr fontAlgn="ctr"/>
            <a:r>
              <a:rPr lang="en-CA" dirty="0"/>
              <a:t>Has similar classification levels as BLP</a:t>
            </a:r>
          </a:p>
        </p:txBody>
      </p:sp>
    </p:spTree>
    <p:extLst>
      <p:ext uri="{BB962C8B-B14F-4D97-AF65-F5344CB8AC3E}">
        <p14:creationId xmlns:p14="http://schemas.microsoft.com/office/powerpoint/2010/main" val="39731957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 Examples</a:t>
            </a:r>
          </a:p>
        </p:txBody>
      </p:sp>
      <p:sp>
        <p:nvSpPr>
          <p:cNvPr id="3" name="Content Placeholder 2"/>
          <p:cNvSpPr>
            <a:spLocks noGrp="1"/>
          </p:cNvSpPr>
          <p:nvPr>
            <p:ph sz="quarter" idx="10"/>
          </p:nvPr>
        </p:nvSpPr>
        <p:spPr/>
        <p:txBody>
          <a:bodyPr anchor="t">
            <a:normAutofit/>
          </a:bodyPr>
          <a:lstStyle/>
          <a:p>
            <a:pPr marL="0" indent="0">
              <a:buNone/>
            </a:pPr>
            <a:r>
              <a:rPr lang="en-CA" dirty="0"/>
              <a:t>Biba Integrity model</a:t>
            </a:r>
          </a:p>
          <a:p>
            <a:pPr fontAlgn="ctr"/>
            <a:r>
              <a:rPr lang="en-CA" dirty="0"/>
              <a:t>Three basic properties:</a:t>
            </a:r>
          </a:p>
          <a:p>
            <a:pPr lvl="1" fontAlgn="ctr"/>
            <a:r>
              <a:rPr lang="en-CA" dirty="0"/>
              <a:t>Simple Integrity Property: No read down</a:t>
            </a:r>
          </a:p>
          <a:p>
            <a:pPr lvl="1" fontAlgn="ctr"/>
            <a:r>
              <a:rPr lang="en-CA" dirty="0"/>
              <a:t>* (star) Integrity Property: No write up</a:t>
            </a:r>
          </a:p>
          <a:p>
            <a:pPr lvl="1" fontAlgn="ctr"/>
            <a:r>
              <a:rPr lang="en-CA" dirty="0"/>
              <a:t>Invocation Property: Read/Write</a:t>
            </a:r>
          </a:p>
        </p:txBody>
      </p:sp>
      <p:cxnSp>
        <p:nvCxnSpPr>
          <p:cNvPr id="4" name="Straight Connector 3"/>
          <p:cNvCxnSpPr/>
          <p:nvPr/>
        </p:nvCxnSpPr>
        <p:spPr>
          <a:xfrm>
            <a:off x="1628775" y="4829176"/>
            <a:ext cx="5036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628775" y="5481638"/>
            <a:ext cx="503634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Rounded Corners 5"/>
          <p:cNvSpPr/>
          <p:nvPr/>
        </p:nvSpPr>
        <p:spPr>
          <a:xfrm>
            <a:off x="2839644" y="4919663"/>
            <a:ext cx="900113" cy="4714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DDDDDD"/>
                </a:solidFill>
                <a:effectLst/>
                <a:uLnTx/>
                <a:uFillTx/>
                <a:latin typeface="Arial"/>
                <a:ea typeface="+mn-ea"/>
                <a:cs typeface="+mn-cs"/>
              </a:rPr>
              <a:t>Subject</a:t>
            </a:r>
          </a:p>
        </p:txBody>
      </p:sp>
      <p:sp>
        <p:nvSpPr>
          <p:cNvPr id="7" name="Oval 6"/>
          <p:cNvSpPr/>
          <p:nvPr/>
        </p:nvSpPr>
        <p:spPr>
          <a:xfrm>
            <a:off x="5207797" y="4906567"/>
            <a:ext cx="1157288" cy="497681"/>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B2B2B2"/>
                </a:solidFill>
                <a:effectLst/>
                <a:uLnTx/>
                <a:uFillTx/>
                <a:latin typeface="Arial"/>
                <a:ea typeface="+mn-ea"/>
                <a:cs typeface="+mn-cs"/>
              </a:rPr>
              <a:t>Object</a:t>
            </a:r>
          </a:p>
        </p:txBody>
      </p:sp>
      <p:sp>
        <p:nvSpPr>
          <p:cNvPr id="8" name="TextBox 7"/>
          <p:cNvSpPr txBox="1"/>
          <p:nvPr/>
        </p:nvSpPr>
        <p:spPr>
          <a:xfrm>
            <a:off x="1926673" y="4194571"/>
            <a:ext cx="91297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Top Secret</a:t>
            </a:r>
          </a:p>
        </p:txBody>
      </p:sp>
      <p:sp>
        <p:nvSpPr>
          <p:cNvPr id="9" name="TextBox 8"/>
          <p:cNvSpPr txBox="1"/>
          <p:nvPr/>
        </p:nvSpPr>
        <p:spPr>
          <a:xfrm>
            <a:off x="1159566" y="4986699"/>
            <a:ext cx="16800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Confidential</a:t>
            </a:r>
          </a:p>
        </p:txBody>
      </p:sp>
      <p:sp>
        <p:nvSpPr>
          <p:cNvPr id="10" name="TextBox 9"/>
          <p:cNvSpPr txBox="1"/>
          <p:nvPr/>
        </p:nvSpPr>
        <p:spPr>
          <a:xfrm>
            <a:off x="1413565" y="5580939"/>
            <a:ext cx="14260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Unclassified</a:t>
            </a:r>
          </a:p>
        </p:txBody>
      </p:sp>
      <p:sp>
        <p:nvSpPr>
          <p:cNvPr id="11" name="Oval 10"/>
          <p:cNvSpPr/>
          <p:nvPr/>
        </p:nvSpPr>
        <p:spPr>
          <a:xfrm>
            <a:off x="5207797" y="5559028"/>
            <a:ext cx="1157288" cy="497681"/>
          </a:xfrm>
          <a:prstGeom prst="ellipse">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969696">
                    <a:lumMod val="50000"/>
                  </a:srgbClr>
                </a:solidFill>
                <a:effectLst/>
                <a:uLnTx/>
                <a:uFillTx/>
                <a:latin typeface="Arial"/>
                <a:ea typeface="+mn-ea"/>
                <a:cs typeface="+mn-cs"/>
              </a:rPr>
              <a:t>Object</a:t>
            </a:r>
          </a:p>
        </p:txBody>
      </p:sp>
      <p:sp>
        <p:nvSpPr>
          <p:cNvPr id="12" name="Oval 11"/>
          <p:cNvSpPr/>
          <p:nvPr/>
        </p:nvSpPr>
        <p:spPr>
          <a:xfrm>
            <a:off x="5207797" y="4254105"/>
            <a:ext cx="1157288" cy="497681"/>
          </a:xfrm>
          <a:prstGeom prst="ellipse">
            <a:avLst/>
          </a:prstGeom>
          <a:solidFill>
            <a:schemeClr val="accent5">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5F5F5F">
                    <a:lumMod val="75000"/>
                  </a:srgbClr>
                </a:solidFill>
                <a:effectLst/>
                <a:uLnTx/>
                <a:uFillTx/>
                <a:latin typeface="Arial"/>
                <a:ea typeface="+mn-ea"/>
                <a:cs typeface="+mn-cs"/>
              </a:rPr>
              <a:t>Object</a:t>
            </a:r>
          </a:p>
        </p:txBody>
      </p:sp>
      <p:cxnSp>
        <p:nvCxnSpPr>
          <p:cNvPr id="13" name="Straight Arrow Connector 12"/>
          <p:cNvCxnSpPr/>
          <p:nvPr/>
        </p:nvCxnSpPr>
        <p:spPr>
          <a:xfrm flipH="1">
            <a:off x="3969436" y="5083966"/>
            <a:ext cx="1050131" cy="0"/>
          </a:xfrm>
          <a:prstGeom prst="straightConnector1">
            <a:avLst/>
          </a:prstGeom>
          <a:ln w="762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969434" y="4531829"/>
            <a:ext cx="1050131" cy="267835"/>
          </a:xfrm>
          <a:prstGeom prst="straightConnector1">
            <a:avLst/>
          </a:prstGeom>
          <a:ln w="762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996930" y="5533553"/>
            <a:ext cx="1050130" cy="274315"/>
          </a:xfrm>
          <a:prstGeom prst="straightConnector1">
            <a:avLst/>
          </a:prstGeom>
          <a:ln w="76200">
            <a:solidFill>
              <a:schemeClr val="accent2">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996928" y="5249236"/>
            <a:ext cx="1050131" cy="0"/>
          </a:xfrm>
          <a:prstGeom prst="straightConnector1">
            <a:avLst/>
          </a:prstGeom>
          <a:ln w="76200">
            <a:solidFill>
              <a:schemeClr val="accent2">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33828" y="4759177"/>
            <a:ext cx="8259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808080">
                    <a:lumMod val="60000"/>
                    <a:lumOff val="40000"/>
                  </a:srgbClr>
                </a:solidFill>
                <a:effectLst/>
                <a:uLnTx/>
                <a:uFillTx/>
                <a:latin typeface="Arial"/>
                <a:ea typeface="+mn-ea"/>
                <a:cs typeface="+mn-cs"/>
              </a:rPr>
              <a:t>READ</a:t>
            </a:r>
          </a:p>
        </p:txBody>
      </p:sp>
      <p:sp>
        <p:nvSpPr>
          <p:cNvPr id="18" name="TextBox 17"/>
          <p:cNvSpPr txBox="1"/>
          <p:nvPr/>
        </p:nvSpPr>
        <p:spPr>
          <a:xfrm>
            <a:off x="4184906" y="5205293"/>
            <a:ext cx="928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B2B2B2">
                    <a:lumMod val="60000"/>
                    <a:lumOff val="40000"/>
                  </a:srgbClr>
                </a:solidFill>
                <a:effectLst/>
                <a:uLnTx/>
                <a:uFillTx/>
                <a:latin typeface="Arial"/>
                <a:ea typeface="+mn-ea"/>
                <a:cs typeface="+mn-cs"/>
              </a:rPr>
              <a:t>WRITE</a:t>
            </a:r>
          </a:p>
        </p:txBody>
      </p:sp>
    </p:spTree>
    <p:extLst>
      <p:ext uri="{BB962C8B-B14F-4D97-AF65-F5344CB8AC3E}">
        <p14:creationId xmlns:p14="http://schemas.microsoft.com/office/powerpoint/2010/main" val="4325441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 Examples</a:t>
            </a:r>
          </a:p>
        </p:txBody>
      </p:sp>
      <p:sp>
        <p:nvSpPr>
          <p:cNvPr id="3" name="Content Placeholder 2"/>
          <p:cNvSpPr>
            <a:spLocks noGrp="1"/>
          </p:cNvSpPr>
          <p:nvPr>
            <p:ph sz="quarter" idx="10"/>
          </p:nvPr>
        </p:nvSpPr>
        <p:spPr/>
        <p:txBody>
          <a:bodyPr anchor="t">
            <a:normAutofit lnSpcReduction="10000"/>
          </a:bodyPr>
          <a:lstStyle/>
          <a:p>
            <a:pPr marL="0" indent="0">
              <a:buNone/>
            </a:pPr>
            <a:r>
              <a:rPr lang="en-CA" dirty="0"/>
              <a:t>Clark-Wilson model:</a:t>
            </a:r>
          </a:p>
          <a:p>
            <a:pPr fontAlgn="ctr"/>
            <a:r>
              <a:rPr lang="en-CA" dirty="0"/>
              <a:t>Provides stronger integrity enforcement through separation of duty</a:t>
            </a:r>
          </a:p>
          <a:p>
            <a:pPr fontAlgn="ctr"/>
            <a:r>
              <a:rPr lang="en-CA" dirty="0"/>
              <a:t>The subject accesses the object through an intermediate interface or access portal</a:t>
            </a:r>
          </a:p>
          <a:p>
            <a:pPr fontAlgn="ctr"/>
            <a:r>
              <a:rPr lang="en-CA" dirty="0"/>
              <a:t>The access portal defines the limited and restricted methods that an authorized subject can perform with the object</a:t>
            </a:r>
          </a:p>
          <a:p>
            <a:pPr fontAlgn="ctr"/>
            <a:r>
              <a:rPr lang="en-CA" dirty="0"/>
              <a:t>In essence, the Clark-Wilson model enforces a subject-program-object </a:t>
            </a:r>
            <a:r>
              <a:rPr lang="en-CA"/>
              <a:t>model that prevents </a:t>
            </a:r>
            <a:r>
              <a:rPr lang="en-CA" dirty="0"/>
              <a:t>direct access to the object</a:t>
            </a:r>
          </a:p>
        </p:txBody>
      </p:sp>
    </p:spTree>
    <p:extLst>
      <p:ext uri="{BB962C8B-B14F-4D97-AF65-F5344CB8AC3E}">
        <p14:creationId xmlns:p14="http://schemas.microsoft.com/office/powerpoint/2010/main" val="21019626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Models Examples</a:t>
            </a:r>
          </a:p>
        </p:txBody>
      </p:sp>
      <p:sp>
        <p:nvSpPr>
          <p:cNvPr id="3" name="Content Placeholder 2"/>
          <p:cNvSpPr>
            <a:spLocks noGrp="1"/>
          </p:cNvSpPr>
          <p:nvPr>
            <p:ph sz="quarter" idx="10"/>
          </p:nvPr>
        </p:nvSpPr>
        <p:spPr/>
        <p:txBody>
          <a:bodyPr anchor="t">
            <a:normAutofit/>
          </a:bodyPr>
          <a:lstStyle/>
          <a:p>
            <a:pPr marL="0" indent="0">
              <a:buNone/>
            </a:pPr>
            <a:r>
              <a:rPr lang="en-CA" dirty="0"/>
              <a:t>Brewer and Nash model (Chinese Wall):</a:t>
            </a:r>
          </a:p>
          <a:p>
            <a:pPr fontAlgn="ctr"/>
            <a:r>
              <a:rPr lang="en-CA" dirty="0"/>
              <a:t>Mutual exclusivity to prevent conflict of interest</a:t>
            </a:r>
          </a:p>
          <a:p>
            <a:pPr fontAlgn="ctr"/>
            <a:r>
              <a:rPr lang="en-CA" dirty="0"/>
              <a:t>Supports dynamically changing access rules and dynamically adjusts access to objects </a:t>
            </a:r>
          </a:p>
          <a:p>
            <a:pPr fontAlgn="ctr"/>
            <a:r>
              <a:rPr lang="en-CA"/>
              <a:t>Prevents </a:t>
            </a:r>
            <a:r>
              <a:rPr lang="en-CA" dirty="0"/>
              <a:t>information sharing between competing parties</a:t>
            </a:r>
          </a:p>
        </p:txBody>
      </p:sp>
    </p:spTree>
    <p:extLst>
      <p:ext uri="{BB962C8B-B14F-4D97-AF65-F5344CB8AC3E}">
        <p14:creationId xmlns:p14="http://schemas.microsoft.com/office/powerpoint/2010/main" val="13290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 Framework Examples</a:t>
            </a:r>
          </a:p>
        </p:txBody>
      </p:sp>
      <p:sp>
        <p:nvSpPr>
          <p:cNvPr id="3" name="Content Placeholder 2"/>
          <p:cNvSpPr>
            <a:spLocks noGrp="1"/>
          </p:cNvSpPr>
          <p:nvPr>
            <p:ph sz="quarter" idx="10"/>
          </p:nvPr>
        </p:nvSpPr>
        <p:spPr/>
        <p:txBody>
          <a:bodyPr/>
          <a:lstStyle/>
          <a:p>
            <a:pPr fontAlgn="ctr"/>
            <a:endParaRPr lang="en-US" sz="3200" dirty="0"/>
          </a:p>
          <a:p>
            <a:pPr fontAlgn="ctr"/>
            <a:r>
              <a:rPr lang="en-US" sz="3200" dirty="0"/>
              <a:t>US NIST SP 800-53r4</a:t>
            </a:r>
          </a:p>
          <a:p>
            <a:pPr fontAlgn="ctr"/>
            <a:endParaRPr lang="en-US" sz="3200" dirty="0"/>
          </a:p>
          <a:p>
            <a:pPr fontAlgn="ctr"/>
            <a:r>
              <a:rPr lang="en-US" sz="3200" dirty="0"/>
              <a:t>ISO 27001:2013</a:t>
            </a:r>
          </a:p>
          <a:p>
            <a:pPr marL="0" indent="0">
              <a:buNone/>
            </a:pPr>
            <a:endParaRPr lang="en-US" sz="3200" dirty="0"/>
          </a:p>
        </p:txBody>
      </p:sp>
    </p:spTree>
    <p:extLst>
      <p:ext uri="{BB962C8B-B14F-4D97-AF65-F5344CB8AC3E}">
        <p14:creationId xmlns:p14="http://schemas.microsoft.com/office/powerpoint/2010/main" val="29907742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1" y="1320800"/>
            <a:ext cx="3726704" cy="2980352"/>
          </a:xfrm>
        </p:spPr>
        <p:txBody>
          <a:bodyPr/>
          <a:lstStyle/>
          <a:p>
            <a:r>
              <a:rPr lang="en-US" dirty="0"/>
              <a:t>Security Policies and Operations</a:t>
            </a:r>
            <a:r>
              <a:rPr lang="en-CA" dirty="0"/>
              <a:t> </a:t>
            </a:r>
            <a:endParaRPr lang="en-US" dirty="0"/>
          </a:p>
        </p:txBody>
      </p:sp>
      <p:sp>
        <p:nvSpPr>
          <p:cNvPr id="3" name="Subtitle 2"/>
          <p:cNvSpPr>
            <a:spLocks noGrp="1"/>
          </p:cNvSpPr>
          <p:nvPr>
            <p:ph type="body" sz="quarter" idx="10"/>
          </p:nvPr>
        </p:nvSpPr>
        <p:spPr/>
        <p:txBody>
          <a:bodyPr>
            <a:normAutofit/>
          </a:bodyPr>
          <a:lstStyle/>
          <a:p>
            <a:r>
              <a:rPr lang="en-US" dirty="0"/>
              <a:t>Module 5: Cryptography</a:t>
            </a:r>
          </a:p>
        </p:txBody>
      </p:sp>
    </p:spTree>
    <p:extLst>
      <p:ext uri="{BB962C8B-B14F-4D97-AF65-F5344CB8AC3E}">
        <p14:creationId xmlns:p14="http://schemas.microsoft.com/office/powerpoint/2010/main" val="311773371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400" dirty="0"/>
              <a:t>What is Cryptography and Cryptanalysis?</a:t>
            </a:r>
          </a:p>
        </p:txBody>
      </p:sp>
      <p:sp>
        <p:nvSpPr>
          <p:cNvPr id="3" name="Content Placeholder 2"/>
          <p:cNvSpPr>
            <a:spLocks noGrp="1"/>
          </p:cNvSpPr>
          <p:nvPr>
            <p:ph sz="quarter" idx="10"/>
          </p:nvPr>
        </p:nvSpPr>
        <p:spPr/>
        <p:txBody>
          <a:bodyPr anchor="t">
            <a:normAutofit/>
          </a:bodyPr>
          <a:lstStyle/>
          <a:p>
            <a:pPr fontAlgn="ctr"/>
            <a:r>
              <a:rPr lang="en-CA" dirty="0"/>
              <a:t>Cryptology: Writing or encoding a private message with the intent to hide it from third parties or the public</a:t>
            </a:r>
          </a:p>
          <a:p>
            <a:pPr fontAlgn="ctr"/>
            <a:r>
              <a:rPr lang="en-CA" dirty="0"/>
              <a:t>Cryptanalysis: The reading or breaking of encrypted messages</a:t>
            </a:r>
          </a:p>
        </p:txBody>
      </p:sp>
    </p:spTree>
    <p:extLst>
      <p:ext uri="{BB962C8B-B14F-4D97-AF65-F5344CB8AC3E}">
        <p14:creationId xmlns:p14="http://schemas.microsoft.com/office/powerpoint/2010/main" val="186486264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Brief History of Cryptography</a:t>
            </a:r>
          </a:p>
        </p:txBody>
      </p:sp>
      <p:sp>
        <p:nvSpPr>
          <p:cNvPr id="3" name="Content Placeholder 2"/>
          <p:cNvSpPr>
            <a:spLocks noGrp="1"/>
          </p:cNvSpPr>
          <p:nvPr>
            <p:ph sz="quarter" idx="10"/>
          </p:nvPr>
        </p:nvSpPr>
        <p:spPr/>
        <p:txBody>
          <a:bodyPr anchor="t">
            <a:normAutofit fontScale="92500" lnSpcReduction="20000"/>
          </a:bodyPr>
          <a:lstStyle/>
          <a:p>
            <a:pPr fontAlgn="ctr"/>
            <a:r>
              <a:rPr lang="en-CA" dirty="0"/>
              <a:t>Goes back thousands of years</a:t>
            </a:r>
          </a:p>
          <a:p>
            <a:pPr fontAlgn="ctr"/>
            <a:r>
              <a:rPr lang="en-CA" dirty="0"/>
              <a:t>Egypt used simple substitution algorithm to encrypt hieroglyphics</a:t>
            </a:r>
          </a:p>
          <a:p>
            <a:pPr fontAlgn="ctr"/>
            <a:r>
              <a:rPr lang="en-CA" dirty="0"/>
              <a:t>Spartans used scytale to encrypt messages using a leather ribbon on a dowel</a:t>
            </a:r>
          </a:p>
          <a:p>
            <a:pPr fontAlgn="ctr"/>
            <a:r>
              <a:rPr lang="en-CA" dirty="0"/>
              <a:t>Most famous: Caesar cipher uses simple substitution to shift alphabet by three positions</a:t>
            </a:r>
          </a:p>
          <a:p>
            <a:pPr fontAlgn="ctr"/>
            <a:r>
              <a:rPr lang="en-CA" dirty="0"/>
              <a:t>German Enigma machine used a mechanical rotor to encrypt and decrypt messages during World War II</a:t>
            </a:r>
          </a:p>
          <a:p>
            <a:pPr fontAlgn="ctr"/>
            <a:r>
              <a:rPr lang="en-CA" dirty="0"/>
              <a:t>Modern cryptography uses computers to apply multiple algorithms and substitutions to increase the complexity and prevent breaking</a:t>
            </a:r>
          </a:p>
          <a:p>
            <a:pPr marL="0" indent="0">
              <a:buNone/>
            </a:pPr>
            <a:endParaRPr lang="en-CA" dirty="0"/>
          </a:p>
        </p:txBody>
      </p:sp>
    </p:spTree>
    <p:extLst>
      <p:ext uri="{BB962C8B-B14F-4D97-AF65-F5344CB8AC3E}">
        <p14:creationId xmlns:p14="http://schemas.microsoft.com/office/powerpoint/2010/main" val="22375848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600" dirty="0"/>
              <a:t>Cryptographic Systems Core Concepts</a:t>
            </a:r>
          </a:p>
        </p:txBody>
      </p:sp>
      <p:sp>
        <p:nvSpPr>
          <p:cNvPr id="3" name="Content Placeholder 2"/>
          <p:cNvSpPr>
            <a:spLocks noGrp="1"/>
          </p:cNvSpPr>
          <p:nvPr>
            <p:ph sz="quarter" idx="10"/>
          </p:nvPr>
        </p:nvSpPr>
        <p:spPr>
          <a:xfrm>
            <a:off x="635001" y="1097280"/>
            <a:ext cx="7840663" cy="5118488"/>
          </a:xfrm>
        </p:spPr>
        <p:txBody>
          <a:bodyPr anchor="t">
            <a:normAutofit lnSpcReduction="10000"/>
          </a:bodyPr>
          <a:lstStyle/>
          <a:p>
            <a:pPr fontAlgn="ctr"/>
            <a:r>
              <a:rPr lang="en-CA" dirty="0"/>
              <a:t>Cryptographic systems follows information security principles:</a:t>
            </a:r>
          </a:p>
          <a:p>
            <a:pPr lvl="1" fontAlgn="ctr"/>
            <a:r>
              <a:rPr lang="en-CA" dirty="0"/>
              <a:t>Confidentiality: encrypted messages provide confidentiality by hiding the original message in a meaningless string of characters. Only the intended audience is able to decrypt the original message.</a:t>
            </a:r>
          </a:p>
          <a:p>
            <a:pPr lvl="1" fontAlgn="ctr"/>
            <a:r>
              <a:rPr lang="en-CA" dirty="0"/>
              <a:t>Integrity: cryptographic systems often use integrity tools to verify the message has not been altered.</a:t>
            </a:r>
          </a:p>
          <a:p>
            <a:pPr lvl="1" fontAlgn="ctr"/>
            <a:r>
              <a:rPr lang="en-CA" dirty="0"/>
              <a:t>Availability: cryptographic systems employ an authentication mechanism to control access to protected resources, and denies unauthorized access to preserve the resource availability to authorized users.</a:t>
            </a:r>
          </a:p>
        </p:txBody>
      </p:sp>
    </p:spTree>
    <p:extLst>
      <p:ext uri="{BB962C8B-B14F-4D97-AF65-F5344CB8AC3E}">
        <p14:creationId xmlns:p14="http://schemas.microsoft.com/office/powerpoint/2010/main" val="94776818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600" dirty="0"/>
              <a:t>Cryptographic Systems Core Concepts</a:t>
            </a:r>
          </a:p>
        </p:txBody>
      </p:sp>
      <p:sp>
        <p:nvSpPr>
          <p:cNvPr id="3" name="Content Placeholder 2"/>
          <p:cNvSpPr>
            <a:spLocks noGrp="1"/>
          </p:cNvSpPr>
          <p:nvPr>
            <p:ph sz="quarter" idx="10"/>
          </p:nvPr>
        </p:nvSpPr>
        <p:spPr/>
        <p:txBody>
          <a:bodyPr anchor="t">
            <a:normAutofit fontScale="92500"/>
          </a:bodyPr>
          <a:lstStyle/>
          <a:p>
            <a:pPr fontAlgn="ctr"/>
            <a:r>
              <a:rPr lang="en-CA" dirty="0"/>
              <a:t>Cryptographic systems can also provide the following features:</a:t>
            </a:r>
          </a:p>
          <a:p>
            <a:pPr lvl="1" fontAlgn="ctr"/>
            <a:r>
              <a:rPr lang="en-CA" dirty="0"/>
              <a:t>Non-repudiation: cannot deny the validity of messages. Since message integrity can be verified, recipients can’t claim the received message is not in its original state.</a:t>
            </a:r>
          </a:p>
          <a:p>
            <a:pPr lvl="1" fontAlgn="ctr"/>
            <a:r>
              <a:rPr lang="en-CA" dirty="0"/>
              <a:t>Authentication: since only parties with the correct cryptographic keys can encrypt and decrypt messages, this in turn serves as an authentication mechanism that involved parties are the intended audience.</a:t>
            </a:r>
          </a:p>
          <a:p>
            <a:pPr lvl="1" fontAlgn="ctr"/>
            <a:r>
              <a:rPr lang="en-CA" dirty="0"/>
              <a:t>Access control: leveraging the authentication feature, access to resources can be assigned to ensure the involved parties can access the allocated resources and nothing else.</a:t>
            </a:r>
          </a:p>
        </p:txBody>
      </p:sp>
    </p:spTree>
    <p:extLst>
      <p:ext uri="{BB962C8B-B14F-4D97-AF65-F5344CB8AC3E}">
        <p14:creationId xmlns:p14="http://schemas.microsoft.com/office/powerpoint/2010/main" val="25307957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Data At-Rest</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For sensitive data at-rest, cryptography is an effective way to ensure confidentiality, integrity and availability. </a:t>
            </a:r>
          </a:p>
          <a:p>
            <a:pPr lvl="1" fontAlgn="ctr">
              <a:buFont typeface="Arial" panose="020B0604020202020204" pitchFamily="34" charset="0"/>
              <a:buChar char="•"/>
            </a:pPr>
            <a:r>
              <a:rPr lang="en-CA" dirty="0"/>
              <a:t>By encrypting databases, backups and off-site files with encryption, data is protected from unauthorized access.</a:t>
            </a:r>
          </a:p>
        </p:txBody>
      </p:sp>
    </p:spTree>
    <p:extLst>
      <p:ext uri="{BB962C8B-B14F-4D97-AF65-F5344CB8AC3E}">
        <p14:creationId xmlns:p14="http://schemas.microsoft.com/office/powerpoint/2010/main" val="1907292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Data In-Motion</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Network traffic traversing third-party networks (like carrier MPLS or the Internet) can leverage cryptography to protect confidentiality and integrity. </a:t>
            </a:r>
          </a:p>
          <a:p>
            <a:pPr lvl="1" fontAlgn="ctr">
              <a:buFont typeface="Arial" panose="020B0604020202020204" pitchFamily="34" charset="0"/>
              <a:buChar char="•"/>
            </a:pPr>
            <a:r>
              <a:rPr lang="en-CA" dirty="0"/>
              <a:t>Cryptography is especially important for open networks that can be monitored easily by anybody, such as public </a:t>
            </a:r>
            <a:r>
              <a:rPr lang="en-CA" dirty="0" err="1"/>
              <a:t>WiFi</a:t>
            </a:r>
            <a:r>
              <a:rPr lang="en-CA" dirty="0"/>
              <a:t> networks.</a:t>
            </a:r>
          </a:p>
        </p:txBody>
      </p:sp>
    </p:spTree>
    <p:extLst>
      <p:ext uri="{BB962C8B-B14F-4D97-AF65-F5344CB8AC3E}">
        <p14:creationId xmlns:p14="http://schemas.microsoft.com/office/powerpoint/2010/main" val="16108195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Link Encryption</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Link encryption is often provided by a network service provider to ensure confidentiality and integrity over frame relay, satellite link, telephone circuit or T1 line. </a:t>
            </a:r>
          </a:p>
          <a:p>
            <a:pPr lvl="1" fontAlgn="ctr">
              <a:buFont typeface="Arial" panose="020B0604020202020204" pitchFamily="34" charset="0"/>
              <a:buChar char="•"/>
            </a:pPr>
            <a:r>
              <a:rPr lang="en-CA" dirty="0"/>
              <a:t>Since routing information is also encrypted by the link, data packets must be decrypted and re-encrypted at each communication point. </a:t>
            </a:r>
          </a:p>
        </p:txBody>
      </p:sp>
    </p:spTree>
    <p:extLst>
      <p:ext uri="{BB962C8B-B14F-4D97-AF65-F5344CB8AC3E}">
        <p14:creationId xmlns:p14="http://schemas.microsoft.com/office/powerpoint/2010/main" val="215645009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End-to-End Encryption</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End-to-end encryption encrypts the data message portion. The network information is visible to network communication equipment for routing and switching purpose. </a:t>
            </a:r>
          </a:p>
          <a:p>
            <a:pPr lvl="1" fontAlgn="ctr">
              <a:buFont typeface="Arial" panose="020B0604020202020204" pitchFamily="34" charset="0"/>
              <a:buChar char="•"/>
            </a:pPr>
            <a:r>
              <a:rPr lang="en-CA" dirty="0"/>
              <a:t>End-to-end encryption ensures the confidentiality and integrity from end-to-end, regardless of which network the data packet traverses. </a:t>
            </a:r>
          </a:p>
          <a:p>
            <a:pPr lvl="1" fontAlgn="ctr">
              <a:buFont typeface="Arial" panose="020B0604020202020204" pitchFamily="34" charset="0"/>
              <a:buChar char="•"/>
            </a:pPr>
            <a:r>
              <a:rPr lang="en-CA" dirty="0"/>
              <a:t>It is often used in secured client-server communication, like online banking via HTTPS.</a:t>
            </a:r>
          </a:p>
        </p:txBody>
      </p:sp>
    </p:spTree>
    <p:extLst>
      <p:ext uri="{BB962C8B-B14F-4D97-AF65-F5344CB8AC3E}">
        <p14:creationId xmlns:p14="http://schemas.microsoft.com/office/powerpoint/2010/main" val="40691752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a:bodyPr>
          <a:lstStyle/>
          <a:p>
            <a:pPr fontAlgn="ctr"/>
            <a:r>
              <a:rPr lang="en-CA" dirty="0"/>
              <a:t>Synchronous: encryption and decryption occurs at the same time as the input and output of the original message. There is no waiting or queueing of messages, and little to no latency at the expense of performance.</a:t>
            </a:r>
          </a:p>
          <a:p>
            <a:pPr fontAlgn="ctr"/>
            <a:r>
              <a:rPr lang="en-CA" dirty="0"/>
              <a:t>Asynchronous: encryption and decryption are processed in queues to better use hardware resources and perform compression and acceleration, resulting in higher performance (data throughput) at the expense of latency.</a:t>
            </a:r>
          </a:p>
        </p:txBody>
      </p:sp>
    </p:spTree>
    <p:extLst>
      <p:ext uri="{BB962C8B-B14F-4D97-AF65-F5344CB8AC3E}">
        <p14:creationId xmlns:p14="http://schemas.microsoft.com/office/powerpoint/2010/main" val="227745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Due Care, Due Diligence</a:t>
            </a:r>
          </a:p>
        </p:txBody>
      </p:sp>
      <p:sp>
        <p:nvSpPr>
          <p:cNvPr id="3" name="Content Placeholder 2"/>
          <p:cNvSpPr>
            <a:spLocks noGrp="1"/>
          </p:cNvSpPr>
          <p:nvPr>
            <p:ph sz="quarter" idx="10"/>
          </p:nvPr>
        </p:nvSpPr>
        <p:spPr/>
        <p:txBody>
          <a:bodyPr/>
          <a:lstStyle/>
          <a:p>
            <a:pPr fontAlgn="ctr"/>
            <a:r>
              <a:rPr lang="en-US" dirty="0"/>
              <a:t>Due Care: the conduct a reasonable person with proper training will exercise for safety of others</a:t>
            </a:r>
          </a:p>
          <a:p>
            <a:pPr fontAlgn="ctr"/>
            <a:r>
              <a:rPr lang="en-US" dirty="0"/>
              <a:t>Due Diligence: actions to ensure policies are properly applied</a:t>
            </a:r>
          </a:p>
        </p:txBody>
      </p:sp>
    </p:spTree>
    <p:extLst>
      <p:ext uri="{BB962C8B-B14F-4D97-AF65-F5344CB8AC3E}">
        <p14:creationId xmlns:p14="http://schemas.microsoft.com/office/powerpoint/2010/main" val="407183980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a:bodyPr>
          <a:lstStyle/>
          <a:p>
            <a:pPr fontAlgn="ctr"/>
            <a:r>
              <a:rPr lang="en-CA" dirty="0"/>
              <a:t>Hash function: a one-way mathematical function to verify the integrity of a message. A message can be deduced (hashed) into a unique, fixed-length value through the hash function. </a:t>
            </a:r>
          </a:p>
          <a:p>
            <a:pPr lvl="1" fontAlgn="ctr"/>
            <a:r>
              <a:rPr lang="en-CA" dirty="0"/>
              <a:t>Sender will often send a message to the recipient, and a hash value via a different means. The recipient can feed the received message into the same hash function to obtain a hash value, and it can be compared with the sender's hash value to verify the integrity of the message.</a:t>
            </a:r>
          </a:p>
        </p:txBody>
      </p:sp>
    </p:spTree>
    <p:extLst>
      <p:ext uri="{BB962C8B-B14F-4D97-AF65-F5344CB8AC3E}">
        <p14:creationId xmlns:p14="http://schemas.microsoft.com/office/powerpoint/2010/main" val="191287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a:bodyPr>
          <a:lstStyle/>
          <a:p>
            <a:pPr fontAlgn="ctr"/>
            <a:r>
              <a:rPr lang="en-CA" dirty="0"/>
              <a:t>Collision: a collision occurs when the hash function produces the same hash value for two different message inputs. A weak hashing algorithm can often produce the same hash value for two completely different messages.</a:t>
            </a:r>
          </a:p>
        </p:txBody>
      </p:sp>
    </p:spTree>
    <p:extLst>
      <p:ext uri="{BB962C8B-B14F-4D97-AF65-F5344CB8AC3E}">
        <p14:creationId xmlns:p14="http://schemas.microsoft.com/office/powerpoint/2010/main" val="426388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a:bodyPr>
          <a:lstStyle/>
          <a:p>
            <a:pPr fontAlgn="ctr"/>
            <a:r>
              <a:rPr lang="en-CA" dirty="0"/>
              <a:t>Digital Signature: adds authentication to the integrity provided by hash function. It verifies the authentication of the sender and the integrity of the message. </a:t>
            </a:r>
          </a:p>
          <a:p>
            <a:pPr lvl="1" fontAlgn="ctr"/>
            <a:r>
              <a:rPr lang="en-CA" dirty="0"/>
              <a:t>Digital signature works by hashing the message into a hash value, then encrypting the hash value with the sender's private key. The recipient opens the digital signature with the sender's public key to obtain the hash value (thus authenticating the sender), and compares it to ensure the message is not altered (thus verifying the integrity of the message).</a:t>
            </a:r>
          </a:p>
        </p:txBody>
      </p:sp>
    </p:spTree>
    <p:extLst>
      <p:ext uri="{BB962C8B-B14F-4D97-AF65-F5344CB8AC3E}">
        <p14:creationId xmlns:p14="http://schemas.microsoft.com/office/powerpoint/2010/main" val="34783458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a:bodyPr>
          <a:lstStyle/>
          <a:p>
            <a:pPr fontAlgn="ctr"/>
            <a:r>
              <a:rPr lang="en-CA" dirty="0"/>
              <a:t>Symmetric: using the same key for encryption and decryption. A pre-share key is an example of symmetric encryption.</a:t>
            </a:r>
          </a:p>
          <a:p>
            <a:pPr fontAlgn="ctr"/>
            <a:r>
              <a:rPr lang="en-CA" dirty="0"/>
              <a:t>Asymmetric: using two mathematically related keys, one for encryption and one for decryption. This is often used in public key infrastructure (PKI), with a private key and a public key.</a:t>
            </a:r>
          </a:p>
        </p:txBody>
      </p:sp>
    </p:spTree>
    <p:extLst>
      <p:ext uri="{BB962C8B-B14F-4D97-AF65-F5344CB8AC3E}">
        <p14:creationId xmlns:p14="http://schemas.microsoft.com/office/powerpoint/2010/main" val="15210227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a:bodyPr>
          <a:lstStyle/>
          <a:p>
            <a:pPr fontAlgn="ctr"/>
            <a:r>
              <a:rPr lang="en-CA" dirty="0"/>
              <a:t>Key clustering: this is said to occur when two different keys generate the same </a:t>
            </a:r>
            <a:r>
              <a:rPr lang="en-CA" dirty="0" err="1"/>
              <a:t>ciphertext</a:t>
            </a:r>
            <a:r>
              <a:rPr lang="en-CA" dirty="0"/>
              <a:t> from the same plaintext, using the same cipher algorithm. A good cipher algorithm, using different keys on the same plaintext, should generate a different </a:t>
            </a:r>
            <a:r>
              <a:rPr lang="en-CA" dirty="0" err="1"/>
              <a:t>ciphertext</a:t>
            </a:r>
            <a:r>
              <a:rPr lang="en-CA" dirty="0"/>
              <a:t>, irrespective of the key length.</a:t>
            </a:r>
          </a:p>
          <a:p>
            <a:pPr marL="0" indent="0" algn="r" fontAlgn="ctr">
              <a:buNone/>
            </a:pPr>
            <a:endParaRPr lang="en-CA" sz="1000" dirty="0">
              <a:solidFill>
                <a:srgbClr val="000000"/>
              </a:solidFill>
            </a:endParaRPr>
          </a:p>
          <a:p>
            <a:pPr marL="0" indent="0" algn="r" fontAlgn="ctr">
              <a:buNone/>
            </a:pPr>
            <a:r>
              <a:rPr lang="en-CA" sz="1000" dirty="0">
                <a:solidFill>
                  <a:srgbClr val="000000"/>
                </a:solidFill>
              </a:rPr>
              <a:t>Source: https://en.wikipedia.org/wiki/Key_clustering </a:t>
            </a:r>
          </a:p>
        </p:txBody>
      </p:sp>
    </p:spTree>
    <p:extLst>
      <p:ext uri="{BB962C8B-B14F-4D97-AF65-F5344CB8AC3E}">
        <p14:creationId xmlns:p14="http://schemas.microsoft.com/office/powerpoint/2010/main" val="25741944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a:bodyPr>
          <a:lstStyle/>
          <a:p>
            <a:pPr fontAlgn="ctr"/>
            <a:r>
              <a:rPr lang="en-CA" dirty="0"/>
              <a:t>Certificate Authority (CA): an entity trusted by users within a network as the authorized issuer of digital certificates. CA can be within an enterprise, trusted by all nodes within the enterprise network (internal CA), or on the public Internet, trusted by all Internet users (e.g., Verisign).</a:t>
            </a:r>
          </a:p>
          <a:p>
            <a:pPr fontAlgn="ctr"/>
            <a:r>
              <a:rPr lang="en-CA" dirty="0"/>
              <a:t>Registration Authority: a single-purpose system that performs certificate registration for the CA. It validates information provided in the certificate request.</a:t>
            </a:r>
          </a:p>
        </p:txBody>
      </p:sp>
    </p:spTree>
    <p:extLst>
      <p:ext uri="{BB962C8B-B14F-4D97-AF65-F5344CB8AC3E}">
        <p14:creationId xmlns:p14="http://schemas.microsoft.com/office/powerpoint/2010/main" val="14150698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a:bodyPr>
          <a:lstStyle/>
          <a:p>
            <a:pPr fontAlgn="ctr"/>
            <a:r>
              <a:rPr lang="en-CA" dirty="0"/>
              <a:t>Plaintext or </a:t>
            </a:r>
            <a:r>
              <a:rPr lang="en-CA" dirty="0" err="1"/>
              <a:t>cleartext</a:t>
            </a:r>
            <a:r>
              <a:rPr lang="en-CA" dirty="0"/>
              <a:t>: original data messages in clear text format, unencrypted</a:t>
            </a:r>
          </a:p>
          <a:p>
            <a:pPr fontAlgn="ctr"/>
            <a:r>
              <a:rPr lang="en-CA" dirty="0" err="1"/>
              <a:t>Ciphertext</a:t>
            </a:r>
            <a:r>
              <a:rPr lang="en-CA" dirty="0"/>
              <a:t> or cryptogram: the encrypted message</a:t>
            </a:r>
          </a:p>
          <a:p>
            <a:pPr fontAlgn="ctr"/>
            <a:r>
              <a:rPr lang="en-CA" dirty="0"/>
              <a:t>Cryptosystem: the encryption algorithm, encryption key and cryptographic management function together make up the cryptosystem</a:t>
            </a:r>
          </a:p>
          <a:p>
            <a:pPr fontAlgn="ctr"/>
            <a:r>
              <a:rPr lang="en-CA" dirty="0"/>
              <a:t>Cipher: an algorithm to perform encryption and decryption</a:t>
            </a:r>
          </a:p>
        </p:txBody>
      </p:sp>
    </p:spTree>
    <p:extLst>
      <p:ext uri="{BB962C8B-B14F-4D97-AF65-F5344CB8AC3E}">
        <p14:creationId xmlns:p14="http://schemas.microsoft.com/office/powerpoint/2010/main" val="231093565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fontScale="92500" lnSpcReduction="20000"/>
          </a:bodyPr>
          <a:lstStyle/>
          <a:p>
            <a:pPr fontAlgn="ctr"/>
            <a:r>
              <a:rPr lang="en-CA" dirty="0"/>
              <a:t>Encryption: the process of converting plaintext to </a:t>
            </a:r>
            <a:r>
              <a:rPr lang="en-CA" dirty="0" err="1"/>
              <a:t>ciphertext</a:t>
            </a:r>
            <a:r>
              <a:rPr lang="en-CA" dirty="0"/>
              <a:t> using an algorithm and key.</a:t>
            </a:r>
          </a:p>
          <a:p>
            <a:pPr fontAlgn="ctr"/>
            <a:r>
              <a:rPr lang="en-CA" dirty="0"/>
              <a:t>Decryption: the process of converting </a:t>
            </a:r>
            <a:r>
              <a:rPr lang="en-CA" dirty="0" err="1"/>
              <a:t>ciphertext</a:t>
            </a:r>
            <a:r>
              <a:rPr lang="en-CA" dirty="0"/>
              <a:t> to plaintext using an algorithm and key.</a:t>
            </a:r>
          </a:p>
          <a:p>
            <a:pPr fontAlgn="ctr"/>
            <a:r>
              <a:rPr lang="en-CA" dirty="0"/>
              <a:t>Key or </a:t>
            </a:r>
            <a:r>
              <a:rPr lang="en-CA" dirty="0" err="1"/>
              <a:t>cryptovariable</a:t>
            </a:r>
            <a:r>
              <a:rPr lang="en-CA" dirty="0"/>
              <a:t>: the input value that is used by the encryption algorithm to “scramble” the plaintext to produce the </a:t>
            </a:r>
            <a:r>
              <a:rPr lang="en-CA" dirty="0" err="1"/>
              <a:t>ciphertext</a:t>
            </a:r>
            <a:r>
              <a:rPr lang="en-CA" dirty="0"/>
              <a:t>; hence the name “key.”</a:t>
            </a:r>
          </a:p>
          <a:p>
            <a:pPr fontAlgn="ctr"/>
            <a:r>
              <a:rPr lang="en-CA" dirty="0"/>
              <a:t>Algorithm: the mathematical function that takes an input to produce an output. Used by encryption and decryption. The strength of the algorithm determines the strength of the cryptographic system.</a:t>
            </a:r>
          </a:p>
        </p:txBody>
      </p:sp>
    </p:spTree>
    <p:extLst>
      <p:ext uri="{BB962C8B-B14F-4D97-AF65-F5344CB8AC3E}">
        <p14:creationId xmlns:p14="http://schemas.microsoft.com/office/powerpoint/2010/main" val="32035321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a:xfrm>
            <a:off x="635001" y="1248508"/>
            <a:ext cx="7840663" cy="5260576"/>
          </a:xfrm>
        </p:spPr>
        <p:txBody>
          <a:bodyPr anchor="t">
            <a:normAutofit fontScale="92500" lnSpcReduction="10000"/>
          </a:bodyPr>
          <a:lstStyle/>
          <a:p>
            <a:pPr fontAlgn="ctr"/>
            <a:r>
              <a:rPr lang="en-CA" dirty="0"/>
              <a:t>Cryptanalysis: the analysis of an encryption algorithm in order to study and break the algorithm to obtain the decrypted message.</a:t>
            </a:r>
          </a:p>
          <a:p>
            <a:pPr fontAlgn="ctr"/>
            <a:r>
              <a:rPr lang="en-CA" dirty="0"/>
              <a:t>Cryptology: the study of cryptography.</a:t>
            </a:r>
          </a:p>
          <a:p>
            <a:pPr fontAlgn="ctr"/>
            <a:r>
              <a:rPr lang="en-CA" dirty="0"/>
              <a:t>Key space: the possible combination of keys in an algorithm, often expressed in number of bits.</a:t>
            </a:r>
          </a:p>
          <a:p>
            <a:pPr fontAlgn="ctr"/>
            <a:r>
              <a:rPr lang="en-CA" dirty="0"/>
              <a:t>Work factor: the difficulty in terms of time and computing effort to break a protection mechanism. A strong encryption algorithm results in a high work factor.</a:t>
            </a:r>
          </a:p>
          <a:p>
            <a:pPr fontAlgn="ctr"/>
            <a:r>
              <a:rPr lang="en-CA" dirty="0"/>
              <a:t>Initialization vector: a random, fixed-sized input required at the beginning of the encryption process to increase the security strength.</a:t>
            </a:r>
          </a:p>
        </p:txBody>
      </p:sp>
    </p:spTree>
    <p:extLst>
      <p:ext uri="{BB962C8B-B14F-4D97-AF65-F5344CB8AC3E}">
        <p14:creationId xmlns:p14="http://schemas.microsoft.com/office/powerpoint/2010/main" val="39600381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fontScale="92500" lnSpcReduction="20000"/>
          </a:bodyPr>
          <a:lstStyle/>
          <a:p>
            <a:pPr fontAlgn="ctr"/>
            <a:r>
              <a:rPr lang="en-CA" dirty="0"/>
              <a:t>Encoding: not to be confused with encryption, is the process of converting a message to a different format via an algorithm only (no key). Morse code is an example of encoding alphabets into binary signals.</a:t>
            </a:r>
          </a:p>
          <a:p>
            <a:pPr fontAlgn="ctr"/>
            <a:r>
              <a:rPr lang="en-CA" dirty="0"/>
              <a:t>Decoding: the reverse of encoding.</a:t>
            </a:r>
          </a:p>
          <a:p>
            <a:pPr fontAlgn="ctr"/>
            <a:r>
              <a:rPr lang="en-CA" dirty="0"/>
              <a:t>Transposition or permutation: rearranging the character sequence of a message to disguise the original message. For example, “pig Latin” uses transposition to disguise English language.</a:t>
            </a:r>
          </a:p>
          <a:p>
            <a:pPr fontAlgn="ctr"/>
            <a:r>
              <a:rPr lang="en-CA" dirty="0"/>
              <a:t>Substitution: letters are switched according to a substitution scheme. The Caesar cipher is an substitution algorithm using ROT3.</a:t>
            </a:r>
          </a:p>
        </p:txBody>
      </p:sp>
    </p:spTree>
    <p:extLst>
      <p:ext uri="{BB962C8B-B14F-4D97-AF65-F5344CB8AC3E}">
        <p14:creationId xmlns:p14="http://schemas.microsoft.com/office/powerpoint/2010/main" val="344063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Compliance</a:t>
            </a:r>
          </a:p>
        </p:txBody>
      </p:sp>
      <p:sp>
        <p:nvSpPr>
          <p:cNvPr id="3" name="Content Placeholder 2"/>
          <p:cNvSpPr>
            <a:spLocks noGrp="1"/>
          </p:cNvSpPr>
          <p:nvPr>
            <p:ph sz="quarter" idx="10"/>
          </p:nvPr>
        </p:nvSpPr>
        <p:spPr/>
        <p:txBody>
          <a:bodyPr/>
          <a:lstStyle/>
          <a:p>
            <a:pPr fontAlgn="ctr"/>
            <a:r>
              <a:rPr lang="en-US" dirty="0"/>
              <a:t>Legislative and Regulatory compliance – best addressed with policies, procedures, standards and guidance according to law and regulations</a:t>
            </a:r>
          </a:p>
          <a:p>
            <a:pPr fontAlgn="ctr"/>
            <a:r>
              <a:rPr lang="en-US" dirty="0"/>
              <a:t>Also cite specific laws and requirement in governance and </a:t>
            </a:r>
            <a:r>
              <a:rPr lang="en-US" dirty="0" err="1"/>
              <a:t>infosec</a:t>
            </a:r>
            <a:r>
              <a:rPr lang="en-US" dirty="0"/>
              <a:t> training programs</a:t>
            </a:r>
          </a:p>
          <a:p>
            <a:endParaRPr lang="en-US" dirty="0"/>
          </a:p>
        </p:txBody>
      </p:sp>
    </p:spTree>
    <p:extLst>
      <p:ext uri="{BB962C8B-B14F-4D97-AF65-F5344CB8AC3E}">
        <p14:creationId xmlns:p14="http://schemas.microsoft.com/office/powerpoint/2010/main" val="301511697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 Concepts and Definitions</a:t>
            </a:r>
          </a:p>
        </p:txBody>
      </p:sp>
      <p:sp>
        <p:nvSpPr>
          <p:cNvPr id="3" name="Content Placeholder 2"/>
          <p:cNvSpPr>
            <a:spLocks noGrp="1"/>
          </p:cNvSpPr>
          <p:nvPr>
            <p:ph sz="quarter" idx="10"/>
          </p:nvPr>
        </p:nvSpPr>
        <p:spPr/>
        <p:txBody>
          <a:bodyPr anchor="t">
            <a:normAutofit/>
          </a:bodyPr>
          <a:lstStyle/>
          <a:p>
            <a:pPr fontAlgn="ctr"/>
            <a:r>
              <a:rPr lang="en-CA" dirty="0"/>
              <a:t>Confusion: mixing up the key value between multiple encryption rounds to increase the complexity of the cryptographic system.</a:t>
            </a:r>
          </a:p>
          <a:p>
            <a:pPr fontAlgn="ctr"/>
            <a:r>
              <a:rPr lang="en-CA" dirty="0"/>
              <a:t>Diffusion: using transposition to move plaintext around for encryption to increase the complexity of the cryptographic system.</a:t>
            </a:r>
          </a:p>
          <a:p>
            <a:pPr fontAlgn="ctr"/>
            <a:r>
              <a:rPr lang="en-CA" dirty="0"/>
              <a:t>Avalanche effect: changing a small amount of the key or the original plaintext, resulting in dramatically different cipher text, is said to have an avalanche effect.</a:t>
            </a:r>
          </a:p>
        </p:txBody>
      </p:sp>
    </p:spTree>
    <p:extLst>
      <p:ext uri="{BB962C8B-B14F-4D97-AF65-F5344CB8AC3E}">
        <p14:creationId xmlns:p14="http://schemas.microsoft.com/office/powerpoint/2010/main" val="3166061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High Work Factor</a:t>
            </a:r>
          </a:p>
        </p:txBody>
      </p:sp>
      <p:sp>
        <p:nvSpPr>
          <p:cNvPr id="3" name="Content Placeholder 2"/>
          <p:cNvSpPr>
            <a:spLocks noGrp="1"/>
          </p:cNvSpPr>
          <p:nvPr>
            <p:ph sz="quarter" idx="10"/>
          </p:nvPr>
        </p:nvSpPr>
        <p:spPr>
          <a:xfrm>
            <a:off x="635001" y="1248508"/>
            <a:ext cx="8184146" cy="4967260"/>
          </a:xfrm>
        </p:spPr>
        <p:txBody>
          <a:bodyPr anchor="t">
            <a:normAutofit/>
          </a:bodyPr>
          <a:lstStyle/>
          <a:p>
            <a:pPr fontAlgn="ctr"/>
            <a:r>
              <a:rPr lang="en-CA" dirty="0"/>
              <a:t>Most, if not all, encryption systems can be broken. Encryption systems often rely on high work factor algorithms to increase the time and effort to break it, effectively making them nearly unbreakable. </a:t>
            </a:r>
          </a:p>
          <a:p>
            <a:pPr fontAlgn="ctr"/>
            <a:r>
              <a:rPr lang="en-CA" dirty="0"/>
              <a:t>With the evolution in computational power, an encryption system will eventually be broken, and the encryption key used will be compromised, giving the attacker the ability to decrypt all the </a:t>
            </a:r>
            <a:r>
              <a:rPr lang="en-CA" dirty="0" err="1"/>
              <a:t>ciphertext</a:t>
            </a:r>
            <a:r>
              <a:rPr lang="en-CA" dirty="0"/>
              <a:t> encrypted with the same algorithm and same key.</a:t>
            </a:r>
          </a:p>
        </p:txBody>
      </p:sp>
    </p:spTree>
    <p:extLst>
      <p:ext uri="{BB962C8B-B14F-4D97-AF65-F5344CB8AC3E}">
        <p14:creationId xmlns:p14="http://schemas.microsoft.com/office/powerpoint/2010/main" val="218963654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High Work Factor</a:t>
            </a:r>
          </a:p>
        </p:txBody>
      </p:sp>
      <p:sp>
        <p:nvSpPr>
          <p:cNvPr id="3" name="Content Placeholder 2"/>
          <p:cNvSpPr>
            <a:spLocks noGrp="1"/>
          </p:cNvSpPr>
          <p:nvPr>
            <p:ph sz="quarter" idx="10"/>
          </p:nvPr>
        </p:nvSpPr>
        <p:spPr/>
        <p:txBody>
          <a:bodyPr anchor="t">
            <a:normAutofit/>
          </a:bodyPr>
          <a:lstStyle/>
          <a:p>
            <a:pPr fontAlgn="ctr"/>
            <a:r>
              <a:rPr lang="en-CA" dirty="0"/>
              <a:t>Key length is usually represented in bits or bytes: the longer the key length, the higher the work factor. The goal is to use a long enough key to make it economically impossible to break.</a:t>
            </a:r>
          </a:p>
          <a:p>
            <a:pPr fontAlgn="ctr"/>
            <a:r>
              <a:rPr lang="en-CA" dirty="0"/>
              <a:t>Rolling keys is the act of changing the encryption key. It is an effort to limit the amount of exposure in the event that an encryption key is compromised, and effectively increases the strength of an encryption system.</a:t>
            </a:r>
          </a:p>
        </p:txBody>
      </p:sp>
    </p:spTree>
    <p:extLst>
      <p:ext uri="{BB962C8B-B14F-4D97-AF65-F5344CB8AC3E}">
        <p14:creationId xmlns:p14="http://schemas.microsoft.com/office/powerpoint/2010/main" val="23597832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Stream-Based Cipher</a:t>
            </a:r>
          </a:p>
        </p:txBody>
      </p:sp>
      <p:sp>
        <p:nvSpPr>
          <p:cNvPr id="3" name="Content Placeholder 2"/>
          <p:cNvSpPr>
            <a:spLocks noGrp="1"/>
          </p:cNvSpPr>
          <p:nvPr>
            <p:ph sz="quarter" idx="10"/>
          </p:nvPr>
        </p:nvSpPr>
        <p:spPr/>
        <p:txBody>
          <a:bodyPr anchor="t">
            <a:normAutofit/>
          </a:bodyPr>
          <a:lstStyle/>
          <a:p>
            <a:pPr marL="0" indent="0" fontAlgn="ctr">
              <a:buNone/>
            </a:pPr>
            <a:r>
              <a:rPr lang="en-CA" dirty="0"/>
              <a:t>A stream-based cipher performs encryption on a bit-by-bit basis. It provides fast and simple encryption on the plaintext to produce the </a:t>
            </a:r>
            <a:r>
              <a:rPr lang="en-CA" dirty="0" err="1"/>
              <a:t>ciphertext</a:t>
            </a:r>
            <a:r>
              <a:rPr lang="en-CA" dirty="0"/>
              <a:t> output by combining a plaintext digit with the random keystream using XOR. In other words, it works with substitution.</a:t>
            </a:r>
          </a:p>
          <a:p>
            <a:pPr fontAlgn="ctr"/>
            <a:endParaRPr lang="en-CA" dirty="0"/>
          </a:p>
        </p:txBody>
      </p:sp>
    </p:spTree>
    <p:extLst>
      <p:ext uri="{BB962C8B-B14F-4D97-AF65-F5344CB8AC3E}">
        <p14:creationId xmlns:p14="http://schemas.microsoft.com/office/powerpoint/2010/main" val="23485262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Stream-Based Cipher</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The random keystream is generated from the symmetric key for encryption an decryption.</a:t>
            </a:r>
          </a:p>
          <a:p>
            <a:pPr lvl="1" fontAlgn="ctr">
              <a:buFont typeface="Arial" panose="020B0604020202020204" pitchFamily="34" charset="0"/>
              <a:buChar char="•"/>
            </a:pPr>
            <a:r>
              <a:rPr lang="en-CA" dirty="0"/>
              <a:t>For a stream-based cipher to work securely, the keystream should be random enough not to be used to derive the original key.</a:t>
            </a:r>
          </a:p>
          <a:p>
            <a:pPr lvl="1" fontAlgn="ctr">
              <a:buFont typeface="Arial" panose="020B0604020202020204" pitchFamily="34" charset="0"/>
              <a:buChar char="•"/>
            </a:pPr>
            <a:r>
              <a:rPr lang="en-CA" dirty="0"/>
              <a:t>Use a long keystream to avoid frequency analysis on repetition.</a:t>
            </a:r>
          </a:p>
          <a:p>
            <a:pPr lvl="1" fontAlgn="ctr">
              <a:buFont typeface="Arial" panose="020B0604020202020204" pitchFamily="34" charset="0"/>
              <a:buChar char="•"/>
            </a:pPr>
            <a:r>
              <a:rPr lang="en-CA" dirty="0"/>
              <a:t>Diagram</a:t>
            </a:r>
          </a:p>
          <a:p>
            <a:pPr lvl="1" fontAlgn="ctr">
              <a:buFont typeface="Arial" panose="020B0604020202020204" pitchFamily="34" charset="0"/>
              <a:buChar char="•"/>
            </a:pPr>
            <a:r>
              <a:rPr lang="en-CA" dirty="0"/>
              <a:t>The implementation of the stream-based cipher determines the strength of the cipher. RC4 is an example of stream-based cipher and it has been compromised due to its design weakness.</a:t>
            </a:r>
          </a:p>
        </p:txBody>
      </p:sp>
    </p:spTree>
    <p:extLst>
      <p:ext uri="{BB962C8B-B14F-4D97-AF65-F5344CB8AC3E}">
        <p14:creationId xmlns:p14="http://schemas.microsoft.com/office/powerpoint/2010/main" val="23424576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Block Cipher</a:t>
            </a:r>
          </a:p>
        </p:txBody>
      </p:sp>
      <p:sp>
        <p:nvSpPr>
          <p:cNvPr id="3" name="Content Placeholder 2"/>
          <p:cNvSpPr>
            <a:spLocks noGrp="1"/>
          </p:cNvSpPr>
          <p:nvPr>
            <p:ph sz="quarter" idx="10"/>
          </p:nvPr>
        </p:nvSpPr>
        <p:spPr/>
        <p:txBody>
          <a:bodyPr anchor="t">
            <a:normAutofit/>
          </a:bodyPr>
          <a:lstStyle/>
          <a:p>
            <a:pPr marL="0" indent="0" fontAlgn="ctr">
              <a:buNone/>
            </a:pPr>
            <a:r>
              <a:rPr lang="en-CA" dirty="0"/>
              <a:t>A block cipher performs encryption on blocks of text. It uses a combination of substitution and transposition to increase the complexity and work factor. It is a stronger encryption method than a stream-based cipher, but requires more computational power and time to operate.</a:t>
            </a:r>
          </a:p>
        </p:txBody>
      </p:sp>
    </p:spTree>
    <p:extLst>
      <p:ext uri="{BB962C8B-B14F-4D97-AF65-F5344CB8AC3E}">
        <p14:creationId xmlns:p14="http://schemas.microsoft.com/office/powerpoint/2010/main" val="226515920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Block Cipher</a:t>
            </a:r>
          </a:p>
        </p:txBody>
      </p:sp>
      <p:sp>
        <p:nvSpPr>
          <p:cNvPr id="3" name="Content Placeholder 2"/>
          <p:cNvSpPr>
            <a:spLocks noGrp="1"/>
          </p:cNvSpPr>
          <p:nvPr>
            <p:ph sz="quarter" idx="10"/>
          </p:nvPr>
        </p:nvSpPr>
        <p:spPr>
          <a:xfrm>
            <a:off x="635001" y="1248508"/>
            <a:ext cx="8027736" cy="4967260"/>
          </a:xfrm>
        </p:spPr>
        <p:txBody>
          <a:bodyPr anchor="t">
            <a:normAutofit/>
          </a:bodyPr>
          <a:lstStyle/>
          <a:p>
            <a:pPr lvl="1" fontAlgn="ctr">
              <a:buFont typeface="Arial" panose="020B0604020202020204" pitchFamily="34" charset="0"/>
              <a:buChar char="•"/>
            </a:pPr>
            <a:r>
              <a:rPr lang="en-CA" dirty="0"/>
              <a:t>While most stream-based ciphers are implemented in the hardware, block ciphers are usually implemented in software due to their complexity</a:t>
            </a:r>
          </a:p>
          <a:p>
            <a:pPr lvl="1" fontAlgn="ctr">
              <a:buFont typeface="Arial" panose="020B0604020202020204" pitchFamily="34" charset="0"/>
              <a:buChar char="•"/>
            </a:pPr>
            <a:r>
              <a:rPr lang="en-CA" dirty="0"/>
              <a:t>Block size is usually represented in bits and it directly affects the security of a key. Block ciphers use padding to fill up the unused block when data is less than block size.</a:t>
            </a:r>
          </a:p>
          <a:p>
            <a:pPr lvl="1" fontAlgn="ctr">
              <a:buFont typeface="Arial" panose="020B0604020202020204" pitchFamily="34" charset="0"/>
              <a:buChar char="•"/>
            </a:pPr>
            <a:r>
              <a:rPr lang="en-CA" dirty="0"/>
              <a:t>Blocks are typically divided into 64, 128, 192 or </a:t>
            </a:r>
            <a:br>
              <a:rPr lang="en-CA" dirty="0"/>
            </a:br>
            <a:r>
              <a:rPr lang="en-CA" dirty="0"/>
              <a:t>256 bits, with acceptable minimum of 128 bits</a:t>
            </a:r>
          </a:p>
          <a:p>
            <a:pPr lvl="1" fontAlgn="ctr">
              <a:buFont typeface="Arial" panose="020B0604020202020204" pitchFamily="34" charset="0"/>
              <a:buChar char="•"/>
            </a:pPr>
            <a:r>
              <a:rPr lang="en-CA" dirty="0"/>
              <a:t>Block cipher modes are ECB, CBC, CFB, OFB, CTR</a:t>
            </a:r>
          </a:p>
          <a:p>
            <a:pPr lvl="1" fontAlgn="ctr">
              <a:buFont typeface="Arial" panose="020B0604020202020204" pitchFamily="34" charset="0"/>
              <a:buChar char="•"/>
            </a:pPr>
            <a:r>
              <a:rPr lang="en-CA" dirty="0"/>
              <a:t>Advanced encryption standard (AES) is an example of a block cipher, which has stronger security</a:t>
            </a:r>
          </a:p>
        </p:txBody>
      </p:sp>
    </p:spTree>
    <p:extLst>
      <p:ext uri="{BB962C8B-B14F-4D97-AF65-F5344CB8AC3E}">
        <p14:creationId xmlns:p14="http://schemas.microsoft.com/office/powerpoint/2010/main" val="17954408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Symmetric Cryptography</a:t>
            </a:r>
          </a:p>
        </p:txBody>
      </p:sp>
      <p:sp>
        <p:nvSpPr>
          <p:cNvPr id="3" name="Content Placeholder 2"/>
          <p:cNvSpPr>
            <a:spLocks noGrp="1"/>
          </p:cNvSpPr>
          <p:nvPr>
            <p:ph sz="quarter" idx="10"/>
          </p:nvPr>
        </p:nvSpPr>
        <p:spPr/>
        <p:txBody>
          <a:bodyPr anchor="t">
            <a:normAutofit/>
          </a:bodyPr>
          <a:lstStyle/>
          <a:p>
            <a:pPr fontAlgn="ctr"/>
            <a:r>
              <a:rPr lang="en-CA" dirty="0"/>
              <a:t>Symmetric cryptography uses the same secret key for encryption and decryption. A pre-share key is an example of symmetric encryption. It is usually very fast, relatively secure and inexpensive to implement.</a:t>
            </a:r>
          </a:p>
          <a:p>
            <a:pPr fontAlgn="ctr"/>
            <a:r>
              <a:rPr lang="en-CA" dirty="0"/>
              <a:t>The problem with symmetric cryptography is the management of a secret key. The secret key must be delivered to the other party in a secured manner (out-of-band key distribution).</a:t>
            </a:r>
          </a:p>
        </p:txBody>
      </p:sp>
    </p:spTree>
    <p:extLst>
      <p:ext uri="{BB962C8B-B14F-4D97-AF65-F5344CB8AC3E}">
        <p14:creationId xmlns:p14="http://schemas.microsoft.com/office/powerpoint/2010/main" val="58495071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Symmetric Cryptography</a:t>
            </a:r>
          </a:p>
        </p:txBody>
      </p:sp>
      <p:sp>
        <p:nvSpPr>
          <p:cNvPr id="3" name="Content Placeholder 2"/>
          <p:cNvSpPr>
            <a:spLocks noGrp="1"/>
          </p:cNvSpPr>
          <p:nvPr>
            <p:ph sz="quarter" idx="10"/>
          </p:nvPr>
        </p:nvSpPr>
        <p:spPr/>
        <p:txBody>
          <a:bodyPr anchor="t">
            <a:normAutofit fontScale="92500"/>
          </a:bodyPr>
          <a:lstStyle/>
          <a:p>
            <a:pPr fontAlgn="ctr"/>
            <a:r>
              <a:rPr lang="en-CA" dirty="0"/>
              <a:t>To keep key confidentiality between the involved parties, a separate secret key is required. This won’t work in an Internet HTTPS server environment, where each client must have a separate secret key with the bank. Key management will be economically impossible.</a:t>
            </a:r>
          </a:p>
          <a:p>
            <a:pPr fontAlgn="ctr"/>
            <a:r>
              <a:rPr lang="en-CA" dirty="0"/>
              <a:t>Out-of-band key distribution requires a separate channel to deliver the secret key to the involved parties. This is usually through phone, fax, courier or email, or a different transmission medium than the one used by the cryptographic system.</a:t>
            </a:r>
          </a:p>
        </p:txBody>
      </p:sp>
    </p:spTree>
    <p:extLst>
      <p:ext uri="{BB962C8B-B14F-4D97-AF65-F5344CB8AC3E}">
        <p14:creationId xmlns:p14="http://schemas.microsoft.com/office/powerpoint/2010/main" val="32705585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Symmetric Algorithm Examples</a:t>
            </a:r>
          </a:p>
        </p:txBody>
      </p:sp>
      <p:sp>
        <p:nvSpPr>
          <p:cNvPr id="3" name="Content Placeholder 2"/>
          <p:cNvSpPr>
            <a:spLocks noGrp="1"/>
          </p:cNvSpPr>
          <p:nvPr>
            <p:ph sz="quarter" idx="10"/>
          </p:nvPr>
        </p:nvSpPr>
        <p:spPr/>
        <p:txBody>
          <a:bodyPr anchor="t">
            <a:normAutofit lnSpcReduction="10000"/>
          </a:bodyPr>
          <a:lstStyle/>
          <a:p>
            <a:pPr marL="349250" lvl="1" fontAlgn="ctr">
              <a:buFont typeface="Arial" panose="020B0604020202020204" pitchFamily="34" charset="0"/>
              <a:buChar char="•"/>
            </a:pPr>
            <a:r>
              <a:rPr lang="en-CA" dirty="0"/>
              <a:t>DES: Data Encryption System. 64 bit input blocks, 16 rounds processing, 56 bits key. Since key space quite small, it has been broken.</a:t>
            </a:r>
          </a:p>
          <a:p>
            <a:pPr marL="349250" lvl="1" fontAlgn="ctr">
              <a:buFont typeface="Arial" panose="020B0604020202020204" pitchFamily="34" charset="0"/>
              <a:buChar char="•"/>
            </a:pPr>
            <a:r>
              <a:rPr lang="en-CA" dirty="0"/>
              <a:t>2DES: double the encryption of DES with two, 56 bit keys. Because it can be meet-in-the-middle attack, it has been broken.</a:t>
            </a:r>
          </a:p>
          <a:p>
            <a:pPr marL="349250" lvl="1" fontAlgn="ctr">
              <a:buFont typeface="Arial" panose="020B0604020202020204" pitchFamily="34" charset="0"/>
              <a:buChar char="•"/>
            </a:pPr>
            <a:r>
              <a:rPr lang="en-CA" dirty="0"/>
              <a:t>3DES: performs DES three times. Effective key strength is 168 bit. Considered a legacy algorithm, it has since been replaced by more advanced algorithms like AES.</a:t>
            </a:r>
          </a:p>
          <a:p>
            <a:pPr marL="349250" lvl="1" fontAlgn="ctr">
              <a:buFont typeface="Arial" panose="020B0604020202020204" pitchFamily="34" charset="0"/>
              <a:buChar char="•"/>
            </a:pPr>
            <a:r>
              <a:rPr lang="en-CA" dirty="0"/>
              <a:t>CCMP: </a:t>
            </a:r>
            <a:r>
              <a:rPr lang="en-CA" b="1" dirty="0"/>
              <a:t>C</a:t>
            </a:r>
            <a:r>
              <a:rPr lang="en-CA" dirty="0"/>
              <a:t>ounter mode with </a:t>
            </a:r>
            <a:r>
              <a:rPr lang="en-CA" b="1" dirty="0"/>
              <a:t>C</a:t>
            </a:r>
            <a:r>
              <a:rPr lang="en-CA" dirty="0"/>
              <a:t>ipher block chaining </a:t>
            </a:r>
            <a:r>
              <a:rPr lang="en-CA" b="1" dirty="0"/>
              <a:t>M</a:t>
            </a:r>
            <a:r>
              <a:rPr lang="en-CA" dirty="0"/>
              <a:t>essage authentication code </a:t>
            </a:r>
            <a:r>
              <a:rPr lang="en-CA" b="1" dirty="0"/>
              <a:t>P</a:t>
            </a:r>
            <a:r>
              <a:rPr lang="en-CA" dirty="0"/>
              <a:t>rotocol, part of 802.11i standard for </a:t>
            </a:r>
            <a:r>
              <a:rPr lang="en-CA" dirty="0" err="1"/>
              <a:t>WiFi</a:t>
            </a:r>
            <a:r>
              <a:rPr lang="en-CA" dirty="0"/>
              <a:t> networks, based on AES using CTR with CBC-MAC.</a:t>
            </a:r>
          </a:p>
        </p:txBody>
      </p:sp>
    </p:spTree>
    <p:extLst>
      <p:ext uri="{BB962C8B-B14F-4D97-AF65-F5344CB8AC3E}">
        <p14:creationId xmlns:p14="http://schemas.microsoft.com/office/powerpoint/2010/main" val="244388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47803"/>
            <a:ext cx="6697348" cy="627860"/>
          </a:xfrm>
        </p:spPr>
        <p:txBody>
          <a:bodyPr/>
          <a:lstStyle/>
          <a:p>
            <a:pPr>
              <a:lnSpc>
                <a:spcPts val="2800"/>
              </a:lnSpc>
            </a:pPr>
            <a:r>
              <a:rPr lang="en-US" sz="2800" dirty="0"/>
              <a:t>Governance, Risk Management and Compliance (GRC)</a:t>
            </a:r>
          </a:p>
        </p:txBody>
      </p:sp>
      <p:sp>
        <p:nvSpPr>
          <p:cNvPr id="3" name="Content Placeholder 2"/>
          <p:cNvSpPr>
            <a:spLocks noGrp="1"/>
          </p:cNvSpPr>
          <p:nvPr>
            <p:ph sz="quarter" idx="10"/>
          </p:nvPr>
        </p:nvSpPr>
        <p:spPr/>
        <p:txBody>
          <a:bodyPr>
            <a:normAutofit/>
          </a:bodyPr>
          <a:lstStyle/>
          <a:p>
            <a:pPr fontAlgn="ctr"/>
            <a:r>
              <a:rPr lang="en-US" dirty="0"/>
              <a:t>Analyze risk and manage mitigation in accordance with business and compliance requirements</a:t>
            </a:r>
          </a:p>
          <a:p>
            <a:pPr fontAlgn="ctr"/>
            <a:r>
              <a:rPr lang="en-US" dirty="0"/>
              <a:t>Governance </a:t>
            </a:r>
          </a:p>
          <a:p>
            <a:pPr fontAlgn="ctr"/>
            <a:r>
              <a:rPr lang="en-US" dirty="0"/>
              <a:t>Risk Management</a:t>
            </a:r>
          </a:p>
          <a:p>
            <a:pPr fontAlgn="ctr"/>
            <a:r>
              <a:rPr lang="en-US" dirty="0"/>
              <a:t>Compliance</a:t>
            </a:r>
          </a:p>
        </p:txBody>
      </p:sp>
    </p:spTree>
    <p:extLst>
      <p:ext uri="{BB962C8B-B14F-4D97-AF65-F5344CB8AC3E}">
        <p14:creationId xmlns:p14="http://schemas.microsoft.com/office/powerpoint/2010/main" val="59982464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Symmetric Algorithm Examples</a:t>
            </a:r>
          </a:p>
        </p:txBody>
      </p:sp>
      <p:sp>
        <p:nvSpPr>
          <p:cNvPr id="3" name="Content Placeholder 2"/>
          <p:cNvSpPr>
            <a:spLocks noGrp="1"/>
          </p:cNvSpPr>
          <p:nvPr>
            <p:ph sz="quarter" idx="10"/>
          </p:nvPr>
        </p:nvSpPr>
        <p:spPr/>
        <p:txBody>
          <a:bodyPr anchor="t">
            <a:normAutofit/>
          </a:bodyPr>
          <a:lstStyle/>
          <a:p>
            <a:pPr marL="349250" lvl="1" fontAlgn="ctr">
              <a:buFont typeface="Arial" panose="020B0604020202020204" pitchFamily="34" charset="0"/>
              <a:buChar char="•"/>
            </a:pPr>
            <a:r>
              <a:rPr lang="en-CA" dirty="0" err="1"/>
              <a:t>Rijndael</a:t>
            </a:r>
            <a:r>
              <a:rPr lang="en-CA" dirty="0"/>
              <a:t>: Finalist for the AES standard, block size 128, 192 or 256 bits. AES implementation uses only 128 bit block size, key size 128, 192 or 256 bits, variable rounds. Four major operations: substitute bytes, shift rows, mix columns and add round key. </a:t>
            </a:r>
          </a:p>
          <a:p>
            <a:pPr marL="349250" lvl="1" fontAlgn="ctr">
              <a:buFont typeface="Arial" panose="020B0604020202020204" pitchFamily="34" charset="0"/>
              <a:buChar char="•"/>
            </a:pPr>
            <a:r>
              <a:rPr lang="en-CA" dirty="0"/>
              <a:t>IDEA: International Data Encryption Algorithm, replacement for DES, 128 bit key, 64 bit block, </a:t>
            </a:r>
            <a:br>
              <a:rPr lang="en-CA" dirty="0"/>
            </a:br>
            <a:r>
              <a:rPr lang="en-CA" dirty="0"/>
              <a:t>8 rounds transposition and substitution.</a:t>
            </a:r>
          </a:p>
          <a:p>
            <a:pPr marL="349250" lvl="1" fontAlgn="ctr">
              <a:buFont typeface="Arial" panose="020B0604020202020204" pitchFamily="34" charset="0"/>
              <a:buChar char="•"/>
            </a:pPr>
            <a:r>
              <a:rPr lang="en-CA" dirty="0"/>
              <a:t>CAST: CAST128 keys 40 to 128 bits, 12 to 16 rounds, 64 bit block. CAST256 key 128 to 256 bits, 128 bit block, 48 rounds.</a:t>
            </a:r>
          </a:p>
          <a:p>
            <a:pPr marL="349250" lvl="1" fontAlgn="ctr">
              <a:buFont typeface="Arial" panose="020B0604020202020204" pitchFamily="34" charset="0"/>
              <a:buChar char="•"/>
            </a:pPr>
            <a:r>
              <a:rPr lang="en-CA" dirty="0"/>
              <a:t>SAFER: patent-free algorithms, 64 or 128 bit blocks</a:t>
            </a:r>
          </a:p>
        </p:txBody>
      </p:sp>
    </p:spTree>
    <p:extLst>
      <p:ext uri="{BB962C8B-B14F-4D97-AF65-F5344CB8AC3E}">
        <p14:creationId xmlns:p14="http://schemas.microsoft.com/office/powerpoint/2010/main" val="419333061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Symmetric Algorithm Examples</a:t>
            </a:r>
          </a:p>
        </p:txBody>
      </p:sp>
      <p:sp>
        <p:nvSpPr>
          <p:cNvPr id="3" name="Content Placeholder 2"/>
          <p:cNvSpPr>
            <a:spLocks noGrp="1"/>
          </p:cNvSpPr>
          <p:nvPr>
            <p:ph sz="quarter" idx="10"/>
          </p:nvPr>
        </p:nvSpPr>
        <p:spPr/>
        <p:txBody>
          <a:bodyPr anchor="t">
            <a:normAutofit/>
          </a:bodyPr>
          <a:lstStyle/>
          <a:p>
            <a:pPr marL="349250" lvl="1" fontAlgn="ctr">
              <a:buFont typeface="Arial" panose="020B0604020202020204" pitchFamily="34" charset="0"/>
              <a:buChar char="•"/>
            </a:pPr>
            <a:r>
              <a:rPr lang="en-CA" dirty="0"/>
              <a:t>Blowfish: fast cipher using only 5K memory, key size 32 to 448 bits, block size 64 bit</a:t>
            </a:r>
          </a:p>
          <a:p>
            <a:pPr marL="349250" lvl="1" fontAlgn="ctr">
              <a:buFont typeface="Arial" panose="020B0604020202020204" pitchFamily="34" charset="0"/>
              <a:buChar char="•"/>
            </a:pPr>
            <a:r>
              <a:rPr lang="en-CA" dirty="0" err="1"/>
              <a:t>Twofish</a:t>
            </a:r>
            <a:r>
              <a:rPr lang="en-CA" dirty="0"/>
              <a:t>: adapted version of Blowfish, key size 128, 192 or 256 bit, block size 128 bit, 16 rounds</a:t>
            </a:r>
          </a:p>
          <a:p>
            <a:pPr marL="349250" lvl="1" fontAlgn="ctr">
              <a:buFont typeface="Arial" panose="020B0604020202020204" pitchFamily="34" charset="0"/>
              <a:buChar char="•"/>
            </a:pPr>
            <a:r>
              <a:rPr lang="en-CA" dirty="0"/>
              <a:t>RC5: used in many RSA products, key size 0 to 2040 bits, 0 to 255 rounds, block size 16, 32 or 64 bit</a:t>
            </a:r>
          </a:p>
          <a:p>
            <a:pPr marL="349250" lvl="1" fontAlgn="ctr">
              <a:buFont typeface="Arial" panose="020B0604020202020204" pitchFamily="34" charset="0"/>
              <a:buChar char="•"/>
            </a:pPr>
            <a:r>
              <a:rPr lang="en-CA" dirty="0"/>
              <a:t>RC4: most popular stream-based cipher, used by </a:t>
            </a:r>
            <a:r>
              <a:rPr lang="en-CA" dirty="0" err="1"/>
              <a:t>WiFi</a:t>
            </a:r>
            <a:r>
              <a:rPr lang="en-CA" dirty="0"/>
              <a:t> WEP, SSL/TLS in HTTPS, broken, key size 8 to 2048 bits, recommended replacement is AES-GCM</a:t>
            </a:r>
          </a:p>
        </p:txBody>
      </p:sp>
    </p:spTree>
    <p:extLst>
      <p:ext uri="{BB962C8B-B14F-4D97-AF65-F5344CB8AC3E}">
        <p14:creationId xmlns:p14="http://schemas.microsoft.com/office/powerpoint/2010/main" val="419742605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Asymmetric Cryptography</a:t>
            </a:r>
          </a:p>
        </p:txBody>
      </p:sp>
      <p:sp>
        <p:nvSpPr>
          <p:cNvPr id="3" name="Content Placeholder 2"/>
          <p:cNvSpPr>
            <a:spLocks noGrp="1"/>
          </p:cNvSpPr>
          <p:nvPr>
            <p:ph sz="quarter" idx="10"/>
          </p:nvPr>
        </p:nvSpPr>
        <p:spPr/>
        <p:txBody>
          <a:bodyPr anchor="t">
            <a:normAutofit fontScale="85000" lnSpcReduction="20000"/>
          </a:bodyPr>
          <a:lstStyle/>
          <a:p>
            <a:r>
              <a:rPr lang="en-CA" dirty="0"/>
              <a:t>Asymmetric cryptography uses two mathematically related keys, one for encryption and one for decryption. This is often used in PKI with private key and public key.</a:t>
            </a:r>
          </a:p>
          <a:p>
            <a:pPr fontAlgn="ctr"/>
            <a:r>
              <a:rPr lang="en-CA" dirty="0"/>
              <a:t>Allows secure message exchange over untrusted public networks without the prior key exchange or management (e.g., pre-shared key).</a:t>
            </a:r>
          </a:p>
          <a:p>
            <a:pPr fontAlgn="ctr"/>
            <a:r>
              <a:rPr lang="en-CA" dirty="0"/>
              <a:t>Includes non-repudiation of origin, access control, data integrity and non-repudiation of delivery</a:t>
            </a:r>
          </a:p>
          <a:p>
            <a:pPr fontAlgn="ctr"/>
            <a:r>
              <a:rPr lang="en-CA" dirty="0"/>
              <a:t>It has slow performance due to the computation required on much larger keys, making it economically impractical to use in bulk data and time-sensitive message exchange</a:t>
            </a:r>
          </a:p>
          <a:p>
            <a:pPr fontAlgn="ctr"/>
            <a:r>
              <a:rPr lang="en-CA" dirty="0"/>
              <a:t>Typically used to secure a channel to deliver a symmetric key for the actual bulk data exchange</a:t>
            </a:r>
          </a:p>
        </p:txBody>
      </p:sp>
    </p:spTree>
    <p:extLst>
      <p:ext uri="{BB962C8B-B14F-4D97-AF65-F5344CB8AC3E}">
        <p14:creationId xmlns:p14="http://schemas.microsoft.com/office/powerpoint/2010/main" val="57772530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sz="2800" dirty="0"/>
              <a:t>Asymmetric Cryptography Examples</a:t>
            </a:r>
          </a:p>
        </p:txBody>
      </p:sp>
      <p:sp>
        <p:nvSpPr>
          <p:cNvPr id="3" name="Content Placeholder 2"/>
          <p:cNvSpPr>
            <a:spLocks noGrp="1"/>
          </p:cNvSpPr>
          <p:nvPr>
            <p:ph sz="quarter" idx="10"/>
          </p:nvPr>
        </p:nvSpPr>
        <p:spPr/>
        <p:txBody>
          <a:bodyPr anchor="t">
            <a:normAutofit fontScale="92500" lnSpcReduction="10000"/>
          </a:bodyPr>
          <a:lstStyle/>
          <a:p>
            <a:pPr marL="349250" lvl="1" fontAlgn="ctr">
              <a:buFont typeface="Arial" panose="020B0604020202020204" pitchFamily="34" charset="0"/>
              <a:buChar char="•"/>
            </a:pPr>
            <a:r>
              <a:rPr lang="en-CA" dirty="0"/>
              <a:t>RSA: very popular public key cryptosystem, based on a mathematical challenge of two large prime numbers factoring. The public key, based on two large prime numbers, is used to encrypt the message. Only the private key with the prime numbers can decrypt the message.</a:t>
            </a:r>
          </a:p>
          <a:p>
            <a:pPr marL="349250" lvl="1" fontAlgn="ctr">
              <a:buFont typeface="Arial" panose="020B0604020202020204" pitchFamily="34" charset="0"/>
              <a:buChar char="•"/>
            </a:pPr>
            <a:r>
              <a:rPr lang="en-CA" dirty="0" err="1"/>
              <a:t>Diffie</a:t>
            </a:r>
            <a:r>
              <a:rPr lang="en-CA" dirty="0"/>
              <a:t>-Hellmann Algorithm: a key exchange algorithm used to create a secret symmetric key together between two parties over a public network. Used heavily in PKI. Does not include message confidentiality.</a:t>
            </a:r>
          </a:p>
          <a:p>
            <a:pPr marL="349250" lvl="1" fontAlgn="ctr">
              <a:buFont typeface="Arial" panose="020B0604020202020204" pitchFamily="34" charset="0"/>
              <a:buChar char="•"/>
            </a:pPr>
            <a:r>
              <a:rPr lang="en-CA" dirty="0"/>
              <a:t>El Gamal: based on </a:t>
            </a:r>
            <a:r>
              <a:rPr lang="en-CA" dirty="0" err="1"/>
              <a:t>Diffie</a:t>
            </a:r>
            <a:r>
              <a:rPr lang="en-CA" dirty="0"/>
              <a:t>-Hellmann, but includes message confidentiality and digital signature</a:t>
            </a:r>
          </a:p>
          <a:p>
            <a:pPr marL="349250" lvl="1" fontAlgn="ctr">
              <a:buFont typeface="Arial" panose="020B0604020202020204" pitchFamily="34" charset="0"/>
              <a:buChar char="•"/>
            </a:pPr>
            <a:r>
              <a:rPr lang="en-CA" dirty="0"/>
              <a:t>ECC: has highest strength per bit, is fast and efficient on resource-constrained devices such as cell phones and smart card readers, includes confidentiality, digital signature and message authentication</a:t>
            </a:r>
          </a:p>
        </p:txBody>
      </p:sp>
    </p:spTree>
    <p:extLst>
      <p:ext uri="{BB962C8B-B14F-4D97-AF65-F5344CB8AC3E}">
        <p14:creationId xmlns:p14="http://schemas.microsoft.com/office/powerpoint/2010/main" val="95339867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Message Digests</a:t>
            </a:r>
          </a:p>
        </p:txBody>
      </p:sp>
      <p:sp>
        <p:nvSpPr>
          <p:cNvPr id="3" name="Content Placeholder 2"/>
          <p:cNvSpPr>
            <a:spLocks noGrp="1"/>
          </p:cNvSpPr>
          <p:nvPr>
            <p:ph sz="quarter" idx="10"/>
          </p:nvPr>
        </p:nvSpPr>
        <p:spPr/>
        <p:txBody>
          <a:bodyPr anchor="t">
            <a:normAutofit fontScale="85000" lnSpcReduction="20000"/>
          </a:bodyPr>
          <a:lstStyle/>
          <a:p>
            <a:r>
              <a:rPr lang="en-CA" dirty="0"/>
              <a:t>A message digest is a small set of output that represents a larger set of input based on the use of a hash function. It is primarily used to validate the authenticity and integrity of the message sent. It does not provide confidentiality.</a:t>
            </a:r>
          </a:p>
          <a:p>
            <a:pPr fontAlgn="ctr"/>
            <a:r>
              <a:rPr lang="en-CA" dirty="0"/>
              <a:t>MAC: Message Authentication Code is an example of cryptographic checksum. Small block of data is generated using a secret key and sent out with the message. The recipient uses the same key to generate an output, compare and determine if message comes from the proper sender (authentication) and has not been altered (integrity). MAC can use hash function (e.g., HMAC) or block cipher algorithms (e.g., OMAC, PMAC) to generate the small block of data.</a:t>
            </a:r>
          </a:p>
        </p:txBody>
      </p:sp>
    </p:spTree>
    <p:extLst>
      <p:ext uri="{BB962C8B-B14F-4D97-AF65-F5344CB8AC3E}">
        <p14:creationId xmlns:p14="http://schemas.microsoft.com/office/powerpoint/2010/main" val="286199885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Message Digests</a:t>
            </a:r>
          </a:p>
        </p:txBody>
      </p:sp>
      <p:sp>
        <p:nvSpPr>
          <p:cNvPr id="3" name="Content Placeholder 2"/>
          <p:cNvSpPr>
            <a:spLocks noGrp="1"/>
          </p:cNvSpPr>
          <p:nvPr>
            <p:ph sz="quarter" idx="10"/>
          </p:nvPr>
        </p:nvSpPr>
        <p:spPr/>
        <p:txBody>
          <a:bodyPr anchor="t">
            <a:normAutofit fontScale="85000" lnSpcReduction="20000"/>
          </a:bodyPr>
          <a:lstStyle/>
          <a:p>
            <a:pPr fontAlgn="ctr"/>
            <a:r>
              <a:rPr lang="en-CA" dirty="0"/>
              <a:t>HMAC: keyed-hash MAC is the use of hash function with a secret key in MAC. The input data is combined with the secret key, fed through the hash function (e.g., MD5) and sent to the recipient who also has the secret key to validate the authenticity and integrity of the message.</a:t>
            </a:r>
          </a:p>
          <a:p>
            <a:pPr fontAlgn="ctr"/>
            <a:r>
              <a:rPr lang="en-CA" dirty="0"/>
              <a:t>MD5: most widely used hashing algorithm, generates a 128 bit digest, 512 bit blocks, 4 rounds of 16 steps operation</a:t>
            </a:r>
          </a:p>
          <a:p>
            <a:pPr fontAlgn="ctr"/>
            <a:r>
              <a:rPr lang="en-CA" dirty="0"/>
              <a:t>SHA-1: Secure Hash Algorithm is based on MD5, 512 bit blocks, input size 2^64 bits, generates 160 bit digest, 4 rounds of 20 steps operation</a:t>
            </a:r>
          </a:p>
          <a:p>
            <a:pPr fontAlgn="ctr"/>
            <a:r>
              <a:rPr lang="en-CA" dirty="0"/>
              <a:t>SHA-2: expanding on SHA-1, includes larger digest size 224 (SHA-224), 256 (SHA-256), 384 (SHA-384) or 512 (SHA-512/224, SHA-512/256) bit</a:t>
            </a:r>
          </a:p>
        </p:txBody>
      </p:sp>
    </p:spTree>
    <p:extLst>
      <p:ext uri="{BB962C8B-B14F-4D97-AF65-F5344CB8AC3E}">
        <p14:creationId xmlns:p14="http://schemas.microsoft.com/office/powerpoint/2010/main" val="205368003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Cryptanalytic Attack Examples</a:t>
            </a:r>
          </a:p>
        </p:txBody>
      </p:sp>
      <p:sp>
        <p:nvSpPr>
          <p:cNvPr id="3" name="Content Placeholder 2"/>
          <p:cNvSpPr>
            <a:spLocks noGrp="1"/>
          </p:cNvSpPr>
          <p:nvPr>
            <p:ph sz="quarter" idx="10"/>
          </p:nvPr>
        </p:nvSpPr>
        <p:spPr>
          <a:xfrm>
            <a:off x="617853" y="1128191"/>
            <a:ext cx="8123988" cy="5116197"/>
          </a:xfrm>
        </p:spPr>
        <p:txBody>
          <a:bodyPr anchor="t">
            <a:noAutofit/>
          </a:bodyPr>
          <a:lstStyle/>
          <a:p>
            <a:pPr fontAlgn="ctr"/>
            <a:r>
              <a:rPr lang="en-CA" sz="2400" dirty="0" err="1"/>
              <a:t>Ciphertext</a:t>
            </a:r>
            <a:r>
              <a:rPr lang="en-CA" sz="2400" dirty="0"/>
              <a:t>-only: most difficult. Attacker has only the </a:t>
            </a:r>
            <a:r>
              <a:rPr lang="en-CA" sz="2400" dirty="0" err="1"/>
              <a:t>ciphertext</a:t>
            </a:r>
            <a:r>
              <a:rPr lang="en-CA" sz="2400" dirty="0"/>
              <a:t>. With multiple pieces of </a:t>
            </a:r>
            <a:r>
              <a:rPr lang="en-CA" sz="2400" dirty="0" err="1"/>
              <a:t>ciphertext</a:t>
            </a:r>
            <a:r>
              <a:rPr lang="en-CA" sz="2400" dirty="0"/>
              <a:t>, attacker may be able to spot trends or statistical data.</a:t>
            </a:r>
          </a:p>
          <a:p>
            <a:pPr fontAlgn="ctr"/>
            <a:r>
              <a:rPr lang="en-CA" sz="2400" dirty="0"/>
              <a:t>Known Plaintext: attacker has both plaintext and derived </a:t>
            </a:r>
            <a:r>
              <a:rPr lang="en-CA" sz="2400" dirty="0" err="1"/>
              <a:t>ciphertext</a:t>
            </a:r>
            <a:r>
              <a:rPr lang="en-CA" sz="2400" dirty="0"/>
              <a:t> and works to find the cryptographic key used in the encryption process, thereby allowing them to decipher the rest of the message.</a:t>
            </a:r>
          </a:p>
          <a:p>
            <a:pPr fontAlgn="ctr"/>
            <a:r>
              <a:rPr lang="en-CA" sz="2400" dirty="0"/>
              <a:t>Chosen Plaintext: attacker has access to the cryptographic system, and chooses specific plaintext to generate cipher text to find the cryptographic key.</a:t>
            </a:r>
          </a:p>
          <a:p>
            <a:pPr fontAlgn="ctr"/>
            <a:r>
              <a:rPr lang="en-CA" sz="2400" dirty="0"/>
              <a:t>Chosen </a:t>
            </a:r>
            <a:r>
              <a:rPr lang="en-CA" sz="2400" dirty="0" err="1"/>
              <a:t>Ciphertext</a:t>
            </a:r>
            <a:r>
              <a:rPr lang="en-CA" sz="2400" dirty="0"/>
              <a:t>: the reverse of chosen plaintext. The attacker has access to the cryptographic system and chooses specific </a:t>
            </a:r>
            <a:r>
              <a:rPr lang="en-CA" sz="2400" dirty="0" err="1"/>
              <a:t>ciphertext</a:t>
            </a:r>
            <a:r>
              <a:rPr lang="en-CA" sz="2400" dirty="0"/>
              <a:t> to find the cryptographic key.</a:t>
            </a:r>
          </a:p>
        </p:txBody>
      </p:sp>
    </p:spTree>
    <p:extLst>
      <p:ext uri="{BB962C8B-B14F-4D97-AF65-F5344CB8AC3E}">
        <p14:creationId xmlns:p14="http://schemas.microsoft.com/office/powerpoint/2010/main" val="320749240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Cryptanalytic Attack Examples</a:t>
            </a:r>
          </a:p>
        </p:txBody>
      </p:sp>
      <p:sp>
        <p:nvSpPr>
          <p:cNvPr id="3" name="Content Placeholder 2"/>
          <p:cNvSpPr>
            <a:spLocks noGrp="1"/>
          </p:cNvSpPr>
          <p:nvPr>
            <p:ph sz="quarter" idx="10"/>
          </p:nvPr>
        </p:nvSpPr>
        <p:spPr/>
        <p:txBody>
          <a:bodyPr anchor="t">
            <a:noAutofit/>
          </a:bodyPr>
          <a:lstStyle/>
          <a:p>
            <a:pPr fontAlgn="ctr"/>
            <a:r>
              <a:rPr lang="en-CA" sz="2200" dirty="0"/>
              <a:t>Differential Cryptanalysis: also known as a side channel attack. Uses the execution time and processing power used to encrypt and decrypt to determine the key and algorithm used.</a:t>
            </a:r>
          </a:p>
          <a:p>
            <a:pPr fontAlgn="ctr"/>
            <a:r>
              <a:rPr lang="en-CA" sz="2200" dirty="0"/>
              <a:t>Linear Cryptanalysis: a known plaintext attack that relies on linear approximation to determine the block cipher behavior.</a:t>
            </a:r>
          </a:p>
          <a:p>
            <a:pPr fontAlgn="ctr"/>
            <a:r>
              <a:rPr lang="en-CA" sz="2200" dirty="0"/>
              <a:t>Implementation Attacks: works on the exploits of implementation weakness of the cryptographic system.</a:t>
            </a:r>
          </a:p>
          <a:p>
            <a:pPr fontAlgn="ctr"/>
            <a:r>
              <a:rPr lang="en-CA" sz="2200" dirty="0"/>
              <a:t>Replay Attacks: attacker replays the captured message at a later time in an attempt to highjack the session. An example is a captured identity request in which the attack can resend the captured password hash and use it to gain access.</a:t>
            </a:r>
          </a:p>
        </p:txBody>
      </p:sp>
    </p:spTree>
    <p:extLst>
      <p:ext uri="{BB962C8B-B14F-4D97-AF65-F5344CB8AC3E}">
        <p14:creationId xmlns:p14="http://schemas.microsoft.com/office/powerpoint/2010/main" val="247081400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Cryptanalytic Attack Examples</a:t>
            </a:r>
          </a:p>
        </p:txBody>
      </p:sp>
      <p:sp>
        <p:nvSpPr>
          <p:cNvPr id="3" name="Content Placeholder 2"/>
          <p:cNvSpPr>
            <a:spLocks noGrp="1"/>
          </p:cNvSpPr>
          <p:nvPr>
            <p:ph sz="quarter" idx="10"/>
          </p:nvPr>
        </p:nvSpPr>
        <p:spPr/>
        <p:txBody>
          <a:bodyPr anchor="t">
            <a:normAutofit fontScale="85000" lnSpcReduction="10000"/>
          </a:bodyPr>
          <a:lstStyle/>
          <a:p>
            <a:pPr fontAlgn="ctr"/>
            <a:r>
              <a:rPr lang="en-CA" dirty="0"/>
              <a:t>Brute force: attacker use all combinations of keys to analyze the cryptographic system. Slow and economically impractical in most cases.</a:t>
            </a:r>
          </a:p>
          <a:p>
            <a:pPr fontAlgn="ctr"/>
            <a:r>
              <a:rPr lang="en-CA" dirty="0"/>
              <a:t>Rainbow table: uses a look-up table with all sorted hash outputs to find the plaintext that generated the hash output. Useful in password cracking.</a:t>
            </a:r>
          </a:p>
          <a:p>
            <a:pPr fontAlgn="ctr"/>
            <a:r>
              <a:rPr lang="en-CA" dirty="0"/>
              <a:t>Dictionary attack: uses a list of words (sometimes from a dictionary) to brute force attack the cryptographic system. Useful in password cracking.</a:t>
            </a:r>
          </a:p>
          <a:p>
            <a:pPr fontAlgn="ctr"/>
            <a:r>
              <a:rPr lang="en-CA" dirty="0"/>
              <a:t>Man-in-the-middle attack: attacker sits between two parties and intercepts and proxies all communications between them, including the setup and teardown of a cryptographic session.</a:t>
            </a:r>
          </a:p>
        </p:txBody>
      </p:sp>
    </p:spTree>
    <p:extLst>
      <p:ext uri="{BB962C8B-B14F-4D97-AF65-F5344CB8AC3E}">
        <p14:creationId xmlns:p14="http://schemas.microsoft.com/office/powerpoint/2010/main" val="221133322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0" y="1320800"/>
            <a:ext cx="3949001" cy="2980352"/>
          </a:xfrm>
        </p:spPr>
        <p:txBody>
          <a:bodyPr/>
          <a:lstStyle/>
          <a:p>
            <a:r>
              <a:rPr lang="en-CA" dirty="0"/>
              <a:t>Security </a:t>
            </a:r>
            <a:r>
              <a:rPr lang="en-US" dirty="0"/>
              <a:t>Policies and Operations </a:t>
            </a:r>
            <a:br>
              <a:rPr lang="en-US" dirty="0"/>
            </a:br>
            <a:endParaRPr lang="en-US" dirty="0"/>
          </a:p>
        </p:txBody>
      </p:sp>
      <p:sp>
        <p:nvSpPr>
          <p:cNvPr id="3" name="Subtitle 2"/>
          <p:cNvSpPr>
            <a:spLocks noGrp="1"/>
          </p:cNvSpPr>
          <p:nvPr>
            <p:ph type="body" sz="quarter" idx="10"/>
          </p:nvPr>
        </p:nvSpPr>
        <p:spPr/>
        <p:txBody>
          <a:bodyPr>
            <a:normAutofit/>
          </a:bodyPr>
          <a:lstStyle/>
          <a:p>
            <a:r>
              <a:rPr lang="en-US" dirty="0"/>
              <a:t>Module 6: Physical Security</a:t>
            </a:r>
          </a:p>
        </p:txBody>
      </p:sp>
    </p:spTree>
    <p:extLst>
      <p:ext uri="{BB962C8B-B14F-4D97-AF65-F5344CB8AC3E}">
        <p14:creationId xmlns:p14="http://schemas.microsoft.com/office/powerpoint/2010/main" val="169804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Privacy Requirements Compliance</a:t>
            </a:r>
          </a:p>
        </p:txBody>
      </p:sp>
      <p:sp>
        <p:nvSpPr>
          <p:cNvPr id="3" name="Content Placeholder 2"/>
          <p:cNvSpPr>
            <a:spLocks noGrp="1"/>
          </p:cNvSpPr>
          <p:nvPr>
            <p:ph sz="quarter" idx="10"/>
          </p:nvPr>
        </p:nvSpPr>
        <p:spPr/>
        <p:txBody>
          <a:bodyPr/>
          <a:lstStyle/>
          <a:p>
            <a:pPr fontAlgn="ctr"/>
            <a:r>
              <a:rPr lang="en-US" dirty="0"/>
              <a:t>Privacy is often considered a basic human right</a:t>
            </a:r>
          </a:p>
          <a:p>
            <a:pPr fontAlgn="ctr"/>
            <a:r>
              <a:rPr lang="en-US" dirty="0"/>
              <a:t>Canada: PIPEDA</a:t>
            </a:r>
          </a:p>
          <a:p>
            <a:pPr fontAlgn="ctr"/>
            <a:r>
              <a:rPr lang="en-US" dirty="0"/>
              <a:t>USA: HIPAA for health-related PII and GLBA for credit-related PII</a:t>
            </a:r>
          </a:p>
          <a:p>
            <a:pPr fontAlgn="ctr"/>
            <a:r>
              <a:rPr lang="en-US" dirty="0"/>
              <a:t>PCI DSS (Data Security Standard) for payment card industry</a:t>
            </a:r>
          </a:p>
        </p:txBody>
      </p:sp>
    </p:spTree>
    <p:extLst>
      <p:ext uri="{BB962C8B-B14F-4D97-AF65-F5344CB8AC3E}">
        <p14:creationId xmlns:p14="http://schemas.microsoft.com/office/powerpoint/2010/main" val="195101664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Survey</a:t>
            </a:r>
          </a:p>
        </p:txBody>
      </p:sp>
      <p:sp>
        <p:nvSpPr>
          <p:cNvPr id="3" name="Content Placeholder 2"/>
          <p:cNvSpPr>
            <a:spLocks noGrp="1"/>
          </p:cNvSpPr>
          <p:nvPr>
            <p:ph sz="quarter" idx="10"/>
          </p:nvPr>
        </p:nvSpPr>
        <p:spPr/>
        <p:txBody>
          <a:bodyPr anchor="t">
            <a:normAutofit/>
          </a:bodyPr>
          <a:lstStyle/>
          <a:p>
            <a:r>
              <a:rPr lang="en-CA" dirty="0"/>
              <a:t>Physical security often starts with a security survey. The survey assessment includes three major areas: threat definition, target identification and facility characteristics.</a:t>
            </a:r>
          </a:p>
          <a:p>
            <a:pPr fontAlgn="ctr"/>
            <a:r>
              <a:rPr lang="en-CA" dirty="0"/>
              <a:t>Threat Definition</a:t>
            </a:r>
          </a:p>
          <a:p>
            <a:pPr lvl="1" fontAlgn="ctr"/>
            <a:r>
              <a:rPr lang="en-CA" dirty="0"/>
              <a:t>What is the threat?</a:t>
            </a:r>
          </a:p>
          <a:p>
            <a:pPr lvl="1" fontAlgn="ctr"/>
            <a:r>
              <a:rPr lang="en-CA" dirty="0"/>
              <a:t>External intruders, internal employees, hackers, corporate espionage</a:t>
            </a:r>
          </a:p>
          <a:p>
            <a:pPr fontAlgn="ctr"/>
            <a:r>
              <a:rPr lang="en-CA" dirty="0"/>
              <a:t>Target Identification</a:t>
            </a:r>
          </a:p>
          <a:p>
            <a:pPr lvl="1" fontAlgn="ctr"/>
            <a:r>
              <a:rPr lang="en-CA" dirty="0"/>
              <a:t>What would be the impact and consequence?</a:t>
            </a:r>
          </a:p>
          <a:p>
            <a:pPr lvl="1" fontAlgn="ctr"/>
            <a:r>
              <a:rPr lang="en-CA" dirty="0"/>
              <a:t>Threat matrix</a:t>
            </a:r>
          </a:p>
        </p:txBody>
      </p:sp>
    </p:spTree>
    <p:extLst>
      <p:ext uri="{BB962C8B-B14F-4D97-AF65-F5344CB8AC3E}">
        <p14:creationId xmlns:p14="http://schemas.microsoft.com/office/powerpoint/2010/main" val="36232344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Survey</a:t>
            </a:r>
          </a:p>
        </p:txBody>
      </p:sp>
      <p:sp>
        <p:nvSpPr>
          <p:cNvPr id="3" name="Content Placeholder 2"/>
          <p:cNvSpPr>
            <a:spLocks noGrp="1"/>
          </p:cNvSpPr>
          <p:nvPr>
            <p:ph sz="quarter" idx="10"/>
          </p:nvPr>
        </p:nvSpPr>
        <p:spPr/>
        <p:txBody>
          <a:bodyPr anchor="t">
            <a:normAutofit/>
          </a:bodyPr>
          <a:lstStyle/>
          <a:p>
            <a:pPr fontAlgn="ctr"/>
            <a:r>
              <a:rPr lang="en-CA" dirty="0"/>
              <a:t>Threat matrix: High, Medium, Low</a:t>
            </a:r>
          </a:p>
          <a:p>
            <a:pPr fontAlgn="ctr"/>
            <a:endParaRPr lang="en-CA" dirty="0"/>
          </a:p>
        </p:txBody>
      </p:sp>
      <p:graphicFrame>
        <p:nvGraphicFramePr>
          <p:cNvPr id="4" name="Table 3"/>
          <p:cNvGraphicFramePr>
            <a:graphicFrameLocks noGrp="1"/>
          </p:cNvGraphicFramePr>
          <p:nvPr/>
        </p:nvGraphicFramePr>
        <p:xfrm>
          <a:off x="1299148" y="2428545"/>
          <a:ext cx="6096000" cy="377444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101905472"/>
                    </a:ext>
                  </a:extLst>
                </a:gridCol>
                <a:gridCol w="2032000">
                  <a:extLst>
                    <a:ext uri="{9D8B030D-6E8A-4147-A177-3AD203B41FA5}">
                      <a16:colId xmlns:a16="http://schemas.microsoft.com/office/drawing/2014/main" val="2895193752"/>
                    </a:ext>
                  </a:extLst>
                </a:gridCol>
                <a:gridCol w="2032000">
                  <a:extLst>
                    <a:ext uri="{9D8B030D-6E8A-4147-A177-3AD203B41FA5}">
                      <a16:colId xmlns:a16="http://schemas.microsoft.com/office/drawing/2014/main" val="3792169808"/>
                    </a:ext>
                  </a:extLst>
                </a:gridCol>
              </a:tblGrid>
              <a:tr h="370840">
                <a:tc>
                  <a:txBody>
                    <a:bodyPr/>
                    <a:lstStyle/>
                    <a:p>
                      <a:pPr algn="ctr"/>
                      <a:r>
                        <a:rPr lang="en-CA" dirty="0"/>
                        <a:t>Asset</a:t>
                      </a:r>
                    </a:p>
                  </a:txBody>
                  <a:tcPr marL="68580" marR="68580"/>
                </a:tc>
                <a:tc>
                  <a:txBody>
                    <a:bodyPr/>
                    <a:lstStyle/>
                    <a:p>
                      <a:pPr algn="ctr"/>
                      <a:r>
                        <a:rPr lang="en-CA" dirty="0"/>
                        <a:t>Probability of Attack</a:t>
                      </a:r>
                    </a:p>
                  </a:txBody>
                  <a:tcPr marL="68580" marR="68580"/>
                </a:tc>
                <a:tc>
                  <a:txBody>
                    <a:bodyPr/>
                    <a:lstStyle/>
                    <a:p>
                      <a:pPr algn="ctr"/>
                      <a:r>
                        <a:rPr lang="en-CA" dirty="0"/>
                        <a:t>Consequence of Loss</a:t>
                      </a:r>
                    </a:p>
                  </a:txBody>
                  <a:tcPr marL="68580" marR="68580"/>
                </a:tc>
                <a:extLst>
                  <a:ext uri="{0D108BD9-81ED-4DB2-BD59-A6C34878D82A}">
                    <a16:rowId xmlns:a16="http://schemas.microsoft.com/office/drawing/2014/main" val="3661898150"/>
                  </a:ext>
                </a:extLst>
              </a:tr>
              <a:tr h="370840">
                <a:tc>
                  <a:txBody>
                    <a:bodyPr/>
                    <a:lstStyle/>
                    <a:p>
                      <a:r>
                        <a:rPr lang="en-CA" dirty="0"/>
                        <a:t>Data Centre</a:t>
                      </a:r>
                    </a:p>
                  </a:txBody>
                  <a:tcPr marL="68580" marR="68580"/>
                </a:tc>
                <a:tc>
                  <a:txBody>
                    <a:bodyPr/>
                    <a:lstStyle/>
                    <a:p>
                      <a:pPr algn="ctr"/>
                      <a:r>
                        <a:rPr lang="en-CA" dirty="0"/>
                        <a:t>M</a:t>
                      </a:r>
                    </a:p>
                  </a:txBody>
                  <a:tcPr marL="68580" marR="68580"/>
                </a:tc>
                <a:tc>
                  <a:txBody>
                    <a:bodyPr/>
                    <a:lstStyle/>
                    <a:p>
                      <a:pPr algn="ctr"/>
                      <a:r>
                        <a:rPr lang="en-CA" dirty="0"/>
                        <a:t>H</a:t>
                      </a:r>
                    </a:p>
                  </a:txBody>
                  <a:tcPr marL="68580" marR="68580"/>
                </a:tc>
                <a:extLst>
                  <a:ext uri="{0D108BD9-81ED-4DB2-BD59-A6C34878D82A}">
                    <a16:rowId xmlns:a16="http://schemas.microsoft.com/office/drawing/2014/main" val="541122718"/>
                  </a:ext>
                </a:extLst>
              </a:tr>
              <a:tr h="370840">
                <a:tc>
                  <a:txBody>
                    <a:bodyPr/>
                    <a:lstStyle/>
                    <a:p>
                      <a:r>
                        <a:rPr lang="en-CA" dirty="0"/>
                        <a:t>Executive laptop</a:t>
                      </a:r>
                    </a:p>
                  </a:txBody>
                  <a:tcPr marL="68580" marR="68580"/>
                </a:tc>
                <a:tc>
                  <a:txBody>
                    <a:bodyPr/>
                    <a:lstStyle/>
                    <a:p>
                      <a:pPr algn="ctr"/>
                      <a:r>
                        <a:rPr lang="en-CA" dirty="0"/>
                        <a:t>H</a:t>
                      </a:r>
                    </a:p>
                  </a:txBody>
                  <a:tcPr marL="68580" marR="68580"/>
                </a:tc>
                <a:tc>
                  <a:txBody>
                    <a:bodyPr/>
                    <a:lstStyle/>
                    <a:p>
                      <a:pPr algn="ctr"/>
                      <a:r>
                        <a:rPr lang="en-CA" dirty="0"/>
                        <a:t>H</a:t>
                      </a:r>
                    </a:p>
                  </a:txBody>
                  <a:tcPr marL="68580" marR="68580"/>
                </a:tc>
                <a:extLst>
                  <a:ext uri="{0D108BD9-81ED-4DB2-BD59-A6C34878D82A}">
                    <a16:rowId xmlns:a16="http://schemas.microsoft.com/office/drawing/2014/main" val="356657847"/>
                  </a:ext>
                </a:extLst>
              </a:tr>
              <a:tr h="370840">
                <a:tc>
                  <a:txBody>
                    <a:bodyPr/>
                    <a:lstStyle/>
                    <a:p>
                      <a:r>
                        <a:rPr lang="en-CA" dirty="0"/>
                        <a:t>Photocopier</a:t>
                      </a:r>
                    </a:p>
                  </a:txBody>
                  <a:tcPr marL="68580" marR="68580"/>
                </a:tc>
                <a:tc>
                  <a:txBody>
                    <a:bodyPr/>
                    <a:lstStyle/>
                    <a:p>
                      <a:pPr algn="ctr"/>
                      <a:r>
                        <a:rPr lang="en-CA" dirty="0"/>
                        <a:t>L</a:t>
                      </a:r>
                    </a:p>
                  </a:txBody>
                  <a:tcPr marL="68580" marR="68580"/>
                </a:tc>
                <a:tc>
                  <a:txBody>
                    <a:bodyPr/>
                    <a:lstStyle/>
                    <a:p>
                      <a:pPr algn="ctr"/>
                      <a:r>
                        <a:rPr lang="en-CA" dirty="0"/>
                        <a:t>L</a:t>
                      </a:r>
                    </a:p>
                  </a:txBody>
                  <a:tcPr marL="68580" marR="68580"/>
                </a:tc>
                <a:extLst>
                  <a:ext uri="{0D108BD9-81ED-4DB2-BD59-A6C34878D82A}">
                    <a16:rowId xmlns:a16="http://schemas.microsoft.com/office/drawing/2014/main" val="767864314"/>
                  </a:ext>
                </a:extLst>
              </a:tr>
              <a:tr h="370840">
                <a:tc>
                  <a:txBody>
                    <a:bodyPr/>
                    <a:lstStyle/>
                    <a:p>
                      <a:r>
                        <a:rPr lang="en-CA" dirty="0"/>
                        <a:t>User laptop</a:t>
                      </a:r>
                    </a:p>
                  </a:txBody>
                  <a:tcPr marL="68580" marR="68580"/>
                </a:tc>
                <a:tc>
                  <a:txBody>
                    <a:bodyPr/>
                    <a:lstStyle/>
                    <a:p>
                      <a:pPr algn="ctr"/>
                      <a:r>
                        <a:rPr lang="en-CA" dirty="0"/>
                        <a:t>H</a:t>
                      </a:r>
                    </a:p>
                  </a:txBody>
                  <a:tcPr marL="68580" marR="68580"/>
                </a:tc>
                <a:tc>
                  <a:txBody>
                    <a:bodyPr/>
                    <a:lstStyle/>
                    <a:p>
                      <a:pPr algn="ctr"/>
                      <a:r>
                        <a:rPr lang="en-CA" dirty="0"/>
                        <a:t>L</a:t>
                      </a:r>
                    </a:p>
                  </a:txBody>
                  <a:tcPr marL="68580" marR="68580"/>
                </a:tc>
                <a:extLst>
                  <a:ext uri="{0D108BD9-81ED-4DB2-BD59-A6C34878D82A}">
                    <a16:rowId xmlns:a16="http://schemas.microsoft.com/office/drawing/2014/main" val="2450461598"/>
                  </a:ext>
                </a:extLst>
              </a:tr>
              <a:tr h="370840">
                <a:tc>
                  <a:txBody>
                    <a:bodyPr/>
                    <a:lstStyle/>
                    <a:p>
                      <a:r>
                        <a:rPr lang="en-CA" dirty="0"/>
                        <a:t>Industrial</a:t>
                      </a:r>
                      <a:r>
                        <a:rPr lang="en-CA" baseline="0" dirty="0"/>
                        <a:t> Control System</a:t>
                      </a:r>
                      <a:endParaRPr lang="en-CA" dirty="0"/>
                    </a:p>
                  </a:txBody>
                  <a:tcPr marL="68580" marR="68580"/>
                </a:tc>
                <a:tc>
                  <a:txBody>
                    <a:bodyPr/>
                    <a:lstStyle/>
                    <a:p>
                      <a:pPr algn="ctr"/>
                      <a:r>
                        <a:rPr lang="en-CA" dirty="0"/>
                        <a:t>L</a:t>
                      </a:r>
                    </a:p>
                  </a:txBody>
                  <a:tcPr marL="68580" marR="68580"/>
                </a:tc>
                <a:tc>
                  <a:txBody>
                    <a:bodyPr/>
                    <a:lstStyle/>
                    <a:p>
                      <a:pPr algn="ctr"/>
                      <a:r>
                        <a:rPr lang="en-CA" dirty="0"/>
                        <a:t>H</a:t>
                      </a:r>
                    </a:p>
                  </a:txBody>
                  <a:tcPr marL="68580" marR="68580"/>
                </a:tc>
                <a:extLst>
                  <a:ext uri="{0D108BD9-81ED-4DB2-BD59-A6C34878D82A}">
                    <a16:rowId xmlns:a16="http://schemas.microsoft.com/office/drawing/2014/main" val="1871651107"/>
                  </a:ext>
                </a:extLst>
              </a:tr>
              <a:tr h="370840">
                <a:tc>
                  <a:txBody>
                    <a:bodyPr/>
                    <a:lstStyle/>
                    <a:p>
                      <a:r>
                        <a:rPr lang="en-CA" dirty="0"/>
                        <a:t>Web server</a:t>
                      </a:r>
                    </a:p>
                  </a:txBody>
                  <a:tcPr marL="68580" marR="68580"/>
                </a:tc>
                <a:tc>
                  <a:txBody>
                    <a:bodyPr/>
                    <a:lstStyle/>
                    <a:p>
                      <a:pPr algn="ctr"/>
                      <a:r>
                        <a:rPr lang="en-CA" dirty="0"/>
                        <a:t>H</a:t>
                      </a:r>
                    </a:p>
                  </a:txBody>
                  <a:tcPr marL="68580" marR="68580"/>
                </a:tc>
                <a:tc>
                  <a:txBody>
                    <a:bodyPr/>
                    <a:lstStyle/>
                    <a:p>
                      <a:pPr algn="ctr"/>
                      <a:r>
                        <a:rPr lang="en-CA" dirty="0"/>
                        <a:t>M</a:t>
                      </a:r>
                    </a:p>
                  </a:txBody>
                  <a:tcPr marL="68580" marR="68580"/>
                </a:tc>
                <a:extLst>
                  <a:ext uri="{0D108BD9-81ED-4DB2-BD59-A6C34878D82A}">
                    <a16:rowId xmlns:a16="http://schemas.microsoft.com/office/drawing/2014/main" val="334318837"/>
                  </a:ext>
                </a:extLst>
              </a:tr>
              <a:tr h="370840">
                <a:tc>
                  <a:txBody>
                    <a:bodyPr/>
                    <a:lstStyle/>
                    <a:p>
                      <a:r>
                        <a:rPr lang="en-CA" dirty="0"/>
                        <a:t>Financial database</a:t>
                      </a:r>
                    </a:p>
                  </a:txBody>
                  <a:tcPr marL="68580" marR="68580"/>
                </a:tc>
                <a:tc>
                  <a:txBody>
                    <a:bodyPr/>
                    <a:lstStyle/>
                    <a:p>
                      <a:pPr algn="ctr"/>
                      <a:r>
                        <a:rPr lang="en-CA" dirty="0"/>
                        <a:t>H</a:t>
                      </a:r>
                    </a:p>
                  </a:txBody>
                  <a:tcPr marL="68580" marR="68580"/>
                </a:tc>
                <a:tc>
                  <a:txBody>
                    <a:bodyPr/>
                    <a:lstStyle/>
                    <a:p>
                      <a:pPr algn="ctr"/>
                      <a:r>
                        <a:rPr lang="en-CA" dirty="0"/>
                        <a:t>H</a:t>
                      </a:r>
                    </a:p>
                  </a:txBody>
                  <a:tcPr marL="68580" marR="68580"/>
                </a:tc>
                <a:extLst>
                  <a:ext uri="{0D108BD9-81ED-4DB2-BD59-A6C34878D82A}">
                    <a16:rowId xmlns:a16="http://schemas.microsoft.com/office/drawing/2014/main" val="1353685885"/>
                  </a:ext>
                </a:extLst>
              </a:tr>
            </a:tbl>
          </a:graphicData>
        </a:graphic>
      </p:graphicFrame>
    </p:spTree>
    <p:extLst>
      <p:ext uri="{BB962C8B-B14F-4D97-AF65-F5344CB8AC3E}">
        <p14:creationId xmlns:p14="http://schemas.microsoft.com/office/powerpoint/2010/main" val="330021591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Survey</a:t>
            </a:r>
          </a:p>
        </p:txBody>
      </p:sp>
      <p:sp>
        <p:nvSpPr>
          <p:cNvPr id="3" name="Content Placeholder 2"/>
          <p:cNvSpPr>
            <a:spLocks noGrp="1"/>
          </p:cNvSpPr>
          <p:nvPr>
            <p:ph sz="quarter" idx="10"/>
          </p:nvPr>
        </p:nvSpPr>
        <p:spPr/>
        <p:txBody>
          <a:bodyPr anchor="t">
            <a:normAutofit/>
          </a:bodyPr>
          <a:lstStyle/>
          <a:p>
            <a:pPr fontAlgn="ctr"/>
            <a:r>
              <a:rPr lang="en-CA" dirty="0"/>
              <a:t>Facility Characteristics</a:t>
            </a:r>
          </a:p>
          <a:p>
            <a:pPr lvl="1" fontAlgn="ctr"/>
            <a:r>
              <a:rPr lang="en-CA" dirty="0"/>
              <a:t>Facility security control</a:t>
            </a:r>
          </a:p>
          <a:p>
            <a:pPr lvl="1" fontAlgn="ctr"/>
            <a:r>
              <a:rPr lang="en-CA" dirty="0"/>
              <a:t>Personnel security policies and procedures</a:t>
            </a:r>
          </a:p>
          <a:p>
            <a:pPr lvl="1" fontAlgn="ctr"/>
            <a:r>
              <a:rPr lang="en-CA" dirty="0"/>
              <a:t>Personnel screening</a:t>
            </a:r>
          </a:p>
          <a:p>
            <a:pPr lvl="1" fontAlgn="ctr"/>
            <a:r>
              <a:rPr lang="en-CA" dirty="0"/>
              <a:t>Site and building access control</a:t>
            </a:r>
          </a:p>
          <a:p>
            <a:pPr lvl="1" fontAlgn="ctr"/>
            <a:r>
              <a:rPr lang="en-CA" dirty="0"/>
              <a:t>Video surveillance, assessment and archiving</a:t>
            </a:r>
          </a:p>
          <a:p>
            <a:pPr lvl="1" fontAlgn="ctr"/>
            <a:r>
              <a:rPr lang="en-CA" dirty="0"/>
              <a:t>Natural surveillance opportunities</a:t>
            </a:r>
          </a:p>
          <a:p>
            <a:pPr lvl="1" fontAlgn="ctr"/>
            <a:r>
              <a:rPr lang="en-CA" dirty="0"/>
              <a:t>Internal and external security incident protocols</a:t>
            </a:r>
          </a:p>
          <a:p>
            <a:pPr lvl="1" fontAlgn="ctr"/>
            <a:r>
              <a:rPr lang="en-CA" dirty="0"/>
              <a:t>Building system and security integration</a:t>
            </a:r>
          </a:p>
          <a:p>
            <a:pPr lvl="1" fontAlgn="ctr"/>
            <a:r>
              <a:rPr lang="en-CA" dirty="0"/>
              <a:t>Shipping and receiving security</a:t>
            </a:r>
          </a:p>
        </p:txBody>
      </p:sp>
    </p:spTree>
    <p:extLst>
      <p:ext uri="{BB962C8B-B14F-4D97-AF65-F5344CB8AC3E}">
        <p14:creationId xmlns:p14="http://schemas.microsoft.com/office/powerpoint/2010/main" val="323237711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Survey</a:t>
            </a:r>
          </a:p>
        </p:txBody>
      </p:sp>
      <p:sp>
        <p:nvSpPr>
          <p:cNvPr id="3" name="Content Placeholder 2"/>
          <p:cNvSpPr>
            <a:spLocks noGrp="1"/>
          </p:cNvSpPr>
          <p:nvPr>
            <p:ph sz="quarter" idx="10"/>
          </p:nvPr>
        </p:nvSpPr>
        <p:spPr/>
        <p:txBody>
          <a:bodyPr anchor="t">
            <a:normAutofit fontScale="92500" lnSpcReduction="10000"/>
          </a:bodyPr>
          <a:lstStyle/>
          <a:p>
            <a:pPr fontAlgn="ctr"/>
            <a:r>
              <a:rPr lang="en-CA" dirty="0"/>
              <a:t>Facility Characteristics</a:t>
            </a:r>
          </a:p>
          <a:p>
            <a:pPr lvl="1" fontAlgn="ctr"/>
            <a:r>
              <a:rPr lang="en-CA" dirty="0"/>
              <a:t>Property identification and tracking</a:t>
            </a:r>
          </a:p>
          <a:p>
            <a:pPr lvl="1" fontAlgn="ctr"/>
            <a:r>
              <a:rPr lang="en-CA" dirty="0"/>
              <a:t>Proprietary information security</a:t>
            </a:r>
          </a:p>
          <a:p>
            <a:pPr lvl="1" fontAlgn="ctr"/>
            <a:r>
              <a:rPr lang="en-CA" dirty="0"/>
              <a:t>Computer network security</a:t>
            </a:r>
          </a:p>
          <a:p>
            <a:pPr lvl="1" fontAlgn="ctr"/>
            <a:r>
              <a:rPr lang="en-CA" dirty="0"/>
              <a:t>Workplace violence prevention</a:t>
            </a:r>
          </a:p>
          <a:p>
            <a:pPr lvl="1" fontAlgn="ctr"/>
            <a:r>
              <a:rPr lang="en-CA" dirty="0"/>
              <a:t>Mail screening operations, procedures and recommendations</a:t>
            </a:r>
          </a:p>
          <a:p>
            <a:pPr lvl="1" fontAlgn="ctr"/>
            <a:r>
              <a:rPr lang="en-CA" dirty="0"/>
              <a:t>Parking lot and site security</a:t>
            </a:r>
          </a:p>
          <a:p>
            <a:pPr lvl="1" fontAlgn="ctr"/>
            <a:r>
              <a:rPr lang="en-CA" dirty="0"/>
              <a:t>Data centre security</a:t>
            </a:r>
          </a:p>
          <a:p>
            <a:pPr lvl="1" fontAlgn="ctr"/>
            <a:r>
              <a:rPr lang="en-CA" dirty="0"/>
              <a:t>Communications security</a:t>
            </a:r>
          </a:p>
          <a:p>
            <a:pPr lvl="1" fontAlgn="ctr"/>
            <a:r>
              <a:rPr lang="en-CA" dirty="0"/>
              <a:t>Executive protection</a:t>
            </a:r>
          </a:p>
          <a:p>
            <a:pPr lvl="1" fontAlgn="ctr"/>
            <a:r>
              <a:rPr lang="en-CA" dirty="0"/>
              <a:t>Business continuity planning and evacuation procedures</a:t>
            </a:r>
          </a:p>
        </p:txBody>
      </p:sp>
    </p:spTree>
    <p:extLst>
      <p:ext uri="{BB962C8B-B14F-4D97-AF65-F5344CB8AC3E}">
        <p14:creationId xmlns:p14="http://schemas.microsoft.com/office/powerpoint/2010/main" val="130758998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Vulnerability Assessment</a:t>
            </a:r>
          </a:p>
        </p:txBody>
      </p:sp>
      <p:sp>
        <p:nvSpPr>
          <p:cNvPr id="3" name="Content Placeholder 2"/>
          <p:cNvSpPr>
            <a:spLocks noGrp="1"/>
          </p:cNvSpPr>
          <p:nvPr>
            <p:ph sz="quarter" idx="10"/>
          </p:nvPr>
        </p:nvSpPr>
        <p:spPr/>
        <p:txBody>
          <a:bodyPr anchor="t">
            <a:normAutofit/>
          </a:bodyPr>
          <a:lstStyle/>
          <a:p>
            <a:r>
              <a:rPr lang="en-CA" dirty="0"/>
              <a:t>A vulnerability assessment should be completed for any facility or building within the organization, and should be addressed according to the vulnerability rating</a:t>
            </a:r>
          </a:p>
        </p:txBody>
      </p:sp>
    </p:spTree>
    <p:extLst>
      <p:ext uri="{BB962C8B-B14F-4D97-AF65-F5344CB8AC3E}">
        <p14:creationId xmlns:p14="http://schemas.microsoft.com/office/powerpoint/2010/main" val="4371493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Vulnerability Rating Criteria</a:t>
            </a:r>
          </a:p>
        </p:txBody>
      </p:sp>
      <p:sp>
        <p:nvSpPr>
          <p:cNvPr id="3" name="Content Placeholder 2"/>
          <p:cNvSpPr>
            <a:spLocks noGrp="1"/>
          </p:cNvSpPr>
          <p:nvPr>
            <p:ph sz="quarter" idx="10"/>
          </p:nvPr>
        </p:nvSpPr>
        <p:spPr/>
        <p:txBody>
          <a:bodyPr/>
          <a:lstStyle/>
          <a:p>
            <a:pPr lvl="1" fontAlgn="ctr">
              <a:buFont typeface="Arial"/>
              <a:buChar char="•"/>
            </a:pPr>
            <a:r>
              <a:rPr lang="en-CA" sz="2000" dirty="0"/>
              <a:t>Very high: major weakness making a facility vulnerable to external attack</a:t>
            </a:r>
          </a:p>
          <a:p>
            <a:pPr lvl="1" fontAlgn="ctr">
              <a:buFont typeface="Arial"/>
              <a:buChar char="•"/>
            </a:pPr>
            <a:r>
              <a:rPr lang="en-CA" sz="2000" dirty="0"/>
              <a:t>High: significant weakness making a facility vulnerable to external attack</a:t>
            </a:r>
          </a:p>
          <a:p>
            <a:pPr lvl="1" fontAlgn="ctr">
              <a:buFont typeface="Arial"/>
              <a:buChar char="•"/>
            </a:pPr>
            <a:r>
              <a:rPr lang="en-CA" sz="2000" dirty="0"/>
              <a:t>Medium high: important weakness making a facility vulnerable to external attack</a:t>
            </a:r>
          </a:p>
          <a:p>
            <a:pPr lvl="1" fontAlgn="ctr">
              <a:buFont typeface="Arial"/>
              <a:buChar char="•"/>
            </a:pPr>
            <a:r>
              <a:rPr lang="en-CA" sz="2000" dirty="0"/>
              <a:t>Medium: a weakness making a facility fairly vulnerable to external attack</a:t>
            </a:r>
          </a:p>
          <a:p>
            <a:pPr lvl="1" fontAlgn="ctr">
              <a:buFont typeface="Arial"/>
              <a:buChar char="•"/>
            </a:pPr>
            <a:r>
              <a:rPr lang="en-CA" sz="2000" dirty="0"/>
              <a:t>Medium low: a weakness making a facility somewhat vulnerable to external attack</a:t>
            </a:r>
          </a:p>
          <a:p>
            <a:pPr lvl="1" fontAlgn="ctr">
              <a:buFont typeface="Arial"/>
              <a:buChar char="•"/>
            </a:pPr>
            <a:r>
              <a:rPr lang="en-CA" sz="2000" dirty="0"/>
              <a:t>Low: a minor weakness making a facility potentially vulnerable to external attack</a:t>
            </a:r>
          </a:p>
          <a:p>
            <a:pPr lvl="1" fontAlgn="ctr">
              <a:buFont typeface="Arial"/>
              <a:buChar char="•"/>
            </a:pPr>
            <a:r>
              <a:rPr lang="en-CA" sz="2000" dirty="0"/>
              <a:t>Very low: no weakness found</a:t>
            </a:r>
          </a:p>
        </p:txBody>
      </p:sp>
    </p:spTree>
    <p:extLst>
      <p:ext uri="{BB962C8B-B14F-4D97-AF65-F5344CB8AC3E}">
        <p14:creationId xmlns:p14="http://schemas.microsoft.com/office/powerpoint/2010/main" val="423929973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Site Planning</a:t>
            </a:r>
          </a:p>
        </p:txBody>
      </p:sp>
      <p:sp>
        <p:nvSpPr>
          <p:cNvPr id="3" name="Content Placeholder 2"/>
          <p:cNvSpPr>
            <a:spLocks noGrp="1"/>
          </p:cNvSpPr>
          <p:nvPr>
            <p:ph sz="quarter" idx="10"/>
          </p:nvPr>
        </p:nvSpPr>
        <p:spPr/>
        <p:txBody>
          <a:bodyPr anchor="t">
            <a:normAutofit/>
          </a:bodyPr>
          <a:lstStyle/>
          <a:p>
            <a:r>
              <a:rPr lang="en-CA" dirty="0"/>
              <a:t>Protection of onsite personnel, protection of  onsite assets and protection of onsite operations is most important in site planning. The security assessment should aid site design and planning decisions to ensure these protections.</a:t>
            </a:r>
          </a:p>
        </p:txBody>
      </p:sp>
    </p:spTree>
    <p:extLst>
      <p:ext uri="{BB962C8B-B14F-4D97-AF65-F5344CB8AC3E}">
        <p14:creationId xmlns:p14="http://schemas.microsoft.com/office/powerpoint/2010/main" val="258089476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Roadway Design</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Used to limit the velocity of an approaching vehicle, and serves as a protective measure</a:t>
            </a:r>
          </a:p>
          <a:p>
            <a:pPr lvl="1" fontAlgn="ctr">
              <a:buFont typeface="Arial" panose="020B0604020202020204" pitchFamily="34" charset="0"/>
              <a:buChar char="•"/>
            </a:pPr>
            <a:r>
              <a:rPr lang="en-CA" dirty="0"/>
              <a:t>Avoid a straight line approach to the building</a:t>
            </a:r>
          </a:p>
          <a:p>
            <a:pPr lvl="1" fontAlgn="ctr">
              <a:buFont typeface="Arial" panose="020B0604020202020204" pitchFamily="34" charset="0"/>
              <a:buChar char="•"/>
            </a:pPr>
            <a:r>
              <a:rPr lang="en-CA" dirty="0"/>
              <a:t>Design roads parallel to the building perimeter</a:t>
            </a:r>
          </a:p>
          <a:p>
            <a:pPr lvl="1" fontAlgn="ctr">
              <a:buFont typeface="Arial" panose="020B0604020202020204" pitchFamily="34" charset="0"/>
              <a:buChar char="•"/>
            </a:pPr>
            <a:r>
              <a:rPr lang="en-CA" dirty="0"/>
              <a:t>Use high curbs, speed bump, trees and concrete barriers to prevent vehicles from an off-road access approach</a:t>
            </a:r>
          </a:p>
        </p:txBody>
      </p:sp>
    </p:spTree>
    <p:extLst>
      <p:ext uri="{BB962C8B-B14F-4D97-AF65-F5344CB8AC3E}">
        <p14:creationId xmlns:p14="http://schemas.microsoft.com/office/powerpoint/2010/main" val="180059155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Parking Garage Design</a:t>
            </a:r>
          </a:p>
        </p:txBody>
      </p:sp>
      <p:sp>
        <p:nvSpPr>
          <p:cNvPr id="3" name="Content Placeholder 2"/>
          <p:cNvSpPr>
            <a:spLocks noGrp="1"/>
          </p:cNvSpPr>
          <p:nvPr>
            <p:ph sz="quarter" idx="10"/>
          </p:nvPr>
        </p:nvSpPr>
        <p:spPr/>
        <p:txBody>
          <a:bodyPr anchor="t">
            <a:normAutofit fontScale="85000" lnSpcReduction="10000"/>
          </a:bodyPr>
          <a:lstStyle/>
          <a:p>
            <a:pPr lvl="1" fontAlgn="ctr">
              <a:buFont typeface="Arial" panose="020B0604020202020204" pitchFamily="34" charset="0"/>
              <a:buChar char="•"/>
            </a:pPr>
            <a:r>
              <a:rPr lang="en-CA" dirty="0"/>
              <a:t>Use clear and proper signage to direct vehicles and personnel to facility entrances and exits to avoid unnecessary wandering</a:t>
            </a:r>
          </a:p>
          <a:p>
            <a:pPr lvl="1" fontAlgn="ctr">
              <a:buFont typeface="Arial" panose="020B0604020202020204" pitchFamily="34" charset="0"/>
              <a:buChar char="•"/>
            </a:pPr>
            <a:r>
              <a:rPr lang="en-CA" dirty="0"/>
              <a:t>Use CCTV surveillance cameras to monitor the facility perimeter</a:t>
            </a:r>
          </a:p>
          <a:p>
            <a:pPr lvl="1" fontAlgn="ctr">
              <a:buFont typeface="Arial" panose="020B0604020202020204" pitchFamily="34" charset="0"/>
              <a:buChar char="•"/>
            </a:pPr>
            <a:r>
              <a:rPr lang="en-CA" dirty="0"/>
              <a:t>Use lighting as a deterrent to threats. Use 10 to 12 fc lighting over parked cars. Use 15 to 20 fc lighting for walking and driving aisles.</a:t>
            </a:r>
          </a:p>
          <a:p>
            <a:pPr lvl="1" fontAlgn="ctr">
              <a:buFont typeface="Arial" panose="020B0604020202020204" pitchFamily="34" charset="0"/>
              <a:buChar char="•"/>
            </a:pPr>
            <a:r>
              <a:rPr lang="en-CA" dirty="0"/>
              <a:t>Facility exterior lighting should be installed 12 </a:t>
            </a:r>
            <a:r>
              <a:rPr lang="en-CA" dirty="0" err="1"/>
              <a:t>ft</a:t>
            </a:r>
            <a:r>
              <a:rPr lang="en-CA" dirty="0"/>
              <a:t> off the ground to prevent tampering</a:t>
            </a:r>
          </a:p>
          <a:p>
            <a:pPr lvl="1" fontAlgn="ctr">
              <a:buFont typeface="Arial" panose="020B0604020202020204" pitchFamily="34" charset="0"/>
              <a:buChar char="•"/>
            </a:pPr>
            <a:r>
              <a:rPr lang="en-CA" dirty="0"/>
              <a:t>Use strategic lighting and a reflective colour exterior wall to reflect exterior lighting to dark areas and corners</a:t>
            </a:r>
          </a:p>
          <a:p>
            <a:pPr lvl="1" fontAlgn="ctr">
              <a:buFont typeface="Arial" panose="020B0604020202020204" pitchFamily="34" charset="0"/>
              <a:buChar char="•"/>
            </a:pPr>
            <a:r>
              <a:rPr lang="en-CA" dirty="0"/>
              <a:t>Garages, elevators and entrances should lead into the lobby before access to a controlled space</a:t>
            </a:r>
          </a:p>
          <a:p>
            <a:pPr lvl="1" fontAlgn="ctr">
              <a:buFont typeface="Arial" panose="020B0604020202020204" pitchFamily="34" charset="0"/>
              <a:buChar char="•"/>
            </a:pPr>
            <a:r>
              <a:rPr lang="en-CA" dirty="0"/>
              <a:t>Control access into the facility at the lobby. Employees and visitors must pass clearance before entering the facility.</a:t>
            </a:r>
          </a:p>
        </p:txBody>
      </p:sp>
    </p:spTree>
    <p:extLst>
      <p:ext uri="{BB962C8B-B14F-4D97-AF65-F5344CB8AC3E}">
        <p14:creationId xmlns:p14="http://schemas.microsoft.com/office/powerpoint/2010/main" val="22658122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Window Design</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Should not be placed close to doors, locks and knobs</a:t>
            </a:r>
          </a:p>
          <a:p>
            <a:pPr lvl="1" fontAlgn="ctr">
              <a:buFont typeface="Arial" panose="020B0604020202020204" pitchFamily="34" charset="0"/>
              <a:buChar char="•"/>
            </a:pPr>
            <a:r>
              <a:rPr lang="en-CA" dirty="0"/>
              <a:t>Window guards to prevent intrusion</a:t>
            </a:r>
          </a:p>
          <a:p>
            <a:pPr lvl="1" fontAlgn="ctr">
              <a:buFont typeface="Arial" panose="020B0604020202020204" pitchFamily="34" charset="0"/>
              <a:buChar char="•"/>
            </a:pPr>
            <a:r>
              <a:rPr lang="en-CA" dirty="0"/>
              <a:t>Ground level windows should have bars and alarms</a:t>
            </a:r>
          </a:p>
          <a:p>
            <a:pPr lvl="1" fontAlgn="ctr">
              <a:buFont typeface="Arial" panose="020B0604020202020204" pitchFamily="34" charset="0"/>
              <a:buChar char="•"/>
            </a:pPr>
            <a:r>
              <a:rPr lang="en-CA" dirty="0"/>
              <a:t>Magnetic switch to detect opening and closing</a:t>
            </a:r>
          </a:p>
          <a:p>
            <a:pPr lvl="1" fontAlgn="ctr">
              <a:buFont typeface="Arial" panose="020B0604020202020204" pitchFamily="34" charset="0"/>
              <a:buChar char="•"/>
            </a:pPr>
            <a:r>
              <a:rPr lang="en-CA" dirty="0"/>
              <a:t>Steel window frames secured to building structure</a:t>
            </a:r>
          </a:p>
        </p:txBody>
      </p:sp>
    </p:spTree>
    <p:extLst>
      <p:ext uri="{BB962C8B-B14F-4D97-AF65-F5344CB8AC3E}">
        <p14:creationId xmlns:p14="http://schemas.microsoft.com/office/powerpoint/2010/main" val="230354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Crimes</a:t>
            </a:r>
          </a:p>
        </p:txBody>
      </p:sp>
      <p:sp>
        <p:nvSpPr>
          <p:cNvPr id="3" name="Content Placeholder 2"/>
          <p:cNvSpPr>
            <a:spLocks noGrp="1"/>
          </p:cNvSpPr>
          <p:nvPr>
            <p:ph sz="quarter" idx="10"/>
          </p:nvPr>
        </p:nvSpPr>
        <p:spPr/>
        <p:txBody>
          <a:bodyPr/>
          <a:lstStyle/>
          <a:p>
            <a:pPr fontAlgn="ctr"/>
            <a:r>
              <a:rPr lang="en-US" dirty="0"/>
              <a:t>Loss of IP and sensitive data</a:t>
            </a:r>
          </a:p>
          <a:p>
            <a:pPr fontAlgn="ctr"/>
            <a:r>
              <a:rPr lang="en-US" dirty="0"/>
              <a:t>Opportunity costs</a:t>
            </a:r>
          </a:p>
          <a:p>
            <a:pPr fontAlgn="ctr"/>
            <a:r>
              <a:rPr lang="en-US" dirty="0"/>
              <a:t>Branding and reputation damage </a:t>
            </a:r>
          </a:p>
          <a:p>
            <a:pPr fontAlgn="ctr"/>
            <a:r>
              <a:rPr lang="en-US" dirty="0"/>
              <a:t>Penalties and compensatory payments to interrupted customers </a:t>
            </a:r>
          </a:p>
          <a:p>
            <a:pPr fontAlgn="ctr"/>
            <a:r>
              <a:rPr lang="en-US" dirty="0"/>
              <a:t>Counter-measures and insurance costs</a:t>
            </a:r>
          </a:p>
          <a:p>
            <a:pPr fontAlgn="ctr"/>
            <a:r>
              <a:rPr lang="en-US" dirty="0"/>
              <a:t>Mitigation and recovery costs after cyber attacks </a:t>
            </a:r>
          </a:p>
        </p:txBody>
      </p:sp>
    </p:spTree>
    <p:extLst>
      <p:ext uri="{BB962C8B-B14F-4D97-AF65-F5344CB8AC3E}">
        <p14:creationId xmlns:p14="http://schemas.microsoft.com/office/powerpoint/2010/main" val="58346840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Glass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Tempered glass: similar to car windshield that shatters into small pieces without sharp edges</a:t>
            </a:r>
          </a:p>
          <a:p>
            <a:pPr lvl="1" fontAlgn="ctr">
              <a:buFont typeface="Arial" panose="020B0604020202020204" pitchFamily="34" charset="0"/>
              <a:buChar char="•"/>
            </a:pPr>
            <a:r>
              <a:rPr lang="en-CA" dirty="0"/>
              <a:t>Wired glass: the wire mesh inside the glass will provide extra resistance from object impact</a:t>
            </a:r>
          </a:p>
          <a:p>
            <a:pPr lvl="1" fontAlgn="ctr">
              <a:buFont typeface="Arial" panose="020B0604020202020204" pitchFamily="34" charset="0"/>
              <a:buChar char="•"/>
            </a:pPr>
            <a:r>
              <a:rPr lang="en-CA" dirty="0"/>
              <a:t>Laminated glass: to prevent window breakage and entry, and to protect personnel from flying glass shards</a:t>
            </a:r>
          </a:p>
          <a:p>
            <a:pPr lvl="1" fontAlgn="ctr">
              <a:buFont typeface="Arial" panose="020B0604020202020204" pitchFamily="34" charset="0"/>
              <a:buChar char="•"/>
            </a:pPr>
            <a:r>
              <a:rPr lang="en-CA" dirty="0"/>
              <a:t>Bullet resistant glass: to protect personnel from firearms, up to 9 mm calibre rounds. The glass is usually 1 1/4 inch thick, and is used in armoured cars, banks and high-risk areas.</a:t>
            </a:r>
          </a:p>
          <a:p>
            <a:pPr lvl="1" fontAlgn="ctr"/>
            <a:endParaRPr lang="en-CA" dirty="0"/>
          </a:p>
        </p:txBody>
      </p:sp>
    </p:spTree>
    <p:extLst>
      <p:ext uri="{BB962C8B-B14F-4D97-AF65-F5344CB8AC3E}">
        <p14:creationId xmlns:p14="http://schemas.microsoft.com/office/powerpoint/2010/main" val="125611491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Glass Sensors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sz="2800" dirty="0"/>
              <a:t>Used as intrusion detection design</a:t>
            </a:r>
          </a:p>
          <a:p>
            <a:pPr lvl="1" fontAlgn="ctr">
              <a:buFont typeface="Arial" panose="020B0604020202020204" pitchFamily="34" charset="0"/>
              <a:buChar char="•"/>
            </a:pPr>
            <a:r>
              <a:rPr lang="en-CA" sz="2800" dirty="0"/>
              <a:t>Acoustic sensors to detect glass breaking sound</a:t>
            </a:r>
          </a:p>
          <a:p>
            <a:pPr lvl="1" fontAlgn="ctr">
              <a:buFont typeface="Arial" panose="020B0604020202020204" pitchFamily="34" charset="0"/>
              <a:buChar char="•"/>
            </a:pPr>
            <a:r>
              <a:rPr lang="en-CA" sz="2800" dirty="0"/>
              <a:t>Shock sensors to detect shockwave from glass breaking</a:t>
            </a:r>
          </a:p>
          <a:p>
            <a:pPr lvl="1" fontAlgn="ctr">
              <a:buFont typeface="Arial" panose="020B0604020202020204" pitchFamily="34" charset="0"/>
              <a:buChar char="•"/>
            </a:pPr>
            <a:r>
              <a:rPr lang="en-CA" sz="2800" dirty="0"/>
              <a:t>Dual-technology glass sensor combines acoustic and shock sensors, and is most effective</a:t>
            </a:r>
          </a:p>
          <a:p>
            <a:pPr lvl="1" fontAlgn="ctr">
              <a:buFont typeface="Arial" panose="020B0604020202020204" pitchFamily="34" charset="0"/>
              <a:buChar char="•"/>
            </a:pPr>
            <a:endParaRPr lang="en-CA" sz="2800" dirty="0"/>
          </a:p>
        </p:txBody>
      </p:sp>
    </p:spTree>
    <p:extLst>
      <p:ext uri="{BB962C8B-B14F-4D97-AF65-F5344CB8AC3E}">
        <p14:creationId xmlns:p14="http://schemas.microsoft.com/office/powerpoint/2010/main" val="299930906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Lighting Design</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Lighting is often considered as a complimentary security measure. It acts as a deterrent in physical security</a:t>
            </a:r>
          </a:p>
          <a:p>
            <a:pPr lvl="1" fontAlgn="ctr">
              <a:buFont typeface="Arial" panose="020B0604020202020204" pitchFamily="34" charset="0"/>
              <a:buChar char="•"/>
            </a:pPr>
            <a:r>
              <a:rPr lang="en-CA" dirty="0"/>
              <a:t>When creating lighting design, avoid poorly placed lights that create blind-spots for potential observers and miss critical areas. Ensure potential problem areas are well lit: pathways, stairs, entrances/exits, parking areas, ATMs, phone kiosks, mailboxes, bus stops, children’s play areas, recreation areas, pools, laundry rooms, storage areas, dumpster and recycling areas, etc.</a:t>
            </a:r>
            <a:endParaRPr lang="en-CA" sz="2800" dirty="0"/>
          </a:p>
          <a:p>
            <a:pPr marL="457200" lvl="1" indent="0" algn="r" fontAlgn="ctr">
              <a:buNone/>
            </a:pPr>
            <a:r>
              <a:rPr lang="en-CA" sz="1000" dirty="0"/>
              <a:t>Source: https://en.wikipedia.org/wiki/Crime_prevention_through_environmental_design </a:t>
            </a:r>
          </a:p>
        </p:txBody>
      </p:sp>
    </p:spTree>
    <p:extLst>
      <p:ext uri="{BB962C8B-B14F-4D97-AF65-F5344CB8AC3E}">
        <p14:creationId xmlns:p14="http://schemas.microsoft.com/office/powerpoint/2010/main" val="312969392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Natural Threats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Natural threats include hurricanes, tornadoes, earthquakes, fires, landslides and floods</a:t>
            </a:r>
          </a:p>
          <a:p>
            <a:pPr lvl="1" fontAlgn="ctr">
              <a:buFont typeface="Arial" panose="020B0604020202020204" pitchFamily="34" charset="0"/>
              <a:buChar char="•"/>
            </a:pPr>
            <a:r>
              <a:rPr lang="en-CA" dirty="0"/>
              <a:t>When planning for a facility, consideration must be given to the possibility of natural threats</a:t>
            </a:r>
          </a:p>
          <a:p>
            <a:pPr lvl="1" fontAlgn="ctr">
              <a:buFont typeface="Arial" panose="020B0604020202020204" pitchFamily="34" charset="0"/>
              <a:buChar char="•"/>
            </a:pPr>
            <a:r>
              <a:rPr lang="en-CA" dirty="0"/>
              <a:t>Assess the vulnerability to natural threats and design appropriate protection against the threats</a:t>
            </a:r>
          </a:p>
        </p:txBody>
      </p:sp>
    </p:spTree>
    <p:extLst>
      <p:ext uri="{BB962C8B-B14F-4D97-AF65-F5344CB8AC3E}">
        <p14:creationId xmlns:p14="http://schemas.microsoft.com/office/powerpoint/2010/main" val="202428772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Man-Made Threats</a:t>
            </a:r>
          </a:p>
        </p:txBody>
      </p:sp>
      <p:sp>
        <p:nvSpPr>
          <p:cNvPr id="3" name="Content Placeholder 2"/>
          <p:cNvSpPr>
            <a:spLocks noGrp="1"/>
          </p:cNvSpPr>
          <p:nvPr>
            <p:ph sz="quarter" idx="10"/>
          </p:nvPr>
        </p:nvSpPr>
        <p:spPr/>
        <p:txBody>
          <a:bodyPr anchor="t">
            <a:normAutofit fontScale="92500"/>
          </a:bodyPr>
          <a:lstStyle/>
          <a:p>
            <a:pPr lvl="1" fontAlgn="ctr">
              <a:buFont typeface="Arial" panose="020B0604020202020204" pitchFamily="34" charset="0"/>
              <a:buChar char="•"/>
            </a:pPr>
            <a:r>
              <a:rPr lang="en-CA" dirty="0"/>
              <a:t>All incoming utility lines should be at least 50 feet away from high risk areas</a:t>
            </a:r>
          </a:p>
          <a:p>
            <a:pPr lvl="1" fontAlgn="ctr">
              <a:buFont typeface="Arial" panose="020B0604020202020204" pitchFamily="34" charset="0"/>
              <a:buChar char="•"/>
            </a:pPr>
            <a:r>
              <a:rPr lang="en-CA" dirty="0"/>
              <a:t>Water mains should be looped and sectionalized</a:t>
            </a:r>
          </a:p>
          <a:p>
            <a:pPr lvl="1" fontAlgn="ctr">
              <a:buFont typeface="Arial" panose="020B0604020202020204" pitchFamily="34" charset="0"/>
              <a:buChar char="•"/>
            </a:pPr>
            <a:r>
              <a:rPr lang="en-CA" dirty="0"/>
              <a:t>Fire triangles - heat, oxygen and fuel are the three basic elements for fire to burn. The removal of any one of the elements effectively stops the fire. Depending on the assets under protection, consider using appropriate fire extinguishers labeled for the correct class of fire:</a:t>
            </a:r>
          </a:p>
          <a:p>
            <a:pPr lvl="2" fontAlgn="ctr">
              <a:buSzPct val="80000"/>
              <a:buFont typeface="Courier New" panose="02070309020205020404" pitchFamily="49" charset="0"/>
              <a:buChar char="o"/>
            </a:pPr>
            <a:r>
              <a:rPr lang="en-CA" dirty="0"/>
              <a:t>Class A – normal combustible materials like wood and paper</a:t>
            </a:r>
          </a:p>
          <a:p>
            <a:pPr lvl="2" fontAlgn="ctr">
              <a:buSzPct val="80000"/>
              <a:buFont typeface="Courier New" panose="02070309020205020404" pitchFamily="49" charset="0"/>
              <a:buChar char="o"/>
            </a:pPr>
            <a:r>
              <a:rPr lang="en-CA" dirty="0"/>
              <a:t>Class B – flammable liquid fire like gasoline, grease and oil</a:t>
            </a:r>
          </a:p>
          <a:p>
            <a:pPr lvl="2" fontAlgn="ctr">
              <a:buSzPct val="80000"/>
              <a:buFont typeface="Courier New" panose="02070309020205020404" pitchFamily="49" charset="0"/>
              <a:buChar char="o"/>
            </a:pPr>
            <a:r>
              <a:rPr lang="en-CA" dirty="0"/>
              <a:t>Class C – flammable gases like natural gas</a:t>
            </a:r>
          </a:p>
          <a:p>
            <a:pPr lvl="2" fontAlgn="ctr">
              <a:buSzPct val="80000"/>
              <a:buFont typeface="Courier New" panose="02070309020205020404" pitchFamily="49" charset="0"/>
              <a:buChar char="o"/>
            </a:pPr>
            <a:r>
              <a:rPr lang="en-CA" dirty="0"/>
              <a:t>Class D – combustible metal like magnesium and titanium</a:t>
            </a:r>
          </a:p>
          <a:p>
            <a:pPr lvl="2" fontAlgn="ctr">
              <a:buSzPct val="80000"/>
              <a:buFont typeface="Courier New" panose="02070309020205020404" pitchFamily="49" charset="0"/>
              <a:buChar char="o"/>
            </a:pPr>
            <a:r>
              <a:rPr lang="en-CA" dirty="0"/>
              <a:t>Class E – electrical equipment due to non-conductive properties</a:t>
            </a:r>
          </a:p>
        </p:txBody>
      </p:sp>
    </p:spTree>
    <p:extLst>
      <p:ext uri="{BB962C8B-B14F-4D97-AF65-F5344CB8AC3E}">
        <p14:creationId xmlns:p14="http://schemas.microsoft.com/office/powerpoint/2010/main" val="335090970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Electrical Concerns</a:t>
            </a:r>
          </a:p>
        </p:txBody>
      </p:sp>
      <p:sp>
        <p:nvSpPr>
          <p:cNvPr id="3" name="Content Placeholder 2"/>
          <p:cNvSpPr>
            <a:spLocks noGrp="1"/>
          </p:cNvSpPr>
          <p:nvPr>
            <p:ph sz="quarter" idx="10"/>
          </p:nvPr>
        </p:nvSpPr>
        <p:spPr/>
        <p:txBody>
          <a:bodyPr anchor="t">
            <a:normAutofit lnSpcReduction="10000"/>
          </a:bodyPr>
          <a:lstStyle/>
          <a:p>
            <a:pPr marL="0" indent="0" fontAlgn="ctr">
              <a:buNone/>
            </a:pPr>
            <a:r>
              <a:rPr lang="en-CA" dirty="0"/>
              <a:t>Electrical concerns involve the availability of power to the facility for operation and life support</a:t>
            </a:r>
          </a:p>
          <a:p>
            <a:pPr lvl="1" fontAlgn="ctr">
              <a:buFont typeface="Arial" panose="020B0604020202020204" pitchFamily="34" charset="0"/>
              <a:buChar char="•"/>
            </a:pPr>
            <a:r>
              <a:rPr lang="en-CA" dirty="0"/>
              <a:t>Electrical distribution should be separate for each location, and electrical panels should be installed as far away from each other as possible </a:t>
            </a:r>
          </a:p>
          <a:p>
            <a:pPr lvl="1" fontAlgn="ctr">
              <a:buFont typeface="Arial" panose="020B0604020202020204" pitchFamily="34" charset="0"/>
              <a:buChar char="•"/>
            </a:pPr>
            <a:r>
              <a:rPr lang="en-CA" dirty="0"/>
              <a:t>An uninterruptible power supply (UPS) is a battery backup system to provide short-term, continuous electrical power to essential equipment, for both critical operation and life support purposes. A typical UPS can provide backup power from minutes to hours, and is only meant to bridge over a glitch from the power grid.</a:t>
            </a:r>
          </a:p>
        </p:txBody>
      </p:sp>
    </p:spTree>
    <p:extLst>
      <p:ext uri="{BB962C8B-B14F-4D97-AF65-F5344CB8AC3E}">
        <p14:creationId xmlns:p14="http://schemas.microsoft.com/office/powerpoint/2010/main" val="275330526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Electrical Concerns</a:t>
            </a:r>
          </a:p>
        </p:txBody>
      </p:sp>
      <p:sp>
        <p:nvSpPr>
          <p:cNvPr id="3" name="Content Placeholder 2"/>
          <p:cNvSpPr>
            <a:spLocks noGrp="1"/>
          </p:cNvSpPr>
          <p:nvPr>
            <p:ph sz="quarter" idx="10"/>
          </p:nvPr>
        </p:nvSpPr>
        <p:spPr/>
        <p:txBody>
          <a:bodyPr anchor="t">
            <a:normAutofit lnSpcReduction="10000"/>
          </a:bodyPr>
          <a:lstStyle/>
          <a:p>
            <a:pPr lvl="1" fontAlgn="ctr">
              <a:buFont typeface="Arial" panose="020B0604020202020204" pitchFamily="34" charset="0"/>
              <a:buChar char="•"/>
            </a:pPr>
            <a:r>
              <a:rPr lang="en-CA" dirty="0"/>
              <a:t>A power generator is the next step up from a UPS to provide mid-term electrical power to equipment, in the event of an extended power outage from the power grid. Most power generators run on diesel fuel and can last as long as fuel is supplied. </a:t>
            </a:r>
          </a:p>
          <a:p>
            <a:pPr lvl="1" fontAlgn="ctr">
              <a:buFont typeface="Arial" panose="020B0604020202020204" pitchFamily="34" charset="0"/>
              <a:buChar char="•"/>
            </a:pPr>
            <a:r>
              <a:rPr lang="en-CA" dirty="0"/>
              <a:t>Fuel storage is an important design consideration. </a:t>
            </a:r>
          </a:p>
          <a:p>
            <a:pPr lvl="2" fontAlgn="ctr">
              <a:buSzPct val="80000"/>
              <a:buFont typeface="Courier New" panose="02070309020205020404" pitchFamily="49" charset="0"/>
              <a:buChar char="o"/>
            </a:pPr>
            <a:r>
              <a:rPr lang="en-CA" dirty="0"/>
              <a:t>Assess the power grid supply stability at the site and design the appropriate fuel storage amount. </a:t>
            </a:r>
          </a:p>
          <a:p>
            <a:pPr lvl="2" fontAlgn="ctr">
              <a:buSzPct val="80000"/>
              <a:buFont typeface="Courier New" panose="02070309020205020404" pitchFamily="49" charset="0"/>
              <a:buChar char="o"/>
            </a:pPr>
            <a:r>
              <a:rPr lang="en-CA" dirty="0"/>
              <a:t>Location of fuel storage is also crucial as it poses fire and explosion hazards to the facility, especially in areas prone to natural disasters. </a:t>
            </a:r>
          </a:p>
          <a:p>
            <a:pPr lvl="2" fontAlgn="ctr">
              <a:buSzPct val="80000"/>
              <a:buFont typeface="Courier New" panose="02070309020205020404" pitchFamily="49" charset="0"/>
              <a:buChar char="o"/>
            </a:pPr>
            <a:r>
              <a:rPr lang="en-CA" dirty="0"/>
              <a:t>Protection barriers and access locks should be designed to protect fuel storage. Fuel storage should be installed downslope from the facility and at least 100 feet away.</a:t>
            </a:r>
          </a:p>
        </p:txBody>
      </p:sp>
    </p:spTree>
    <p:extLst>
      <p:ext uri="{BB962C8B-B14F-4D97-AF65-F5344CB8AC3E}">
        <p14:creationId xmlns:p14="http://schemas.microsoft.com/office/powerpoint/2010/main" val="219309371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Communications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Standby analog Plain Old Telephone System (POTS) line: with the advance of communications, PRI, SIP trunks are becoming the standard voice communication medium. However, they require a working voice gateway to connect voice calls. </a:t>
            </a:r>
          </a:p>
          <a:p>
            <a:pPr lvl="1" fontAlgn="ctr">
              <a:buFont typeface="Arial" panose="020B0604020202020204" pitchFamily="34" charset="0"/>
              <a:buChar char="•"/>
            </a:pPr>
            <a:r>
              <a:rPr lang="en-CA" dirty="0"/>
              <a:t>In the event of power outage or equipment failure, the site will lose the capability to make phone calls, including to emergency services. It is good practice to consider installing the analog POTS line to a site for emergency use because it runs on a simple analog phone and does not require site power or special equipment.</a:t>
            </a:r>
          </a:p>
        </p:txBody>
      </p:sp>
    </p:spTree>
    <p:extLst>
      <p:ext uri="{BB962C8B-B14F-4D97-AF65-F5344CB8AC3E}">
        <p14:creationId xmlns:p14="http://schemas.microsoft.com/office/powerpoint/2010/main" val="19426799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Communications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Cellphone as backup - in locations where POTS lines are not available, a cellphone can be used as a backup emergency line. Care must be taken to ensure the security and maintenance of the cellphone, as well as keeping the battery charged</a:t>
            </a:r>
          </a:p>
          <a:p>
            <a:pPr lvl="1" fontAlgn="ctr">
              <a:buFont typeface="Arial" panose="020B0604020202020204" pitchFamily="34" charset="0"/>
              <a:buChar char="•"/>
            </a:pPr>
            <a:r>
              <a:rPr lang="en-CA" dirty="0"/>
              <a:t>Satellite phone for highly critical emergency use - in remote locations where POTS line and cellphone coverage are not available, and emergency contact must be given to ensure health and safety of personnel, a satellite phone should be considered. Off-shore oil rigs, remote jungles and natural disaster areas are candidates for a satellite backup phone.</a:t>
            </a:r>
          </a:p>
        </p:txBody>
      </p:sp>
    </p:spTree>
    <p:extLst>
      <p:ext uri="{BB962C8B-B14F-4D97-AF65-F5344CB8AC3E}">
        <p14:creationId xmlns:p14="http://schemas.microsoft.com/office/powerpoint/2010/main" val="53694447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Utilities</a:t>
            </a:r>
          </a:p>
        </p:txBody>
      </p:sp>
      <p:sp>
        <p:nvSpPr>
          <p:cNvPr id="3" name="Content Placeholder 2"/>
          <p:cNvSpPr>
            <a:spLocks noGrp="1"/>
          </p:cNvSpPr>
          <p:nvPr>
            <p:ph sz="quarter" idx="10"/>
          </p:nvPr>
        </p:nvSpPr>
        <p:spPr/>
        <p:txBody>
          <a:bodyPr anchor="t">
            <a:normAutofit lnSpcReduction="10000"/>
          </a:bodyPr>
          <a:lstStyle/>
          <a:p>
            <a:pPr lvl="1" fontAlgn="ctr">
              <a:buFont typeface="Arial" panose="020B0604020202020204" pitchFamily="34" charset="0"/>
              <a:buChar char="•"/>
            </a:pPr>
            <a:r>
              <a:rPr lang="en-CA" dirty="0"/>
              <a:t>Underground, concealed and protected utilities require access to avoid failure caused by unexpected events</a:t>
            </a:r>
          </a:p>
          <a:p>
            <a:pPr lvl="1" fontAlgn="ctr">
              <a:buFont typeface="Arial" panose="020B0604020202020204" pitchFamily="34" charset="0"/>
              <a:buChar char="•"/>
            </a:pPr>
            <a:r>
              <a:rPr lang="en-CA" dirty="0"/>
              <a:t>Protect the drinking water supply by securing access points</a:t>
            </a:r>
          </a:p>
          <a:p>
            <a:pPr lvl="1" fontAlgn="ctr">
              <a:buFont typeface="Arial" panose="020B0604020202020204" pitchFamily="34" charset="0"/>
              <a:buChar char="•"/>
            </a:pPr>
            <a:r>
              <a:rPr lang="en-CA" dirty="0"/>
              <a:t>Prevent unauthorized access to utility access by using fences and lock boxes. Use landscaping and plants to conceal above-ground systems.</a:t>
            </a:r>
          </a:p>
          <a:p>
            <a:pPr lvl="1" fontAlgn="ctr">
              <a:buFont typeface="Arial" panose="020B0604020202020204" pitchFamily="34" charset="0"/>
              <a:buChar char="•"/>
            </a:pPr>
            <a:r>
              <a:rPr lang="en-CA" dirty="0"/>
              <a:t>Minimize signage that identifies critical utility access</a:t>
            </a:r>
          </a:p>
          <a:p>
            <a:pPr lvl="1" fontAlgn="ctr">
              <a:buFont typeface="Arial" panose="020B0604020202020204" pitchFamily="34" charset="0"/>
              <a:buChar char="•"/>
            </a:pPr>
            <a:r>
              <a:rPr lang="en-CA" dirty="0"/>
              <a:t>Utility systems should be at least 50 feet away from the facility entrance, as well as parking lots and loading docks</a:t>
            </a:r>
          </a:p>
        </p:txBody>
      </p:sp>
    </p:spTree>
    <p:extLst>
      <p:ext uri="{BB962C8B-B14F-4D97-AF65-F5344CB8AC3E}">
        <p14:creationId xmlns:p14="http://schemas.microsoft.com/office/powerpoint/2010/main" val="115019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Information Security?</a:t>
            </a:r>
          </a:p>
        </p:txBody>
      </p:sp>
      <p:sp>
        <p:nvSpPr>
          <p:cNvPr id="3" name="Content Placeholder 2"/>
          <p:cNvSpPr>
            <a:spLocks noGrp="1"/>
          </p:cNvSpPr>
          <p:nvPr>
            <p:ph sz="quarter" idx="10"/>
          </p:nvPr>
        </p:nvSpPr>
        <p:spPr/>
        <p:txBody>
          <a:bodyPr/>
          <a:lstStyle/>
          <a:p>
            <a:pPr fontAlgn="ctr"/>
            <a:r>
              <a:rPr lang="en-US" b="1" dirty="0"/>
              <a:t>Information security</a:t>
            </a:r>
            <a:r>
              <a:rPr lang="en-US" dirty="0"/>
              <a:t>, sometimes shortened to </a:t>
            </a:r>
            <a:r>
              <a:rPr lang="en-US" b="1" dirty="0"/>
              <a:t>InfoSec</a:t>
            </a:r>
            <a:r>
              <a:rPr lang="en-US" dirty="0"/>
              <a:t>, is the practice of preventing unauthorized access, use, disclosure, disruption, modification, inspection, recording or destruction of information. It is a general term that can be used regardless of the form the data may take (e.g. electronic, physical).</a:t>
            </a:r>
          </a:p>
          <a:p>
            <a:pPr marL="0" indent="0" algn="r">
              <a:buNone/>
            </a:pPr>
            <a:r>
              <a:rPr lang="en-US" sz="1050" dirty="0">
                <a:solidFill>
                  <a:srgbClr val="000000"/>
                </a:solidFill>
              </a:rPr>
              <a:t>Source: </a:t>
            </a:r>
            <a:r>
              <a:rPr lang="en-US" sz="1050" dirty="0">
                <a:solidFill>
                  <a:srgbClr val="000000"/>
                </a:solidFill>
                <a:hlinkClick r:id="rId3"/>
              </a:rPr>
              <a:t>https://en.wikipedia.org/wiki/Information_security</a:t>
            </a:r>
            <a:endParaRPr lang="en-US" sz="1050" dirty="0">
              <a:solidFill>
                <a:srgbClr val="000000"/>
              </a:solidFill>
            </a:endParaRPr>
          </a:p>
          <a:p>
            <a:pPr marL="0" indent="0">
              <a:buNone/>
            </a:pPr>
            <a:endParaRPr lang="en-US" dirty="0"/>
          </a:p>
        </p:txBody>
      </p:sp>
    </p:spTree>
    <p:extLst>
      <p:ext uri="{BB962C8B-B14F-4D97-AF65-F5344CB8AC3E}">
        <p14:creationId xmlns:p14="http://schemas.microsoft.com/office/powerpoint/2010/main" val="131516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Crimes</a:t>
            </a:r>
          </a:p>
        </p:txBody>
      </p:sp>
      <p:sp>
        <p:nvSpPr>
          <p:cNvPr id="3" name="Content Placeholder 2"/>
          <p:cNvSpPr>
            <a:spLocks noGrp="1"/>
          </p:cNvSpPr>
          <p:nvPr>
            <p:ph sz="quarter" idx="10"/>
          </p:nvPr>
        </p:nvSpPr>
        <p:spPr/>
        <p:txBody>
          <a:bodyPr/>
          <a:lstStyle/>
          <a:p>
            <a:pPr fontAlgn="ctr"/>
            <a:r>
              <a:rPr lang="en-US" dirty="0"/>
              <a:t>Work with security architect for best possible defense design and implementation</a:t>
            </a:r>
          </a:p>
          <a:p>
            <a:pPr fontAlgn="ctr"/>
            <a:r>
              <a:rPr lang="en-US" dirty="0"/>
              <a:t>Communicate risk and mitigation strategy to senior management</a:t>
            </a:r>
          </a:p>
          <a:p>
            <a:pPr fontAlgn="ctr"/>
            <a:r>
              <a:rPr lang="en-US" dirty="0"/>
              <a:t>Senior management must agree on an accepted level of risk and a mitigation strategy for security officer to enact upon</a:t>
            </a:r>
          </a:p>
          <a:p>
            <a:endParaRPr lang="en-US" dirty="0"/>
          </a:p>
        </p:txBody>
      </p:sp>
    </p:spTree>
    <p:extLst>
      <p:ext uri="{BB962C8B-B14F-4D97-AF65-F5344CB8AC3E}">
        <p14:creationId xmlns:p14="http://schemas.microsoft.com/office/powerpoint/2010/main" val="204317700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Communication Rooms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Communication rooms contain demarcation points for all communication into the facility (i.e., POTS, PRI, SIP trunk, Internet, MPLS). </a:t>
            </a:r>
          </a:p>
          <a:p>
            <a:pPr lvl="1" fontAlgn="ctr">
              <a:buFont typeface="Arial" panose="020B0604020202020204" pitchFamily="34" charset="0"/>
              <a:buChar char="•"/>
            </a:pPr>
            <a:r>
              <a:rPr lang="en-CA" dirty="0"/>
              <a:t>Due to the physical access to major communication links, the communication room requires a high-level of security and access control to prevent unauthorized wire tapping or eavesdropping on information communication.</a:t>
            </a:r>
          </a:p>
        </p:txBody>
      </p:sp>
    </p:spTree>
    <p:extLst>
      <p:ext uri="{BB962C8B-B14F-4D97-AF65-F5344CB8AC3E}">
        <p14:creationId xmlns:p14="http://schemas.microsoft.com/office/powerpoint/2010/main" val="37970098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Server Rooms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The server room contains company servers with sensitive databases and information. Similar to the communication room, physical access to server rooms is a security concern. The server room also requires a high-level of security and access control.</a:t>
            </a:r>
          </a:p>
        </p:txBody>
      </p:sp>
    </p:spTree>
    <p:extLst>
      <p:ext uri="{BB962C8B-B14F-4D97-AF65-F5344CB8AC3E}">
        <p14:creationId xmlns:p14="http://schemas.microsoft.com/office/powerpoint/2010/main" val="88584855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Cable Plant Management</a:t>
            </a:r>
          </a:p>
        </p:txBody>
      </p:sp>
      <p:sp>
        <p:nvSpPr>
          <p:cNvPr id="3" name="Content Placeholder 2"/>
          <p:cNvSpPr>
            <a:spLocks noGrp="1"/>
          </p:cNvSpPr>
          <p:nvPr>
            <p:ph sz="quarter" idx="10"/>
          </p:nvPr>
        </p:nvSpPr>
        <p:spPr/>
        <p:txBody>
          <a:bodyPr anchor="t">
            <a:normAutofit fontScale="92500" lnSpcReduction="10000"/>
          </a:bodyPr>
          <a:lstStyle/>
          <a:p>
            <a:pPr marL="0" lvl="1" indent="0" fontAlgn="ctr">
              <a:buNone/>
            </a:pPr>
            <a:r>
              <a:rPr lang="en-CA" dirty="0"/>
              <a:t>Cable plant management is the management of physical/ network cables within a facility.</a:t>
            </a:r>
          </a:p>
          <a:p>
            <a:pPr lvl="1" fontAlgn="ctr">
              <a:buFont typeface="Arial"/>
              <a:buChar char="•"/>
            </a:pPr>
            <a:r>
              <a:rPr lang="en-CA" dirty="0"/>
              <a:t>Key components:</a:t>
            </a:r>
          </a:p>
          <a:p>
            <a:pPr lvl="2" fontAlgn="ctr">
              <a:buFont typeface="Courier New"/>
              <a:buChar char="o"/>
            </a:pPr>
            <a:r>
              <a:rPr lang="en-CA" dirty="0"/>
              <a:t>Entrance facility: the entry point of network cables into a building</a:t>
            </a:r>
          </a:p>
          <a:p>
            <a:pPr lvl="2" fontAlgn="ctr">
              <a:buFont typeface="Courier New"/>
              <a:buChar char="o"/>
            </a:pPr>
            <a:r>
              <a:rPr lang="en-CA" dirty="0"/>
              <a:t>Equipment room: like the communication room, can be combined with entrance facility</a:t>
            </a:r>
          </a:p>
          <a:p>
            <a:pPr lvl="2" fontAlgn="ctr">
              <a:buFont typeface="Courier New"/>
              <a:buChar char="o"/>
            </a:pPr>
            <a:r>
              <a:rPr lang="en-CA" dirty="0"/>
              <a:t>Telecomm closets: serves a floor or area within close proximity, contains cross connects and patch panels</a:t>
            </a:r>
          </a:p>
          <a:p>
            <a:pPr lvl="2" fontAlgn="ctr">
              <a:buFont typeface="Courier New"/>
              <a:buChar char="o"/>
            </a:pPr>
            <a:r>
              <a:rPr lang="en-CA" dirty="0"/>
              <a:t>Backbone/vertical distribution: physical network distribution to provide connection between communication room, telecomm closets and between floors in a building</a:t>
            </a:r>
          </a:p>
          <a:p>
            <a:pPr lvl="2" fontAlgn="ctr">
              <a:buFont typeface="Courier New"/>
              <a:buChar char="o"/>
            </a:pPr>
            <a:r>
              <a:rPr lang="en-CA" dirty="0"/>
              <a:t>Horizontal distribution: physical network distribution to provide connection between telecomm closet and the local area it serves. It is usually comprised of cross connect, patch panels, cable trays, conduits and network cables.</a:t>
            </a:r>
          </a:p>
        </p:txBody>
      </p:sp>
    </p:spTree>
    <p:extLst>
      <p:ext uri="{BB962C8B-B14F-4D97-AF65-F5344CB8AC3E}">
        <p14:creationId xmlns:p14="http://schemas.microsoft.com/office/powerpoint/2010/main" val="174363808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Lightning Protection</a:t>
            </a:r>
          </a:p>
        </p:txBody>
      </p:sp>
      <p:sp>
        <p:nvSpPr>
          <p:cNvPr id="3" name="Content Placeholder 2"/>
          <p:cNvSpPr>
            <a:spLocks noGrp="1"/>
          </p:cNvSpPr>
          <p:nvPr>
            <p:ph sz="quarter" idx="10"/>
          </p:nvPr>
        </p:nvSpPr>
        <p:spPr/>
        <p:txBody>
          <a:bodyPr anchor="t">
            <a:normAutofit/>
          </a:bodyPr>
          <a:lstStyle/>
          <a:p>
            <a:pPr marL="569913" lvl="1" indent="-227013" fontAlgn="ctr">
              <a:buFont typeface="Arial" panose="020B0604020202020204" pitchFamily="34" charset="0"/>
              <a:buChar char="•"/>
            </a:pPr>
            <a:r>
              <a:rPr lang="en-CA" dirty="0"/>
              <a:t>Ground potential rise: GPR is the result of lightning striking the grounding system. The potential rise in grounding will cause a current to surge through any wire-line connected equipment in search of a remote ground. </a:t>
            </a:r>
          </a:p>
          <a:p>
            <a:pPr marL="569913" lvl="1" indent="-227013" fontAlgn="ctr">
              <a:buFont typeface="Arial" panose="020B0604020202020204" pitchFamily="34" charset="0"/>
              <a:buChar char="•"/>
            </a:pPr>
            <a:r>
              <a:rPr lang="en-CA" dirty="0"/>
              <a:t>Latent damage: electrical damage to equipment may shorten the MTBF of the equipment and cause latent damage</a:t>
            </a:r>
          </a:p>
          <a:p>
            <a:pPr marL="569913" lvl="1" indent="-227013" fontAlgn="ctr">
              <a:buFont typeface="Arial" panose="020B0604020202020204" pitchFamily="34" charset="0"/>
              <a:buChar char="•"/>
            </a:pPr>
            <a:r>
              <a:rPr lang="en-CA" dirty="0"/>
              <a:t>High voltage interface: HVI isolates equipment during a GPR event and stops the current from flowing through the wire-line communication equipment to the remote ground</a:t>
            </a:r>
          </a:p>
        </p:txBody>
      </p:sp>
    </p:spTree>
    <p:extLst>
      <p:ext uri="{BB962C8B-B14F-4D97-AF65-F5344CB8AC3E}">
        <p14:creationId xmlns:p14="http://schemas.microsoft.com/office/powerpoint/2010/main" val="366231353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Access Control</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A two person rule is used to ensure that no person can enter an area alone. This is particularly useful for data centre protection, where an insider can pose a security threat to critical assets. It also serves as a health and safety measure to ensure the safety of individuals in an emergency situation.</a:t>
            </a:r>
          </a:p>
        </p:txBody>
      </p:sp>
    </p:spTree>
    <p:extLst>
      <p:ext uri="{BB962C8B-B14F-4D97-AF65-F5344CB8AC3E}">
        <p14:creationId xmlns:p14="http://schemas.microsoft.com/office/powerpoint/2010/main" val="38737803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Server Cage</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Companies will often rent shared space in a colocation data centre. The server cage is an area fenced off specifically to house the server racks for a particular tenant.</a:t>
            </a:r>
          </a:p>
          <a:p>
            <a:pPr lvl="1" fontAlgn="ctr">
              <a:buFont typeface="Arial" panose="020B0604020202020204" pitchFamily="34" charset="0"/>
              <a:buChar char="•"/>
            </a:pPr>
            <a:r>
              <a:rPr lang="en-CA" dirty="0"/>
              <a:t>Access to the server cage requires a proximity card and biometric access, and should be monitored by security personnel.</a:t>
            </a:r>
          </a:p>
        </p:txBody>
      </p:sp>
    </p:spTree>
    <p:extLst>
      <p:ext uri="{BB962C8B-B14F-4D97-AF65-F5344CB8AC3E}">
        <p14:creationId xmlns:p14="http://schemas.microsoft.com/office/powerpoint/2010/main" val="365191401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Rack Security</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Small companies may not be able to use a full server rack, and may opt to rent shared rack space. Typically arranged in half rack (top, bottom), these racks are accessible by anyone with access to the data centre space.</a:t>
            </a:r>
          </a:p>
          <a:p>
            <a:pPr lvl="1" fontAlgn="ctr">
              <a:buFont typeface="Arial" panose="020B0604020202020204" pitchFamily="34" charset="0"/>
              <a:buChar char="•"/>
            </a:pPr>
            <a:r>
              <a:rPr lang="en-CA" dirty="0"/>
              <a:t>Racks should have keyed locks or managed electronic locks to control access</a:t>
            </a:r>
          </a:p>
          <a:p>
            <a:pPr lvl="1" fontAlgn="ctr">
              <a:buFont typeface="Arial" panose="020B0604020202020204" pitchFamily="34" charset="0"/>
              <a:buChar char="•"/>
            </a:pPr>
            <a:r>
              <a:rPr lang="en-CA" dirty="0"/>
              <a:t>Additional security measures includes CCTV monitoring of shared rack space</a:t>
            </a:r>
          </a:p>
        </p:txBody>
      </p:sp>
    </p:spTree>
    <p:extLst>
      <p:ext uri="{BB962C8B-B14F-4D97-AF65-F5344CB8AC3E}">
        <p14:creationId xmlns:p14="http://schemas.microsoft.com/office/powerpoint/2010/main" val="132492844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47608"/>
            <a:ext cx="6697348" cy="627860"/>
          </a:xfrm>
        </p:spPr>
        <p:txBody>
          <a:bodyPr/>
          <a:lstStyle/>
          <a:p>
            <a:pPr fontAlgn="ctr"/>
            <a:r>
              <a:rPr lang="en-CA" sz="2400" dirty="0"/>
              <a:t>HVAC: Heating, Ventilation and Air Conditioning</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Latent cooling primarily removes moisture with an air conditioning system. It generally serves to provide comfort to people within the building.</a:t>
            </a:r>
          </a:p>
          <a:p>
            <a:pPr lvl="1" fontAlgn="ctr">
              <a:buFont typeface="Arial" panose="020B0604020202020204" pitchFamily="34" charset="0"/>
              <a:buChar char="•"/>
            </a:pPr>
            <a:r>
              <a:rPr lang="en-CA" dirty="0"/>
              <a:t>Sensible cooling removes heat with an air conditioning system. It is generally used in a data centre where moisture removal is not necessary and people are rarely present in the environment.</a:t>
            </a:r>
          </a:p>
        </p:txBody>
      </p:sp>
    </p:spTree>
    <p:extLst>
      <p:ext uri="{BB962C8B-B14F-4D97-AF65-F5344CB8AC3E}">
        <p14:creationId xmlns:p14="http://schemas.microsoft.com/office/powerpoint/2010/main" val="182027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Air Contamination</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Air intake should be placed at highest possible level to avoid air contamination, whether it is a natural event or malicious act</a:t>
            </a:r>
          </a:p>
          <a:p>
            <a:pPr lvl="1" fontAlgn="ctr">
              <a:buFont typeface="Arial" panose="020B0604020202020204" pitchFamily="34" charset="0"/>
              <a:buChar char="•"/>
            </a:pPr>
            <a:r>
              <a:rPr lang="en-CA" dirty="0"/>
              <a:t>UV light filters can reduce biological agents in the circulated air within the building. Air-borne bacteria and germs can be broken down at the molecular level with UV light to provide significantly better air quality for the occupants of the building.</a:t>
            </a:r>
          </a:p>
        </p:txBody>
      </p:sp>
    </p:spTree>
    <p:extLst>
      <p:ext uri="{BB962C8B-B14F-4D97-AF65-F5344CB8AC3E}">
        <p14:creationId xmlns:p14="http://schemas.microsoft.com/office/powerpoint/2010/main" val="29743524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Moisture and Water Issues</a:t>
            </a:r>
          </a:p>
        </p:txBody>
      </p:sp>
      <p:sp>
        <p:nvSpPr>
          <p:cNvPr id="3" name="Content Placeholder 2"/>
          <p:cNvSpPr>
            <a:spLocks noGrp="1"/>
          </p:cNvSpPr>
          <p:nvPr>
            <p:ph sz="quarter" idx="10"/>
          </p:nvPr>
        </p:nvSpPr>
        <p:spPr/>
        <p:txBody>
          <a:bodyPr anchor="t">
            <a:normAutofit/>
          </a:bodyPr>
          <a:lstStyle/>
          <a:p>
            <a:pPr fontAlgn="ctr"/>
            <a:r>
              <a:rPr lang="en-CA" dirty="0"/>
              <a:t>Water condensation can cause water damage to electrical equipment</a:t>
            </a:r>
          </a:p>
          <a:p>
            <a:pPr fontAlgn="ctr"/>
            <a:r>
              <a:rPr lang="en-CA" dirty="0"/>
              <a:t>Cooled air vents should be placed under and in front of equipment to prevent condensation</a:t>
            </a:r>
          </a:p>
          <a:p>
            <a:pPr fontAlgn="ctr"/>
            <a:r>
              <a:rPr lang="en-CA" dirty="0"/>
              <a:t>Stand-alone air conditioners with condensation can leak and cause water damage to equipment</a:t>
            </a:r>
          </a:p>
        </p:txBody>
      </p:sp>
    </p:spTree>
    <p:extLst>
      <p:ext uri="{BB962C8B-B14F-4D97-AF65-F5344CB8AC3E}">
        <p14:creationId xmlns:p14="http://schemas.microsoft.com/office/powerpoint/2010/main" val="2614106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Licensing and IP Definition</a:t>
            </a:r>
          </a:p>
        </p:txBody>
      </p:sp>
      <p:sp>
        <p:nvSpPr>
          <p:cNvPr id="3" name="Content Placeholder 2"/>
          <p:cNvSpPr>
            <a:spLocks noGrp="1"/>
          </p:cNvSpPr>
          <p:nvPr>
            <p:ph sz="quarter" idx="10"/>
          </p:nvPr>
        </p:nvSpPr>
        <p:spPr/>
        <p:txBody>
          <a:bodyPr/>
          <a:lstStyle/>
          <a:p>
            <a:pPr marL="0" indent="0" fontAlgn="ctr">
              <a:buNone/>
            </a:pPr>
            <a:r>
              <a:rPr lang="en-US" dirty="0"/>
              <a:t>WIPO (World Intellectual Property Organization) separates IP into two categories:</a:t>
            </a:r>
          </a:p>
          <a:p>
            <a:pPr marL="514350" indent="-514350" fontAlgn="ctr">
              <a:buFont typeface="+mj-lt"/>
              <a:buAutoNum type="arabicPeriod"/>
            </a:pPr>
            <a:endParaRPr lang="en-US" dirty="0"/>
          </a:p>
          <a:p>
            <a:pPr marL="514350" indent="-514350" fontAlgn="ctr">
              <a:buFont typeface="+mj-lt"/>
              <a:buAutoNum type="arabicPeriod"/>
            </a:pPr>
            <a:r>
              <a:rPr lang="en-US" dirty="0"/>
              <a:t>Industrial property – inventions, trademarks, industrial designs and geographical indication of sources</a:t>
            </a:r>
          </a:p>
          <a:p>
            <a:pPr marL="514350" indent="-514350" fontAlgn="ctr">
              <a:buFont typeface="+mj-lt"/>
              <a:buAutoNum type="arabicPeriod"/>
            </a:pPr>
            <a:endParaRPr lang="en-US" dirty="0"/>
          </a:p>
          <a:p>
            <a:pPr marL="514350" indent="-514350" fontAlgn="ctr">
              <a:buFont typeface="+mj-lt"/>
              <a:buAutoNum type="arabicPeriod"/>
            </a:pPr>
            <a:r>
              <a:rPr lang="en-US" dirty="0"/>
              <a:t>Copyright – literary and artistic works, software, photographs, sculptures and architectural designs</a:t>
            </a:r>
          </a:p>
          <a:p>
            <a:pPr marL="0" indent="0">
              <a:buNone/>
            </a:pPr>
            <a:endParaRPr lang="en-US" dirty="0"/>
          </a:p>
        </p:txBody>
      </p:sp>
    </p:spTree>
    <p:extLst>
      <p:ext uri="{BB962C8B-B14F-4D97-AF65-F5344CB8AC3E}">
        <p14:creationId xmlns:p14="http://schemas.microsoft.com/office/powerpoint/2010/main" val="424644125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Detection</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Optical smoke detector: detects fire using light. Smoke-filled rooms block the light beam reaching the receiver and triggers the alarm.</a:t>
            </a:r>
          </a:p>
          <a:p>
            <a:pPr lvl="1" fontAlgn="ctr">
              <a:buFont typeface="Arial" panose="020B0604020202020204" pitchFamily="34" charset="0"/>
              <a:buChar char="•"/>
            </a:pPr>
            <a:r>
              <a:rPr lang="en-CA" dirty="0"/>
              <a:t>Ionization smoke detector: detects the difference in ions in the air </a:t>
            </a:r>
          </a:p>
          <a:p>
            <a:pPr lvl="1" fontAlgn="ctr">
              <a:buFont typeface="Arial" panose="020B0604020202020204" pitchFamily="34" charset="0"/>
              <a:buChar char="•"/>
            </a:pPr>
            <a:r>
              <a:rPr lang="en-CA" dirty="0"/>
              <a:t>IR flame detector: detects emission from hot gases using a thermographic camera</a:t>
            </a:r>
          </a:p>
          <a:p>
            <a:pPr lvl="1" fontAlgn="ctr">
              <a:buFont typeface="Arial" panose="020B0604020202020204" pitchFamily="34" charset="0"/>
              <a:buChar char="•"/>
            </a:pPr>
            <a:r>
              <a:rPr lang="en-CA" dirty="0"/>
              <a:t>UV flame detector: detects radiation emitted from fire and explosions</a:t>
            </a:r>
          </a:p>
          <a:p>
            <a:pPr lvl="1" fontAlgn="ctr">
              <a:buFont typeface="Arial" panose="020B0604020202020204" pitchFamily="34" charset="0"/>
              <a:buChar char="•"/>
            </a:pPr>
            <a:r>
              <a:rPr lang="en-CA" dirty="0"/>
              <a:t>Heat detector: detects sudden rise in room temperature over a set period of time</a:t>
            </a:r>
          </a:p>
        </p:txBody>
      </p:sp>
    </p:spTree>
    <p:extLst>
      <p:ext uri="{BB962C8B-B14F-4D97-AF65-F5344CB8AC3E}">
        <p14:creationId xmlns:p14="http://schemas.microsoft.com/office/powerpoint/2010/main" val="93857014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Suppression</a:t>
            </a:r>
          </a:p>
        </p:txBody>
      </p:sp>
      <p:sp>
        <p:nvSpPr>
          <p:cNvPr id="3" name="Content Placeholder 2"/>
          <p:cNvSpPr>
            <a:spLocks noGrp="1"/>
          </p:cNvSpPr>
          <p:nvPr>
            <p:ph sz="quarter" idx="10"/>
          </p:nvPr>
        </p:nvSpPr>
        <p:spPr/>
        <p:txBody>
          <a:bodyPr anchor="t">
            <a:normAutofit lnSpcReduction="10000"/>
          </a:bodyPr>
          <a:lstStyle/>
          <a:p>
            <a:pPr lvl="1" fontAlgn="ctr">
              <a:buFont typeface="Arial" panose="020B0604020202020204" pitchFamily="34" charset="0"/>
              <a:buChar char="•"/>
            </a:pPr>
            <a:r>
              <a:rPr lang="en-CA" dirty="0"/>
              <a:t>Wet pipe sprinkler system: water is always present in the sprinkler system. When triggered, the sprinkler will not turn off until water supply is cut off.</a:t>
            </a:r>
          </a:p>
          <a:p>
            <a:pPr lvl="1" fontAlgn="ctr">
              <a:buFont typeface="Arial" panose="020B0604020202020204" pitchFamily="34" charset="0"/>
              <a:buChar char="•"/>
            </a:pPr>
            <a:r>
              <a:rPr lang="en-CA" dirty="0"/>
              <a:t>Dry pipe sprinkler system: pressurized air is always present in the sprinkler system, holding the dry pipe value closed. In the event of a fire, the value is released and water will start flowing through the open sprinkler. A dry system is useful where freezing is a concern (e.g., unheated warehouses, commercial freezers).</a:t>
            </a:r>
          </a:p>
          <a:p>
            <a:pPr lvl="1" fontAlgn="ctr">
              <a:buFont typeface="Arial" panose="020B0604020202020204" pitchFamily="34" charset="0"/>
              <a:buChar char="•"/>
            </a:pPr>
            <a:r>
              <a:rPr lang="en-CA" dirty="0"/>
              <a:t>Pre-action sprinkler system: based on a dry pipe system with an electrically controlled value. The control value is triggered by flame, heat or smoke. Eliminates the false alarm in a dry pipe system.</a:t>
            </a:r>
          </a:p>
        </p:txBody>
      </p:sp>
    </p:spTree>
    <p:extLst>
      <p:ext uri="{BB962C8B-B14F-4D97-AF65-F5344CB8AC3E}">
        <p14:creationId xmlns:p14="http://schemas.microsoft.com/office/powerpoint/2010/main" val="98913144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Suppression</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Deluge sprinkler system: based on a pre-action system, all sprinkler heads and pipes are open and water is controlled by the deluge valve. When triggered, water flows through all sprinkler in the system. Useful in high hazard areas such as chemical storage and processing plants (e.g., oil refinery, gas plant).</a:t>
            </a:r>
          </a:p>
          <a:p>
            <a:pPr lvl="1" fontAlgn="ctr">
              <a:buFont typeface="Arial" panose="020B0604020202020204" pitchFamily="34" charset="0"/>
              <a:buChar char="•"/>
            </a:pPr>
            <a:r>
              <a:rPr lang="en-CA" dirty="0"/>
              <a:t>Gas suppression system: takes the oxygen out of the fire triangle to starve the fire (e.g., Halon gas, Aero-K, FM-200).</a:t>
            </a:r>
          </a:p>
        </p:txBody>
      </p:sp>
    </p:spTree>
    <p:extLst>
      <p:ext uri="{BB962C8B-B14F-4D97-AF65-F5344CB8AC3E}">
        <p14:creationId xmlns:p14="http://schemas.microsoft.com/office/powerpoint/2010/main" val="423508167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Physical Security Control Concepts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Deter: discourage the attacker by rendering the facility an unattractive target. Security guards, lighting, signage, windows and fences can all act as deterrents to an attacker. Note that these measures do not prevent an attack, but only deter one.</a:t>
            </a:r>
          </a:p>
          <a:p>
            <a:pPr lvl="1" fontAlgn="ctr">
              <a:buFont typeface="Arial" panose="020B0604020202020204" pitchFamily="34" charset="0"/>
              <a:buChar char="•"/>
            </a:pPr>
            <a:r>
              <a:rPr lang="en-CA" dirty="0"/>
              <a:t>Delay: use physical defense to delay the attack for a period of time to allow for a proper security counter-measure. Keyed locks are a classic example of delay.</a:t>
            </a:r>
          </a:p>
          <a:p>
            <a:pPr lvl="1" fontAlgn="ctr">
              <a:buFont typeface="Arial" panose="020B0604020202020204" pitchFamily="34" charset="0"/>
              <a:buChar char="•"/>
            </a:pPr>
            <a:r>
              <a:rPr lang="en-CA" dirty="0"/>
              <a:t>Detect: use intrusion detection system, such as video surveillance, to detect an attacker.</a:t>
            </a:r>
          </a:p>
        </p:txBody>
      </p:sp>
    </p:spTree>
    <p:extLst>
      <p:ext uri="{BB962C8B-B14F-4D97-AF65-F5344CB8AC3E}">
        <p14:creationId xmlns:p14="http://schemas.microsoft.com/office/powerpoint/2010/main" val="418850368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Physical Security Control Concepts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Access: control access into and out of the facility to prevent unauthorized access. Mantraps and turnstiles are physical access controls.</a:t>
            </a:r>
          </a:p>
          <a:p>
            <a:pPr lvl="1" fontAlgn="ctr">
              <a:buFont typeface="Arial" panose="020B0604020202020204" pitchFamily="34" charset="0"/>
              <a:buChar char="•"/>
            </a:pPr>
            <a:r>
              <a:rPr lang="en-CA" dirty="0"/>
              <a:t>Response: security response to an unauthorized person in the facility. Onsite security forces can act on a security incident and remove the security threat.</a:t>
            </a:r>
          </a:p>
          <a:p>
            <a:pPr lvl="1" fontAlgn="ctr">
              <a:buFont typeface="Arial" panose="020B0604020202020204" pitchFamily="34" charset="0"/>
              <a:buChar char="•"/>
            </a:pPr>
            <a:r>
              <a:rPr lang="en-CA" dirty="0"/>
              <a:t>Recovery: recover from any damage or impact from an attack. Onsite security forces can also perform recovery procedures to return a facility to normal operations.</a:t>
            </a:r>
          </a:p>
        </p:txBody>
      </p:sp>
    </p:spTree>
    <p:extLst>
      <p:ext uri="{BB962C8B-B14F-4D97-AF65-F5344CB8AC3E}">
        <p14:creationId xmlns:p14="http://schemas.microsoft.com/office/powerpoint/2010/main" val="405156008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External Surveillance</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Passive infrared sensor: detects heat signatures in the proximity. Great for detecting human presence.</a:t>
            </a:r>
          </a:p>
          <a:p>
            <a:pPr lvl="1" fontAlgn="ctr">
              <a:buFont typeface="Arial" panose="020B0604020202020204" pitchFamily="34" charset="0"/>
              <a:buChar char="•"/>
            </a:pPr>
            <a:r>
              <a:rPr lang="en-CA" dirty="0"/>
              <a:t>Active infrared sensor: detects the interruption between the IR transmitter and receiver. Detects an object crossing a boundary (e.g., garage door sensor).</a:t>
            </a:r>
          </a:p>
          <a:p>
            <a:pPr lvl="1" fontAlgn="ctr">
              <a:buFont typeface="Arial" panose="020B0604020202020204" pitchFamily="34" charset="0"/>
              <a:buChar char="•"/>
            </a:pPr>
            <a:r>
              <a:rPr lang="en-CA" dirty="0"/>
              <a:t>Microwave sensor: detects the change in microwave energy when motion is present</a:t>
            </a:r>
          </a:p>
          <a:p>
            <a:pPr lvl="1" fontAlgn="ctr">
              <a:buFont typeface="Arial" panose="020B0604020202020204" pitchFamily="34" charset="0"/>
              <a:buChar char="•"/>
            </a:pPr>
            <a:r>
              <a:rPr lang="en-CA" dirty="0"/>
              <a:t>Coaxial strain-sensitive cable: detects the change in electronic fields emitted from coaxial cable due to climbing or cutting the fence</a:t>
            </a:r>
          </a:p>
        </p:txBody>
      </p:sp>
    </p:spTree>
    <p:extLst>
      <p:ext uri="{BB962C8B-B14F-4D97-AF65-F5344CB8AC3E}">
        <p14:creationId xmlns:p14="http://schemas.microsoft.com/office/powerpoint/2010/main" val="35145972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Lighting</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Lighting should be adequate to detect a human presence from at least 75 feet, and a human face from at least 33 feet. </a:t>
            </a:r>
          </a:p>
          <a:p>
            <a:pPr lvl="1" fontAlgn="ctr">
              <a:buFont typeface="Arial" panose="020B0604020202020204" pitchFamily="34" charset="0"/>
              <a:buChar char="•"/>
            </a:pPr>
            <a:r>
              <a:rPr lang="en-CA" dirty="0"/>
              <a:t>Considered as a deterrence, lighting can help security guards to identify approaching objects and increase CCTV visual range at night.</a:t>
            </a:r>
          </a:p>
        </p:txBody>
      </p:sp>
    </p:spTree>
    <p:extLst>
      <p:ext uri="{BB962C8B-B14F-4D97-AF65-F5344CB8AC3E}">
        <p14:creationId xmlns:p14="http://schemas.microsoft.com/office/powerpoint/2010/main" val="331421652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Lighting</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Continuous lighting is the most common use of lighting for an area</a:t>
            </a:r>
          </a:p>
          <a:p>
            <a:pPr lvl="1" fontAlgn="ctr">
              <a:buFont typeface="Arial" panose="020B0604020202020204" pitchFamily="34" charset="0"/>
              <a:buChar char="•"/>
            </a:pPr>
            <a:r>
              <a:rPr lang="en-CA" dirty="0"/>
              <a:t>Standby lighting only turns on when motion is detected or an alarm is triggered</a:t>
            </a:r>
          </a:p>
          <a:p>
            <a:pPr lvl="1" fontAlgn="ctr">
              <a:buFont typeface="Arial" panose="020B0604020202020204" pitchFamily="34" charset="0"/>
              <a:buChar char="•"/>
            </a:pPr>
            <a:r>
              <a:rPr lang="en-CA" dirty="0"/>
              <a:t>Movable lighting includes search lights, where the light path is moved by manual or automatic means</a:t>
            </a:r>
          </a:p>
          <a:p>
            <a:pPr lvl="1" fontAlgn="ctr">
              <a:buFont typeface="Arial" panose="020B0604020202020204" pitchFamily="34" charset="0"/>
              <a:buChar char="•"/>
            </a:pPr>
            <a:r>
              <a:rPr lang="en-CA" dirty="0"/>
              <a:t>Emergency lighting runs on backup battery power, and only turns on when power is lost</a:t>
            </a:r>
          </a:p>
          <a:p>
            <a:pPr lvl="1" fontAlgn="ctr">
              <a:buFont typeface="Arial" panose="020B0604020202020204" pitchFamily="34" charset="0"/>
              <a:buChar char="•"/>
            </a:pPr>
            <a:r>
              <a:rPr lang="en-CA" dirty="0"/>
              <a:t>Egress/exit lighting indicates the egress or exit point of the building</a:t>
            </a:r>
          </a:p>
        </p:txBody>
      </p:sp>
    </p:spTree>
    <p:extLst>
      <p:ext uri="{BB962C8B-B14F-4D97-AF65-F5344CB8AC3E}">
        <p14:creationId xmlns:p14="http://schemas.microsoft.com/office/powerpoint/2010/main" val="20229136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Lighting Level Considerations</a:t>
            </a:r>
          </a:p>
        </p:txBody>
      </p:sp>
      <p:sp>
        <p:nvSpPr>
          <p:cNvPr id="3" name="Content Placeholder 2"/>
          <p:cNvSpPr>
            <a:spLocks noGrp="1"/>
          </p:cNvSpPr>
          <p:nvPr>
            <p:ph sz="quarter" idx="10"/>
          </p:nvPr>
        </p:nvSpPr>
        <p:spPr/>
        <p:txBody>
          <a:bodyPr anchor="t">
            <a:normAutofit/>
          </a:bodyPr>
          <a:lstStyle/>
          <a:p>
            <a:pPr lvl="1" fontAlgn="ctr"/>
            <a:r>
              <a:rPr lang="en-CA" dirty="0"/>
              <a:t>Building entrances – 5 fc</a:t>
            </a:r>
          </a:p>
          <a:p>
            <a:pPr lvl="1" fontAlgn="ctr"/>
            <a:r>
              <a:rPr lang="en-CA" dirty="0"/>
              <a:t>Walkways – 1.5 fc</a:t>
            </a:r>
          </a:p>
          <a:p>
            <a:pPr lvl="1" fontAlgn="ctr"/>
            <a:r>
              <a:rPr lang="en-CA" dirty="0"/>
              <a:t>Parking garage – 5 fc</a:t>
            </a:r>
          </a:p>
          <a:p>
            <a:pPr lvl="1" fontAlgn="ctr"/>
            <a:r>
              <a:rPr lang="en-CA" dirty="0"/>
              <a:t>Site landscape – 0.5 fc</a:t>
            </a:r>
          </a:p>
          <a:p>
            <a:pPr lvl="1" fontAlgn="ctr"/>
            <a:r>
              <a:rPr lang="en-CA" dirty="0"/>
              <a:t>Area surrounding the building – 1 fc</a:t>
            </a:r>
          </a:p>
          <a:p>
            <a:pPr lvl="1" fontAlgn="ctr"/>
            <a:r>
              <a:rPr lang="en-CA" dirty="0"/>
              <a:t>Roadways – 0.5 fc</a:t>
            </a:r>
          </a:p>
          <a:p>
            <a:pPr lvl="1" fontAlgn="ctr"/>
            <a:r>
              <a:rPr lang="en-CA" dirty="0"/>
              <a:t>CCTV lighting – 2 fc</a:t>
            </a:r>
          </a:p>
        </p:txBody>
      </p:sp>
    </p:spTree>
    <p:extLst>
      <p:ext uri="{BB962C8B-B14F-4D97-AF65-F5344CB8AC3E}">
        <p14:creationId xmlns:p14="http://schemas.microsoft.com/office/powerpoint/2010/main" val="12195960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sz="2800" dirty="0"/>
              <a:t>Closed Circuit Television Surveillance</a:t>
            </a:r>
          </a:p>
        </p:txBody>
      </p:sp>
      <p:sp>
        <p:nvSpPr>
          <p:cNvPr id="3" name="Content Placeholder 2"/>
          <p:cNvSpPr>
            <a:spLocks noGrp="1"/>
          </p:cNvSpPr>
          <p:nvPr>
            <p:ph sz="quarter" idx="10"/>
          </p:nvPr>
        </p:nvSpPr>
        <p:spPr/>
        <p:txBody>
          <a:bodyPr anchor="t">
            <a:normAutofit/>
          </a:bodyPr>
          <a:lstStyle/>
          <a:p>
            <a:pPr fontAlgn="ctr"/>
            <a:r>
              <a:rPr lang="en-CA" dirty="0"/>
              <a:t>Closed Circuit Television (CCTV)</a:t>
            </a:r>
          </a:p>
          <a:p>
            <a:pPr lvl="1" fontAlgn="ctr"/>
            <a:r>
              <a:rPr lang="en-CA" dirty="0"/>
              <a:t>Weather-proof camera for outdoor use</a:t>
            </a:r>
          </a:p>
          <a:p>
            <a:pPr lvl="1" fontAlgn="ctr"/>
            <a:r>
              <a:rPr lang="en-CA" dirty="0"/>
              <a:t>Fixed position camera for surveillance over a stationary object (e.g., door entrance, server room, wide-angle lens on an area)</a:t>
            </a:r>
          </a:p>
          <a:p>
            <a:pPr lvl="1" fontAlgn="ctr"/>
            <a:r>
              <a:rPr lang="en-CA" dirty="0"/>
              <a:t>A PTZ camera can provide pan, tile and zoom capability. It is ideal for surveillance on moving objects (e.g., people walking, a car approaching).</a:t>
            </a:r>
          </a:p>
          <a:p>
            <a:pPr lvl="1" fontAlgn="ctr"/>
            <a:r>
              <a:rPr lang="en-CA" dirty="0"/>
              <a:t>A dome camera includes a smoke colored dome to conceal its camera field-of-view from observers (e.g., casino surveillance camera)</a:t>
            </a:r>
          </a:p>
        </p:txBody>
      </p:sp>
    </p:spTree>
    <p:extLst>
      <p:ext uri="{BB962C8B-B14F-4D97-AF65-F5344CB8AC3E}">
        <p14:creationId xmlns:p14="http://schemas.microsoft.com/office/powerpoint/2010/main" val="497213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Import/Export Controls</a:t>
            </a:r>
          </a:p>
        </p:txBody>
      </p:sp>
      <p:sp>
        <p:nvSpPr>
          <p:cNvPr id="3" name="Content Placeholder 2"/>
          <p:cNvSpPr>
            <a:spLocks noGrp="1"/>
          </p:cNvSpPr>
          <p:nvPr>
            <p:ph sz="quarter" idx="10"/>
          </p:nvPr>
        </p:nvSpPr>
        <p:spPr/>
        <p:txBody>
          <a:bodyPr/>
          <a:lstStyle/>
          <a:p>
            <a:pPr fontAlgn="ctr"/>
            <a:r>
              <a:rPr lang="en-US" dirty="0"/>
              <a:t>Security professional should understand the implication of import/export controls imposed on scientific and technical information</a:t>
            </a:r>
          </a:p>
          <a:p>
            <a:pPr fontAlgn="ctr"/>
            <a:r>
              <a:rPr lang="en-US" dirty="0" err="1"/>
              <a:t>Wassenaar</a:t>
            </a:r>
            <a:r>
              <a:rPr lang="en-US" dirty="0"/>
              <a:t> Arrangement (WA) – international agreement to deal with dual-use goods (military and civilian)</a:t>
            </a:r>
          </a:p>
          <a:p>
            <a:pPr fontAlgn="ctr"/>
            <a:r>
              <a:rPr lang="en-US" dirty="0"/>
              <a:t>Cryptography is considered dual-use goods and is on WA controlled list</a:t>
            </a:r>
          </a:p>
          <a:p>
            <a:pPr fontAlgn="ctr"/>
            <a:r>
              <a:rPr lang="en-US" dirty="0"/>
              <a:t>Encryption products with a key length above 56-bits are subject to control as of 2016</a:t>
            </a:r>
          </a:p>
        </p:txBody>
      </p:sp>
    </p:spTree>
    <p:extLst>
      <p:ext uri="{BB962C8B-B14F-4D97-AF65-F5344CB8AC3E}">
        <p14:creationId xmlns:p14="http://schemas.microsoft.com/office/powerpoint/2010/main" val="225437787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CCTV Surveillance</a:t>
            </a:r>
          </a:p>
        </p:txBody>
      </p:sp>
      <p:sp>
        <p:nvSpPr>
          <p:cNvPr id="3" name="Content Placeholder 2"/>
          <p:cNvSpPr>
            <a:spLocks noGrp="1"/>
          </p:cNvSpPr>
          <p:nvPr>
            <p:ph sz="quarter" idx="10"/>
          </p:nvPr>
        </p:nvSpPr>
        <p:spPr/>
        <p:txBody>
          <a:bodyPr anchor="t">
            <a:normAutofit fontScale="92500" lnSpcReduction="10000"/>
          </a:bodyPr>
          <a:lstStyle/>
          <a:p>
            <a:pPr marL="569913" lvl="1" indent="-227013" fontAlgn="ctr">
              <a:buFont typeface="Arial" panose="020B0604020202020204" pitchFamily="34" charset="0"/>
              <a:buChar char="•"/>
            </a:pPr>
            <a:r>
              <a:rPr lang="en-CA" dirty="0"/>
              <a:t>An IP camera transmits captured video via IP networks. It is considered less secure than CCTV because it relies on a high bandwidth LAN network.</a:t>
            </a:r>
          </a:p>
          <a:p>
            <a:pPr marL="569913" lvl="1" indent="-227013" fontAlgn="ctr">
              <a:buFont typeface="Arial" panose="020B0604020202020204" pitchFamily="34" charset="0"/>
              <a:buChar char="•"/>
            </a:pPr>
            <a:r>
              <a:rPr lang="en-CA" dirty="0"/>
              <a:t>The camera lens is an important consideration with respect to the type of surveillance required. Fixed focal length is inexpensive and good for fixed position cameras, but zoom length allows zooming from wide angle to telephoto (ideal for PTZ and dome cameras).</a:t>
            </a:r>
          </a:p>
          <a:p>
            <a:pPr marL="569913" lvl="1" indent="-227013" fontAlgn="ctr">
              <a:buFont typeface="Arial" panose="020B0604020202020204" pitchFamily="34" charset="0"/>
              <a:buChar char="•"/>
            </a:pPr>
            <a:r>
              <a:rPr lang="en-CA" dirty="0"/>
              <a:t>Lighting is crucial for CCTV to capture images. A 2 fc on the area is considered the minimum acceptable for CCTV.</a:t>
            </a:r>
          </a:p>
          <a:p>
            <a:pPr marL="569913" lvl="1" indent="-227013" fontAlgn="ctr">
              <a:buFont typeface="Arial" panose="020B0604020202020204" pitchFamily="34" charset="0"/>
              <a:buChar char="•"/>
            </a:pPr>
            <a:r>
              <a:rPr lang="en-CA" dirty="0"/>
              <a:t>An infrared camera is used when lighting is impossible and discrete operation is required. It can capture black and white images using infrared, with a limited effective distance.</a:t>
            </a:r>
          </a:p>
        </p:txBody>
      </p:sp>
    </p:spTree>
    <p:extLst>
      <p:ext uri="{BB962C8B-B14F-4D97-AF65-F5344CB8AC3E}">
        <p14:creationId xmlns:p14="http://schemas.microsoft.com/office/powerpoint/2010/main" val="242563648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CCTV Surveillance</a:t>
            </a:r>
          </a:p>
        </p:txBody>
      </p:sp>
      <p:sp>
        <p:nvSpPr>
          <p:cNvPr id="3" name="Content Placeholder 2"/>
          <p:cNvSpPr>
            <a:spLocks noGrp="1"/>
          </p:cNvSpPr>
          <p:nvPr>
            <p:ph sz="quarter" idx="10"/>
          </p:nvPr>
        </p:nvSpPr>
        <p:spPr/>
        <p:txBody>
          <a:bodyPr anchor="t">
            <a:normAutofit fontScale="92500" lnSpcReduction="20000"/>
          </a:bodyPr>
          <a:lstStyle/>
          <a:p>
            <a:pPr lvl="1" fontAlgn="ctr">
              <a:buFont typeface="Arial" panose="020B0604020202020204" pitchFamily="34" charset="0"/>
              <a:buChar char="•"/>
            </a:pPr>
            <a:r>
              <a:rPr lang="en-CA" dirty="0"/>
              <a:t>Resolution: traditional CCTV uses NTSC system with 720 × 486. FHD system increases the resolution to </a:t>
            </a:r>
            <a:br>
              <a:rPr lang="en-CA" dirty="0"/>
            </a:br>
            <a:r>
              <a:rPr lang="en-CA" dirty="0"/>
              <a:t>1920 × 1080, which offers greater details in each picture frame, and is ideal for capturing faces.</a:t>
            </a:r>
          </a:p>
          <a:p>
            <a:pPr lvl="1" fontAlgn="ctr">
              <a:buFont typeface="Arial" panose="020B0604020202020204" pitchFamily="34" charset="0"/>
              <a:buChar char="•"/>
            </a:pPr>
            <a:r>
              <a:rPr lang="en-CA" dirty="0"/>
              <a:t>Frame per second (FPS): determines the smoothness of the capture video. The standard NTSC system uses 29.97 fps. The lower the FPS, the choppier the video.</a:t>
            </a:r>
          </a:p>
          <a:p>
            <a:pPr lvl="1" fontAlgn="ctr">
              <a:buFont typeface="Arial" panose="020B0604020202020204" pitchFamily="34" charset="0"/>
              <a:buChar char="•"/>
            </a:pPr>
            <a:r>
              <a:rPr lang="en-CA" dirty="0"/>
              <a:t>Compression: digital video is usually compressed before transmission and storage to save space. Motion JPG and MPEG4 are the common compression algorithms used.</a:t>
            </a:r>
          </a:p>
          <a:p>
            <a:pPr lvl="1" fontAlgn="ctr">
              <a:buFont typeface="Arial" panose="020B0604020202020204" pitchFamily="34" charset="0"/>
              <a:buChar char="•"/>
            </a:pPr>
            <a:r>
              <a:rPr lang="en-CA" dirty="0"/>
              <a:t>Digital video recording (DVR) records the digital video onto a hard disk for storage purposes. Instead of VHS video tapes, digital videos are stored on inexpensive hard drives for easy retrieval, and to save physical storage space.</a:t>
            </a:r>
          </a:p>
        </p:txBody>
      </p:sp>
    </p:spTree>
    <p:extLst>
      <p:ext uri="{BB962C8B-B14F-4D97-AF65-F5344CB8AC3E}">
        <p14:creationId xmlns:p14="http://schemas.microsoft.com/office/powerpoint/2010/main" val="42471832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Surveillance Monitors</a:t>
            </a:r>
          </a:p>
        </p:txBody>
      </p:sp>
      <p:sp>
        <p:nvSpPr>
          <p:cNvPr id="3" name="Content Placeholder 2"/>
          <p:cNvSpPr>
            <a:spLocks noGrp="1"/>
          </p:cNvSpPr>
          <p:nvPr>
            <p:ph sz="quarter" idx="10"/>
          </p:nvPr>
        </p:nvSpPr>
        <p:spPr>
          <a:xfrm>
            <a:off x="635001" y="1248508"/>
            <a:ext cx="7840663" cy="5187918"/>
          </a:xfrm>
        </p:spPr>
        <p:txBody>
          <a:bodyPr anchor="t">
            <a:normAutofit fontScale="92500" lnSpcReduction="10000"/>
          </a:bodyPr>
          <a:lstStyle/>
          <a:p>
            <a:pPr lvl="1" fontAlgn="ctr">
              <a:buFont typeface="Arial" panose="020B0604020202020204" pitchFamily="34" charset="0"/>
              <a:buChar char="•"/>
            </a:pPr>
            <a:r>
              <a:rPr lang="en-CA" dirty="0"/>
              <a:t>Single image display: provides a single camera feed on the entire display. It dedicates all available resolution to a single camera feed and can rotate between different camera feeds. A disadvantage includes the inability to view camera feeds that are rotated out.</a:t>
            </a:r>
          </a:p>
          <a:p>
            <a:pPr lvl="1" fontAlgn="ctr">
              <a:buFont typeface="Arial" panose="020B0604020202020204" pitchFamily="34" charset="0"/>
              <a:buChar char="•"/>
            </a:pPr>
            <a:r>
              <a:rPr lang="en-CA" dirty="0"/>
              <a:t>Split screen display: provides multiple camera viewing on a single screen, usually in a 2×2 or 4×4 pattern. It allows monitoring of all camera feeds at the expense of screen resolution. Some systems allow the operator to zoom in to a specific camera feed to increase the viewing resolution.</a:t>
            </a:r>
          </a:p>
          <a:p>
            <a:pPr lvl="1" fontAlgn="ctr">
              <a:buFont typeface="Arial" panose="020B0604020202020204" pitchFamily="34" charset="0"/>
              <a:buChar char="•"/>
            </a:pPr>
            <a:r>
              <a:rPr lang="en-CA" dirty="0"/>
              <a:t>Large format display: combines multiple programmable screens to produce a video wall display. This can provide a split screen effect with full resolution, with the ability to zoom in to a specific camera feed on several combined screens to display in large format.</a:t>
            </a:r>
          </a:p>
        </p:txBody>
      </p:sp>
    </p:spTree>
    <p:extLst>
      <p:ext uri="{BB962C8B-B14F-4D97-AF65-F5344CB8AC3E}">
        <p14:creationId xmlns:p14="http://schemas.microsoft.com/office/powerpoint/2010/main" val="83435912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Guards</a:t>
            </a:r>
          </a:p>
        </p:txBody>
      </p:sp>
      <p:sp>
        <p:nvSpPr>
          <p:cNvPr id="3" name="Content Placeholder 2"/>
          <p:cNvSpPr>
            <a:spLocks noGrp="1"/>
          </p:cNvSpPr>
          <p:nvPr>
            <p:ph sz="quarter" idx="10"/>
          </p:nvPr>
        </p:nvSpPr>
        <p:spPr>
          <a:xfrm>
            <a:off x="635001" y="1033153"/>
            <a:ext cx="7840663" cy="5403273"/>
          </a:xfrm>
        </p:spPr>
        <p:txBody>
          <a:bodyPr anchor="t">
            <a:normAutofit fontScale="92500"/>
          </a:bodyPr>
          <a:lstStyle/>
          <a:p>
            <a:pPr lvl="1" fontAlgn="ctr">
              <a:buFont typeface="Arial" panose="020B0604020202020204" pitchFamily="34" charset="0"/>
              <a:buChar char="•"/>
            </a:pPr>
            <a:r>
              <a:rPr lang="en-CA" dirty="0"/>
              <a:t>Security guards are costly, and at times may be unreliable. It is expensive to train and maintain security guards, and their response to security incidents may vary. However, they are a valuable asset as they can act in all categories of a physical system attack.</a:t>
            </a:r>
          </a:p>
          <a:p>
            <a:pPr lvl="1" fontAlgn="ctr">
              <a:buFont typeface="Arial" panose="020B0604020202020204" pitchFamily="34" charset="0"/>
              <a:buChar char="•"/>
            </a:pPr>
            <a:r>
              <a:rPr lang="en-CA" dirty="0"/>
              <a:t>Mostly regarded as a deterrent, the presence of a security guard can delay an attack, detect an intrusion, control access to facility, respond to a security incident and perform recovery procedures after an event.</a:t>
            </a:r>
          </a:p>
          <a:p>
            <a:pPr lvl="1" fontAlgn="ctr">
              <a:buFont typeface="Arial" panose="020B0604020202020204" pitchFamily="34" charset="0"/>
              <a:buChar char="•"/>
            </a:pPr>
            <a:r>
              <a:rPr lang="en-CA" dirty="0"/>
              <a:t>Security guards may be susceptible to making exceptions in a situation and become a liability to the company</a:t>
            </a:r>
          </a:p>
          <a:p>
            <a:pPr lvl="1" fontAlgn="ctr">
              <a:buFont typeface="Arial" panose="020B0604020202020204" pitchFamily="34" charset="0"/>
              <a:buChar char="•"/>
            </a:pPr>
            <a:r>
              <a:rPr lang="en-CA" dirty="0"/>
              <a:t>Security guards are often hired as contractors. A key consideration is to make sure the hired person is fully vetted for background and security clearance.</a:t>
            </a:r>
          </a:p>
        </p:txBody>
      </p:sp>
    </p:spTree>
    <p:extLst>
      <p:ext uri="{BB962C8B-B14F-4D97-AF65-F5344CB8AC3E}">
        <p14:creationId xmlns:p14="http://schemas.microsoft.com/office/powerpoint/2010/main" val="174763602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Security Control Centre</a:t>
            </a:r>
          </a:p>
        </p:txBody>
      </p:sp>
      <p:sp>
        <p:nvSpPr>
          <p:cNvPr id="3" name="Content Placeholder 2"/>
          <p:cNvSpPr>
            <a:spLocks noGrp="1"/>
          </p:cNvSpPr>
          <p:nvPr>
            <p:ph sz="quarter" idx="10"/>
          </p:nvPr>
        </p:nvSpPr>
        <p:spPr/>
        <p:txBody>
          <a:bodyPr anchor="t">
            <a:normAutofit fontScale="92500"/>
          </a:bodyPr>
          <a:lstStyle/>
          <a:p>
            <a:pPr lvl="1" fontAlgn="ctr">
              <a:buFont typeface="Arial" panose="020B0604020202020204" pitchFamily="34" charset="0"/>
              <a:buChar char="•"/>
            </a:pPr>
            <a:r>
              <a:rPr lang="en-CA" dirty="0"/>
              <a:t>Alarms and video surveillance require centralized control and monitoring</a:t>
            </a:r>
          </a:p>
          <a:p>
            <a:pPr lvl="1" fontAlgn="ctr">
              <a:buFont typeface="Arial" panose="020B0604020202020204" pitchFamily="34" charset="0"/>
              <a:buChar char="•"/>
            </a:pPr>
            <a:r>
              <a:rPr lang="en-CA" dirty="0"/>
              <a:t>A security control center operates 24 hours a day, seven days a week, and requires at least two personnel on duty</a:t>
            </a:r>
          </a:p>
          <a:p>
            <a:pPr lvl="1" fontAlgn="ctr">
              <a:buFont typeface="Arial" panose="020B0604020202020204" pitchFamily="34" charset="0"/>
              <a:buChar char="•"/>
            </a:pPr>
            <a:r>
              <a:rPr lang="en-CA" dirty="0"/>
              <a:t>The location of the control center is typically on the main floor, or below ground when flooding is not an issue</a:t>
            </a:r>
          </a:p>
          <a:p>
            <a:pPr lvl="1" fontAlgn="ctr">
              <a:buFont typeface="Arial" panose="020B0604020202020204" pitchFamily="34" charset="0"/>
              <a:buChar char="•"/>
            </a:pPr>
            <a:r>
              <a:rPr lang="en-CA" dirty="0"/>
              <a:t>Security personnel should acknowledge all alarms and be dispatched to investigate and respond to an incident</a:t>
            </a:r>
          </a:p>
          <a:p>
            <a:pPr lvl="1" fontAlgn="ctr">
              <a:buFont typeface="Arial" panose="020B0604020202020204" pitchFamily="34" charset="0"/>
              <a:buChar char="•"/>
            </a:pPr>
            <a:r>
              <a:rPr lang="en-CA" dirty="0"/>
              <a:t>Standby power via UPS and a power generator should have the capacity to maintain normal operation for at least 24 hours</a:t>
            </a:r>
          </a:p>
        </p:txBody>
      </p:sp>
    </p:spTree>
    <p:extLst>
      <p:ext uri="{BB962C8B-B14F-4D97-AF65-F5344CB8AC3E}">
        <p14:creationId xmlns:p14="http://schemas.microsoft.com/office/powerpoint/2010/main" val="102158135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Physical Access Controls</a:t>
            </a:r>
          </a:p>
        </p:txBody>
      </p:sp>
      <p:sp>
        <p:nvSpPr>
          <p:cNvPr id="3" name="Content Placeholder 2"/>
          <p:cNvSpPr>
            <a:spLocks noGrp="1"/>
          </p:cNvSpPr>
          <p:nvPr>
            <p:ph sz="quarter" idx="10"/>
          </p:nvPr>
        </p:nvSpPr>
        <p:spPr>
          <a:xfrm>
            <a:off x="486889" y="1128157"/>
            <a:ext cx="8241476" cy="5284518"/>
          </a:xfrm>
        </p:spPr>
        <p:txBody>
          <a:bodyPr anchor="t">
            <a:normAutofit fontScale="77500" lnSpcReduction="20000"/>
          </a:bodyPr>
          <a:lstStyle/>
          <a:p>
            <a:pPr fontAlgn="ctr"/>
            <a:r>
              <a:rPr lang="en-CA" dirty="0"/>
              <a:t>Doors</a:t>
            </a:r>
          </a:p>
          <a:p>
            <a:pPr lvl="1" fontAlgn="ctr"/>
            <a:r>
              <a:rPr lang="en-CA" sz="2600" dirty="0"/>
              <a:t>Used to isolate privileged areas from public access</a:t>
            </a:r>
          </a:p>
          <a:p>
            <a:pPr lvl="1" fontAlgn="ctr"/>
            <a:r>
              <a:rPr lang="en-CA" sz="2600" dirty="0"/>
              <a:t>Doors with a solid core are preferred for security purposes</a:t>
            </a:r>
          </a:p>
          <a:p>
            <a:pPr lvl="1" fontAlgn="ctr"/>
            <a:r>
              <a:rPr lang="en-CA" sz="2600" dirty="0"/>
              <a:t>Doorways require good lighting for visibility and for CCTV cameras</a:t>
            </a:r>
          </a:p>
          <a:p>
            <a:pPr lvl="1" fontAlgn="ctr"/>
            <a:r>
              <a:rPr lang="en-CA" sz="2600" dirty="0"/>
              <a:t>Contact switches can be installed to control access </a:t>
            </a:r>
          </a:p>
          <a:p>
            <a:pPr lvl="1" fontAlgn="ctr"/>
            <a:r>
              <a:rPr lang="en-CA" sz="2600" dirty="0"/>
              <a:t>Always design doors to be opened inward, except when dictated by the building safety code, to prevent tampering of hinge and lock mechanisms</a:t>
            </a:r>
          </a:p>
          <a:p>
            <a:pPr lvl="1" fontAlgn="ctr"/>
            <a:r>
              <a:rPr lang="en-CA" sz="2600" dirty="0"/>
              <a:t>Doors opened outwards (i.e., exterior doors) must have sealed hinges and hardened steel plates covering the lock mechanism</a:t>
            </a:r>
          </a:p>
          <a:p>
            <a:pPr lvl="1" fontAlgn="ctr"/>
            <a:r>
              <a:rPr lang="en-CA" sz="2600" dirty="0"/>
              <a:t>Door frames should be permanently fixed to the wall</a:t>
            </a:r>
          </a:p>
          <a:p>
            <a:pPr lvl="1" fontAlgn="ctr"/>
            <a:r>
              <a:rPr lang="en-CA" sz="2600" dirty="0"/>
              <a:t>Panic bars should be installed on all emergency doors for rapid egress</a:t>
            </a:r>
          </a:p>
          <a:p>
            <a:pPr lvl="1" fontAlgn="ctr"/>
            <a:r>
              <a:rPr lang="en-CA" sz="2600" dirty="0"/>
              <a:t>Doors should be monitored and alarmed (if identified as necessary in the security assessment)</a:t>
            </a:r>
          </a:p>
          <a:p>
            <a:pPr lvl="1" fontAlgn="ctr"/>
            <a:r>
              <a:rPr lang="en-CA" sz="2600" dirty="0"/>
              <a:t>Fire-rating on doors is crucial in protecting assets and lives. Install proper fire-rating doors according to local regulations.</a:t>
            </a:r>
          </a:p>
        </p:txBody>
      </p:sp>
    </p:spTree>
    <p:extLst>
      <p:ext uri="{BB962C8B-B14F-4D97-AF65-F5344CB8AC3E}">
        <p14:creationId xmlns:p14="http://schemas.microsoft.com/office/powerpoint/2010/main" val="336020893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Physical Access Controls</a:t>
            </a:r>
          </a:p>
        </p:txBody>
      </p:sp>
      <p:sp>
        <p:nvSpPr>
          <p:cNvPr id="3" name="Content Placeholder 2"/>
          <p:cNvSpPr>
            <a:spLocks noGrp="1"/>
          </p:cNvSpPr>
          <p:nvPr>
            <p:ph sz="quarter" idx="10"/>
          </p:nvPr>
        </p:nvSpPr>
        <p:spPr/>
        <p:txBody>
          <a:bodyPr anchor="t">
            <a:normAutofit fontScale="92500" lnSpcReduction="10000"/>
          </a:bodyPr>
          <a:lstStyle/>
          <a:p>
            <a:pPr fontAlgn="ctr"/>
            <a:r>
              <a:rPr lang="en-CA" dirty="0"/>
              <a:t>Turnstiles and mantraps are effective means to limit and control access to facility:</a:t>
            </a:r>
          </a:p>
          <a:p>
            <a:pPr lvl="1" fontAlgn="ctr"/>
            <a:r>
              <a:rPr lang="en-CA" dirty="0"/>
              <a:t>Turnstiles allows human traffic to pass through one at a time, in one or both directions</a:t>
            </a:r>
          </a:p>
          <a:p>
            <a:pPr lvl="1" fontAlgn="ctr"/>
            <a:r>
              <a:rPr lang="en-CA" dirty="0"/>
              <a:t>Coupled with access control, turnstiles can restrict entry of unauthorized personnel</a:t>
            </a:r>
          </a:p>
          <a:p>
            <a:pPr lvl="1" fontAlgn="ctr"/>
            <a:r>
              <a:rPr lang="en-CA" dirty="0"/>
              <a:t>Mantraps are designed as a small, confined spaces with two sets of doors. Only one set of doors can be opened at any given time. It requires the person to activate the first door, enter the space, close the first door, authenticate, and then go through the second door when access is granted. Security guards can manually lock both doors to trap a suspect in the confined space for questioning or detainment, hence the name mantrap.</a:t>
            </a:r>
          </a:p>
        </p:txBody>
      </p:sp>
    </p:spTree>
    <p:extLst>
      <p:ext uri="{BB962C8B-B14F-4D97-AF65-F5344CB8AC3E}">
        <p14:creationId xmlns:p14="http://schemas.microsoft.com/office/powerpoint/2010/main" val="2726193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Physical Access Controls</a:t>
            </a:r>
          </a:p>
        </p:txBody>
      </p:sp>
      <p:sp>
        <p:nvSpPr>
          <p:cNvPr id="3" name="Content Placeholder 2"/>
          <p:cNvSpPr>
            <a:spLocks noGrp="1"/>
          </p:cNvSpPr>
          <p:nvPr>
            <p:ph sz="quarter" idx="10"/>
          </p:nvPr>
        </p:nvSpPr>
        <p:spPr>
          <a:xfrm>
            <a:off x="635001" y="1248507"/>
            <a:ext cx="7840663" cy="5140417"/>
          </a:xfrm>
        </p:spPr>
        <p:txBody>
          <a:bodyPr anchor="t">
            <a:normAutofit fontScale="77500" lnSpcReduction="20000"/>
          </a:bodyPr>
          <a:lstStyle/>
          <a:p>
            <a:pPr fontAlgn="ctr"/>
            <a:r>
              <a:rPr lang="en-CA" dirty="0"/>
              <a:t>Tailgating/piggybacking</a:t>
            </a:r>
          </a:p>
          <a:p>
            <a:pPr lvl="1" fontAlgn="ctr"/>
            <a:r>
              <a:rPr lang="en-CA" dirty="0"/>
              <a:t>One person following behind another in an access control entry</a:t>
            </a:r>
          </a:p>
          <a:p>
            <a:pPr lvl="1" fontAlgn="ctr"/>
            <a:r>
              <a:rPr lang="en-CA" dirty="0"/>
              <a:t>Turnstiles and mantraps can be tailgated, just as regular doors</a:t>
            </a:r>
          </a:p>
          <a:p>
            <a:pPr lvl="1" fontAlgn="ctr"/>
            <a:r>
              <a:rPr lang="en-CA" dirty="0"/>
              <a:t>Employees should be educated not to allow tailgating into secured areas</a:t>
            </a:r>
          </a:p>
          <a:p>
            <a:pPr fontAlgn="ctr"/>
            <a:r>
              <a:rPr lang="en-CA" dirty="0"/>
              <a:t>Anti-</a:t>
            </a:r>
            <a:r>
              <a:rPr lang="en-CA" dirty="0" err="1"/>
              <a:t>passback</a:t>
            </a:r>
            <a:endParaRPr lang="en-CA" dirty="0"/>
          </a:p>
          <a:p>
            <a:pPr lvl="1" fontAlgn="ctr"/>
            <a:r>
              <a:rPr lang="en-CA" dirty="0"/>
              <a:t>A user entering a secured area using credentials (badged-in) must badge-out when leaving</a:t>
            </a:r>
          </a:p>
          <a:p>
            <a:pPr lvl="1" fontAlgn="ctr"/>
            <a:r>
              <a:rPr lang="en-CA" dirty="0"/>
              <a:t>If user failed to badge-out, user will be denied entrance into secured area again</a:t>
            </a:r>
          </a:p>
          <a:p>
            <a:pPr lvl="1" fontAlgn="ctr"/>
            <a:r>
              <a:rPr lang="en-CA" dirty="0"/>
              <a:t>The same credential cannot be used for entry twice in a row</a:t>
            </a:r>
          </a:p>
          <a:p>
            <a:pPr lvl="1" fontAlgn="ctr"/>
            <a:r>
              <a:rPr lang="en-CA" dirty="0"/>
              <a:t>Anti-</a:t>
            </a:r>
            <a:r>
              <a:rPr lang="en-CA" dirty="0" err="1"/>
              <a:t>passback</a:t>
            </a:r>
            <a:r>
              <a:rPr lang="en-CA" dirty="0"/>
              <a:t> is designed to prevent users from sharing credentials to enter secured areas</a:t>
            </a:r>
          </a:p>
          <a:p>
            <a:pPr fontAlgn="ctr"/>
            <a:r>
              <a:rPr lang="en-CA" dirty="0"/>
              <a:t>Keyed locks</a:t>
            </a:r>
          </a:p>
          <a:p>
            <a:pPr lvl="1" fontAlgn="ctr"/>
            <a:r>
              <a:rPr lang="en-CA" dirty="0"/>
              <a:t>Mostly for deterrent only</a:t>
            </a:r>
          </a:p>
          <a:p>
            <a:pPr lvl="1" fontAlgn="ctr"/>
            <a:r>
              <a:rPr lang="en-CA" dirty="0"/>
              <a:t>Keyed locks can be picked easily by professionals</a:t>
            </a:r>
          </a:p>
          <a:p>
            <a:pPr lvl="1" fontAlgn="ctr"/>
            <a:r>
              <a:rPr lang="en-CA" dirty="0"/>
              <a:t>Keys can be duplicated easily in most cases</a:t>
            </a:r>
          </a:p>
        </p:txBody>
      </p:sp>
    </p:spTree>
    <p:extLst>
      <p:ext uri="{BB962C8B-B14F-4D97-AF65-F5344CB8AC3E}">
        <p14:creationId xmlns:p14="http://schemas.microsoft.com/office/powerpoint/2010/main" val="97973692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Electronic Access Controls</a:t>
            </a:r>
          </a:p>
        </p:txBody>
      </p:sp>
      <p:sp>
        <p:nvSpPr>
          <p:cNvPr id="3" name="Content Placeholder 2"/>
          <p:cNvSpPr>
            <a:spLocks noGrp="1"/>
          </p:cNvSpPr>
          <p:nvPr>
            <p:ph sz="quarter" idx="10"/>
          </p:nvPr>
        </p:nvSpPr>
        <p:spPr/>
        <p:txBody>
          <a:bodyPr anchor="t">
            <a:normAutofit lnSpcReduction="10000"/>
          </a:bodyPr>
          <a:lstStyle/>
          <a:p>
            <a:pPr lvl="1" fontAlgn="ctr">
              <a:buFont typeface="Arial" panose="020B0604020202020204" pitchFamily="34" charset="0"/>
              <a:buChar char="•"/>
            </a:pPr>
            <a:r>
              <a:rPr lang="en-CA" dirty="0"/>
              <a:t>Card access: magnetic stripe, proximity card (RFID), smart/chip card - something you have - easy key management but costlier than physical key. Requires individual to possess the physical card for entry</a:t>
            </a:r>
          </a:p>
          <a:p>
            <a:pPr lvl="1" fontAlgn="ctr">
              <a:buFont typeface="Arial" panose="020B0604020202020204" pitchFamily="34" charset="0"/>
              <a:buChar char="•"/>
            </a:pPr>
            <a:r>
              <a:rPr lang="en-CA" dirty="0"/>
              <a:t>Keypad access: push button keypad or digital display keypad. </a:t>
            </a:r>
          </a:p>
          <a:p>
            <a:pPr lvl="1" fontAlgn="ctr">
              <a:buFont typeface="Arial" panose="020B0604020202020204" pitchFamily="34" charset="0"/>
              <a:buChar char="•"/>
            </a:pPr>
            <a:r>
              <a:rPr lang="en-CA" dirty="0"/>
              <a:t>Push button keypads have uneven wear on buttons to indicate the most used digits. Digital displays shuffle the digits to different locations to prevent this problem. Keypad access does not require possession of physical devices for entry, but requires a knowledge of the access code.</a:t>
            </a:r>
          </a:p>
        </p:txBody>
      </p:sp>
    </p:spTree>
    <p:extLst>
      <p:ext uri="{BB962C8B-B14F-4D97-AF65-F5344CB8AC3E}">
        <p14:creationId xmlns:p14="http://schemas.microsoft.com/office/powerpoint/2010/main" val="88894271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Electronic Access Controls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Biometric access: fingerprints, palm prints, retina scan, voice recognition, face recognition. A centralized database contains the biometric information of users, and can be programmed for access to specific entry points. Users are not required to be in possession of any physical device or knowledge of access code.</a:t>
            </a:r>
          </a:p>
          <a:p>
            <a:pPr lvl="1" fontAlgn="ctr">
              <a:buFont typeface="Arial" panose="020B0604020202020204" pitchFamily="34" charset="0"/>
              <a:buChar char="•"/>
            </a:pPr>
            <a:r>
              <a:rPr lang="en-CA" dirty="0"/>
              <a:t>Some biometrics (e.g., fingerprints, face recognition) can be circumvented easily.</a:t>
            </a:r>
          </a:p>
        </p:txBody>
      </p:sp>
    </p:spTree>
    <p:extLst>
      <p:ext uri="{BB962C8B-B14F-4D97-AF65-F5344CB8AC3E}">
        <p14:creationId xmlns:p14="http://schemas.microsoft.com/office/powerpoint/2010/main" val="1922168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Privacy</a:t>
            </a:r>
          </a:p>
        </p:txBody>
      </p:sp>
      <p:sp>
        <p:nvSpPr>
          <p:cNvPr id="3" name="Content Placeholder 2"/>
          <p:cNvSpPr>
            <a:spLocks noGrp="1"/>
          </p:cNvSpPr>
          <p:nvPr>
            <p:ph sz="quarter" idx="10"/>
          </p:nvPr>
        </p:nvSpPr>
        <p:spPr>
          <a:xfrm>
            <a:off x="635001" y="1248508"/>
            <a:ext cx="8051799" cy="4967260"/>
          </a:xfrm>
        </p:spPr>
        <p:txBody>
          <a:bodyPr/>
          <a:lstStyle/>
          <a:p>
            <a:pPr fontAlgn="ctr"/>
            <a:r>
              <a:rPr lang="en-US" sz="3200" dirty="0"/>
              <a:t>Personal and physical privacy is the state of not being observed or disturbed by other people</a:t>
            </a:r>
          </a:p>
          <a:p>
            <a:pPr fontAlgn="ctr"/>
            <a:r>
              <a:rPr lang="en-US" sz="3200" dirty="0"/>
              <a:t>Privacy is freedom from damaging publicity, scrutiny, secret surveillance or unauthorized disclosure of PII</a:t>
            </a:r>
          </a:p>
          <a:p>
            <a:pPr fontAlgn="ctr"/>
            <a:r>
              <a:rPr lang="en-US" sz="3200" dirty="0"/>
              <a:t>With the advance of technology, there is growing need to protect the privacy of PII</a:t>
            </a:r>
          </a:p>
        </p:txBody>
      </p:sp>
    </p:spTree>
    <p:extLst>
      <p:ext uri="{BB962C8B-B14F-4D97-AF65-F5344CB8AC3E}">
        <p14:creationId xmlns:p14="http://schemas.microsoft.com/office/powerpoint/2010/main" val="230589630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Internal Surveillance</a:t>
            </a:r>
          </a:p>
        </p:txBody>
      </p:sp>
      <p:sp>
        <p:nvSpPr>
          <p:cNvPr id="3" name="Content Placeholder 2"/>
          <p:cNvSpPr>
            <a:spLocks noGrp="1"/>
          </p:cNvSpPr>
          <p:nvPr>
            <p:ph sz="quarter" idx="10"/>
          </p:nvPr>
        </p:nvSpPr>
        <p:spPr/>
        <p:txBody>
          <a:bodyPr anchor="t">
            <a:normAutofit lnSpcReduction="10000"/>
          </a:bodyPr>
          <a:lstStyle/>
          <a:p>
            <a:pPr lvl="1" fontAlgn="ctr">
              <a:buFont typeface="Arial" panose="020B0604020202020204" pitchFamily="34" charset="0"/>
              <a:buChar char="•"/>
            </a:pPr>
            <a:r>
              <a:rPr lang="en-CA" dirty="0"/>
              <a:t>CCTV Surveillance: gives security operators the ability to view multiple locations at the same time on the screen. CCTV surveillance is mainly used as a detection mechanism to monitor the facility for any suspicious activity.</a:t>
            </a:r>
          </a:p>
          <a:p>
            <a:pPr lvl="1" fontAlgn="ctr">
              <a:buFont typeface="Arial" panose="020B0604020202020204" pitchFamily="34" charset="0"/>
              <a:buChar char="•"/>
            </a:pPr>
            <a:r>
              <a:rPr lang="en-CA" dirty="0"/>
              <a:t>Assessment: CCTV lets security operators assess the situation when an event is detected, and to make an informed decision to dispatch security personnel to investigate the situation</a:t>
            </a:r>
          </a:p>
          <a:p>
            <a:pPr lvl="1" fontAlgn="ctr">
              <a:buFont typeface="Arial" panose="020B0604020202020204" pitchFamily="34" charset="0"/>
              <a:buChar char="•"/>
            </a:pPr>
            <a:r>
              <a:rPr lang="en-CA" dirty="0"/>
              <a:t>Deterrence: CCTV can also act as a deterrent </a:t>
            </a:r>
          </a:p>
          <a:p>
            <a:pPr lvl="1" fontAlgn="ctr">
              <a:buFont typeface="Arial" panose="020B0604020202020204" pitchFamily="34" charset="0"/>
              <a:buChar char="•"/>
            </a:pPr>
            <a:r>
              <a:rPr lang="en-CA" dirty="0"/>
              <a:t>Evidence Archive: in the case of a lawsuit that requests video evidence of a crime, additional attention should be given to the proper storage of the video archive, ensuring that it is tamper-proof</a:t>
            </a:r>
          </a:p>
        </p:txBody>
      </p:sp>
    </p:spTree>
    <p:extLst>
      <p:ext uri="{BB962C8B-B14F-4D97-AF65-F5344CB8AC3E}">
        <p14:creationId xmlns:p14="http://schemas.microsoft.com/office/powerpoint/2010/main" val="2232655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Intrusion Detection</a:t>
            </a:r>
          </a:p>
        </p:txBody>
      </p:sp>
      <p:sp>
        <p:nvSpPr>
          <p:cNvPr id="3" name="Content Placeholder 2"/>
          <p:cNvSpPr>
            <a:spLocks noGrp="1"/>
          </p:cNvSpPr>
          <p:nvPr>
            <p:ph sz="quarter" idx="10"/>
          </p:nvPr>
        </p:nvSpPr>
        <p:spPr/>
        <p:txBody>
          <a:bodyPr anchor="t">
            <a:normAutofit fontScale="92500" lnSpcReduction="10000"/>
          </a:bodyPr>
          <a:lstStyle/>
          <a:p>
            <a:pPr marL="569913" lvl="1" indent="-227013" fontAlgn="ctr">
              <a:buFont typeface="Arial" panose="020B0604020202020204" pitchFamily="34" charset="0"/>
              <a:buChar char="•"/>
            </a:pPr>
            <a:r>
              <a:rPr lang="en-CA" dirty="0"/>
              <a:t>Balanced Magnetic Switch: a magnetic field detects door status. One magnet is placed on the door and another on the door frame. When the door is opened, the magnetic field changes and an alarm is triggered.</a:t>
            </a:r>
          </a:p>
          <a:p>
            <a:pPr marL="569913" lvl="1" indent="-227013" fontAlgn="ctr">
              <a:buFont typeface="Arial" panose="020B0604020202020204" pitchFamily="34" charset="0"/>
              <a:buChar char="•"/>
            </a:pPr>
            <a:r>
              <a:rPr lang="en-CA" dirty="0"/>
              <a:t>Acoustic Sensor: detects sound within the monitored space</a:t>
            </a:r>
          </a:p>
          <a:p>
            <a:pPr marL="569913" lvl="1" indent="-227013" fontAlgn="ctr">
              <a:buFont typeface="Arial" panose="020B0604020202020204" pitchFamily="34" charset="0"/>
              <a:buChar char="•"/>
            </a:pPr>
            <a:r>
              <a:rPr lang="en-CA" dirty="0"/>
              <a:t>Infrared Linear Beam sensor: similar to active infrared sensor. Detects the interruption between IR transmitter and receiver.</a:t>
            </a:r>
          </a:p>
          <a:p>
            <a:pPr marL="569913" lvl="1" indent="-227013" fontAlgn="ctr">
              <a:buFont typeface="Arial" panose="020B0604020202020204" pitchFamily="34" charset="0"/>
              <a:buChar char="•"/>
            </a:pPr>
            <a:r>
              <a:rPr lang="en-CA" dirty="0"/>
              <a:t>Passive infrared sensor: detects heat signature in the proximity. Good for detecting human bodies.</a:t>
            </a:r>
          </a:p>
          <a:p>
            <a:pPr marL="569913" lvl="1" indent="-227013" fontAlgn="ctr">
              <a:buFont typeface="Arial" panose="020B0604020202020204" pitchFamily="34" charset="0"/>
              <a:buChar char="•"/>
            </a:pPr>
            <a:r>
              <a:rPr lang="en-CA" dirty="0"/>
              <a:t>Automatic Request to Exit (REX): a sensor at the door is triggered by an approaching person to automatically unlock the door and deactivate the alarm, allowing the person to exit without intervention</a:t>
            </a:r>
          </a:p>
        </p:txBody>
      </p:sp>
    </p:spTree>
    <p:extLst>
      <p:ext uri="{BB962C8B-B14F-4D97-AF65-F5344CB8AC3E}">
        <p14:creationId xmlns:p14="http://schemas.microsoft.com/office/powerpoint/2010/main" val="273327488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Visitor Control</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Temporary badge assignment for visitors to allow controlled access and to monitor movement in a secure area </a:t>
            </a:r>
          </a:p>
          <a:p>
            <a:pPr lvl="1" fontAlgn="ctr">
              <a:buFont typeface="Arial" panose="020B0604020202020204" pitchFamily="34" charset="0"/>
              <a:buChar char="•"/>
            </a:pPr>
            <a:r>
              <a:rPr lang="en-CA" dirty="0"/>
              <a:t>Employees must escort visitors at all times to ensure visitors are not violating any security policies enforced within the secured area</a:t>
            </a:r>
          </a:p>
        </p:txBody>
      </p:sp>
    </p:spTree>
    <p:extLst>
      <p:ext uri="{BB962C8B-B14F-4D97-AF65-F5344CB8AC3E}">
        <p14:creationId xmlns:p14="http://schemas.microsoft.com/office/powerpoint/2010/main" val="89605997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1" y="1320800"/>
            <a:ext cx="3444630" cy="2980352"/>
          </a:xfrm>
        </p:spPr>
        <p:txBody>
          <a:bodyPr/>
          <a:lstStyle/>
          <a:p>
            <a:r>
              <a:rPr lang="en-CA" dirty="0"/>
              <a:t>Security Policies and Operations </a:t>
            </a:r>
            <a:endParaRPr lang="en-US" dirty="0"/>
          </a:p>
        </p:txBody>
      </p:sp>
      <p:sp>
        <p:nvSpPr>
          <p:cNvPr id="3" name="Subtitle 2"/>
          <p:cNvSpPr>
            <a:spLocks noGrp="1"/>
          </p:cNvSpPr>
          <p:nvPr>
            <p:ph type="body" sz="quarter" idx="10"/>
          </p:nvPr>
        </p:nvSpPr>
        <p:spPr/>
        <p:txBody>
          <a:bodyPr>
            <a:normAutofit/>
          </a:bodyPr>
          <a:lstStyle/>
          <a:p>
            <a:r>
              <a:rPr lang="en-US" dirty="0"/>
              <a:t>Module 7: Network Security  </a:t>
            </a:r>
          </a:p>
        </p:txBody>
      </p:sp>
    </p:spTree>
    <p:extLst>
      <p:ext uri="{BB962C8B-B14F-4D97-AF65-F5344CB8AC3E}">
        <p14:creationId xmlns:p14="http://schemas.microsoft.com/office/powerpoint/2010/main" val="99005069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Layer Models</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Open System Interconnect (OSI) reference model</a:t>
            </a:r>
          </a:p>
          <a:p>
            <a:pPr lvl="2" fontAlgn="ctr">
              <a:buFont typeface="Courier New"/>
              <a:buChar char="o"/>
            </a:pPr>
            <a:r>
              <a:rPr lang="en-CA" dirty="0"/>
              <a:t>Physical, Data-Link, Network, Transport, Session, Presentation, Application</a:t>
            </a:r>
          </a:p>
          <a:p>
            <a:pPr lvl="1" fontAlgn="ctr">
              <a:buFont typeface="Arial"/>
              <a:buChar char="•"/>
            </a:pPr>
            <a:r>
              <a:rPr lang="en-CA" dirty="0"/>
              <a:t>TCP/IP model</a:t>
            </a:r>
          </a:p>
          <a:p>
            <a:pPr lvl="2" fontAlgn="ctr">
              <a:buFont typeface="Courier New"/>
              <a:buChar char="o"/>
            </a:pPr>
            <a:r>
              <a:rPr lang="en-CA" dirty="0"/>
              <a:t>Network Access, Internet, Transport, Application</a:t>
            </a:r>
          </a:p>
        </p:txBody>
      </p:sp>
    </p:spTree>
    <p:extLst>
      <p:ext uri="{BB962C8B-B14F-4D97-AF65-F5344CB8AC3E}">
        <p14:creationId xmlns:p14="http://schemas.microsoft.com/office/powerpoint/2010/main" val="75773369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OSI Model</a:t>
            </a:r>
          </a:p>
        </p:txBody>
      </p:sp>
      <p:sp>
        <p:nvSpPr>
          <p:cNvPr id="3" name="Content Placeholder 2"/>
          <p:cNvSpPr>
            <a:spLocks noGrp="1"/>
          </p:cNvSpPr>
          <p:nvPr>
            <p:ph sz="quarter" idx="10"/>
          </p:nvPr>
        </p:nvSpPr>
        <p:spPr/>
        <p:txBody>
          <a:bodyPr anchor="t">
            <a:normAutofit lnSpcReduction="10000"/>
          </a:bodyPr>
          <a:lstStyle/>
          <a:p>
            <a:pPr lvl="1" fontAlgn="ctr">
              <a:buFont typeface="Arial" panose="020B0604020202020204" pitchFamily="34" charset="0"/>
              <a:buChar char="•"/>
            </a:pPr>
            <a:r>
              <a:rPr lang="en-CA" dirty="0"/>
              <a:t>Layer 1: Physical – bits, cables and transceivers</a:t>
            </a:r>
          </a:p>
          <a:p>
            <a:pPr lvl="1" fontAlgn="ctr">
              <a:buFont typeface="Arial" panose="020B0604020202020204" pitchFamily="34" charset="0"/>
              <a:buChar char="•"/>
            </a:pPr>
            <a:r>
              <a:rPr lang="en-CA" dirty="0"/>
              <a:t>Layer 2: Data-Link – data frames, 802.3 Ethernet frames, MAC address</a:t>
            </a:r>
          </a:p>
          <a:p>
            <a:pPr lvl="1" fontAlgn="ctr">
              <a:buFont typeface="Arial" panose="020B0604020202020204" pitchFamily="34" charset="0"/>
              <a:buChar char="•"/>
            </a:pPr>
            <a:r>
              <a:rPr lang="en-CA" dirty="0"/>
              <a:t>Layer 3: Network – data packets, IP protocol packets, IP address</a:t>
            </a:r>
          </a:p>
          <a:p>
            <a:pPr lvl="1" fontAlgn="ctr">
              <a:buFont typeface="Arial" panose="020B0604020202020204" pitchFamily="34" charset="0"/>
              <a:buChar char="•"/>
            </a:pPr>
            <a:r>
              <a:rPr lang="en-CA" dirty="0"/>
              <a:t>Layer 4: Transport – data segments, TCP or UDP protocol, port numbers</a:t>
            </a:r>
          </a:p>
          <a:p>
            <a:pPr lvl="1" fontAlgn="ctr">
              <a:buFont typeface="Arial" panose="020B0604020202020204" pitchFamily="34" charset="0"/>
              <a:buChar char="•"/>
            </a:pPr>
            <a:r>
              <a:rPr lang="en-CA" dirty="0"/>
              <a:t>Layer 5: Session – manage logical connection between hosts’ processes, RPC, PPTP, etc.</a:t>
            </a:r>
          </a:p>
          <a:p>
            <a:pPr lvl="1" fontAlgn="ctr">
              <a:buFont typeface="Arial" panose="020B0604020202020204" pitchFamily="34" charset="0"/>
              <a:buChar char="•"/>
            </a:pPr>
            <a:r>
              <a:rPr lang="en-CA" dirty="0"/>
              <a:t>Layer 6: Presentation – translation for the network data, EBCDIC &lt;-&gt; ASCII, etc.</a:t>
            </a:r>
          </a:p>
          <a:p>
            <a:pPr lvl="1" fontAlgn="ctr">
              <a:buFont typeface="Arial" panose="020B0604020202020204" pitchFamily="34" charset="0"/>
              <a:buChar char="•"/>
            </a:pPr>
            <a:r>
              <a:rPr lang="en-CA" dirty="0"/>
              <a:t>Layer 7: Application – application itself, HTTP, FTP, SSH, etc.</a:t>
            </a:r>
          </a:p>
        </p:txBody>
      </p:sp>
    </p:spTree>
    <p:extLst>
      <p:ext uri="{BB962C8B-B14F-4D97-AF65-F5344CB8AC3E}">
        <p14:creationId xmlns:p14="http://schemas.microsoft.com/office/powerpoint/2010/main" val="130105016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Survey</a:t>
            </a:r>
          </a:p>
        </p:txBody>
      </p:sp>
      <p:sp>
        <p:nvSpPr>
          <p:cNvPr id="3" name="Content Placeholder 2"/>
          <p:cNvSpPr>
            <a:spLocks noGrp="1"/>
          </p:cNvSpPr>
          <p:nvPr>
            <p:ph sz="quarter" idx="10"/>
          </p:nvPr>
        </p:nvSpPr>
        <p:spPr/>
        <p:txBody>
          <a:bodyPr anchor="t">
            <a:normAutofit/>
          </a:bodyPr>
          <a:lstStyle/>
          <a:p>
            <a:pPr fontAlgn="ctr"/>
            <a:r>
              <a:rPr lang="en-CA" dirty="0"/>
              <a:t>TCP/IP model</a:t>
            </a:r>
          </a:p>
          <a:p>
            <a:pPr marL="457200" lvl="1" indent="0" fontAlgn="ctr">
              <a:buNone/>
            </a:pPr>
            <a:endParaRPr lang="en-CA" dirty="0"/>
          </a:p>
        </p:txBody>
      </p:sp>
      <p:graphicFrame>
        <p:nvGraphicFramePr>
          <p:cNvPr id="4" name="Table 3"/>
          <p:cNvGraphicFramePr>
            <a:graphicFrameLocks noGrp="1"/>
          </p:cNvGraphicFramePr>
          <p:nvPr/>
        </p:nvGraphicFramePr>
        <p:xfrm>
          <a:off x="1562100" y="2368584"/>
          <a:ext cx="6019800" cy="3117400"/>
        </p:xfrm>
        <a:graphic>
          <a:graphicData uri="http://schemas.openxmlformats.org/drawingml/2006/table">
            <a:tbl>
              <a:tblPr firstRow="1" bandRow="1">
                <a:tableStyleId>{F5AB1C69-6EDB-4FF4-983F-18BD219EF322}</a:tableStyleId>
              </a:tblPr>
              <a:tblGrid>
                <a:gridCol w="3057943">
                  <a:extLst>
                    <a:ext uri="{9D8B030D-6E8A-4147-A177-3AD203B41FA5}">
                      <a16:colId xmlns:a16="http://schemas.microsoft.com/office/drawing/2014/main" val="558285276"/>
                    </a:ext>
                  </a:extLst>
                </a:gridCol>
                <a:gridCol w="2961857">
                  <a:extLst>
                    <a:ext uri="{9D8B030D-6E8A-4147-A177-3AD203B41FA5}">
                      <a16:colId xmlns:a16="http://schemas.microsoft.com/office/drawing/2014/main" val="447507683"/>
                    </a:ext>
                  </a:extLst>
                </a:gridCol>
              </a:tblGrid>
              <a:tr h="389675">
                <a:tc>
                  <a:txBody>
                    <a:bodyPr/>
                    <a:lstStyle/>
                    <a:p>
                      <a:pPr algn="ctr"/>
                      <a:r>
                        <a:rPr lang="en-CA" dirty="0"/>
                        <a:t>TCP/IP</a:t>
                      </a:r>
                    </a:p>
                  </a:txBody>
                  <a:tcPr marL="68580" marR="68580" anchor="ctr"/>
                </a:tc>
                <a:tc>
                  <a:txBody>
                    <a:bodyPr/>
                    <a:lstStyle/>
                    <a:p>
                      <a:pPr algn="ctr"/>
                      <a:r>
                        <a:rPr lang="en-CA" dirty="0"/>
                        <a:t>OSI</a:t>
                      </a:r>
                    </a:p>
                  </a:txBody>
                  <a:tcPr marL="68580" marR="68580" anchor="ctr"/>
                </a:tc>
                <a:extLst>
                  <a:ext uri="{0D108BD9-81ED-4DB2-BD59-A6C34878D82A}">
                    <a16:rowId xmlns:a16="http://schemas.microsoft.com/office/drawing/2014/main" val="1884497400"/>
                  </a:ext>
                </a:extLst>
              </a:tr>
              <a:tr h="389675">
                <a:tc rowSpan="3">
                  <a:txBody>
                    <a:bodyPr/>
                    <a:lstStyle/>
                    <a:p>
                      <a:pPr algn="ctr"/>
                      <a:r>
                        <a:rPr lang="en-CA" dirty="0"/>
                        <a:t>Application</a:t>
                      </a:r>
                    </a:p>
                  </a:txBody>
                  <a:tcPr marL="68580" marR="68580" anchor="ctr"/>
                </a:tc>
                <a:tc>
                  <a:txBody>
                    <a:bodyPr/>
                    <a:lstStyle/>
                    <a:p>
                      <a:pPr algn="ctr"/>
                      <a:r>
                        <a:rPr lang="en-CA" dirty="0"/>
                        <a:t>Application</a:t>
                      </a:r>
                    </a:p>
                  </a:txBody>
                  <a:tcPr marL="68580" marR="68580" anchor="ctr"/>
                </a:tc>
                <a:extLst>
                  <a:ext uri="{0D108BD9-81ED-4DB2-BD59-A6C34878D82A}">
                    <a16:rowId xmlns:a16="http://schemas.microsoft.com/office/drawing/2014/main" val="56500508"/>
                  </a:ext>
                </a:extLst>
              </a:tr>
              <a:tr h="389675">
                <a:tc vMerge="1">
                  <a:txBody>
                    <a:bodyPr/>
                    <a:lstStyle/>
                    <a:p>
                      <a:pPr algn="ctr"/>
                      <a:endParaRPr lang="en-CA" dirty="0"/>
                    </a:p>
                  </a:txBody>
                  <a:tcPr/>
                </a:tc>
                <a:tc>
                  <a:txBody>
                    <a:bodyPr/>
                    <a:lstStyle/>
                    <a:p>
                      <a:pPr algn="ctr"/>
                      <a:r>
                        <a:rPr lang="en-CA" dirty="0"/>
                        <a:t>Presentation</a:t>
                      </a:r>
                    </a:p>
                  </a:txBody>
                  <a:tcPr marL="68580" marR="68580" anchor="ctr"/>
                </a:tc>
                <a:extLst>
                  <a:ext uri="{0D108BD9-81ED-4DB2-BD59-A6C34878D82A}">
                    <a16:rowId xmlns:a16="http://schemas.microsoft.com/office/drawing/2014/main" val="3348049424"/>
                  </a:ext>
                </a:extLst>
              </a:tr>
              <a:tr h="389675">
                <a:tc vMerge="1">
                  <a:txBody>
                    <a:bodyPr/>
                    <a:lstStyle/>
                    <a:p>
                      <a:pPr algn="ctr"/>
                      <a:endParaRPr lang="en-CA" dirty="0"/>
                    </a:p>
                  </a:txBody>
                  <a:tcPr/>
                </a:tc>
                <a:tc>
                  <a:txBody>
                    <a:bodyPr/>
                    <a:lstStyle/>
                    <a:p>
                      <a:pPr algn="ctr"/>
                      <a:r>
                        <a:rPr lang="en-CA" dirty="0"/>
                        <a:t>Session</a:t>
                      </a:r>
                    </a:p>
                  </a:txBody>
                  <a:tcPr marL="68580" marR="68580" anchor="ctr"/>
                </a:tc>
                <a:extLst>
                  <a:ext uri="{0D108BD9-81ED-4DB2-BD59-A6C34878D82A}">
                    <a16:rowId xmlns:a16="http://schemas.microsoft.com/office/drawing/2014/main" val="918823374"/>
                  </a:ext>
                </a:extLst>
              </a:tr>
              <a:tr h="389675">
                <a:tc>
                  <a:txBody>
                    <a:bodyPr/>
                    <a:lstStyle/>
                    <a:p>
                      <a:pPr algn="ctr"/>
                      <a:r>
                        <a:rPr lang="en-CA" dirty="0"/>
                        <a:t>Transport</a:t>
                      </a:r>
                    </a:p>
                  </a:txBody>
                  <a:tcPr marL="68580" marR="68580" anchor="ctr"/>
                </a:tc>
                <a:tc>
                  <a:txBody>
                    <a:bodyPr/>
                    <a:lstStyle/>
                    <a:p>
                      <a:pPr algn="ctr"/>
                      <a:r>
                        <a:rPr lang="en-CA" dirty="0"/>
                        <a:t>Transport</a:t>
                      </a:r>
                    </a:p>
                  </a:txBody>
                  <a:tcPr marL="68580" marR="68580" anchor="ctr"/>
                </a:tc>
                <a:extLst>
                  <a:ext uri="{0D108BD9-81ED-4DB2-BD59-A6C34878D82A}">
                    <a16:rowId xmlns:a16="http://schemas.microsoft.com/office/drawing/2014/main" val="304671318"/>
                  </a:ext>
                </a:extLst>
              </a:tr>
              <a:tr h="389675">
                <a:tc>
                  <a:txBody>
                    <a:bodyPr/>
                    <a:lstStyle/>
                    <a:p>
                      <a:pPr algn="ctr"/>
                      <a:r>
                        <a:rPr lang="en-CA" dirty="0"/>
                        <a:t>Internet</a:t>
                      </a:r>
                    </a:p>
                  </a:txBody>
                  <a:tcPr marL="68580" marR="68580" anchor="ctr"/>
                </a:tc>
                <a:tc>
                  <a:txBody>
                    <a:bodyPr/>
                    <a:lstStyle/>
                    <a:p>
                      <a:pPr algn="ctr"/>
                      <a:r>
                        <a:rPr lang="en-CA" dirty="0"/>
                        <a:t>Network</a:t>
                      </a:r>
                    </a:p>
                  </a:txBody>
                  <a:tcPr marL="68580" marR="68580" anchor="ctr"/>
                </a:tc>
                <a:extLst>
                  <a:ext uri="{0D108BD9-81ED-4DB2-BD59-A6C34878D82A}">
                    <a16:rowId xmlns:a16="http://schemas.microsoft.com/office/drawing/2014/main" val="1897560735"/>
                  </a:ext>
                </a:extLst>
              </a:tr>
              <a:tr h="389675">
                <a:tc rowSpan="2">
                  <a:txBody>
                    <a:bodyPr/>
                    <a:lstStyle/>
                    <a:p>
                      <a:pPr algn="ctr"/>
                      <a:r>
                        <a:rPr lang="en-CA" dirty="0"/>
                        <a:t>Link</a:t>
                      </a:r>
                    </a:p>
                  </a:txBody>
                  <a:tcPr marL="68580" marR="68580" anchor="ctr"/>
                </a:tc>
                <a:tc>
                  <a:txBody>
                    <a:bodyPr/>
                    <a:lstStyle/>
                    <a:p>
                      <a:pPr algn="ctr"/>
                      <a:r>
                        <a:rPr lang="en-CA" dirty="0"/>
                        <a:t>Data Link</a:t>
                      </a:r>
                    </a:p>
                  </a:txBody>
                  <a:tcPr marL="68580" marR="68580" anchor="ctr"/>
                </a:tc>
                <a:extLst>
                  <a:ext uri="{0D108BD9-81ED-4DB2-BD59-A6C34878D82A}">
                    <a16:rowId xmlns:a16="http://schemas.microsoft.com/office/drawing/2014/main" val="4186320203"/>
                  </a:ext>
                </a:extLst>
              </a:tr>
              <a:tr h="389675">
                <a:tc vMerge="1">
                  <a:txBody>
                    <a:bodyPr/>
                    <a:lstStyle/>
                    <a:p>
                      <a:pPr algn="ctr"/>
                      <a:endParaRPr lang="en-CA" dirty="0"/>
                    </a:p>
                  </a:txBody>
                  <a:tcPr/>
                </a:tc>
                <a:tc>
                  <a:txBody>
                    <a:bodyPr/>
                    <a:lstStyle/>
                    <a:p>
                      <a:pPr algn="ctr"/>
                      <a:r>
                        <a:rPr lang="en-CA" dirty="0"/>
                        <a:t>Physical</a:t>
                      </a:r>
                    </a:p>
                  </a:txBody>
                  <a:tcPr marL="68580" marR="68580" anchor="ctr"/>
                </a:tc>
                <a:extLst>
                  <a:ext uri="{0D108BD9-81ED-4DB2-BD59-A6C34878D82A}">
                    <a16:rowId xmlns:a16="http://schemas.microsoft.com/office/drawing/2014/main" val="925190942"/>
                  </a:ext>
                </a:extLst>
              </a:tr>
            </a:tbl>
          </a:graphicData>
        </a:graphic>
      </p:graphicFrame>
    </p:spTree>
    <p:extLst>
      <p:ext uri="{BB962C8B-B14F-4D97-AF65-F5344CB8AC3E}">
        <p14:creationId xmlns:p14="http://schemas.microsoft.com/office/powerpoint/2010/main" val="817118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IPv4 </a:t>
            </a:r>
            <a:r>
              <a:rPr lang="mr-IN" dirty="0"/>
              <a:t>–</a:t>
            </a:r>
            <a:r>
              <a:rPr lang="en-CA" dirty="0"/>
              <a:t> 32 Bit Address</a:t>
            </a:r>
          </a:p>
        </p:txBody>
      </p:sp>
      <p:sp>
        <p:nvSpPr>
          <p:cNvPr id="3" name="Content Placeholder 2"/>
          <p:cNvSpPr>
            <a:spLocks noGrp="1"/>
          </p:cNvSpPr>
          <p:nvPr>
            <p:ph sz="quarter" idx="10"/>
          </p:nvPr>
        </p:nvSpPr>
        <p:spPr/>
        <p:txBody>
          <a:bodyPr anchor="t">
            <a:normAutofit/>
          </a:bodyPr>
          <a:lstStyle/>
          <a:p>
            <a:pPr lvl="1" fontAlgn="ctr">
              <a:buFont typeface="Arial" panose="020B0604020202020204" pitchFamily="34" charset="0"/>
              <a:buChar char="•"/>
            </a:pPr>
            <a:r>
              <a:rPr lang="en-CA" dirty="0"/>
              <a:t>Class A: 1 – 126/8</a:t>
            </a:r>
          </a:p>
          <a:p>
            <a:pPr lvl="1" fontAlgn="ctr">
              <a:buFont typeface="Arial" panose="020B0604020202020204" pitchFamily="34" charset="0"/>
              <a:buChar char="•"/>
            </a:pPr>
            <a:r>
              <a:rPr lang="en-CA" dirty="0"/>
              <a:t>Class B: 128 – 191/16</a:t>
            </a:r>
          </a:p>
          <a:p>
            <a:pPr lvl="1" fontAlgn="ctr">
              <a:buFont typeface="Arial" panose="020B0604020202020204" pitchFamily="34" charset="0"/>
              <a:buChar char="•"/>
            </a:pPr>
            <a:r>
              <a:rPr lang="en-CA" dirty="0"/>
              <a:t>Class C: 192 – 223/24</a:t>
            </a:r>
          </a:p>
          <a:p>
            <a:pPr lvl="1" fontAlgn="ctr">
              <a:buFont typeface="Arial" panose="020B0604020202020204" pitchFamily="34" charset="0"/>
              <a:buChar char="•"/>
            </a:pPr>
            <a:r>
              <a:rPr lang="en-CA" dirty="0"/>
              <a:t>Class D: 224 – 239, multicast</a:t>
            </a:r>
          </a:p>
          <a:p>
            <a:pPr lvl="1" fontAlgn="ctr">
              <a:buFont typeface="Arial" panose="020B0604020202020204" pitchFamily="34" charset="0"/>
              <a:buChar char="•"/>
            </a:pPr>
            <a:r>
              <a:rPr lang="en-CA" dirty="0"/>
              <a:t>Class E: 240 – 255, reserved</a:t>
            </a:r>
          </a:p>
          <a:p>
            <a:pPr lvl="1" fontAlgn="ctr">
              <a:buFont typeface="Arial" panose="020B0604020202020204" pitchFamily="34" charset="0"/>
              <a:buChar char="•"/>
            </a:pPr>
            <a:r>
              <a:rPr lang="en-CA" dirty="0"/>
              <a:t>RFC1918 </a:t>
            </a:r>
          </a:p>
          <a:p>
            <a:pPr lvl="2" fontAlgn="ctr">
              <a:buSzPct val="70000"/>
              <a:buFont typeface="Courier New" panose="02070309020205020404" pitchFamily="49" charset="0"/>
              <a:buChar char="o"/>
            </a:pPr>
            <a:r>
              <a:rPr lang="en-CA" dirty="0"/>
              <a:t>10.0.0.0/8 – 10.0.0.0 to 10.255.255.255</a:t>
            </a:r>
          </a:p>
          <a:p>
            <a:pPr lvl="2" fontAlgn="ctr">
              <a:buSzPct val="70000"/>
              <a:buFont typeface="Courier New" panose="02070309020205020404" pitchFamily="49" charset="0"/>
              <a:buChar char="o"/>
            </a:pPr>
            <a:r>
              <a:rPr lang="en-CA" dirty="0"/>
              <a:t>172.16.0.0/12 – 172.16.0.0 to 172.31.255.255</a:t>
            </a:r>
          </a:p>
          <a:p>
            <a:pPr lvl="2" fontAlgn="ctr">
              <a:buSzPct val="70000"/>
              <a:buFont typeface="Courier New" panose="02070309020205020404" pitchFamily="49" charset="0"/>
              <a:buChar char="o"/>
            </a:pPr>
            <a:r>
              <a:rPr lang="en-CA" dirty="0"/>
              <a:t>192.168.0.0/16 – 192.168.0.0 to 192.168.255.255</a:t>
            </a:r>
          </a:p>
          <a:p>
            <a:pPr lvl="1" fontAlgn="ctr">
              <a:buFont typeface="Arial" panose="020B0604020202020204" pitchFamily="34" charset="0"/>
              <a:buChar char="•"/>
            </a:pPr>
            <a:r>
              <a:rPr lang="en-CA" dirty="0"/>
              <a:t>Loopback – 127.0.0.0/8 – 127.0.0.1 is localhost</a:t>
            </a:r>
          </a:p>
        </p:txBody>
      </p:sp>
    </p:spTree>
    <p:extLst>
      <p:ext uri="{BB962C8B-B14F-4D97-AF65-F5344CB8AC3E}">
        <p14:creationId xmlns:p14="http://schemas.microsoft.com/office/powerpoint/2010/main" val="88673892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IPv6 </a:t>
            </a:r>
            <a:r>
              <a:rPr lang="mr-IN" dirty="0"/>
              <a:t>–</a:t>
            </a:r>
            <a:r>
              <a:rPr lang="en-CA" dirty="0"/>
              <a:t> 128 Bit Address</a:t>
            </a:r>
          </a:p>
        </p:txBody>
      </p:sp>
      <p:sp>
        <p:nvSpPr>
          <p:cNvPr id="3" name="Content Placeholder 2"/>
          <p:cNvSpPr>
            <a:spLocks noGrp="1"/>
          </p:cNvSpPr>
          <p:nvPr>
            <p:ph sz="quarter" idx="10"/>
          </p:nvPr>
        </p:nvSpPr>
        <p:spPr/>
        <p:txBody>
          <a:bodyPr anchor="t">
            <a:normAutofit/>
          </a:bodyPr>
          <a:lstStyle/>
          <a:p>
            <a:pPr lvl="1" fontAlgn="ctr"/>
            <a:r>
              <a:rPr lang="en-CA" dirty="0"/>
              <a:t>Much larger address space than IPv4: 340 trillion trillion trillion addresses</a:t>
            </a:r>
          </a:p>
          <a:p>
            <a:pPr lvl="1" fontAlgn="ctr"/>
            <a:r>
              <a:rPr lang="en-CA" dirty="0"/>
              <a:t>IPSec built-in to provide confidentiality and integrity of data packets</a:t>
            </a:r>
          </a:p>
          <a:p>
            <a:pPr lvl="1" fontAlgn="ctr"/>
            <a:r>
              <a:rPr lang="en-CA" dirty="0" err="1"/>
              <a:t>QoS</a:t>
            </a:r>
            <a:r>
              <a:rPr lang="en-CA" dirty="0"/>
              <a:t> built-in to improve network bandwidth sharing</a:t>
            </a:r>
          </a:p>
        </p:txBody>
      </p:sp>
    </p:spTree>
    <p:extLst>
      <p:ext uri="{BB962C8B-B14F-4D97-AF65-F5344CB8AC3E}">
        <p14:creationId xmlns:p14="http://schemas.microsoft.com/office/powerpoint/2010/main" val="368035179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IP Protocols</a:t>
            </a:r>
          </a:p>
        </p:txBody>
      </p:sp>
      <p:sp>
        <p:nvSpPr>
          <p:cNvPr id="3" name="Content Placeholder 2"/>
          <p:cNvSpPr>
            <a:spLocks noGrp="1"/>
          </p:cNvSpPr>
          <p:nvPr>
            <p:ph sz="quarter" idx="10"/>
          </p:nvPr>
        </p:nvSpPr>
        <p:spPr/>
        <p:txBody>
          <a:bodyPr anchor="t">
            <a:normAutofit/>
          </a:bodyPr>
          <a:lstStyle/>
          <a:p>
            <a:pPr lvl="1" fontAlgn="ctr"/>
            <a:r>
              <a:rPr lang="en-CA" dirty="0"/>
              <a:t>ICMP: Internet Control Message Protocol – ping/echo</a:t>
            </a:r>
          </a:p>
          <a:p>
            <a:pPr lvl="1" fontAlgn="ctr"/>
            <a:r>
              <a:rPr lang="en-CA" dirty="0"/>
              <a:t>IGMP: Internet Group Management Protocol – multicast group management</a:t>
            </a:r>
          </a:p>
          <a:p>
            <a:pPr lvl="1" fontAlgn="ctr"/>
            <a:r>
              <a:rPr lang="en-CA" dirty="0"/>
              <a:t>IPSec (IP Security): security protocol suite for IPv4</a:t>
            </a:r>
          </a:p>
        </p:txBody>
      </p:sp>
    </p:spTree>
    <p:extLst>
      <p:ext uri="{BB962C8B-B14F-4D97-AF65-F5344CB8AC3E}">
        <p14:creationId xmlns:p14="http://schemas.microsoft.com/office/powerpoint/2010/main" val="113389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OECD Guidelines</a:t>
            </a:r>
          </a:p>
        </p:txBody>
      </p:sp>
      <p:sp>
        <p:nvSpPr>
          <p:cNvPr id="3" name="Content Placeholder 2"/>
          <p:cNvSpPr>
            <a:spLocks noGrp="1"/>
          </p:cNvSpPr>
          <p:nvPr>
            <p:ph sz="quarter" idx="10"/>
          </p:nvPr>
        </p:nvSpPr>
        <p:spPr/>
        <p:txBody>
          <a:bodyPr>
            <a:normAutofit/>
          </a:bodyPr>
          <a:lstStyle/>
          <a:p>
            <a:pPr marL="0" indent="0" fontAlgn="ctr">
              <a:buNone/>
            </a:pPr>
            <a:r>
              <a:rPr lang="en-US" sz="3200" dirty="0"/>
              <a:t>OECD (Organization for Economic Cooperation and Development)</a:t>
            </a:r>
          </a:p>
          <a:p>
            <a:pPr fontAlgn="ctr"/>
            <a:endParaRPr lang="en-US" sz="3200" dirty="0"/>
          </a:p>
          <a:p>
            <a:pPr fontAlgn="ctr"/>
            <a:r>
              <a:rPr lang="en-US" sz="3200" dirty="0"/>
              <a:t>Collection Limitation Principle </a:t>
            </a:r>
          </a:p>
          <a:p>
            <a:pPr fontAlgn="ctr"/>
            <a:r>
              <a:rPr lang="en-US" sz="3200" dirty="0"/>
              <a:t>Data Quality Principle </a:t>
            </a:r>
          </a:p>
          <a:p>
            <a:pPr fontAlgn="ctr"/>
            <a:r>
              <a:rPr lang="en-US" sz="3200" dirty="0"/>
              <a:t>Purpose Specification Principle </a:t>
            </a:r>
          </a:p>
          <a:p>
            <a:pPr fontAlgn="ctr"/>
            <a:r>
              <a:rPr lang="en-US" sz="3200" dirty="0"/>
              <a:t>Use Limitation Purpose </a:t>
            </a:r>
          </a:p>
        </p:txBody>
      </p:sp>
    </p:spTree>
    <p:extLst>
      <p:ext uri="{BB962C8B-B14F-4D97-AF65-F5344CB8AC3E}">
        <p14:creationId xmlns:p14="http://schemas.microsoft.com/office/powerpoint/2010/main" val="425202608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TCP and UDP Protocols</a:t>
            </a:r>
          </a:p>
        </p:txBody>
      </p:sp>
      <p:sp>
        <p:nvSpPr>
          <p:cNvPr id="3" name="Content Placeholder 2"/>
          <p:cNvSpPr>
            <a:spLocks noGrp="1"/>
          </p:cNvSpPr>
          <p:nvPr>
            <p:ph sz="quarter" idx="10"/>
          </p:nvPr>
        </p:nvSpPr>
        <p:spPr/>
        <p:txBody>
          <a:bodyPr anchor="t">
            <a:normAutofit/>
          </a:bodyPr>
          <a:lstStyle/>
          <a:p>
            <a:pPr fontAlgn="ctr"/>
            <a:r>
              <a:rPr lang="en-CA" dirty="0"/>
              <a:t>TCP protocol</a:t>
            </a:r>
          </a:p>
          <a:p>
            <a:pPr lvl="1" fontAlgn="ctr"/>
            <a:r>
              <a:rPr lang="en-CA" dirty="0"/>
              <a:t>Transmission Control Protocol</a:t>
            </a:r>
          </a:p>
          <a:p>
            <a:pPr lvl="1" fontAlgn="ctr"/>
            <a:r>
              <a:rPr lang="en-CA" dirty="0"/>
              <a:t>Connection oriented; provides reliable delivery, packet sequencing and error checking</a:t>
            </a:r>
          </a:p>
          <a:p>
            <a:pPr lvl="1" fontAlgn="ctr"/>
            <a:r>
              <a:rPr lang="en-CA" dirty="0"/>
              <a:t>Uses 3-way handshake: SYN, SYN/ACK, ACK</a:t>
            </a:r>
          </a:p>
          <a:p>
            <a:pPr lvl="1" fontAlgn="ctr"/>
            <a:r>
              <a:rPr lang="en-CA" dirty="0"/>
              <a:t>Connection termination: FIN, RST</a:t>
            </a:r>
          </a:p>
          <a:p>
            <a:pPr fontAlgn="ctr"/>
            <a:r>
              <a:rPr lang="en-CA" dirty="0"/>
              <a:t>UDP protocol</a:t>
            </a:r>
          </a:p>
          <a:p>
            <a:pPr lvl="1" fontAlgn="ctr"/>
            <a:r>
              <a:rPr lang="en-CA" dirty="0"/>
              <a:t>User Datagram Protocol</a:t>
            </a:r>
          </a:p>
          <a:p>
            <a:pPr lvl="1" fontAlgn="ctr"/>
            <a:r>
              <a:rPr lang="en-CA" dirty="0"/>
              <a:t>Connectionless: best effort with no delivery guarantee, use checksum for integrity</a:t>
            </a:r>
          </a:p>
        </p:txBody>
      </p:sp>
    </p:spTree>
    <p:extLst>
      <p:ext uri="{BB962C8B-B14F-4D97-AF65-F5344CB8AC3E}">
        <p14:creationId xmlns:p14="http://schemas.microsoft.com/office/powerpoint/2010/main" val="207755608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Port Numbers</a:t>
            </a:r>
          </a:p>
        </p:txBody>
      </p:sp>
      <p:sp>
        <p:nvSpPr>
          <p:cNvPr id="3" name="Content Placeholder 2"/>
          <p:cNvSpPr>
            <a:spLocks noGrp="1"/>
          </p:cNvSpPr>
          <p:nvPr>
            <p:ph sz="quarter" idx="10"/>
          </p:nvPr>
        </p:nvSpPr>
        <p:spPr/>
        <p:txBody>
          <a:bodyPr anchor="t">
            <a:normAutofit/>
          </a:bodyPr>
          <a:lstStyle/>
          <a:p>
            <a:pPr lvl="1" fontAlgn="ctr"/>
            <a:r>
              <a:rPr lang="en-CA" dirty="0"/>
              <a:t>Well-known ports: 0</a:t>
            </a:r>
            <a:r>
              <a:rPr lang="mr-IN" dirty="0"/>
              <a:t>–</a:t>
            </a:r>
            <a:r>
              <a:rPr lang="en-CA" dirty="0"/>
              <a:t>1023; widely recognized and used by system process</a:t>
            </a:r>
          </a:p>
          <a:p>
            <a:pPr lvl="1" fontAlgn="ctr"/>
            <a:r>
              <a:rPr lang="en-CA" dirty="0"/>
              <a:t>Registered ports: 1024</a:t>
            </a:r>
            <a:r>
              <a:rPr lang="mr-IN" dirty="0"/>
              <a:t>–</a:t>
            </a:r>
            <a:r>
              <a:rPr lang="en-CA" dirty="0"/>
              <a:t>49151; assigned by IANA upon request</a:t>
            </a:r>
          </a:p>
          <a:p>
            <a:pPr lvl="1" fontAlgn="ctr"/>
            <a:r>
              <a:rPr lang="en-CA" dirty="0"/>
              <a:t>Dynamic ports (aka Ephemeral ports): </a:t>
            </a:r>
            <a:br>
              <a:rPr lang="en-CA" dirty="0"/>
            </a:br>
            <a:r>
              <a:rPr lang="en-CA" dirty="0"/>
              <a:t>49152</a:t>
            </a:r>
            <a:r>
              <a:rPr lang="mr-IN" dirty="0"/>
              <a:t>–</a:t>
            </a:r>
            <a:r>
              <a:rPr lang="en-CA" dirty="0"/>
              <a:t>65535; for private or temporary use</a:t>
            </a:r>
          </a:p>
        </p:txBody>
      </p:sp>
    </p:spTree>
    <p:extLst>
      <p:ext uri="{BB962C8B-B14F-4D97-AF65-F5344CB8AC3E}">
        <p14:creationId xmlns:p14="http://schemas.microsoft.com/office/powerpoint/2010/main" val="413532684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Application Protocols Examples</a:t>
            </a:r>
          </a:p>
        </p:txBody>
      </p:sp>
      <p:sp>
        <p:nvSpPr>
          <p:cNvPr id="3" name="Content Placeholder 2"/>
          <p:cNvSpPr>
            <a:spLocks noGrp="1"/>
          </p:cNvSpPr>
          <p:nvPr>
            <p:ph sz="quarter" idx="10"/>
          </p:nvPr>
        </p:nvSpPr>
        <p:spPr/>
        <p:txBody>
          <a:bodyPr anchor="t">
            <a:normAutofit/>
          </a:bodyPr>
          <a:lstStyle/>
          <a:p>
            <a:pPr lvl="1" fontAlgn="ctr"/>
            <a:r>
              <a:rPr lang="en-CA" dirty="0"/>
              <a:t>FTP – File Transfer Protocol</a:t>
            </a:r>
          </a:p>
          <a:p>
            <a:pPr lvl="1" fontAlgn="ctr"/>
            <a:r>
              <a:rPr lang="en-CA" dirty="0"/>
              <a:t>HTTP – Hypertext Transfer Protocol</a:t>
            </a:r>
          </a:p>
          <a:p>
            <a:pPr lvl="1" fontAlgn="ctr"/>
            <a:r>
              <a:rPr lang="en-CA" dirty="0"/>
              <a:t>DHCP – Dynamic Host Configuration Protocol</a:t>
            </a:r>
          </a:p>
          <a:p>
            <a:pPr lvl="1" fontAlgn="ctr"/>
            <a:r>
              <a:rPr lang="en-CA" dirty="0"/>
              <a:t>DNS – Domain Name System</a:t>
            </a:r>
          </a:p>
          <a:p>
            <a:pPr lvl="1" fontAlgn="ctr"/>
            <a:r>
              <a:rPr lang="en-CA" dirty="0"/>
              <a:t>SMTP – Simple Mail Transfer Protocol</a:t>
            </a:r>
          </a:p>
        </p:txBody>
      </p:sp>
    </p:spTree>
    <p:extLst>
      <p:ext uri="{BB962C8B-B14F-4D97-AF65-F5344CB8AC3E}">
        <p14:creationId xmlns:p14="http://schemas.microsoft.com/office/powerpoint/2010/main" val="2296395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Issues with Layer Model</a:t>
            </a:r>
          </a:p>
        </p:txBody>
      </p:sp>
      <p:sp>
        <p:nvSpPr>
          <p:cNvPr id="3" name="Content Placeholder 2"/>
          <p:cNvSpPr>
            <a:spLocks noGrp="1"/>
          </p:cNvSpPr>
          <p:nvPr>
            <p:ph sz="quarter" idx="10"/>
          </p:nvPr>
        </p:nvSpPr>
        <p:spPr>
          <a:xfrm>
            <a:off x="635001" y="1108710"/>
            <a:ext cx="7840663" cy="5440680"/>
          </a:xfrm>
        </p:spPr>
        <p:txBody>
          <a:bodyPr anchor="t">
            <a:normAutofit fontScale="85000" lnSpcReduction="10000"/>
          </a:bodyPr>
          <a:lstStyle/>
          <a:p>
            <a:pPr fontAlgn="ctr"/>
            <a:r>
              <a:rPr lang="en-CA" dirty="0"/>
              <a:t>The OSI model uses a mechanism called encapsulation/</a:t>
            </a:r>
            <a:r>
              <a:rPr lang="en-CA" dirty="0" err="1"/>
              <a:t>decapsulation</a:t>
            </a:r>
            <a:r>
              <a:rPr lang="en-CA" dirty="0"/>
              <a:t> when data moves from one layer to another.</a:t>
            </a:r>
          </a:p>
          <a:p>
            <a:pPr fontAlgn="ctr"/>
            <a:r>
              <a:rPr lang="en-CA" dirty="0"/>
              <a:t>Encapsulation: When data is moved to down the OSI layers, a header (and footer) is added to the payload.</a:t>
            </a:r>
          </a:p>
          <a:p>
            <a:pPr fontAlgn="ctr"/>
            <a:r>
              <a:rPr lang="en-CA" dirty="0" err="1"/>
              <a:t>Decapsulation</a:t>
            </a:r>
            <a:r>
              <a:rPr lang="en-CA" dirty="0"/>
              <a:t>: When data is moved up the OSI layers, the header (and footer) is removed from the payload.</a:t>
            </a:r>
          </a:p>
          <a:p>
            <a:pPr fontAlgn="ctr"/>
            <a:r>
              <a:rPr lang="en-CA" dirty="0"/>
              <a:t>The encapsulation/</a:t>
            </a:r>
            <a:r>
              <a:rPr lang="en-CA" dirty="0" err="1"/>
              <a:t>decapsulation</a:t>
            </a:r>
            <a:r>
              <a:rPr lang="en-CA" dirty="0"/>
              <a:t> mechanism is extremely useful for layer model and interoperability, but it can also be used for malicious purposes.</a:t>
            </a:r>
          </a:p>
          <a:p>
            <a:pPr fontAlgn="ctr"/>
            <a:r>
              <a:rPr lang="en-CA" dirty="0"/>
              <a:t>Covert channels can be established by using encapsulation to hide unauthorized communication through network perimeters.</a:t>
            </a:r>
          </a:p>
        </p:txBody>
      </p:sp>
    </p:spTree>
    <p:extLst>
      <p:ext uri="{BB962C8B-B14F-4D97-AF65-F5344CB8AC3E}">
        <p14:creationId xmlns:p14="http://schemas.microsoft.com/office/powerpoint/2010/main" val="154151927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Issues with Layer Model</a:t>
            </a:r>
          </a:p>
        </p:txBody>
      </p:sp>
      <p:sp>
        <p:nvSpPr>
          <p:cNvPr id="3" name="Content Placeholder 2"/>
          <p:cNvSpPr>
            <a:spLocks noGrp="1"/>
          </p:cNvSpPr>
          <p:nvPr>
            <p:ph sz="quarter" idx="10"/>
          </p:nvPr>
        </p:nvSpPr>
        <p:spPr/>
        <p:txBody>
          <a:bodyPr anchor="t">
            <a:normAutofit fontScale="85000" lnSpcReduction="10000"/>
          </a:bodyPr>
          <a:lstStyle/>
          <a:p>
            <a:pPr fontAlgn="ctr"/>
            <a:r>
              <a:rPr lang="en-CA" dirty="0"/>
              <a:t>Consider a typical HTTPS session encapsulated in the layer model:</a:t>
            </a:r>
          </a:p>
          <a:p>
            <a:pPr lvl="1" fontAlgn="ctr"/>
            <a:r>
              <a:rPr lang="en-CA" dirty="0">
                <a:latin typeface="Courier New" panose="02070309020205020404" pitchFamily="49" charset="0"/>
                <a:cs typeface="Courier New" panose="02070309020205020404" pitchFamily="49" charset="0"/>
              </a:rPr>
              <a:t>[ Ethernet [ IP [ TCP [ SSL [ HTTP ] ] ] ] ]</a:t>
            </a:r>
          </a:p>
          <a:p>
            <a:pPr lvl="1" fontAlgn="ctr"/>
            <a:r>
              <a:rPr lang="en-CA" dirty="0"/>
              <a:t>We can tunnel another protocol (e.g., FTP) inside the HTTP payload to establish a covert channel through the perimeter firewall:</a:t>
            </a:r>
          </a:p>
          <a:p>
            <a:pPr lvl="1" fontAlgn="ctr"/>
            <a:r>
              <a:rPr lang="en-CA" dirty="0">
                <a:latin typeface="Courier New" panose="02070309020205020404" pitchFamily="49" charset="0"/>
                <a:cs typeface="Courier New" panose="02070309020205020404" pitchFamily="49" charset="0"/>
              </a:rPr>
              <a:t>[ Ethernet [ IP [ TCP [ SSL [ HTTP [ FTP ] ] ] ] ] ]</a:t>
            </a:r>
          </a:p>
          <a:p>
            <a:pPr lvl="1" fontAlgn="ctr"/>
            <a:r>
              <a:rPr lang="en-CA" dirty="0"/>
              <a:t>The network perimeter firewall will treat this traffic as HTTPS and will allow it through, while corporate data is sent out through FTP inside the HTTPS tunnel</a:t>
            </a:r>
          </a:p>
          <a:p>
            <a:pPr fontAlgn="ctr"/>
            <a:r>
              <a:rPr lang="en-CA" dirty="0"/>
              <a:t>Another example is ICMP tunnelling, which uses ICMP to encapsulate TCP traffic in a covert channel to bypass perimeter firewall inspection.</a:t>
            </a:r>
          </a:p>
          <a:p>
            <a:pPr lvl="1" fontAlgn="ctr"/>
            <a:r>
              <a:rPr lang="en-CA" dirty="0"/>
              <a:t>Read </a:t>
            </a:r>
            <a:r>
              <a:rPr lang="en-CA" dirty="0">
                <a:hlinkClick r:id="rId2"/>
              </a:rPr>
              <a:t>https://en.wikipedia.org/wiki/ICMP_tunnel</a:t>
            </a:r>
            <a:endParaRPr lang="en-CA" dirty="0"/>
          </a:p>
        </p:txBody>
      </p:sp>
    </p:spTree>
    <p:extLst>
      <p:ext uri="{BB962C8B-B14F-4D97-AF65-F5344CB8AC3E}">
        <p14:creationId xmlns:p14="http://schemas.microsoft.com/office/powerpoint/2010/main" val="41889201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TCP/IP Vulnerabilities</a:t>
            </a:r>
          </a:p>
        </p:txBody>
      </p:sp>
      <p:sp>
        <p:nvSpPr>
          <p:cNvPr id="3" name="Content Placeholder 2"/>
          <p:cNvSpPr>
            <a:spLocks noGrp="1"/>
          </p:cNvSpPr>
          <p:nvPr>
            <p:ph sz="quarter" idx="10"/>
          </p:nvPr>
        </p:nvSpPr>
        <p:spPr>
          <a:xfrm>
            <a:off x="635001" y="1248508"/>
            <a:ext cx="8074659" cy="4967260"/>
          </a:xfrm>
        </p:spPr>
        <p:txBody>
          <a:bodyPr anchor="t">
            <a:normAutofit fontScale="92500" lnSpcReduction="10000"/>
          </a:bodyPr>
          <a:lstStyle/>
          <a:p>
            <a:pPr fontAlgn="ctr"/>
            <a:r>
              <a:rPr lang="en-CA" dirty="0"/>
              <a:t>Due to the connection-oriented nature of the TCP protocol, many attacks can be launched against it:</a:t>
            </a:r>
          </a:p>
          <a:p>
            <a:pPr lvl="1" fontAlgn="ctr"/>
            <a:r>
              <a:rPr lang="en-CA" dirty="0"/>
              <a:t>Buffer overflows</a:t>
            </a:r>
          </a:p>
          <a:p>
            <a:pPr lvl="1" fontAlgn="ctr"/>
            <a:r>
              <a:rPr lang="en-CA" dirty="0"/>
              <a:t>SYN flood attacks</a:t>
            </a:r>
          </a:p>
          <a:p>
            <a:pPr lvl="1" fontAlgn="ctr"/>
            <a:r>
              <a:rPr lang="en-CA" dirty="0" err="1"/>
              <a:t>DoS</a:t>
            </a:r>
            <a:endParaRPr lang="en-CA" dirty="0"/>
          </a:p>
          <a:p>
            <a:pPr lvl="1" fontAlgn="ctr"/>
            <a:r>
              <a:rPr lang="en-CA" dirty="0"/>
              <a:t>Fragmentation attacks</a:t>
            </a:r>
          </a:p>
          <a:p>
            <a:pPr lvl="1" fontAlgn="ctr"/>
            <a:r>
              <a:rPr lang="en-CA" dirty="0"/>
              <a:t>Oversize packet attacks</a:t>
            </a:r>
          </a:p>
          <a:p>
            <a:pPr lvl="1" fontAlgn="ctr"/>
            <a:r>
              <a:rPr lang="en-CA" dirty="0"/>
              <a:t>Spoofing attacks</a:t>
            </a:r>
          </a:p>
          <a:p>
            <a:pPr lvl="1" fontAlgn="ctr"/>
            <a:r>
              <a:rPr lang="en-CA" dirty="0"/>
              <a:t>Man-in-the-middle attacks</a:t>
            </a:r>
          </a:p>
          <a:p>
            <a:pPr lvl="1" fontAlgn="ctr"/>
            <a:r>
              <a:rPr lang="en-CA" dirty="0"/>
              <a:t>Hijack attacks</a:t>
            </a:r>
          </a:p>
          <a:p>
            <a:pPr lvl="1" fontAlgn="ctr"/>
            <a:r>
              <a:rPr lang="en-CA" dirty="0"/>
              <a:t>Coding error attacks</a:t>
            </a:r>
          </a:p>
          <a:p>
            <a:pPr fontAlgn="ctr"/>
            <a:r>
              <a:rPr lang="en-CA" dirty="0"/>
              <a:t>These will be covered in later slides</a:t>
            </a:r>
          </a:p>
        </p:txBody>
      </p:sp>
    </p:spTree>
    <p:extLst>
      <p:ext uri="{BB962C8B-B14F-4D97-AF65-F5344CB8AC3E}">
        <p14:creationId xmlns:p14="http://schemas.microsoft.com/office/powerpoint/2010/main" val="5817245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Wireless Technology</a:t>
            </a:r>
          </a:p>
        </p:txBody>
      </p:sp>
      <p:sp>
        <p:nvSpPr>
          <p:cNvPr id="3" name="Content Placeholder 2"/>
          <p:cNvSpPr>
            <a:spLocks noGrp="1"/>
          </p:cNvSpPr>
          <p:nvPr>
            <p:ph sz="quarter" idx="10"/>
          </p:nvPr>
        </p:nvSpPr>
        <p:spPr/>
        <p:txBody>
          <a:bodyPr anchor="t">
            <a:normAutofit/>
          </a:bodyPr>
          <a:lstStyle/>
          <a:p>
            <a:pPr fontAlgn="ctr"/>
            <a:r>
              <a:rPr lang="en-CA" dirty="0" err="1"/>
              <a:t>WiFi</a:t>
            </a:r>
            <a:r>
              <a:rPr lang="en-CA" dirty="0"/>
              <a:t> 802.11</a:t>
            </a:r>
          </a:p>
          <a:p>
            <a:pPr fontAlgn="ctr"/>
            <a:r>
              <a:rPr lang="en-CA" dirty="0"/>
              <a:t>Bluetooth 802.15</a:t>
            </a:r>
          </a:p>
          <a:p>
            <a:pPr fontAlgn="ctr"/>
            <a:r>
              <a:rPr lang="en-CA" dirty="0"/>
              <a:t>Cellular networks 3G, 4G, LTE</a:t>
            </a:r>
          </a:p>
        </p:txBody>
      </p:sp>
    </p:spTree>
    <p:extLst>
      <p:ext uri="{BB962C8B-B14F-4D97-AF65-F5344CB8AC3E}">
        <p14:creationId xmlns:p14="http://schemas.microsoft.com/office/powerpoint/2010/main" val="399279788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WiFi</a:t>
            </a:r>
            <a:r>
              <a:rPr lang="en-CA" dirty="0"/>
              <a:t> Security Issues</a:t>
            </a:r>
          </a:p>
        </p:txBody>
      </p:sp>
      <p:sp>
        <p:nvSpPr>
          <p:cNvPr id="3" name="Content Placeholder 2"/>
          <p:cNvSpPr>
            <a:spLocks noGrp="1"/>
          </p:cNvSpPr>
          <p:nvPr>
            <p:ph sz="quarter" idx="10"/>
          </p:nvPr>
        </p:nvSpPr>
        <p:spPr>
          <a:xfrm>
            <a:off x="635001" y="1248508"/>
            <a:ext cx="8039099" cy="4967260"/>
          </a:xfrm>
        </p:spPr>
        <p:txBody>
          <a:bodyPr anchor="t">
            <a:normAutofit fontScale="85000" lnSpcReduction="10000"/>
          </a:bodyPr>
          <a:lstStyle/>
          <a:p>
            <a:pPr fontAlgn="ctr"/>
            <a:r>
              <a:rPr lang="en-CA" dirty="0" err="1"/>
              <a:t>WiFi</a:t>
            </a:r>
            <a:r>
              <a:rPr lang="en-CA" dirty="0"/>
              <a:t> networks work on the fundamental principle of a shared medium. Like CSMA/CD, the </a:t>
            </a:r>
            <a:r>
              <a:rPr lang="en-CA" dirty="0" err="1"/>
              <a:t>WiFi</a:t>
            </a:r>
            <a:r>
              <a:rPr lang="en-CA" dirty="0"/>
              <a:t> network from a single access point is a collision domain, and any associated clients can sniff all </a:t>
            </a:r>
            <a:r>
              <a:rPr lang="en-CA" dirty="0" err="1"/>
              <a:t>WiFi</a:t>
            </a:r>
            <a:r>
              <a:rPr lang="en-CA" dirty="0"/>
              <a:t> traffic freely, allowing eavesdropping and other network attacks.</a:t>
            </a:r>
          </a:p>
          <a:p>
            <a:pPr fontAlgn="ctr"/>
            <a:r>
              <a:rPr lang="en-CA" dirty="0"/>
              <a:t>Wireless channel allocation should be carefully planned, since overlapping channels interfere with each other and affect the availability of a </a:t>
            </a:r>
            <a:r>
              <a:rPr lang="en-CA" dirty="0" err="1"/>
              <a:t>WiFi</a:t>
            </a:r>
            <a:r>
              <a:rPr lang="en-CA" dirty="0"/>
              <a:t> network.</a:t>
            </a:r>
          </a:p>
          <a:p>
            <a:pPr fontAlgn="ctr"/>
            <a:r>
              <a:rPr lang="en-CA" dirty="0"/>
              <a:t>Open system authentication requires no authentication. Anyone can associate with the </a:t>
            </a:r>
            <a:r>
              <a:rPr lang="en-CA" dirty="0" err="1"/>
              <a:t>WiFi</a:t>
            </a:r>
            <a:r>
              <a:rPr lang="en-CA" dirty="0"/>
              <a:t> network and transmit data unencrypted.</a:t>
            </a:r>
          </a:p>
          <a:p>
            <a:pPr fontAlgn="ctr"/>
            <a:r>
              <a:rPr lang="en-CA" dirty="0"/>
              <a:t>Shared key authentication requires authentication before association and transmission of data with encryption.</a:t>
            </a:r>
          </a:p>
        </p:txBody>
      </p:sp>
    </p:spTree>
    <p:extLst>
      <p:ext uri="{BB962C8B-B14F-4D97-AF65-F5344CB8AC3E}">
        <p14:creationId xmlns:p14="http://schemas.microsoft.com/office/powerpoint/2010/main" val="426269259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WiFi</a:t>
            </a:r>
            <a:r>
              <a:rPr lang="en-CA" dirty="0"/>
              <a:t> Security Issues</a:t>
            </a:r>
          </a:p>
        </p:txBody>
      </p:sp>
      <p:sp>
        <p:nvSpPr>
          <p:cNvPr id="3" name="Content Placeholder 2"/>
          <p:cNvSpPr>
            <a:spLocks noGrp="1"/>
          </p:cNvSpPr>
          <p:nvPr>
            <p:ph sz="quarter" idx="10"/>
          </p:nvPr>
        </p:nvSpPr>
        <p:spPr>
          <a:xfrm>
            <a:off x="444501" y="1248508"/>
            <a:ext cx="8280399" cy="5215792"/>
          </a:xfrm>
        </p:spPr>
        <p:txBody>
          <a:bodyPr anchor="t">
            <a:normAutofit fontScale="92500" lnSpcReduction="10000"/>
          </a:bodyPr>
          <a:lstStyle/>
          <a:p>
            <a:pPr fontAlgn="ctr"/>
            <a:r>
              <a:rPr lang="en-CA" dirty="0"/>
              <a:t>Wired Equivalent Privacy (WEP): the original security protection on </a:t>
            </a:r>
            <a:r>
              <a:rPr lang="en-CA" dirty="0" err="1"/>
              <a:t>WiFi</a:t>
            </a:r>
            <a:r>
              <a:rPr lang="en-CA" dirty="0"/>
              <a:t> network. It has been broken and should not be used.</a:t>
            </a:r>
          </a:p>
          <a:p>
            <a:pPr fontAlgn="ctr"/>
            <a:r>
              <a:rPr lang="en-CA" dirty="0" err="1"/>
              <a:t>WiFi</a:t>
            </a:r>
            <a:r>
              <a:rPr lang="en-CA" dirty="0"/>
              <a:t> Protected Access (WPA and WPA2): replaces WEP. WPA is based on TKIP and has been broken with MIC key recovery attack. WPA2 is based on CCMP and is still considered secure.</a:t>
            </a:r>
          </a:p>
          <a:p>
            <a:pPr fontAlgn="ctr"/>
            <a:r>
              <a:rPr lang="en-CA" dirty="0"/>
              <a:t>MAC address spoofing is easily done with a basic wireless hacking tool to bypass MAC address filtering access control.</a:t>
            </a:r>
          </a:p>
          <a:p>
            <a:pPr fontAlgn="ctr"/>
            <a:r>
              <a:rPr lang="en-CA" dirty="0" err="1"/>
              <a:t>WiFi</a:t>
            </a:r>
            <a:r>
              <a:rPr lang="en-CA" dirty="0"/>
              <a:t> Protected Setup (WPS): provides a simple way to set up a wireless home network via PIN or push button, but it has been broken by brute-force attacks.</a:t>
            </a:r>
          </a:p>
        </p:txBody>
      </p:sp>
    </p:spTree>
    <p:extLst>
      <p:ext uri="{BB962C8B-B14F-4D97-AF65-F5344CB8AC3E}">
        <p14:creationId xmlns:p14="http://schemas.microsoft.com/office/powerpoint/2010/main" val="259869536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WiFi</a:t>
            </a:r>
            <a:r>
              <a:rPr lang="en-CA" dirty="0"/>
              <a:t> Best Practices</a:t>
            </a:r>
          </a:p>
        </p:txBody>
      </p:sp>
      <p:sp>
        <p:nvSpPr>
          <p:cNvPr id="3" name="Content Placeholder 2"/>
          <p:cNvSpPr>
            <a:spLocks noGrp="1"/>
          </p:cNvSpPr>
          <p:nvPr>
            <p:ph sz="quarter" idx="10"/>
          </p:nvPr>
        </p:nvSpPr>
        <p:spPr/>
        <p:txBody>
          <a:bodyPr anchor="t">
            <a:normAutofit fontScale="92500" lnSpcReduction="10000"/>
          </a:bodyPr>
          <a:lstStyle/>
          <a:p>
            <a:pPr fontAlgn="ctr"/>
            <a:r>
              <a:rPr lang="en-CA" dirty="0"/>
              <a:t>Change admin password from the factory default</a:t>
            </a:r>
          </a:p>
          <a:p>
            <a:pPr fontAlgn="ctr"/>
            <a:r>
              <a:rPr lang="en-CA" dirty="0"/>
              <a:t>Use unique SSID to avoid confusion</a:t>
            </a:r>
          </a:p>
          <a:p>
            <a:pPr fontAlgn="ctr"/>
            <a:r>
              <a:rPr lang="en-CA" dirty="0"/>
              <a:t>MAC filtering if there is a small user base</a:t>
            </a:r>
          </a:p>
          <a:p>
            <a:pPr fontAlgn="ctr"/>
            <a:r>
              <a:rPr lang="en-CA" dirty="0"/>
              <a:t>Static IP assignment if small user base</a:t>
            </a:r>
          </a:p>
          <a:p>
            <a:pPr fontAlgn="ctr"/>
            <a:r>
              <a:rPr lang="en-CA" dirty="0"/>
              <a:t>Use minimum WPA2 protocol</a:t>
            </a:r>
          </a:p>
          <a:p>
            <a:pPr fontAlgn="ctr"/>
            <a:r>
              <a:rPr lang="en-CA" dirty="0"/>
              <a:t>Consider wireless as remote access, use 802.1x authentication</a:t>
            </a:r>
          </a:p>
          <a:p>
            <a:pPr fontAlgn="ctr"/>
            <a:r>
              <a:rPr lang="en-CA" dirty="0"/>
              <a:t>Consider </a:t>
            </a:r>
            <a:r>
              <a:rPr lang="en-CA" dirty="0" err="1"/>
              <a:t>WiFi</a:t>
            </a:r>
            <a:r>
              <a:rPr lang="en-CA" dirty="0"/>
              <a:t> network as a separate security zone </a:t>
            </a:r>
          </a:p>
          <a:p>
            <a:pPr fontAlgn="ctr"/>
            <a:r>
              <a:rPr lang="en-CA" dirty="0"/>
              <a:t>Use firewall and IDS/IPS to inspect traffic between wired and wireless network</a:t>
            </a:r>
          </a:p>
        </p:txBody>
      </p:sp>
    </p:spTree>
    <p:extLst>
      <p:ext uri="{BB962C8B-B14F-4D97-AF65-F5344CB8AC3E}">
        <p14:creationId xmlns:p14="http://schemas.microsoft.com/office/powerpoint/2010/main" val="44460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OECD Guidelines</a:t>
            </a:r>
          </a:p>
        </p:txBody>
      </p:sp>
      <p:sp>
        <p:nvSpPr>
          <p:cNvPr id="3" name="Content Placeholder 2"/>
          <p:cNvSpPr>
            <a:spLocks noGrp="1"/>
          </p:cNvSpPr>
          <p:nvPr>
            <p:ph sz="quarter" idx="10"/>
          </p:nvPr>
        </p:nvSpPr>
        <p:spPr/>
        <p:txBody>
          <a:bodyPr>
            <a:normAutofit/>
          </a:bodyPr>
          <a:lstStyle/>
          <a:p>
            <a:pPr fontAlgn="ctr">
              <a:spcBef>
                <a:spcPts val="1200"/>
              </a:spcBef>
            </a:pPr>
            <a:r>
              <a:rPr lang="en-US" sz="3200" dirty="0"/>
              <a:t>Security Safeguards Principle</a:t>
            </a:r>
          </a:p>
          <a:p>
            <a:pPr fontAlgn="ctr">
              <a:spcBef>
                <a:spcPts val="1200"/>
              </a:spcBef>
            </a:pPr>
            <a:r>
              <a:rPr lang="en-US" sz="3200" dirty="0"/>
              <a:t>Openness Principle</a:t>
            </a:r>
          </a:p>
          <a:p>
            <a:pPr fontAlgn="ctr">
              <a:spcBef>
                <a:spcPts val="1200"/>
              </a:spcBef>
            </a:pPr>
            <a:r>
              <a:rPr lang="en-US" sz="3200" dirty="0"/>
              <a:t>Individual Participation Principle </a:t>
            </a:r>
          </a:p>
          <a:p>
            <a:pPr fontAlgn="ctr">
              <a:spcBef>
                <a:spcPts val="1200"/>
              </a:spcBef>
            </a:pPr>
            <a:r>
              <a:rPr lang="en-US" sz="3200" dirty="0"/>
              <a:t>Accountability Principle</a:t>
            </a:r>
          </a:p>
        </p:txBody>
      </p:sp>
    </p:spTree>
    <p:extLst>
      <p:ext uri="{BB962C8B-B14F-4D97-AF65-F5344CB8AC3E}">
        <p14:creationId xmlns:p14="http://schemas.microsoft.com/office/powerpoint/2010/main" val="81753467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POTS/PSTN</a:t>
            </a:r>
          </a:p>
        </p:txBody>
      </p:sp>
      <p:sp>
        <p:nvSpPr>
          <p:cNvPr id="3" name="Content Placeholder 2"/>
          <p:cNvSpPr>
            <a:spLocks noGrp="1"/>
          </p:cNvSpPr>
          <p:nvPr>
            <p:ph sz="quarter" idx="10"/>
          </p:nvPr>
        </p:nvSpPr>
        <p:spPr>
          <a:xfrm>
            <a:off x="457201" y="1248508"/>
            <a:ext cx="8305800" cy="5164992"/>
          </a:xfrm>
        </p:spPr>
        <p:txBody>
          <a:bodyPr anchor="t">
            <a:normAutofit fontScale="92500" lnSpcReduction="20000"/>
          </a:bodyPr>
          <a:lstStyle/>
          <a:p>
            <a:pPr fontAlgn="ctr"/>
            <a:r>
              <a:rPr lang="en-CA" dirty="0"/>
              <a:t>Analog Plain Old Telephone Service (POTS), also known as Public Switched Telephone Network (PSTN), is a circuit-switched phone network that establishes a dedicated circuit between callers for a voice communication channel. </a:t>
            </a:r>
          </a:p>
          <a:p>
            <a:pPr lvl="1" fontAlgn="ctr"/>
            <a:r>
              <a:rPr lang="en-CA" dirty="0"/>
              <a:t>Originally an analog technology, most PSTNs now run in digital mode. However, the “last mile” POTS line from subscriber to the Central Office (CO) is still analog and uses copper wires.</a:t>
            </a:r>
          </a:p>
          <a:p>
            <a:pPr fontAlgn="ctr"/>
            <a:r>
              <a:rPr lang="en-CA" dirty="0"/>
              <a:t>Advantage: any analog telephone will connect and establish a phone call, since electrical power is provided by the CO through the copper wire. </a:t>
            </a:r>
          </a:p>
          <a:p>
            <a:pPr fontAlgn="ctr"/>
            <a:r>
              <a:rPr lang="en-CA" dirty="0"/>
              <a:t>Disadvantage: Anyone with access to the copper wires (e.g., patch panel in communication room) can eavesdrop on conversation.</a:t>
            </a:r>
          </a:p>
        </p:txBody>
      </p:sp>
    </p:spTree>
    <p:extLst>
      <p:ext uri="{BB962C8B-B14F-4D97-AF65-F5344CB8AC3E}">
        <p14:creationId xmlns:p14="http://schemas.microsoft.com/office/powerpoint/2010/main" val="371670974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PBX and Modems</a:t>
            </a:r>
          </a:p>
        </p:txBody>
      </p:sp>
      <p:sp>
        <p:nvSpPr>
          <p:cNvPr id="3" name="Content Placeholder 2"/>
          <p:cNvSpPr>
            <a:spLocks noGrp="1"/>
          </p:cNvSpPr>
          <p:nvPr>
            <p:ph sz="quarter" idx="10"/>
          </p:nvPr>
        </p:nvSpPr>
        <p:spPr/>
        <p:txBody>
          <a:bodyPr anchor="t">
            <a:normAutofit fontScale="92500" lnSpcReduction="10000"/>
          </a:bodyPr>
          <a:lstStyle/>
          <a:p>
            <a:pPr fontAlgn="ctr"/>
            <a:r>
              <a:rPr lang="en-CA" dirty="0"/>
              <a:t>Private Branch Exchange (PBX): internal phone system used in an office environment. </a:t>
            </a:r>
          </a:p>
          <a:p>
            <a:pPr lvl="1" fontAlgn="ctr"/>
            <a:r>
              <a:rPr lang="en-CA" dirty="0"/>
              <a:t>Ability to call internal phones and make outside calls to the PSTN network. Some allow dial-in access to place long distance calls. This is a well-known exploit used by </a:t>
            </a:r>
            <a:r>
              <a:rPr lang="en-CA" dirty="0" err="1"/>
              <a:t>phreakers</a:t>
            </a:r>
            <a:r>
              <a:rPr lang="en-CA" dirty="0"/>
              <a:t>. A PBX system must be configured properly to avoid exploitation of this type.</a:t>
            </a:r>
          </a:p>
          <a:p>
            <a:pPr fontAlgn="ctr"/>
            <a:r>
              <a:rPr lang="en-CA" dirty="0"/>
              <a:t>War Dialing and Modems: use of automated dialing software to place calls in search of modem connectivity. If modem is connected to the internal network, attacker can gain network access by hacking into it. Use two-factor authentication to address these types of attack.</a:t>
            </a:r>
          </a:p>
        </p:txBody>
      </p:sp>
    </p:spTree>
    <p:extLst>
      <p:ext uri="{BB962C8B-B14F-4D97-AF65-F5344CB8AC3E}">
        <p14:creationId xmlns:p14="http://schemas.microsoft.com/office/powerpoint/2010/main" val="221801385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Voice Over Internet Protocol (VoIP)</a:t>
            </a:r>
          </a:p>
        </p:txBody>
      </p:sp>
      <p:sp>
        <p:nvSpPr>
          <p:cNvPr id="3" name="Content Placeholder 2"/>
          <p:cNvSpPr>
            <a:spLocks noGrp="1"/>
          </p:cNvSpPr>
          <p:nvPr>
            <p:ph sz="quarter" idx="10"/>
          </p:nvPr>
        </p:nvSpPr>
        <p:spPr>
          <a:xfrm>
            <a:off x="635001" y="1079500"/>
            <a:ext cx="7840663" cy="5410200"/>
          </a:xfrm>
        </p:spPr>
        <p:txBody>
          <a:bodyPr anchor="t">
            <a:normAutofit fontScale="92500" lnSpcReduction="20000"/>
          </a:bodyPr>
          <a:lstStyle/>
          <a:p>
            <a:pPr fontAlgn="ctr"/>
            <a:r>
              <a:rPr lang="en-CA" dirty="0"/>
              <a:t>Voice over IP is a popular protocol to provide voice communication in a network environment. However, there are different potential attacks associated with VoIP:</a:t>
            </a:r>
          </a:p>
          <a:p>
            <a:pPr lvl="1" fontAlgn="ctr"/>
            <a:r>
              <a:rPr lang="en-CA" dirty="0"/>
              <a:t>Caller ID spoofing: caller ID can be easily spoofed with VoIP tools, and enables attackers to impersonate a trust entity when calling. Ask users to verify the calling party before sharing sensitive information.</a:t>
            </a:r>
          </a:p>
          <a:p>
            <a:pPr lvl="1" fontAlgn="ctr"/>
            <a:r>
              <a:rPr lang="en-CA" dirty="0"/>
              <a:t>A VoIP call manager may contain vulnerabilities. Since the call manager is often attached to the network, there may be attacks or searches for vulnerabilities to exploit. Always patch the call manager to address the vulnerability problem.</a:t>
            </a:r>
          </a:p>
          <a:p>
            <a:pPr lvl="1" fontAlgn="ctr"/>
            <a:r>
              <a:rPr lang="en-CA" dirty="0"/>
              <a:t>Man-in-the-middle attack: attacker can spoof the call manager and proxy calls between endpoints and call manager, eavesdropping on voice conversations. Address DHCP spoofing and DNS spoofing to avoid these attacks.</a:t>
            </a:r>
          </a:p>
        </p:txBody>
      </p:sp>
    </p:spTree>
    <p:extLst>
      <p:ext uri="{BB962C8B-B14F-4D97-AF65-F5344CB8AC3E}">
        <p14:creationId xmlns:p14="http://schemas.microsoft.com/office/powerpoint/2010/main" val="224840942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Network Segmentation</a:t>
            </a:r>
          </a:p>
        </p:txBody>
      </p:sp>
      <p:sp>
        <p:nvSpPr>
          <p:cNvPr id="3" name="Content Placeholder 2"/>
          <p:cNvSpPr>
            <a:spLocks noGrp="1"/>
          </p:cNvSpPr>
          <p:nvPr>
            <p:ph sz="quarter" idx="10"/>
          </p:nvPr>
        </p:nvSpPr>
        <p:spPr/>
        <p:txBody>
          <a:bodyPr anchor="t">
            <a:normAutofit fontScale="85000" lnSpcReduction="10000"/>
          </a:bodyPr>
          <a:lstStyle/>
          <a:p>
            <a:pPr fontAlgn="ctr"/>
            <a:r>
              <a:rPr lang="en-CA" dirty="0"/>
              <a:t>In the context of security, network segmentation refers to the compartmentalization of network zones based on security requirements. The basic segmentation includes:</a:t>
            </a:r>
          </a:p>
          <a:p>
            <a:pPr marL="571500" lvl="2" fontAlgn="ctr">
              <a:buFont typeface="Courier New"/>
              <a:buChar char="o"/>
            </a:pPr>
            <a:r>
              <a:rPr lang="en-CA" dirty="0"/>
              <a:t>Internal zone: the trusted network inside the corporate environment</a:t>
            </a:r>
          </a:p>
          <a:p>
            <a:pPr marL="571500" lvl="2" fontAlgn="ctr">
              <a:buFont typeface="Courier New"/>
              <a:buChar char="o"/>
            </a:pPr>
            <a:r>
              <a:rPr lang="en-CA" dirty="0"/>
              <a:t>Internet zone: the untrusted network outside the corporate environment</a:t>
            </a:r>
          </a:p>
          <a:p>
            <a:pPr marL="571500" lvl="2" fontAlgn="ctr">
              <a:buFont typeface="Courier New"/>
              <a:buChar char="o"/>
            </a:pPr>
            <a:r>
              <a:rPr lang="en-CA" dirty="0"/>
              <a:t>Demilitarized zone (DMZ): the screened network that exists between corporate internal network and the public internet</a:t>
            </a:r>
          </a:p>
          <a:p>
            <a:pPr fontAlgn="ctr"/>
            <a:r>
              <a:rPr lang="en-CA" dirty="0"/>
              <a:t>Firewalls are used as the security policy enforcement point to establish the security perimeter of the different security zones.</a:t>
            </a:r>
          </a:p>
          <a:p>
            <a:pPr fontAlgn="ctr"/>
            <a:r>
              <a:rPr lang="en-CA" dirty="0"/>
              <a:t>Networks can be further segmented to protect specific assets like a data centre, financial servers, research databases, etc.</a:t>
            </a:r>
          </a:p>
        </p:txBody>
      </p:sp>
    </p:spTree>
    <p:extLst>
      <p:ext uri="{BB962C8B-B14F-4D97-AF65-F5344CB8AC3E}">
        <p14:creationId xmlns:p14="http://schemas.microsoft.com/office/powerpoint/2010/main" val="365257058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Network Segmentation</a:t>
            </a:r>
          </a:p>
        </p:txBody>
      </p:sp>
      <p:sp>
        <p:nvSpPr>
          <p:cNvPr id="3" name="Content Placeholder 2"/>
          <p:cNvSpPr>
            <a:spLocks noGrp="1"/>
          </p:cNvSpPr>
          <p:nvPr>
            <p:ph sz="quarter" idx="10"/>
          </p:nvPr>
        </p:nvSpPr>
        <p:spPr/>
        <p:txBody>
          <a:bodyPr anchor="t">
            <a:normAutofit lnSpcReduction="10000"/>
          </a:bodyPr>
          <a:lstStyle/>
          <a:p>
            <a:pPr fontAlgn="ctr"/>
            <a:r>
              <a:rPr lang="en-CA" dirty="0"/>
              <a:t>A bastion host is a hardened network host in a protected environment, typically used as a jump server to access other hosts in the protected security zone, like the DMZ.</a:t>
            </a:r>
          </a:p>
          <a:p>
            <a:pPr fontAlgn="ctr"/>
            <a:r>
              <a:rPr lang="en-CA" dirty="0"/>
              <a:t>A dual-home host has two NICs straddled between two separate security zones </a:t>
            </a:r>
            <a:br>
              <a:rPr lang="en-CA" dirty="0"/>
            </a:br>
            <a:r>
              <a:rPr lang="en-CA" dirty="0"/>
              <a:t>(e.g., production and management network). Special attention must be given to avoid traffic forwarding between the security zones.</a:t>
            </a:r>
          </a:p>
          <a:p>
            <a:pPr fontAlgn="ctr"/>
            <a:r>
              <a:rPr lang="en-CA" dirty="0"/>
              <a:t>A security perimeter may also include IDS/IPS to detect and filter traffic crossing the perimeter.</a:t>
            </a:r>
          </a:p>
        </p:txBody>
      </p:sp>
    </p:spTree>
    <p:extLst>
      <p:ext uri="{BB962C8B-B14F-4D97-AF65-F5344CB8AC3E}">
        <p14:creationId xmlns:p14="http://schemas.microsoft.com/office/powerpoint/2010/main" val="144101243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Defense in Depth</a:t>
            </a:r>
          </a:p>
        </p:txBody>
      </p:sp>
      <p:sp>
        <p:nvSpPr>
          <p:cNvPr id="3" name="Content Placeholder 2"/>
          <p:cNvSpPr>
            <a:spLocks noGrp="1"/>
          </p:cNvSpPr>
          <p:nvPr>
            <p:ph sz="quarter" idx="10"/>
          </p:nvPr>
        </p:nvSpPr>
        <p:spPr/>
        <p:txBody>
          <a:bodyPr anchor="t">
            <a:normAutofit/>
          </a:bodyPr>
          <a:lstStyle/>
          <a:p>
            <a:pPr fontAlgn="ctr"/>
            <a:r>
              <a:rPr lang="en-CA" dirty="0"/>
              <a:t>Originated from military strategy, </a:t>
            </a:r>
            <a:r>
              <a:rPr lang="en-CA" b="1" dirty="0"/>
              <a:t>defense in depth </a:t>
            </a:r>
            <a:r>
              <a:rPr lang="en-CA" dirty="0"/>
              <a:t>employs a multi-layer approach to delay an attack and buy time to react to and address the situation.</a:t>
            </a:r>
          </a:p>
          <a:p>
            <a:pPr fontAlgn="ctr"/>
            <a:r>
              <a:rPr lang="en-CA" dirty="0"/>
              <a:t>There is no single protection that can completely block an attack.</a:t>
            </a:r>
          </a:p>
          <a:p>
            <a:pPr fontAlgn="ctr"/>
            <a:r>
              <a:rPr lang="en-CA" dirty="0"/>
              <a:t>Multiple layers of security protections can consume the attacker’s resources and slow down their momentum, giving time to craft the proper response to an attack.</a:t>
            </a:r>
          </a:p>
        </p:txBody>
      </p:sp>
    </p:spTree>
    <p:extLst>
      <p:ext uri="{BB962C8B-B14F-4D97-AF65-F5344CB8AC3E}">
        <p14:creationId xmlns:p14="http://schemas.microsoft.com/office/powerpoint/2010/main" val="224717864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Firewalls</a:t>
            </a:r>
          </a:p>
        </p:txBody>
      </p:sp>
      <p:sp>
        <p:nvSpPr>
          <p:cNvPr id="3" name="Content Placeholder 2"/>
          <p:cNvSpPr>
            <a:spLocks noGrp="1"/>
          </p:cNvSpPr>
          <p:nvPr>
            <p:ph sz="quarter" idx="10"/>
          </p:nvPr>
        </p:nvSpPr>
        <p:spPr/>
        <p:txBody>
          <a:bodyPr anchor="t">
            <a:normAutofit fontScale="92500" lnSpcReduction="20000"/>
          </a:bodyPr>
          <a:lstStyle/>
          <a:p>
            <a:pPr fontAlgn="ctr"/>
            <a:r>
              <a:rPr lang="en-CA" dirty="0"/>
              <a:t>Provide a security policy enforcement point for network segmentation.</a:t>
            </a:r>
          </a:p>
          <a:p>
            <a:pPr fontAlgn="ctr"/>
            <a:r>
              <a:rPr lang="en-CA" dirty="0"/>
              <a:t>Internal firewalls establish security perimeters within the internal zone (e.g., between the branch office and MPLS network, in front of data centre, in front of financial servers).</a:t>
            </a:r>
          </a:p>
          <a:p>
            <a:pPr fontAlgn="ctr"/>
            <a:r>
              <a:rPr lang="en-CA" dirty="0"/>
              <a:t>External firewalls establish security perimeters between internal zones and external zones (e.g., between the DMZ and the Internet, internal network to third party network).</a:t>
            </a:r>
          </a:p>
          <a:p>
            <a:pPr fontAlgn="ctr"/>
            <a:r>
              <a:rPr lang="en-CA" dirty="0"/>
              <a:t>Since internal firewalls control traffic between security zones on the internal trusted network, they typically have a more relaxed security policy.</a:t>
            </a:r>
          </a:p>
        </p:txBody>
      </p:sp>
    </p:spTree>
    <p:extLst>
      <p:ext uri="{BB962C8B-B14F-4D97-AF65-F5344CB8AC3E}">
        <p14:creationId xmlns:p14="http://schemas.microsoft.com/office/powerpoint/2010/main" val="395558199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Firewalls</a:t>
            </a:r>
          </a:p>
        </p:txBody>
      </p:sp>
      <p:sp>
        <p:nvSpPr>
          <p:cNvPr id="3" name="Content Placeholder 2"/>
          <p:cNvSpPr>
            <a:spLocks noGrp="1"/>
          </p:cNvSpPr>
          <p:nvPr>
            <p:ph sz="quarter" idx="10"/>
          </p:nvPr>
        </p:nvSpPr>
        <p:spPr>
          <a:xfrm>
            <a:off x="635001" y="1248508"/>
            <a:ext cx="8140699" cy="5190392"/>
          </a:xfrm>
        </p:spPr>
        <p:txBody>
          <a:bodyPr anchor="t">
            <a:normAutofit fontScale="85000" lnSpcReduction="20000"/>
          </a:bodyPr>
          <a:lstStyle/>
          <a:p>
            <a:pPr fontAlgn="ctr"/>
            <a:r>
              <a:rPr lang="en-CA" dirty="0"/>
              <a:t>External firewalls control traffic between trusted and untrusted network and should be as strict as possible.</a:t>
            </a:r>
          </a:p>
          <a:p>
            <a:pPr fontAlgn="ctr"/>
            <a:r>
              <a:rPr lang="en-CA" dirty="0"/>
              <a:t>Static packet-filtering firewalls control traffic based on the four tuples only. This type of firewall does not track connection states, so its use is limited.</a:t>
            </a:r>
          </a:p>
          <a:p>
            <a:pPr fontAlgn="ctr"/>
            <a:r>
              <a:rPr lang="en-CA" dirty="0" err="1"/>
              <a:t>Stateful</a:t>
            </a:r>
            <a:r>
              <a:rPr lang="en-CA" dirty="0"/>
              <a:t> inspection firewalls control traffic based on the four tuples and track connection states, so reply traffic can pass through the firewall without additional rules. This is the most popular type of firewall in use today.</a:t>
            </a:r>
          </a:p>
          <a:p>
            <a:pPr fontAlgn="ctr"/>
            <a:r>
              <a:rPr lang="en-CA" dirty="0"/>
              <a:t>Application gateway firewalls examine and track the application layer information in addition to the four tuples to allow more granular traffic control. Application-aware firewalls also work well with protocols that uses ephemeral ports (passive FTP, RPC) since they track the application’s calls to these ports.</a:t>
            </a:r>
          </a:p>
        </p:txBody>
      </p:sp>
    </p:spTree>
    <p:extLst>
      <p:ext uri="{BB962C8B-B14F-4D97-AF65-F5344CB8AC3E}">
        <p14:creationId xmlns:p14="http://schemas.microsoft.com/office/powerpoint/2010/main" val="47805374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Firewalls</a:t>
            </a:r>
          </a:p>
        </p:txBody>
      </p:sp>
      <p:sp>
        <p:nvSpPr>
          <p:cNvPr id="3" name="Content Placeholder 2"/>
          <p:cNvSpPr>
            <a:spLocks noGrp="1"/>
          </p:cNvSpPr>
          <p:nvPr>
            <p:ph sz="quarter" idx="10"/>
          </p:nvPr>
        </p:nvSpPr>
        <p:spPr/>
        <p:txBody>
          <a:bodyPr anchor="t">
            <a:normAutofit fontScale="85000" lnSpcReduction="10000"/>
          </a:bodyPr>
          <a:lstStyle/>
          <a:p>
            <a:pPr fontAlgn="ctr"/>
            <a:r>
              <a:rPr lang="en-CA" dirty="0"/>
              <a:t>NAT and PAT are worthy of their own section, but in the context of security, they allow hiding of a network behind one or more IP addresses, effectively creating an extra layer of security. They are also useful in handling overlapping network spaces.</a:t>
            </a:r>
          </a:p>
          <a:p>
            <a:pPr fontAlgn="ctr"/>
            <a:r>
              <a:rPr lang="en-CA" dirty="0"/>
              <a:t>It might be tempting to install internal firewalls everywhere in the network to segment it into many different security zones. But firewalls are not made for high performance, they are made for security. Firewalls perform deep inspection to enforce security policy, and their performance is a fraction of the activity of a typical router. </a:t>
            </a:r>
          </a:p>
          <a:p>
            <a:pPr fontAlgn="ctr"/>
            <a:r>
              <a:rPr lang="en-CA" dirty="0"/>
              <a:t>Only place firewalls at strategic locations to establish security perimeters between security zones.</a:t>
            </a:r>
          </a:p>
        </p:txBody>
      </p:sp>
    </p:spTree>
    <p:extLst>
      <p:ext uri="{BB962C8B-B14F-4D97-AF65-F5344CB8AC3E}">
        <p14:creationId xmlns:p14="http://schemas.microsoft.com/office/powerpoint/2010/main" val="280786179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Proxy</a:t>
            </a:r>
          </a:p>
        </p:txBody>
      </p:sp>
      <p:sp>
        <p:nvSpPr>
          <p:cNvPr id="3" name="Content Placeholder 2"/>
          <p:cNvSpPr>
            <a:spLocks noGrp="1"/>
          </p:cNvSpPr>
          <p:nvPr>
            <p:ph sz="quarter" idx="10"/>
          </p:nvPr>
        </p:nvSpPr>
        <p:spPr/>
        <p:txBody>
          <a:bodyPr anchor="t">
            <a:normAutofit fontScale="92500" lnSpcReduction="20000"/>
          </a:bodyPr>
          <a:lstStyle/>
          <a:p>
            <a:pPr fontAlgn="ctr"/>
            <a:r>
              <a:rPr lang="en-CA" dirty="0"/>
              <a:t>Serving as the proxy to access the World Wide Web, a web proxy is an effective means to provide an extra layer of security between internal users and external Internet.</a:t>
            </a:r>
          </a:p>
          <a:p>
            <a:pPr fontAlgn="ctr"/>
            <a:r>
              <a:rPr lang="en-CA" dirty="0"/>
              <a:t>Users access the web only through the web proxy, which acts as a single point of security policy enforcement for all web traffic.</a:t>
            </a:r>
          </a:p>
          <a:p>
            <a:pPr fontAlgn="ctr"/>
            <a:r>
              <a:rPr lang="en-CA" dirty="0"/>
              <a:t>Web filtering and anti-malware services can be configured and managed easily from a central location according to the corporate security policy.</a:t>
            </a:r>
          </a:p>
          <a:p>
            <a:pPr fontAlgn="ctr"/>
            <a:r>
              <a:rPr lang="en-CA" dirty="0"/>
              <a:t>Web proxy also performs user authentication to apply the appropriate web filtering policy and to track web usage.</a:t>
            </a:r>
          </a:p>
        </p:txBody>
      </p:sp>
    </p:spTree>
    <p:extLst>
      <p:ext uri="{BB962C8B-B14F-4D97-AF65-F5344CB8AC3E}">
        <p14:creationId xmlns:p14="http://schemas.microsoft.com/office/powerpoint/2010/main" val="411118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Breaches</a:t>
            </a:r>
          </a:p>
        </p:txBody>
      </p:sp>
      <p:sp>
        <p:nvSpPr>
          <p:cNvPr id="3" name="Content Placeholder 2"/>
          <p:cNvSpPr>
            <a:spLocks noGrp="1"/>
          </p:cNvSpPr>
          <p:nvPr>
            <p:ph sz="quarter" idx="10"/>
          </p:nvPr>
        </p:nvSpPr>
        <p:spPr/>
        <p:txBody>
          <a:bodyPr/>
          <a:lstStyle/>
          <a:p>
            <a:pPr fontAlgn="ctr"/>
            <a:endParaRPr lang="en-US" sz="3200" dirty="0"/>
          </a:p>
          <a:p>
            <a:pPr fontAlgn="ctr"/>
            <a:r>
              <a:rPr lang="en-US" sz="3200" dirty="0"/>
              <a:t>Incident </a:t>
            </a:r>
          </a:p>
          <a:p>
            <a:pPr fontAlgn="ctr"/>
            <a:endParaRPr lang="en-US" sz="3200" dirty="0"/>
          </a:p>
          <a:p>
            <a:pPr fontAlgn="ctr"/>
            <a:r>
              <a:rPr lang="en-US" sz="3200" dirty="0"/>
              <a:t>Breach </a:t>
            </a:r>
          </a:p>
          <a:p>
            <a:pPr fontAlgn="ctr"/>
            <a:endParaRPr lang="en-US" sz="3200" dirty="0"/>
          </a:p>
          <a:p>
            <a:pPr fontAlgn="ctr"/>
            <a:r>
              <a:rPr lang="en-US" sz="3200" dirty="0"/>
              <a:t>Data Disclosure</a:t>
            </a:r>
          </a:p>
        </p:txBody>
      </p:sp>
    </p:spTree>
    <p:extLst>
      <p:ext uri="{BB962C8B-B14F-4D97-AF65-F5344CB8AC3E}">
        <p14:creationId xmlns:p14="http://schemas.microsoft.com/office/powerpoint/2010/main" val="408234573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IDS/IPS</a:t>
            </a:r>
          </a:p>
        </p:txBody>
      </p:sp>
      <p:sp>
        <p:nvSpPr>
          <p:cNvPr id="3" name="Content Placeholder 2"/>
          <p:cNvSpPr>
            <a:spLocks noGrp="1"/>
          </p:cNvSpPr>
          <p:nvPr>
            <p:ph sz="quarter" idx="10"/>
          </p:nvPr>
        </p:nvSpPr>
        <p:spPr/>
        <p:txBody>
          <a:bodyPr anchor="t">
            <a:normAutofit/>
          </a:bodyPr>
          <a:lstStyle/>
          <a:p>
            <a:pPr fontAlgn="ctr"/>
            <a:r>
              <a:rPr lang="en-CA" dirty="0"/>
              <a:t>Intrusion Detection System/Intrusion Protection System (IDS/IPS) inspect the legitimate traffic passing through the firewall to provide an extra layer of security.</a:t>
            </a:r>
          </a:p>
          <a:p>
            <a:pPr fontAlgn="ctr"/>
            <a:r>
              <a:rPr lang="en-CA" dirty="0"/>
              <a:t>IDS scans for anomalies within in the network in an offline fashion and flags suspicious activity only. It does not block traffic.</a:t>
            </a:r>
          </a:p>
          <a:p>
            <a:pPr fontAlgn="ctr"/>
            <a:r>
              <a:rPr lang="en-CA" dirty="0"/>
              <a:t>IPS is usually installed in-line with the traffic as a security enforcement point. It scans and blocks suspicious activity according to a </a:t>
            </a:r>
            <a:br>
              <a:rPr lang="en-CA" dirty="0"/>
            </a:br>
            <a:r>
              <a:rPr lang="en-CA" dirty="0"/>
              <a:t>pre-configured security policy.</a:t>
            </a:r>
          </a:p>
        </p:txBody>
      </p:sp>
    </p:spTree>
    <p:extLst>
      <p:ext uri="{BB962C8B-B14F-4D97-AF65-F5344CB8AC3E}">
        <p14:creationId xmlns:p14="http://schemas.microsoft.com/office/powerpoint/2010/main" val="96334785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Virtual Private Network (VPN)</a:t>
            </a:r>
          </a:p>
        </p:txBody>
      </p:sp>
      <p:sp>
        <p:nvSpPr>
          <p:cNvPr id="3" name="Content Placeholder 2"/>
          <p:cNvSpPr>
            <a:spLocks noGrp="1"/>
          </p:cNvSpPr>
          <p:nvPr>
            <p:ph sz="quarter" idx="10"/>
          </p:nvPr>
        </p:nvSpPr>
        <p:spPr/>
        <p:txBody>
          <a:bodyPr anchor="t">
            <a:normAutofit fontScale="77500" lnSpcReduction="20000"/>
          </a:bodyPr>
          <a:lstStyle/>
          <a:p>
            <a:pPr fontAlgn="ctr"/>
            <a:r>
              <a:rPr lang="en-CA" dirty="0"/>
              <a:t>A VPN provides remote access for users to view network resources.</a:t>
            </a:r>
          </a:p>
          <a:p>
            <a:pPr fontAlgn="ctr"/>
            <a:r>
              <a:rPr lang="en-CA" dirty="0"/>
              <a:t>IPSec VPN connects the user’s computer to the internal network as if they are on the Internet, so it is ideal for connecting corporate controlled computers in compliance with corporate security policy.</a:t>
            </a:r>
          </a:p>
          <a:p>
            <a:pPr fontAlgn="ctr"/>
            <a:r>
              <a:rPr lang="en-CA" dirty="0"/>
              <a:t>For users connecting with external computers (home computers), SSLVPN is a better choice since it does not require extra setup (works over HTTPS) on user computers, and provides virtual access to internal network resources without connecting the users’ computers to the internal network, minimizing security risks.</a:t>
            </a:r>
          </a:p>
          <a:p>
            <a:pPr fontAlgn="ctr"/>
            <a:r>
              <a:rPr lang="en-CA" dirty="0"/>
              <a:t>Since VPN services are exposed to the Internet for users to connect from anywhere, a strong authentication mechanism must be employed to protect the service. Always use two-factor authentication for VPN access authentication.</a:t>
            </a:r>
          </a:p>
        </p:txBody>
      </p:sp>
    </p:spTree>
    <p:extLst>
      <p:ext uri="{BB962C8B-B14F-4D97-AF65-F5344CB8AC3E}">
        <p14:creationId xmlns:p14="http://schemas.microsoft.com/office/powerpoint/2010/main" val="18874504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Endpoint Security</a:t>
            </a:r>
          </a:p>
        </p:txBody>
      </p:sp>
      <p:sp>
        <p:nvSpPr>
          <p:cNvPr id="3" name="Content Placeholder 2"/>
          <p:cNvSpPr>
            <a:spLocks noGrp="1"/>
          </p:cNvSpPr>
          <p:nvPr>
            <p:ph sz="quarter" idx="10"/>
          </p:nvPr>
        </p:nvSpPr>
        <p:spPr/>
        <p:txBody>
          <a:bodyPr anchor="t">
            <a:normAutofit/>
          </a:bodyPr>
          <a:lstStyle/>
          <a:p>
            <a:pPr fontAlgn="ctr"/>
            <a:r>
              <a:rPr lang="en-CA" dirty="0"/>
              <a:t>Endpoint security controls include host-based firewalls, host-based IDS/IPS, anti-malware, anti-spam, sandboxing, web filtering, security postures and compliance enforcement.</a:t>
            </a:r>
          </a:p>
          <a:p>
            <a:pPr fontAlgn="ctr"/>
            <a:r>
              <a:rPr lang="en-CA" dirty="0"/>
              <a:t>Since endpoint security includes many security controls at the host level, it is a very valuable last layer of defense against malicious attacks.</a:t>
            </a:r>
          </a:p>
          <a:p>
            <a:pPr fontAlgn="ctr"/>
            <a:r>
              <a:rPr lang="en-CA" dirty="0"/>
              <a:t>Endpoint security should be kept up-to-date and centrally managed to maximize the defense effectiveness.</a:t>
            </a:r>
          </a:p>
        </p:txBody>
      </p:sp>
    </p:spTree>
    <p:extLst>
      <p:ext uri="{BB962C8B-B14F-4D97-AF65-F5344CB8AC3E}">
        <p14:creationId xmlns:p14="http://schemas.microsoft.com/office/powerpoint/2010/main" val="110943029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Access Control</a:t>
            </a:r>
          </a:p>
        </p:txBody>
      </p:sp>
      <p:sp>
        <p:nvSpPr>
          <p:cNvPr id="3" name="Content Placeholder 2"/>
          <p:cNvSpPr>
            <a:spLocks noGrp="1"/>
          </p:cNvSpPr>
          <p:nvPr>
            <p:ph sz="quarter" idx="10"/>
          </p:nvPr>
        </p:nvSpPr>
        <p:spPr/>
        <p:txBody>
          <a:bodyPr anchor="t">
            <a:normAutofit/>
          </a:bodyPr>
          <a:lstStyle/>
          <a:p>
            <a:pPr fontAlgn="ctr"/>
            <a:r>
              <a:rPr lang="en-CA" dirty="0"/>
              <a:t>NAC is a security enforcement mechanism to control access to the network environment in accordance to security policy.</a:t>
            </a:r>
          </a:p>
          <a:p>
            <a:pPr fontAlgn="ctr"/>
            <a:r>
              <a:rPr lang="en-CA" dirty="0"/>
              <a:t>It provides authentication at the network port level to allow authorized corporate assets into the correct VLANs, or deny unauthorized hosts into a quarantine zone for remediation.</a:t>
            </a:r>
          </a:p>
          <a:p>
            <a:pPr fontAlgn="ctr"/>
            <a:r>
              <a:rPr lang="en-CA" dirty="0"/>
              <a:t>NAC is an effective network control to mitigate threats initiated from inside the network.</a:t>
            </a:r>
          </a:p>
        </p:txBody>
      </p:sp>
    </p:spTree>
    <p:extLst>
      <p:ext uri="{BB962C8B-B14F-4D97-AF65-F5344CB8AC3E}">
        <p14:creationId xmlns:p14="http://schemas.microsoft.com/office/powerpoint/2010/main" val="347027219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SIEM</a:t>
            </a:r>
          </a:p>
        </p:txBody>
      </p:sp>
      <p:sp>
        <p:nvSpPr>
          <p:cNvPr id="3" name="Content Placeholder 2"/>
          <p:cNvSpPr>
            <a:spLocks noGrp="1"/>
          </p:cNvSpPr>
          <p:nvPr>
            <p:ph sz="quarter" idx="10"/>
          </p:nvPr>
        </p:nvSpPr>
        <p:spPr/>
        <p:txBody>
          <a:bodyPr anchor="t">
            <a:normAutofit fontScale="92500" lnSpcReduction="10000"/>
          </a:bodyPr>
          <a:lstStyle/>
          <a:p>
            <a:pPr fontAlgn="ctr"/>
            <a:r>
              <a:rPr lang="en-CA" dirty="0"/>
              <a:t>Security Information and Event Management is a security tool that consolidates information and event logs from a variety of equipment, and analyzes the correlation between them to generate reports and alarms for security events according to pre-defined policy.</a:t>
            </a:r>
          </a:p>
          <a:p>
            <a:pPr fontAlgn="ctr"/>
            <a:r>
              <a:rPr lang="en-CA" dirty="0"/>
              <a:t>SIEM can aggregate events from network control devices, directory servers and infrastructure monitoring services to analyze for security.</a:t>
            </a:r>
          </a:p>
          <a:p>
            <a:pPr fontAlgn="ctr"/>
            <a:r>
              <a:rPr lang="en-CA" dirty="0"/>
              <a:t>SIEM has the capability to monitor and analyze events in real-time, making it a very effective tool to monitor and combat an attack.</a:t>
            </a:r>
          </a:p>
        </p:txBody>
      </p:sp>
    </p:spTree>
    <p:extLst>
      <p:ext uri="{BB962C8B-B14F-4D97-AF65-F5344CB8AC3E}">
        <p14:creationId xmlns:p14="http://schemas.microsoft.com/office/powerpoint/2010/main" val="220080203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Secure Communication Channels</a:t>
            </a:r>
          </a:p>
        </p:txBody>
      </p:sp>
      <p:sp>
        <p:nvSpPr>
          <p:cNvPr id="3" name="Content Placeholder 2"/>
          <p:cNvSpPr>
            <a:spLocks noGrp="1"/>
          </p:cNvSpPr>
          <p:nvPr>
            <p:ph sz="quarter" idx="10"/>
          </p:nvPr>
        </p:nvSpPr>
        <p:spPr/>
        <p:txBody>
          <a:bodyPr anchor="t">
            <a:normAutofit fontScale="92500" lnSpcReduction="10000"/>
          </a:bodyPr>
          <a:lstStyle/>
          <a:p>
            <a:pPr fontAlgn="ctr"/>
            <a:r>
              <a:rPr lang="en-CA" dirty="0"/>
              <a:t>Secure communication is required when information is transmitted between two parties in a confidential manner, without a third party listening in. In secure communication, we are looking at detecting, preventing and ensuring correct data transmission to provide confidentiality and integrity using encryption technology.</a:t>
            </a:r>
          </a:p>
          <a:p>
            <a:pPr fontAlgn="ctr"/>
            <a:r>
              <a:rPr lang="en-CA" dirty="0"/>
              <a:t>Always use secure communication when possible to avoid eavesdropping and man-in-the-middle attacks, inside and outside the corporate network.</a:t>
            </a:r>
          </a:p>
          <a:p>
            <a:pPr fontAlgn="ctr"/>
            <a:r>
              <a:rPr lang="en-CA" dirty="0"/>
              <a:t>Avoid use protocols that send data in clear text, especially login credentials.</a:t>
            </a:r>
          </a:p>
        </p:txBody>
      </p:sp>
    </p:spTree>
    <p:extLst>
      <p:ext uri="{BB962C8B-B14F-4D97-AF65-F5344CB8AC3E}">
        <p14:creationId xmlns:p14="http://schemas.microsoft.com/office/powerpoint/2010/main" val="232457960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Remote Access Security</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VPN – </a:t>
            </a:r>
            <a:r>
              <a:rPr lang="en-CA" dirty="0" err="1"/>
              <a:t>IPSec</a:t>
            </a:r>
            <a:r>
              <a:rPr lang="en-CA" dirty="0"/>
              <a:t> and SSLVPN provide a secured channel for remote users to access internal network resources</a:t>
            </a:r>
          </a:p>
          <a:p>
            <a:pPr lvl="1" fontAlgn="ctr">
              <a:buFont typeface="Arial"/>
              <a:buChar char="•"/>
            </a:pPr>
            <a:r>
              <a:rPr lang="en-CA" dirty="0"/>
              <a:t>Transport mode vs. Tunnel mode – in simplest terms, Transport mode protects the IP payload between two end points while Tunnel mode protects the IP payload between participating gateways, typically used between networks</a:t>
            </a:r>
          </a:p>
        </p:txBody>
      </p:sp>
    </p:spTree>
    <p:extLst>
      <p:ext uri="{BB962C8B-B14F-4D97-AF65-F5344CB8AC3E}">
        <p14:creationId xmlns:p14="http://schemas.microsoft.com/office/powerpoint/2010/main" val="152333714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Authentication</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RADIUS is an authentication protocol used in many network environments, including VPN access. It transmits the user name in clear text and the password in encrypted format. It has become subject to replay attacks and is considered vulnerable due to the use of UDP, lack of integrity protection and lack of full confidentiality protection.</a:t>
            </a:r>
          </a:p>
          <a:p>
            <a:pPr lvl="1" fontAlgn="ctr">
              <a:buFont typeface="Arial"/>
              <a:buChar char="•"/>
            </a:pPr>
            <a:r>
              <a:rPr lang="en-CA" dirty="0"/>
              <a:t>TACACS+ improves on security by running on TCP  for reliable transmission, and encrypting the entire session for confidentiality and integrity.</a:t>
            </a:r>
          </a:p>
        </p:txBody>
      </p:sp>
    </p:spTree>
    <p:extLst>
      <p:ext uri="{BB962C8B-B14F-4D97-AF65-F5344CB8AC3E}">
        <p14:creationId xmlns:p14="http://schemas.microsoft.com/office/powerpoint/2010/main" val="341863570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Secure Protocols</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SSL/TLS: Secure Socket Layer and Transport Layer Security have been the basis for securing many non-secured protocols, such as HTTPS, FTPS, SMTPS, etc. However, SSL 3.0 and TLS 1.0 have been broken by POODLE attacks. TLS 1.2 is the currently acceptable version.</a:t>
            </a:r>
          </a:p>
          <a:p>
            <a:pPr lvl="1" fontAlgn="ctr">
              <a:buFont typeface="Arial"/>
              <a:buChar char="•"/>
            </a:pPr>
            <a:r>
              <a:rPr lang="en-CA" dirty="0"/>
              <a:t>SSH: Secure Shell is a secure channel to log into the remote system shell. Other protocols that leverage SSH for the secure channel capabilities are SCP, </a:t>
            </a:r>
            <a:r>
              <a:rPr lang="en-CA" dirty="0" err="1"/>
              <a:t>rsync</a:t>
            </a:r>
            <a:r>
              <a:rPr lang="en-CA" dirty="0"/>
              <a:t>, and SFTP. Since SSH version 1 is vulnerable to attacks, use SSH version 2 instead.</a:t>
            </a:r>
          </a:p>
        </p:txBody>
      </p:sp>
    </p:spTree>
    <p:extLst>
      <p:ext uri="{BB962C8B-B14F-4D97-AF65-F5344CB8AC3E}">
        <p14:creationId xmlns:p14="http://schemas.microsoft.com/office/powerpoint/2010/main" val="39364163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Email Security</a:t>
            </a:r>
          </a:p>
        </p:txBody>
      </p:sp>
      <p:sp>
        <p:nvSpPr>
          <p:cNvPr id="3" name="Content Placeholder 2"/>
          <p:cNvSpPr>
            <a:spLocks noGrp="1"/>
          </p:cNvSpPr>
          <p:nvPr>
            <p:ph sz="quarter" idx="10"/>
          </p:nvPr>
        </p:nvSpPr>
        <p:spPr>
          <a:xfrm>
            <a:off x="635001" y="1092200"/>
            <a:ext cx="8102599" cy="5308600"/>
          </a:xfrm>
        </p:spPr>
        <p:txBody>
          <a:bodyPr anchor="t">
            <a:normAutofit fontScale="92500" lnSpcReduction="10000"/>
          </a:bodyPr>
          <a:lstStyle/>
          <a:p>
            <a:pPr marL="457200" lvl="1" fontAlgn="ctr">
              <a:buFont typeface="Arial"/>
              <a:buChar char="•"/>
            </a:pPr>
            <a:r>
              <a:rPr lang="en-CA" dirty="0"/>
              <a:t>SMTP, POP3, IMAP are email protocols that operate in plaintext. They lack confidentiality and integrity.</a:t>
            </a:r>
          </a:p>
          <a:p>
            <a:pPr marL="457200" lvl="1" fontAlgn="ctr">
              <a:buFont typeface="Arial"/>
              <a:buChar char="•"/>
            </a:pPr>
            <a:r>
              <a:rPr lang="en-CA" dirty="0"/>
              <a:t>Since SMTP does not provide authentication, spammers have been exploiting this vulnerability to deliver spam, phishing, malware, Trojan horses and malicious code to users’ inbox via SMTP protocol.</a:t>
            </a:r>
          </a:p>
          <a:p>
            <a:pPr marL="457200" lvl="1" fontAlgn="ctr">
              <a:buFont typeface="Arial"/>
              <a:buChar char="•"/>
            </a:pPr>
            <a:r>
              <a:rPr lang="en-CA" dirty="0"/>
              <a:t>SMTPS, POP3S, IMAPS uses SSL/TLS to secure the email communication channel, providing confidentiality and integrity.</a:t>
            </a:r>
          </a:p>
          <a:p>
            <a:pPr marL="457200" lvl="1" fontAlgn="ctr">
              <a:buFont typeface="Arial"/>
              <a:buChar char="•"/>
            </a:pPr>
            <a:r>
              <a:rPr lang="en-CA" dirty="0"/>
              <a:t>Secure Multipurpose Internet Mail Extension (S/MIME) provides authentication, encryption, integrity and non-repudiation of origin using public key encryption and digital signatures.</a:t>
            </a:r>
          </a:p>
          <a:p>
            <a:pPr marL="457200" lvl="1" fontAlgn="ctr">
              <a:buFont typeface="Arial"/>
              <a:buChar char="•"/>
            </a:pPr>
            <a:r>
              <a:rPr lang="en-CA" dirty="0"/>
              <a:t>Pretty Good Privacy is a public private key system used to encrypt email messages (and files), and is often used to encrypt email messages delivered on unsecured networks .</a:t>
            </a:r>
          </a:p>
        </p:txBody>
      </p:sp>
    </p:spTree>
    <p:extLst>
      <p:ext uri="{BB962C8B-B14F-4D97-AF65-F5344CB8AC3E}">
        <p14:creationId xmlns:p14="http://schemas.microsoft.com/office/powerpoint/2010/main" val="1609946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Employment Candidate Screening</a:t>
            </a:r>
          </a:p>
        </p:txBody>
      </p:sp>
      <p:sp>
        <p:nvSpPr>
          <p:cNvPr id="3" name="Content Placeholder 2"/>
          <p:cNvSpPr>
            <a:spLocks noGrp="1"/>
          </p:cNvSpPr>
          <p:nvPr>
            <p:ph sz="quarter" idx="10"/>
          </p:nvPr>
        </p:nvSpPr>
        <p:spPr/>
        <p:txBody>
          <a:bodyPr/>
          <a:lstStyle/>
          <a:p>
            <a:pPr fontAlgn="ctr"/>
            <a:endParaRPr lang="en-US" sz="3200" dirty="0"/>
          </a:p>
          <a:p>
            <a:pPr fontAlgn="ctr"/>
            <a:r>
              <a:rPr lang="en-US" sz="3200" dirty="0"/>
              <a:t>Job Description</a:t>
            </a:r>
          </a:p>
          <a:p>
            <a:pPr fontAlgn="ctr"/>
            <a:endParaRPr lang="en-US" sz="3200" dirty="0"/>
          </a:p>
          <a:p>
            <a:pPr fontAlgn="ctr"/>
            <a:r>
              <a:rPr lang="en-US" sz="3200" dirty="0"/>
              <a:t>Reference Check </a:t>
            </a:r>
          </a:p>
          <a:p>
            <a:pPr fontAlgn="ctr"/>
            <a:endParaRPr lang="en-US" sz="3200" dirty="0"/>
          </a:p>
          <a:p>
            <a:pPr fontAlgn="ctr"/>
            <a:r>
              <a:rPr lang="en-US" sz="3200" dirty="0"/>
              <a:t>Credentials </a:t>
            </a:r>
          </a:p>
        </p:txBody>
      </p:sp>
    </p:spTree>
    <p:extLst>
      <p:ext uri="{BB962C8B-B14F-4D97-AF65-F5344CB8AC3E}">
        <p14:creationId xmlns:p14="http://schemas.microsoft.com/office/powerpoint/2010/main" val="194587926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Attack Methodology</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Discovery: attacker performs reconnaissance and surveillance to discover potential target hosts and networks (e.g., IP scanner)</a:t>
            </a:r>
          </a:p>
          <a:p>
            <a:pPr lvl="1" fontAlgn="ctr">
              <a:buFont typeface="Arial"/>
              <a:buChar char="•"/>
            </a:pPr>
            <a:r>
              <a:rPr lang="en-CA" dirty="0"/>
              <a:t>Enumeration: analysis of discovered hosts and networks to identify types and access (e.g., </a:t>
            </a:r>
            <a:r>
              <a:rPr lang="en-CA" dirty="0" err="1"/>
              <a:t>Nmap</a:t>
            </a:r>
            <a:r>
              <a:rPr lang="en-CA" dirty="0"/>
              <a:t>)</a:t>
            </a:r>
          </a:p>
          <a:p>
            <a:pPr lvl="1" fontAlgn="ctr">
              <a:buFont typeface="Arial"/>
              <a:buChar char="•"/>
            </a:pPr>
            <a:r>
              <a:rPr lang="en-CA" dirty="0"/>
              <a:t>Vulnerability Mapping: mapping vulnerability to hosts and networks based on information found in enumeration</a:t>
            </a:r>
          </a:p>
          <a:p>
            <a:pPr lvl="1" fontAlgn="ctr">
              <a:buFont typeface="Arial"/>
              <a:buChar char="•"/>
            </a:pPr>
            <a:r>
              <a:rPr lang="en-CA" dirty="0"/>
              <a:t>Exploitation: execution of the exploit of known vulnerabilities to target host to gain access and privileges</a:t>
            </a:r>
          </a:p>
        </p:txBody>
      </p:sp>
    </p:spTree>
    <p:extLst>
      <p:ext uri="{BB962C8B-B14F-4D97-AF65-F5344CB8AC3E}">
        <p14:creationId xmlns:p14="http://schemas.microsoft.com/office/powerpoint/2010/main" val="146266180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Scanner</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A scanner can perform the discovery and enumeration of hosts and networks, allowing attackers to gain intelligence regarding the target environment.</a:t>
            </a:r>
          </a:p>
          <a:p>
            <a:pPr lvl="1" fontAlgn="ctr">
              <a:buFont typeface="Arial"/>
              <a:buChar char="•"/>
            </a:pPr>
            <a:r>
              <a:rPr lang="en-CA" dirty="0"/>
              <a:t>Due to the nature of the scanners, an excessive amount of network noise is seen when a scanner is running.</a:t>
            </a:r>
          </a:p>
          <a:p>
            <a:pPr lvl="1" fontAlgn="ctr">
              <a:buFont typeface="Arial"/>
              <a:buChar char="•"/>
            </a:pPr>
            <a:r>
              <a:rPr lang="en-CA" dirty="0"/>
              <a:t>Network-based IDS and host-based IDS can detect the presence of scanners within a network.</a:t>
            </a:r>
          </a:p>
          <a:p>
            <a:pPr lvl="1" fontAlgn="ctr">
              <a:buFont typeface="Arial"/>
              <a:buChar char="•"/>
            </a:pPr>
            <a:r>
              <a:rPr lang="en-CA" dirty="0"/>
              <a:t>A host-based firewall can also help prevent exploitation on unused open ports.</a:t>
            </a:r>
          </a:p>
        </p:txBody>
      </p:sp>
    </p:spTree>
    <p:extLst>
      <p:ext uri="{BB962C8B-B14F-4D97-AF65-F5344CB8AC3E}">
        <p14:creationId xmlns:p14="http://schemas.microsoft.com/office/powerpoint/2010/main" val="268501098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Denial of Service (</a:t>
            </a:r>
            <a:r>
              <a:rPr lang="en-CA" dirty="0" err="1"/>
              <a:t>DoS</a:t>
            </a:r>
            <a:r>
              <a:rPr lang="en-CA" dirty="0"/>
              <a:t>)</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Denial of service attacks occur when the attack prevents legitimate traffic from accessing the target system. The end goal is to shut down a service (website, email, etc.).</a:t>
            </a:r>
          </a:p>
          <a:p>
            <a:pPr lvl="1" fontAlgn="ctr">
              <a:buFont typeface="Arial"/>
              <a:buChar char="•"/>
            </a:pPr>
            <a:r>
              <a:rPr lang="en-CA" dirty="0"/>
              <a:t>The attack floods the target system with a large number of requests in order to consume all available resources, thereby rendering the target system unable to service other, legitimate requests.</a:t>
            </a:r>
          </a:p>
          <a:p>
            <a:pPr lvl="1" fontAlgn="ctr">
              <a:buFont typeface="Arial"/>
              <a:buChar char="•"/>
            </a:pPr>
            <a:r>
              <a:rPr lang="en-CA" dirty="0"/>
              <a:t>Immediate action can be taken to drop the traffic from the offending source at the firewall.</a:t>
            </a:r>
          </a:p>
        </p:txBody>
      </p:sp>
    </p:spTree>
    <p:extLst>
      <p:ext uri="{BB962C8B-B14F-4D97-AF65-F5344CB8AC3E}">
        <p14:creationId xmlns:p14="http://schemas.microsoft.com/office/powerpoint/2010/main" val="33967233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sz="2800" dirty="0"/>
              <a:t>Distributed Denial of Service (</a:t>
            </a:r>
            <a:r>
              <a:rPr lang="en-CA" sz="2800" dirty="0" err="1"/>
              <a:t>DDoS</a:t>
            </a:r>
            <a:r>
              <a:rPr lang="en-CA" sz="2800" dirty="0"/>
              <a:t>)</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Based on the idea of </a:t>
            </a:r>
            <a:r>
              <a:rPr lang="en-CA" dirty="0" err="1"/>
              <a:t>DoS</a:t>
            </a:r>
            <a:r>
              <a:rPr lang="en-CA" dirty="0"/>
              <a:t> attack, DDoS employs multiple machines (usually hundreds) to attack a single target system.</a:t>
            </a:r>
          </a:p>
          <a:p>
            <a:pPr lvl="1" fontAlgn="ctr">
              <a:buFont typeface="Arial"/>
              <a:buChar char="•"/>
            </a:pPr>
            <a:r>
              <a:rPr lang="en-CA" dirty="0"/>
              <a:t>It is much more difficult to respond to DDoS because there are too many sources to drop.</a:t>
            </a:r>
          </a:p>
          <a:p>
            <a:pPr lvl="1" fontAlgn="ctr">
              <a:buFont typeface="Arial"/>
              <a:buChar char="•"/>
            </a:pPr>
            <a:r>
              <a:rPr lang="en-CA" dirty="0"/>
              <a:t>An IPS system may be used to filter out smaller DDoS attacks, while a cloud-based DDoS mitigation provider can defend against large-scale attacks.</a:t>
            </a:r>
          </a:p>
        </p:txBody>
      </p:sp>
    </p:spTree>
    <p:extLst>
      <p:ext uri="{BB962C8B-B14F-4D97-AF65-F5344CB8AC3E}">
        <p14:creationId xmlns:p14="http://schemas.microsoft.com/office/powerpoint/2010/main" val="57336607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Eavesdropping</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Simply put, eavesdropping is “sniffing the wire”</a:t>
            </a:r>
          </a:p>
          <a:p>
            <a:pPr lvl="1" fontAlgn="ctr">
              <a:buFont typeface="Arial"/>
              <a:buChar char="•"/>
            </a:pPr>
            <a:r>
              <a:rPr lang="en-CA" dirty="0"/>
              <a:t>With access to network equipment, network ports can be spanned/mirrored to sniff traffic.</a:t>
            </a:r>
          </a:p>
          <a:p>
            <a:pPr lvl="1" fontAlgn="ctr">
              <a:buFont typeface="Arial"/>
              <a:buChar char="•"/>
            </a:pPr>
            <a:r>
              <a:rPr lang="en-CA" dirty="0"/>
              <a:t>A man-in-the-middle attack using proxies can also sniff traffic passing through controlled devices.</a:t>
            </a:r>
          </a:p>
          <a:p>
            <a:pPr lvl="1" fontAlgn="ctr">
              <a:buFont typeface="Arial"/>
              <a:buChar char="•"/>
            </a:pPr>
            <a:r>
              <a:rPr lang="en-CA" dirty="0"/>
              <a:t>It is critical to enforce and harden security on all network devices. Change default local passwords, use secured management protocol (SSH, SNMPv3), use centralized authentication, shutdown unused ports, etc.</a:t>
            </a:r>
          </a:p>
        </p:txBody>
      </p:sp>
    </p:spTree>
    <p:extLst>
      <p:ext uri="{BB962C8B-B14F-4D97-AF65-F5344CB8AC3E}">
        <p14:creationId xmlns:p14="http://schemas.microsoft.com/office/powerpoint/2010/main" val="38638215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ARP Spoofing</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ARP spoofing can be used to redirect local traffic to another device.</a:t>
            </a:r>
          </a:p>
          <a:p>
            <a:pPr lvl="1" fontAlgn="ctr">
              <a:buFont typeface="Arial"/>
              <a:buChar char="•"/>
            </a:pPr>
            <a:r>
              <a:rPr lang="en-CA" dirty="0"/>
              <a:t>Gratuitous ARP can be sent out to associate the attacker MAC address with the IP address of the gateway.</a:t>
            </a:r>
          </a:p>
          <a:p>
            <a:pPr lvl="1" fontAlgn="ctr">
              <a:buFont typeface="Arial"/>
              <a:buChar char="•"/>
            </a:pPr>
            <a:r>
              <a:rPr lang="en-CA" dirty="0"/>
              <a:t>All outbound local traffic will pass through the attacker’s machine, allowing a man-in-the-middle attack.</a:t>
            </a:r>
          </a:p>
          <a:p>
            <a:pPr lvl="1" fontAlgn="ctr">
              <a:buFont typeface="Arial"/>
              <a:buChar char="•"/>
            </a:pPr>
            <a:r>
              <a:rPr lang="en-CA" dirty="0"/>
              <a:t>Static ARP entry, ARP monitoring or IDS can be used to defend against ARP spoofing.</a:t>
            </a:r>
          </a:p>
        </p:txBody>
      </p:sp>
    </p:spTree>
    <p:extLst>
      <p:ext uri="{BB962C8B-B14F-4D97-AF65-F5344CB8AC3E}">
        <p14:creationId xmlns:p14="http://schemas.microsoft.com/office/powerpoint/2010/main" val="135337230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Spam and Phishing</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Spam and phishing are the most common techniques to begin an exploitation on a network.</a:t>
            </a:r>
          </a:p>
          <a:p>
            <a:pPr lvl="1" fontAlgn="ctr">
              <a:buFont typeface="Arial"/>
              <a:buChar char="•"/>
            </a:pPr>
            <a:r>
              <a:rPr lang="en-CA" dirty="0"/>
              <a:t>Spam and phishing typically use the email sender’s address, spoofing to hide their identity, making it less suspicious to the email recipient.</a:t>
            </a:r>
          </a:p>
          <a:p>
            <a:pPr lvl="1" fontAlgn="ctr">
              <a:buFont typeface="Arial"/>
              <a:buChar char="•"/>
            </a:pPr>
            <a:r>
              <a:rPr lang="en-CA" dirty="0"/>
              <a:t>Unsuspected users open and access attachments or a URL inside a spam or phishing email, launching the malware associated with it.</a:t>
            </a:r>
          </a:p>
          <a:p>
            <a:pPr lvl="1" fontAlgn="ctr">
              <a:buFont typeface="Arial"/>
              <a:buChar char="•"/>
            </a:pPr>
            <a:r>
              <a:rPr lang="en-CA" dirty="0"/>
              <a:t>Spam filters and anti-malware on email servers are strategies to mitigate this type of attacks.</a:t>
            </a:r>
          </a:p>
          <a:p>
            <a:pPr lvl="1" fontAlgn="ctr">
              <a:buFont typeface="Arial"/>
              <a:buChar char="•"/>
            </a:pPr>
            <a:r>
              <a:rPr lang="en-CA" dirty="0"/>
              <a:t>User security awareness education is another important strategy to prevent this type of attack.</a:t>
            </a:r>
          </a:p>
        </p:txBody>
      </p:sp>
    </p:spTree>
    <p:extLst>
      <p:ext uri="{BB962C8B-B14F-4D97-AF65-F5344CB8AC3E}">
        <p14:creationId xmlns:p14="http://schemas.microsoft.com/office/powerpoint/2010/main" val="22841522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DNS Spoofing</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DNS spoofing poisons the DNS cache by falsifying a response for a DNS query.</a:t>
            </a:r>
          </a:p>
          <a:p>
            <a:pPr lvl="1" fontAlgn="ctr">
              <a:buFont typeface="Arial"/>
              <a:buChar char="•"/>
            </a:pPr>
            <a:r>
              <a:rPr lang="en-CA" dirty="0"/>
              <a:t>Taking advantage of a vulnerability in DNS protocol, an attacker can craft a false DNS response back to the DNS server with an alternate IP address.</a:t>
            </a:r>
          </a:p>
          <a:p>
            <a:pPr lvl="1" fontAlgn="ctr">
              <a:buFont typeface="Arial"/>
              <a:buChar char="•"/>
            </a:pPr>
            <a:r>
              <a:rPr lang="en-CA" dirty="0"/>
              <a:t>The attack is used to redirect website traffic to an imposter server controlled by an attacker, such as a fake banking website.</a:t>
            </a:r>
          </a:p>
          <a:p>
            <a:pPr lvl="1" fontAlgn="ctr">
              <a:buFont typeface="Arial"/>
              <a:buChar char="•"/>
            </a:pPr>
            <a:r>
              <a:rPr lang="en-CA" dirty="0"/>
              <a:t>Implement DNSSEC (Domain Name System Security Extensions) to mitigate DNS spoofing.</a:t>
            </a:r>
          </a:p>
        </p:txBody>
      </p:sp>
    </p:spTree>
    <p:extLst>
      <p:ext uri="{BB962C8B-B14F-4D97-AF65-F5344CB8AC3E}">
        <p14:creationId xmlns:p14="http://schemas.microsoft.com/office/powerpoint/2010/main" val="128140810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DNS Hijacking</a:t>
            </a:r>
          </a:p>
        </p:txBody>
      </p:sp>
      <p:sp>
        <p:nvSpPr>
          <p:cNvPr id="3" name="Content Placeholder 2"/>
          <p:cNvSpPr>
            <a:spLocks noGrp="1"/>
          </p:cNvSpPr>
          <p:nvPr>
            <p:ph sz="quarter" idx="10"/>
          </p:nvPr>
        </p:nvSpPr>
        <p:spPr>
          <a:xfrm>
            <a:off x="635001" y="1143000"/>
            <a:ext cx="7840663" cy="5245100"/>
          </a:xfrm>
        </p:spPr>
        <p:txBody>
          <a:bodyPr anchor="t">
            <a:normAutofit fontScale="92500"/>
          </a:bodyPr>
          <a:lstStyle/>
          <a:p>
            <a:pPr lvl="1" fontAlgn="ctr">
              <a:buFont typeface="Arial"/>
              <a:buChar char="•"/>
            </a:pPr>
            <a:r>
              <a:rPr lang="en-CA" dirty="0"/>
              <a:t>DNS hijacking changes a DNS server IP address to a rogue DNS server, often controlled by an attacker</a:t>
            </a:r>
          </a:p>
          <a:p>
            <a:pPr lvl="1" fontAlgn="ctr">
              <a:buFont typeface="Arial"/>
              <a:buChar char="•"/>
            </a:pPr>
            <a:r>
              <a:rPr lang="en-CA" dirty="0"/>
              <a:t>Redirect DNS lookup to roger DNS server, sending Internet traffic to the attacker’s proxy servers</a:t>
            </a:r>
          </a:p>
          <a:p>
            <a:pPr lvl="1" fontAlgn="ctr">
              <a:buFont typeface="Arial"/>
              <a:buChar char="•"/>
            </a:pPr>
            <a:r>
              <a:rPr lang="en-CA" dirty="0"/>
              <a:t>A man-in-the-middle attack can be used to hijack sessions</a:t>
            </a:r>
          </a:p>
          <a:p>
            <a:pPr lvl="1" fontAlgn="ctr">
              <a:buFont typeface="Arial"/>
              <a:buChar char="•"/>
            </a:pPr>
            <a:r>
              <a:rPr lang="en-CA" dirty="0"/>
              <a:t>Common technique to hijack DNS:</a:t>
            </a:r>
          </a:p>
          <a:p>
            <a:pPr lvl="2" fontAlgn="ctr">
              <a:buSzPct val="70000"/>
              <a:buFont typeface="Courier New" panose="02070309020205020404" pitchFamily="49" charset="0"/>
              <a:buChar char="o"/>
            </a:pPr>
            <a:r>
              <a:rPr lang="en-CA" dirty="0"/>
              <a:t>Malware on host changes DNS information to point to the rogue DNS server</a:t>
            </a:r>
          </a:p>
          <a:p>
            <a:pPr lvl="2" fontAlgn="ctr">
              <a:buSzPct val="70000"/>
              <a:buFont typeface="Courier New" panose="02070309020205020404" pitchFamily="49" charset="0"/>
              <a:buChar char="o"/>
            </a:pPr>
            <a:r>
              <a:rPr lang="en-CA" dirty="0"/>
              <a:t>Rogue DHCP server on the network serving rogue DNS information to DHCP clients</a:t>
            </a:r>
          </a:p>
          <a:p>
            <a:pPr lvl="1" fontAlgn="ctr">
              <a:buFont typeface="Arial"/>
              <a:buChar char="•"/>
            </a:pPr>
            <a:r>
              <a:rPr lang="en-CA" dirty="0"/>
              <a:t>For a host-based defense, install Endpoint Security with Internet Security</a:t>
            </a:r>
          </a:p>
          <a:p>
            <a:pPr lvl="1" fontAlgn="ctr">
              <a:buFont typeface="Arial"/>
              <a:buChar char="•"/>
            </a:pPr>
            <a:r>
              <a:rPr lang="en-CA" dirty="0"/>
              <a:t>Use DHCP snooping to block out rogue DHCP servers</a:t>
            </a:r>
          </a:p>
        </p:txBody>
      </p:sp>
    </p:spTree>
    <p:extLst>
      <p:ext uri="{BB962C8B-B14F-4D97-AF65-F5344CB8AC3E}">
        <p14:creationId xmlns:p14="http://schemas.microsoft.com/office/powerpoint/2010/main" val="154010713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Rogue DHCP and DHCP Snooping</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A non-authorized DHCP server on the network is considered a “rogue” DHCP server</a:t>
            </a:r>
          </a:p>
          <a:p>
            <a:pPr lvl="1" fontAlgn="ctr">
              <a:buFont typeface="Arial"/>
              <a:buChar char="•"/>
            </a:pPr>
            <a:r>
              <a:rPr lang="en-CA" dirty="0"/>
              <a:t>It can assign an incorrect address and network configuration to hosts on the network</a:t>
            </a:r>
          </a:p>
          <a:p>
            <a:pPr lvl="1" fontAlgn="ctr">
              <a:buFont typeface="Arial"/>
              <a:buChar char="•"/>
            </a:pPr>
            <a:r>
              <a:rPr lang="en-CA" dirty="0"/>
              <a:t>Typical attacks include gateway hijacks and DNS hijacks, which may extend to man-in-the-middle attacks</a:t>
            </a:r>
          </a:p>
          <a:p>
            <a:pPr lvl="1" fontAlgn="ctr">
              <a:buFont typeface="Arial"/>
              <a:buChar char="•"/>
            </a:pPr>
            <a:r>
              <a:rPr lang="en-CA" dirty="0"/>
              <a:t>DHCP snooping is used to drop rogue DHCP traffic from unauthorized network ports</a:t>
            </a:r>
          </a:p>
        </p:txBody>
      </p:sp>
    </p:spTree>
    <p:extLst>
      <p:ext uri="{BB962C8B-B14F-4D97-AF65-F5344CB8AC3E}">
        <p14:creationId xmlns:p14="http://schemas.microsoft.com/office/powerpoint/2010/main" val="30651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Employment Agreement and Policies</a:t>
            </a:r>
          </a:p>
        </p:txBody>
      </p:sp>
      <p:sp>
        <p:nvSpPr>
          <p:cNvPr id="3" name="Content Placeholder 2"/>
          <p:cNvSpPr>
            <a:spLocks noGrp="1"/>
          </p:cNvSpPr>
          <p:nvPr>
            <p:ph sz="quarter" idx="10"/>
          </p:nvPr>
        </p:nvSpPr>
        <p:spPr/>
        <p:txBody>
          <a:bodyPr>
            <a:noAutofit/>
          </a:bodyPr>
          <a:lstStyle/>
          <a:p>
            <a:pPr fontAlgn="ctr">
              <a:spcBef>
                <a:spcPts val="600"/>
              </a:spcBef>
            </a:pPr>
            <a:r>
              <a:rPr lang="en-US" sz="3200" dirty="0"/>
              <a:t>Employment Agreement </a:t>
            </a:r>
          </a:p>
          <a:p>
            <a:pPr fontAlgn="ctr">
              <a:spcBef>
                <a:spcPts val="600"/>
              </a:spcBef>
            </a:pPr>
            <a:endParaRPr lang="en-US" sz="3200" dirty="0"/>
          </a:p>
          <a:p>
            <a:pPr fontAlgn="ctr">
              <a:spcBef>
                <a:spcPts val="600"/>
              </a:spcBef>
            </a:pPr>
            <a:r>
              <a:rPr lang="en-US" sz="3200" dirty="0"/>
              <a:t>Job Rotation </a:t>
            </a:r>
          </a:p>
          <a:p>
            <a:pPr fontAlgn="ctr">
              <a:spcBef>
                <a:spcPts val="600"/>
              </a:spcBef>
            </a:pPr>
            <a:endParaRPr lang="en-US" sz="3200" dirty="0"/>
          </a:p>
          <a:p>
            <a:pPr fontAlgn="ctr">
              <a:spcBef>
                <a:spcPts val="600"/>
              </a:spcBef>
            </a:pPr>
            <a:r>
              <a:rPr lang="en-US" sz="3200" dirty="0"/>
              <a:t>Separation of Duties </a:t>
            </a:r>
          </a:p>
          <a:p>
            <a:pPr fontAlgn="ctr">
              <a:spcBef>
                <a:spcPts val="600"/>
              </a:spcBef>
            </a:pPr>
            <a:endParaRPr lang="en-US" sz="3200" dirty="0"/>
          </a:p>
          <a:p>
            <a:pPr fontAlgn="ctr">
              <a:spcBef>
                <a:spcPts val="600"/>
              </a:spcBef>
            </a:pPr>
            <a:r>
              <a:rPr lang="en-US" sz="3200" dirty="0"/>
              <a:t>Need to Know</a:t>
            </a:r>
          </a:p>
          <a:p>
            <a:pPr fontAlgn="ctr">
              <a:spcBef>
                <a:spcPts val="600"/>
              </a:spcBef>
            </a:pPr>
            <a:endParaRPr lang="en-US" sz="3200" dirty="0"/>
          </a:p>
          <a:p>
            <a:pPr fontAlgn="ctr">
              <a:spcBef>
                <a:spcPts val="600"/>
              </a:spcBef>
            </a:pPr>
            <a:r>
              <a:rPr lang="en-US" sz="3200" dirty="0"/>
              <a:t>Mandatory Vacations </a:t>
            </a:r>
          </a:p>
        </p:txBody>
      </p:sp>
    </p:spTree>
    <p:extLst>
      <p:ext uri="{BB962C8B-B14F-4D97-AF65-F5344CB8AC3E}">
        <p14:creationId xmlns:p14="http://schemas.microsoft.com/office/powerpoint/2010/main" val="387637571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TCP SYN Scanning</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Used in the enumeration step in the attack methodology</a:t>
            </a:r>
          </a:p>
          <a:p>
            <a:pPr lvl="1" fontAlgn="ctr">
              <a:buFont typeface="Arial"/>
              <a:buChar char="•"/>
            </a:pPr>
            <a:r>
              <a:rPr lang="en-CA" dirty="0"/>
              <a:t>Scanner sends out TCP SYN packet to target machine on all TCP ports, and ignores the SYN/ACK replies from the target machine</a:t>
            </a:r>
          </a:p>
          <a:p>
            <a:pPr lvl="1" fontAlgn="ctr">
              <a:buFont typeface="Arial"/>
              <a:buChar char="•"/>
            </a:pPr>
            <a:r>
              <a:rPr lang="en-CA" dirty="0"/>
              <a:t>Also known as TCP half-scanning, this method is quieter and harder to recognize since it does not cause any system lag</a:t>
            </a:r>
          </a:p>
          <a:p>
            <a:pPr lvl="1" fontAlgn="ctr">
              <a:buFont typeface="Arial"/>
              <a:buChar char="•"/>
            </a:pPr>
            <a:r>
              <a:rPr lang="en-CA" dirty="0"/>
              <a:t>Firewalls can be configured to detect and block TCP SYN scanning</a:t>
            </a:r>
          </a:p>
        </p:txBody>
      </p:sp>
    </p:spTree>
    <p:extLst>
      <p:ext uri="{BB962C8B-B14F-4D97-AF65-F5344CB8AC3E}">
        <p14:creationId xmlns:p14="http://schemas.microsoft.com/office/powerpoint/2010/main" val="299180744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VLAN Attacks</a:t>
            </a:r>
          </a:p>
        </p:txBody>
      </p:sp>
      <p:sp>
        <p:nvSpPr>
          <p:cNvPr id="3" name="Content Placeholder 2"/>
          <p:cNvSpPr>
            <a:spLocks noGrp="1"/>
          </p:cNvSpPr>
          <p:nvPr>
            <p:ph sz="quarter" idx="10"/>
          </p:nvPr>
        </p:nvSpPr>
        <p:spPr>
          <a:xfrm>
            <a:off x="381001" y="1248508"/>
            <a:ext cx="8094664" cy="4967260"/>
          </a:xfrm>
        </p:spPr>
        <p:txBody>
          <a:bodyPr anchor="t">
            <a:normAutofit fontScale="92500"/>
          </a:bodyPr>
          <a:lstStyle/>
          <a:p>
            <a:pPr lvl="1" fontAlgn="ctr">
              <a:buFont typeface="Arial"/>
              <a:buChar char="•"/>
            </a:pPr>
            <a:r>
              <a:rPr lang="en-CA" dirty="0"/>
              <a:t>VLAN is an effective way to segment a switch to create separate LAN networks. It limits the broadcast domain and provides extra security with the LAN separation.</a:t>
            </a:r>
          </a:p>
          <a:p>
            <a:pPr lvl="1" fontAlgn="ctr">
              <a:buFont typeface="Arial"/>
              <a:buChar char="•"/>
            </a:pPr>
            <a:r>
              <a:rPr lang="en-CA" dirty="0"/>
              <a:t>MAC flooding: more of a data link layer attack, MAC flooding occurs when an attacking host sends multiple fake G-ARPS to flood the MAC address table in the network switch, causing a CAM overflow, and any legitimate inbound Ethernet traffic must be sent out to all network ports to reach the next hop. This attack turns a switch into a hub, allowing the attacker to eavesdrop into the conversation and perform a man-in-the-middle attack. </a:t>
            </a:r>
          </a:p>
          <a:p>
            <a:pPr lvl="1" fontAlgn="ctr">
              <a:buFont typeface="Arial"/>
              <a:buChar char="•"/>
            </a:pPr>
            <a:r>
              <a:rPr lang="en-CA" dirty="0"/>
              <a:t>Use port-security to limit the number of MAC addresses associated to a network port to prevent MAC flooding.</a:t>
            </a:r>
          </a:p>
        </p:txBody>
      </p:sp>
    </p:spTree>
    <p:extLst>
      <p:ext uri="{BB962C8B-B14F-4D97-AF65-F5344CB8AC3E}">
        <p14:creationId xmlns:p14="http://schemas.microsoft.com/office/powerpoint/2010/main" val="203527864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VLAN Attacks</a:t>
            </a:r>
          </a:p>
        </p:txBody>
      </p:sp>
      <p:sp>
        <p:nvSpPr>
          <p:cNvPr id="3" name="Content Placeholder 2"/>
          <p:cNvSpPr>
            <a:spLocks noGrp="1"/>
          </p:cNvSpPr>
          <p:nvPr>
            <p:ph sz="quarter" idx="10"/>
          </p:nvPr>
        </p:nvSpPr>
        <p:spPr>
          <a:xfrm>
            <a:off x="317500" y="1248508"/>
            <a:ext cx="8407399" cy="5177692"/>
          </a:xfrm>
        </p:spPr>
        <p:txBody>
          <a:bodyPr anchor="t">
            <a:noAutofit/>
          </a:bodyPr>
          <a:lstStyle/>
          <a:p>
            <a:pPr lvl="1" fontAlgn="ctr">
              <a:buFont typeface="Arial"/>
              <a:buChar char="•"/>
            </a:pPr>
            <a:r>
              <a:rPr lang="en-CA" sz="2000" dirty="0"/>
              <a:t>VLAN tagging attack: gains unauthorized access to another VLAN by faking DTP packet and turning a network port into a trunk port, resulting in access to all VLANs on the switch. Turn off DTP on access ports to prevent this type of attack.</a:t>
            </a:r>
          </a:p>
          <a:p>
            <a:pPr lvl="1" fontAlgn="ctr">
              <a:buFont typeface="Arial"/>
              <a:buChar char="•"/>
            </a:pPr>
            <a:r>
              <a:rPr lang="en-CA" sz="2000" dirty="0"/>
              <a:t>Double tagging: occurs when packets are tagged twice. Once entered into the switch, the outer tag is stripped and the inner tag becomes the permanent VLAN of the packet, allowing the attacker to “hop” VLAN. Make sure network ports are in “access” mode and “non-negotiate” setting to avoid this type of attack.</a:t>
            </a:r>
          </a:p>
          <a:p>
            <a:pPr lvl="1" fontAlgn="ctr">
              <a:buFont typeface="Arial"/>
              <a:buChar char="•"/>
            </a:pPr>
            <a:r>
              <a:rPr lang="en-CA" sz="2000" dirty="0"/>
              <a:t>Spanning tree attack: attacker spoofs STP ID and sends out modified BPDU to announce as new root bridge, allowing the attacker to change network topology and redirect network traffic to a device controlled by the attacker for eavesdropping and man-in-the-middle attacks. Use root guard to prevent this type of attack.</a:t>
            </a:r>
          </a:p>
        </p:txBody>
      </p:sp>
    </p:spTree>
    <p:extLst>
      <p:ext uri="{BB962C8B-B14F-4D97-AF65-F5344CB8AC3E}">
        <p14:creationId xmlns:p14="http://schemas.microsoft.com/office/powerpoint/2010/main" val="167052005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IP Spoofing and SYN-ACK Attacks</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dirty="0"/>
              <a:t>IP spoofing takes advantage of the TCP 3-way handshake to initiate a </a:t>
            </a:r>
            <a:r>
              <a:rPr lang="en-CA" dirty="0" err="1"/>
              <a:t>DoS</a:t>
            </a:r>
            <a:r>
              <a:rPr lang="en-CA" dirty="0"/>
              <a:t> attack.</a:t>
            </a:r>
          </a:p>
          <a:p>
            <a:pPr lvl="1" fontAlgn="ctr">
              <a:buFont typeface="Arial"/>
              <a:buChar char="•"/>
            </a:pPr>
            <a:r>
              <a:rPr lang="en-CA" dirty="0"/>
              <a:t>Attackers send multiple packets with different spoofed source IPs to the target machine, causing the target machine to allocate resources, send back a SYN/ACK and wait for the completion of the handshake for each packet (known as TCP half-open). This eventually exhausts all resources and causes </a:t>
            </a:r>
            <a:r>
              <a:rPr lang="en-CA" dirty="0" err="1"/>
              <a:t>DoS</a:t>
            </a:r>
            <a:r>
              <a:rPr lang="en-CA" dirty="0"/>
              <a:t>.</a:t>
            </a:r>
          </a:p>
          <a:p>
            <a:pPr lvl="1" fontAlgn="ctr">
              <a:buFont typeface="Arial"/>
              <a:buChar char="•"/>
            </a:pPr>
            <a:r>
              <a:rPr lang="en-CA" dirty="0"/>
              <a:t>Set a shorter timeout for the TCP handshake on the firewall and deploy IPS solution to mitigate the </a:t>
            </a:r>
            <a:r>
              <a:rPr lang="en-CA" dirty="0" err="1"/>
              <a:t>DoS</a:t>
            </a:r>
            <a:r>
              <a:rPr lang="en-CA" dirty="0"/>
              <a:t> with IP spoofing.</a:t>
            </a:r>
          </a:p>
        </p:txBody>
      </p:sp>
    </p:spTree>
    <p:extLst>
      <p:ext uri="{BB962C8B-B14F-4D97-AF65-F5344CB8AC3E}">
        <p14:creationId xmlns:p14="http://schemas.microsoft.com/office/powerpoint/2010/main" val="267593118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0" y="1320800"/>
            <a:ext cx="3869833" cy="2980352"/>
          </a:xfrm>
        </p:spPr>
        <p:txBody>
          <a:bodyPr>
            <a:normAutofit/>
          </a:bodyPr>
          <a:lstStyle/>
          <a:p>
            <a:r>
              <a:rPr lang="en-CA" dirty="0"/>
              <a:t>Security Policies and Operations</a:t>
            </a:r>
            <a:endParaRPr lang="en-US" dirty="0"/>
          </a:p>
        </p:txBody>
      </p:sp>
      <p:sp>
        <p:nvSpPr>
          <p:cNvPr id="3" name="Subtitle 2"/>
          <p:cNvSpPr>
            <a:spLocks noGrp="1"/>
          </p:cNvSpPr>
          <p:nvPr>
            <p:ph type="body" sz="quarter" idx="10"/>
          </p:nvPr>
        </p:nvSpPr>
        <p:spPr/>
        <p:txBody>
          <a:bodyPr>
            <a:normAutofit/>
          </a:bodyPr>
          <a:lstStyle/>
          <a:p>
            <a:r>
              <a:rPr lang="en-US" dirty="0"/>
              <a:t>Module 8: Access Management</a:t>
            </a:r>
          </a:p>
        </p:txBody>
      </p:sp>
    </p:spTree>
    <p:extLst>
      <p:ext uri="{BB962C8B-B14F-4D97-AF65-F5344CB8AC3E}">
        <p14:creationId xmlns:p14="http://schemas.microsoft.com/office/powerpoint/2010/main" val="378356736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Identification</a:t>
            </a:r>
          </a:p>
        </p:txBody>
      </p:sp>
      <p:sp>
        <p:nvSpPr>
          <p:cNvPr id="3" name="Content Placeholder 2"/>
          <p:cNvSpPr>
            <a:spLocks noGrp="1"/>
          </p:cNvSpPr>
          <p:nvPr>
            <p:ph sz="quarter" idx="10"/>
          </p:nvPr>
        </p:nvSpPr>
        <p:spPr/>
        <p:txBody>
          <a:bodyPr anchor="t">
            <a:normAutofit/>
          </a:bodyPr>
          <a:lstStyle/>
          <a:p>
            <a:pPr fontAlgn="ctr"/>
            <a:r>
              <a:rPr lang="en-CA" b="1" dirty="0"/>
              <a:t>Identification</a:t>
            </a:r>
            <a:r>
              <a:rPr lang="en-CA" dirty="0"/>
              <a:t> is a unique identifier for an object. It is primarily used in authentication to control access to system resources.</a:t>
            </a:r>
          </a:p>
          <a:p>
            <a:pPr fontAlgn="ctr"/>
            <a:r>
              <a:rPr lang="en-CA" b="1" dirty="0"/>
              <a:t>Authentication</a:t>
            </a:r>
            <a:r>
              <a:rPr lang="en-CA" dirty="0"/>
              <a:t> is the process of verifying the validity of a user’s identification.</a:t>
            </a:r>
          </a:p>
          <a:p>
            <a:pPr fontAlgn="ctr"/>
            <a:r>
              <a:rPr lang="en-CA" b="1" dirty="0"/>
              <a:t>Authorization</a:t>
            </a:r>
            <a:r>
              <a:rPr lang="en-CA" dirty="0"/>
              <a:t> is the assignment of access to resources according to the user’s identification.</a:t>
            </a:r>
          </a:p>
        </p:txBody>
      </p:sp>
    </p:spTree>
    <p:extLst>
      <p:ext uri="{BB962C8B-B14F-4D97-AF65-F5344CB8AC3E}">
        <p14:creationId xmlns:p14="http://schemas.microsoft.com/office/powerpoint/2010/main" val="321580417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IAA Relationship</a:t>
            </a:r>
          </a:p>
        </p:txBody>
      </p:sp>
      <p:sp>
        <p:nvSpPr>
          <p:cNvPr id="3" name="Content Placeholder 2"/>
          <p:cNvSpPr>
            <a:spLocks noGrp="1"/>
          </p:cNvSpPr>
          <p:nvPr>
            <p:ph sz="quarter" idx="10"/>
          </p:nvPr>
        </p:nvSpPr>
        <p:spPr/>
        <p:txBody>
          <a:bodyPr anchor="t">
            <a:normAutofit/>
          </a:bodyPr>
          <a:lstStyle/>
          <a:p>
            <a:pPr lvl="1" fontAlgn="ctr">
              <a:buFont typeface="Arial"/>
              <a:buChar char="•"/>
            </a:pPr>
            <a:r>
              <a:rPr lang="en-CA" sz="2800" b="1" dirty="0"/>
              <a:t>Identification</a:t>
            </a:r>
            <a:r>
              <a:rPr lang="en-CA" sz="2800" dirty="0"/>
              <a:t> provides uniqueness of user</a:t>
            </a:r>
          </a:p>
          <a:p>
            <a:pPr lvl="1" fontAlgn="ctr">
              <a:buFont typeface="Arial"/>
              <a:buChar char="•"/>
            </a:pPr>
            <a:r>
              <a:rPr lang="en-CA" sz="2800" b="1" dirty="0"/>
              <a:t>Authentication</a:t>
            </a:r>
            <a:r>
              <a:rPr lang="en-CA" sz="2800" dirty="0"/>
              <a:t> provides user identity validation</a:t>
            </a:r>
          </a:p>
          <a:p>
            <a:pPr lvl="1" fontAlgn="ctr">
              <a:buFont typeface="Arial"/>
              <a:buChar char="•"/>
            </a:pPr>
            <a:r>
              <a:rPr lang="en-CA" sz="2800" b="1" dirty="0"/>
              <a:t>Authorization</a:t>
            </a:r>
            <a:r>
              <a:rPr lang="en-CA" sz="2800" dirty="0"/>
              <a:t> provides access control to identified user</a:t>
            </a:r>
          </a:p>
        </p:txBody>
      </p:sp>
    </p:spTree>
    <p:extLst>
      <p:ext uri="{BB962C8B-B14F-4D97-AF65-F5344CB8AC3E}">
        <p14:creationId xmlns:p14="http://schemas.microsoft.com/office/powerpoint/2010/main" val="160105997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Identification Methods</a:t>
            </a:r>
          </a:p>
        </p:txBody>
      </p:sp>
      <p:sp>
        <p:nvSpPr>
          <p:cNvPr id="3" name="Content Placeholder 2"/>
          <p:cNvSpPr>
            <a:spLocks noGrp="1"/>
          </p:cNvSpPr>
          <p:nvPr>
            <p:ph sz="quarter" idx="10"/>
          </p:nvPr>
        </p:nvSpPr>
        <p:spPr/>
        <p:txBody>
          <a:bodyPr anchor="t">
            <a:normAutofit fontScale="92500" lnSpcReduction="10000"/>
          </a:bodyPr>
          <a:lstStyle/>
          <a:p>
            <a:pPr fontAlgn="ctr"/>
            <a:r>
              <a:rPr lang="en-CA" dirty="0"/>
              <a:t>An identification badge is a physical identification document to identify personnel.</a:t>
            </a:r>
          </a:p>
          <a:p>
            <a:pPr fontAlgn="ctr"/>
            <a:r>
              <a:rPr lang="en-CA" dirty="0"/>
              <a:t>An access badge is an identity badge that can be read by badge reader for authorization purposes.</a:t>
            </a:r>
          </a:p>
          <a:p>
            <a:pPr fontAlgn="ctr"/>
            <a:r>
              <a:rPr lang="en-CA" dirty="0"/>
              <a:t>A user ID is the unique identifier for a user on a computer system.</a:t>
            </a:r>
          </a:p>
          <a:p>
            <a:pPr fontAlgn="ctr"/>
            <a:r>
              <a:rPr lang="en-CA" dirty="0"/>
              <a:t>Account numbers and PINs are mostly used in financial institutions.</a:t>
            </a:r>
          </a:p>
          <a:p>
            <a:pPr fontAlgn="ctr"/>
            <a:r>
              <a:rPr lang="en-CA" dirty="0"/>
              <a:t>A MAC address is a unique hardware address to identify a computer system on the LAN.</a:t>
            </a:r>
          </a:p>
          <a:p>
            <a:pPr fontAlgn="ctr"/>
            <a:r>
              <a:rPr lang="en-CA" dirty="0"/>
              <a:t>An IP address is a unique logical address to identify a computer system on the network.</a:t>
            </a:r>
          </a:p>
        </p:txBody>
      </p:sp>
    </p:spTree>
    <p:extLst>
      <p:ext uri="{BB962C8B-B14F-4D97-AF65-F5344CB8AC3E}">
        <p14:creationId xmlns:p14="http://schemas.microsoft.com/office/powerpoint/2010/main" val="370119136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User Identification Guidelines</a:t>
            </a:r>
          </a:p>
        </p:txBody>
      </p:sp>
      <p:sp>
        <p:nvSpPr>
          <p:cNvPr id="3" name="Content Placeholder 2"/>
          <p:cNvSpPr>
            <a:spLocks noGrp="1"/>
          </p:cNvSpPr>
          <p:nvPr>
            <p:ph sz="quarter" idx="10"/>
          </p:nvPr>
        </p:nvSpPr>
        <p:spPr/>
        <p:txBody>
          <a:bodyPr/>
          <a:lstStyle/>
          <a:p>
            <a:pPr fontAlgn="ctr"/>
            <a:r>
              <a:rPr lang="en-CA" sz="2600" dirty="0"/>
              <a:t>Uniqueness: User identification must be unique within the same environment to avoid ambiguity. It must also be unique so correct access rights can be assigned and enforced.</a:t>
            </a:r>
          </a:p>
          <a:p>
            <a:pPr fontAlgn="ctr"/>
            <a:r>
              <a:rPr lang="en-CA" sz="2600" dirty="0"/>
              <a:t>Non-descriptiveness: When possible, try to use non-descriptive user identifications to hide job functions.</a:t>
            </a:r>
          </a:p>
          <a:p>
            <a:pPr fontAlgn="ctr"/>
            <a:r>
              <a:rPr lang="en-CA" sz="2600" dirty="0"/>
              <a:t>Secure issuance: When issuing user identification, use a separate channel to issue the password. Use a secured method for the delivery (e.g., phone the person for password).</a:t>
            </a:r>
          </a:p>
        </p:txBody>
      </p:sp>
    </p:spTree>
    <p:extLst>
      <p:ext uri="{BB962C8B-B14F-4D97-AF65-F5344CB8AC3E}">
        <p14:creationId xmlns:p14="http://schemas.microsoft.com/office/powerpoint/2010/main" val="143435592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Security Identifier SID</a:t>
            </a:r>
          </a:p>
        </p:txBody>
      </p:sp>
      <p:sp>
        <p:nvSpPr>
          <p:cNvPr id="3" name="Content Placeholder 2"/>
          <p:cNvSpPr>
            <a:spLocks noGrp="1"/>
          </p:cNvSpPr>
          <p:nvPr>
            <p:ph sz="quarter" idx="10"/>
          </p:nvPr>
        </p:nvSpPr>
        <p:spPr/>
        <p:txBody>
          <a:bodyPr/>
          <a:lstStyle/>
          <a:p>
            <a:pPr fontAlgn="ctr"/>
            <a:r>
              <a:rPr lang="en-CA" sz="2600" dirty="0"/>
              <a:t>Every object that needs authentication within the Windows environment is identified with a unique, system-wide security identifier (SID). </a:t>
            </a:r>
          </a:p>
          <a:p>
            <a:pPr lvl="1" fontAlgn="ctr"/>
            <a:r>
              <a:rPr lang="en-CA" sz="2200" dirty="0"/>
              <a:t>E.g., User, user group, computer, service account, security-related processes, etc.</a:t>
            </a:r>
          </a:p>
          <a:p>
            <a:pPr fontAlgn="ctr"/>
            <a:r>
              <a:rPr lang="en-CA" sz="2600" dirty="0"/>
              <a:t>SID uniqueness: the SID must be unique within the environment over the lifetime of the environment. </a:t>
            </a:r>
          </a:p>
          <a:p>
            <a:pPr lvl="1" fontAlgn="ctr"/>
            <a:r>
              <a:rPr lang="en-CA" sz="2200" dirty="0"/>
              <a:t>If the administrator deletes a user and recreates a user with the same number, the SID will always be different because the SID cannot be reused.</a:t>
            </a:r>
          </a:p>
        </p:txBody>
      </p:sp>
    </p:spTree>
    <p:extLst>
      <p:ext uri="{BB962C8B-B14F-4D97-AF65-F5344CB8AC3E}">
        <p14:creationId xmlns:p14="http://schemas.microsoft.com/office/powerpoint/2010/main" val="3706478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Employment Termination Processes</a:t>
            </a:r>
          </a:p>
        </p:txBody>
      </p:sp>
      <p:sp>
        <p:nvSpPr>
          <p:cNvPr id="3" name="Content Placeholder 2"/>
          <p:cNvSpPr>
            <a:spLocks noGrp="1"/>
          </p:cNvSpPr>
          <p:nvPr>
            <p:ph sz="quarter" idx="10"/>
          </p:nvPr>
        </p:nvSpPr>
        <p:spPr/>
        <p:txBody>
          <a:bodyPr/>
          <a:lstStyle/>
          <a:p>
            <a:pPr fontAlgn="ctr"/>
            <a:endParaRPr lang="en-US" dirty="0"/>
          </a:p>
          <a:p>
            <a:pPr fontAlgn="ctr"/>
            <a:r>
              <a:rPr lang="en-US" b="1" dirty="0"/>
              <a:t>Voluntary Termination </a:t>
            </a:r>
            <a:r>
              <a:rPr lang="en-US" dirty="0"/>
              <a:t>requires return of company properties and access removal</a:t>
            </a:r>
          </a:p>
          <a:p>
            <a:pPr fontAlgn="ctr"/>
            <a:endParaRPr lang="en-US" dirty="0"/>
          </a:p>
          <a:p>
            <a:pPr fontAlgn="ctr"/>
            <a:r>
              <a:rPr lang="en-US" b="1" dirty="0"/>
              <a:t>Involuntary Termination </a:t>
            </a:r>
            <a:r>
              <a:rPr lang="en-US" dirty="0"/>
              <a:t>requires extra caution to protect company resources and information</a:t>
            </a:r>
          </a:p>
          <a:p>
            <a:pPr marL="0" indent="0">
              <a:buNone/>
            </a:pPr>
            <a:endParaRPr lang="en-US" dirty="0"/>
          </a:p>
        </p:txBody>
      </p:sp>
    </p:spTree>
    <p:extLst>
      <p:ext uri="{BB962C8B-B14F-4D97-AF65-F5344CB8AC3E}">
        <p14:creationId xmlns:p14="http://schemas.microsoft.com/office/powerpoint/2010/main" val="234227493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Well-known SIDs</a:t>
            </a:r>
          </a:p>
        </p:txBody>
      </p:sp>
      <p:sp>
        <p:nvSpPr>
          <p:cNvPr id="3" name="Content Placeholder 2"/>
          <p:cNvSpPr>
            <a:spLocks noGrp="1"/>
          </p:cNvSpPr>
          <p:nvPr>
            <p:ph sz="quarter" idx="10"/>
          </p:nvPr>
        </p:nvSpPr>
        <p:spPr/>
        <p:txBody>
          <a:bodyPr>
            <a:normAutofit/>
          </a:bodyPr>
          <a:lstStyle/>
          <a:p>
            <a:pPr fontAlgn="ctr"/>
            <a:r>
              <a:rPr lang="en-CA" sz="2400" b="1" dirty="0"/>
              <a:t>SID:</a:t>
            </a:r>
            <a:r>
              <a:rPr lang="en-CA" sz="2400" dirty="0"/>
              <a:t> S-1-5-21domain-500</a:t>
            </a:r>
            <a:br>
              <a:rPr lang="en-CA" sz="2400" dirty="0"/>
            </a:br>
            <a:r>
              <a:rPr lang="en-CA" sz="2000" b="1" dirty="0"/>
              <a:t>Name: </a:t>
            </a:r>
            <a:r>
              <a:rPr lang="en-CA" sz="2000" dirty="0"/>
              <a:t>Administrator</a:t>
            </a:r>
            <a:br>
              <a:rPr lang="en-CA" sz="2000" dirty="0"/>
            </a:br>
            <a:r>
              <a:rPr lang="en-CA" sz="2000" b="1" dirty="0"/>
              <a:t>Description: </a:t>
            </a:r>
            <a:r>
              <a:rPr lang="en-CA" sz="2000" dirty="0"/>
              <a:t>A user account for the system administrator. By default, it is the only user account that is given full control over the system.</a:t>
            </a:r>
          </a:p>
          <a:p>
            <a:pPr fontAlgn="ctr"/>
            <a:r>
              <a:rPr lang="en-CA" sz="2400" b="1" dirty="0"/>
              <a:t>SID:</a:t>
            </a:r>
            <a:r>
              <a:rPr lang="en-CA" sz="2400" dirty="0"/>
              <a:t> S-1-5-21domain-512</a:t>
            </a:r>
            <a:br>
              <a:rPr lang="en-CA" sz="2400" dirty="0"/>
            </a:br>
            <a:r>
              <a:rPr lang="en-CA" sz="2000" b="1" dirty="0"/>
              <a:t>Name: </a:t>
            </a:r>
            <a:r>
              <a:rPr lang="en-CA" sz="2000" dirty="0"/>
              <a:t>Domain Admins</a:t>
            </a:r>
            <a:br>
              <a:rPr lang="en-CA" sz="2000" dirty="0"/>
            </a:br>
            <a:r>
              <a:rPr lang="en-CA" sz="2000" b="1" dirty="0"/>
              <a:t>Description:</a:t>
            </a:r>
            <a:r>
              <a:rPr lang="en-CA" sz="2000" dirty="0"/>
              <a:t> A global group whose members are authorized to administer the domain. By default, this group is a member of the Administrators group on all computers that have joined a domain, including the domain controllers. Domain Admins is the default owner of any object that is created by any member of the group.</a:t>
            </a:r>
          </a:p>
          <a:p>
            <a:endParaRPr lang="en-CA" dirty="0"/>
          </a:p>
        </p:txBody>
      </p:sp>
    </p:spTree>
    <p:extLst>
      <p:ext uri="{BB962C8B-B14F-4D97-AF65-F5344CB8AC3E}">
        <p14:creationId xmlns:p14="http://schemas.microsoft.com/office/powerpoint/2010/main" val="129552596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Well-known SIDs</a:t>
            </a:r>
          </a:p>
        </p:txBody>
      </p:sp>
      <p:sp>
        <p:nvSpPr>
          <p:cNvPr id="3" name="Content Placeholder 2"/>
          <p:cNvSpPr>
            <a:spLocks noGrp="1"/>
          </p:cNvSpPr>
          <p:nvPr>
            <p:ph sz="quarter" idx="10"/>
          </p:nvPr>
        </p:nvSpPr>
        <p:spPr/>
        <p:txBody>
          <a:bodyPr>
            <a:normAutofit/>
          </a:bodyPr>
          <a:lstStyle/>
          <a:p>
            <a:pPr fontAlgn="ctr"/>
            <a:r>
              <a:rPr lang="en-CA" sz="2400" b="1" dirty="0"/>
              <a:t>SID:</a:t>
            </a:r>
            <a:r>
              <a:rPr lang="en-CA" sz="2400" dirty="0"/>
              <a:t> S-1-5-21domain-513</a:t>
            </a:r>
            <a:br>
              <a:rPr lang="en-CA" sz="2400" dirty="0"/>
            </a:br>
            <a:r>
              <a:rPr lang="en-CA" sz="2000" b="1" dirty="0"/>
              <a:t>Name:</a:t>
            </a:r>
            <a:r>
              <a:rPr lang="en-CA" sz="2000" dirty="0"/>
              <a:t> Domain Users</a:t>
            </a:r>
            <a:br>
              <a:rPr lang="en-CA" sz="2000" dirty="0"/>
            </a:br>
            <a:r>
              <a:rPr lang="en-CA" sz="2000" b="1" dirty="0"/>
              <a:t>Description:</a:t>
            </a:r>
            <a:r>
              <a:rPr lang="en-CA" sz="2000" dirty="0"/>
              <a:t> A global group that, by default, includes all user accounts in a domain. When you create a user account in a domain, it is added to this group by default.</a:t>
            </a:r>
          </a:p>
          <a:p>
            <a:pPr fontAlgn="ctr"/>
            <a:r>
              <a:rPr lang="en-CA" sz="2400" b="1" dirty="0"/>
              <a:t>SID: </a:t>
            </a:r>
            <a:r>
              <a:rPr lang="en-CA" sz="2400" dirty="0"/>
              <a:t>S-1-5-21domain-516</a:t>
            </a:r>
            <a:br>
              <a:rPr lang="en-CA" sz="2400" dirty="0"/>
            </a:br>
            <a:r>
              <a:rPr lang="en-CA" sz="2000" b="1" dirty="0"/>
              <a:t>Name:</a:t>
            </a:r>
            <a:r>
              <a:rPr lang="en-CA" sz="2000" dirty="0"/>
              <a:t> Domain Controllers</a:t>
            </a:r>
            <a:br>
              <a:rPr lang="en-CA" sz="2000" dirty="0"/>
            </a:br>
            <a:r>
              <a:rPr lang="en-CA" sz="2000" b="1" dirty="0"/>
              <a:t>Description:</a:t>
            </a:r>
            <a:r>
              <a:rPr lang="en-CA" sz="2000" dirty="0"/>
              <a:t> A global group that includes all domain controllers in the domain. New domain controllers are added to this group by default.</a:t>
            </a:r>
          </a:p>
          <a:p>
            <a:pPr marL="0" indent="0" algn="r">
              <a:buNone/>
            </a:pPr>
            <a:r>
              <a:rPr lang="en-CA" sz="1900" dirty="0"/>
              <a:t>Source: https://support.microsoft.com/en-us/kb/243330 </a:t>
            </a:r>
          </a:p>
          <a:p>
            <a:endParaRPr lang="en-CA" dirty="0"/>
          </a:p>
        </p:txBody>
      </p:sp>
    </p:spTree>
    <p:extLst>
      <p:ext uri="{BB962C8B-B14F-4D97-AF65-F5344CB8AC3E}">
        <p14:creationId xmlns:p14="http://schemas.microsoft.com/office/powerpoint/2010/main" val="12572857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Targets for Attackers</a:t>
            </a:r>
          </a:p>
        </p:txBody>
      </p:sp>
      <p:sp>
        <p:nvSpPr>
          <p:cNvPr id="3" name="Content Placeholder 2"/>
          <p:cNvSpPr>
            <a:spLocks noGrp="1"/>
          </p:cNvSpPr>
          <p:nvPr>
            <p:ph sz="quarter" idx="10"/>
          </p:nvPr>
        </p:nvSpPr>
        <p:spPr/>
        <p:txBody>
          <a:bodyPr/>
          <a:lstStyle/>
          <a:p>
            <a:pPr fontAlgn="ctr"/>
            <a:r>
              <a:rPr lang="en-CA" dirty="0"/>
              <a:t>Privileged accounts like Domain Admins and Administrators are prime targets for attack. </a:t>
            </a:r>
          </a:p>
          <a:p>
            <a:pPr fontAlgn="ctr"/>
            <a:r>
              <a:rPr lang="en-CA" dirty="0"/>
              <a:t>Therefore, avoid using these accounts for daily operation. Instead, give a special user account elevated privileges to administer the computer system. </a:t>
            </a:r>
          </a:p>
          <a:p>
            <a:pPr fontAlgn="ctr"/>
            <a:r>
              <a:rPr lang="en-CA" dirty="0"/>
              <a:t>Best practice is to use a random ID, such as </a:t>
            </a:r>
            <a:r>
              <a:rPr lang="en-CA" b="1" dirty="0"/>
              <a:t>P672354</a:t>
            </a:r>
            <a:r>
              <a:rPr lang="en-CA" dirty="0"/>
              <a:t> that has no association to any user or function. Do not use </a:t>
            </a:r>
            <a:r>
              <a:rPr lang="en-CA" b="1" dirty="0" err="1"/>
              <a:t>Bob_admin</a:t>
            </a:r>
            <a:r>
              <a:rPr lang="en-CA" dirty="0"/>
              <a:t> or just </a:t>
            </a:r>
            <a:r>
              <a:rPr lang="en-CA" b="1" dirty="0"/>
              <a:t>Bob</a:t>
            </a:r>
            <a:r>
              <a:rPr lang="en-CA" dirty="0"/>
              <a:t>. </a:t>
            </a:r>
          </a:p>
        </p:txBody>
      </p:sp>
    </p:spTree>
    <p:extLst>
      <p:ext uri="{BB962C8B-B14F-4D97-AF65-F5344CB8AC3E}">
        <p14:creationId xmlns:p14="http://schemas.microsoft.com/office/powerpoint/2010/main" val="1044220228"/>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800" dirty="0"/>
              <a:t>Radio Frequency Identification (RFID)</a:t>
            </a:r>
          </a:p>
        </p:txBody>
      </p:sp>
      <p:sp>
        <p:nvSpPr>
          <p:cNvPr id="3" name="Content Placeholder 2"/>
          <p:cNvSpPr>
            <a:spLocks noGrp="1"/>
          </p:cNvSpPr>
          <p:nvPr>
            <p:ph sz="quarter" idx="10"/>
          </p:nvPr>
        </p:nvSpPr>
        <p:spPr/>
        <p:txBody>
          <a:bodyPr>
            <a:normAutofit fontScale="92500" lnSpcReduction="20000"/>
          </a:bodyPr>
          <a:lstStyle/>
          <a:p>
            <a:pPr fontAlgn="ctr"/>
            <a:r>
              <a:rPr lang="en-CA" dirty="0"/>
              <a:t>RFID is a wireless technology that uses an electromagnetic field to identify and track objects such as people, vehicles, merchandise or assets. The object being tracked carries an RFID tag, and is tracked by the RFID reader.</a:t>
            </a:r>
          </a:p>
          <a:p>
            <a:pPr fontAlgn="ctr"/>
            <a:r>
              <a:rPr lang="en-CA" dirty="0"/>
              <a:t>The RFID tag usually has a mini circuit to store and process information, modulate and demodulate radio signals and receive power from the reader. It also has an antenna to receive and transmit signals.</a:t>
            </a:r>
          </a:p>
          <a:p>
            <a:pPr fontAlgn="ctr"/>
            <a:r>
              <a:rPr lang="en-CA" dirty="0" err="1"/>
              <a:t>Chipless</a:t>
            </a:r>
            <a:r>
              <a:rPr lang="en-CA" dirty="0"/>
              <a:t> RFID tags do not have a circuit to process and return information. They use fibers or other materials to reflect the reader’s signal back in a unique pattern as an identifier.</a:t>
            </a:r>
          </a:p>
          <a:p>
            <a:endParaRPr lang="en-CA" dirty="0"/>
          </a:p>
        </p:txBody>
      </p:sp>
    </p:spTree>
    <p:extLst>
      <p:ext uri="{BB962C8B-B14F-4D97-AF65-F5344CB8AC3E}">
        <p14:creationId xmlns:p14="http://schemas.microsoft.com/office/powerpoint/2010/main" val="239311959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RFID System Elements</a:t>
            </a:r>
          </a:p>
        </p:txBody>
      </p:sp>
      <p:sp>
        <p:nvSpPr>
          <p:cNvPr id="3" name="Content Placeholder 2"/>
          <p:cNvSpPr>
            <a:spLocks noGrp="1"/>
          </p:cNvSpPr>
          <p:nvPr>
            <p:ph sz="quarter" idx="10"/>
          </p:nvPr>
        </p:nvSpPr>
        <p:spPr/>
        <p:txBody>
          <a:bodyPr>
            <a:normAutofit/>
          </a:bodyPr>
          <a:lstStyle/>
          <a:p>
            <a:pPr fontAlgn="ctr"/>
            <a:r>
              <a:rPr lang="en-CA" dirty="0"/>
              <a:t>RFID tags with identifier</a:t>
            </a:r>
          </a:p>
          <a:p>
            <a:pPr fontAlgn="ctr"/>
            <a:r>
              <a:rPr lang="en-CA" dirty="0"/>
              <a:t>RFID reader to read and write tags</a:t>
            </a:r>
          </a:p>
          <a:p>
            <a:pPr fontAlgn="ctr"/>
            <a:r>
              <a:rPr lang="en-CA" dirty="0"/>
              <a:t>Database to store RFID tag information</a:t>
            </a:r>
          </a:p>
          <a:p>
            <a:pPr fontAlgn="ctr"/>
            <a:r>
              <a:rPr lang="en-CA" dirty="0"/>
              <a:t>How RFID works:</a:t>
            </a:r>
          </a:p>
          <a:p>
            <a:pPr lvl="1" fontAlgn="ctr"/>
            <a:r>
              <a:rPr lang="en-CA" dirty="0"/>
              <a:t>The RFID reader transmits a low-power magnetic field to energize the tag.</a:t>
            </a:r>
          </a:p>
          <a:p>
            <a:pPr lvl="1" fontAlgn="ctr"/>
            <a:r>
              <a:rPr lang="en-CA" dirty="0"/>
              <a:t>The RFID tag receives power through the magnetic field and begins transmitting its identification data.</a:t>
            </a:r>
          </a:p>
          <a:p>
            <a:pPr lvl="1" fontAlgn="ctr"/>
            <a:r>
              <a:rPr lang="en-CA" dirty="0"/>
              <a:t>The RFID reader receives identification data and accesses the database for full details of the object associated with the RFID tag.</a:t>
            </a:r>
          </a:p>
          <a:p>
            <a:endParaRPr lang="en-CA" dirty="0"/>
          </a:p>
        </p:txBody>
      </p:sp>
    </p:spTree>
    <p:extLst>
      <p:ext uri="{BB962C8B-B14F-4D97-AF65-F5344CB8AC3E}">
        <p14:creationId xmlns:p14="http://schemas.microsoft.com/office/powerpoint/2010/main" val="20934459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RFID Security Concerns</a:t>
            </a:r>
          </a:p>
        </p:txBody>
      </p:sp>
      <p:sp>
        <p:nvSpPr>
          <p:cNvPr id="3" name="Content Placeholder 2"/>
          <p:cNvSpPr>
            <a:spLocks noGrp="1"/>
          </p:cNvSpPr>
          <p:nvPr>
            <p:ph sz="quarter" idx="10"/>
          </p:nvPr>
        </p:nvSpPr>
        <p:spPr>
          <a:xfrm>
            <a:off x="635001" y="1021278"/>
            <a:ext cx="8093363" cy="5593277"/>
          </a:xfrm>
        </p:spPr>
        <p:txBody>
          <a:bodyPr>
            <a:normAutofit fontScale="85000" lnSpcReduction="20000"/>
          </a:bodyPr>
          <a:lstStyle/>
          <a:p>
            <a:pPr fontAlgn="ctr">
              <a:buFont typeface="Arial"/>
              <a:buChar char="•"/>
            </a:pPr>
            <a:r>
              <a:rPr lang="en-CA" dirty="0"/>
              <a:t>Eavesdropping or skimming: a high-power RFID reader can read tags up to several meters away. This allows an attacker to gain access to data stored on the RFID. Contactless credit cards are susceptible to an eavesdropping attack.</a:t>
            </a:r>
          </a:p>
          <a:p>
            <a:pPr fontAlgn="ctr">
              <a:buFont typeface="Arial"/>
              <a:buChar char="•"/>
            </a:pPr>
            <a:r>
              <a:rPr lang="en-CA" dirty="0"/>
              <a:t>Spoofing: using stolen data from a RFID tag to duplicate the information to another tag using tools like </a:t>
            </a:r>
            <a:r>
              <a:rPr lang="en-CA" dirty="0" err="1"/>
              <a:t>RFDump</a:t>
            </a:r>
            <a:endParaRPr lang="en-CA" dirty="0"/>
          </a:p>
          <a:p>
            <a:pPr fontAlgn="ctr">
              <a:buFont typeface="Arial"/>
              <a:buChar char="•"/>
            </a:pPr>
            <a:r>
              <a:rPr lang="en-CA" dirty="0" err="1"/>
              <a:t>DoS</a:t>
            </a:r>
            <a:r>
              <a:rPr lang="en-CA" dirty="0"/>
              <a:t>: using a high-power jammer to jam RFID readers, effectively shutting the down the system</a:t>
            </a:r>
          </a:p>
          <a:p>
            <a:pPr fontAlgn="ctr">
              <a:buFont typeface="Arial"/>
              <a:buChar char="•"/>
            </a:pPr>
            <a:r>
              <a:rPr lang="en-CA" dirty="0"/>
              <a:t>RFID reader integrity: readers in retail locations have less security. An attacker can install hidden readers to collect information from legitimate RFID transactions.</a:t>
            </a:r>
          </a:p>
          <a:p>
            <a:pPr fontAlgn="ctr">
              <a:buFont typeface="Arial"/>
              <a:buChar char="•"/>
            </a:pPr>
            <a:r>
              <a:rPr lang="en-CA" dirty="0"/>
              <a:t>Personal privacy: since RFID is used in the retail sector to track inventory, there is a personal privacy concern if the tags are not disabled and allow their data to be read and tracked by other parties</a:t>
            </a:r>
          </a:p>
        </p:txBody>
      </p:sp>
    </p:spTree>
    <p:extLst>
      <p:ext uri="{BB962C8B-B14F-4D97-AF65-F5344CB8AC3E}">
        <p14:creationId xmlns:p14="http://schemas.microsoft.com/office/powerpoint/2010/main" val="19101476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800" dirty="0"/>
              <a:t>Identity Management Implementation</a:t>
            </a:r>
          </a:p>
        </p:txBody>
      </p:sp>
      <p:sp>
        <p:nvSpPr>
          <p:cNvPr id="3" name="Content Placeholder 2"/>
          <p:cNvSpPr>
            <a:spLocks noGrp="1"/>
          </p:cNvSpPr>
          <p:nvPr>
            <p:ph sz="quarter" idx="10"/>
          </p:nvPr>
        </p:nvSpPr>
        <p:spPr/>
        <p:txBody>
          <a:bodyPr/>
          <a:lstStyle/>
          <a:p>
            <a:pPr fontAlgn="ctr"/>
            <a:r>
              <a:rPr lang="en-CA" sz="2400" dirty="0">
                <a:latin typeface="+mn-lt"/>
              </a:rPr>
              <a:t>Used to manage user identity, authentication and system authorization</a:t>
            </a:r>
          </a:p>
          <a:p>
            <a:pPr fontAlgn="ctr"/>
            <a:r>
              <a:rPr lang="en-CA" sz="2400" dirty="0">
                <a:latin typeface="+mn-lt"/>
              </a:rPr>
              <a:t>Identity management solutions include:</a:t>
            </a:r>
          </a:p>
          <a:p>
            <a:pPr lvl="1" fontAlgn="ctr"/>
            <a:r>
              <a:rPr lang="en-CA" dirty="0"/>
              <a:t>Password management</a:t>
            </a:r>
          </a:p>
          <a:p>
            <a:pPr lvl="1" fontAlgn="ctr"/>
            <a:r>
              <a:rPr lang="en-CA" dirty="0"/>
              <a:t>Account management</a:t>
            </a:r>
          </a:p>
          <a:p>
            <a:pPr lvl="1" fontAlgn="ctr"/>
            <a:r>
              <a:rPr lang="en-CA" dirty="0"/>
              <a:t>Profile management</a:t>
            </a:r>
          </a:p>
          <a:p>
            <a:pPr lvl="1" fontAlgn="ctr"/>
            <a:r>
              <a:rPr lang="en-CA" dirty="0"/>
              <a:t>Directory management</a:t>
            </a:r>
          </a:p>
          <a:p>
            <a:pPr lvl="1" fontAlgn="ctr"/>
            <a:r>
              <a:rPr lang="en-CA" dirty="0"/>
              <a:t>Single sign-on</a:t>
            </a:r>
          </a:p>
          <a:p>
            <a:endParaRPr lang="en-CA" dirty="0"/>
          </a:p>
        </p:txBody>
      </p:sp>
    </p:spTree>
    <p:extLst>
      <p:ext uri="{BB962C8B-B14F-4D97-AF65-F5344CB8AC3E}">
        <p14:creationId xmlns:p14="http://schemas.microsoft.com/office/powerpoint/2010/main" val="185991384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Password Management</a:t>
            </a:r>
          </a:p>
        </p:txBody>
      </p:sp>
      <p:sp>
        <p:nvSpPr>
          <p:cNvPr id="3" name="Content Placeholder 2"/>
          <p:cNvSpPr>
            <a:spLocks noGrp="1"/>
          </p:cNvSpPr>
          <p:nvPr>
            <p:ph sz="quarter" idx="10"/>
          </p:nvPr>
        </p:nvSpPr>
        <p:spPr>
          <a:xfrm>
            <a:off x="308758" y="1068779"/>
            <a:ext cx="8514607" cy="5146989"/>
          </a:xfrm>
        </p:spPr>
        <p:txBody>
          <a:bodyPr>
            <a:normAutofit fontScale="92500" lnSpcReduction="10000"/>
          </a:bodyPr>
          <a:lstStyle/>
          <a:p>
            <a:pPr lvl="1" fontAlgn="ctr">
              <a:buFont typeface="Arial"/>
              <a:buChar char="•"/>
            </a:pPr>
            <a:r>
              <a:rPr lang="en-CA" dirty="0"/>
              <a:t>Passwords are the most common form of authentication. Since a password can be compromised, there should be a complexity requirement, and the password should be changed periodically. </a:t>
            </a:r>
          </a:p>
          <a:p>
            <a:pPr lvl="1" fontAlgn="ctr">
              <a:buFont typeface="Arial"/>
              <a:buChar char="•"/>
            </a:pPr>
            <a:r>
              <a:rPr lang="en-CA" dirty="0"/>
              <a:t>To prevent brute-force attacks, user accounts should be configured with a password lock mechanism.</a:t>
            </a:r>
          </a:p>
          <a:p>
            <a:pPr lvl="1" fontAlgn="ctr">
              <a:buFont typeface="Arial"/>
              <a:buChar char="•"/>
            </a:pPr>
            <a:r>
              <a:rPr lang="en-CA" dirty="0"/>
              <a:t>Password management systems are designed to manage passwords across platforms in an enterprise, including: </a:t>
            </a:r>
          </a:p>
          <a:p>
            <a:pPr lvl="2" fontAlgn="ctr">
              <a:buSzPct val="70000"/>
              <a:buFont typeface="Courier New" panose="02070309020205020404" pitchFamily="49" charset="0"/>
              <a:buChar char="o"/>
            </a:pPr>
            <a:r>
              <a:rPr lang="en-CA" dirty="0"/>
              <a:t>Periodic and manual password changes</a:t>
            </a:r>
          </a:p>
          <a:p>
            <a:pPr lvl="2" fontAlgn="ctr">
              <a:buSzPct val="70000"/>
              <a:buFont typeface="Courier New" panose="02070309020205020404" pitchFamily="49" charset="0"/>
              <a:buChar char="o"/>
            </a:pPr>
            <a:r>
              <a:rPr lang="en-CA" dirty="0"/>
              <a:t>Password authentication and authorization</a:t>
            </a:r>
          </a:p>
          <a:p>
            <a:pPr lvl="2" fontAlgn="ctr">
              <a:buSzPct val="70000"/>
              <a:buFont typeface="Courier New" panose="02070309020205020404" pitchFamily="49" charset="0"/>
              <a:buChar char="o"/>
            </a:pPr>
            <a:r>
              <a:rPr lang="en-CA" dirty="0"/>
              <a:t>User self-management</a:t>
            </a:r>
          </a:p>
          <a:p>
            <a:pPr lvl="2" fontAlgn="ctr">
              <a:buSzPct val="70000"/>
              <a:buFont typeface="Courier New" panose="02070309020205020404" pitchFamily="49" charset="0"/>
              <a:buChar char="o"/>
            </a:pPr>
            <a:r>
              <a:rPr lang="en-CA" dirty="0"/>
              <a:t>Password reset mechanism via email</a:t>
            </a:r>
          </a:p>
          <a:p>
            <a:pPr lvl="2" fontAlgn="ctr">
              <a:buSzPct val="70000"/>
              <a:buFont typeface="Courier New" panose="02070309020205020404" pitchFamily="49" charset="0"/>
              <a:buChar char="o"/>
            </a:pPr>
            <a:r>
              <a:rPr lang="en-CA" dirty="0"/>
              <a:t>SMS</a:t>
            </a:r>
          </a:p>
          <a:p>
            <a:pPr lvl="2" fontAlgn="ctr">
              <a:buSzPct val="70000"/>
              <a:buFont typeface="Courier New" panose="02070309020205020404" pitchFamily="49" charset="0"/>
              <a:buChar char="o"/>
            </a:pPr>
            <a:r>
              <a:rPr lang="en-CA" dirty="0"/>
              <a:t>Security questions</a:t>
            </a:r>
          </a:p>
          <a:p>
            <a:pPr lvl="2" fontAlgn="ctr">
              <a:buSzPct val="70000"/>
              <a:buFont typeface="Courier New" panose="02070309020205020404" pitchFamily="49" charset="0"/>
              <a:buChar char="o"/>
            </a:pPr>
            <a:r>
              <a:rPr lang="en-CA" dirty="0"/>
              <a:t>User self-registration with security questions to reset passwords.</a:t>
            </a:r>
          </a:p>
          <a:p>
            <a:pPr>
              <a:buFont typeface="Arial"/>
              <a:buChar char="•"/>
            </a:pPr>
            <a:endParaRPr lang="en-CA" dirty="0"/>
          </a:p>
        </p:txBody>
      </p:sp>
    </p:spTree>
    <p:extLst>
      <p:ext uri="{BB962C8B-B14F-4D97-AF65-F5344CB8AC3E}">
        <p14:creationId xmlns:p14="http://schemas.microsoft.com/office/powerpoint/2010/main" val="289399788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Account and Profile Management</a:t>
            </a:r>
          </a:p>
        </p:txBody>
      </p:sp>
      <p:sp>
        <p:nvSpPr>
          <p:cNvPr id="3" name="Content Placeholder 2"/>
          <p:cNvSpPr>
            <a:spLocks noGrp="1"/>
          </p:cNvSpPr>
          <p:nvPr>
            <p:ph sz="quarter" idx="10"/>
          </p:nvPr>
        </p:nvSpPr>
        <p:spPr/>
        <p:txBody>
          <a:bodyPr>
            <a:normAutofit fontScale="92500"/>
          </a:bodyPr>
          <a:lstStyle/>
          <a:p>
            <a:pPr fontAlgn="ctr"/>
            <a:r>
              <a:rPr lang="en-CA" dirty="0"/>
              <a:t>Account Management</a:t>
            </a:r>
          </a:p>
          <a:p>
            <a:pPr lvl="1" fontAlgn="ctr"/>
            <a:r>
              <a:rPr lang="en-CA" dirty="0"/>
              <a:t>Manage user accounts and access across different platforms in the enterprise</a:t>
            </a:r>
          </a:p>
          <a:p>
            <a:pPr lvl="1" fontAlgn="ctr"/>
            <a:r>
              <a:rPr lang="en-CA" dirty="0"/>
              <a:t>Allows user self-registration, account changes, account termination, account replication across systems and directories, and automated user on-boarding and off-boarding based on HR system</a:t>
            </a:r>
          </a:p>
          <a:p>
            <a:pPr fontAlgn="ctr"/>
            <a:r>
              <a:rPr lang="en-CA" dirty="0"/>
              <a:t>Profile Management</a:t>
            </a:r>
          </a:p>
          <a:p>
            <a:pPr lvl="1" fontAlgn="ctr"/>
            <a:r>
              <a:rPr lang="en-CA" dirty="0"/>
              <a:t>Management of user profile, including PII and privilege</a:t>
            </a:r>
          </a:p>
          <a:p>
            <a:pPr lvl="1" fontAlgn="ctr"/>
            <a:r>
              <a:rPr lang="en-CA" dirty="0"/>
              <a:t>Since user information and privileges may change over time, profile management can be used to track and implement the changes. CRM systems often include user profile management to improve accuracy.</a:t>
            </a:r>
          </a:p>
        </p:txBody>
      </p:sp>
    </p:spTree>
    <p:extLst>
      <p:ext uri="{BB962C8B-B14F-4D97-AF65-F5344CB8AC3E}">
        <p14:creationId xmlns:p14="http://schemas.microsoft.com/office/powerpoint/2010/main" val="182256360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Directory Management</a:t>
            </a:r>
          </a:p>
        </p:txBody>
      </p:sp>
      <p:sp>
        <p:nvSpPr>
          <p:cNvPr id="3" name="Content Placeholder 2"/>
          <p:cNvSpPr>
            <a:spLocks noGrp="1"/>
          </p:cNvSpPr>
          <p:nvPr>
            <p:ph sz="quarter" idx="10"/>
          </p:nvPr>
        </p:nvSpPr>
        <p:spPr/>
        <p:txBody>
          <a:bodyPr>
            <a:normAutofit fontScale="85000" lnSpcReduction="10000"/>
          </a:bodyPr>
          <a:lstStyle/>
          <a:p>
            <a:pPr fontAlgn="ctr"/>
            <a:r>
              <a:rPr lang="en-CA" dirty="0"/>
              <a:t>A directory is a central repository for storing information about users and objects.</a:t>
            </a:r>
          </a:p>
          <a:p>
            <a:pPr fontAlgn="ctr"/>
            <a:r>
              <a:rPr lang="en-CA" dirty="0"/>
              <a:t>A directory service provides a centralized repository of user data, profile and access privileges used by systems and applications across the enterprise. It makes identity management easy and consistent.</a:t>
            </a:r>
          </a:p>
          <a:p>
            <a:pPr fontAlgn="ctr"/>
            <a:r>
              <a:rPr lang="en-CA" dirty="0"/>
              <a:t>Newer systems typically use LDAP protocols to access directory services, but older legacy systems may not to able to interface with directory services</a:t>
            </a:r>
          </a:p>
          <a:p>
            <a:pPr fontAlgn="ctr"/>
            <a:r>
              <a:rPr lang="en-CA" dirty="0"/>
              <a:t>Directory Technologies:</a:t>
            </a:r>
          </a:p>
          <a:p>
            <a:pPr lvl="1" fontAlgn="ctr"/>
            <a:r>
              <a:rPr lang="en-CA" dirty="0"/>
              <a:t>X.500</a:t>
            </a:r>
          </a:p>
          <a:p>
            <a:pPr lvl="1" fontAlgn="ctr"/>
            <a:r>
              <a:rPr lang="en-CA" dirty="0"/>
              <a:t>LDAP – Lightweight Directory Access Protocol</a:t>
            </a:r>
          </a:p>
          <a:p>
            <a:pPr lvl="1" fontAlgn="ctr"/>
            <a:r>
              <a:rPr lang="en-CA" dirty="0"/>
              <a:t>ADDS – Active Directory Domain Services</a:t>
            </a:r>
          </a:p>
          <a:p>
            <a:pPr lvl="1" fontAlgn="ctr"/>
            <a:r>
              <a:rPr lang="en-CA" dirty="0"/>
              <a:t>X.400</a:t>
            </a:r>
          </a:p>
          <a:p>
            <a:endParaRPr lang="en-CA" dirty="0"/>
          </a:p>
        </p:txBody>
      </p:sp>
    </p:spTree>
    <p:extLst>
      <p:ext uri="{BB962C8B-B14F-4D97-AF65-F5344CB8AC3E}">
        <p14:creationId xmlns:p14="http://schemas.microsoft.com/office/powerpoint/2010/main" val="255657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History of InfoSec</a:t>
            </a:r>
          </a:p>
        </p:txBody>
      </p:sp>
      <p:sp>
        <p:nvSpPr>
          <p:cNvPr id="3" name="Content Placeholder 2"/>
          <p:cNvSpPr>
            <a:spLocks noGrp="1"/>
          </p:cNvSpPr>
          <p:nvPr>
            <p:ph sz="quarter" idx="10"/>
          </p:nvPr>
        </p:nvSpPr>
        <p:spPr/>
        <p:txBody>
          <a:bodyPr/>
          <a:lstStyle/>
          <a:p>
            <a:r>
              <a:rPr lang="en-US" dirty="0"/>
              <a:t>Early use - military communication</a:t>
            </a:r>
          </a:p>
          <a:p>
            <a:endParaRPr lang="en-US" dirty="0"/>
          </a:p>
          <a:p>
            <a:r>
              <a:rPr lang="en-US" dirty="0"/>
              <a:t>Caesar cipher</a:t>
            </a:r>
          </a:p>
          <a:p>
            <a:endParaRPr lang="en-US" dirty="0"/>
          </a:p>
          <a:p>
            <a:r>
              <a:rPr lang="en-US" dirty="0"/>
              <a:t>Enigma cipher machine</a:t>
            </a:r>
          </a:p>
          <a:p>
            <a:endParaRPr lang="en-US" dirty="0"/>
          </a:p>
          <a:p>
            <a:r>
              <a:rPr lang="en-US" dirty="0"/>
              <a:t>21</a:t>
            </a:r>
            <a:r>
              <a:rPr lang="en-US" baseline="30000" dirty="0"/>
              <a:t>st</a:t>
            </a:r>
            <a:r>
              <a:rPr lang="en-US" dirty="0"/>
              <a:t> century</a:t>
            </a:r>
          </a:p>
        </p:txBody>
      </p:sp>
    </p:spTree>
    <p:extLst>
      <p:ext uri="{BB962C8B-B14F-4D97-AF65-F5344CB8AC3E}">
        <p14:creationId xmlns:p14="http://schemas.microsoft.com/office/powerpoint/2010/main" val="1151486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32563"/>
            <a:ext cx="6697348" cy="627860"/>
          </a:xfrm>
        </p:spPr>
        <p:txBody>
          <a:bodyPr>
            <a:noAutofit/>
          </a:bodyPr>
          <a:lstStyle/>
          <a:p>
            <a:pPr algn="l"/>
            <a:r>
              <a:rPr lang="en-US" sz="2400" dirty="0"/>
              <a:t>Vendor, Consultant and Contractor </a:t>
            </a:r>
            <a:br>
              <a:rPr lang="en-US" sz="2400" dirty="0"/>
            </a:br>
            <a:r>
              <a:rPr lang="en-US" sz="2400" dirty="0"/>
              <a:t>(3rd Party) Controls</a:t>
            </a:r>
            <a:br>
              <a:rPr lang="en-US" sz="2400" dirty="0"/>
            </a:br>
            <a:endParaRPr lang="en-US" sz="2400" dirty="0"/>
          </a:p>
        </p:txBody>
      </p:sp>
      <p:sp>
        <p:nvSpPr>
          <p:cNvPr id="3" name="Content Placeholder 2"/>
          <p:cNvSpPr>
            <a:spLocks noGrp="1"/>
          </p:cNvSpPr>
          <p:nvPr>
            <p:ph sz="quarter" idx="10"/>
          </p:nvPr>
        </p:nvSpPr>
        <p:spPr/>
        <p:txBody>
          <a:bodyPr/>
          <a:lstStyle/>
          <a:p>
            <a:pPr fontAlgn="ctr"/>
            <a:r>
              <a:rPr lang="en-US" sz="3200" dirty="0"/>
              <a:t>Escort individual while on site</a:t>
            </a:r>
          </a:p>
          <a:p>
            <a:pPr fontAlgn="ctr"/>
            <a:r>
              <a:rPr lang="en-US" sz="3200" dirty="0"/>
              <a:t>Screen sharing/monitoring to record all actions performed</a:t>
            </a:r>
          </a:p>
          <a:p>
            <a:pPr fontAlgn="ctr"/>
            <a:r>
              <a:rPr lang="en-US" sz="3200" dirty="0"/>
              <a:t>NDA signed by 3rd party</a:t>
            </a:r>
          </a:p>
          <a:p>
            <a:pPr fontAlgn="ctr"/>
            <a:r>
              <a:rPr lang="en-US" sz="3200" dirty="0"/>
              <a:t>Verify identity of 3rd party individuals</a:t>
            </a:r>
          </a:p>
          <a:p>
            <a:pPr fontAlgn="ctr"/>
            <a:r>
              <a:rPr lang="en-US" sz="3200" dirty="0"/>
              <a:t>3rd party is always YOUR responsibility</a:t>
            </a:r>
          </a:p>
        </p:txBody>
      </p:sp>
    </p:spTree>
    <p:extLst>
      <p:ext uri="{BB962C8B-B14F-4D97-AF65-F5344CB8AC3E}">
        <p14:creationId xmlns:p14="http://schemas.microsoft.com/office/powerpoint/2010/main" val="3990926294"/>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Single Sign-On (SSO)</a:t>
            </a:r>
          </a:p>
        </p:txBody>
      </p:sp>
      <p:sp>
        <p:nvSpPr>
          <p:cNvPr id="3" name="Content Placeholder 2"/>
          <p:cNvSpPr>
            <a:spLocks noGrp="1"/>
          </p:cNvSpPr>
          <p:nvPr>
            <p:ph sz="quarter" idx="10"/>
          </p:nvPr>
        </p:nvSpPr>
        <p:spPr>
          <a:xfrm>
            <a:off x="635001" y="1248507"/>
            <a:ext cx="7840663" cy="5235419"/>
          </a:xfrm>
        </p:spPr>
        <p:txBody>
          <a:bodyPr>
            <a:normAutofit fontScale="77500" lnSpcReduction="20000"/>
          </a:bodyPr>
          <a:lstStyle/>
          <a:p>
            <a:pPr fontAlgn="ctr">
              <a:buFont typeface="Arial"/>
              <a:buChar char="•"/>
            </a:pPr>
            <a:r>
              <a:rPr lang="en-CA" dirty="0"/>
              <a:t>Allows the user to sign in once and access different systems and services without signing in again.</a:t>
            </a:r>
          </a:p>
          <a:p>
            <a:pPr fontAlgn="ctr">
              <a:buFont typeface="Arial"/>
              <a:buChar char="•"/>
            </a:pPr>
            <a:r>
              <a:rPr lang="en-CA" dirty="0"/>
              <a:t>Once the user signs in to the SSO server, when the user accesses a different application, the SSO server authenticates to the application on the user’s behalf, and the application receives the username and password through a back-end authentication mechanism. This process enhances the user experience.</a:t>
            </a:r>
          </a:p>
          <a:p>
            <a:pPr fontAlgn="ctr">
              <a:buFont typeface="Arial"/>
              <a:buChar char="•"/>
            </a:pPr>
            <a:r>
              <a:rPr lang="en-CA" dirty="0"/>
              <a:t>Script-based SSO: uses a script to automate the login process on behalf of the user. Typically used in a legacy environments that do not support native SSO.</a:t>
            </a:r>
          </a:p>
          <a:p>
            <a:pPr fontAlgn="ctr">
              <a:buFont typeface="Arial"/>
              <a:buChar char="•"/>
            </a:pPr>
            <a:r>
              <a:rPr lang="en-CA" dirty="0"/>
              <a:t>Centralized SSO: users have a single username and password to access multiple systems and services. Although it is a unified login experience for the user, it also poses the security risk of exposure if the user’s credentials are compromised. </a:t>
            </a:r>
          </a:p>
          <a:p>
            <a:pPr>
              <a:buFont typeface="Arial"/>
              <a:buChar char="•"/>
            </a:pPr>
            <a:endParaRPr lang="en-CA" dirty="0"/>
          </a:p>
        </p:txBody>
      </p:sp>
    </p:spTree>
    <p:extLst>
      <p:ext uri="{BB962C8B-B14F-4D97-AF65-F5344CB8AC3E}">
        <p14:creationId xmlns:p14="http://schemas.microsoft.com/office/powerpoint/2010/main" val="276086641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Once In Unlimited Access (OIUA) </a:t>
            </a:r>
          </a:p>
        </p:txBody>
      </p:sp>
      <p:sp>
        <p:nvSpPr>
          <p:cNvPr id="3" name="Content Placeholder 2"/>
          <p:cNvSpPr>
            <a:spLocks noGrp="1"/>
          </p:cNvSpPr>
          <p:nvPr>
            <p:ph sz="quarter" idx="10"/>
          </p:nvPr>
        </p:nvSpPr>
        <p:spPr/>
        <p:txBody>
          <a:bodyPr/>
          <a:lstStyle/>
          <a:p>
            <a:pPr fontAlgn="ctr">
              <a:buFont typeface="Arial"/>
              <a:buChar char="•"/>
            </a:pPr>
            <a:r>
              <a:rPr lang="en-CA" dirty="0"/>
              <a:t>The user signs in once, and then has access to all resources within the environment. </a:t>
            </a:r>
          </a:p>
          <a:p>
            <a:pPr fontAlgn="ctr">
              <a:buFont typeface="Arial"/>
              <a:buChar char="•"/>
            </a:pPr>
            <a:r>
              <a:rPr lang="en-CA" dirty="0"/>
              <a:t>Similar to SSO in that once users sign in initially, all other systems/applications do not authenticate the user again. This is similar to passing through the security check at the airport. </a:t>
            </a:r>
          </a:p>
          <a:p>
            <a:pPr fontAlgn="ctr">
              <a:buFont typeface="Arial"/>
              <a:buChar char="•"/>
            </a:pPr>
            <a:r>
              <a:rPr lang="en-CA" dirty="0"/>
              <a:t>The lack of authentication from each system/application poses a security threat.</a:t>
            </a:r>
          </a:p>
          <a:p>
            <a:pPr>
              <a:buFont typeface="Arial"/>
              <a:buChar char="•"/>
            </a:pPr>
            <a:endParaRPr lang="en-CA" dirty="0"/>
          </a:p>
        </p:txBody>
      </p:sp>
    </p:spTree>
    <p:extLst>
      <p:ext uri="{BB962C8B-B14F-4D97-AF65-F5344CB8AC3E}">
        <p14:creationId xmlns:p14="http://schemas.microsoft.com/office/powerpoint/2010/main" val="193471594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Kerberos</a:t>
            </a:r>
          </a:p>
        </p:txBody>
      </p:sp>
      <p:sp>
        <p:nvSpPr>
          <p:cNvPr id="3" name="Content Placeholder 2"/>
          <p:cNvSpPr>
            <a:spLocks noGrp="1"/>
          </p:cNvSpPr>
          <p:nvPr>
            <p:ph sz="quarter" idx="10"/>
          </p:nvPr>
        </p:nvSpPr>
        <p:spPr/>
        <p:txBody>
          <a:bodyPr>
            <a:normAutofit/>
          </a:bodyPr>
          <a:lstStyle/>
          <a:p>
            <a:pPr fontAlgn="ctr"/>
            <a:r>
              <a:rPr lang="en-CA" dirty="0"/>
              <a:t>Kerberos provides authentication, authorization and auditing of network resources. </a:t>
            </a:r>
          </a:p>
          <a:p>
            <a:pPr fontAlgn="ctr"/>
            <a:r>
              <a:rPr lang="en-CA" dirty="0"/>
              <a:t>Uses secret key, trust relationship and tickets </a:t>
            </a:r>
          </a:p>
          <a:p>
            <a:pPr fontAlgn="ctr"/>
            <a:r>
              <a:rPr lang="en-CA" dirty="0"/>
              <a:t>Details can be found at: </a:t>
            </a:r>
            <a:r>
              <a:rPr lang="en-CA" dirty="0">
                <a:hlinkClick r:id="rId2"/>
              </a:rPr>
              <a:t>https://en.wikipedia.org/wiki/</a:t>
            </a:r>
            <a:br>
              <a:rPr lang="en-CA" dirty="0">
                <a:hlinkClick r:id="rId2"/>
              </a:rPr>
            </a:br>
            <a:r>
              <a:rPr lang="en-CA" dirty="0">
                <a:hlinkClick r:id="rId2"/>
              </a:rPr>
              <a:t>Kerberos_(protocol)</a:t>
            </a:r>
            <a:endParaRPr lang="en-CA" dirty="0"/>
          </a:p>
          <a:p>
            <a:endParaRPr lang="en-CA" dirty="0"/>
          </a:p>
        </p:txBody>
      </p:sp>
    </p:spTree>
    <p:extLst>
      <p:ext uri="{BB962C8B-B14F-4D97-AF65-F5344CB8AC3E}">
        <p14:creationId xmlns:p14="http://schemas.microsoft.com/office/powerpoint/2010/main" val="29764369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Kerberos Tickets</a:t>
            </a:r>
          </a:p>
        </p:txBody>
      </p:sp>
      <p:sp>
        <p:nvSpPr>
          <p:cNvPr id="3" name="Content Placeholder 2"/>
          <p:cNvSpPr>
            <a:spLocks noGrp="1"/>
          </p:cNvSpPr>
          <p:nvPr>
            <p:ph sz="quarter" idx="10"/>
          </p:nvPr>
        </p:nvSpPr>
        <p:spPr/>
        <p:txBody>
          <a:bodyPr>
            <a:normAutofit lnSpcReduction="10000"/>
          </a:bodyPr>
          <a:lstStyle/>
          <a:p>
            <a:pPr fontAlgn="ctr"/>
            <a:r>
              <a:rPr lang="en-CA" dirty="0"/>
              <a:t>Key points regarding Kerberos tickets:</a:t>
            </a:r>
          </a:p>
          <a:p>
            <a:pPr lvl="1" fontAlgn="ctr"/>
            <a:r>
              <a:rPr lang="en-CA" dirty="0"/>
              <a:t>User logs in once and receives a TGT ticket. As long as TGT is valid (usually 8 to 10 hours), the user does not need to authenticate again.</a:t>
            </a:r>
          </a:p>
          <a:p>
            <a:pPr lvl="1" fontAlgn="ctr"/>
            <a:r>
              <a:rPr lang="en-CA" dirty="0"/>
              <a:t>Having a TGT ticket does not grant access permission, it only allows users to request ST from TGS to access other principals.</a:t>
            </a:r>
          </a:p>
          <a:p>
            <a:pPr lvl="1" fontAlgn="ctr"/>
            <a:r>
              <a:rPr lang="en-CA" dirty="0"/>
              <a:t>The ST contains a secret key of user and server. If ST is decrypted by both user and server, it signifies that the user and server are both legitimate.</a:t>
            </a:r>
          </a:p>
          <a:p>
            <a:pPr lvl="1" fontAlgn="ctr"/>
            <a:r>
              <a:rPr lang="en-CA" dirty="0"/>
              <a:t>Kerberos is extremely time sensitive and requires the use of a single NTP environment for all network resources to work correctly.</a:t>
            </a:r>
          </a:p>
        </p:txBody>
      </p:sp>
    </p:spTree>
    <p:extLst>
      <p:ext uri="{BB962C8B-B14F-4D97-AF65-F5344CB8AC3E}">
        <p14:creationId xmlns:p14="http://schemas.microsoft.com/office/powerpoint/2010/main" val="28081397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Goal and Drawbacks of Kerberos </a:t>
            </a:r>
          </a:p>
        </p:txBody>
      </p:sp>
      <p:sp>
        <p:nvSpPr>
          <p:cNvPr id="3" name="Content Placeholder 2"/>
          <p:cNvSpPr>
            <a:spLocks noGrp="1"/>
          </p:cNvSpPr>
          <p:nvPr>
            <p:ph sz="quarter" idx="10"/>
          </p:nvPr>
        </p:nvSpPr>
        <p:spPr/>
        <p:txBody>
          <a:bodyPr>
            <a:normAutofit lnSpcReduction="10000"/>
          </a:bodyPr>
          <a:lstStyle/>
          <a:p>
            <a:pPr fontAlgn="ctr"/>
            <a:r>
              <a:rPr lang="en-CA" dirty="0"/>
              <a:t>Goal of Kerberos </a:t>
            </a:r>
          </a:p>
          <a:p>
            <a:pPr lvl="1" fontAlgn="ctr"/>
            <a:r>
              <a:rPr lang="en-CA" dirty="0"/>
              <a:t>Provides a symmetric session key for encrypted communication between principals and authenticates principals at the same time</a:t>
            </a:r>
          </a:p>
          <a:p>
            <a:pPr fontAlgn="ctr"/>
            <a:r>
              <a:rPr lang="en-CA" dirty="0"/>
              <a:t>Drawbacks of Kerberos</a:t>
            </a:r>
          </a:p>
          <a:p>
            <a:pPr lvl="1" fontAlgn="ctr"/>
            <a:r>
              <a:rPr lang="en-CA" dirty="0"/>
              <a:t>Kerberos is a sophisticated system and requires careful planning and implementation</a:t>
            </a:r>
          </a:p>
          <a:p>
            <a:pPr lvl="1" fontAlgn="ctr"/>
            <a:r>
              <a:rPr lang="en-CA" dirty="0"/>
              <a:t>It relies heavily on time and requires a single NTP environment to work properly</a:t>
            </a:r>
          </a:p>
          <a:p>
            <a:pPr lvl="1" fontAlgn="ctr"/>
            <a:r>
              <a:rPr lang="en-CA" dirty="0"/>
              <a:t>Kerberos key distribution center (KDC) is a single point of failure and should be planned with redundancy, backup and a recovery plan</a:t>
            </a:r>
          </a:p>
        </p:txBody>
      </p:sp>
    </p:spTree>
    <p:extLst>
      <p:ext uri="{BB962C8B-B14F-4D97-AF65-F5344CB8AC3E}">
        <p14:creationId xmlns:p14="http://schemas.microsoft.com/office/powerpoint/2010/main" val="147442174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sz="2800" dirty="0"/>
              <a:t>Perimeter-Based Web Portal Access</a:t>
            </a:r>
          </a:p>
        </p:txBody>
      </p:sp>
      <p:sp>
        <p:nvSpPr>
          <p:cNvPr id="3" name="Content Placeholder 2"/>
          <p:cNvSpPr>
            <a:spLocks noGrp="1"/>
          </p:cNvSpPr>
          <p:nvPr>
            <p:ph sz="quarter" idx="10"/>
          </p:nvPr>
        </p:nvSpPr>
        <p:spPr/>
        <p:txBody>
          <a:bodyPr/>
          <a:lstStyle/>
          <a:p>
            <a:pPr fontAlgn="ctr"/>
            <a:r>
              <a:rPr lang="en-CA" dirty="0"/>
              <a:t>A web access management solution that provides multiple web applications with a mechanism to authenticate an LDAP server again, achieving a single sign-on experience for users of the web application.</a:t>
            </a:r>
          </a:p>
          <a:p>
            <a:endParaRPr lang="en-CA" dirty="0"/>
          </a:p>
        </p:txBody>
      </p:sp>
    </p:spTree>
    <p:extLst>
      <p:ext uri="{BB962C8B-B14F-4D97-AF65-F5344CB8AC3E}">
        <p14:creationId xmlns:p14="http://schemas.microsoft.com/office/powerpoint/2010/main" val="38780416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Single Factor Authentication</a:t>
            </a:r>
          </a:p>
        </p:txBody>
      </p:sp>
      <p:sp>
        <p:nvSpPr>
          <p:cNvPr id="3" name="Content Placeholder 2"/>
          <p:cNvSpPr>
            <a:spLocks noGrp="1"/>
          </p:cNvSpPr>
          <p:nvPr>
            <p:ph sz="quarter" idx="10"/>
          </p:nvPr>
        </p:nvSpPr>
        <p:spPr/>
        <p:txBody>
          <a:bodyPr>
            <a:normAutofit/>
          </a:bodyPr>
          <a:lstStyle/>
          <a:p>
            <a:pPr fontAlgn="ctr"/>
            <a:r>
              <a:rPr lang="en-CA" dirty="0"/>
              <a:t>There are three types of authentication factors:</a:t>
            </a:r>
          </a:p>
          <a:p>
            <a:pPr lvl="1" fontAlgn="ctr"/>
            <a:r>
              <a:rPr lang="en-CA" dirty="0"/>
              <a:t>Something you know (password, PIN)</a:t>
            </a:r>
          </a:p>
          <a:p>
            <a:pPr lvl="1" fontAlgn="ctr"/>
            <a:r>
              <a:rPr lang="en-CA" dirty="0"/>
              <a:t>Something you have (RSA token, smart card, key)</a:t>
            </a:r>
          </a:p>
          <a:p>
            <a:pPr lvl="1" fontAlgn="ctr"/>
            <a:r>
              <a:rPr lang="en-CA" dirty="0"/>
              <a:t>Something you are (biometric, fingerprint)</a:t>
            </a:r>
          </a:p>
          <a:p>
            <a:pPr fontAlgn="ctr"/>
            <a:r>
              <a:rPr lang="en-CA" dirty="0"/>
              <a:t>Single factor authentication means only one factor is used for authentication. The security threat is greater because it is relatively feasible to hack into a single factor authentication system, especially with a password and PIN.</a:t>
            </a:r>
          </a:p>
        </p:txBody>
      </p:sp>
    </p:spTree>
    <p:extLst>
      <p:ext uri="{BB962C8B-B14F-4D97-AF65-F5344CB8AC3E}">
        <p14:creationId xmlns:p14="http://schemas.microsoft.com/office/powerpoint/2010/main" val="62354405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Multi-Factor Authentication</a:t>
            </a:r>
          </a:p>
        </p:txBody>
      </p:sp>
      <p:sp>
        <p:nvSpPr>
          <p:cNvPr id="3" name="Content Placeholder 2"/>
          <p:cNvSpPr>
            <a:spLocks noGrp="1"/>
          </p:cNvSpPr>
          <p:nvPr>
            <p:ph sz="quarter" idx="10"/>
          </p:nvPr>
        </p:nvSpPr>
        <p:spPr/>
        <p:txBody>
          <a:bodyPr>
            <a:normAutofit lnSpcReduction="10000"/>
          </a:bodyPr>
          <a:lstStyle/>
          <a:p>
            <a:pPr fontAlgn="ctr"/>
            <a:r>
              <a:rPr lang="en-CA" dirty="0"/>
              <a:t>Multi-factor authentication means two or more factors are used for authentication. The security threat is much smaller due to the fact that it is harder to hack both factors successfully at the same time. Keep in mind that having two authentication systems in the same factor does not constitute multi-factor (e.g., both username/password and security PIN are things you know).</a:t>
            </a:r>
          </a:p>
          <a:p>
            <a:pPr fontAlgn="ctr"/>
            <a:r>
              <a:rPr lang="en-CA" dirty="0"/>
              <a:t>Multi-factor example</a:t>
            </a:r>
          </a:p>
          <a:p>
            <a:pPr lvl="1" fontAlgn="ctr"/>
            <a:r>
              <a:rPr lang="en-CA" dirty="0"/>
              <a:t>Username/password (know) and RSA token (have)</a:t>
            </a:r>
          </a:p>
          <a:p>
            <a:pPr lvl="1" fontAlgn="ctr"/>
            <a:r>
              <a:rPr lang="en-CA" dirty="0"/>
              <a:t>Username/password (know) and fingerprint (are)</a:t>
            </a:r>
          </a:p>
        </p:txBody>
      </p:sp>
    </p:spTree>
    <p:extLst>
      <p:ext uri="{BB962C8B-B14F-4D97-AF65-F5344CB8AC3E}">
        <p14:creationId xmlns:p14="http://schemas.microsoft.com/office/powerpoint/2010/main" val="79916401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Authentication Tokens</a:t>
            </a:r>
          </a:p>
        </p:txBody>
      </p:sp>
      <p:sp>
        <p:nvSpPr>
          <p:cNvPr id="3" name="Content Placeholder 2"/>
          <p:cNvSpPr>
            <a:spLocks noGrp="1"/>
          </p:cNvSpPr>
          <p:nvPr>
            <p:ph sz="quarter" idx="10"/>
          </p:nvPr>
        </p:nvSpPr>
        <p:spPr/>
        <p:txBody>
          <a:bodyPr/>
          <a:lstStyle/>
          <a:p>
            <a:pPr fontAlgn="ctr"/>
            <a:r>
              <a:rPr lang="en-CA" dirty="0"/>
              <a:t>A token contains a secret to prove the user is in possession of the token (something that you have).</a:t>
            </a:r>
          </a:p>
          <a:p>
            <a:pPr fontAlgn="ctr"/>
            <a:r>
              <a:rPr lang="en-CA" dirty="0"/>
              <a:t>A token is usually protected with a challenge, such as a PIN. The PIN must be provided in order to generate the secret to authenticate the possession of the token.</a:t>
            </a:r>
          </a:p>
          <a:p>
            <a:pPr fontAlgn="ctr"/>
            <a:r>
              <a:rPr lang="en-CA" dirty="0"/>
              <a:t>Since the PIN must be provided, if a token is lost or stolen, it cannot be used by anyone else without the PIN.</a:t>
            </a:r>
          </a:p>
        </p:txBody>
      </p:sp>
    </p:spTree>
    <p:extLst>
      <p:ext uri="{BB962C8B-B14F-4D97-AF65-F5344CB8AC3E}">
        <p14:creationId xmlns:p14="http://schemas.microsoft.com/office/powerpoint/2010/main" val="280947405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Soft Token</a:t>
            </a:r>
          </a:p>
        </p:txBody>
      </p:sp>
      <p:sp>
        <p:nvSpPr>
          <p:cNvPr id="3" name="Content Placeholder 2"/>
          <p:cNvSpPr>
            <a:spLocks noGrp="1"/>
          </p:cNvSpPr>
          <p:nvPr>
            <p:ph sz="quarter" idx="10"/>
          </p:nvPr>
        </p:nvSpPr>
        <p:spPr>
          <a:xfrm>
            <a:off x="635001" y="1248507"/>
            <a:ext cx="7840663" cy="5164167"/>
          </a:xfrm>
        </p:spPr>
        <p:txBody>
          <a:bodyPr>
            <a:normAutofit fontScale="85000" lnSpcReduction="10000"/>
          </a:bodyPr>
          <a:lstStyle/>
          <a:p>
            <a:pPr fontAlgn="ctr"/>
            <a:r>
              <a:rPr lang="en-CA" dirty="0"/>
              <a:t>Usually a software-based program running on a computer or mobile device. It is inexpensive to deploy since there is no hardware involved, and it is much easier to provision than a hard token. As with all software, it is susceptible to malware attacks and man-in-the-middle attacks.</a:t>
            </a:r>
          </a:p>
          <a:p>
            <a:pPr fontAlgn="ctr"/>
            <a:r>
              <a:rPr lang="en-CA" dirty="0"/>
              <a:t>Guidelines for soft tokens:</a:t>
            </a:r>
          </a:p>
          <a:p>
            <a:pPr lvl="1" fontAlgn="ctr"/>
            <a:r>
              <a:rPr lang="en-CA" dirty="0"/>
              <a:t>The private key must be non-exportable</a:t>
            </a:r>
          </a:p>
          <a:p>
            <a:pPr lvl="1" fontAlgn="ctr"/>
            <a:r>
              <a:rPr lang="en-CA" dirty="0"/>
              <a:t>Key must be stored in encrypted form</a:t>
            </a:r>
          </a:p>
          <a:p>
            <a:pPr lvl="1" fontAlgn="ctr"/>
            <a:r>
              <a:rPr lang="en-CA" dirty="0"/>
              <a:t>Use separate channel (e.g., phone call or separate email) to distribute the initial PIN to users</a:t>
            </a:r>
          </a:p>
          <a:p>
            <a:pPr lvl="1" fontAlgn="ctr"/>
            <a:r>
              <a:rPr lang="en-CA" dirty="0"/>
              <a:t>User must authenticate with PIN every time to activate token</a:t>
            </a:r>
          </a:p>
          <a:p>
            <a:pPr lvl="1" fontAlgn="ctr"/>
            <a:r>
              <a:rPr lang="en-CA" dirty="0"/>
              <a:t>Token PIN should have complexity governed by a security policy</a:t>
            </a:r>
          </a:p>
          <a:p>
            <a:pPr lvl="1" fontAlgn="ctr"/>
            <a:r>
              <a:rPr lang="en-CA" dirty="0"/>
              <a:t>Audit all software token periodically</a:t>
            </a:r>
          </a:p>
        </p:txBody>
      </p:sp>
    </p:spTree>
    <p:extLst>
      <p:ext uri="{BB962C8B-B14F-4D97-AF65-F5344CB8AC3E}">
        <p14:creationId xmlns:p14="http://schemas.microsoft.com/office/powerpoint/2010/main" val="293279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0" y="1320800"/>
            <a:ext cx="3999913" cy="2980352"/>
          </a:xfrm>
        </p:spPr>
        <p:txBody>
          <a:bodyPr>
            <a:normAutofit/>
          </a:bodyPr>
          <a:lstStyle/>
          <a:p>
            <a:r>
              <a:rPr lang="en-US" dirty="0"/>
              <a:t>Security Policies and Operations</a:t>
            </a:r>
          </a:p>
        </p:txBody>
      </p:sp>
      <p:sp>
        <p:nvSpPr>
          <p:cNvPr id="3" name="Subtitle 2"/>
          <p:cNvSpPr>
            <a:spLocks noGrp="1"/>
          </p:cNvSpPr>
          <p:nvPr>
            <p:ph type="body" sz="quarter" idx="10"/>
          </p:nvPr>
        </p:nvSpPr>
        <p:spPr/>
        <p:txBody>
          <a:bodyPr>
            <a:normAutofit/>
          </a:bodyPr>
          <a:lstStyle/>
          <a:p>
            <a:r>
              <a:rPr lang="en-US" dirty="0"/>
              <a:t>Module 2: Risk Management</a:t>
            </a:r>
          </a:p>
        </p:txBody>
      </p:sp>
    </p:spTree>
    <p:extLst>
      <p:ext uri="{BB962C8B-B14F-4D97-AF65-F5344CB8AC3E}">
        <p14:creationId xmlns:p14="http://schemas.microsoft.com/office/powerpoint/2010/main" val="1864359606"/>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Hard Token</a:t>
            </a:r>
          </a:p>
        </p:txBody>
      </p:sp>
      <p:sp>
        <p:nvSpPr>
          <p:cNvPr id="3" name="Content Placeholder 2"/>
          <p:cNvSpPr>
            <a:spLocks noGrp="1"/>
          </p:cNvSpPr>
          <p:nvPr>
            <p:ph sz="quarter" idx="10"/>
          </p:nvPr>
        </p:nvSpPr>
        <p:spPr/>
        <p:txBody>
          <a:bodyPr>
            <a:normAutofit/>
          </a:bodyPr>
          <a:lstStyle/>
          <a:p>
            <a:pPr fontAlgn="ctr"/>
            <a:r>
              <a:rPr lang="en-CA" dirty="0"/>
              <a:t>Usually a physical token that is assigned to a user. It is more expensive to deploy and requires physical delivery to the user. However, it is less likely to be compromised due to the hardware nature of the token.</a:t>
            </a:r>
          </a:p>
          <a:p>
            <a:pPr fontAlgn="ctr"/>
            <a:r>
              <a:rPr lang="en-CA" dirty="0"/>
              <a:t>Look up secret token: the token itself contains a set of secrets, and the user performs the secret lookup based on the information provided by the authentication protocol</a:t>
            </a:r>
          </a:p>
        </p:txBody>
      </p:sp>
    </p:spTree>
    <p:extLst>
      <p:ext uri="{BB962C8B-B14F-4D97-AF65-F5344CB8AC3E}">
        <p14:creationId xmlns:p14="http://schemas.microsoft.com/office/powerpoint/2010/main" val="140897711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Hard Token</a:t>
            </a:r>
          </a:p>
        </p:txBody>
      </p:sp>
      <p:sp>
        <p:nvSpPr>
          <p:cNvPr id="3" name="Content Placeholder 2"/>
          <p:cNvSpPr>
            <a:spLocks noGrp="1"/>
          </p:cNvSpPr>
          <p:nvPr>
            <p:ph sz="quarter" idx="10"/>
          </p:nvPr>
        </p:nvSpPr>
        <p:spPr/>
        <p:txBody>
          <a:bodyPr>
            <a:normAutofit/>
          </a:bodyPr>
          <a:lstStyle/>
          <a:p>
            <a:pPr fontAlgn="ctr"/>
            <a:r>
              <a:rPr lang="en-CA" dirty="0"/>
              <a:t>Out of Band token: one-time use token from a separate channel for authentication purpose. (e.g., SMS text to cellphone)</a:t>
            </a:r>
          </a:p>
          <a:p>
            <a:pPr fontAlgn="ctr"/>
            <a:r>
              <a:rPr lang="en-CA" dirty="0"/>
              <a:t>One-Time Password device: generates a one-time password based on sequence or time. The generated password has a lifespan of 60 seconds. An RSA token is an example of OTP.</a:t>
            </a:r>
          </a:p>
          <a:p>
            <a:pPr fontAlgn="ctr"/>
            <a:r>
              <a:rPr lang="en-CA" dirty="0"/>
              <a:t>Cryptographic: a non-programmable device that can perform cryptographic functions to reveal the private key after the PIN input</a:t>
            </a:r>
          </a:p>
        </p:txBody>
      </p:sp>
    </p:spTree>
    <p:extLst>
      <p:ext uri="{BB962C8B-B14F-4D97-AF65-F5344CB8AC3E}">
        <p14:creationId xmlns:p14="http://schemas.microsoft.com/office/powerpoint/2010/main" val="200322202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Biometrics </a:t>
            </a:r>
          </a:p>
        </p:txBody>
      </p:sp>
      <p:sp>
        <p:nvSpPr>
          <p:cNvPr id="3" name="Content Placeholder 2"/>
          <p:cNvSpPr>
            <a:spLocks noGrp="1"/>
          </p:cNvSpPr>
          <p:nvPr>
            <p:ph sz="quarter" idx="10"/>
          </p:nvPr>
        </p:nvSpPr>
        <p:spPr/>
        <p:txBody>
          <a:bodyPr>
            <a:normAutofit/>
          </a:bodyPr>
          <a:lstStyle/>
          <a:p>
            <a:pPr fontAlgn="ctr"/>
            <a:r>
              <a:rPr lang="en-CA" dirty="0"/>
              <a:t>Uses a biological characteristic of the user for authentication purposes. Examples include fingerprints, voice and retinal scans.</a:t>
            </a:r>
          </a:p>
          <a:p>
            <a:pPr fontAlgn="ctr"/>
            <a:r>
              <a:rPr lang="en-CA" dirty="0"/>
              <a:t>Problems with biometric identification:</a:t>
            </a:r>
          </a:p>
          <a:p>
            <a:pPr lvl="1" fontAlgn="ctr"/>
            <a:r>
              <a:rPr lang="en-CA" dirty="0"/>
              <a:t>False Rejection: failure to recognize a legitimate user</a:t>
            </a:r>
          </a:p>
          <a:p>
            <a:pPr lvl="1" fontAlgn="ctr"/>
            <a:r>
              <a:rPr lang="en-CA" dirty="0"/>
              <a:t>False Acceptance: erroneous recognition of a non-genuine user</a:t>
            </a:r>
          </a:p>
        </p:txBody>
      </p:sp>
    </p:spTree>
    <p:extLst>
      <p:ext uri="{BB962C8B-B14F-4D97-AF65-F5344CB8AC3E}">
        <p14:creationId xmlns:p14="http://schemas.microsoft.com/office/powerpoint/2010/main" val="372843365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Biometric Readers</a:t>
            </a:r>
          </a:p>
        </p:txBody>
      </p:sp>
      <p:sp>
        <p:nvSpPr>
          <p:cNvPr id="3" name="Content Placeholder 2"/>
          <p:cNvSpPr>
            <a:spLocks noGrp="1"/>
          </p:cNvSpPr>
          <p:nvPr>
            <p:ph sz="quarter" idx="10"/>
          </p:nvPr>
        </p:nvSpPr>
        <p:spPr/>
        <p:txBody>
          <a:bodyPr>
            <a:normAutofit/>
          </a:bodyPr>
          <a:lstStyle/>
          <a:p>
            <a:pPr fontAlgn="ctr"/>
            <a:r>
              <a:rPr lang="en-CA" dirty="0"/>
              <a:t>Fingerprint</a:t>
            </a:r>
          </a:p>
          <a:p>
            <a:pPr fontAlgn="ctr"/>
            <a:r>
              <a:rPr lang="en-CA" dirty="0"/>
              <a:t>Facial image</a:t>
            </a:r>
          </a:p>
          <a:p>
            <a:pPr fontAlgn="ctr"/>
            <a:r>
              <a:rPr lang="en-CA" dirty="0"/>
              <a:t>Hand geometry</a:t>
            </a:r>
          </a:p>
          <a:p>
            <a:pPr fontAlgn="ctr"/>
            <a:r>
              <a:rPr lang="en-CA" dirty="0"/>
              <a:t>Voice recognition</a:t>
            </a:r>
          </a:p>
          <a:p>
            <a:pPr fontAlgn="ctr"/>
            <a:r>
              <a:rPr lang="en-CA" dirty="0"/>
              <a:t>Iris patterns</a:t>
            </a:r>
          </a:p>
          <a:p>
            <a:pPr fontAlgn="ctr"/>
            <a:r>
              <a:rPr lang="en-CA" dirty="0"/>
              <a:t>Retinal scanning</a:t>
            </a:r>
          </a:p>
          <a:p>
            <a:pPr fontAlgn="ctr"/>
            <a:r>
              <a:rPr lang="en-CA" dirty="0"/>
              <a:t>Signature dynamics</a:t>
            </a:r>
          </a:p>
          <a:p>
            <a:pPr fontAlgn="ctr"/>
            <a:r>
              <a:rPr lang="en-CA" dirty="0"/>
              <a:t>Vascular patterns</a:t>
            </a:r>
          </a:p>
          <a:p>
            <a:pPr fontAlgn="ctr"/>
            <a:r>
              <a:rPr lang="en-CA" dirty="0"/>
              <a:t>Keystroke dynamics</a:t>
            </a:r>
          </a:p>
        </p:txBody>
      </p:sp>
    </p:spTree>
    <p:extLst>
      <p:ext uri="{BB962C8B-B14F-4D97-AF65-F5344CB8AC3E}">
        <p14:creationId xmlns:p14="http://schemas.microsoft.com/office/powerpoint/2010/main" val="203193941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Accountability</a:t>
            </a:r>
          </a:p>
        </p:txBody>
      </p:sp>
      <p:sp>
        <p:nvSpPr>
          <p:cNvPr id="3" name="Content Placeholder 2"/>
          <p:cNvSpPr>
            <a:spLocks noGrp="1"/>
          </p:cNvSpPr>
          <p:nvPr>
            <p:ph sz="quarter" idx="10"/>
          </p:nvPr>
        </p:nvSpPr>
        <p:spPr/>
        <p:txBody>
          <a:bodyPr>
            <a:normAutofit/>
          </a:bodyPr>
          <a:lstStyle/>
          <a:p>
            <a:pPr fontAlgn="ctr"/>
            <a:r>
              <a:rPr lang="en-CA" dirty="0"/>
              <a:t>Accountability allows the determination of the responsibility of an action</a:t>
            </a:r>
            <a:endParaRPr lang="en-CA" sz="3600" dirty="0"/>
          </a:p>
          <a:p>
            <a:pPr fontAlgn="ctr"/>
            <a:r>
              <a:rPr lang="en-CA" dirty="0"/>
              <a:t>Non-repudiation is an integral part of accountability to ensure the user responsible for an action cannot deny it</a:t>
            </a:r>
            <a:endParaRPr lang="en-CA" sz="3600" dirty="0"/>
          </a:p>
          <a:p>
            <a:endParaRPr lang="en-CA" dirty="0"/>
          </a:p>
        </p:txBody>
      </p:sp>
    </p:spTree>
    <p:extLst>
      <p:ext uri="{BB962C8B-B14F-4D97-AF65-F5344CB8AC3E}">
        <p14:creationId xmlns:p14="http://schemas.microsoft.com/office/powerpoint/2010/main" val="51188777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Accountability Measures</a:t>
            </a:r>
            <a:endParaRPr lang="en-CA" sz="5400" dirty="0"/>
          </a:p>
        </p:txBody>
      </p:sp>
      <p:sp>
        <p:nvSpPr>
          <p:cNvPr id="3" name="Content Placeholder 2"/>
          <p:cNvSpPr>
            <a:spLocks noGrp="1"/>
          </p:cNvSpPr>
          <p:nvPr>
            <p:ph sz="quarter" idx="10"/>
          </p:nvPr>
        </p:nvSpPr>
        <p:spPr/>
        <p:txBody>
          <a:bodyPr>
            <a:normAutofit fontScale="92500" lnSpcReduction="10000"/>
          </a:bodyPr>
          <a:lstStyle/>
          <a:p>
            <a:pPr fontAlgn="ctr"/>
            <a:r>
              <a:rPr lang="en-CA" dirty="0"/>
              <a:t>Use strong identification/authentication</a:t>
            </a:r>
            <a:endParaRPr lang="en-CA" sz="3600" dirty="0"/>
          </a:p>
          <a:p>
            <a:pPr fontAlgn="ctr"/>
            <a:r>
              <a:rPr lang="en-CA" dirty="0"/>
              <a:t>Provide user training and awareness of accountability and responsibility</a:t>
            </a:r>
            <a:endParaRPr lang="en-CA" sz="3600" dirty="0"/>
          </a:p>
          <a:p>
            <a:pPr fontAlgn="ctr"/>
            <a:r>
              <a:rPr lang="en-CA" dirty="0"/>
              <a:t>Have proper monitoring management tool in place to capture accountability</a:t>
            </a:r>
            <a:endParaRPr lang="en-CA" sz="3600" dirty="0"/>
          </a:p>
          <a:p>
            <a:pPr fontAlgn="ctr"/>
            <a:r>
              <a:rPr lang="en-CA" dirty="0"/>
              <a:t>Ensure accurate auditing logs</a:t>
            </a:r>
            <a:endParaRPr lang="en-CA" sz="3600" dirty="0"/>
          </a:p>
          <a:p>
            <a:pPr fontAlgn="ctr"/>
            <a:r>
              <a:rPr lang="en-CA" dirty="0"/>
              <a:t>Use independent audits</a:t>
            </a:r>
            <a:endParaRPr lang="en-CA" sz="3600" dirty="0"/>
          </a:p>
          <a:p>
            <a:pPr fontAlgn="ctr"/>
            <a:r>
              <a:rPr lang="en-CA" dirty="0"/>
              <a:t>Implement security policies to enforce accountability</a:t>
            </a:r>
            <a:endParaRPr lang="en-CA" sz="3600" dirty="0"/>
          </a:p>
          <a:p>
            <a:pPr fontAlgn="ctr"/>
            <a:r>
              <a:rPr lang="en-CA" dirty="0"/>
              <a:t>Build an organizational culture that encourages accountability</a:t>
            </a:r>
            <a:endParaRPr lang="en-CA" sz="3600" dirty="0"/>
          </a:p>
          <a:p>
            <a:pPr fontAlgn="ctr"/>
            <a:r>
              <a:rPr lang="en-CA" dirty="0"/>
              <a:t>Implement desktop session controls</a:t>
            </a:r>
            <a:endParaRPr lang="en-CA" sz="3600" dirty="0"/>
          </a:p>
        </p:txBody>
      </p:sp>
    </p:spTree>
    <p:extLst>
      <p:ext uri="{BB962C8B-B14F-4D97-AF65-F5344CB8AC3E}">
        <p14:creationId xmlns:p14="http://schemas.microsoft.com/office/powerpoint/2010/main" val="325404665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Desktop Session Controls</a:t>
            </a:r>
            <a:endParaRPr lang="en-CA" sz="5400" dirty="0"/>
          </a:p>
        </p:txBody>
      </p:sp>
      <p:sp>
        <p:nvSpPr>
          <p:cNvPr id="3" name="Content Placeholder 2"/>
          <p:cNvSpPr>
            <a:spLocks noGrp="1"/>
          </p:cNvSpPr>
          <p:nvPr>
            <p:ph sz="quarter" idx="10"/>
          </p:nvPr>
        </p:nvSpPr>
        <p:spPr/>
        <p:txBody>
          <a:bodyPr>
            <a:normAutofit fontScale="92500" lnSpcReduction="20000"/>
          </a:bodyPr>
          <a:lstStyle/>
          <a:p>
            <a:pPr fontAlgn="ctr"/>
            <a:r>
              <a:rPr lang="en-CA" dirty="0"/>
              <a:t>Screensavers: use a short timeout to ensure the screen is not displaying sensitive information when idling, especially when user is not sitting in front of the computer. Set the computer to automatically lock when the screensaver is active.</a:t>
            </a:r>
            <a:endParaRPr lang="en-CA" sz="3600" dirty="0"/>
          </a:p>
          <a:p>
            <a:pPr fontAlgn="ctr"/>
            <a:r>
              <a:rPr lang="en-CA" dirty="0"/>
              <a:t>Timeouts and Automatic Logouts: use a timeout to automatically logout an idle session</a:t>
            </a:r>
            <a:endParaRPr lang="en-CA" sz="3600" dirty="0"/>
          </a:p>
          <a:p>
            <a:pPr fontAlgn="ctr"/>
            <a:r>
              <a:rPr lang="en-CA" dirty="0"/>
              <a:t>Multiple Session/Logon Limitation: limit how many sessions a user can log into to minimize the risk of session hacking</a:t>
            </a:r>
            <a:endParaRPr lang="en-CA" sz="3600" dirty="0"/>
          </a:p>
          <a:p>
            <a:pPr fontAlgn="ctr"/>
            <a:r>
              <a:rPr lang="en-CA" dirty="0"/>
              <a:t>Schedule Limitation: certain critical and sensitive systems may employ a schedule lockdown to prevent access after hours</a:t>
            </a:r>
            <a:endParaRPr lang="en-CA" sz="3600" dirty="0"/>
          </a:p>
        </p:txBody>
      </p:sp>
    </p:spTree>
    <p:extLst>
      <p:ext uri="{BB962C8B-B14F-4D97-AF65-F5344CB8AC3E}">
        <p14:creationId xmlns:p14="http://schemas.microsoft.com/office/powerpoint/2010/main" val="6841017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Identity Proofing</a:t>
            </a:r>
            <a:endParaRPr lang="en-CA" sz="5400" dirty="0"/>
          </a:p>
        </p:txBody>
      </p:sp>
      <p:sp>
        <p:nvSpPr>
          <p:cNvPr id="3" name="Content Placeholder 2"/>
          <p:cNvSpPr>
            <a:spLocks noGrp="1"/>
          </p:cNvSpPr>
          <p:nvPr>
            <p:ph sz="quarter" idx="10"/>
          </p:nvPr>
        </p:nvSpPr>
        <p:spPr/>
        <p:txBody>
          <a:bodyPr/>
          <a:lstStyle/>
          <a:p>
            <a:pPr fontAlgn="ctr"/>
            <a:r>
              <a:rPr lang="en-CA" dirty="0"/>
              <a:t>Identity Proofing is the process of verifying that the individual who requested an identity/account is indeed the right person.</a:t>
            </a:r>
            <a:endParaRPr lang="en-CA" sz="3600" dirty="0"/>
          </a:p>
          <a:p>
            <a:pPr fontAlgn="ctr"/>
            <a:r>
              <a:rPr lang="en-CA" dirty="0"/>
              <a:t>It is crucial to perform identity proofing to ensure the information provided by the individual is accurate, complete and applicable to the request being made.</a:t>
            </a:r>
          </a:p>
        </p:txBody>
      </p:sp>
    </p:spTree>
    <p:extLst>
      <p:ext uri="{BB962C8B-B14F-4D97-AF65-F5344CB8AC3E}">
        <p14:creationId xmlns:p14="http://schemas.microsoft.com/office/powerpoint/2010/main" val="1031837188"/>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Federated Identity Management</a:t>
            </a:r>
            <a:endParaRPr lang="en-CA" sz="5400" dirty="0"/>
          </a:p>
        </p:txBody>
      </p:sp>
      <p:sp>
        <p:nvSpPr>
          <p:cNvPr id="3" name="Content Placeholder 2"/>
          <p:cNvSpPr>
            <a:spLocks noGrp="1"/>
          </p:cNvSpPr>
          <p:nvPr>
            <p:ph sz="quarter" idx="10"/>
          </p:nvPr>
        </p:nvSpPr>
        <p:spPr/>
        <p:txBody>
          <a:bodyPr>
            <a:normAutofit/>
          </a:bodyPr>
          <a:lstStyle/>
          <a:p>
            <a:pPr fontAlgn="ctr"/>
            <a:r>
              <a:rPr lang="en-CA" dirty="0"/>
              <a:t>Organizations sometimes need to share resources and users </a:t>
            </a:r>
          </a:p>
          <a:p>
            <a:pPr fontAlgn="ctr"/>
            <a:r>
              <a:rPr lang="en-CA" dirty="0"/>
              <a:t>Federated identity management allows organizations to establish a trust relationship and trust users from another trusted organization to access resources based on configured access control</a:t>
            </a:r>
            <a:endParaRPr lang="en-CA" sz="3600" dirty="0"/>
          </a:p>
        </p:txBody>
      </p:sp>
    </p:spTree>
    <p:extLst>
      <p:ext uri="{BB962C8B-B14F-4D97-AF65-F5344CB8AC3E}">
        <p14:creationId xmlns:p14="http://schemas.microsoft.com/office/powerpoint/2010/main" val="280242345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Federated Identity Management</a:t>
            </a:r>
            <a:endParaRPr lang="en-CA" sz="5400" dirty="0"/>
          </a:p>
        </p:txBody>
      </p:sp>
      <p:sp>
        <p:nvSpPr>
          <p:cNvPr id="3" name="Content Placeholder 2"/>
          <p:cNvSpPr>
            <a:spLocks noGrp="1"/>
          </p:cNvSpPr>
          <p:nvPr>
            <p:ph sz="quarter" idx="10"/>
          </p:nvPr>
        </p:nvSpPr>
        <p:spPr/>
        <p:txBody>
          <a:bodyPr>
            <a:normAutofit fontScale="92500"/>
          </a:bodyPr>
          <a:lstStyle/>
          <a:p>
            <a:pPr fontAlgn="ctr"/>
            <a:r>
              <a:rPr lang="en-CA" dirty="0"/>
              <a:t>Cross-Certification Model</a:t>
            </a:r>
            <a:endParaRPr lang="en-CA" sz="3600" dirty="0"/>
          </a:p>
          <a:p>
            <a:pPr lvl="1" fontAlgn="ctr"/>
            <a:r>
              <a:rPr lang="en-CA" dirty="0"/>
              <a:t>Each participating organization certifies each and every organization in the pool individually for the trust, in terms of the processes, standards and due diligence</a:t>
            </a:r>
            <a:endParaRPr lang="en-CA" sz="3200" dirty="0"/>
          </a:p>
          <a:p>
            <a:pPr lvl="1" fontAlgn="ctr"/>
            <a:r>
              <a:rPr lang="en-CA" dirty="0"/>
              <a:t>The process and management of cross-certification can become complicated as more organizations are added to the pool over time, which requires that more trust relationships be built</a:t>
            </a:r>
            <a:endParaRPr lang="en-CA" sz="3200" dirty="0"/>
          </a:p>
          <a:p>
            <a:pPr fontAlgn="ctr"/>
            <a:r>
              <a:rPr lang="en-CA" dirty="0"/>
              <a:t>Trusted Third Party Model</a:t>
            </a:r>
            <a:endParaRPr lang="en-CA" sz="3600" dirty="0"/>
          </a:p>
          <a:p>
            <a:pPr lvl="1" fontAlgn="ctr"/>
            <a:r>
              <a:rPr lang="en-CA" dirty="0"/>
              <a:t>The trusted third party is responsible to certify every organization in the pool, and all participating organizations will simply trust the third party certifications</a:t>
            </a:r>
            <a:endParaRPr lang="en-CA" sz="3200" dirty="0"/>
          </a:p>
        </p:txBody>
      </p:sp>
    </p:spTree>
    <p:extLst>
      <p:ext uri="{BB962C8B-B14F-4D97-AF65-F5344CB8AC3E}">
        <p14:creationId xmlns:p14="http://schemas.microsoft.com/office/powerpoint/2010/main" val="829831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Risk</a:t>
            </a:r>
          </a:p>
        </p:txBody>
      </p:sp>
      <p:sp>
        <p:nvSpPr>
          <p:cNvPr id="3" name="Content Placeholder 2"/>
          <p:cNvSpPr>
            <a:spLocks noGrp="1"/>
          </p:cNvSpPr>
          <p:nvPr>
            <p:ph sz="quarter" idx="10"/>
          </p:nvPr>
        </p:nvSpPr>
        <p:spPr/>
        <p:txBody>
          <a:bodyPr anchor="t">
            <a:normAutofit/>
          </a:bodyPr>
          <a:lstStyle/>
          <a:p>
            <a:pPr marL="0" indent="0">
              <a:buNone/>
            </a:pPr>
            <a:endParaRPr lang="en-US" dirty="0"/>
          </a:p>
          <a:p>
            <a:r>
              <a:rPr lang="en-US" dirty="0"/>
              <a:t>Definition of risk in information security is the “possibility of loss.”</a:t>
            </a:r>
            <a:br>
              <a:rPr lang="en-US" dirty="0"/>
            </a:br>
            <a:endParaRPr lang="en-US" dirty="0"/>
          </a:p>
        </p:txBody>
      </p:sp>
    </p:spTree>
    <p:extLst>
      <p:ext uri="{BB962C8B-B14F-4D97-AF65-F5344CB8AC3E}">
        <p14:creationId xmlns:p14="http://schemas.microsoft.com/office/powerpoint/2010/main" val="280786727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sz="2200" dirty="0"/>
              <a:t>Security Assertion Markup Language (SAML 2.0)</a:t>
            </a:r>
          </a:p>
        </p:txBody>
      </p:sp>
      <p:sp>
        <p:nvSpPr>
          <p:cNvPr id="3" name="Content Placeholder 2"/>
          <p:cNvSpPr>
            <a:spLocks noGrp="1"/>
          </p:cNvSpPr>
          <p:nvPr>
            <p:ph sz="quarter" idx="10"/>
          </p:nvPr>
        </p:nvSpPr>
        <p:spPr/>
        <p:txBody>
          <a:bodyPr>
            <a:normAutofit/>
          </a:bodyPr>
          <a:lstStyle/>
          <a:p>
            <a:pPr fontAlgn="ctr"/>
            <a:r>
              <a:rPr lang="en-CA" dirty="0"/>
              <a:t>SAML is an XML-based protocol that is used to exchange authentication and authorization between security domains. It uses a security token to pass information about principals between SAML authority. SAML 2.0 includes web authentication and authorization, and SSO.</a:t>
            </a:r>
            <a:endParaRPr lang="en-CA" sz="3600" dirty="0"/>
          </a:p>
          <a:p>
            <a:pPr fontAlgn="ctr"/>
            <a:r>
              <a:rPr lang="en-CA" dirty="0"/>
              <a:t>The key roles in SAML are Principal, Identity Provider and Service Provider</a:t>
            </a:r>
            <a:endParaRPr lang="en-CA" sz="3600" dirty="0"/>
          </a:p>
        </p:txBody>
      </p:sp>
    </p:spTree>
    <p:extLst>
      <p:ext uri="{BB962C8B-B14F-4D97-AF65-F5344CB8AC3E}">
        <p14:creationId xmlns:p14="http://schemas.microsoft.com/office/powerpoint/2010/main" val="85039203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sz="2200" dirty="0"/>
              <a:t>Security Assertion Markup Language (SAML 2.0)</a:t>
            </a:r>
          </a:p>
        </p:txBody>
      </p:sp>
      <p:sp>
        <p:nvSpPr>
          <p:cNvPr id="3" name="Content Placeholder 2"/>
          <p:cNvSpPr>
            <a:spLocks noGrp="1"/>
          </p:cNvSpPr>
          <p:nvPr>
            <p:ph sz="quarter" idx="10"/>
          </p:nvPr>
        </p:nvSpPr>
        <p:spPr/>
        <p:txBody>
          <a:bodyPr>
            <a:normAutofit fontScale="85000" lnSpcReduction="10000"/>
          </a:bodyPr>
          <a:lstStyle/>
          <a:p>
            <a:pPr fontAlgn="ctr"/>
            <a:r>
              <a:rPr lang="en-CA" dirty="0"/>
              <a:t>The principal request for a service is from the service provider. The service provider requests an identity assertion from the identity provider. The identity provider authenticates the principal and sends an identity assertion back to the service provider. The service provider decides what access control is allowed for the principal based on the assertion.</a:t>
            </a:r>
            <a:endParaRPr lang="en-CA" sz="3600" dirty="0"/>
          </a:p>
          <a:p>
            <a:pPr fontAlgn="ctr"/>
            <a:r>
              <a:rPr lang="en-CA" dirty="0"/>
              <a:t>Standards used by SAML:</a:t>
            </a:r>
            <a:endParaRPr lang="en-CA" sz="3600" dirty="0"/>
          </a:p>
          <a:p>
            <a:pPr lvl="1" fontAlgn="ctr"/>
            <a:r>
              <a:rPr lang="en-CA" dirty="0"/>
              <a:t>XML</a:t>
            </a:r>
            <a:endParaRPr lang="en-CA" sz="3200" dirty="0"/>
          </a:p>
          <a:p>
            <a:pPr lvl="1" fontAlgn="ctr"/>
            <a:r>
              <a:rPr lang="en-CA" dirty="0"/>
              <a:t>XML Schema</a:t>
            </a:r>
            <a:endParaRPr lang="en-CA" sz="3200" dirty="0"/>
          </a:p>
          <a:p>
            <a:pPr lvl="1" fontAlgn="ctr"/>
            <a:r>
              <a:rPr lang="en-CA" dirty="0"/>
              <a:t>XML Signature</a:t>
            </a:r>
            <a:endParaRPr lang="en-CA" sz="3200" dirty="0"/>
          </a:p>
          <a:p>
            <a:pPr lvl="1" fontAlgn="ctr"/>
            <a:r>
              <a:rPr lang="en-CA" dirty="0"/>
              <a:t>XML Encryption</a:t>
            </a:r>
            <a:endParaRPr lang="en-CA" sz="3200" dirty="0"/>
          </a:p>
          <a:p>
            <a:pPr lvl="1" fontAlgn="ctr"/>
            <a:r>
              <a:rPr lang="en-CA" dirty="0"/>
              <a:t>HTTP</a:t>
            </a:r>
            <a:endParaRPr lang="en-CA" sz="3200" dirty="0"/>
          </a:p>
          <a:p>
            <a:pPr lvl="1" fontAlgn="ctr"/>
            <a:r>
              <a:rPr lang="en-CA" dirty="0"/>
              <a:t>SOAP</a:t>
            </a:r>
            <a:endParaRPr lang="en-CA" sz="3200" dirty="0"/>
          </a:p>
        </p:txBody>
      </p:sp>
    </p:spTree>
    <p:extLst>
      <p:ext uri="{BB962C8B-B14F-4D97-AF65-F5344CB8AC3E}">
        <p14:creationId xmlns:p14="http://schemas.microsoft.com/office/powerpoint/2010/main" val="206768328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Credential Management Systems</a:t>
            </a:r>
            <a:endParaRPr lang="en-CA" sz="5400" dirty="0"/>
          </a:p>
        </p:txBody>
      </p:sp>
      <p:sp>
        <p:nvSpPr>
          <p:cNvPr id="3" name="Content Placeholder 2"/>
          <p:cNvSpPr>
            <a:spLocks noGrp="1"/>
          </p:cNvSpPr>
          <p:nvPr>
            <p:ph sz="quarter" idx="10"/>
          </p:nvPr>
        </p:nvSpPr>
        <p:spPr/>
        <p:txBody>
          <a:bodyPr>
            <a:normAutofit/>
          </a:bodyPr>
          <a:lstStyle/>
          <a:p>
            <a:pPr fontAlgn="ctr"/>
            <a:r>
              <a:rPr lang="en-CA" dirty="0"/>
              <a:t>A credential management system can help to manage credentials throughout its lifecycle:</a:t>
            </a:r>
            <a:endParaRPr lang="en-CA" sz="3600" dirty="0"/>
          </a:p>
          <a:p>
            <a:pPr lvl="1" fontAlgn="ctr"/>
            <a:r>
              <a:rPr lang="en-CA" dirty="0"/>
              <a:t>Keep credential history</a:t>
            </a:r>
            <a:endParaRPr lang="en-CA" sz="3200" dirty="0"/>
          </a:p>
          <a:p>
            <a:pPr lvl="1" fontAlgn="ctr"/>
            <a:r>
              <a:rPr lang="en-CA" dirty="0"/>
              <a:t>Enforce password policy</a:t>
            </a:r>
            <a:endParaRPr lang="en-CA" sz="3200" dirty="0"/>
          </a:p>
          <a:p>
            <a:pPr lvl="1" fontAlgn="ctr"/>
            <a:r>
              <a:rPr lang="en-CA" dirty="0"/>
              <a:t>Generate random passwords</a:t>
            </a:r>
            <a:endParaRPr lang="en-CA" sz="3200" dirty="0"/>
          </a:p>
          <a:p>
            <a:pPr lvl="1" fontAlgn="ctr"/>
            <a:r>
              <a:rPr lang="en-CA" dirty="0"/>
              <a:t>Manage access control</a:t>
            </a:r>
            <a:endParaRPr lang="en-CA" sz="3200" dirty="0"/>
          </a:p>
          <a:p>
            <a:pPr lvl="1" fontAlgn="ctr"/>
            <a:r>
              <a:rPr lang="en-CA" dirty="0"/>
              <a:t>Control credentials</a:t>
            </a:r>
            <a:endParaRPr lang="en-CA" sz="3200" dirty="0"/>
          </a:p>
          <a:p>
            <a:pPr lvl="1" fontAlgn="ctr"/>
            <a:r>
              <a:rPr lang="en-CA" dirty="0"/>
              <a:t>Track and audit access</a:t>
            </a:r>
            <a:endParaRPr lang="en-CA" sz="3200" dirty="0"/>
          </a:p>
        </p:txBody>
      </p:sp>
    </p:spTree>
    <p:extLst>
      <p:ext uri="{BB962C8B-B14F-4D97-AF65-F5344CB8AC3E}">
        <p14:creationId xmlns:p14="http://schemas.microsoft.com/office/powerpoint/2010/main" val="100911520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Credential Management Systems</a:t>
            </a:r>
            <a:endParaRPr lang="en-CA" sz="5400" dirty="0"/>
          </a:p>
        </p:txBody>
      </p:sp>
      <p:sp>
        <p:nvSpPr>
          <p:cNvPr id="3" name="Content Placeholder 2"/>
          <p:cNvSpPr>
            <a:spLocks noGrp="1"/>
          </p:cNvSpPr>
          <p:nvPr>
            <p:ph sz="quarter" idx="10"/>
          </p:nvPr>
        </p:nvSpPr>
        <p:spPr/>
        <p:txBody>
          <a:bodyPr>
            <a:normAutofit/>
          </a:bodyPr>
          <a:lstStyle/>
          <a:p>
            <a:pPr fontAlgn="ctr"/>
            <a:r>
              <a:rPr lang="en-CA" dirty="0"/>
              <a:t>A credential management system provides a high level of assurance, strict enforcement of the security policy, centralized administration, compliance and auditing on all managed credentials</a:t>
            </a:r>
            <a:endParaRPr lang="en-CA" sz="3600" dirty="0"/>
          </a:p>
          <a:p>
            <a:pPr fontAlgn="ctr"/>
            <a:r>
              <a:rPr lang="en-CA" dirty="0"/>
              <a:t>However, it can also be a target for attackers due to the centralized repository and access control</a:t>
            </a:r>
          </a:p>
        </p:txBody>
      </p:sp>
    </p:spTree>
    <p:extLst>
      <p:ext uri="{BB962C8B-B14F-4D97-AF65-F5344CB8AC3E}">
        <p14:creationId xmlns:p14="http://schemas.microsoft.com/office/powerpoint/2010/main" val="18407484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Identity as a Service (</a:t>
            </a:r>
            <a:r>
              <a:rPr lang="en-CA" dirty="0" err="1"/>
              <a:t>IDaaS</a:t>
            </a:r>
            <a:r>
              <a:rPr lang="en-CA" dirty="0"/>
              <a:t>) </a:t>
            </a:r>
          </a:p>
        </p:txBody>
      </p:sp>
      <p:sp>
        <p:nvSpPr>
          <p:cNvPr id="3" name="Content Placeholder 2"/>
          <p:cNvSpPr>
            <a:spLocks noGrp="1"/>
          </p:cNvSpPr>
          <p:nvPr>
            <p:ph sz="quarter" idx="10"/>
          </p:nvPr>
        </p:nvSpPr>
        <p:spPr/>
        <p:txBody>
          <a:bodyPr>
            <a:normAutofit fontScale="92500" lnSpcReduction="10000"/>
          </a:bodyPr>
          <a:lstStyle/>
          <a:p>
            <a:pPr fontAlgn="ctr"/>
            <a:r>
              <a:rPr lang="en-CA" dirty="0" err="1"/>
              <a:t>IDaaS</a:t>
            </a:r>
            <a:r>
              <a:rPr lang="en-CA" dirty="0"/>
              <a:t> is a cloud-based solution to provide an identity and access management service. This service can be at the customer’s premises or accessed directly from the cloud. </a:t>
            </a:r>
          </a:p>
          <a:p>
            <a:pPr fontAlgn="ctr"/>
            <a:r>
              <a:rPr lang="en-CA" dirty="0" err="1"/>
              <a:t>IDaaS</a:t>
            </a:r>
            <a:r>
              <a:rPr lang="en-CA" dirty="0"/>
              <a:t> packages the provisioning, administration, authentication, authorization and reporting into a service platform. It is often used along with Software-as-a-Service solution.</a:t>
            </a:r>
          </a:p>
          <a:p>
            <a:pPr fontAlgn="ctr"/>
            <a:r>
              <a:rPr lang="en-CA" dirty="0" err="1"/>
              <a:t>IDaaS</a:t>
            </a:r>
            <a:r>
              <a:rPr lang="en-CA" dirty="0"/>
              <a:t> manages account creation, role permissions, password management, federated services, access management, SSO, multi-factor authentication, policy rule enforcement, reporting and auditing</a:t>
            </a:r>
          </a:p>
        </p:txBody>
      </p:sp>
    </p:spTree>
    <p:extLst>
      <p:ext uri="{BB962C8B-B14F-4D97-AF65-F5344CB8AC3E}">
        <p14:creationId xmlns:p14="http://schemas.microsoft.com/office/powerpoint/2010/main" val="224688625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Identity as a Service (</a:t>
            </a:r>
            <a:r>
              <a:rPr lang="en-CA" dirty="0" err="1"/>
              <a:t>IDaaS</a:t>
            </a:r>
            <a:r>
              <a:rPr lang="en-CA" dirty="0"/>
              <a:t>) </a:t>
            </a:r>
          </a:p>
        </p:txBody>
      </p:sp>
      <p:sp>
        <p:nvSpPr>
          <p:cNvPr id="3" name="Content Placeholder 2"/>
          <p:cNvSpPr>
            <a:spLocks noGrp="1"/>
          </p:cNvSpPr>
          <p:nvPr>
            <p:ph sz="quarter" idx="10"/>
          </p:nvPr>
        </p:nvSpPr>
        <p:spPr/>
        <p:txBody>
          <a:bodyPr>
            <a:normAutofit/>
          </a:bodyPr>
          <a:lstStyle/>
          <a:p>
            <a:pPr fontAlgn="ctr"/>
            <a:r>
              <a:rPr lang="en-CA" dirty="0"/>
              <a:t>Functionality:</a:t>
            </a:r>
          </a:p>
          <a:p>
            <a:pPr lvl="1" fontAlgn="ctr"/>
            <a:r>
              <a:rPr lang="en-CA" dirty="0"/>
              <a:t>SSO Authentication as the sign-on server</a:t>
            </a:r>
          </a:p>
          <a:p>
            <a:pPr lvl="1" fontAlgn="ctr"/>
            <a:r>
              <a:rPr lang="en-CA" dirty="0"/>
              <a:t>Federation with different applications and providers from different organization</a:t>
            </a:r>
          </a:p>
          <a:p>
            <a:pPr lvl="1" fontAlgn="ctr"/>
            <a:r>
              <a:rPr lang="en-CA" dirty="0"/>
              <a:t>Granular authorization controls with user roles and role-based access control</a:t>
            </a:r>
          </a:p>
          <a:p>
            <a:pPr lvl="1" fontAlgn="ctr"/>
            <a:r>
              <a:rPr lang="en-CA" dirty="0"/>
              <a:t>Single centralized administration platform</a:t>
            </a:r>
          </a:p>
          <a:p>
            <a:pPr lvl="1" fontAlgn="ctr"/>
            <a:r>
              <a:rPr lang="en-CA" dirty="0"/>
              <a:t>Integration with organization’s internal directory services</a:t>
            </a:r>
          </a:p>
          <a:p>
            <a:pPr lvl="1" fontAlgn="ctr"/>
            <a:r>
              <a:rPr lang="en-CA" dirty="0"/>
              <a:t>Integration with other external directory services</a:t>
            </a:r>
          </a:p>
          <a:p>
            <a:pPr fontAlgn="ctr"/>
            <a:r>
              <a:rPr lang="en-CA" sz="2400" dirty="0"/>
              <a:t>Examples include </a:t>
            </a:r>
            <a:r>
              <a:rPr lang="en-CA" sz="2400" dirty="0" err="1"/>
              <a:t>WidePoint</a:t>
            </a:r>
            <a:r>
              <a:rPr lang="en-CA" sz="2400" dirty="0"/>
              <a:t> and Azure (wiki).</a:t>
            </a:r>
          </a:p>
        </p:txBody>
      </p:sp>
    </p:spTree>
    <p:extLst>
      <p:ext uri="{BB962C8B-B14F-4D97-AF65-F5344CB8AC3E}">
        <p14:creationId xmlns:p14="http://schemas.microsoft.com/office/powerpoint/2010/main" val="320252869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err="1"/>
              <a:t>IDaaS</a:t>
            </a:r>
            <a:r>
              <a:rPr lang="en-CA" dirty="0"/>
              <a:t> problems </a:t>
            </a:r>
          </a:p>
        </p:txBody>
      </p:sp>
      <p:sp>
        <p:nvSpPr>
          <p:cNvPr id="3" name="Content Placeholder 2"/>
          <p:cNvSpPr>
            <a:spLocks noGrp="1"/>
          </p:cNvSpPr>
          <p:nvPr>
            <p:ph sz="quarter" idx="10"/>
          </p:nvPr>
        </p:nvSpPr>
        <p:spPr/>
        <p:txBody>
          <a:bodyPr/>
          <a:lstStyle/>
          <a:p>
            <a:pPr fontAlgn="ctr"/>
            <a:r>
              <a:rPr lang="en-CA" dirty="0"/>
              <a:t>Limited APIs for customized connection to the </a:t>
            </a:r>
            <a:r>
              <a:rPr lang="en-CA" dirty="0" err="1"/>
              <a:t>IDaaS</a:t>
            </a:r>
            <a:endParaRPr lang="en-CA" dirty="0"/>
          </a:p>
          <a:p>
            <a:pPr fontAlgn="ctr"/>
            <a:r>
              <a:rPr lang="en-CA" dirty="0"/>
              <a:t>Exporting of full log may not be available since </a:t>
            </a:r>
            <a:r>
              <a:rPr lang="en-CA" dirty="0" err="1"/>
              <a:t>IDaaS</a:t>
            </a:r>
            <a:r>
              <a:rPr lang="en-CA" dirty="0"/>
              <a:t> is typically a multi-tenant service, and a full log contains other tenants’ information</a:t>
            </a:r>
          </a:p>
          <a:p>
            <a:pPr fontAlgn="ctr"/>
            <a:r>
              <a:rPr lang="en-CA" dirty="0"/>
              <a:t>Privacy concerns with respect to user credentials, access control and authorization residing outside of the organization</a:t>
            </a:r>
          </a:p>
        </p:txBody>
      </p:sp>
    </p:spTree>
    <p:extLst>
      <p:ext uri="{BB962C8B-B14F-4D97-AF65-F5344CB8AC3E}">
        <p14:creationId xmlns:p14="http://schemas.microsoft.com/office/powerpoint/2010/main" val="184139638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Role-Based Access Control RBAC</a:t>
            </a:r>
          </a:p>
        </p:txBody>
      </p:sp>
      <p:sp>
        <p:nvSpPr>
          <p:cNvPr id="3" name="Content Placeholder 2"/>
          <p:cNvSpPr>
            <a:spLocks noGrp="1"/>
          </p:cNvSpPr>
          <p:nvPr>
            <p:ph sz="quarter" idx="10"/>
          </p:nvPr>
        </p:nvSpPr>
        <p:spPr>
          <a:xfrm>
            <a:off x="391887" y="1248508"/>
            <a:ext cx="8083778" cy="5187918"/>
          </a:xfrm>
        </p:spPr>
        <p:txBody>
          <a:bodyPr>
            <a:normAutofit fontScale="85000" lnSpcReduction="20000"/>
          </a:bodyPr>
          <a:lstStyle/>
          <a:p>
            <a:pPr fontAlgn="ctr"/>
            <a:r>
              <a:rPr lang="en-CA" dirty="0"/>
              <a:t>Access is granted based on the role or job function of the user</a:t>
            </a:r>
          </a:p>
          <a:p>
            <a:pPr fontAlgn="ctr"/>
            <a:r>
              <a:rPr lang="en-CA" dirty="0"/>
              <a:t>Architecture:</a:t>
            </a:r>
          </a:p>
          <a:p>
            <a:pPr lvl="1" fontAlgn="ctr"/>
            <a:r>
              <a:rPr lang="en-CA" dirty="0"/>
              <a:t>Non-RBAC gives user access by mapping user to access directly, similar to ACL</a:t>
            </a:r>
          </a:p>
          <a:p>
            <a:pPr lvl="1" fontAlgn="ctr"/>
            <a:r>
              <a:rPr lang="en-CA" dirty="0"/>
              <a:t>Limited RBAC maps users to a “role” within an application only</a:t>
            </a:r>
          </a:p>
          <a:p>
            <a:pPr lvl="1" fontAlgn="ctr"/>
            <a:r>
              <a:rPr lang="en-CA" dirty="0"/>
              <a:t>Hybrid RBAC maps users to a system-wide “role” across multiple applications</a:t>
            </a:r>
          </a:p>
          <a:p>
            <a:pPr lvl="1" fontAlgn="ctr"/>
            <a:r>
              <a:rPr lang="en-CA" dirty="0"/>
              <a:t>Full RBAC maps users to enterprise-wide “role” managed by access control infrastructure. Applications and system maps access according to the role defined by the access control infrastructure.</a:t>
            </a:r>
          </a:p>
          <a:p>
            <a:pPr fontAlgn="ctr"/>
            <a:r>
              <a:rPr lang="en-CA" dirty="0"/>
              <a:t>Benefits:</a:t>
            </a:r>
          </a:p>
          <a:p>
            <a:pPr lvl="1" fontAlgn="ctr"/>
            <a:r>
              <a:rPr lang="en-CA" dirty="0"/>
              <a:t>RBAC roles map easily into organization's functional structure</a:t>
            </a:r>
          </a:p>
          <a:p>
            <a:pPr lvl="1" fontAlgn="ctr"/>
            <a:r>
              <a:rPr lang="en-CA" dirty="0"/>
              <a:t>Changing of user function within an organization is easily reflected in RBAC roles</a:t>
            </a:r>
          </a:p>
          <a:p>
            <a:pPr lvl="1" fontAlgn="ctr"/>
            <a:endParaRPr lang="en-CA" dirty="0"/>
          </a:p>
        </p:txBody>
      </p:sp>
    </p:spTree>
    <p:extLst>
      <p:ext uri="{BB962C8B-B14F-4D97-AF65-F5344CB8AC3E}">
        <p14:creationId xmlns:p14="http://schemas.microsoft.com/office/powerpoint/2010/main" val="294140429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Rule-Based Access Control</a:t>
            </a:r>
          </a:p>
        </p:txBody>
      </p:sp>
      <p:sp>
        <p:nvSpPr>
          <p:cNvPr id="3" name="Content Placeholder 2"/>
          <p:cNvSpPr>
            <a:spLocks noGrp="1"/>
          </p:cNvSpPr>
          <p:nvPr>
            <p:ph sz="quarter" idx="10"/>
          </p:nvPr>
        </p:nvSpPr>
        <p:spPr/>
        <p:txBody>
          <a:bodyPr>
            <a:normAutofit fontScale="92500" lnSpcReduction="20000"/>
          </a:bodyPr>
          <a:lstStyle/>
          <a:p>
            <a:pPr fontAlgn="ctr"/>
            <a:r>
              <a:rPr lang="en-CA" dirty="0"/>
              <a:t>A rule defines what user can access what at what time. Rule-based access control can be implemented in the form of DAC or MAC.</a:t>
            </a:r>
          </a:p>
          <a:p>
            <a:pPr fontAlgn="ctr"/>
            <a:r>
              <a:rPr lang="en-CA" dirty="0"/>
              <a:t>Mandatory Access Control (MAC): access controls are established between the information owner and the system owner. The system owner decides the access based on the label classification of the data, and the information owner decides who has access on a need to know basis. Even if a user obtained the access right from the information owner, if his/her classification is lower than the data classification label, the system denies access. </a:t>
            </a:r>
          </a:p>
          <a:p>
            <a:pPr fontAlgn="ctr"/>
            <a:r>
              <a:rPr lang="en-CA" dirty="0"/>
              <a:t>MAC is often used in military environments.</a:t>
            </a:r>
          </a:p>
        </p:txBody>
      </p:sp>
    </p:spTree>
    <p:extLst>
      <p:ext uri="{BB962C8B-B14F-4D97-AF65-F5344CB8AC3E}">
        <p14:creationId xmlns:p14="http://schemas.microsoft.com/office/powerpoint/2010/main" val="427445117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Discretionary Access Control (DAC)</a:t>
            </a:r>
          </a:p>
        </p:txBody>
      </p:sp>
      <p:sp>
        <p:nvSpPr>
          <p:cNvPr id="3" name="Content Placeholder 2"/>
          <p:cNvSpPr>
            <a:spLocks noGrp="1"/>
          </p:cNvSpPr>
          <p:nvPr>
            <p:ph sz="quarter" idx="10"/>
          </p:nvPr>
        </p:nvSpPr>
        <p:spPr/>
        <p:txBody>
          <a:bodyPr>
            <a:normAutofit fontScale="92500" lnSpcReduction="10000"/>
          </a:bodyPr>
          <a:lstStyle/>
          <a:p>
            <a:pPr fontAlgn="ctr"/>
            <a:r>
              <a:rPr lang="en-CA" dirty="0"/>
              <a:t>The access control is determined by the information owner (at the information owner’s discretion).</a:t>
            </a:r>
          </a:p>
          <a:p>
            <a:pPr fontAlgn="ctr"/>
            <a:r>
              <a:rPr lang="en-CA" dirty="0"/>
              <a:t>The information owner decides who has access and what they can access, giving the information owner the ability to manage their own data.</a:t>
            </a:r>
          </a:p>
          <a:p>
            <a:pPr fontAlgn="ctr"/>
            <a:r>
              <a:rPr lang="en-CA" dirty="0"/>
              <a:t>It is owner-centric and provides the information owner with the power to control access to data.</a:t>
            </a:r>
          </a:p>
          <a:p>
            <a:pPr fontAlgn="ctr"/>
            <a:r>
              <a:rPr lang="en-CA" dirty="0"/>
              <a:t>The information owner has the responsibility to interpret and implement access control based on the corporate security policy, which is not an ideal case in high-security environments.</a:t>
            </a:r>
          </a:p>
        </p:txBody>
      </p:sp>
    </p:spTree>
    <p:extLst>
      <p:ext uri="{BB962C8B-B14F-4D97-AF65-F5344CB8AC3E}">
        <p14:creationId xmlns:p14="http://schemas.microsoft.com/office/powerpoint/2010/main" val="628391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9520"/>
            <a:ext cx="6667936" cy="554043"/>
          </a:xfrm>
        </p:spPr>
        <p:txBody>
          <a:bodyPr/>
          <a:lstStyle/>
          <a:p>
            <a:pPr>
              <a:lnSpc>
                <a:spcPts val="3000"/>
              </a:lnSpc>
            </a:pPr>
            <a:r>
              <a:rPr lang="en-US" sz="2800" dirty="0"/>
              <a:t>Risk Assessment Process: Risk Analysis</a:t>
            </a:r>
          </a:p>
        </p:txBody>
      </p:sp>
      <p:sp>
        <p:nvSpPr>
          <p:cNvPr id="3" name="Content Placeholder 2"/>
          <p:cNvSpPr>
            <a:spLocks noGrp="1"/>
          </p:cNvSpPr>
          <p:nvPr>
            <p:ph sz="quarter" idx="10"/>
          </p:nvPr>
        </p:nvSpPr>
        <p:spPr/>
        <p:txBody>
          <a:bodyPr/>
          <a:lstStyle/>
          <a:p>
            <a:r>
              <a:rPr lang="en-US" dirty="0"/>
              <a:t>Risk assessment is used to evaluate:</a:t>
            </a:r>
          </a:p>
          <a:p>
            <a:pPr marL="692150" lvl="1" indent="-349250"/>
            <a:r>
              <a:rPr lang="en-US" dirty="0"/>
              <a:t>Vulnerabilities in the environment</a:t>
            </a:r>
          </a:p>
          <a:p>
            <a:pPr marL="692150" lvl="1" indent="-349250"/>
            <a:r>
              <a:rPr lang="en-US" dirty="0"/>
              <a:t>Likelihood of a realized threat from an exposure</a:t>
            </a:r>
          </a:p>
          <a:p>
            <a:pPr marL="692150" lvl="1" indent="-349250"/>
            <a:r>
              <a:rPr lang="en-US" dirty="0"/>
              <a:t>Impact of the realized exposure</a:t>
            </a:r>
          </a:p>
          <a:p>
            <a:pPr marL="692150" lvl="1" indent="-349250"/>
            <a:r>
              <a:rPr lang="en-US" dirty="0"/>
              <a:t>Countermeasures to reduce threat’s ability to exploit a vulnerability</a:t>
            </a:r>
          </a:p>
          <a:p>
            <a:pPr marL="692150" lvl="1" indent="-349250"/>
            <a:r>
              <a:rPr lang="en-US" dirty="0"/>
              <a:t>Residual risk is the amount of risk controls that are left in place to minimize or mitigate vulnerability</a:t>
            </a:r>
          </a:p>
          <a:p>
            <a:endParaRPr lang="en-US" dirty="0"/>
          </a:p>
        </p:txBody>
      </p:sp>
    </p:spTree>
    <p:extLst>
      <p:ext uri="{BB962C8B-B14F-4D97-AF65-F5344CB8AC3E}">
        <p14:creationId xmlns:p14="http://schemas.microsoft.com/office/powerpoint/2010/main" val="370740036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Non-Discretionary and Other</a:t>
            </a:r>
          </a:p>
        </p:txBody>
      </p:sp>
      <p:sp>
        <p:nvSpPr>
          <p:cNvPr id="3" name="Content Placeholder 2"/>
          <p:cNvSpPr>
            <a:spLocks noGrp="1"/>
          </p:cNvSpPr>
          <p:nvPr>
            <p:ph sz="quarter" idx="10"/>
          </p:nvPr>
        </p:nvSpPr>
        <p:spPr/>
        <p:txBody>
          <a:bodyPr/>
          <a:lstStyle/>
          <a:p>
            <a:pPr fontAlgn="ctr"/>
            <a:r>
              <a:rPr lang="en-CA" dirty="0"/>
              <a:t>Instead of the information owner having full access control to data, the system owner, such as the owner of the database system or file server, has full access control to data</a:t>
            </a:r>
          </a:p>
          <a:p>
            <a:pPr fontAlgn="ctr"/>
            <a:r>
              <a:rPr lang="en-CA" dirty="0"/>
              <a:t>View-based access control: different GUI for different user type/role</a:t>
            </a:r>
          </a:p>
          <a:p>
            <a:pPr fontAlgn="ctr"/>
            <a:r>
              <a:rPr lang="en-CA" dirty="0"/>
              <a:t>Content-based access control (CBAC): requires reference monitor to decide which content to allow (e.g., web proxy)</a:t>
            </a:r>
          </a:p>
        </p:txBody>
      </p:sp>
    </p:spTree>
    <p:extLst>
      <p:ext uri="{BB962C8B-B14F-4D97-AF65-F5344CB8AC3E}">
        <p14:creationId xmlns:p14="http://schemas.microsoft.com/office/powerpoint/2010/main" val="250284821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sz="2400" dirty="0"/>
              <a:t>Identity and Access Management Controls</a:t>
            </a:r>
            <a:endParaRPr lang="en-CA" sz="4400" dirty="0"/>
          </a:p>
        </p:txBody>
      </p:sp>
      <p:sp>
        <p:nvSpPr>
          <p:cNvPr id="3" name="Content Placeholder 2"/>
          <p:cNvSpPr>
            <a:spLocks noGrp="1"/>
          </p:cNvSpPr>
          <p:nvPr>
            <p:ph sz="quarter" idx="10"/>
          </p:nvPr>
        </p:nvSpPr>
        <p:spPr/>
        <p:txBody>
          <a:bodyPr>
            <a:normAutofit fontScale="85000" lnSpcReduction="20000"/>
          </a:bodyPr>
          <a:lstStyle/>
          <a:p>
            <a:pPr marL="0" indent="0" fontAlgn="ctr">
              <a:buNone/>
            </a:pPr>
            <a:r>
              <a:rPr lang="en-CA" dirty="0"/>
              <a:t>Proper management of identity and access management can help mitigate access control attacks:</a:t>
            </a:r>
            <a:endParaRPr lang="en-CA" sz="3600" dirty="0"/>
          </a:p>
          <a:p>
            <a:pPr fontAlgn="ctr"/>
            <a:r>
              <a:rPr lang="en-CA" dirty="0"/>
              <a:t>Have a clear picture of user access privileges. Security officer should be given full access to user access privilege in order to determine and implement the proper access controls, especially for sensitive information.</a:t>
            </a:r>
            <a:endParaRPr lang="en-CA" sz="3600" dirty="0"/>
          </a:p>
          <a:p>
            <a:pPr fontAlgn="ctr"/>
            <a:r>
              <a:rPr lang="en-CA" dirty="0"/>
              <a:t>Leverage tools that can detect and revoke inappropriate access or access mapping to incorrect user</a:t>
            </a:r>
            <a:endParaRPr lang="en-CA" sz="3600" dirty="0"/>
          </a:p>
          <a:p>
            <a:pPr fontAlgn="ctr"/>
            <a:r>
              <a:rPr lang="en-CA" dirty="0"/>
              <a:t>Implement access policy to detect and prevent high risk access privileges (e.g., user account with domain admin rights)</a:t>
            </a:r>
            <a:endParaRPr lang="en-CA" sz="3600" dirty="0"/>
          </a:p>
          <a:p>
            <a:pPr fontAlgn="ctr"/>
            <a:r>
              <a:rPr lang="en-CA" dirty="0"/>
              <a:t>Detect unauthorized changes to access rights with periodic account reconciliation</a:t>
            </a:r>
          </a:p>
        </p:txBody>
      </p:sp>
    </p:spTree>
    <p:extLst>
      <p:ext uri="{BB962C8B-B14F-4D97-AF65-F5344CB8AC3E}">
        <p14:creationId xmlns:p14="http://schemas.microsoft.com/office/powerpoint/2010/main" val="126158182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Web App Access Control Attack</a:t>
            </a:r>
            <a:endParaRPr lang="en-CA" sz="5400" dirty="0"/>
          </a:p>
        </p:txBody>
      </p:sp>
      <p:sp>
        <p:nvSpPr>
          <p:cNvPr id="3" name="Content Placeholder 2"/>
          <p:cNvSpPr>
            <a:spLocks noGrp="1"/>
          </p:cNvSpPr>
          <p:nvPr>
            <p:ph sz="quarter" idx="10"/>
          </p:nvPr>
        </p:nvSpPr>
        <p:spPr/>
        <p:txBody>
          <a:bodyPr>
            <a:normAutofit/>
          </a:bodyPr>
          <a:lstStyle/>
          <a:p>
            <a:pPr fontAlgn="ctr"/>
            <a:r>
              <a:rPr lang="en-CA" dirty="0"/>
              <a:t>Web applications are used extensively on the Internet. Web applications use access control to ensure unauthorized access is denied to prevent access control attacks. However, designing a secure authentication and access control system is complex and difficult:</a:t>
            </a:r>
            <a:endParaRPr lang="en-CA" sz="3600" dirty="0"/>
          </a:p>
          <a:p>
            <a:pPr lvl="1" fontAlgn="ctr"/>
            <a:r>
              <a:rPr lang="en-CA" dirty="0"/>
              <a:t>A web application on the front end web server uses its own account privileges to access databases in the backend</a:t>
            </a:r>
            <a:endParaRPr lang="en-CA" sz="3200" dirty="0"/>
          </a:p>
          <a:p>
            <a:pPr lvl="1" fontAlgn="ctr"/>
            <a:r>
              <a:rPr lang="en-CA" dirty="0"/>
              <a:t>It must explicitly check for user permission before granting access to information on the database</a:t>
            </a:r>
            <a:endParaRPr lang="en-CA" sz="3200" dirty="0"/>
          </a:p>
        </p:txBody>
      </p:sp>
    </p:spTree>
    <p:extLst>
      <p:ext uri="{BB962C8B-B14F-4D97-AF65-F5344CB8AC3E}">
        <p14:creationId xmlns:p14="http://schemas.microsoft.com/office/powerpoint/2010/main" val="2952689171"/>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Web App Access Control Attack</a:t>
            </a:r>
            <a:endParaRPr lang="en-CA" sz="5400" dirty="0"/>
          </a:p>
        </p:txBody>
      </p:sp>
      <p:sp>
        <p:nvSpPr>
          <p:cNvPr id="3" name="Content Placeholder 2"/>
          <p:cNvSpPr>
            <a:spLocks noGrp="1"/>
          </p:cNvSpPr>
          <p:nvPr>
            <p:ph sz="quarter" idx="10"/>
          </p:nvPr>
        </p:nvSpPr>
        <p:spPr/>
        <p:txBody>
          <a:bodyPr>
            <a:normAutofit fontScale="92500" lnSpcReduction="10000"/>
          </a:bodyPr>
          <a:lstStyle/>
          <a:p>
            <a:pPr fontAlgn="ctr"/>
            <a:r>
              <a:rPr lang="en-CA" dirty="0"/>
              <a:t>This access right control must be properly implemented and embedded throughout the entire web application</a:t>
            </a:r>
            <a:endParaRPr lang="en-CA" sz="3600" dirty="0"/>
          </a:p>
          <a:p>
            <a:pPr fontAlgn="ctr"/>
            <a:r>
              <a:rPr lang="en-CA" dirty="0"/>
              <a:t>It is often hard for developers to keep track of these controls in accordance with security policy</a:t>
            </a:r>
            <a:endParaRPr lang="en-CA" sz="3600" dirty="0"/>
          </a:p>
          <a:p>
            <a:pPr fontAlgn="ctr"/>
            <a:r>
              <a:rPr lang="en-CA" dirty="0"/>
              <a:t>An access control attack takes advantage of this and attempts to exploit any access control vulnerability within the web application</a:t>
            </a:r>
            <a:endParaRPr lang="en-CA" sz="3600" dirty="0"/>
          </a:p>
          <a:p>
            <a:pPr fontAlgn="ctr"/>
            <a:r>
              <a:rPr lang="en-CA" dirty="0"/>
              <a:t>An access aggregation attack can also happen when a limited privilege identity gathers enough information to create a big picture of sensitive and restricted information</a:t>
            </a:r>
            <a:endParaRPr lang="en-CA" sz="3600" dirty="0"/>
          </a:p>
        </p:txBody>
      </p:sp>
    </p:spTree>
    <p:extLst>
      <p:ext uri="{BB962C8B-B14F-4D97-AF65-F5344CB8AC3E}">
        <p14:creationId xmlns:p14="http://schemas.microsoft.com/office/powerpoint/2010/main" val="24421078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Web App Access Control Attack</a:t>
            </a:r>
            <a:endParaRPr lang="en-CA" sz="5400" dirty="0"/>
          </a:p>
        </p:txBody>
      </p:sp>
      <p:sp>
        <p:nvSpPr>
          <p:cNvPr id="3" name="Content Placeholder 2"/>
          <p:cNvSpPr>
            <a:spLocks noGrp="1"/>
          </p:cNvSpPr>
          <p:nvPr>
            <p:ph sz="quarter" idx="10"/>
          </p:nvPr>
        </p:nvSpPr>
        <p:spPr/>
        <p:txBody>
          <a:bodyPr>
            <a:normAutofit fontScale="92500" lnSpcReduction="20000"/>
          </a:bodyPr>
          <a:lstStyle/>
          <a:p>
            <a:pPr marL="0" indent="0" fontAlgn="ctr">
              <a:buNone/>
            </a:pPr>
            <a:r>
              <a:rPr lang="en-CA" dirty="0"/>
              <a:t>Steps to prevent web application access control attacks:</a:t>
            </a:r>
            <a:endParaRPr lang="en-CA" sz="3600" dirty="0"/>
          </a:p>
          <a:p>
            <a:pPr lvl="1" fontAlgn="ctr">
              <a:buFont typeface="Arial"/>
              <a:buChar char="•"/>
            </a:pPr>
            <a:r>
              <a:rPr lang="en-CA" dirty="0"/>
              <a:t>Control physical access to systems</a:t>
            </a:r>
            <a:endParaRPr lang="en-CA" sz="3200" dirty="0"/>
          </a:p>
          <a:p>
            <a:pPr lvl="1" fontAlgn="ctr">
              <a:buFont typeface="Arial"/>
              <a:buChar char="•"/>
            </a:pPr>
            <a:r>
              <a:rPr lang="en-CA" dirty="0"/>
              <a:t>Control electronic access to password files</a:t>
            </a:r>
            <a:endParaRPr lang="en-CA" sz="3200" dirty="0"/>
          </a:p>
          <a:p>
            <a:pPr lvl="1" fontAlgn="ctr">
              <a:buFont typeface="Arial"/>
              <a:buChar char="•"/>
            </a:pPr>
            <a:r>
              <a:rPr lang="en-CA" dirty="0"/>
              <a:t>Encrypt password files</a:t>
            </a:r>
            <a:endParaRPr lang="en-CA" sz="3200" dirty="0"/>
          </a:p>
          <a:p>
            <a:pPr lvl="1" fontAlgn="ctr">
              <a:buFont typeface="Arial"/>
              <a:buChar char="•"/>
            </a:pPr>
            <a:r>
              <a:rPr lang="en-CA" dirty="0"/>
              <a:t>Create a strong password policy</a:t>
            </a:r>
            <a:endParaRPr lang="en-CA" sz="3200" dirty="0"/>
          </a:p>
          <a:p>
            <a:pPr lvl="1" fontAlgn="ctr">
              <a:buFont typeface="Arial"/>
              <a:buChar char="•"/>
            </a:pPr>
            <a:r>
              <a:rPr lang="en-CA" dirty="0"/>
              <a:t>Use password masking</a:t>
            </a:r>
            <a:endParaRPr lang="en-CA" sz="3200" dirty="0"/>
          </a:p>
          <a:p>
            <a:pPr lvl="1" fontAlgn="ctr">
              <a:buFont typeface="Arial"/>
              <a:buChar char="•"/>
            </a:pPr>
            <a:r>
              <a:rPr lang="en-CA" dirty="0"/>
              <a:t>Deploy multifactor authentication</a:t>
            </a:r>
            <a:endParaRPr lang="en-CA" sz="3200" dirty="0"/>
          </a:p>
          <a:p>
            <a:pPr lvl="1" fontAlgn="ctr">
              <a:buFont typeface="Arial"/>
              <a:buChar char="•"/>
            </a:pPr>
            <a:r>
              <a:rPr lang="en-CA" dirty="0"/>
              <a:t>Use account lockout controls</a:t>
            </a:r>
            <a:endParaRPr lang="en-CA" sz="3200" dirty="0"/>
          </a:p>
          <a:p>
            <a:pPr lvl="1" fontAlgn="ctr">
              <a:buFont typeface="Arial"/>
              <a:buChar char="•"/>
            </a:pPr>
            <a:r>
              <a:rPr lang="en-CA" dirty="0"/>
              <a:t>Use last logon notifications</a:t>
            </a:r>
            <a:endParaRPr lang="en-CA" sz="3200" dirty="0"/>
          </a:p>
          <a:p>
            <a:pPr lvl="1" fontAlgn="ctr">
              <a:buFont typeface="Arial"/>
              <a:buChar char="•"/>
            </a:pPr>
            <a:r>
              <a:rPr lang="en-CA" dirty="0"/>
              <a:t>Educate users about information security</a:t>
            </a:r>
            <a:endParaRPr lang="en-CA" sz="3200" dirty="0"/>
          </a:p>
          <a:p>
            <a:pPr lvl="1" fontAlgn="ctr">
              <a:buFont typeface="Arial"/>
              <a:buChar char="•"/>
            </a:pPr>
            <a:r>
              <a:rPr lang="en-CA" dirty="0"/>
              <a:t>Audit access control</a:t>
            </a:r>
            <a:endParaRPr lang="en-CA" sz="3200" dirty="0"/>
          </a:p>
          <a:p>
            <a:pPr lvl="1" fontAlgn="ctr">
              <a:buFont typeface="Arial"/>
              <a:buChar char="•"/>
            </a:pPr>
            <a:r>
              <a:rPr lang="en-CA" dirty="0"/>
              <a:t>Actively manage accounts and access</a:t>
            </a:r>
            <a:endParaRPr lang="en-CA" sz="3200" dirty="0"/>
          </a:p>
          <a:p>
            <a:pPr lvl="1" fontAlgn="ctr">
              <a:buFont typeface="Arial"/>
              <a:buChar char="•"/>
            </a:pPr>
            <a:r>
              <a:rPr lang="en-CA" dirty="0"/>
              <a:t>Use vulnerability scanners</a:t>
            </a:r>
          </a:p>
        </p:txBody>
      </p:sp>
    </p:spTree>
    <p:extLst>
      <p:ext uri="{BB962C8B-B14F-4D97-AF65-F5344CB8AC3E}">
        <p14:creationId xmlns:p14="http://schemas.microsoft.com/office/powerpoint/2010/main" val="271444337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2800" dirty="0"/>
              <a:t>Identity and Access Control Life Cycle</a:t>
            </a:r>
          </a:p>
        </p:txBody>
      </p:sp>
      <p:sp>
        <p:nvSpPr>
          <p:cNvPr id="3" name="Content Placeholder 2"/>
          <p:cNvSpPr>
            <a:spLocks noGrp="1"/>
          </p:cNvSpPr>
          <p:nvPr>
            <p:ph sz="quarter" idx="10"/>
          </p:nvPr>
        </p:nvSpPr>
        <p:spPr/>
        <p:txBody>
          <a:bodyPr>
            <a:normAutofit/>
          </a:bodyPr>
          <a:lstStyle/>
          <a:p>
            <a:pPr fontAlgn="ctr"/>
            <a:r>
              <a:rPr lang="en-CA" dirty="0"/>
              <a:t>It is important to keep tab identity and access control throughout the life cycle. </a:t>
            </a:r>
          </a:p>
          <a:p>
            <a:pPr fontAlgn="ctr"/>
            <a:r>
              <a:rPr lang="en-CA" dirty="0"/>
              <a:t>Proper recording, documentation and procedures must be in place to manage the creation, maintenance and destruction of identity and access control.</a:t>
            </a:r>
          </a:p>
        </p:txBody>
      </p:sp>
    </p:spTree>
    <p:extLst>
      <p:ext uri="{BB962C8B-B14F-4D97-AF65-F5344CB8AC3E}">
        <p14:creationId xmlns:p14="http://schemas.microsoft.com/office/powerpoint/2010/main" val="132394094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a:t>Provisioning</a:t>
            </a:r>
          </a:p>
        </p:txBody>
      </p:sp>
      <p:sp>
        <p:nvSpPr>
          <p:cNvPr id="3" name="Content Placeholder 2"/>
          <p:cNvSpPr>
            <a:spLocks noGrp="1"/>
          </p:cNvSpPr>
          <p:nvPr>
            <p:ph sz="quarter" idx="10"/>
          </p:nvPr>
        </p:nvSpPr>
        <p:spPr/>
        <p:txBody>
          <a:bodyPr>
            <a:normAutofit fontScale="92500" lnSpcReduction="20000"/>
          </a:bodyPr>
          <a:lstStyle/>
          <a:p>
            <a:pPr fontAlgn="ctr"/>
            <a:r>
              <a:rPr lang="en-CA" dirty="0"/>
              <a:t>Provisioning is the creation of an identity and/or granting the appropriate access rights to the identity account. Three key points should be considered from the security perspective:</a:t>
            </a:r>
          </a:p>
          <a:p>
            <a:pPr marL="800100" lvl="1" indent="-457200" fontAlgn="ctr">
              <a:buFont typeface="+mj-lt"/>
              <a:buAutoNum type="arabicPeriod"/>
            </a:pPr>
            <a:r>
              <a:rPr lang="en-CA" dirty="0"/>
              <a:t>Least privilege: access rights should be the minimum necessary for the identity holder to perform the function properly</a:t>
            </a:r>
          </a:p>
          <a:p>
            <a:pPr marL="800100" lvl="1" indent="-457200" fontAlgn="ctr">
              <a:buFont typeface="+mj-lt"/>
              <a:buAutoNum type="arabicPeriod"/>
            </a:pPr>
            <a:r>
              <a:rPr lang="en-CA" dirty="0"/>
              <a:t>Separation of duties: check to make sure access granted follows the separation of duties. For example, a security analyst should not be able to approve firewall rule requests and implement the rule request.</a:t>
            </a:r>
          </a:p>
          <a:p>
            <a:pPr marL="800100" lvl="1" indent="-457200" fontAlgn="ctr">
              <a:buFont typeface="+mj-lt"/>
              <a:buAutoNum type="arabicPeriod"/>
            </a:pPr>
            <a:r>
              <a:rPr lang="en-CA" dirty="0"/>
              <a:t>Prevention of access aggregation: multiple access rights may be given to the same identity. Make sure the aggregated access does not allow the identity holder to gather information and access sensitive information.</a:t>
            </a:r>
          </a:p>
        </p:txBody>
      </p:sp>
    </p:spTree>
    <p:extLst>
      <p:ext uri="{BB962C8B-B14F-4D97-AF65-F5344CB8AC3E}">
        <p14:creationId xmlns:p14="http://schemas.microsoft.com/office/powerpoint/2010/main" val="190598363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ctr"/>
            <a:r>
              <a:rPr lang="en-CA" dirty="0"/>
              <a:t>Review</a:t>
            </a:r>
          </a:p>
        </p:txBody>
      </p:sp>
      <p:sp>
        <p:nvSpPr>
          <p:cNvPr id="3" name="Content Placeholder 2"/>
          <p:cNvSpPr>
            <a:spLocks noGrp="1"/>
          </p:cNvSpPr>
          <p:nvPr>
            <p:ph sz="quarter" idx="10"/>
          </p:nvPr>
        </p:nvSpPr>
        <p:spPr/>
        <p:txBody>
          <a:bodyPr>
            <a:normAutofit/>
          </a:bodyPr>
          <a:lstStyle/>
          <a:p>
            <a:pPr fontAlgn="ctr"/>
            <a:r>
              <a:rPr lang="en-CA" dirty="0"/>
              <a:t>Identity and access rights should be reviewed to make sure they align with the corporate security policy.</a:t>
            </a:r>
          </a:p>
          <a:p>
            <a:pPr fontAlgn="ctr"/>
            <a:r>
              <a:rPr lang="en-CA" dirty="0"/>
              <a:t>The review process should be included in the corporate audit policy for periodic review (e.g., annually).</a:t>
            </a:r>
          </a:p>
          <a:p>
            <a:pPr fontAlgn="ctr"/>
            <a:r>
              <a:rPr lang="en-CA" dirty="0"/>
              <a:t>The review process can be done as an automated or manual audit.</a:t>
            </a:r>
          </a:p>
          <a:p>
            <a:pPr fontAlgn="ctr"/>
            <a:r>
              <a:rPr lang="en-CA" dirty="0"/>
              <a:t>The same three key points should be checked during the review process.</a:t>
            </a:r>
          </a:p>
        </p:txBody>
      </p:sp>
    </p:spTree>
    <p:extLst>
      <p:ext uri="{BB962C8B-B14F-4D97-AF65-F5344CB8AC3E}">
        <p14:creationId xmlns:p14="http://schemas.microsoft.com/office/powerpoint/2010/main" val="426689303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Revocation</a:t>
            </a:r>
          </a:p>
        </p:txBody>
      </p:sp>
      <p:sp>
        <p:nvSpPr>
          <p:cNvPr id="3" name="Content Placeholder 2"/>
          <p:cNvSpPr>
            <a:spLocks noGrp="1"/>
          </p:cNvSpPr>
          <p:nvPr>
            <p:ph sz="quarter" idx="10"/>
          </p:nvPr>
        </p:nvSpPr>
        <p:spPr/>
        <p:txBody>
          <a:bodyPr/>
          <a:lstStyle/>
          <a:p>
            <a:pPr fontAlgn="ctr"/>
            <a:r>
              <a:rPr lang="en-CA" dirty="0"/>
              <a:t>Revocation occurs when an access right or an identity is no longer required, or the privilege has been revoked.</a:t>
            </a:r>
          </a:p>
          <a:p>
            <a:pPr fontAlgn="ctr"/>
            <a:r>
              <a:rPr lang="en-CA" dirty="0"/>
              <a:t>Immediate action should be taken to  ensure timely revocation of identity and/or access rights.</a:t>
            </a:r>
          </a:p>
          <a:p>
            <a:pPr fontAlgn="ctr"/>
            <a:r>
              <a:rPr lang="en-CA" dirty="0"/>
              <a:t>Failure to do so may result in a costly security breach, especially in the case of employment termination.</a:t>
            </a:r>
          </a:p>
        </p:txBody>
      </p:sp>
    </p:spTree>
    <p:extLst>
      <p:ext uri="{BB962C8B-B14F-4D97-AF65-F5344CB8AC3E}">
        <p14:creationId xmlns:p14="http://schemas.microsoft.com/office/powerpoint/2010/main" val="346024409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Revocation Failure</a:t>
            </a:r>
          </a:p>
        </p:txBody>
      </p:sp>
      <p:sp>
        <p:nvSpPr>
          <p:cNvPr id="3" name="Content Placeholder 2"/>
          <p:cNvSpPr>
            <a:spLocks noGrp="1"/>
          </p:cNvSpPr>
          <p:nvPr>
            <p:ph sz="quarter" idx="10"/>
          </p:nvPr>
        </p:nvSpPr>
        <p:spPr/>
        <p:txBody>
          <a:bodyPr>
            <a:normAutofit lnSpcReduction="10000"/>
          </a:bodyPr>
          <a:lstStyle/>
          <a:p>
            <a:pPr marL="342900" lvl="1" indent="0" fontAlgn="ctr">
              <a:buNone/>
            </a:pPr>
            <a:r>
              <a:rPr lang="en-CA" dirty="0"/>
              <a:t>Example:</a:t>
            </a:r>
          </a:p>
          <a:p>
            <a:pPr lvl="1" fontAlgn="ctr"/>
            <a:r>
              <a:rPr lang="en-CA" dirty="0"/>
              <a:t>A company terminated a Unix engineer at </a:t>
            </a:r>
            <a:r>
              <a:rPr lang="en-CA"/>
              <a:t>2 p.m. </a:t>
            </a:r>
            <a:r>
              <a:rPr lang="en-CA" dirty="0"/>
              <a:t>on October 24, 2008.</a:t>
            </a:r>
          </a:p>
          <a:p>
            <a:pPr lvl="1" fontAlgn="ctr"/>
            <a:r>
              <a:rPr lang="en-CA" dirty="0"/>
              <a:t>His admin access was revoked at 10 pm.</a:t>
            </a:r>
          </a:p>
          <a:p>
            <a:pPr lvl="1" fontAlgn="ctr"/>
            <a:r>
              <a:rPr lang="en-CA" dirty="0"/>
              <a:t>He was able to insert malicious code before his credentials were revoked.</a:t>
            </a:r>
          </a:p>
          <a:p>
            <a:pPr lvl="1" fontAlgn="ctr"/>
            <a:r>
              <a:rPr lang="en-CA" dirty="0"/>
              <a:t>The malicious code, a logic bomb, was set to run at 9 am on Jan 31, 2009, to destroy data on 4,000 servers.</a:t>
            </a:r>
          </a:p>
          <a:p>
            <a:pPr lvl="1" fontAlgn="ctr"/>
            <a:r>
              <a:rPr lang="en-CA" dirty="0"/>
              <a:t>The malicious code was found one week later by another engineer and the threat was mitigated.</a:t>
            </a:r>
          </a:p>
          <a:p>
            <a:pPr lvl="1" fontAlgn="ctr"/>
            <a:r>
              <a:rPr lang="en-CA" dirty="0"/>
              <a:t>It would have taken one week to restore all data had the logic bomb been executed.</a:t>
            </a:r>
          </a:p>
        </p:txBody>
      </p:sp>
    </p:spTree>
    <p:extLst>
      <p:ext uri="{BB962C8B-B14F-4D97-AF65-F5344CB8AC3E}">
        <p14:creationId xmlns:p14="http://schemas.microsoft.com/office/powerpoint/2010/main" val="1705899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fontAlgn="ctr"/>
            <a:r>
              <a:rPr lang="en-US" dirty="0"/>
              <a:t>Identify the purpose</a:t>
            </a:r>
          </a:p>
          <a:p>
            <a:pPr fontAlgn="ctr"/>
            <a:r>
              <a:rPr lang="en-US" dirty="0"/>
              <a:t>Identify the scope</a:t>
            </a:r>
          </a:p>
          <a:p>
            <a:pPr fontAlgn="ctr"/>
            <a:r>
              <a:rPr lang="en-US" dirty="0"/>
              <a:t>Identify the assumptions and constraints</a:t>
            </a:r>
          </a:p>
          <a:p>
            <a:pPr fontAlgn="ctr"/>
            <a:r>
              <a:rPr lang="en-US" dirty="0"/>
              <a:t>Identify the inputs</a:t>
            </a:r>
          </a:p>
          <a:p>
            <a:pPr fontAlgn="ctr"/>
            <a:r>
              <a:rPr lang="en-US" dirty="0"/>
              <a:t>Identify the risk model and analytic approach</a:t>
            </a:r>
          </a:p>
          <a:p>
            <a:pPr marL="0" indent="0">
              <a:buNone/>
            </a:pPr>
            <a:endParaRPr lang="en-US" dirty="0"/>
          </a:p>
        </p:txBody>
      </p:sp>
      <p:sp>
        <p:nvSpPr>
          <p:cNvPr id="4" name="Title 1"/>
          <p:cNvSpPr txBox="1">
            <a:spLocks/>
          </p:cNvSpPr>
          <p:nvPr/>
        </p:nvSpPr>
        <p:spPr>
          <a:xfrm>
            <a:off x="617853" y="9520"/>
            <a:ext cx="6667936" cy="554043"/>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a:ea typeface="+mj-ea"/>
                <a:cs typeface="+mj-cs"/>
              </a:rPr>
              <a:t>Risk Assessment Process: Prepare for Assessment</a:t>
            </a:r>
          </a:p>
        </p:txBody>
      </p:sp>
    </p:spTree>
    <p:extLst>
      <p:ext uri="{BB962C8B-B14F-4D97-AF65-F5344CB8AC3E}">
        <p14:creationId xmlns:p14="http://schemas.microsoft.com/office/powerpoint/2010/main" val="3386150816"/>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0" y="1320800"/>
            <a:ext cx="3335443" cy="2980352"/>
          </a:xfrm>
        </p:spPr>
        <p:txBody>
          <a:bodyPr>
            <a:normAutofit/>
          </a:bodyPr>
          <a:lstStyle/>
          <a:p>
            <a:r>
              <a:rPr lang="en-CA" dirty="0"/>
              <a:t>Security Policies and Operations</a:t>
            </a:r>
            <a:endParaRPr lang="en-US" dirty="0"/>
          </a:p>
        </p:txBody>
      </p:sp>
      <p:sp>
        <p:nvSpPr>
          <p:cNvPr id="3" name="Subtitle 2"/>
          <p:cNvSpPr>
            <a:spLocks noGrp="1"/>
          </p:cNvSpPr>
          <p:nvPr>
            <p:ph type="body" sz="quarter" idx="10"/>
          </p:nvPr>
        </p:nvSpPr>
        <p:spPr/>
        <p:txBody>
          <a:bodyPr>
            <a:normAutofit/>
          </a:bodyPr>
          <a:lstStyle/>
          <a:p>
            <a:r>
              <a:rPr lang="en-US" dirty="0"/>
              <a:t>Module 9: Security Assessment and Testing</a:t>
            </a:r>
          </a:p>
        </p:txBody>
      </p:sp>
    </p:spTree>
    <p:extLst>
      <p:ext uri="{BB962C8B-B14F-4D97-AF65-F5344CB8AC3E}">
        <p14:creationId xmlns:p14="http://schemas.microsoft.com/office/powerpoint/2010/main" val="2874366131"/>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Conduct Security Control Testing</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lnSpcReduction="10000"/>
          </a:bodyPr>
          <a:lstStyle/>
          <a:p>
            <a:pPr fontAlgn="ctr"/>
            <a:r>
              <a:rPr lang="en-CA" dirty="0"/>
              <a:t>Security control testing includes a vulnerability assessment, penetration testing, synthetic transactions interfaces testing, etc.</a:t>
            </a:r>
            <a:endParaRPr lang="en-CA" sz="3600" dirty="0"/>
          </a:p>
          <a:p>
            <a:pPr lvl="1" fontAlgn="ctr"/>
            <a:r>
              <a:rPr lang="en-CA" dirty="0"/>
              <a:t>Goal: to validate the effectiveness of implemented security controls (e.g., firewalls, IPS, VPN)</a:t>
            </a:r>
            <a:endParaRPr lang="en-CA" sz="3200" dirty="0"/>
          </a:p>
          <a:p>
            <a:pPr fontAlgn="ctr"/>
            <a:r>
              <a:rPr lang="en-CA" dirty="0"/>
              <a:t>A vulnerability assessment is a key component of security control testing. </a:t>
            </a:r>
          </a:p>
          <a:p>
            <a:pPr lvl="1" fontAlgn="ctr"/>
            <a:r>
              <a:rPr lang="en-CA" dirty="0"/>
              <a:t>Goal: to assess vulnerabilities associated with the logical and physical security controls.</a:t>
            </a:r>
            <a:endParaRPr lang="en-CA" sz="3200" dirty="0"/>
          </a:p>
          <a:p>
            <a:pPr fontAlgn="ctr"/>
            <a:r>
              <a:rPr lang="en-CA" dirty="0"/>
              <a:t>Penetration testing (or pen testing) uses tools to discover the security vulnerabilities of a target</a:t>
            </a:r>
            <a:endParaRPr lang="en-CA" sz="3600" dirty="0"/>
          </a:p>
        </p:txBody>
      </p:sp>
    </p:spTree>
    <p:extLst>
      <p:ext uri="{BB962C8B-B14F-4D97-AF65-F5344CB8AC3E}">
        <p14:creationId xmlns:p14="http://schemas.microsoft.com/office/powerpoint/2010/main" val="115304393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Penetration Testing</a:t>
            </a:r>
          </a:p>
        </p:txBody>
      </p:sp>
      <p:sp>
        <p:nvSpPr>
          <p:cNvPr id="3" name="Content Placeholder 2"/>
          <p:cNvSpPr>
            <a:spLocks noGrp="1"/>
          </p:cNvSpPr>
          <p:nvPr>
            <p:ph sz="quarter" idx="10"/>
          </p:nvPr>
        </p:nvSpPr>
        <p:spPr/>
        <p:txBody>
          <a:bodyPr anchor="t">
            <a:normAutofit/>
          </a:bodyPr>
          <a:lstStyle/>
          <a:p>
            <a:pPr fontAlgn="ctr"/>
            <a:r>
              <a:rPr lang="en-CA" dirty="0"/>
              <a:t>In a network environment, penetration testing typically involves a Port Scanner, which scans for all open TCP/UDP ports on a target. </a:t>
            </a:r>
            <a:endParaRPr lang="en-CA" sz="3600" dirty="0"/>
          </a:p>
          <a:p>
            <a:pPr fontAlgn="ctr"/>
            <a:r>
              <a:rPr lang="en-CA" dirty="0"/>
              <a:t>Vulnerability scanning can then be deployed on open ports to scan for specific vulnerabilities associated with the target.</a:t>
            </a:r>
            <a:endParaRPr lang="en-CA" sz="3600" dirty="0"/>
          </a:p>
          <a:p>
            <a:pPr fontAlgn="ctr"/>
            <a:r>
              <a:rPr lang="en-CA" dirty="0"/>
              <a:t>Packet sniffing can also be used to capture all IP packets to determine what is being passed through the security control.</a:t>
            </a:r>
            <a:endParaRPr lang="en-CA" sz="3600" dirty="0"/>
          </a:p>
        </p:txBody>
      </p:sp>
    </p:spTree>
    <p:extLst>
      <p:ext uri="{BB962C8B-B14F-4D97-AF65-F5344CB8AC3E}">
        <p14:creationId xmlns:p14="http://schemas.microsoft.com/office/powerpoint/2010/main" val="176258752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Penetration Testing</a:t>
            </a:r>
          </a:p>
        </p:txBody>
      </p:sp>
      <p:sp>
        <p:nvSpPr>
          <p:cNvPr id="3" name="Content Placeholder 2"/>
          <p:cNvSpPr>
            <a:spLocks noGrp="1"/>
          </p:cNvSpPr>
          <p:nvPr>
            <p:ph sz="quarter" idx="10"/>
          </p:nvPr>
        </p:nvSpPr>
        <p:spPr/>
        <p:txBody>
          <a:bodyPr anchor="t">
            <a:normAutofit/>
          </a:bodyPr>
          <a:lstStyle/>
          <a:p>
            <a:pPr fontAlgn="ctr"/>
            <a:r>
              <a:rPr lang="en-CA" dirty="0"/>
              <a:t>War dialing: an attempt to dial all phone numbers in a range to discover a modem in order to penetrate a network.</a:t>
            </a:r>
            <a:endParaRPr lang="en-CA" sz="3600" dirty="0"/>
          </a:p>
          <a:p>
            <a:pPr fontAlgn="ctr"/>
            <a:r>
              <a:rPr lang="en-CA" dirty="0"/>
              <a:t>War driving: the discovery of a weakly protected </a:t>
            </a:r>
            <a:r>
              <a:rPr lang="en-CA" dirty="0" err="1"/>
              <a:t>WiFi</a:t>
            </a:r>
            <a:r>
              <a:rPr lang="en-CA" dirty="0"/>
              <a:t> network, used to penetrate a network.</a:t>
            </a:r>
            <a:endParaRPr lang="en-CA" sz="3600" dirty="0"/>
          </a:p>
          <a:p>
            <a:pPr fontAlgn="ctr"/>
            <a:r>
              <a:rPr lang="en-CA" dirty="0"/>
              <a:t>Pen testing: used to discover any holes in security controls, and to design an implementation to mitigate the vulnerability.</a:t>
            </a:r>
            <a:endParaRPr lang="en-CA" sz="3600" dirty="0"/>
          </a:p>
        </p:txBody>
      </p:sp>
    </p:spTree>
    <p:extLst>
      <p:ext uri="{BB962C8B-B14F-4D97-AF65-F5344CB8AC3E}">
        <p14:creationId xmlns:p14="http://schemas.microsoft.com/office/powerpoint/2010/main" val="239136553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Log Management </a:t>
            </a:r>
            <a:endParaRPr lang="en-CA" sz="5400" dirty="0"/>
          </a:p>
        </p:txBody>
      </p:sp>
      <p:sp>
        <p:nvSpPr>
          <p:cNvPr id="3" name="Content Placeholder 2"/>
          <p:cNvSpPr>
            <a:spLocks noGrp="1"/>
          </p:cNvSpPr>
          <p:nvPr>
            <p:ph sz="quarter" idx="10"/>
          </p:nvPr>
        </p:nvSpPr>
        <p:spPr/>
        <p:txBody>
          <a:bodyPr>
            <a:normAutofit fontScale="92500"/>
          </a:bodyPr>
          <a:lstStyle/>
          <a:p>
            <a:pPr fontAlgn="ctr"/>
            <a:r>
              <a:rPr lang="en-CA" dirty="0"/>
              <a:t>A log is a critical element in security control testing.</a:t>
            </a:r>
            <a:endParaRPr lang="en-CA" sz="3600" dirty="0"/>
          </a:p>
          <a:p>
            <a:pPr fontAlgn="ctr"/>
            <a:r>
              <a:rPr lang="en-CA" dirty="0"/>
              <a:t>A log entry contains information from a specific event.</a:t>
            </a:r>
            <a:endParaRPr lang="en-CA" sz="3600" dirty="0"/>
          </a:p>
          <a:p>
            <a:pPr fontAlgn="ctr"/>
            <a:r>
              <a:rPr lang="en-CA" dirty="0"/>
              <a:t>It indicates a security control’s ability to defend against vulnerabilities.</a:t>
            </a:r>
            <a:endParaRPr lang="en-CA" sz="3600" dirty="0"/>
          </a:p>
          <a:p>
            <a:pPr fontAlgn="ctr"/>
            <a:r>
              <a:rPr lang="en-CA" dirty="0"/>
              <a:t>Logs come from many different security controls, including firewalls, IPS, IDS and antivirus.</a:t>
            </a:r>
            <a:endParaRPr lang="en-CA" sz="3600" dirty="0"/>
          </a:p>
          <a:p>
            <a:pPr fontAlgn="ctr"/>
            <a:r>
              <a:rPr lang="en-CA" dirty="0"/>
              <a:t>A popular approach to log management is to use SIEM to collect, correlate, monitor, analyze, report and alert on security events.</a:t>
            </a:r>
          </a:p>
        </p:txBody>
      </p:sp>
    </p:spTree>
    <p:extLst>
      <p:ext uri="{BB962C8B-B14F-4D97-AF65-F5344CB8AC3E}">
        <p14:creationId xmlns:p14="http://schemas.microsoft.com/office/powerpoint/2010/main" val="123204201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Log Management </a:t>
            </a:r>
            <a:endParaRPr lang="en-CA" sz="5400" dirty="0"/>
          </a:p>
        </p:txBody>
      </p:sp>
      <p:sp>
        <p:nvSpPr>
          <p:cNvPr id="3" name="Content Placeholder 2"/>
          <p:cNvSpPr>
            <a:spLocks noGrp="1"/>
          </p:cNvSpPr>
          <p:nvPr>
            <p:ph sz="quarter" idx="10"/>
          </p:nvPr>
        </p:nvSpPr>
        <p:spPr/>
        <p:txBody>
          <a:bodyPr>
            <a:normAutofit/>
          </a:bodyPr>
          <a:lstStyle/>
          <a:p>
            <a:pPr marL="0" indent="0" fontAlgn="ctr">
              <a:buNone/>
            </a:pPr>
            <a:r>
              <a:rPr lang="en-CA" dirty="0"/>
              <a:t>An organization should have a clear plan for collecting and aggregating logs:</a:t>
            </a:r>
            <a:endParaRPr lang="en-CA" sz="3600" dirty="0"/>
          </a:p>
          <a:p>
            <a:pPr lvl="1" fontAlgn="ctr"/>
            <a:r>
              <a:rPr lang="en-CA" dirty="0"/>
              <a:t>What gets logged: IPS, firewall, VPN, etc.</a:t>
            </a:r>
            <a:endParaRPr lang="en-CA" sz="3200" dirty="0"/>
          </a:p>
          <a:p>
            <a:pPr lvl="1" fontAlgn="ctr"/>
            <a:r>
              <a:rPr lang="en-CA" dirty="0"/>
              <a:t>What is in the log entry: Date/time, logging source, source/destination information, device/system/user ID, event ID, event details, action, etc.</a:t>
            </a:r>
            <a:endParaRPr lang="en-CA" sz="3200" dirty="0"/>
          </a:p>
          <a:p>
            <a:pPr lvl="1" fontAlgn="ctr"/>
            <a:r>
              <a:rPr lang="en-CA" dirty="0"/>
              <a:t>How often is the log reviewed: daily, weekly, etc.</a:t>
            </a:r>
            <a:endParaRPr lang="en-CA" sz="3200" dirty="0"/>
          </a:p>
          <a:p>
            <a:pPr lvl="1" fontAlgn="ctr"/>
            <a:r>
              <a:rPr lang="en-CA" dirty="0"/>
              <a:t>Level of logging: critical, information, verbose, etc.</a:t>
            </a:r>
          </a:p>
        </p:txBody>
      </p:sp>
    </p:spTree>
    <p:extLst>
      <p:ext uri="{BB962C8B-B14F-4D97-AF65-F5344CB8AC3E}">
        <p14:creationId xmlns:p14="http://schemas.microsoft.com/office/powerpoint/2010/main" val="675510410"/>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Log Management </a:t>
            </a:r>
            <a:endParaRPr lang="en-CA" sz="5400" dirty="0"/>
          </a:p>
        </p:txBody>
      </p:sp>
      <p:sp>
        <p:nvSpPr>
          <p:cNvPr id="3" name="Content Placeholder 2"/>
          <p:cNvSpPr>
            <a:spLocks noGrp="1"/>
          </p:cNvSpPr>
          <p:nvPr>
            <p:ph sz="quarter" idx="10"/>
          </p:nvPr>
        </p:nvSpPr>
        <p:spPr/>
        <p:txBody>
          <a:bodyPr>
            <a:normAutofit/>
          </a:bodyPr>
          <a:lstStyle/>
          <a:p>
            <a:pPr lvl="1" fontAlgn="ctr">
              <a:buFont typeface="Arial" panose="020B0604020202020204" pitchFamily="34" charset="0"/>
              <a:buChar char="•"/>
            </a:pPr>
            <a:r>
              <a:rPr lang="en-CA" dirty="0">
                <a:solidFill>
                  <a:schemeClr val="tx2"/>
                </a:solidFill>
                <a:latin typeface="Arial" pitchFamily="34" charset="0"/>
                <a:cs typeface="Arial" pitchFamily="34" charset="0"/>
              </a:rPr>
              <a:t>Log</a:t>
            </a:r>
            <a:r>
              <a:rPr lang="en-CA" dirty="0"/>
              <a:t> delivery and storage: logs stored in central syslog server, C.I.A. on log transmission, log access control, log timestamp synchronization (NTP)</a:t>
            </a:r>
          </a:p>
          <a:p>
            <a:pPr lvl="1" fontAlgn="ctr">
              <a:buFont typeface="Arial" panose="020B0604020202020204" pitchFamily="34" charset="0"/>
              <a:buChar char="•"/>
            </a:pPr>
            <a:r>
              <a:rPr lang="en-CA" dirty="0"/>
              <a:t>Log retention period: how many days, weeks, months of log to keep</a:t>
            </a:r>
          </a:p>
          <a:p>
            <a:pPr lvl="1" fontAlgn="ctr">
              <a:buFont typeface="Arial" panose="020B0604020202020204" pitchFamily="34" charset="0"/>
              <a:buChar char="•"/>
            </a:pPr>
            <a:r>
              <a:rPr lang="en-CA" dirty="0"/>
              <a:t>Alert trigger: identify events that should trigger alerts via email, SMS, phone</a:t>
            </a:r>
          </a:p>
        </p:txBody>
      </p:sp>
    </p:spTree>
    <p:extLst>
      <p:ext uri="{BB962C8B-B14F-4D97-AF65-F5344CB8AC3E}">
        <p14:creationId xmlns:p14="http://schemas.microsoft.com/office/powerpoint/2010/main" val="177393106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Protecting Logs</a:t>
            </a:r>
            <a:endParaRPr lang="en-CA" sz="5400" dirty="0"/>
          </a:p>
        </p:txBody>
      </p:sp>
      <p:sp>
        <p:nvSpPr>
          <p:cNvPr id="3" name="Content Placeholder 2"/>
          <p:cNvSpPr>
            <a:spLocks noGrp="1"/>
          </p:cNvSpPr>
          <p:nvPr>
            <p:ph sz="quarter" idx="10"/>
          </p:nvPr>
        </p:nvSpPr>
        <p:spPr/>
        <p:txBody>
          <a:bodyPr/>
          <a:lstStyle/>
          <a:p>
            <a:pPr fontAlgn="ctr"/>
            <a:r>
              <a:rPr lang="en-CA" dirty="0"/>
              <a:t>Protect logs from breaches of confidentiality and integrity.</a:t>
            </a:r>
            <a:endParaRPr lang="en-CA" sz="3600" dirty="0"/>
          </a:p>
          <a:p>
            <a:pPr fontAlgn="ctr"/>
            <a:r>
              <a:rPr lang="en-CA" dirty="0"/>
              <a:t>Logs are captured security events, and serve a critical role in information security.</a:t>
            </a:r>
            <a:endParaRPr lang="en-CA" sz="3600" dirty="0"/>
          </a:p>
          <a:p>
            <a:pPr fontAlgn="ctr"/>
            <a:r>
              <a:rPr lang="en-CA" dirty="0"/>
              <a:t>The integrity of the log must be guaranteed to avoid unauthorized modification.</a:t>
            </a:r>
            <a:endParaRPr lang="en-CA" sz="3600" dirty="0"/>
          </a:p>
          <a:p>
            <a:pPr fontAlgn="ctr"/>
            <a:r>
              <a:rPr lang="en-CA" dirty="0"/>
              <a:t>For example, unauthorized action on the network is recorded in logs. If logs are altered, these unauthorized events will not be discovered.</a:t>
            </a:r>
            <a:endParaRPr lang="en-CA" sz="3600" dirty="0"/>
          </a:p>
        </p:txBody>
      </p:sp>
    </p:spTree>
    <p:extLst>
      <p:ext uri="{BB962C8B-B14F-4D97-AF65-F5344CB8AC3E}">
        <p14:creationId xmlns:p14="http://schemas.microsoft.com/office/powerpoint/2010/main" val="318898470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Log Availability</a:t>
            </a:r>
            <a:endParaRPr lang="en-CA" sz="5400" dirty="0"/>
          </a:p>
        </p:txBody>
      </p:sp>
      <p:sp>
        <p:nvSpPr>
          <p:cNvPr id="3" name="Content Placeholder 2"/>
          <p:cNvSpPr>
            <a:spLocks noGrp="1"/>
          </p:cNvSpPr>
          <p:nvPr>
            <p:ph sz="quarter" idx="10"/>
          </p:nvPr>
        </p:nvSpPr>
        <p:spPr/>
        <p:txBody>
          <a:bodyPr/>
          <a:lstStyle/>
          <a:p>
            <a:pPr fontAlgn="ctr"/>
            <a:r>
              <a:rPr lang="en-CA" dirty="0"/>
              <a:t>The availability of the log is also important.</a:t>
            </a:r>
          </a:p>
          <a:p>
            <a:pPr fontAlgn="ctr"/>
            <a:r>
              <a:rPr lang="en-CA" dirty="0"/>
              <a:t>The local logging buffer is usually small and holds only days or even hours of log.</a:t>
            </a:r>
            <a:endParaRPr lang="en-CA" sz="3600" dirty="0"/>
          </a:p>
          <a:p>
            <a:pPr fontAlgn="ctr"/>
            <a:r>
              <a:rPr lang="en-CA" dirty="0"/>
              <a:t>Centralized log collection is a complimentary measure to increase the availability of logs.</a:t>
            </a:r>
            <a:endParaRPr lang="en-CA" sz="3600" dirty="0"/>
          </a:p>
          <a:p>
            <a:pPr fontAlgn="ctr"/>
            <a:r>
              <a:rPr lang="en-CA" dirty="0"/>
              <a:t>Organizations should have a log retention policy that follows the requirement in the overall security policy.</a:t>
            </a:r>
            <a:endParaRPr lang="en-CA" sz="3600" dirty="0"/>
          </a:p>
        </p:txBody>
      </p:sp>
    </p:spTree>
    <p:extLst>
      <p:ext uri="{BB962C8B-B14F-4D97-AF65-F5344CB8AC3E}">
        <p14:creationId xmlns:p14="http://schemas.microsoft.com/office/powerpoint/2010/main" val="2138273071"/>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Log Analysis</a:t>
            </a:r>
            <a:endParaRPr lang="en-CA" sz="5400" dirty="0"/>
          </a:p>
        </p:txBody>
      </p:sp>
      <p:sp>
        <p:nvSpPr>
          <p:cNvPr id="3" name="Content Placeholder 2"/>
          <p:cNvSpPr>
            <a:spLocks noGrp="1"/>
          </p:cNvSpPr>
          <p:nvPr>
            <p:ph sz="quarter" idx="10"/>
          </p:nvPr>
        </p:nvSpPr>
        <p:spPr/>
        <p:txBody>
          <a:bodyPr/>
          <a:lstStyle/>
          <a:p>
            <a:pPr fontAlgn="ctr"/>
            <a:r>
              <a:rPr lang="en-CA" sz="2400" dirty="0"/>
              <a:t>Collected logs need to be reviewed and analyzed.</a:t>
            </a:r>
            <a:endParaRPr lang="en-CA" sz="3200" dirty="0"/>
          </a:p>
          <a:p>
            <a:pPr fontAlgn="ctr"/>
            <a:r>
              <a:rPr lang="en-CA" sz="2400" dirty="0"/>
              <a:t>Logs can be reviewed on a daily, weekly and monthly basis, depending on the security policy.</a:t>
            </a:r>
            <a:endParaRPr lang="en-CA" sz="3200" dirty="0"/>
          </a:p>
          <a:p>
            <a:pPr fontAlgn="ctr"/>
            <a:r>
              <a:rPr lang="en-CA" sz="2400" dirty="0"/>
              <a:t>Log analysis is often considered reactive since it is usually done after an event has occurred.</a:t>
            </a:r>
            <a:endParaRPr lang="en-CA" sz="3200" dirty="0"/>
          </a:p>
          <a:p>
            <a:pPr fontAlgn="ctr"/>
            <a:r>
              <a:rPr lang="en-CA" sz="2400" dirty="0"/>
              <a:t>Proactive analysis requires real-time monitoring of large amount of aggregated logs.</a:t>
            </a:r>
            <a:endParaRPr lang="en-CA" sz="3200" dirty="0"/>
          </a:p>
          <a:p>
            <a:pPr fontAlgn="ctr"/>
            <a:r>
              <a:rPr lang="en-CA" sz="2400" dirty="0"/>
              <a:t>It is often done with tools such as SIEM, which can also alert on security events in near real-time.</a:t>
            </a:r>
            <a:endParaRPr lang="en-CA" sz="3200" dirty="0"/>
          </a:p>
        </p:txBody>
      </p:sp>
    </p:spTree>
    <p:extLst>
      <p:ext uri="{BB962C8B-B14F-4D97-AF65-F5344CB8AC3E}">
        <p14:creationId xmlns:p14="http://schemas.microsoft.com/office/powerpoint/2010/main" val="1422509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fontAlgn="ctr"/>
            <a:r>
              <a:rPr lang="en-US" dirty="0"/>
              <a:t>Identify threat sources </a:t>
            </a:r>
          </a:p>
          <a:p>
            <a:pPr fontAlgn="ctr"/>
            <a:r>
              <a:rPr lang="en-US" dirty="0"/>
              <a:t>Identify threat events </a:t>
            </a:r>
          </a:p>
          <a:p>
            <a:pPr fontAlgn="ctr"/>
            <a:r>
              <a:rPr lang="en-US" dirty="0"/>
              <a:t>Identify vulnerabilities</a:t>
            </a:r>
          </a:p>
          <a:p>
            <a:pPr fontAlgn="ctr"/>
            <a:r>
              <a:rPr lang="en-US" dirty="0"/>
              <a:t>Determine the likelihood</a:t>
            </a:r>
          </a:p>
          <a:p>
            <a:pPr fontAlgn="ctr"/>
            <a:r>
              <a:rPr lang="en-US" dirty="0"/>
              <a:t>Determine the adverse impacts </a:t>
            </a:r>
          </a:p>
          <a:p>
            <a:pPr fontAlgn="ctr"/>
            <a:r>
              <a:rPr lang="en-US" dirty="0"/>
              <a:t>Determine the information security risks</a:t>
            </a:r>
          </a:p>
        </p:txBody>
      </p:sp>
      <p:sp>
        <p:nvSpPr>
          <p:cNvPr id="4" name="Title 1"/>
          <p:cNvSpPr txBox="1">
            <a:spLocks/>
          </p:cNvSpPr>
          <p:nvPr/>
        </p:nvSpPr>
        <p:spPr>
          <a:xfrm>
            <a:off x="617853" y="9520"/>
            <a:ext cx="6667936" cy="554043"/>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a:ea typeface="+mj-ea"/>
                <a:cs typeface="+mj-cs"/>
              </a:rPr>
              <a:t>Risk Assessment Process: Conduct the Assessment</a:t>
            </a:r>
          </a:p>
        </p:txBody>
      </p:sp>
    </p:spTree>
    <p:extLst>
      <p:ext uri="{BB962C8B-B14F-4D97-AF65-F5344CB8AC3E}">
        <p14:creationId xmlns:p14="http://schemas.microsoft.com/office/powerpoint/2010/main" val="357264537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Key Practices for Logging</a:t>
            </a:r>
            <a:endParaRPr lang="en-CA" sz="5400" dirty="0"/>
          </a:p>
        </p:txBody>
      </p:sp>
      <p:sp>
        <p:nvSpPr>
          <p:cNvPr id="3" name="Content Placeholder 2"/>
          <p:cNvSpPr>
            <a:spLocks noGrp="1"/>
          </p:cNvSpPr>
          <p:nvPr>
            <p:ph sz="quarter" idx="10"/>
          </p:nvPr>
        </p:nvSpPr>
        <p:spPr/>
        <p:txBody>
          <a:bodyPr/>
          <a:lstStyle/>
          <a:p>
            <a:pPr fontAlgn="ctr"/>
            <a:r>
              <a:rPr lang="en-CA" dirty="0"/>
              <a:t>Prioritize log management: what logs are more important than others (e.g., financial database transaction)</a:t>
            </a:r>
            <a:endParaRPr lang="en-CA" sz="3600" dirty="0"/>
          </a:p>
          <a:p>
            <a:pPr fontAlgn="ctr"/>
            <a:r>
              <a:rPr lang="en-CA" dirty="0"/>
              <a:t>Establish policies and procedures for log management</a:t>
            </a:r>
            <a:endParaRPr lang="en-CA" sz="3600" dirty="0"/>
          </a:p>
          <a:p>
            <a:pPr fontAlgn="ctr"/>
            <a:r>
              <a:rPr lang="en-CA" dirty="0"/>
              <a:t>Educate staff with log management policies and procedures</a:t>
            </a:r>
            <a:endParaRPr lang="en-CA" sz="3600" dirty="0"/>
          </a:p>
        </p:txBody>
      </p:sp>
    </p:spTree>
    <p:extLst>
      <p:ext uri="{BB962C8B-B14F-4D97-AF65-F5344CB8AC3E}">
        <p14:creationId xmlns:p14="http://schemas.microsoft.com/office/powerpoint/2010/main" val="401607555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Code Review and Testing</a:t>
            </a:r>
            <a:endParaRPr lang="en-CA" sz="5400" dirty="0"/>
          </a:p>
        </p:txBody>
      </p:sp>
      <p:sp>
        <p:nvSpPr>
          <p:cNvPr id="3" name="Content Placeholder 2"/>
          <p:cNvSpPr>
            <a:spLocks noGrp="1"/>
          </p:cNvSpPr>
          <p:nvPr>
            <p:ph sz="quarter" idx="10"/>
          </p:nvPr>
        </p:nvSpPr>
        <p:spPr/>
        <p:txBody>
          <a:bodyPr/>
          <a:lstStyle/>
          <a:p>
            <a:pPr fontAlgn="ctr"/>
            <a:r>
              <a:rPr lang="en-CA" dirty="0"/>
              <a:t>Another notable area of security assessment and testing is software development</a:t>
            </a:r>
            <a:endParaRPr lang="en-CA" sz="3600" dirty="0"/>
          </a:p>
          <a:p>
            <a:pPr fontAlgn="ctr"/>
            <a:r>
              <a:rPr lang="en-CA" dirty="0"/>
              <a:t>Code review and testing usually involves the assessment and testing of development source code against bugs, mistakes or vulnerabilities</a:t>
            </a:r>
            <a:endParaRPr lang="en-CA" sz="3600" dirty="0"/>
          </a:p>
        </p:txBody>
      </p:sp>
    </p:spTree>
    <p:extLst>
      <p:ext uri="{BB962C8B-B14F-4D97-AF65-F5344CB8AC3E}">
        <p14:creationId xmlns:p14="http://schemas.microsoft.com/office/powerpoint/2010/main" val="310183724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Code Review Techniques</a:t>
            </a:r>
          </a:p>
        </p:txBody>
      </p:sp>
      <p:sp>
        <p:nvSpPr>
          <p:cNvPr id="3" name="Content Placeholder 2"/>
          <p:cNvSpPr>
            <a:spLocks noGrp="1"/>
          </p:cNvSpPr>
          <p:nvPr>
            <p:ph sz="quarter" idx="10"/>
          </p:nvPr>
        </p:nvSpPr>
        <p:spPr/>
        <p:txBody>
          <a:bodyPr/>
          <a:lstStyle/>
          <a:p>
            <a:pPr fontAlgn="ctr"/>
            <a:r>
              <a:rPr lang="en-CA" dirty="0"/>
              <a:t>Pair programming: used in agile software development and extreme development. Two coders work together and review each other’s code.</a:t>
            </a:r>
            <a:endParaRPr lang="en-CA" sz="3600" dirty="0"/>
          </a:p>
          <a:p>
            <a:pPr fontAlgn="ctr"/>
            <a:r>
              <a:rPr lang="en-CA" dirty="0"/>
              <a:t>Lightweight code review: information walkthroughs, emails or shadowing reviews</a:t>
            </a:r>
            <a:endParaRPr lang="en-CA" sz="3600" dirty="0"/>
          </a:p>
          <a:p>
            <a:pPr fontAlgn="ctr"/>
            <a:r>
              <a:rPr lang="en-CA" dirty="0"/>
              <a:t>Formal inspection: structured review with documentation and test plans on source code development</a:t>
            </a:r>
            <a:endParaRPr lang="en-CA" sz="3600" dirty="0"/>
          </a:p>
        </p:txBody>
      </p:sp>
    </p:spTree>
    <p:extLst>
      <p:ext uri="{BB962C8B-B14F-4D97-AF65-F5344CB8AC3E}">
        <p14:creationId xmlns:p14="http://schemas.microsoft.com/office/powerpoint/2010/main" val="172894078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sz="2400" dirty="0"/>
              <a:t>Common Software Security Vulnerabilities</a:t>
            </a:r>
          </a:p>
        </p:txBody>
      </p:sp>
      <p:sp>
        <p:nvSpPr>
          <p:cNvPr id="3" name="Content Placeholder 2"/>
          <p:cNvSpPr>
            <a:spLocks noGrp="1"/>
          </p:cNvSpPr>
          <p:nvPr>
            <p:ph sz="quarter" idx="10"/>
          </p:nvPr>
        </p:nvSpPr>
        <p:spPr/>
        <p:txBody>
          <a:bodyPr/>
          <a:lstStyle/>
          <a:p>
            <a:pPr fontAlgn="ctr"/>
            <a:r>
              <a:rPr lang="en-CA" dirty="0"/>
              <a:t>Bad programming patterns: such as missing input validation (e.g., SQL injection)</a:t>
            </a:r>
            <a:endParaRPr lang="en-CA" sz="3600" dirty="0"/>
          </a:p>
          <a:p>
            <a:pPr fontAlgn="ctr"/>
            <a:r>
              <a:rPr lang="en-CA" dirty="0"/>
              <a:t>Misconfiguration of software security: incorrect access controls or outdated encryption mechanisms (e.g., using DES)</a:t>
            </a:r>
            <a:endParaRPr lang="en-CA" sz="3600" dirty="0"/>
          </a:p>
          <a:p>
            <a:pPr fontAlgn="ctr"/>
            <a:r>
              <a:rPr lang="en-CA" dirty="0"/>
              <a:t>Functional bugs: software bugs that expose security vulnerabilities</a:t>
            </a:r>
            <a:endParaRPr lang="en-CA" sz="3600" dirty="0"/>
          </a:p>
          <a:p>
            <a:pPr fontAlgn="ctr"/>
            <a:r>
              <a:rPr lang="en-CA" dirty="0"/>
              <a:t>Logical flaws: flaws in the code logic design that allow vulnerabilities (e.g., access to database without access control)</a:t>
            </a:r>
            <a:endParaRPr lang="en-CA" sz="3600" dirty="0"/>
          </a:p>
        </p:txBody>
      </p:sp>
    </p:spTree>
    <p:extLst>
      <p:ext uri="{BB962C8B-B14F-4D97-AF65-F5344CB8AC3E}">
        <p14:creationId xmlns:p14="http://schemas.microsoft.com/office/powerpoint/2010/main" val="1330667683"/>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Misuse Case Testing</a:t>
            </a:r>
            <a:endParaRPr lang="en-CA" sz="5400" dirty="0"/>
          </a:p>
        </p:txBody>
      </p:sp>
      <p:sp>
        <p:nvSpPr>
          <p:cNvPr id="3" name="Content Placeholder 2"/>
          <p:cNvSpPr>
            <a:spLocks noGrp="1"/>
          </p:cNvSpPr>
          <p:nvPr>
            <p:ph sz="quarter" idx="10"/>
          </p:nvPr>
        </p:nvSpPr>
        <p:spPr/>
        <p:txBody>
          <a:bodyPr/>
          <a:lstStyle/>
          <a:p>
            <a:pPr fontAlgn="ctr"/>
            <a:r>
              <a:rPr lang="en-CA" dirty="0"/>
              <a:t>Use case testing is used to validate the developed code against designed functionality.</a:t>
            </a:r>
            <a:endParaRPr lang="en-CA" sz="3600" dirty="0"/>
          </a:p>
          <a:p>
            <a:pPr fontAlgn="ctr"/>
            <a:r>
              <a:rPr lang="en-CA" dirty="0"/>
              <a:t>Misuse case testing does the opposite: it tests the developed code in an attempt to break it and find vulnerabilities.</a:t>
            </a:r>
            <a:endParaRPr lang="en-CA" sz="3600" dirty="0"/>
          </a:p>
          <a:p>
            <a:pPr fontAlgn="ctr"/>
            <a:r>
              <a:rPr lang="en-CA" dirty="0"/>
              <a:t>Misuse case testing is an important step in software security assessment.</a:t>
            </a:r>
            <a:endParaRPr lang="en-CA" sz="3600" dirty="0"/>
          </a:p>
        </p:txBody>
      </p:sp>
    </p:spTree>
    <p:extLst>
      <p:ext uri="{BB962C8B-B14F-4D97-AF65-F5344CB8AC3E}">
        <p14:creationId xmlns:p14="http://schemas.microsoft.com/office/powerpoint/2010/main" val="2079302701"/>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Interface Testing</a:t>
            </a:r>
            <a:endParaRPr lang="en-CA" sz="5400" dirty="0"/>
          </a:p>
        </p:txBody>
      </p:sp>
      <p:sp>
        <p:nvSpPr>
          <p:cNvPr id="3" name="Content Placeholder 2"/>
          <p:cNvSpPr>
            <a:spLocks noGrp="1"/>
          </p:cNvSpPr>
          <p:nvPr>
            <p:ph sz="quarter" idx="10"/>
          </p:nvPr>
        </p:nvSpPr>
        <p:spPr/>
        <p:txBody>
          <a:bodyPr/>
          <a:lstStyle/>
          <a:p>
            <a:pPr fontAlgn="ctr"/>
            <a:r>
              <a:rPr lang="en-CA" dirty="0"/>
              <a:t>Programming interfaces are primarily used to communicate between applications and system resources.</a:t>
            </a:r>
            <a:endParaRPr lang="en-CA" sz="3600" dirty="0"/>
          </a:p>
          <a:p>
            <a:pPr fontAlgn="ctr"/>
            <a:r>
              <a:rPr lang="en-CA" dirty="0"/>
              <a:t>Because of the external nature of interfaces, it is often used as an attacking vector.</a:t>
            </a:r>
            <a:endParaRPr lang="en-CA" sz="3600" dirty="0"/>
          </a:p>
          <a:p>
            <a:pPr fontAlgn="ctr"/>
            <a:r>
              <a:rPr lang="en-CA" dirty="0"/>
              <a:t>Rigorous testing should be done against interfaces to ensure vulnerabilities are discovered and addressed.</a:t>
            </a:r>
            <a:endParaRPr lang="en-CA" sz="3600" dirty="0"/>
          </a:p>
          <a:p>
            <a:pPr fontAlgn="ctr"/>
            <a:r>
              <a:rPr lang="en-CA" dirty="0"/>
              <a:t>Examples of interfaces testing include API, web services and keyboard/mouse/display.</a:t>
            </a:r>
            <a:endParaRPr lang="en-CA" sz="3600" dirty="0"/>
          </a:p>
        </p:txBody>
      </p:sp>
    </p:spTree>
    <p:extLst>
      <p:ext uri="{BB962C8B-B14F-4D97-AF65-F5344CB8AC3E}">
        <p14:creationId xmlns:p14="http://schemas.microsoft.com/office/powerpoint/2010/main" val="45443778"/>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Testing Methodologies</a:t>
            </a:r>
            <a:endParaRPr lang="en-CA" sz="5400" dirty="0"/>
          </a:p>
        </p:txBody>
      </p:sp>
      <p:sp>
        <p:nvSpPr>
          <p:cNvPr id="3" name="Content Placeholder 2"/>
          <p:cNvSpPr>
            <a:spLocks noGrp="1"/>
          </p:cNvSpPr>
          <p:nvPr>
            <p:ph sz="quarter" idx="10"/>
          </p:nvPr>
        </p:nvSpPr>
        <p:spPr/>
        <p:txBody>
          <a:bodyPr>
            <a:normAutofit/>
          </a:bodyPr>
          <a:lstStyle/>
          <a:p>
            <a:pPr fontAlgn="ctr"/>
            <a:r>
              <a:rPr lang="en-CA" dirty="0"/>
              <a:t>Black box vs. white box testing</a:t>
            </a:r>
            <a:endParaRPr lang="en-CA" sz="3600" dirty="0"/>
          </a:p>
          <a:p>
            <a:pPr lvl="1" fontAlgn="ctr"/>
            <a:r>
              <a:rPr lang="en-CA" dirty="0"/>
              <a:t>Black box testing allows no visibility or knowledge on the system/software being tested. This requires a testing framework, a thorough test plan, and extra time and resources</a:t>
            </a:r>
            <a:endParaRPr lang="en-CA" sz="3200" dirty="0"/>
          </a:p>
          <a:p>
            <a:pPr lvl="1" fontAlgn="ctr"/>
            <a:r>
              <a:rPr lang="en-CA" dirty="0"/>
              <a:t>White box testing allows visibility into the system’s internal details (source code). This is a more targeted approach and requires less time, but is not as thorough as black box testing.</a:t>
            </a:r>
            <a:endParaRPr lang="en-CA" sz="3200" dirty="0"/>
          </a:p>
        </p:txBody>
      </p:sp>
    </p:spTree>
    <p:extLst>
      <p:ext uri="{BB962C8B-B14F-4D97-AF65-F5344CB8AC3E}">
        <p14:creationId xmlns:p14="http://schemas.microsoft.com/office/powerpoint/2010/main" val="2084095219"/>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Testing Methodologies</a:t>
            </a:r>
            <a:endParaRPr lang="en-CA" sz="5400" dirty="0"/>
          </a:p>
        </p:txBody>
      </p:sp>
      <p:sp>
        <p:nvSpPr>
          <p:cNvPr id="3" name="Content Placeholder 2"/>
          <p:cNvSpPr>
            <a:spLocks noGrp="1"/>
          </p:cNvSpPr>
          <p:nvPr>
            <p:ph sz="quarter" idx="10"/>
          </p:nvPr>
        </p:nvSpPr>
        <p:spPr/>
        <p:txBody>
          <a:bodyPr>
            <a:normAutofit/>
          </a:bodyPr>
          <a:lstStyle/>
          <a:p>
            <a:pPr fontAlgn="ctr"/>
            <a:r>
              <a:rPr lang="en-CA" dirty="0"/>
              <a:t>Dynamic vs. static testing</a:t>
            </a:r>
            <a:endParaRPr lang="en-CA" sz="3600" dirty="0"/>
          </a:p>
          <a:p>
            <a:pPr lvl="1" fontAlgn="ctr"/>
            <a:r>
              <a:rPr lang="en-CA" dirty="0"/>
              <a:t>Dynamic testing tests the system in real-time under execution and analysis of the output produced</a:t>
            </a:r>
            <a:endParaRPr lang="en-CA" sz="3200" dirty="0"/>
          </a:p>
          <a:p>
            <a:pPr lvl="1" fontAlgn="ctr"/>
            <a:r>
              <a:rPr lang="en-CA" dirty="0"/>
              <a:t>Static testing tests the system without executing the code</a:t>
            </a:r>
          </a:p>
          <a:p>
            <a:pPr fontAlgn="ctr"/>
            <a:r>
              <a:rPr lang="en-CA" dirty="0"/>
              <a:t>Manual vs. automated testing</a:t>
            </a:r>
            <a:endParaRPr lang="en-CA" sz="3600" dirty="0"/>
          </a:p>
          <a:p>
            <a:pPr lvl="1" fontAlgn="ctr"/>
            <a:r>
              <a:rPr lang="en-CA" dirty="0"/>
              <a:t>Most code testing is done automatically, with testing tools that auto-execute and test all cases</a:t>
            </a:r>
            <a:endParaRPr lang="en-CA" sz="3200" dirty="0"/>
          </a:p>
          <a:p>
            <a:pPr lvl="1" fontAlgn="ctr"/>
            <a:r>
              <a:rPr lang="en-CA" dirty="0"/>
              <a:t>Manual testing can help validate a specific test, but it is time consuming and prone to human error</a:t>
            </a:r>
            <a:endParaRPr lang="en-CA" sz="3200" dirty="0"/>
          </a:p>
        </p:txBody>
      </p:sp>
    </p:spTree>
    <p:extLst>
      <p:ext uri="{BB962C8B-B14F-4D97-AF65-F5344CB8AC3E}">
        <p14:creationId xmlns:p14="http://schemas.microsoft.com/office/powerpoint/2010/main" val="3554431762"/>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Audits</a:t>
            </a:r>
          </a:p>
        </p:txBody>
      </p:sp>
      <p:sp>
        <p:nvSpPr>
          <p:cNvPr id="3" name="Content Placeholder 2"/>
          <p:cNvSpPr>
            <a:spLocks noGrp="1"/>
          </p:cNvSpPr>
          <p:nvPr>
            <p:ph sz="quarter" idx="10"/>
          </p:nvPr>
        </p:nvSpPr>
        <p:spPr/>
        <p:txBody>
          <a:bodyPr>
            <a:normAutofit fontScale="92500" lnSpcReduction="10000"/>
          </a:bodyPr>
          <a:lstStyle/>
          <a:p>
            <a:pPr fontAlgn="ctr"/>
            <a:r>
              <a:rPr lang="en-CA" dirty="0"/>
              <a:t>Some audits are required by law and regulations (SOX requires an audit of public company financial information and internal controls)</a:t>
            </a:r>
          </a:p>
          <a:p>
            <a:pPr fontAlgn="ctr"/>
            <a:r>
              <a:rPr lang="en-CA" dirty="0"/>
              <a:t>Organizations often employ external resources to run daily operation activities, which requires more monitoring and auditing</a:t>
            </a:r>
          </a:p>
          <a:p>
            <a:pPr fontAlgn="ctr"/>
            <a:r>
              <a:rPr lang="en-CA" dirty="0"/>
              <a:t>Statement on Auditing Standards (SAS) 70 focuses on auditing outsourced activities related to internal control over financial reporting</a:t>
            </a:r>
          </a:p>
          <a:p>
            <a:pPr fontAlgn="ctr"/>
            <a:r>
              <a:rPr lang="en-CA" dirty="0"/>
              <a:t>Service Organization Control (SOC) replaces SAS 70 and addresses the auditing of broader outsourcing activities</a:t>
            </a:r>
          </a:p>
          <a:p>
            <a:endParaRPr lang="en-CA" dirty="0"/>
          </a:p>
        </p:txBody>
      </p:sp>
    </p:spTree>
    <p:extLst>
      <p:ext uri="{BB962C8B-B14F-4D97-AF65-F5344CB8AC3E}">
        <p14:creationId xmlns:p14="http://schemas.microsoft.com/office/powerpoint/2010/main" val="2991159651"/>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SOC Report Types</a:t>
            </a:r>
          </a:p>
        </p:txBody>
      </p:sp>
      <p:sp>
        <p:nvSpPr>
          <p:cNvPr id="3" name="Content Placeholder 2"/>
          <p:cNvSpPr>
            <a:spLocks noGrp="1"/>
          </p:cNvSpPr>
          <p:nvPr>
            <p:ph sz="quarter" idx="10"/>
          </p:nvPr>
        </p:nvSpPr>
        <p:spPr/>
        <p:txBody>
          <a:bodyPr>
            <a:normAutofit fontScale="92500" lnSpcReduction="10000"/>
          </a:bodyPr>
          <a:lstStyle/>
          <a:p>
            <a:pPr fontAlgn="ctr"/>
            <a:r>
              <a:rPr lang="en-CA" dirty="0"/>
              <a:t>Covers 12-month period of activity with continuous coverage from financial reporting and governance perspectives</a:t>
            </a:r>
          </a:p>
          <a:p>
            <a:pPr fontAlgn="ctr"/>
            <a:r>
              <a:rPr lang="en-CA" dirty="0"/>
              <a:t>Type SOC 1: a detailed report focused on financial reporting risks and controls specified by service provider</a:t>
            </a:r>
          </a:p>
          <a:p>
            <a:pPr fontAlgn="ctr"/>
            <a:r>
              <a:rPr lang="en-CA" dirty="0"/>
              <a:t>Type SOC 2: a detailed report focused on security, availability, confidentiality, processing integrity and privacy</a:t>
            </a:r>
          </a:p>
          <a:p>
            <a:pPr fontAlgn="ctr"/>
            <a:r>
              <a:rPr lang="en-CA" dirty="0"/>
              <a:t>Type SOC 3 (or </a:t>
            </a:r>
            <a:r>
              <a:rPr lang="en-CA" dirty="0" err="1"/>
              <a:t>SysTrust</a:t>
            </a:r>
            <a:r>
              <a:rPr lang="en-CA" dirty="0"/>
              <a:t>, </a:t>
            </a:r>
            <a:r>
              <a:rPr lang="en-CA" dirty="0" err="1"/>
              <a:t>WebTrust</a:t>
            </a:r>
            <a:r>
              <a:rPr lang="en-CA" dirty="0"/>
              <a:t> or Trust Services report): a short report similar to SOC 2 that is distributed using a website seal</a:t>
            </a:r>
          </a:p>
        </p:txBody>
      </p:sp>
    </p:spTree>
    <p:extLst>
      <p:ext uri="{BB962C8B-B14F-4D97-AF65-F5344CB8AC3E}">
        <p14:creationId xmlns:p14="http://schemas.microsoft.com/office/powerpoint/2010/main" val="2476478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fontAlgn="ctr"/>
            <a:r>
              <a:rPr lang="en-US" dirty="0"/>
              <a:t>Communicate the risk assessment to stakeholders</a:t>
            </a:r>
          </a:p>
          <a:p>
            <a:pPr fontAlgn="ctr"/>
            <a:r>
              <a:rPr lang="en-US" dirty="0"/>
              <a:t>Share information development during assessment to support other risk management activities</a:t>
            </a:r>
          </a:p>
          <a:p>
            <a:endParaRPr lang="en-US" dirty="0"/>
          </a:p>
        </p:txBody>
      </p:sp>
      <p:sp>
        <p:nvSpPr>
          <p:cNvPr id="4" name="Title 1"/>
          <p:cNvSpPr txBox="1">
            <a:spLocks/>
          </p:cNvSpPr>
          <p:nvPr/>
        </p:nvSpPr>
        <p:spPr>
          <a:xfrm>
            <a:off x="617853" y="9520"/>
            <a:ext cx="6667936" cy="554043"/>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a:ea typeface="+mj-ea"/>
                <a:cs typeface="+mj-cs"/>
              </a:rPr>
              <a:t>Risk Assessment Process: Communicate Assessment Result</a:t>
            </a:r>
          </a:p>
        </p:txBody>
      </p:sp>
    </p:spTree>
    <p:extLst>
      <p:ext uri="{BB962C8B-B14F-4D97-AF65-F5344CB8AC3E}">
        <p14:creationId xmlns:p14="http://schemas.microsoft.com/office/powerpoint/2010/main" val="2669057187"/>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SOC 2 and SOC 3</a:t>
            </a:r>
          </a:p>
        </p:txBody>
      </p:sp>
      <p:sp>
        <p:nvSpPr>
          <p:cNvPr id="3" name="Content Placeholder 2"/>
          <p:cNvSpPr>
            <a:spLocks noGrp="1"/>
          </p:cNvSpPr>
          <p:nvPr>
            <p:ph sz="quarter" idx="10"/>
          </p:nvPr>
        </p:nvSpPr>
        <p:spPr/>
        <p:txBody>
          <a:bodyPr>
            <a:normAutofit fontScale="92500" lnSpcReduction="20000"/>
          </a:bodyPr>
          <a:lstStyle/>
          <a:p>
            <a:pPr fontAlgn="ctr"/>
            <a:r>
              <a:rPr lang="en-CA" dirty="0"/>
              <a:t>SOC 2 and SOC 3 use the Trust Services Principles and Criteria, developed by AICPA and CICA</a:t>
            </a:r>
          </a:p>
          <a:p>
            <a:pPr fontAlgn="ctr"/>
            <a:r>
              <a:rPr lang="en-CA" dirty="0"/>
              <a:t>The principles and criteria define security, availability, confidentiality, processing integrity and privacy</a:t>
            </a:r>
          </a:p>
          <a:p>
            <a:pPr fontAlgn="ctr"/>
            <a:r>
              <a:rPr lang="en-CA" dirty="0"/>
              <a:t>The report is modular to allow flexibility on principle selection</a:t>
            </a:r>
          </a:p>
          <a:p>
            <a:pPr fontAlgn="ctr"/>
            <a:r>
              <a:rPr lang="en-CA" dirty="0"/>
              <a:t>The report often starts out with a security principle as the most common focus for a typical organization</a:t>
            </a:r>
          </a:p>
          <a:p>
            <a:pPr fontAlgn="ctr"/>
            <a:r>
              <a:rPr lang="en-CA" dirty="0"/>
              <a:t>Security criteria forms the foundation of other trust service principles (availability, confidentiality, processing integrity and privacy)</a:t>
            </a:r>
          </a:p>
        </p:txBody>
      </p:sp>
    </p:spTree>
    <p:extLst>
      <p:ext uri="{BB962C8B-B14F-4D97-AF65-F5344CB8AC3E}">
        <p14:creationId xmlns:p14="http://schemas.microsoft.com/office/powerpoint/2010/main" val="1825708201"/>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Security Principle</a:t>
            </a:r>
          </a:p>
        </p:txBody>
      </p:sp>
      <p:sp>
        <p:nvSpPr>
          <p:cNvPr id="3" name="Content Placeholder 2"/>
          <p:cNvSpPr>
            <a:spLocks noGrp="1"/>
          </p:cNvSpPr>
          <p:nvPr>
            <p:ph sz="quarter" idx="10"/>
          </p:nvPr>
        </p:nvSpPr>
        <p:spPr/>
        <p:txBody>
          <a:bodyPr>
            <a:normAutofit/>
          </a:bodyPr>
          <a:lstStyle/>
          <a:p>
            <a:pPr fontAlgn="ctr"/>
            <a:r>
              <a:rPr lang="en-CA" dirty="0"/>
              <a:t>IT security policy</a:t>
            </a:r>
          </a:p>
          <a:p>
            <a:pPr fontAlgn="ctr"/>
            <a:r>
              <a:rPr lang="en-CA" dirty="0"/>
              <a:t>Security awareness and communication</a:t>
            </a:r>
          </a:p>
          <a:p>
            <a:pPr fontAlgn="ctr"/>
            <a:r>
              <a:rPr lang="en-CA" dirty="0"/>
              <a:t>Risk assessment</a:t>
            </a:r>
          </a:p>
          <a:p>
            <a:pPr fontAlgn="ctr"/>
            <a:r>
              <a:rPr lang="en-CA" dirty="0"/>
              <a:t>Logical access</a:t>
            </a:r>
          </a:p>
          <a:p>
            <a:pPr fontAlgn="ctr"/>
            <a:r>
              <a:rPr lang="en-CA" dirty="0"/>
              <a:t>Physical access</a:t>
            </a:r>
          </a:p>
          <a:p>
            <a:pPr fontAlgn="ctr"/>
            <a:r>
              <a:rPr lang="en-CA" dirty="0"/>
              <a:t>Security monitoring</a:t>
            </a:r>
          </a:p>
          <a:p>
            <a:pPr fontAlgn="ctr"/>
            <a:r>
              <a:rPr lang="en-CA" dirty="0"/>
              <a:t>User authentication</a:t>
            </a:r>
          </a:p>
        </p:txBody>
      </p:sp>
    </p:spTree>
    <p:extLst>
      <p:ext uri="{BB962C8B-B14F-4D97-AF65-F5344CB8AC3E}">
        <p14:creationId xmlns:p14="http://schemas.microsoft.com/office/powerpoint/2010/main" val="36982581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Security Principle</a:t>
            </a:r>
          </a:p>
        </p:txBody>
      </p:sp>
      <p:sp>
        <p:nvSpPr>
          <p:cNvPr id="3" name="Content Placeholder 2"/>
          <p:cNvSpPr>
            <a:spLocks noGrp="1"/>
          </p:cNvSpPr>
          <p:nvPr>
            <p:ph sz="quarter" idx="10"/>
          </p:nvPr>
        </p:nvSpPr>
        <p:spPr/>
        <p:txBody>
          <a:bodyPr>
            <a:normAutofit/>
          </a:bodyPr>
          <a:lstStyle/>
          <a:p>
            <a:pPr fontAlgn="ctr"/>
            <a:r>
              <a:rPr lang="en-CA" dirty="0"/>
              <a:t>Incident management</a:t>
            </a:r>
          </a:p>
          <a:p>
            <a:pPr fontAlgn="ctr"/>
            <a:r>
              <a:rPr lang="en-CA" dirty="0"/>
              <a:t>Asset classification and management</a:t>
            </a:r>
          </a:p>
          <a:p>
            <a:pPr fontAlgn="ctr"/>
            <a:r>
              <a:rPr lang="en-CA" dirty="0"/>
              <a:t>Systems development and maintenance</a:t>
            </a:r>
          </a:p>
          <a:p>
            <a:pPr fontAlgn="ctr"/>
            <a:r>
              <a:rPr lang="en-CA" dirty="0"/>
              <a:t>Personnel security</a:t>
            </a:r>
          </a:p>
          <a:p>
            <a:pPr fontAlgn="ctr"/>
            <a:r>
              <a:rPr lang="en-CA" dirty="0"/>
              <a:t>Configuration management</a:t>
            </a:r>
          </a:p>
          <a:p>
            <a:pPr fontAlgn="ctr"/>
            <a:r>
              <a:rPr lang="en-CA" dirty="0"/>
              <a:t>Change management</a:t>
            </a:r>
          </a:p>
          <a:p>
            <a:pPr fontAlgn="ctr"/>
            <a:r>
              <a:rPr lang="en-CA" dirty="0"/>
              <a:t>Monitoring and compliance</a:t>
            </a:r>
          </a:p>
        </p:txBody>
      </p:sp>
    </p:spTree>
    <p:extLst>
      <p:ext uri="{BB962C8B-B14F-4D97-AF65-F5344CB8AC3E}">
        <p14:creationId xmlns:p14="http://schemas.microsoft.com/office/powerpoint/2010/main" val="997818145"/>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Availability Principle</a:t>
            </a:r>
          </a:p>
        </p:txBody>
      </p:sp>
      <p:sp>
        <p:nvSpPr>
          <p:cNvPr id="3" name="Content Placeholder 2"/>
          <p:cNvSpPr>
            <a:spLocks noGrp="1"/>
          </p:cNvSpPr>
          <p:nvPr>
            <p:ph sz="quarter" idx="10"/>
          </p:nvPr>
        </p:nvSpPr>
        <p:spPr/>
        <p:txBody>
          <a:bodyPr/>
          <a:lstStyle/>
          <a:p>
            <a:pPr fontAlgn="ctr"/>
            <a:r>
              <a:rPr lang="en-CA" dirty="0"/>
              <a:t>Availability policy</a:t>
            </a:r>
          </a:p>
          <a:p>
            <a:pPr fontAlgn="ctr"/>
            <a:r>
              <a:rPr lang="en-CA" dirty="0"/>
              <a:t>Backup and restoration</a:t>
            </a:r>
          </a:p>
          <a:p>
            <a:pPr fontAlgn="ctr"/>
            <a:r>
              <a:rPr lang="en-CA" dirty="0"/>
              <a:t>Environmental controls</a:t>
            </a:r>
          </a:p>
          <a:p>
            <a:pPr fontAlgn="ctr"/>
            <a:r>
              <a:rPr lang="en-CA" dirty="0"/>
              <a:t>Disaster recovery</a:t>
            </a:r>
          </a:p>
          <a:p>
            <a:pPr fontAlgn="ctr"/>
            <a:r>
              <a:rPr lang="en-CA" dirty="0"/>
              <a:t>Business continuity management</a:t>
            </a:r>
          </a:p>
        </p:txBody>
      </p:sp>
    </p:spTree>
    <p:extLst>
      <p:ext uri="{BB962C8B-B14F-4D97-AF65-F5344CB8AC3E}">
        <p14:creationId xmlns:p14="http://schemas.microsoft.com/office/powerpoint/2010/main" val="326169744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Confidentiality Principle</a:t>
            </a:r>
          </a:p>
        </p:txBody>
      </p:sp>
      <p:sp>
        <p:nvSpPr>
          <p:cNvPr id="3" name="Content Placeholder 2"/>
          <p:cNvSpPr>
            <a:spLocks noGrp="1"/>
          </p:cNvSpPr>
          <p:nvPr>
            <p:ph sz="quarter" idx="10"/>
          </p:nvPr>
        </p:nvSpPr>
        <p:spPr/>
        <p:txBody>
          <a:bodyPr/>
          <a:lstStyle/>
          <a:p>
            <a:pPr fontAlgn="ctr"/>
            <a:r>
              <a:rPr lang="en-CA" dirty="0"/>
              <a:t>Confidentiality policy</a:t>
            </a:r>
          </a:p>
          <a:p>
            <a:pPr fontAlgn="ctr"/>
            <a:r>
              <a:rPr lang="en-CA" dirty="0"/>
              <a:t>Confidentiality of inputs</a:t>
            </a:r>
          </a:p>
          <a:p>
            <a:pPr fontAlgn="ctr"/>
            <a:r>
              <a:rPr lang="en-CA" dirty="0"/>
              <a:t>Confidentiality of data processing</a:t>
            </a:r>
          </a:p>
          <a:p>
            <a:pPr fontAlgn="ctr"/>
            <a:r>
              <a:rPr lang="en-CA" dirty="0"/>
              <a:t>Confidentiality of outputs</a:t>
            </a:r>
          </a:p>
          <a:p>
            <a:pPr fontAlgn="ctr"/>
            <a:r>
              <a:rPr lang="en-CA" dirty="0"/>
              <a:t>Information disclosures (including third parties)</a:t>
            </a:r>
          </a:p>
          <a:p>
            <a:pPr fontAlgn="ctr"/>
            <a:r>
              <a:rPr lang="en-CA" dirty="0"/>
              <a:t>Confidentiality of information in systems development</a:t>
            </a:r>
          </a:p>
        </p:txBody>
      </p:sp>
    </p:spTree>
    <p:extLst>
      <p:ext uri="{BB962C8B-B14F-4D97-AF65-F5344CB8AC3E}">
        <p14:creationId xmlns:p14="http://schemas.microsoft.com/office/powerpoint/2010/main" val="118323515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Processing Integrity Principle</a:t>
            </a:r>
          </a:p>
        </p:txBody>
      </p:sp>
      <p:sp>
        <p:nvSpPr>
          <p:cNvPr id="3" name="Content Placeholder 2"/>
          <p:cNvSpPr>
            <a:spLocks noGrp="1"/>
          </p:cNvSpPr>
          <p:nvPr>
            <p:ph sz="quarter" idx="10"/>
          </p:nvPr>
        </p:nvSpPr>
        <p:spPr/>
        <p:txBody>
          <a:bodyPr/>
          <a:lstStyle/>
          <a:p>
            <a:pPr fontAlgn="ctr"/>
            <a:r>
              <a:rPr lang="en-CA" dirty="0"/>
              <a:t>System processing integrity policies</a:t>
            </a:r>
          </a:p>
          <a:p>
            <a:pPr fontAlgn="ctr"/>
            <a:r>
              <a:rPr lang="en-CA" dirty="0"/>
              <a:t>Completeness, accuracy, timeliness and authorization of inputs, system processing, and outputs</a:t>
            </a:r>
          </a:p>
          <a:p>
            <a:pPr fontAlgn="ctr"/>
            <a:r>
              <a:rPr lang="en-CA" dirty="0"/>
              <a:t>Information tracing from source to disposition</a:t>
            </a:r>
          </a:p>
        </p:txBody>
      </p:sp>
    </p:spTree>
    <p:extLst>
      <p:ext uri="{BB962C8B-B14F-4D97-AF65-F5344CB8AC3E}">
        <p14:creationId xmlns:p14="http://schemas.microsoft.com/office/powerpoint/2010/main" val="253772901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Privacy Principle</a:t>
            </a:r>
          </a:p>
        </p:txBody>
      </p:sp>
      <p:sp>
        <p:nvSpPr>
          <p:cNvPr id="3" name="Content Placeholder 2"/>
          <p:cNvSpPr>
            <a:spLocks noGrp="1"/>
          </p:cNvSpPr>
          <p:nvPr>
            <p:ph sz="quarter" idx="10"/>
          </p:nvPr>
        </p:nvSpPr>
        <p:spPr/>
        <p:txBody>
          <a:bodyPr>
            <a:normAutofit/>
          </a:bodyPr>
          <a:lstStyle/>
          <a:p>
            <a:pPr fontAlgn="ctr"/>
            <a:r>
              <a:rPr lang="en-CA" dirty="0"/>
              <a:t>Management</a:t>
            </a:r>
          </a:p>
          <a:p>
            <a:pPr fontAlgn="ctr"/>
            <a:r>
              <a:rPr lang="en-CA" dirty="0"/>
              <a:t>Notice</a:t>
            </a:r>
          </a:p>
          <a:p>
            <a:pPr fontAlgn="ctr"/>
            <a:r>
              <a:rPr lang="en-CA" dirty="0"/>
              <a:t>Choice and consent</a:t>
            </a:r>
          </a:p>
          <a:p>
            <a:pPr fontAlgn="ctr"/>
            <a:r>
              <a:rPr lang="en-CA" dirty="0"/>
              <a:t>Collection</a:t>
            </a:r>
          </a:p>
          <a:p>
            <a:pPr fontAlgn="ctr"/>
            <a:r>
              <a:rPr lang="en-CA" dirty="0"/>
              <a:t>Use and retention</a:t>
            </a:r>
          </a:p>
          <a:p>
            <a:pPr fontAlgn="ctr"/>
            <a:r>
              <a:rPr lang="en-CA" dirty="0"/>
              <a:t>Access</a:t>
            </a:r>
          </a:p>
          <a:p>
            <a:pPr fontAlgn="ctr"/>
            <a:r>
              <a:rPr lang="en-CA" dirty="0"/>
              <a:t>Disclosure to third parties</a:t>
            </a:r>
          </a:p>
          <a:p>
            <a:pPr fontAlgn="ctr"/>
            <a:r>
              <a:rPr lang="en-CA" dirty="0"/>
              <a:t>Quality</a:t>
            </a:r>
          </a:p>
          <a:p>
            <a:pPr fontAlgn="ctr"/>
            <a:r>
              <a:rPr lang="en-CA" dirty="0"/>
              <a:t>Monitoring and enforcement</a:t>
            </a:r>
          </a:p>
        </p:txBody>
      </p:sp>
    </p:spTree>
    <p:extLst>
      <p:ext uri="{BB962C8B-B14F-4D97-AF65-F5344CB8AC3E}">
        <p14:creationId xmlns:p14="http://schemas.microsoft.com/office/powerpoint/2010/main" val="4263258949"/>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sz="2400" dirty="0"/>
              <a:t>Major Factors in Internal and External Audits</a:t>
            </a:r>
          </a:p>
        </p:txBody>
      </p:sp>
      <p:sp>
        <p:nvSpPr>
          <p:cNvPr id="3" name="Content Placeholder 2"/>
          <p:cNvSpPr>
            <a:spLocks noGrp="1"/>
          </p:cNvSpPr>
          <p:nvPr>
            <p:ph sz="quarter" idx="10"/>
          </p:nvPr>
        </p:nvSpPr>
        <p:spPr/>
        <p:txBody>
          <a:bodyPr/>
          <a:lstStyle/>
          <a:p>
            <a:pPr fontAlgn="ctr"/>
            <a:r>
              <a:rPr lang="en-CA" dirty="0"/>
              <a:t>Purpose and scope</a:t>
            </a:r>
          </a:p>
          <a:p>
            <a:pPr fontAlgn="ctr"/>
            <a:r>
              <a:rPr lang="en-CA" dirty="0"/>
              <a:t>Applicable standards or regulation</a:t>
            </a:r>
          </a:p>
          <a:p>
            <a:pPr fontAlgn="ctr"/>
            <a:r>
              <a:rPr lang="en-CA" dirty="0"/>
              <a:t>Qualifications of auditors</a:t>
            </a:r>
          </a:p>
          <a:p>
            <a:pPr fontAlgn="ctr"/>
            <a:r>
              <a:rPr lang="en-CA" dirty="0"/>
              <a:t>Types of auditing: observation, inquiry, inspection, reperformance</a:t>
            </a:r>
          </a:p>
          <a:p>
            <a:pPr fontAlgn="ctr"/>
            <a:r>
              <a:rPr lang="en-CA" dirty="0"/>
              <a:t>Sampling size</a:t>
            </a:r>
          </a:p>
          <a:p>
            <a:pPr fontAlgn="ctr"/>
            <a:r>
              <a:rPr lang="en-CA" dirty="0"/>
              <a:t>Management response to auditor’s finding</a:t>
            </a:r>
          </a:p>
        </p:txBody>
      </p:sp>
    </p:spTree>
    <p:extLst>
      <p:ext uri="{BB962C8B-B14F-4D97-AF65-F5344CB8AC3E}">
        <p14:creationId xmlns:p14="http://schemas.microsoft.com/office/powerpoint/2010/main" val="204333205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Audit Preparation Phase</a:t>
            </a:r>
          </a:p>
        </p:txBody>
      </p:sp>
      <p:sp>
        <p:nvSpPr>
          <p:cNvPr id="3" name="Content Placeholder 2"/>
          <p:cNvSpPr>
            <a:spLocks noGrp="1"/>
          </p:cNvSpPr>
          <p:nvPr>
            <p:ph sz="quarter" idx="10"/>
          </p:nvPr>
        </p:nvSpPr>
        <p:spPr/>
        <p:txBody>
          <a:bodyPr>
            <a:normAutofit fontScale="92500" lnSpcReduction="10000"/>
          </a:bodyPr>
          <a:lstStyle/>
          <a:p>
            <a:pPr fontAlgn="ctr"/>
            <a:r>
              <a:rPr lang="en-CA" dirty="0"/>
              <a:t>Define the scope and timeline for the audit</a:t>
            </a:r>
          </a:p>
          <a:p>
            <a:pPr fontAlgn="ctr"/>
            <a:r>
              <a:rPr lang="en-CA" dirty="0"/>
              <a:t>Discuss with management and review documentation to identify existing and required controls</a:t>
            </a:r>
          </a:p>
          <a:p>
            <a:pPr fontAlgn="ctr"/>
            <a:r>
              <a:rPr lang="en-CA" dirty="0"/>
              <a:t>Identify gaps between existing and required controls and prioritize recommendations to address them</a:t>
            </a:r>
          </a:p>
          <a:p>
            <a:pPr fontAlgn="ctr"/>
            <a:r>
              <a:rPr lang="en-CA" dirty="0"/>
              <a:t>Create alternative and remediation plans</a:t>
            </a:r>
          </a:p>
          <a:p>
            <a:pPr fontAlgn="ctr"/>
            <a:r>
              <a:rPr lang="en-CA" dirty="0"/>
              <a:t>Resolve all identified gaps before the formal audit begins</a:t>
            </a:r>
          </a:p>
          <a:p>
            <a:pPr fontAlgn="ctr"/>
            <a:r>
              <a:rPr lang="en-CA" dirty="0"/>
              <a:t>Identify an effective audit and report mechanism to address the service external requirements</a:t>
            </a:r>
          </a:p>
        </p:txBody>
      </p:sp>
    </p:spTree>
    <p:extLst>
      <p:ext uri="{BB962C8B-B14F-4D97-AF65-F5344CB8AC3E}">
        <p14:creationId xmlns:p14="http://schemas.microsoft.com/office/powerpoint/2010/main" val="2366952193"/>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Audit Phase</a:t>
            </a:r>
          </a:p>
        </p:txBody>
      </p:sp>
      <p:sp>
        <p:nvSpPr>
          <p:cNvPr id="3" name="Content Placeholder 2"/>
          <p:cNvSpPr>
            <a:spLocks noGrp="1"/>
          </p:cNvSpPr>
          <p:nvPr>
            <p:ph sz="quarter" idx="10"/>
          </p:nvPr>
        </p:nvSpPr>
        <p:spPr/>
        <p:txBody>
          <a:bodyPr/>
          <a:lstStyle/>
          <a:p>
            <a:pPr fontAlgn="ctr"/>
            <a:r>
              <a:rPr lang="en-CA" dirty="0"/>
              <a:t>Have a project plan</a:t>
            </a:r>
          </a:p>
          <a:p>
            <a:pPr fontAlgn="ctr"/>
            <a:r>
              <a:rPr lang="en-CA" dirty="0"/>
              <a:t>Prepare the data collection prior to audit process</a:t>
            </a:r>
          </a:p>
          <a:p>
            <a:pPr fontAlgn="ctr"/>
            <a:r>
              <a:rPr lang="en-CA" dirty="0"/>
              <a:t>Conduct on-site meetings and testing</a:t>
            </a:r>
          </a:p>
          <a:p>
            <a:pPr fontAlgn="ctr"/>
            <a:r>
              <a:rPr lang="en-CA" dirty="0"/>
              <a:t>Produce a weekly project status report to share identified issues</a:t>
            </a:r>
          </a:p>
          <a:p>
            <a:pPr fontAlgn="ctr"/>
            <a:r>
              <a:rPr lang="en-CA" dirty="0"/>
              <a:t>Produce a draft report for management review</a:t>
            </a:r>
          </a:p>
          <a:p>
            <a:pPr fontAlgn="ctr"/>
            <a:r>
              <a:rPr lang="en-CA"/>
              <a:t>Produce an internal </a:t>
            </a:r>
            <a:r>
              <a:rPr lang="en-CA" dirty="0"/>
              <a:t>report for management </a:t>
            </a:r>
            <a:r>
              <a:rPr lang="en-CA"/>
              <a:t>with recommendations </a:t>
            </a:r>
            <a:r>
              <a:rPr lang="en-CA" dirty="0"/>
              <a:t>for consideration</a:t>
            </a:r>
          </a:p>
        </p:txBody>
      </p:sp>
    </p:spTree>
    <p:extLst>
      <p:ext uri="{BB962C8B-B14F-4D97-AF65-F5344CB8AC3E}">
        <p14:creationId xmlns:p14="http://schemas.microsoft.com/office/powerpoint/2010/main" val="1934880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fontAlgn="ctr"/>
            <a:r>
              <a:rPr lang="en-US" dirty="0"/>
              <a:t>Monitor risk factors on an ongoing basis</a:t>
            </a:r>
          </a:p>
          <a:p>
            <a:pPr fontAlgn="ctr"/>
            <a:r>
              <a:rPr lang="en-US" dirty="0"/>
              <a:t>Update risk assessment components with monitoring results</a:t>
            </a:r>
          </a:p>
        </p:txBody>
      </p:sp>
      <p:sp>
        <p:nvSpPr>
          <p:cNvPr id="4" name="Title 1"/>
          <p:cNvSpPr txBox="1">
            <a:spLocks/>
          </p:cNvSpPr>
          <p:nvPr/>
        </p:nvSpPr>
        <p:spPr>
          <a:xfrm>
            <a:off x="617853" y="9520"/>
            <a:ext cx="6667936" cy="554043"/>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a:ea typeface="+mj-ea"/>
                <a:cs typeface="+mj-cs"/>
              </a:rPr>
              <a:t>Risk Assessment Process: Maintaining Risk Assessment</a:t>
            </a:r>
          </a:p>
        </p:txBody>
      </p:sp>
    </p:spTree>
    <p:extLst>
      <p:ext uri="{BB962C8B-B14F-4D97-AF65-F5344CB8AC3E}">
        <p14:creationId xmlns:p14="http://schemas.microsoft.com/office/powerpoint/2010/main" val="2074579576"/>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1" y="1320800"/>
            <a:ext cx="3359194" cy="2980352"/>
          </a:xfrm>
        </p:spPr>
        <p:txBody>
          <a:bodyPr>
            <a:normAutofit/>
          </a:bodyPr>
          <a:lstStyle/>
          <a:p>
            <a:r>
              <a:rPr lang="en-CA" dirty="0"/>
              <a:t>Security Policies and Operations</a:t>
            </a:r>
            <a:endParaRPr lang="en-US" dirty="0"/>
          </a:p>
        </p:txBody>
      </p:sp>
      <p:sp>
        <p:nvSpPr>
          <p:cNvPr id="3" name="Subtitle 2"/>
          <p:cNvSpPr>
            <a:spLocks noGrp="1"/>
          </p:cNvSpPr>
          <p:nvPr>
            <p:ph type="body" sz="quarter" idx="10"/>
          </p:nvPr>
        </p:nvSpPr>
        <p:spPr/>
        <p:txBody>
          <a:bodyPr>
            <a:normAutofit/>
          </a:bodyPr>
          <a:lstStyle/>
          <a:p>
            <a:r>
              <a:rPr lang="en-US" dirty="0"/>
              <a:t>Module 11: Security Operations II</a:t>
            </a:r>
          </a:p>
        </p:txBody>
      </p:sp>
    </p:spTree>
    <p:extLst>
      <p:ext uri="{BB962C8B-B14F-4D97-AF65-F5344CB8AC3E}">
        <p14:creationId xmlns:p14="http://schemas.microsoft.com/office/powerpoint/2010/main" val="344102952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7"/>
            <a:ext cx="4353169" cy="1873662"/>
          </a:xfrm>
        </p:spPr>
        <p:txBody>
          <a:bodyPr>
            <a:normAutofit/>
          </a:bodyPr>
          <a:lstStyle/>
          <a:p>
            <a:r>
              <a:rPr lang="en-CA" dirty="0"/>
              <a:t>Media Management</a:t>
            </a:r>
            <a:endParaRPr lang="en-US" dirty="0"/>
          </a:p>
        </p:txBody>
      </p:sp>
    </p:spTree>
    <p:extLst>
      <p:ext uri="{BB962C8B-B14F-4D97-AF65-F5344CB8AC3E}">
        <p14:creationId xmlns:p14="http://schemas.microsoft.com/office/powerpoint/2010/main" val="193464456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Media Management</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pPr fontAlgn="ctr"/>
            <a:r>
              <a:rPr lang="en-US" dirty="0"/>
              <a:t>Media management includes information management of both soft copy and hard copy materials</a:t>
            </a:r>
          </a:p>
          <a:p>
            <a:pPr fontAlgn="ctr"/>
            <a:r>
              <a:rPr lang="en-US" dirty="0"/>
              <a:t>Soft copy: Electronic storage of information, including magnetic tapes, optical discs, magnetic hard drives, solid state hard drives, flash memory</a:t>
            </a:r>
          </a:p>
          <a:p>
            <a:pPr fontAlgn="ctr"/>
            <a:r>
              <a:rPr lang="en-US" dirty="0"/>
              <a:t>Hard copy: Physical storage of information, including paper records, microfiche, books</a:t>
            </a:r>
          </a:p>
        </p:txBody>
      </p:sp>
    </p:spTree>
    <p:extLst>
      <p:ext uri="{BB962C8B-B14F-4D97-AF65-F5344CB8AC3E}">
        <p14:creationId xmlns:p14="http://schemas.microsoft.com/office/powerpoint/2010/main" val="2927110206"/>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Media Protection</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fontScale="92500"/>
          </a:bodyPr>
          <a:lstStyle/>
          <a:p>
            <a:pPr marL="0" indent="0" fontAlgn="ctr">
              <a:buNone/>
            </a:pPr>
            <a:r>
              <a:rPr lang="en-US" dirty="0"/>
              <a:t>Protecting the information stored on media for confidentiality, integrity and availability is important</a:t>
            </a:r>
          </a:p>
          <a:p>
            <a:pPr fontAlgn="ctr"/>
            <a:r>
              <a:rPr lang="en-US" dirty="0"/>
              <a:t>Encryption</a:t>
            </a:r>
          </a:p>
          <a:p>
            <a:pPr lvl="1" fontAlgn="ctr"/>
            <a:r>
              <a:rPr lang="en-US" dirty="0"/>
              <a:t>Can be applied to individual files, file systems, or even at the hard drive level. Many hard drives have built-in encryption mechanism to automatically encrypt data at the disk level. </a:t>
            </a:r>
          </a:p>
          <a:p>
            <a:pPr lvl="1" fontAlgn="ctr"/>
            <a:r>
              <a:rPr lang="en-US" dirty="0"/>
              <a:t>Backup tapes also support encryption to prevent data leakage when tape is lost. </a:t>
            </a:r>
          </a:p>
          <a:p>
            <a:pPr lvl="1" fontAlgn="ctr"/>
            <a:r>
              <a:rPr lang="en-US" dirty="0"/>
              <a:t>Portable discs (DVD-R and CD-R) support encryption with disc burning software. Even USB flash memory has hardware encryption built in to provide extra security for stored data</a:t>
            </a:r>
          </a:p>
        </p:txBody>
      </p:sp>
    </p:spTree>
    <p:extLst>
      <p:ext uri="{BB962C8B-B14F-4D97-AF65-F5344CB8AC3E}">
        <p14:creationId xmlns:p14="http://schemas.microsoft.com/office/powerpoint/2010/main" val="11191839"/>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Media Protection</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fontScale="92500" lnSpcReduction="20000"/>
          </a:bodyPr>
          <a:lstStyle/>
          <a:p>
            <a:pPr fontAlgn="ctr"/>
            <a:r>
              <a:rPr lang="en-US" dirty="0"/>
              <a:t>Data transport encryption: Backup data typically traverses network segments to reach the main storage area. During transport, it is exposed to network sniffers and other intermediate devices. Use encryption during transport to protect the confidentiality and integrity of data.</a:t>
            </a:r>
          </a:p>
          <a:p>
            <a:pPr fontAlgn="ctr"/>
            <a:r>
              <a:rPr lang="en-US" dirty="0"/>
              <a:t>Portable media: USB flash memory, external hard drives, DVD-R, CD-R and other portable media are a common vector for data leakage. </a:t>
            </a:r>
          </a:p>
          <a:p>
            <a:pPr lvl="1" fontAlgn="ctr"/>
            <a:r>
              <a:rPr lang="en-US" dirty="0"/>
              <a:t>Their use should be monitored and restricted. </a:t>
            </a:r>
          </a:p>
          <a:p>
            <a:pPr lvl="1" fontAlgn="ctr"/>
            <a:r>
              <a:rPr lang="en-US" dirty="0"/>
              <a:t>DLP solutions police the use of portable media for data movement leaving the computers. </a:t>
            </a:r>
          </a:p>
          <a:p>
            <a:pPr lvl="1" fontAlgn="ctr"/>
            <a:r>
              <a:rPr lang="en-US" dirty="0"/>
              <a:t>If necessary, enforce policy to apply mandatory encryption and strong authentication mechanisms for data stored on portable media</a:t>
            </a:r>
          </a:p>
        </p:txBody>
      </p:sp>
    </p:spTree>
    <p:extLst>
      <p:ext uri="{BB962C8B-B14F-4D97-AF65-F5344CB8AC3E}">
        <p14:creationId xmlns:p14="http://schemas.microsoft.com/office/powerpoint/2010/main" val="2691873212"/>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Media Protection</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pPr fontAlgn="ctr"/>
            <a:r>
              <a:rPr lang="en-US" dirty="0"/>
              <a:t>Cloud storage: Google Drive and Dropbox are convenient for sharing information. </a:t>
            </a:r>
          </a:p>
          <a:p>
            <a:pPr lvl="1" fontAlgn="ctr"/>
            <a:r>
              <a:rPr lang="en-US" dirty="0"/>
              <a:t>The responsibility of keeping the confidentiality, integrity and availability of information lies with the cloud storage providers. </a:t>
            </a:r>
          </a:p>
          <a:p>
            <a:pPr lvl="1" fontAlgn="ctr"/>
            <a:r>
              <a:rPr lang="en-US" dirty="0"/>
              <a:t>It is important to ensure the provider has a strict data protection policy and an acceptable SLA on the information being stored.</a:t>
            </a:r>
          </a:p>
        </p:txBody>
      </p:sp>
    </p:spTree>
    <p:extLst>
      <p:ext uri="{BB962C8B-B14F-4D97-AF65-F5344CB8AC3E}">
        <p14:creationId xmlns:p14="http://schemas.microsoft.com/office/powerpoint/2010/main" val="3741351810"/>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Cloud-Based Storage Risks</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fontScale="92500" lnSpcReduction="10000"/>
          </a:bodyPr>
          <a:lstStyle/>
          <a:p>
            <a:pPr fontAlgn="ctr"/>
            <a:r>
              <a:rPr lang="en-US" dirty="0"/>
              <a:t>Data stored at multiple locations increases the attack vector for data leakage and access</a:t>
            </a:r>
          </a:p>
          <a:p>
            <a:pPr fontAlgn="ctr"/>
            <a:r>
              <a:rPr lang="en-US" dirty="0"/>
              <a:t>Storage administrator has access to the cloud-based storage data</a:t>
            </a:r>
          </a:p>
          <a:p>
            <a:pPr fontAlgn="ctr"/>
            <a:r>
              <a:rPr lang="en-US" dirty="0"/>
              <a:t>Data must traverse more network segments to arrive at cloud-based storage</a:t>
            </a:r>
          </a:p>
          <a:p>
            <a:pPr fontAlgn="ctr"/>
            <a:r>
              <a:rPr lang="en-CA" dirty="0"/>
              <a:t>Improper configuration of storage container may expose data to other cloud customers </a:t>
            </a:r>
          </a:p>
          <a:p>
            <a:pPr fontAlgn="ctr"/>
            <a:r>
              <a:rPr lang="en-CA" dirty="0"/>
              <a:t>Legal requirements may prohibit the storage of information at an offshore cloud-based storage facility (e.g., government data cannot reside in a different country)</a:t>
            </a:r>
          </a:p>
          <a:p>
            <a:pPr fontAlgn="ctr"/>
            <a:endParaRPr lang="en-US" dirty="0"/>
          </a:p>
        </p:txBody>
      </p:sp>
    </p:spTree>
    <p:extLst>
      <p:ext uri="{BB962C8B-B14F-4D97-AF65-F5344CB8AC3E}">
        <p14:creationId xmlns:p14="http://schemas.microsoft.com/office/powerpoint/2010/main" val="4292838698"/>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Virtualized Storage</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r>
              <a:rPr lang="en-US" dirty="0"/>
              <a:t>By combining multiple physical storage devices into a single local storage device, the storage administrator can provide storage access that appears as a locally attached storage device. </a:t>
            </a:r>
          </a:p>
          <a:p>
            <a:r>
              <a:rPr lang="en-US" dirty="0"/>
              <a:t>Benefit: Uses less expensive hard drives to provide enterprise-class storage solution</a:t>
            </a:r>
          </a:p>
          <a:p>
            <a:r>
              <a:rPr lang="en-US" dirty="0"/>
              <a:t>By pooling storage into a centrally managed environment, operation tasks such as backing up and restoring are simplified</a:t>
            </a:r>
          </a:p>
        </p:txBody>
      </p:sp>
    </p:spTree>
    <p:extLst>
      <p:ext uri="{BB962C8B-B14F-4D97-AF65-F5344CB8AC3E}">
        <p14:creationId xmlns:p14="http://schemas.microsoft.com/office/powerpoint/2010/main" val="3973988778"/>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Virtualized Storage</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r>
              <a:rPr lang="en-US" dirty="0"/>
              <a:t>Host-based virtualized storage </a:t>
            </a:r>
          </a:p>
          <a:p>
            <a:pPr lvl="1"/>
            <a:r>
              <a:rPr lang="en-US" dirty="0"/>
              <a:t>Typically confined within a single host, using the operating system to manage LUNs</a:t>
            </a:r>
          </a:p>
          <a:p>
            <a:pPr lvl="1"/>
            <a:r>
              <a:rPr lang="en-US" dirty="0"/>
              <a:t>Physical disks are pooled together by the OS, and a logical volume manager (LVM) creates the LUNs on top of the physical disks</a:t>
            </a:r>
          </a:p>
          <a:p>
            <a:pPr lvl="1"/>
            <a:r>
              <a:rPr lang="en-US" dirty="0"/>
              <a:t>LVM resides above the disk device driver to intercept disk I/O requests and provides meta-data lookup and disk I/O mapping</a:t>
            </a:r>
          </a:p>
          <a:p>
            <a:pPr lvl="1"/>
            <a:r>
              <a:rPr lang="en-US" dirty="0"/>
              <a:t>LVM is used in Linux. ZFS </a:t>
            </a:r>
            <a:r>
              <a:rPr lang="en-US" dirty="0" err="1"/>
              <a:t>zpool</a:t>
            </a:r>
            <a:r>
              <a:rPr lang="en-US" dirty="0"/>
              <a:t> is used in Solaris and FreeBSD. LDM is used in Windows.</a:t>
            </a:r>
          </a:p>
        </p:txBody>
      </p:sp>
    </p:spTree>
    <p:extLst>
      <p:ext uri="{BB962C8B-B14F-4D97-AF65-F5344CB8AC3E}">
        <p14:creationId xmlns:p14="http://schemas.microsoft.com/office/powerpoint/2010/main" val="1379949811"/>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Virtualized Storage</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lnSpcReduction="10000"/>
          </a:bodyPr>
          <a:lstStyle/>
          <a:p>
            <a:r>
              <a:rPr lang="en-US" dirty="0"/>
              <a:t>Network-based virtualized storage </a:t>
            </a:r>
          </a:p>
          <a:p>
            <a:pPr lvl="1"/>
            <a:r>
              <a:rPr lang="en-US" dirty="0"/>
              <a:t>Virtualized storage system that runs on network-based devices, typically with network protocols such as </a:t>
            </a:r>
            <a:r>
              <a:rPr lang="en-US" dirty="0" err="1"/>
              <a:t>iSCSC</a:t>
            </a:r>
            <a:r>
              <a:rPr lang="en-US" dirty="0"/>
              <a:t> and Fiber Channel</a:t>
            </a:r>
          </a:p>
          <a:p>
            <a:pPr lvl="1"/>
            <a:r>
              <a:rPr lang="en-US" dirty="0"/>
              <a:t>Often considered a Storage Area Network (SAN), these devices are most common implementation of virtualized storage</a:t>
            </a:r>
          </a:p>
          <a:p>
            <a:pPr lvl="1"/>
            <a:r>
              <a:rPr lang="en-US" dirty="0"/>
              <a:t>The device responsible for virtualizing the storage volumes across different hosts with physical disks usually resides on top of the SAN</a:t>
            </a:r>
          </a:p>
          <a:p>
            <a:pPr lvl="1"/>
            <a:r>
              <a:rPr lang="en-US" dirty="0"/>
              <a:t>Provides the abstract layer between the hosts with the disk I/O and the storage controllers providing the storage capacity</a:t>
            </a:r>
          </a:p>
        </p:txBody>
      </p:sp>
    </p:spTree>
    <p:extLst>
      <p:ext uri="{BB962C8B-B14F-4D97-AF65-F5344CB8AC3E}">
        <p14:creationId xmlns:p14="http://schemas.microsoft.com/office/powerpoint/2010/main" val="131636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fontAlgn="ctr">
              <a:buNone/>
            </a:pPr>
            <a:r>
              <a:rPr lang="en-US" b="1" dirty="0"/>
              <a:t>COSO</a:t>
            </a:r>
          </a:p>
          <a:p>
            <a:pPr fontAlgn="ctr"/>
            <a:r>
              <a:rPr lang="en-US" dirty="0"/>
              <a:t>Committee of Sponsoring Organizations of the </a:t>
            </a:r>
            <a:r>
              <a:rPr lang="en-US" dirty="0" err="1"/>
              <a:t>Treadway</a:t>
            </a:r>
            <a:r>
              <a:rPr lang="en-US" dirty="0"/>
              <a:t> Commission</a:t>
            </a:r>
          </a:p>
          <a:p>
            <a:pPr fontAlgn="ctr"/>
            <a:r>
              <a:rPr lang="en-US" dirty="0"/>
              <a:t>COSO identified five areas of internal control for financial reporting and disclosure</a:t>
            </a:r>
          </a:p>
          <a:p>
            <a:pPr lvl="1" fontAlgn="ctr"/>
            <a:r>
              <a:rPr lang="en-US" dirty="0"/>
              <a:t>Control Environment</a:t>
            </a:r>
          </a:p>
          <a:p>
            <a:pPr lvl="1" fontAlgn="ctr"/>
            <a:r>
              <a:rPr lang="en-US" dirty="0"/>
              <a:t>Risk Assessment</a:t>
            </a:r>
          </a:p>
          <a:p>
            <a:pPr lvl="1" fontAlgn="ctr"/>
            <a:r>
              <a:rPr lang="en-US" dirty="0"/>
              <a:t>Control Activities</a:t>
            </a:r>
          </a:p>
          <a:p>
            <a:pPr lvl="1" fontAlgn="ctr"/>
            <a:r>
              <a:rPr lang="en-US" dirty="0"/>
              <a:t>Information and Communication</a:t>
            </a:r>
          </a:p>
          <a:p>
            <a:pPr lvl="1" fontAlgn="ctr"/>
            <a:r>
              <a:rPr lang="en-US" dirty="0"/>
              <a:t>Monitoring</a:t>
            </a:r>
          </a:p>
          <a:p>
            <a:endParaRPr lang="en-US" dirty="0"/>
          </a:p>
        </p:txBody>
      </p:sp>
      <p:sp>
        <p:nvSpPr>
          <p:cNvPr id="4" name="Title 1"/>
          <p:cNvSpPr txBox="1">
            <a:spLocks/>
          </p:cNvSpPr>
          <p:nvPr/>
        </p:nvSpPr>
        <p:spPr>
          <a:xfrm>
            <a:off x="617853" y="9520"/>
            <a:ext cx="6667936" cy="554043"/>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a:ea typeface="+mj-ea"/>
                <a:cs typeface="+mj-cs"/>
              </a:rPr>
              <a:t>Security and Audit Frameworks and Methodologies</a:t>
            </a:r>
          </a:p>
        </p:txBody>
      </p:sp>
    </p:spTree>
    <p:extLst>
      <p:ext uri="{BB962C8B-B14F-4D97-AF65-F5344CB8AC3E}">
        <p14:creationId xmlns:p14="http://schemas.microsoft.com/office/powerpoint/2010/main" val="172924374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6"/>
            <a:ext cx="4353169" cy="1683657"/>
          </a:xfrm>
        </p:spPr>
        <p:txBody>
          <a:bodyPr>
            <a:normAutofit/>
          </a:bodyPr>
          <a:lstStyle/>
          <a:p>
            <a:r>
              <a:rPr lang="en-CA" dirty="0"/>
              <a:t>Records Management</a:t>
            </a:r>
            <a:endParaRPr lang="en-US" dirty="0"/>
          </a:p>
        </p:txBody>
      </p:sp>
    </p:spTree>
    <p:extLst>
      <p:ext uri="{BB962C8B-B14F-4D97-AF65-F5344CB8AC3E}">
        <p14:creationId xmlns:p14="http://schemas.microsoft.com/office/powerpoint/2010/main" val="2075883045"/>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71147"/>
            <a:ext cx="6863602" cy="627860"/>
          </a:xfrm>
        </p:spPr>
        <p:txBody>
          <a:bodyPr/>
          <a:lstStyle/>
          <a:p>
            <a:pPr fontAlgn="ctr"/>
            <a:r>
              <a:rPr lang="en-CA" dirty="0"/>
              <a:t>Records and Information Management</a:t>
            </a:r>
          </a:p>
        </p:txBody>
      </p:sp>
      <p:sp>
        <p:nvSpPr>
          <p:cNvPr id="3" name="Content Placeholder 2"/>
          <p:cNvSpPr>
            <a:spLocks noGrp="1"/>
          </p:cNvSpPr>
          <p:nvPr>
            <p:ph sz="quarter" idx="10"/>
          </p:nvPr>
        </p:nvSpPr>
        <p:spPr/>
        <p:txBody>
          <a:bodyPr anchor="t">
            <a:normAutofit/>
          </a:bodyPr>
          <a:lstStyle/>
          <a:p>
            <a:r>
              <a:rPr lang="en-US" dirty="0"/>
              <a:t>RIM programs are used to ensure business data can be protected and maintain compliance with laws and regulations</a:t>
            </a:r>
          </a:p>
          <a:p>
            <a:r>
              <a:rPr lang="en-US" dirty="0"/>
              <a:t>Also used to ensure compliance with corporate governance </a:t>
            </a:r>
          </a:p>
          <a:p>
            <a:r>
              <a:rPr lang="en-US" dirty="0"/>
              <a:t>Essential to the protection and availability of critical business data during and after a disaster scenario</a:t>
            </a:r>
          </a:p>
        </p:txBody>
      </p:sp>
    </p:spTree>
    <p:extLst>
      <p:ext uri="{BB962C8B-B14F-4D97-AF65-F5344CB8AC3E}">
        <p14:creationId xmlns:p14="http://schemas.microsoft.com/office/powerpoint/2010/main" val="577676269"/>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Business Impact Analysis</a:t>
            </a:r>
          </a:p>
        </p:txBody>
      </p:sp>
      <p:sp>
        <p:nvSpPr>
          <p:cNvPr id="3" name="Content Placeholder 2"/>
          <p:cNvSpPr>
            <a:spLocks noGrp="1"/>
          </p:cNvSpPr>
          <p:nvPr>
            <p:ph sz="quarter" idx="10"/>
          </p:nvPr>
        </p:nvSpPr>
        <p:spPr/>
        <p:txBody>
          <a:bodyPr anchor="t">
            <a:normAutofit/>
          </a:bodyPr>
          <a:lstStyle/>
          <a:p>
            <a:r>
              <a:rPr lang="en-US" dirty="0"/>
              <a:t>BIA is used to uncover the critical business data that is needed by RIM, either in electronic or physical form</a:t>
            </a:r>
          </a:p>
          <a:p>
            <a:r>
              <a:rPr lang="en-US" dirty="0"/>
              <a:t>By analyzing the impact to a business, BIA can identify the crucial business data that is required to restore a business unit to a functional state after a disaster </a:t>
            </a:r>
          </a:p>
          <a:p>
            <a:r>
              <a:rPr lang="en-US" dirty="0"/>
              <a:t>Any business data identified in BIA goes through a process to be included as part of the business continuity and disaster recovery plan</a:t>
            </a:r>
          </a:p>
        </p:txBody>
      </p:sp>
    </p:spTree>
    <p:extLst>
      <p:ext uri="{BB962C8B-B14F-4D97-AF65-F5344CB8AC3E}">
        <p14:creationId xmlns:p14="http://schemas.microsoft.com/office/powerpoint/2010/main" val="2397268972"/>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Protecting Hard-Copy Records</a:t>
            </a:r>
          </a:p>
        </p:txBody>
      </p:sp>
      <p:sp>
        <p:nvSpPr>
          <p:cNvPr id="3" name="Content Placeholder 2"/>
          <p:cNvSpPr>
            <a:spLocks noGrp="1"/>
          </p:cNvSpPr>
          <p:nvPr>
            <p:ph sz="quarter" idx="10"/>
          </p:nvPr>
        </p:nvSpPr>
        <p:spPr/>
        <p:txBody>
          <a:bodyPr anchor="t">
            <a:normAutofit/>
          </a:bodyPr>
          <a:lstStyle/>
          <a:p>
            <a:r>
              <a:rPr lang="en-US" dirty="0"/>
              <a:t>Many factors can damage physical hard-copy records (paper, microfiche)</a:t>
            </a:r>
          </a:p>
          <a:p>
            <a:r>
              <a:rPr lang="en-US" dirty="0"/>
              <a:t>Natural disasters such as fire, flood, hurricanes and tornados can cause extensive damage to storage facilities housing physical information</a:t>
            </a:r>
          </a:p>
          <a:p>
            <a:r>
              <a:rPr lang="en-US" dirty="0"/>
              <a:t>Specific strategies are required, including: </a:t>
            </a:r>
          </a:p>
          <a:p>
            <a:pPr lvl="1"/>
            <a:r>
              <a:rPr lang="en-US" dirty="0"/>
              <a:t>Environmentally controlled storage facilities</a:t>
            </a:r>
          </a:p>
          <a:p>
            <a:pPr lvl="1"/>
            <a:r>
              <a:rPr lang="en-US" dirty="0"/>
              <a:t>Storing backup copies at an off-site location</a:t>
            </a:r>
          </a:p>
          <a:p>
            <a:pPr lvl="1"/>
            <a:r>
              <a:rPr lang="en-US" dirty="0"/>
              <a:t>Converting them into electronic format</a:t>
            </a:r>
          </a:p>
        </p:txBody>
      </p:sp>
    </p:spTree>
    <p:extLst>
      <p:ext uri="{BB962C8B-B14F-4D97-AF65-F5344CB8AC3E}">
        <p14:creationId xmlns:p14="http://schemas.microsoft.com/office/powerpoint/2010/main" val="3186921196"/>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Protecting Digital Records</a:t>
            </a:r>
          </a:p>
        </p:txBody>
      </p:sp>
      <p:sp>
        <p:nvSpPr>
          <p:cNvPr id="3" name="Content Placeholder 2"/>
          <p:cNvSpPr>
            <a:spLocks noGrp="1"/>
          </p:cNvSpPr>
          <p:nvPr>
            <p:ph sz="quarter" idx="10"/>
          </p:nvPr>
        </p:nvSpPr>
        <p:spPr/>
        <p:txBody>
          <a:bodyPr anchor="t">
            <a:normAutofit fontScale="92500" lnSpcReduction="20000"/>
          </a:bodyPr>
          <a:lstStyle/>
          <a:p>
            <a:r>
              <a:rPr lang="en-US" dirty="0"/>
              <a:t>Business information/data in electronic formats, ready for use, manipulation or storage requires protection just as hard-copy records do</a:t>
            </a:r>
          </a:p>
          <a:p>
            <a:r>
              <a:rPr lang="en-US" dirty="0"/>
              <a:t>Digital records can be accidentally destroyed, purposely removed or stolen</a:t>
            </a:r>
          </a:p>
          <a:p>
            <a:r>
              <a:rPr lang="en-CA" dirty="0"/>
              <a:t>Digital records can be easier to access and manipulate than hard-copy records (only require a secured storage facility)</a:t>
            </a:r>
          </a:p>
          <a:p>
            <a:r>
              <a:rPr lang="en-CA" dirty="0"/>
              <a:t>Need strategies to protect them and conserve their confidentiality, integrity and availability</a:t>
            </a:r>
          </a:p>
          <a:p>
            <a:r>
              <a:rPr lang="en-CA" dirty="0"/>
              <a:t>Laws and regulations may also require the preservation of digital records for their entire life cycle</a:t>
            </a:r>
          </a:p>
          <a:p>
            <a:endParaRPr lang="en-US" dirty="0"/>
          </a:p>
        </p:txBody>
      </p:sp>
    </p:spTree>
    <p:extLst>
      <p:ext uri="{BB962C8B-B14F-4D97-AF65-F5344CB8AC3E}">
        <p14:creationId xmlns:p14="http://schemas.microsoft.com/office/powerpoint/2010/main" val="3696344349"/>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6"/>
            <a:ext cx="4353169" cy="1683657"/>
          </a:xfrm>
        </p:spPr>
        <p:txBody>
          <a:bodyPr>
            <a:normAutofit/>
          </a:bodyPr>
          <a:lstStyle/>
          <a:p>
            <a:r>
              <a:rPr lang="en-CA" dirty="0"/>
              <a:t>Record Disposal and Reuse</a:t>
            </a:r>
            <a:endParaRPr lang="en-US" dirty="0"/>
          </a:p>
        </p:txBody>
      </p:sp>
    </p:spTree>
    <p:extLst>
      <p:ext uri="{BB962C8B-B14F-4D97-AF65-F5344CB8AC3E}">
        <p14:creationId xmlns:p14="http://schemas.microsoft.com/office/powerpoint/2010/main" val="381929689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Record Disposal and Reuse</a:t>
            </a:r>
            <a:endParaRPr lang="en-CA" sz="5400" dirty="0"/>
          </a:p>
        </p:txBody>
      </p:sp>
      <p:sp>
        <p:nvSpPr>
          <p:cNvPr id="3" name="Content Placeholder 2"/>
          <p:cNvSpPr>
            <a:spLocks noGrp="1"/>
          </p:cNvSpPr>
          <p:nvPr>
            <p:ph sz="quarter" idx="10"/>
          </p:nvPr>
        </p:nvSpPr>
        <p:spPr/>
        <p:txBody>
          <a:bodyPr>
            <a:normAutofit/>
          </a:bodyPr>
          <a:lstStyle/>
          <a:p>
            <a:r>
              <a:rPr lang="en-US" dirty="0"/>
              <a:t>When a media is no longer required (</a:t>
            </a:r>
            <a:r>
              <a:rPr lang="en-US" dirty="0" err="1"/>
              <a:t>ie</a:t>
            </a:r>
            <a:r>
              <a:rPr lang="en-US" dirty="0"/>
              <a:t>., information moved to different media, information life expired), any residual information must be removed</a:t>
            </a:r>
          </a:p>
          <a:p>
            <a:r>
              <a:rPr lang="en-US" dirty="0"/>
              <a:t>Simply deleting the file from the file system or performing a high level format does not remove the data from the media</a:t>
            </a:r>
          </a:p>
          <a:p>
            <a:r>
              <a:rPr lang="en-US" dirty="0"/>
              <a:t>Low level format writes zero bytes or a specific pattern to the media, but there is still a possibility that data remains</a:t>
            </a:r>
          </a:p>
          <a:p>
            <a:pPr lvl="1" fontAlgn="ctr"/>
            <a:endParaRPr lang="en-CA" dirty="0"/>
          </a:p>
        </p:txBody>
      </p:sp>
    </p:spTree>
    <p:extLst>
      <p:ext uri="{BB962C8B-B14F-4D97-AF65-F5344CB8AC3E}">
        <p14:creationId xmlns:p14="http://schemas.microsoft.com/office/powerpoint/2010/main" val="2257891053"/>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Record Disposal and Reuse</a:t>
            </a:r>
            <a:endParaRPr lang="en-CA" sz="5400" dirty="0"/>
          </a:p>
        </p:txBody>
      </p:sp>
      <p:sp>
        <p:nvSpPr>
          <p:cNvPr id="3" name="Content Placeholder 2"/>
          <p:cNvSpPr>
            <a:spLocks noGrp="1"/>
          </p:cNvSpPr>
          <p:nvPr>
            <p:ph sz="quarter" idx="10"/>
          </p:nvPr>
        </p:nvSpPr>
        <p:spPr/>
        <p:txBody>
          <a:bodyPr>
            <a:normAutofit lnSpcReduction="10000"/>
          </a:bodyPr>
          <a:lstStyle/>
          <a:p>
            <a:r>
              <a:rPr lang="en-US" i="1" dirty="0"/>
              <a:t>Data remanence </a:t>
            </a:r>
            <a:r>
              <a:rPr lang="en-US" dirty="0"/>
              <a:t>is the residual data left behind even after data erasure on media</a:t>
            </a:r>
          </a:p>
          <a:p>
            <a:r>
              <a:rPr lang="en-US" dirty="0"/>
              <a:t>Data presence may still be detected even when a </a:t>
            </a:r>
            <a:r>
              <a:rPr lang="en-US" dirty="0" err="1"/>
              <a:t>degausser</a:t>
            </a:r>
            <a:r>
              <a:rPr lang="en-US" dirty="0"/>
              <a:t> has been used on the media to erase data, due to insufficient </a:t>
            </a:r>
            <a:r>
              <a:rPr lang="en-US" dirty="0" err="1"/>
              <a:t>coercivity</a:t>
            </a:r>
            <a:endParaRPr lang="en-US" dirty="0"/>
          </a:p>
          <a:p>
            <a:r>
              <a:rPr lang="en-US" i="1" dirty="0" err="1"/>
              <a:t>Coercivity</a:t>
            </a:r>
            <a:r>
              <a:rPr lang="en-US" dirty="0"/>
              <a:t> is the amount of energy required to reduce the magnetic field on the media to zero. </a:t>
            </a:r>
          </a:p>
          <a:p>
            <a:r>
              <a:rPr lang="en-US" dirty="0"/>
              <a:t>Data is still recoverable even if the remanence is low, so procedures must be in place</a:t>
            </a:r>
            <a:endParaRPr lang="en-CA" dirty="0"/>
          </a:p>
        </p:txBody>
      </p:sp>
    </p:spTree>
    <p:extLst>
      <p:ext uri="{BB962C8B-B14F-4D97-AF65-F5344CB8AC3E}">
        <p14:creationId xmlns:p14="http://schemas.microsoft.com/office/powerpoint/2010/main" val="1777079140"/>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Overwriting</a:t>
            </a:r>
            <a:endParaRPr lang="en-CA" sz="5400" dirty="0"/>
          </a:p>
        </p:txBody>
      </p:sp>
      <p:sp>
        <p:nvSpPr>
          <p:cNvPr id="3" name="Content Placeholder 2"/>
          <p:cNvSpPr>
            <a:spLocks noGrp="1"/>
          </p:cNvSpPr>
          <p:nvPr>
            <p:ph sz="quarter" idx="10"/>
          </p:nvPr>
        </p:nvSpPr>
        <p:spPr>
          <a:xfrm>
            <a:off x="635001" y="1248508"/>
            <a:ext cx="8081487" cy="4967260"/>
          </a:xfrm>
        </p:spPr>
        <p:txBody>
          <a:bodyPr>
            <a:normAutofit fontScale="92500" lnSpcReduction="10000"/>
          </a:bodyPr>
          <a:lstStyle/>
          <a:p>
            <a:pPr fontAlgn="ctr"/>
            <a:r>
              <a:rPr lang="en-US" dirty="0"/>
              <a:t>Overwriting is the most common method used to erase data on media for reuse</a:t>
            </a:r>
          </a:p>
          <a:p>
            <a:pPr fontAlgn="ctr"/>
            <a:r>
              <a:rPr lang="en-US" dirty="0"/>
              <a:t>Overwriting media with random or patterned data sector by sector can effectively erase data</a:t>
            </a:r>
          </a:p>
          <a:p>
            <a:pPr fontAlgn="ctr"/>
            <a:r>
              <a:rPr lang="en-US" dirty="0"/>
              <a:t>Issue: It is not always completely effective to zero the magnetic field, resulting in data remanence</a:t>
            </a:r>
          </a:p>
          <a:p>
            <a:pPr fontAlgn="ctr"/>
            <a:r>
              <a:rPr lang="en-CA" dirty="0"/>
              <a:t>Multiple passes may be required to minimize data remanence on high sensitivity media, while single pass can be used on normal media. </a:t>
            </a:r>
          </a:p>
          <a:p>
            <a:pPr fontAlgn="ctr"/>
            <a:r>
              <a:rPr lang="en-CA" dirty="0"/>
              <a:t>Overwriting can erase data on USB flash memory and solid state drives, physical destruction is recommended to ensure media is no longer usable</a:t>
            </a:r>
          </a:p>
          <a:p>
            <a:pPr fontAlgn="ctr"/>
            <a:endParaRPr lang="en-US" dirty="0"/>
          </a:p>
        </p:txBody>
      </p:sp>
    </p:spTree>
    <p:extLst>
      <p:ext uri="{BB962C8B-B14F-4D97-AF65-F5344CB8AC3E}">
        <p14:creationId xmlns:p14="http://schemas.microsoft.com/office/powerpoint/2010/main" val="788231414"/>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Media Destruction</a:t>
            </a:r>
            <a:endParaRPr lang="en-CA" sz="5400" dirty="0"/>
          </a:p>
        </p:txBody>
      </p:sp>
      <p:sp>
        <p:nvSpPr>
          <p:cNvPr id="3" name="Content Placeholder 2"/>
          <p:cNvSpPr>
            <a:spLocks noGrp="1"/>
          </p:cNvSpPr>
          <p:nvPr>
            <p:ph sz="quarter" idx="10"/>
          </p:nvPr>
        </p:nvSpPr>
        <p:spPr/>
        <p:txBody>
          <a:bodyPr>
            <a:normAutofit/>
          </a:bodyPr>
          <a:lstStyle/>
          <a:p>
            <a:r>
              <a:rPr lang="en-US" dirty="0"/>
              <a:t>When media is no longer required for reuse, it is prudent to physically destroy it to ensure sensitive data can never be recovered</a:t>
            </a:r>
          </a:p>
          <a:p>
            <a:r>
              <a:rPr lang="en-US" dirty="0"/>
              <a:t>Hard drive shredding, DVD and CD burning, grinding and pulverizing are common methods </a:t>
            </a:r>
          </a:p>
          <a:p>
            <a:r>
              <a:rPr lang="en-US" dirty="0"/>
              <a:t>Degaussing can be used, but if performed incorrectly can leave data remanence on the media</a:t>
            </a:r>
          </a:p>
          <a:p>
            <a:r>
              <a:rPr lang="en-US" dirty="0"/>
              <a:t>Certain service providers are certified to perform physical media destruction</a:t>
            </a:r>
          </a:p>
        </p:txBody>
      </p:sp>
    </p:spTree>
    <p:extLst>
      <p:ext uri="{BB962C8B-B14F-4D97-AF65-F5344CB8AC3E}">
        <p14:creationId xmlns:p14="http://schemas.microsoft.com/office/powerpoint/2010/main" val="2517545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Other Frameworks</a:t>
            </a:r>
          </a:p>
        </p:txBody>
      </p:sp>
      <p:sp>
        <p:nvSpPr>
          <p:cNvPr id="3" name="Content Placeholder 2"/>
          <p:cNvSpPr>
            <a:spLocks noGrp="1"/>
          </p:cNvSpPr>
          <p:nvPr>
            <p:ph sz="quarter" idx="10"/>
          </p:nvPr>
        </p:nvSpPr>
        <p:spPr/>
        <p:txBody>
          <a:bodyPr/>
          <a:lstStyle/>
          <a:p>
            <a:pPr fontAlgn="ctr"/>
            <a:r>
              <a:rPr lang="en-US" dirty="0"/>
              <a:t>COBIT - Control Objectives for Information and Related Technology</a:t>
            </a:r>
          </a:p>
          <a:p>
            <a:pPr fontAlgn="ctr"/>
            <a:r>
              <a:rPr lang="en-US" dirty="0"/>
              <a:t>ITIL - IT Infrastructure Library</a:t>
            </a:r>
          </a:p>
          <a:p>
            <a:pPr fontAlgn="ctr"/>
            <a:r>
              <a:rPr lang="en-US" dirty="0"/>
              <a:t>ISO 27002:2013</a:t>
            </a:r>
          </a:p>
          <a:p>
            <a:pPr marL="0" indent="0">
              <a:buNone/>
            </a:pPr>
            <a:endParaRPr lang="en-US" dirty="0"/>
          </a:p>
        </p:txBody>
      </p:sp>
    </p:spTree>
    <p:extLst>
      <p:ext uri="{BB962C8B-B14F-4D97-AF65-F5344CB8AC3E}">
        <p14:creationId xmlns:p14="http://schemas.microsoft.com/office/powerpoint/2010/main" val="232663209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Original Media</a:t>
            </a:r>
            <a:endParaRPr lang="en-CA" sz="5400" dirty="0"/>
          </a:p>
        </p:txBody>
      </p:sp>
      <p:sp>
        <p:nvSpPr>
          <p:cNvPr id="3" name="Content Placeholder 2"/>
          <p:cNvSpPr>
            <a:spLocks noGrp="1"/>
          </p:cNvSpPr>
          <p:nvPr>
            <p:ph sz="quarter" idx="10"/>
          </p:nvPr>
        </p:nvSpPr>
        <p:spPr/>
        <p:txBody>
          <a:bodyPr>
            <a:normAutofit/>
          </a:bodyPr>
          <a:lstStyle/>
          <a:p>
            <a:r>
              <a:rPr lang="en-US" dirty="0"/>
              <a:t>The master copy of the data must be controlled through a library system</a:t>
            </a:r>
          </a:p>
          <a:p>
            <a:r>
              <a:rPr lang="en-US" dirty="0"/>
              <a:t>The library system enforces strict monitoring and controls access to the original copy</a:t>
            </a:r>
          </a:p>
          <a:p>
            <a:r>
              <a:rPr lang="en-US" dirty="0"/>
              <a:t>It provides accountability and integrity to the data</a:t>
            </a:r>
          </a:p>
          <a:p>
            <a:r>
              <a:rPr lang="en-US" dirty="0"/>
              <a:t>Likewise, software licenses should also be managed by a library system</a:t>
            </a:r>
          </a:p>
        </p:txBody>
      </p:sp>
    </p:spTree>
    <p:extLst>
      <p:ext uri="{BB962C8B-B14F-4D97-AF65-F5344CB8AC3E}">
        <p14:creationId xmlns:p14="http://schemas.microsoft.com/office/powerpoint/2010/main" val="3584198894"/>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6"/>
            <a:ext cx="4353169" cy="2574307"/>
          </a:xfrm>
        </p:spPr>
        <p:txBody>
          <a:bodyPr>
            <a:normAutofit/>
          </a:bodyPr>
          <a:lstStyle/>
          <a:p>
            <a:r>
              <a:rPr lang="en-CA" dirty="0"/>
              <a:t>Conducting Incident Response</a:t>
            </a:r>
            <a:endParaRPr lang="en-US" dirty="0"/>
          </a:p>
        </p:txBody>
      </p:sp>
    </p:spTree>
    <p:extLst>
      <p:ext uri="{BB962C8B-B14F-4D97-AF65-F5344CB8AC3E}">
        <p14:creationId xmlns:p14="http://schemas.microsoft.com/office/powerpoint/2010/main" val="372797533"/>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Conducting Incident Response</a:t>
            </a:r>
            <a:endParaRPr lang="en-CA" sz="5400" dirty="0"/>
          </a:p>
        </p:txBody>
      </p:sp>
      <p:sp>
        <p:nvSpPr>
          <p:cNvPr id="3" name="Content Placeholder 2"/>
          <p:cNvSpPr>
            <a:spLocks noGrp="1"/>
          </p:cNvSpPr>
          <p:nvPr>
            <p:ph sz="quarter" idx="10"/>
          </p:nvPr>
        </p:nvSpPr>
        <p:spPr/>
        <p:txBody>
          <a:bodyPr>
            <a:normAutofit/>
          </a:bodyPr>
          <a:lstStyle/>
          <a:p>
            <a:r>
              <a:rPr lang="en-US" dirty="0"/>
              <a:t>Incident response occurs when a security problem is detected and action is required to determine the cause, minimize the damage, and resolve the issue</a:t>
            </a:r>
          </a:p>
          <a:p>
            <a:r>
              <a:rPr lang="en-US" dirty="0"/>
              <a:t>Documentation is crucial to prevent issues from recurring </a:t>
            </a:r>
          </a:p>
          <a:p>
            <a:r>
              <a:rPr lang="en-US" dirty="0"/>
              <a:t>Incident response is a reactive approach </a:t>
            </a:r>
          </a:p>
          <a:p>
            <a:r>
              <a:rPr lang="en-US" dirty="0"/>
              <a:t>Any lesson learned from the incident can provide insight to prevent future incident by increasing measures in security controls</a:t>
            </a:r>
          </a:p>
        </p:txBody>
      </p:sp>
    </p:spTree>
    <p:extLst>
      <p:ext uri="{BB962C8B-B14F-4D97-AF65-F5344CB8AC3E}">
        <p14:creationId xmlns:p14="http://schemas.microsoft.com/office/powerpoint/2010/main" val="1838946241"/>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Conducting Incident Response</a:t>
            </a:r>
            <a:endParaRPr lang="en-CA" sz="5400" dirty="0"/>
          </a:p>
        </p:txBody>
      </p:sp>
      <p:sp>
        <p:nvSpPr>
          <p:cNvPr id="3" name="Content Placeholder 2"/>
          <p:cNvSpPr>
            <a:spLocks noGrp="1"/>
          </p:cNvSpPr>
          <p:nvPr>
            <p:ph sz="quarter" idx="10"/>
          </p:nvPr>
        </p:nvSpPr>
        <p:spPr/>
        <p:txBody>
          <a:bodyPr>
            <a:normAutofit/>
          </a:bodyPr>
          <a:lstStyle/>
          <a:p>
            <a:r>
              <a:rPr lang="en-US" dirty="0"/>
              <a:t>Incident response typically includes the following steps:</a:t>
            </a:r>
          </a:p>
          <a:p>
            <a:pPr marL="1377950" indent="-514350">
              <a:buFont typeface="+mj-lt"/>
              <a:buAutoNum type="arabicPeriod"/>
            </a:pPr>
            <a:r>
              <a:rPr lang="en-US" dirty="0"/>
              <a:t>Creation of a response capability</a:t>
            </a:r>
          </a:p>
          <a:p>
            <a:pPr marL="1377950" indent="-514350">
              <a:buFont typeface="+mj-lt"/>
              <a:buAutoNum type="arabicPeriod"/>
            </a:pPr>
            <a:r>
              <a:rPr lang="en-US" dirty="0"/>
              <a:t>Incident handling and response</a:t>
            </a:r>
          </a:p>
          <a:p>
            <a:pPr marL="1377950" indent="-514350">
              <a:buFont typeface="+mj-lt"/>
              <a:buAutoNum type="arabicPeriod"/>
            </a:pPr>
            <a:r>
              <a:rPr lang="en-US" dirty="0"/>
              <a:t>Recovery and feedback</a:t>
            </a:r>
          </a:p>
        </p:txBody>
      </p:sp>
    </p:spTree>
    <p:extLst>
      <p:ext uri="{BB962C8B-B14F-4D97-AF65-F5344CB8AC3E}">
        <p14:creationId xmlns:p14="http://schemas.microsoft.com/office/powerpoint/2010/main" val="130703775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Incident Response Phases</a:t>
            </a:r>
            <a:endParaRPr lang="en-CA" sz="5400" dirty="0"/>
          </a:p>
        </p:txBody>
      </p:sp>
      <p:sp>
        <p:nvSpPr>
          <p:cNvPr id="3" name="Content Placeholder 2"/>
          <p:cNvSpPr>
            <a:spLocks noGrp="1"/>
          </p:cNvSpPr>
          <p:nvPr>
            <p:ph sz="quarter" idx="10"/>
          </p:nvPr>
        </p:nvSpPr>
        <p:spPr/>
        <p:txBody>
          <a:bodyPr>
            <a:normAutofit fontScale="92500" lnSpcReduction="10000"/>
          </a:bodyPr>
          <a:lstStyle/>
          <a:p>
            <a:pPr marL="344488" indent="-344488" fontAlgn="ctr">
              <a:buFont typeface="+mj-lt"/>
              <a:buAutoNum type="arabicPeriod"/>
            </a:pPr>
            <a:r>
              <a:rPr lang="en-CA" dirty="0"/>
              <a:t>Triage phase: Determine the level of the incident and eliminate false-positives</a:t>
            </a:r>
          </a:p>
          <a:p>
            <a:pPr marL="344488" indent="-344488" fontAlgn="ctr">
              <a:buFont typeface="+mj-lt"/>
              <a:buAutoNum type="arabicPeriod"/>
            </a:pPr>
            <a:r>
              <a:rPr lang="en-CA" dirty="0"/>
              <a:t>Investigative phase: Analyze the incident for appropriate reaction and recovery procedures</a:t>
            </a:r>
          </a:p>
          <a:p>
            <a:pPr marL="344488" indent="-344488" fontAlgn="ctr">
              <a:buFont typeface="+mj-lt"/>
              <a:buAutoNum type="arabicPeriod"/>
            </a:pPr>
            <a:r>
              <a:rPr lang="en-CA" dirty="0"/>
              <a:t>Containment phase: Contain the incident to limit its damage and impact</a:t>
            </a:r>
          </a:p>
          <a:p>
            <a:pPr marL="344488" indent="-344488" fontAlgn="ctr">
              <a:buFont typeface="+mj-lt"/>
              <a:buAutoNum type="arabicPeriod"/>
            </a:pPr>
            <a:r>
              <a:rPr lang="en-CA" dirty="0"/>
              <a:t>Analysis and tracking phase: Analyze what has occurred and what damage has been done, and determine the initial entry point and root cause</a:t>
            </a:r>
          </a:p>
          <a:p>
            <a:pPr marL="344488" indent="-344488" fontAlgn="ctr">
              <a:buFont typeface="+mj-lt"/>
              <a:buAutoNum type="arabicPeriod"/>
            </a:pPr>
            <a:r>
              <a:rPr lang="en-CA" dirty="0"/>
              <a:t>Recovery phase: Once root cause is identified, a strategy can be implemented to recover from the incident and the damage caused</a:t>
            </a:r>
          </a:p>
          <a:p>
            <a:pPr fontAlgn="ctr"/>
            <a:endParaRPr lang="en-CA" dirty="0"/>
          </a:p>
        </p:txBody>
      </p:sp>
    </p:spTree>
    <p:extLst>
      <p:ext uri="{BB962C8B-B14F-4D97-AF65-F5344CB8AC3E}">
        <p14:creationId xmlns:p14="http://schemas.microsoft.com/office/powerpoint/2010/main" val="1712854168"/>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Detection</a:t>
            </a:r>
            <a:endParaRPr lang="en-CA" sz="5400" dirty="0"/>
          </a:p>
        </p:txBody>
      </p:sp>
      <p:sp>
        <p:nvSpPr>
          <p:cNvPr id="3" name="Content Placeholder 2"/>
          <p:cNvSpPr>
            <a:spLocks noGrp="1"/>
          </p:cNvSpPr>
          <p:nvPr>
            <p:ph sz="quarter" idx="10"/>
          </p:nvPr>
        </p:nvSpPr>
        <p:spPr/>
        <p:txBody>
          <a:bodyPr/>
          <a:lstStyle/>
          <a:p>
            <a:r>
              <a:rPr lang="en-CA" dirty="0"/>
              <a:t>Detecting an incident can be accomplished by security systems such as firewalls, IDS and IPS</a:t>
            </a:r>
          </a:p>
          <a:p>
            <a:r>
              <a:rPr lang="en-CA" dirty="0"/>
              <a:t>Detection can occur in real-time or near real-time:</a:t>
            </a:r>
          </a:p>
          <a:p>
            <a:pPr lvl="1" fontAlgn="ctr"/>
            <a:r>
              <a:rPr lang="en-CA" dirty="0"/>
              <a:t>Firewalls prevents illegitimate access to the network. Incidents can be detected from the firewall logs, when attacker attempts to work around the firewall restrictions</a:t>
            </a:r>
          </a:p>
          <a:p>
            <a:pPr lvl="1" fontAlgn="ctr"/>
            <a:r>
              <a:rPr lang="en-CA" dirty="0"/>
              <a:t>IDS can monitor traffic for malicious behavior and alert and report on such events, but cannot prevent or stop an incident in progress</a:t>
            </a:r>
          </a:p>
        </p:txBody>
      </p:sp>
    </p:spTree>
    <p:extLst>
      <p:ext uri="{BB962C8B-B14F-4D97-AF65-F5344CB8AC3E}">
        <p14:creationId xmlns:p14="http://schemas.microsoft.com/office/powerpoint/2010/main" val="236903595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Detection</a:t>
            </a:r>
            <a:endParaRPr lang="en-CA" sz="5400" dirty="0"/>
          </a:p>
        </p:txBody>
      </p:sp>
      <p:sp>
        <p:nvSpPr>
          <p:cNvPr id="3" name="Content Placeholder 2"/>
          <p:cNvSpPr>
            <a:spLocks noGrp="1"/>
          </p:cNvSpPr>
          <p:nvPr>
            <p:ph sz="quarter" idx="10"/>
          </p:nvPr>
        </p:nvSpPr>
        <p:spPr/>
        <p:txBody>
          <a:bodyPr/>
          <a:lstStyle/>
          <a:p>
            <a:r>
              <a:rPr lang="en-US" dirty="0"/>
              <a:t>IPS can monitor traffic for malicious behavior, alert and report on the event, and stop the incident from progressing</a:t>
            </a:r>
          </a:p>
          <a:p>
            <a:r>
              <a:rPr lang="en-US" dirty="0"/>
              <a:t>Network-based intrusion detection systems focus on network traffic behavior</a:t>
            </a:r>
          </a:p>
          <a:p>
            <a:r>
              <a:rPr lang="en-US" dirty="0"/>
              <a:t>Host-based solutions analyze host processes, memory space and network communication</a:t>
            </a:r>
          </a:p>
        </p:txBody>
      </p:sp>
    </p:spTree>
    <p:extLst>
      <p:ext uri="{BB962C8B-B14F-4D97-AF65-F5344CB8AC3E}">
        <p14:creationId xmlns:p14="http://schemas.microsoft.com/office/powerpoint/2010/main" val="3025287110"/>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Detection</a:t>
            </a:r>
            <a:endParaRPr lang="en-CA" sz="5400" dirty="0"/>
          </a:p>
        </p:txBody>
      </p:sp>
      <p:sp>
        <p:nvSpPr>
          <p:cNvPr id="3" name="Content Placeholder 2"/>
          <p:cNvSpPr>
            <a:spLocks noGrp="1"/>
          </p:cNvSpPr>
          <p:nvPr>
            <p:ph sz="quarter" idx="10"/>
          </p:nvPr>
        </p:nvSpPr>
        <p:spPr/>
        <p:txBody>
          <a:bodyPr/>
          <a:lstStyle/>
          <a:p>
            <a:pPr fontAlgn="ctr"/>
            <a:r>
              <a:rPr lang="en-US" dirty="0"/>
              <a:t>Attack detection can be signature-based or pattern-matching, based on previously written filters or rules in the database</a:t>
            </a:r>
          </a:p>
          <a:p>
            <a:pPr fontAlgn="ctr"/>
            <a:r>
              <a:rPr lang="en-US" dirty="0"/>
              <a:t>Protocol-based systems examine the behavior of network protocols and look for abnormal protocol behavior</a:t>
            </a:r>
          </a:p>
          <a:p>
            <a:pPr fontAlgn="ctr"/>
            <a:r>
              <a:rPr lang="en-US" dirty="0"/>
              <a:t>Statistical-based systems compare the existing system and network behavior to a previous baseline and look for any differential that indicates a security issue</a:t>
            </a:r>
          </a:p>
        </p:txBody>
      </p:sp>
    </p:spTree>
    <p:extLst>
      <p:ext uri="{BB962C8B-B14F-4D97-AF65-F5344CB8AC3E}">
        <p14:creationId xmlns:p14="http://schemas.microsoft.com/office/powerpoint/2010/main" val="389576049"/>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Detection</a:t>
            </a:r>
            <a:endParaRPr lang="en-CA" sz="5400" dirty="0"/>
          </a:p>
        </p:txBody>
      </p:sp>
      <p:sp>
        <p:nvSpPr>
          <p:cNvPr id="3" name="Content Placeholder 2"/>
          <p:cNvSpPr>
            <a:spLocks noGrp="1"/>
          </p:cNvSpPr>
          <p:nvPr>
            <p:ph sz="quarter" idx="10"/>
          </p:nvPr>
        </p:nvSpPr>
        <p:spPr/>
        <p:txBody>
          <a:bodyPr/>
          <a:lstStyle/>
          <a:p>
            <a:r>
              <a:rPr lang="en-CA" dirty="0"/>
              <a:t>Users and system administrators can also detect abnormal behavior and report the incident</a:t>
            </a:r>
          </a:p>
          <a:p>
            <a:r>
              <a:rPr lang="en-CA" dirty="0"/>
              <a:t>SIEM and logs management are good tools to provide an overview of infrastructure health and alert on specific security issues that may appear in random places</a:t>
            </a:r>
          </a:p>
        </p:txBody>
      </p:sp>
    </p:spTree>
    <p:extLst>
      <p:ext uri="{BB962C8B-B14F-4D97-AF65-F5344CB8AC3E}">
        <p14:creationId xmlns:p14="http://schemas.microsoft.com/office/powerpoint/2010/main" val="3376930911"/>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Response</a:t>
            </a:r>
            <a:endParaRPr lang="en-CA" sz="5400" dirty="0"/>
          </a:p>
        </p:txBody>
      </p:sp>
      <p:sp>
        <p:nvSpPr>
          <p:cNvPr id="3" name="Content Placeholder 2"/>
          <p:cNvSpPr>
            <a:spLocks noGrp="1"/>
          </p:cNvSpPr>
          <p:nvPr>
            <p:ph sz="quarter" idx="10"/>
          </p:nvPr>
        </p:nvSpPr>
        <p:spPr/>
        <p:txBody>
          <a:bodyPr/>
          <a:lstStyle/>
          <a:p>
            <a:r>
              <a:rPr lang="en-CA" dirty="0"/>
              <a:t>In the response phase, containment is crucial to prevent the spread of damage to unaffected parts of the network</a:t>
            </a:r>
          </a:p>
          <a:p>
            <a:r>
              <a:rPr lang="en-CA" dirty="0"/>
              <a:t>Disconnecting the affected device(s) is the fastest method of containment (by isolation)</a:t>
            </a:r>
          </a:p>
          <a:p>
            <a:r>
              <a:rPr lang="en-CA" dirty="0"/>
              <a:t>Shutting down the system may also contain the security issue, but any process residing in the RAM will be lost, potentially losing the track to the root cause</a:t>
            </a:r>
          </a:p>
        </p:txBody>
      </p:sp>
    </p:spTree>
    <p:extLst>
      <p:ext uri="{BB962C8B-B14F-4D97-AF65-F5344CB8AC3E}">
        <p14:creationId xmlns:p14="http://schemas.microsoft.com/office/powerpoint/2010/main" val="138912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Security Triad - CIA</a:t>
            </a:r>
          </a:p>
        </p:txBody>
      </p:sp>
      <p:sp>
        <p:nvSpPr>
          <p:cNvPr id="4" name="Isosceles Triangle 3"/>
          <p:cNvSpPr/>
          <p:nvPr/>
        </p:nvSpPr>
        <p:spPr>
          <a:xfrm>
            <a:off x="2978468" y="1659809"/>
            <a:ext cx="3193868" cy="3069771"/>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Information</a:t>
            </a:r>
          </a:p>
          <a:p>
            <a:pPr algn="ctr"/>
            <a:r>
              <a:rPr lang="en-US" sz="2000" dirty="0">
                <a:solidFill>
                  <a:schemeClr val="tx1"/>
                </a:solidFill>
              </a:rPr>
              <a:t>Security</a:t>
            </a:r>
          </a:p>
        </p:txBody>
      </p:sp>
      <p:sp>
        <p:nvSpPr>
          <p:cNvPr id="5" name="TextBox 4"/>
          <p:cNvSpPr txBox="1"/>
          <p:nvPr/>
        </p:nvSpPr>
        <p:spPr>
          <a:xfrm rot="17857622">
            <a:off x="2405413" y="2757089"/>
            <a:ext cx="2440091" cy="523220"/>
          </a:xfrm>
          <a:prstGeom prst="rect">
            <a:avLst/>
          </a:prstGeom>
          <a:noFill/>
        </p:spPr>
        <p:txBody>
          <a:bodyPr wrap="none" rtlCol="0">
            <a:spAutoFit/>
          </a:bodyPr>
          <a:lstStyle/>
          <a:p>
            <a:r>
              <a:rPr lang="en-US" sz="2800" dirty="0"/>
              <a:t>Confidentiality</a:t>
            </a:r>
          </a:p>
        </p:txBody>
      </p:sp>
      <p:sp>
        <p:nvSpPr>
          <p:cNvPr id="6" name="TextBox 5"/>
          <p:cNvSpPr txBox="1"/>
          <p:nvPr/>
        </p:nvSpPr>
        <p:spPr>
          <a:xfrm rot="3759597">
            <a:off x="4814352" y="2770503"/>
            <a:ext cx="1461934" cy="523220"/>
          </a:xfrm>
          <a:prstGeom prst="rect">
            <a:avLst/>
          </a:prstGeom>
          <a:noFill/>
        </p:spPr>
        <p:txBody>
          <a:bodyPr wrap="none" rtlCol="0">
            <a:spAutoFit/>
          </a:bodyPr>
          <a:lstStyle/>
          <a:p>
            <a:r>
              <a:rPr lang="en-US" sz="2800" dirty="0"/>
              <a:t>Integrity</a:t>
            </a:r>
          </a:p>
        </p:txBody>
      </p:sp>
      <p:sp>
        <p:nvSpPr>
          <p:cNvPr id="7" name="TextBox 6"/>
          <p:cNvSpPr txBox="1"/>
          <p:nvPr/>
        </p:nvSpPr>
        <p:spPr>
          <a:xfrm>
            <a:off x="3693731" y="4729580"/>
            <a:ext cx="1874481" cy="523220"/>
          </a:xfrm>
          <a:prstGeom prst="rect">
            <a:avLst/>
          </a:prstGeom>
          <a:noFill/>
        </p:spPr>
        <p:txBody>
          <a:bodyPr wrap="none" rtlCol="0">
            <a:spAutoFit/>
          </a:bodyPr>
          <a:lstStyle/>
          <a:p>
            <a:r>
              <a:rPr lang="en-US" sz="2800" dirty="0"/>
              <a:t>Availability</a:t>
            </a:r>
          </a:p>
        </p:txBody>
      </p:sp>
    </p:spTree>
    <p:extLst>
      <p:ext uri="{BB962C8B-B14F-4D97-AF65-F5344CB8AC3E}">
        <p14:creationId xmlns:p14="http://schemas.microsoft.com/office/powerpoint/2010/main" val="3877047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Blueprints</a:t>
            </a:r>
          </a:p>
        </p:txBody>
      </p:sp>
      <p:sp>
        <p:nvSpPr>
          <p:cNvPr id="4" name="Oval 3"/>
          <p:cNvSpPr/>
          <p:nvPr/>
        </p:nvSpPr>
        <p:spPr>
          <a:xfrm>
            <a:off x="3455944" y="2919664"/>
            <a:ext cx="2078582" cy="2037347"/>
          </a:xfrm>
          <a:prstGeom prst="ellipse">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Security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Blueprints</a:t>
            </a:r>
          </a:p>
        </p:txBody>
      </p:sp>
      <p:sp>
        <p:nvSpPr>
          <p:cNvPr id="5" name="Oval 4"/>
          <p:cNvSpPr/>
          <p:nvPr/>
        </p:nvSpPr>
        <p:spPr>
          <a:xfrm>
            <a:off x="5534524" y="1973180"/>
            <a:ext cx="1626130" cy="149123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a:ea typeface="+mn-ea"/>
                <a:cs typeface="+mn-cs"/>
              </a:rPr>
              <a:t>COSO</a:t>
            </a:r>
          </a:p>
        </p:txBody>
      </p:sp>
      <p:sp>
        <p:nvSpPr>
          <p:cNvPr id="6" name="Oval 5"/>
          <p:cNvSpPr/>
          <p:nvPr/>
        </p:nvSpPr>
        <p:spPr>
          <a:xfrm>
            <a:off x="5548673" y="4656385"/>
            <a:ext cx="1341524" cy="130325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a:ea typeface="+mn-ea"/>
                <a:cs typeface="+mn-cs"/>
              </a:rPr>
              <a:t>ITIL</a:t>
            </a:r>
          </a:p>
        </p:txBody>
      </p:sp>
      <p:sp>
        <p:nvSpPr>
          <p:cNvPr id="7" name="Oval 6"/>
          <p:cNvSpPr/>
          <p:nvPr/>
        </p:nvSpPr>
        <p:spPr>
          <a:xfrm>
            <a:off x="1918953" y="1815922"/>
            <a:ext cx="1528096" cy="145667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Arial"/>
                <a:ea typeface="+mn-ea"/>
                <a:cs typeface="+mn-cs"/>
              </a:rPr>
              <a:t>ISO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Arial"/>
                <a:ea typeface="+mn-ea"/>
                <a:cs typeface="+mn-cs"/>
              </a:rPr>
              <a:t>27000</a:t>
            </a:r>
          </a:p>
        </p:txBody>
      </p:sp>
      <p:sp>
        <p:nvSpPr>
          <p:cNvPr id="8" name="Oval 7"/>
          <p:cNvSpPr/>
          <p:nvPr/>
        </p:nvSpPr>
        <p:spPr>
          <a:xfrm>
            <a:off x="1918953" y="4660231"/>
            <a:ext cx="1528095" cy="129941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Arial"/>
                <a:ea typeface="+mn-ea"/>
                <a:cs typeface="+mn-cs"/>
              </a:rPr>
              <a:t>COBIT</a:t>
            </a:r>
          </a:p>
        </p:txBody>
      </p:sp>
      <p:cxnSp>
        <p:nvCxnSpPr>
          <p:cNvPr id="10" name="Straight Connector 9"/>
          <p:cNvCxnSpPr>
            <a:stCxn id="4" idx="7"/>
            <a:endCxn id="5" idx="2"/>
          </p:cNvCxnSpPr>
          <p:nvPr/>
        </p:nvCxnSpPr>
        <p:spPr>
          <a:xfrm flipV="1">
            <a:off x="5230125" y="2718799"/>
            <a:ext cx="304399" cy="499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5"/>
            <a:endCxn id="6" idx="2"/>
          </p:cNvCxnSpPr>
          <p:nvPr/>
        </p:nvCxnSpPr>
        <p:spPr>
          <a:xfrm>
            <a:off x="5230125" y="4658648"/>
            <a:ext cx="318548" cy="649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1"/>
            <a:endCxn id="7" idx="6"/>
          </p:cNvCxnSpPr>
          <p:nvPr/>
        </p:nvCxnSpPr>
        <p:spPr>
          <a:xfrm flipH="1" flipV="1">
            <a:off x="3447049" y="2544257"/>
            <a:ext cx="313296" cy="673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3"/>
            <a:endCxn id="8" idx="6"/>
          </p:cNvCxnSpPr>
          <p:nvPr/>
        </p:nvCxnSpPr>
        <p:spPr>
          <a:xfrm flipH="1">
            <a:off x="3447048" y="4658648"/>
            <a:ext cx="313297" cy="6512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983509"/>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Response</a:t>
            </a:r>
            <a:endParaRPr lang="en-CA" sz="5400" dirty="0"/>
          </a:p>
        </p:txBody>
      </p:sp>
      <p:sp>
        <p:nvSpPr>
          <p:cNvPr id="3" name="Content Placeholder 2"/>
          <p:cNvSpPr>
            <a:spLocks noGrp="1"/>
          </p:cNvSpPr>
          <p:nvPr>
            <p:ph sz="quarter" idx="10"/>
          </p:nvPr>
        </p:nvSpPr>
        <p:spPr/>
        <p:txBody>
          <a:bodyPr/>
          <a:lstStyle/>
          <a:p>
            <a:r>
              <a:rPr lang="en-CA" dirty="0"/>
              <a:t>A good containment strategy must consider the following aspects:</a:t>
            </a:r>
          </a:p>
          <a:p>
            <a:pPr lvl="1" fontAlgn="ctr"/>
            <a:r>
              <a:rPr lang="en-CA" dirty="0"/>
              <a:t>Preservation of forensic evidence</a:t>
            </a:r>
          </a:p>
          <a:p>
            <a:pPr lvl="1" fontAlgn="ctr"/>
            <a:r>
              <a:rPr lang="en-CA" dirty="0"/>
              <a:t>Availability of services</a:t>
            </a:r>
          </a:p>
          <a:p>
            <a:pPr lvl="1" fontAlgn="ctr"/>
            <a:r>
              <a:rPr lang="en-CA" dirty="0"/>
              <a:t>Potential damage beyond the affected host</a:t>
            </a:r>
          </a:p>
          <a:p>
            <a:pPr lvl="1" fontAlgn="ctr"/>
            <a:r>
              <a:rPr lang="en-CA" dirty="0"/>
              <a:t>Containment time</a:t>
            </a:r>
          </a:p>
          <a:p>
            <a:pPr lvl="1" fontAlgn="ctr"/>
            <a:r>
              <a:rPr lang="en-CA" dirty="0"/>
              <a:t>Containment resources</a:t>
            </a:r>
          </a:p>
        </p:txBody>
      </p:sp>
    </p:spTree>
    <p:extLst>
      <p:ext uri="{BB962C8B-B14F-4D97-AF65-F5344CB8AC3E}">
        <p14:creationId xmlns:p14="http://schemas.microsoft.com/office/powerpoint/2010/main" val="3244123717"/>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Reporting</a:t>
            </a:r>
            <a:endParaRPr lang="en-CA" sz="5400" dirty="0"/>
          </a:p>
        </p:txBody>
      </p:sp>
      <p:sp>
        <p:nvSpPr>
          <p:cNvPr id="3" name="Content Placeholder 2"/>
          <p:cNvSpPr>
            <a:spLocks noGrp="1"/>
          </p:cNvSpPr>
          <p:nvPr>
            <p:ph sz="quarter" idx="10"/>
          </p:nvPr>
        </p:nvSpPr>
        <p:spPr/>
        <p:txBody>
          <a:bodyPr/>
          <a:lstStyle/>
          <a:p>
            <a:pPr marL="0" indent="0">
              <a:buNone/>
            </a:pPr>
            <a:r>
              <a:rPr lang="en-CA" dirty="0"/>
              <a:t>Reporting an incident can be a legal obligation in some cases</a:t>
            </a:r>
          </a:p>
          <a:p>
            <a:pPr marL="0" indent="0">
              <a:buNone/>
            </a:pPr>
            <a:r>
              <a:rPr lang="en-CA" dirty="0"/>
              <a:t>Laws and regulations dictate which incidents must be reported, how soon and any remediation process</a:t>
            </a:r>
          </a:p>
          <a:p>
            <a:pPr marL="0" indent="0">
              <a:buNone/>
            </a:pPr>
            <a:r>
              <a:rPr lang="en-CA" dirty="0"/>
              <a:t>Therefore, detailed documentation throughout the incident is key to providing solid facts for reporting</a:t>
            </a:r>
          </a:p>
        </p:txBody>
      </p:sp>
    </p:spTree>
    <p:extLst>
      <p:ext uri="{BB962C8B-B14F-4D97-AF65-F5344CB8AC3E}">
        <p14:creationId xmlns:p14="http://schemas.microsoft.com/office/powerpoint/2010/main" val="1139975585"/>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Reporting</a:t>
            </a:r>
            <a:endParaRPr lang="en-CA" sz="5400" dirty="0"/>
          </a:p>
        </p:txBody>
      </p:sp>
      <p:sp>
        <p:nvSpPr>
          <p:cNvPr id="3" name="Content Placeholder 2"/>
          <p:cNvSpPr>
            <a:spLocks noGrp="1"/>
          </p:cNvSpPr>
          <p:nvPr>
            <p:ph sz="quarter" idx="10"/>
          </p:nvPr>
        </p:nvSpPr>
        <p:spPr/>
        <p:txBody>
          <a:bodyPr/>
          <a:lstStyle/>
          <a:p>
            <a:pPr marL="0" indent="0">
              <a:buNone/>
            </a:pPr>
            <a:r>
              <a:rPr lang="en-CA" dirty="0"/>
              <a:t>When escalating on an incident, the following should also be addressed:</a:t>
            </a:r>
          </a:p>
          <a:p>
            <a:pPr fontAlgn="ctr"/>
            <a:r>
              <a:rPr lang="en-CA" dirty="0"/>
              <a:t>Do public media and corporate PR need to be involved?</a:t>
            </a:r>
          </a:p>
          <a:p>
            <a:pPr fontAlgn="ctr"/>
            <a:r>
              <a:rPr lang="en-CA" dirty="0"/>
              <a:t>Does the corporate legal team need to be involved?</a:t>
            </a:r>
          </a:p>
          <a:p>
            <a:pPr fontAlgn="ctr"/>
            <a:r>
              <a:rPr lang="en-CA" dirty="0"/>
              <a:t>Is criminal activity suspected?</a:t>
            </a:r>
          </a:p>
          <a:p>
            <a:pPr fontAlgn="ctr"/>
            <a:r>
              <a:rPr lang="en-CA" dirty="0"/>
              <a:t>What is the escalation procedure to upper management, C-level, board of directors?</a:t>
            </a:r>
          </a:p>
          <a:p>
            <a:pPr fontAlgn="ctr"/>
            <a:r>
              <a:rPr lang="en-CA" dirty="0"/>
              <a:t>What is the reporting method and process?</a:t>
            </a:r>
          </a:p>
          <a:p>
            <a:pPr marL="0" indent="0">
              <a:buNone/>
            </a:pPr>
            <a:endParaRPr lang="en-CA" dirty="0"/>
          </a:p>
        </p:txBody>
      </p:sp>
    </p:spTree>
    <p:extLst>
      <p:ext uri="{BB962C8B-B14F-4D97-AF65-F5344CB8AC3E}">
        <p14:creationId xmlns:p14="http://schemas.microsoft.com/office/powerpoint/2010/main" val="736944393"/>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Recovery</a:t>
            </a:r>
            <a:endParaRPr lang="en-CA" sz="5400" dirty="0"/>
          </a:p>
        </p:txBody>
      </p:sp>
      <p:sp>
        <p:nvSpPr>
          <p:cNvPr id="3" name="Content Placeholder 2"/>
          <p:cNvSpPr>
            <a:spLocks noGrp="1"/>
          </p:cNvSpPr>
          <p:nvPr>
            <p:ph sz="quarter" idx="10"/>
          </p:nvPr>
        </p:nvSpPr>
        <p:spPr/>
        <p:txBody>
          <a:bodyPr/>
          <a:lstStyle/>
          <a:p>
            <a:r>
              <a:rPr lang="en-CA" dirty="0"/>
              <a:t>Usually involves restoring files, drives, systems, services, networks and parts of infrastructure</a:t>
            </a:r>
          </a:p>
          <a:p>
            <a:r>
              <a:rPr lang="en-CA" dirty="0"/>
              <a:t>Once containment is executed, damage is analyzed and root cause determined, the next step is removing the threat from the system</a:t>
            </a:r>
          </a:p>
          <a:p>
            <a:pPr lvl="1"/>
            <a:r>
              <a:rPr lang="en-CA" dirty="0"/>
              <a:t>This can be as involve removing a malicious program on a host, applying up-to-date patches to systems and restoring files on system </a:t>
            </a:r>
          </a:p>
          <a:p>
            <a:pPr lvl="1"/>
            <a:r>
              <a:rPr lang="en-CA" dirty="0"/>
              <a:t>Recovery brings the system back to a good, known state</a:t>
            </a:r>
          </a:p>
        </p:txBody>
      </p:sp>
    </p:spTree>
    <p:extLst>
      <p:ext uri="{BB962C8B-B14F-4D97-AF65-F5344CB8AC3E}">
        <p14:creationId xmlns:p14="http://schemas.microsoft.com/office/powerpoint/2010/main" val="1163885675"/>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Lessons Learned</a:t>
            </a:r>
            <a:endParaRPr lang="en-CA" sz="5400" dirty="0"/>
          </a:p>
        </p:txBody>
      </p:sp>
      <p:sp>
        <p:nvSpPr>
          <p:cNvPr id="3" name="Content Placeholder 2"/>
          <p:cNvSpPr>
            <a:spLocks noGrp="1"/>
          </p:cNvSpPr>
          <p:nvPr>
            <p:ph sz="quarter" idx="10"/>
          </p:nvPr>
        </p:nvSpPr>
        <p:spPr/>
        <p:txBody>
          <a:bodyPr/>
          <a:lstStyle/>
          <a:p>
            <a:r>
              <a:rPr lang="en-CA" dirty="0"/>
              <a:t>“Lookbacks” or lessons learned provides an opportunity to review the incident, determine the attacking vector, why and how the incident occurred, whether the process is broken, and how to prevent future incidents</a:t>
            </a:r>
          </a:p>
        </p:txBody>
      </p:sp>
    </p:spTree>
    <p:extLst>
      <p:ext uri="{BB962C8B-B14F-4D97-AF65-F5344CB8AC3E}">
        <p14:creationId xmlns:p14="http://schemas.microsoft.com/office/powerpoint/2010/main" val="772522850"/>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Root Cause Analysis</a:t>
            </a:r>
            <a:endParaRPr lang="en-CA" sz="5400" dirty="0"/>
          </a:p>
        </p:txBody>
      </p:sp>
      <p:sp>
        <p:nvSpPr>
          <p:cNvPr id="3" name="Content Placeholder 2"/>
          <p:cNvSpPr>
            <a:spLocks noGrp="1"/>
          </p:cNvSpPr>
          <p:nvPr>
            <p:ph sz="quarter" idx="10"/>
          </p:nvPr>
        </p:nvSpPr>
        <p:spPr/>
        <p:txBody>
          <a:bodyPr/>
          <a:lstStyle/>
          <a:p>
            <a:r>
              <a:rPr lang="en-CA" dirty="0"/>
              <a:t>Root cause analysis asks </a:t>
            </a:r>
            <a:r>
              <a:rPr lang="en-CA" i="1" dirty="0"/>
              <a:t>why</a:t>
            </a:r>
            <a:r>
              <a:rPr lang="en-CA" dirty="0"/>
              <a:t>. </a:t>
            </a:r>
          </a:p>
          <a:p>
            <a:r>
              <a:rPr lang="en-CA" dirty="0"/>
              <a:t>It is a repetitive process that digs into the processes and disciplines to determine why an incident occurred</a:t>
            </a:r>
          </a:p>
          <a:p>
            <a:r>
              <a:rPr lang="en-CA" dirty="0"/>
              <a:t>Review system logs, policies, procedures, security documentation, network traffic captures, SIEM alerts and analysis to build a chronological timeline of the event</a:t>
            </a:r>
          </a:p>
          <a:p>
            <a:r>
              <a:rPr lang="en-CA" dirty="0"/>
              <a:t>Working backward on the event timeline, determine initial vector and derive a prevention strategy</a:t>
            </a:r>
          </a:p>
        </p:txBody>
      </p:sp>
    </p:spTree>
    <p:extLst>
      <p:ext uri="{BB962C8B-B14F-4D97-AF65-F5344CB8AC3E}">
        <p14:creationId xmlns:p14="http://schemas.microsoft.com/office/powerpoint/2010/main" val="3432229971"/>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1710047"/>
            <a:ext cx="4353169" cy="3313215"/>
          </a:xfrm>
        </p:spPr>
        <p:txBody>
          <a:bodyPr>
            <a:normAutofit/>
          </a:bodyPr>
          <a:lstStyle/>
          <a:p>
            <a:r>
              <a:rPr lang="en-CA" dirty="0"/>
              <a:t>Patch and Vulnerability Management</a:t>
            </a:r>
            <a:endParaRPr lang="en-US" dirty="0"/>
          </a:p>
        </p:txBody>
      </p:sp>
    </p:spTree>
    <p:extLst>
      <p:ext uri="{BB962C8B-B14F-4D97-AF65-F5344CB8AC3E}">
        <p14:creationId xmlns:p14="http://schemas.microsoft.com/office/powerpoint/2010/main" val="2696751880"/>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2" y="154483"/>
            <a:ext cx="6934853" cy="627860"/>
          </a:xfrm>
        </p:spPr>
        <p:txBody>
          <a:bodyPr/>
          <a:lstStyle/>
          <a:p>
            <a:pPr fontAlgn="ctr"/>
            <a:r>
              <a:rPr lang="en-CA" dirty="0"/>
              <a:t>Patch and Vulnerability Management</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A patch management program is the main security strategy in risk mitigation and prevention</a:t>
            </a:r>
          </a:p>
          <a:p>
            <a:r>
              <a:rPr lang="en-CA" dirty="0"/>
              <a:t>Because system patches address security vulnerabilities in systems and software, patch management works hand-in-hand with vulnerability management</a:t>
            </a:r>
          </a:p>
          <a:p>
            <a:r>
              <a:rPr lang="en-CA" dirty="0"/>
              <a:t>A fully patched system prevents malicious programs from leveraging vulnerabilities to compromise a host and damage the system or other parts of the network</a:t>
            </a:r>
          </a:p>
        </p:txBody>
      </p:sp>
    </p:spTree>
    <p:extLst>
      <p:ext uri="{BB962C8B-B14F-4D97-AF65-F5344CB8AC3E}">
        <p14:creationId xmlns:p14="http://schemas.microsoft.com/office/powerpoint/2010/main" val="304645521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Vulnerability Management</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When a well-known, well-exploited vulnerability is discovered and announced, the security team must determine the immediate risk and assess the likelihood of the vulnerability being exploited within the infrastructure</a:t>
            </a:r>
          </a:p>
          <a:p>
            <a:r>
              <a:rPr lang="en-CA" dirty="0"/>
              <a:t>Automated tools can be used to discover hosts on the network, assess potential vulnerability, assign a risk score and advise on necessary patches to protect the system</a:t>
            </a:r>
          </a:p>
        </p:txBody>
      </p:sp>
    </p:spTree>
    <p:extLst>
      <p:ext uri="{BB962C8B-B14F-4D97-AF65-F5344CB8AC3E}">
        <p14:creationId xmlns:p14="http://schemas.microsoft.com/office/powerpoint/2010/main" val="1579592599"/>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Vulnerability Management</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Security analysts must determine if the vulnerability is an immediate threat or a lower risk threat that can be patched later.</a:t>
            </a:r>
          </a:p>
          <a:p>
            <a:pPr lvl="1" fontAlgn="ctr"/>
            <a:r>
              <a:rPr lang="en-CA" dirty="0"/>
              <a:t>What is the risk if the vulnerability is not patched?</a:t>
            </a:r>
          </a:p>
          <a:p>
            <a:pPr lvl="1" fontAlgn="ctr"/>
            <a:r>
              <a:rPr lang="en-CA" dirty="0"/>
              <a:t>What is the likelihood of the vulnerability being exploited?</a:t>
            </a:r>
          </a:p>
          <a:p>
            <a:pPr lvl="1" fontAlgn="ctr"/>
            <a:r>
              <a:rPr lang="en-US" dirty="0"/>
              <a:t>Can the exploit gain elevated privilege access on the system?</a:t>
            </a:r>
          </a:p>
          <a:p>
            <a:pPr lvl="1" fontAlgn="ctr"/>
            <a:r>
              <a:rPr lang="en-US" dirty="0"/>
              <a:t>Is physical access required for exploitation?</a:t>
            </a:r>
          </a:p>
          <a:p>
            <a:pPr lvl="1" fontAlgn="ctr"/>
            <a:r>
              <a:rPr lang="en-US" dirty="0"/>
              <a:t>Is there other method to minimize the risk until a patch is applied?</a:t>
            </a:r>
          </a:p>
          <a:p>
            <a:pPr lvl="1" fontAlgn="ctr"/>
            <a:endParaRPr lang="en-CA" dirty="0"/>
          </a:p>
        </p:txBody>
      </p:sp>
    </p:spTree>
    <p:extLst>
      <p:ext uri="{BB962C8B-B14F-4D97-AF65-F5344CB8AC3E}">
        <p14:creationId xmlns:p14="http://schemas.microsoft.com/office/powerpoint/2010/main" val="482930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Qualitative Risk Assessment Process</a:t>
            </a:r>
          </a:p>
        </p:txBody>
      </p:sp>
      <p:sp>
        <p:nvSpPr>
          <p:cNvPr id="3" name="Content Placeholder 2"/>
          <p:cNvSpPr>
            <a:spLocks noGrp="1"/>
          </p:cNvSpPr>
          <p:nvPr>
            <p:ph sz="quarter" idx="10"/>
          </p:nvPr>
        </p:nvSpPr>
        <p:spPr/>
        <p:txBody>
          <a:bodyPr>
            <a:normAutofit/>
          </a:bodyPr>
          <a:lstStyle/>
          <a:p>
            <a:pPr marL="0" indent="0" fontAlgn="ctr">
              <a:buNone/>
            </a:pPr>
            <a:r>
              <a:rPr lang="en-US" dirty="0"/>
              <a:t>Provide descriptive results versus measurable results:</a:t>
            </a:r>
            <a:br>
              <a:rPr lang="en-US" dirty="0"/>
            </a:br>
            <a:endParaRPr lang="en-US" dirty="0"/>
          </a:p>
          <a:p>
            <a:pPr fontAlgn="ctr"/>
            <a:r>
              <a:rPr lang="en-US" dirty="0"/>
              <a:t>Obtain approval</a:t>
            </a:r>
          </a:p>
          <a:p>
            <a:pPr fontAlgn="ctr"/>
            <a:r>
              <a:rPr lang="en-US" dirty="0"/>
              <a:t>Form a risk assessment team</a:t>
            </a:r>
          </a:p>
          <a:p>
            <a:pPr fontAlgn="ctr"/>
            <a:r>
              <a:rPr lang="en-US" dirty="0"/>
              <a:t>Analyze data</a:t>
            </a:r>
          </a:p>
          <a:p>
            <a:pPr fontAlgn="ctr"/>
            <a:r>
              <a:rPr lang="en-US" dirty="0"/>
              <a:t>Calculate risk</a:t>
            </a:r>
          </a:p>
          <a:p>
            <a:pPr fontAlgn="ctr"/>
            <a:r>
              <a:rPr lang="en-US" dirty="0"/>
              <a:t>Recommend countermeasures</a:t>
            </a:r>
          </a:p>
        </p:txBody>
      </p:sp>
    </p:spTree>
    <p:extLst>
      <p:ext uri="{BB962C8B-B14F-4D97-AF65-F5344CB8AC3E}">
        <p14:creationId xmlns:p14="http://schemas.microsoft.com/office/powerpoint/2010/main" val="1354750561"/>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Patch Management</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When a patch is required, a patch management system should be used to deploy it</a:t>
            </a:r>
          </a:p>
          <a:p>
            <a:r>
              <a:rPr lang="en-CA" dirty="0"/>
              <a:t>The patch management system should be able to work with different systems from different vendors, and coordinate communication and updates based on patch release and availability</a:t>
            </a:r>
          </a:p>
          <a:p>
            <a:r>
              <a:rPr lang="en-CA" dirty="0"/>
              <a:t>Patching is usually scheduled monthly. However, when a newly discovered vulnerability is identified, it is prudent to perform out-of-cycle patching to address the security concern.</a:t>
            </a:r>
          </a:p>
          <a:p>
            <a:pPr lvl="1" fontAlgn="ctr"/>
            <a:endParaRPr lang="en-CA" dirty="0"/>
          </a:p>
        </p:txBody>
      </p:sp>
    </p:spTree>
    <p:extLst>
      <p:ext uri="{BB962C8B-B14F-4D97-AF65-F5344CB8AC3E}">
        <p14:creationId xmlns:p14="http://schemas.microsoft.com/office/powerpoint/2010/main" val="2918491845"/>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731325"/>
            <a:ext cx="4353169" cy="2291937"/>
          </a:xfrm>
        </p:spPr>
        <p:txBody>
          <a:bodyPr>
            <a:normAutofit/>
          </a:bodyPr>
          <a:lstStyle/>
          <a:p>
            <a:r>
              <a:rPr lang="en-CA" dirty="0"/>
              <a:t>Change Management</a:t>
            </a:r>
            <a:endParaRPr lang="en-US" dirty="0"/>
          </a:p>
        </p:txBody>
      </p:sp>
    </p:spTree>
    <p:extLst>
      <p:ext uri="{BB962C8B-B14F-4D97-AF65-F5344CB8AC3E}">
        <p14:creationId xmlns:p14="http://schemas.microsoft.com/office/powerpoint/2010/main" val="1408162621"/>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Change Management Process</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Security analysts should consider the following change management process to ensure that the security policy is followed and security risks are minimized during a change:</a:t>
            </a:r>
          </a:p>
          <a:p>
            <a:pPr lvl="1" fontAlgn="ctr"/>
            <a:r>
              <a:rPr lang="en-CA" dirty="0"/>
              <a:t>Requests: Any change request should be justified by a business case, the benefit of the change, and a change schedule, test plan, change plan and back-out plan</a:t>
            </a:r>
          </a:p>
          <a:p>
            <a:pPr lvl="1" fontAlgn="ctr"/>
            <a:r>
              <a:rPr lang="en-CA" dirty="0"/>
              <a:t>Security impact assessment: Assess the security impact of the change and approve or reject accordingly</a:t>
            </a:r>
          </a:p>
        </p:txBody>
      </p:sp>
    </p:spTree>
    <p:extLst>
      <p:ext uri="{BB962C8B-B14F-4D97-AF65-F5344CB8AC3E}">
        <p14:creationId xmlns:p14="http://schemas.microsoft.com/office/powerpoint/2010/main" val="220624971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Change Management Process</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pPr lvl="1" fontAlgn="ctr"/>
            <a:r>
              <a:rPr lang="en-US" dirty="0"/>
              <a:t>Approve/reject: Request should be stated clearly on the reason for approval or rejection and communicated to the requestor appropriately</a:t>
            </a:r>
          </a:p>
          <a:p>
            <a:pPr lvl="1" fontAlgn="ctr"/>
            <a:r>
              <a:rPr lang="en-US" dirty="0"/>
              <a:t>Test: Any change request to the production environment should first be tested in the lab or non-production environment to ensure minimal or no impact to the production environment and security risk mitigation</a:t>
            </a:r>
          </a:p>
          <a:p>
            <a:pPr lvl="1" fontAlgn="ctr"/>
            <a:r>
              <a:rPr lang="en-US" dirty="0"/>
              <a:t>Communication: Business units should be notified of the scheduled change and the associated impact</a:t>
            </a:r>
          </a:p>
        </p:txBody>
      </p:sp>
    </p:spTree>
    <p:extLst>
      <p:ext uri="{BB962C8B-B14F-4D97-AF65-F5344CB8AC3E}">
        <p14:creationId xmlns:p14="http://schemas.microsoft.com/office/powerpoint/2010/main" val="3966838229"/>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Change Management Process</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pPr lvl="1" fontAlgn="ctr"/>
            <a:r>
              <a:rPr lang="en-US" dirty="0"/>
              <a:t>Implementation: Change must be implemented within the schedule change window. If not completed by end of change window, either back out of the change and re-schedule, or escalate to incident management team to request extra time (if appropriate approvals from stakeholders are obtained)</a:t>
            </a:r>
          </a:p>
          <a:p>
            <a:pPr lvl="1" fontAlgn="ctr"/>
            <a:r>
              <a:rPr lang="en-US" dirty="0"/>
              <a:t>Validation: Post-change testing must be performed to ensure the systems are operating as expected</a:t>
            </a:r>
          </a:p>
          <a:p>
            <a:pPr lvl="1" fontAlgn="ctr"/>
            <a:r>
              <a:rPr lang="en-US" dirty="0"/>
              <a:t>Documentation: Detailed documentation of the change and document updates must be kept in change management as well as configuration management records</a:t>
            </a:r>
          </a:p>
        </p:txBody>
      </p:sp>
    </p:spTree>
    <p:extLst>
      <p:ext uri="{BB962C8B-B14F-4D97-AF65-F5344CB8AC3E}">
        <p14:creationId xmlns:p14="http://schemas.microsoft.com/office/powerpoint/2010/main" val="345335487"/>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1341913"/>
            <a:ext cx="4353169" cy="3681350"/>
          </a:xfrm>
        </p:spPr>
        <p:txBody>
          <a:bodyPr>
            <a:normAutofit fontScale="90000"/>
          </a:bodyPr>
          <a:lstStyle/>
          <a:p>
            <a:r>
              <a:rPr lang="en-US" dirty="0"/>
              <a:t>Business Continuity Plans and Disaster Recovery Strategies</a:t>
            </a:r>
          </a:p>
        </p:txBody>
      </p:sp>
    </p:spTree>
    <p:extLst>
      <p:ext uri="{BB962C8B-B14F-4D97-AF65-F5344CB8AC3E}">
        <p14:creationId xmlns:p14="http://schemas.microsoft.com/office/powerpoint/2010/main" val="15061717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Recovery Strategies</a:t>
            </a:r>
            <a:endParaRPr lang="en-CA" sz="5400" dirty="0"/>
          </a:p>
        </p:txBody>
      </p:sp>
      <p:sp>
        <p:nvSpPr>
          <p:cNvPr id="3" name="Content Placeholder 2"/>
          <p:cNvSpPr>
            <a:spLocks noGrp="1"/>
          </p:cNvSpPr>
          <p:nvPr>
            <p:ph sz="quarter" idx="10"/>
          </p:nvPr>
        </p:nvSpPr>
        <p:spPr/>
        <p:txBody>
          <a:bodyPr>
            <a:normAutofit/>
          </a:bodyPr>
          <a:lstStyle/>
          <a:p>
            <a:pPr fontAlgn="ctr"/>
            <a:r>
              <a:rPr lang="en-US" dirty="0"/>
              <a:t>In the event of an incident, plans must be provided to recover from the incident and minimize a business’s down time</a:t>
            </a:r>
          </a:p>
          <a:p>
            <a:pPr fontAlgn="ctr"/>
            <a:r>
              <a:rPr lang="en-US" dirty="0"/>
              <a:t>Business Continuity Plan (BCP) defines the actions required to ensure the continuation of business operations, regardless of the type of incident </a:t>
            </a:r>
          </a:p>
          <a:p>
            <a:pPr fontAlgn="ctr"/>
            <a:r>
              <a:rPr lang="en-US" dirty="0"/>
              <a:t>Disaster Recovery Plan (DRP) defines the actions required to restore systems and infrastructure in the event of a disaster </a:t>
            </a:r>
            <a:br>
              <a:rPr lang="en-US" dirty="0"/>
            </a:br>
            <a:r>
              <a:rPr lang="en-US" dirty="0"/>
              <a:t>(e.g., earthquake, flood, outage)</a:t>
            </a:r>
          </a:p>
        </p:txBody>
      </p:sp>
    </p:spTree>
    <p:extLst>
      <p:ext uri="{BB962C8B-B14F-4D97-AF65-F5344CB8AC3E}">
        <p14:creationId xmlns:p14="http://schemas.microsoft.com/office/powerpoint/2010/main" val="3142115478"/>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Recovery Strategies</a:t>
            </a:r>
            <a:endParaRPr lang="en-CA" sz="5400" dirty="0"/>
          </a:p>
        </p:txBody>
      </p:sp>
      <p:sp>
        <p:nvSpPr>
          <p:cNvPr id="3" name="Content Placeholder 2"/>
          <p:cNvSpPr>
            <a:spLocks noGrp="1"/>
          </p:cNvSpPr>
          <p:nvPr>
            <p:ph sz="quarter" idx="10"/>
          </p:nvPr>
        </p:nvSpPr>
        <p:spPr/>
        <p:txBody>
          <a:bodyPr>
            <a:normAutofit/>
          </a:bodyPr>
          <a:lstStyle/>
          <a:p>
            <a:r>
              <a:rPr lang="en-CA" dirty="0"/>
              <a:t>The most important step for designing a BCP and DRP is a Business Impact Analysis (BIA)</a:t>
            </a:r>
          </a:p>
          <a:p>
            <a:r>
              <a:rPr lang="en-CA" dirty="0"/>
              <a:t>The BIA will help determine the Recovery Time Objective and Recovery Point Objective</a:t>
            </a:r>
          </a:p>
          <a:p>
            <a:pPr lvl="1"/>
            <a:r>
              <a:rPr lang="en-CA" dirty="0"/>
              <a:t>Recovery Point Objective (RPO): Identifies the minimum necessary point of system recovery for the business to continue operation. </a:t>
            </a:r>
          </a:p>
          <a:p>
            <a:pPr lvl="1"/>
            <a:r>
              <a:rPr lang="en-CA" dirty="0"/>
              <a:t>In a disaster scenario, what are the essential services required? What data must be recovered? What systems are necessary for business continuity?</a:t>
            </a:r>
          </a:p>
          <a:p>
            <a:pPr lvl="1" fontAlgn="ctr"/>
            <a:endParaRPr lang="en-US" dirty="0"/>
          </a:p>
        </p:txBody>
      </p:sp>
    </p:spTree>
    <p:extLst>
      <p:ext uri="{BB962C8B-B14F-4D97-AF65-F5344CB8AC3E}">
        <p14:creationId xmlns:p14="http://schemas.microsoft.com/office/powerpoint/2010/main" val="364076997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Recovery Strategies</a:t>
            </a:r>
            <a:endParaRPr lang="en-CA" sz="5400" dirty="0"/>
          </a:p>
        </p:txBody>
      </p:sp>
      <p:sp>
        <p:nvSpPr>
          <p:cNvPr id="3" name="Content Placeholder 2"/>
          <p:cNvSpPr>
            <a:spLocks noGrp="1"/>
          </p:cNvSpPr>
          <p:nvPr>
            <p:ph sz="quarter" idx="10"/>
          </p:nvPr>
        </p:nvSpPr>
        <p:spPr/>
        <p:txBody>
          <a:bodyPr>
            <a:normAutofit/>
          </a:bodyPr>
          <a:lstStyle/>
          <a:p>
            <a:pPr lvl="1"/>
            <a:r>
              <a:rPr lang="en-US" dirty="0"/>
              <a:t>Recovery Time Objective (RTO): Identifies the maximum time allowed for IT to recover to RPO before business survival is jeopardized. </a:t>
            </a:r>
          </a:p>
          <a:p>
            <a:pPr lvl="1"/>
            <a:r>
              <a:rPr lang="en-US" dirty="0"/>
              <a:t>Businesses typically can survive a few hours to a few days in a disaster scenario, but major concerns arise if the system recovery to RPO is not completed by RTO</a:t>
            </a:r>
          </a:p>
          <a:p>
            <a:pPr lvl="1"/>
            <a:r>
              <a:rPr lang="en-CA" dirty="0"/>
              <a:t>Larger organizations may have a higher demand on RPO and shorter time frame for RTO. In this case, different strategies may be required to ensure business continuity</a:t>
            </a:r>
          </a:p>
          <a:p>
            <a:pPr lvl="1"/>
            <a:endParaRPr lang="en-US" dirty="0"/>
          </a:p>
          <a:p>
            <a:pPr lvl="1" fontAlgn="ctr"/>
            <a:endParaRPr lang="en-US" dirty="0"/>
          </a:p>
        </p:txBody>
      </p:sp>
    </p:spTree>
    <p:extLst>
      <p:ext uri="{BB962C8B-B14F-4D97-AF65-F5344CB8AC3E}">
        <p14:creationId xmlns:p14="http://schemas.microsoft.com/office/powerpoint/2010/main" val="1063647774"/>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Redundant Data Centres</a:t>
            </a:r>
            <a:endParaRPr lang="en-CA" sz="5400" dirty="0"/>
          </a:p>
        </p:txBody>
      </p:sp>
      <p:sp>
        <p:nvSpPr>
          <p:cNvPr id="3" name="Content Placeholder 2"/>
          <p:cNvSpPr>
            <a:spLocks noGrp="1"/>
          </p:cNvSpPr>
          <p:nvPr>
            <p:ph sz="quarter" idx="10"/>
          </p:nvPr>
        </p:nvSpPr>
        <p:spPr>
          <a:xfrm>
            <a:off x="635001" y="1248507"/>
            <a:ext cx="7840663" cy="5211669"/>
          </a:xfrm>
        </p:spPr>
        <p:txBody>
          <a:bodyPr>
            <a:normAutofit fontScale="92500"/>
          </a:bodyPr>
          <a:lstStyle/>
          <a:p>
            <a:pPr fontAlgn="ctr"/>
            <a:r>
              <a:rPr lang="en-US" dirty="0"/>
              <a:t>Large organizations that can afford the cost often deploy a redundant data </a:t>
            </a:r>
            <a:r>
              <a:rPr lang="en-US" dirty="0" err="1"/>
              <a:t>centre</a:t>
            </a:r>
            <a:r>
              <a:rPr lang="en-US" dirty="0"/>
              <a:t> to minimize downtime and impact on business functions</a:t>
            </a:r>
          </a:p>
          <a:p>
            <a:r>
              <a:rPr lang="en-US" dirty="0"/>
              <a:t>Infrastructure functions, services and applications are mirrored between two or data </a:t>
            </a:r>
            <a:r>
              <a:rPr lang="en-US" dirty="0" err="1"/>
              <a:t>centres</a:t>
            </a:r>
            <a:r>
              <a:rPr lang="en-US" dirty="0"/>
              <a:t>, and </a:t>
            </a:r>
            <a:r>
              <a:rPr lang="en-CA" dirty="0"/>
              <a:t>there is almost no downtime</a:t>
            </a:r>
          </a:p>
          <a:p>
            <a:r>
              <a:rPr lang="en-CA" dirty="0"/>
              <a:t>Easy to switch between data centres, with no immediate recovery procedure necessary</a:t>
            </a:r>
          </a:p>
          <a:p>
            <a:r>
              <a:rPr lang="en-CA" dirty="0"/>
              <a:t>Means doubling the cost, hardware and support staff, and data replication is restricted by the connectivity between the two data centres</a:t>
            </a:r>
          </a:p>
          <a:p>
            <a:pPr lvl="1" fontAlgn="ctr"/>
            <a:endParaRPr lang="en-US" dirty="0"/>
          </a:p>
        </p:txBody>
      </p:sp>
    </p:spTree>
    <p:extLst>
      <p:ext uri="{BB962C8B-B14F-4D97-AF65-F5344CB8AC3E}">
        <p14:creationId xmlns:p14="http://schemas.microsoft.com/office/powerpoint/2010/main" val="3115294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Quantitative Risk Assessment Steps</a:t>
            </a:r>
          </a:p>
        </p:txBody>
      </p:sp>
      <p:sp>
        <p:nvSpPr>
          <p:cNvPr id="3" name="Content Placeholder 2"/>
          <p:cNvSpPr>
            <a:spLocks noGrp="1"/>
          </p:cNvSpPr>
          <p:nvPr>
            <p:ph sz="quarter" idx="10"/>
          </p:nvPr>
        </p:nvSpPr>
        <p:spPr/>
        <p:txBody>
          <a:bodyPr/>
          <a:lstStyle/>
          <a:p>
            <a:pPr marL="0" indent="0" fontAlgn="ctr">
              <a:buNone/>
            </a:pPr>
            <a:r>
              <a:rPr lang="en-US" dirty="0"/>
              <a:t>Quantitative assessment relies on numerical and measurable analysis</a:t>
            </a:r>
          </a:p>
          <a:p>
            <a:pPr fontAlgn="ctr"/>
            <a:endParaRPr lang="en-US" dirty="0"/>
          </a:p>
          <a:p>
            <a:pPr fontAlgn="ctr"/>
            <a:r>
              <a:rPr lang="en-US" dirty="0"/>
              <a:t>Initial management approval</a:t>
            </a:r>
          </a:p>
          <a:p>
            <a:pPr fontAlgn="ctr"/>
            <a:r>
              <a:rPr lang="en-US" dirty="0"/>
              <a:t>Construct assessment team</a:t>
            </a:r>
          </a:p>
          <a:p>
            <a:pPr fontAlgn="ctr"/>
            <a:r>
              <a:rPr lang="en-US" dirty="0"/>
              <a:t>Review available information</a:t>
            </a:r>
          </a:p>
          <a:p>
            <a:endParaRPr lang="en-US" dirty="0"/>
          </a:p>
        </p:txBody>
      </p:sp>
    </p:spTree>
    <p:extLst>
      <p:ext uri="{BB962C8B-B14F-4D97-AF65-F5344CB8AC3E}">
        <p14:creationId xmlns:p14="http://schemas.microsoft.com/office/powerpoint/2010/main" val="1876904053"/>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Redundant Data Centre</a:t>
            </a:r>
            <a:endParaRPr lang="en-CA" sz="5400" dirty="0"/>
          </a:p>
        </p:txBody>
      </p:sp>
      <p:sp>
        <p:nvSpPr>
          <p:cNvPr id="3" name="Content Placeholder 2"/>
          <p:cNvSpPr>
            <a:spLocks noGrp="1"/>
          </p:cNvSpPr>
          <p:nvPr>
            <p:ph sz="quarter" idx="10"/>
          </p:nvPr>
        </p:nvSpPr>
        <p:spPr/>
        <p:txBody>
          <a:bodyPr>
            <a:normAutofit/>
          </a:bodyPr>
          <a:lstStyle/>
          <a:p>
            <a:pPr fontAlgn="ctr"/>
            <a:r>
              <a:rPr lang="en-US" dirty="0"/>
              <a:t>Internal hot site: A standby data </a:t>
            </a:r>
            <a:r>
              <a:rPr lang="en-US" dirty="0" err="1"/>
              <a:t>centre</a:t>
            </a:r>
            <a:r>
              <a:rPr lang="en-US" dirty="0"/>
              <a:t> within the organization, with all business applications and data synchronized and ready</a:t>
            </a:r>
          </a:p>
          <a:p>
            <a:pPr fontAlgn="ctr"/>
            <a:r>
              <a:rPr lang="en-US" dirty="0"/>
              <a:t>The fastest option. Requires almost no downtime, as the standby data is in a hot state.</a:t>
            </a:r>
          </a:p>
          <a:p>
            <a:pPr fontAlgn="ctr"/>
            <a:r>
              <a:rPr lang="en-US" dirty="0"/>
              <a:t>Also the most expensive solution, as hardware and staff are doubled and data replication must be in place to synchronize the two sites</a:t>
            </a:r>
          </a:p>
          <a:p>
            <a:pPr lvl="1" fontAlgn="ctr"/>
            <a:endParaRPr lang="en-US" dirty="0"/>
          </a:p>
        </p:txBody>
      </p:sp>
    </p:spTree>
    <p:extLst>
      <p:ext uri="{BB962C8B-B14F-4D97-AF65-F5344CB8AC3E}">
        <p14:creationId xmlns:p14="http://schemas.microsoft.com/office/powerpoint/2010/main" val="1253435316"/>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Redundant Data Centre</a:t>
            </a:r>
            <a:endParaRPr lang="en-CA" sz="5400" dirty="0"/>
          </a:p>
        </p:txBody>
      </p:sp>
      <p:sp>
        <p:nvSpPr>
          <p:cNvPr id="3" name="Content Placeholder 2"/>
          <p:cNvSpPr>
            <a:spLocks noGrp="1"/>
          </p:cNvSpPr>
          <p:nvPr>
            <p:ph sz="quarter" idx="10"/>
          </p:nvPr>
        </p:nvSpPr>
        <p:spPr/>
        <p:txBody>
          <a:bodyPr>
            <a:normAutofit fontScale="92500"/>
          </a:bodyPr>
          <a:lstStyle/>
          <a:p>
            <a:pPr fontAlgn="ctr"/>
            <a:r>
              <a:rPr lang="en-CA" dirty="0"/>
              <a:t>External hot site: Hosted by external contractors</a:t>
            </a:r>
          </a:p>
          <a:p>
            <a:pPr fontAlgn="ctr"/>
            <a:r>
              <a:rPr lang="en-CA" dirty="0"/>
              <a:t>Site typically has all the equipment waiting, ready to be rebuilt when required</a:t>
            </a:r>
          </a:p>
          <a:p>
            <a:pPr fontAlgn="ctr"/>
            <a:r>
              <a:rPr lang="en-CA" dirty="0"/>
              <a:t>Requires extra time to rebuild the environment, and the two environment must match closely, with precise backup images and detailed restore procedures in place for successful execution</a:t>
            </a:r>
          </a:p>
          <a:p>
            <a:pPr fontAlgn="ctr"/>
            <a:r>
              <a:rPr lang="en-CA" dirty="0"/>
              <a:t>Less expensive than an internal hot site, as equipment is stored until required</a:t>
            </a:r>
          </a:p>
          <a:p>
            <a:pPr fontAlgn="ctr"/>
            <a:r>
              <a:rPr lang="en-CA" dirty="0"/>
              <a:t>Periodic recovery tests required to ensure the process is robust</a:t>
            </a:r>
          </a:p>
          <a:p>
            <a:pPr lvl="1" fontAlgn="ctr"/>
            <a:endParaRPr lang="en-US" dirty="0"/>
          </a:p>
        </p:txBody>
      </p:sp>
    </p:spTree>
    <p:extLst>
      <p:ext uri="{BB962C8B-B14F-4D97-AF65-F5344CB8AC3E}">
        <p14:creationId xmlns:p14="http://schemas.microsoft.com/office/powerpoint/2010/main" val="1610657847"/>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Redundant Data Centre</a:t>
            </a:r>
            <a:endParaRPr lang="en-CA" sz="5400" dirty="0"/>
          </a:p>
        </p:txBody>
      </p:sp>
      <p:sp>
        <p:nvSpPr>
          <p:cNvPr id="3" name="Content Placeholder 2"/>
          <p:cNvSpPr>
            <a:spLocks noGrp="1"/>
          </p:cNvSpPr>
          <p:nvPr>
            <p:ph sz="quarter" idx="10"/>
          </p:nvPr>
        </p:nvSpPr>
        <p:spPr/>
        <p:txBody>
          <a:bodyPr>
            <a:normAutofit fontScale="92500" lnSpcReduction="10000"/>
          </a:bodyPr>
          <a:lstStyle/>
          <a:p>
            <a:pPr fontAlgn="ctr"/>
            <a:r>
              <a:rPr lang="en-US" dirty="0"/>
              <a:t>Warm site: Site with minimal infrastructure installed and configured (e.g., HVAC, cabling, minimum networks), and equipment delivered to the site when required</a:t>
            </a:r>
          </a:p>
          <a:p>
            <a:pPr fontAlgn="ctr"/>
            <a:r>
              <a:rPr lang="en-US" dirty="0"/>
              <a:t>Cold site: Empty data </a:t>
            </a:r>
            <a:r>
              <a:rPr lang="en-US" dirty="0" err="1"/>
              <a:t>centre</a:t>
            </a:r>
            <a:r>
              <a:rPr lang="en-US" dirty="0"/>
              <a:t> space with nothing installed. All equipment must be brought in to rebuild the infrastructure from the ground up</a:t>
            </a:r>
          </a:p>
          <a:p>
            <a:pPr fontAlgn="ctr"/>
            <a:r>
              <a:rPr lang="en-US" dirty="0"/>
              <a:t>Warm and cold sites are least expensive solution but require a lot of time to set up, impacting business downtime. </a:t>
            </a:r>
          </a:p>
          <a:p>
            <a:pPr fontAlgn="ctr"/>
            <a:r>
              <a:rPr lang="en-US" dirty="0"/>
              <a:t>No way to test the recovery process, adding to the risk level in case of disaster</a:t>
            </a:r>
          </a:p>
          <a:p>
            <a:pPr lvl="1" fontAlgn="ctr"/>
            <a:endParaRPr lang="en-US" dirty="0"/>
          </a:p>
        </p:txBody>
      </p:sp>
    </p:spTree>
    <p:extLst>
      <p:ext uri="{BB962C8B-B14F-4D97-AF65-F5344CB8AC3E}">
        <p14:creationId xmlns:p14="http://schemas.microsoft.com/office/powerpoint/2010/main" val="2429366193"/>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Outsourcing Agreements</a:t>
            </a:r>
            <a:endParaRPr lang="en-CA" sz="5400" dirty="0"/>
          </a:p>
        </p:txBody>
      </p:sp>
      <p:sp>
        <p:nvSpPr>
          <p:cNvPr id="3" name="Content Placeholder 2"/>
          <p:cNvSpPr>
            <a:spLocks noGrp="1"/>
          </p:cNvSpPr>
          <p:nvPr>
            <p:ph sz="quarter" idx="10"/>
          </p:nvPr>
        </p:nvSpPr>
        <p:spPr/>
        <p:txBody>
          <a:bodyPr>
            <a:normAutofit/>
          </a:bodyPr>
          <a:lstStyle/>
          <a:p>
            <a:pPr fontAlgn="ctr"/>
            <a:r>
              <a:rPr lang="en-CA" dirty="0"/>
              <a:t>Outsourcing can be a cost effective option, since cost is incurred only when recovery is activated</a:t>
            </a:r>
          </a:p>
          <a:p>
            <a:pPr fontAlgn="ctr"/>
            <a:r>
              <a:rPr lang="en-CA" dirty="0"/>
              <a:t>Risk exists as to the ability of the outsourced company to provide the environment required </a:t>
            </a:r>
          </a:p>
          <a:p>
            <a:pPr fontAlgn="ctr"/>
            <a:r>
              <a:rPr lang="en-CA" dirty="0"/>
              <a:t>This can be controlled with an SLA to ensure RTO and RPO are met when recovery is required</a:t>
            </a:r>
          </a:p>
          <a:p>
            <a:pPr lvl="1" fontAlgn="ctr"/>
            <a:endParaRPr lang="en-US" dirty="0"/>
          </a:p>
        </p:txBody>
      </p:sp>
    </p:spTree>
    <p:extLst>
      <p:ext uri="{BB962C8B-B14F-4D97-AF65-F5344CB8AC3E}">
        <p14:creationId xmlns:p14="http://schemas.microsoft.com/office/powerpoint/2010/main" val="1725340549"/>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997527"/>
            <a:ext cx="4353169" cy="4667003"/>
          </a:xfrm>
        </p:spPr>
        <p:txBody>
          <a:bodyPr>
            <a:normAutofit/>
          </a:bodyPr>
          <a:lstStyle/>
          <a:p>
            <a:r>
              <a:rPr lang="en-US" dirty="0"/>
              <a:t>System Resilience, High Availability, Quality of Service and Fault Tolerance</a:t>
            </a:r>
          </a:p>
        </p:txBody>
      </p:sp>
    </p:spTree>
    <p:extLst>
      <p:ext uri="{BB962C8B-B14F-4D97-AF65-F5344CB8AC3E}">
        <p14:creationId xmlns:p14="http://schemas.microsoft.com/office/powerpoint/2010/main" val="3188159769"/>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Fault Tolerance</a:t>
            </a:r>
            <a:endParaRPr lang="en-CA" sz="5400" dirty="0"/>
          </a:p>
        </p:txBody>
      </p:sp>
      <p:sp>
        <p:nvSpPr>
          <p:cNvPr id="3" name="Content Placeholder 2"/>
          <p:cNvSpPr>
            <a:spLocks noGrp="1"/>
          </p:cNvSpPr>
          <p:nvPr>
            <p:ph sz="quarter" idx="10"/>
          </p:nvPr>
        </p:nvSpPr>
        <p:spPr/>
        <p:txBody>
          <a:bodyPr>
            <a:normAutofit/>
          </a:bodyPr>
          <a:lstStyle/>
          <a:p>
            <a:pPr fontAlgn="ctr"/>
            <a:r>
              <a:rPr lang="en-US" dirty="0"/>
              <a:t>When considering individual systems, you also need to develop a strategy to ensure fault tolerance</a:t>
            </a:r>
          </a:p>
          <a:p>
            <a:pPr fontAlgn="ctr"/>
            <a:r>
              <a:rPr lang="en-US" dirty="0"/>
              <a:t>This means ensuring that systems have redundant components in case of failure</a:t>
            </a:r>
          </a:p>
          <a:p>
            <a:pPr fontAlgn="ctr"/>
            <a:r>
              <a:rPr lang="en-US" dirty="0"/>
              <a:t>Single Point of Failure (SPOF): A single system with no built-in redundancy</a:t>
            </a:r>
          </a:p>
        </p:txBody>
      </p:sp>
    </p:spTree>
    <p:extLst>
      <p:ext uri="{BB962C8B-B14F-4D97-AF65-F5344CB8AC3E}">
        <p14:creationId xmlns:p14="http://schemas.microsoft.com/office/powerpoint/2010/main" val="1108405947"/>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Fault Tolerance</a:t>
            </a:r>
            <a:endParaRPr lang="en-CA" sz="5400" dirty="0"/>
          </a:p>
        </p:txBody>
      </p:sp>
      <p:sp>
        <p:nvSpPr>
          <p:cNvPr id="3" name="Content Placeholder 2"/>
          <p:cNvSpPr>
            <a:spLocks noGrp="1"/>
          </p:cNvSpPr>
          <p:nvPr>
            <p:ph sz="quarter" idx="10"/>
          </p:nvPr>
        </p:nvSpPr>
        <p:spPr/>
        <p:txBody>
          <a:bodyPr>
            <a:normAutofit fontScale="92500" lnSpcReduction="10000"/>
          </a:bodyPr>
          <a:lstStyle/>
          <a:p>
            <a:r>
              <a:rPr lang="en-CA" dirty="0"/>
              <a:t>To eliminate the single point of failure, systems can be built with:</a:t>
            </a:r>
          </a:p>
          <a:p>
            <a:pPr lvl="1" fontAlgn="ctr"/>
            <a:r>
              <a:rPr lang="en-CA" dirty="0"/>
              <a:t>Cold spare: Spare component that is a duplicate of the existing system’s that can replace the failed system component. This requires powering down the system and performing a physical component swap, increasing downtime</a:t>
            </a:r>
          </a:p>
          <a:p>
            <a:pPr lvl="1" fontAlgn="ctr"/>
            <a:r>
              <a:rPr lang="en-US" dirty="0"/>
              <a:t>Warm spare: Spare component is installed but unused, and can be quickly turned on to replace the failed system component. Requires time to configure but does not require power down</a:t>
            </a:r>
          </a:p>
          <a:p>
            <a:pPr lvl="1" fontAlgn="ctr"/>
            <a:r>
              <a:rPr lang="en-US" dirty="0"/>
              <a:t>Hot spare: Spare component is installed and configured to work in Standby mode, and can be switched to active mode when system component fails. Requires almost no time to switch over and process can be automated</a:t>
            </a:r>
          </a:p>
          <a:p>
            <a:pPr lvl="1" fontAlgn="ctr"/>
            <a:endParaRPr lang="en-CA" dirty="0"/>
          </a:p>
        </p:txBody>
      </p:sp>
    </p:spTree>
    <p:extLst>
      <p:ext uri="{BB962C8B-B14F-4D97-AF65-F5344CB8AC3E}">
        <p14:creationId xmlns:p14="http://schemas.microsoft.com/office/powerpoint/2010/main" val="179634592"/>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Power Supplies</a:t>
            </a:r>
            <a:endParaRPr lang="en-CA" sz="5400" dirty="0"/>
          </a:p>
        </p:txBody>
      </p:sp>
      <p:sp>
        <p:nvSpPr>
          <p:cNvPr id="3" name="Content Placeholder 2"/>
          <p:cNvSpPr>
            <a:spLocks noGrp="1"/>
          </p:cNvSpPr>
          <p:nvPr>
            <p:ph sz="quarter" idx="10"/>
          </p:nvPr>
        </p:nvSpPr>
        <p:spPr/>
        <p:txBody>
          <a:bodyPr>
            <a:normAutofit/>
          </a:bodyPr>
          <a:lstStyle/>
          <a:p>
            <a:pPr fontAlgn="ctr"/>
            <a:r>
              <a:rPr lang="en-CA" dirty="0"/>
              <a:t>The power supply is the component most prone to failure because of the environmental stress it endures (e.g., power fluctuations, temperature)</a:t>
            </a:r>
          </a:p>
          <a:p>
            <a:pPr fontAlgn="ctr"/>
            <a:r>
              <a:rPr lang="en-CA" dirty="0"/>
              <a:t>The first component to require redundancy</a:t>
            </a:r>
          </a:p>
          <a:p>
            <a:pPr fontAlgn="ctr"/>
            <a:r>
              <a:rPr lang="en-CA" dirty="0"/>
              <a:t>A UPS is a good solution to provide clean, secondary power to systems in a power outage for a short period of time</a:t>
            </a:r>
          </a:p>
          <a:p>
            <a:pPr fontAlgn="ctr"/>
            <a:r>
              <a:rPr lang="en-CA" dirty="0"/>
              <a:t>A diesel generator can provide backup power to systems for an extended period</a:t>
            </a:r>
          </a:p>
        </p:txBody>
      </p:sp>
    </p:spTree>
    <p:extLst>
      <p:ext uri="{BB962C8B-B14F-4D97-AF65-F5344CB8AC3E}">
        <p14:creationId xmlns:p14="http://schemas.microsoft.com/office/powerpoint/2010/main" val="623941113"/>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Clustering</a:t>
            </a:r>
            <a:endParaRPr lang="en-CA" sz="5400" dirty="0"/>
          </a:p>
        </p:txBody>
      </p:sp>
      <p:sp>
        <p:nvSpPr>
          <p:cNvPr id="3" name="Content Placeholder 2"/>
          <p:cNvSpPr>
            <a:spLocks noGrp="1"/>
          </p:cNvSpPr>
          <p:nvPr>
            <p:ph sz="quarter" idx="10"/>
          </p:nvPr>
        </p:nvSpPr>
        <p:spPr/>
        <p:txBody>
          <a:bodyPr>
            <a:normAutofit/>
          </a:bodyPr>
          <a:lstStyle/>
          <a:p>
            <a:pPr fontAlgn="ctr"/>
            <a:r>
              <a:rPr lang="en-US" dirty="0"/>
              <a:t>Clustering: All available components work mostly in active-active state</a:t>
            </a:r>
          </a:p>
          <a:p>
            <a:pPr fontAlgn="ctr"/>
            <a:r>
              <a:rPr lang="en-US" dirty="0"/>
              <a:t>When one component fails, the other components continue to work but at reduced capacity</a:t>
            </a:r>
          </a:p>
          <a:p>
            <a:pPr fontAlgn="ctr"/>
            <a:r>
              <a:rPr lang="en-US" dirty="0"/>
              <a:t>Some clusters are configured to work in active-passive state to preserve the deterministic nature of data processing (i.e., firewall and router, to ensure predictable data path)</a:t>
            </a:r>
          </a:p>
        </p:txBody>
      </p:sp>
    </p:spTree>
    <p:extLst>
      <p:ext uri="{BB962C8B-B14F-4D97-AF65-F5344CB8AC3E}">
        <p14:creationId xmlns:p14="http://schemas.microsoft.com/office/powerpoint/2010/main" val="2618851109"/>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Drives and Data Storage</a:t>
            </a:r>
          </a:p>
        </p:txBody>
      </p:sp>
      <p:sp>
        <p:nvSpPr>
          <p:cNvPr id="3" name="Content Placeholder 2"/>
          <p:cNvSpPr>
            <a:spLocks noGrp="1"/>
          </p:cNvSpPr>
          <p:nvPr>
            <p:ph sz="quarter" idx="10"/>
          </p:nvPr>
        </p:nvSpPr>
        <p:spPr/>
        <p:txBody>
          <a:bodyPr>
            <a:normAutofit lnSpcReduction="10000"/>
          </a:bodyPr>
          <a:lstStyle/>
          <a:p>
            <a:pPr fontAlgn="ctr"/>
            <a:r>
              <a:rPr lang="en-US" dirty="0"/>
              <a:t>In a SAN, redundancy comes from the large number of disk drives installed in different RAID levels to provide data resiliency </a:t>
            </a:r>
          </a:p>
          <a:p>
            <a:pPr fontAlgn="ctr"/>
            <a:r>
              <a:rPr lang="en-US" dirty="0"/>
              <a:t>SAN technology operates at block level and provides locally attached disk access to systems via protocols like iSCSI and </a:t>
            </a:r>
            <a:r>
              <a:rPr lang="en-US" dirty="0" err="1"/>
              <a:t>Fibre</a:t>
            </a:r>
            <a:r>
              <a:rPr lang="en-US" dirty="0"/>
              <a:t> Channel</a:t>
            </a:r>
          </a:p>
          <a:p>
            <a:pPr fontAlgn="ctr"/>
            <a:r>
              <a:rPr lang="en-US" dirty="0"/>
              <a:t>In NAS, redundancy also leverages RAID levels across multiple disks to provide data resiliency. NAS technology operates at the file level and provides files access to system via CIFS/SMB</a:t>
            </a:r>
          </a:p>
          <a:p>
            <a:endParaRPr lang="en-CA" dirty="0"/>
          </a:p>
        </p:txBody>
      </p:sp>
    </p:spTree>
    <p:extLst>
      <p:ext uri="{BB962C8B-B14F-4D97-AF65-F5344CB8AC3E}">
        <p14:creationId xmlns:p14="http://schemas.microsoft.com/office/powerpoint/2010/main" val="958887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Quantitative Risk Analysis</a:t>
            </a:r>
          </a:p>
        </p:txBody>
      </p:sp>
      <p:sp>
        <p:nvSpPr>
          <p:cNvPr id="3" name="Content Placeholder 2"/>
          <p:cNvSpPr>
            <a:spLocks noGrp="1"/>
          </p:cNvSpPr>
          <p:nvPr>
            <p:ph sz="quarter" idx="10"/>
          </p:nvPr>
        </p:nvSpPr>
        <p:spPr>
          <a:xfrm>
            <a:off x="635001" y="1121896"/>
            <a:ext cx="7840663" cy="4967260"/>
          </a:xfrm>
        </p:spPr>
        <p:txBody>
          <a:bodyPr/>
          <a:lstStyle/>
          <a:p>
            <a:pPr fontAlgn="ctr"/>
            <a:r>
              <a:rPr lang="en-US" dirty="0"/>
              <a:t>Single Loss Expectancy (SLE) is an estimation of loss from a single exploit. The formula is SLE = Asset Value in dollar times exposure factor (loss due to successful </a:t>
            </a:r>
            <a:br>
              <a:rPr lang="en-US" dirty="0"/>
            </a:br>
            <a:r>
              <a:rPr lang="en-US" dirty="0"/>
              <a:t>exploit in %)</a:t>
            </a:r>
          </a:p>
          <a:p>
            <a:pPr fontAlgn="ctr"/>
            <a:r>
              <a:rPr lang="en-US" dirty="0"/>
              <a:t>ALE = SLE × ARO, where ARO is Annualized Rate of Occurrence, or how often a threat occurs in a one year period</a:t>
            </a:r>
          </a:p>
          <a:p>
            <a:pPr fontAlgn="ctr"/>
            <a:r>
              <a:rPr lang="en-US" dirty="0"/>
              <a:t>From ALE, organization can determine how much money to spend in countermeasures to avoid, mitigate or transfer the risk, or simply accept the risk as-is</a:t>
            </a:r>
          </a:p>
          <a:p>
            <a:endParaRPr lang="en-US" dirty="0"/>
          </a:p>
        </p:txBody>
      </p:sp>
    </p:spTree>
    <p:extLst>
      <p:ext uri="{BB962C8B-B14F-4D97-AF65-F5344CB8AC3E}">
        <p14:creationId xmlns:p14="http://schemas.microsoft.com/office/powerpoint/2010/main" val="3283730499"/>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Drives and Data Storage</a:t>
            </a:r>
          </a:p>
        </p:txBody>
      </p:sp>
      <p:sp>
        <p:nvSpPr>
          <p:cNvPr id="3" name="Content Placeholder 2"/>
          <p:cNvSpPr>
            <a:spLocks noGrp="1"/>
          </p:cNvSpPr>
          <p:nvPr>
            <p:ph sz="quarter" idx="10"/>
          </p:nvPr>
        </p:nvSpPr>
        <p:spPr/>
        <p:txBody>
          <a:bodyPr>
            <a:normAutofit/>
          </a:bodyPr>
          <a:lstStyle/>
          <a:p>
            <a:r>
              <a:rPr lang="en-CA" dirty="0"/>
              <a:t>RAID is often used in a storage system to achieve data resiliency by spreading data across multiple disks. Typical RAID levels include:</a:t>
            </a:r>
          </a:p>
          <a:p>
            <a:pPr lvl="1" fontAlgn="ctr"/>
            <a:r>
              <a:rPr lang="en-CA" dirty="0"/>
              <a:t>RAID 0: Write data in parallel stripes across multiple disks with no parity information, giving fast read and write performance but no protection or resiliency</a:t>
            </a:r>
          </a:p>
          <a:p>
            <a:pPr lvl="1" fontAlgn="ctr"/>
            <a:r>
              <a:rPr lang="en-CA" dirty="0"/>
              <a:t>RAID 1: Duplicate data across all disks, creating mirrored disks. No performance gain but provides 100% mirror copy to all disks for maximum resiliency</a:t>
            </a:r>
          </a:p>
          <a:p>
            <a:endParaRPr lang="en-CA" dirty="0"/>
          </a:p>
        </p:txBody>
      </p:sp>
    </p:spTree>
    <p:extLst>
      <p:ext uri="{BB962C8B-B14F-4D97-AF65-F5344CB8AC3E}">
        <p14:creationId xmlns:p14="http://schemas.microsoft.com/office/powerpoint/2010/main" val="3793717416"/>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Drives and Data Storage</a:t>
            </a:r>
          </a:p>
        </p:txBody>
      </p:sp>
      <p:sp>
        <p:nvSpPr>
          <p:cNvPr id="3" name="Content Placeholder 2"/>
          <p:cNvSpPr>
            <a:spLocks noGrp="1"/>
          </p:cNvSpPr>
          <p:nvPr>
            <p:ph sz="quarter" idx="10"/>
          </p:nvPr>
        </p:nvSpPr>
        <p:spPr/>
        <p:txBody>
          <a:bodyPr>
            <a:normAutofit/>
          </a:bodyPr>
          <a:lstStyle/>
          <a:p>
            <a:pPr lvl="1" fontAlgn="ctr"/>
            <a:r>
              <a:rPr lang="en-US" dirty="0"/>
              <a:t>RAID 5: Write data across three or more drives, with enough parity to preserve data resiliency when one drive fails</a:t>
            </a:r>
          </a:p>
          <a:p>
            <a:pPr lvl="1" fontAlgn="ctr"/>
            <a:r>
              <a:rPr lang="en-US" dirty="0"/>
              <a:t>RAID 0+1: Combines RAID 0 (stripe) and RAID 1 (mirror) to take advantage of the performance gain and the mirroring of data to </a:t>
            </a:r>
            <a:r>
              <a:rPr lang="en-US" dirty="0" err="1"/>
              <a:t>acheive</a:t>
            </a:r>
            <a:r>
              <a:rPr lang="en-US" dirty="0"/>
              <a:t> resiliency</a:t>
            </a:r>
          </a:p>
          <a:p>
            <a:endParaRPr lang="en-CA" dirty="0"/>
          </a:p>
        </p:txBody>
      </p:sp>
    </p:spTree>
    <p:extLst>
      <p:ext uri="{BB962C8B-B14F-4D97-AF65-F5344CB8AC3E}">
        <p14:creationId xmlns:p14="http://schemas.microsoft.com/office/powerpoint/2010/main" val="326484146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Backup and Recovery Systems</a:t>
            </a:r>
          </a:p>
        </p:txBody>
      </p:sp>
      <p:sp>
        <p:nvSpPr>
          <p:cNvPr id="3" name="Content Placeholder 2"/>
          <p:cNvSpPr>
            <a:spLocks noGrp="1"/>
          </p:cNvSpPr>
          <p:nvPr>
            <p:ph sz="quarter" idx="10"/>
          </p:nvPr>
        </p:nvSpPr>
        <p:spPr/>
        <p:txBody>
          <a:bodyPr>
            <a:normAutofit/>
          </a:bodyPr>
          <a:lstStyle/>
          <a:p>
            <a:pPr fontAlgn="ctr"/>
            <a:r>
              <a:rPr lang="en-US" dirty="0"/>
              <a:t>Data backup is the fundamental means to preserve data </a:t>
            </a:r>
          </a:p>
          <a:p>
            <a:pPr fontAlgn="ctr"/>
            <a:r>
              <a:rPr lang="en-US" dirty="0"/>
              <a:t>Offsite backup is often recommended to prevent onsite disaster from damaging data backup media stored onsite</a:t>
            </a:r>
          </a:p>
          <a:p>
            <a:pPr fontAlgn="ctr"/>
            <a:r>
              <a:rPr lang="en-US" dirty="0"/>
              <a:t>A </a:t>
            </a:r>
            <a:r>
              <a:rPr lang="en-US" i="1" dirty="0"/>
              <a:t>full backup </a:t>
            </a:r>
            <a:r>
              <a:rPr lang="en-US" dirty="0"/>
              <a:t>backs up all files on disk, including system and data files, and can be used effectively to restore a system onto similar replacement hardware</a:t>
            </a:r>
          </a:p>
        </p:txBody>
      </p:sp>
    </p:spTree>
    <p:extLst>
      <p:ext uri="{BB962C8B-B14F-4D97-AF65-F5344CB8AC3E}">
        <p14:creationId xmlns:p14="http://schemas.microsoft.com/office/powerpoint/2010/main" val="1742636224"/>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Backup and Recovery Systems</a:t>
            </a:r>
          </a:p>
        </p:txBody>
      </p:sp>
      <p:sp>
        <p:nvSpPr>
          <p:cNvPr id="3" name="Content Placeholder 2"/>
          <p:cNvSpPr>
            <a:spLocks noGrp="1"/>
          </p:cNvSpPr>
          <p:nvPr>
            <p:ph sz="quarter" idx="10"/>
          </p:nvPr>
        </p:nvSpPr>
        <p:spPr/>
        <p:txBody>
          <a:bodyPr>
            <a:normAutofit lnSpcReduction="10000"/>
          </a:bodyPr>
          <a:lstStyle/>
          <a:p>
            <a:pPr fontAlgn="ctr"/>
            <a:r>
              <a:rPr lang="en-US" dirty="0"/>
              <a:t>A </a:t>
            </a:r>
            <a:r>
              <a:rPr lang="en-US" i="1" dirty="0"/>
              <a:t>differential backup </a:t>
            </a:r>
            <a:r>
              <a:rPr lang="en-US" dirty="0"/>
              <a:t>backs up only the “differences” in files since the full backup was done</a:t>
            </a:r>
          </a:p>
          <a:p>
            <a:pPr fontAlgn="ctr"/>
            <a:r>
              <a:rPr lang="en-US" dirty="0"/>
              <a:t>An </a:t>
            </a:r>
            <a:r>
              <a:rPr lang="en-US" i="1" dirty="0"/>
              <a:t>incremental backup </a:t>
            </a:r>
            <a:r>
              <a:rPr lang="en-US" dirty="0"/>
              <a:t>backs up the “differences” since the last incremental backup was done, or since the full backup if </a:t>
            </a:r>
            <a:r>
              <a:rPr lang="en-US"/>
              <a:t>there was </a:t>
            </a:r>
            <a:r>
              <a:rPr lang="en-US" dirty="0"/>
              <a:t>no previous incremental backup</a:t>
            </a:r>
          </a:p>
          <a:p>
            <a:pPr fontAlgn="ctr"/>
            <a:r>
              <a:rPr lang="en-US" dirty="0"/>
              <a:t>While differential backup requires the differential backup and the full backup file, incremental backup requires all previous incremental backup files and the full backup file</a:t>
            </a:r>
          </a:p>
        </p:txBody>
      </p:sp>
    </p:spTree>
    <p:extLst>
      <p:ext uri="{BB962C8B-B14F-4D97-AF65-F5344CB8AC3E}">
        <p14:creationId xmlns:p14="http://schemas.microsoft.com/office/powerpoint/2010/main" val="1532453324"/>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1" y="1320800"/>
            <a:ext cx="3359194" cy="2980352"/>
          </a:xfrm>
        </p:spPr>
        <p:txBody>
          <a:bodyPr>
            <a:normAutofit/>
          </a:bodyPr>
          <a:lstStyle/>
          <a:p>
            <a:r>
              <a:rPr lang="en-CA" dirty="0"/>
              <a:t>Security Policies and Operations</a:t>
            </a:r>
            <a:endParaRPr lang="en-US" dirty="0"/>
          </a:p>
        </p:txBody>
      </p:sp>
      <p:sp>
        <p:nvSpPr>
          <p:cNvPr id="3" name="Subtitle 2"/>
          <p:cNvSpPr>
            <a:spLocks noGrp="1"/>
          </p:cNvSpPr>
          <p:nvPr>
            <p:ph type="body" sz="quarter" idx="10"/>
          </p:nvPr>
        </p:nvSpPr>
        <p:spPr/>
        <p:txBody>
          <a:bodyPr>
            <a:normAutofit/>
          </a:bodyPr>
          <a:lstStyle/>
          <a:p>
            <a:r>
              <a:rPr lang="en-US" dirty="0"/>
              <a:t>Module 12: Software Development Life Cycle</a:t>
            </a:r>
          </a:p>
        </p:txBody>
      </p:sp>
    </p:spTree>
    <p:extLst>
      <p:ext uri="{BB962C8B-B14F-4D97-AF65-F5344CB8AC3E}">
        <p14:creationId xmlns:p14="http://schemas.microsoft.com/office/powerpoint/2010/main" val="1541651724"/>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Software Development Life Cycle</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lnSpcReduction="10000"/>
          </a:bodyPr>
          <a:lstStyle/>
          <a:p>
            <a:pPr fontAlgn="ctr"/>
            <a:r>
              <a:rPr lang="en-US" dirty="0"/>
              <a:t>Software Development Life Cycle (SDLC): framework to define functional requirements and implementation software development </a:t>
            </a:r>
          </a:p>
          <a:p>
            <a:pPr fontAlgn="ctr"/>
            <a:r>
              <a:rPr lang="en-US" dirty="0"/>
              <a:t>Typical phases of SDLC:</a:t>
            </a:r>
          </a:p>
          <a:p>
            <a:pPr lvl="1" fontAlgn="ctr"/>
            <a:r>
              <a:rPr lang="en-US" dirty="0"/>
              <a:t>Project initiation and planning</a:t>
            </a:r>
          </a:p>
          <a:p>
            <a:pPr lvl="1" fontAlgn="ctr"/>
            <a:r>
              <a:rPr lang="en-US" dirty="0"/>
              <a:t>Functional requirements and definition</a:t>
            </a:r>
          </a:p>
          <a:p>
            <a:pPr lvl="1" fontAlgn="ctr"/>
            <a:r>
              <a:rPr lang="en-US" dirty="0"/>
              <a:t>System design specifications</a:t>
            </a:r>
          </a:p>
          <a:p>
            <a:pPr lvl="1" fontAlgn="ctr"/>
            <a:r>
              <a:rPr lang="en-US" dirty="0"/>
              <a:t>Development and implementation</a:t>
            </a:r>
          </a:p>
          <a:p>
            <a:pPr lvl="1" fontAlgn="ctr"/>
            <a:r>
              <a:rPr lang="en-US" dirty="0"/>
              <a:t>Documentation and common program controls</a:t>
            </a:r>
          </a:p>
          <a:p>
            <a:pPr lvl="1" fontAlgn="ctr"/>
            <a:r>
              <a:rPr lang="en-US" dirty="0"/>
              <a:t>User acceptance</a:t>
            </a:r>
          </a:p>
          <a:p>
            <a:pPr lvl="1" fontAlgn="ctr"/>
            <a:r>
              <a:rPr lang="en-US" dirty="0"/>
              <a:t>Testing and evaluation control</a:t>
            </a:r>
          </a:p>
          <a:p>
            <a:pPr lvl="1" fontAlgn="ctr"/>
            <a:r>
              <a:rPr lang="en-US" dirty="0"/>
              <a:t>Production implementation</a:t>
            </a:r>
          </a:p>
          <a:p>
            <a:pPr lvl="1" fontAlgn="ctr"/>
            <a:endParaRPr lang="en-US" dirty="0"/>
          </a:p>
        </p:txBody>
      </p:sp>
    </p:spTree>
    <p:extLst>
      <p:ext uri="{BB962C8B-B14F-4D97-AF65-F5344CB8AC3E}">
        <p14:creationId xmlns:p14="http://schemas.microsoft.com/office/powerpoint/2010/main" val="1561031174"/>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71144"/>
            <a:ext cx="6697348" cy="627860"/>
          </a:xfrm>
        </p:spPr>
        <p:txBody>
          <a:bodyPr/>
          <a:lstStyle/>
          <a:p>
            <a:pPr fontAlgn="ctr"/>
            <a:r>
              <a:rPr lang="en-CA" dirty="0"/>
              <a:t>Functional Requirements and Definition</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r>
              <a:rPr lang="en-CA" dirty="0"/>
              <a:t>Comprehensive analysis is conducted between project management and the software development team</a:t>
            </a:r>
          </a:p>
          <a:p>
            <a:r>
              <a:rPr lang="en-CA" dirty="0"/>
              <a:t>Analysis captures the current and future functional requirements to validate against the business needs</a:t>
            </a:r>
          </a:p>
          <a:p>
            <a:r>
              <a:rPr lang="en-CA" dirty="0"/>
              <a:t>Security requirements of the software development is usually formalized at this stage</a:t>
            </a:r>
          </a:p>
        </p:txBody>
      </p:sp>
    </p:spTree>
    <p:extLst>
      <p:ext uri="{BB962C8B-B14F-4D97-AF65-F5344CB8AC3E}">
        <p14:creationId xmlns:p14="http://schemas.microsoft.com/office/powerpoint/2010/main" val="1451898508"/>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System Design Specifications</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r>
              <a:rPr lang="en-CA" dirty="0"/>
              <a:t>Specify the system and software design, including system architecture, interfaces and outputs</a:t>
            </a:r>
          </a:p>
          <a:p>
            <a:r>
              <a:rPr lang="en-CA" dirty="0"/>
              <a:t>Define data input, data flow and data output requirements </a:t>
            </a:r>
          </a:p>
          <a:p>
            <a:r>
              <a:rPr lang="en-CA" dirty="0"/>
              <a:t>Define security architecture for the software development project</a:t>
            </a:r>
          </a:p>
        </p:txBody>
      </p:sp>
    </p:spTree>
    <p:extLst>
      <p:ext uri="{BB962C8B-B14F-4D97-AF65-F5344CB8AC3E}">
        <p14:creationId xmlns:p14="http://schemas.microsoft.com/office/powerpoint/2010/main" val="2103116773"/>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Development and Implementation</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lnSpcReduction="10000"/>
          </a:bodyPr>
          <a:lstStyle/>
          <a:p>
            <a:r>
              <a:rPr lang="en-CA" dirty="0"/>
              <a:t>Code development occurs at this stage, along with testing scenarios and test case development</a:t>
            </a:r>
          </a:p>
          <a:p>
            <a:r>
              <a:rPr lang="en-CA" dirty="0"/>
              <a:t>Unit testing and integration testing are conducted, and documentation is produced for user acceptance testing and transition to production</a:t>
            </a:r>
          </a:p>
          <a:p>
            <a:r>
              <a:rPr lang="en-CA" dirty="0"/>
              <a:t>Care must be taken to ensure software quality, reliability and consistency</a:t>
            </a:r>
          </a:p>
          <a:p>
            <a:r>
              <a:rPr lang="en-CA" dirty="0"/>
              <a:t>Security practice must be followed to ensure code is written to eliminate common vulnerabilities and security exploits</a:t>
            </a:r>
          </a:p>
        </p:txBody>
      </p:sp>
    </p:spTree>
    <p:extLst>
      <p:ext uri="{BB962C8B-B14F-4D97-AF65-F5344CB8AC3E}">
        <p14:creationId xmlns:p14="http://schemas.microsoft.com/office/powerpoint/2010/main" val="4044791398"/>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User Acceptance</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r>
              <a:rPr lang="en-CA" dirty="0"/>
              <a:t>A separate group develops test data and test methodologies to validate the functional requirements and security requirements defined in the project</a:t>
            </a:r>
          </a:p>
          <a:p>
            <a:r>
              <a:rPr lang="en-CA" dirty="0"/>
              <a:t>Best practice is to use a different group than the software development group to ensure separation of duties</a:t>
            </a:r>
            <a:endParaRPr lang="en-US" dirty="0"/>
          </a:p>
        </p:txBody>
      </p:sp>
    </p:spTree>
    <p:extLst>
      <p:ext uri="{BB962C8B-B14F-4D97-AF65-F5344CB8AC3E}">
        <p14:creationId xmlns:p14="http://schemas.microsoft.com/office/powerpoint/2010/main" val="3218504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Identify Threats and Vulnerabilities</a:t>
            </a:r>
          </a:p>
        </p:txBody>
      </p:sp>
      <p:sp>
        <p:nvSpPr>
          <p:cNvPr id="3" name="Content Placeholder 2"/>
          <p:cNvSpPr>
            <a:spLocks noGrp="1"/>
          </p:cNvSpPr>
          <p:nvPr>
            <p:ph sz="quarter" idx="10"/>
          </p:nvPr>
        </p:nvSpPr>
        <p:spPr/>
        <p:txBody>
          <a:bodyPr/>
          <a:lstStyle/>
          <a:p>
            <a:pPr marL="0" indent="0">
              <a:buNone/>
            </a:pPr>
            <a:r>
              <a:rPr lang="en-US" dirty="0"/>
              <a:t>Vulnerabilities</a:t>
            </a:r>
            <a:br>
              <a:rPr lang="en-US" dirty="0"/>
            </a:br>
            <a:endParaRPr lang="en-US" dirty="0"/>
          </a:p>
          <a:p>
            <a:r>
              <a:rPr lang="en-US" dirty="0"/>
              <a:t>Focus on technology aspect, such as network and applications</a:t>
            </a:r>
          </a:p>
          <a:p>
            <a:endParaRPr lang="en-US" dirty="0"/>
          </a:p>
        </p:txBody>
      </p:sp>
    </p:spTree>
    <p:extLst>
      <p:ext uri="{BB962C8B-B14F-4D97-AF65-F5344CB8AC3E}">
        <p14:creationId xmlns:p14="http://schemas.microsoft.com/office/powerpoint/2010/main" val="1702256339"/>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Testing and Evaluation Control</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r>
              <a:rPr lang="en-CA" dirty="0"/>
              <a:t>Ensure test data includes data points both within and outside the valid data range</a:t>
            </a:r>
          </a:p>
          <a:p>
            <a:r>
              <a:rPr lang="en-CA" dirty="0"/>
              <a:t>Choose test data with a known good data set, not from live production data</a:t>
            </a:r>
          </a:p>
          <a:p>
            <a:r>
              <a:rPr lang="en-CA" dirty="0"/>
              <a:t>Perform data validation to ensure test data remains the same before and after each test</a:t>
            </a:r>
          </a:p>
          <a:p>
            <a:r>
              <a:rPr lang="en-CA" dirty="0"/>
              <a:t>Use bounds checking to test for buffer overflows</a:t>
            </a:r>
          </a:p>
          <a:p>
            <a:r>
              <a:rPr lang="en-CA" dirty="0"/>
              <a:t>Perform testing in a testing environment very similar to production environment</a:t>
            </a:r>
          </a:p>
        </p:txBody>
      </p:sp>
    </p:spTree>
    <p:extLst>
      <p:ext uri="{BB962C8B-B14F-4D97-AF65-F5344CB8AC3E}">
        <p14:creationId xmlns:p14="http://schemas.microsoft.com/office/powerpoint/2010/main" val="817545032"/>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Production Implementation</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r>
              <a:rPr lang="en-CA" dirty="0"/>
              <a:t>Once testing and user acceptance are complete, the developed software is ready to be implemented in production</a:t>
            </a:r>
          </a:p>
          <a:p>
            <a:r>
              <a:rPr lang="en-CA" dirty="0"/>
              <a:t>Implementation and data conversion are conducted in parallel</a:t>
            </a:r>
          </a:p>
          <a:p>
            <a:r>
              <a:rPr lang="en-CA" dirty="0"/>
              <a:t>Training of users is also conducted in parallel with the above tasks</a:t>
            </a:r>
          </a:p>
        </p:txBody>
      </p:sp>
    </p:spTree>
    <p:extLst>
      <p:ext uri="{BB962C8B-B14F-4D97-AF65-F5344CB8AC3E}">
        <p14:creationId xmlns:p14="http://schemas.microsoft.com/office/powerpoint/2010/main" val="445243608"/>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Change Management</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r>
              <a:rPr lang="en-CA" dirty="0"/>
              <a:t>Any changes to the software must also go through change management for authorization and documentation</a:t>
            </a:r>
          </a:p>
          <a:p>
            <a:r>
              <a:rPr lang="en-CA" dirty="0"/>
              <a:t>Change management can prevent unauthorized changes to software code by users or developers that can compromise security measures</a:t>
            </a:r>
          </a:p>
          <a:p>
            <a:endParaRPr lang="en-CA" dirty="0"/>
          </a:p>
        </p:txBody>
      </p:sp>
    </p:spTree>
    <p:extLst>
      <p:ext uri="{BB962C8B-B14F-4D97-AF65-F5344CB8AC3E}">
        <p14:creationId xmlns:p14="http://schemas.microsoft.com/office/powerpoint/2010/main" val="3826104546"/>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Change Management</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pPr marL="0" indent="0">
              <a:buNone/>
            </a:pPr>
            <a:r>
              <a:rPr lang="en-CA" dirty="0"/>
              <a:t>Change management in SDLC must ensure that:</a:t>
            </a:r>
          </a:p>
          <a:p>
            <a:pPr fontAlgn="ctr"/>
            <a:r>
              <a:rPr lang="en-CA" dirty="0"/>
              <a:t>A rigorous process is in place to ensure quality and security </a:t>
            </a:r>
          </a:p>
          <a:p>
            <a:pPr fontAlgn="ctr"/>
            <a:r>
              <a:rPr lang="en-CA" dirty="0"/>
              <a:t>Software changes are submitted, approved, tested and recorded</a:t>
            </a:r>
          </a:p>
          <a:p>
            <a:pPr fontAlgn="ctr"/>
            <a:r>
              <a:rPr lang="en-CA" dirty="0"/>
              <a:t>A back-out plan is included to allow roll-back in case of a failed change</a:t>
            </a:r>
          </a:p>
          <a:p>
            <a:endParaRPr lang="en-CA" dirty="0"/>
          </a:p>
        </p:txBody>
      </p:sp>
    </p:spTree>
    <p:extLst>
      <p:ext uri="{BB962C8B-B14F-4D97-AF65-F5344CB8AC3E}">
        <p14:creationId xmlns:p14="http://schemas.microsoft.com/office/powerpoint/2010/main" val="215674709"/>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078182"/>
            <a:ext cx="4353169" cy="2541319"/>
          </a:xfrm>
        </p:spPr>
        <p:txBody>
          <a:bodyPr>
            <a:normAutofit/>
          </a:bodyPr>
          <a:lstStyle/>
          <a:p>
            <a:r>
              <a:rPr lang="en-CA" dirty="0"/>
              <a:t>Software Development Methods</a:t>
            </a:r>
            <a:endParaRPr lang="en-US" dirty="0"/>
          </a:p>
        </p:txBody>
      </p:sp>
    </p:spTree>
    <p:extLst>
      <p:ext uri="{BB962C8B-B14F-4D97-AF65-F5344CB8AC3E}">
        <p14:creationId xmlns:p14="http://schemas.microsoft.com/office/powerpoint/2010/main" val="1483459423"/>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Waterfall</a:t>
            </a:r>
          </a:p>
        </p:txBody>
      </p:sp>
      <p:sp>
        <p:nvSpPr>
          <p:cNvPr id="3" name="Content Placeholder 2"/>
          <p:cNvSpPr>
            <a:spLocks noGrp="1"/>
          </p:cNvSpPr>
          <p:nvPr>
            <p:ph sz="quarter" idx="10"/>
          </p:nvPr>
        </p:nvSpPr>
        <p:spPr/>
        <p:txBody>
          <a:bodyPr anchor="t">
            <a:normAutofit/>
          </a:bodyPr>
          <a:lstStyle/>
          <a:p>
            <a:r>
              <a:rPr lang="en-CA" dirty="0"/>
              <a:t>One stage of development must finish before the next stage begins. </a:t>
            </a:r>
          </a:p>
          <a:p>
            <a:pPr lvl="1"/>
            <a:r>
              <a:rPr lang="en-CA" dirty="0"/>
              <a:t>This includes concept, requirements, design, development, etc.</a:t>
            </a:r>
          </a:p>
          <a:p>
            <a:r>
              <a:rPr lang="en-CA" dirty="0"/>
              <a:t>This method requires heavy overhead planning and administration</a:t>
            </a:r>
          </a:p>
          <a:p>
            <a:r>
              <a:rPr lang="en-CA" dirty="0"/>
              <a:t>From a security perspective, the security requirements and policies are easier to enforce with an extensive planning phase</a:t>
            </a:r>
          </a:p>
        </p:txBody>
      </p:sp>
    </p:spTree>
    <p:extLst>
      <p:ext uri="{BB962C8B-B14F-4D97-AF65-F5344CB8AC3E}">
        <p14:creationId xmlns:p14="http://schemas.microsoft.com/office/powerpoint/2010/main" val="427366709"/>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Iterative Development</a:t>
            </a:r>
          </a:p>
        </p:txBody>
      </p:sp>
      <p:sp>
        <p:nvSpPr>
          <p:cNvPr id="3" name="Content Placeholder 2"/>
          <p:cNvSpPr>
            <a:spLocks noGrp="1"/>
          </p:cNvSpPr>
          <p:nvPr>
            <p:ph sz="quarter" idx="10"/>
          </p:nvPr>
        </p:nvSpPr>
        <p:spPr/>
        <p:txBody>
          <a:bodyPr anchor="t">
            <a:normAutofit/>
          </a:bodyPr>
          <a:lstStyle/>
          <a:p>
            <a:r>
              <a:rPr lang="en-CA" dirty="0"/>
              <a:t>Allows for successive refinement to the requirements, design and code development, using a change management system</a:t>
            </a:r>
          </a:p>
          <a:p>
            <a:r>
              <a:rPr lang="en-CA" dirty="0"/>
              <a:t>Scope creep may occur when requirements are constantly changed after each development point</a:t>
            </a:r>
          </a:p>
          <a:p>
            <a:r>
              <a:rPr lang="en-CA" dirty="0"/>
              <a:t>Security requirement and policy may not be valid after too many changes occurred</a:t>
            </a:r>
          </a:p>
        </p:txBody>
      </p:sp>
    </p:spTree>
    <p:extLst>
      <p:ext uri="{BB962C8B-B14F-4D97-AF65-F5344CB8AC3E}">
        <p14:creationId xmlns:p14="http://schemas.microsoft.com/office/powerpoint/2010/main" val="1341789006"/>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008" y="154483"/>
            <a:ext cx="7433953" cy="627860"/>
          </a:xfrm>
        </p:spPr>
        <p:txBody>
          <a:bodyPr/>
          <a:lstStyle/>
          <a:p>
            <a:pPr fontAlgn="ctr"/>
            <a:r>
              <a:rPr lang="en-CA" dirty="0"/>
              <a:t>Computer-Aided Software Engineering</a:t>
            </a:r>
          </a:p>
        </p:txBody>
      </p:sp>
      <p:sp>
        <p:nvSpPr>
          <p:cNvPr id="3" name="Content Placeholder 2"/>
          <p:cNvSpPr>
            <a:spLocks noGrp="1"/>
          </p:cNvSpPr>
          <p:nvPr>
            <p:ph sz="quarter" idx="10"/>
          </p:nvPr>
        </p:nvSpPr>
        <p:spPr/>
        <p:txBody>
          <a:bodyPr anchor="t">
            <a:normAutofit lnSpcReduction="10000"/>
          </a:bodyPr>
          <a:lstStyle/>
          <a:p>
            <a:r>
              <a:rPr lang="en-CA" dirty="0"/>
              <a:t>Uses computer programs to aid with systematic analysis, design, development, implementation and maintenance of software</a:t>
            </a:r>
          </a:p>
          <a:p>
            <a:r>
              <a:rPr lang="en-CA" dirty="0"/>
              <a:t>Extremely useful in managing large and complex software projects involving numerous modules and many people</a:t>
            </a:r>
          </a:p>
          <a:p>
            <a:r>
              <a:rPr lang="en-CA" dirty="0"/>
              <a:t>Overall view of the project and life cycle is shared among planners, designers, coders, testers and managers</a:t>
            </a:r>
          </a:p>
          <a:p>
            <a:r>
              <a:rPr lang="en-CA" dirty="0"/>
              <a:t>Provides insight into the development to ensure security requirements are maintained throughout the life cycle</a:t>
            </a:r>
          </a:p>
          <a:p>
            <a:endParaRPr lang="en-CA" dirty="0"/>
          </a:p>
        </p:txBody>
      </p:sp>
    </p:spTree>
    <p:extLst>
      <p:ext uri="{BB962C8B-B14F-4D97-AF65-F5344CB8AC3E}">
        <p14:creationId xmlns:p14="http://schemas.microsoft.com/office/powerpoint/2010/main" val="2048992145"/>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6"/>
            <a:ext cx="4353169" cy="1683657"/>
          </a:xfrm>
        </p:spPr>
        <p:txBody>
          <a:bodyPr>
            <a:normAutofit/>
          </a:bodyPr>
          <a:lstStyle/>
          <a:p>
            <a:r>
              <a:rPr lang="en-CA" dirty="0"/>
              <a:t>Database Vulnerabilities</a:t>
            </a:r>
            <a:endParaRPr lang="en-US" dirty="0"/>
          </a:p>
        </p:txBody>
      </p:sp>
    </p:spTree>
    <p:extLst>
      <p:ext uri="{BB962C8B-B14F-4D97-AF65-F5344CB8AC3E}">
        <p14:creationId xmlns:p14="http://schemas.microsoft.com/office/powerpoint/2010/main" val="2776817547"/>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Database Vulnerabilities</a:t>
            </a:r>
            <a:endParaRPr lang="en-CA" sz="5400" dirty="0"/>
          </a:p>
        </p:txBody>
      </p:sp>
      <p:sp>
        <p:nvSpPr>
          <p:cNvPr id="3" name="Content Placeholder 2"/>
          <p:cNvSpPr>
            <a:spLocks noGrp="1"/>
          </p:cNvSpPr>
          <p:nvPr>
            <p:ph sz="quarter" idx="10"/>
          </p:nvPr>
        </p:nvSpPr>
        <p:spPr/>
        <p:txBody>
          <a:bodyPr>
            <a:normAutofit fontScale="92500" lnSpcReduction="10000"/>
          </a:bodyPr>
          <a:lstStyle/>
          <a:p>
            <a:r>
              <a:rPr lang="en-CA" dirty="0"/>
              <a:t>Information residing in databases is usually sensitive and must be kept confidential, and access enforced by a database security control</a:t>
            </a:r>
          </a:p>
          <a:p>
            <a:r>
              <a:rPr lang="en-CA" dirty="0"/>
              <a:t>Threats to database information includes:</a:t>
            </a:r>
          </a:p>
          <a:p>
            <a:pPr lvl="1"/>
            <a:r>
              <a:rPr lang="en-CA" dirty="0"/>
              <a:t>Aggregation: The ability to combine non-sensitive data from separate sources to create sensitive information</a:t>
            </a:r>
          </a:p>
          <a:p>
            <a:pPr lvl="1"/>
            <a:r>
              <a:rPr lang="en-CA" dirty="0"/>
              <a:t>Bypass attack: Bypassing a security control on the front end of the database to access data</a:t>
            </a:r>
          </a:p>
          <a:p>
            <a:pPr lvl="1"/>
            <a:r>
              <a:rPr lang="en-CA" dirty="0"/>
              <a:t>Compromising views: Attempting to access restricted data by modifying an existing database view</a:t>
            </a:r>
          </a:p>
          <a:p>
            <a:pPr lvl="1"/>
            <a:r>
              <a:rPr lang="en-CA" dirty="0"/>
              <a:t>Concurrency: Multiple, concurrent access to the same data can cause inconsistency, data overwrite or deadlock</a:t>
            </a:r>
          </a:p>
          <a:p>
            <a:endParaRPr lang="en-CA" dirty="0"/>
          </a:p>
          <a:p>
            <a:pPr lvl="1" fontAlgn="ctr"/>
            <a:endParaRPr lang="en-CA" dirty="0"/>
          </a:p>
        </p:txBody>
      </p:sp>
    </p:spTree>
    <p:extLst>
      <p:ext uri="{BB962C8B-B14F-4D97-AF65-F5344CB8AC3E}">
        <p14:creationId xmlns:p14="http://schemas.microsoft.com/office/powerpoint/2010/main" val="1105715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Identify Threats and Vulnerabilities</a:t>
            </a:r>
          </a:p>
        </p:txBody>
      </p:sp>
      <p:sp>
        <p:nvSpPr>
          <p:cNvPr id="3" name="Content Placeholder 2"/>
          <p:cNvSpPr>
            <a:spLocks noGrp="1"/>
          </p:cNvSpPr>
          <p:nvPr>
            <p:ph sz="quarter" idx="10"/>
          </p:nvPr>
        </p:nvSpPr>
        <p:spPr/>
        <p:txBody>
          <a:bodyPr>
            <a:normAutofit/>
          </a:bodyPr>
          <a:lstStyle/>
          <a:p>
            <a:pPr marL="0" indent="0" fontAlgn="ctr">
              <a:buNone/>
            </a:pPr>
            <a:r>
              <a:rPr lang="en-US" dirty="0"/>
              <a:t>Threat Sources:</a:t>
            </a:r>
            <a:br>
              <a:rPr lang="en-US" dirty="0"/>
            </a:br>
            <a:endParaRPr lang="en-US" dirty="0"/>
          </a:p>
          <a:p>
            <a:pPr fontAlgn="ctr"/>
            <a:r>
              <a:rPr lang="en-US" dirty="0"/>
              <a:t>Human</a:t>
            </a:r>
          </a:p>
          <a:p>
            <a:pPr fontAlgn="ctr"/>
            <a:r>
              <a:rPr lang="en-US" dirty="0"/>
              <a:t>Natural </a:t>
            </a:r>
          </a:p>
          <a:p>
            <a:pPr fontAlgn="ctr"/>
            <a:r>
              <a:rPr lang="en-US" dirty="0"/>
              <a:t>Technical </a:t>
            </a:r>
          </a:p>
          <a:p>
            <a:pPr fontAlgn="ctr"/>
            <a:r>
              <a:rPr lang="en-US" dirty="0"/>
              <a:t>Physical </a:t>
            </a:r>
          </a:p>
          <a:p>
            <a:pPr fontAlgn="ctr"/>
            <a:r>
              <a:rPr lang="en-US" dirty="0"/>
              <a:t>Environmental </a:t>
            </a:r>
          </a:p>
          <a:p>
            <a:pPr fontAlgn="ctr"/>
            <a:r>
              <a:rPr lang="en-US" dirty="0"/>
              <a:t>Operational</a:t>
            </a:r>
          </a:p>
          <a:p>
            <a:endParaRPr lang="en-US" dirty="0"/>
          </a:p>
        </p:txBody>
      </p:sp>
    </p:spTree>
    <p:extLst>
      <p:ext uri="{BB962C8B-B14F-4D97-AF65-F5344CB8AC3E}">
        <p14:creationId xmlns:p14="http://schemas.microsoft.com/office/powerpoint/2010/main" val="3140545260"/>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Database Vulnerabilities</a:t>
            </a:r>
            <a:endParaRPr lang="en-CA" sz="5400" dirty="0"/>
          </a:p>
        </p:txBody>
      </p:sp>
      <p:sp>
        <p:nvSpPr>
          <p:cNvPr id="3" name="Content Placeholder 2"/>
          <p:cNvSpPr>
            <a:spLocks noGrp="1"/>
          </p:cNvSpPr>
          <p:nvPr>
            <p:ph sz="quarter" idx="10"/>
          </p:nvPr>
        </p:nvSpPr>
        <p:spPr/>
        <p:txBody>
          <a:bodyPr>
            <a:normAutofit/>
          </a:bodyPr>
          <a:lstStyle/>
          <a:p>
            <a:pPr lvl="1"/>
            <a:r>
              <a:rPr lang="en-US" dirty="0"/>
              <a:t>Data contamination: Data corruption from input errors on files or databases</a:t>
            </a:r>
          </a:p>
          <a:p>
            <a:pPr lvl="1"/>
            <a:r>
              <a:rPr lang="en-US" dirty="0"/>
              <a:t>Deadlocking: Two users, each having a lock on an object, try to acquire the lock on another user’s object</a:t>
            </a:r>
          </a:p>
          <a:p>
            <a:pPr lvl="1"/>
            <a:r>
              <a:rPr lang="en-US" dirty="0"/>
              <a:t>Denial of service: A continuous attack that prevents legitimate access to information from authorized users</a:t>
            </a:r>
          </a:p>
          <a:p>
            <a:pPr lvl="1"/>
            <a:r>
              <a:rPr lang="en-US" dirty="0"/>
              <a:t>Interception of data: Access is intercepted by man-in-the-middle attack</a:t>
            </a:r>
          </a:p>
          <a:p>
            <a:endParaRPr lang="en-CA" dirty="0"/>
          </a:p>
          <a:p>
            <a:pPr lvl="1" fontAlgn="ctr"/>
            <a:endParaRPr lang="en-CA" dirty="0"/>
          </a:p>
        </p:txBody>
      </p:sp>
    </p:spTree>
    <p:extLst>
      <p:ext uri="{BB962C8B-B14F-4D97-AF65-F5344CB8AC3E}">
        <p14:creationId xmlns:p14="http://schemas.microsoft.com/office/powerpoint/2010/main" val="3077450118"/>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Database Vulnerabilities</a:t>
            </a:r>
            <a:endParaRPr lang="en-CA" sz="5400" dirty="0"/>
          </a:p>
        </p:txBody>
      </p:sp>
      <p:sp>
        <p:nvSpPr>
          <p:cNvPr id="3" name="Content Placeholder 2"/>
          <p:cNvSpPr>
            <a:spLocks noGrp="1"/>
          </p:cNvSpPr>
          <p:nvPr>
            <p:ph sz="quarter" idx="10"/>
          </p:nvPr>
        </p:nvSpPr>
        <p:spPr/>
        <p:txBody>
          <a:bodyPr>
            <a:normAutofit/>
          </a:bodyPr>
          <a:lstStyle/>
          <a:p>
            <a:pPr lvl="1"/>
            <a:r>
              <a:rPr lang="en-CA" dirty="0"/>
              <a:t>Query attack: Vulnerability in query tools is exploited to access restricted data (e.g., SQL injection)</a:t>
            </a:r>
          </a:p>
          <a:p>
            <a:pPr lvl="1"/>
            <a:r>
              <a:rPr lang="en-CA" dirty="0"/>
              <a:t>Server access: Physical and logical access to the server housing the data</a:t>
            </a:r>
          </a:p>
          <a:p>
            <a:pPr lvl="1"/>
            <a:r>
              <a:rPr lang="en-CA" dirty="0"/>
              <a:t>Web security: Leveraging security weaknesses in web technologies (HTML or XML) to access restricted data</a:t>
            </a:r>
          </a:p>
          <a:p>
            <a:endParaRPr lang="en-CA" dirty="0"/>
          </a:p>
          <a:p>
            <a:pPr lvl="1" fontAlgn="ctr"/>
            <a:endParaRPr lang="en-CA" dirty="0"/>
          </a:p>
        </p:txBody>
      </p:sp>
    </p:spTree>
    <p:extLst>
      <p:ext uri="{BB962C8B-B14F-4D97-AF65-F5344CB8AC3E}">
        <p14:creationId xmlns:p14="http://schemas.microsoft.com/office/powerpoint/2010/main" val="966151856"/>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Security Controls</a:t>
            </a:r>
            <a:endParaRPr lang="en-CA" sz="5400" dirty="0"/>
          </a:p>
        </p:txBody>
      </p:sp>
      <p:sp>
        <p:nvSpPr>
          <p:cNvPr id="3" name="Content Placeholder 2"/>
          <p:cNvSpPr>
            <a:spLocks noGrp="1"/>
          </p:cNvSpPr>
          <p:nvPr>
            <p:ph sz="quarter" idx="10"/>
          </p:nvPr>
        </p:nvSpPr>
        <p:spPr/>
        <p:txBody>
          <a:bodyPr>
            <a:normAutofit fontScale="92500" lnSpcReduction="20000"/>
          </a:bodyPr>
          <a:lstStyle/>
          <a:p>
            <a:r>
              <a:rPr lang="en-CA" dirty="0"/>
              <a:t>Database security is a very specialized focus</a:t>
            </a:r>
          </a:p>
          <a:p>
            <a:r>
              <a:rPr lang="en-CA" dirty="0"/>
              <a:t>Challenge with database security is control of data when it is accessed or modified</a:t>
            </a:r>
          </a:p>
          <a:p>
            <a:r>
              <a:rPr lang="en-CA" dirty="0"/>
              <a:t>Security controls are deployed to:</a:t>
            </a:r>
          </a:p>
          <a:p>
            <a:pPr lvl="1" fontAlgn="ctr"/>
            <a:r>
              <a:rPr lang="en-CA" dirty="0"/>
              <a:t>Prevent unauthorized access</a:t>
            </a:r>
          </a:p>
          <a:p>
            <a:pPr lvl="1" fontAlgn="ctr"/>
            <a:r>
              <a:rPr lang="en-CA" dirty="0"/>
              <a:t>Prevent authorized users accessing data concurrently</a:t>
            </a:r>
          </a:p>
          <a:p>
            <a:pPr lvl="1" fontAlgn="ctr"/>
            <a:r>
              <a:rPr lang="en-US" dirty="0"/>
              <a:t>Prevent authorized users from modifying or overwriting data </a:t>
            </a:r>
          </a:p>
          <a:p>
            <a:pPr lvl="1" fontAlgn="ctr"/>
            <a:r>
              <a:rPr lang="en-US" dirty="0"/>
              <a:t>Ensure identification, authentication, authorization is used to prevent unauthorized access</a:t>
            </a:r>
          </a:p>
          <a:p>
            <a:pPr lvl="1" fontAlgn="ctr"/>
            <a:r>
              <a:rPr lang="en-US" dirty="0"/>
              <a:t>Grant permission to authorized users to perform only required actions (read, write, update, query, delete)</a:t>
            </a:r>
          </a:p>
          <a:p>
            <a:pPr lvl="1" fontAlgn="ctr"/>
            <a:r>
              <a:rPr lang="en-US" dirty="0"/>
              <a:t>Use lock controls on data to allow read or write access and prevent deadlock condition</a:t>
            </a:r>
          </a:p>
          <a:p>
            <a:pPr lvl="1" fontAlgn="ctr"/>
            <a:endParaRPr lang="en-CA" dirty="0"/>
          </a:p>
        </p:txBody>
      </p:sp>
    </p:spTree>
    <p:extLst>
      <p:ext uri="{BB962C8B-B14F-4D97-AF65-F5344CB8AC3E}">
        <p14:creationId xmlns:p14="http://schemas.microsoft.com/office/powerpoint/2010/main" val="3136126731"/>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Security Controls</a:t>
            </a:r>
            <a:endParaRPr lang="en-CA" sz="5400" dirty="0"/>
          </a:p>
        </p:txBody>
      </p:sp>
      <p:sp>
        <p:nvSpPr>
          <p:cNvPr id="3" name="Content Placeholder 2"/>
          <p:cNvSpPr>
            <a:spLocks noGrp="1"/>
          </p:cNvSpPr>
          <p:nvPr>
            <p:ph sz="quarter" idx="10"/>
          </p:nvPr>
        </p:nvSpPr>
        <p:spPr/>
        <p:txBody>
          <a:bodyPr>
            <a:normAutofit/>
          </a:bodyPr>
          <a:lstStyle/>
          <a:p>
            <a:r>
              <a:rPr lang="en-CA" dirty="0"/>
              <a:t>Use DAC (discretionary access control) or MAC (mandatory access control) to manage access</a:t>
            </a:r>
          </a:p>
          <a:p>
            <a:r>
              <a:rPr lang="en-CA" dirty="0"/>
              <a:t>Use view-based access control to restrict viewing of data</a:t>
            </a:r>
          </a:p>
          <a:p>
            <a:r>
              <a:rPr lang="en-CA" dirty="0"/>
              <a:t>Metadata control can be a gatekeeper to filter access to data</a:t>
            </a:r>
          </a:p>
          <a:p>
            <a:pPr lvl="1" fontAlgn="ctr"/>
            <a:endParaRPr lang="en-CA" dirty="0"/>
          </a:p>
        </p:txBody>
      </p:sp>
    </p:spTree>
    <p:extLst>
      <p:ext uri="{BB962C8B-B14F-4D97-AF65-F5344CB8AC3E}">
        <p14:creationId xmlns:p14="http://schemas.microsoft.com/office/powerpoint/2010/main" val="3211041462"/>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Web Applications</a:t>
            </a:r>
            <a:endParaRPr lang="en-CA" sz="5400" dirty="0"/>
          </a:p>
        </p:txBody>
      </p:sp>
      <p:sp>
        <p:nvSpPr>
          <p:cNvPr id="3" name="Content Placeholder 2"/>
          <p:cNvSpPr>
            <a:spLocks noGrp="1"/>
          </p:cNvSpPr>
          <p:nvPr>
            <p:ph sz="quarter" idx="10"/>
          </p:nvPr>
        </p:nvSpPr>
        <p:spPr>
          <a:xfrm>
            <a:off x="635001" y="1248508"/>
            <a:ext cx="8081487" cy="4967260"/>
          </a:xfrm>
        </p:spPr>
        <p:txBody>
          <a:bodyPr>
            <a:normAutofit/>
          </a:bodyPr>
          <a:lstStyle/>
          <a:p>
            <a:r>
              <a:rPr lang="en-CA" dirty="0"/>
              <a:t>Many companies develop their own web applications to serve their customers </a:t>
            </a:r>
          </a:p>
          <a:p>
            <a:r>
              <a:rPr lang="en-CA" dirty="0"/>
              <a:t>Because web applications are exposed to the Internet, the security framework must be at the core of the SDLC</a:t>
            </a:r>
          </a:p>
          <a:p>
            <a:r>
              <a:rPr lang="en-CA" dirty="0"/>
              <a:t>When a web server is compromised, the attacker has access to the web server, which connects to other parts of the infrastructure, so security of web server and the web application is paramount</a:t>
            </a:r>
          </a:p>
          <a:p>
            <a:pPr fontAlgn="ctr"/>
            <a:endParaRPr lang="en-US" dirty="0"/>
          </a:p>
        </p:txBody>
      </p:sp>
    </p:spTree>
    <p:extLst>
      <p:ext uri="{BB962C8B-B14F-4D97-AF65-F5344CB8AC3E}">
        <p14:creationId xmlns:p14="http://schemas.microsoft.com/office/powerpoint/2010/main" val="293715537"/>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Web Application Vulnerabilities</a:t>
            </a:r>
            <a:endParaRPr lang="en-CA" sz="5400" dirty="0"/>
          </a:p>
        </p:txBody>
      </p:sp>
      <p:sp>
        <p:nvSpPr>
          <p:cNvPr id="3" name="Content Placeholder 2"/>
          <p:cNvSpPr>
            <a:spLocks noGrp="1"/>
          </p:cNvSpPr>
          <p:nvPr>
            <p:ph sz="quarter" idx="10"/>
          </p:nvPr>
        </p:nvSpPr>
        <p:spPr/>
        <p:txBody>
          <a:bodyPr>
            <a:normAutofit/>
          </a:bodyPr>
          <a:lstStyle/>
          <a:p>
            <a:r>
              <a:rPr lang="en-CA" dirty="0"/>
              <a:t>Factors that affect the vulnerability of web applications include:</a:t>
            </a:r>
          </a:p>
          <a:p>
            <a:pPr lvl="1" fontAlgn="ctr"/>
            <a:r>
              <a:rPr lang="en-CA" dirty="0"/>
              <a:t>Web applications are usually widely accessible by all users on the Internet, increasing exposure and risk level</a:t>
            </a:r>
          </a:p>
          <a:p>
            <a:pPr lvl="1" fontAlgn="ctr"/>
            <a:r>
              <a:rPr lang="en-CA" dirty="0"/>
              <a:t>While web applications have logging for web traffic, administrators often set it to minimum level or turn it off altogether due to amount of logs on public web applications</a:t>
            </a:r>
          </a:p>
          <a:p>
            <a:pPr lvl="1" fontAlgn="ctr"/>
            <a:r>
              <a:rPr lang="en-CA" dirty="0"/>
              <a:t>Firewall and IDS/IPS may provide generic protection on the web server but often don’t cover specific functions and vulnerabilities</a:t>
            </a:r>
          </a:p>
        </p:txBody>
      </p:sp>
    </p:spTree>
    <p:extLst>
      <p:ext uri="{BB962C8B-B14F-4D97-AF65-F5344CB8AC3E}">
        <p14:creationId xmlns:p14="http://schemas.microsoft.com/office/powerpoint/2010/main" val="3999595590"/>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Protecting Web Applications</a:t>
            </a:r>
            <a:endParaRPr lang="en-CA" sz="5400" dirty="0"/>
          </a:p>
        </p:txBody>
      </p:sp>
      <p:sp>
        <p:nvSpPr>
          <p:cNvPr id="3" name="Content Placeholder 2"/>
          <p:cNvSpPr>
            <a:spLocks noGrp="1"/>
          </p:cNvSpPr>
          <p:nvPr>
            <p:ph sz="quarter" idx="10"/>
          </p:nvPr>
        </p:nvSpPr>
        <p:spPr/>
        <p:txBody>
          <a:bodyPr>
            <a:normAutofit/>
          </a:bodyPr>
          <a:lstStyle/>
          <a:p>
            <a:pPr fontAlgn="ctr"/>
            <a:r>
              <a:rPr lang="en-CA" dirty="0"/>
              <a:t>Harden the operating system on the web server that is hosting the web application </a:t>
            </a:r>
          </a:p>
          <a:p>
            <a:pPr fontAlgn="ctr"/>
            <a:r>
              <a:rPr lang="en-CA" dirty="0"/>
              <a:t>Remove default accounts and configurations, assign least privilege and permission, keep patching up to date</a:t>
            </a:r>
          </a:p>
          <a:p>
            <a:pPr fontAlgn="ctr"/>
            <a:r>
              <a:rPr lang="en-CA" dirty="0"/>
              <a:t>Perform web and network vulnerability scans frequently, especially prior to deployment and changes</a:t>
            </a:r>
          </a:p>
          <a:p>
            <a:pPr fontAlgn="ctr"/>
            <a:r>
              <a:rPr lang="en-CA" dirty="0"/>
              <a:t>Fine tune IDS or IPS solutions to address vulnerabilities specific to the web application</a:t>
            </a:r>
          </a:p>
        </p:txBody>
      </p:sp>
    </p:spTree>
    <p:extLst>
      <p:ext uri="{BB962C8B-B14F-4D97-AF65-F5344CB8AC3E}">
        <p14:creationId xmlns:p14="http://schemas.microsoft.com/office/powerpoint/2010/main" val="1511510092"/>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Protecting Web Applications</a:t>
            </a:r>
            <a:endParaRPr lang="en-CA" sz="5400" dirty="0"/>
          </a:p>
        </p:txBody>
      </p:sp>
      <p:sp>
        <p:nvSpPr>
          <p:cNvPr id="3" name="Content Placeholder 2"/>
          <p:cNvSpPr>
            <a:spLocks noGrp="1"/>
          </p:cNvSpPr>
          <p:nvPr>
            <p:ph sz="quarter" idx="10"/>
          </p:nvPr>
        </p:nvSpPr>
        <p:spPr>
          <a:xfrm>
            <a:off x="635001" y="1248508"/>
            <a:ext cx="8045861" cy="4967260"/>
          </a:xfrm>
        </p:spPr>
        <p:txBody>
          <a:bodyPr>
            <a:normAutofit fontScale="92500" lnSpcReduction="10000"/>
          </a:bodyPr>
          <a:lstStyle/>
          <a:p>
            <a:pPr fontAlgn="ctr"/>
            <a:r>
              <a:rPr lang="en-CA" dirty="0"/>
              <a:t>Use application proxy firewalls</a:t>
            </a:r>
          </a:p>
          <a:p>
            <a:pPr fontAlgn="ctr"/>
            <a:r>
              <a:rPr lang="en-CA" dirty="0"/>
              <a:t>Restrict admin access to a dedicated jump server that is hardened and requires strong authentication</a:t>
            </a:r>
          </a:p>
          <a:p>
            <a:pPr fontAlgn="ctr"/>
            <a:r>
              <a:rPr lang="en-CA" dirty="0"/>
              <a:t>Avoid using hard-coded information during development</a:t>
            </a:r>
          </a:p>
          <a:p>
            <a:pPr fontAlgn="ctr"/>
            <a:r>
              <a:rPr lang="en-CA" dirty="0"/>
              <a:t>Use extended logging and auditing </a:t>
            </a:r>
          </a:p>
          <a:p>
            <a:pPr fontAlgn="ctr"/>
            <a:r>
              <a:rPr lang="en-CA" dirty="0"/>
              <a:t>Use encryption on all authentication traffic</a:t>
            </a:r>
          </a:p>
          <a:p>
            <a:pPr fontAlgn="ctr"/>
            <a:r>
              <a:rPr lang="en-CA" dirty="0"/>
              <a:t>Refer to the Open Web Application Security Project (OWASP), which provides a framework for securing web application development, including top 10 web application vulnerabilities and mitigation methods</a:t>
            </a:r>
          </a:p>
          <a:p>
            <a:pPr fontAlgn="ctr"/>
            <a:endParaRPr lang="en-CA" dirty="0"/>
          </a:p>
        </p:txBody>
      </p:sp>
    </p:spTree>
    <p:extLst>
      <p:ext uri="{BB962C8B-B14F-4D97-AF65-F5344CB8AC3E}">
        <p14:creationId xmlns:p14="http://schemas.microsoft.com/office/powerpoint/2010/main" val="3896028556"/>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6"/>
            <a:ext cx="4353169" cy="2574307"/>
          </a:xfrm>
        </p:spPr>
        <p:txBody>
          <a:bodyPr>
            <a:normAutofit/>
          </a:bodyPr>
          <a:lstStyle/>
          <a:p>
            <a:r>
              <a:rPr lang="en-CA" dirty="0"/>
              <a:t>Source Code Security Weaknesses</a:t>
            </a:r>
            <a:endParaRPr lang="en-US" dirty="0"/>
          </a:p>
        </p:txBody>
      </p:sp>
    </p:spTree>
    <p:extLst>
      <p:ext uri="{BB962C8B-B14F-4D97-AF65-F5344CB8AC3E}">
        <p14:creationId xmlns:p14="http://schemas.microsoft.com/office/powerpoint/2010/main" val="2423285008"/>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Social Engineering</a:t>
            </a:r>
            <a:endParaRPr lang="en-CA" sz="5400" dirty="0"/>
          </a:p>
        </p:txBody>
      </p:sp>
      <p:sp>
        <p:nvSpPr>
          <p:cNvPr id="3" name="Content Placeholder 2"/>
          <p:cNvSpPr>
            <a:spLocks noGrp="1"/>
          </p:cNvSpPr>
          <p:nvPr>
            <p:ph sz="quarter" idx="10"/>
          </p:nvPr>
        </p:nvSpPr>
        <p:spPr/>
        <p:txBody>
          <a:bodyPr>
            <a:normAutofit fontScale="92500" lnSpcReduction="10000"/>
          </a:bodyPr>
          <a:lstStyle/>
          <a:p>
            <a:r>
              <a:rPr lang="en-CA" dirty="0"/>
              <a:t>Social engineering, using human interactions to conduct malicious activity, is the most popular attacking vector and the hardest one to protect against</a:t>
            </a:r>
          </a:p>
          <a:p>
            <a:r>
              <a:rPr lang="en-CA" dirty="0"/>
              <a:t>Many forms, but the essential goal is always to access privileged information, and leverage it to further compromise other parts of the system</a:t>
            </a:r>
          </a:p>
          <a:p>
            <a:r>
              <a:rPr lang="en-CA" dirty="0"/>
              <a:t>In SDLC, social engineering can be used to infiltrate the code development repository to plant malicious modules or back doors</a:t>
            </a:r>
          </a:p>
          <a:p>
            <a:r>
              <a:rPr lang="en-CA" dirty="0"/>
              <a:t>Code review with a well-defined security framework should be used to ensure the integrity of the code development</a:t>
            </a:r>
          </a:p>
        </p:txBody>
      </p:sp>
    </p:spTree>
    <p:extLst>
      <p:ext uri="{BB962C8B-B14F-4D97-AF65-F5344CB8AC3E}">
        <p14:creationId xmlns:p14="http://schemas.microsoft.com/office/powerpoint/2010/main" val="4036779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Risk Assessment: Analysis</a:t>
            </a:r>
          </a:p>
        </p:txBody>
      </p:sp>
      <p:sp>
        <p:nvSpPr>
          <p:cNvPr id="3" name="Content Placeholder 2"/>
          <p:cNvSpPr>
            <a:spLocks noGrp="1"/>
          </p:cNvSpPr>
          <p:nvPr>
            <p:ph sz="quarter" idx="10"/>
          </p:nvPr>
        </p:nvSpPr>
        <p:spPr/>
        <p:txBody>
          <a:bodyPr/>
          <a:lstStyle/>
          <a:p>
            <a:pPr fontAlgn="ctr"/>
            <a:r>
              <a:rPr lang="en-US" dirty="0"/>
              <a:t>Likelihood Determination: the chance that it may happen</a:t>
            </a:r>
          </a:p>
          <a:p>
            <a:pPr fontAlgn="ctr"/>
            <a:r>
              <a:rPr lang="en-US" dirty="0"/>
              <a:t>Determination of Impact: often includes loss of life, monetary loss, loss of market share, down time, etc. Impact rating can sometimes be classified as low, medium and high.</a:t>
            </a:r>
          </a:p>
        </p:txBody>
      </p:sp>
    </p:spTree>
    <p:extLst>
      <p:ext uri="{BB962C8B-B14F-4D97-AF65-F5344CB8AC3E}">
        <p14:creationId xmlns:p14="http://schemas.microsoft.com/office/powerpoint/2010/main" val="1595629557"/>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Buffer Overflow</a:t>
            </a:r>
            <a:endParaRPr lang="en-CA" sz="5400" dirty="0"/>
          </a:p>
        </p:txBody>
      </p:sp>
      <p:sp>
        <p:nvSpPr>
          <p:cNvPr id="3" name="Content Placeholder 2"/>
          <p:cNvSpPr>
            <a:spLocks noGrp="1"/>
          </p:cNvSpPr>
          <p:nvPr>
            <p:ph sz="quarter" idx="10"/>
          </p:nvPr>
        </p:nvSpPr>
        <p:spPr/>
        <p:txBody>
          <a:bodyPr>
            <a:normAutofit fontScale="92500" lnSpcReduction="10000"/>
          </a:bodyPr>
          <a:lstStyle/>
          <a:p>
            <a:r>
              <a:rPr lang="en-CA" dirty="0"/>
              <a:t>Buffer overflow software vulnerabilities exist in most types of software</a:t>
            </a:r>
          </a:p>
          <a:p>
            <a:r>
              <a:rPr lang="en-CA" dirty="0"/>
              <a:t>Takes advantage of an application’s incorrect handing of larger than expected incoming data to gain access and execute malicious routines</a:t>
            </a:r>
          </a:p>
          <a:p>
            <a:r>
              <a:rPr lang="en-CA" dirty="0"/>
              <a:t>The excess data overruns the allocated memory  and effectively overwrites other parts of the memory with malicious code that is then triggered at the next step</a:t>
            </a:r>
          </a:p>
          <a:p>
            <a:r>
              <a:rPr lang="en-CA" dirty="0"/>
              <a:t>Issue must be thoroughly tested for by examining undersize and oversize input data, as well as random and fuzzy input data</a:t>
            </a:r>
          </a:p>
        </p:txBody>
      </p:sp>
    </p:spTree>
    <p:extLst>
      <p:ext uri="{BB962C8B-B14F-4D97-AF65-F5344CB8AC3E}">
        <p14:creationId xmlns:p14="http://schemas.microsoft.com/office/powerpoint/2010/main" val="1750854412"/>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Scripts</a:t>
            </a:r>
            <a:endParaRPr lang="en-CA" sz="5400" dirty="0"/>
          </a:p>
        </p:txBody>
      </p:sp>
      <p:sp>
        <p:nvSpPr>
          <p:cNvPr id="3" name="Content Placeholder 2"/>
          <p:cNvSpPr>
            <a:spLocks noGrp="1"/>
          </p:cNvSpPr>
          <p:nvPr>
            <p:ph sz="quarter" idx="10"/>
          </p:nvPr>
        </p:nvSpPr>
        <p:spPr/>
        <p:txBody>
          <a:bodyPr>
            <a:normAutofit/>
          </a:bodyPr>
          <a:lstStyle/>
          <a:p>
            <a:r>
              <a:rPr lang="en-CA" dirty="0"/>
              <a:t>Scripting languages are commonly used to create customizable utilities on computer systems</a:t>
            </a:r>
          </a:p>
          <a:p>
            <a:r>
              <a:rPr lang="en-CA" dirty="0"/>
              <a:t>Very useful for daily users or administrators, but they are also vulnerable to abuse and attack</a:t>
            </a:r>
          </a:p>
          <a:p>
            <a:r>
              <a:rPr lang="en-CA" dirty="0"/>
              <a:t>When unrestricted scripting is allowed on a system, a user can create scripts powerful enough to take control of applications and processes</a:t>
            </a:r>
          </a:p>
          <a:p>
            <a:pPr fontAlgn="ctr"/>
            <a:endParaRPr lang="en-CA" dirty="0"/>
          </a:p>
        </p:txBody>
      </p:sp>
    </p:spTree>
    <p:extLst>
      <p:ext uri="{BB962C8B-B14F-4D97-AF65-F5344CB8AC3E}">
        <p14:creationId xmlns:p14="http://schemas.microsoft.com/office/powerpoint/2010/main" val="2535923450"/>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Scripts</a:t>
            </a:r>
            <a:endParaRPr lang="en-CA" sz="5400" dirty="0"/>
          </a:p>
        </p:txBody>
      </p:sp>
      <p:sp>
        <p:nvSpPr>
          <p:cNvPr id="3" name="Content Placeholder 2"/>
          <p:cNvSpPr>
            <a:spLocks noGrp="1"/>
          </p:cNvSpPr>
          <p:nvPr>
            <p:ph sz="quarter" idx="10"/>
          </p:nvPr>
        </p:nvSpPr>
        <p:spPr/>
        <p:txBody>
          <a:bodyPr/>
          <a:lstStyle/>
          <a:p>
            <a:r>
              <a:rPr lang="en-CA" dirty="0"/>
              <a:t>Scripting is also used by malicious code on a compromised machine to gain privileged access and attack to other parts of the network</a:t>
            </a:r>
          </a:p>
          <a:p>
            <a:r>
              <a:rPr lang="en-CA" dirty="0"/>
              <a:t>Ensure security assessments are performed on computer systems to address scripting language risks</a:t>
            </a:r>
          </a:p>
        </p:txBody>
      </p:sp>
    </p:spTree>
    <p:extLst>
      <p:ext uri="{BB962C8B-B14F-4D97-AF65-F5344CB8AC3E}">
        <p14:creationId xmlns:p14="http://schemas.microsoft.com/office/powerpoint/2010/main" val="3644464299"/>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Malformed Input</a:t>
            </a:r>
            <a:endParaRPr lang="en-CA" sz="5400" dirty="0"/>
          </a:p>
        </p:txBody>
      </p:sp>
      <p:sp>
        <p:nvSpPr>
          <p:cNvPr id="3" name="Content Placeholder 2"/>
          <p:cNvSpPr>
            <a:spLocks noGrp="1"/>
          </p:cNvSpPr>
          <p:nvPr>
            <p:ph sz="quarter" idx="10"/>
          </p:nvPr>
        </p:nvSpPr>
        <p:spPr/>
        <p:txBody>
          <a:bodyPr/>
          <a:lstStyle/>
          <a:p>
            <a:r>
              <a:rPr lang="en-CA" dirty="0"/>
              <a:t>Use of unusual inputs to initiate attacks on applications</a:t>
            </a:r>
          </a:p>
          <a:p>
            <a:pPr lvl="1"/>
            <a:r>
              <a:rPr lang="en-CA" dirty="0"/>
              <a:t>E.g., web proxies may filter access to inappropriate site via URL redirection, but would fail to recognize if the redirected URL is written in Unicode format</a:t>
            </a:r>
          </a:p>
          <a:p>
            <a:r>
              <a:rPr lang="en-CA" dirty="0"/>
              <a:t>SQL injection is another example of using malformed input to gain access to restricted parts of a database behind a web application</a:t>
            </a:r>
          </a:p>
          <a:p>
            <a:r>
              <a:rPr lang="en-CA" dirty="0"/>
              <a:t>Security protection must be configured to address these attacks</a:t>
            </a:r>
          </a:p>
        </p:txBody>
      </p:sp>
    </p:spTree>
    <p:extLst>
      <p:ext uri="{BB962C8B-B14F-4D97-AF65-F5344CB8AC3E}">
        <p14:creationId xmlns:p14="http://schemas.microsoft.com/office/powerpoint/2010/main" val="1641889597"/>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Memory Reuse</a:t>
            </a:r>
            <a:endParaRPr lang="en-CA" sz="5400" dirty="0"/>
          </a:p>
        </p:txBody>
      </p:sp>
      <p:sp>
        <p:nvSpPr>
          <p:cNvPr id="3" name="Content Placeholder 2"/>
          <p:cNvSpPr>
            <a:spLocks noGrp="1"/>
          </p:cNvSpPr>
          <p:nvPr>
            <p:ph sz="quarter" idx="10"/>
          </p:nvPr>
        </p:nvSpPr>
        <p:spPr/>
        <p:txBody>
          <a:bodyPr/>
          <a:lstStyle/>
          <a:p>
            <a:r>
              <a:rPr lang="en-CA" dirty="0"/>
              <a:t>Memory management is used to allocate memory when required and release it when finished</a:t>
            </a:r>
          </a:p>
          <a:p>
            <a:pPr lvl="1"/>
            <a:r>
              <a:rPr lang="en-CA" dirty="0"/>
              <a:t>Released memory can then be used by other processes in the system</a:t>
            </a:r>
          </a:p>
          <a:p>
            <a:r>
              <a:rPr lang="en-CA" dirty="0"/>
              <a:t>Other processes can access residual information in the released memory and examine the content to gain information</a:t>
            </a:r>
          </a:p>
          <a:p>
            <a:r>
              <a:rPr lang="en-CA" dirty="0"/>
              <a:t>Ensure that any memory that held sensitive information is zeroed out completely before release to avoid leaking information</a:t>
            </a:r>
          </a:p>
        </p:txBody>
      </p:sp>
    </p:spTree>
    <p:extLst>
      <p:ext uri="{BB962C8B-B14F-4D97-AF65-F5344CB8AC3E}">
        <p14:creationId xmlns:p14="http://schemas.microsoft.com/office/powerpoint/2010/main" val="846120822"/>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Executable Content</a:t>
            </a:r>
            <a:endParaRPr lang="en-CA" sz="5400" dirty="0"/>
          </a:p>
        </p:txBody>
      </p:sp>
      <p:sp>
        <p:nvSpPr>
          <p:cNvPr id="3" name="Content Placeholder 2"/>
          <p:cNvSpPr>
            <a:spLocks noGrp="1"/>
          </p:cNvSpPr>
          <p:nvPr>
            <p:ph sz="quarter" idx="10"/>
          </p:nvPr>
        </p:nvSpPr>
        <p:spPr/>
        <p:txBody>
          <a:bodyPr/>
          <a:lstStyle/>
          <a:p>
            <a:r>
              <a:rPr lang="en-CA" dirty="0"/>
              <a:t>Usually downloaded by users without explicit action by the user</a:t>
            </a:r>
          </a:p>
          <a:p>
            <a:r>
              <a:rPr lang="en-CA" dirty="0"/>
              <a:t>Drive-by download is a prime example of a user visiting a web site and unknowingly downloading executable content via ActiveX or java scripts, resulting in installation of malicious software</a:t>
            </a:r>
          </a:p>
          <a:p>
            <a:r>
              <a:rPr lang="en-CA" dirty="0"/>
              <a:t>Security measures must be in place to detect the download of executable content at the system level</a:t>
            </a:r>
          </a:p>
        </p:txBody>
      </p:sp>
    </p:spTree>
    <p:extLst>
      <p:ext uri="{BB962C8B-B14F-4D97-AF65-F5344CB8AC3E}">
        <p14:creationId xmlns:p14="http://schemas.microsoft.com/office/powerpoint/2010/main" val="3980869029"/>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Trapdoors/Backdoors</a:t>
            </a:r>
            <a:endParaRPr lang="en-CA" sz="5400" dirty="0"/>
          </a:p>
        </p:txBody>
      </p:sp>
      <p:sp>
        <p:nvSpPr>
          <p:cNvPr id="3" name="Content Placeholder 2"/>
          <p:cNvSpPr>
            <a:spLocks noGrp="1"/>
          </p:cNvSpPr>
          <p:nvPr>
            <p:ph sz="quarter" idx="10"/>
          </p:nvPr>
        </p:nvSpPr>
        <p:spPr/>
        <p:txBody>
          <a:bodyPr/>
          <a:lstStyle/>
          <a:p>
            <a:r>
              <a:rPr lang="en-CA" dirty="0"/>
              <a:t>Trapdoors (or backdoors) are hidden code functions intended to bypass security control measures to gain access</a:t>
            </a:r>
          </a:p>
          <a:p>
            <a:r>
              <a:rPr lang="en-CA" dirty="0"/>
              <a:t>Most common method is to plant the trapdoor during the code development stage, either by programmer or by malicious actor via  compromised access</a:t>
            </a:r>
          </a:p>
          <a:p>
            <a:r>
              <a:rPr lang="en-CA" dirty="0"/>
              <a:t>Use a code review with a well defined security framework to ensure the integrity of code development</a:t>
            </a:r>
          </a:p>
        </p:txBody>
      </p:sp>
    </p:spTree>
    <p:extLst>
      <p:ext uri="{BB962C8B-B14F-4D97-AF65-F5344CB8AC3E}">
        <p14:creationId xmlns:p14="http://schemas.microsoft.com/office/powerpoint/2010/main" val="172330073"/>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1710047"/>
            <a:ext cx="4353169" cy="3313215"/>
          </a:xfrm>
        </p:spPr>
        <p:txBody>
          <a:bodyPr>
            <a:normAutofit/>
          </a:bodyPr>
          <a:lstStyle/>
          <a:p>
            <a:r>
              <a:rPr lang="en-CA" dirty="0"/>
              <a:t>Software Protection Mechanisms</a:t>
            </a:r>
            <a:endParaRPr lang="en-US" dirty="0"/>
          </a:p>
        </p:txBody>
      </p:sp>
    </p:spTree>
    <p:extLst>
      <p:ext uri="{BB962C8B-B14F-4D97-AF65-F5344CB8AC3E}">
        <p14:creationId xmlns:p14="http://schemas.microsoft.com/office/powerpoint/2010/main" val="2808007562"/>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2" y="154483"/>
            <a:ext cx="6934853" cy="627860"/>
          </a:xfrm>
        </p:spPr>
        <p:txBody>
          <a:bodyPr/>
          <a:lstStyle/>
          <a:p>
            <a:pPr fontAlgn="ctr"/>
            <a:r>
              <a:rPr lang="en-CA" dirty="0"/>
              <a:t>Trusted Computing Base (TCB)</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TCB is a collection of hardware, software and firmware elements within a computer system responsible for providing security measures and object isolation</a:t>
            </a:r>
          </a:p>
          <a:p>
            <a:r>
              <a:rPr lang="en-CA" dirty="0"/>
              <a:t>Provides a trusted path within the TCB to create a secured communication channel between user, program and TCB</a:t>
            </a:r>
          </a:p>
          <a:p>
            <a:pPr lvl="1"/>
            <a:r>
              <a:rPr lang="en-CA" dirty="0"/>
              <a:t>Trusted path ensures all communication within the secured channel is isolated and protected from untrusted components or processes within the system</a:t>
            </a:r>
          </a:p>
        </p:txBody>
      </p:sp>
    </p:spTree>
    <p:extLst>
      <p:ext uri="{BB962C8B-B14F-4D97-AF65-F5344CB8AC3E}">
        <p14:creationId xmlns:p14="http://schemas.microsoft.com/office/powerpoint/2010/main" val="1293816522"/>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Reference Monitor</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A reference monitor is used to validate a subject’s access rights to an object</a:t>
            </a:r>
          </a:p>
          <a:p>
            <a:r>
              <a:rPr lang="en-CA" dirty="0"/>
              <a:t>This security concept serves as the basis of the implementation of a security kernel</a:t>
            </a:r>
          </a:p>
        </p:txBody>
      </p:sp>
    </p:spTree>
    <p:extLst>
      <p:ext uri="{BB962C8B-B14F-4D97-AF65-F5344CB8AC3E}">
        <p14:creationId xmlns:p14="http://schemas.microsoft.com/office/powerpoint/2010/main" val="1358180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Risk Assignment: Acceptance</a:t>
            </a:r>
          </a:p>
        </p:txBody>
      </p:sp>
      <p:sp>
        <p:nvSpPr>
          <p:cNvPr id="3" name="Content Placeholder 2"/>
          <p:cNvSpPr>
            <a:spLocks noGrp="1"/>
          </p:cNvSpPr>
          <p:nvPr>
            <p:ph sz="quarter" idx="10"/>
          </p:nvPr>
        </p:nvSpPr>
        <p:spPr/>
        <p:txBody>
          <a:bodyPr/>
          <a:lstStyle/>
          <a:p>
            <a:pPr fontAlgn="ctr"/>
            <a:r>
              <a:rPr lang="en-US" dirty="0"/>
              <a:t>Risk Avoidance: discontinue activity related to risk</a:t>
            </a:r>
          </a:p>
          <a:p>
            <a:pPr fontAlgn="ctr"/>
            <a:r>
              <a:rPr lang="en-US" dirty="0"/>
              <a:t>Risk Transfer: passing the risk to another entity, often at a cost (e.g., insurance company, external contractors)</a:t>
            </a:r>
          </a:p>
          <a:p>
            <a:pPr fontAlgn="ctr"/>
            <a:r>
              <a:rPr lang="en-US" dirty="0"/>
              <a:t>Risk Mitigation: reduce the risk level to acceptable level or eliminate entirely</a:t>
            </a:r>
          </a:p>
          <a:p>
            <a:pPr fontAlgn="ctr"/>
            <a:r>
              <a:rPr lang="en-US" dirty="0"/>
              <a:t>Risk Acceptance: accept the risk as-is without action</a:t>
            </a:r>
          </a:p>
          <a:p>
            <a:endParaRPr lang="en-US" dirty="0"/>
          </a:p>
        </p:txBody>
      </p:sp>
    </p:spTree>
    <p:extLst>
      <p:ext uri="{BB962C8B-B14F-4D97-AF65-F5344CB8AC3E}">
        <p14:creationId xmlns:p14="http://schemas.microsoft.com/office/powerpoint/2010/main" val="3222222707"/>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Security Kernel</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A security kernel compasses all elements of TCB to implement and enforce the reference monitor concept, providing a secured environment</a:t>
            </a:r>
          </a:p>
          <a:p>
            <a:r>
              <a:rPr lang="en-CA" dirty="0"/>
              <a:t>An operating system kernel is typically built in a layered manner</a:t>
            </a:r>
          </a:p>
          <a:p>
            <a:r>
              <a:rPr lang="en-CA" dirty="0"/>
              <a:t>Security kernel is a small portion that enforces security policies to provide access control and information flow control</a:t>
            </a:r>
          </a:p>
          <a:p>
            <a:pPr lvl="1" fontAlgn="ctr"/>
            <a:endParaRPr lang="en-CA" dirty="0"/>
          </a:p>
        </p:txBody>
      </p:sp>
    </p:spTree>
    <p:extLst>
      <p:ext uri="{BB962C8B-B14F-4D97-AF65-F5344CB8AC3E}">
        <p14:creationId xmlns:p14="http://schemas.microsoft.com/office/powerpoint/2010/main" val="1009577116"/>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Security Kernel</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pPr marL="0" indent="0">
              <a:buNone/>
            </a:pPr>
            <a:r>
              <a:rPr lang="en-CA" dirty="0"/>
              <a:t>A security kernel must provide:</a:t>
            </a:r>
          </a:p>
          <a:p>
            <a:pPr fontAlgn="ctr"/>
            <a:r>
              <a:rPr lang="en-CA" dirty="0"/>
              <a:t>Completeness - all information must be accessed via the kernel</a:t>
            </a:r>
          </a:p>
          <a:p>
            <a:pPr fontAlgn="ctr"/>
            <a:r>
              <a:rPr lang="en-CA" dirty="0"/>
              <a:t>Isolation - isolation is guaranteed on the kernel to avoid unauthorized access</a:t>
            </a:r>
          </a:p>
          <a:p>
            <a:pPr fontAlgn="ctr"/>
            <a:r>
              <a:rPr lang="en-CA" dirty="0"/>
              <a:t>Verifiability - the kernel must be verified to the design specification</a:t>
            </a:r>
          </a:p>
          <a:p>
            <a:pPr lvl="1" fontAlgn="ctr"/>
            <a:endParaRPr lang="en-CA" dirty="0"/>
          </a:p>
        </p:txBody>
      </p:sp>
    </p:spTree>
    <p:extLst>
      <p:ext uri="{BB962C8B-B14F-4D97-AF65-F5344CB8AC3E}">
        <p14:creationId xmlns:p14="http://schemas.microsoft.com/office/powerpoint/2010/main" val="2900270529"/>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Processor Privilege State</a:t>
            </a:r>
            <a:endParaRPr lang="en-CA" sz="5400" dirty="0"/>
          </a:p>
        </p:txBody>
      </p:sp>
      <p:sp>
        <p:nvSpPr>
          <p:cNvPr id="3" name="Content Placeholder 2"/>
          <p:cNvSpPr>
            <a:spLocks noGrp="1"/>
          </p:cNvSpPr>
          <p:nvPr>
            <p:ph sz="quarter" idx="10"/>
          </p:nvPr>
        </p:nvSpPr>
        <p:spPr>
          <a:xfrm>
            <a:off x="635001" y="1248508"/>
            <a:ext cx="8295243" cy="4967260"/>
          </a:xfrm>
        </p:spPr>
        <p:txBody>
          <a:bodyPr/>
          <a:lstStyle/>
          <a:p>
            <a:r>
              <a:rPr lang="en-CA" dirty="0"/>
              <a:t>An operating system typically uses two processor modes:</a:t>
            </a:r>
          </a:p>
          <a:p>
            <a:pPr lvl="1" fontAlgn="ctr"/>
            <a:r>
              <a:rPr lang="en-CA" dirty="0"/>
              <a:t>User mode: processor operates within the OS assigned environment with access to resources assigned and </a:t>
            </a:r>
            <a:r>
              <a:rPr lang="en-CA" dirty="0" err="1"/>
              <a:t>controled</a:t>
            </a:r>
            <a:r>
              <a:rPr lang="en-CA" dirty="0"/>
              <a:t> by the kernel</a:t>
            </a:r>
          </a:p>
          <a:p>
            <a:pPr lvl="1" fontAlgn="ctr"/>
            <a:r>
              <a:rPr lang="en-CA" dirty="0"/>
              <a:t>Kernel mode: processor has access to all system resources, including memory, disk, IO, to perform kernel functions</a:t>
            </a:r>
          </a:p>
          <a:p>
            <a:pPr marL="344488" lvl="1" fontAlgn="ctr">
              <a:buFont typeface="Arial" panose="020B0604020202020204" pitchFamily="34" charset="0"/>
              <a:buChar char="•"/>
            </a:pPr>
            <a:r>
              <a:rPr lang="en-CA" sz="2800" dirty="0">
                <a:solidFill>
                  <a:schemeClr val="tx2"/>
                </a:solidFill>
                <a:latin typeface="Arial" pitchFamily="34" charset="0"/>
                <a:cs typeface="Arial" pitchFamily="34" charset="0"/>
              </a:rPr>
              <a:t>When a program running in processor mode requires access to system resources,  processor switches to kernel mode to service the request and returns to user mode when completed</a:t>
            </a:r>
          </a:p>
          <a:p>
            <a:pPr lvl="1" fontAlgn="ctr"/>
            <a:endParaRPr lang="en-CA" dirty="0"/>
          </a:p>
          <a:p>
            <a:pPr lvl="1" fontAlgn="ctr"/>
            <a:endParaRPr lang="en-CA" dirty="0"/>
          </a:p>
        </p:txBody>
      </p:sp>
    </p:spTree>
    <p:extLst>
      <p:ext uri="{BB962C8B-B14F-4D97-AF65-F5344CB8AC3E}">
        <p14:creationId xmlns:p14="http://schemas.microsoft.com/office/powerpoint/2010/main" val="842455535"/>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Processor Privilege State</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Operating system codes run in kernel mode, with unlimited access to all system resources. </a:t>
            </a:r>
          </a:p>
          <a:p>
            <a:pPr lvl="1"/>
            <a:r>
              <a:rPr lang="en-CA" dirty="0"/>
              <a:t>Always ensure OS codes are not violating security policy</a:t>
            </a:r>
          </a:p>
          <a:p>
            <a:r>
              <a:rPr lang="en-CA" dirty="0"/>
              <a:t>Device drivers operate in kernel mode and therefore have access to all system resources. If installing a third-party device driver containing malicious code, the malicious code will have access to system resources</a:t>
            </a:r>
          </a:p>
          <a:p>
            <a:pPr lvl="1" fontAlgn="ctr"/>
            <a:endParaRPr lang="en-CA" dirty="0"/>
          </a:p>
        </p:txBody>
      </p:sp>
    </p:spTree>
    <p:extLst>
      <p:ext uri="{BB962C8B-B14F-4D97-AF65-F5344CB8AC3E}">
        <p14:creationId xmlns:p14="http://schemas.microsoft.com/office/powerpoint/2010/main" val="3760230705"/>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Process Isolation</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In multi-task operating systems, multiple processes can run at the same time</a:t>
            </a:r>
          </a:p>
          <a:p>
            <a:r>
              <a:rPr lang="en-CA" dirty="0"/>
              <a:t>Process management must be in place to ensure the isolation of process resources (memory space, IO, CPU)</a:t>
            </a:r>
          </a:p>
          <a:p>
            <a:r>
              <a:rPr lang="en-CA" dirty="0"/>
              <a:t>Operating system uses interrupts and time slicing to enforce process isolation at the CPU level</a:t>
            </a:r>
          </a:p>
          <a:p>
            <a:pPr lvl="1" fontAlgn="ctr"/>
            <a:endParaRPr lang="en-CA" dirty="0"/>
          </a:p>
        </p:txBody>
      </p:sp>
    </p:spTree>
    <p:extLst>
      <p:ext uri="{BB962C8B-B14F-4D97-AF65-F5344CB8AC3E}">
        <p14:creationId xmlns:p14="http://schemas.microsoft.com/office/powerpoint/2010/main" val="3312531308"/>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Memory Management</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Operating system uses memory management to provide an abstracted level of memory space for programmers</a:t>
            </a:r>
          </a:p>
          <a:p>
            <a:r>
              <a:rPr lang="en-CA" dirty="0"/>
              <a:t>Maximizes the performance of memory with a finite amount of available system memory</a:t>
            </a:r>
          </a:p>
          <a:p>
            <a:r>
              <a:rPr lang="en-CA" dirty="0"/>
              <a:t>Provides protection to memory space when processes are loaded into memory</a:t>
            </a:r>
          </a:p>
          <a:p>
            <a:pPr lvl="1" fontAlgn="ctr"/>
            <a:endParaRPr lang="en-CA" dirty="0"/>
          </a:p>
        </p:txBody>
      </p:sp>
    </p:spTree>
    <p:extLst>
      <p:ext uri="{BB962C8B-B14F-4D97-AF65-F5344CB8AC3E}">
        <p14:creationId xmlns:p14="http://schemas.microsoft.com/office/powerpoint/2010/main" val="1627251797"/>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Memory Management</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Memory manager is responsible for:</a:t>
            </a:r>
          </a:p>
          <a:p>
            <a:pPr lvl="1" fontAlgn="ctr"/>
            <a:r>
              <a:rPr lang="en-CA" dirty="0"/>
              <a:t>Relocation - move or swap content between memory and disk drive</a:t>
            </a:r>
          </a:p>
          <a:p>
            <a:pPr lvl="1" fontAlgn="ctr"/>
            <a:r>
              <a:rPr lang="en-CA" dirty="0"/>
              <a:t>Protection - control access to memory segments</a:t>
            </a:r>
          </a:p>
          <a:p>
            <a:pPr lvl="1" fontAlgn="ctr"/>
            <a:r>
              <a:rPr lang="en-CA" dirty="0"/>
              <a:t>Sharing - control access to shared memory segments between users with different access levels interacting with processes</a:t>
            </a:r>
          </a:p>
          <a:p>
            <a:pPr lvl="1" fontAlgn="ctr"/>
            <a:r>
              <a:rPr lang="en-CA" dirty="0"/>
              <a:t>Logical organization - logical memory segmentation and memory address scheme</a:t>
            </a:r>
          </a:p>
          <a:p>
            <a:pPr lvl="1" fontAlgn="ctr"/>
            <a:r>
              <a:rPr lang="en-CA" dirty="0"/>
              <a:t>Physical organization - physical memory segmentation for memory space allocation</a:t>
            </a:r>
          </a:p>
          <a:p>
            <a:pPr lvl="1" fontAlgn="ctr"/>
            <a:endParaRPr lang="en-CA" dirty="0"/>
          </a:p>
        </p:txBody>
      </p:sp>
    </p:spTree>
    <p:extLst>
      <p:ext uri="{BB962C8B-B14F-4D97-AF65-F5344CB8AC3E}">
        <p14:creationId xmlns:p14="http://schemas.microsoft.com/office/powerpoint/2010/main" val="2096924283"/>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Memory Management</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Memory protection method:</a:t>
            </a:r>
          </a:p>
          <a:p>
            <a:pPr lvl="1" fontAlgn="ctr"/>
            <a:r>
              <a:rPr lang="en-CA" dirty="0"/>
              <a:t>System-wide data structure and memory pool can only be accessed by kernel mode. User mode generates a system fault.</a:t>
            </a:r>
          </a:p>
          <a:p>
            <a:pPr lvl="1" fontAlgn="ctr"/>
            <a:r>
              <a:rPr lang="en-CA" dirty="0"/>
              <a:t>Each process is assigned separate, private and virtual address space, known as Address Space Layout Randomization (ASLR)</a:t>
            </a:r>
          </a:p>
          <a:p>
            <a:pPr lvl="1" fontAlgn="ctr"/>
            <a:r>
              <a:rPr lang="en-CA" dirty="0"/>
              <a:t>Data Execution Prevention (DEP) is supported by modern processors to provide hardware- or software-controlled memory protection</a:t>
            </a:r>
          </a:p>
          <a:p>
            <a:pPr lvl="1" fontAlgn="ctr"/>
            <a:r>
              <a:rPr lang="en-CA" dirty="0"/>
              <a:t>Use access control list to protect shared memory objects when processes attempt to access them</a:t>
            </a:r>
          </a:p>
          <a:p>
            <a:pPr lvl="1" fontAlgn="ctr"/>
            <a:endParaRPr lang="en-CA" dirty="0"/>
          </a:p>
        </p:txBody>
      </p:sp>
    </p:spTree>
    <p:extLst>
      <p:ext uri="{BB962C8B-B14F-4D97-AF65-F5344CB8AC3E}">
        <p14:creationId xmlns:p14="http://schemas.microsoft.com/office/powerpoint/2010/main" val="2224948829"/>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1733797"/>
            <a:ext cx="4353169" cy="3289465"/>
          </a:xfrm>
        </p:spPr>
        <p:txBody>
          <a:bodyPr>
            <a:normAutofit/>
          </a:bodyPr>
          <a:lstStyle/>
          <a:p>
            <a:r>
              <a:rPr lang="en-CA" dirty="0"/>
              <a:t>Configuration Management for Software Development</a:t>
            </a:r>
            <a:endParaRPr lang="en-US" dirty="0"/>
          </a:p>
        </p:txBody>
      </p:sp>
    </p:spTree>
    <p:extLst>
      <p:ext uri="{BB962C8B-B14F-4D97-AF65-F5344CB8AC3E}">
        <p14:creationId xmlns:p14="http://schemas.microsoft.com/office/powerpoint/2010/main" val="3802819590"/>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Configuration Management Plan</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Configuration Management (CM) is used to monitor and manage changes to code development and documentation</a:t>
            </a:r>
          </a:p>
          <a:p>
            <a:r>
              <a:rPr lang="en-CA" dirty="0"/>
              <a:t>The proper use of CM protected the integrity, availability and correct versioning of code, design documents and files</a:t>
            </a:r>
          </a:p>
        </p:txBody>
      </p:sp>
    </p:spTree>
    <p:extLst>
      <p:ext uri="{BB962C8B-B14F-4D97-AF65-F5344CB8AC3E}">
        <p14:creationId xmlns:p14="http://schemas.microsoft.com/office/powerpoint/2010/main" val="3178534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Risk Assignment</a:t>
            </a:r>
          </a:p>
        </p:txBody>
      </p:sp>
      <p:sp>
        <p:nvSpPr>
          <p:cNvPr id="3" name="Content Placeholder 2"/>
          <p:cNvSpPr>
            <a:spLocks noGrp="1"/>
          </p:cNvSpPr>
          <p:nvPr>
            <p:ph sz="quarter" idx="10"/>
          </p:nvPr>
        </p:nvSpPr>
        <p:spPr/>
        <p:txBody>
          <a:bodyPr/>
          <a:lstStyle/>
          <a:p>
            <a:pPr marL="0" indent="0" fontAlgn="ctr">
              <a:buNone/>
            </a:pPr>
            <a:r>
              <a:rPr lang="en-US" dirty="0"/>
              <a:t>Who owns the risk?</a:t>
            </a:r>
            <a:br>
              <a:rPr lang="en-US" dirty="0"/>
            </a:br>
            <a:endParaRPr lang="en-US" dirty="0"/>
          </a:p>
          <a:p>
            <a:pPr fontAlgn="ctr"/>
            <a:r>
              <a:rPr lang="en-US" dirty="0"/>
              <a:t>The organization owns the risks. Senior management relies on business unit owners or custodians to identify risks so they can be transferred, avoided, mitigated or accepted.</a:t>
            </a:r>
          </a:p>
          <a:p>
            <a:endParaRPr lang="en-US" dirty="0"/>
          </a:p>
        </p:txBody>
      </p:sp>
    </p:spTree>
    <p:extLst>
      <p:ext uri="{BB962C8B-B14F-4D97-AF65-F5344CB8AC3E}">
        <p14:creationId xmlns:p14="http://schemas.microsoft.com/office/powerpoint/2010/main" val="3149913309"/>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Configuration Management Plan</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A well-defined CM plan includes policies and standards to define:</a:t>
            </a:r>
          </a:p>
          <a:p>
            <a:pPr lvl="1" fontAlgn="ctr"/>
            <a:r>
              <a:rPr lang="en-CA" dirty="0"/>
              <a:t>Artifacts (configuration items) controlled by CM</a:t>
            </a:r>
          </a:p>
          <a:p>
            <a:pPr lvl="1" fontAlgn="ctr"/>
            <a:r>
              <a:rPr lang="en-CA" dirty="0"/>
              <a:t>Naming of artifacts</a:t>
            </a:r>
          </a:p>
          <a:p>
            <a:pPr lvl="1" fontAlgn="ctr"/>
            <a:r>
              <a:rPr lang="en-CA" dirty="0"/>
              <a:t>Commissioning and decommissioning of artifacts</a:t>
            </a:r>
          </a:p>
          <a:p>
            <a:pPr lvl="1" fontAlgn="ctr"/>
            <a:r>
              <a:rPr lang="en-CA" dirty="0"/>
              <a:t>Allowable changes to artifacts</a:t>
            </a:r>
          </a:p>
          <a:p>
            <a:pPr lvl="1" fontAlgn="ctr"/>
            <a:r>
              <a:rPr lang="en-CA" dirty="0"/>
              <a:t>Availability of different versions of artifacts and the conditional usage of each version</a:t>
            </a:r>
          </a:p>
          <a:p>
            <a:pPr lvl="1" fontAlgn="ctr"/>
            <a:r>
              <a:rPr lang="en-CA" dirty="0"/>
              <a:t>What and how CM tools are used to enforce CM</a:t>
            </a:r>
          </a:p>
        </p:txBody>
      </p:sp>
    </p:spTree>
    <p:extLst>
      <p:ext uri="{BB962C8B-B14F-4D97-AF65-F5344CB8AC3E}">
        <p14:creationId xmlns:p14="http://schemas.microsoft.com/office/powerpoint/2010/main" val="612856394"/>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351313"/>
            <a:ext cx="4353169" cy="2671949"/>
          </a:xfrm>
        </p:spPr>
        <p:txBody>
          <a:bodyPr>
            <a:normAutofit/>
          </a:bodyPr>
          <a:lstStyle/>
          <a:p>
            <a:r>
              <a:rPr lang="en-US" dirty="0"/>
              <a:t>Code Development Security</a:t>
            </a:r>
          </a:p>
        </p:txBody>
      </p:sp>
    </p:spTree>
    <p:extLst>
      <p:ext uri="{BB962C8B-B14F-4D97-AF65-F5344CB8AC3E}">
        <p14:creationId xmlns:p14="http://schemas.microsoft.com/office/powerpoint/2010/main" val="2398132743"/>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Security for Code Repositories</a:t>
            </a:r>
            <a:endParaRPr lang="en-CA" sz="5400" dirty="0"/>
          </a:p>
        </p:txBody>
      </p:sp>
      <p:sp>
        <p:nvSpPr>
          <p:cNvPr id="3" name="Content Placeholder 2"/>
          <p:cNvSpPr>
            <a:spLocks noGrp="1"/>
          </p:cNvSpPr>
          <p:nvPr>
            <p:ph sz="quarter" idx="10"/>
          </p:nvPr>
        </p:nvSpPr>
        <p:spPr/>
        <p:txBody>
          <a:bodyPr>
            <a:normAutofit lnSpcReduction="10000"/>
          </a:bodyPr>
          <a:lstStyle/>
          <a:p>
            <a:r>
              <a:rPr lang="en-CA" dirty="0"/>
              <a:t>Security measures employed to safeguard code repositories include:</a:t>
            </a:r>
          </a:p>
          <a:p>
            <a:pPr lvl="1" fontAlgn="ctr"/>
            <a:r>
              <a:rPr lang="en-CA" dirty="0"/>
              <a:t>Physical security: Restricted access to the data center hosting the code repositories. Use of biometric scanning, security cameras, 24x7 onsite security staff to prevent unauthorized entry</a:t>
            </a:r>
          </a:p>
          <a:p>
            <a:pPr lvl="1" fontAlgn="ctr"/>
            <a:r>
              <a:rPr lang="en-CA" dirty="0"/>
              <a:t>System security: Systems are hardened and patched properly. Firewall, IDS/IPS and VPN services are used to control access to the infrastructure</a:t>
            </a:r>
          </a:p>
          <a:p>
            <a:pPr lvl="1" fontAlgn="ctr"/>
            <a:r>
              <a:rPr lang="en-CA" dirty="0"/>
              <a:t>Operational security: Periodic audits performed by external, independent firms to ensure operational security is intact and adequate</a:t>
            </a:r>
          </a:p>
        </p:txBody>
      </p:sp>
    </p:spTree>
    <p:extLst>
      <p:ext uri="{BB962C8B-B14F-4D97-AF65-F5344CB8AC3E}">
        <p14:creationId xmlns:p14="http://schemas.microsoft.com/office/powerpoint/2010/main" val="2853550352"/>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API Security</a:t>
            </a:r>
            <a:endParaRPr lang="en-CA" sz="5400" dirty="0"/>
          </a:p>
        </p:txBody>
      </p:sp>
      <p:sp>
        <p:nvSpPr>
          <p:cNvPr id="3" name="Content Placeholder 2"/>
          <p:cNvSpPr>
            <a:spLocks noGrp="1"/>
          </p:cNvSpPr>
          <p:nvPr>
            <p:ph sz="quarter" idx="10"/>
          </p:nvPr>
        </p:nvSpPr>
        <p:spPr/>
        <p:txBody>
          <a:bodyPr>
            <a:normAutofit lnSpcReduction="10000"/>
          </a:bodyPr>
          <a:lstStyle/>
          <a:p>
            <a:r>
              <a:rPr lang="en-CA" dirty="0"/>
              <a:t>Application Programming Interfaces (APIs) interact with software applications</a:t>
            </a:r>
          </a:p>
          <a:p>
            <a:pPr lvl="1"/>
            <a:r>
              <a:rPr lang="en-CA" dirty="0"/>
              <a:t>An incorrectly written API can allow access to restricted parts of the application</a:t>
            </a:r>
          </a:p>
          <a:p>
            <a:pPr lvl="1"/>
            <a:r>
              <a:rPr lang="en-CA" dirty="0"/>
              <a:t>Securing the API is a critical step in software development security</a:t>
            </a:r>
          </a:p>
          <a:p>
            <a:r>
              <a:rPr lang="en-CA" dirty="0"/>
              <a:t>Representational State Transfer (REST) is an architecture style used to build web services on web server</a:t>
            </a:r>
          </a:p>
          <a:p>
            <a:pPr lvl="1"/>
            <a:r>
              <a:rPr lang="en-CA" dirty="0"/>
              <a:t>As an API, REST allows interaction with web-based applications using simplified URL instead of the old method of POST</a:t>
            </a:r>
          </a:p>
        </p:txBody>
      </p:sp>
    </p:spTree>
    <p:extLst>
      <p:ext uri="{BB962C8B-B14F-4D97-AF65-F5344CB8AC3E}">
        <p14:creationId xmlns:p14="http://schemas.microsoft.com/office/powerpoint/2010/main" val="2777676520"/>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API Security</a:t>
            </a:r>
            <a:endParaRPr lang="en-CA" sz="5400" dirty="0"/>
          </a:p>
        </p:txBody>
      </p:sp>
      <p:sp>
        <p:nvSpPr>
          <p:cNvPr id="3" name="Content Placeholder 2"/>
          <p:cNvSpPr>
            <a:spLocks noGrp="1"/>
          </p:cNvSpPr>
          <p:nvPr>
            <p:ph sz="quarter" idx="10"/>
          </p:nvPr>
        </p:nvSpPr>
        <p:spPr/>
        <p:txBody>
          <a:bodyPr>
            <a:normAutofit lnSpcReduction="10000"/>
          </a:bodyPr>
          <a:lstStyle/>
          <a:p>
            <a:r>
              <a:rPr lang="en-CA" dirty="0"/>
              <a:t>REST-based APIs should follow these security recommendations:</a:t>
            </a:r>
          </a:p>
          <a:p>
            <a:pPr lvl="1" fontAlgn="ctr"/>
            <a:r>
              <a:rPr lang="en-CA" dirty="0"/>
              <a:t>Use the same security mechanism on the API as the web application</a:t>
            </a:r>
          </a:p>
          <a:p>
            <a:pPr lvl="1" fontAlgn="ctr"/>
            <a:r>
              <a:rPr lang="en-CA" dirty="0"/>
              <a:t>Follow a proven, reviewed and widely accepted security framework and security solution</a:t>
            </a:r>
          </a:p>
          <a:p>
            <a:pPr lvl="1" fontAlgn="ctr"/>
            <a:r>
              <a:rPr lang="en-CA" dirty="0"/>
              <a:t>Use read-only public APIs</a:t>
            </a:r>
          </a:p>
          <a:p>
            <a:pPr lvl="1" fontAlgn="ctr"/>
            <a:r>
              <a:rPr lang="en-US" dirty="0"/>
              <a:t>Don’t use single key-based authentication and add a password requirement</a:t>
            </a:r>
          </a:p>
          <a:p>
            <a:pPr lvl="1" fontAlgn="ctr"/>
            <a:r>
              <a:rPr lang="en-US" dirty="0"/>
              <a:t>Use HTTPS when possible and ensure static keys are transmitted in encrypted form</a:t>
            </a:r>
          </a:p>
          <a:p>
            <a:pPr lvl="1" fontAlgn="ctr"/>
            <a:r>
              <a:rPr lang="en-US"/>
              <a:t>Use HMAC </a:t>
            </a:r>
            <a:r>
              <a:rPr lang="en-US" dirty="0"/>
              <a:t>or SHA-2 and above. Do not use SHA and MD5 as they are vulnerable to attacks</a:t>
            </a:r>
          </a:p>
          <a:p>
            <a:pPr lvl="1" fontAlgn="ctr"/>
            <a:endParaRPr lang="en-CA" dirty="0"/>
          </a:p>
        </p:txBody>
      </p:sp>
    </p:spTree>
    <p:extLst>
      <p:ext uri="{BB962C8B-B14F-4D97-AF65-F5344CB8AC3E}">
        <p14:creationId xmlns:p14="http://schemas.microsoft.com/office/powerpoint/2010/main" val="1080837878"/>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Recovery Strategies</a:t>
            </a:r>
            <a:endParaRPr lang="en-CA" sz="5400" dirty="0"/>
          </a:p>
        </p:txBody>
      </p:sp>
      <p:sp>
        <p:nvSpPr>
          <p:cNvPr id="3" name="Content Placeholder 2"/>
          <p:cNvSpPr>
            <a:spLocks noGrp="1"/>
          </p:cNvSpPr>
          <p:nvPr>
            <p:ph sz="quarter" idx="10"/>
          </p:nvPr>
        </p:nvSpPr>
        <p:spPr/>
        <p:txBody>
          <a:bodyPr>
            <a:normAutofit/>
          </a:bodyPr>
          <a:lstStyle/>
          <a:p>
            <a:r>
              <a:rPr lang="en-CA" dirty="0"/>
              <a:t>The most important step for designing a BCP and DRP is a Business Impact Analysis (BIA)</a:t>
            </a:r>
          </a:p>
          <a:p>
            <a:r>
              <a:rPr lang="en-CA" dirty="0"/>
              <a:t>The BIA will help determine the Recovery Time Objective and Recovery Point Objective</a:t>
            </a:r>
          </a:p>
          <a:p>
            <a:pPr lvl="1"/>
            <a:r>
              <a:rPr lang="en-CA" dirty="0"/>
              <a:t>Recovery Point Objective (RPO): Identifies the minimum necessary point of system recovery for the business to continue operation. </a:t>
            </a:r>
          </a:p>
          <a:p>
            <a:pPr lvl="1"/>
            <a:r>
              <a:rPr lang="en-CA" dirty="0"/>
              <a:t>In a disaster scenario, what are the essential services required? What data must be recovered? What systems are necessary for business continuity?</a:t>
            </a:r>
          </a:p>
          <a:p>
            <a:pPr lvl="1" fontAlgn="ctr"/>
            <a:endParaRPr lang="en-US" dirty="0"/>
          </a:p>
        </p:txBody>
      </p:sp>
    </p:spTree>
    <p:extLst>
      <p:ext uri="{BB962C8B-B14F-4D97-AF65-F5344CB8AC3E}">
        <p14:creationId xmlns:p14="http://schemas.microsoft.com/office/powerpoint/2010/main" val="3433367237"/>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Recovery Strategies</a:t>
            </a:r>
            <a:endParaRPr lang="en-CA" sz="5400" dirty="0"/>
          </a:p>
        </p:txBody>
      </p:sp>
      <p:sp>
        <p:nvSpPr>
          <p:cNvPr id="3" name="Content Placeholder 2"/>
          <p:cNvSpPr>
            <a:spLocks noGrp="1"/>
          </p:cNvSpPr>
          <p:nvPr>
            <p:ph sz="quarter" idx="10"/>
          </p:nvPr>
        </p:nvSpPr>
        <p:spPr/>
        <p:txBody>
          <a:bodyPr>
            <a:normAutofit/>
          </a:bodyPr>
          <a:lstStyle/>
          <a:p>
            <a:pPr lvl="1"/>
            <a:r>
              <a:rPr lang="en-US" dirty="0"/>
              <a:t>Recovery Time Objective (RTO): Identifies the maximum time allowed for IT to recover to RPO before business survival is jeopardized. </a:t>
            </a:r>
          </a:p>
          <a:p>
            <a:pPr lvl="1"/>
            <a:r>
              <a:rPr lang="en-US" dirty="0"/>
              <a:t>Businesses typically can survive a few hours to a few days in a disaster scenario, but major concerns arise if the system recovery to RPO is not completed by RTO</a:t>
            </a:r>
          </a:p>
          <a:p>
            <a:pPr lvl="1"/>
            <a:r>
              <a:rPr lang="en-CA" dirty="0"/>
              <a:t>Larger organizations may have a higher demand on RPO and shorter time frame for RTO. In this case, different strategies may be required to ensure business continuity</a:t>
            </a:r>
          </a:p>
          <a:p>
            <a:pPr lvl="1"/>
            <a:endParaRPr lang="en-US" dirty="0"/>
          </a:p>
          <a:p>
            <a:pPr lvl="1" fontAlgn="ctr"/>
            <a:endParaRPr lang="en-US" dirty="0"/>
          </a:p>
        </p:txBody>
      </p:sp>
    </p:spTree>
    <p:extLst>
      <p:ext uri="{BB962C8B-B14F-4D97-AF65-F5344CB8AC3E}">
        <p14:creationId xmlns:p14="http://schemas.microsoft.com/office/powerpoint/2010/main" val="3052869023"/>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Redundant Data Centres</a:t>
            </a:r>
            <a:endParaRPr lang="en-CA" sz="5400" dirty="0"/>
          </a:p>
        </p:txBody>
      </p:sp>
      <p:sp>
        <p:nvSpPr>
          <p:cNvPr id="3" name="Content Placeholder 2"/>
          <p:cNvSpPr>
            <a:spLocks noGrp="1"/>
          </p:cNvSpPr>
          <p:nvPr>
            <p:ph sz="quarter" idx="10"/>
          </p:nvPr>
        </p:nvSpPr>
        <p:spPr>
          <a:xfrm>
            <a:off x="635001" y="1248507"/>
            <a:ext cx="7840663" cy="5211669"/>
          </a:xfrm>
        </p:spPr>
        <p:txBody>
          <a:bodyPr>
            <a:normAutofit fontScale="92500"/>
          </a:bodyPr>
          <a:lstStyle/>
          <a:p>
            <a:pPr fontAlgn="ctr"/>
            <a:r>
              <a:rPr lang="en-US" dirty="0"/>
              <a:t>Large organizations that can afford the cost often deploy a redundant data </a:t>
            </a:r>
            <a:r>
              <a:rPr lang="en-US" dirty="0" err="1"/>
              <a:t>centre</a:t>
            </a:r>
            <a:r>
              <a:rPr lang="en-US" dirty="0"/>
              <a:t> to minimize downtime and impact on business functions</a:t>
            </a:r>
          </a:p>
          <a:p>
            <a:r>
              <a:rPr lang="en-US" dirty="0"/>
              <a:t>Infrastructure functions, services and applications are mirrored between two or data </a:t>
            </a:r>
            <a:r>
              <a:rPr lang="en-US" dirty="0" err="1"/>
              <a:t>centres</a:t>
            </a:r>
            <a:r>
              <a:rPr lang="en-US" dirty="0"/>
              <a:t>, and </a:t>
            </a:r>
            <a:r>
              <a:rPr lang="en-CA" dirty="0"/>
              <a:t>there is almost no downtime</a:t>
            </a:r>
          </a:p>
          <a:p>
            <a:r>
              <a:rPr lang="en-CA" dirty="0"/>
              <a:t>Easy to switch between data centres, with no immediate recovery procedure necessary</a:t>
            </a:r>
          </a:p>
          <a:p>
            <a:r>
              <a:rPr lang="en-CA" dirty="0"/>
              <a:t>Means doubling the cost, hardware and support staff, and data replication is restricted by the connectivity between the two data centres</a:t>
            </a:r>
          </a:p>
          <a:p>
            <a:pPr lvl="1" fontAlgn="ctr"/>
            <a:endParaRPr lang="en-US" dirty="0"/>
          </a:p>
        </p:txBody>
      </p:sp>
    </p:spTree>
    <p:extLst>
      <p:ext uri="{BB962C8B-B14F-4D97-AF65-F5344CB8AC3E}">
        <p14:creationId xmlns:p14="http://schemas.microsoft.com/office/powerpoint/2010/main" val="486235070"/>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Redundant Data Centre</a:t>
            </a:r>
            <a:endParaRPr lang="en-CA" sz="5400" dirty="0"/>
          </a:p>
        </p:txBody>
      </p:sp>
      <p:sp>
        <p:nvSpPr>
          <p:cNvPr id="3" name="Content Placeholder 2"/>
          <p:cNvSpPr>
            <a:spLocks noGrp="1"/>
          </p:cNvSpPr>
          <p:nvPr>
            <p:ph sz="quarter" idx="10"/>
          </p:nvPr>
        </p:nvSpPr>
        <p:spPr/>
        <p:txBody>
          <a:bodyPr>
            <a:normAutofit/>
          </a:bodyPr>
          <a:lstStyle/>
          <a:p>
            <a:pPr fontAlgn="ctr"/>
            <a:r>
              <a:rPr lang="en-US" dirty="0"/>
              <a:t>Internal hot site: A standby data </a:t>
            </a:r>
            <a:r>
              <a:rPr lang="en-US" dirty="0" err="1"/>
              <a:t>centre</a:t>
            </a:r>
            <a:r>
              <a:rPr lang="en-US" dirty="0"/>
              <a:t> within the organization, with all business applications and data synchronized and ready</a:t>
            </a:r>
          </a:p>
          <a:p>
            <a:pPr fontAlgn="ctr"/>
            <a:r>
              <a:rPr lang="en-US" dirty="0"/>
              <a:t>The fastest option. Requires almost no downtime, as the standby data is in a hot state.</a:t>
            </a:r>
          </a:p>
          <a:p>
            <a:pPr fontAlgn="ctr"/>
            <a:r>
              <a:rPr lang="en-US" dirty="0"/>
              <a:t>Also the most expensive solution, as hardware and staff are doubled and data replication must be in place to synchronize the two sites</a:t>
            </a:r>
          </a:p>
          <a:p>
            <a:pPr lvl="1" fontAlgn="ctr"/>
            <a:endParaRPr lang="en-US" dirty="0"/>
          </a:p>
        </p:txBody>
      </p:sp>
    </p:spTree>
    <p:extLst>
      <p:ext uri="{BB962C8B-B14F-4D97-AF65-F5344CB8AC3E}">
        <p14:creationId xmlns:p14="http://schemas.microsoft.com/office/powerpoint/2010/main" val="2113047625"/>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Redundant Data Centre</a:t>
            </a:r>
            <a:endParaRPr lang="en-CA" sz="5400" dirty="0"/>
          </a:p>
        </p:txBody>
      </p:sp>
      <p:sp>
        <p:nvSpPr>
          <p:cNvPr id="3" name="Content Placeholder 2"/>
          <p:cNvSpPr>
            <a:spLocks noGrp="1"/>
          </p:cNvSpPr>
          <p:nvPr>
            <p:ph sz="quarter" idx="10"/>
          </p:nvPr>
        </p:nvSpPr>
        <p:spPr/>
        <p:txBody>
          <a:bodyPr>
            <a:normAutofit fontScale="92500"/>
          </a:bodyPr>
          <a:lstStyle/>
          <a:p>
            <a:pPr fontAlgn="ctr"/>
            <a:r>
              <a:rPr lang="en-CA" dirty="0"/>
              <a:t>External hot site: Hosted by external contractors</a:t>
            </a:r>
          </a:p>
          <a:p>
            <a:pPr fontAlgn="ctr"/>
            <a:r>
              <a:rPr lang="en-CA" dirty="0"/>
              <a:t>Site typically has all the equipment waiting, ready to be rebuilt when required</a:t>
            </a:r>
          </a:p>
          <a:p>
            <a:pPr fontAlgn="ctr"/>
            <a:r>
              <a:rPr lang="en-CA" dirty="0"/>
              <a:t>Requires extra time to rebuild the environment, and the two environment must match closely, with precise backup images and detailed restore procedures in place for successful execution</a:t>
            </a:r>
          </a:p>
          <a:p>
            <a:pPr fontAlgn="ctr"/>
            <a:r>
              <a:rPr lang="en-CA" dirty="0"/>
              <a:t>Less expensive than an internal hot site, as equipment is stored until required</a:t>
            </a:r>
          </a:p>
          <a:p>
            <a:pPr fontAlgn="ctr"/>
            <a:r>
              <a:rPr lang="en-CA" dirty="0"/>
              <a:t>Periodic recovery tests required to ensure the process is robust</a:t>
            </a:r>
          </a:p>
          <a:p>
            <a:pPr lvl="1" fontAlgn="ctr"/>
            <a:endParaRPr lang="en-US" dirty="0"/>
          </a:p>
        </p:txBody>
      </p:sp>
    </p:spTree>
    <p:extLst>
      <p:ext uri="{BB962C8B-B14F-4D97-AF65-F5344CB8AC3E}">
        <p14:creationId xmlns:p14="http://schemas.microsoft.com/office/powerpoint/2010/main" val="2791779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Risk Frameworks</a:t>
            </a:r>
          </a:p>
        </p:txBody>
      </p:sp>
      <p:sp>
        <p:nvSpPr>
          <p:cNvPr id="3" name="Content Placeholder 2"/>
          <p:cNvSpPr>
            <a:spLocks noGrp="1"/>
          </p:cNvSpPr>
          <p:nvPr>
            <p:ph sz="quarter" idx="10"/>
          </p:nvPr>
        </p:nvSpPr>
        <p:spPr/>
        <p:txBody>
          <a:bodyPr/>
          <a:lstStyle/>
          <a:p>
            <a:pPr marL="0" indent="0" fontAlgn="ctr">
              <a:buNone/>
            </a:pPr>
            <a:r>
              <a:rPr lang="en-US" dirty="0"/>
              <a:t>There are various Enterprise Risk Management (ERS) guidelines available:</a:t>
            </a:r>
          </a:p>
          <a:p>
            <a:pPr fontAlgn="ctr"/>
            <a:r>
              <a:rPr lang="en-US" dirty="0"/>
              <a:t>COSO:2013</a:t>
            </a:r>
          </a:p>
          <a:p>
            <a:pPr fontAlgn="ctr"/>
            <a:r>
              <a:rPr lang="en-US" dirty="0"/>
              <a:t>ISO 27005:2008</a:t>
            </a:r>
          </a:p>
          <a:p>
            <a:pPr fontAlgn="ctr"/>
            <a:r>
              <a:rPr lang="en-US" dirty="0"/>
              <a:t>AS/NZS and 31000:2009</a:t>
            </a:r>
          </a:p>
          <a:p>
            <a:pPr fontAlgn="ctr"/>
            <a:r>
              <a:rPr lang="en-US" dirty="0"/>
              <a:t>ISO Guide 73:2009</a:t>
            </a:r>
          </a:p>
          <a:p>
            <a:pPr fontAlgn="ctr"/>
            <a:r>
              <a:rPr lang="en-US" dirty="0"/>
              <a:t>NIST Special Publications 800-37 and 800-39</a:t>
            </a:r>
          </a:p>
          <a:p>
            <a:pPr fontAlgn="ctr"/>
            <a:r>
              <a:rPr lang="en-US" dirty="0"/>
              <a:t>ISACA (2009) Risk IT Framework</a:t>
            </a:r>
          </a:p>
          <a:p>
            <a:pPr marL="0" indent="0">
              <a:buNone/>
            </a:pPr>
            <a:endParaRPr lang="en-US" dirty="0"/>
          </a:p>
        </p:txBody>
      </p:sp>
    </p:spTree>
    <p:extLst>
      <p:ext uri="{BB962C8B-B14F-4D97-AF65-F5344CB8AC3E}">
        <p14:creationId xmlns:p14="http://schemas.microsoft.com/office/powerpoint/2010/main" val="1551370682"/>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Types of Redundant Data Centre</a:t>
            </a:r>
            <a:endParaRPr lang="en-CA" sz="5400" dirty="0"/>
          </a:p>
        </p:txBody>
      </p:sp>
      <p:sp>
        <p:nvSpPr>
          <p:cNvPr id="3" name="Content Placeholder 2"/>
          <p:cNvSpPr>
            <a:spLocks noGrp="1"/>
          </p:cNvSpPr>
          <p:nvPr>
            <p:ph sz="quarter" idx="10"/>
          </p:nvPr>
        </p:nvSpPr>
        <p:spPr/>
        <p:txBody>
          <a:bodyPr>
            <a:normAutofit fontScale="92500" lnSpcReduction="10000"/>
          </a:bodyPr>
          <a:lstStyle/>
          <a:p>
            <a:pPr fontAlgn="ctr"/>
            <a:r>
              <a:rPr lang="en-US" dirty="0"/>
              <a:t>Warm site: Site with minimal infrastructure installed and configured (e.g., HVAC, cabling, minimum networks), and equipment delivered to the site when required</a:t>
            </a:r>
          </a:p>
          <a:p>
            <a:pPr fontAlgn="ctr"/>
            <a:r>
              <a:rPr lang="en-US" dirty="0"/>
              <a:t>Cold site: Empty data </a:t>
            </a:r>
            <a:r>
              <a:rPr lang="en-US" dirty="0" err="1"/>
              <a:t>centre</a:t>
            </a:r>
            <a:r>
              <a:rPr lang="en-US" dirty="0"/>
              <a:t> space with nothing installed. All equipment must be brought in to rebuild the infrastructure from the ground up</a:t>
            </a:r>
          </a:p>
          <a:p>
            <a:pPr fontAlgn="ctr"/>
            <a:r>
              <a:rPr lang="en-US" dirty="0"/>
              <a:t>Warm and cold sites are least expensive solution but require a lot of time to set up, impacting business downtime. </a:t>
            </a:r>
          </a:p>
          <a:p>
            <a:pPr fontAlgn="ctr"/>
            <a:r>
              <a:rPr lang="en-US" dirty="0"/>
              <a:t>No way to test the recovery process, adding to the risk level in case of disaster</a:t>
            </a:r>
          </a:p>
          <a:p>
            <a:pPr lvl="1" fontAlgn="ctr"/>
            <a:endParaRPr lang="en-US" dirty="0"/>
          </a:p>
        </p:txBody>
      </p:sp>
    </p:spTree>
    <p:extLst>
      <p:ext uri="{BB962C8B-B14F-4D97-AF65-F5344CB8AC3E}">
        <p14:creationId xmlns:p14="http://schemas.microsoft.com/office/powerpoint/2010/main" val="1044027602"/>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Outsourcing Agreements</a:t>
            </a:r>
            <a:endParaRPr lang="en-CA" sz="5400" dirty="0"/>
          </a:p>
        </p:txBody>
      </p:sp>
      <p:sp>
        <p:nvSpPr>
          <p:cNvPr id="3" name="Content Placeholder 2"/>
          <p:cNvSpPr>
            <a:spLocks noGrp="1"/>
          </p:cNvSpPr>
          <p:nvPr>
            <p:ph sz="quarter" idx="10"/>
          </p:nvPr>
        </p:nvSpPr>
        <p:spPr/>
        <p:txBody>
          <a:bodyPr>
            <a:normAutofit/>
          </a:bodyPr>
          <a:lstStyle/>
          <a:p>
            <a:pPr fontAlgn="ctr"/>
            <a:r>
              <a:rPr lang="en-CA" dirty="0"/>
              <a:t>Outsourcing can be a cost effective option, since cost is incurred only when recovery is activated</a:t>
            </a:r>
          </a:p>
          <a:p>
            <a:pPr fontAlgn="ctr"/>
            <a:r>
              <a:rPr lang="en-CA" dirty="0"/>
              <a:t>Risk exists as to the ability of the outsourced company to provide the environment required </a:t>
            </a:r>
          </a:p>
          <a:p>
            <a:pPr fontAlgn="ctr"/>
            <a:r>
              <a:rPr lang="en-CA" dirty="0"/>
              <a:t>This can be controlled with an SLA to ensure RTO and RPO are met when recovery is required</a:t>
            </a:r>
          </a:p>
          <a:p>
            <a:pPr lvl="1" fontAlgn="ctr"/>
            <a:endParaRPr lang="en-US" dirty="0"/>
          </a:p>
        </p:txBody>
      </p:sp>
    </p:spTree>
    <p:extLst>
      <p:ext uri="{BB962C8B-B14F-4D97-AF65-F5344CB8AC3E}">
        <p14:creationId xmlns:p14="http://schemas.microsoft.com/office/powerpoint/2010/main" val="1969025979"/>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997527"/>
            <a:ext cx="4353169" cy="4667003"/>
          </a:xfrm>
        </p:spPr>
        <p:txBody>
          <a:bodyPr>
            <a:normAutofit/>
          </a:bodyPr>
          <a:lstStyle/>
          <a:p>
            <a:r>
              <a:rPr lang="en-US" dirty="0"/>
              <a:t>System Resilience, High Availability, Quality of Service and Fault Tolerance</a:t>
            </a:r>
          </a:p>
        </p:txBody>
      </p:sp>
    </p:spTree>
    <p:extLst>
      <p:ext uri="{BB962C8B-B14F-4D97-AF65-F5344CB8AC3E}">
        <p14:creationId xmlns:p14="http://schemas.microsoft.com/office/powerpoint/2010/main" val="1439748213"/>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Fault Tolerance</a:t>
            </a:r>
            <a:endParaRPr lang="en-CA" sz="5400" dirty="0"/>
          </a:p>
        </p:txBody>
      </p:sp>
      <p:sp>
        <p:nvSpPr>
          <p:cNvPr id="3" name="Content Placeholder 2"/>
          <p:cNvSpPr>
            <a:spLocks noGrp="1"/>
          </p:cNvSpPr>
          <p:nvPr>
            <p:ph sz="quarter" idx="10"/>
          </p:nvPr>
        </p:nvSpPr>
        <p:spPr/>
        <p:txBody>
          <a:bodyPr>
            <a:normAutofit/>
          </a:bodyPr>
          <a:lstStyle/>
          <a:p>
            <a:pPr fontAlgn="ctr"/>
            <a:r>
              <a:rPr lang="en-US" dirty="0"/>
              <a:t>When considering individual systems, you also need to develop a strategy to ensure fault tolerance</a:t>
            </a:r>
          </a:p>
          <a:p>
            <a:pPr fontAlgn="ctr"/>
            <a:r>
              <a:rPr lang="en-US" dirty="0"/>
              <a:t>This means ensuring that systems have redundant components in case of failure</a:t>
            </a:r>
          </a:p>
          <a:p>
            <a:pPr fontAlgn="ctr"/>
            <a:r>
              <a:rPr lang="en-US" dirty="0"/>
              <a:t>Single Point of Failure (SPOF): A single system with no built-in redundancy</a:t>
            </a:r>
          </a:p>
        </p:txBody>
      </p:sp>
    </p:spTree>
    <p:extLst>
      <p:ext uri="{BB962C8B-B14F-4D97-AF65-F5344CB8AC3E}">
        <p14:creationId xmlns:p14="http://schemas.microsoft.com/office/powerpoint/2010/main" val="2441518136"/>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Fault Tolerance</a:t>
            </a:r>
            <a:endParaRPr lang="en-CA" sz="5400" dirty="0"/>
          </a:p>
        </p:txBody>
      </p:sp>
      <p:sp>
        <p:nvSpPr>
          <p:cNvPr id="3" name="Content Placeholder 2"/>
          <p:cNvSpPr>
            <a:spLocks noGrp="1"/>
          </p:cNvSpPr>
          <p:nvPr>
            <p:ph sz="quarter" idx="10"/>
          </p:nvPr>
        </p:nvSpPr>
        <p:spPr/>
        <p:txBody>
          <a:bodyPr>
            <a:normAutofit fontScale="92500" lnSpcReduction="10000"/>
          </a:bodyPr>
          <a:lstStyle/>
          <a:p>
            <a:r>
              <a:rPr lang="en-CA" dirty="0"/>
              <a:t>To eliminate the single point of failure, systems can be built with:</a:t>
            </a:r>
          </a:p>
          <a:p>
            <a:pPr lvl="1" fontAlgn="ctr"/>
            <a:r>
              <a:rPr lang="en-CA" dirty="0"/>
              <a:t>Cold spare: Spare component that is a duplicate of the existing system’s that can replace the failed system component. This requires powering down the system and performing a physical component swap, increasing downtime</a:t>
            </a:r>
          </a:p>
          <a:p>
            <a:pPr lvl="1" fontAlgn="ctr"/>
            <a:r>
              <a:rPr lang="en-US" dirty="0"/>
              <a:t>Warm spare: Spare component is installed but unused, and can be quickly turned on to replace the failed system component. Requires time to configure but does not require power down</a:t>
            </a:r>
          </a:p>
          <a:p>
            <a:pPr lvl="1" fontAlgn="ctr"/>
            <a:r>
              <a:rPr lang="en-US" dirty="0"/>
              <a:t>Hot spare: Spare component is installed and configured to work in Standby mode, and can be switched to active mode when system component fails. Requires almost no time to switch over and process can be automated</a:t>
            </a:r>
          </a:p>
          <a:p>
            <a:pPr lvl="1" fontAlgn="ctr"/>
            <a:endParaRPr lang="en-CA" dirty="0"/>
          </a:p>
        </p:txBody>
      </p:sp>
    </p:spTree>
    <p:extLst>
      <p:ext uri="{BB962C8B-B14F-4D97-AF65-F5344CB8AC3E}">
        <p14:creationId xmlns:p14="http://schemas.microsoft.com/office/powerpoint/2010/main" val="3592199819"/>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Power Supplies</a:t>
            </a:r>
            <a:endParaRPr lang="en-CA" sz="5400" dirty="0"/>
          </a:p>
        </p:txBody>
      </p:sp>
      <p:sp>
        <p:nvSpPr>
          <p:cNvPr id="3" name="Content Placeholder 2"/>
          <p:cNvSpPr>
            <a:spLocks noGrp="1"/>
          </p:cNvSpPr>
          <p:nvPr>
            <p:ph sz="quarter" idx="10"/>
          </p:nvPr>
        </p:nvSpPr>
        <p:spPr/>
        <p:txBody>
          <a:bodyPr>
            <a:normAutofit/>
          </a:bodyPr>
          <a:lstStyle/>
          <a:p>
            <a:pPr fontAlgn="ctr"/>
            <a:r>
              <a:rPr lang="en-CA" dirty="0"/>
              <a:t>The power supply is the component most prone to failure because of the environmental stress it endures (e.g., power fluctuations, temperature)</a:t>
            </a:r>
          </a:p>
          <a:p>
            <a:pPr fontAlgn="ctr"/>
            <a:r>
              <a:rPr lang="en-CA" dirty="0"/>
              <a:t>The first component to require redundancy</a:t>
            </a:r>
          </a:p>
          <a:p>
            <a:pPr fontAlgn="ctr"/>
            <a:r>
              <a:rPr lang="en-CA" dirty="0"/>
              <a:t>A UPS is a good solution to provide clean, secondary power to systems in a power outage for a short period of time</a:t>
            </a:r>
          </a:p>
          <a:p>
            <a:pPr fontAlgn="ctr"/>
            <a:r>
              <a:rPr lang="en-CA" dirty="0"/>
              <a:t>A diesel generator can provide backup power to systems for an extended period</a:t>
            </a:r>
          </a:p>
        </p:txBody>
      </p:sp>
    </p:spTree>
    <p:extLst>
      <p:ext uri="{BB962C8B-B14F-4D97-AF65-F5344CB8AC3E}">
        <p14:creationId xmlns:p14="http://schemas.microsoft.com/office/powerpoint/2010/main" val="3834325594"/>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Clustering</a:t>
            </a:r>
            <a:endParaRPr lang="en-CA" sz="5400" dirty="0"/>
          </a:p>
        </p:txBody>
      </p:sp>
      <p:sp>
        <p:nvSpPr>
          <p:cNvPr id="3" name="Content Placeholder 2"/>
          <p:cNvSpPr>
            <a:spLocks noGrp="1"/>
          </p:cNvSpPr>
          <p:nvPr>
            <p:ph sz="quarter" idx="10"/>
          </p:nvPr>
        </p:nvSpPr>
        <p:spPr/>
        <p:txBody>
          <a:bodyPr>
            <a:normAutofit/>
          </a:bodyPr>
          <a:lstStyle/>
          <a:p>
            <a:pPr fontAlgn="ctr"/>
            <a:r>
              <a:rPr lang="en-US" dirty="0"/>
              <a:t>Clustering: All available components work mostly in active-active state</a:t>
            </a:r>
          </a:p>
          <a:p>
            <a:pPr fontAlgn="ctr"/>
            <a:r>
              <a:rPr lang="en-US" dirty="0"/>
              <a:t>When one component fails, the other components continue to work but at reduced capacity</a:t>
            </a:r>
          </a:p>
          <a:p>
            <a:pPr fontAlgn="ctr"/>
            <a:r>
              <a:rPr lang="en-US" dirty="0"/>
              <a:t>Some clusters are configured to work in active-passive state to preserve the deterministic nature of data processing (i.e., firewall and router, to ensure predictable data path)</a:t>
            </a:r>
          </a:p>
        </p:txBody>
      </p:sp>
    </p:spTree>
    <p:extLst>
      <p:ext uri="{BB962C8B-B14F-4D97-AF65-F5344CB8AC3E}">
        <p14:creationId xmlns:p14="http://schemas.microsoft.com/office/powerpoint/2010/main" val="4130024346"/>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Drives and Data Storage</a:t>
            </a:r>
          </a:p>
        </p:txBody>
      </p:sp>
      <p:sp>
        <p:nvSpPr>
          <p:cNvPr id="3" name="Content Placeholder 2"/>
          <p:cNvSpPr>
            <a:spLocks noGrp="1"/>
          </p:cNvSpPr>
          <p:nvPr>
            <p:ph sz="quarter" idx="10"/>
          </p:nvPr>
        </p:nvSpPr>
        <p:spPr/>
        <p:txBody>
          <a:bodyPr>
            <a:normAutofit lnSpcReduction="10000"/>
          </a:bodyPr>
          <a:lstStyle/>
          <a:p>
            <a:pPr fontAlgn="ctr"/>
            <a:r>
              <a:rPr lang="en-US" dirty="0"/>
              <a:t>In a SAN, redundancy comes from the large number of disk drives installed in different RAID levels to provide data resiliency </a:t>
            </a:r>
          </a:p>
          <a:p>
            <a:pPr fontAlgn="ctr"/>
            <a:r>
              <a:rPr lang="en-US" dirty="0"/>
              <a:t>SAN technology operates at block level and provides locally attached disk access to systems via protocols like iSCSI and </a:t>
            </a:r>
            <a:r>
              <a:rPr lang="en-US" dirty="0" err="1"/>
              <a:t>Fibre</a:t>
            </a:r>
            <a:r>
              <a:rPr lang="en-US" dirty="0"/>
              <a:t> Channel</a:t>
            </a:r>
          </a:p>
          <a:p>
            <a:pPr fontAlgn="ctr"/>
            <a:r>
              <a:rPr lang="en-US" dirty="0"/>
              <a:t>In NAS, redundancy also leverages RAID levels across multiple disks to provide data resiliency. NAS technology operates at the file level and provides files access to system via CIFS/SMB</a:t>
            </a:r>
          </a:p>
          <a:p>
            <a:endParaRPr lang="en-CA" dirty="0"/>
          </a:p>
        </p:txBody>
      </p:sp>
    </p:spTree>
    <p:extLst>
      <p:ext uri="{BB962C8B-B14F-4D97-AF65-F5344CB8AC3E}">
        <p14:creationId xmlns:p14="http://schemas.microsoft.com/office/powerpoint/2010/main" val="2727192896"/>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Drives and Data Storage</a:t>
            </a:r>
          </a:p>
        </p:txBody>
      </p:sp>
      <p:sp>
        <p:nvSpPr>
          <p:cNvPr id="3" name="Content Placeholder 2"/>
          <p:cNvSpPr>
            <a:spLocks noGrp="1"/>
          </p:cNvSpPr>
          <p:nvPr>
            <p:ph sz="quarter" idx="10"/>
          </p:nvPr>
        </p:nvSpPr>
        <p:spPr/>
        <p:txBody>
          <a:bodyPr>
            <a:normAutofit/>
          </a:bodyPr>
          <a:lstStyle/>
          <a:p>
            <a:r>
              <a:rPr lang="en-CA" dirty="0"/>
              <a:t>RAID is often used in a storage system to achieve data resiliency by spreading data across multiple disks. Typical RAID levels include:</a:t>
            </a:r>
          </a:p>
          <a:p>
            <a:pPr lvl="1" fontAlgn="ctr"/>
            <a:r>
              <a:rPr lang="en-CA" dirty="0"/>
              <a:t>RAID 0: Write data in parallel stripes across multiple disks with no parity information, giving fast read and write performance but no protection or resiliency</a:t>
            </a:r>
          </a:p>
          <a:p>
            <a:pPr lvl="1" fontAlgn="ctr"/>
            <a:r>
              <a:rPr lang="en-CA" dirty="0"/>
              <a:t>RAID 1: Duplicate data across all disks, creating mirrored disks. No performance gain but provides 100% mirror copy to all disks for maximum resiliency</a:t>
            </a:r>
          </a:p>
          <a:p>
            <a:endParaRPr lang="en-CA" dirty="0"/>
          </a:p>
        </p:txBody>
      </p:sp>
    </p:spTree>
    <p:extLst>
      <p:ext uri="{BB962C8B-B14F-4D97-AF65-F5344CB8AC3E}">
        <p14:creationId xmlns:p14="http://schemas.microsoft.com/office/powerpoint/2010/main" val="583561785"/>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Drives and Data Storage</a:t>
            </a:r>
          </a:p>
        </p:txBody>
      </p:sp>
      <p:sp>
        <p:nvSpPr>
          <p:cNvPr id="3" name="Content Placeholder 2"/>
          <p:cNvSpPr>
            <a:spLocks noGrp="1"/>
          </p:cNvSpPr>
          <p:nvPr>
            <p:ph sz="quarter" idx="10"/>
          </p:nvPr>
        </p:nvSpPr>
        <p:spPr/>
        <p:txBody>
          <a:bodyPr>
            <a:normAutofit/>
          </a:bodyPr>
          <a:lstStyle/>
          <a:p>
            <a:pPr lvl="1" fontAlgn="ctr"/>
            <a:r>
              <a:rPr lang="en-US" dirty="0"/>
              <a:t>RAID 5: Write data across three or more drives, with enough parity to preserve data resiliency when one drive fails</a:t>
            </a:r>
          </a:p>
          <a:p>
            <a:pPr lvl="1" fontAlgn="ctr"/>
            <a:r>
              <a:rPr lang="en-US" dirty="0"/>
              <a:t>RAID 0+1: Combines RAID 0 (stripe) and RAID 1 (mirror) to take advantage of the performance gain and the mirroring of data to </a:t>
            </a:r>
            <a:r>
              <a:rPr lang="en-US" dirty="0" err="1"/>
              <a:t>acheive</a:t>
            </a:r>
            <a:r>
              <a:rPr lang="en-US" dirty="0"/>
              <a:t> resiliency</a:t>
            </a:r>
          </a:p>
          <a:p>
            <a:endParaRPr lang="en-CA" dirty="0"/>
          </a:p>
        </p:txBody>
      </p:sp>
    </p:spTree>
    <p:extLst>
      <p:ext uri="{BB962C8B-B14F-4D97-AF65-F5344CB8AC3E}">
        <p14:creationId xmlns:p14="http://schemas.microsoft.com/office/powerpoint/2010/main" val="304377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Governance</a:t>
            </a:r>
          </a:p>
        </p:txBody>
      </p:sp>
      <p:sp>
        <p:nvSpPr>
          <p:cNvPr id="3" name="Content Placeholder 2"/>
          <p:cNvSpPr>
            <a:spLocks noGrp="1"/>
          </p:cNvSpPr>
          <p:nvPr>
            <p:ph sz="quarter" idx="10"/>
          </p:nvPr>
        </p:nvSpPr>
        <p:spPr/>
        <p:txBody>
          <a:bodyPr>
            <a:normAutofit/>
          </a:bodyPr>
          <a:lstStyle/>
          <a:p>
            <a:pPr fontAlgn="ctr"/>
            <a:r>
              <a:rPr lang="en-US" dirty="0"/>
              <a:t>Policies, procedures, standards and guidelines are implemented to manage the risk level of business operations within an accepted level. This is known as risk management.</a:t>
            </a:r>
          </a:p>
          <a:p>
            <a:pPr fontAlgn="ctr"/>
            <a:r>
              <a:rPr lang="en-US" dirty="0"/>
              <a:t>Effective risk management begins with the understanding of business objectives, risk tolerance, cost of security solutions and the identification of proper security controls.</a:t>
            </a:r>
          </a:p>
          <a:p>
            <a:pPr fontAlgn="ctr"/>
            <a:r>
              <a:rPr lang="en-US" dirty="0"/>
              <a:t>Security management identifies risk and implements security controls to mitigate risk.</a:t>
            </a:r>
          </a:p>
        </p:txBody>
      </p:sp>
    </p:spTree>
    <p:extLst>
      <p:ext uri="{BB962C8B-B14F-4D97-AF65-F5344CB8AC3E}">
        <p14:creationId xmlns:p14="http://schemas.microsoft.com/office/powerpoint/2010/main" val="3326218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a:t>
            </a:r>
          </a:p>
        </p:txBody>
      </p:sp>
      <p:sp>
        <p:nvSpPr>
          <p:cNvPr id="3" name="Content Placeholder 2"/>
          <p:cNvSpPr>
            <a:spLocks noGrp="1"/>
          </p:cNvSpPr>
          <p:nvPr>
            <p:ph sz="quarter" idx="10"/>
          </p:nvPr>
        </p:nvSpPr>
        <p:spPr/>
        <p:txBody>
          <a:bodyPr/>
          <a:lstStyle/>
          <a:p>
            <a:pPr marL="0" indent="0" fontAlgn="ctr">
              <a:buNone/>
            </a:pPr>
            <a:r>
              <a:rPr lang="en-US" dirty="0"/>
              <a:t>Design considerations for security architects:</a:t>
            </a:r>
          </a:p>
          <a:p>
            <a:pPr fontAlgn="ctr"/>
            <a:r>
              <a:rPr lang="en-US" dirty="0"/>
              <a:t>What frameworks should I use?</a:t>
            </a:r>
          </a:p>
          <a:p>
            <a:pPr fontAlgn="ctr"/>
            <a:r>
              <a:rPr lang="en-US" dirty="0"/>
              <a:t>What business issues do I consider?</a:t>
            </a:r>
          </a:p>
          <a:p>
            <a:pPr fontAlgn="ctr"/>
            <a:r>
              <a:rPr lang="en-US" dirty="0"/>
              <a:t>Who are the stakeholders?</a:t>
            </a:r>
          </a:p>
          <a:p>
            <a:pPr fontAlgn="ctr"/>
            <a:r>
              <a:rPr lang="en-US" dirty="0"/>
              <a:t>Why address only this area of business but no other?</a:t>
            </a:r>
          </a:p>
          <a:p>
            <a:pPr fontAlgn="ctr"/>
            <a:r>
              <a:rPr lang="en-US" dirty="0"/>
              <a:t>Ability to integrate security design into overall architecture (e.g., internal firewalls)?</a:t>
            </a:r>
          </a:p>
          <a:p>
            <a:endParaRPr lang="en-US" dirty="0"/>
          </a:p>
        </p:txBody>
      </p:sp>
    </p:spTree>
    <p:extLst>
      <p:ext uri="{BB962C8B-B14F-4D97-AF65-F5344CB8AC3E}">
        <p14:creationId xmlns:p14="http://schemas.microsoft.com/office/powerpoint/2010/main" val="3478469518"/>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Backup and Recovery Systems</a:t>
            </a:r>
          </a:p>
        </p:txBody>
      </p:sp>
      <p:sp>
        <p:nvSpPr>
          <p:cNvPr id="3" name="Content Placeholder 2"/>
          <p:cNvSpPr>
            <a:spLocks noGrp="1"/>
          </p:cNvSpPr>
          <p:nvPr>
            <p:ph sz="quarter" idx="10"/>
          </p:nvPr>
        </p:nvSpPr>
        <p:spPr/>
        <p:txBody>
          <a:bodyPr>
            <a:normAutofit/>
          </a:bodyPr>
          <a:lstStyle/>
          <a:p>
            <a:pPr fontAlgn="ctr"/>
            <a:r>
              <a:rPr lang="en-US" dirty="0"/>
              <a:t>Data backup is the fundamental means to preserve data </a:t>
            </a:r>
          </a:p>
          <a:p>
            <a:pPr fontAlgn="ctr"/>
            <a:r>
              <a:rPr lang="en-US" dirty="0"/>
              <a:t>Offsite backup is often recommended to prevent onsite disaster from damaging data backup media stored onsite</a:t>
            </a:r>
          </a:p>
          <a:p>
            <a:pPr fontAlgn="ctr"/>
            <a:r>
              <a:rPr lang="en-US" dirty="0"/>
              <a:t>A </a:t>
            </a:r>
            <a:r>
              <a:rPr lang="en-US" i="1" dirty="0"/>
              <a:t>full backup </a:t>
            </a:r>
            <a:r>
              <a:rPr lang="en-US" dirty="0"/>
              <a:t>backs up all files on disk, including system and data files, and can be used effectively to restore a system onto similar replacement hardware</a:t>
            </a:r>
          </a:p>
        </p:txBody>
      </p:sp>
    </p:spTree>
    <p:extLst>
      <p:ext uri="{BB962C8B-B14F-4D97-AF65-F5344CB8AC3E}">
        <p14:creationId xmlns:p14="http://schemas.microsoft.com/office/powerpoint/2010/main" val="213694672"/>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Backup and Recovery Systems</a:t>
            </a:r>
          </a:p>
        </p:txBody>
      </p:sp>
      <p:sp>
        <p:nvSpPr>
          <p:cNvPr id="3" name="Content Placeholder 2"/>
          <p:cNvSpPr>
            <a:spLocks noGrp="1"/>
          </p:cNvSpPr>
          <p:nvPr>
            <p:ph sz="quarter" idx="10"/>
          </p:nvPr>
        </p:nvSpPr>
        <p:spPr/>
        <p:txBody>
          <a:bodyPr>
            <a:normAutofit lnSpcReduction="10000"/>
          </a:bodyPr>
          <a:lstStyle/>
          <a:p>
            <a:pPr fontAlgn="ctr"/>
            <a:r>
              <a:rPr lang="en-US" dirty="0"/>
              <a:t>A </a:t>
            </a:r>
            <a:r>
              <a:rPr lang="en-US" i="1" dirty="0"/>
              <a:t>differential backup </a:t>
            </a:r>
            <a:r>
              <a:rPr lang="en-US" dirty="0"/>
              <a:t>backs up only the “differences” in files since the full backup was done</a:t>
            </a:r>
          </a:p>
          <a:p>
            <a:pPr fontAlgn="ctr"/>
            <a:r>
              <a:rPr lang="en-US" dirty="0"/>
              <a:t>An </a:t>
            </a:r>
            <a:r>
              <a:rPr lang="en-US" i="1" dirty="0"/>
              <a:t>incremental backup </a:t>
            </a:r>
            <a:r>
              <a:rPr lang="en-US" dirty="0"/>
              <a:t>backs up the “differences” since the last incremental backup was done, or since the full backup if </a:t>
            </a:r>
            <a:r>
              <a:rPr lang="en-US"/>
              <a:t>there was </a:t>
            </a:r>
            <a:r>
              <a:rPr lang="en-US" dirty="0"/>
              <a:t>no previous incremental backup</a:t>
            </a:r>
          </a:p>
          <a:p>
            <a:pPr fontAlgn="ctr"/>
            <a:r>
              <a:rPr lang="en-US" dirty="0"/>
              <a:t>While differential backup requires the differential backup and the full backup file, incremental backup requires all previous incremental backup files and the full backup file</a:t>
            </a:r>
          </a:p>
        </p:txBody>
      </p:sp>
    </p:spTree>
    <p:extLst>
      <p:ext uri="{BB962C8B-B14F-4D97-AF65-F5344CB8AC3E}">
        <p14:creationId xmlns:p14="http://schemas.microsoft.com/office/powerpoint/2010/main" val="2122905991"/>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1" y="1320800"/>
            <a:ext cx="3466072" cy="2980352"/>
          </a:xfrm>
        </p:spPr>
        <p:txBody>
          <a:bodyPr>
            <a:normAutofit/>
          </a:bodyPr>
          <a:lstStyle/>
          <a:p>
            <a:r>
              <a:rPr lang="en-CA" dirty="0"/>
              <a:t>Security Policies and Operations</a:t>
            </a:r>
            <a:endParaRPr lang="en-US" dirty="0"/>
          </a:p>
        </p:txBody>
      </p:sp>
      <p:sp>
        <p:nvSpPr>
          <p:cNvPr id="3" name="Subtitle 2"/>
          <p:cNvSpPr>
            <a:spLocks noGrp="1"/>
          </p:cNvSpPr>
          <p:nvPr>
            <p:ph type="body" sz="quarter" idx="10"/>
          </p:nvPr>
        </p:nvSpPr>
        <p:spPr/>
        <p:txBody>
          <a:bodyPr>
            <a:normAutofit/>
          </a:bodyPr>
          <a:lstStyle/>
          <a:p>
            <a:r>
              <a:rPr lang="en-US" dirty="0"/>
              <a:t>Module 10: Security Operations I</a:t>
            </a:r>
          </a:p>
        </p:txBody>
      </p:sp>
    </p:spTree>
    <p:extLst>
      <p:ext uri="{BB962C8B-B14F-4D97-AF65-F5344CB8AC3E}">
        <p14:creationId xmlns:p14="http://schemas.microsoft.com/office/powerpoint/2010/main" val="1246154741"/>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7"/>
            <a:ext cx="4353169" cy="1244270"/>
          </a:xfrm>
        </p:spPr>
        <p:txBody>
          <a:bodyPr>
            <a:normAutofit/>
          </a:bodyPr>
          <a:lstStyle/>
          <a:p>
            <a:r>
              <a:rPr lang="en-CA" dirty="0"/>
              <a:t>Incident Scene</a:t>
            </a:r>
            <a:endParaRPr lang="en-US" dirty="0"/>
          </a:p>
        </p:txBody>
      </p:sp>
    </p:spTree>
    <p:extLst>
      <p:ext uri="{BB962C8B-B14F-4D97-AF65-F5344CB8AC3E}">
        <p14:creationId xmlns:p14="http://schemas.microsoft.com/office/powerpoint/2010/main" val="2846108087"/>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Incident Scene</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pPr fontAlgn="ctr"/>
            <a:r>
              <a:rPr lang="en-US" dirty="0"/>
              <a:t>The environment where an incident has occurred and potential evidence may exist</a:t>
            </a:r>
          </a:p>
          <a:p>
            <a:pPr fontAlgn="ctr"/>
            <a:r>
              <a:rPr lang="en-US" dirty="0"/>
              <a:t>Can be a physical environment (e.g., physical breach of security measures) or a digital environment (e.g., security breach on computer systems)</a:t>
            </a:r>
          </a:p>
        </p:txBody>
      </p:sp>
    </p:spTree>
    <p:extLst>
      <p:ext uri="{BB962C8B-B14F-4D97-AF65-F5344CB8AC3E}">
        <p14:creationId xmlns:p14="http://schemas.microsoft.com/office/powerpoint/2010/main" val="468383109"/>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Approaching an Incident Scene</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pPr fontAlgn="ctr"/>
            <a:r>
              <a:rPr lang="en-US" dirty="0"/>
              <a:t>When approaching an incident scene:</a:t>
            </a:r>
          </a:p>
          <a:p>
            <a:pPr lvl="1" fontAlgn="ctr"/>
            <a:r>
              <a:rPr lang="en-US" dirty="0"/>
              <a:t>Identify the incident scene</a:t>
            </a:r>
          </a:p>
          <a:p>
            <a:pPr lvl="1" fontAlgn="ctr"/>
            <a:r>
              <a:rPr lang="en-US" dirty="0"/>
              <a:t>Protect the environment from intentional or unintentional tampering</a:t>
            </a:r>
          </a:p>
          <a:p>
            <a:pPr lvl="1" fontAlgn="ctr"/>
            <a:r>
              <a:rPr lang="en-US" dirty="0"/>
              <a:t>Identify potential evidence at the scene</a:t>
            </a:r>
          </a:p>
          <a:p>
            <a:pPr lvl="1" fontAlgn="ctr"/>
            <a:r>
              <a:rPr lang="en-US" dirty="0"/>
              <a:t>Collect relevant evidence to the incident investigation</a:t>
            </a:r>
          </a:p>
          <a:p>
            <a:pPr lvl="1" fontAlgn="ctr"/>
            <a:r>
              <a:rPr lang="en-US" dirty="0"/>
              <a:t>Minimize disturbance to the incident scene environment</a:t>
            </a:r>
          </a:p>
        </p:txBody>
      </p:sp>
    </p:spTree>
    <p:extLst>
      <p:ext uri="{BB962C8B-B14F-4D97-AF65-F5344CB8AC3E}">
        <p14:creationId xmlns:p14="http://schemas.microsoft.com/office/powerpoint/2010/main" val="4249286473"/>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Approaching an Incident Scene</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pPr fontAlgn="ctr"/>
            <a:r>
              <a:rPr lang="en-US" dirty="0"/>
              <a:t>In a digital environment, data and running processes are extremely dynamic </a:t>
            </a:r>
          </a:p>
          <a:p>
            <a:pPr fontAlgn="ctr"/>
            <a:r>
              <a:rPr lang="en-US" dirty="0"/>
              <a:t>Often located in volatile memory (e.g., RAM) that will be lost if computer is turned off. </a:t>
            </a:r>
          </a:p>
          <a:p>
            <a:pPr fontAlgn="ctr"/>
            <a:r>
              <a:rPr lang="en-US" dirty="0"/>
              <a:t>Investigators must use special tools to preserve the exact state of the machine at a given time, similar to taking a snapshot of the entire machine</a:t>
            </a:r>
          </a:p>
        </p:txBody>
      </p:sp>
    </p:spTree>
    <p:extLst>
      <p:ext uri="{BB962C8B-B14F-4D97-AF65-F5344CB8AC3E}">
        <p14:creationId xmlns:p14="http://schemas.microsoft.com/office/powerpoint/2010/main" val="2574299182"/>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err="1"/>
              <a:t>Locard’s</a:t>
            </a:r>
            <a:r>
              <a:rPr lang="en-CA" dirty="0"/>
              <a:t> Exchange Principle</a:t>
            </a:r>
            <a:endParaRPr lang="en-CA" sz="5400" dirty="0"/>
          </a:p>
        </p:txBody>
      </p:sp>
      <p:sp>
        <p:nvSpPr>
          <p:cNvPr id="3" name="Content Placeholder 2"/>
          <p:cNvSpPr>
            <a:spLocks noGrp="1"/>
          </p:cNvSpPr>
          <p:nvPr>
            <p:ph sz="quarter" idx="10"/>
          </p:nvPr>
        </p:nvSpPr>
        <p:spPr>
          <a:xfrm>
            <a:off x="635001" y="1248508"/>
            <a:ext cx="7998360" cy="4967260"/>
          </a:xfrm>
        </p:spPr>
        <p:txBody>
          <a:bodyPr anchor="t">
            <a:normAutofit/>
          </a:bodyPr>
          <a:lstStyle/>
          <a:p>
            <a:r>
              <a:rPr lang="en-CA" dirty="0"/>
              <a:t>States that when a crime is committed, the criminals often leave something behind and take something with them. </a:t>
            </a:r>
          </a:p>
          <a:p>
            <a:r>
              <a:rPr lang="en-CA" dirty="0"/>
              <a:t>Suggests that no matter how clever the criminal is, there is always an evidence trail that can be picked up</a:t>
            </a:r>
          </a:p>
        </p:txBody>
      </p:sp>
    </p:spTree>
    <p:extLst>
      <p:ext uri="{BB962C8B-B14F-4D97-AF65-F5344CB8AC3E}">
        <p14:creationId xmlns:p14="http://schemas.microsoft.com/office/powerpoint/2010/main" val="1490526498"/>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6"/>
            <a:ext cx="4353169" cy="1683657"/>
          </a:xfrm>
        </p:spPr>
        <p:txBody>
          <a:bodyPr>
            <a:normAutofit/>
          </a:bodyPr>
          <a:lstStyle/>
          <a:p>
            <a:r>
              <a:rPr lang="en-CA" dirty="0"/>
              <a:t>Evidence Collection</a:t>
            </a:r>
            <a:endParaRPr lang="en-US" dirty="0"/>
          </a:p>
        </p:txBody>
      </p:sp>
    </p:spTree>
    <p:extLst>
      <p:ext uri="{BB962C8B-B14F-4D97-AF65-F5344CB8AC3E}">
        <p14:creationId xmlns:p14="http://schemas.microsoft.com/office/powerpoint/2010/main" val="731847438"/>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Chain of Custody</a:t>
            </a:r>
          </a:p>
        </p:txBody>
      </p:sp>
      <p:sp>
        <p:nvSpPr>
          <p:cNvPr id="3" name="Content Placeholder 2"/>
          <p:cNvSpPr>
            <a:spLocks noGrp="1"/>
          </p:cNvSpPr>
          <p:nvPr>
            <p:ph sz="quarter" idx="10"/>
          </p:nvPr>
        </p:nvSpPr>
        <p:spPr/>
        <p:txBody>
          <a:bodyPr anchor="t">
            <a:normAutofit/>
          </a:bodyPr>
          <a:lstStyle/>
          <a:p>
            <a:r>
              <a:rPr lang="en-CA" dirty="0"/>
              <a:t>The chain of custody is an essential component of incident handling</a:t>
            </a:r>
          </a:p>
          <a:p>
            <a:r>
              <a:rPr lang="en-CA" dirty="0"/>
              <a:t>Breaking any part of the chain discounts the credibility of the evidence collected, especially in court</a:t>
            </a:r>
          </a:p>
          <a:p>
            <a:r>
              <a:rPr lang="en-CA" dirty="0"/>
              <a:t>The chain of custody has a formal process that lists standard operating procedure</a:t>
            </a:r>
          </a:p>
          <a:p>
            <a:r>
              <a:rPr lang="en-CA" dirty="0"/>
              <a:t>Must be followed exactly, with no exceptions</a:t>
            </a:r>
          </a:p>
        </p:txBody>
      </p:sp>
    </p:spTree>
    <p:extLst>
      <p:ext uri="{BB962C8B-B14F-4D97-AF65-F5344CB8AC3E}">
        <p14:creationId xmlns:p14="http://schemas.microsoft.com/office/powerpoint/2010/main" val="845332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a:t>
            </a:r>
          </a:p>
        </p:txBody>
      </p:sp>
      <p:sp>
        <p:nvSpPr>
          <p:cNvPr id="3" name="Content Placeholder 2"/>
          <p:cNvSpPr>
            <a:spLocks noGrp="1"/>
          </p:cNvSpPr>
          <p:nvPr>
            <p:ph sz="quarter" idx="10"/>
          </p:nvPr>
        </p:nvSpPr>
        <p:spPr/>
        <p:txBody>
          <a:bodyPr>
            <a:normAutofit/>
          </a:bodyPr>
          <a:lstStyle/>
          <a:p>
            <a:pPr marL="0" indent="0" fontAlgn="ctr">
              <a:buNone/>
            </a:pPr>
            <a:r>
              <a:rPr lang="en-US" dirty="0"/>
              <a:t>Deployment considerations for security engineers:</a:t>
            </a:r>
          </a:p>
          <a:p>
            <a:pPr fontAlgn="ctr"/>
            <a:r>
              <a:rPr lang="en-US" dirty="0"/>
              <a:t>What tool to use to deploy security controls</a:t>
            </a:r>
          </a:p>
          <a:p>
            <a:pPr fontAlgn="ctr"/>
            <a:r>
              <a:rPr lang="en-US" dirty="0"/>
              <a:t>End users of the systems</a:t>
            </a:r>
          </a:p>
          <a:p>
            <a:pPr fontAlgn="ctr"/>
            <a:r>
              <a:rPr lang="en-US" dirty="0"/>
              <a:t>Time constraint on deployment</a:t>
            </a:r>
          </a:p>
          <a:p>
            <a:pPr fontAlgn="ctr"/>
            <a:r>
              <a:rPr lang="en-US" dirty="0"/>
              <a:t>Security control integration into existing architecture </a:t>
            </a:r>
          </a:p>
          <a:p>
            <a:pPr fontAlgn="ctr"/>
            <a:r>
              <a:rPr lang="en-US" dirty="0"/>
              <a:t>Management of security controls</a:t>
            </a:r>
          </a:p>
        </p:txBody>
      </p:sp>
    </p:spTree>
    <p:extLst>
      <p:ext uri="{BB962C8B-B14F-4D97-AF65-F5344CB8AC3E}">
        <p14:creationId xmlns:p14="http://schemas.microsoft.com/office/powerpoint/2010/main" val="304966792"/>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Chain of Custody</a:t>
            </a:r>
          </a:p>
        </p:txBody>
      </p:sp>
      <p:sp>
        <p:nvSpPr>
          <p:cNvPr id="3" name="Content Placeholder 2"/>
          <p:cNvSpPr>
            <a:spLocks noGrp="1"/>
          </p:cNvSpPr>
          <p:nvPr>
            <p:ph sz="quarter" idx="10"/>
          </p:nvPr>
        </p:nvSpPr>
        <p:spPr/>
        <p:txBody>
          <a:bodyPr anchor="t">
            <a:normAutofit/>
          </a:bodyPr>
          <a:lstStyle/>
          <a:p>
            <a:r>
              <a:rPr lang="en-CA" dirty="0"/>
              <a:t>The four </a:t>
            </a:r>
            <a:r>
              <a:rPr lang="en-CA" dirty="0" err="1"/>
              <a:t>Ws</a:t>
            </a:r>
            <a:r>
              <a:rPr lang="en-CA" dirty="0"/>
              <a:t> (Who, What, When, Where) and How </a:t>
            </a:r>
          </a:p>
          <a:p>
            <a:pPr lvl="1" fontAlgn="ctr"/>
            <a:r>
              <a:rPr lang="en-CA" dirty="0"/>
              <a:t>Who is taking the evidence?</a:t>
            </a:r>
          </a:p>
          <a:p>
            <a:pPr lvl="1" fontAlgn="ctr"/>
            <a:r>
              <a:rPr lang="en-CA" dirty="0"/>
              <a:t>What is being taken as evidence?</a:t>
            </a:r>
          </a:p>
          <a:p>
            <a:pPr lvl="1" fontAlgn="ctr"/>
            <a:r>
              <a:rPr lang="en-CA" dirty="0"/>
              <a:t>When was the evidence taken?</a:t>
            </a:r>
          </a:p>
          <a:p>
            <a:pPr lvl="1" fontAlgn="ctr"/>
            <a:r>
              <a:rPr lang="en-CA" dirty="0"/>
              <a:t>Where was the evidence taken?</a:t>
            </a:r>
          </a:p>
          <a:p>
            <a:pPr lvl="1" fontAlgn="ctr"/>
            <a:r>
              <a:rPr lang="en-CA" dirty="0"/>
              <a:t>How was the evidence collected?</a:t>
            </a:r>
          </a:p>
        </p:txBody>
      </p:sp>
    </p:spTree>
    <p:extLst>
      <p:ext uri="{BB962C8B-B14F-4D97-AF65-F5344CB8AC3E}">
        <p14:creationId xmlns:p14="http://schemas.microsoft.com/office/powerpoint/2010/main" val="3045857554"/>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Interviews</a:t>
            </a:r>
          </a:p>
        </p:txBody>
      </p:sp>
      <p:sp>
        <p:nvSpPr>
          <p:cNvPr id="3" name="Content Placeholder 2"/>
          <p:cNvSpPr>
            <a:spLocks noGrp="1"/>
          </p:cNvSpPr>
          <p:nvPr>
            <p:ph sz="quarter" idx="10"/>
          </p:nvPr>
        </p:nvSpPr>
        <p:spPr/>
        <p:txBody>
          <a:bodyPr anchor="t">
            <a:normAutofit fontScale="92500" lnSpcReduction="20000"/>
          </a:bodyPr>
          <a:lstStyle/>
          <a:p>
            <a:r>
              <a:rPr lang="en-US" dirty="0"/>
              <a:t>Interviewing a suspect is a delicate process </a:t>
            </a:r>
          </a:p>
          <a:p>
            <a:r>
              <a:rPr lang="en-US" dirty="0"/>
              <a:t>Can potentially introduce legal concerns. Always seek legal counsel before conducting an interview.</a:t>
            </a:r>
          </a:p>
          <a:p>
            <a:r>
              <a:rPr lang="en-CA" dirty="0"/>
              <a:t>Always conduct an interview with multiple people and video tape the entire interview</a:t>
            </a:r>
          </a:p>
          <a:p>
            <a:r>
              <a:rPr lang="en-US" dirty="0"/>
              <a:t>When interviewing a suspect, consider:</a:t>
            </a:r>
          </a:p>
          <a:p>
            <a:pPr lvl="1"/>
            <a:r>
              <a:rPr lang="en-US" dirty="0"/>
              <a:t>Due process</a:t>
            </a:r>
          </a:p>
          <a:p>
            <a:pPr lvl="1"/>
            <a:r>
              <a:rPr lang="en-US" dirty="0"/>
              <a:t>An individual’s rights </a:t>
            </a:r>
          </a:p>
          <a:p>
            <a:pPr lvl="1"/>
            <a:r>
              <a:rPr lang="en-US" dirty="0"/>
              <a:t>The organization’s policies</a:t>
            </a:r>
          </a:p>
          <a:p>
            <a:pPr lvl="1"/>
            <a:r>
              <a:rPr lang="en-US" dirty="0"/>
              <a:t>Jurisdiction and the legal process and regulations of the country</a:t>
            </a:r>
          </a:p>
          <a:p>
            <a:pPr marL="342900" lvl="1">
              <a:buFont typeface="Arial" panose="020B0604020202020204" pitchFamily="34" charset="0"/>
              <a:buChar char="•"/>
            </a:pPr>
            <a:r>
              <a:rPr lang="en-CA" sz="2800" dirty="0">
                <a:solidFill>
                  <a:schemeClr val="tx2"/>
                </a:solidFill>
                <a:latin typeface="Arial" pitchFamily="34" charset="0"/>
                <a:cs typeface="Arial" pitchFamily="34" charset="0"/>
              </a:rPr>
              <a:t>Compromising any aspect may invalidate the evidence and the case against the suspect</a:t>
            </a: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1686651127"/>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Reporting and Documenting</a:t>
            </a:r>
          </a:p>
        </p:txBody>
      </p:sp>
      <p:sp>
        <p:nvSpPr>
          <p:cNvPr id="3" name="Content Placeholder 2"/>
          <p:cNvSpPr>
            <a:spLocks noGrp="1"/>
          </p:cNvSpPr>
          <p:nvPr>
            <p:ph sz="quarter" idx="10"/>
          </p:nvPr>
        </p:nvSpPr>
        <p:spPr/>
        <p:txBody>
          <a:bodyPr anchor="t">
            <a:normAutofit/>
          </a:bodyPr>
          <a:lstStyle/>
          <a:p>
            <a:pPr fontAlgn="ctr"/>
            <a:r>
              <a:rPr lang="en-US" dirty="0"/>
              <a:t>Documentation is key to successful incident handling</a:t>
            </a:r>
          </a:p>
          <a:p>
            <a:pPr fontAlgn="ctr"/>
            <a:r>
              <a:rPr lang="en-US" dirty="0"/>
              <a:t>When an incident occurs, incident response team should immediately begin recording all relevant information and every step of the investigation</a:t>
            </a:r>
          </a:p>
          <a:p>
            <a:pPr fontAlgn="ctr"/>
            <a:r>
              <a:rPr lang="en-US" dirty="0"/>
              <a:t>Any information captured must be time stamped and signed by investigators</a:t>
            </a:r>
          </a:p>
          <a:p>
            <a:pPr fontAlgn="ctr"/>
            <a:r>
              <a:rPr lang="en-US" dirty="0"/>
              <a:t>Always follow forensic acquisition techniques when collecting data and system evidence</a:t>
            </a:r>
          </a:p>
        </p:txBody>
      </p:sp>
    </p:spTree>
    <p:extLst>
      <p:ext uri="{BB962C8B-B14F-4D97-AF65-F5344CB8AC3E}">
        <p14:creationId xmlns:p14="http://schemas.microsoft.com/office/powerpoint/2010/main" val="2077180974"/>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Reporting and Documenting</a:t>
            </a:r>
          </a:p>
        </p:txBody>
      </p:sp>
      <p:sp>
        <p:nvSpPr>
          <p:cNvPr id="3" name="Content Placeholder 2"/>
          <p:cNvSpPr>
            <a:spLocks noGrp="1"/>
          </p:cNvSpPr>
          <p:nvPr>
            <p:ph sz="quarter" idx="10"/>
          </p:nvPr>
        </p:nvSpPr>
        <p:spPr/>
        <p:txBody>
          <a:bodyPr anchor="t">
            <a:normAutofit lnSpcReduction="10000"/>
          </a:bodyPr>
          <a:lstStyle/>
          <a:p>
            <a:r>
              <a:rPr lang="en-CA" dirty="0"/>
              <a:t>When closing an incident, always conduct debriefing and feedback meetings to discuss what processes were broken and what improvements need to be made. </a:t>
            </a:r>
          </a:p>
          <a:p>
            <a:r>
              <a:rPr lang="en-CA" dirty="0"/>
              <a:t>The most important discussion is how to avoid a similar incident in the future</a:t>
            </a:r>
          </a:p>
          <a:p>
            <a:r>
              <a:rPr lang="en-CA" dirty="0"/>
              <a:t>Meetings should involve all business units affected by the incident </a:t>
            </a:r>
          </a:p>
          <a:p>
            <a:r>
              <a:rPr lang="en-CA" dirty="0"/>
              <a:t>Discussion output should be used to modify policy and guidelines of different business units</a:t>
            </a:r>
          </a:p>
        </p:txBody>
      </p:sp>
    </p:spTree>
    <p:extLst>
      <p:ext uri="{BB962C8B-B14F-4D97-AF65-F5344CB8AC3E}">
        <p14:creationId xmlns:p14="http://schemas.microsoft.com/office/powerpoint/2010/main" val="762574790"/>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6"/>
            <a:ext cx="4353169" cy="1683657"/>
          </a:xfrm>
        </p:spPr>
        <p:txBody>
          <a:bodyPr>
            <a:normAutofit/>
          </a:bodyPr>
          <a:lstStyle/>
          <a:p>
            <a:r>
              <a:rPr lang="en-CA" dirty="0"/>
              <a:t>Digital Forensics</a:t>
            </a:r>
            <a:endParaRPr lang="en-US" dirty="0"/>
          </a:p>
        </p:txBody>
      </p:sp>
    </p:spTree>
    <p:extLst>
      <p:ext uri="{BB962C8B-B14F-4D97-AF65-F5344CB8AC3E}">
        <p14:creationId xmlns:p14="http://schemas.microsoft.com/office/powerpoint/2010/main" val="828141257"/>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Digital Forensics</a:t>
            </a:r>
            <a:endParaRPr lang="en-CA" sz="5400" dirty="0"/>
          </a:p>
        </p:txBody>
      </p:sp>
      <p:sp>
        <p:nvSpPr>
          <p:cNvPr id="3" name="Content Placeholder 2"/>
          <p:cNvSpPr>
            <a:spLocks noGrp="1"/>
          </p:cNvSpPr>
          <p:nvPr>
            <p:ph sz="quarter" idx="10"/>
          </p:nvPr>
        </p:nvSpPr>
        <p:spPr/>
        <p:txBody>
          <a:bodyPr>
            <a:normAutofit fontScale="92500" lnSpcReduction="10000"/>
          </a:bodyPr>
          <a:lstStyle/>
          <a:p>
            <a:r>
              <a:rPr lang="en-CA" dirty="0"/>
              <a:t>Legal systems in different regions or countries have different requirements for admissibility of evidence</a:t>
            </a:r>
          </a:p>
          <a:p>
            <a:r>
              <a:rPr lang="en-CA" dirty="0"/>
              <a:t>The evidence relevant to the case should be:</a:t>
            </a:r>
          </a:p>
          <a:p>
            <a:pPr lvl="1" fontAlgn="ctr"/>
            <a:r>
              <a:rPr lang="en-CA" dirty="0"/>
              <a:t>Authentic - evidence collection procedure is key to preserving authenticity</a:t>
            </a:r>
          </a:p>
          <a:p>
            <a:pPr lvl="1" fontAlgn="ctr"/>
            <a:r>
              <a:rPr lang="en-CA" dirty="0"/>
              <a:t>Accurate - accurate accounting and documentation of evidence</a:t>
            </a:r>
          </a:p>
          <a:p>
            <a:pPr lvl="1" fontAlgn="ctr"/>
            <a:r>
              <a:rPr lang="en-US" dirty="0"/>
              <a:t>Complete - evidence must be complete and non-partial to the case to avoid credibility issues</a:t>
            </a:r>
          </a:p>
          <a:p>
            <a:pPr lvl="1" fontAlgn="ctr"/>
            <a:r>
              <a:rPr lang="en-US" dirty="0"/>
              <a:t>Convincing - evidence should be presentable and understandable to the court </a:t>
            </a:r>
          </a:p>
          <a:p>
            <a:pPr lvl="1" fontAlgn="ctr"/>
            <a:r>
              <a:rPr lang="en-US" dirty="0"/>
              <a:t>Admissible - evidence must be allowed in the court of law where the case is judged</a:t>
            </a:r>
          </a:p>
          <a:p>
            <a:pPr lvl="1" fontAlgn="ctr"/>
            <a:endParaRPr lang="en-CA" dirty="0"/>
          </a:p>
        </p:txBody>
      </p:sp>
    </p:spTree>
    <p:extLst>
      <p:ext uri="{BB962C8B-B14F-4D97-AF65-F5344CB8AC3E}">
        <p14:creationId xmlns:p14="http://schemas.microsoft.com/office/powerpoint/2010/main" val="1260407073"/>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Digital Media Analysis</a:t>
            </a:r>
            <a:endParaRPr lang="en-CA" sz="5400" dirty="0"/>
          </a:p>
        </p:txBody>
      </p:sp>
      <p:sp>
        <p:nvSpPr>
          <p:cNvPr id="3" name="Content Placeholder 2"/>
          <p:cNvSpPr>
            <a:spLocks noGrp="1"/>
          </p:cNvSpPr>
          <p:nvPr>
            <p:ph sz="quarter" idx="10"/>
          </p:nvPr>
        </p:nvSpPr>
        <p:spPr/>
        <p:txBody>
          <a:bodyPr>
            <a:normAutofit/>
          </a:bodyPr>
          <a:lstStyle/>
          <a:p>
            <a:pPr fontAlgn="ctr"/>
            <a:r>
              <a:rPr lang="en-US" dirty="0"/>
              <a:t>Evidence like hard drives, DVDs, CD-ROMs, USB memory are information media that may be damaged, overwritten or destroyed</a:t>
            </a:r>
          </a:p>
          <a:p>
            <a:pPr fontAlgn="ctr"/>
            <a:r>
              <a:rPr lang="en-US" dirty="0"/>
              <a:t>A media recovery specialist may be required to recover information</a:t>
            </a:r>
          </a:p>
          <a:p>
            <a:pPr fontAlgn="ctr"/>
            <a:r>
              <a:rPr lang="en-US" dirty="0"/>
              <a:t>Special media recovery specialists have certified facilities that can recover data from damaged media following proper forensic procedure</a:t>
            </a:r>
          </a:p>
        </p:txBody>
      </p:sp>
    </p:spTree>
    <p:extLst>
      <p:ext uri="{BB962C8B-B14F-4D97-AF65-F5344CB8AC3E}">
        <p14:creationId xmlns:p14="http://schemas.microsoft.com/office/powerpoint/2010/main" val="706709964"/>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Network Analysis</a:t>
            </a:r>
            <a:endParaRPr lang="en-CA" sz="5400" dirty="0"/>
          </a:p>
        </p:txBody>
      </p:sp>
      <p:sp>
        <p:nvSpPr>
          <p:cNvPr id="3" name="Content Placeholder 2"/>
          <p:cNvSpPr>
            <a:spLocks noGrp="1"/>
          </p:cNvSpPr>
          <p:nvPr>
            <p:ph sz="quarter" idx="10"/>
          </p:nvPr>
        </p:nvSpPr>
        <p:spPr/>
        <p:txBody>
          <a:bodyPr>
            <a:normAutofit/>
          </a:bodyPr>
          <a:lstStyle/>
          <a:p>
            <a:r>
              <a:rPr lang="en-CA" dirty="0"/>
              <a:t>The collection and examination of network activity logs for use as evidence</a:t>
            </a:r>
          </a:p>
          <a:p>
            <a:r>
              <a:rPr lang="en-CA" dirty="0"/>
              <a:t>Using network analysis as evidence requires proper management and handling procedures, as well as the authentication and accuracy of the network data within the environment</a:t>
            </a:r>
          </a:p>
          <a:p>
            <a:r>
              <a:rPr lang="en-CA" dirty="0"/>
              <a:t>Network activity logs must be stored securely, protected from alteration and tampering, and backed up periodically to avoid gaps</a:t>
            </a:r>
          </a:p>
        </p:txBody>
      </p:sp>
    </p:spTree>
    <p:extLst>
      <p:ext uri="{BB962C8B-B14F-4D97-AF65-F5344CB8AC3E}">
        <p14:creationId xmlns:p14="http://schemas.microsoft.com/office/powerpoint/2010/main" val="1467519669"/>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Software Analysis</a:t>
            </a:r>
            <a:endParaRPr lang="en-CA" sz="5400" dirty="0"/>
          </a:p>
        </p:txBody>
      </p:sp>
      <p:sp>
        <p:nvSpPr>
          <p:cNvPr id="3" name="Content Placeholder 2"/>
          <p:cNvSpPr>
            <a:spLocks noGrp="1"/>
          </p:cNvSpPr>
          <p:nvPr>
            <p:ph sz="quarter" idx="10"/>
          </p:nvPr>
        </p:nvSpPr>
        <p:spPr/>
        <p:txBody>
          <a:bodyPr>
            <a:normAutofit/>
          </a:bodyPr>
          <a:lstStyle/>
          <a:p>
            <a:r>
              <a:rPr lang="en-CA" dirty="0"/>
              <a:t>The collection and examination of program code for use as evidence</a:t>
            </a:r>
          </a:p>
          <a:p>
            <a:r>
              <a:rPr lang="en-CA" dirty="0"/>
              <a:t>Program code can be collected in different forms (original source code, compiled binaries, machine code)</a:t>
            </a:r>
          </a:p>
          <a:p>
            <a:r>
              <a:rPr lang="en-CA" dirty="0"/>
              <a:t>Analysis employs techniques such as decompiling and reverse engineering to aid investigation</a:t>
            </a:r>
          </a:p>
          <a:p>
            <a:r>
              <a:rPr lang="en-CA" dirty="0"/>
              <a:t>Malware analysis is a prime example of software analysis in digital forensics</a:t>
            </a:r>
          </a:p>
        </p:txBody>
      </p:sp>
    </p:spTree>
    <p:extLst>
      <p:ext uri="{BB962C8B-B14F-4D97-AF65-F5344CB8AC3E}">
        <p14:creationId xmlns:p14="http://schemas.microsoft.com/office/powerpoint/2010/main" val="1531272944"/>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Author Identification</a:t>
            </a:r>
            <a:endParaRPr lang="en-CA" sz="5400" dirty="0"/>
          </a:p>
        </p:txBody>
      </p:sp>
      <p:sp>
        <p:nvSpPr>
          <p:cNvPr id="3" name="Content Placeholder 2"/>
          <p:cNvSpPr>
            <a:spLocks noGrp="1"/>
          </p:cNvSpPr>
          <p:nvPr>
            <p:ph sz="quarter" idx="10"/>
          </p:nvPr>
        </p:nvSpPr>
        <p:spPr/>
        <p:txBody>
          <a:bodyPr>
            <a:normAutofit/>
          </a:bodyPr>
          <a:lstStyle/>
          <a:p>
            <a:r>
              <a:rPr lang="en-US" dirty="0"/>
              <a:t>Determines the author of specific software or code</a:t>
            </a:r>
          </a:p>
          <a:p>
            <a:r>
              <a:rPr lang="en-US" dirty="0"/>
              <a:t>Attempts to identify an individual effort vs. group effort, by analyzing programming style, language, developer toolkits or embedded comments</a:t>
            </a:r>
          </a:p>
          <a:p>
            <a:r>
              <a:rPr lang="en-US" dirty="0"/>
              <a:t>Each author has a unique style for writing code that can be identified</a:t>
            </a:r>
          </a:p>
          <a:p>
            <a:r>
              <a:rPr lang="en-US" dirty="0"/>
              <a:t>Important in malware analysis to link the code to the criminal for prosecution</a:t>
            </a:r>
          </a:p>
        </p:txBody>
      </p:sp>
    </p:spTree>
    <p:extLst>
      <p:ext uri="{BB962C8B-B14F-4D97-AF65-F5344CB8AC3E}">
        <p14:creationId xmlns:p14="http://schemas.microsoft.com/office/powerpoint/2010/main" val="2149832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a:t>
            </a:r>
          </a:p>
        </p:txBody>
      </p:sp>
      <p:sp>
        <p:nvSpPr>
          <p:cNvPr id="3" name="Content Placeholder 2"/>
          <p:cNvSpPr>
            <a:spLocks noGrp="1"/>
          </p:cNvSpPr>
          <p:nvPr>
            <p:ph sz="quarter" idx="10"/>
          </p:nvPr>
        </p:nvSpPr>
        <p:spPr/>
        <p:txBody>
          <a:bodyPr>
            <a:normAutofit fontScale="92500"/>
          </a:bodyPr>
          <a:lstStyle/>
          <a:p>
            <a:pPr marL="0" indent="0" fontAlgn="ctr">
              <a:buNone/>
            </a:pPr>
            <a:r>
              <a:rPr lang="en-US" dirty="0"/>
              <a:t>Management considerations for security professionals:</a:t>
            </a:r>
          </a:p>
          <a:p>
            <a:pPr fontAlgn="ctr"/>
            <a:r>
              <a:rPr lang="en-US" dirty="0"/>
              <a:t>Management access to these security control systems</a:t>
            </a:r>
          </a:p>
          <a:p>
            <a:pPr fontAlgn="ctr"/>
            <a:r>
              <a:rPr lang="en-US" dirty="0"/>
              <a:t>How to ensure successful operation of these systems</a:t>
            </a:r>
          </a:p>
          <a:p>
            <a:pPr fontAlgn="ctr"/>
            <a:r>
              <a:rPr lang="en-US" dirty="0"/>
              <a:t>Addressing discovered concerns throughout life cycle of systems</a:t>
            </a:r>
          </a:p>
          <a:p>
            <a:pPr fontAlgn="ctr"/>
            <a:r>
              <a:rPr lang="en-US" dirty="0"/>
              <a:t>Communicate systems information to audience</a:t>
            </a:r>
          </a:p>
          <a:p>
            <a:pPr fontAlgn="ctr"/>
            <a:r>
              <a:rPr lang="en-US" dirty="0"/>
              <a:t>Timing of the system information communication</a:t>
            </a:r>
          </a:p>
        </p:txBody>
      </p:sp>
    </p:spTree>
    <p:extLst>
      <p:ext uri="{BB962C8B-B14F-4D97-AF65-F5344CB8AC3E}">
        <p14:creationId xmlns:p14="http://schemas.microsoft.com/office/powerpoint/2010/main" val="3555878219"/>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Content Analysis</a:t>
            </a:r>
            <a:endParaRPr lang="en-CA" sz="5400" dirty="0"/>
          </a:p>
        </p:txBody>
      </p:sp>
      <p:sp>
        <p:nvSpPr>
          <p:cNvPr id="3" name="Content Placeholder 2"/>
          <p:cNvSpPr>
            <a:spLocks noGrp="1"/>
          </p:cNvSpPr>
          <p:nvPr>
            <p:ph sz="quarter" idx="10"/>
          </p:nvPr>
        </p:nvSpPr>
        <p:spPr/>
        <p:txBody>
          <a:bodyPr>
            <a:normAutofit lnSpcReduction="10000"/>
          </a:bodyPr>
          <a:lstStyle/>
          <a:p>
            <a:r>
              <a:rPr lang="en-US" dirty="0"/>
              <a:t>Analysis of code’s functionality and purpose </a:t>
            </a:r>
          </a:p>
          <a:p>
            <a:r>
              <a:rPr lang="en-US" dirty="0"/>
              <a:t>Identifies the code’s action to understand what role it played in an incident</a:t>
            </a:r>
          </a:p>
          <a:p>
            <a:r>
              <a:rPr lang="en-US" dirty="0"/>
              <a:t>In the case of malware, content analysis determines what attacking vector was used, what files were added/modified/deleted, what data was accessed and what communication channel was used</a:t>
            </a:r>
          </a:p>
          <a:p>
            <a:r>
              <a:rPr lang="en-US" dirty="0"/>
              <a:t>Also used in intellectual property cases to determine the similarity between disputed programs</a:t>
            </a:r>
          </a:p>
        </p:txBody>
      </p:sp>
    </p:spTree>
    <p:extLst>
      <p:ext uri="{BB962C8B-B14F-4D97-AF65-F5344CB8AC3E}">
        <p14:creationId xmlns:p14="http://schemas.microsoft.com/office/powerpoint/2010/main" val="95015774"/>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Hardware Analysis</a:t>
            </a:r>
            <a:endParaRPr lang="en-CA" sz="5400" dirty="0"/>
          </a:p>
        </p:txBody>
      </p:sp>
      <p:sp>
        <p:nvSpPr>
          <p:cNvPr id="3" name="Content Placeholder 2"/>
          <p:cNvSpPr>
            <a:spLocks noGrp="1"/>
          </p:cNvSpPr>
          <p:nvPr>
            <p:ph sz="quarter" idx="10"/>
          </p:nvPr>
        </p:nvSpPr>
        <p:spPr/>
        <p:txBody>
          <a:bodyPr>
            <a:normAutofit/>
          </a:bodyPr>
          <a:lstStyle/>
          <a:p>
            <a:r>
              <a:rPr lang="en-US" dirty="0"/>
              <a:t>Analyzing physical devices at the hardware level</a:t>
            </a:r>
          </a:p>
          <a:p>
            <a:r>
              <a:rPr lang="en-US" dirty="0"/>
              <a:t>Computers, laptops, smart phones and tablets are analyzed from the individual hardware component to the BIOS firmware</a:t>
            </a:r>
          </a:p>
          <a:p>
            <a:r>
              <a:rPr lang="en-US" dirty="0"/>
              <a:t>Specific tools and certified professionals are required to perform hardware analysis</a:t>
            </a:r>
          </a:p>
        </p:txBody>
      </p:sp>
    </p:spTree>
    <p:extLst>
      <p:ext uri="{BB962C8B-B14F-4D97-AF65-F5344CB8AC3E}">
        <p14:creationId xmlns:p14="http://schemas.microsoft.com/office/powerpoint/2010/main" val="3495238445"/>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39" y="2472706"/>
            <a:ext cx="4353169" cy="1683657"/>
          </a:xfrm>
        </p:spPr>
        <p:txBody>
          <a:bodyPr>
            <a:normAutofit fontScale="90000"/>
          </a:bodyPr>
          <a:lstStyle/>
          <a:p>
            <a:r>
              <a:rPr lang="en-CA" dirty="0"/>
              <a:t>Incident Investigation Types</a:t>
            </a:r>
            <a:endParaRPr lang="en-US" dirty="0"/>
          </a:p>
        </p:txBody>
      </p:sp>
    </p:spTree>
    <p:extLst>
      <p:ext uri="{BB962C8B-B14F-4D97-AF65-F5344CB8AC3E}">
        <p14:creationId xmlns:p14="http://schemas.microsoft.com/office/powerpoint/2010/main" val="4286861243"/>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Operational Investigation</a:t>
            </a:r>
            <a:endParaRPr lang="en-CA" sz="5400" dirty="0"/>
          </a:p>
        </p:txBody>
      </p:sp>
      <p:sp>
        <p:nvSpPr>
          <p:cNvPr id="3" name="Content Placeholder 2"/>
          <p:cNvSpPr>
            <a:spLocks noGrp="1"/>
          </p:cNvSpPr>
          <p:nvPr>
            <p:ph sz="quarter" idx="10"/>
          </p:nvPr>
        </p:nvSpPr>
        <p:spPr/>
        <p:txBody>
          <a:bodyPr>
            <a:normAutofit/>
          </a:bodyPr>
          <a:lstStyle/>
          <a:p>
            <a:r>
              <a:rPr lang="en-CA" dirty="0"/>
              <a:t>Typically occurs within an organization </a:t>
            </a:r>
          </a:p>
          <a:p>
            <a:r>
              <a:rPr lang="en-CA" dirty="0"/>
              <a:t>Kept internal to the organization</a:t>
            </a:r>
          </a:p>
          <a:p>
            <a:r>
              <a:rPr lang="en-CA" dirty="0"/>
              <a:t>Scope confined to incident and evidence within the organization. Findings used for internal purposes only (e.g., employee dismissal)</a:t>
            </a:r>
          </a:p>
          <a:p>
            <a:r>
              <a:rPr lang="en-CA" dirty="0"/>
              <a:t>However, if employee files a wrongful dismissal claim, then the findings will be summoned by the court and legitimacy of findings will be examined by the court</a:t>
            </a:r>
          </a:p>
        </p:txBody>
      </p:sp>
    </p:spTree>
    <p:extLst>
      <p:ext uri="{BB962C8B-B14F-4D97-AF65-F5344CB8AC3E}">
        <p14:creationId xmlns:p14="http://schemas.microsoft.com/office/powerpoint/2010/main" val="883470865"/>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Operational Investigation</a:t>
            </a:r>
            <a:endParaRPr lang="en-CA" sz="5400" dirty="0"/>
          </a:p>
        </p:txBody>
      </p:sp>
      <p:sp>
        <p:nvSpPr>
          <p:cNvPr id="3" name="Content Placeholder 2"/>
          <p:cNvSpPr>
            <a:spLocks noGrp="1"/>
          </p:cNvSpPr>
          <p:nvPr>
            <p:ph sz="quarter" idx="10"/>
          </p:nvPr>
        </p:nvSpPr>
        <p:spPr/>
        <p:txBody>
          <a:bodyPr>
            <a:normAutofit/>
          </a:bodyPr>
          <a:lstStyle/>
          <a:p>
            <a:r>
              <a:rPr lang="en-CA" dirty="0"/>
              <a:t>Therefore crucial to treat operational investigation as legitimately as possible</a:t>
            </a:r>
          </a:p>
          <a:p>
            <a:r>
              <a:rPr lang="en-CA" dirty="0"/>
              <a:t>Organization should have specific policies and procedures for conducting operational enquiries</a:t>
            </a:r>
          </a:p>
          <a:p>
            <a:r>
              <a:rPr lang="en-CA" dirty="0"/>
              <a:t>In most cases, organization policy may have power over constitutional and legal issues, so establishing a well defined and legally sound policy is key to avoiding costly legal battles</a:t>
            </a:r>
          </a:p>
        </p:txBody>
      </p:sp>
    </p:spTree>
    <p:extLst>
      <p:ext uri="{BB962C8B-B14F-4D97-AF65-F5344CB8AC3E}">
        <p14:creationId xmlns:p14="http://schemas.microsoft.com/office/powerpoint/2010/main" val="945470077"/>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Criminal Investigation</a:t>
            </a:r>
            <a:endParaRPr lang="en-CA" sz="5400" dirty="0"/>
          </a:p>
        </p:txBody>
      </p:sp>
      <p:sp>
        <p:nvSpPr>
          <p:cNvPr id="3" name="Content Placeholder 2"/>
          <p:cNvSpPr>
            <a:spLocks noGrp="1"/>
          </p:cNvSpPr>
          <p:nvPr>
            <p:ph sz="quarter" idx="10"/>
          </p:nvPr>
        </p:nvSpPr>
        <p:spPr/>
        <p:txBody>
          <a:bodyPr/>
          <a:lstStyle/>
          <a:p>
            <a:pPr fontAlgn="ctr"/>
            <a:r>
              <a:rPr lang="en-US" dirty="0"/>
              <a:t>Internal investigators are often limited to these types of investigations, because appropriate authorities must be involved to investigate in criminal matters</a:t>
            </a:r>
          </a:p>
          <a:p>
            <a:pPr fontAlgn="ctr"/>
            <a:r>
              <a:rPr lang="en-US" dirty="0"/>
              <a:t>Internal investigators can assist authorities to acquire the necessary documentation and evidence</a:t>
            </a:r>
          </a:p>
          <a:p>
            <a:pPr fontAlgn="ctr"/>
            <a:r>
              <a:rPr lang="en-US" dirty="0"/>
              <a:t>A warrant is issued to a law enforcement agency by a judge to further an investigation</a:t>
            </a:r>
          </a:p>
        </p:txBody>
      </p:sp>
    </p:spTree>
    <p:extLst>
      <p:ext uri="{BB962C8B-B14F-4D97-AF65-F5344CB8AC3E}">
        <p14:creationId xmlns:p14="http://schemas.microsoft.com/office/powerpoint/2010/main" val="1508417918"/>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Criminal Investigation</a:t>
            </a:r>
            <a:endParaRPr lang="en-CA" sz="5400" dirty="0"/>
          </a:p>
        </p:txBody>
      </p:sp>
      <p:sp>
        <p:nvSpPr>
          <p:cNvPr id="3" name="Content Placeholder 2"/>
          <p:cNvSpPr>
            <a:spLocks noGrp="1"/>
          </p:cNvSpPr>
          <p:nvPr>
            <p:ph sz="quarter" idx="10"/>
          </p:nvPr>
        </p:nvSpPr>
        <p:spPr/>
        <p:txBody>
          <a:bodyPr/>
          <a:lstStyle/>
          <a:p>
            <a:pPr fontAlgn="ctr"/>
            <a:r>
              <a:rPr lang="en-US" dirty="0"/>
              <a:t>A </a:t>
            </a:r>
            <a:r>
              <a:rPr lang="en-US" i="1" dirty="0"/>
              <a:t>subpoena</a:t>
            </a:r>
            <a:r>
              <a:rPr lang="en-US" dirty="0"/>
              <a:t> is issued by an attorney to collect material interest in a case</a:t>
            </a:r>
          </a:p>
          <a:p>
            <a:pPr fontAlgn="ctr"/>
            <a:r>
              <a:rPr lang="en-US" dirty="0"/>
              <a:t>Since a subpoena is issued by an officer of the court, it must be honored, just like a warrant</a:t>
            </a:r>
          </a:p>
        </p:txBody>
      </p:sp>
    </p:spTree>
    <p:extLst>
      <p:ext uri="{BB962C8B-B14F-4D97-AF65-F5344CB8AC3E}">
        <p14:creationId xmlns:p14="http://schemas.microsoft.com/office/powerpoint/2010/main" val="228274353"/>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Civil Investigation</a:t>
            </a:r>
            <a:endParaRPr lang="en-CA" sz="5400" dirty="0"/>
          </a:p>
        </p:txBody>
      </p:sp>
      <p:sp>
        <p:nvSpPr>
          <p:cNvPr id="3" name="Content Placeholder 2"/>
          <p:cNvSpPr>
            <a:spLocks noGrp="1"/>
          </p:cNvSpPr>
          <p:nvPr>
            <p:ph sz="quarter" idx="10"/>
          </p:nvPr>
        </p:nvSpPr>
        <p:spPr/>
        <p:txBody>
          <a:bodyPr/>
          <a:lstStyle/>
          <a:p>
            <a:pPr fontAlgn="ctr"/>
            <a:r>
              <a:rPr lang="en-US" dirty="0"/>
              <a:t>Used in a civil lawsuit between two parties in court</a:t>
            </a:r>
          </a:p>
          <a:p>
            <a:pPr fontAlgn="ctr"/>
            <a:r>
              <a:rPr lang="en-US" dirty="0"/>
              <a:t>Typically involves money, a contract or a tort</a:t>
            </a:r>
          </a:p>
          <a:p>
            <a:pPr fontAlgn="ctr"/>
            <a:r>
              <a:rPr lang="en-US" dirty="0"/>
              <a:t>Used for compensatory, statutory and punitive (punish the offender) issues</a:t>
            </a:r>
          </a:p>
        </p:txBody>
      </p:sp>
    </p:spTree>
    <p:extLst>
      <p:ext uri="{BB962C8B-B14F-4D97-AF65-F5344CB8AC3E}">
        <p14:creationId xmlns:p14="http://schemas.microsoft.com/office/powerpoint/2010/main" val="403108348"/>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Electronic Discovery (eDiscovery)</a:t>
            </a:r>
            <a:endParaRPr lang="en-CA" sz="5400" dirty="0"/>
          </a:p>
        </p:txBody>
      </p:sp>
      <p:sp>
        <p:nvSpPr>
          <p:cNvPr id="3" name="Content Placeholder 2"/>
          <p:cNvSpPr>
            <a:spLocks noGrp="1"/>
          </p:cNvSpPr>
          <p:nvPr>
            <p:ph sz="quarter" idx="10"/>
          </p:nvPr>
        </p:nvSpPr>
        <p:spPr/>
        <p:txBody>
          <a:bodyPr/>
          <a:lstStyle/>
          <a:p>
            <a:pPr fontAlgn="ctr"/>
            <a:r>
              <a:rPr lang="en-US" dirty="0"/>
              <a:t>eDiscovery is a cyber investigation used during the initial phase of a civil or criminal investigation</a:t>
            </a:r>
          </a:p>
          <a:p>
            <a:pPr fontAlgn="ctr"/>
            <a:r>
              <a:rPr lang="en-US" dirty="0"/>
              <a:t>Documents and data (emails, files, policies, etc.) are subject to the discovery process to search for evidence </a:t>
            </a:r>
          </a:p>
          <a:p>
            <a:pPr fontAlgn="ctr"/>
            <a:r>
              <a:rPr lang="en-US" dirty="0"/>
              <a:t>Logs are considered hearsay unless they are collected near time of the incident, collected as a regular operational procedure, secured and protected from alteration under a well defined policy</a:t>
            </a:r>
          </a:p>
        </p:txBody>
      </p:sp>
    </p:spTree>
    <p:extLst>
      <p:ext uri="{BB962C8B-B14F-4D97-AF65-F5344CB8AC3E}">
        <p14:creationId xmlns:p14="http://schemas.microsoft.com/office/powerpoint/2010/main" val="3934646287"/>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472706"/>
            <a:ext cx="4353169" cy="2550556"/>
          </a:xfrm>
        </p:spPr>
        <p:txBody>
          <a:bodyPr>
            <a:normAutofit/>
          </a:bodyPr>
          <a:lstStyle/>
          <a:p>
            <a:r>
              <a:rPr lang="en-CA" dirty="0"/>
              <a:t>Intrusion Detection and Prevention</a:t>
            </a:r>
            <a:endParaRPr lang="en-US" dirty="0"/>
          </a:p>
        </p:txBody>
      </p:sp>
    </p:spTree>
    <p:extLst>
      <p:ext uri="{BB962C8B-B14F-4D97-AF65-F5344CB8AC3E}">
        <p14:creationId xmlns:p14="http://schemas.microsoft.com/office/powerpoint/2010/main" val="2357698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a:t>
            </a:r>
          </a:p>
        </p:txBody>
      </p:sp>
      <p:sp>
        <p:nvSpPr>
          <p:cNvPr id="3" name="Content Placeholder 2"/>
          <p:cNvSpPr>
            <a:spLocks noGrp="1"/>
          </p:cNvSpPr>
          <p:nvPr>
            <p:ph sz="quarter" idx="10"/>
          </p:nvPr>
        </p:nvSpPr>
        <p:spPr/>
        <p:txBody>
          <a:bodyPr>
            <a:normAutofit/>
          </a:bodyPr>
          <a:lstStyle/>
          <a:p>
            <a:pPr marL="0" indent="0" fontAlgn="ctr">
              <a:buNone/>
            </a:pPr>
            <a:r>
              <a:rPr lang="en-US" dirty="0"/>
              <a:t>Countermeasures example:</a:t>
            </a:r>
          </a:p>
          <a:p>
            <a:pPr fontAlgn="ctr"/>
            <a:r>
              <a:rPr lang="en-US" dirty="0"/>
              <a:t>Mobile application </a:t>
            </a:r>
          </a:p>
          <a:p>
            <a:pPr fontAlgn="ctr"/>
            <a:r>
              <a:rPr lang="en-US" dirty="0"/>
              <a:t>Risks: Lost or stolen device</a:t>
            </a:r>
          </a:p>
          <a:p>
            <a:pPr fontAlgn="ctr"/>
            <a:r>
              <a:rPr lang="en-US" dirty="0"/>
              <a:t>Countermeasures: Mobile Device Management (MDM) </a:t>
            </a:r>
            <a:r>
              <a:rPr lang="en-US" dirty="0" err="1"/>
              <a:t>Airwatch</a:t>
            </a:r>
            <a:r>
              <a:rPr lang="en-US" dirty="0"/>
              <a:t>, </a:t>
            </a:r>
            <a:r>
              <a:rPr lang="en-US" dirty="0" err="1"/>
              <a:t>MobileIron</a:t>
            </a:r>
            <a:r>
              <a:rPr lang="en-US" dirty="0"/>
              <a:t>, Good</a:t>
            </a:r>
          </a:p>
        </p:txBody>
      </p:sp>
    </p:spTree>
    <p:extLst>
      <p:ext uri="{BB962C8B-B14F-4D97-AF65-F5344CB8AC3E}">
        <p14:creationId xmlns:p14="http://schemas.microsoft.com/office/powerpoint/2010/main" val="272285579"/>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Intrusion Detection System (IDS)</a:t>
            </a:r>
            <a:endParaRPr lang="en-CA" sz="5400" dirty="0"/>
          </a:p>
        </p:txBody>
      </p:sp>
      <p:sp>
        <p:nvSpPr>
          <p:cNvPr id="3" name="Content Placeholder 2"/>
          <p:cNvSpPr>
            <a:spLocks noGrp="1"/>
          </p:cNvSpPr>
          <p:nvPr>
            <p:ph sz="quarter" idx="10"/>
          </p:nvPr>
        </p:nvSpPr>
        <p:spPr/>
        <p:txBody>
          <a:bodyPr/>
          <a:lstStyle/>
          <a:p>
            <a:pPr fontAlgn="ctr"/>
            <a:r>
              <a:rPr lang="en-US" dirty="0"/>
              <a:t>An IDS detects abnormal network activities and events and records them in system logs</a:t>
            </a:r>
          </a:p>
          <a:p>
            <a:pPr fontAlgn="ctr"/>
            <a:r>
              <a:rPr lang="en-US" dirty="0"/>
              <a:t>Network-based IDS is used at strategic network chokepoints to monitor network traffic (ingress/egress points)</a:t>
            </a:r>
          </a:p>
          <a:p>
            <a:pPr fontAlgn="ctr"/>
            <a:r>
              <a:rPr lang="en-US" dirty="0"/>
              <a:t>Host-based IDS is used on computers to monitor network traffic passing through network interface cards</a:t>
            </a:r>
          </a:p>
          <a:p>
            <a:pPr fontAlgn="ctr"/>
            <a:r>
              <a:rPr lang="en-US" dirty="0"/>
              <a:t>IDS is classified as monitoring and auditing technology</a:t>
            </a:r>
          </a:p>
        </p:txBody>
      </p:sp>
    </p:spTree>
    <p:extLst>
      <p:ext uri="{BB962C8B-B14F-4D97-AF65-F5344CB8AC3E}">
        <p14:creationId xmlns:p14="http://schemas.microsoft.com/office/powerpoint/2010/main" val="3152646254"/>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Intrusion Prevention System (IPS)</a:t>
            </a:r>
            <a:endParaRPr lang="en-CA" sz="5400" dirty="0"/>
          </a:p>
        </p:txBody>
      </p:sp>
      <p:sp>
        <p:nvSpPr>
          <p:cNvPr id="3" name="Content Placeholder 2"/>
          <p:cNvSpPr>
            <a:spLocks noGrp="1"/>
          </p:cNvSpPr>
          <p:nvPr>
            <p:ph sz="quarter" idx="10"/>
          </p:nvPr>
        </p:nvSpPr>
        <p:spPr/>
        <p:txBody>
          <a:bodyPr/>
          <a:lstStyle/>
          <a:p>
            <a:pPr fontAlgn="ctr"/>
            <a:r>
              <a:rPr lang="en-US" dirty="0"/>
              <a:t>An IPS detects abnormal network activities, records them in a system log and blocks their propagation to other parts of the network</a:t>
            </a:r>
          </a:p>
          <a:p>
            <a:pPr fontAlgn="ctr"/>
            <a:r>
              <a:rPr lang="en-US" dirty="0"/>
              <a:t>Network-based IPS typically installed at zone entry points (DMZ, Internet) to block illegal network activities</a:t>
            </a:r>
          </a:p>
          <a:p>
            <a:pPr fontAlgn="ctr"/>
            <a:r>
              <a:rPr lang="en-US" dirty="0"/>
              <a:t>Host-based IPS is used on computers to block illegal network activities from network interface cards</a:t>
            </a:r>
          </a:p>
          <a:p>
            <a:pPr fontAlgn="ctr"/>
            <a:r>
              <a:rPr lang="en-US" dirty="0"/>
              <a:t>IPS is classified as an access control and policy enforcement technology</a:t>
            </a:r>
          </a:p>
        </p:txBody>
      </p:sp>
    </p:spTree>
    <p:extLst>
      <p:ext uri="{BB962C8B-B14F-4D97-AF65-F5344CB8AC3E}">
        <p14:creationId xmlns:p14="http://schemas.microsoft.com/office/powerpoint/2010/main" val="2761017107"/>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Tuning IDS and IPS</a:t>
            </a:r>
            <a:endParaRPr lang="en-CA" sz="5400" dirty="0"/>
          </a:p>
        </p:txBody>
      </p:sp>
      <p:sp>
        <p:nvSpPr>
          <p:cNvPr id="3" name="Content Placeholder 2"/>
          <p:cNvSpPr>
            <a:spLocks noGrp="1"/>
          </p:cNvSpPr>
          <p:nvPr>
            <p:ph sz="quarter" idx="10"/>
          </p:nvPr>
        </p:nvSpPr>
        <p:spPr/>
        <p:txBody>
          <a:bodyPr/>
          <a:lstStyle/>
          <a:p>
            <a:r>
              <a:rPr lang="en-CA" dirty="0"/>
              <a:t>Since IDS and IPS technologies are typically based on signatures/patterns, they are susceptible to false positives</a:t>
            </a:r>
          </a:p>
          <a:p>
            <a:r>
              <a:rPr lang="en-CA" dirty="0"/>
              <a:t>Tuning IDS/IPS systems is important to minimize false positives and limit the amount of noise on event logs</a:t>
            </a:r>
          </a:p>
          <a:p>
            <a:r>
              <a:rPr lang="en-CA" dirty="0"/>
              <a:t>Without tuning, a new application introduced in the network may be seen by the IDS/IPS as suspicious activity, resulting in blocked traffic and false alarms</a:t>
            </a:r>
          </a:p>
        </p:txBody>
      </p:sp>
    </p:spTree>
    <p:extLst>
      <p:ext uri="{BB962C8B-B14F-4D97-AF65-F5344CB8AC3E}">
        <p14:creationId xmlns:p14="http://schemas.microsoft.com/office/powerpoint/2010/main" val="2478368154"/>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1710047"/>
            <a:ext cx="4353169" cy="3313215"/>
          </a:xfrm>
        </p:spPr>
        <p:txBody>
          <a:bodyPr>
            <a:normAutofit fontScale="90000"/>
          </a:bodyPr>
          <a:lstStyle/>
          <a:p>
            <a:r>
              <a:rPr lang="en-CA" dirty="0"/>
              <a:t>Security Information and Event Management (SEIM)</a:t>
            </a:r>
            <a:endParaRPr lang="en-US" dirty="0"/>
          </a:p>
        </p:txBody>
      </p:sp>
    </p:spTree>
    <p:extLst>
      <p:ext uri="{BB962C8B-B14F-4D97-AF65-F5344CB8AC3E}">
        <p14:creationId xmlns:p14="http://schemas.microsoft.com/office/powerpoint/2010/main" val="2186609078"/>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SIEM</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pPr fontAlgn="ctr"/>
            <a:r>
              <a:rPr lang="en-US" dirty="0"/>
              <a:t>SIEM is a collection of technologies working together to aggregate all system and security events to a central repository for analysis </a:t>
            </a:r>
          </a:p>
          <a:p>
            <a:pPr fontAlgn="ctr"/>
            <a:r>
              <a:rPr lang="en-US" dirty="0"/>
              <a:t>Provides a “big picture” snapshot of infrastructure</a:t>
            </a:r>
          </a:p>
          <a:p>
            <a:pPr fontAlgn="ctr"/>
            <a:r>
              <a:rPr lang="en-US" dirty="0"/>
              <a:t>Useful in identifying distributed security events that are hard to identify using a single technology</a:t>
            </a:r>
          </a:p>
        </p:txBody>
      </p:sp>
    </p:spTree>
    <p:extLst>
      <p:ext uri="{BB962C8B-B14F-4D97-AF65-F5344CB8AC3E}">
        <p14:creationId xmlns:p14="http://schemas.microsoft.com/office/powerpoint/2010/main" val="3141330610"/>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SIEM</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US" dirty="0"/>
              <a:t>Collects information from network devices, access controls, security devices, authentication servers, enterprise directories, computers and servers</a:t>
            </a:r>
          </a:p>
          <a:p>
            <a:r>
              <a:rPr lang="en-CA" dirty="0"/>
              <a:t>Aggregates all information, analyzes and correlates them into security events</a:t>
            </a:r>
          </a:p>
          <a:p>
            <a:r>
              <a:rPr lang="en-CA" dirty="0"/>
              <a:t>Because of this big picture view, if a malicious activity occurs in multiple places within the network, it is easy to identify the start time and location of a security event, as well as its spread</a:t>
            </a:r>
          </a:p>
        </p:txBody>
      </p:sp>
    </p:spTree>
    <p:extLst>
      <p:ext uri="{BB962C8B-B14F-4D97-AF65-F5344CB8AC3E}">
        <p14:creationId xmlns:p14="http://schemas.microsoft.com/office/powerpoint/2010/main" val="2174793410"/>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71144"/>
            <a:ext cx="6697348" cy="914296"/>
          </a:xfrm>
        </p:spPr>
        <p:txBody>
          <a:bodyPr/>
          <a:lstStyle/>
          <a:p>
            <a:pPr fontAlgn="ctr"/>
            <a:r>
              <a:rPr lang="en-CA" dirty="0"/>
              <a:t>Logs and System Information Collection</a:t>
            </a:r>
          </a:p>
        </p:txBody>
      </p:sp>
      <p:sp>
        <p:nvSpPr>
          <p:cNvPr id="3" name="Content Placeholder 2"/>
          <p:cNvSpPr>
            <a:spLocks noGrp="1"/>
          </p:cNvSpPr>
          <p:nvPr>
            <p:ph sz="quarter" idx="10"/>
          </p:nvPr>
        </p:nvSpPr>
        <p:spPr/>
        <p:txBody>
          <a:bodyPr/>
          <a:lstStyle/>
          <a:p>
            <a:pPr fontAlgn="ctr"/>
            <a:r>
              <a:rPr lang="en-US" dirty="0"/>
              <a:t>SIEM is typically used to collect logs and system information for:</a:t>
            </a:r>
          </a:p>
          <a:p>
            <a:pPr lvl="1" fontAlgn="ctr"/>
            <a:r>
              <a:rPr lang="en-US" dirty="0"/>
              <a:t>Regulation or compliance requirements</a:t>
            </a:r>
          </a:p>
          <a:p>
            <a:pPr lvl="1" fontAlgn="ctr"/>
            <a:r>
              <a:rPr lang="en-US" dirty="0"/>
              <a:t>Internal accountability and nonrepudiation</a:t>
            </a:r>
          </a:p>
          <a:p>
            <a:pPr lvl="1" fontAlgn="ctr"/>
            <a:r>
              <a:rPr lang="en-US" dirty="0"/>
              <a:t>Risk management </a:t>
            </a:r>
          </a:p>
          <a:p>
            <a:pPr lvl="1" fontAlgn="ctr"/>
            <a:r>
              <a:rPr lang="en-US" dirty="0"/>
              <a:t>Performance monitoring and trending</a:t>
            </a:r>
          </a:p>
          <a:p>
            <a:pPr lvl="1" fontAlgn="ctr"/>
            <a:r>
              <a:rPr lang="en-US" dirty="0"/>
              <a:t>Event correlation and root cause analysis</a:t>
            </a:r>
          </a:p>
          <a:p>
            <a:pPr lvl="1" fontAlgn="ctr"/>
            <a:r>
              <a:rPr lang="en-US" dirty="0"/>
              <a:t>Incident response</a:t>
            </a:r>
          </a:p>
          <a:p>
            <a:pPr lvl="1" fontAlgn="ctr"/>
            <a:r>
              <a:rPr lang="en-US" dirty="0"/>
              <a:t>Investigation</a:t>
            </a:r>
          </a:p>
        </p:txBody>
      </p:sp>
    </p:spTree>
    <p:extLst>
      <p:ext uri="{BB962C8B-B14F-4D97-AF65-F5344CB8AC3E}">
        <p14:creationId xmlns:p14="http://schemas.microsoft.com/office/powerpoint/2010/main" val="3570438570"/>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1710047"/>
            <a:ext cx="4353169" cy="3313215"/>
          </a:xfrm>
        </p:spPr>
        <p:txBody>
          <a:bodyPr>
            <a:normAutofit fontScale="90000"/>
          </a:bodyPr>
          <a:lstStyle/>
          <a:p>
            <a:r>
              <a:rPr lang="en-CA" dirty="0"/>
              <a:t>Continuous Monitoring as a Service (</a:t>
            </a:r>
            <a:r>
              <a:rPr lang="en-CA" dirty="0" err="1"/>
              <a:t>CMaaS</a:t>
            </a:r>
            <a:r>
              <a:rPr lang="en-CA" dirty="0"/>
              <a:t>) and Egress Monitoring</a:t>
            </a:r>
            <a:endParaRPr lang="en-US" dirty="0"/>
          </a:p>
        </p:txBody>
      </p:sp>
    </p:spTree>
    <p:extLst>
      <p:ext uri="{BB962C8B-B14F-4D97-AF65-F5344CB8AC3E}">
        <p14:creationId xmlns:p14="http://schemas.microsoft.com/office/powerpoint/2010/main" val="4273960565"/>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err="1"/>
              <a:t>CMaaS</a:t>
            </a:r>
            <a:endParaRPr lang="en-CA" sz="5400" dirty="0"/>
          </a:p>
        </p:txBody>
      </p:sp>
      <p:sp>
        <p:nvSpPr>
          <p:cNvPr id="3" name="Content Placeholder 2"/>
          <p:cNvSpPr>
            <a:spLocks noGrp="1"/>
          </p:cNvSpPr>
          <p:nvPr>
            <p:ph sz="quarter" idx="10"/>
          </p:nvPr>
        </p:nvSpPr>
        <p:spPr>
          <a:xfrm>
            <a:off x="635001" y="1248508"/>
            <a:ext cx="8045861" cy="4967260"/>
          </a:xfrm>
        </p:spPr>
        <p:txBody>
          <a:bodyPr/>
          <a:lstStyle/>
          <a:p>
            <a:r>
              <a:rPr lang="en-CA" dirty="0"/>
              <a:t>New risk management approach to provide  continuous monitoring of an organization’s security position</a:t>
            </a:r>
          </a:p>
          <a:p>
            <a:r>
              <a:rPr lang="en-CA" dirty="0"/>
              <a:t>Driven by the U.S. government, </a:t>
            </a:r>
            <a:r>
              <a:rPr lang="en-CA" dirty="0" err="1"/>
              <a:t>CMaaS</a:t>
            </a:r>
            <a:r>
              <a:rPr lang="en-CA" dirty="0"/>
              <a:t> focuses on the need for cyber-defense</a:t>
            </a:r>
          </a:p>
          <a:p>
            <a:r>
              <a:rPr lang="en-CA" dirty="0"/>
              <a:t>Continuous Diagnostic and Mitigation program uses IT tools and </a:t>
            </a:r>
            <a:r>
              <a:rPr lang="en-CA" dirty="0" err="1"/>
              <a:t>CMaaS</a:t>
            </a:r>
            <a:r>
              <a:rPr lang="en-CA" dirty="0"/>
              <a:t> to defend against cyber attacks on civilian .</a:t>
            </a:r>
            <a:r>
              <a:rPr lang="en-CA" dirty="0" err="1"/>
              <a:t>gov</a:t>
            </a:r>
            <a:r>
              <a:rPr lang="en-CA" dirty="0"/>
              <a:t> networks</a:t>
            </a:r>
          </a:p>
          <a:p>
            <a:r>
              <a:rPr lang="en-CA" dirty="0"/>
              <a:t>Information on events is correlated and analyzed across the federal enterprise network</a:t>
            </a:r>
          </a:p>
        </p:txBody>
      </p:sp>
    </p:spTree>
    <p:extLst>
      <p:ext uri="{BB962C8B-B14F-4D97-AF65-F5344CB8AC3E}">
        <p14:creationId xmlns:p14="http://schemas.microsoft.com/office/powerpoint/2010/main" val="1743119997"/>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Egress Monitoring </a:t>
            </a:r>
            <a:endParaRPr lang="en-CA" sz="5400" dirty="0"/>
          </a:p>
        </p:txBody>
      </p:sp>
      <p:sp>
        <p:nvSpPr>
          <p:cNvPr id="3" name="Content Placeholder 2"/>
          <p:cNvSpPr>
            <a:spLocks noGrp="1"/>
          </p:cNvSpPr>
          <p:nvPr>
            <p:ph sz="quarter" idx="10"/>
          </p:nvPr>
        </p:nvSpPr>
        <p:spPr/>
        <p:txBody>
          <a:bodyPr/>
          <a:lstStyle/>
          <a:p>
            <a:r>
              <a:rPr lang="en-CA" dirty="0"/>
              <a:t>Practice of monitoring and restricting outbound network access, often seen in Internet access</a:t>
            </a:r>
          </a:p>
          <a:p>
            <a:r>
              <a:rPr lang="en-CA" dirty="0"/>
              <a:t>Ensures that protected data is not allowed to leave the network</a:t>
            </a:r>
          </a:p>
          <a:p>
            <a:r>
              <a:rPr lang="en-CA" dirty="0"/>
              <a:t>Traditional approach to egress monitoring is to block all outbound access at the firewall by default, and only allow legitimate traffic out based on legitimate business reasons</a:t>
            </a:r>
          </a:p>
        </p:txBody>
      </p:sp>
    </p:spTree>
    <p:extLst>
      <p:ext uri="{BB962C8B-B14F-4D97-AF65-F5344CB8AC3E}">
        <p14:creationId xmlns:p14="http://schemas.microsoft.com/office/powerpoint/2010/main" val="582286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a:t>
            </a:r>
          </a:p>
        </p:txBody>
      </p:sp>
      <p:sp>
        <p:nvSpPr>
          <p:cNvPr id="3" name="Content Placeholder 2"/>
          <p:cNvSpPr>
            <a:spLocks noGrp="1"/>
          </p:cNvSpPr>
          <p:nvPr>
            <p:ph sz="quarter" idx="10"/>
          </p:nvPr>
        </p:nvSpPr>
        <p:spPr/>
        <p:txBody>
          <a:bodyPr>
            <a:normAutofit/>
          </a:bodyPr>
          <a:lstStyle/>
          <a:p>
            <a:pPr marL="0" indent="0" fontAlgn="ctr">
              <a:buNone/>
            </a:pPr>
            <a:r>
              <a:rPr lang="en-US" dirty="0"/>
              <a:t>Countermeasures example:</a:t>
            </a:r>
          </a:p>
          <a:p>
            <a:pPr fontAlgn="ctr"/>
            <a:r>
              <a:rPr lang="en-US" dirty="0"/>
              <a:t>Web 2.0</a:t>
            </a:r>
          </a:p>
          <a:p>
            <a:pPr fontAlgn="ctr"/>
            <a:r>
              <a:rPr lang="en-US" dirty="0"/>
              <a:t>Risks: social media, content management, SSO</a:t>
            </a:r>
          </a:p>
          <a:p>
            <a:pPr fontAlgn="ctr"/>
            <a:r>
              <a:rPr lang="en-US" dirty="0"/>
              <a:t>Countermeasures: Security API, CAPTCHA, security tokens</a:t>
            </a:r>
          </a:p>
        </p:txBody>
      </p:sp>
    </p:spTree>
    <p:extLst>
      <p:ext uri="{BB962C8B-B14F-4D97-AF65-F5344CB8AC3E}">
        <p14:creationId xmlns:p14="http://schemas.microsoft.com/office/powerpoint/2010/main" val="4005773045"/>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Egress Monitoring </a:t>
            </a:r>
            <a:endParaRPr lang="en-CA" sz="5400" dirty="0"/>
          </a:p>
        </p:txBody>
      </p:sp>
      <p:sp>
        <p:nvSpPr>
          <p:cNvPr id="3" name="Content Placeholder 2"/>
          <p:cNvSpPr>
            <a:spLocks noGrp="1"/>
          </p:cNvSpPr>
          <p:nvPr>
            <p:ph sz="quarter" idx="10"/>
          </p:nvPr>
        </p:nvSpPr>
        <p:spPr/>
        <p:txBody>
          <a:bodyPr/>
          <a:lstStyle/>
          <a:p>
            <a:r>
              <a:rPr lang="en-US" dirty="0"/>
              <a:t>Web traffic based on HTTP/HTTPS protocols must use a web proxy in the transit network (DMZ) to access the Internet, eliminating direct access from internal network to Internet</a:t>
            </a:r>
          </a:p>
          <a:p>
            <a:r>
              <a:rPr lang="en-US" dirty="0"/>
              <a:t>Workstations must be explicitly configured to use a web proxy for web traffic</a:t>
            </a:r>
          </a:p>
          <a:p>
            <a:endParaRPr lang="en-CA" dirty="0"/>
          </a:p>
        </p:txBody>
      </p:sp>
    </p:spTree>
    <p:extLst>
      <p:ext uri="{BB962C8B-B14F-4D97-AF65-F5344CB8AC3E}">
        <p14:creationId xmlns:p14="http://schemas.microsoft.com/office/powerpoint/2010/main" val="370254418"/>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541319"/>
            <a:ext cx="4353169" cy="2481943"/>
          </a:xfrm>
        </p:spPr>
        <p:txBody>
          <a:bodyPr>
            <a:normAutofit/>
          </a:bodyPr>
          <a:lstStyle/>
          <a:p>
            <a:r>
              <a:rPr lang="en-CA" dirty="0"/>
              <a:t>Data Leak/Loss Prevention (DLP)</a:t>
            </a:r>
            <a:endParaRPr lang="en-US" dirty="0"/>
          </a:p>
        </p:txBody>
      </p:sp>
    </p:spTree>
    <p:extLst>
      <p:ext uri="{BB962C8B-B14F-4D97-AF65-F5344CB8AC3E}">
        <p14:creationId xmlns:p14="http://schemas.microsoft.com/office/powerpoint/2010/main" val="1536562597"/>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DLP</a:t>
            </a:r>
            <a:endParaRPr lang="en-CA" sz="5400" dirty="0"/>
          </a:p>
        </p:txBody>
      </p:sp>
      <p:sp>
        <p:nvSpPr>
          <p:cNvPr id="3" name="Content Placeholder 2"/>
          <p:cNvSpPr>
            <a:spLocks noGrp="1"/>
          </p:cNvSpPr>
          <p:nvPr>
            <p:ph sz="quarter" idx="10"/>
          </p:nvPr>
        </p:nvSpPr>
        <p:spPr/>
        <p:txBody>
          <a:bodyPr>
            <a:normAutofit/>
          </a:bodyPr>
          <a:lstStyle/>
          <a:p>
            <a:pPr fontAlgn="ctr"/>
            <a:r>
              <a:rPr lang="en-US" dirty="0"/>
              <a:t>DLP is used to prevent the leak or loss of sensitive/valuable information (e.g., credit card data, PII, PHI) from protected networks</a:t>
            </a:r>
          </a:p>
          <a:p>
            <a:pPr fontAlgn="ctr"/>
            <a:r>
              <a:rPr lang="en-US" dirty="0"/>
              <a:t>DLP facilitates three objectives:</a:t>
            </a:r>
          </a:p>
          <a:p>
            <a:pPr lvl="1" fontAlgn="ctr"/>
            <a:r>
              <a:rPr lang="en-US" dirty="0"/>
              <a:t>Locates and catalogs sensitive information stored within the enterprise network (data at rest)</a:t>
            </a:r>
          </a:p>
          <a:p>
            <a:pPr lvl="1" fontAlgn="ctr"/>
            <a:r>
              <a:rPr lang="en-US" dirty="0"/>
              <a:t>Monitors and controls the movement of sensitive information across the network (data in motion)</a:t>
            </a:r>
          </a:p>
          <a:p>
            <a:pPr lvl="1" fontAlgn="ctr"/>
            <a:r>
              <a:rPr lang="en-US" dirty="0"/>
              <a:t>Monitors and controls the movement of sensitive information on a user’s computer (data in use)</a:t>
            </a:r>
          </a:p>
        </p:txBody>
      </p:sp>
    </p:spTree>
    <p:extLst>
      <p:ext uri="{BB962C8B-B14F-4D97-AF65-F5344CB8AC3E}">
        <p14:creationId xmlns:p14="http://schemas.microsoft.com/office/powerpoint/2010/main" val="1436320356"/>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Data at Rest</a:t>
            </a:r>
            <a:endParaRPr lang="en-CA" sz="5400" dirty="0"/>
          </a:p>
        </p:txBody>
      </p:sp>
      <p:sp>
        <p:nvSpPr>
          <p:cNvPr id="3" name="Content Placeholder 2"/>
          <p:cNvSpPr>
            <a:spLocks noGrp="1"/>
          </p:cNvSpPr>
          <p:nvPr>
            <p:ph sz="quarter" idx="10"/>
          </p:nvPr>
        </p:nvSpPr>
        <p:spPr/>
        <p:txBody>
          <a:bodyPr>
            <a:normAutofit/>
          </a:bodyPr>
          <a:lstStyle/>
          <a:p>
            <a:pPr fontAlgn="ctr"/>
            <a:r>
              <a:rPr lang="en-US" dirty="0"/>
              <a:t>DLP solution searches for specific type of information defined by administrator</a:t>
            </a:r>
          </a:p>
          <a:p>
            <a:pPr fontAlgn="ctr"/>
            <a:r>
              <a:rPr lang="en-US" dirty="0"/>
              <a:t>Crawls through information stored across the enterprise and classifies it according to the content and type of information</a:t>
            </a:r>
          </a:p>
          <a:p>
            <a:pPr fontAlgn="ctr"/>
            <a:r>
              <a:rPr lang="en-US" dirty="0"/>
              <a:t>This step is important to establish the baseline for information type, location and classification</a:t>
            </a:r>
          </a:p>
          <a:p>
            <a:pPr lvl="1" fontAlgn="ctr"/>
            <a:endParaRPr lang="en-US" dirty="0"/>
          </a:p>
        </p:txBody>
      </p:sp>
    </p:spTree>
    <p:extLst>
      <p:ext uri="{BB962C8B-B14F-4D97-AF65-F5344CB8AC3E}">
        <p14:creationId xmlns:p14="http://schemas.microsoft.com/office/powerpoint/2010/main" val="2019311974"/>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Data in Motion</a:t>
            </a:r>
            <a:endParaRPr lang="en-CA" sz="5400" dirty="0"/>
          </a:p>
        </p:txBody>
      </p:sp>
      <p:sp>
        <p:nvSpPr>
          <p:cNvPr id="3" name="Content Placeholder 2"/>
          <p:cNvSpPr>
            <a:spLocks noGrp="1"/>
          </p:cNvSpPr>
          <p:nvPr>
            <p:ph sz="quarter" idx="10"/>
          </p:nvPr>
        </p:nvSpPr>
        <p:spPr/>
        <p:txBody>
          <a:bodyPr>
            <a:normAutofit lnSpcReduction="10000"/>
          </a:bodyPr>
          <a:lstStyle/>
          <a:p>
            <a:pPr fontAlgn="ctr"/>
            <a:r>
              <a:rPr lang="en-US" dirty="0"/>
              <a:t>DLP passively monitors traffic for information movement across the enterprise network</a:t>
            </a:r>
          </a:p>
          <a:p>
            <a:pPr fontAlgn="ctr"/>
            <a:r>
              <a:rPr lang="en-US" dirty="0"/>
              <a:t>Collects data stream from the information and assembles and analyzes the classification of information to determine if the information movement is permitted or restricted by predefined rules</a:t>
            </a:r>
          </a:p>
          <a:p>
            <a:pPr fontAlgn="ctr"/>
            <a:r>
              <a:rPr lang="en-US" dirty="0"/>
              <a:t>A specific component of the DLP is typically installed at the entry/exit point of a zone (e.g., between the internal zone and DMZ zone) to monitor or restrict information flow based on classifications and rules</a:t>
            </a:r>
          </a:p>
          <a:p>
            <a:pPr lvl="1" fontAlgn="ctr"/>
            <a:endParaRPr lang="en-US" dirty="0"/>
          </a:p>
        </p:txBody>
      </p:sp>
    </p:spTree>
    <p:extLst>
      <p:ext uri="{BB962C8B-B14F-4D97-AF65-F5344CB8AC3E}">
        <p14:creationId xmlns:p14="http://schemas.microsoft.com/office/powerpoint/2010/main" val="2344112327"/>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Data in Use</a:t>
            </a:r>
            <a:endParaRPr lang="en-CA" sz="5400" dirty="0"/>
          </a:p>
        </p:txBody>
      </p:sp>
      <p:sp>
        <p:nvSpPr>
          <p:cNvPr id="3" name="Content Placeholder 2"/>
          <p:cNvSpPr>
            <a:spLocks noGrp="1"/>
          </p:cNvSpPr>
          <p:nvPr>
            <p:ph sz="quarter" idx="10"/>
          </p:nvPr>
        </p:nvSpPr>
        <p:spPr/>
        <p:txBody>
          <a:bodyPr>
            <a:normAutofit/>
          </a:bodyPr>
          <a:lstStyle/>
          <a:p>
            <a:pPr fontAlgn="ctr"/>
            <a:r>
              <a:rPr lang="en-US" dirty="0"/>
              <a:t>Monitors information usage in the user’s computer</a:t>
            </a:r>
          </a:p>
          <a:p>
            <a:pPr fontAlgn="ctr"/>
            <a:r>
              <a:rPr lang="en-US" dirty="0"/>
              <a:t>When information is used, its movement is dynamic and difficult to control</a:t>
            </a:r>
          </a:p>
          <a:p>
            <a:pPr fontAlgn="ctr"/>
            <a:r>
              <a:rPr lang="en-US" dirty="0"/>
              <a:t>DLP uses an agent installed on user’s computer to monitor and restrict:</a:t>
            </a:r>
          </a:p>
          <a:p>
            <a:pPr lvl="1" fontAlgn="ctr"/>
            <a:r>
              <a:rPr lang="en-US" dirty="0"/>
              <a:t>Copying information to external storage media (e.g., USB memory, USB hard drive)</a:t>
            </a:r>
          </a:p>
          <a:p>
            <a:pPr lvl="1" fontAlgn="ctr"/>
            <a:r>
              <a:rPr lang="en-US" dirty="0"/>
              <a:t>Printing of the information</a:t>
            </a:r>
          </a:p>
          <a:p>
            <a:pPr lvl="1" fontAlgn="ctr"/>
            <a:r>
              <a:rPr lang="en-US" dirty="0"/>
              <a:t>Cutting and pasting information between applications (e.g., into a text file)</a:t>
            </a:r>
          </a:p>
          <a:p>
            <a:pPr lvl="1" fontAlgn="ctr"/>
            <a:endParaRPr lang="en-US" dirty="0"/>
          </a:p>
        </p:txBody>
      </p:sp>
    </p:spTree>
    <p:extLst>
      <p:ext uri="{BB962C8B-B14F-4D97-AF65-F5344CB8AC3E}">
        <p14:creationId xmlns:p14="http://schemas.microsoft.com/office/powerpoint/2010/main" val="2582298375"/>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956956"/>
            <a:ext cx="4353169" cy="2066306"/>
          </a:xfrm>
        </p:spPr>
        <p:txBody>
          <a:bodyPr>
            <a:normAutofit/>
          </a:bodyPr>
          <a:lstStyle/>
          <a:p>
            <a:r>
              <a:rPr lang="en-CA" dirty="0"/>
              <a:t>Asset Inventory</a:t>
            </a:r>
            <a:endParaRPr lang="en-US" dirty="0"/>
          </a:p>
        </p:txBody>
      </p:sp>
    </p:spTree>
    <p:extLst>
      <p:ext uri="{BB962C8B-B14F-4D97-AF65-F5344CB8AC3E}">
        <p14:creationId xmlns:p14="http://schemas.microsoft.com/office/powerpoint/2010/main" val="628181222"/>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Hardware Inventories</a:t>
            </a:r>
            <a:endParaRPr lang="en-CA" sz="5400" dirty="0"/>
          </a:p>
        </p:txBody>
      </p:sp>
      <p:sp>
        <p:nvSpPr>
          <p:cNvPr id="3" name="Content Placeholder 2"/>
          <p:cNvSpPr>
            <a:spLocks noGrp="1"/>
          </p:cNvSpPr>
          <p:nvPr>
            <p:ph sz="quarter" idx="10"/>
          </p:nvPr>
        </p:nvSpPr>
        <p:spPr/>
        <p:txBody>
          <a:bodyPr>
            <a:normAutofit lnSpcReduction="10000"/>
          </a:bodyPr>
          <a:lstStyle/>
          <a:p>
            <a:pPr fontAlgn="ctr"/>
            <a:r>
              <a:rPr lang="en-US" dirty="0"/>
              <a:t>In security operations, disaster recovery is an integral component to ensuring business continuity</a:t>
            </a:r>
          </a:p>
          <a:p>
            <a:pPr fontAlgn="ctr"/>
            <a:r>
              <a:rPr lang="en-US" dirty="0"/>
              <a:t>Detailed hardware inventory is necessary to prepare for a disaster recovery scenario</a:t>
            </a:r>
          </a:p>
          <a:p>
            <a:pPr fontAlgn="ctr"/>
            <a:r>
              <a:rPr lang="en-US" dirty="0"/>
              <a:t>Inventory information should include:</a:t>
            </a:r>
          </a:p>
          <a:p>
            <a:pPr lvl="1" fontAlgn="ctr"/>
            <a:r>
              <a:rPr lang="en-US" dirty="0"/>
              <a:t>Make/model/serial number</a:t>
            </a:r>
          </a:p>
          <a:p>
            <a:pPr lvl="1" fontAlgn="ctr"/>
            <a:r>
              <a:rPr lang="en-US" dirty="0"/>
              <a:t>MAC/IP addresses</a:t>
            </a:r>
          </a:p>
          <a:p>
            <a:pPr lvl="1" fontAlgn="ctr"/>
            <a:r>
              <a:rPr lang="en-US" dirty="0"/>
              <a:t>OS information, firmware information, BIOS and related passwords</a:t>
            </a:r>
          </a:p>
          <a:p>
            <a:pPr lvl="1" fontAlgn="ctr"/>
            <a:r>
              <a:rPr lang="en-US" dirty="0"/>
              <a:t>Location/organizational property management label or bar code</a:t>
            </a:r>
          </a:p>
        </p:txBody>
      </p:sp>
    </p:spTree>
    <p:extLst>
      <p:ext uri="{BB962C8B-B14F-4D97-AF65-F5344CB8AC3E}">
        <p14:creationId xmlns:p14="http://schemas.microsoft.com/office/powerpoint/2010/main" val="2320390020"/>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Software Inventories</a:t>
            </a:r>
            <a:endParaRPr lang="en-CA" sz="5400" dirty="0"/>
          </a:p>
        </p:txBody>
      </p:sp>
      <p:sp>
        <p:nvSpPr>
          <p:cNvPr id="3" name="Content Placeholder 2"/>
          <p:cNvSpPr>
            <a:spLocks noGrp="1"/>
          </p:cNvSpPr>
          <p:nvPr>
            <p:ph sz="quarter" idx="10"/>
          </p:nvPr>
        </p:nvSpPr>
        <p:spPr/>
        <p:txBody>
          <a:bodyPr>
            <a:normAutofit/>
          </a:bodyPr>
          <a:lstStyle/>
          <a:p>
            <a:pPr fontAlgn="ctr"/>
            <a:r>
              <a:rPr lang="en-US" dirty="0"/>
              <a:t>Similar to hardware inventories, software inventories record information necessary to fully restore business IT functions after a disaster</a:t>
            </a:r>
          </a:p>
          <a:p>
            <a:pPr fontAlgn="ctr"/>
            <a:r>
              <a:rPr lang="en-US" dirty="0"/>
              <a:t>Inventory information should include:</a:t>
            </a:r>
          </a:p>
          <a:p>
            <a:pPr lvl="1" fontAlgn="ctr"/>
            <a:r>
              <a:rPr lang="en-US" dirty="0"/>
              <a:t>Application name, version and vendor information</a:t>
            </a:r>
          </a:p>
          <a:p>
            <a:pPr lvl="1" fontAlgn="ctr"/>
            <a:r>
              <a:rPr lang="en-US" dirty="0"/>
              <a:t>License and activation keys (soft key and hard key)</a:t>
            </a:r>
          </a:p>
          <a:p>
            <a:pPr lvl="1" fontAlgn="ctr"/>
            <a:r>
              <a:rPr lang="en-US" dirty="0"/>
              <a:t>License information: type, purchase date, expiration, portability (to different hardware)</a:t>
            </a:r>
          </a:p>
        </p:txBody>
      </p:sp>
    </p:spTree>
    <p:extLst>
      <p:ext uri="{BB962C8B-B14F-4D97-AF65-F5344CB8AC3E}">
        <p14:creationId xmlns:p14="http://schemas.microsoft.com/office/powerpoint/2010/main" val="2654627738"/>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956956"/>
            <a:ext cx="4353169" cy="2066306"/>
          </a:xfrm>
        </p:spPr>
        <p:txBody>
          <a:bodyPr>
            <a:normAutofit fontScale="90000"/>
          </a:bodyPr>
          <a:lstStyle/>
          <a:p>
            <a:r>
              <a:rPr lang="en-CA" dirty="0"/>
              <a:t>Configuration Management (CM)</a:t>
            </a:r>
            <a:endParaRPr lang="en-US" dirty="0"/>
          </a:p>
        </p:txBody>
      </p:sp>
    </p:spTree>
    <p:extLst>
      <p:ext uri="{BB962C8B-B14F-4D97-AF65-F5344CB8AC3E}">
        <p14:creationId xmlns:p14="http://schemas.microsoft.com/office/powerpoint/2010/main" val="2269235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a:t>
            </a:r>
          </a:p>
        </p:txBody>
      </p:sp>
      <p:sp>
        <p:nvSpPr>
          <p:cNvPr id="3" name="Content Placeholder 2"/>
          <p:cNvSpPr>
            <a:spLocks noGrp="1"/>
          </p:cNvSpPr>
          <p:nvPr>
            <p:ph sz="quarter" idx="10"/>
          </p:nvPr>
        </p:nvSpPr>
        <p:spPr/>
        <p:txBody>
          <a:bodyPr>
            <a:normAutofit/>
          </a:bodyPr>
          <a:lstStyle/>
          <a:p>
            <a:pPr marL="0" indent="0" fontAlgn="ctr">
              <a:buNone/>
            </a:pPr>
            <a:r>
              <a:rPr lang="en-US" dirty="0"/>
              <a:t>Countermeasures example:</a:t>
            </a:r>
          </a:p>
          <a:p>
            <a:pPr fontAlgn="ctr"/>
            <a:r>
              <a:rPr lang="en-US" dirty="0"/>
              <a:t>Cloud computing services</a:t>
            </a:r>
          </a:p>
          <a:p>
            <a:pPr fontAlgn="ctr"/>
            <a:r>
              <a:rPr lang="en-US" dirty="0"/>
              <a:t>Risks: Multi-tenant deployments, secure cloud-computing deployments, third-party risks, data breaches, </a:t>
            </a:r>
            <a:r>
              <a:rPr lang="en-US" dirty="0" err="1"/>
              <a:t>DoS</a:t>
            </a:r>
            <a:r>
              <a:rPr lang="en-US" dirty="0"/>
              <a:t>, malicious insiders</a:t>
            </a:r>
          </a:p>
          <a:p>
            <a:pPr fontAlgn="ctr"/>
            <a:r>
              <a:rPr lang="en-US" dirty="0"/>
              <a:t>Countermeasures: Security assessment, compliance audit, due diligence, encryption at rest, in transit and in use, and monitoring</a:t>
            </a:r>
          </a:p>
        </p:txBody>
      </p:sp>
    </p:spTree>
    <p:extLst>
      <p:ext uri="{BB962C8B-B14F-4D97-AF65-F5344CB8AC3E}">
        <p14:creationId xmlns:p14="http://schemas.microsoft.com/office/powerpoint/2010/main" val="2179267878"/>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Configuration Management</a:t>
            </a:r>
          </a:p>
        </p:txBody>
      </p:sp>
      <p:sp>
        <p:nvSpPr>
          <p:cNvPr id="3" name="Content Placeholder 2"/>
          <p:cNvSpPr>
            <a:spLocks noGrp="1"/>
          </p:cNvSpPr>
          <p:nvPr>
            <p:ph sz="quarter" idx="10"/>
          </p:nvPr>
        </p:nvSpPr>
        <p:spPr/>
        <p:txBody>
          <a:bodyPr>
            <a:normAutofit lnSpcReduction="10000"/>
          </a:bodyPr>
          <a:lstStyle/>
          <a:p>
            <a:pPr fontAlgn="ctr"/>
            <a:r>
              <a:rPr lang="en-US" dirty="0"/>
              <a:t>CM is the practice of evaluating, coordinating, approving and implementing changes to the configuration of an asset</a:t>
            </a:r>
          </a:p>
          <a:p>
            <a:pPr fontAlgn="ctr"/>
            <a:r>
              <a:rPr lang="en-US" dirty="0"/>
              <a:t>The asset can be hardware, software or documentation</a:t>
            </a:r>
          </a:p>
          <a:p>
            <a:pPr fontAlgn="ctr"/>
            <a:r>
              <a:rPr lang="en-US" dirty="0"/>
              <a:t>CM establishes and maintains the integrity of an asset within the organization throughout its lifecycle</a:t>
            </a:r>
          </a:p>
          <a:p>
            <a:pPr fontAlgn="ctr"/>
            <a:r>
              <a:rPr lang="en-US" dirty="0"/>
              <a:t>CM is used to manage an asset from concept and design, through build, release and maintenance</a:t>
            </a:r>
          </a:p>
          <a:p>
            <a:endParaRPr lang="en-CA" dirty="0"/>
          </a:p>
        </p:txBody>
      </p:sp>
    </p:spTree>
    <p:extLst>
      <p:ext uri="{BB962C8B-B14F-4D97-AF65-F5344CB8AC3E}">
        <p14:creationId xmlns:p14="http://schemas.microsoft.com/office/powerpoint/2010/main" val="4155446536"/>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Configuration Management</a:t>
            </a:r>
          </a:p>
        </p:txBody>
      </p:sp>
      <p:sp>
        <p:nvSpPr>
          <p:cNvPr id="3" name="Content Placeholder 2"/>
          <p:cNvSpPr>
            <a:spLocks noGrp="1"/>
          </p:cNvSpPr>
          <p:nvPr>
            <p:ph sz="quarter" idx="10"/>
          </p:nvPr>
        </p:nvSpPr>
        <p:spPr/>
        <p:txBody>
          <a:bodyPr>
            <a:normAutofit/>
          </a:bodyPr>
          <a:lstStyle/>
          <a:p>
            <a:pPr fontAlgn="ctr"/>
            <a:r>
              <a:rPr lang="en-US" dirty="0"/>
              <a:t>CM policies and standards define:</a:t>
            </a:r>
          </a:p>
          <a:p>
            <a:pPr lvl="1" fontAlgn="ctr"/>
            <a:r>
              <a:rPr lang="en-US" dirty="0"/>
              <a:t>Type of asset under CM</a:t>
            </a:r>
          </a:p>
          <a:p>
            <a:pPr lvl="1" fontAlgn="ctr"/>
            <a:r>
              <a:rPr lang="en-US" dirty="0"/>
              <a:t>Naming convention of asset</a:t>
            </a:r>
          </a:p>
          <a:p>
            <a:pPr lvl="1" fontAlgn="ctr"/>
            <a:r>
              <a:rPr lang="en-US" dirty="0"/>
              <a:t>Commission and decommission of asset</a:t>
            </a:r>
          </a:p>
          <a:p>
            <a:pPr lvl="1" fontAlgn="ctr"/>
            <a:r>
              <a:rPr lang="en-US" dirty="0"/>
              <a:t>Configuration baseline of asset</a:t>
            </a:r>
          </a:p>
          <a:p>
            <a:pPr lvl="1" fontAlgn="ctr"/>
            <a:r>
              <a:rPr lang="en-US" dirty="0"/>
              <a:t>Changes allowed to asset </a:t>
            </a:r>
          </a:p>
          <a:p>
            <a:pPr lvl="1" fontAlgn="ctr"/>
            <a:r>
              <a:rPr lang="en-US" dirty="0"/>
              <a:t>Defined usage of asset</a:t>
            </a:r>
            <a:endParaRPr lang="en-CA" dirty="0"/>
          </a:p>
        </p:txBody>
      </p:sp>
    </p:spTree>
    <p:extLst>
      <p:ext uri="{BB962C8B-B14F-4D97-AF65-F5344CB8AC3E}">
        <p14:creationId xmlns:p14="http://schemas.microsoft.com/office/powerpoint/2010/main" val="1950576067"/>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553195"/>
            <a:ext cx="4353169" cy="2470067"/>
          </a:xfrm>
        </p:spPr>
        <p:txBody>
          <a:bodyPr>
            <a:normAutofit/>
          </a:bodyPr>
          <a:lstStyle/>
          <a:p>
            <a:r>
              <a:rPr lang="en-CA" dirty="0"/>
              <a:t>Secure Operational Principles</a:t>
            </a:r>
            <a:endParaRPr lang="en-US" dirty="0"/>
          </a:p>
        </p:txBody>
      </p:sp>
    </p:spTree>
    <p:extLst>
      <p:ext uri="{BB962C8B-B14F-4D97-AF65-F5344CB8AC3E}">
        <p14:creationId xmlns:p14="http://schemas.microsoft.com/office/powerpoint/2010/main" val="1991592518"/>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Trusted Paths</a:t>
            </a:r>
          </a:p>
        </p:txBody>
      </p:sp>
      <p:sp>
        <p:nvSpPr>
          <p:cNvPr id="3" name="Content Placeholder 2"/>
          <p:cNvSpPr>
            <a:spLocks noGrp="1"/>
          </p:cNvSpPr>
          <p:nvPr>
            <p:ph sz="quarter" idx="10"/>
          </p:nvPr>
        </p:nvSpPr>
        <p:spPr/>
        <p:txBody>
          <a:bodyPr>
            <a:normAutofit/>
          </a:bodyPr>
          <a:lstStyle/>
          <a:p>
            <a:pPr fontAlgn="ctr"/>
            <a:r>
              <a:rPr lang="en-US" dirty="0"/>
              <a:t>A trusted path is a trustworthy communication channel or interface used to access privileged functions on systems</a:t>
            </a:r>
          </a:p>
          <a:p>
            <a:pPr fontAlgn="ctr"/>
            <a:r>
              <a:rPr lang="en-US" dirty="0"/>
              <a:t>Communication channel is protected from interception and corruption</a:t>
            </a:r>
          </a:p>
          <a:p>
            <a:pPr lvl="1" fontAlgn="ctr"/>
            <a:r>
              <a:rPr lang="en-US" dirty="0"/>
              <a:t>For example, when user logs in to access network resources, credentials are protected in trusted path</a:t>
            </a:r>
          </a:p>
          <a:p>
            <a:pPr fontAlgn="ctr"/>
            <a:r>
              <a:rPr lang="en-US" dirty="0"/>
              <a:t>When examining the security of IT operation, it is important to validate that the trusted paths used within the infrastructure are operating as intended</a:t>
            </a:r>
          </a:p>
        </p:txBody>
      </p:sp>
    </p:spTree>
    <p:extLst>
      <p:ext uri="{BB962C8B-B14F-4D97-AF65-F5344CB8AC3E}">
        <p14:creationId xmlns:p14="http://schemas.microsoft.com/office/powerpoint/2010/main" val="124732534"/>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Trusted Paths</a:t>
            </a:r>
          </a:p>
        </p:txBody>
      </p:sp>
      <p:sp>
        <p:nvSpPr>
          <p:cNvPr id="3" name="Content Placeholder 2"/>
          <p:cNvSpPr>
            <a:spLocks noGrp="1"/>
          </p:cNvSpPr>
          <p:nvPr>
            <p:ph sz="quarter" idx="10"/>
          </p:nvPr>
        </p:nvSpPr>
        <p:spPr/>
        <p:txBody>
          <a:bodyPr>
            <a:normAutofit/>
          </a:bodyPr>
          <a:lstStyle/>
          <a:p>
            <a:pPr fontAlgn="ctr"/>
            <a:r>
              <a:rPr lang="en-US" dirty="0"/>
              <a:t>Malicious attacks typically target weaknesses in the trusted path to capture and analyze user credentials to gain privileged access</a:t>
            </a:r>
          </a:p>
          <a:p>
            <a:pPr fontAlgn="ctr"/>
            <a:r>
              <a:rPr lang="en-US" dirty="0"/>
              <a:t>Counter-measures for trusted path attack include:</a:t>
            </a:r>
          </a:p>
          <a:p>
            <a:pPr lvl="1" fontAlgn="ctr"/>
            <a:r>
              <a:rPr lang="en-US" dirty="0"/>
              <a:t>Log collection and analysis using SIEM</a:t>
            </a:r>
          </a:p>
          <a:p>
            <a:pPr lvl="1" fontAlgn="ctr"/>
            <a:r>
              <a:rPr lang="en-US" dirty="0"/>
              <a:t>Vulnerability scanning</a:t>
            </a:r>
          </a:p>
          <a:p>
            <a:pPr lvl="1" fontAlgn="ctr"/>
            <a:r>
              <a:rPr lang="en-US" dirty="0"/>
              <a:t>Patch management</a:t>
            </a:r>
          </a:p>
          <a:p>
            <a:pPr lvl="1" fontAlgn="ctr"/>
            <a:r>
              <a:rPr lang="en-US" dirty="0"/>
              <a:t>System integrity testing</a:t>
            </a:r>
          </a:p>
        </p:txBody>
      </p:sp>
    </p:spTree>
    <p:extLst>
      <p:ext uri="{BB962C8B-B14F-4D97-AF65-F5344CB8AC3E}">
        <p14:creationId xmlns:p14="http://schemas.microsoft.com/office/powerpoint/2010/main" val="410208027"/>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154483"/>
            <a:ext cx="7172360" cy="627860"/>
          </a:xfrm>
        </p:spPr>
        <p:txBody>
          <a:bodyPr/>
          <a:lstStyle/>
          <a:p>
            <a:pPr fontAlgn="ctr"/>
            <a:r>
              <a:rPr lang="en-CA" sz="2800" dirty="0"/>
              <a:t>Fail-Safe and Fail-Secure Mechanisms</a:t>
            </a:r>
          </a:p>
        </p:txBody>
      </p:sp>
      <p:sp>
        <p:nvSpPr>
          <p:cNvPr id="3" name="Content Placeholder 2"/>
          <p:cNvSpPr>
            <a:spLocks noGrp="1"/>
          </p:cNvSpPr>
          <p:nvPr>
            <p:ph sz="quarter" idx="10"/>
          </p:nvPr>
        </p:nvSpPr>
        <p:spPr/>
        <p:txBody>
          <a:bodyPr>
            <a:normAutofit/>
          </a:bodyPr>
          <a:lstStyle/>
          <a:p>
            <a:pPr fontAlgn="ctr"/>
            <a:r>
              <a:rPr lang="en-US" dirty="0"/>
              <a:t>Security in IT must ensure that infrastructure operation is designed in a fail-safe and fail-secure manner</a:t>
            </a:r>
          </a:p>
          <a:p>
            <a:pPr fontAlgn="ctr"/>
            <a:r>
              <a:rPr lang="en-US" b="1" dirty="0"/>
              <a:t>Fail-safe</a:t>
            </a:r>
            <a:r>
              <a:rPr lang="en-US" dirty="0"/>
              <a:t> requires that the operation maintain minimal harm to personnel or systems in a failure scenario</a:t>
            </a:r>
          </a:p>
          <a:p>
            <a:pPr fontAlgn="ctr"/>
            <a:r>
              <a:rPr lang="en-US" b="1" dirty="0"/>
              <a:t>Fail-secure</a:t>
            </a:r>
            <a:r>
              <a:rPr lang="en-US" dirty="0"/>
              <a:t> requires that the operation maintain the highest security by controlling and blocking access to the system in a failure scenario</a:t>
            </a:r>
          </a:p>
        </p:txBody>
      </p:sp>
    </p:spTree>
    <p:extLst>
      <p:ext uri="{BB962C8B-B14F-4D97-AF65-F5344CB8AC3E}">
        <p14:creationId xmlns:p14="http://schemas.microsoft.com/office/powerpoint/2010/main" val="2908457114"/>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3" y="154483"/>
            <a:ext cx="7172360" cy="627860"/>
          </a:xfrm>
        </p:spPr>
        <p:txBody>
          <a:bodyPr/>
          <a:lstStyle/>
          <a:p>
            <a:pPr fontAlgn="ctr"/>
            <a:r>
              <a:rPr lang="en-CA" sz="2800" dirty="0"/>
              <a:t>Fail-Safe and Fail-Secure Mechanisms</a:t>
            </a:r>
          </a:p>
        </p:txBody>
      </p:sp>
      <p:sp>
        <p:nvSpPr>
          <p:cNvPr id="3" name="Content Placeholder 2"/>
          <p:cNvSpPr>
            <a:spLocks noGrp="1"/>
          </p:cNvSpPr>
          <p:nvPr>
            <p:ph sz="quarter" idx="10"/>
          </p:nvPr>
        </p:nvSpPr>
        <p:spPr/>
        <p:txBody>
          <a:bodyPr>
            <a:normAutofit/>
          </a:bodyPr>
          <a:lstStyle/>
          <a:p>
            <a:pPr fontAlgn="ctr"/>
            <a:r>
              <a:rPr lang="en-US" dirty="0"/>
              <a:t>A firewall is a good example of a fail-secure requirement</a:t>
            </a:r>
          </a:p>
          <a:p>
            <a:pPr lvl="1" fontAlgn="ctr"/>
            <a:r>
              <a:rPr lang="en-US" dirty="0"/>
              <a:t>When firewall software or hardware fails, the system should block all traffic on the firewall to prevent unauthorized access to protected network resources</a:t>
            </a:r>
          </a:p>
          <a:p>
            <a:pPr fontAlgn="ctr"/>
            <a:r>
              <a:rPr lang="en-US" dirty="0"/>
              <a:t>The magnetic door lock on office entrance will fail-safe and disengage in an emergency scenario, allowing people to escape or emergency personnel to enter</a:t>
            </a:r>
          </a:p>
        </p:txBody>
      </p:sp>
    </p:spTree>
    <p:extLst>
      <p:ext uri="{BB962C8B-B14F-4D97-AF65-F5344CB8AC3E}">
        <p14:creationId xmlns:p14="http://schemas.microsoft.com/office/powerpoint/2010/main" val="874557687"/>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Least Privilege</a:t>
            </a:r>
          </a:p>
        </p:txBody>
      </p:sp>
      <p:sp>
        <p:nvSpPr>
          <p:cNvPr id="3" name="Content Placeholder 2"/>
          <p:cNvSpPr>
            <a:spLocks noGrp="1"/>
          </p:cNvSpPr>
          <p:nvPr>
            <p:ph sz="quarter" idx="10"/>
          </p:nvPr>
        </p:nvSpPr>
        <p:spPr/>
        <p:txBody>
          <a:bodyPr>
            <a:normAutofit/>
          </a:bodyPr>
          <a:lstStyle/>
          <a:p>
            <a:pPr fontAlgn="ctr"/>
            <a:r>
              <a:rPr lang="en-US" dirty="0"/>
              <a:t>The least privilege is the cornerstone of security for access control</a:t>
            </a:r>
          </a:p>
          <a:p>
            <a:pPr fontAlgn="ctr"/>
            <a:r>
              <a:rPr lang="en-US" dirty="0"/>
              <a:t>Privilege is given to users or systems to perform their assigned tasks based on a “need-to-know” requirement, and no more</a:t>
            </a:r>
          </a:p>
          <a:p>
            <a:pPr fontAlgn="ctr"/>
            <a:r>
              <a:rPr lang="en-US" dirty="0"/>
              <a:t>This is an effective way to lower the security risk profile</a:t>
            </a:r>
          </a:p>
        </p:txBody>
      </p:sp>
    </p:spTree>
    <p:extLst>
      <p:ext uri="{BB962C8B-B14F-4D97-AF65-F5344CB8AC3E}">
        <p14:creationId xmlns:p14="http://schemas.microsoft.com/office/powerpoint/2010/main" val="3005301538"/>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Groups and Roles</a:t>
            </a:r>
          </a:p>
        </p:txBody>
      </p:sp>
      <p:sp>
        <p:nvSpPr>
          <p:cNvPr id="3" name="Content Placeholder 2"/>
          <p:cNvSpPr>
            <a:spLocks noGrp="1"/>
          </p:cNvSpPr>
          <p:nvPr>
            <p:ph sz="quarter" idx="10"/>
          </p:nvPr>
        </p:nvSpPr>
        <p:spPr/>
        <p:txBody>
          <a:bodyPr>
            <a:normAutofit lnSpcReduction="10000"/>
          </a:bodyPr>
          <a:lstStyle/>
          <a:p>
            <a:pPr fontAlgn="ctr"/>
            <a:r>
              <a:rPr lang="en-US" dirty="0"/>
              <a:t>Grouping is an effective way to grant access privilege to user accounts, instead of granting access individually</a:t>
            </a:r>
          </a:p>
          <a:p>
            <a:pPr fontAlgn="ctr"/>
            <a:r>
              <a:rPr lang="en-US" dirty="0"/>
              <a:t>Using groups to grant user privileges only requires adding a user account into a group, keeping management simple</a:t>
            </a:r>
          </a:p>
          <a:p>
            <a:pPr fontAlgn="ctr"/>
            <a:r>
              <a:rPr lang="en-US" dirty="0"/>
              <a:t>Combined with role-based access control, specific access for a specific roles can be assigned to a group (e.g., server admin)</a:t>
            </a:r>
          </a:p>
          <a:p>
            <a:pPr lvl="1" fontAlgn="ctr"/>
            <a:r>
              <a:rPr lang="en-US" dirty="0"/>
              <a:t>User can be assigned server administrator access by adding the user account into the server administrator group</a:t>
            </a:r>
          </a:p>
        </p:txBody>
      </p:sp>
    </p:spTree>
    <p:extLst>
      <p:ext uri="{BB962C8B-B14F-4D97-AF65-F5344CB8AC3E}">
        <p14:creationId xmlns:p14="http://schemas.microsoft.com/office/powerpoint/2010/main" val="399727710"/>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553195"/>
            <a:ext cx="4353169" cy="2470067"/>
          </a:xfrm>
        </p:spPr>
        <p:txBody>
          <a:bodyPr>
            <a:normAutofit/>
          </a:bodyPr>
          <a:lstStyle/>
          <a:p>
            <a:r>
              <a:rPr lang="en-CA" dirty="0"/>
              <a:t>Separation of Duties and Responsibilities</a:t>
            </a:r>
            <a:endParaRPr lang="en-US" dirty="0"/>
          </a:p>
        </p:txBody>
      </p:sp>
    </p:spTree>
    <p:extLst>
      <p:ext uri="{BB962C8B-B14F-4D97-AF65-F5344CB8AC3E}">
        <p14:creationId xmlns:p14="http://schemas.microsoft.com/office/powerpoint/2010/main" val="1900964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Controls</a:t>
            </a:r>
          </a:p>
        </p:txBody>
      </p:sp>
      <p:sp>
        <p:nvSpPr>
          <p:cNvPr id="3" name="Content Placeholder 2"/>
          <p:cNvSpPr>
            <a:spLocks noGrp="1"/>
          </p:cNvSpPr>
          <p:nvPr>
            <p:ph sz="quarter" idx="10"/>
          </p:nvPr>
        </p:nvSpPr>
        <p:spPr/>
        <p:txBody>
          <a:bodyPr>
            <a:normAutofit/>
          </a:bodyPr>
          <a:lstStyle/>
          <a:p>
            <a:pPr marL="0" indent="0" fontAlgn="ctr">
              <a:buNone/>
            </a:pPr>
            <a:r>
              <a:rPr lang="en-US" dirty="0"/>
              <a:t>Seven main categories of access controls:</a:t>
            </a:r>
          </a:p>
          <a:p>
            <a:pPr fontAlgn="ctr"/>
            <a:r>
              <a:rPr lang="en-US" dirty="0"/>
              <a:t>Directive: controls to specify acceptable rules of behavior </a:t>
            </a:r>
          </a:p>
          <a:p>
            <a:pPr fontAlgn="ctr"/>
            <a:r>
              <a:rPr lang="en-US" dirty="0"/>
              <a:t>Deterrent: controls to discourage people from violating security directives</a:t>
            </a:r>
          </a:p>
          <a:p>
            <a:pPr fontAlgn="ctr"/>
            <a:r>
              <a:rPr lang="en-US" dirty="0"/>
              <a:t>Preventive: controls to prevent security incidents or information breaches</a:t>
            </a:r>
          </a:p>
          <a:p>
            <a:pPr fontAlgn="ctr"/>
            <a:r>
              <a:rPr lang="en-US" dirty="0"/>
              <a:t>Compensating: controls to substitute loss of primary controls and mitigate risk</a:t>
            </a:r>
          </a:p>
        </p:txBody>
      </p:sp>
    </p:spTree>
    <p:extLst>
      <p:ext uri="{BB962C8B-B14F-4D97-AF65-F5344CB8AC3E}">
        <p14:creationId xmlns:p14="http://schemas.microsoft.com/office/powerpoint/2010/main" val="2730114306"/>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Clearance and Background Checks</a:t>
            </a:r>
          </a:p>
        </p:txBody>
      </p:sp>
      <p:sp>
        <p:nvSpPr>
          <p:cNvPr id="3" name="Content Placeholder 2"/>
          <p:cNvSpPr>
            <a:spLocks noGrp="1"/>
          </p:cNvSpPr>
          <p:nvPr>
            <p:ph sz="quarter" idx="10"/>
          </p:nvPr>
        </p:nvSpPr>
        <p:spPr/>
        <p:txBody>
          <a:bodyPr>
            <a:normAutofit lnSpcReduction="10000"/>
          </a:bodyPr>
          <a:lstStyle/>
          <a:p>
            <a:pPr fontAlgn="ctr"/>
            <a:r>
              <a:rPr lang="en-US" dirty="0"/>
              <a:t>Necessary to establish the validity and trustworthiness of individuals with privileged access to sensitive information </a:t>
            </a:r>
          </a:p>
          <a:p>
            <a:pPr fontAlgn="ctr"/>
            <a:r>
              <a:rPr lang="en-US" dirty="0"/>
              <a:t>Periodic renewal of clearance and background checks to revalidate trustworthiness</a:t>
            </a:r>
          </a:p>
          <a:p>
            <a:pPr fontAlgn="ctr"/>
            <a:r>
              <a:rPr lang="en-US" dirty="0"/>
              <a:t>The following behaviors, without a justifiable resolution, should result in revocation of privileged access:</a:t>
            </a:r>
          </a:p>
          <a:p>
            <a:pPr lvl="1" fontAlgn="ctr"/>
            <a:r>
              <a:rPr lang="en-US" dirty="0"/>
              <a:t>A serious lack of judgment</a:t>
            </a:r>
          </a:p>
          <a:p>
            <a:pPr lvl="1" fontAlgn="ctr"/>
            <a:r>
              <a:rPr lang="en-US" dirty="0"/>
              <a:t>Repeated high-risk behavior on the job</a:t>
            </a:r>
          </a:p>
          <a:p>
            <a:pPr lvl="1" fontAlgn="ctr"/>
            <a:r>
              <a:rPr lang="en-US" dirty="0"/>
              <a:t>Illegal activity relevant to the job</a:t>
            </a:r>
          </a:p>
          <a:p>
            <a:pPr fontAlgn="ctr"/>
            <a:endParaRPr lang="en-US" dirty="0"/>
          </a:p>
        </p:txBody>
      </p:sp>
    </p:spTree>
    <p:extLst>
      <p:ext uri="{BB962C8B-B14F-4D97-AF65-F5344CB8AC3E}">
        <p14:creationId xmlns:p14="http://schemas.microsoft.com/office/powerpoint/2010/main" val="385005849"/>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Account Validation</a:t>
            </a:r>
          </a:p>
        </p:txBody>
      </p:sp>
      <p:sp>
        <p:nvSpPr>
          <p:cNvPr id="3" name="Content Placeholder 2"/>
          <p:cNvSpPr>
            <a:spLocks noGrp="1"/>
          </p:cNvSpPr>
          <p:nvPr>
            <p:ph sz="quarter" idx="10"/>
          </p:nvPr>
        </p:nvSpPr>
        <p:spPr/>
        <p:txBody>
          <a:bodyPr>
            <a:normAutofit/>
          </a:bodyPr>
          <a:lstStyle/>
          <a:p>
            <a:pPr fontAlgn="ctr"/>
            <a:r>
              <a:rPr lang="en-US" dirty="0"/>
              <a:t>Account activities should be reviewed periodically to remove enabled but inactive accounts</a:t>
            </a:r>
          </a:p>
          <a:p>
            <a:pPr fontAlgn="ctr"/>
            <a:r>
              <a:rPr lang="en-US" dirty="0"/>
              <a:t>Inactive accounts provide additional vectors of attack</a:t>
            </a:r>
          </a:p>
          <a:p>
            <a:pPr fontAlgn="ctr"/>
            <a:r>
              <a:rPr lang="en-US" dirty="0"/>
              <a:t>Accounts that are on extended leave should also be disabled</a:t>
            </a:r>
          </a:p>
          <a:p>
            <a:pPr fontAlgn="ctr"/>
            <a:endParaRPr lang="en-US" dirty="0"/>
          </a:p>
        </p:txBody>
      </p:sp>
    </p:spTree>
    <p:extLst>
      <p:ext uri="{BB962C8B-B14F-4D97-AF65-F5344CB8AC3E}">
        <p14:creationId xmlns:p14="http://schemas.microsoft.com/office/powerpoint/2010/main" val="3048995462"/>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Job Rotation</a:t>
            </a:r>
          </a:p>
        </p:txBody>
      </p:sp>
      <p:sp>
        <p:nvSpPr>
          <p:cNvPr id="3" name="Content Placeholder 2"/>
          <p:cNvSpPr>
            <a:spLocks noGrp="1"/>
          </p:cNvSpPr>
          <p:nvPr>
            <p:ph sz="quarter" idx="10"/>
          </p:nvPr>
        </p:nvSpPr>
        <p:spPr/>
        <p:txBody>
          <a:bodyPr>
            <a:normAutofit/>
          </a:bodyPr>
          <a:lstStyle/>
          <a:p>
            <a:pPr fontAlgn="ctr"/>
            <a:r>
              <a:rPr lang="en-US" dirty="0"/>
              <a:t>Rotating jobs between members within a team reduces the risk of collusion</a:t>
            </a:r>
          </a:p>
          <a:p>
            <a:pPr fontAlgn="ctr"/>
            <a:r>
              <a:rPr lang="en-US" dirty="0"/>
              <a:t>Privileged users with access to sensitive information should be rotated out periodically, making collusion between individuals much more difficult</a:t>
            </a:r>
          </a:p>
          <a:p>
            <a:pPr fontAlgn="ctr"/>
            <a:r>
              <a:rPr lang="en-US" dirty="0"/>
              <a:t>Job rotation can also uncover weaknesses in processes and procedures, increase performance and prevent fraudulent behavior</a:t>
            </a:r>
          </a:p>
          <a:p>
            <a:pPr fontAlgn="ctr"/>
            <a:endParaRPr lang="en-US" dirty="0"/>
          </a:p>
        </p:txBody>
      </p:sp>
    </p:spTree>
    <p:extLst>
      <p:ext uri="{BB962C8B-B14F-4D97-AF65-F5344CB8AC3E}">
        <p14:creationId xmlns:p14="http://schemas.microsoft.com/office/powerpoint/2010/main" val="3860814075"/>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Roles and Responsibilities</a:t>
            </a:r>
          </a:p>
        </p:txBody>
      </p:sp>
      <p:sp>
        <p:nvSpPr>
          <p:cNvPr id="3" name="Content Placeholder 2"/>
          <p:cNvSpPr>
            <a:spLocks noGrp="1"/>
          </p:cNvSpPr>
          <p:nvPr>
            <p:ph sz="quarter" idx="10"/>
          </p:nvPr>
        </p:nvSpPr>
        <p:spPr/>
        <p:txBody>
          <a:bodyPr>
            <a:normAutofit/>
          </a:bodyPr>
          <a:lstStyle/>
          <a:p>
            <a:pPr marL="0" indent="0" fontAlgn="ctr">
              <a:buNone/>
            </a:pPr>
            <a:r>
              <a:rPr lang="en-US" dirty="0"/>
              <a:t>System Administrators</a:t>
            </a:r>
          </a:p>
          <a:p>
            <a:pPr fontAlgn="ctr"/>
            <a:r>
              <a:rPr lang="en-US" dirty="0"/>
              <a:t>Should be given the least privilege necessary to perform their function and job duties</a:t>
            </a:r>
          </a:p>
          <a:p>
            <a:pPr fontAlgn="ctr"/>
            <a:r>
              <a:rPr lang="en-US" dirty="0"/>
              <a:t>Their actions should be monitored and audited to ensure they are not performing unauthorized actions</a:t>
            </a:r>
          </a:p>
          <a:p>
            <a:pPr fontAlgn="ctr"/>
            <a:r>
              <a:rPr lang="en-US" dirty="0"/>
              <a:t>Their responsibilities should be segregated so that they cannot perform a malicious activity without colluding with another individual</a:t>
            </a:r>
          </a:p>
        </p:txBody>
      </p:sp>
    </p:spTree>
    <p:extLst>
      <p:ext uri="{BB962C8B-B14F-4D97-AF65-F5344CB8AC3E}">
        <p14:creationId xmlns:p14="http://schemas.microsoft.com/office/powerpoint/2010/main" val="806059403"/>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Roles and Responsibilities</a:t>
            </a:r>
          </a:p>
        </p:txBody>
      </p:sp>
      <p:sp>
        <p:nvSpPr>
          <p:cNvPr id="3" name="Content Placeholder 2"/>
          <p:cNvSpPr>
            <a:spLocks noGrp="1"/>
          </p:cNvSpPr>
          <p:nvPr>
            <p:ph sz="quarter" idx="10"/>
          </p:nvPr>
        </p:nvSpPr>
        <p:spPr/>
        <p:txBody>
          <a:bodyPr>
            <a:normAutofit lnSpcReduction="10000"/>
          </a:bodyPr>
          <a:lstStyle/>
          <a:p>
            <a:pPr marL="0" indent="0" fontAlgn="ctr">
              <a:buNone/>
            </a:pPr>
            <a:r>
              <a:rPr lang="en-US" dirty="0"/>
              <a:t>Security Administrators</a:t>
            </a:r>
          </a:p>
          <a:p>
            <a:pPr fontAlgn="ctr"/>
            <a:r>
              <a:rPr lang="en-US" dirty="0"/>
              <a:t>Security administrators are responsible for overseeing security aspects of IT operations</a:t>
            </a:r>
          </a:p>
          <a:p>
            <a:pPr lvl="1" fontAlgn="ctr"/>
            <a:r>
              <a:rPr lang="en-US" dirty="0"/>
              <a:t>This includes account management, file classification, system security settings and review of audit data</a:t>
            </a:r>
          </a:p>
          <a:p>
            <a:pPr fontAlgn="ctr"/>
            <a:r>
              <a:rPr lang="en-US" dirty="0"/>
              <a:t>They work together with the system administrator to configure proper security settings on systems</a:t>
            </a:r>
          </a:p>
          <a:p>
            <a:pPr fontAlgn="ctr"/>
            <a:r>
              <a:rPr lang="en-US" dirty="0"/>
              <a:t>Ensure separate security privilege access to provide a separation of duties, and making malicious activity more difficult</a:t>
            </a:r>
          </a:p>
        </p:txBody>
      </p:sp>
    </p:spTree>
    <p:extLst>
      <p:ext uri="{BB962C8B-B14F-4D97-AF65-F5344CB8AC3E}">
        <p14:creationId xmlns:p14="http://schemas.microsoft.com/office/powerpoint/2010/main" val="3113878920"/>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Roles and Responsibilities</a:t>
            </a:r>
          </a:p>
        </p:txBody>
      </p:sp>
      <p:sp>
        <p:nvSpPr>
          <p:cNvPr id="3" name="Content Placeholder 2"/>
          <p:cNvSpPr>
            <a:spLocks noGrp="1"/>
          </p:cNvSpPr>
          <p:nvPr>
            <p:ph sz="quarter" idx="10"/>
          </p:nvPr>
        </p:nvSpPr>
        <p:spPr/>
        <p:txBody>
          <a:bodyPr/>
          <a:lstStyle/>
          <a:p>
            <a:pPr marL="0" indent="0" fontAlgn="ctr">
              <a:buNone/>
            </a:pPr>
            <a:r>
              <a:rPr lang="en-CA" dirty="0"/>
              <a:t>Help desk personnel</a:t>
            </a:r>
          </a:p>
          <a:p>
            <a:pPr fontAlgn="ctr"/>
            <a:r>
              <a:rPr lang="en-US" dirty="0"/>
              <a:t>Often have the ability to reset users’ accounts</a:t>
            </a:r>
          </a:p>
          <a:p>
            <a:pPr fontAlgn="ctr"/>
            <a:r>
              <a:rPr lang="en-US" dirty="0"/>
              <a:t>Must have a clearly defined process to execute account password resets to prevent improper access</a:t>
            </a:r>
          </a:p>
          <a:p>
            <a:pPr fontAlgn="ctr"/>
            <a:r>
              <a:rPr lang="en-US" dirty="0"/>
              <a:t>Action must be monitored and reviewed periodically</a:t>
            </a:r>
          </a:p>
          <a:p>
            <a:pPr fontAlgn="ctr"/>
            <a:r>
              <a:rPr lang="en-US" dirty="0"/>
              <a:t>Background check is necessary</a:t>
            </a:r>
          </a:p>
        </p:txBody>
      </p:sp>
    </p:spTree>
    <p:extLst>
      <p:ext uri="{BB962C8B-B14F-4D97-AF65-F5344CB8AC3E}">
        <p14:creationId xmlns:p14="http://schemas.microsoft.com/office/powerpoint/2010/main" val="602325447"/>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553195"/>
            <a:ext cx="4353169" cy="2470067"/>
          </a:xfrm>
        </p:spPr>
        <p:txBody>
          <a:bodyPr>
            <a:normAutofit/>
          </a:bodyPr>
          <a:lstStyle/>
          <a:p>
            <a:r>
              <a:rPr lang="en-CA" dirty="0"/>
              <a:t>Information Life Cycle</a:t>
            </a:r>
            <a:endParaRPr lang="en-US" dirty="0"/>
          </a:p>
        </p:txBody>
      </p:sp>
    </p:spTree>
    <p:extLst>
      <p:ext uri="{BB962C8B-B14F-4D97-AF65-F5344CB8AC3E}">
        <p14:creationId xmlns:p14="http://schemas.microsoft.com/office/powerpoint/2010/main" val="2767420498"/>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Information Life Cycle</a:t>
            </a:r>
          </a:p>
        </p:txBody>
      </p:sp>
      <p:sp>
        <p:nvSpPr>
          <p:cNvPr id="3" name="Content Placeholder 2"/>
          <p:cNvSpPr>
            <a:spLocks noGrp="1"/>
          </p:cNvSpPr>
          <p:nvPr>
            <p:ph sz="quarter" idx="10"/>
          </p:nvPr>
        </p:nvSpPr>
        <p:spPr/>
        <p:txBody>
          <a:bodyPr/>
          <a:lstStyle/>
          <a:p>
            <a:pPr marL="0" indent="0" fontAlgn="ctr">
              <a:buNone/>
            </a:pPr>
            <a:r>
              <a:rPr lang="en-US" dirty="0"/>
              <a:t>There are usually six phases in the information life cycle:</a:t>
            </a:r>
          </a:p>
          <a:p>
            <a:pPr marL="973138" indent="-514350" fontAlgn="ctr">
              <a:buFont typeface="+mj-lt"/>
              <a:buAutoNum type="arabicPeriod"/>
            </a:pPr>
            <a:r>
              <a:rPr lang="en-US" dirty="0"/>
              <a:t>Create</a:t>
            </a:r>
          </a:p>
          <a:p>
            <a:pPr marL="973138" indent="-514350" fontAlgn="ctr">
              <a:buFont typeface="+mj-lt"/>
              <a:buAutoNum type="arabicPeriod"/>
            </a:pPr>
            <a:r>
              <a:rPr lang="en-US" dirty="0"/>
              <a:t>Distribute</a:t>
            </a:r>
          </a:p>
          <a:p>
            <a:pPr marL="973138" indent="-514350" fontAlgn="ctr">
              <a:buFont typeface="+mj-lt"/>
              <a:buAutoNum type="arabicPeriod"/>
            </a:pPr>
            <a:r>
              <a:rPr lang="en-US" dirty="0"/>
              <a:t>Use</a:t>
            </a:r>
          </a:p>
          <a:p>
            <a:pPr marL="973138" indent="-514350" fontAlgn="ctr">
              <a:buFont typeface="+mj-lt"/>
              <a:buAutoNum type="arabicPeriod"/>
            </a:pPr>
            <a:r>
              <a:rPr lang="en-US" dirty="0"/>
              <a:t>Maintain</a:t>
            </a:r>
          </a:p>
          <a:p>
            <a:pPr marL="973138" indent="-514350" fontAlgn="ctr">
              <a:buFont typeface="+mj-lt"/>
              <a:buAutoNum type="arabicPeriod"/>
            </a:pPr>
            <a:r>
              <a:rPr lang="en-US" dirty="0"/>
              <a:t>Disclose</a:t>
            </a:r>
          </a:p>
          <a:p>
            <a:pPr marL="973138" indent="-514350" fontAlgn="ctr">
              <a:buFont typeface="+mj-lt"/>
              <a:buAutoNum type="arabicPeriod"/>
            </a:pPr>
            <a:r>
              <a:rPr lang="en-US" dirty="0"/>
              <a:t>Destroy</a:t>
            </a:r>
          </a:p>
        </p:txBody>
      </p:sp>
    </p:spTree>
    <p:extLst>
      <p:ext uri="{BB962C8B-B14F-4D97-AF65-F5344CB8AC3E}">
        <p14:creationId xmlns:p14="http://schemas.microsoft.com/office/powerpoint/2010/main" val="1165445809"/>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Information Owner</a:t>
            </a:r>
          </a:p>
        </p:txBody>
      </p:sp>
      <p:sp>
        <p:nvSpPr>
          <p:cNvPr id="3" name="Content Placeholder 2"/>
          <p:cNvSpPr>
            <a:spLocks noGrp="1"/>
          </p:cNvSpPr>
          <p:nvPr>
            <p:ph sz="quarter" idx="10"/>
          </p:nvPr>
        </p:nvSpPr>
        <p:spPr/>
        <p:txBody>
          <a:bodyPr/>
          <a:lstStyle/>
          <a:p>
            <a:pPr fontAlgn="ctr"/>
            <a:r>
              <a:rPr lang="en-US" dirty="0"/>
              <a:t>It is important to identify the owner of  information, because the owner is responsible for determining:</a:t>
            </a:r>
          </a:p>
          <a:p>
            <a:pPr lvl="1" fontAlgn="ctr"/>
            <a:r>
              <a:rPr lang="en-US" dirty="0"/>
              <a:t>The importance of the information to the organization</a:t>
            </a:r>
          </a:p>
          <a:p>
            <a:pPr lvl="1" fontAlgn="ctr"/>
            <a:r>
              <a:rPr lang="en-US" dirty="0"/>
              <a:t>The replacement cost of the information</a:t>
            </a:r>
          </a:p>
          <a:p>
            <a:pPr lvl="1" fontAlgn="ctr"/>
            <a:r>
              <a:rPr lang="en-US" dirty="0"/>
              <a:t>Who has access rights to the information</a:t>
            </a:r>
          </a:p>
          <a:p>
            <a:pPr lvl="1" fontAlgn="ctr"/>
            <a:r>
              <a:rPr lang="en-US" dirty="0"/>
              <a:t>Whether information integrity is preserved</a:t>
            </a:r>
          </a:p>
          <a:p>
            <a:pPr lvl="1" fontAlgn="ctr"/>
            <a:r>
              <a:rPr lang="en-US" dirty="0"/>
              <a:t>When information is not required and needs to be destroyed</a:t>
            </a:r>
          </a:p>
        </p:txBody>
      </p:sp>
    </p:spTree>
    <p:extLst>
      <p:ext uri="{BB962C8B-B14F-4D97-AF65-F5344CB8AC3E}">
        <p14:creationId xmlns:p14="http://schemas.microsoft.com/office/powerpoint/2010/main" val="1417673393"/>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Information Owner</a:t>
            </a:r>
          </a:p>
        </p:txBody>
      </p:sp>
      <p:sp>
        <p:nvSpPr>
          <p:cNvPr id="3" name="Content Placeholder 2"/>
          <p:cNvSpPr>
            <a:spLocks noGrp="1"/>
          </p:cNvSpPr>
          <p:nvPr>
            <p:ph sz="quarter" idx="10"/>
          </p:nvPr>
        </p:nvSpPr>
        <p:spPr/>
        <p:txBody>
          <a:bodyPr/>
          <a:lstStyle/>
          <a:p>
            <a:pPr fontAlgn="ctr"/>
            <a:r>
              <a:rPr lang="en-US" dirty="0"/>
              <a:t>The information owner is responsible for classifying the information according to the organization’s information classification policy</a:t>
            </a:r>
          </a:p>
          <a:p>
            <a:pPr fontAlgn="ctr"/>
            <a:r>
              <a:rPr lang="en-US" dirty="0"/>
              <a:t>Classification provides a guideline for other system administrators and security administrators to appropriately handle the information</a:t>
            </a:r>
          </a:p>
          <a:p>
            <a:pPr fontAlgn="ctr"/>
            <a:r>
              <a:rPr lang="en-US" dirty="0"/>
              <a:t>It also helps security solutions, such as DLP, to determine if a security policy has been breached</a:t>
            </a:r>
          </a:p>
        </p:txBody>
      </p:sp>
    </p:spTree>
    <p:extLst>
      <p:ext uri="{BB962C8B-B14F-4D97-AF65-F5344CB8AC3E}">
        <p14:creationId xmlns:p14="http://schemas.microsoft.com/office/powerpoint/2010/main" val="2947906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Controls</a:t>
            </a:r>
          </a:p>
        </p:txBody>
      </p:sp>
      <p:sp>
        <p:nvSpPr>
          <p:cNvPr id="3" name="Content Placeholder 2"/>
          <p:cNvSpPr>
            <a:spLocks noGrp="1"/>
          </p:cNvSpPr>
          <p:nvPr>
            <p:ph sz="quarter" idx="10"/>
          </p:nvPr>
        </p:nvSpPr>
        <p:spPr/>
        <p:txBody>
          <a:bodyPr>
            <a:normAutofit/>
          </a:bodyPr>
          <a:lstStyle/>
          <a:p>
            <a:pPr fontAlgn="ctr"/>
            <a:r>
              <a:rPr lang="en-US" dirty="0"/>
              <a:t>Detective: controls to signal a warning when security control is breached</a:t>
            </a:r>
          </a:p>
          <a:p>
            <a:pPr fontAlgn="ctr"/>
            <a:r>
              <a:rPr lang="en-US" dirty="0"/>
              <a:t>Corrective: controls to remediate a security violation, mitigate damage or restore controls</a:t>
            </a:r>
          </a:p>
          <a:p>
            <a:pPr fontAlgn="ctr"/>
            <a:r>
              <a:rPr lang="en-US" dirty="0"/>
              <a:t>Recovery: controls to restore conditions to normal operation after incident</a:t>
            </a:r>
          </a:p>
        </p:txBody>
      </p:sp>
    </p:spTree>
    <p:extLst>
      <p:ext uri="{BB962C8B-B14F-4D97-AF65-F5344CB8AC3E}">
        <p14:creationId xmlns:p14="http://schemas.microsoft.com/office/powerpoint/2010/main" val="3426959915"/>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Retention Schedules</a:t>
            </a:r>
          </a:p>
        </p:txBody>
      </p:sp>
      <p:sp>
        <p:nvSpPr>
          <p:cNvPr id="3" name="Content Placeholder 2"/>
          <p:cNvSpPr>
            <a:spLocks noGrp="1"/>
          </p:cNvSpPr>
          <p:nvPr>
            <p:ph sz="quarter" idx="10"/>
          </p:nvPr>
        </p:nvSpPr>
        <p:spPr/>
        <p:txBody>
          <a:bodyPr>
            <a:normAutofit fontScale="92500"/>
          </a:bodyPr>
          <a:lstStyle/>
          <a:p>
            <a:pPr fontAlgn="ctr"/>
            <a:r>
              <a:rPr lang="en-US" dirty="0"/>
              <a:t>Information must be retained within an organization according to the retention policy</a:t>
            </a:r>
          </a:p>
          <a:p>
            <a:pPr fontAlgn="ctr"/>
            <a:r>
              <a:rPr lang="en-US" dirty="0"/>
              <a:t>Backup of information is necessary to allow for later recovery, especially in a disaster scenario</a:t>
            </a:r>
          </a:p>
          <a:p>
            <a:pPr lvl="1" fontAlgn="ctr"/>
            <a:r>
              <a:rPr lang="en-US" dirty="0"/>
              <a:t>Also necessary from a legal perspective (e.g., Seven years’ worth of records)</a:t>
            </a:r>
          </a:p>
          <a:p>
            <a:pPr fontAlgn="ctr"/>
            <a:r>
              <a:rPr lang="en-US" dirty="0"/>
              <a:t>A well planned retention schedule should provide:</a:t>
            </a:r>
          </a:p>
          <a:p>
            <a:pPr lvl="1" fontAlgn="ctr"/>
            <a:r>
              <a:rPr lang="en-US" dirty="0"/>
              <a:t>Reduced storage costs</a:t>
            </a:r>
          </a:p>
          <a:p>
            <a:pPr lvl="1" fontAlgn="ctr"/>
            <a:r>
              <a:rPr lang="en-US" dirty="0"/>
              <a:t>Recoverability of relevant information </a:t>
            </a:r>
          </a:p>
          <a:p>
            <a:pPr lvl="1" fontAlgn="ctr"/>
            <a:r>
              <a:rPr lang="en-US" dirty="0"/>
              <a:t>Minimal information required to be archived</a:t>
            </a:r>
          </a:p>
          <a:p>
            <a:pPr lvl="1" fontAlgn="ctr"/>
            <a:r>
              <a:rPr lang="en-US" dirty="0"/>
              <a:t>Information in case of litigation or eDiscovery requirements</a:t>
            </a:r>
          </a:p>
        </p:txBody>
      </p:sp>
    </p:spTree>
    <p:extLst>
      <p:ext uri="{BB962C8B-B14F-4D97-AF65-F5344CB8AC3E}">
        <p14:creationId xmlns:p14="http://schemas.microsoft.com/office/powerpoint/2010/main" val="1306717231"/>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413" y="2553195"/>
            <a:ext cx="4353169" cy="2470067"/>
          </a:xfrm>
        </p:spPr>
        <p:txBody>
          <a:bodyPr>
            <a:normAutofit/>
          </a:bodyPr>
          <a:lstStyle/>
          <a:p>
            <a:r>
              <a:rPr lang="en-CA" dirty="0"/>
              <a:t>Service Level Agreements (SLA)</a:t>
            </a:r>
            <a:endParaRPr lang="en-US" dirty="0"/>
          </a:p>
        </p:txBody>
      </p:sp>
    </p:spTree>
    <p:extLst>
      <p:ext uri="{BB962C8B-B14F-4D97-AF65-F5344CB8AC3E}">
        <p14:creationId xmlns:p14="http://schemas.microsoft.com/office/powerpoint/2010/main" val="1837621978"/>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Service Level Agreement (SLA)</a:t>
            </a:r>
          </a:p>
        </p:txBody>
      </p:sp>
      <p:sp>
        <p:nvSpPr>
          <p:cNvPr id="3" name="Content Placeholder 2"/>
          <p:cNvSpPr>
            <a:spLocks noGrp="1"/>
          </p:cNvSpPr>
          <p:nvPr>
            <p:ph sz="quarter" idx="10"/>
          </p:nvPr>
        </p:nvSpPr>
        <p:spPr/>
        <p:txBody>
          <a:bodyPr>
            <a:normAutofit lnSpcReduction="10000"/>
          </a:bodyPr>
          <a:lstStyle/>
          <a:p>
            <a:pPr fontAlgn="ctr"/>
            <a:r>
              <a:rPr lang="en-US" dirty="0"/>
              <a:t>An SLA is the level of service expected by customers, along with measurable metrics, remedies and penalties</a:t>
            </a:r>
          </a:p>
          <a:p>
            <a:pPr lvl="1" fontAlgn="ctr"/>
            <a:r>
              <a:rPr lang="en-US" dirty="0"/>
              <a:t>For example, an internet service provider may offer 99.5% availability of Internet service over a one month period, which equates to 3.6 hours of acceptable internet outage per month. If the SLA is breached, the service provider must give compensation</a:t>
            </a:r>
          </a:p>
          <a:p>
            <a:pPr fontAlgn="ctr"/>
            <a:r>
              <a:rPr lang="en-US" dirty="0"/>
              <a:t>An SLA can also be arranged between internal departments (e.g., IT to business units), so staff must understand and maintain the SLA to ensure interruptions are minimized</a:t>
            </a:r>
          </a:p>
        </p:txBody>
      </p:sp>
    </p:spTree>
    <p:extLst>
      <p:ext uri="{BB962C8B-B14F-4D97-AF65-F5344CB8AC3E}">
        <p14:creationId xmlns:p14="http://schemas.microsoft.com/office/powerpoint/2010/main" val="1273299336"/>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Services and Management</a:t>
            </a:r>
          </a:p>
        </p:txBody>
      </p:sp>
      <p:sp>
        <p:nvSpPr>
          <p:cNvPr id="3" name="Content Placeholder 2"/>
          <p:cNvSpPr>
            <a:spLocks noGrp="1"/>
          </p:cNvSpPr>
          <p:nvPr>
            <p:ph sz="quarter" idx="10"/>
          </p:nvPr>
        </p:nvSpPr>
        <p:spPr/>
        <p:txBody>
          <a:bodyPr>
            <a:normAutofit/>
          </a:bodyPr>
          <a:lstStyle/>
          <a:p>
            <a:pPr fontAlgn="ctr"/>
            <a:r>
              <a:rPr lang="en-US" dirty="0"/>
              <a:t>An SLA typically includes components in the areas of service and management </a:t>
            </a:r>
          </a:p>
          <a:p>
            <a:pPr fontAlgn="ctr"/>
            <a:r>
              <a:rPr lang="en-US" dirty="0"/>
              <a:t>The service area specifies the:</a:t>
            </a:r>
          </a:p>
          <a:p>
            <a:pPr lvl="1" fontAlgn="ctr"/>
            <a:r>
              <a:rPr lang="en-US" dirty="0"/>
              <a:t>Services provided</a:t>
            </a:r>
          </a:p>
          <a:p>
            <a:pPr lvl="1" fontAlgn="ctr"/>
            <a:r>
              <a:rPr lang="en-US" dirty="0"/>
              <a:t>Service availability</a:t>
            </a:r>
          </a:p>
          <a:p>
            <a:pPr lvl="1" fontAlgn="ctr"/>
            <a:r>
              <a:rPr lang="en-US" dirty="0"/>
              <a:t>Service level standard</a:t>
            </a:r>
          </a:p>
          <a:p>
            <a:pPr lvl="1" fontAlgn="ctr"/>
            <a:r>
              <a:rPr lang="en-US" dirty="0"/>
              <a:t>Responsibilities of each party</a:t>
            </a:r>
          </a:p>
          <a:p>
            <a:pPr lvl="1" fontAlgn="ctr"/>
            <a:r>
              <a:rPr lang="en-US" dirty="0"/>
              <a:t>Escalation process</a:t>
            </a:r>
          </a:p>
          <a:p>
            <a:pPr lvl="1" fontAlgn="ctr"/>
            <a:r>
              <a:rPr lang="en-US" dirty="0"/>
              <a:t>Cost/service tradeoffs</a:t>
            </a:r>
          </a:p>
          <a:p>
            <a:pPr fontAlgn="ctr"/>
            <a:endParaRPr lang="en-US" dirty="0"/>
          </a:p>
        </p:txBody>
      </p:sp>
    </p:spTree>
    <p:extLst>
      <p:ext uri="{BB962C8B-B14F-4D97-AF65-F5344CB8AC3E}">
        <p14:creationId xmlns:p14="http://schemas.microsoft.com/office/powerpoint/2010/main" val="3505929593"/>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Services and Management</a:t>
            </a:r>
          </a:p>
        </p:txBody>
      </p:sp>
      <p:sp>
        <p:nvSpPr>
          <p:cNvPr id="3" name="Content Placeholder 2"/>
          <p:cNvSpPr>
            <a:spLocks noGrp="1"/>
          </p:cNvSpPr>
          <p:nvPr>
            <p:ph sz="quarter" idx="10"/>
          </p:nvPr>
        </p:nvSpPr>
        <p:spPr/>
        <p:txBody>
          <a:bodyPr>
            <a:normAutofit/>
          </a:bodyPr>
          <a:lstStyle/>
          <a:p>
            <a:pPr fontAlgn="ctr"/>
            <a:r>
              <a:rPr lang="en-US" dirty="0"/>
              <a:t>The management area specifies the:</a:t>
            </a:r>
          </a:p>
          <a:p>
            <a:pPr lvl="1" fontAlgn="ctr"/>
            <a:r>
              <a:rPr lang="en-US" dirty="0"/>
              <a:t>Measurement definition</a:t>
            </a:r>
          </a:p>
          <a:p>
            <a:pPr lvl="1" fontAlgn="ctr"/>
            <a:r>
              <a:rPr lang="en-US" dirty="0"/>
              <a:t>Measurement methods</a:t>
            </a:r>
          </a:p>
          <a:p>
            <a:pPr lvl="1" fontAlgn="ctr"/>
            <a:r>
              <a:rPr lang="en-US" dirty="0"/>
              <a:t>Reporting process</a:t>
            </a:r>
          </a:p>
          <a:p>
            <a:pPr lvl="1" fontAlgn="ctr"/>
            <a:r>
              <a:rPr lang="en-US" dirty="0"/>
              <a:t>Reporting contents</a:t>
            </a:r>
          </a:p>
          <a:p>
            <a:pPr lvl="1" fontAlgn="ctr"/>
            <a:r>
              <a:rPr lang="en-US" dirty="0"/>
              <a:t>Reporting frequency</a:t>
            </a:r>
          </a:p>
          <a:p>
            <a:pPr lvl="1" fontAlgn="ctr"/>
            <a:r>
              <a:rPr lang="en-US" dirty="0"/>
              <a:t>Dispute resolution process</a:t>
            </a:r>
          </a:p>
          <a:p>
            <a:pPr lvl="1" fontAlgn="ctr"/>
            <a:r>
              <a:rPr lang="en-US" dirty="0"/>
              <a:t>Mechanism for agreement update</a:t>
            </a:r>
          </a:p>
          <a:p>
            <a:pPr fontAlgn="ctr"/>
            <a:endParaRPr lang="en-US" dirty="0"/>
          </a:p>
        </p:txBody>
      </p:sp>
    </p:spTree>
    <p:extLst>
      <p:ext uri="{BB962C8B-B14F-4D97-AF65-F5344CB8AC3E}">
        <p14:creationId xmlns:p14="http://schemas.microsoft.com/office/powerpoint/2010/main" val="3874493039"/>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ctr"/>
            <a:r>
              <a:rPr lang="en-CA" dirty="0"/>
              <a:t>Services and Management</a:t>
            </a:r>
          </a:p>
        </p:txBody>
      </p:sp>
      <p:sp>
        <p:nvSpPr>
          <p:cNvPr id="3" name="Content Placeholder 2"/>
          <p:cNvSpPr>
            <a:spLocks noGrp="1"/>
          </p:cNvSpPr>
          <p:nvPr>
            <p:ph sz="quarter" idx="10"/>
          </p:nvPr>
        </p:nvSpPr>
        <p:spPr/>
        <p:txBody>
          <a:bodyPr>
            <a:normAutofit/>
          </a:bodyPr>
          <a:lstStyle/>
          <a:p>
            <a:pPr fontAlgn="ctr"/>
            <a:r>
              <a:rPr lang="en-US" dirty="0"/>
              <a:t>Measurable metrics include:</a:t>
            </a:r>
          </a:p>
          <a:p>
            <a:pPr lvl="1" fontAlgn="ctr"/>
            <a:r>
              <a:rPr lang="en-US" dirty="0"/>
              <a:t>Service availability: The amount of time service is available for use, typically expressed in percentage (e.g., 99.5%)</a:t>
            </a:r>
          </a:p>
          <a:p>
            <a:pPr lvl="1" fontAlgn="ctr"/>
            <a:r>
              <a:rPr lang="en-US" dirty="0"/>
              <a:t>Defect rate: Counts or percentage of errors in deliverables (e.g., incomplete tasks, errors, deadline breaches)</a:t>
            </a:r>
          </a:p>
          <a:p>
            <a:pPr lvl="1" fontAlgn="ctr"/>
            <a:r>
              <a:rPr lang="en-US" dirty="0"/>
              <a:t>Technical quality: Measures the quality of product using commercial analysis tools to examine factors like program size and coding defects</a:t>
            </a:r>
          </a:p>
          <a:p>
            <a:pPr lvl="1" fontAlgn="ctr"/>
            <a:r>
              <a:rPr lang="en-US" dirty="0"/>
              <a:t>Security: Measures security measures </a:t>
            </a:r>
            <a:br>
              <a:rPr lang="en-US" dirty="0"/>
            </a:br>
            <a:r>
              <a:rPr lang="en-US" dirty="0"/>
              <a:t>(e.g., security program updates and OS patches)</a:t>
            </a:r>
          </a:p>
          <a:p>
            <a:pPr fontAlgn="ctr"/>
            <a:endParaRPr lang="en-US" dirty="0"/>
          </a:p>
        </p:txBody>
      </p:sp>
    </p:spTree>
    <p:extLst>
      <p:ext uri="{BB962C8B-B14F-4D97-AF65-F5344CB8AC3E}">
        <p14:creationId xmlns:p14="http://schemas.microsoft.com/office/powerpoint/2010/main" val="4027710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Controls</a:t>
            </a:r>
          </a:p>
        </p:txBody>
      </p:sp>
      <p:sp>
        <p:nvSpPr>
          <p:cNvPr id="3" name="Content Placeholder 2"/>
          <p:cNvSpPr>
            <a:spLocks noGrp="1"/>
          </p:cNvSpPr>
          <p:nvPr>
            <p:ph sz="quarter" idx="10"/>
          </p:nvPr>
        </p:nvSpPr>
        <p:spPr/>
        <p:txBody>
          <a:bodyPr>
            <a:normAutofit/>
          </a:bodyPr>
          <a:lstStyle/>
          <a:p>
            <a:pPr marL="0" indent="0" fontAlgn="ctr">
              <a:buNone/>
            </a:pPr>
            <a:r>
              <a:rPr lang="en-US" dirty="0"/>
              <a:t>Access Control Types:</a:t>
            </a:r>
          </a:p>
          <a:p>
            <a:pPr fontAlgn="ctr"/>
            <a:r>
              <a:rPr lang="en-US" dirty="0"/>
              <a:t>Physical controls: AKA Operation Controls, controls to protect physical assets</a:t>
            </a:r>
          </a:p>
          <a:p>
            <a:pPr fontAlgn="ctr"/>
            <a:r>
              <a:rPr lang="en-US" dirty="0"/>
              <a:t>Administrative controls: AKA Management Controls, controls by roles, responsibilities, policies and administrative functions – soft controls</a:t>
            </a:r>
          </a:p>
          <a:p>
            <a:pPr fontAlgn="ctr"/>
            <a:r>
              <a:rPr lang="en-US" dirty="0"/>
              <a:t>Logical controls: hardware and software controls to information access</a:t>
            </a:r>
          </a:p>
        </p:txBody>
      </p:sp>
    </p:spTree>
    <p:extLst>
      <p:ext uri="{BB962C8B-B14F-4D97-AF65-F5344CB8AC3E}">
        <p14:creationId xmlns:p14="http://schemas.microsoft.com/office/powerpoint/2010/main" val="3143970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 Assessment</a:t>
            </a:r>
          </a:p>
        </p:txBody>
      </p:sp>
      <p:sp>
        <p:nvSpPr>
          <p:cNvPr id="3" name="Content Placeholder 2"/>
          <p:cNvSpPr>
            <a:spLocks noGrp="1"/>
          </p:cNvSpPr>
          <p:nvPr>
            <p:ph sz="quarter" idx="10"/>
          </p:nvPr>
        </p:nvSpPr>
        <p:spPr/>
        <p:txBody>
          <a:bodyPr>
            <a:normAutofit/>
          </a:bodyPr>
          <a:lstStyle/>
          <a:p>
            <a:pPr marL="0" indent="0" fontAlgn="ctr">
              <a:buNone/>
            </a:pPr>
            <a:r>
              <a:rPr lang="en-US" dirty="0"/>
              <a:t>Provides an organization with:</a:t>
            </a:r>
          </a:p>
          <a:p>
            <a:pPr fontAlgn="ctr"/>
            <a:r>
              <a:rPr lang="en-US" dirty="0"/>
              <a:t>Evidence of security control effectiveness (true positive blocks)</a:t>
            </a:r>
          </a:p>
          <a:p>
            <a:pPr fontAlgn="ctr"/>
            <a:r>
              <a:rPr lang="en-US" dirty="0"/>
              <a:t>Indication of quality of risk management process</a:t>
            </a:r>
          </a:p>
          <a:p>
            <a:pPr fontAlgn="ctr"/>
            <a:r>
              <a:rPr lang="en-US" dirty="0"/>
              <a:t>Information on strength and weakness of IS to support business</a:t>
            </a:r>
          </a:p>
        </p:txBody>
      </p:sp>
    </p:spTree>
    <p:extLst>
      <p:ext uri="{BB962C8B-B14F-4D97-AF65-F5344CB8AC3E}">
        <p14:creationId xmlns:p14="http://schemas.microsoft.com/office/powerpoint/2010/main" val="406046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Governance</a:t>
            </a:r>
          </a:p>
        </p:txBody>
      </p:sp>
      <p:sp>
        <p:nvSpPr>
          <p:cNvPr id="3" name="Content Placeholder 2"/>
          <p:cNvSpPr>
            <a:spLocks noGrp="1"/>
          </p:cNvSpPr>
          <p:nvPr>
            <p:ph sz="quarter" idx="10"/>
          </p:nvPr>
        </p:nvSpPr>
        <p:spPr/>
        <p:txBody>
          <a:bodyPr>
            <a:noAutofit/>
          </a:bodyPr>
          <a:lstStyle/>
          <a:p>
            <a:pPr fontAlgn="ctr"/>
            <a:r>
              <a:rPr lang="en-US" sz="3200" dirty="0"/>
              <a:t>Risk assessment</a:t>
            </a:r>
          </a:p>
          <a:p>
            <a:pPr fontAlgn="ctr"/>
            <a:r>
              <a:rPr lang="en-US" sz="3200" dirty="0"/>
              <a:t>Policy and control implementation</a:t>
            </a:r>
          </a:p>
          <a:p>
            <a:pPr fontAlgn="ctr"/>
            <a:r>
              <a:rPr lang="en-US" sz="3200" dirty="0"/>
              <a:t>Promotion of awareness</a:t>
            </a:r>
          </a:p>
          <a:p>
            <a:pPr fontAlgn="ctr"/>
            <a:r>
              <a:rPr lang="en-US" sz="3200" dirty="0"/>
              <a:t>Monitoring the effectiveness of the controls</a:t>
            </a:r>
          </a:p>
          <a:p>
            <a:pPr fontAlgn="ctr"/>
            <a:r>
              <a:rPr lang="en-US" sz="3200" dirty="0"/>
              <a:t>Using this knowledge as input to the next risk assessment</a:t>
            </a:r>
          </a:p>
          <a:p>
            <a:pPr fontAlgn="ctr"/>
            <a:r>
              <a:rPr lang="en-US" sz="3200" dirty="0"/>
              <a:t>Information security program budget consideration</a:t>
            </a:r>
          </a:p>
        </p:txBody>
      </p:sp>
    </p:spTree>
    <p:extLst>
      <p:ext uri="{BB962C8B-B14F-4D97-AF65-F5344CB8AC3E}">
        <p14:creationId xmlns:p14="http://schemas.microsoft.com/office/powerpoint/2010/main" val="2861918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fontAlgn="ctr"/>
            <a:r>
              <a:rPr lang="en-US" dirty="0"/>
              <a:t>Vulnerability Scanning: use automated tools to assist in vulnerability assessment process</a:t>
            </a:r>
          </a:p>
          <a:p>
            <a:pPr fontAlgn="ctr"/>
            <a:r>
              <a:rPr lang="en-US" dirty="0"/>
              <a:t>Finalize analysis: combine the assessment information and rate vulnerability on criticality scale (high/medium/low or 1 to 5 rating)</a:t>
            </a:r>
          </a:p>
          <a:p>
            <a:pPr fontAlgn="ctr"/>
            <a:r>
              <a:rPr lang="en-US" dirty="0"/>
              <a:t>Communicate results: to the stakeholder based on criticality of each vulnerability, cost to remediate, potential compensating controls, remediation impact and business function affected</a:t>
            </a:r>
          </a:p>
          <a:p>
            <a:pPr marL="0" indent="0">
              <a:buNone/>
            </a:pPr>
            <a:endParaRPr lang="en-US" dirty="0"/>
          </a:p>
        </p:txBody>
      </p:sp>
      <p:sp>
        <p:nvSpPr>
          <p:cNvPr id="4" name="Title 1"/>
          <p:cNvSpPr txBox="1">
            <a:spLocks/>
          </p:cNvSpPr>
          <p:nvPr/>
        </p:nvSpPr>
        <p:spPr>
          <a:xfrm>
            <a:off x="617853" y="9520"/>
            <a:ext cx="6667936" cy="554043"/>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a:ea typeface="+mj-ea"/>
                <a:cs typeface="+mj-cs"/>
              </a:rPr>
              <a:t>Vulnerability Assessment: Shore Up Defense</a:t>
            </a:r>
          </a:p>
        </p:txBody>
      </p:sp>
    </p:spTree>
    <p:extLst>
      <p:ext uri="{BB962C8B-B14F-4D97-AF65-F5344CB8AC3E}">
        <p14:creationId xmlns:p14="http://schemas.microsoft.com/office/powerpoint/2010/main" val="2679674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fontAlgn="ctr"/>
            <a:r>
              <a:rPr lang="en-US" dirty="0"/>
              <a:t>Exploit existing vulnerabilities to determine nature and impact </a:t>
            </a:r>
          </a:p>
          <a:p>
            <a:pPr fontAlgn="ctr"/>
            <a:r>
              <a:rPr lang="en-US" dirty="0"/>
              <a:t>Have clear and defined objectives, scope, goals, agreed limitation and acceptable activities</a:t>
            </a:r>
          </a:p>
          <a:p>
            <a:pPr fontAlgn="ctr"/>
            <a:r>
              <a:rPr lang="en-US" dirty="0"/>
              <a:t>Clear framework and management oversight during penetration testing is key to avoid negative impact on target company and obtain the best result</a:t>
            </a:r>
          </a:p>
        </p:txBody>
      </p:sp>
      <p:sp>
        <p:nvSpPr>
          <p:cNvPr id="4" name="Title 1"/>
          <p:cNvSpPr txBox="1">
            <a:spLocks/>
          </p:cNvSpPr>
          <p:nvPr/>
        </p:nvSpPr>
        <p:spPr>
          <a:xfrm>
            <a:off x="617853" y="9520"/>
            <a:ext cx="6667936" cy="554043"/>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a:ea typeface="+mj-ea"/>
                <a:cs typeface="+mj-cs"/>
              </a:rPr>
              <a:t>Penetration Testing: Exploit Vulnerability</a:t>
            </a:r>
          </a:p>
        </p:txBody>
      </p:sp>
    </p:spTree>
    <p:extLst>
      <p:ext uri="{BB962C8B-B14F-4D97-AF65-F5344CB8AC3E}">
        <p14:creationId xmlns:p14="http://schemas.microsoft.com/office/powerpoint/2010/main" val="3880919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Penetration Test Strategies</a:t>
            </a:r>
          </a:p>
        </p:txBody>
      </p:sp>
      <p:sp>
        <p:nvSpPr>
          <p:cNvPr id="3" name="Content Placeholder 2"/>
          <p:cNvSpPr>
            <a:spLocks noGrp="1"/>
          </p:cNvSpPr>
          <p:nvPr>
            <p:ph sz="quarter" idx="10"/>
          </p:nvPr>
        </p:nvSpPr>
        <p:spPr/>
        <p:txBody>
          <a:bodyPr>
            <a:normAutofit/>
          </a:bodyPr>
          <a:lstStyle/>
          <a:p>
            <a:pPr fontAlgn="ctr"/>
            <a:r>
              <a:rPr lang="en-US" dirty="0"/>
              <a:t>External testing </a:t>
            </a:r>
          </a:p>
          <a:p>
            <a:pPr fontAlgn="ctr"/>
            <a:r>
              <a:rPr lang="en-US" dirty="0"/>
              <a:t>Internal testing</a:t>
            </a:r>
          </a:p>
          <a:p>
            <a:pPr fontAlgn="ctr"/>
            <a:r>
              <a:rPr lang="en-US" dirty="0"/>
              <a:t>Blind testing strategy</a:t>
            </a:r>
          </a:p>
          <a:p>
            <a:pPr fontAlgn="ctr"/>
            <a:r>
              <a:rPr lang="en-US" dirty="0"/>
              <a:t>Double blind testing</a:t>
            </a:r>
          </a:p>
        </p:txBody>
      </p:sp>
    </p:spTree>
    <p:extLst>
      <p:ext uri="{BB962C8B-B14F-4D97-AF65-F5344CB8AC3E}">
        <p14:creationId xmlns:p14="http://schemas.microsoft.com/office/powerpoint/2010/main" val="1010396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Categories of Penetration Testing</a:t>
            </a:r>
          </a:p>
        </p:txBody>
      </p:sp>
      <p:sp>
        <p:nvSpPr>
          <p:cNvPr id="3" name="Content Placeholder 2"/>
          <p:cNvSpPr>
            <a:spLocks noGrp="1"/>
          </p:cNvSpPr>
          <p:nvPr>
            <p:ph sz="quarter" idx="10"/>
          </p:nvPr>
        </p:nvSpPr>
        <p:spPr/>
        <p:txBody>
          <a:bodyPr/>
          <a:lstStyle/>
          <a:p>
            <a:pPr fontAlgn="ctr"/>
            <a:r>
              <a:rPr lang="en-US" dirty="0"/>
              <a:t>Zero knowledge testing</a:t>
            </a:r>
          </a:p>
          <a:p>
            <a:pPr fontAlgn="ctr"/>
            <a:r>
              <a:rPr lang="en-US" dirty="0"/>
              <a:t>Partial knowledge testing</a:t>
            </a:r>
          </a:p>
          <a:p>
            <a:pPr fontAlgn="ctr"/>
            <a:r>
              <a:rPr lang="en-US" dirty="0"/>
              <a:t>Full knowledge testing</a:t>
            </a:r>
          </a:p>
          <a:p>
            <a:endParaRPr lang="en-US" dirty="0"/>
          </a:p>
        </p:txBody>
      </p:sp>
    </p:spTree>
    <p:extLst>
      <p:ext uri="{BB962C8B-B14F-4D97-AF65-F5344CB8AC3E}">
        <p14:creationId xmlns:p14="http://schemas.microsoft.com/office/powerpoint/2010/main" val="3893241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Penetration Test Methodology</a:t>
            </a:r>
          </a:p>
        </p:txBody>
      </p:sp>
      <p:sp>
        <p:nvSpPr>
          <p:cNvPr id="3" name="Content Placeholder 2"/>
          <p:cNvSpPr>
            <a:spLocks noGrp="1"/>
          </p:cNvSpPr>
          <p:nvPr>
            <p:ph sz="quarter" idx="10"/>
          </p:nvPr>
        </p:nvSpPr>
        <p:spPr/>
        <p:txBody>
          <a:bodyPr>
            <a:normAutofit/>
          </a:bodyPr>
          <a:lstStyle/>
          <a:p>
            <a:pPr fontAlgn="ctr"/>
            <a:r>
              <a:rPr lang="en-US" dirty="0"/>
              <a:t>Step 1: Reconnaissance </a:t>
            </a:r>
          </a:p>
          <a:p>
            <a:pPr fontAlgn="ctr"/>
            <a:r>
              <a:rPr lang="en-US" dirty="0"/>
              <a:t>Step 2: Enumeration</a:t>
            </a:r>
          </a:p>
          <a:p>
            <a:pPr fontAlgn="ctr"/>
            <a:r>
              <a:rPr lang="en-US" dirty="0"/>
              <a:t>Step 3: Vulnerability analysis </a:t>
            </a:r>
          </a:p>
          <a:p>
            <a:pPr fontAlgn="ctr"/>
            <a:r>
              <a:rPr lang="en-US" dirty="0"/>
              <a:t>Step 4: Execution </a:t>
            </a:r>
          </a:p>
          <a:p>
            <a:pPr fontAlgn="ctr"/>
            <a:r>
              <a:rPr lang="en-US" dirty="0"/>
              <a:t>Step 5: Document findings</a:t>
            </a:r>
          </a:p>
        </p:txBody>
      </p:sp>
    </p:spTree>
    <p:extLst>
      <p:ext uri="{BB962C8B-B14F-4D97-AF65-F5344CB8AC3E}">
        <p14:creationId xmlns:p14="http://schemas.microsoft.com/office/powerpoint/2010/main" val="38296337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fontAlgn="ctr"/>
            <a:r>
              <a:rPr lang="en-US" dirty="0"/>
              <a:t>Vulnerabilities discovered in target systems</a:t>
            </a:r>
          </a:p>
          <a:p>
            <a:pPr fontAlgn="ctr"/>
            <a:r>
              <a:rPr lang="en-US" dirty="0"/>
              <a:t>Gaps in security measures</a:t>
            </a:r>
          </a:p>
          <a:p>
            <a:pPr fontAlgn="ctr"/>
            <a:r>
              <a:rPr lang="en-US" dirty="0"/>
              <a:t>Intrusion detection and response capabilities</a:t>
            </a:r>
          </a:p>
          <a:p>
            <a:pPr fontAlgn="ctr"/>
            <a:r>
              <a:rPr lang="en-US" dirty="0"/>
              <a:t>Observation of log activity and analysis</a:t>
            </a:r>
          </a:p>
          <a:p>
            <a:pPr fontAlgn="ctr"/>
            <a:r>
              <a:rPr lang="en-US" dirty="0"/>
              <a:t>Suggested countermeasures</a:t>
            </a:r>
          </a:p>
          <a:p>
            <a:endParaRPr lang="en-US" dirty="0"/>
          </a:p>
        </p:txBody>
      </p:sp>
      <p:sp>
        <p:nvSpPr>
          <p:cNvPr id="4" name="Title 1"/>
          <p:cNvSpPr txBox="1">
            <a:spLocks/>
          </p:cNvSpPr>
          <p:nvPr/>
        </p:nvSpPr>
        <p:spPr>
          <a:xfrm>
            <a:off x="617853" y="9520"/>
            <a:ext cx="6667936" cy="554043"/>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a:ea typeface="+mj-ea"/>
                <a:cs typeface="+mj-cs"/>
              </a:rPr>
              <a:t>Specific Areas to Cover in Documentation</a:t>
            </a:r>
          </a:p>
        </p:txBody>
      </p:sp>
    </p:spTree>
    <p:extLst>
      <p:ext uri="{BB962C8B-B14F-4D97-AF65-F5344CB8AC3E}">
        <p14:creationId xmlns:p14="http://schemas.microsoft.com/office/powerpoint/2010/main" val="7668346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 Attack Vectors</a:t>
            </a:r>
          </a:p>
        </p:txBody>
      </p:sp>
      <p:sp>
        <p:nvSpPr>
          <p:cNvPr id="3" name="Content Placeholder 2"/>
          <p:cNvSpPr>
            <a:spLocks noGrp="1"/>
          </p:cNvSpPr>
          <p:nvPr>
            <p:ph sz="quarter" idx="10"/>
          </p:nvPr>
        </p:nvSpPr>
        <p:spPr/>
        <p:txBody>
          <a:bodyPr>
            <a:normAutofit/>
          </a:bodyPr>
          <a:lstStyle/>
          <a:p>
            <a:pPr fontAlgn="ctr"/>
            <a:r>
              <a:rPr lang="en-US" dirty="0"/>
              <a:t>Social engineering attacks </a:t>
            </a:r>
          </a:p>
          <a:p>
            <a:pPr fontAlgn="ctr"/>
            <a:r>
              <a:rPr lang="en-US" dirty="0"/>
              <a:t>Pretexting attacks </a:t>
            </a:r>
          </a:p>
          <a:p>
            <a:pPr fontAlgn="ctr"/>
            <a:r>
              <a:rPr lang="en-US" dirty="0"/>
              <a:t>Phishing attacks </a:t>
            </a:r>
          </a:p>
          <a:p>
            <a:pPr fontAlgn="ctr"/>
            <a:r>
              <a:rPr lang="en-US" dirty="0"/>
              <a:t>Baiting attacks </a:t>
            </a:r>
          </a:p>
          <a:p>
            <a:pPr fontAlgn="ctr"/>
            <a:r>
              <a:rPr lang="en-US" dirty="0"/>
              <a:t>Tailgating attacks</a:t>
            </a:r>
          </a:p>
        </p:txBody>
      </p:sp>
    </p:spTree>
    <p:extLst>
      <p:ext uri="{BB962C8B-B14F-4D97-AF65-F5344CB8AC3E}">
        <p14:creationId xmlns:p14="http://schemas.microsoft.com/office/powerpoint/2010/main" val="718911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Reducing Threats</a:t>
            </a:r>
          </a:p>
        </p:txBody>
      </p:sp>
      <p:sp>
        <p:nvSpPr>
          <p:cNvPr id="3" name="Content Placeholder 2"/>
          <p:cNvSpPr>
            <a:spLocks noGrp="1"/>
          </p:cNvSpPr>
          <p:nvPr>
            <p:ph sz="quarter" idx="10"/>
          </p:nvPr>
        </p:nvSpPr>
        <p:spPr/>
        <p:txBody>
          <a:bodyPr>
            <a:normAutofit/>
          </a:bodyPr>
          <a:lstStyle/>
          <a:p>
            <a:pPr fontAlgn="ctr"/>
            <a:r>
              <a:rPr lang="en-US" dirty="0"/>
              <a:t>Establish frameworks of trust </a:t>
            </a:r>
          </a:p>
          <a:p>
            <a:pPr fontAlgn="ctr"/>
            <a:r>
              <a:rPr lang="en-US" dirty="0"/>
              <a:t>Identify sensitive information </a:t>
            </a:r>
          </a:p>
          <a:p>
            <a:pPr fontAlgn="ctr"/>
            <a:r>
              <a:rPr lang="en-US" dirty="0"/>
              <a:t>Establish security protocols, policies and procedures </a:t>
            </a:r>
          </a:p>
          <a:p>
            <a:pPr fontAlgn="ctr"/>
            <a:r>
              <a:rPr lang="en-US" dirty="0"/>
              <a:t>Train employees </a:t>
            </a:r>
          </a:p>
          <a:p>
            <a:pPr fontAlgn="ctr"/>
            <a:r>
              <a:rPr lang="en-US" dirty="0"/>
              <a:t>Perform unannounced periodic tests </a:t>
            </a:r>
          </a:p>
          <a:p>
            <a:pPr fontAlgn="ctr"/>
            <a:r>
              <a:rPr lang="en-US" dirty="0"/>
              <a:t>Waste management service </a:t>
            </a:r>
          </a:p>
          <a:p>
            <a:pPr fontAlgn="ctr"/>
            <a:r>
              <a:rPr lang="en-US" dirty="0"/>
              <a:t>Review and improve</a:t>
            </a:r>
          </a:p>
          <a:p>
            <a:endParaRPr lang="en-US" dirty="0"/>
          </a:p>
        </p:txBody>
      </p:sp>
    </p:spTree>
    <p:extLst>
      <p:ext uri="{BB962C8B-B14F-4D97-AF65-F5344CB8AC3E}">
        <p14:creationId xmlns:p14="http://schemas.microsoft.com/office/powerpoint/2010/main" val="17728152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Awareness Activities and Methods</a:t>
            </a:r>
          </a:p>
        </p:txBody>
      </p:sp>
      <p:sp>
        <p:nvSpPr>
          <p:cNvPr id="3" name="Content Placeholder 2"/>
          <p:cNvSpPr>
            <a:spLocks noGrp="1"/>
          </p:cNvSpPr>
          <p:nvPr>
            <p:ph sz="quarter" idx="10"/>
          </p:nvPr>
        </p:nvSpPr>
        <p:spPr/>
        <p:txBody>
          <a:bodyPr>
            <a:normAutofit/>
          </a:bodyPr>
          <a:lstStyle/>
          <a:p>
            <a:pPr marL="0" indent="0" fontAlgn="ctr">
              <a:buNone/>
            </a:pPr>
            <a:r>
              <a:rPr lang="en-US" dirty="0"/>
              <a:t>Developing and managing security education, training and awareness is crucial for reducing threats from the human angle:</a:t>
            </a:r>
          </a:p>
          <a:p>
            <a:pPr fontAlgn="ctr"/>
            <a:r>
              <a:rPr lang="en-US" dirty="0"/>
              <a:t>Provide formalized courses </a:t>
            </a:r>
          </a:p>
          <a:p>
            <a:pPr fontAlgn="ctr"/>
            <a:r>
              <a:rPr lang="en-US" dirty="0"/>
              <a:t>Posters </a:t>
            </a:r>
          </a:p>
          <a:p>
            <a:pPr fontAlgn="ctr"/>
            <a:r>
              <a:rPr lang="en-US" dirty="0"/>
              <a:t>Organization’s Intranet </a:t>
            </a:r>
          </a:p>
          <a:p>
            <a:pPr fontAlgn="ctr"/>
            <a:r>
              <a:rPr lang="en-US" dirty="0"/>
              <a:t>Appoint a business unit security awareness mentor </a:t>
            </a:r>
          </a:p>
          <a:p>
            <a:pPr fontAlgn="ctr"/>
            <a:r>
              <a:rPr lang="en-US" dirty="0"/>
              <a:t>Provide security management videos, books, websites and collateral</a:t>
            </a:r>
          </a:p>
          <a:p>
            <a:endParaRPr lang="en-US" dirty="0"/>
          </a:p>
        </p:txBody>
      </p:sp>
    </p:spTree>
    <p:extLst>
      <p:ext uri="{BB962C8B-B14F-4D97-AF65-F5344CB8AC3E}">
        <p14:creationId xmlns:p14="http://schemas.microsoft.com/office/powerpoint/2010/main" val="22029690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Training Topics</a:t>
            </a:r>
          </a:p>
        </p:txBody>
      </p:sp>
      <p:sp>
        <p:nvSpPr>
          <p:cNvPr id="3" name="Content Placeholder 2"/>
          <p:cNvSpPr>
            <a:spLocks noGrp="1"/>
          </p:cNvSpPr>
          <p:nvPr>
            <p:ph sz="quarter" idx="10"/>
          </p:nvPr>
        </p:nvSpPr>
        <p:spPr/>
        <p:txBody>
          <a:bodyPr>
            <a:normAutofit/>
          </a:bodyPr>
          <a:lstStyle/>
          <a:p>
            <a:pPr fontAlgn="ctr"/>
            <a:r>
              <a:rPr lang="en-US" dirty="0"/>
              <a:t>Corporate security policies</a:t>
            </a:r>
          </a:p>
          <a:p>
            <a:pPr fontAlgn="ctr"/>
            <a:r>
              <a:rPr lang="en-US" dirty="0"/>
              <a:t>Corporate security program</a:t>
            </a:r>
          </a:p>
          <a:p>
            <a:pPr fontAlgn="ctr"/>
            <a:r>
              <a:rPr lang="en-US" dirty="0"/>
              <a:t>Regulatory compliance requirements for organization</a:t>
            </a:r>
          </a:p>
          <a:p>
            <a:pPr fontAlgn="ctr"/>
            <a:r>
              <a:rPr lang="en-US" dirty="0"/>
              <a:t>Social engineering</a:t>
            </a:r>
          </a:p>
          <a:p>
            <a:pPr fontAlgn="ctr"/>
            <a:r>
              <a:rPr lang="en-US" dirty="0"/>
              <a:t>Business continuity and disaster recovery</a:t>
            </a:r>
          </a:p>
          <a:p>
            <a:endParaRPr lang="en-US" dirty="0"/>
          </a:p>
        </p:txBody>
      </p:sp>
    </p:spTree>
    <p:extLst>
      <p:ext uri="{BB962C8B-B14F-4D97-AF65-F5344CB8AC3E}">
        <p14:creationId xmlns:p14="http://schemas.microsoft.com/office/powerpoint/2010/main" val="82972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Governance</a:t>
            </a:r>
          </a:p>
        </p:txBody>
      </p:sp>
      <p:sp>
        <p:nvSpPr>
          <p:cNvPr id="3" name="Content Placeholder 2"/>
          <p:cNvSpPr>
            <a:spLocks noGrp="1"/>
          </p:cNvSpPr>
          <p:nvPr>
            <p:ph sz="quarter" idx="10"/>
          </p:nvPr>
        </p:nvSpPr>
        <p:spPr/>
        <p:txBody>
          <a:bodyPr/>
          <a:lstStyle/>
          <a:p>
            <a:pPr fontAlgn="ctr"/>
            <a:r>
              <a:rPr lang="en-US" sz="3200" dirty="0"/>
              <a:t>Number of staff</a:t>
            </a:r>
          </a:p>
          <a:p>
            <a:pPr fontAlgn="ctr"/>
            <a:r>
              <a:rPr lang="en-US" sz="3200" dirty="0"/>
              <a:t>Required security level</a:t>
            </a:r>
          </a:p>
          <a:p>
            <a:pPr fontAlgn="ctr"/>
            <a:r>
              <a:rPr lang="en-US" sz="3200" dirty="0"/>
              <a:t>Tasks to be performed</a:t>
            </a:r>
          </a:p>
          <a:p>
            <a:pPr fontAlgn="ctr"/>
            <a:r>
              <a:rPr lang="en-US" sz="3200" dirty="0"/>
              <a:t>Regulations compliance</a:t>
            </a:r>
          </a:p>
          <a:p>
            <a:pPr fontAlgn="ctr"/>
            <a:r>
              <a:rPr lang="en-US" sz="3200" dirty="0"/>
              <a:t>Staff qualification level</a:t>
            </a:r>
          </a:p>
          <a:p>
            <a:pPr fontAlgn="ctr"/>
            <a:r>
              <a:rPr lang="en-US" sz="3200" dirty="0"/>
              <a:t>Training required</a:t>
            </a:r>
          </a:p>
          <a:p>
            <a:pPr fontAlgn="ctr"/>
            <a:r>
              <a:rPr lang="en-US" sz="3200" dirty="0"/>
              <a:t>Measurement metrics</a:t>
            </a:r>
          </a:p>
        </p:txBody>
      </p:sp>
    </p:spTree>
    <p:extLst>
      <p:ext uri="{BB962C8B-B14F-4D97-AF65-F5344CB8AC3E}">
        <p14:creationId xmlns:p14="http://schemas.microsoft.com/office/powerpoint/2010/main" val="38701847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Training Topics</a:t>
            </a:r>
            <a:endParaRPr lang="en-US" dirty="0"/>
          </a:p>
        </p:txBody>
      </p:sp>
      <p:sp>
        <p:nvSpPr>
          <p:cNvPr id="3" name="Content Placeholder 2"/>
          <p:cNvSpPr>
            <a:spLocks noGrp="1"/>
          </p:cNvSpPr>
          <p:nvPr>
            <p:ph sz="quarter" idx="10"/>
          </p:nvPr>
        </p:nvSpPr>
        <p:spPr/>
        <p:txBody>
          <a:bodyPr>
            <a:normAutofit/>
          </a:bodyPr>
          <a:lstStyle/>
          <a:p>
            <a:pPr fontAlgn="ctr"/>
            <a:r>
              <a:rPr lang="en-US" dirty="0"/>
              <a:t>Security incident response</a:t>
            </a:r>
          </a:p>
          <a:p>
            <a:pPr fontAlgn="ctr"/>
            <a:r>
              <a:rPr lang="en-US" dirty="0"/>
              <a:t>Information labeling and handling</a:t>
            </a:r>
          </a:p>
          <a:p>
            <a:pPr fontAlgn="ctr"/>
            <a:r>
              <a:rPr lang="en-US" dirty="0"/>
              <a:t>Physical security</a:t>
            </a:r>
          </a:p>
          <a:p>
            <a:pPr fontAlgn="ctr"/>
            <a:r>
              <a:rPr lang="en-US" dirty="0"/>
              <a:t>Proper care and handling of security credentials</a:t>
            </a:r>
          </a:p>
          <a:p>
            <a:pPr fontAlgn="ctr"/>
            <a:r>
              <a:rPr lang="en-US" dirty="0"/>
              <a:t>Risk assessment</a:t>
            </a:r>
          </a:p>
          <a:p>
            <a:endParaRPr lang="en-US" dirty="0"/>
          </a:p>
        </p:txBody>
      </p:sp>
    </p:spTree>
    <p:extLst>
      <p:ext uri="{BB962C8B-B14F-4D97-AF65-F5344CB8AC3E}">
        <p14:creationId xmlns:p14="http://schemas.microsoft.com/office/powerpoint/2010/main" val="4957270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70" y="1320800"/>
            <a:ext cx="3857957" cy="2980352"/>
          </a:xfrm>
        </p:spPr>
        <p:txBody>
          <a:bodyPr/>
          <a:lstStyle/>
          <a:p>
            <a:r>
              <a:rPr lang="en-US" dirty="0"/>
              <a:t>Security Policies and Operations </a:t>
            </a:r>
          </a:p>
        </p:txBody>
      </p:sp>
      <p:sp>
        <p:nvSpPr>
          <p:cNvPr id="3" name="Subtitle 2"/>
          <p:cNvSpPr>
            <a:spLocks noGrp="1"/>
          </p:cNvSpPr>
          <p:nvPr>
            <p:ph type="body" sz="quarter" idx="10"/>
          </p:nvPr>
        </p:nvSpPr>
        <p:spPr/>
        <p:txBody>
          <a:bodyPr>
            <a:normAutofit/>
          </a:bodyPr>
          <a:lstStyle/>
          <a:p>
            <a:r>
              <a:rPr lang="en-US" dirty="0"/>
              <a:t>Module 3: Data Security</a:t>
            </a:r>
          </a:p>
        </p:txBody>
      </p:sp>
    </p:spTree>
    <p:extLst>
      <p:ext uri="{BB962C8B-B14F-4D97-AF65-F5344CB8AC3E}">
        <p14:creationId xmlns:p14="http://schemas.microsoft.com/office/powerpoint/2010/main" val="12703769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Classification</a:t>
            </a:r>
          </a:p>
        </p:txBody>
      </p:sp>
      <p:sp>
        <p:nvSpPr>
          <p:cNvPr id="3" name="Content Placeholder 2"/>
          <p:cNvSpPr>
            <a:spLocks noGrp="1"/>
          </p:cNvSpPr>
          <p:nvPr>
            <p:ph sz="quarter" idx="10"/>
          </p:nvPr>
        </p:nvSpPr>
        <p:spPr/>
        <p:txBody>
          <a:bodyPr anchor="t">
            <a:normAutofit/>
          </a:bodyPr>
          <a:lstStyle/>
          <a:p>
            <a:r>
              <a:rPr lang="en-CA" dirty="0"/>
              <a:t>Information classification is used to identify the confidentiality level of the information and the relevant access clearance. Typical classifications include “confidential,” “close hold” or “sensitive.”</a:t>
            </a:r>
            <a:endParaRPr lang="en-US" dirty="0"/>
          </a:p>
        </p:txBody>
      </p:sp>
    </p:spTree>
    <p:extLst>
      <p:ext uri="{BB962C8B-B14F-4D97-AF65-F5344CB8AC3E}">
        <p14:creationId xmlns:p14="http://schemas.microsoft.com/office/powerpoint/2010/main" val="2522366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Categorization</a:t>
            </a:r>
          </a:p>
        </p:txBody>
      </p:sp>
      <p:sp>
        <p:nvSpPr>
          <p:cNvPr id="3" name="Content Placeholder 2"/>
          <p:cNvSpPr>
            <a:spLocks noGrp="1"/>
          </p:cNvSpPr>
          <p:nvPr>
            <p:ph sz="quarter" idx="10"/>
          </p:nvPr>
        </p:nvSpPr>
        <p:spPr/>
        <p:txBody>
          <a:bodyPr anchor="t">
            <a:normAutofit/>
          </a:bodyPr>
          <a:lstStyle/>
          <a:p>
            <a:r>
              <a:rPr lang="en-CA" dirty="0"/>
              <a:t>Information categorization identifies the potential impact to the organization in terms of confidentiality, integrity and availability. The loss of intellectual property would be classified as high impact, while the loss of information on a public website would be classified as low impact.</a:t>
            </a:r>
          </a:p>
        </p:txBody>
      </p:sp>
    </p:spTree>
    <p:extLst>
      <p:ext uri="{BB962C8B-B14F-4D97-AF65-F5344CB8AC3E}">
        <p14:creationId xmlns:p14="http://schemas.microsoft.com/office/powerpoint/2010/main" val="1952761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Categorization Examples</a:t>
            </a:r>
          </a:p>
        </p:txBody>
      </p:sp>
      <p:sp>
        <p:nvSpPr>
          <p:cNvPr id="3" name="Content Placeholder 2"/>
          <p:cNvSpPr>
            <a:spLocks noGrp="1"/>
          </p:cNvSpPr>
          <p:nvPr>
            <p:ph sz="quarter" idx="10"/>
          </p:nvPr>
        </p:nvSpPr>
        <p:spPr/>
        <p:txBody>
          <a:bodyPr anchor="t">
            <a:normAutofit/>
          </a:bodyPr>
          <a:lstStyle/>
          <a:p>
            <a:r>
              <a:rPr lang="en-CA" dirty="0"/>
              <a:t>Private data</a:t>
            </a:r>
          </a:p>
          <a:p>
            <a:r>
              <a:rPr lang="en-CA" dirty="0"/>
              <a:t>PII, SIN, health care information, credit card information or bank information</a:t>
            </a:r>
          </a:p>
          <a:p>
            <a:r>
              <a:rPr lang="en-CA" dirty="0"/>
              <a:t>Restricted data</a:t>
            </a:r>
          </a:p>
          <a:p>
            <a:r>
              <a:rPr lang="en-CA" dirty="0"/>
              <a:t>Information restricted to an authorized group of employees such as HR, Finance or Executive</a:t>
            </a:r>
          </a:p>
        </p:txBody>
      </p:sp>
    </p:spTree>
    <p:extLst>
      <p:ext uri="{BB962C8B-B14F-4D97-AF65-F5344CB8AC3E}">
        <p14:creationId xmlns:p14="http://schemas.microsoft.com/office/powerpoint/2010/main" val="9166289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Categorization Examples</a:t>
            </a:r>
          </a:p>
        </p:txBody>
      </p:sp>
      <p:sp>
        <p:nvSpPr>
          <p:cNvPr id="3" name="Content Placeholder 2"/>
          <p:cNvSpPr>
            <a:spLocks noGrp="1"/>
          </p:cNvSpPr>
          <p:nvPr>
            <p:ph sz="quarter" idx="10"/>
          </p:nvPr>
        </p:nvSpPr>
        <p:spPr/>
        <p:txBody>
          <a:bodyPr anchor="t">
            <a:normAutofit/>
          </a:bodyPr>
          <a:lstStyle/>
          <a:p>
            <a:r>
              <a:rPr lang="en-CA" dirty="0"/>
              <a:t>Confidential data</a:t>
            </a:r>
          </a:p>
          <a:p>
            <a:r>
              <a:rPr lang="en-CA" dirty="0"/>
              <a:t>Information deemed confidential to the organization, accessible only by employees but not general public</a:t>
            </a:r>
          </a:p>
          <a:p>
            <a:r>
              <a:rPr lang="en-CA" dirty="0"/>
              <a:t>Public data</a:t>
            </a:r>
          </a:p>
          <a:p>
            <a:r>
              <a:rPr lang="en-CA" dirty="0"/>
              <a:t>Information that can be viewed by the general public</a:t>
            </a:r>
          </a:p>
        </p:txBody>
      </p:sp>
    </p:spTree>
    <p:extLst>
      <p:ext uri="{BB962C8B-B14F-4D97-AF65-F5344CB8AC3E}">
        <p14:creationId xmlns:p14="http://schemas.microsoft.com/office/powerpoint/2010/main" val="5738296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Classification Policy</a:t>
            </a:r>
          </a:p>
        </p:txBody>
      </p:sp>
      <p:sp>
        <p:nvSpPr>
          <p:cNvPr id="3" name="Content Placeholder 2"/>
          <p:cNvSpPr>
            <a:spLocks noGrp="1"/>
          </p:cNvSpPr>
          <p:nvPr>
            <p:ph sz="quarter" idx="10"/>
          </p:nvPr>
        </p:nvSpPr>
        <p:spPr/>
        <p:txBody>
          <a:bodyPr anchor="t">
            <a:normAutofit lnSpcReduction="10000"/>
          </a:bodyPr>
          <a:lstStyle/>
          <a:p>
            <a:r>
              <a:rPr lang="en-CA" dirty="0"/>
              <a:t>Information access</a:t>
            </a:r>
          </a:p>
          <a:p>
            <a:pPr lvl="1"/>
            <a:r>
              <a:rPr lang="en-CA" dirty="0"/>
              <a:t>Who should have access to the data? Finance team have access to accounts payable, while HR has access to PII.</a:t>
            </a:r>
          </a:p>
          <a:p>
            <a:r>
              <a:rPr lang="en-CA" dirty="0"/>
              <a:t>Information protection</a:t>
            </a:r>
          </a:p>
          <a:p>
            <a:pPr lvl="1"/>
            <a:r>
              <a:rPr lang="en-CA" dirty="0"/>
              <a:t>How is the information accessed by user? Physical medium or electronic format? Read only, update and modify, delete or destroy?</a:t>
            </a:r>
          </a:p>
          <a:p>
            <a:r>
              <a:rPr lang="en-CA" dirty="0"/>
              <a:t>Information retention</a:t>
            </a:r>
          </a:p>
          <a:p>
            <a:pPr lvl="1"/>
            <a:r>
              <a:rPr lang="en-CA" dirty="0"/>
              <a:t>What is the retention period of information? CRA requires a seven-year retention period on tax-related information. Legal may require upwards of 30 years.</a:t>
            </a:r>
          </a:p>
        </p:txBody>
      </p:sp>
    </p:spTree>
    <p:extLst>
      <p:ext uri="{BB962C8B-B14F-4D97-AF65-F5344CB8AC3E}">
        <p14:creationId xmlns:p14="http://schemas.microsoft.com/office/powerpoint/2010/main" val="19594123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Classification Policy</a:t>
            </a:r>
          </a:p>
        </p:txBody>
      </p:sp>
      <p:sp>
        <p:nvSpPr>
          <p:cNvPr id="3" name="Content Placeholder 2"/>
          <p:cNvSpPr>
            <a:spLocks noGrp="1"/>
          </p:cNvSpPr>
          <p:nvPr>
            <p:ph sz="quarter" idx="10"/>
          </p:nvPr>
        </p:nvSpPr>
        <p:spPr/>
        <p:txBody>
          <a:bodyPr anchor="t">
            <a:normAutofit/>
          </a:bodyPr>
          <a:lstStyle/>
          <a:p>
            <a:r>
              <a:rPr lang="en-CA" dirty="0"/>
              <a:t>Information disposal</a:t>
            </a:r>
          </a:p>
          <a:p>
            <a:pPr lvl="1"/>
            <a:r>
              <a:rPr lang="en-CA" dirty="0"/>
              <a:t>What is the information disposal method and procedures? Paper-based information may require cross-cut shredding. Sensitive electronic information may require proper erasure from storage medium (e.g., hard drive shredder)</a:t>
            </a:r>
          </a:p>
          <a:p>
            <a:r>
              <a:rPr lang="en-CA" dirty="0"/>
              <a:t>Information encryption</a:t>
            </a:r>
          </a:p>
          <a:p>
            <a:pPr lvl="1"/>
            <a:r>
              <a:rPr lang="en-CA" dirty="0"/>
              <a:t>How is information encrypted? Information needs to be protected during its entire life cycle. This includes data at-rest, data in-use and data in-motion.</a:t>
            </a:r>
          </a:p>
        </p:txBody>
      </p:sp>
    </p:spTree>
    <p:extLst>
      <p:ext uri="{BB962C8B-B14F-4D97-AF65-F5344CB8AC3E}">
        <p14:creationId xmlns:p14="http://schemas.microsoft.com/office/powerpoint/2010/main" val="8256085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Classification Policy</a:t>
            </a:r>
          </a:p>
        </p:txBody>
      </p:sp>
      <p:sp>
        <p:nvSpPr>
          <p:cNvPr id="3" name="Content Placeholder 2"/>
          <p:cNvSpPr>
            <a:spLocks noGrp="1"/>
          </p:cNvSpPr>
          <p:nvPr>
            <p:ph sz="quarter" idx="10"/>
          </p:nvPr>
        </p:nvSpPr>
        <p:spPr/>
        <p:txBody>
          <a:bodyPr anchor="t">
            <a:normAutofit lnSpcReduction="10000"/>
          </a:bodyPr>
          <a:lstStyle/>
          <a:p>
            <a:r>
              <a:rPr lang="en-CA" dirty="0"/>
              <a:t>Information usage</a:t>
            </a:r>
          </a:p>
          <a:p>
            <a:pPr lvl="1"/>
            <a:r>
              <a:rPr lang="en-CA" dirty="0"/>
              <a:t>How is the information used? Information usage must be classified for legal and regulatory purposes. A company logo may be viewed but not replicated on an unauthorized external medium. Logs of employee web browsing may only be requested and given to HR for authorized investigation due to privacy concern.</a:t>
            </a:r>
          </a:p>
          <a:p>
            <a:r>
              <a:rPr lang="en-CA" dirty="0"/>
              <a:t>Information compliance</a:t>
            </a:r>
          </a:p>
          <a:p>
            <a:pPr lvl="1"/>
            <a:r>
              <a:rPr lang="en-CA" dirty="0"/>
              <a:t>What compliance level is required for information? PCI-DSS requires credit card information to be encrypted at all time. HIPPA has a similar requirement for the health care sector.</a:t>
            </a:r>
          </a:p>
        </p:txBody>
      </p:sp>
    </p:spTree>
    <p:extLst>
      <p:ext uri="{BB962C8B-B14F-4D97-AF65-F5344CB8AC3E}">
        <p14:creationId xmlns:p14="http://schemas.microsoft.com/office/powerpoint/2010/main" val="23422262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200" dirty="0"/>
              <a:t>Data Ownership Classification Determination</a:t>
            </a:r>
          </a:p>
        </p:txBody>
      </p:sp>
      <p:sp>
        <p:nvSpPr>
          <p:cNvPr id="3" name="Content Placeholder 2"/>
          <p:cNvSpPr>
            <a:spLocks noGrp="1"/>
          </p:cNvSpPr>
          <p:nvPr>
            <p:ph sz="quarter" idx="10"/>
          </p:nvPr>
        </p:nvSpPr>
        <p:spPr/>
        <p:txBody>
          <a:bodyPr/>
          <a:lstStyle/>
          <a:p>
            <a:r>
              <a:rPr lang="en-CA" dirty="0"/>
              <a:t>The data owner should always be responsible for the proper classification of the information, because the data owner understands the true value and purpose of the data’s existence. An annual review should be conducted by the data owner to ensure the classification is proper and up-to-date.</a:t>
            </a:r>
          </a:p>
        </p:txBody>
      </p:sp>
    </p:spTree>
    <p:extLst>
      <p:ext uri="{BB962C8B-B14F-4D97-AF65-F5344CB8AC3E}">
        <p14:creationId xmlns:p14="http://schemas.microsoft.com/office/powerpoint/2010/main" val="351423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Security Officer</a:t>
            </a:r>
          </a:p>
        </p:txBody>
      </p:sp>
      <p:sp>
        <p:nvSpPr>
          <p:cNvPr id="3" name="Content Placeholder 2"/>
          <p:cNvSpPr>
            <a:spLocks noGrp="1"/>
          </p:cNvSpPr>
          <p:nvPr>
            <p:ph sz="quarter" idx="10"/>
          </p:nvPr>
        </p:nvSpPr>
        <p:spPr/>
        <p:txBody>
          <a:bodyPr>
            <a:normAutofit lnSpcReduction="10000"/>
          </a:bodyPr>
          <a:lstStyle/>
          <a:p>
            <a:pPr marL="0" indent="0" fontAlgn="ctr">
              <a:buNone/>
            </a:pPr>
            <a:r>
              <a:rPr lang="en-US" dirty="0"/>
              <a:t>An information security officer:</a:t>
            </a:r>
          </a:p>
          <a:p>
            <a:pPr fontAlgn="ctr"/>
            <a:r>
              <a:rPr lang="en-US" dirty="0"/>
              <a:t>Leads the security program, leveraging security knowledge and risk management principles</a:t>
            </a:r>
          </a:p>
          <a:p>
            <a:pPr fontAlgn="ctr"/>
            <a:r>
              <a:rPr lang="en-US" dirty="0"/>
              <a:t>Ensures that security policies, procedures, baselines, standards and guidelines are written to address information security requirements</a:t>
            </a:r>
          </a:p>
          <a:p>
            <a:pPr fontAlgn="ctr"/>
            <a:r>
              <a:rPr lang="en-US" dirty="0"/>
              <a:t>Implements and operates CIRTs</a:t>
            </a:r>
          </a:p>
          <a:p>
            <a:pPr fontAlgn="ctr"/>
            <a:r>
              <a:rPr lang="en-US" dirty="0"/>
              <a:t>Provides leadership for information security awareness program</a:t>
            </a:r>
          </a:p>
        </p:txBody>
      </p:sp>
    </p:spTree>
    <p:extLst>
      <p:ext uri="{BB962C8B-B14F-4D97-AF65-F5344CB8AC3E}">
        <p14:creationId xmlns:p14="http://schemas.microsoft.com/office/powerpoint/2010/main" val="25235054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Information Management</a:t>
            </a:r>
          </a:p>
        </p:txBody>
      </p:sp>
      <p:sp>
        <p:nvSpPr>
          <p:cNvPr id="3" name="Content Placeholder 2"/>
          <p:cNvSpPr>
            <a:spLocks noGrp="1"/>
          </p:cNvSpPr>
          <p:nvPr>
            <p:ph sz="quarter" idx="10"/>
          </p:nvPr>
        </p:nvSpPr>
        <p:spPr/>
        <p:txBody>
          <a:bodyPr>
            <a:normAutofit lnSpcReduction="10000"/>
          </a:bodyPr>
          <a:lstStyle/>
          <a:p>
            <a:pPr marL="0" indent="0">
              <a:buNone/>
            </a:pPr>
            <a:r>
              <a:rPr lang="en-CA" dirty="0"/>
              <a:t>Information management dictates the handling of information from administrative process to technical process:</a:t>
            </a:r>
          </a:p>
          <a:p>
            <a:pPr fontAlgn="ctr"/>
            <a:r>
              <a:rPr lang="en-CA" dirty="0"/>
              <a:t>Data policy: is required to outline the strategy and provide guidelines on information management</a:t>
            </a:r>
          </a:p>
          <a:p>
            <a:pPr fontAlgn="ctr"/>
            <a:r>
              <a:rPr lang="en-CA" dirty="0"/>
              <a:t>Roles and responsibilities: must be defined for the information, such as the data owner, data custodians, data providers</a:t>
            </a:r>
          </a:p>
          <a:p>
            <a:pPr fontAlgn="ctr"/>
            <a:r>
              <a:rPr lang="en-CA" dirty="0"/>
              <a:t>Information quality: quality control and quality assurance during the data life cycle</a:t>
            </a:r>
          </a:p>
          <a:p>
            <a:pPr marL="0" indent="0">
              <a:buNone/>
            </a:pPr>
            <a:endParaRPr lang="en-CA" dirty="0"/>
          </a:p>
        </p:txBody>
      </p:sp>
    </p:spTree>
    <p:extLst>
      <p:ext uri="{BB962C8B-B14F-4D97-AF65-F5344CB8AC3E}">
        <p14:creationId xmlns:p14="http://schemas.microsoft.com/office/powerpoint/2010/main" val="25483571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Information Management</a:t>
            </a:r>
          </a:p>
        </p:txBody>
      </p:sp>
      <p:sp>
        <p:nvSpPr>
          <p:cNvPr id="3" name="Content Placeholder 2"/>
          <p:cNvSpPr>
            <a:spLocks noGrp="1"/>
          </p:cNvSpPr>
          <p:nvPr>
            <p:ph sz="quarter" idx="10"/>
          </p:nvPr>
        </p:nvSpPr>
        <p:spPr/>
        <p:txBody>
          <a:bodyPr>
            <a:normAutofit lnSpcReduction="10000"/>
          </a:bodyPr>
          <a:lstStyle/>
          <a:p>
            <a:pPr fontAlgn="ctr"/>
            <a:r>
              <a:rPr lang="en-CA" dirty="0"/>
              <a:t>Documentation: of information management practice</a:t>
            </a:r>
          </a:p>
          <a:p>
            <a:pPr fontAlgn="ctr"/>
            <a:r>
              <a:rPr lang="en-CA" dirty="0"/>
              <a:t>Compliance: to information management practice</a:t>
            </a:r>
          </a:p>
          <a:p>
            <a:pPr fontAlgn="ctr"/>
            <a:r>
              <a:rPr lang="en-CA" dirty="0"/>
              <a:t>Information update process: defines the procedure for information infrastructure update in hardware, software storage, backup and data</a:t>
            </a:r>
          </a:p>
          <a:p>
            <a:pPr fontAlgn="ctr"/>
            <a:r>
              <a:rPr lang="en-CA" dirty="0"/>
              <a:t>Audit: to ensure the proper use and protection of information, including data security control testing</a:t>
            </a:r>
          </a:p>
        </p:txBody>
      </p:sp>
    </p:spTree>
    <p:extLst>
      <p:ext uri="{BB962C8B-B14F-4D97-AF65-F5344CB8AC3E}">
        <p14:creationId xmlns:p14="http://schemas.microsoft.com/office/powerpoint/2010/main" val="23834570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Policy</a:t>
            </a:r>
            <a:endParaRPr lang="en-US" dirty="0"/>
          </a:p>
        </p:txBody>
      </p:sp>
      <p:sp>
        <p:nvSpPr>
          <p:cNvPr id="3" name="Content Placeholder 2"/>
          <p:cNvSpPr>
            <a:spLocks noGrp="1"/>
          </p:cNvSpPr>
          <p:nvPr>
            <p:ph sz="quarter" idx="10"/>
          </p:nvPr>
        </p:nvSpPr>
        <p:spPr/>
        <p:txBody>
          <a:bodyPr>
            <a:normAutofit/>
          </a:bodyPr>
          <a:lstStyle/>
          <a:p>
            <a:pPr fontAlgn="ctr"/>
            <a:r>
              <a:rPr lang="en-CA" dirty="0"/>
              <a:t>Data policy is a high-level written policy defining the purpose of information management across the organization</a:t>
            </a:r>
          </a:p>
          <a:p>
            <a:pPr fontAlgn="ctr"/>
            <a:r>
              <a:rPr lang="en-CA" dirty="0"/>
              <a:t>It is a set of principles serving as framework for information management</a:t>
            </a:r>
          </a:p>
          <a:p>
            <a:pPr fontAlgn="ctr"/>
            <a:r>
              <a:rPr lang="en-CA" dirty="0"/>
              <a:t>It provides basic guidelines for data ownership and data custodian responsibilities, data access, data acquisition, legal and other issues</a:t>
            </a:r>
          </a:p>
        </p:txBody>
      </p:sp>
    </p:spTree>
    <p:extLst>
      <p:ext uri="{BB962C8B-B14F-4D97-AF65-F5344CB8AC3E}">
        <p14:creationId xmlns:p14="http://schemas.microsoft.com/office/powerpoint/2010/main" val="34930165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Creating Data Policy</a:t>
            </a:r>
            <a:endParaRPr lang="en-US" dirty="0"/>
          </a:p>
        </p:txBody>
      </p:sp>
      <p:sp>
        <p:nvSpPr>
          <p:cNvPr id="3" name="Content Placeholder 2"/>
          <p:cNvSpPr>
            <a:spLocks noGrp="1"/>
          </p:cNvSpPr>
          <p:nvPr>
            <p:ph sz="quarter" idx="10"/>
          </p:nvPr>
        </p:nvSpPr>
        <p:spPr/>
        <p:txBody>
          <a:bodyPr>
            <a:normAutofit fontScale="92500" lnSpcReduction="10000"/>
          </a:bodyPr>
          <a:lstStyle/>
          <a:p>
            <a:pPr marL="0" indent="0">
              <a:buNone/>
            </a:pPr>
            <a:r>
              <a:rPr lang="en-CA" dirty="0"/>
              <a:t>When creating a data policy, the following points must be considered:</a:t>
            </a:r>
          </a:p>
          <a:p>
            <a:pPr fontAlgn="ctr"/>
            <a:r>
              <a:rPr lang="en-CA" dirty="0"/>
              <a:t>What is the cost to provide the data and access the information? If data must be stored, transported and used in a secured environment, the encryption for data at-rest and data in-motion and the secured environment for data in-use is significantly higher for restricted and private data.</a:t>
            </a:r>
          </a:p>
          <a:p>
            <a:pPr fontAlgn="ctr"/>
            <a:r>
              <a:rPr lang="en-CA" dirty="0"/>
              <a:t>Who is the owner and the custodian of the information? Outline the definition of owner and custodian of information at different stages of the data life cycle, as well as the responsibilities.</a:t>
            </a:r>
          </a:p>
        </p:txBody>
      </p:sp>
    </p:spTree>
    <p:extLst>
      <p:ext uri="{BB962C8B-B14F-4D97-AF65-F5344CB8AC3E}">
        <p14:creationId xmlns:p14="http://schemas.microsoft.com/office/powerpoint/2010/main" val="3674607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Creating Data Policy</a:t>
            </a:r>
            <a:endParaRPr lang="en-US" dirty="0"/>
          </a:p>
        </p:txBody>
      </p:sp>
      <p:sp>
        <p:nvSpPr>
          <p:cNvPr id="3" name="Content Placeholder 2"/>
          <p:cNvSpPr>
            <a:spLocks noGrp="1"/>
          </p:cNvSpPr>
          <p:nvPr>
            <p:ph sz="quarter" idx="10"/>
          </p:nvPr>
        </p:nvSpPr>
        <p:spPr/>
        <p:txBody>
          <a:bodyPr>
            <a:normAutofit lnSpcReduction="10000"/>
          </a:bodyPr>
          <a:lstStyle/>
          <a:p>
            <a:pPr fontAlgn="ctr"/>
            <a:r>
              <a:rPr lang="en-CA" dirty="0"/>
              <a:t>How is private and restricted information handled? Identify the classification of private and restricted data, and the proper handling and protection of data.</a:t>
            </a:r>
          </a:p>
          <a:p>
            <a:pPr fontAlgn="ctr"/>
            <a:r>
              <a:rPr lang="en-CA" dirty="0"/>
              <a:t>Who is liable for the information? Information must be protected by the organization to ensure privacy, legal and regulatory compliance. If information is mishandled and damage occurs, the liability must fall on an identified party. This usually involves license agreements (e.g., EULA) and is addressed in disclaimers.</a:t>
            </a:r>
          </a:p>
        </p:txBody>
      </p:sp>
    </p:spTree>
    <p:extLst>
      <p:ext uri="{BB962C8B-B14F-4D97-AF65-F5344CB8AC3E}">
        <p14:creationId xmlns:p14="http://schemas.microsoft.com/office/powerpoint/2010/main" val="31824517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Creating Data Policy</a:t>
            </a:r>
            <a:endParaRPr lang="en-US" dirty="0"/>
          </a:p>
        </p:txBody>
      </p:sp>
      <p:sp>
        <p:nvSpPr>
          <p:cNvPr id="3" name="Content Placeholder 2"/>
          <p:cNvSpPr>
            <a:spLocks noGrp="1"/>
          </p:cNvSpPr>
          <p:nvPr>
            <p:ph sz="quarter" idx="10"/>
          </p:nvPr>
        </p:nvSpPr>
        <p:spPr/>
        <p:txBody>
          <a:bodyPr>
            <a:normAutofit fontScale="92500" lnSpcReduction="10000"/>
          </a:bodyPr>
          <a:lstStyle/>
          <a:p>
            <a:pPr fontAlgn="ctr"/>
            <a:r>
              <a:rPr lang="en-CA" dirty="0"/>
              <a:t>What are the legal and regulatory requirements? It is important for the data policy to outline the laws and regulations the organization must comply with when dealing with data. PCI-DSS and HIPPA are common examples of sensitive information compliances.</a:t>
            </a:r>
          </a:p>
          <a:p>
            <a:pPr fontAlgn="ctr"/>
            <a:r>
              <a:rPr lang="en-CA" dirty="0"/>
              <a:t>What is the process for information request by legal team? Organization involved in legal litigation should have a policy outlining the proper procedure to request access to relevant information. This ensures the legal request can be fulfilled without violating data access policy and in a timely manner.</a:t>
            </a:r>
          </a:p>
        </p:txBody>
      </p:sp>
    </p:spTree>
    <p:extLst>
      <p:ext uri="{BB962C8B-B14F-4D97-AF65-F5344CB8AC3E}">
        <p14:creationId xmlns:p14="http://schemas.microsoft.com/office/powerpoint/2010/main" val="2069544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Safe Harbour</a:t>
            </a:r>
            <a:endParaRPr lang="en-US" dirty="0"/>
          </a:p>
        </p:txBody>
      </p:sp>
      <p:sp>
        <p:nvSpPr>
          <p:cNvPr id="3" name="Content Placeholder 2"/>
          <p:cNvSpPr>
            <a:spLocks noGrp="1"/>
          </p:cNvSpPr>
          <p:nvPr>
            <p:ph sz="quarter" idx="10"/>
          </p:nvPr>
        </p:nvSpPr>
        <p:spPr/>
        <p:txBody>
          <a:bodyPr/>
          <a:lstStyle/>
          <a:p>
            <a:pPr marL="0" indent="0">
              <a:buNone/>
            </a:pPr>
            <a:r>
              <a:rPr lang="en-CA" dirty="0"/>
              <a:t>What is the Safe Harbour program?</a:t>
            </a:r>
          </a:p>
          <a:p>
            <a:r>
              <a:rPr lang="en-CA" dirty="0"/>
              <a:t>The Safe Harbour program is a program run by the US Department of Commerce to meet the specific data protection requirements outlined by the EU Data Protection Directive for data transfer to countries outside of the EU. </a:t>
            </a:r>
          </a:p>
          <a:p>
            <a:r>
              <a:rPr lang="en-CA" dirty="0"/>
              <a:t>The goal is to prevent unauthorized access, handling, transmission, usage and disclosure of personal information.</a:t>
            </a:r>
          </a:p>
        </p:txBody>
      </p:sp>
    </p:spTree>
    <p:extLst>
      <p:ext uri="{BB962C8B-B14F-4D97-AF65-F5344CB8AC3E}">
        <p14:creationId xmlns:p14="http://schemas.microsoft.com/office/powerpoint/2010/main" val="8612599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Safe Harbour</a:t>
            </a:r>
            <a:endParaRPr lang="en-US" dirty="0"/>
          </a:p>
        </p:txBody>
      </p:sp>
      <p:sp>
        <p:nvSpPr>
          <p:cNvPr id="3" name="Content Placeholder 2"/>
          <p:cNvSpPr>
            <a:spLocks noGrp="1"/>
          </p:cNvSpPr>
          <p:nvPr>
            <p:ph sz="quarter" idx="10"/>
          </p:nvPr>
        </p:nvSpPr>
        <p:spPr/>
        <p:txBody>
          <a:bodyPr>
            <a:normAutofit lnSpcReduction="10000"/>
          </a:bodyPr>
          <a:lstStyle/>
          <a:p>
            <a:pPr marL="0" indent="0">
              <a:buNone/>
            </a:pPr>
            <a:r>
              <a:rPr lang="en-CA" dirty="0"/>
              <a:t>Seven requirements for personal information processing under safe harbour:</a:t>
            </a:r>
          </a:p>
          <a:p>
            <a:pPr fontAlgn="ctr"/>
            <a:r>
              <a:rPr lang="en-CA" dirty="0"/>
              <a:t>Notice: individuals must be informed of the collection and the usage of the information collected about them.</a:t>
            </a:r>
          </a:p>
          <a:p>
            <a:pPr fontAlgn="ctr"/>
            <a:r>
              <a:rPr lang="en-CA" dirty="0"/>
              <a:t>Choice: individuals must be allowed to opt out of the information usage for any other purpose or by any other parties.</a:t>
            </a:r>
          </a:p>
          <a:p>
            <a:pPr fontAlgn="ctr"/>
            <a:r>
              <a:rPr lang="en-CA" dirty="0"/>
              <a:t>Onward Transfer: collected personal information can only be shared with other entities complying with safe harbour principles.</a:t>
            </a:r>
          </a:p>
        </p:txBody>
      </p:sp>
    </p:spTree>
    <p:extLst>
      <p:ext uri="{BB962C8B-B14F-4D97-AF65-F5344CB8AC3E}">
        <p14:creationId xmlns:p14="http://schemas.microsoft.com/office/powerpoint/2010/main" val="2281691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Safe Harbour</a:t>
            </a:r>
            <a:endParaRPr lang="en-US" dirty="0"/>
          </a:p>
        </p:txBody>
      </p:sp>
      <p:sp>
        <p:nvSpPr>
          <p:cNvPr id="3" name="Content Placeholder 2"/>
          <p:cNvSpPr>
            <a:spLocks noGrp="1"/>
          </p:cNvSpPr>
          <p:nvPr>
            <p:ph sz="quarter" idx="10"/>
          </p:nvPr>
        </p:nvSpPr>
        <p:spPr/>
        <p:txBody>
          <a:bodyPr>
            <a:normAutofit lnSpcReduction="10000"/>
          </a:bodyPr>
          <a:lstStyle/>
          <a:p>
            <a:pPr fontAlgn="ctr"/>
            <a:r>
              <a:rPr lang="en-CA" dirty="0"/>
              <a:t>Access: individuals must have access to records containing their personal information.</a:t>
            </a:r>
          </a:p>
          <a:p>
            <a:pPr fontAlgn="ctr"/>
            <a:r>
              <a:rPr lang="en-CA" dirty="0"/>
              <a:t>Security: information must be placed in a secured manner to prevent loss, misuse or unauthorized disclosure.</a:t>
            </a:r>
          </a:p>
          <a:p>
            <a:pPr fontAlgn="ctr"/>
            <a:r>
              <a:rPr lang="en-CA" dirty="0"/>
              <a:t>Data Integrity: information integrity must be maintained to ensure reliability.</a:t>
            </a:r>
          </a:p>
          <a:p>
            <a:pPr fontAlgn="ctr"/>
            <a:r>
              <a:rPr lang="en-CA" dirty="0"/>
              <a:t>Enforcement: individuals must be provided a dispute resolution process and certification of compliance to safe harbour to regulatory agencies.</a:t>
            </a:r>
          </a:p>
        </p:txBody>
      </p:sp>
    </p:spTree>
    <p:extLst>
      <p:ext uri="{BB962C8B-B14F-4D97-AF65-F5344CB8AC3E}">
        <p14:creationId xmlns:p14="http://schemas.microsoft.com/office/powerpoint/2010/main" val="39817515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a:t>
            </a:r>
            <a:endParaRPr lang="en-US" dirty="0"/>
          </a:p>
        </p:txBody>
      </p:sp>
      <p:sp>
        <p:nvSpPr>
          <p:cNvPr id="4" name="Oval 3"/>
          <p:cNvSpPr/>
          <p:nvPr/>
        </p:nvSpPr>
        <p:spPr>
          <a:xfrm>
            <a:off x="2810976" y="1306404"/>
            <a:ext cx="3650666" cy="4668860"/>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TextBox 4"/>
          <p:cNvSpPr txBox="1"/>
          <p:nvPr/>
        </p:nvSpPr>
        <p:spPr>
          <a:xfrm>
            <a:off x="4022450" y="983238"/>
            <a:ext cx="1595809"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600" b="0" i="0" u="none" strike="noStrike" kern="1200" cap="none" spc="0" normalizeH="0" baseline="0" noProof="0" dirty="0">
                <a:ln>
                  <a:noFill/>
                </a:ln>
                <a:solidFill>
                  <a:prstClr val="black"/>
                </a:solidFill>
                <a:effectLst/>
                <a:uLnTx/>
                <a:uFillTx/>
                <a:latin typeface="Arial"/>
                <a:ea typeface="+mn-ea"/>
                <a:cs typeface="+mn-cs"/>
              </a:rPr>
              <a:t>Collect</a:t>
            </a:r>
            <a:endParaRPr kumimoji="0" lang="en-CA"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7" name="TextBox 6"/>
          <p:cNvSpPr txBox="1"/>
          <p:nvPr/>
        </p:nvSpPr>
        <p:spPr>
          <a:xfrm>
            <a:off x="5730806" y="2289478"/>
            <a:ext cx="1288108"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600" b="0" i="0" u="none" strike="noStrike" kern="1200" cap="none" spc="0" normalizeH="0" baseline="0" noProof="0" dirty="0">
                <a:ln>
                  <a:noFill/>
                </a:ln>
                <a:solidFill>
                  <a:prstClr val="black"/>
                </a:solidFill>
                <a:effectLst/>
                <a:uLnTx/>
                <a:uFillTx/>
                <a:latin typeface="Arial"/>
                <a:ea typeface="+mn-ea"/>
                <a:cs typeface="+mn-cs"/>
              </a:rPr>
              <a:t>Store</a:t>
            </a:r>
            <a:endParaRPr kumimoji="0" lang="en-CA"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TextBox 7"/>
          <p:cNvSpPr txBox="1"/>
          <p:nvPr/>
        </p:nvSpPr>
        <p:spPr>
          <a:xfrm>
            <a:off x="2382870" y="2289477"/>
            <a:ext cx="1775246"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600" b="0" i="0" u="none" strike="noStrike" kern="1200" cap="none" spc="0" normalizeH="0" baseline="0" noProof="0" dirty="0">
                <a:ln>
                  <a:noFill/>
                </a:ln>
                <a:solidFill>
                  <a:prstClr val="black"/>
                </a:solidFill>
                <a:effectLst/>
                <a:uLnTx/>
                <a:uFillTx/>
                <a:latin typeface="Arial"/>
                <a:ea typeface="+mn-ea"/>
                <a:cs typeface="+mn-cs"/>
              </a:rPr>
              <a:t>Destroy</a:t>
            </a:r>
            <a:endParaRPr kumimoji="0" lang="en-CA"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9" name="TextBox 8"/>
          <p:cNvSpPr txBox="1"/>
          <p:nvPr/>
        </p:nvSpPr>
        <p:spPr>
          <a:xfrm>
            <a:off x="5550154" y="4684385"/>
            <a:ext cx="1852340"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600" b="0" i="0" u="none" strike="noStrike" kern="1200" cap="none" spc="0" normalizeH="0" baseline="0" noProof="0" dirty="0">
                <a:ln>
                  <a:noFill/>
                </a:ln>
                <a:solidFill>
                  <a:prstClr val="black"/>
                </a:solidFill>
                <a:effectLst/>
                <a:uLnTx/>
                <a:uFillTx/>
                <a:latin typeface="Arial"/>
                <a:ea typeface="+mn-ea"/>
                <a:cs typeface="+mn-cs"/>
              </a:rPr>
              <a:t>Process</a:t>
            </a:r>
            <a:endParaRPr kumimoji="0" lang="en-CA"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0" name="TextBox 9"/>
          <p:cNvSpPr txBox="1"/>
          <p:nvPr/>
        </p:nvSpPr>
        <p:spPr>
          <a:xfrm>
            <a:off x="2400640" y="4361219"/>
            <a:ext cx="1736899"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600" b="0" i="0" u="none" strike="noStrike" kern="1200" cap="none" spc="0" normalizeH="0" baseline="0" noProof="0" dirty="0">
                <a:ln>
                  <a:noFill/>
                </a:ln>
                <a:solidFill>
                  <a:prstClr val="black"/>
                </a:solidFill>
                <a:effectLst/>
                <a:uLnTx/>
                <a:uFillTx/>
                <a:latin typeface="Arial"/>
                <a:ea typeface="+mn-ea"/>
                <a:cs typeface="+mn-cs"/>
              </a:rPr>
              <a:t>Archive</a:t>
            </a:r>
            <a:endParaRPr kumimoji="0" lang="en-CA"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1" name="TextBox 10"/>
          <p:cNvSpPr txBox="1"/>
          <p:nvPr/>
        </p:nvSpPr>
        <p:spPr>
          <a:xfrm>
            <a:off x="4123657" y="5593339"/>
            <a:ext cx="1416599"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600" b="0" i="0" u="none" strike="noStrike" kern="1200" cap="none" spc="0" normalizeH="0" baseline="0" noProof="0" dirty="0">
                <a:ln>
                  <a:noFill/>
                </a:ln>
                <a:solidFill>
                  <a:prstClr val="black"/>
                </a:solidFill>
                <a:effectLst/>
                <a:uLnTx/>
                <a:uFillTx/>
                <a:latin typeface="Arial"/>
                <a:ea typeface="+mn-ea"/>
                <a:cs typeface="+mn-cs"/>
              </a:rPr>
              <a:t>Share</a:t>
            </a:r>
            <a:endParaRPr kumimoji="0" lang="en-CA"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82542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Security Officer (cont.)</a:t>
            </a:r>
          </a:p>
        </p:txBody>
      </p:sp>
      <p:sp>
        <p:nvSpPr>
          <p:cNvPr id="3" name="Content Placeholder 2"/>
          <p:cNvSpPr>
            <a:spLocks noGrp="1"/>
          </p:cNvSpPr>
          <p:nvPr>
            <p:ph sz="quarter" idx="10"/>
          </p:nvPr>
        </p:nvSpPr>
        <p:spPr/>
        <p:txBody>
          <a:bodyPr/>
          <a:lstStyle/>
          <a:p>
            <a:pPr fontAlgn="ctr"/>
            <a:r>
              <a:rPr lang="en-US" dirty="0"/>
              <a:t>Communicates risks to executive management</a:t>
            </a:r>
          </a:p>
          <a:p>
            <a:pPr fontAlgn="ctr"/>
            <a:r>
              <a:rPr lang="en-US" dirty="0"/>
              <a:t>Ensures executive management is presented with information based on real business needs and facts</a:t>
            </a:r>
          </a:p>
          <a:p>
            <a:pPr fontAlgn="ctr"/>
            <a:r>
              <a:rPr lang="en-US" dirty="0"/>
              <a:t>Anticipates regulatory requirements and changes</a:t>
            </a:r>
          </a:p>
          <a:p>
            <a:pPr fontAlgn="ctr"/>
            <a:r>
              <a:rPr lang="en-US" dirty="0"/>
              <a:t>Provides executive management with a balanced approach to a security program with cost efficiency and acceptable risk level</a:t>
            </a:r>
          </a:p>
        </p:txBody>
      </p:sp>
    </p:spTree>
    <p:extLst>
      <p:ext uri="{BB962C8B-B14F-4D97-AF65-F5344CB8AC3E}">
        <p14:creationId xmlns:p14="http://schemas.microsoft.com/office/powerpoint/2010/main" val="959010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Collect</a:t>
            </a:r>
            <a:endParaRPr lang="en-US" dirty="0"/>
          </a:p>
        </p:txBody>
      </p:sp>
      <p:sp>
        <p:nvSpPr>
          <p:cNvPr id="3" name="Content Placeholder 2"/>
          <p:cNvSpPr>
            <a:spLocks noGrp="1"/>
          </p:cNvSpPr>
          <p:nvPr>
            <p:ph sz="quarter" idx="10"/>
          </p:nvPr>
        </p:nvSpPr>
        <p:spPr/>
        <p:txBody>
          <a:bodyPr>
            <a:normAutofit/>
          </a:bodyPr>
          <a:lstStyle/>
          <a:p>
            <a:pPr fontAlgn="ctr"/>
            <a:r>
              <a:rPr lang="en-CA" dirty="0"/>
              <a:t>There are laws and regulations regarding the collection of information worldwide, especially on personal information (PII, PHI)</a:t>
            </a:r>
          </a:p>
          <a:p>
            <a:pPr fontAlgn="ctr"/>
            <a:r>
              <a:rPr lang="en-CA" dirty="0"/>
              <a:t>The underlying requirement is usually based on the principle that information owners have the right to dictate how the information is used</a:t>
            </a:r>
          </a:p>
        </p:txBody>
      </p:sp>
    </p:spTree>
    <p:extLst>
      <p:ext uri="{BB962C8B-B14F-4D97-AF65-F5344CB8AC3E}">
        <p14:creationId xmlns:p14="http://schemas.microsoft.com/office/powerpoint/2010/main" val="4074355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Collect</a:t>
            </a:r>
            <a:endParaRPr lang="en-US" dirty="0"/>
          </a:p>
        </p:txBody>
      </p:sp>
      <p:sp>
        <p:nvSpPr>
          <p:cNvPr id="3" name="Content Placeholder 2"/>
          <p:cNvSpPr>
            <a:spLocks noGrp="1"/>
          </p:cNvSpPr>
          <p:nvPr>
            <p:ph sz="quarter" idx="10"/>
          </p:nvPr>
        </p:nvSpPr>
        <p:spPr/>
        <p:txBody>
          <a:bodyPr>
            <a:normAutofit/>
          </a:bodyPr>
          <a:lstStyle/>
          <a:p>
            <a:pPr fontAlgn="ctr"/>
            <a:r>
              <a:rPr lang="en-CA" dirty="0"/>
              <a:t>Personal information must be collected fairly and lawfully, and used only for the purpose authorized by the owner</a:t>
            </a:r>
          </a:p>
          <a:p>
            <a:pPr fontAlgn="ctr"/>
            <a:r>
              <a:rPr lang="en-CA" dirty="0"/>
              <a:t>The information collected must be accurate, up to date, and accessible by owner</a:t>
            </a:r>
          </a:p>
          <a:p>
            <a:pPr fontAlgn="ctr"/>
            <a:r>
              <a:rPr lang="en-CA" dirty="0"/>
              <a:t>The information must be kept confidential and destroyed when the usage is completed</a:t>
            </a:r>
          </a:p>
        </p:txBody>
      </p:sp>
    </p:spTree>
    <p:extLst>
      <p:ext uri="{BB962C8B-B14F-4D97-AF65-F5344CB8AC3E}">
        <p14:creationId xmlns:p14="http://schemas.microsoft.com/office/powerpoint/2010/main" val="6369771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Store</a:t>
            </a:r>
            <a:endParaRPr lang="en-US" dirty="0"/>
          </a:p>
        </p:txBody>
      </p:sp>
      <p:sp>
        <p:nvSpPr>
          <p:cNvPr id="3" name="Content Placeholder 2"/>
          <p:cNvSpPr>
            <a:spLocks noGrp="1"/>
          </p:cNvSpPr>
          <p:nvPr>
            <p:ph sz="quarter" idx="10"/>
          </p:nvPr>
        </p:nvSpPr>
        <p:spPr/>
        <p:txBody>
          <a:bodyPr>
            <a:normAutofit/>
          </a:bodyPr>
          <a:lstStyle/>
          <a:p>
            <a:pPr fontAlgn="ctr"/>
            <a:r>
              <a:rPr lang="en-CA" dirty="0"/>
              <a:t>Planning for storage is essential to maintain data quality, access, security</a:t>
            </a:r>
          </a:p>
          <a:p>
            <a:pPr fontAlgn="ctr"/>
            <a:r>
              <a:rPr lang="en-CA" dirty="0"/>
              <a:t>Storage system: what is the performance requirement for reading and writing the data to storage? What type of storage system is required for the data? Data storage typically uses hard disks for fast access, but solid state drives can provide remarkable performance at higher cost. </a:t>
            </a:r>
          </a:p>
        </p:txBody>
      </p:sp>
    </p:spTree>
    <p:extLst>
      <p:ext uri="{BB962C8B-B14F-4D97-AF65-F5344CB8AC3E}">
        <p14:creationId xmlns:p14="http://schemas.microsoft.com/office/powerpoint/2010/main" val="22535060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Store</a:t>
            </a:r>
            <a:endParaRPr lang="en-US" dirty="0"/>
          </a:p>
        </p:txBody>
      </p:sp>
      <p:sp>
        <p:nvSpPr>
          <p:cNvPr id="3" name="Content Placeholder 2"/>
          <p:cNvSpPr>
            <a:spLocks noGrp="1"/>
          </p:cNvSpPr>
          <p:nvPr>
            <p:ph sz="quarter" idx="10"/>
          </p:nvPr>
        </p:nvSpPr>
        <p:spPr/>
        <p:txBody>
          <a:bodyPr>
            <a:normAutofit/>
          </a:bodyPr>
          <a:lstStyle/>
          <a:p>
            <a:pPr fontAlgn="ctr"/>
            <a:r>
              <a:rPr lang="en-CA" dirty="0"/>
              <a:t>Storage requirement: How much data is required for storage? What level of redundancy is required?</a:t>
            </a:r>
          </a:p>
          <a:p>
            <a:pPr fontAlgn="ctr"/>
            <a:r>
              <a:rPr lang="en-CA" dirty="0"/>
              <a:t>Network infrastructure: How much data needs to be accessed and at what speed? What is the network infrastructure required to access the data?</a:t>
            </a:r>
          </a:p>
          <a:p>
            <a:pPr fontAlgn="ctr"/>
            <a:r>
              <a:rPr lang="en-CA" dirty="0"/>
              <a:t>Maintenance: What is the acceptable maintenance schedule for the storage system? What is the outage tolerance on the data set?</a:t>
            </a:r>
          </a:p>
        </p:txBody>
      </p:sp>
    </p:spTree>
    <p:extLst>
      <p:ext uri="{BB962C8B-B14F-4D97-AF65-F5344CB8AC3E}">
        <p14:creationId xmlns:p14="http://schemas.microsoft.com/office/powerpoint/2010/main" val="3684663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Process</a:t>
            </a:r>
            <a:endParaRPr lang="en-US" dirty="0"/>
          </a:p>
        </p:txBody>
      </p:sp>
      <p:sp>
        <p:nvSpPr>
          <p:cNvPr id="3" name="Content Placeholder 2"/>
          <p:cNvSpPr>
            <a:spLocks noGrp="1"/>
          </p:cNvSpPr>
          <p:nvPr>
            <p:ph sz="quarter" idx="10"/>
          </p:nvPr>
        </p:nvSpPr>
        <p:spPr/>
        <p:txBody>
          <a:bodyPr>
            <a:normAutofit/>
          </a:bodyPr>
          <a:lstStyle/>
          <a:p>
            <a:pPr fontAlgn="ctr"/>
            <a:r>
              <a:rPr lang="en-CA" dirty="0"/>
              <a:t>In general, the data process is a person or entity processing the data. The payroll company is a data processor of employees’ personal and financial information. In this case, data quality is essential and must be protected.</a:t>
            </a:r>
          </a:p>
          <a:p>
            <a:pPr fontAlgn="ctr"/>
            <a:r>
              <a:rPr lang="en-CA" dirty="0"/>
              <a:t>Data Quality: the quality of the data being processed, from collection to handling to archiving. The data must be accurate, relevant, precise, reliable, current, complete and timely.</a:t>
            </a:r>
          </a:p>
        </p:txBody>
      </p:sp>
    </p:spTree>
    <p:extLst>
      <p:ext uri="{BB962C8B-B14F-4D97-AF65-F5344CB8AC3E}">
        <p14:creationId xmlns:p14="http://schemas.microsoft.com/office/powerpoint/2010/main" val="19823214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Process</a:t>
            </a:r>
            <a:endParaRPr lang="en-US" dirty="0"/>
          </a:p>
        </p:txBody>
      </p:sp>
      <p:sp>
        <p:nvSpPr>
          <p:cNvPr id="3" name="Content Placeholder 2"/>
          <p:cNvSpPr>
            <a:spLocks noGrp="1"/>
          </p:cNvSpPr>
          <p:nvPr>
            <p:ph sz="quarter" idx="10"/>
          </p:nvPr>
        </p:nvSpPr>
        <p:spPr/>
        <p:txBody>
          <a:bodyPr>
            <a:normAutofit/>
          </a:bodyPr>
          <a:lstStyle/>
          <a:p>
            <a:pPr fontAlgn="ctr"/>
            <a:r>
              <a:rPr lang="en-CA" dirty="0"/>
              <a:t>Quality control is an internal standard to access the control and monitoring of data quality</a:t>
            </a:r>
          </a:p>
          <a:p>
            <a:pPr fontAlgn="ctr"/>
            <a:r>
              <a:rPr lang="en-CA" dirty="0"/>
              <a:t>Quality assurance is an external standard to assure the data presented meet the agreed quality level</a:t>
            </a:r>
          </a:p>
        </p:txBody>
      </p:sp>
    </p:spTree>
    <p:extLst>
      <p:ext uri="{BB962C8B-B14F-4D97-AF65-F5344CB8AC3E}">
        <p14:creationId xmlns:p14="http://schemas.microsoft.com/office/powerpoint/2010/main" val="24822150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Share</a:t>
            </a:r>
            <a:endParaRPr lang="en-US" dirty="0"/>
          </a:p>
        </p:txBody>
      </p:sp>
      <p:sp>
        <p:nvSpPr>
          <p:cNvPr id="3" name="Content Placeholder 2"/>
          <p:cNvSpPr>
            <a:spLocks noGrp="1"/>
          </p:cNvSpPr>
          <p:nvPr>
            <p:ph sz="quarter" idx="10"/>
          </p:nvPr>
        </p:nvSpPr>
        <p:spPr/>
        <p:txBody>
          <a:bodyPr>
            <a:normAutofit/>
          </a:bodyPr>
          <a:lstStyle/>
          <a:p>
            <a:pPr fontAlgn="ctr"/>
            <a:r>
              <a:rPr lang="en-CA" dirty="0"/>
              <a:t>Data is accessed, used, shared and published to the appropriate parties. It is important to identify the policy regarding the sharing of data.</a:t>
            </a:r>
          </a:p>
          <a:p>
            <a:pPr fontAlgn="ctr"/>
            <a:r>
              <a:rPr lang="en-CA" dirty="0"/>
              <a:t>Although the data custodian is responsible for the data access, the data owner is the largest stakeholder of the data and should have the ultimate sign-off on how data is shared.</a:t>
            </a:r>
          </a:p>
        </p:txBody>
      </p:sp>
    </p:spTree>
    <p:extLst>
      <p:ext uri="{BB962C8B-B14F-4D97-AF65-F5344CB8AC3E}">
        <p14:creationId xmlns:p14="http://schemas.microsoft.com/office/powerpoint/2010/main" val="3805166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Share</a:t>
            </a:r>
            <a:endParaRPr lang="en-US" dirty="0"/>
          </a:p>
        </p:txBody>
      </p:sp>
      <p:sp>
        <p:nvSpPr>
          <p:cNvPr id="3" name="Content Placeholder 2"/>
          <p:cNvSpPr>
            <a:spLocks noGrp="1"/>
          </p:cNvSpPr>
          <p:nvPr>
            <p:ph sz="quarter" idx="10"/>
          </p:nvPr>
        </p:nvSpPr>
        <p:spPr/>
        <p:txBody>
          <a:bodyPr>
            <a:normAutofit/>
          </a:bodyPr>
          <a:lstStyle/>
          <a:p>
            <a:pPr fontAlgn="ctr"/>
            <a:r>
              <a:rPr lang="en-CA" dirty="0"/>
              <a:t>Who requires access to data? What medium can be used to access the data? How is data secured when accessed and shared?</a:t>
            </a:r>
          </a:p>
          <a:p>
            <a:pPr fontAlgn="ctr"/>
            <a:r>
              <a:rPr lang="en-CA" dirty="0"/>
              <a:t>In what format should the data be presented?</a:t>
            </a:r>
          </a:p>
          <a:p>
            <a:pPr fontAlgn="ctr"/>
            <a:r>
              <a:rPr lang="en-CA" dirty="0"/>
              <a:t>Liability issues should be addressed using license agreements and disclaimers.</a:t>
            </a:r>
          </a:p>
        </p:txBody>
      </p:sp>
    </p:spTree>
    <p:extLst>
      <p:ext uri="{BB962C8B-B14F-4D97-AF65-F5344CB8AC3E}">
        <p14:creationId xmlns:p14="http://schemas.microsoft.com/office/powerpoint/2010/main" val="24129741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Archive</a:t>
            </a:r>
            <a:endParaRPr lang="en-US" dirty="0"/>
          </a:p>
        </p:txBody>
      </p:sp>
      <p:sp>
        <p:nvSpPr>
          <p:cNvPr id="3" name="Content Placeholder 2"/>
          <p:cNvSpPr>
            <a:spLocks noGrp="1"/>
          </p:cNvSpPr>
          <p:nvPr>
            <p:ph sz="quarter" idx="10"/>
          </p:nvPr>
        </p:nvSpPr>
        <p:spPr/>
        <p:txBody>
          <a:bodyPr>
            <a:normAutofit/>
          </a:bodyPr>
          <a:lstStyle/>
          <a:p>
            <a:pPr fontAlgn="ctr"/>
            <a:r>
              <a:rPr lang="en-CA" dirty="0"/>
              <a:t>Backup and recovery: what is the backup policy on data? How is data recovered from archive?</a:t>
            </a:r>
          </a:p>
          <a:p>
            <a:pPr fontAlgn="ctr"/>
            <a:r>
              <a:rPr lang="en-CA" dirty="0"/>
              <a:t>Archive policy: data are kept in storage for quick access by data processor. Outdated files and backup files should be moved to inexpensive mediums like backup tapes and DVDs.</a:t>
            </a:r>
          </a:p>
        </p:txBody>
      </p:sp>
    </p:spTree>
    <p:extLst>
      <p:ext uri="{BB962C8B-B14F-4D97-AF65-F5344CB8AC3E}">
        <p14:creationId xmlns:p14="http://schemas.microsoft.com/office/powerpoint/2010/main" val="25066891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Life Cycle: Archive</a:t>
            </a:r>
            <a:endParaRPr lang="en-US" dirty="0"/>
          </a:p>
        </p:txBody>
      </p:sp>
      <p:sp>
        <p:nvSpPr>
          <p:cNvPr id="3" name="Content Placeholder 2"/>
          <p:cNvSpPr>
            <a:spLocks noGrp="1"/>
          </p:cNvSpPr>
          <p:nvPr>
            <p:ph sz="quarter" idx="10"/>
          </p:nvPr>
        </p:nvSpPr>
        <p:spPr/>
        <p:txBody>
          <a:bodyPr>
            <a:normAutofit fontScale="92500" lnSpcReduction="10000"/>
          </a:bodyPr>
          <a:lstStyle/>
          <a:p>
            <a:pPr fontAlgn="ctr"/>
            <a:r>
              <a:rPr lang="en-CA" dirty="0"/>
              <a:t>Retention period: data owners are responsible to identify the retention period of the data set. The retention period should be reasonable and justifiable with business reason. Financial records may be required by regulations to be retained for seven years (e.g., CRA), and contractual documents may require longer retention for legal reasons.</a:t>
            </a:r>
          </a:p>
          <a:p>
            <a:pPr fontAlgn="ctr"/>
            <a:r>
              <a:rPr lang="en-CA" dirty="0"/>
              <a:t>Offsite storage: it is often ideal to keep archived data at an offsite facility to ensure the secured storage and availability of archived data in the event of a catastrophic event such as a facility fire, earthquake or flood.</a:t>
            </a:r>
          </a:p>
        </p:txBody>
      </p:sp>
    </p:spTree>
    <p:extLst>
      <p:ext uri="{BB962C8B-B14F-4D97-AF65-F5344CB8AC3E}">
        <p14:creationId xmlns:p14="http://schemas.microsoft.com/office/powerpoint/2010/main" val="280824800"/>
      </p:ext>
    </p:extLst>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575</TotalTime>
  <Words>38857</Words>
  <Application>Microsoft Office PowerPoint</Application>
  <PresentationFormat>On-screen Show (4:3)</PresentationFormat>
  <Paragraphs>3176</Paragraphs>
  <Slides>575</Slides>
  <Notes>137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575</vt:i4>
      </vt:variant>
    </vt:vector>
  </HeadingPairs>
  <TitlesOfParts>
    <vt:vector size="582" baseType="lpstr">
      <vt:lpstr>Arial</vt:lpstr>
      <vt:lpstr>Calibri</vt:lpstr>
      <vt:lpstr>Courier New</vt:lpstr>
      <vt:lpstr>Titillium Lt</vt:lpstr>
      <vt:lpstr>Verdana</vt:lpstr>
      <vt:lpstr>Wingdings</vt:lpstr>
      <vt:lpstr>Default Theme</vt:lpstr>
      <vt:lpstr>Governance, Compliance and Legal</vt:lpstr>
      <vt:lpstr>What is Information Security?</vt:lpstr>
      <vt:lpstr>History of InfoSec</vt:lpstr>
      <vt:lpstr>Information Security Triad - CIA</vt:lpstr>
      <vt:lpstr>Governance</vt:lpstr>
      <vt:lpstr>Governance</vt:lpstr>
      <vt:lpstr>Governance</vt:lpstr>
      <vt:lpstr>Information Security Officer</vt:lpstr>
      <vt:lpstr>Information Security Officer (cont.)</vt:lpstr>
      <vt:lpstr>Information Security Officer (cont.)</vt:lpstr>
      <vt:lpstr>Information Security Officer Reporting Models</vt:lpstr>
      <vt:lpstr>Information Security Officer Reporting Models</vt:lpstr>
      <vt:lpstr>Control Frameworks </vt:lpstr>
      <vt:lpstr>Control Framework Examples</vt:lpstr>
      <vt:lpstr>Due Care, Due Diligence</vt:lpstr>
      <vt:lpstr>Compliance</vt:lpstr>
      <vt:lpstr>Governance, Risk Management and Compliance (GRC)</vt:lpstr>
      <vt:lpstr>Privacy Requirements Compliance</vt:lpstr>
      <vt:lpstr>Computer Crimes</vt:lpstr>
      <vt:lpstr>Computer Crimes</vt:lpstr>
      <vt:lpstr>Licensing and IP Definition</vt:lpstr>
      <vt:lpstr>Import/Export Controls</vt:lpstr>
      <vt:lpstr>Privacy</vt:lpstr>
      <vt:lpstr>OECD Guidelines</vt:lpstr>
      <vt:lpstr>OECD Guidelines</vt:lpstr>
      <vt:lpstr>Data Breaches</vt:lpstr>
      <vt:lpstr>Employment Candidate Screening</vt:lpstr>
      <vt:lpstr>Employment Agreement and Policies</vt:lpstr>
      <vt:lpstr>Employment Termination Processes</vt:lpstr>
      <vt:lpstr>Vendor, Consultant and Contractor  (3rd Party) Controls </vt:lpstr>
      <vt:lpstr>Security Policies and Operations</vt:lpstr>
      <vt:lpstr>Risk</vt:lpstr>
      <vt:lpstr>Risk Assessment Process: Risk Analysis</vt:lpstr>
      <vt:lpstr>PowerPoint Presentation</vt:lpstr>
      <vt:lpstr>PowerPoint Presentation</vt:lpstr>
      <vt:lpstr>PowerPoint Presentation</vt:lpstr>
      <vt:lpstr>PowerPoint Presentation</vt:lpstr>
      <vt:lpstr>PowerPoint Presentation</vt:lpstr>
      <vt:lpstr>Other Frameworks</vt:lpstr>
      <vt:lpstr>Security Blueprints</vt:lpstr>
      <vt:lpstr>Qualitative Risk Assessment Process</vt:lpstr>
      <vt:lpstr>Quantitative Risk Assessment Steps</vt:lpstr>
      <vt:lpstr>Quantitative Risk Analysis</vt:lpstr>
      <vt:lpstr>Identify Threats and Vulnerabilities</vt:lpstr>
      <vt:lpstr>Identify Threats and Vulnerabilities</vt:lpstr>
      <vt:lpstr>Risk Assessment: Analysis</vt:lpstr>
      <vt:lpstr>Risk Assignment: Acceptance</vt:lpstr>
      <vt:lpstr>Risk Assignment</vt:lpstr>
      <vt:lpstr>Risk Frameworks</vt:lpstr>
      <vt:lpstr>Implementation</vt:lpstr>
      <vt:lpstr>Implementation</vt:lpstr>
      <vt:lpstr>Implementation</vt:lpstr>
      <vt:lpstr>Implementation</vt:lpstr>
      <vt:lpstr>Implementation</vt:lpstr>
      <vt:lpstr>Implementation</vt:lpstr>
      <vt:lpstr>Controls</vt:lpstr>
      <vt:lpstr>Controls</vt:lpstr>
      <vt:lpstr>Controls</vt:lpstr>
      <vt:lpstr>Control Assessment</vt:lpstr>
      <vt:lpstr>PowerPoint Presentation</vt:lpstr>
      <vt:lpstr>PowerPoint Presentation</vt:lpstr>
      <vt:lpstr>Penetration Test Strategies</vt:lpstr>
      <vt:lpstr>Categories of Penetration Testing</vt:lpstr>
      <vt:lpstr>Penetration Test Methodology</vt:lpstr>
      <vt:lpstr>PowerPoint Presentation</vt:lpstr>
      <vt:lpstr>Threat Attack Vectors</vt:lpstr>
      <vt:lpstr>Reducing Threats</vt:lpstr>
      <vt:lpstr>Awareness Activities and Methods</vt:lpstr>
      <vt:lpstr>Training Topics</vt:lpstr>
      <vt:lpstr>Training Topics</vt:lpstr>
      <vt:lpstr>Security Policies and Operations </vt:lpstr>
      <vt:lpstr>Data Classification</vt:lpstr>
      <vt:lpstr>Information Categorization</vt:lpstr>
      <vt:lpstr>Categorization Examples</vt:lpstr>
      <vt:lpstr>Categorization Examples</vt:lpstr>
      <vt:lpstr>Classification Policy</vt:lpstr>
      <vt:lpstr>Classification Policy</vt:lpstr>
      <vt:lpstr>Classification Policy</vt:lpstr>
      <vt:lpstr>Data Ownership Classification Determination</vt:lpstr>
      <vt:lpstr>Information Management</vt:lpstr>
      <vt:lpstr>Information Management</vt:lpstr>
      <vt:lpstr>Data Policy</vt:lpstr>
      <vt:lpstr>Creating Data Policy</vt:lpstr>
      <vt:lpstr>Creating Data Policy</vt:lpstr>
      <vt:lpstr>Creating Data Policy</vt:lpstr>
      <vt:lpstr>Safe Harbour</vt:lpstr>
      <vt:lpstr>Safe Harbour</vt:lpstr>
      <vt:lpstr>Safe Harbour</vt:lpstr>
      <vt:lpstr>Data Life Cycle</vt:lpstr>
      <vt:lpstr>Data Life Cycle: Collect</vt:lpstr>
      <vt:lpstr>Data Life Cycle: Collect</vt:lpstr>
      <vt:lpstr>Data Life Cycle: Store</vt:lpstr>
      <vt:lpstr>Data Life Cycle: Store</vt:lpstr>
      <vt:lpstr>Data Life Cycle: Process</vt:lpstr>
      <vt:lpstr>Data Life Cycle: Process</vt:lpstr>
      <vt:lpstr>Data Life Cycle: Share</vt:lpstr>
      <vt:lpstr>Data Life Cycle: Share</vt:lpstr>
      <vt:lpstr>Data Life Cycle: Archive</vt:lpstr>
      <vt:lpstr>Data Life Cycle: Archive</vt:lpstr>
      <vt:lpstr>Data Life Cycle: Destroy</vt:lpstr>
      <vt:lpstr>Data Life Cycle: Destroy</vt:lpstr>
      <vt:lpstr>Baseline</vt:lpstr>
      <vt:lpstr>Baseline</vt:lpstr>
      <vt:lpstr>Cryptography: Data At-Rest</vt:lpstr>
      <vt:lpstr>Cryptography: Data At-Rest</vt:lpstr>
      <vt:lpstr>Cryptography: Data In-Motion</vt:lpstr>
      <vt:lpstr>Cryptography: Data In-Motion</vt:lpstr>
      <vt:lpstr>Security Policies and Operations </vt:lpstr>
      <vt:lpstr>System Engineering Models</vt:lpstr>
      <vt:lpstr>System Engineering Models</vt:lpstr>
      <vt:lpstr>Enterprise Security Architecture</vt:lpstr>
      <vt:lpstr>Enterprise Security Architecture</vt:lpstr>
      <vt:lpstr>Enterprise Security Architecture</vt:lpstr>
      <vt:lpstr>Enterprise Security Architecture</vt:lpstr>
      <vt:lpstr>Enterprise Security Architecture</vt:lpstr>
      <vt:lpstr>Enterprise Security Architecture</vt:lpstr>
      <vt:lpstr>Enterprise Security Architecture</vt:lpstr>
      <vt:lpstr>Enterprise Security Architecture</vt:lpstr>
      <vt:lpstr>Security Zones</vt:lpstr>
      <vt:lpstr>Common Architecture Frameworks</vt:lpstr>
      <vt:lpstr>Common Architecture Frameworks</vt:lpstr>
      <vt:lpstr>Common Architecture Frameworks</vt:lpstr>
      <vt:lpstr>Common Architecture Frameworks</vt:lpstr>
      <vt:lpstr>Common Architecture Frameworks</vt:lpstr>
      <vt:lpstr>Security Models</vt:lpstr>
      <vt:lpstr>Security Models</vt:lpstr>
      <vt:lpstr>Security Models</vt:lpstr>
      <vt:lpstr>Security Models</vt:lpstr>
      <vt:lpstr>Security Models</vt:lpstr>
      <vt:lpstr>Security Models</vt:lpstr>
      <vt:lpstr>Security Models</vt:lpstr>
      <vt:lpstr>Security Models</vt:lpstr>
      <vt:lpstr>Security Models</vt:lpstr>
      <vt:lpstr>Security Model Examples</vt:lpstr>
      <vt:lpstr>Security Model Examples</vt:lpstr>
      <vt:lpstr>Security Models Examples</vt:lpstr>
      <vt:lpstr>Security Models Examples</vt:lpstr>
      <vt:lpstr>Security Models Examples</vt:lpstr>
      <vt:lpstr>Security Models Examples</vt:lpstr>
      <vt:lpstr>Security Policies and Operations </vt:lpstr>
      <vt:lpstr>What is Cryptography and Cryptanalysis?</vt:lpstr>
      <vt:lpstr>Brief History of Cryptography</vt:lpstr>
      <vt:lpstr>Cryptographic Systems Core Concepts</vt:lpstr>
      <vt:lpstr>Cryptographic Systems Core Concepts</vt:lpstr>
      <vt:lpstr>Data At-Rest</vt:lpstr>
      <vt:lpstr>Data In-Motion</vt:lpstr>
      <vt:lpstr>Link Encryption</vt:lpstr>
      <vt:lpstr>End-to-End Encryption</vt:lpstr>
      <vt:lpstr>Key Concepts and Definitions</vt:lpstr>
      <vt:lpstr>Key Concepts and Definitions</vt:lpstr>
      <vt:lpstr>Key Concepts and Definitions</vt:lpstr>
      <vt:lpstr>Key Concepts and Definitions</vt:lpstr>
      <vt:lpstr>Key Concepts and Definitions</vt:lpstr>
      <vt:lpstr>Key Concepts and Definitions</vt:lpstr>
      <vt:lpstr>Key Concepts and Definitions</vt:lpstr>
      <vt:lpstr>Key Concepts and Definitions</vt:lpstr>
      <vt:lpstr>Key Concepts and Definitions</vt:lpstr>
      <vt:lpstr>Key Concepts and Definitions</vt:lpstr>
      <vt:lpstr>Key Concepts and Definitions</vt:lpstr>
      <vt:lpstr>Key Concepts and Definitions</vt:lpstr>
      <vt:lpstr>High Work Factor</vt:lpstr>
      <vt:lpstr>High Work Factor</vt:lpstr>
      <vt:lpstr>Stream-Based Cipher</vt:lpstr>
      <vt:lpstr>Stream-Based Cipher</vt:lpstr>
      <vt:lpstr>Block Cipher</vt:lpstr>
      <vt:lpstr>Block Cipher</vt:lpstr>
      <vt:lpstr>Symmetric Cryptography</vt:lpstr>
      <vt:lpstr>Symmetric Cryptography</vt:lpstr>
      <vt:lpstr>Symmetric Algorithm Examples</vt:lpstr>
      <vt:lpstr>Symmetric Algorithm Examples</vt:lpstr>
      <vt:lpstr>Symmetric Algorithm Examples</vt:lpstr>
      <vt:lpstr>Asymmetric Cryptography</vt:lpstr>
      <vt:lpstr>Asymmetric Cryptography Examples</vt:lpstr>
      <vt:lpstr>Message Digests</vt:lpstr>
      <vt:lpstr>Message Digests</vt:lpstr>
      <vt:lpstr>Cryptanalytic Attack Examples</vt:lpstr>
      <vt:lpstr>Cryptanalytic Attack Examples</vt:lpstr>
      <vt:lpstr>Cryptanalytic Attack Examples</vt:lpstr>
      <vt:lpstr>Security Policies and Operations  </vt:lpstr>
      <vt:lpstr>Security Survey</vt:lpstr>
      <vt:lpstr>Security Survey</vt:lpstr>
      <vt:lpstr>Security Survey</vt:lpstr>
      <vt:lpstr>Security Survey</vt:lpstr>
      <vt:lpstr>Vulnerability Assessment</vt:lpstr>
      <vt:lpstr>Vulnerability Rating Criteria</vt:lpstr>
      <vt:lpstr>Site Planning</vt:lpstr>
      <vt:lpstr>Roadway Design</vt:lpstr>
      <vt:lpstr>Parking Garage Design</vt:lpstr>
      <vt:lpstr>Window Design</vt:lpstr>
      <vt:lpstr>Types of Glass</vt:lpstr>
      <vt:lpstr>Glass Sensors</vt:lpstr>
      <vt:lpstr>Lighting Design</vt:lpstr>
      <vt:lpstr>Natural Threats</vt:lpstr>
      <vt:lpstr>Man-Made Threats</vt:lpstr>
      <vt:lpstr>Electrical Concerns</vt:lpstr>
      <vt:lpstr>Electrical Concerns</vt:lpstr>
      <vt:lpstr>Communications</vt:lpstr>
      <vt:lpstr>Communications</vt:lpstr>
      <vt:lpstr>Utilities</vt:lpstr>
      <vt:lpstr>Communication Rooms</vt:lpstr>
      <vt:lpstr>Server Rooms</vt:lpstr>
      <vt:lpstr>Cable Plant Management</vt:lpstr>
      <vt:lpstr>Lightning Protection</vt:lpstr>
      <vt:lpstr>Access Control</vt:lpstr>
      <vt:lpstr>Server Cage</vt:lpstr>
      <vt:lpstr>Rack Security</vt:lpstr>
      <vt:lpstr>HVAC: Heating, Ventilation and Air Conditioning</vt:lpstr>
      <vt:lpstr>Air Contamination</vt:lpstr>
      <vt:lpstr>Moisture and Water Issues</vt:lpstr>
      <vt:lpstr>Detection</vt:lpstr>
      <vt:lpstr>Suppression</vt:lpstr>
      <vt:lpstr>Suppression</vt:lpstr>
      <vt:lpstr>Physical Security Control Concepts</vt:lpstr>
      <vt:lpstr>Physical Security Control Concepts</vt:lpstr>
      <vt:lpstr>External Surveillance</vt:lpstr>
      <vt:lpstr>Lighting</vt:lpstr>
      <vt:lpstr>Lighting</vt:lpstr>
      <vt:lpstr>Lighting Level Considerations</vt:lpstr>
      <vt:lpstr>Closed Circuit Television Surveillance</vt:lpstr>
      <vt:lpstr>CCTV Surveillance</vt:lpstr>
      <vt:lpstr>CCTV Surveillance</vt:lpstr>
      <vt:lpstr>Surveillance Monitors</vt:lpstr>
      <vt:lpstr>Guards</vt:lpstr>
      <vt:lpstr>Security Control Centre</vt:lpstr>
      <vt:lpstr>Physical Access Controls</vt:lpstr>
      <vt:lpstr>Physical Access Controls</vt:lpstr>
      <vt:lpstr>Physical Access Controls</vt:lpstr>
      <vt:lpstr>Electronic Access Controls</vt:lpstr>
      <vt:lpstr>Electronic Access Controls</vt:lpstr>
      <vt:lpstr>Internal Surveillance</vt:lpstr>
      <vt:lpstr>Intrusion Detection</vt:lpstr>
      <vt:lpstr>Visitor Control</vt:lpstr>
      <vt:lpstr>Security Policies and Operations </vt:lpstr>
      <vt:lpstr>Layer Models</vt:lpstr>
      <vt:lpstr>OSI Model</vt:lpstr>
      <vt:lpstr>Security Survey</vt:lpstr>
      <vt:lpstr>IPv4 – 32 Bit Address</vt:lpstr>
      <vt:lpstr>IPv6 – 128 Bit Address</vt:lpstr>
      <vt:lpstr>IP Protocols</vt:lpstr>
      <vt:lpstr>TCP and UDP Protocols</vt:lpstr>
      <vt:lpstr>Port Numbers</vt:lpstr>
      <vt:lpstr>Application Protocols Examples</vt:lpstr>
      <vt:lpstr>Security Issues with Layer Model</vt:lpstr>
      <vt:lpstr>Security Issues with Layer Model</vt:lpstr>
      <vt:lpstr>TCP/IP Vulnerabilities</vt:lpstr>
      <vt:lpstr>Common Wireless Technology</vt:lpstr>
      <vt:lpstr>WiFi Security Issues</vt:lpstr>
      <vt:lpstr>WiFi Security Issues</vt:lpstr>
      <vt:lpstr>WiFi Best Practices</vt:lpstr>
      <vt:lpstr>POTS/PSTN</vt:lpstr>
      <vt:lpstr>PBX and Modems</vt:lpstr>
      <vt:lpstr>Voice Over Internet Protocol (VoIP)</vt:lpstr>
      <vt:lpstr>Network Segmentation</vt:lpstr>
      <vt:lpstr>Network Segmentation</vt:lpstr>
      <vt:lpstr>Defense in Depth</vt:lpstr>
      <vt:lpstr>Firewalls</vt:lpstr>
      <vt:lpstr>Firewalls</vt:lpstr>
      <vt:lpstr>Firewalls</vt:lpstr>
      <vt:lpstr>Web Proxy</vt:lpstr>
      <vt:lpstr>IDS/IPS</vt:lpstr>
      <vt:lpstr>Virtual Private Network (VPN)</vt:lpstr>
      <vt:lpstr>Endpoint Security</vt:lpstr>
      <vt:lpstr>Network Access Control</vt:lpstr>
      <vt:lpstr>SIEM</vt:lpstr>
      <vt:lpstr>Secure Communication Channels</vt:lpstr>
      <vt:lpstr>Remote Access Security</vt:lpstr>
      <vt:lpstr>Authentication</vt:lpstr>
      <vt:lpstr>Secure Protocols</vt:lpstr>
      <vt:lpstr>Email Security</vt:lpstr>
      <vt:lpstr>Attack Methodology</vt:lpstr>
      <vt:lpstr>Scanner</vt:lpstr>
      <vt:lpstr>Denial of Service (DoS)</vt:lpstr>
      <vt:lpstr>Distributed Denial of Service (DDoS)</vt:lpstr>
      <vt:lpstr>Eavesdropping</vt:lpstr>
      <vt:lpstr>ARP Spoofing</vt:lpstr>
      <vt:lpstr>Spam and Phishing</vt:lpstr>
      <vt:lpstr>DNS Spoofing</vt:lpstr>
      <vt:lpstr>DNS Hijacking</vt:lpstr>
      <vt:lpstr>Rogue DHCP and DHCP Snooping</vt:lpstr>
      <vt:lpstr>TCP SYN Scanning</vt:lpstr>
      <vt:lpstr>VLAN Attacks</vt:lpstr>
      <vt:lpstr>VLAN Attacks</vt:lpstr>
      <vt:lpstr>IP Spoofing and SYN-ACK Attacks</vt:lpstr>
      <vt:lpstr>Security Policies and Operations</vt:lpstr>
      <vt:lpstr>Identification</vt:lpstr>
      <vt:lpstr>IAA Relationship</vt:lpstr>
      <vt:lpstr>Identification Methods</vt:lpstr>
      <vt:lpstr>User Identification Guidelines</vt:lpstr>
      <vt:lpstr>Security Identifier SID</vt:lpstr>
      <vt:lpstr>Well-known SIDs</vt:lpstr>
      <vt:lpstr>Well-known SIDs</vt:lpstr>
      <vt:lpstr>Targets for Attackers</vt:lpstr>
      <vt:lpstr>Radio Frequency Identification (RFID)</vt:lpstr>
      <vt:lpstr>RFID System Elements</vt:lpstr>
      <vt:lpstr>RFID Security Concerns</vt:lpstr>
      <vt:lpstr>Identity Management Implementation</vt:lpstr>
      <vt:lpstr>Password Management</vt:lpstr>
      <vt:lpstr>Account and Profile Management</vt:lpstr>
      <vt:lpstr>Directory Management</vt:lpstr>
      <vt:lpstr>Single Sign-On (SSO)</vt:lpstr>
      <vt:lpstr>Once In Unlimited Access (OIUA) </vt:lpstr>
      <vt:lpstr>Kerberos</vt:lpstr>
      <vt:lpstr>Kerberos Tickets</vt:lpstr>
      <vt:lpstr>Goal and Drawbacks of Kerberos </vt:lpstr>
      <vt:lpstr>Perimeter-Based Web Portal Access</vt:lpstr>
      <vt:lpstr>Single Factor Authentication</vt:lpstr>
      <vt:lpstr>Multi-Factor Authentication</vt:lpstr>
      <vt:lpstr>Authentication Tokens</vt:lpstr>
      <vt:lpstr>Soft Token</vt:lpstr>
      <vt:lpstr>Hard Token</vt:lpstr>
      <vt:lpstr>Hard Token</vt:lpstr>
      <vt:lpstr>Biometrics </vt:lpstr>
      <vt:lpstr>Types of Biometric Readers</vt:lpstr>
      <vt:lpstr>Accountability</vt:lpstr>
      <vt:lpstr>Accountability Measures</vt:lpstr>
      <vt:lpstr>Desktop Session Controls</vt:lpstr>
      <vt:lpstr>Identity Proofing</vt:lpstr>
      <vt:lpstr>Federated Identity Management</vt:lpstr>
      <vt:lpstr>Federated Identity Management</vt:lpstr>
      <vt:lpstr>Security Assertion Markup Language (SAML 2.0)</vt:lpstr>
      <vt:lpstr>Security Assertion Markup Language (SAML 2.0)</vt:lpstr>
      <vt:lpstr>Credential Management Systems</vt:lpstr>
      <vt:lpstr>Credential Management Systems</vt:lpstr>
      <vt:lpstr>Identity as a Service (IDaaS) </vt:lpstr>
      <vt:lpstr>Identity as a Service (IDaaS) </vt:lpstr>
      <vt:lpstr>IDaaS problems </vt:lpstr>
      <vt:lpstr>Role-Based Access Control RBAC</vt:lpstr>
      <vt:lpstr>Rule-Based Access Control</vt:lpstr>
      <vt:lpstr>Discretionary Access Control (DAC)</vt:lpstr>
      <vt:lpstr>Non-Discretionary and Other</vt:lpstr>
      <vt:lpstr>Identity and Access Management Controls</vt:lpstr>
      <vt:lpstr>Web App Access Control Attack</vt:lpstr>
      <vt:lpstr>Web App Access Control Attack</vt:lpstr>
      <vt:lpstr>Web App Access Control Attack</vt:lpstr>
      <vt:lpstr>Identity and Access Control Life Cycle</vt:lpstr>
      <vt:lpstr>Provisioning</vt:lpstr>
      <vt:lpstr>Review</vt:lpstr>
      <vt:lpstr>Revocation</vt:lpstr>
      <vt:lpstr>Revocation Failure</vt:lpstr>
      <vt:lpstr>Security Policies and Operations</vt:lpstr>
      <vt:lpstr>Conduct Security Control Testing</vt:lpstr>
      <vt:lpstr>Penetration Testing</vt:lpstr>
      <vt:lpstr>Penetration Testing</vt:lpstr>
      <vt:lpstr>Log Management </vt:lpstr>
      <vt:lpstr>Log Management </vt:lpstr>
      <vt:lpstr>Log Management </vt:lpstr>
      <vt:lpstr>Protecting Logs</vt:lpstr>
      <vt:lpstr>Log Availability</vt:lpstr>
      <vt:lpstr>Log Analysis</vt:lpstr>
      <vt:lpstr>Key Practices for Logging</vt:lpstr>
      <vt:lpstr>Code Review and Testing</vt:lpstr>
      <vt:lpstr>Code Review Techniques</vt:lpstr>
      <vt:lpstr>Common Software Security Vulnerabilities</vt:lpstr>
      <vt:lpstr>Misuse Case Testing</vt:lpstr>
      <vt:lpstr>Interface Testing</vt:lpstr>
      <vt:lpstr>Testing Methodologies</vt:lpstr>
      <vt:lpstr>Testing Methodologies</vt:lpstr>
      <vt:lpstr>Audits</vt:lpstr>
      <vt:lpstr>SOC Report Types</vt:lpstr>
      <vt:lpstr>SOC 2 and SOC 3</vt:lpstr>
      <vt:lpstr>Security Principle</vt:lpstr>
      <vt:lpstr>Security Principle</vt:lpstr>
      <vt:lpstr>Availability Principle</vt:lpstr>
      <vt:lpstr>Confidentiality Principle</vt:lpstr>
      <vt:lpstr>Processing Integrity Principle</vt:lpstr>
      <vt:lpstr>Privacy Principle</vt:lpstr>
      <vt:lpstr>Major Factors in Internal and External Audits</vt:lpstr>
      <vt:lpstr>Audit Preparation Phase</vt:lpstr>
      <vt:lpstr>Audit Phase</vt:lpstr>
      <vt:lpstr>Security Policies and Operations</vt:lpstr>
      <vt:lpstr>Media Management</vt:lpstr>
      <vt:lpstr>Media Management</vt:lpstr>
      <vt:lpstr>Media Protection</vt:lpstr>
      <vt:lpstr>Media Protection</vt:lpstr>
      <vt:lpstr>Media Protection</vt:lpstr>
      <vt:lpstr>Cloud-Based Storage Risks</vt:lpstr>
      <vt:lpstr>Virtualized Storage</vt:lpstr>
      <vt:lpstr>Types of Virtualized Storage</vt:lpstr>
      <vt:lpstr>Types of Virtualized Storage</vt:lpstr>
      <vt:lpstr>Records Management</vt:lpstr>
      <vt:lpstr>Records and Information Management</vt:lpstr>
      <vt:lpstr>Business Impact Analysis</vt:lpstr>
      <vt:lpstr>Protecting Hard-Copy Records</vt:lpstr>
      <vt:lpstr>Protecting Digital Records</vt:lpstr>
      <vt:lpstr>Record Disposal and Reuse</vt:lpstr>
      <vt:lpstr>Record Disposal and Reuse</vt:lpstr>
      <vt:lpstr>Record Disposal and Reuse</vt:lpstr>
      <vt:lpstr>Overwriting</vt:lpstr>
      <vt:lpstr>Media Destruction</vt:lpstr>
      <vt:lpstr>Original Media</vt:lpstr>
      <vt:lpstr>Conducting Incident Response</vt:lpstr>
      <vt:lpstr>Conducting Incident Response</vt:lpstr>
      <vt:lpstr>Conducting Incident Response</vt:lpstr>
      <vt:lpstr>Incident Response Phases</vt:lpstr>
      <vt:lpstr>Detection</vt:lpstr>
      <vt:lpstr>Detection</vt:lpstr>
      <vt:lpstr>Detection</vt:lpstr>
      <vt:lpstr>Detection</vt:lpstr>
      <vt:lpstr>Response</vt:lpstr>
      <vt:lpstr>Response</vt:lpstr>
      <vt:lpstr>Reporting</vt:lpstr>
      <vt:lpstr>Reporting</vt:lpstr>
      <vt:lpstr>Recovery</vt:lpstr>
      <vt:lpstr>Lessons Learned</vt:lpstr>
      <vt:lpstr>Root Cause Analysis</vt:lpstr>
      <vt:lpstr>Patch and Vulnerability Management</vt:lpstr>
      <vt:lpstr>Patch and Vulnerability Management</vt:lpstr>
      <vt:lpstr>Vulnerability Management</vt:lpstr>
      <vt:lpstr>Vulnerability Management</vt:lpstr>
      <vt:lpstr>Patch Management</vt:lpstr>
      <vt:lpstr>Change Management</vt:lpstr>
      <vt:lpstr>Change Management Process</vt:lpstr>
      <vt:lpstr>Change Management Process</vt:lpstr>
      <vt:lpstr>Change Management Process</vt:lpstr>
      <vt:lpstr>Business Continuity Plans and Disaster Recovery Strategies</vt:lpstr>
      <vt:lpstr>Recovery Strategies</vt:lpstr>
      <vt:lpstr>Recovery Strategies</vt:lpstr>
      <vt:lpstr>Recovery Strategies</vt:lpstr>
      <vt:lpstr>Redundant Data Centres</vt:lpstr>
      <vt:lpstr>Types of Redundant Data Centre</vt:lpstr>
      <vt:lpstr>Types of Redundant Data Centre</vt:lpstr>
      <vt:lpstr>Types of Redundant Data Centre</vt:lpstr>
      <vt:lpstr>Outsourcing Agreements</vt:lpstr>
      <vt:lpstr>System Resilience, High Availability, Quality of Service and Fault Tolerance</vt:lpstr>
      <vt:lpstr>Fault Tolerance</vt:lpstr>
      <vt:lpstr>Fault Tolerance</vt:lpstr>
      <vt:lpstr>Power Supplies</vt:lpstr>
      <vt:lpstr>Clustering</vt:lpstr>
      <vt:lpstr>Drives and Data Storage</vt:lpstr>
      <vt:lpstr>Drives and Data Storage</vt:lpstr>
      <vt:lpstr>Drives and Data Storage</vt:lpstr>
      <vt:lpstr>Backup and Recovery Systems</vt:lpstr>
      <vt:lpstr>Backup and Recovery Systems</vt:lpstr>
      <vt:lpstr>Security Policies and Operations</vt:lpstr>
      <vt:lpstr>Software Development Life Cycle</vt:lpstr>
      <vt:lpstr>Functional Requirements and Definition</vt:lpstr>
      <vt:lpstr>System Design Specifications</vt:lpstr>
      <vt:lpstr>Development and Implementation</vt:lpstr>
      <vt:lpstr>User Acceptance</vt:lpstr>
      <vt:lpstr>Testing and Evaluation Control</vt:lpstr>
      <vt:lpstr>Production Implementation</vt:lpstr>
      <vt:lpstr>Change Management</vt:lpstr>
      <vt:lpstr>Change Management</vt:lpstr>
      <vt:lpstr>Software Development Methods</vt:lpstr>
      <vt:lpstr>Waterfall</vt:lpstr>
      <vt:lpstr>Iterative Development</vt:lpstr>
      <vt:lpstr>Computer-Aided Software Engineering</vt:lpstr>
      <vt:lpstr>Database Vulnerabilities</vt:lpstr>
      <vt:lpstr>Database Vulnerabilities</vt:lpstr>
      <vt:lpstr>Database Vulnerabilities</vt:lpstr>
      <vt:lpstr>Database Vulnerabilities</vt:lpstr>
      <vt:lpstr>Security Controls</vt:lpstr>
      <vt:lpstr>Security Controls</vt:lpstr>
      <vt:lpstr>Web Applications</vt:lpstr>
      <vt:lpstr>Web Application Vulnerabilities</vt:lpstr>
      <vt:lpstr>Protecting Web Applications</vt:lpstr>
      <vt:lpstr>Protecting Web Applications</vt:lpstr>
      <vt:lpstr>Source Code Security Weaknesses</vt:lpstr>
      <vt:lpstr>Social Engineering</vt:lpstr>
      <vt:lpstr>Buffer Overflow</vt:lpstr>
      <vt:lpstr>Scripts</vt:lpstr>
      <vt:lpstr>Scripts</vt:lpstr>
      <vt:lpstr>Malformed Input</vt:lpstr>
      <vt:lpstr>Memory Reuse</vt:lpstr>
      <vt:lpstr>Executable Content</vt:lpstr>
      <vt:lpstr>Trapdoors/Backdoors</vt:lpstr>
      <vt:lpstr>Software Protection Mechanisms</vt:lpstr>
      <vt:lpstr>Trusted Computing Base (TCB)</vt:lpstr>
      <vt:lpstr>Reference Monitor</vt:lpstr>
      <vt:lpstr>Security Kernel</vt:lpstr>
      <vt:lpstr>Security Kernel</vt:lpstr>
      <vt:lpstr>Processor Privilege State</vt:lpstr>
      <vt:lpstr>Processor Privilege State</vt:lpstr>
      <vt:lpstr>Process Isolation</vt:lpstr>
      <vt:lpstr>Memory Management</vt:lpstr>
      <vt:lpstr>Memory Management</vt:lpstr>
      <vt:lpstr>Memory Management</vt:lpstr>
      <vt:lpstr>Configuration Management for Software Development</vt:lpstr>
      <vt:lpstr>Configuration Management Plan</vt:lpstr>
      <vt:lpstr>Configuration Management Plan</vt:lpstr>
      <vt:lpstr>Code Development Security</vt:lpstr>
      <vt:lpstr>Security for Code Repositories</vt:lpstr>
      <vt:lpstr>API Security</vt:lpstr>
      <vt:lpstr>API Security</vt:lpstr>
      <vt:lpstr>Recovery Strategies</vt:lpstr>
      <vt:lpstr>Recovery Strategies</vt:lpstr>
      <vt:lpstr>Redundant Data Centres</vt:lpstr>
      <vt:lpstr>Types of Redundant Data Centre</vt:lpstr>
      <vt:lpstr>Types of Redundant Data Centre</vt:lpstr>
      <vt:lpstr>Types of Redundant Data Centre</vt:lpstr>
      <vt:lpstr>Outsourcing Agreements</vt:lpstr>
      <vt:lpstr>System Resilience, High Availability, Quality of Service and Fault Tolerance</vt:lpstr>
      <vt:lpstr>Fault Tolerance</vt:lpstr>
      <vt:lpstr>Fault Tolerance</vt:lpstr>
      <vt:lpstr>Power Supplies</vt:lpstr>
      <vt:lpstr>Clustering</vt:lpstr>
      <vt:lpstr>Drives and Data Storage</vt:lpstr>
      <vt:lpstr>Drives and Data Storage</vt:lpstr>
      <vt:lpstr>Drives and Data Storage</vt:lpstr>
      <vt:lpstr>Backup and Recovery Systems</vt:lpstr>
      <vt:lpstr>Backup and Recovery Systems</vt:lpstr>
      <vt:lpstr>Security Policies and Operations</vt:lpstr>
      <vt:lpstr>Incident Scene</vt:lpstr>
      <vt:lpstr>Incident Scene</vt:lpstr>
      <vt:lpstr>Approaching an Incident Scene</vt:lpstr>
      <vt:lpstr>Approaching an Incident Scene</vt:lpstr>
      <vt:lpstr>Locard’s Exchange Principle</vt:lpstr>
      <vt:lpstr>Evidence Collection</vt:lpstr>
      <vt:lpstr>Chain of Custody</vt:lpstr>
      <vt:lpstr>Chain of Custody</vt:lpstr>
      <vt:lpstr>Interviews</vt:lpstr>
      <vt:lpstr>Reporting and Documenting</vt:lpstr>
      <vt:lpstr>Reporting and Documenting</vt:lpstr>
      <vt:lpstr>Digital Forensics</vt:lpstr>
      <vt:lpstr>Digital Forensics</vt:lpstr>
      <vt:lpstr>Digital Media Analysis</vt:lpstr>
      <vt:lpstr>Network Analysis</vt:lpstr>
      <vt:lpstr>Software Analysis</vt:lpstr>
      <vt:lpstr>Author Identification</vt:lpstr>
      <vt:lpstr>Content Analysis</vt:lpstr>
      <vt:lpstr>Hardware Analysis</vt:lpstr>
      <vt:lpstr>Incident Investigation Types</vt:lpstr>
      <vt:lpstr>Operational Investigation</vt:lpstr>
      <vt:lpstr>Operational Investigation</vt:lpstr>
      <vt:lpstr>Criminal Investigation</vt:lpstr>
      <vt:lpstr>Criminal Investigation</vt:lpstr>
      <vt:lpstr>Civil Investigation</vt:lpstr>
      <vt:lpstr>Electronic Discovery (eDiscovery)</vt:lpstr>
      <vt:lpstr>Intrusion Detection and Prevention</vt:lpstr>
      <vt:lpstr>Intrusion Detection System (IDS)</vt:lpstr>
      <vt:lpstr>Intrusion Prevention System (IPS)</vt:lpstr>
      <vt:lpstr>Tuning IDS and IPS</vt:lpstr>
      <vt:lpstr>Security Information and Event Management (SEIM)</vt:lpstr>
      <vt:lpstr>SIEM</vt:lpstr>
      <vt:lpstr>SIEM</vt:lpstr>
      <vt:lpstr>Logs and System Information Collection</vt:lpstr>
      <vt:lpstr>Continuous Monitoring as a Service (CMaaS) and Egress Monitoring</vt:lpstr>
      <vt:lpstr>CMaaS</vt:lpstr>
      <vt:lpstr>Egress Monitoring </vt:lpstr>
      <vt:lpstr>Egress Monitoring </vt:lpstr>
      <vt:lpstr>Data Leak/Loss Prevention (DLP)</vt:lpstr>
      <vt:lpstr>DLP</vt:lpstr>
      <vt:lpstr>Data at Rest</vt:lpstr>
      <vt:lpstr>Data in Motion</vt:lpstr>
      <vt:lpstr>Data in Use</vt:lpstr>
      <vt:lpstr>Asset Inventory</vt:lpstr>
      <vt:lpstr>Hardware Inventories</vt:lpstr>
      <vt:lpstr>Software Inventories</vt:lpstr>
      <vt:lpstr>Configuration Management (CM)</vt:lpstr>
      <vt:lpstr>Configuration Management</vt:lpstr>
      <vt:lpstr>Configuration Management</vt:lpstr>
      <vt:lpstr>Secure Operational Principles</vt:lpstr>
      <vt:lpstr>Trusted Paths</vt:lpstr>
      <vt:lpstr>Trusted Paths</vt:lpstr>
      <vt:lpstr>Fail-Safe and Fail-Secure Mechanisms</vt:lpstr>
      <vt:lpstr>Fail-Safe and Fail-Secure Mechanisms</vt:lpstr>
      <vt:lpstr>Least Privilege</vt:lpstr>
      <vt:lpstr>Groups and Roles</vt:lpstr>
      <vt:lpstr>Separation of Duties and Responsibilities</vt:lpstr>
      <vt:lpstr>Clearance and Background Checks</vt:lpstr>
      <vt:lpstr>Account Validation</vt:lpstr>
      <vt:lpstr>Job Rotation</vt:lpstr>
      <vt:lpstr>Roles and Responsibilities</vt:lpstr>
      <vt:lpstr>Roles and Responsibilities</vt:lpstr>
      <vt:lpstr>Roles and Responsibilities</vt:lpstr>
      <vt:lpstr>Information Life Cycle</vt:lpstr>
      <vt:lpstr>Information Life Cycle</vt:lpstr>
      <vt:lpstr>Information Owner</vt:lpstr>
      <vt:lpstr>Information Owner</vt:lpstr>
      <vt:lpstr>Retention Schedules</vt:lpstr>
      <vt:lpstr>Service Level Agreements (SLA)</vt:lpstr>
      <vt:lpstr>Service Level Agreement (SLA)</vt:lpstr>
      <vt:lpstr>Services and Management</vt:lpstr>
      <vt:lpstr>Services and Management</vt:lpstr>
      <vt:lpstr>Services and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coleton sanheim</cp:lastModifiedBy>
  <cp:revision>34</cp:revision>
  <dcterms:created xsi:type="dcterms:W3CDTF">2016-04-05T14:17:30Z</dcterms:created>
  <dcterms:modified xsi:type="dcterms:W3CDTF">2022-08-18T14:28:49Z</dcterms:modified>
</cp:coreProperties>
</file>