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9" r:id="rId2"/>
    <p:sldId id="284" r:id="rId3"/>
    <p:sldId id="281" r:id="rId4"/>
    <p:sldId id="272" r:id="rId5"/>
    <p:sldId id="290" r:id="rId6"/>
    <p:sldId id="295" r:id="rId7"/>
    <p:sldId id="285" r:id="rId8"/>
    <p:sldId id="291" r:id="rId9"/>
    <p:sldId id="292" r:id="rId10"/>
    <p:sldId id="293" r:id="rId11"/>
    <p:sldId id="296" r:id="rId12"/>
    <p:sldId id="297" r:id="rId13"/>
    <p:sldId id="298" r:id="rId14"/>
    <p:sldId id="299" r:id="rId15"/>
    <p:sldId id="300" r:id="rId16"/>
    <p:sldId id="294" r:id="rId17"/>
    <p:sldId id="301" r:id="rId18"/>
    <p:sldId id="302" r:id="rId19"/>
    <p:sldId id="303" r:id="rId20"/>
    <p:sldId id="304" r:id="rId21"/>
    <p:sldId id="305" r:id="rId22"/>
    <p:sldId id="277" r:id="rId23"/>
  </p:sldIdLst>
  <p:sldSz cx="9144000" cy="6858000" type="screen4x3"/>
  <p:notesSz cx="7023100" cy="93091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>
            <p14:sldId id="269"/>
          </p14:sldIdLst>
        </p14:section>
        <p14:section name="Untitled Section" id="{BAB5FE1B-4910-480F-9285-3B3D14DFD513}">
          <p14:sldIdLst>
            <p14:sldId id="284"/>
            <p14:sldId id="281"/>
            <p14:sldId id="272"/>
            <p14:sldId id="290"/>
            <p14:sldId id="295"/>
            <p14:sldId id="285"/>
            <p14:sldId id="291"/>
            <p14:sldId id="292"/>
            <p14:sldId id="293"/>
            <p14:sldId id="296"/>
            <p14:sldId id="297"/>
            <p14:sldId id="298"/>
            <p14:sldId id="299"/>
            <p14:sldId id="300"/>
            <p14:sldId id="294"/>
            <p14:sldId id="301"/>
            <p14:sldId id="302"/>
            <p14:sldId id="303"/>
            <p14:sldId id="304"/>
            <p14:sldId id="30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1198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164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Symanczyk" initials="MS" lastIdx="7" clrIdx="0">
    <p:extLst>
      <p:ext uri="{19B8F6BF-5375-455C-9EA6-DF929625EA0E}">
        <p15:presenceInfo xmlns:p15="http://schemas.microsoft.com/office/powerpoint/2012/main" userId="S-1-5-21-2664737520-481353137-1098671830-875264" providerId="AD"/>
      </p:ext>
    </p:extLst>
  </p:cmAuthor>
  <p:cmAuthor id="2" name="Heather Matsune" initials="HM" lastIdx="6" clrIdx="1">
    <p:extLst>
      <p:ext uri="{19B8F6BF-5375-455C-9EA6-DF929625EA0E}">
        <p15:presenceInfo xmlns:p15="http://schemas.microsoft.com/office/powerpoint/2012/main" userId="S-1-5-21-2664737520-481353137-1098671830-751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76032" autoAdjust="0"/>
  </p:normalViewPr>
  <p:slideViewPr>
    <p:cSldViewPr snapToGrid="0">
      <p:cViewPr varScale="1">
        <p:scale>
          <a:sx n="88" d="100"/>
          <a:sy n="88" d="100"/>
        </p:scale>
        <p:origin x="1572" y="96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1198"/>
        <p:guide orient="horz" pos="4319"/>
        <p:guide pos="528"/>
        <p:guide pos="5339"/>
        <p:guide pos="2384"/>
        <p:guide pos="1091"/>
        <p:guide pos="164"/>
        <p:guide pos="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Self-reproducing automata was the preliminary work for self-replicating machines created by John von Neumann. As suggested to him by Stanislaw </a:t>
            </a:r>
            <a:r>
              <a:rPr lang="en-US" dirty="0" err="1" smtClean="0"/>
              <a:t>Ulman</a:t>
            </a:r>
            <a:r>
              <a:rPr lang="en-US" dirty="0" smtClean="0"/>
              <a:t>, von Neumann used concepts of cellular automation to describe this model. Read more at: https://web.archive.org/web/20070621164824/http://dragonfly.tam.cornell.edu/~pesavent/pesavento_self_reproducing_machine.pdf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5EB8"/>
                </a:solidFill>
                <a:latin typeface="Titillium Lt" panose="00000400000000000000" pitchFamily="50" charset="0"/>
              </a:rPr>
              <a:t>ITSC 303: Malware Analysis</a:t>
            </a:r>
            <a:endParaRPr lang="en-US" sz="4800" dirty="0">
              <a:solidFill>
                <a:srgbClr val="005EB8"/>
              </a:solidFill>
              <a:latin typeface="Titillium Lt" panose="00000400000000000000" pitchFamily="50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54769" y="4410260"/>
            <a:ext cx="4353169" cy="675789"/>
          </a:xfrm>
        </p:spPr>
        <p:txBody>
          <a:bodyPr/>
          <a:lstStyle/>
          <a:p>
            <a:r>
              <a:rPr lang="en-US" dirty="0" smtClean="0">
                <a:latin typeface="Titillium Lt" panose="00000400000000000000" pitchFamily="50" charset="0"/>
              </a:rPr>
              <a:t>Unit 1: Malware History and Taxonomy</a:t>
            </a:r>
            <a:endParaRPr lang="en-US" dirty="0">
              <a:latin typeface="Titillium L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Self-replicating by infecting host files or system areas</a:t>
            </a:r>
          </a:p>
          <a:p>
            <a:r>
              <a:rPr lang="en-US" dirty="0"/>
              <a:t>Possibly self-modifying upon replication</a:t>
            </a:r>
          </a:p>
          <a:p>
            <a:pPr marL="342900" lvl="1" indent="0" algn="r">
              <a:buNone/>
            </a:pPr>
            <a:r>
              <a:rPr lang="en-US" dirty="0"/>
              <a:t>(</a:t>
            </a:r>
            <a:r>
              <a:rPr lang="en-US" dirty="0" err="1" smtClean="0"/>
              <a:t>Szor</a:t>
            </a:r>
            <a:r>
              <a:rPr lang="en-US" dirty="0" smtClean="0"/>
              <a:t>, 2005)</a:t>
            </a:r>
          </a:p>
        </p:txBody>
      </p:sp>
    </p:spTree>
    <p:extLst>
      <p:ext uri="{BB962C8B-B14F-4D97-AF65-F5344CB8AC3E}">
        <p14:creationId xmlns:p14="http://schemas.microsoft.com/office/powerpoint/2010/main" val="13206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Automated network self-propagation without user interaction</a:t>
            </a:r>
          </a:p>
          <a:p>
            <a:r>
              <a:rPr lang="en-US" dirty="0"/>
              <a:t>Often involves exploitation of vulnerabilities</a:t>
            </a:r>
          </a:p>
          <a:p>
            <a:r>
              <a:rPr lang="en-US" dirty="0"/>
              <a:t>Vulnerability exploitation provides access for propagation</a:t>
            </a:r>
          </a:p>
          <a:p>
            <a:r>
              <a:rPr lang="en-US" dirty="0"/>
              <a:t>Once </a:t>
            </a:r>
            <a:r>
              <a:rPr lang="en-US" dirty="0" smtClean="0"/>
              <a:t>propagated, </a:t>
            </a:r>
            <a:r>
              <a:rPr lang="en-US" dirty="0"/>
              <a:t>new system is used as a platform to infect further systems</a:t>
            </a:r>
          </a:p>
          <a:p>
            <a:r>
              <a:rPr lang="en-US" dirty="0"/>
              <a:t>Examples: </a:t>
            </a:r>
            <a:r>
              <a:rPr lang="en-US" dirty="0" err="1"/>
              <a:t>Conficker</a:t>
            </a:r>
            <a:r>
              <a:rPr lang="en-US" dirty="0"/>
              <a:t>, Code Red</a:t>
            </a:r>
          </a:p>
          <a:p>
            <a:pPr marL="342900" lvl="1" indent="0" algn="r">
              <a:buNone/>
            </a:pPr>
            <a:r>
              <a:rPr lang="en-US" dirty="0"/>
              <a:t>(</a:t>
            </a:r>
            <a:r>
              <a:rPr lang="en-US" dirty="0" err="1" smtClean="0"/>
              <a:t>Szor</a:t>
            </a:r>
            <a:r>
              <a:rPr lang="en-US" dirty="0" smtClean="0"/>
              <a:t>, 2005)</a:t>
            </a:r>
          </a:p>
        </p:txBody>
      </p:sp>
    </p:spTree>
    <p:extLst>
      <p:ext uri="{BB962C8B-B14F-4D97-AF65-F5344CB8AC3E}">
        <p14:creationId xmlns:p14="http://schemas.microsoft.com/office/powerpoint/2010/main" val="23104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Trojan Horse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Tale from the Trojan War</a:t>
            </a:r>
          </a:p>
          <a:p>
            <a:r>
              <a:rPr lang="en-US" dirty="0"/>
              <a:t>Software with malicious intent appearing to be legitimate</a:t>
            </a:r>
          </a:p>
          <a:p>
            <a:r>
              <a:rPr lang="en-US" dirty="0"/>
              <a:t>Execution shows legitimate actions while performing </a:t>
            </a:r>
            <a:r>
              <a:rPr lang="en-US" dirty="0" smtClean="0"/>
              <a:t>malicious activity </a:t>
            </a:r>
            <a:r>
              <a:rPr lang="en-US" dirty="0"/>
              <a:t>in </a:t>
            </a:r>
            <a:r>
              <a:rPr lang="en-US" dirty="0" smtClean="0"/>
              <a:t>the background</a:t>
            </a:r>
            <a:endParaRPr lang="en-US" dirty="0"/>
          </a:p>
          <a:p>
            <a:r>
              <a:rPr lang="en-US" dirty="0"/>
              <a:t>System tools can also be </a:t>
            </a:r>
            <a:r>
              <a:rPr lang="en-US" dirty="0" smtClean="0"/>
              <a:t>“</a:t>
            </a:r>
            <a:r>
              <a:rPr lang="en-US" dirty="0" err="1" smtClean="0"/>
              <a:t>Trojanized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Examples: </a:t>
            </a:r>
            <a:r>
              <a:rPr lang="en-US" dirty="0" err="1"/>
              <a:t>ZeroAccess</a:t>
            </a:r>
            <a:r>
              <a:rPr lang="en-US" dirty="0"/>
              <a:t>, </a:t>
            </a:r>
            <a:r>
              <a:rPr lang="en-US" dirty="0" err="1" smtClean="0"/>
              <a:t>ZeUs</a:t>
            </a:r>
            <a:endParaRPr lang="en-US" dirty="0"/>
          </a:p>
          <a:p>
            <a:pPr marL="342900" lvl="1" indent="0" algn="r">
              <a:buNone/>
            </a:pPr>
            <a:r>
              <a:rPr lang="en-US" dirty="0"/>
              <a:t>(</a:t>
            </a:r>
            <a:r>
              <a:rPr lang="en-US" dirty="0" err="1" smtClean="0"/>
              <a:t>Szor</a:t>
            </a:r>
            <a:r>
              <a:rPr lang="en-US" dirty="0" smtClean="0"/>
              <a:t>, 2005)</a:t>
            </a:r>
          </a:p>
        </p:txBody>
      </p:sp>
    </p:spTree>
    <p:extLst>
      <p:ext uri="{BB962C8B-B14F-4D97-AF65-F5344CB8AC3E}">
        <p14:creationId xmlns:p14="http://schemas.microsoft.com/office/powerpoint/2010/main" val="30146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Remote Access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remote access to a machine upon infection</a:t>
            </a:r>
          </a:p>
          <a:p>
            <a:r>
              <a:rPr lang="en-US" dirty="0"/>
              <a:t>Typically provides </a:t>
            </a:r>
            <a:r>
              <a:rPr lang="en-US" dirty="0" smtClean="0"/>
              <a:t>information such as key strokes, </a:t>
            </a:r>
            <a:r>
              <a:rPr lang="en-US" dirty="0"/>
              <a:t>login </a:t>
            </a:r>
            <a:r>
              <a:rPr lang="en-US" dirty="0" smtClean="0"/>
              <a:t>information and </a:t>
            </a:r>
            <a:r>
              <a:rPr lang="en-US" dirty="0"/>
              <a:t>screenshot </a:t>
            </a:r>
            <a:r>
              <a:rPr lang="en-US" dirty="0" smtClean="0"/>
              <a:t>access</a:t>
            </a:r>
            <a:endParaRPr lang="en-US" dirty="0"/>
          </a:p>
          <a:p>
            <a:r>
              <a:rPr lang="en-US" dirty="0"/>
              <a:t>Examples: </a:t>
            </a:r>
            <a:r>
              <a:rPr lang="en-US" dirty="0" err="1"/>
              <a:t>Bifrost</a:t>
            </a:r>
            <a:r>
              <a:rPr lang="en-US" dirty="0"/>
              <a:t>, </a:t>
            </a:r>
            <a:r>
              <a:rPr lang="en-US" dirty="0" smtClean="0"/>
              <a:t>Sub7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(Down)Loader/Dropper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Strictly provides loading of additional malware</a:t>
            </a:r>
          </a:p>
          <a:p>
            <a:r>
              <a:rPr lang="en-US" dirty="0"/>
              <a:t>May be downloaded from a remote resource</a:t>
            </a:r>
          </a:p>
          <a:p>
            <a:r>
              <a:rPr lang="en-US" dirty="0"/>
              <a:t>May be loaded strictly from memory</a:t>
            </a:r>
          </a:p>
          <a:p>
            <a:r>
              <a:rPr lang="en-US" dirty="0"/>
              <a:t>May decrypt or decode additional malware</a:t>
            </a:r>
          </a:p>
          <a:p>
            <a:r>
              <a:rPr lang="en-US" dirty="0"/>
              <a:t>Takes many </a:t>
            </a:r>
            <a:r>
              <a:rPr lang="en-US" dirty="0" smtClean="0"/>
              <a:t>forms (e.g., </a:t>
            </a:r>
            <a:r>
              <a:rPr lang="en-US" dirty="0"/>
              <a:t>PE, VBA </a:t>
            </a:r>
            <a:r>
              <a:rPr lang="en-US" dirty="0" smtClean="0"/>
              <a:t>macros</a:t>
            </a:r>
            <a:r>
              <a:rPr lang="en-US" dirty="0"/>
              <a:t>)</a:t>
            </a:r>
          </a:p>
          <a:p>
            <a:r>
              <a:rPr lang="en-US" dirty="0" smtClean="0"/>
              <a:t>Example: </a:t>
            </a:r>
            <a:r>
              <a:rPr lang="en-US" dirty="0" err="1"/>
              <a:t>H1N1</a:t>
            </a:r>
            <a:r>
              <a:rPr lang="en-US" dirty="0"/>
              <a:t> </a:t>
            </a:r>
            <a:r>
              <a:rPr lang="en-US" dirty="0" smtClean="0"/>
              <a:t>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Stealer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Steals information such as login, credit </a:t>
            </a:r>
            <a:r>
              <a:rPr lang="en-US" dirty="0" smtClean="0"/>
              <a:t>card </a:t>
            </a:r>
            <a:r>
              <a:rPr lang="en-US" dirty="0"/>
              <a:t>and social security/social insurance numbers</a:t>
            </a:r>
          </a:p>
          <a:p>
            <a:r>
              <a:rPr lang="en-US" dirty="0"/>
              <a:t>Sent back to a command and control server, typically encrypted</a:t>
            </a:r>
          </a:p>
          <a:p>
            <a:r>
              <a:rPr lang="en-US" dirty="0"/>
              <a:t>Login data includes banking, </a:t>
            </a:r>
            <a:r>
              <a:rPr lang="en-US" dirty="0" smtClean="0"/>
              <a:t>email </a:t>
            </a:r>
            <a:r>
              <a:rPr lang="en-US" dirty="0"/>
              <a:t>(SMTP, POP3) and other services</a:t>
            </a:r>
          </a:p>
          <a:p>
            <a:r>
              <a:rPr lang="en-US" dirty="0"/>
              <a:t>Methods </a:t>
            </a:r>
            <a:r>
              <a:rPr lang="en-US" dirty="0" smtClean="0"/>
              <a:t>include </a:t>
            </a:r>
            <a:r>
              <a:rPr lang="en-US" dirty="0"/>
              <a:t>scraping memory, reading file </a:t>
            </a:r>
            <a:r>
              <a:rPr lang="en-US" dirty="0" smtClean="0"/>
              <a:t>data </a:t>
            </a:r>
            <a:r>
              <a:rPr lang="en-US" dirty="0"/>
              <a:t>and injecting into login forms</a:t>
            </a:r>
          </a:p>
          <a:p>
            <a:r>
              <a:rPr lang="en-US" dirty="0" smtClean="0"/>
              <a:t>Example: </a:t>
            </a:r>
            <a:r>
              <a:rPr lang="en-US" dirty="0" err="1"/>
              <a:t>ZeUs</a:t>
            </a:r>
            <a:r>
              <a:rPr lang="en-US" dirty="0"/>
              <a:t> (banking Trojan)</a:t>
            </a:r>
          </a:p>
        </p:txBody>
      </p:sp>
    </p:spTree>
    <p:extLst>
      <p:ext uri="{BB962C8B-B14F-4D97-AF65-F5344CB8AC3E}">
        <p14:creationId xmlns:p14="http://schemas.microsoft.com/office/powerpoint/2010/main" val="21671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Applications that collect information and display customized advertisement pop-ups</a:t>
            </a:r>
          </a:p>
          <a:p>
            <a:r>
              <a:rPr lang="en-US" dirty="0"/>
              <a:t>Similar to </a:t>
            </a:r>
            <a:r>
              <a:rPr lang="en-US" dirty="0" smtClean="0"/>
              <a:t>“trackers” (collect analytics)</a:t>
            </a:r>
            <a:endParaRPr lang="en-US" dirty="0"/>
          </a:p>
          <a:p>
            <a:r>
              <a:rPr lang="en-US" dirty="0"/>
              <a:t>Not inherently malicious but can be installed without the user’s consent</a:t>
            </a:r>
          </a:p>
          <a:p>
            <a:r>
              <a:rPr lang="en-US" dirty="0"/>
              <a:t>Bloated and buggy code that slows down system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BonziBuddy</a:t>
            </a:r>
            <a:endParaRPr lang="en-US" dirty="0" smtClean="0"/>
          </a:p>
          <a:p>
            <a:pPr marL="0" indent="0" algn="r">
              <a:buNone/>
            </a:pPr>
            <a:r>
              <a:rPr lang="en-US" sz="2400" dirty="0"/>
              <a:t>(</a:t>
            </a:r>
            <a:r>
              <a:rPr lang="en-US" sz="2400" dirty="0" err="1" smtClean="0"/>
              <a:t>Szor</a:t>
            </a:r>
            <a:r>
              <a:rPr lang="en-US" sz="2400" dirty="0"/>
              <a:t>, </a:t>
            </a:r>
            <a:r>
              <a:rPr lang="en-US" sz="2400" dirty="0" smtClean="0"/>
              <a:t>2005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Scareware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Malware designed to </a:t>
            </a:r>
            <a:r>
              <a:rPr lang="en-US" dirty="0" smtClean="0"/>
              <a:t>“scare” </a:t>
            </a:r>
            <a:r>
              <a:rPr lang="en-US" dirty="0"/>
              <a:t>the user into installing additional software or paying the attacker</a:t>
            </a:r>
          </a:p>
          <a:p>
            <a:r>
              <a:rPr lang="en-US" dirty="0"/>
              <a:t>Often </a:t>
            </a:r>
            <a:r>
              <a:rPr lang="en-US" dirty="0" smtClean="0"/>
              <a:t>involves </a:t>
            </a:r>
            <a:r>
              <a:rPr lang="en-US" dirty="0"/>
              <a:t>pop-up </a:t>
            </a:r>
            <a:r>
              <a:rPr lang="en-US" dirty="0" smtClean="0"/>
              <a:t>dialogues </a:t>
            </a:r>
            <a:r>
              <a:rPr lang="en-US" dirty="0"/>
              <a:t>or lock screens</a:t>
            </a:r>
          </a:p>
          <a:p>
            <a:r>
              <a:rPr lang="en-US" dirty="0"/>
              <a:t>Can inhibit </a:t>
            </a:r>
            <a:r>
              <a:rPr lang="en-US" dirty="0" smtClean="0"/>
              <a:t>the normal </a:t>
            </a:r>
            <a:r>
              <a:rPr lang="en-US" dirty="0"/>
              <a:t>user experience</a:t>
            </a:r>
          </a:p>
          <a:p>
            <a:r>
              <a:rPr lang="en-US" dirty="0"/>
              <a:t>Examples: Android/</a:t>
            </a:r>
            <a:r>
              <a:rPr lang="en-US" dirty="0" err="1"/>
              <a:t>Simplocker</a:t>
            </a:r>
            <a:r>
              <a:rPr lang="en-US" dirty="0"/>
              <a:t>, </a:t>
            </a:r>
            <a:r>
              <a:rPr lang="en-US" dirty="0" smtClean="0"/>
              <a:t>fake anti-virus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Ransomware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Encrypts user files to hold them </a:t>
            </a:r>
            <a:r>
              <a:rPr lang="en-US" dirty="0" smtClean="0"/>
              <a:t>“hostage”</a:t>
            </a:r>
            <a:endParaRPr lang="en-US" dirty="0"/>
          </a:p>
          <a:p>
            <a:r>
              <a:rPr lang="en-US" dirty="0"/>
              <a:t>Typically irreplaceable </a:t>
            </a:r>
            <a:r>
              <a:rPr lang="en-US" dirty="0" smtClean="0"/>
              <a:t>files (e.g., </a:t>
            </a:r>
            <a:r>
              <a:rPr lang="en-US" dirty="0"/>
              <a:t>photos, videos, </a:t>
            </a:r>
            <a:r>
              <a:rPr lang="en-US" dirty="0" smtClean="0"/>
              <a:t>documents</a:t>
            </a:r>
            <a:r>
              <a:rPr lang="en-US" dirty="0"/>
              <a:t>)</a:t>
            </a:r>
          </a:p>
          <a:p>
            <a:r>
              <a:rPr lang="en-US" dirty="0"/>
              <a:t>Encryption is difficult if not impossible to decrypt</a:t>
            </a:r>
          </a:p>
          <a:p>
            <a:r>
              <a:rPr lang="en-US" dirty="0"/>
              <a:t>A ransom request is made typically in the form of a digital </a:t>
            </a:r>
            <a:r>
              <a:rPr lang="en-US" dirty="0" smtClean="0"/>
              <a:t>currency </a:t>
            </a:r>
            <a:r>
              <a:rPr lang="en-US" dirty="0"/>
              <a:t>(Bitcoin) or gift cards</a:t>
            </a:r>
          </a:p>
          <a:p>
            <a:r>
              <a:rPr lang="en-US" dirty="0"/>
              <a:t>If </a:t>
            </a:r>
            <a:r>
              <a:rPr lang="en-US" dirty="0" smtClean="0"/>
              <a:t>ransom paid, </a:t>
            </a:r>
            <a:r>
              <a:rPr lang="en-US" dirty="0"/>
              <a:t>files </a:t>
            </a:r>
            <a:r>
              <a:rPr lang="en-US" dirty="0" smtClean="0"/>
              <a:t>are decrypted</a:t>
            </a:r>
            <a:endParaRPr lang="en-US" dirty="0"/>
          </a:p>
          <a:p>
            <a:r>
              <a:rPr lang="en-US" dirty="0"/>
              <a:t>Examples: </a:t>
            </a:r>
            <a:r>
              <a:rPr lang="en-US" dirty="0" err="1"/>
              <a:t>TeslaCrypt</a:t>
            </a:r>
            <a:r>
              <a:rPr lang="en-US" dirty="0"/>
              <a:t>, </a:t>
            </a:r>
            <a:r>
              <a:rPr lang="en-US" dirty="0" err="1"/>
              <a:t>CryptoWall</a:t>
            </a:r>
            <a:r>
              <a:rPr lang="en-US" dirty="0"/>
              <a:t>, </a:t>
            </a:r>
            <a:r>
              <a:rPr lang="en-US" dirty="0" err="1" smtClean="0"/>
              <a:t>Locky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Rootkit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Installed after attaining the highest access </a:t>
            </a:r>
            <a:r>
              <a:rPr lang="en-US" dirty="0" smtClean="0"/>
              <a:t>privileges (e.g., root </a:t>
            </a:r>
            <a:r>
              <a:rPr lang="en-US" dirty="0"/>
              <a:t>or </a:t>
            </a:r>
            <a:r>
              <a:rPr lang="en-US" dirty="0" smtClean="0"/>
              <a:t>SYSTEM)</a:t>
            </a:r>
            <a:endParaRPr lang="en-US" dirty="0"/>
          </a:p>
          <a:p>
            <a:r>
              <a:rPr lang="en-US" dirty="0" smtClean="0"/>
              <a:t>User mode </a:t>
            </a:r>
            <a:r>
              <a:rPr lang="en-US" dirty="0"/>
              <a:t>and </a:t>
            </a:r>
            <a:r>
              <a:rPr lang="en-US" dirty="0" smtClean="0"/>
              <a:t>kernel mode</a:t>
            </a:r>
            <a:endParaRPr lang="en-US" dirty="0"/>
          </a:p>
          <a:p>
            <a:r>
              <a:rPr lang="en-US" dirty="0" smtClean="0"/>
              <a:t>User mode </a:t>
            </a:r>
            <a:r>
              <a:rPr lang="en-US" dirty="0"/>
              <a:t>contains modified tools to hide </a:t>
            </a:r>
            <a:r>
              <a:rPr lang="en-US" dirty="0" smtClean="0"/>
              <a:t>an attacker’s </a:t>
            </a:r>
            <a:r>
              <a:rPr lang="en-US" dirty="0"/>
              <a:t>malicious activity, such as </a:t>
            </a:r>
            <a:r>
              <a:rPr lang="en-US" dirty="0" smtClean="0"/>
              <a:t>“</a:t>
            </a:r>
            <a:r>
              <a:rPr lang="en-US" dirty="0" err="1" smtClean="0"/>
              <a:t>ps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Kernel mode modifies </a:t>
            </a:r>
            <a:r>
              <a:rPr lang="en-US" dirty="0"/>
              <a:t>kernel components to hide </a:t>
            </a:r>
            <a:r>
              <a:rPr lang="en-US" dirty="0" smtClean="0"/>
              <a:t>an attacker’s </a:t>
            </a:r>
            <a:r>
              <a:rPr lang="en-US" dirty="0"/>
              <a:t>malicious activity</a:t>
            </a:r>
          </a:p>
          <a:p>
            <a:pPr marL="0" indent="0" algn="r">
              <a:buNone/>
            </a:pPr>
            <a:r>
              <a:rPr lang="en-US" sz="2400" dirty="0"/>
              <a:t>(</a:t>
            </a:r>
            <a:r>
              <a:rPr lang="en-US" sz="2400" dirty="0" err="1" smtClean="0"/>
              <a:t>Szor</a:t>
            </a:r>
            <a:r>
              <a:rPr lang="en-US" sz="2400" dirty="0"/>
              <a:t>, </a:t>
            </a:r>
            <a:r>
              <a:rPr lang="en-US" sz="2400" dirty="0" smtClean="0"/>
              <a:t>2005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Provide a preliminary history of </a:t>
            </a:r>
            <a:r>
              <a:rPr lang="en-US" dirty="0" smtClean="0"/>
              <a:t>malware.</a:t>
            </a:r>
            <a:endParaRPr lang="en-US" dirty="0"/>
          </a:p>
          <a:p>
            <a:r>
              <a:rPr lang="en-US" dirty="0"/>
              <a:t>Classify malware using </a:t>
            </a:r>
            <a:r>
              <a:rPr lang="en-US" dirty="0" smtClean="0"/>
              <a:t>a defined taxonomy.</a:t>
            </a:r>
            <a:endParaRPr lang="en-US" dirty="0"/>
          </a:p>
          <a:p>
            <a:r>
              <a:rPr lang="en-US" dirty="0"/>
              <a:t>Describe different types of </a:t>
            </a:r>
            <a:r>
              <a:rPr lang="en-US" dirty="0" smtClean="0"/>
              <a:t>malware.</a:t>
            </a:r>
            <a:endParaRPr lang="en-US" dirty="0"/>
          </a:p>
          <a:p>
            <a:r>
              <a:rPr lang="en-US" dirty="0"/>
              <a:t>Identify </a:t>
            </a:r>
            <a:r>
              <a:rPr lang="en-US" dirty="0" smtClean="0"/>
              <a:t>types </a:t>
            </a:r>
            <a:r>
              <a:rPr lang="en-US" dirty="0"/>
              <a:t>of malware based on </a:t>
            </a:r>
            <a:r>
              <a:rPr lang="en-US" dirty="0" smtClean="0"/>
              <a:t>scenarios </a:t>
            </a:r>
            <a:r>
              <a:rPr lang="en-US" dirty="0"/>
              <a:t>and code </a:t>
            </a:r>
            <a:r>
              <a:rPr lang="en-US" dirty="0" smtClean="0"/>
              <a:t>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“Potentially unwanted program”</a:t>
            </a:r>
            <a:endParaRPr lang="en-US" dirty="0"/>
          </a:p>
          <a:p>
            <a:r>
              <a:rPr lang="en-US" dirty="0"/>
              <a:t>General classification for software that can cause a nuisance or cause further infections</a:t>
            </a:r>
          </a:p>
          <a:p>
            <a:r>
              <a:rPr lang="en-US" dirty="0"/>
              <a:t>Examples: Browser hijackers, browser </a:t>
            </a:r>
            <a:r>
              <a:rPr lang="en-US" dirty="0" smtClean="0"/>
              <a:t>toolbars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63550" indent="-463550">
              <a:buNone/>
            </a:pPr>
            <a:r>
              <a:rPr lang="en-US" sz="2400" dirty="0" smtClean="0"/>
              <a:t>Cohen, F. (1984). </a:t>
            </a:r>
            <a:r>
              <a:rPr lang="en-US" sz="2400" i="1" dirty="0"/>
              <a:t>Computer </a:t>
            </a:r>
            <a:r>
              <a:rPr lang="en-US" sz="2400" i="1" dirty="0" smtClean="0"/>
              <a:t>viruses – theory and experiments</a:t>
            </a:r>
            <a:r>
              <a:rPr lang="en-US" sz="2400" dirty="0" smtClean="0"/>
              <a:t>. Retrieved from web.eecs.umich.edu/</a:t>
            </a:r>
            <a:br>
              <a:rPr lang="en-US" sz="2400" dirty="0" smtClean="0"/>
            </a:br>
            <a:r>
              <a:rPr lang="en-US" sz="2400" dirty="0" smtClean="0"/>
              <a:t>~</a:t>
            </a:r>
            <a:r>
              <a:rPr lang="en-US" sz="2400" dirty="0" err="1" smtClean="0"/>
              <a:t>aprakash</a:t>
            </a:r>
            <a:r>
              <a:rPr lang="en-US" sz="2400" dirty="0" smtClean="0"/>
              <a:t>/</a:t>
            </a:r>
            <a:r>
              <a:rPr lang="en-US" sz="2400" dirty="0" err="1" smtClean="0"/>
              <a:t>eecs588</a:t>
            </a:r>
            <a:r>
              <a:rPr lang="en-US" sz="2400" dirty="0" smtClean="0"/>
              <a:t>/handouts/cohen-viruses.html</a:t>
            </a:r>
            <a:endParaRPr lang="en-US" sz="2400" dirty="0"/>
          </a:p>
          <a:p>
            <a:pPr marL="463550" indent="-463550"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Leyden, J. (2006).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PC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virus celebrates 20th birthday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. Retrieved from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www.theregister.co.uk/2006/01/19/</a:t>
            </a:r>
            <a:br>
              <a:rPr lang="en-US" altLang="en-US" sz="2400" dirty="0" smtClean="0">
                <a:ea typeface="ＭＳ Ｐゴシック" panose="020B0600070205080204" pitchFamily="34" charset="-128"/>
              </a:rPr>
            </a:br>
            <a:r>
              <a:rPr lang="en-US" altLang="en-US" sz="2400" dirty="0" err="1" smtClean="0">
                <a:ea typeface="ＭＳ Ｐゴシック" panose="020B0600070205080204" pitchFamily="34" charset="-128"/>
              </a:rPr>
              <a:t>pc_virus_at_20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/</a:t>
            </a:r>
          </a:p>
          <a:p>
            <a:pPr marL="463550" indent="-463550"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Sikorski, A., &amp;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Honig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, A. (2012).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Practical malware analysis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. San Francisco: No </a:t>
            </a:r>
            <a:r>
              <a:rPr lang="en-US" altLang="en-US" sz="2400" dirty="0">
                <a:ea typeface="ＭＳ Ｐゴシック" panose="020B0600070205080204" pitchFamily="34" charset="-128"/>
              </a:rPr>
              <a:t>Starch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Press.</a:t>
            </a:r>
          </a:p>
          <a:p>
            <a:pPr marL="463550" indent="-463550">
              <a:buNone/>
            </a:pPr>
            <a:r>
              <a:rPr lang="en-US" altLang="en-US" sz="2400" dirty="0" err="1" smtClean="0">
                <a:ea typeface="ＭＳ Ｐゴシック" panose="020B0600070205080204" pitchFamily="34" charset="-128"/>
              </a:rPr>
              <a:t>Szor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, P. (2005).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The art of computer virus research and defense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. Toronto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: Addison-Wesley.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7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Malware?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658982"/>
            <a:ext cx="7840663" cy="45567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“Any </a:t>
            </a:r>
            <a:r>
              <a:rPr lang="en-US" dirty="0"/>
              <a:t>software that causes detriment to the user, computer or </a:t>
            </a:r>
            <a:r>
              <a:rPr lang="en-US" dirty="0" smtClean="0"/>
              <a:t>network…”</a:t>
            </a:r>
          </a:p>
          <a:p>
            <a:pPr marL="342900" lvl="1" indent="0" algn="r">
              <a:buNone/>
            </a:pPr>
            <a:r>
              <a:rPr lang="en-US" dirty="0"/>
              <a:t>(</a:t>
            </a:r>
            <a:r>
              <a:rPr lang="en-US" dirty="0" smtClean="0"/>
              <a:t>Sikorski &amp; </a:t>
            </a:r>
            <a:r>
              <a:rPr lang="en-US" dirty="0" err="1" smtClean="0"/>
              <a:t>Honig</a:t>
            </a:r>
            <a:r>
              <a:rPr lang="en-US" dirty="0" smtClean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15846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Malware?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Software with malicious intent</a:t>
            </a:r>
          </a:p>
          <a:p>
            <a:pPr lvl="1"/>
            <a:r>
              <a:rPr lang="en-US" dirty="0" smtClean="0"/>
              <a:t>Intentions </a:t>
            </a:r>
            <a:r>
              <a:rPr lang="en-US" dirty="0"/>
              <a:t>vary between samples</a:t>
            </a:r>
          </a:p>
          <a:p>
            <a:pPr lvl="1"/>
            <a:r>
              <a:rPr lang="en-US" dirty="0" smtClean="0"/>
              <a:t>Intentions </a:t>
            </a:r>
            <a:r>
              <a:rPr lang="en-US" dirty="0"/>
              <a:t>are classified using a taxonomy (to be discussed)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John von Neumann’s </a:t>
            </a:r>
            <a:r>
              <a:rPr lang="en-US" dirty="0" smtClean="0"/>
              <a:t>article, </a:t>
            </a:r>
            <a:r>
              <a:rPr lang="en-US" dirty="0"/>
              <a:t>“Theory of self-reproducing automata” </a:t>
            </a:r>
            <a:r>
              <a:rPr lang="en-US" dirty="0" smtClean="0"/>
              <a:t>published </a:t>
            </a:r>
            <a:r>
              <a:rPr lang="en-US" dirty="0"/>
              <a:t>in 1949 (</a:t>
            </a:r>
            <a:r>
              <a:rPr lang="en-US" dirty="0" err="1"/>
              <a:t>Pesavento</a:t>
            </a:r>
            <a:r>
              <a:rPr lang="en-US" dirty="0"/>
              <a:t>, 2000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 </a:t>
            </a:r>
            <a:r>
              <a:rPr lang="en-US" dirty="0"/>
              <a:t>ARPANET self-replicating program </a:t>
            </a:r>
            <a:r>
              <a:rPr lang="en-US" dirty="0" smtClean="0"/>
              <a:t>“Creeper” 1971–72</a:t>
            </a:r>
          </a:p>
          <a:p>
            <a:r>
              <a:rPr lang="en-US" dirty="0" smtClean="0"/>
              <a:t>John Walker’s “infective” version of ANIMAL for UNIVAC in 1975</a:t>
            </a:r>
          </a:p>
          <a:p>
            <a:pPr lvl="1"/>
            <a:r>
              <a:rPr lang="en-US" dirty="0" smtClean="0"/>
              <a:t>“PERVADE” subroutine for self-propagation of ANIMAL on tape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First microprocessor virus 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“Elk Cloner” </a:t>
            </a:r>
            <a:r>
              <a:rPr 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 Apple II in 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1982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Term </a:t>
            </a:r>
            <a:r>
              <a:rPr lang="en-US" dirty="0" smtClean="0"/>
              <a:t>“Computer Virus” </a:t>
            </a:r>
            <a:r>
              <a:rPr lang="en-US" dirty="0"/>
              <a:t>coined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</a:t>
            </a:r>
            <a:r>
              <a:rPr lang="en-US" dirty="0"/>
              <a:t>. Frederick Cohen in 1984 (</a:t>
            </a:r>
            <a:r>
              <a:rPr lang="en-US" dirty="0" err="1"/>
              <a:t>Szor</a:t>
            </a:r>
            <a:r>
              <a:rPr lang="en-US" dirty="0"/>
              <a:t>, 2005)</a:t>
            </a:r>
          </a:p>
          <a:p>
            <a:r>
              <a:rPr lang="en-US" dirty="0" smtClean="0"/>
              <a:t>Cohen </a:t>
            </a:r>
            <a:r>
              <a:rPr lang="en-US" dirty="0"/>
              <a:t>publishes his PhD </a:t>
            </a:r>
            <a:r>
              <a:rPr lang="en-US" dirty="0" smtClean="0"/>
              <a:t>thesis </a:t>
            </a:r>
            <a:r>
              <a:rPr lang="en-US" dirty="0"/>
              <a:t>“Computer Viruses – Theory and Experiments” in 1984 (Cohen, 1984)</a:t>
            </a:r>
          </a:p>
          <a:p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Amjad</a:t>
            </a:r>
            <a:r>
              <a:rPr lang="en-US" dirty="0"/>
              <a:t> Farooq </a:t>
            </a:r>
            <a:r>
              <a:rPr lang="en-US" dirty="0" err="1" smtClean="0"/>
              <a:t>Alvi</a:t>
            </a:r>
            <a:r>
              <a:rPr lang="en-US" dirty="0" smtClean="0"/>
              <a:t> </a:t>
            </a:r>
            <a:r>
              <a:rPr lang="en-US" dirty="0"/>
              <a:t>create </a:t>
            </a:r>
            <a:r>
              <a:rPr lang="en-US" dirty="0" smtClean="0"/>
              <a:t>“Brain” </a:t>
            </a:r>
            <a:r>
              <a:rPr lang="en-US" dirty="0"/>
              <a:t>DOS boot sector virus to combat piracy in 1986 (The Register, 2006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Taxonomy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658982"/>
            <a:ext cx="8025674" cy="45567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“…the study </a:t>
            </a:r>
            <a:r>
              <a:rPr lang="en-US" dirty="0"/>
              <a:t>of the general principles of scientific classification; </a:t>
            </a:r>
            <a:r>
              <a:rPr lang="en-US" dirty="0" smtClean="0"/>
              <a:t>systematics” </a:t>
            </a:r>
            <a:br>
              <a:rPr lang="en-US" dirty="0" smtClean="0"/>
            </a:br>
            <a:endParaRPr lang="en-US" dirty="0" smtClean="0"/>
          </a:p>
          <a:p>
            <a:pPr marL="342900" lvl="1" indent="0" algn="r">
              <a:buNone/>
            </a:pPr>
            <a:r>
              <a:rPr lang="en-US" dirty="0"/>
              <a:t>(</a:t>
            </a:r>
            <a:r>
              <a:rPr lang="en-US" dirty="0" smtClean="0"/>
              <a:t>Merriam-Webster, 2017)</a:t>
            </a:r>
          </a:p>
        </p:txBody>
      </p:sp>
    </p:spTree>
    <p:extLst>
      <p:ext uri="{BB962C8B-B14F-4D97-AF65-F5344CB8AC3E}">
        <p14:creationId xmlns:p14="http://schemas.microsoft.com/office/powerpoint/2010/main" val="24370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Taxonomy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way to classify malware</a:t>
            </a:r>
          </a:p>
          <a:p>
            <a:r>
              <a:rPr lang="en-US" dirty="0"/>
              <a:t>Each term describes general characteristics</a:t>
            </a:r>
          </a:p>
          <a:p>
            <a:r>
              <a:rPr lang="en-US" dirty="0"/>
              <a:t>A single sample can have multiple classifications</a:t>
            </a:r>
          </a:p>
          <a:p>
            <a:r>
              <a:rPr lang="en-US" dirty="0"/>
              <a:t>Ever-blurring lines between classifications</a:t>
            </a:r>
          </a:p>
          <a:p>
            <a:r>
              <a:rPr lang="en-US" dirty="0"/>
              <a:t>Erroneous and differing classification is common in </a:t>
            </a:r>
            <a:r>
              <a:rPr lang="en-US" dirty="0" smtClean="0"/>
              <a:t>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2514" y="1248508"/>
            <a:ext cx="8177349" cy="4967260"/>
          </a:xfrm>
        </p:spPr>
        <p:txBody>
          <a:bodyPr numCol="2"/>
          <a:lstStyle/>
          <a:p>
            <a:r>
              <a:rPr lang="en-US" dirty="0"/>
              <a:t>Virus</a:t>
            </a:r>
          </a:p>
          <a:p>
            <a:r>
              <a:rPr lang="en-US" dirty="0"/>
              <a:t>Worm</a:t>
            </a:r>
          </a:p>
          <a:p>
            <a:r>
              <a:rPr lang="en-US" dirty="0"/>
              <a:t>Trojan Horse</a:t>
            </a:r>
          </a:p>
          <a:p>
            <a:r>
              <a:rPr lang="en-US" dirty="0"/>
              <a:t>RAT</a:t>
            </a:r>
          </a:p>
          <a:p>
            <a:r>
              <a:rPr lang="en-US" dirty="0"/>
              <a:t>(Down)Loader/Dropper</a:t>
            </a:r>
          </a:p>
          <a:p>
            <a:r>
              <a:rPr lang="en-US" dirty="0"/>
              <a:t>Information Stealer</a:t>
            </a:r>
          </a:p>
          <a:p>
            <a:r>
              <a:rPr lang="en-US" dirty="0" smtClean="0"/>
              <a:t>Adware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Scareware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Ransomware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Rootkit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PUA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3882</TotalTime>
  <Words>811</Words>
  <Application>Microsoft Office PowerPoint</Application>
  <PresentationFormat>On-screen Show (4:3)</PresentationFormat>
  <Paragraphs>127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Calibri</vt:lpstr>
      <vt:lpstr>Times New Roman</vt:lpstr>
      <vt:lpstr>Titillium Lt</vt:lpstr>
      <vt:lpstr>Wingdings</vt:lpstr>
      <vt:lpstr>ER Master_2015</vt:lpstr>
      <vt:lpstr>ITSC 303: Malware Analysis</vt:lpstr>
      <vt:lpstr>Agenda</vt:lpstr>
      <vt:lpstr>What is Malware?</vt:lpstr>
      <vt:lpstr>What is Malware?</vt:lpstr>
      <vt:lpstr>History (1 of 2)</vt:lpstr>
      <vt:lpstr>History (2 of 2)</vt:lpstr>
      <vt:lpstr>Taxonomy (1 of 2)</vt:lpstr>
      <vt:lpstr>Taxonomy (2 of 2)</vt:lpstr>
      <vt:lpstr>Classification Types</vt:lpstr>
      <vt:lpstr>Virus</vt:lpstr>
      <vt:lpstr>Worm</vt:lpstr>
      <vt:lpstr>Trojan Horse</vt:lpstr>
      <vt:lpstr>Remote Access Tool</vt:lpstr>
      <vt:lpstr>(Down)Loader/Dropper</vt:lpstr>
      <vt:lpstr>Information Stealer</vt:lpstr>
      <vt:lpstr>Adware</vt:lpstr>
      <vt:lpstr>Scareware</vt:lpstr>
      <vt:lpstr>Ransomware</vt:lpstr>
      <vt:lpstr>Rootkit</vt:lpstr>
      <vt:lpstr>PUP</vt:lpstr>
      <vt:lpstr>References</vt:lpstr>
      <vt:lpstr>PowerPoint Presentation</vt:lpstr>
    </vt:vector>
  </TitlesOfParts>
  <Company>SAIT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SAIT Template 2015</dc:title>
  <dc:creator>lbucsis</dc:creator>
  <cp:lastModifiedBy>Brent Howard</cp:lastModifiedBy>
  <cp:revision>325</cp:revision>
  <cp:lastPrinted>2016-04-11T17:01:10Z</cp:lastPrinted>
  <dcterms:created xsi:type="dcterms:W3CDTF">2009-04-06T17:04:40Z</dcterms:created>
  <dcterms:modified xsi:type="dcterms:W3CDTF">2017-11-03T17:30:56Z</dcterms:modified>
</cp:coreProperties>
</file>