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306" r:id="rId3"/>
    <p:sldId id="272" r:id="rId4"/>
    <p:sldId id="307" r:id="rId5"/>
    <p:sldId id="290" r:id="rId6"/>
    <p:sldId id="308" r:id="rId7"/>
    <p:sldId id="309" r:id="rId8"/>
    <p:sldId id="310" r:id="rId9"/>
    <p:sldId id="295" r:id="rId10"/>
    <p:sldId id="311" r:id="rId11"/>
    <p:sldId id="312" r:id="rId12"/>
    <p:sldId id="313" r:id="rId13"/>
    <p:sldId id="314" r:id="rId14"/>
    <p:sldId id="285" r:id="rId15"/>
    <p:sldId id="315" r:id="rId16"/>
    <p:sldId id="291" r:id="rId17"/>
    <p:sldId id="316" r:id="rId18"/>
    <p:sldId id="317" r:id="rId19"/>
    <p:sldId id="318" r:id="rId20"/>
    <p:sldId id="319" r:id="rId21"/>
    <p:sldId id="320" r:id="rId22"/>
    <p:sldId id="321" r:id="rId23"/>
    <p:sldId id="305" r:id="rId24"/>
    <p:sldId id="277" r:id="rId25"/>
  </p:sldIdLst>
  <p:sldSz cx="9144000" cy="6858000" type="screen4x3"/>
  <p:notesSz cx="7023100" cy="9309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306"/>
            <p14:sldId id="272"/>
            <p14:sldId id="307"/>
            <p14:sldId id="290"/>
            <p14:sldId id="308"/>
            <p14:sldId id="309"/>
            <p14:sldId id="310"/>
            <p14:sldId id="295"/>
            <p14:sldId id="311"/>
            <p14:sldId id="312"/>
            <p14:sldId id="313"/>
            <p14:sldId id="314"/>
            <p14:sldId id="285"/>
            <p14:sldId id="315"/>
            <p14:sldId id="291"/>
            <p14:sldId id="316"/>
            <p14:sldId id="317"/>
            <p14:sldId id="318"/>
            <p14:sldId id="319"/>
            <p14:sldId id="320"/>
            <p14:sldId id="321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4" clrIdx="0">
    <p:extLst>
      <p:ext uri="{19B8F6BF-5375-455C-9EA6-DF929625EA0E}">
        <p15:presenceInfo xmlns:p15="http://schemas.microsoft.com/office/powerpoint/2012/main" userId="S-1-5-21-2664737520-481353137-1098671830-875264" providerId="AD"/>
      </p:ext>
    </p:extLst>
  </p:cmAuthor>
  <p:cmAuthor id="2" name="Heather Matsune" initials="HM" lastIdx="7" clrIdx="1">
    <p:extLst>
      <p:ext uri="{19B8F6BF-5375-455C-9EA6-DF929625EA0E}">
        <p15:presenceInfo xmlns:p15="http://schemas.microsoft.com/office/powerpoint/2012/main" userId="S-1-5-21-2664737520-481353137-1098671830-751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2410" autoAdjust="0"/>
  </p:normalViewPr>
  <p:slideViewPr>
    <p:cSldViewPr snapToGrid="0">
      <p:cViewPr varScale="1">
        <p:scale>
          <a:sx n="107" d="100"/>
          <a:sy n="107" d="100"/>
        </p:scale>
        <p:origin x="1032" y="114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ile:Big-Endian.svg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ile:Little-Endian.svg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zxk0tw93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on_Neumann_Architectur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deed.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deed.en" TargetMode="External"/><Relationship Id="rId2" Type="http://schemas.openxmlformats.org/officeDocument/2006/relationships/hyperlink" Target="https://commons.wikimedia.org/wiki/File:Program_memory_layout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303: </a:t>
            </a:r>
            <a:r>
              <a:rPr lang="en-US" sz="4800" smtClean="0">
                <a:solidFill>
                  <a:srgbClr val="005EB8"/>
                </a:solidFill>
                <a:latin typeface="Titillium Lt" panose="00000400000000000000" pitchFamily="50" charset="0"/>
              </a:rPr>
              <a:t>Malware Analysis</a:t>
            </a:r>
            <a:endParaRPr lang="en-US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US" dirty="0" smtClean="0">
                <a:latin typeface="Titillium Lt" panose="00000400000000000000" pitchFamily="50" charset="0"/>
              </a:rPr>
              <a:t>Unit 1: x86 Assembly </a:t>
            </a:r>
            <a:r>
              <a:rPr lang="en-US" dirty="0" smtClean="0">
                <a:latin typeface="Titillium Lt" panose="00000400000000000000" pitchFamily="50" charset="0"/>
              </a:rPr>
              <a:t>Language Review</a:t>
            </a:r>
            <a:endParaRPr lang="en-US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Little-Endian vs. Big-Endian Format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425" y="5975838"/>
            <a:ext cx="607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Source: </a:t>
            </a:r>
            <a:r>
              <a:rPr lang="en-US" sz="1000" dirty="0" err="1" smtClean="0"/>
              <a:t>R.S</a:t>
            </a:r>
            <a:r>
              <a:rPr lang="en-US" sz="1000" dirty="0" smtClean="0"/>
              <a:t>. Shaw,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en.wikipedia.org/wiki/File:Big-Endian.svg</a:t>
            </a:r>
            <a:r>
              <a:rPr lang="en-US" sz="1000" dirty="0" smtClean="0"/>
              <a:t> (Public Domain)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06" t="6267" r="5470" b="6728"/>
          <a:stretch/>
        </p:blipFill>
        <p:spPr>
          <a:xfrm>
            <a:off x="2033395" y="1000461"/>
            <a:ext cx="5346550" cy="46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Little-Endian vs. Big-Endian Format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424" y="5733165"/>
            <a:ext cx="607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Source: </a:t>
            </a:r>
            <a:r>
              <a:rPr lang="en-US" sz="1000" dirty="0" err="1" smtClean="0"/>
              <a:t>R.S</a:t>
            </a:r>
            <a:r>
              <a:rPr lang="en-US" sz="1000" dirty="0" smtClean="0"/>
              <a:t>. Shaw,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en.wikipedia.org/wiki/File:Little-Endian.svg</a:t>
            </a:r>
            <a:r>
              <a:rPr lang="en-US" sz="1000" dirty="0" smtClean="0"/>
              <a:t> (Public Domain)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84" t="4147" r="3352" b="7803"/>
          <a:stretch/>
        </p:blipFill>
        <p:spPr>
          <a:xfrm>
            <a:off x="2017258" y="1193437"/>
            <a:ext cx="5378824" cy="45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Instructions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Mnemonic</a:t>
            </a:r>
            <a:endParaRPr lang="en-US" dirty="0"/>
          </a:p>
          <a:p>
            <a:pPr lvl="1"/>
            <a:r>
              <a:rPr lang="en-US" dirty="0"/>
              <a:t>Describes instruction to be </a:t>
            </a:r>
            <a:r>
              <a:rPr lang="en-US" dirty="0" smtClean="0"/>
              <a:t>executed (e.g., “PUSH”)</a:t>
            </a:r>
            <a:endParaRPr lang="en-US" dirty="0"/>
          </a:p>
          <a:p>
            <a:r>
              <a:rPr lang="en-US" dirty="0" smtClean="0"/>
              <a:t>Operand</a:t>
            </a:r>
            <a:endParaRPr lang="en-US" dirty="0"/>
          </a:p>
          <a:p>
            <a:pPr lvl="1"/>
            <a:r>
              <a:rPr lang="en-US" dirty="0"/>
              <a:t>Zero </a:t>
            </a:r>
            <a:r>
              <a:rPr lang="en-US" dirty="0" smtClean="0"/>
              <a:t>or </a:t>
            </a:r>
            <a:r>
              <a:rPr lang="en-US" dirty="0"/>
              <a:t>more required following mnemonic</a:t>
            </a:r>
          </a:p>
          <a:p>
            <a:pPr lvl="1"/>
            <a:r>
              <a:rPr lang="en-US" dirty="0"/>
              <a:t>Data that </a:t>
            </a:r>
            <a:r>
              <a:rPr lang="en-US" dirty="0" smtClean="0"/>
              <a:t>the mnemonic </a:t>
            </a:r>
            <a:r>
              <a:rPr lang="en-US" dirty="0"/>
              <a:t>acts on</a:t>
            </a:r>
          </a:p>
          <a:p>
            <a:pPr lvl="1"/>
            <a:r>
              <a:rPr lang="en-US" dirty="0"/>
              <a:t>Can be described </a:t>
            </a:r>
            <a:r>
              <a:rPr lang="en-US" dirty="0" smtClean="0"/>
              <a:t>as:</a:t>
            </a:r>
          </a:p>
          <a:p>
            <a:pPr lvl="2"/>
            <a:r>
              <a:rPr lang="en-US" dirty="0"/>
              <a:t>Immediate – fixed </a:t>
            </a:r>
            <a:r>
              <a:rPr lang="en-US" dirty="0" smtClean="0"/>
              <a:t>values (e.g., 0x41)</a:t>
            </a:r>
            <a:endParaRPr lang="en-US" dirty="0"/>
          </a:p>
          <a:p>
            <a:pPr lvl="2"/>
            <a:r>
              <a:rPr lang="en-US" dirty="0"/>
              <a:t>Register – refers to a value within an x86 register</a:t>
            </a:r>
          </a:p>
          <a:p>
            <a:pPr lvl="2"/>
            <a:r>
              <a:rPr lang="en-US" dirty="0"/>
              <a:t>Memory address – refers to a value at a memory </a:t>
            </a:r>
            <a:r>
              <a:rPr lang="en-US" dirty="0" smtClean="0"/>
              <a:t>address</a:t>
            </a:r>
          </a:p>
          <a:p>
            <a:pPr marL="685800" lvl="2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685800" lvl="2" indent="0" algn="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(Sikorski &amp;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Honig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Instructions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Opcodes</a:t>
            </a:r>
            <a:endParaRPr lang="en-US" dirty="0"/>
          </a:p>
          <a:p>
            <a:pPr lvl="1"/>
            <a:r>
              <a:rPr lang="en-US" dirty="0"/>
              <a:t>Each instruction has a corresponding </a:t>
            </a:r>
            <a:r>
              <a:rPr lang="en-US" dirty="0" smtClean="0"/>
              <a:t>“opcode” </a:t>
            </a:r>
            <a:r>
              <a:rPr lang="en-US" dirty="0"/>
              <a:t>(operation code) </a:t>
            </a:r>
            <a:r>
              <a:rPr lang="en-US" dirty="0" smtClean="0"/>
              <a:t>that tells </a:t>
            </a:r>
            <a:r>
              <a:rPr lang="en-US" dirty="0"/>
              <a:t>the CPU what action to perform</a:t>
            </a:r>
          </a:p>
          <a:p>
            <a:pPr lvl="1"/>
            <a:r>
              <a:rPr lang="en-US" dirty="0"/>
              <a:t>Can be easily seen within </a:t>
            </a:r>
            <a:r>
              <a:rPr lang="en-US" dirty="0" smtClean="0"/>
              <a:t>disassembly </a:t>
            </a:r>
            <a:r>
              <a:rPr lang="en-US" dirty="0"/>
              <a:t>or a </a:t>
            </a:r>
            <a:r>
              <a:rPr lang="en-US" dirty="0" smtClean="0"/>
              <a:t>debugger: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269" y="4082630"/>
            <a:ext cx="166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Opcodes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229" y="4085268"/>
            <a:ext cx="270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Instructions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712"/>
          <a:stretch/>
        </p:blipFill>
        <p:spPr>
          <a:xfrm>
            <a:off x="742396" y="4689347"/>
            <a:ext cx="7625870" cy="10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Registers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04272" y="5725374"/>
            <a:ext cx="4303827" cy="707700"/>
          </a:xfrm>
        </p:spPr>
        <p:txBody>
          <a:bodyPr/>
          <a:lstStyle/>
          <a:p>
            <a:pPr marL="342900" lvl="1" indent="0" algn="r">
              <a:buNone/>
            </a:pPr>
            <a:r>
              <a:rPr lang="en-US" sz="2000" dirty="0" smtClean="0"/>
              <a:t>(Sikorski &amp; </a:t>
            </a:r>
            <a:r>
              <a:rPr lang="en-US" sz="2000" dirty="0" err="1" smtClean="0"/>
              <a:t>Honig</a:t>
            </a:r>
            <a:r>
              <a:rPr lang="en-US" sz="2000" dirty="0" smtClean="0"/>
              <a:t>, 2012)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894985"/>
              </p:ext>
            </p:extLst>
          </p:nvPr>
        </p:nvGraphicFramePr>
        <p:xfrm>
          <a:off x="617852" y="1582326"/>
          <a:ext cx="7833810" cy="367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270"/>
                <a:gridCol w="2611270"/>
                <a:gridCol w="2611270"/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Purpose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Registers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Registers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EAX (AX,</a:t>
                      </a:r>
                      <a:r>
                        <a:rPr lang="en-US" baseline="0" dirty="0"/>
                        <a:t> AH, 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EIP</a:t>
                      </a:r>
                      <a:r>
                        <a:rPr lang="en-US" baseline="0" dirty="0"/>
                        <a:t> (Instruction Pointer)</a:t>
                      </a:r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EBX (BX, BH, 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EFLAGS</a:t>
                      </a:r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ECX</a:t>
                      </a:r>
                      <a:r>
                        <a:rPr lang="en-US" baseline="0" dirty="0"/>
                        <a:t> (CX, CH, CL)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EDX</a:t>
                      </a:r>
                      <a:r>
                        <a:rPr lang="en-US" baseline="0" dirty="0"/>
                        <a:t> (DX, DH, 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EBP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ESP</a:t>
                      </a:r>
                      <a:r>
                        <a:rPr lang="en-US" baseline="0" dirty="0"/>
                        <a:t> (SP)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ESI (SI)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7">
                <a:tc>
                  <a:txBody>
                    <a:bodyPr/>
                    <a:lstStyle/>
                    <a:p>
                      <a:r>
                        <a:rPr lang="en-US" dirty="0"/>
                        <a:t>EDI</a:t>
                      </a:r>
                      <a:r>
                        <a:rPr lang="en-US" baseline="0" dirty="0"/>
                        <a:t> (DI)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x86 Registers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46091" y="4912036"/>
            <a:ext cx="4303827" cy="707700"/>
          </a:xfrm>
        </p:spPr>
        <p:txBody>
          <a:bodyPr/>
          <a:lstStyle/>
          <a:p>
            <a:pPr marL="342900" lvl="1" indent="0" algn="ctr">
              <a:buNone/>
            </a:pPr>
            <a:r>
              <a:rPr lang="en-US" sz="1100" dirty="0" smtClean="0"/>
              <a:t>© 2017, Southern Alberta Institute of Technology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8405"/>
              </p:ext>
            </p:extLst>
          </p:nvPr>
        </p:nvGraphicFramePr>
        <p:xfrm>
          <a:off x="617852" y="3873288"/>
          <a:ext cx="7818364" cy="789820"/>
        </p:xfrm>
        <a:graphic>
          <a:graphicData uri="http://schemas.openxmlformats.org/drawingml/2006/table">
            <a:tbl>
              <a:tblPr firstRow="1" bandRow="1"/>
              <a:tblGrid>
                <a:gridCol w="1954591">
                  <a:extLst>
                    <a:ext uri="{9D8B030D-6E8A-4147-A177-3AD203B41FA5}">
                      <a16:colId xmlns:a16="http://schemas.microsoft.com/office/drawing/2014/main" xmlns="" val="1159059645"/>
                    </a:ext>
                  </a:extLst>
                </a:gridCol>
                <a:gridCol w="1954591">
                  <a:extLst>
                    <a:ext uri="{9D8B030D-6E8A-4147-A177-3AD203B41FA5}">
                      <a16:colId xmlns:a16="http://schemas.microsoft.com/office/drawing/2014/main" xmlns="" val="4250212903"/>
                    </a:ext>
                  </a:extLst>
                </a:gridCol>
                <a:gridCol w="1954591">
                  <a:extLst>
                    <a:ext uri="{9D8B030D-6E8A-4147-A177-3AD203B41FA5}">
                      <a16:colId xmlns:a16="http://schemas.microsoft.com/office/drawing/2014/main" xmlns="" val="39464948"/>
                    </a:ext>
                  </a:extLst>
                </a:gridCol>
                <a:gridCol w="1954591">
                  <a:extLst>
                    <a:ext uri="{9D8B030D-6E8A-4147-A177-3AD203B41FA5}">
                      <a16:colId xmlns:a16="http://schemas.microsoft.com/office/drawing/2014/main" xmlns="" val="1577310776"/>
                    </a:ext>
                  </a:extLst>
                </a:gridCol>
              </a:tblGrid>
              <a:tr h="7898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CA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FE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BA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BE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069492"/>
                  </a:ext>
                </a:extLst>
              </a:tr>
            </a:tbl>
          </a:graphicData>
        </a:graphic>
      </p:graphicFrame>
      <p:sp>
        <p:nvSpPr>
          <p:cNvPr id="15" name="Freeform: Shape 11"/>
          <p:cNvSpPr/>
          <p:nvPr/>
        </p:nvSpPr>
        <p:spPr>
          <a:xfrm>
            <a:off x="617852" y="2268246"/>
            <a:ext cx="7769982" cy="1605042"/>
          </a:xfrm>
          <a:custGeom>
            <a:avLst/>
            <a:gdLst>
              <a:gd name="connsiteX0" fmla="*/ 0 w 7779657"/>
              <a:gd name="connsiteY0" fmla="*/ 1582062 h 1596576"/>
              <a:gd name="connsiteX1" fmla="*/ 3802743 w 7779657"/>
              <a:gd name="connsiteY1" fmla="*/ 5 h 1596576"/>
              <a:gd name="connsiteX2" fmla="*/ 7779657 w 7779657"/>
              <a:gd name="connsiteY2" fmla="*/ 1596576 h 1596576"/>
              <a:gd name="connsiteX3" fmla="*/ 7779657 w 7779657"/>
              <a:gd name="connsiteY3" fmla="*/ 1596576 h 159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657" h="1596576">
                <a:moveTo>
                  <a:pt x="0" y="1582062"/>
                </a:moveTo>
                <a:cubicBezTo>
                  <a:pt x="1253067" y="789824"/>
                  <a:pt x="2506134" y="-2414"/>
                  <a:pt x="3802743" y="5"/>
                </a:cubicBezTo>
                <a:cubicBezTo>
                  <a:pt x="5099352" y="2424"/>
                  <a:pt x="7779657" y="1596576"/>
                  <a:pt x="7779657" y="1596576"/>
                </a:cubicBezTo>
                <a:lnTo>
                  <a:pt x="7779657" y="1596576"/>
                </a:lnTo>
              </a:path>
            </a:pathLst>
          </a:custGeom>
          <a:noFill/>
          <a:ln w="571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6462" y="1673202"/>
            <a:ext cx="24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/>
              </a:rPr>
              <a:t>EAX</a:t>
            </a:r>
          </a:p>
        </p:txBody>
      </p:sp>
      <p:sp>
        <p:nvSpPr>
          <p:cNvPr id="17" name="Freeform: Shape 18"/>
          <p:cNvSpPr/>
          <p:nvPr/>
        </p:nvSpPr>
        <p:spPr>
          <a:xfrm>
            <a:off x="4498005" y="2558511"/>
            <a:ext cx="3889829" cy="1386601"/>
          </a:xfrm>
          <a:custGeom>
            <a:avLst/>
            <a:gdLst>
              <a:gd name="connsiteX0" fmla="*/ 0 w 3918858"/>
              <a:gd name="connsiteY0" fmla="*/ 1306311 h 1393397"/>
              <a:gd name="connsiteX1" fmla="*/ 2002972 w 3918858"/>
              <a:gd name="connsiteY1" fmla="*/ 26 h 1393397"/>
              <a:gd name="connsiteX2" fmla="*/ 3889829 w 3918858"/>
              <a:gd name="connsiteY2" fmla="*/ 1335340 h 1393397"/>
              <a:gd name="connsiteX3" fmla="*/ 3889829 w 3918858"/>
              <a:gd name="connsiteY3" fmla="*/ 1335340 h 1393397"/>
              <a:gd name="connsiteX4" fmla="*/ 3918858 w 3918858"/>
              <a:gd name="connsiteY4" fmla="*/ 1393397 h 139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8" h="1393397">
                <a:moveTo>
                  <a:pt x="0" y="1306311"/>
                </a:moveTo>
                <a:cubicBezTo>
                  <a:pt x="677333" y="650749"/>
                  <a:pt x="1354667" y="-4812"/>
                  <a:pt x="2002972" y="26"/>
                </a:cubicBezTo>
                <a:cubicBezTo>
                  <a:pt x="2651277" y="4864"/>
                  <a:pt x="3889829" y="1335340"/>
                  <a:pt x="3889829" y="1335340"/>
                </a:cubicBezTo>
                <a:lnTo>
                  <a:pt x="3889829" y="1335340"/>
                </a:lnTo>
                <a:lnTo>
                  <a:pt x="3918858" y="1393397"/>
                </a:lnTo>
              </a:path>
            </a:pathLst>
          </a:custGeom>
          <a:noFill/>
          <a:ln w="57150" cap="flat" cmpd="sng" algn="ctr">
            <a:solidFill>
              <a:srgbClr val="000000">
                <a:lumMod val="95000"/>
                <a:lumOff val="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3433" y="1890159"/>
            <a:ext cx="24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/>
              </a:rPr>
              <a:t>AX</a:t>
            </a:r>
          </a:p>
        </p:txBody>
      </p:sp>
      <p:sp>
        <p:nvSpPr>
          <p:cNvPr id="19" name="Freeform: Shape 31"/>
          <p:cNvSpPr/>
          <p:nvPr/>
        </p:nvSpPr>
        <p:spPr>
          <a:xfrm>
            <a:off x="4483491" y="3255222"/>
            <a:ext cx="2017486" cy="624115"/>
          </a:xfrm>
          <a:custGeom>
            <a:avLst/>
            <a:gdLst>
              <a:gd name="connsiteX0" fmla="*/ 2017486 w 2017486"/>
              <a:gd name="connsiteY0" fmla="*/ 624115 h 624115"/>
              <a:gd name="connsiteX1" fmla="*/ 1132114 w 2017486"/>
              <a:gd name="connsiteY1" fmla="*/ 0 h 624115"/>
              <a:gd name="connsiteX2" fmla="*/ 0 w 2017486"/>
              <a:gd name="connsiteY2" fmla="*/ 624115 h 62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624115">
                <a:moveTo>
                  <a:pt x="2017486" y="624115"/>
                </a:moveTo>
                <a:cubicBezTo>
                  <a:pt x="1742924" y="312057"/>
                  <a:pt x="1468362" y="0"/>
                  <a:pt x="1132114" y="0"/>
                </a:cubicBezTo>
                <a:cubicBezTo>
                  <a:pt x="795866" y="0"/>
                  <a:pt x="397933" y="312057"/>
                  <a:pt x="0" y="624115"/>
                </a:cubicBezTo>
              </a:path>
            </a:pathLst>
          </a:custGeom>
          <a:noFill/>
          <a:ln w="57150" cap="flat" cmpd="sng" algn="ctr">
            <a:solidFill>
              <a:srgbClr val="6D207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8777" y="2783774"/>
            <a:ext cx="24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/>
              </a:rPr>
              <a:t>AH</a:t>
            </a:r>
          </a:p>
        </p:txBody>
      </p:sp>
      <p:sp>
        <p:nvSpPr>
          <p:cNvPr id="21" name="Freeform: Shape 35"/>
          <p:cNvSpPr/>
          <p:nvPr/>
        </p:nvSpPr>
        <p:spPr>
          <a:xfrm>
            <a:off x="6500977" y="3233429"/>
            <a:ext cx="1886857" cy="633810"/>
          </a:xfrm>
          <a:custGeom>
            <a:avLst/>
            <a:gdLst>
              <a:gd name="connsiteX0" fmla="*/ 2017486 w 2017486"/>
              <a:gd name="connsiteY0" fmla="*/ 624115 h 624115"/>
              <a:gd name="connsiteX1" fmla="*/ 1132114 w 2017486"/>
              <a:gd name="connsiteY1" fmla="*/ 0 h 624115"/>
              <a:gd name="connsiteX2" fmla="*/ 0 w 2017486"/>
              <a:gd name="connsiteY2" fmla="*/ 624115 h 62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624115">
                <a:moveTo>
                  <a:pt x="2017486" y="624115"/>
                </a:moveTo>
                <a:cubicBezTo>
                  <a:pt x="1742924" y="312057"/>
                  <a:pt x="1468362" y="0"/>
                  <a:pt x="1132114" y="0"/>
                </a:cubicBezTo>
                <a:cubicBezTo>
                  <a:pt x="795866" y="0"/>
                  <a:pt x="397933" y="312057"/>
                  <a:pt x="0" y="624115"/>
                </a:cubicBezTo>
              </a:path>
            </a:pathLst>
          </a:custGeom>
          <a:noFill/>
          <a:ln w="57150" cap="flat" cmpd="sng" algn="ctr">
            <a:solidFill>
              <a:srgbClr val="DA291C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Register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uses of </a:t>
            </a:r>
            <a:r>
              <a:rPr lang="en-US" dirty="0" smtClean="0"/>
              <a:t>“general registers” include:</a:t>
            </a:r>
            <a:endParaRPr lang="en-US" dirty="0"/>
          </a:p>
          <a:p>
            <a:r>
              <a:rPr lang="en-US" sz="2400" dirty="0"/>
              <a:t>EAX – stores the return value of a function</a:t>
            </a:r>
          </a:p>
          <a:p>
            <a:r>
              <a:rPr lang="en-US" sz="2400" dirty="0"/>
              <a:t>ECX – counting, common in loops</a:t>
            </a:r>
          </a:p>
          <a:p>
            <a:r>
              <a:rPr lang="en-US" sz="2400" dirty="0"/>
              <a:t>ESI – the source operand for a copy</a:t>
            </a:r>
          </a:p>
          <a:p>
            <a:r>
              <a:rPr lang="en-US" sz="2400" dirty="0"/>
              <a:t>EDI – the destination operand for a copy</a:t>
            </a:r>
          </a:p>
          <a:p>
            <a:r>
              <a:rPr lang="en-US" sz="2400" dirty="0"/>
              <a:t>EIP – </a:t>
            </a:r>
            <a:r>
              <a:rPr lang="en-US" sz="2400" dirty="0" smtClean="0"/>
              <a:t>the instruction pointer; </a:t>
            </a:r>
            <a:r>
              <a:rPr lang="en-US" sz="2400" dirty="0"/>
              <a:t>points to the current executing instruction</a:t>
            </a:r>
          </a:p>
          <a:p>
            <a:r>
              <a:rPr lang="en-US" sz="2400" dirty="0"/>
              <a:t>EBP – points to the base of the current stack frame (variables are commonly referred to relative to EBP)</a:t>
            </a:r>
          </a:p>
          <a:p>
            <a:r>
              <a:rPr lang="en-US" sz="2400" dirty="0"/>
              <a:t>ESP – points to top of 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12112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EFLAGS (Most Relevant)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7852" y="1087143"/>
            <a:ext cx="7840663" cy="4967260"/>
          </a:xfrm>
        </p:spPr>
        <p:txBody>
          <a:bodyPr/>
          <a:lstStyle/>
          <a:p>
            <a:r>
              <a:rPr lang="en-US" sz="2400" dirty="0" smtClean="0"/>
              <a:t>ZF: zero flag </a:t>
            </a:r>
            <a:r>
              <a:rPr lang="en-US" sz="2400" dirty="0"/>
              <a:t>–</a:t>
            </a:r>
            <a:r>
              <a:rPr lang="en-US" sz="2400" dirty="0" smtClean="0"/>
              <a:t> Set </a:t>
            </a:r>
            <a:r>
              <a:rPr lang="en-US" sz="2400" dirty="0"/>
              <a:t>when the result of an operation is zero, otherwise it is zero</a:t>
            </a:r>
          </a:p>
          <a:p>
            <a:r>
              <a:rPr lang="en-US" sz="2400" dirty="0" smtClean="0"/>
              <a:t>CF: carry flag </a:t>
            </a:r>
            <a:r>
              <a:rPr lang="en-US" sz="2400" dirty="0"/>
              <a:t>– </a:t>
            </a:r>
            <a:r>
              <a:rPr lang="en-US" sz="2400" dirty="0" smtClean="0"/>
              <a:t>Set </a:t>
            </a:r>
            <a:r>
              <a:rPr lang="en-US" sz="2400" dirty="0"/>
              <a:t>when the result of the operations is too large for the destination operand, otherwise it is zero</a:t>
            </a:r>
          </a:p>
          <a:p>
            <a:r>
              <a:rPr lang="en-US" sz="2400" dirty="0" smtClean="0"/>
              <a:t>SF: sign flag </a:t>
            </a:r>
            <a:r>
              <a:rPr lang="en-US" sz="2400" dirty="0"/>
              <a:t>– </a:t>
            </a:r>
            <a:r>
              <a:rPr lang="en-US" sz="2400" dirty="0" smtClean="0"/>
              <a:t>Set </a:t>
            </a:r>
            <a:r>
              <a:rPr lang="en-US" sz="2400" dirty="0"/>
              <a:t>when the operation is negative, otherwise it is zero (and the result is positive)</a:t>
            </a:r>
          </a:p>
          <a:p>
            <a:r>
              <a:rPr lang="en-US" sz="2400" dirty="0" smtClean="0"/>
              <a:t>TF: trap flag </a:t>
            </a:r>
            <a:r>
              <a:rPr lang="en-US" sz="2400" dirty="0"/>
              <a:t>– Used for debugging, only one instruction will execute at a time when set</a:t>
            </a:r>
          </a:p>
          <a:p>
            <a:r>
              <a:rPr lang="en-US" sz="2400" dirty="0" smtClean="0"/>
              <a:t>PF: parity flag </a:t>
            </a:r>
            <a:r>
              <a:rPr lang="en-US" sz="2400" dirty="0"/>
              <a:t>– </a:t>
            </a:r>
            <a:r>
              <a:rPr lang="en-US" sz="2400" dirty="0" smtClean="0"/>
              <a:t>Set </a:t>
            </a:r>
            <a:r>
              <a:rPr lang="en-US" sz="2400" dirty="0"/>
              <a:t>if the previous operation was even, otherwise it is zero (odd)</a:t>
            </a:r>
          </a:p>
          <a:p>
            <a:r>
              <a:rPr lang="en-US" sz="2400" dirty="0" smtClean="0"/>
              <a:t>DF: direction flag </a:t>
            </a:r>
            <a:r>
              <a:rPr lang="en-US" sz="2400" dirty="0"/>
              <a:t>– Indicates direction during string operations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183" y="6005353"/>
            <a:ext cx="4303827" cy="707700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r">
              <a:buFont typeface="Arial" pitchFamily="34" charset="0"/>
              <a:buNone/>
            </a:pPr>
            <a:r>
              <a:rPr lang="en-US" sz="2000" dirty="0" smtClean="0"/>
              <a:t>(Sikorski &amp; </a:t>
            </a:r>
            <a:r>
              <a:rPr lang="en-US" sz="2000" dirty="0" err="1" smtClean="0"/>
              <a:t>Honig</a:t>
            </a:r>
            <a:r>
              <a:rPr lang="en-US" sz="2000" dirty="0" smtClean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28615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7852" y="1087143"/>
            <a:ext cx="7840663" cy="4967260"/>
          </a:xfrm>
        </p:spPr>
        <p:txBody>
          <a:bodyPr/>
          <a:lstStyle/>
          <a:p>
            <a:r>
              <a:rPr lang="en-US" dirty="0"/>
              <a:t>CS – </a:t>
            </a:r>
            <a:r>
              <a:rPr lang="en-US" dirty="0" smtClean="0"/>
              <a:t>code segment</a:t>
            </a:r>
            <a:endParaRPr lang="en-US" dirty="0"/>
          </a:p>
          <a:p>
            <a:r>
              <a:rPr lang="en-US" dirty="0"/>
              <a:t>DS – </a:t>
            </a:r>
            <a:r>
              <a:rPr lang="en-US" dirty="0" smtClean="0"/>
              <a:t>data segment</a:t>
            </a:r>
            <a:endParaRPr lang="en-US" dirty="0"/>
          </a:p>
          <a:p>
            <a:r>
              <a:rPr lang="en-US" dirty="0"/>
              <a:t>SS – </a:t>
            </a:r>
            <a:r>
              <a:rPr lang="en-US" dirty="0" smtClean="0"/>
              <a:t>stack segment</a:t>
            </a:r>
            <a:endParaRPr lang="en-US" dirty="0"/>
          </a:p>
          <a:p>
            <a:r>
              <a:rPr lang="en-US" dirty="0"/>
              <a:t>ES – </a:t>
            </a:r>
            <a:r>
              <a:rPr lang="en-US" dirty="0" smtClean="0"/>
              <a:t>extra segment </a:t>
            </a:r>
            <a:r>
              <a:rPr lang="en-US" dirty="0"/>
              <a:t>(extra memory for programmer)</a:t>
            </a:r>
          </a:p>
          <a:p>
            <a:r>
              <a:rPr lang="en-US" dirty="0"/>
              <a:t>FS, GS – </a:t>
            </a:r>
            <a:r>
              <a:rPr lang="en-US" dirty="0" smtClean="0"/>
              <a:t>special </a:t>
            </a:r>
            <a:r>
              <a:rPr lang="en-US" dirty="0"/>
              <a:t>segments used for various purposes between operating </a:t>
            </a:r>
            <a:r>
              <a:rPr lang="en-US" dirty="0" smtClean="0"/>
              <a:t>systems (e.g., </a:t>
            </a:r>
            <a:r>
              <a:rPr lang="en-US" dirty="0"/>
              <a:t>FS on Windows is program’s </a:t>
            </a:r>
            <a:r>
              <a:rPr lang="en-US" dirty="0" smtClean="0"/>
              <a:t>TIB)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Instructions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7852" y="1087143"/>
            <a:ext cx="7840663" cy="4967260"/>
          </a:xfrm>
        </p:spPr>
        <p:txBody>
          <a:bodyPr/>
          <a:lstStyle/>
          <a:p>
            <a:r>
              <a:rPr lang="en-US" dirty="0"/>
              <a:t>Throughout this course we will </a:t>
            </a:r>
            <a:r>
              <a:rPr lang="en-US" dirty="0" smtClean="0"/>
              <a:t>use Intel </a:t>
            </a:r>
            <a:r>
              <a:rPr lang="en-US" dirty="0"/>
              <a:t>syntax to represent x86 instructions</a:t>
            </a:r>
          </a:p>
          <a:p>
            <a:r>
              <a:rPr lang="en-US" dirty="0"/>
              <a:t>Instructions are represented as: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mnemonic</a:t>
            </a:r>
            <a:r>
              <a:rPr lang="en-US" dirty="0" smtClean="0"/>
              <a:t> </a:t>
            </a:r>
            <a:r>
              <a:rPr lang="en-US" dirty="0"/>
              <a:t>destination, source</a:t>
            </a:r>
          </a:p>
          <a:p>
            <a:r>
              <a:rPr lang="en-US" dirty="0"/>
              <a:t>For example, the following will move the value of 0xCAFEBABE into the EAX register: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 smtClean="0"/>
              <a:t>CAFEBABEh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Modern architecture overview</a:t>
            </a:r>
          </a:p>
          <a:p>
            <a:pPr lvl="1"/>
            <a:r>
              <a:rPr lang="en-US" dirty="0" smtClean="0"/>
              <a:t>Von </a:t>
            </a:r>
            <a:r>
              <a:rPr lang="en-US" dirty="0"/>
              <a:t>Neumann </a:t>
            </a:r>
            <a:r>
              <a:rPr lang="en-US" dirty="0" smtClean="0"/>
              <a:t>architecture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Memory</a:t>
            </a:r>
          </a:p>
          <a:p>
            <a:r>
              <a:rPr lang="en-US" dirty="0" smtClean="0"/>
              <a:t>x86 assembly</a:t>
            </a:r>
            <a:endParaRPr lang="en-US" dirty="0"/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Common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Instructions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8033" y="1087143"/>
            <a:ext cx="8455511" cy="4967260"/>
          </a:xfrm>
        </p:spPr>
        <p:txBody>
          <a:bodyPr/>
          <a:lstStyle/>
          <a:p>
            <a:r>
              <a:rPr lang="en-US" dirty="0"/>
              <a:t>Control flow:</a:t>
            </a:r>
          </a:p>
          <a:p>
            <a:pPr lvl="1"/>
            <a:r>
              <a:rPr lang="en-US" dirty="0"/>
              <a:t>JMP, </a:t>
            </a:r>
            <a:r>
              <a:rPr lang="en-US" dirty="0" err="1"/>
              <a:t>Jcc</a:t>
            </a:r>
            <a:r>
              <a:rPr lang="en-US" dirty="0"/>
              <a:t> (JNZ, JZ, JNB, JE, etc.) – jump to destination with condition</a:t>
            </a:r>
          </a:p>
          <a:p>
            <a:pPr lvl="1"/>
            <a:r>
              <a:rPr lang="en-US" dirty="0"/>
              <a:t>Call </a:t>
            </a:r>
            <a:r>
              <a:rPr lang="en-US" dirty="0" smtClean="0"/>
              <a:t>– effectively </a:t>
            </a:r>
            <a:r>
              <a:rPr lang="en-US" dirty="0"/>
              <a:t>change EIP to </a:t>
            </a:r>
            <a:r>
              <a:rPr lang="en-US" dirty="0" smtClean="0"/>
              <a:t>operand</a:t>
            </a:r>
            <a:endParaRPr lang="en-US" dirty="0"/>
          </a:p>
          <a:p>
            <a:pPr lvl="1"/>
            <a:r>
              <a:rPr lang="en-US" dirty="0"/>
              <a:t>RET </a:t>
            </a:r>
            <a:r>
              <a:rPr lang="en-US" dirty="0" smtClean="0"/>
              <a:t>– return </a:t>
            </a:r>
            <a:r>
              <a:rPr lang="en-US" dirty="0"/>
              <a:t>from current stack </a:t>
            </a:r>
            <a:r>
              <a:rPr lang="en-US" dirty="0" smtClean="0"/>
              <a:t>frame</a:t>
            </a:r>
            <a:endParaRPr lang="en-US" dirty="0"/>
          </a:p>
          <a:p>
            <a:r>
              <a:rPr lang="en-US" dirty="0"/>
              <a:t>CMP </a:t>
            </a:r>
            <a:r>
              <a:rPr lang="en-US" dirty="0" smtClean="0"/>
              <a:t>– </a:t>
            </a:r>
            <a:r>
              <a:rPr lang="en-US" dirty="0"/>
              <a:t>signed subtraction, compare two operands</a:t>
            </a:r>
          </a:p>
          <a:p>
            <a:r>
              <a:rPr lang="en-US" dirty="0"/>
              <a:t>XOR – </a:t>
            </a:r>
            <a:r>
              <a:rPr lang="en-US" dirty="0" smtClean="0"/>
              <a:t>common </a:t>
            </a:r>
            <a:r>
              <a:rPr lang="en-US" dirty="0"/>
              <a:t>for zeroing out </a:t>
            </a:r>
            <a:r>
              <a:rPr lang="en-US" dirty="0" smtClean="0"/>
              <a:t>variables </a:t>
            </a:r>
            <a:r>
              <a:rPr lang="en-US" dirty="0"/>
              <a:t>and </a:t>
            </a:r>
            <a:r>
              <a:rPr lang="en-US" dirty="0" err="1" smtClean="0"/>
              <a:t>crypters</a:t>
            </a:r>
            <a:endParaRPr lang="en-US" dirty="0"/>
          </a:p>
          <a:p>
            <a:r>
              <a:rPr lang="en-US" dirty="0"/>
              <a:t>Moving data:</a:t>
            </a:r>
          </a:p>
          <a:p>
            <a:pPr lvl="1"/>
            <a:r>
              <a:rPr lang="en-US" dirty="0"/>
              <a:t>MOV</a:t>
            </a:r>
          </a:p>
          <a:p>
            <a:pPr lvl="1"/>
            <a:r>
              <a:rPr lang="en-US" dirty="0" smtClean="0"/>
              <a:t>SCAS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Instructions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8033" y="1087143"/>
            <a:ext cx="8455511" cy="4967260"/>
          </a:xfrm>
        </p:spPr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REP (REPNE, REPE, REPZ, REPNZ)</a:t>
            </a:r>
          </a:p>
          <a:p>
            <a:r>
              <a:rPr lang="en-US" dirty="0" smtClean="0"/>
              <a:t>Stack-related </a:t>
            </a:r>
            <a:r>
              <a:rPr lang="en-US" dirty="0"/>
              <a:t>(data preservation)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POP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SUB</a:t>
            </a:r>
          </a:p>
          <a:p>
            <a:pPr lvl="1"/>
            <a:r>
              <a:rPr lang="en-US" dirty="0"/>
              <a:t>INC</a:t>
            </a:r>
          </a:p>
          <a:p>
            <a:pPr lvl="1"/>
            <a:r>
              <a:rPr lang="en-US" dirty="0" smtClean="0"/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8033" y="1087143"/>
            <a:ext cx="8455511" cy="4967260"/>
          </a:xfrm>
        </p:spPr>
        <p:txBody>
          <a:bodyPr/>
          <a:lstStyle/>
          <a:p>
            <a:r>
              <a:rPr lang="en-US" sz="2400" dirty="0"/>
              <a:t>Actions taken during the function </a:t>
            </a:r>
            <a:r>
              <a:rPr lang="en-US" sz="2400" dirty="0" smtClean="0"/>
              <a:t>prologue </a:t>
            </a:r>
            <a:r>
              <a:rPr lang="en-US" sz="2400" dirty="0"/>
              <a:t>and epilogue</a:t>
            </a:r>
          </a:p>
          <a:p>
            <a:r>
              <a:rPr lang="en-US" sz="2400" dirty="0"/>
              <a:t>Which registers are used throughout a </a:t>
            </a:r>
            <a:r>
              <a:rPr lang="en-US" sz="2400" dirty="0" smtClean="0"/>
              <a:t>function’s </a:t>
            </a:r>
            <a:r>
              <a:rPr lang="en-US" sz="2400" dirty="0"/>
              <a:t>execution</a:t>
            </a:r>
          </a:p>
          <a:p>
            <a:r>
              <a:rPr lang="en-US" sz="2400" dirty="0"/>
              <a:t>How parameters are passed to a function being called</a:t>
            </a:r>
          </a:p>
          <a:p>
            <a:r>
              <a:rPr lang="en-US" sz="2400" dirty="0"/>
              <a:t>Integral to understanding assembly, execution </a:t>
            </a:r>
            <a:r>
              <a:rPr lang="en-US" sz="2400" dirty="0" smtClean="0"/>
              <a:t>flow </a:t>
            </a:r>
            <a:r>
              <a:rPr lang="en-US" sz="2400" dirty="0"/>
              <a:t>and function parameters</a:t>
            </a:r>
          </a:p>
          <a:p>
            <a:r>
              <a:rPr lang="en-US" sz="2400" dirty="0" smtClean="0"/>
              <a:t>Example: </a:t>
            </a:r>
            <a:r>
              <a:rPr lang="en-US" sz="2400" dirty="0"/>
              <a:t>Microsoft’s __</a:t>
            </a:r>
            <a:r>
              <a:rPr lang="en-US" sz="2400" dirty="0" err="1" smtClean="0"/>
              <a:t>stdcall</a:t>
            </a:r>
            <a:endParaRPr lang="en-US" sz="2400" dirty="0" smtClean="0"/>
          </a:p>
          <a:p>
            <a:pPr lvl="1"/>
            <a:r>
              <a:rPr lang="en-US" sz="2000" dirty="0"/>
              <a:t>Arguments </a:t>
            </a:r>
            <a:r>
              <a:rPr lang="en-US" sz="2000" dirty="0" smtClean="0"/>
              <a:t>pushed </a:t>
            </a:r>
            <a:r>
              <a:rPr lang="en-US" sz="2000" dirty="0"/>
              <a:t>onto the stack right to left (reverse order)</a:t>
            </a:r>
          </a:p>
          <a:p>
            <a:pPr lvl="1"/>
            <a:r>
              <a:rPr lang="en-US" sz="2000" dirty="0"/>
              <a:t>Arguments </a:t>
            </a:r>
            <a:r>
              <a:rPr lang="en-US" sz="2000" dirty="0" smtClean="0"/>
              <a:t>passed </a:t>
            </a:r>
            <a:r>
              <a:rPr lang="en-US" sz="2000" dirty="0"/>
              <a:t>by value unless a </a:t>
            </a:r>
            <a:r>
              <a:rPr lang="en-US" sz="2000" dirty="0" smtClean="0"/>
              <a:t>“reference” pointer is </a:t>
            </a:r>
            <a:r>
              <a:rPr lang="en-US" sz="2000" dirty="0"/>
              <a:t>passed</a:t>
            </a:r>
          </a:p>
          <a:p>
            <a:pPr lvl="1"/>
            <a:r>
              <a:rPr lang="en-US" sz="2000" dirty="0"/>
              <a:t>Called function POPs its own arguments off the stack</a:t>
            </a:r>
          </a:p>
          <a:p>
            <a:pPr lvl="1"/>
            <a:r>
              <a:rPr lang="en-US" sz="2000" dirty="0"/>
              <a:t>Return value is passed in </a:t>
            </a:r>
            <a:r>
              <a:rPr lang="en-US" sz="2000" dirty="0" smtClean="0"/>
              <a:t>EAX</a:t>
            </a:r>
          </a:p>
          <a:p>
            <a:pPr lvl="1"/>
            <a:r>
              <a:rPr lang="en-US" sz="2000" dirty="0" smtClean="0"/>
              <a:t>See the </a:t>
            </a:r>
            <a:r>
              <a:rPr lang="en-US" sz="2000" dirty="0" smtClean="0">
                <a:hlinkClick r:id="rId2"/>
              </a:rPr>
              <a:t>_</a:t>
            </a:r>
            <a:r>
              <a:rPr lang="en-US" sz="2000" dirty="0" err="1" smtClean="0">
                <a:hlinkClick r:id="rId2"/>
              </a:rPr>
              <a:t>stdcall</a:t>
            </a:r>
            <a:r>
              <a:rPr lang="en-US" sz="2000" dirty="0" smtClean="0">
                <a:hlinkClick r:id="rId2"/>
              </a:rPr>
              <a:t> page</a:t>
            </a:r>
            <a:r>
              <a:rPr lang="en-US" sz="2000" dirty="0" smtClean="0"/>
              <a:t> (https://msdn.microsoft.com/en-us/library/zxk0tw93.aspx) for more information</a:t>
            </a:r>
          </a:p>
          <a:p>
            <a:pPr marL="3429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3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Sikorski, A., &amp;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Honig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, A. (2012).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Practical malware analysis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San Francisco: No </a:t>
            </a:r>
            <a:r>
              <a:rPr lang="en-US" altLang="en-US" sz="2400" dirty="0">
                <a:ea typeface="ＭＳ Ｐゴシック" panose="020B0600070205080204" pitchFamily="34" charset="-128"/>
              </a:rPr>
              <a:t>Starch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0437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9546" y="1054870"/>
            <a:ext cx="7840663" cy="5173807"/>
          </a:xfrm>
        </p:spPr>
        <p:txBody>
          <a:bodyPr/>
          <a:lstStyle/>
          <a:p>
            <a:r>
              <a:rPr lang="en-US" dirty="0"/>
              <a:t>Modern computing platforms fall under the Von Neumann architecture</a:t>
            </a:r>
          </a:p>
          <a:p>
            <a:r>
              <a:rPr lang="en-US" dirty="0"/>
              <a:t>Code and data reside in </a:t>
            </a:r>
            <a:r>
              <a:rPr lang="en-US" dirty="0" smtClean="0"/>
              <a:t>“memory”</a:t>
            </a:r>
            <a:endParaRPr lang="en-US" dirty="0"/>
          </a:p>
          <a:p>
            <a:r>
              <a:rPr lang="en-US" dirty="0"/>
              <a:t>Code is executed by a central processing unit</a:t>
            </a:r>
          </a:p>
          <a:p>
            <a:r>
              <a:rPr lang="en-US" dirty="0"/>
              <a:t>I/O is provided through peripherals </a:t>
            </a:r>
            <a:r>
              <a:rPr lang="en-US" dirty="0" smtClean="0"/>
              <a:t>(e.g., keyboard</a:t>
            </a:r>
            <a:r>
              <a:rPr lang="en-US" dirty="0"/>
              <a:t>, mouse, </a:t>
            </a:r>
            <a:r>
              <a:rPr lang="en-US" dirty="0" smtClean="0"/>
              <a:t>webcam)</a:t>
            </a:r>
            <a:endParaRPr lang="en-US" dirty="0"/>
          </a:p>
          <a:p>
            <a:r>
              <a:rPr lang="en-US" dirty="0" smtClean="0"/>
              <a:t>CPUs </a:t>
            </a:r>
            <a:r>
              <a:rPr lang="en-US" dirty="0"/>
              <a:t>execute arithmetic instructions using the ALU (arithmetic logic unit)</a:t>
            </a:r>
          </a:p>
          <a:p>
            <a:r>
              <a:rPr lang="en-US" dirty="0"/>
              <a:t>Execution results are stored </a:t>
            </a:r>
            <a:r>
              <a:rPr lang="en-US" dirty="0" smtClean="0"/>
              <a:t>in </a:t>
            </a:r>
            <a:r>
              <a:rPr lang="en-US" dirty="0"/>
              <a:t>memory and CPU </a:t>
            </a:r>
            <a:r>
              <a:rPr lang="en-US" dirty="0" smtClean="0"/>
              <a:t>registers</a:t>
            </a:r>
          </a:p>
          <a:p>
            <a:pPr marL="0" indent="0" algn="r">
              <a:buNone/>
            </a:pPr>
            <a:r>
              <a:rPr lang="en-US" sz="2400" dirty="0"/>
              <a:t>(</a:t>
            </a:r>
            <a:r>
              <a:rPr lang="en-US" sz="2400" dirty="0" smtClean="0"/>
              <a:t>Sikorski &amp; </a:t>
            </a:r>
            <a:r>
              <a:rPr lang="en-US" sz="2400" dirty="0" err="1" smtClean="0"/>
              <a:t>Honig</a:t>
            </a:r>
            <a:r>
              <a:rPr lang="en-US" sz="2400" dirty="0" smtClean="0"/>
              <a:t>, 2012)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1" y="1205587"/>
            <a:ext cx="6579961" cy="3806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93" y="5088366"/>
            <a:ext cx="525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© 2013, </a:t>
            </a:r>
            <a:r>
              <a:rPr lang="en-US" sz="1000" dirty="0" err="1" smtClean="0"/>
              <a:t>Kapooht</a:t>
            </a:r>
            <a:r>
              <a:rPr lang="en-US" sz="1000" dirty="0"/>
              <a:t>,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commons.wikimedia.org/wiki/File:Von_Neumann_Architecture.svg</a:t>
            </a:r>
            <a:r>
              <a:rPr lang="en-US" sz="1000" dirty="0" smtClean="0"/>
              <a:t> (</a:t>
            </a:r>
            <a:r>
              <a:rPr lang="en-US" sz="1000" dirty="0" smtClean="0">
                <a:hlinkClick r:id="rId4"/>
              </a:rPr>
              <a:t>CC BY-SA 3.0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60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(1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In-memory data structure</a:t>
            </a:r>
          </a:p>
          <a:p>
            <a:pPr lvl="1"/>
            <a:r>
              <a:rPr lang="en-US" dirty="0"/>
              <a:t>LIFO</a:t>
            </a:r>
          </a:p>
          <a:p>
            <a:pPr lvl="1"/>
            <a:r>
              <a:rPr lang="en-US" dirty="0"/>
              <a:t>Used for storing variables </a:t>
            </a:r>
            <a:r>
              <a:rPr lang="en-US" dirty="0" smtClean="0"/>
              <a:t>(e.g., those </a:t>
            </a:r>
            <a:r>
              <a:rPr lang="en-US" dirty="0"/>
              <a:t>passed on the stack as </a:t>
            </a:r>
            <a:r>
              <a:rPr lang="en-US" dirty="0" smtClean="0"/>
              <a:t>arguments </a:t>
            </a:r>
            <a:r>
              <a:rPr lang="en-US" dirty="0"/>
              <a:t>and local variables)</a:t>
            </a:r>
          </a:p>
          <a:p>
            <a:pPr lvl="1"/>
            <a:r>
              <a:rPr lang="en-US" dirty="0"/>
              <a:t>Used for control flow </a:t>
            </a:r>
            <a:r>
              <a:rPr lang="en-US" dirty="0" smtClean="0"/>
              <a:t>(e.g., </a:t>
            </a:r>
            <a:r>
              <a:rPr lang="en-US" dirty="0"/>
              <a:t>saving a return address)</a:t>
            </a:r>
          </a:p>
          <a:p>
            <a:pPr lvl="1"/>
            <a:r>
              <a:rPr lang="en-US" dirty="0"/>
              <a:t>Grows toward lower address space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/>
              <a:t>Complex dynamic memory structure</a:t>
            </a:r>
          </a:p>
          <a:p>
            <a:pPr lvl="1"/>
            <a:r>
              <a:rPr lang="en-US" dirty="0"/>
              <a:t>Dynamic memory allocation for process</a:t>
            </a:r>
          </a:p>
          <a:p>
            <a:pPr lvl="1"/>
            <a:r>
              <a:rPr lang="en-US" dirty="0"/>
              <a:t>Grows toward higher address </a:t>
            </a: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(2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Uninitialized data (</a:t>
            </a:r>
            <a:r>
              <a:rPr lang="en-US" dirty="0" err="1" smtClean="0"/>
              <a:t>bss</a:t>
            </a:r>
            <a:r>
              <a:rPr lang="en-US" dirty="0" smtClean="0"/>
              <a:t> segment)</a:t>
            </a:r>
            <a:endParaRPr lang="en-US" dirty="0"/>
          </a:p>
          <a:p>
            <a:pPr lvl="1"/>
            <a:r>
              <a:rPr lang="en-US" dirty="0"/>
              <a:t>Not all data items need value, thus being </a:t>
            </a:r>
            <a:r>
              <a:rPr lang="en-US" dirty="0" smtClean="0"/>
              <a:t>uninitialized</a:t>
            </a:r>
            <a:endParaRPr lang="en-US" dirty="0"/>
          </a:p>
          <a:p>
            <a:pPr lvl="1"/>
            <a:r>
              <a:rPr lang="en-US" dirty="0"/>
              <a:t>Does not add to overall binary load times (due to being values of zero)</a:t>
            </a:r>
          </a:p>
          <a:p>
            <a:pPr>
              <a:spcBef>
                <a:spcPts val="1200"/>
              </a:spcBef>
            </a:pPr>
            <a:r>
              <a:rPr lang="en-US" dirty="0"/>
              <a:t>Initialized data (data segment)</a:t>
            </a:r>
          </a:p>
          <a:p>
            <a:pPr lvl="1"/>
            <a:r>
              <a:rPr lang="en-US" dirty="0"/>
              <a:t>All data items have value</a:t>
            </a:r>
          </a:p>
          <a:p>
            <a:pPr lvl="1"/>
            <a:r>
              <a:rPr lang="en-US" dirty="0"/>
              <a:t>Adds to overall binary size</a:t>
            </a:r>
          </a:p>
          <a:p>
            <a:pPr lvl="1"/>
            <a:r>
              <a:rPr lang="en-US" dirty="0"/>
              <a:t>Increased load times</a:t>
            </a:r>
          </a:p>
          <a:p>
            <a:pPr lvl="1"/>
            <a:r>
              <a:rPr lang="en-US" dirty="0"/>
              <a:t>Global and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8918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(3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Text (also known as code) segment</a:t>
            </a:r>
          </a:p>
          <a:p>
            <a:pPr lvl="1"/>
            <a:r>
              <a:rPr lang="en-US" dirty="0"/>
              <a:t>Instructions to be executed by the CPU</a:t>
            </a:r>
          </a:p>
          <a:p>
            <a:pPr lvl="1"/>
            <a:r>
              <a:rPr lang="en-US" dirty="0"/>
              <a:t>Complete code not always readily available </a:t>
            </a:r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en-US" dirty="0" smtClean="0"/>
              <a:t>packers)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(4 of 4)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425" y="5975838"/>
            <a:ext cx="607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© 2013, </a:t>
            </a:r>
            <a:r>
              <a:rPr lang="en-US" sz="1000" dirty="0" err="1" smtClean="0"/>
              <a:t>Dougct</a:t>
            </a:r>
            <a:r>
              <a:rPr lang="en-US" sz="1000" dirty="0" smtClean="0"/>
              <a:t>,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commons.wikimedia.org/wiki/File:Program_memory_layout.pdf</a:t>
            </a:r>
            <a:r>
              <a:rPr lang="en-US" sz="1000" dirty="0" smtClean="0"/>
              <a:t> (</a:t>
            </a:r>
            <a:r>
              <a:rPr lang="en-US" sz="1000" dirty="0" smtClean="0">
                <a:hlinkClick r:id="rId3"/>
              </a:rPr>
              <a:t>CC BY-SA 3.0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28" y="840263"/>
            <a:ext cx="2006083" cy="51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Word byte order in </a:t>
            </a:r>
            <a:r>
              <a:rPr lang="en-US" dirty="0" smtClean="0"/>
              <a:t>memory is known </a:t>
            </a:r>
            <a:r>
              <a:rPr lang="en-US" dirty="0"/>
              <a:t>as “endianness”</a:t>
            </a:r>
          </a:p>
          <a:p>
            <a:r>
              <a:rPr lang="en-US" dirty="0"/>
              <a:t>Little </a:t>
            </a:r>
            <a:r>
              <a:rPr lang="en-US" dirty="0" smtClean="0"/>
              <a:t>endian: </a:t>
            </a:r>
            <a:r>
              <a:rPr lang="en-US" dirty="0"/>
              <a:t>Least significant byte first</a:t>
            </a:r>
          </a:p>
          <a:p>
            <a:r>
              <a:rPr lang="en-US" dirty="0"/>
              <a:t>Big </a:t>
            </a:r>
            <a:r>
              <a:rPr lang="en-US" dirty="0" smtClean="0"/>
              <a:t>endian: </a:t>
            </a:r>
            <a:r>
              <a:rPr lang="en-US" dirty="0"/>
              <a:t>Most significant byte first (also known as network byte order)</a:t>
            </a:r>
          </a:p>
        </p:txBody>
      </p:sp>
    </p:spTree>
    <p:extLst>
      <p:ext uri="{BB962C8B-B14F-4D97-AF65-F5344CB8AC3E}">
        <p14:creationId xmlns:p14="http://schemas.microsoft.com/office/powerpoint/2010/main" val="2260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1101</Words>
  <Application>Microsoft Office PowerPoint</Application>
  <PresentationFormat>On-screen Show (4:3)</PresentationFormat>
  <Paragraphs>180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Times New Roman</vt:lpstr>
      <vt:lpstr>Titillium Lt</vt:lpstr>
      <vt:lpstr>Wingdings</vt:lpstr>
      <vt:lpstr>ER Master_2015</vt:lpstr>
      <vt:lpstr>ITSC 303: Malware Analysis</vt:lpstr>
      <vt:lpstr>Agenda</vt:lpstr>
      <vt:lpstr>Von Neumann Architecture</vt:lpstr>
      <vt:lpstr>Von Neumann Architecture</vt:lpstr>
      <vt:lpstr>Memory (1 of 4)</vt:lpstr>
      <vt:lpstr>Memory (2 of 4)</vt:lpstr>
      <vt:lpstr>Memory (3 of 4)</vt:lpstr>
      <vt:lpstr>Memory (4 of 4)</vt:lpstr>
      <vt:lpstr>Endianness</vt:lpstr>
      <vt:lpstr>Little-Endian vs. Big-Endian Format</vt:lpstr>
      <vt:lpstr>Little-Endian vs. Big-Endian Format</vt:lpstr>
      <vt:lpstr>x86 Instructions (1 of 2)</vt:lpstr>
      <vt:lpstr>x86 Instructions (2 of 2)</vt:lpstr>
      <vt:lpstr>x86 Registers (1 of 2)</vt:lpstr>
      <vt:lpstr>x86 Registers (2 of 2)</vt:lpstr>
      <vt:lpstr>Common Register Uses</vt:lpstr>
      <vt:lpstr>EFLAGS (Most Relevant)</vt:lpstr>
      <vt:lpstr>Segment Registers</vt:lpstr>
      <vt:lpstr>Common Instructions (1 of 3)</vt:lpstr>
      <vt:lpstr>Common Instructions (2 of 3)</vt:lpstr>
      <vt:lpstr>Common Instructions (3 of 3)</vt:lpstr>
      <vt:lpstr>Calling Conventions</vt:lpstr>
      <vt:lpstr>References</vt:lpstr>
      <vt:lpstr>PowerPoint Presentation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Brent Howard</cp:lastModifiedBy>
  <cp:revision>334</cp:revision>
  <cp:lastPrinted>2016-04-11T17:01:10Z</cp:lastPrinted>
  <dcterms:created xsi:type="dcterms:W3CDTF">2009-04-06T17:04:40Z</dcterms:created>
  <dcterms:modified xsi:type="dcterms:W3CDTF">2017-11-03T17:26:02Z</dcterms:modified>
</cp:coreProperties>
</file>