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69" r:id="rId2"/>
    <p:sldId id="272" r:id="rId3"/>
    <p:sldId id="339" r:id="rId4"/>
    <p:sldId id="340" r:id="rId5"/>
    <p:sldId id="341" r:id="rId6"/>
    <p:sldId id="347" r:id="rId7"/>
    <p:sldId id="335" r:id="rId8"/>
    <p:sldId id="342" r:id="rId9"/>
    <p:sldId id="343" r:id="rId10"/>
    <p:sldId id="344" r:id="rId11"/>
    <p:sldId id="345" r:id="rId12"/>
    <p:sldId id="305" r:id="rId13"/>
    <p:sldId id="346" r:id="rId14"/>
    <p:sldId id="277" r:id="rId15"/>
  </p:sldIdLst>
  <p:sldSz cx="9144000" cy="6858000" type="screen4x3"/>
  <p:notesSz cx="7023100" cy="93091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0ADFBC-0282-4EE0-97FA-40BC7520527F}">
          <p14:sldIdLst>
            <p14:sldId id="269"/>
          </p14:sldIdLst>
        </p14:section>
        <p14:section name="Untitled Section" id="{BAB5FE1B-4910-480F-9285-3B3D14DFD513}">
          <p14:sldIdLst>
            <p14:sldId id="272"/>
            <p14:sldId id="339"/>
            <p14:sldId id="340"/>
            <p14:sldId id="341"/>
            <p14:sldId id="347"/>
            <p14:sldId id="335"/>
            <p14:sldId id="342"/>
            <p14:sldId id="343"/>
            <p14:sldId id="344"/>
            <p14:sldId id="345"/>
            <p14:sldId id="305"/>
            <p14:sldId id="346"/>
            <p14:sldId id="277"/>
          </p14:sldIdLst>
        </p14:section>
      </p14:sectionLst>
    </p:ext>
    <p:ext uri="{EFAFB233-063F-42B5-8137-9DF3F51BA10A}">
      <p15:sldGuideLst xmlns:p15="http://schemas.microsoft.com/office/powerpoint/2012/main">
        <p15:guide id="1" orient="horz" pos="2214">
          <p15:clr>
            <a:srgbClr val="A4A3A4"/>
          </p15:clr>
        </p15:guide>
        <p15:guide id="2" orient="horz" pos="2832" userDrawn="1">
          <p15:clr>
            <a:srgbClr val="A4A3A4"/>
          </p15:clr>
        </p15:guide>
        <p15:guide id="3" orient="horz" pos="3284">
          <p15:clr>
            <a:srgbClr val="A4A3A4"/>
          </p15:clr>
        </p15:guide>
        <p15:guide id="4" orient="horz" pos="2355">
          <p15:clr>
            <a:srgbClr val="A4A3A4"/>
          </p15:clr>
        </p15:guide>
        <p15:guide id="5" orient="horz" pos="1669">
          <p15:clr>
            <a:srgbClr val="A4A3A4"/>
          </p15:clr>
        </p15:guide>
        <p15:guide id="6" orient="horz" pos="360" userDrawn="1">
          <p15:clr>
            <a:srgbClr val="A4A3A4"/>
          </p15:clr>
        </p15:guide>
        <p15:guide id="7" orient="horz" pos="1349">
          <p15:clr>
            <a:srgbClr val="A4A3A4"/>
          </p15:clr>
        </p15:guide>
        <p15:guide id="8" orient="horz" pos="2149">
          <p15:clr>
            <a:srgbClr val="A4A3A4"/>
          </p15:clr>
        </p15:guide>
        <p15:guide id="9" orient="horz" pos="1198">
          <p15:clr>
            <a:srgbClr val="A4A3A4"/>
          </p15:clr>
        </p15:guide>
        <p15:guide id="10" orient="horz" pos="4319">
          <p15:clr>
            <a:srgbClr val="A4A3A4"/>
          </p15:clr>
        </p15:guide>
        <p15:guide id="11" pos="528" userDrawn="1">
          <p15:clr>
            <a:srgbClr val="A4A3A4"/>
          </p15:clr>
        </p15:guide>
        <p15:guide id="12" pos="5339">
          <p15:clr>
            <a:srgbClr val="A4A3A4"/>
          </p15:clr>
        </p15:guide>
        <p15:guide id="13" pos="2384">
          <p15:clr>
            <a:srgbClr val="A4A3A4"/>
          </p15:clr>
        </p15:guide>
        <p15:guide id="14" pos="1091">
          <p15:clr>
            <a:srgbClr val="A4A3A4"/>
          </p15:clr>
        </p15:guide>
        <p15:guide id="15" pos="164">
          <p15:clr>
            <a:srgbClr val="A4A3A4"/>
          </p15:clr>
        </p15:guide>
        <p15:guide id="16" pos="925">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Symanczyk" initials="MS" lastIdx="17" clrIdx="0">
    <p:extLst>
      <p:ext uri="{19B8F6BF-5375-455C-9EA6-DF929625EA0E}">
        <p15:presenceInfo xmlns:p15="http://schemas.microsoft.com/office/powerpoint/2012/main" userId="S-1-5-21-2664737520-481353137-1098671830-875264" providerId="AD"/>
      </p:ext>
    </p:extLst>
  </p:cmAuthor>
  <p:cmAuthor id="2" name="Heather Matsune" initials="HM" lastIdx="2" clrIdx="1">
    <p:extLst>
      <p:ext uri="{19B8F6BF-5375-455C-9EA6-DF929625EA0E}">
        <p15:presenceInfo xmlns:p15="http://schemas.microsoft.com/office/powerpoint/2012/main" userId="S-1-5-21-2664737520-481353137-1098671830-7515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a:srgbClr val="EE362C"/>
    <a:srgbClr val="D73E17"/>
    <a:srgbClr val="D52B00"/>
    <a:srgbClr val="996633"/>
    <a:srgbClr val="44697D"/>
    <a:srgbClr val="D52B1E"/>
    <a:srgbClr val="E9994A"/>
    <a:srgbClr val="AA272F"/>
    <a:srgbClr val="007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4" autoAdjust="0"/>
    <p:restoredTop sz="78162" autoAdjust="0"/>
  </p:normalViewPr>
  <p:slideViewPr>
    <p:cSldViewPr snapToGrid="0">
      <p:cViewPr varScale="1">
        <p:scale>
          <a:sx n="91" d="100"/>
          <a:sy n="91" d="100"/>
        </p:scale>
        <p:origin x="1482" y="78"/>
      </p:cViewPr>
      <p:guideLst>
        <p:guide orient="horz" pos="2214"/>
        <p:guide orient="horz" pos="2832"/>
        <p:guide orient="horz" pos="3284"/>
        <p:guide orient="horz" pos="2355"/>
        <p:guide orient="horz" pos="1669"/>
        <p:guide orient="horz" pos="360"/>
        <p:guide orient="horz" pos="1349"/>
        <p:guide orient="horz" pos="2149"/>
        <p:guide orient="horz" pos="1198"/>
        <p:guide orient="horz" pos="4319"/>
        <p:guide pos="528"/>
        <p:guide pos="5339"/>
        <p:guide pos="2384"/>
        <p:guide pos="1091"/>
        <p:guide pos="164"/>
        <p:guide pos="925"/>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0" d="100"/>
          <a:sy n="80" d="100"/>
        </p:scale>
        <p:origin x="-1974"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284C5895-FE39-4B89-91B9-3F88D0186E19}" type="datetimeFigureOut">
              <a:rPr lang="en-US" smtClean="0"/>
              <a:pPr/>
              <a:t>11/7/2017</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CB4DC21B-881A-468B-B00C-159245F572A2}" type="slidenum">
              <a:rPr lang="en-US" smtClean="0"/>
              <a:pPr/>
              <a:t>‹#›</a:t>
            </a:fld>
            <a:endParaRPr lang="en-US"/>
          </a:p>
        </p:txBody>
      </p:sp>
    </p:spTree>
    <p:extLst>
      <p:ext uri="{BB962C8B-B14F-4D97-AF65-F5344CB8AC3E}">
        <p14:creationId xmlns:p14="http://schemas.microsoft.com/office/powerpoint/2010/main" val="4141210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A6E1133A-33E6-41DE-9EDC-2B4E7ACFB7D2}" type="datetimeFigureOut">
              <a:rPr lang="en-US" smtClean="0"/>
              <a:pPr/>
              <a:t>11/7/2017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3F1AA2EC-018E-495A-975D-CC074962699C}" type="slidenum">
              <a:rPr lang="en-US" smtClean="0"/>
              <a:pPr/>
              <a:t>‹#›</a:t>
            </a:fld>
            <a:endParaRPr lang="en-US"/>
          </a:p>
        </p:txBody>
      </p:sp>
    </p:spTree>
    <p:extLst>
      <p:ext uri="{BB962C8B-B14F-4D97-AF65-F5344CB8AC3E}">
        <p14:creationId xmlns:p14="http://schemas.microsoft.com/office/powerpoint/2010/main" val="378002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F1AA2EC-018E-495A-975D-CC074962699C}" type="slidenum">
              <a:rPr lang="en-US" smtClean="0"/>
              <a:pPr/>
              <a:t>1</a:t>
            </a:fld>
            <a:endParaRPr lang="en-US"/>
          </a:p>
        </p:txBody>
      </p:sp>
    </p:spTree>
    <p:extLst>
      <p:ext uri="{BB962C8B-B14F-4D97-AF65-F5344CB8AC3E}">
        <p14:creationId xmlns:p14="http://schemas.microsoft.com/office/powerpoint/2010/main" val="90560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7</a:t>
            </a:fld>
            <a:endParaRPr lang="en-US"/>
          </a:p>
        </p:txBody>
      </p:sp>
    </p:spTree>
    <p:extLst>
      <p:ext uri="{BB962C8B-B14F-4D97-AF65-F5344CB8AC3E}">
        <p14:creationId xmlns:p14="http://schemas.microsoft.com/office/powerpoint/2010/main" val="8903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8</a:t>
            </a:fld>
            <a:endParaRPr lang="en-US"/>
          </a:p>
        </p:txBody>
      </p:sp>
    </p:spTree>
    <p:extLst>
      <p:ext uri="{BB962C8B-B14F-4D97-AF65-F5344CB8AC3E}">
        <p14:creationId xmlns:p14="http://schemas.microsoft.com/office/powerpoint/2010/main" val="2025177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9</a:t>
            </a:fld>
            <a:endParaRPr lang="en-US"/>
          </a:p>
        </p:txBody>
      </p:sp>
    </p:spTree>
    <p:extLst>
      <p:ext uri="{BB962C8B-B14F-4D97-AF65-F5344CB8AC3E}">
        <p14:creationId xmlns:p14="http://schemas.microsoft.com/office/powerpoint/2010/main" val="81847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10</a:t>
            </a:fld>
            <a:endParaRPr lang="en-US"/>
          </a:p>
        </p:txBody>
      </p:sp>
    </p:spTree>
    <p:extLst>
      <p:ext uri="{BB962C8B-B14F-4D97-AF65-F5344CB8AC3E}">
        <p14:creationId xmlns:p14="http://schemas.microsoft.com/office/powerpoint/2010/main" val="205815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F1AA2EC-018E-495A-975D-CC074962699C}" type="slidenum">
              <a:rPr lang="en-US" smtClean="0"/>
              <a:pPr/>
              <a:t>11</a:t>
            </a:fld>
            <a:endParaRPr lang="en-US"/>
          </a:p>
        </p:txBody>
      </p:sp>
    </p:spTree>
    <p:extLst>
      <p:ext uri="{BB962C8B-B14F-4D97-AF65-F5344CB8AC3E}">
        <p14:creationId xmlns:p14="http://schemas.microsoft.com/office/powerpoint/2010/main" val="4170632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smtClean="0"/>
              <a:t>Presentation Subtitle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2"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009801"/>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userDrawn="1">
          <p15:clr>
            <a:srgbClr val="FBAE40"/>
          </p15:clr>
        </p15:guide>
        <p15:guide id="2" pos="56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6269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3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smtClean="0"/>
              <a:t>Insert image here.</a:t>
            </a:r>
            <a:endParaRPr lang="en-CA" noProof="0" dirty="0"/>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7581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3104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smtClean="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8469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0053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31722441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6" r:id="rId5"/>
    <p:sldLayoutId id="2147483652" r:id="rId6"/>
    <p:sldLayoutId id="2147483654" r:id="rId7"/>
    <p:sldLayoutId id="2147483657"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jd.benow.c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sourceforge.net/projects/easypythondecompil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Decompil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hex-rays.com/products/decompiler/"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boomerang.sourceforge.net/" TargetMode="External"/><Relationship Id="rId4" Type="http://schemas.openxmlformats.org/officeDocument/2006/relationships/hyperlink" Target="http://derevenets.com/index.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jetbrains.com/decompil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www.free-decompiler.com/flas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solidFill>
                  <a:srgbClr val="005EB8"/>
                </a:solidFill>
                <a:latin typeface="Titillium Lt" panose="00000400000000000000" pitchFamily="50" charset="0"/>
              </a:rPr>
              <a:t>ITSC 303: Malware Analysis</a:t>
            </a:r>
            <a:endParaRPr lang="en-US" sz="4800" dirty="0">
              <a:solidFill>
                <a:srgbClr val="005EB8"/>
              </a:solidFill>
              <a:latin typeface="Titillium Lt" panose="00000400000000000000" pitchFamily="50" charset="0"/>
            </a:endParaRPr>
          </a:p>
        </p:txBody>
      </p:sp>
      <p:sp>
        <p:nvSpPr>
          <p:cNvPr id="10" name="Text Placeholder 9"/>
          <p:cNvSpPr>
            <a:spLocks noGrp="1"/>
          </p:cNvSpPr>
          <p:nvPr>
            <p:ph type="body" sz="quarter" idx="10"/>
          </p:nvPr>
        </p:nvSpPr>
        <p:spPr>
          <a:xfrm>
            <a:off x="4454769" y="4410260"/>
            <a:ext cx="4353169" cy="675789"/>
          </a:xfrm>
        </p:spPr>
        <p:txBody>
          <a:bodyPr/>
          <a:lstStyle/>
          <a:p>
            <a:r>
              <a:rPr lang="en-US" dirty="0" smtClean="0">
                <a:latin typeface="Titillium Lt" panose="00000400000000000000" pitchFamily="50" charset="0"/>
              </a:rPr>
              <a:t>Unit 2: Basic Portable Executable Static Analysis – Decompilation</a:t>
            </a:r>
            <a:endParaRPr lang="en-US" dirty="0">
              <a:latin typeface="Titillium Lt" panose="00000400000000000000" pitchFamily="50" charset="0"/>
            </a:endParaRPr>
          </a:p>
        </p:txBody>
      </p:sp>
    </p:spTree>
    <p:extLst>
      <p:ext uri="{BB962C8B-B14F-4D97-AF65-F5344CB8AC3E}">
        <p14:creationId xmlns:p14="http://schemas.microsoft.com/office/powerpoint/2010/main" val="3650231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Decompilation Tools (4 of 5)</a:t>
            </a:r>
            <a:endParaRPr lang="en-US" dirty="0"/>
          </a:p>
        </p:txBody>
      </p:sp>
      <p:sp>
        <p:nvSpPr>
          <p:cNvPr id="10" name="TextBox 9"/>
          <p:cNvSpPr txBox="1"/>
          <p:nvPr/>
        </p:nvSpPr>
        <p:spPr>
          <a:xfrm>
            <a:off x="1198443" y="5752522"/>
            <a:ext cx="6802563" cy="577081"/>
          </a:xfrm>
          <a:prstGeom prst="rect">
            <a:avLst/>
          </a:prstGeom>
          <a:noFill/>
        </p:spPr>
        <p:txBody>
          <a:bodyPr wrap="square" rtlCol="0">
            <a:spAutoFit/>
          </a:bodyPr>
          <a:lstStyle/>
          <a:p>
            <a:pPr algn="ctr"/>
            <a:r>
              <a:rPr lang="en-US" sz="1050" dirty="0" smtClean="0"/>
              <a:t>Source: JD-GUI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
        <p:nvSpPr>
          <p:cNvPr id="11" name="Content Placeholder 2"/>
          <p:cNvSpPr>
            <a:spLocks noGrp="1"/>
          </p:cNvSpPr>
          <p:nvPr>
            <p:ph sz="quarter" idx="10"/>
          </p:nvPr>
        </p:nvSpPr>
        <p:spPr>
          <a:xfrm>
            <a:off x="617852" y="1159608"/>
            <a:ext cx="5397500" cy="2739913"/>
          </a:xfrm>
        </p:spPr>
        <p:txBody>
          <a:bodyPr/>
          <a:lstStyle/>
          <a:p>
            <a:r>
              <a:rPr lang="en-US" sz="2400" dirty="0" smtClean="0"/>
              <a:t>Java</a:t>
            </a:r>
            <a:endParaRPr lang="en-US" sz="2000" dirty="0" smtClean="0"/>
          </a:p>
          <a:p>
            <a:pPr lvl="1"/>
            <a:r>
              <a:rPr lang="en-US" sz="1800" dirty="0" smtClean="0">
                <a:hlinkClick r:id="rId3"/>
              </a:rPr>
              <a:t>JD-GUI</a:t>
            </a:r>
            <a:r>
              <a:rPr lang="en-US" sz="1800" dirty="0"/>
              <a:t> (http://jd.benow.ca</a:t>
            </a:r>
            <a:r>
              <a:rPr lang="en-US" sz="1800" dirty="0" smtClean="0"/>
              <a:t>/)</a:t>
            </a:r>
          </a:p>
        </p:txBody>
      </p:sp>
      <p:pic>
        <p:nvPicPr>
          <p:cNvPr id="7" name="Picture 6"/>
          <p:cNvPicPr>
            <a:picLocks noChangeAspect="1"/>
          </p:cNvPicPr>
          <p:nvPr/>
        </p:nvPicPr>
        <p:blipFill>
          <a:blip r:embed="rId4"/>
          <a:stretch>
            <a:fillRect/>
          </a:stretch>
        </p:blipFill>
        <p:spPr>
          <a:xfrm>
            <a:off x="1790485" y="2109800"/>
            <a:ext cx="5618477" cy="3579442"/>
          </a:xfrm>
          <a:prstGeom prst="rect">
            <a:avLst/>
          </a:prstGeom>
        </p:spPr>
      </p:pic>
    </p:spTree>
    <p:extLst>
      <p:ext uri="{BB962C8B-B14F-4D97-AF65-F5344CB8AC3E}">
        <p14:creationId xmlns:p14="http://schemas.microsoft.com/office/powerpoint/2010/main" val="3135488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Decompilation Tools (5 of 5)</a:t>
            </a:r>
            <a:endParaRPr lang="en-US" dirty="0"/>
          </a:p>
        </p:txBody>
      </p:sp>
      <p:sp>
        <p:nvSpPr>
          <p:cNvPr id="10" name="TextBox 9"/>
          <p:cNvSpPr txBox="1"/>
          <p:nvPr/>
        </p:nvSpPr>
        <p:spPr>
          <a:xfrm>
            <a:off x="1198443" y="5752522"/>
            <a:ext cx="6802563" cy="577081"/>
          </a:xfrm>
          <a:prstGeom prst="rect">
            <a:avLst/>
          </a:prstGeom>
          <a:noFill/>
        </p:spPr>
        <p:txBody>
          <a:bodyPr wrap="square" rtlCol="0">
            <a:spAutoFit/>
          </a:bodyPr>
          <a:lstStyle/>
          <a:p>
            <a:pPr algn="ctr"/>
            <a:r>
              <a:rPr lang="en-US" sz="1050" dirty="0" smtClean="0"/>
              <a:t>Source: Easy Python Decompiler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
        <p:nvSpPr>
          <p:cNvPr id="11" name="Content Placeholder 2"/>
          <p:cNvSpPr>
            <a:spLocks noGrp="1"/>
          </p:cNvSpPr>
          <p:nvPr>
            <p:ph sz="quarter" idx="10"/>
          </p:nvPr>
        </p:nvSpPr>
        <p:spPr>
          <a:xfrm>
            <a:off x="617852" y="1159608"/>
            <a:ext cx="7082938" cy="2739913"/>
          </a:xfrm>
        </p:spPr>
        <p:txBody>
          <a:bodyPr/>
          <a:lstStyle/>
          <a:p>
            <a:r>
              <a:rPr lang="en-US" sz="2400" dirty="0" smtClean="0"/>
              <a:t>Python</a:t>
            </a:r>
            <a:endParaRPr lang="en-US" sz="2000" dirty="0" smtClean="0"/>
          </a:p>
          <a:p>
            <a:pPr lvl="1"/>
            <a:r>
              <a:rPr lang="en-US" sz="1800" dirty="0" smtClean="0">
                <a:hlinkClick r:id="rId3"/>
              </a:rPr>
              <a:t>Easy Python Decompiler</a:t>
            </a:r>
            <a:r>
              <a:rPr lang="en-US" sz="1800" dirty="0"/>
              <a:t> (https://sourceforge.net/projects/easypythondecompiler</a:t>
            </a:r>
            <a:r>
              <a:rPr lang="en-US" sz="1800" dirty="0" smtClean="0"/>
              <a:t>/)</a:t>
            </a:r>
          </a:p>
        </p:txBody>
      </p:sp>
      <p:pic>
        <p:nvPicPr>
          <p:cNvPr id="7" name="Picture 6"/>
          <p:cNvPicPr>
            <a:picLocks noChangeAspect="1"/>
          </p:cNvPicPr>
          <p:nvPr/>
        </p:nvPicPr>
        <p:blipFill>
          <a:blip r:embed="rId4"/>
          <a:stretch>
            <a:fillRect/>
          </a:stretch>
        </p:blipFill>
        <p:spPr>
          <a:xfrm>
            <a:off x="2594684" y="2380211"/>
            <a:ext cx="4010080" cy="3372311"/>
          </a:xfrm>
          <a:prstGeom prst="rect">
            <a:avLst/>
          </a:prstGeom>
        </p:spPr>
      </p:pic>
    </p:spTree>
    <p:extLst>
      <p:ext uri="{BB962C8B-B14F-4D97-AF65-F5344CB8AC3E}">
        <p14:creationId xmlns:p14="http://schemas.microsoft.com/office/powerpoint/2010/main" val="2087584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Resources</a:t>
            </a:r>
            <a:endParaRPr lang="en-US" dirty="0"/>
          </a:p>
        </p:txBody>
      </p:sp>
      <p:sp>
        <p:nvSpPr>
          <p:cNvPr id="3" name="Content Placeholder 2"/>
          <p:cNvSpPr>
            <a:spLocks noGrp="1"/>
          </p:cNvSpPr>
          <p:nvPr>
            <p:ph sz="quarter" idx="10"/>
          </p:nvPr>
        </p:nvSpPr>
        <p:spPr/>
        <p:txBody>
          <a:bodyPr/>
          <a:lstStyle/>
          <a:p>
            <a:r>
              <a:rPr lang="en-CA" dirty="0">
                <a:hlinkClick r:id="rId2"/>
              </a:rPr>
              <a:t>https://</a:t>
            </a:r>
            <a:r>
              <a:rPr lang="en-CA" dirty="0" smtClean="0">
                <a:hlinkClick r:id="rId2"/>
              </a:rPr>
              <a:t>en.wikipedia.org/wiki/Decompiler</a:t>
            </a:r>
            <a:endParaRPr lang="en-CA" dirty="0" smtClean="0"/>
          </a:p>
        </p:txBody>
      </p:sp>
    </p:spTree>
    <p:extLst>
      <p:ext uri="{BB962C8B-B14F-4D97-AF65-F5344CB8AC3E}">
        <p14:creationId xmlns:p14="http://schemas.microsoft.com/office/powerpoint/2010/main" val="2043766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lstStyle/>
          <a:p>
            <a:r>
              <a:rPr lang="en-US" sz="2600" dirty="0"/>
              <a:t>Easy Python </a:t>
            </a:r>
            <a:r>
              <a:rPr lang="en-US" sz="2600" dirty="0" smtClean="0"/>
              <a:t>Decompiler [Computer software]. Retrieved from </a:t>
            </a:r>
            <a:r>
              <a:rPr lang="en-US" sz="2600" dirty="0"/>
              <a:t>https://</a:t>
            </a:r>
            <a:r>
              <a:rPr lang="en-US" sz="2600" dirty="0" smtClean="0"/>
              <a:t>sourceforge.net/</a:t>
            </a:r>
            <a:br>
              <a:rPr lang="en-US" sz="2600" dirty="0" smtClean="0"/>
            </a:br>
            <a:r>
              <a:rPr lang="en-US" sz="2600" dirty="0" smtClean="0"/>
              <a:t>projects/</a:t>
            </a:r>
            <a:r>
              <a:rPr lang="en-US" sz="2600" dirty="0" err="1" smtClean="0"/>
              <a:t>easypythondecompiler</a:t>
            </a:r>
            <a:r>
              <a:rPr lang="en-US" sz="2600" dirty="0"/>
              <a:t>/</a:t>
            </a:r>
          </a:p>
          <a:p>
            <a:r>
              <a:rPr lang="en-US" sz="2600" dirty="0" err="1" smtClean="0"/>
              <a:t>JetBrains</a:t>
            </a:r>
            <a:r>
              <a:rPr lang="en-US" sz="2600" dirty="0" smtClean="0"/>
              <a:t> (2017). </a:t>
            </a:r>
            <a:r>
              <a:rPr lang="en-US" sz="2600" dirty="0" err="1" smtClean="0"/>
              <a:t>dotPeek</a:t>
            </a:r>
            <a:r>
              <a:rPr lang="en-US" sz="2600" dirty="0" smtClean="0"/>
              <a:t> [Computer software]. </a:t>
            </a:r>
            <a:r>
              <a:rPr lang="en-US" sz="2600" dirty="0"/>
              <a:t>Retrieved from https://www.jetbrains.com/decompiler/</a:t>
            </a:r>
            <a:endParaRPr lang="en-US" sz="2600" dirty="0" smtClean="0"/>
          </a:p>
          <a:p>
            <a:r>
              <a:rPr lang="en-US" sz="2600" dirty="0" smtClean="0"/>
              <a:t>JD-GUI (Version 1.4) [Computer software]. </a:t>
            </a:r>
            <a:r>
              <a:rPr lang="en-US" sz="2600" dirty="0"/>
              <a:t>Retrieved from http://jd.benow.ca/</a:t>
            </a:r>
            <a:endParaRPr lang="en-CA" sz="2600" dirty="0" smtClean="0"/>
          </a:p>
          <a:p>
            <a:r>
              <a:rPr lang="en-CA" sz="2600" dirty="0" err="1" smtClean="0"/>
              <a:t>Petřík</a:t>
            </a:r>
            <a:r>
              <a:rPr lang="en-CA" sz="2600" dirty="0" smtClean="0"/>
              <a:t>, J. (2016). JPEXS Free Flash Decompiler (Version 10.0.0) [Computer software]. </a:t>
            </a:r>
            <a:r>
              <a:rPr lang="en-CA" sz="2600" dirty="0"/>
              <a:t>Retrieved from https://www.free-decompiler.com/flash/</a:t>
            </a:r>
            <a:endParaRPr lang="en-CA" sz="2600" dirty="0" smtClean="0"/>
          </a:p>
        </p:txBody>
      </p:sp>
    </p:spTree>
    <p:extLst>
      <p:ext uri="{BB962C8B-B14F-4D97-AF65-F5344CB8AC3E}">
        <p14:creationId xmlns:p14="http://schemas.microsoft.com/office/powerpoint/2010/main" val="3039691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31747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a:t>
            </a:r>
            <a:endParaRPr lang="en-US" dirty="0"/>
          </a:p>
        </p:txBody>
      </p:sp>
      <p:sp>
        <p:nvSpPr>
          <p:cNvPr id="3" name="Content Placeholder 2"/>
          <p:cNvSpPr>
            <a:spLocks noGrp="1"/>
          </p:cNvSpPr>
          <p:nvPr>
            <p:ph sz="quarter" idx="10"/>
          </p:nvPr>
        </p:nvSpPr>
        <p:spPr>
          <a:xfrm>
            <a:off x="615298" y="1248508"/>
            <a:ext cx="8221617" cy="5165355"/>
          </a:xfrm>
        </p:spPr>
        <p:txBody>
          <a:bodyPr/>
          <a:lstStyle/>
          <a:p>
            <a:r>
              <a:rPr lang="en-US" dirty="0"/>
              <a:t>The theory of decompilers</a:t>
            </a:r>
          </a:p>
          <a:p>
            <a:r>
              <a:rPr lang="en-US" dirty="0"/>
              <a:t>Challenges to creating decompilers</a:t>
            </a:r>
          </a:p>
          <a:p>
            <a:r>
              <a:rPr lang="en-US" dirty="0" smtClean="0"/>
              <a:t>Overview of decompilers</a:t>
            </a:r>
            <a:endParaRPr lang="en-US" dirty="0"/>
          </a:p>
          <a:p>
            <a:pPr lvl="1"/>
            <a:r>
              <a:rPr lang="en-US" dirty="0"/>
              <a:t>Assembly</a:t>
            </a:r>
          </a:p>
          <a:p>
            <a:pPr lvl="1"/>
            <a:r>
              <a:rPr lang="en-US" dirty="0"/>
              <a:t>.NET CLR</a:t>
            </a:r>
          </a:p>
          <a:p>
            <a:pPr lvl="1"/>
            <a:r>
              <a:rPr lang="en-US" dirty="0"/>
              <a:t>Flash</a:t>
            </a:r>
          </a:p>
          <a:p>
            <a:pPr lvl="1"/>
            <a:r>
              <a:rPr lang="en-US" dirty="0"/>
              <a:t>Java</a:t>
            </a:r>
          </a:p>
          <a:p>
            <a:pPr lvl="1"/>
            <a:r>
              <a:rPr lang="en-US" dirty="0"/>
              <a:t>Python</a:t>
            </a:r>
          </a:p>
        </p:txBody>
      </p:sp>
    </p:spTree>
    <p:extLst>
      <p:ext uri="{BB962C8B-B14F-4D97-AF65-F5344CB8AC3E}">
        <p14:creationId xmlns:p14="http://schemas.microsoft.com/office/powerpoint/2010/main" val="2175962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Returning to C Source Code</a:t>
            </a:r>
            <a:endParaRPr lang="en-US" dirty="0"/>
          </a:p>
        </p:txBody>
      </p:sp>
      <p:sp>
        <p:nvSpPr>
          <p:cNvPr id="3" name="Content Placeholder 2"/>
          <p:cNvSpPr>
            <a:spLocks noGrp="1"/>
          </p:cNvSpPr>
          <p:nvPr>
            <p:ph sz="quarter" idx="10"/>
          </p:nvPr>
        </p:nvSpPr>
        <p:spPr>
          <a:xfrm>
            <a:off x="635000" y="1248508"/>
            <a:ext cx="8221617" cy="5165355"/>
          </a:xfrm>
        </p:spPr>
        <p:txBody>
          <a:bodyPr/>
          <a:lstStyle/>
          <a:p>
            <a:r>
              <a:rPr lang="en-US" sz="2400" dirty="0"/>
              <a:t>Working with assembly has a number of </a:t>
            </a:r>
            <a:r>
              <a:rPr lang="en-US" sz="2400" dirty="0" smtClean="0"/>
              <a:t>issues</a:t>
            </a:r>
            <a:endParaRPr lang="en-US" sz="2400" dirty="0"/>
          </a:p>
          <a:p>
            <a:pPr lvl="1"/>
            <a:r>
              <a:rPr lang="en-US" sz="2000" dirty="0"/>
              <a:t>Reverse engineering assembly is time </a:t>
            </a:r>
            <a:r>
              <a:rPr lang="en-US" sz="2000" dirty="0" smtClean="0"/>
              <a:t>consuming.</a:t>
            </a:r>
            <a:endParaRPr lang="en-US" sz="2000" dirty="0"/>
          </a:p>
          <a:p>
            <a:pPr lvl="1"/>
            <a:r>
              <a:rPr lang="en-US" sz="2000" dirty="0"/>
              <a:t>Each chip architecture uses a different kind of assembly (x86, ARM, MIPS, etc</a:t>
            </a:r>
            <a:r>
              <a:rPr lang="en-US" sz="2000" dirty="0" smtClean="0"/>
              <a:t>.).</a:t>
            </a:r>
            <a:endParaRPr lang="en-US" sz="2000" dirty="0"/>
          </a:p>
          <a:p>
            <a:pPr lvl="1"/>
            <a:r>
              <a:rPr lang="en-US" sz="2000" dirty="0"/>
              <a:t>Special skills </a:t>
            </a:r>
            <a:r>
              <a:rPr lang="en-US" sz="2000" dirty="0" smtClean="0"/>
              <a:t>required. Few people </a:t>
            </a:r>
            <a:r>
              <a:rPr lang="en-US" sz="2000" dirty="0"/>
              <a:t>write assembly code, so it is difficult to find people used to working with </a:t>
            </a:r>
            <a:r>
              <a:rPr lang="en-US" sz="2000" dirty="0" smtClean="0"/>
              <a:t>it.</a:t>
            </a:r>
            <a:endParaRPr lang="en-US" sz="2000" dirty="0"/>
          </a:p>
          <a:p>
            <a:r>
              <a:rPr lang="en-US" sz="2400" dirty="0"/>
              <a:t>What if you could produce the C source code from the assembly code?</a:t>
            </a:r>
          </a:p>
          <a:p>
            <a:r>
              <a:rPr lang="en-US" sz="2400" dirty="0"/>
              <a:t>Advantages of source </a:t>
            </a:r>
            <a:r>
              <a:rPr lang="en-US" sz="2400" dirty="0" smtClean="0"/>
              <a:t>code</a:t>
            </a:r>
            <a:endParaRPr lang="en-US" sz="2400" dirty="0"/>
          </a:p>
          <a:p>
            <a:pPr lvl="1"/>
            <a:r>
              <a:rPr lang="en-US" sz="2000" dirty="0"/>
              <a:t>C code is faster and easier to </a:t>
            </a:r>
            <a:r>
              <a:rPr lang="en-US" sz="2000" dirty="0" smtClean="0"/>
              <a:t>read.</a:t>
            </a:r>
            <a:endParaRPr lang="en-US" sz="2000" dirty="0"/>
          </a:p>
          <a:p>
            <a:pPr lvl="1"/>
            <a:r>
              <a:rPr lang="en-US" sz="2000" dirty="0"/>
              <a:t>C code is the same regardless of the chip architecture </a:t>
            </a:r>
            <a:r>
              <a:rPr lang="en-US" sz="2000" dirty="0" smtClean="0"/>
              <a:t/>
            </a:r>
            <a:br>
              <a:rPr lang="en-US" sz="2000" dirty="0" smtClean="0"/>
            </a:br>
            <a:r>
              <a:rPr lang="en-US" sz="2000" dirty="0" smtClean="0"/>
              <a:t>(</a:t>
            </a:r>
            <a:r>
              <a:rPr lang="en-US" sz="2000" dirty="0"/>
              <a:t>in general</a:t>
            </a:r>
            <a:r>
              <a:rPr lang="en-US" sz="2000" dirty="0" smtClean="0"/>
              <a:t>).</a:t>
            </a:r>
            <a:endParaRPr lang="en-US" sz="2000" dirty="0"/>
          </a:p>
        </p:txBody>
      </p:sp>
    </p:spTree>
    <p:extLst>
      <p:ext uri="{BB962C8B-B14F-4D97-AF65-F5344CB8AC3E}">
        <p14:creationId xmlns:p14="http://schemas.microsoft.com/office/powerpoint/2010/main" val="344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Decompiler Architecture</a:t>
            </a:r>
            <a:endParaRPr lang="en-US" dirty="0"/>
          </a:p>
        </p:txBody>
      </p:sp>
      <p:sp>
        <p:nvSpPr>
          <p:cNvPr id="3" name="Content Placeholder 2"/>
          <p:cNvSpPr>
            <a:spLocks noGrp="1"/>
          </p:cNvSpPr>
          <p:nvPr>
            <p:ph sz="quarter" idx="10"/>
          </p:nvPr>
        </p:nvSpPr>
        <p:spPr>
          <a:xfrm>
            <a:off x="615298" y="1248508"/>
            <a:ext cx="8221617" cy="5165355"/>
          </a:xfrm>
        </p:spPr>
        <p:txBody>
          <a:bodyPr/>
          <a:lstStyle/>
          <a:p>
            <a:r>
              <a:rPr lang="en-US" sz="2400" dirty="0" smtClean="0"/>
              <a:t>Input</a:t>
            </a:r>
            <a:endParaRPr lang="en-US" sz="2400" dirty="0"/>
          </a:p>
          <a:p>
            <a:pPr lvl="1"/>
            <a:r>
              <a:rPr lang="en-US" sz="2000" dirty="0"/>
              <a:t>Machine code (in the case of native executables)</a:t>
            </a:r>
          </a:p>
          <a:p>
            <a:pPr lvl="1"/>
            <a:r>
              <a:rPr lang="en-US" sz="2000" dirty="0"/>
              <a:t>Byte code (in the case of interpreted executables)</a:t>
            </a:r>
          </a:p>
          <a:p>
            <a:pPr>
              <a:spcBef>
                <a:spcPts val="1200"/>
              </a:spcBef>
            </a:pPr>
            <a:r>
              <a:rPr lang="en-US" sz="2400" dirty="0" smtClean="0"/>
              <a:t>High-level </a:t>
            </a:r>
            <a:r>
              <a:rPr lang="en-US" sz="2400" dirty="0"/>
              <a:t>algorithm</a:t>
            </a:r>
          </a:p>
          <a:p>
            <a:pPr lvl="1"/>
            <a:r>
              <a:rPr lang="en-US" sz="2000" dirty="0"/>
              <a:t>Read input to assembly or byte-code mnemonics</a:t>
            </a:r>
          </a:p>
          <a:p>
            <a:pPr lvl="1"/>
            <a:r>
              <a:rPr lang="en-US" sz="2000" dirty="0"/>
              <a:t>Convert mnemonics to intermediate language</a:t>
            </a:r>
          </a:p>
          <a:p>
            <a:pPr lvl="2"/>
            <a:r>
              <a:rPr lang="en-US" sz="1600" dirty="0"/>
              <a:t>Discover variables</a:t>
            </a:r>
          </a:p>
          <a:p>
            <a:pPr lvl="2"/>
            <a:r>
              <a:rPr lang="en-US" sz="1600" dirty="0"/>
              <a:t>Recognize common control flow sequences </a:t>
            </a:r>
            <a:r>
              <a:rPr lang="en-US" sz="1600" dirty="0" smtClean="0"/>
              <a:t>(e.g., loops</a:t>
            </a:r>
            <a:r>
              <a:rPr lang="en-US" sz="1600" dirty="0"/>
              <a:t>, if statements)</a:t>
            </a:r>
          </a:p>
          <a:p>
            <a:pPr lvl="1"/>
            <a:r>
              <a:rPr lang="en-US" sz="2000" dirty="0"/>
              <a:t>Much of this step will be </a:t>
            </a:r>
            <a:r>
              <a:rPr lang="en-US" sz="2000" dirty="0" smtClean="0"/>
              <a:t>compiler-specific </a:t>
            </a:r>
            <a:endParaRPr lang="en-US" sz="2000" dirty="0"/>
          </a:p>
          <a:p>
            <a:pPr lvl="1"/>
            <a:r>
              <a:rPr lang="en-US" sz="2000" dirty="0"/>
              <a:t>Convert intermediate language to source code</a:t>
            </a:r>
          </a:p>
          <a:p>
            <a:pPr>
              <a:spcBef>
                <a:spcPts val="1200"/>
              </a:spcBef>
            </a:pPr>
            <a:r>
              <a:rPr lang="en-US" sz="2400" dirty="0" smtClean="0"/>
              <a:t>Output</a:t>
            </a:r>
            <a:endParaRPr lang="en-US" sz="2400" dirty="0"/>
          </a:p>
          <a:p>
            <a:pPr lvl="1"/>
            <a:r>
              <a:rPr lang="en-US" sz="2000" dirty="0"/>
              <a:t>Source code in the language appropriate to the </a:t>
            </a:r>
            <a:r>
              <a:rPr lang="en-US" sz="2000" dirty="0" smtClean="0"/>
              <a:t>input</a:t>
            </a:r>
            <a:endParaRPr lang="en-US" sz="2000" dirty="0"/>
          </a:p>
        </p:txBody>
      </p:sp>
    </p:spTree>
    <p:extLst>
      <p:ext uri="{BB962C8B-B14F-4D97-AF65-F5344CB8AC3E}">
        <p14:creationId xmlns:p14="http://schemas.microsoft.com/office/powerpoint/2010/main" val="90272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Decompilation Challenges (1 of 2)</a:t>
            </a:r>
            <a:endParaRPr lang="en-US" dirty="0"/>
          </a:p>
        </p:txBody>
      </p:sp>
      <p:sp>
        <p:nvSpPr>
          <p:cNvPr id="3" name="Content Placeholder 2"/>
          <p:cNvSpPr>
            <a:spLocks noGrp="1"/>
          </p:cNvSpPr>
          <p:nvPr>
            <p:ph sz="quarter" idx="10"/>
          </p:nvPr>
        </p:nvSpPr>
        <p:spPr>
          <a:xfrm>
            <a:off x="615298" y="1159608"/>
            <a:ext cx="8221617" cy="5165355"/>
          </a:xfrm>
        </p:spPr>
        <p:txBody>
          <a:bodyPr/>
          <a:lstStyle/>
          <a:p>
            <a:r>
              <a:rPr lang="en-US" dirty="0"/>
              <a:t>Assembly</a:t>
            </a:r>
          </a:p>
          <a:p>
            <a:pPr lvl="1"/>
            <a:r>
              <a:rPr lang="en-US" dirty="0"/>
              <a:t>Metadata </a:t>
            </a:r>
            <a:r>
              <a:rPr lang="en-US" dirty="0" smtClean="0"/>
              <a:t>(e.g., variable </a:t>
            </a:r>
            <a:r>
              <a:rPr lang="en-US" dirty="0"/>
              <a:t>names, function names, debug </a:t>
            </a:r>
            <a:r>
              <a:rPr lang="en-US" dirty="0" smtClean="0"/>
              <a:t>data) is </a:t>
            </a:r>
            <a:r>
              <a:rPr lang="en-US" dirty="0"/>
              <a:t>usually lost, especially when it comes to malware.</a:t>
            </a:r>
          </a:p>
          <a:p>
            <a:pPr lvl="1"/>
            <a:r>
              <a:rPr lang="en-US" dirty="0"/>
              <a:t>Compiler optimizations </a:t>
            </a:r>
            <a:r>
              <a:rPr lang="en-US" dirty="0" smtClean="0"/>
              <a:t>(e.g., inline </a:t>
            </a:r>
            <a:r>
              <a:rPr lang="en-US" dirty="0"/>
              <a:t>functions, loop </a:t>
            </a:r>
            <a:r>
              <a:rPr lang="en-US" dirty="0" smtClean="0"/>
              <a:t>unraveling) </a:t>
            </a:r>
            <a:r>
              <a:rPr lang="en-US" dirty="0"/>
              <a:t>result in assembly sequences that may be difficult to reproduce in source code </a:t>
            </a:r>
            <a:r>
              <a:rPr lang="en-US" dirty="0" smtClean="0"/>
              <a:t>that’s easy </a:t>
            </a:r>
            <a:r>
              <a:rPr lang="en-US" dirty="0"/>
              <a:t>to </a:t>
            </a:r>
            <a:r>
              <a:rPr lang="en-US" dirty="0" smtClean="0"/>
              <a:t>read.</a:t>
            </a:r>
            <a:endParaRPr lang="en-US" dirty="0"/>
          </a:p>
          <a:p>
            <a:pPr lvl="1"/>
            <a:r>
              <a:rPr lang="en-US" dirty="0" smtClean="0"/>
              <a:t>Finding </a:t>
            </a:r>
            <a:r>
              <a:rPr lang="en-US" dirty="0"/>
              <a:t>variables </a:t>
            </a:r>
            <a:r>
              <a:rPr lang="en-US" dirty="0" smtClean="0"/>
              <a:t>can be difficult. Compilers </a:t>
            </a:r>
            <a:r>
              <a:rPr lang="en-US" dirty="0"/>
              <a:t>often </a:t>
            </a:r>
            <a:r>
              <a:rPr lang="en-US" dirty="0" smtClean="0"/>
              <a:t>define </a:t>
            </a:r>
            <a:r>
              <a:rPr lang="en-US" dirty="0"/>
              <a:t>variables in registers only, rather than in </a:t>
            </a:r>
            <a:r>
              <a:rPr lang="en-US" dirty="0" smtClean="0"/>
              <a:t>memory </a:t>
            </a:r>
            <a:r>
              <a:rPr lang="en-US" dirty="0"/>
              <a:t>or the </a:t>
            </a:r>
            <a:r>
              <a:rPr lang="en-US" dirty="0" smtClean="0"/>
              <a:t>stack.</a:t>
            </a:r>
            <a:endParaRPr lang="en-US" dirty="0"/>
          </a:p>
          <a:p>
            <a:pPr lvl="1"/>
            <a:r>
              <a:rPr lang="en-US" dirty="0" smtClean="0"/>
              <a:t>User-defined </a:t>
            </a:r>
            <a:r>
              <a:rPr lang="en-US" dirty="0"/>
              <a:t>types (like structures) must be understood by the </a:t>
            </a:r>
            <a:r>
              <a:rPr lang="en-US" dirty="0" err="1" smtClean="0"/>
              <a:t>decompiler</a:t>
            </a:r>
            <a:r>
              <a:rPr lang="en-US" dirty="0" smtClean="0"/>
              <a:t>.</a:t>
            </a:r>
            <a:endParaRPr lang="en-US" dirty="0"/>
          </a:p>
        </p:txBody>
      </p:sp>
    </p:spTree>
    <p:extLst>
      <p:ext uri="{BB962C8B-B14F-4D97-AF65-F5344CB8AC3E}">
        <p14:creationId xmlns:p14="http://schemas.microsoft.com/office/powerpoint/2010/main" val="3208005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Decompilation Challenges (2 of 2)</a:t>
            </a:r>
            <a:endParaRPr lang="en-US" dirty="0"/>
          </a:p>
        </p:txBody>
      </p:sp>
      <p:sp>
        <p:nvSpPr>
          <p:cNvPr id="3" name="Content Placeholder 2"/>
          <p:cNvSpPr>
            <a:spLocks noGrp="1"/>
          </p:cNvSpPr>
          <p:nvPr>
            <p:ph sz="quarter" idx="10"/>
          </p:nvPr>
        </p:nvSpPr>
        <p:spPr>
          <a:xfrm>
            <a:off x="615298" y="1159608"/>
            <a:ext cx="8221617" cy="5165355"/>
          </a:xfrm>
        </p:spPr>
        <p:txBody>
          <a:bodyPr/>
          <a:lstStyle/>
          <a:p>
            <a:r>
              <a:rPr lang="en-US" dirty="0" smtClean="0"/>
              <a:t>Bytecode</a:t>
            </a:r>
            <a:endParaRPr lang="en-US" dirty="0"/>
          </a:p>
          <a:p>
            <a:pPr lvl="1"/>
            <a:r>
              <a:rPr lang="en-US" dirty="0"/>
              <a:t>Languages like Java, .NET Common Language Runtime, Python, </a:t>
            </a:r>
            <a:r>
              <a:rPr lang="en-US" dirty="0" smtClean="0"/>
              <a:t>ActionScript, </a:t>
            </a:r>
            <a:r>
              <a:rPr lang="en-US" dirty="0"/>
              <a:t>etc.</a:t>
            </a:r>
          </a:p>
          <a:p>
            <a:pPr lvl="1"/>
            <a:r>
              <a:rPr lang="en-US" dirty="0"/>
              <a:t>By </a:t>
            </a:r>
            <a:r>
              <a:rPr lang="en-US" dirty="0" smtClean="0"/>
              <a:t>default, </a:t>
            </a:r>
            <a:r>
              <a:rPr lang="en-US" dirty="0"/>
              <a:t>much of the metadata for </a:t>
            </a:r>
            <a:r>
              <a:rPr lang="en-US" dirty="0" smtClean="0"/>
              <a:t>bytecode-based </a:t>
            </a:r>
            <a:r>
              <a:rPr lang="en-US" dirty="0"/>
              <a:t>languages is </a:t>
            </a:r>
            <a:r>
              <a:rPr lang="en-US" dirty="0" smtClean="0"/>
              <a:t>available, </a:t>
            </a:r>
            <a:r>
              <a:rPr lang="en-US" dirty="0"/>
              <a:t>making decompilation much </a:t>
            </a:r>
            <a:r>
              <a:rPr lang="en-US" dirty="0" smtClean="0"/>
              <a:t>easier.</a:t>
            </a:r>
            <a:endParaRPr lang="en-US" dirty="0"/>
          </a:p>
          <a:p>
            <a:pPr lvl="1"/>
            <a:r>
              <a:rPr lang="en-US" dirty="0"/>
              <a:t>Malware authors know this and often strip or obfuscate executable files that use </a:t>
            </a:r>
            <a:r>
              <a:rPr lang="en-US" dirty="0" smtClean="0"/>
              <a:t>bytecode.</a:t>
            </a:r>
            <a:endParaRPr lang="en-US" dirty="0"/>
          </a:p>
        </p:txBody>
      </p:sp>
    </p:spTree>
    <p:extLst>
      <p:ext uri="{BB962C8B-B14F-4D97-AF65-F5344CB8AC3E}">
        <p14:creationId xmlns:p14="http://schemas.microsoft.com/office/powerpoint/2010/main" val="2846831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Decompilation Tools (1 of 5)</a:t>
            </a:r>
            <a:endParaRPr lang="en-US" dirty="0"/>
          </a:p>
        </p:txBody>
      </p:sp>
      <p:sp>
        <p:nvSpPr>
          <p:cNvPr id="10" name="TextBox 9"/>
          <p:cNvSpPr txBox="1"/>
          <p:nvPr/>
        </p:nvSpPr>
        <p:spPr>
          <a:xfrm>
            <a:off x="617852" y="5755364"/>
            <a:ext cx="7499683" cy="577081"/>
          </a:xfrm>
          <a:prstGeom prst="rect">
            <a:avLst/>
          </a:prstGeom>
          <a:noFill/>
        </p:spPr>
        <p:txBody>
          <a:bodyPr wrap="square" rtlCol="0">
            <a:spAutoFit/>
          </a:bodyPr>
          <a:lstStyle/>
          <a:p>
            <a:pPr algn="ctr"/>
            <a:r>
              <a:rPr lang="en-US" sz="1050" dirty="0" smtClean="0"/>
              <a:t>Source: IDA Pro </a:t>
            </a:r>
            <a:r>
              <a:rPr lang="en-US" sz="1050" dirty="0" err="1" smtClean="0"/>
              <a:t>Decompiler</a:t>
            </a:r>
            <a:r>
              <a:rPr lang="en-US" sz="1050" dirty="0" smtClean="0"/>
              <a:t> </a:t>
            </a:r>
            <a:r>
              <a:rPr lang="en-US" sz="1050" dirty="0" smtClean="0"/>
              <a:t>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
        <p:nvSpPr>
          <p:cNvPr id="11" name="Content Placeholder 2"/>
          <p:cNvSpPr>
            <a:spLocks noGrp="1"/>
          </p:cNvSpPr>
          <p:nvPr>
            <p:ph sz="quarter" idx="10"/>
          </p:nvPr>
        </p:nvSpPr>
        <p:spPr>
          <a:xfrm>
            <a:off x="3065215" y="1159608"/>
            <a:ext cx="5715227" cy="2739913"/>
          </a:xfrm>
        </p:spPr>
        <p:txBody>
          <a:bodyPr/>
          <a:lstStyle/>
          <a:p>
            <a:r>
              <a:rPr lang="en-US" sz="2400" dirty="0" smtClean="0"/>
              <a:t>Assembly</a:t>
            </a:r>
            <a:endParaRPr lang="en-US" sz="2000" dirty="0" smtClean="0"/>
          </a:p>
          <a:p>
            <a:pPr lvl="1"/>
            <a:r>
              <a:rPr lang="en-US" sz="1800" dirty="0">
                <a:hlinkClick r:id="rId3"/>
              </a:rPr>
              <a:t>Hex-Rays IDA Pro Decompiler</a:t>
            </a:r>
            <a:r>
              <a:rPr lang="en-US" sz="1800" dirty="0"/>
              <a:t> </a:t>
            </a:r>
            <a:r>
              <a:rPr lang="en-US" sz="1800" dirty="0" smtClean="0"/>
              <a:t>(</a:t>
            </a:r>
            <a:r>
              <a:rPr lang="en-US" sz="1800" dirty="0"/>
              <a:t>https://www.hex-rays.com/products/decompiler</a:t>
            </a:r>
            <a:r>
              <a:rPr lang="en-US" sz="1800" dirty="0" smtClean="0"/>
              <a:t>/) – expensive</a:t>
            </a:r>
          </a:p>
          <a:p>
            <a:pPr lvl="1"/>
            <a:r>
              <a:rPr lang="en-US" sz="1800" dirty="0" smtClean="0">
                <a:hlinkClick r:id="rId4"/>
              </a:rPr>
              <a:t>Snowman</a:t>
            </a:r>
            <a:r>
              <a:rPr lang="en-US" sz="1800" dirty="0" smtClean="0"/>
              <a:t> (</a:t>
            </a:r>
            <a:r>
              <a:rPr lang="en-US" sz="1800" dirty="0"/>
              <a:t>http://</a:t>
            </a:r>
            <a:r>
              <a:rPr lang="en-US" sz="1800" dirty="0" smtClean="0"/>
              <a:t>derevenets.com/index.html)</a:t>
            </a:r>
            <a:endParaRPr lang="en-US" sz="1800" dirty="0"/>
          </a:p>
          <a:p>
            <a:pPr lvl="1"/>
            <a:r>
              <a:rPr lang="en-US" sz="1800" dirty="0">
                <a:hlinkClick r:id="rId5"/>
              </a:rPr>
              <a:t>Boomerang</a:t>
            </a:r>
            <a:r>
              <a:rPr lang="en-US" sz="1800" dirty="0"/>
              <a:t> (http://boomerang.sourceforge.net</a:t>
            </a:r>
            <a:r>
              <a:rPr lang="en-US" sz="1800" dirty="0" smtClean="0"/>
              <a:t>/)</a:t>
            </a:r>
            <a:endParaRPr lang="en-US" sz="1800" dirty="0"/>
          </a:p>
        </p:txBody>
      </p:sp>
      <p:pic>
        <p:nvPicPr>
          <p:cNvPr id="12" name="Picture 11"/>
          <p:cNvPicPr>
            <a:picLocks noChangeAspect="1"/>
          </p:cNvPicPr>
          <p:nvPr/>
        </p:nvPicPr>
        <p:blipFill>
          <a:blip r:embed="rId6"/>
          <a:stretch>
            <a:fillRect/>
          </a:stretch>
        </p:blipFill>
        <p:spPr>
          <a:xfrm>
            <a:off x="366449" y="2273300"/>
            <a:ext cx="2451498" cy="3482064"/>
          </a:xfrm>
          <a:prstGeom prst="rect">
            <a:avLst/>
          </a:prstGeom>
        </p:spPr>
      </p:pic>
      <p:pic>
        <p:nvPicPr>
          <p:cNvPr id="13" name="Picture 12"/>
          <p:cNvPicPr>
            <a:picLocks noChangeAspect="1"/>
          </p:cNvPicPr>
          <p:nvPr/>
        </p:nvPicPr>
        <p:blipFill>
          <a:blip r:embed="rId7"/>
          <a:stretch>
            <a:fillRect/>
          </a:stretch>
        </p:blipFill>
        <p:spPr>
          <a:xfrm>
            <a:off x="4565760" y="3743193"/>
            <a:ext cx="3673024" cy="1640155"/>
          </a:xfrm>
          <a:prstGeom prst="rect">
            <a:avLst/>
          </a:prstGeom>
        </p:spPr>
      </p:pic>
      <p:sp>
        <p:nvSpPr>
          <p:cNvPr id="14" name="Right Arrow 13"/>
          <p:cNvSpPr/>
          <p:nvPr/>
        </p:nvSpPr>
        <p:spPr>
          <a:xfrm>
            <a:off x="3016014" y="4034928"/>
            <a:ext cx="1351679" cy="528343"/>
          </a:xfrm>
          <a:prstGeom prst="rightArrow">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accent4"/>
              </a:solidFill>
            </a:endParaRPr>
          </a:p>
        </p:txBody>
      </p:sp>
    </p:spTree>
    <p:extLst>
      <p:ext uri="{BB962C8B-B14F-4D97-AF65-F5344CB8AC3E}">
        <p14:creationId xmlns:p14="http://schemas.microsoft.com/office/powerpoint/2010/main" val="2953706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Decompilation Tools (2 of 5)</a:t>
            </a:r>
            <a:endParaRPr lang="en-US" dirty="0"/>
          </a:p>
        </p:txBody>
      </p:sp>
      <p:sp>
        <p:nvSpPr>
          <p:cNvPr id="10" name="TextBox 9"/>
          <p:cNvSpPr txBox="1"/>
          <p:nvPr/>
        </p:nvSpPr>
        <p:spPr>
          <a:xfrm>
            <a:off x="1198443" y="5435022"/>
            <a:ext cx="6802563" cy="577081"/>
          </a:xfrm>
          <a:prstGeom prst="rect">
            <a:avLst/>
          </a:prstGeom>
          <a:noFill/>
        </p:spPr>
        <p:txBody>
          <a:bodyPr wrap="square" rtlCol="0">
            <a:spAutoFit/>
          </a:bodyPr>
          <a:lstStyle/>
          <a:p>
            <a:pPr algn="ctr"/>
            <a:r>
              <a:rPr lang="en-US" sz="1050" dirty="0" smtClean="0"/>
              <a:t>Source: </a:t>
            </a:r>
            <a:r>
              <a:rPr lang="en-US" sz="1050" dirty="0" err="1" smtClean="0"/>
              <a:t>dotPeek</a:t>
            </a:r>
            <a:r>
              <a:rPr lang="en-US" sz="1050" dirty="0" smtClean="0"/>
              <a:t>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
        <p:nvSpPr>
          <p:cNvPr id="11" name="Content Placeholder 2"/>
          <p:cNvSpPr>
            <a:spLocks noGrp="1"/>
          </p:cNvSpPr>
          <p:nvPr>
            <p:ph sz="quarter" idx="10"/>
          </p:nvPr>
        </p:nvSpPr>
        <p:spPr>
          <a:xfrm>
            <a:off x="617852" y="1159608"/>
            <a:ext cx="7383154" cy="2739913"/>
          </a:xfrm>
        </p:spPr>
        <p:txBody>
          <a:bodyPr/>
          <a:lstStyle/>
          <a:p>
            <a:r>
              <a:rPr lang="en-US" sz="2400" dirty="0" smtClean="0"/>
              <a:t>.NET CLR</a:t>
            </a:r>
            <a:endParaRPr lang="en-US" sz="2000" dirty="0" smtClean="0"/>
          </a:p>
          <a:p>
            <a:pPr lvl="1"/>
            <a:r>
              <a:rPr lang="en-US" sz="1800" dirty="0" err="1" smtClean="0">
                <a:hlinkClick r:id="rId3"/>
              </a:rPr>
              <a:t>dotPeek</a:t>
            </a:r>
            <a:r>
              <a:rPr lang="en-US" sz="1800" dirty="0" smtClean="0">
                <a:hlinkClick r:id="rId3"/>
              </a:rPr>
              <a:t> Decompiler</a:t>
            </a:r>
            <a:r>
              <a:rPr lang="en-US" sz="1800" dirty="0"/>
              <a:t> </a:t>
            </a:r>
            <a:r>
              <a:rPr lang="en-US" sz="1800" dirty="0" smtClean="0"/>
              <a:t>(</a:t>
            </a:r>
            <a:r>
              <a:rPr lang="en-US" sz="1800" dirty="0"/>
              <a:t>https://www.jetbrains.com/decompiler/</a:t>
            </a:r>
            <a:r>
              <a:rPr lang="en-US" sz="1800" dirty="0" smtClean="0"/>
              <a:t>)</a:t>
            </a:r>
            <a:endParaRPr lang="en-US" sz="1400" dirty="0"/>
          </a:p>
          <a:p>
            <a:pPr lvl="1"/>
            <a:r>
              <a:rPr lang="en-US" sz="1800" dirty="0" smtClean="0"/>
              <a:t>Many other commercial .NET decompilers</a:t>
            </a:r>
            <a:endParaRPr lang="en-US" sz="1800" dirty="0"/>
          </a:p>
        </p:txBody>
      </p:sp>
      <p:pic>
        <p:nvPicPr>
          <p:cNvPr id="8" name="Picture 7"/>
          <p:cNvPicPr>
            <a:picLocks noChangeAspect="1"/>
          </p:cNvPicPr>
          <p:nvPr/>
        </p:nvPicPr>
        <p:blipFill>
          <a:blip r:embed="rId4"/>
          <a:stretch>
            <a:fillRect/>
          </a:stretch>
        </p:blipFill>
        <p:spPr>
          <a:xfrm>
            <a:off x="1198443" y="2606385"/>
            <a:ext cx="6802563" cy="2779542"/>
          </a:xfrm>
          <a:prstGeom prst="rect">
            <a:avLst/>
          </a:prstGeom>
        </p:spPr>
      </p:pic>
    </p:spTree>
    <p:extLst>
      <p:ext uri="{BB962C8B-B14F-4D97-AF65-F5344CB8AC3E}">
        <p14:creationId xmlns:p14="http://schemas.microsoft.com/office/powerpoint/2010/main" val="1851246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Decompilation Tools (3 of 5)</a:t>
            </a:r>
            <a:endParaRPr lang="en-US" dirty="0"/>
          </a:p>
        </p:txBody>
      </p:sp>
      <p:sp>
        <p:nvSpPr>
          <p:cNvPr id="10" name="TextBox 9"/>
          <p:cNvSpPr txBox="1"/>
          <p:nvPr/>
        </p:nvSpPr>
        <p:spPr>
          <a:xfrm>
            <a:off x="1198443" y="5752522"/>
            <a:ext cx="6802563" cy="577081"/>
          </a:xfrm>
          <a:prstGeom prst="rect">
            <a:avLst/>
          </a:prstGeom>
          <a:noFill/>
        </p:spPr>
        <p:txBody>
          <a:bodyPr wrap="square" rtlCol="0">
            <a:spAutoFit/>
          </a:bodyPr>
          <a:lstStyle/>
          <a:p>
            <a:pPr algn="ctr"/>
            <a:r>
              <a:rPr lang="en-US" sz="1050" dirty="0" smtClean="0"/>
              <a:t>Source: JPEXS Free Flash Decompiler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
        <p:nvSpPr>
          <p:cNvPr id="11" name="Content Placeholder 2"/>
          <p:cNvSpPr>
            <a:spLocks noGrp="1"/>
          </p:cNvSpPr>
          <p:nvPr>
            <p:ph sz="quarter" idx="10"/>
          </p:nvPr>
        </p:nvSpPr>
        <p:spPr>
          <a:xfrm>
            <a:off x="617851" y="1159608"/>
            <a:ext cx="8129541" cy="2739913"/>
          </a:xfrm>
        </p:spPr>
        <p:txBody>
          <a:bodyPr/>
          <a:lstStyle/>
          <a:p>
            <a:r>
              <a:rPr lang="en-US" sz="2400" dirty="0" smtClean="0"/>
              <a:t>Flash</a:t>
            </a:r>
            <a:endParaRPr lang="en-US" sz="2000" dirty="0" smtClean="0"/>
          </a:p>
          <a:p>
            <a:pPr lvl="1"/>
            <a:r>
              <a:rPr lang="en-US" sz="1800" dirty="0" smtClean="0">
                <a:hlinkClick r:id="rId3"/>
              </a:rPr>
              <a:t>JPEXS free Flash decompiler</a:t>
            </a:r>
            <a:r>
              <a:rPr lang="en-US" sz="1800" dirty="0"/>
              <a:t> (https://www.free-decompiler.com/flash</a:t>
            </a:r>
            <a:r>
              <a:rPr lang="en-US" sz="1800" dirty="0" smtClean="0"/>
              <a:t>/)</a:t>
            </a:r>
          </a:p>
        </p:txBody>
      </p:sp>
      <p:pic>
        <p:nvPicPr>
          <p:cNvPr id="6" name="Picture 5"/>
          <p:cNvPicPr>
            <a:picLocks noChangeAspect="1"/>
          </p:cNvPicPr>
          <p:nvPr/>
        </p:nvPicPr>
        <p:blipFill>
          <a:blip r:embed="rId4"/>
          <a:stretch>
            <a:fillRect/>
          </a:stretch>
        </p:blipFill>
        <p:spPr>
          <a:xfrm>
            <a:off x="1956111" y="2529564"/>
            <a:ext cx="5287226" cy="3154375"/>
          </a:xfrm>
          <a:prstGeom prst="rect">
            <a:avLst/>
          </a:prstGeom>
        </p:spPr>
      </p:pic>
    </p:spTree>
    <p:extLst>
      <p:ext uri="{BB962C8B-B14F-4D97-AF65-F5344CB8AC3E}">
        <p14:creationId xmlns:p14="http://schemas.microsoft.com/office/powerpoint/2010/main" val="22086610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5353</TotalTime>
  <Words>732</Words>
  <Application>Microsoft Office PowerPoint</Application>
  <PresentationFormat>On-screen Show (4:3)</PresentationFormat>
  <Paragraphs>87</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Titillium Lt</vt:lpstr>
      <vt:lpstr>Wingdings</vt:lpstr>
      <vt:lpstr>ER Master_2015</vt:lpstr>
      <vt:lpstr>ITSC 303: Malware Analysis</vt:lpstr>
      <vt:lpstr>Agenda</vt:lpstr>
      <vt:lpstr>Returning to C Source Code</vt:lpstr>
      <vt:lpstr>Decompiler Architecture</vt:lpstr>
      <vt:lpstr>Decompilation Challenges (1 of 2)</vt:lpstr>
      <vt:lpstr>Decompilation Challenges (2 of 2)</vt:lpstr>
      <vt:lpstr>Decompilation Tools (1 of 5)</vt:lpstr>
      <vt:lpstr>Decompilation Tools (2 of 5)</vt:lpstr>
      <vt:lpstr>Decompilation Tools (3 of 5)</vt:lpstr>
      <vt:lpstr>Decompilation Tools (4 of 5)</vt:lpstr>
      <vt:lpstr>Decompilation Tools (5 of 5)</vt:lpstr>
      <vt:lpstr>Resources</vt:lpstr>
      <vt:lpstr>References</vt:lpstr>
      <vt:lpstr>PowerPoint Presentation</vt:lpstr>
    </vt:vector>
  </TitlesOfParts>
  <Company>SAIT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SAIT Template 2015</dc:title>
  <dc:creator>lbucsis</dc:creator>
  <cp:lastModifiedBy>Brent Howard</cp:lastModifiedBy>
  <cp:revision>361</cp:revision>
  <cp:lastPrinted>2016-04-11T17:01:10Z</cp:lastPrinted>
  <dcterms:created xsi:type="dcterms:W3CDTF">2009-04-06T17:04:40Z</dcterms:created>
  <dcterms:modified xsi:type="dcterms:W3CDTF">2017-11-07T17:54:04Z</dcterms:modified>
</cp:coreProperties>
</file>