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69" r:id="rId2"/>
    <p:sldId id="272" r:id="rId3"/>
    <p:sldId id="312" r:id="rId4"/>
    <p:sldId id="335" r:id="rId5"/>
    <p:sldId id="306" r:id="rId6"/>
    <p:sldId id="290" r:id="rId7"/>
    <p:sldId id="295" r:id="rId8"/>
    <p:sldId id="336" r:id="rId9"/>
    <p:sldId id="291" r:id="rId10"/>
    <p:sldId id="337" r:id="rId11"/>
    <p:sldId id="338" r:id="rId12"/>
    <p:sldId id="292" r:id="rId13"/>
    <p:sldId id="305" r:id="rId14"/>
    <p:sldId id="339" r:id="rId15"/>
    <p:sldId id="277" r:id="rId16"/>
  </p:sldIdLst>
  <p:sldSz cx="9144000" cy="6858000" type="screen4x3"/>
  <p:notesSz cx="7023100" cy="93091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0ADFBC-0282-4EE0-97FA-40BC7520527F}">
          <p14:sldIdLst>
            <p14:sldId id="269"/>
          </p14:sldIdLst>
        </p14:section>
        <p14:section name="Untitled Section" id="{BAB5FE1B-4910-480F-9285-3B3D14DFD513}">
          <p14:sldIdLst>
            <p14:sldId id="272"/>
            <p14:sldId id="312"/>
            <p14:sldId id="335"/>
            <p14:sldId id="306"/>
            <p14:sldId id="290"/>
            <p14:sldId id="295"/>
            <p14:sldId id="336"/>
            <p14:sldId id="291"/>
            <p14:sldId id="337"/>
            <p14:sldId id="338"/>
            <p14:sldId id="292"/>
            <p14:sldId id="305"/>
            <p14:sldId id="339"/>
            <p14:sldId id="277"/>
          </p14:sldIdLst>
        </p14:section>
      </p14:sectionLst>
    </p:ext>
    <p:ext uri="{EFAFB233-063F-42B5-8137-9DF3F51BA10A}">
      <p15:sldGuideLst xmlns:p15="http://schemas.microsoft.com/office/powerpoint/2012/main">
        <p15:guide id="1" orient="horz" pos="2214">
          <p15:clr>
            <a:srgbClr val="A4A3A4"/>
          </p15:clr>
        </p15:guide>
        <p15:guide id="2" orient="horz" pos="2832" userDrawn="1">
          <p15:clr>
            <a:srgbClr val="A4A3A4"/>
          </p15:clr>
        </p15:guide>
        <p15:guide id="3" orient="horz" pos="3284">
          <p15:clr>
            <a:srgbClr val="A4A3A4"/>
          </p15:clr>
        </p15:guide>
        <p15:guide id="4" orient="horz" pos="2355">
          <p15:clr>
            <a:srgbClr val="A4A3A4"/>
          </p15:clr>
        </p15:guide>
        <p15:guide id="5" orient="horz" pos="1669">
          <p15:clr>
            <a:srgbClr val="A4A3A4"/>
          </p15:clr>
        </p15:guide>
        <p15:guide id="6" orient="horz" pos="360" userDrawn="1">
          <p15:clr>
            <a:srgbClr val="A4A3A4"/>
          </p15:clr>
        </p15:guide>
        <p15:guide id="7" orient="horz" pos="1349">
          <p15:clr>
            <a:srgbClr val="A4A3A4"/>
          </p15:clr>
        </p15:guide>
        <p15:guide id="8" orient="horz" pos="2149">
          <p15:clr>
            <a:srgbClr val="A4A3A4"/>
          </p15:clr>
        </p15:guide>
        <p15:guide id="9" orient="horz" pos="1198">
          <p15:clr>
            <a:srgbClr val="A4A3A4"/>
          </p15:clr>
        </p15:guide>
        <p15:guide id="10" orient="horz" pos="4319">
          <p15:clr>
            <a:srgbClr val="A4A3A4"/>
          </p15:clr>
        </p15:guide>
        <p15:guide id="11" pos="528" userDrawn="1">
          <p15:clr>
            <a:srgbClr val="A4A3A4"/>
          </p15:clr>
        </p15:guide>
        <p15:guide id="12" pos="5339">
          <p15:clr>
            <a:srgbClr val="A4A3A4"/>
          </p15:clr>
        </p15:guide>
        <p15:guide id="13" pos="2384">
          <p15:clr>
            <a:srgbClr val="A4A3A4"/>
          </p15:clr>
        </p15:guide>
        <p15:guide id="14" pos="1091">
          <p15:clr>
            <a:srgbClr val="A4A3A4"/>
          </p15:clr>
        </p15:guide>
        <p15:guide id="15" pos="164">
          <p15:clr>
            <a:srgbClr val="A4A3A4"/>
          </p15:clr>
        </p15:guide>
        <p15:guide id="16" pos="925">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6" clrIdx="0">
    <p:extLst>
      <p:ext uri="{19B8F6BF-5375-455C-9EA6-DF929625EA0E}">
        <p15:presenceInfo xmlns:p15="http://schemas.microsoft.com/office/powerpoint/2012/main" userId="S-1-5-21-2664737520-481353137-1098671830-875264" providerId="AD"/>
      </p:ext>
    </p:extLst>
  </p:cmAuthor>
  <p:cmAuthor id="2" name="Heather Matsune" initials="HM" lastIdx="6" clrIdx="1">
    <p:extLst>
      <p:ext uri="{19B8F6BF-5375-455C-9EA6-DF929625EA0E}">
        <p15:presenceInfo xmlns:p15="http://schemas.microsoft.com/office/powerpoint/2012/main" userId="S-1-5-21-2664737520-481353137-1098671830-7515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EE362C"/>
    <a:srgbClr val="D73E17"/>
    <a:srgbClr val="D52B00"/>
    <a:srgbClr val="996633"/>
    <a:srgbClr val="44697D"/>
    <a:srgbClr val="D52B1E"/>
    <a:srgbClr val="E9994A"/>
    <a:srgbClr val="AA272F"/>
    <a:srgbClr val="007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78162" autoAdjust="0"/>
  </p:normalViewPr>
  <p:slideViewPr>
    <p:cSldViewPr snapToGrid="0">
      <p:cViewPr varScale="1">
        <p:scale>
          <a:sx n="91" d="100"/>
          <a:sy n="91" d="100"/>
        </p:scale>
        <p:origin x="1482" y="78"/>
      </p:cViewPr>
      <p:guideLst>
        <p:guide orient="horz" pos="2214"/>
        <p:guide orient="horz" pos="2832"/>
        <p:guide orient="horz" pos="3284"/>
        <p:guide orient="horz" pos="2355"/>
        <p:guide orient="horz" pos="1669"/>
        <p:guide orient="horz" pos="360"/>
        <p:guide orient="horz" pos="1349"/>
        <p:guide orient="horz" pos="2149"/>
        <p:guide orient="horz" pos="1198"/>
        <p:guide orient="horz" pos="4319"/>
        <p:guide pos="528"/>
        <p:guide pos="5339"/>
        <p:guide pos="2384"/>
        <p:guide pos="1091"/>
        <p:guide pos="164"/>
        <p:guide pos="925"/>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0" d="100"/>
          <a:sy n="80" d="100"/>
        </p:scale>
        <p:origin x="-19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84C5895-FE39-4B89-91B9-3F88D0186E19}" type="datetimeFigureOut">
              <a:rPr lang="en-US" smtClean="0"/>
              <a:pPr/>
              <a:t>11/7/2017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CB4DC21B-881A-468B-B00C-159245F572A2}" type="slidenum">
              <a:rPr lang="en-US" smtClean="0"/>
              <a:pPr/>
              <a:t>‹#›</a:t>
            </a:fld>
            <a:endParaRPr lang="en-US"/>
          </a:p>
        </p:txBody>
      </p:sp>
    </p:spTree>
    <p:extLst>
      <p:ext uri="{BB962C8B-B14F-4D97-AF65-F5344CB8AC3E}">
        <p14:creationId xmlns:p14="http://schemas.microsoft.com/office/powerpoint/2010/main" val="4141210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6E1133A-33E6-41DE-9EDC-2B4E7ACFB7D2}" type="datetimeFigureOut">
              <a:rPr lang="en-US" smtClean="0"/>
              <a:pPr/>
              <a:t>11/7/2017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F1AA2EC-018E-495A-975D-CC074962699C}" type="slidenum">
              <a:rPr lang="en-US" smtClean="0"/>
              <a:pPr/>
              <a:t>‹#›</a:t>
            </a:fld>
            <a:endParaRPr lang="en-US"/>
          </a:p>
        </p:txBody>
      </p:sp>
    </p:spTree>
    <p:extLst>
      <p:ext uri="{BB962C8B-B14F-4D97-AF65-F5344CB8AC3E}">
        <p14:creationId xmlns:p14="http://schemas.microsoft.com/office/powerpoint/2010/main" val="378002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F1AA2EC-018E-495A-975D-CC074962699C}" type="slidenum">
              <a:rPr lang="en-US" smtClean="0"/>
              <a:pPr/>
              <a:t>1</a:t>
            </a:fld>
            <a:endParaRPr lang="en-US"/>
          </a:p>
        </p:txBody>
      </p:sp>
    </p:spTree>
    <p:extLst>
      <p:ext uri="{BB962C8B-B14F-4D97-AF65-F5344CB8AC3E}">
        <p14:creationId xmlns:p14="http://schemas.microsoft.com/office/powerpoint/2010/main" val="90560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a:t>
            </a:r>
            <a:r>
              <a:rPr lang="en-CA" baseline="0" dirty="0" smtClean="0"/>
              <a:t> the address of the entry point of a PE, 0x401000</a:t>
            </a:r>
          </a:p>
          <a:p>
            <a:r>
              <a:rPr lang="en-CA" baseline="0" dirty="0" smtClean="0"/>
              <a:t>The calculation of the address of where the call instruction leads is done by adding the EIP value after the call instruction (0x401005) to the value of the operand of the call instruction (0x24B7)</a:t>
            </a:r>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3</a:t>
            </a:fld>
            <a:endParaRPr lang="en-US"/>
          </a:p>
        </p:txBody>
      </p:sp>
    </p:spTree>
    <p:extLst>
      <p:ext uri="{BB962C8B-B14F-4D97-AF65-F5344CB8AC3E}">
        <p14:creationId xmlns:p14="http://schemas.microsoft.com/office/powerpoint/2010/main" val="62663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x86 disassemblers</a:t>
            </a:r>
            <a:r>
              <a:rPr lang="en-CA" baseline="0" dirty="0" smtClean="0"/>
              <a:t> use "recursive traversal" for reasons explained on the next slide</a:t>
            </a:r>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4</a:t>
            </a:fld>
            <a:endParaRPr lang="en-US"/>
          </a:p>
        </p:txBody>
      </p:sp>
    </p:spTree>
    <p:extLst>
      <p:ext uri="{BB962C8B-B14F-4D97-AF65-F5344CB8AC3E}">
        <p14:creationId xmlns:p14="http://schemas.microsoft.com/office/powerpoint/2010/main" val="8903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Hard to know where</a:t>
            </a:r>
            <a:r>
              <a:rPr lang="en-CA" baseline="0" dirty="0" smtClean="0"/>
              <a:t> instructions begin</a:t>
            </a:r>
          </a:p>
          <a:p>
            <a:r>
              <a:rPr lang="en-CA" baseline="0" dirty="0" smtClean="0"/>
              <a:t>If a block of code is not reached directly by a call or jump instruction, but looks like executable code, it can be hard to know exactly where to start disassembling</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5</a:t>
            </a:fld>
            <a:endParaRPr lang="en-US"/>
          </a:p>
        </p:txBody>
      </p:sp>
    </p:spTree>
    <p:extLst>
      <p:ext uri="{BB962C8B-B14F-4D97-AF65-F5344CB8AC3E}">
        <p14:creationId xmlns:p14="http://schemas.microsoft.com/office/powerpoint/2010/main" val="20809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6</a:t>
            </a:fld>
            <a:endParaRPr lang="en-US"/>
          </a:p>
        </p:txBody>
      </p:sp>
    </p:spTree>
    <p:extLst>
      <p:ext uri="{BB962C8B-B14F-4D97-AF65-F5344CB8AC3E}">
        <p14:creationId xmlns:p14="http://schemas.microsoft.com/office/powerpoint/2010/main" val="83447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7</a:t>
            </a:fld>
            <a:endParaRPr lang="en-US"/>
          </a:p>
        </p:txBody>
      </p:sp>
    </p:spTree>
    <p:extLst>
      <p:ext uri="{BB962C8B-B14F-4D97-AF65-F5344CB8AC3E}">
        <p14:creationId xmlns:p14="http://schemas.microsoft.com/office/powerpoint/2010/main" val="346868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8</a:t>
            </a:fld>
            <a:endParaRPr lang="en-US"/>
          </a:p>
        </p:txBody>
      </p:sp>
    </p:spTree>
    <p:extLst>
      <p:ext uri="{BB962C8B-B14F-4D97-AF65-F5344CB8AC3E}">
        <p14:creationId xmlns:p14="http://schemas.microsoft.com/office/powerpoint/2010/main" val="396223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a function from a malware sample showing a simple text-based disassembly</a:t>
            </a:r>
          </a:p>
          <a:p>
            <a:r>
              <a:rPr lang="en-CA" dirty="0" smtClean="0"/>
              <a:t>The first thing</a:t>
            </a:r>
            <a:r>
              <a:rPr lang="en-CA" baseline="0" dirty="0" smtClean="0"/>
              <a:t> to notice is that the function does not follow a known calling convention - the arguments to the function appear to be in </a:t>
            </a:r>
            <a:r>
              <a:rPr lang="en-CA" baseline="0" dirty="0" err="1" smtClean="0"/>
              <a:t>eax</a:t>
            </a:r>
            <a:r>
              <a:rPr lang="en-CA" baseline="0" dirty="0" smtClean="0"/>
              <a:t> and </a:t>
            </a:r>
            <a:r>
              <a:rPr lang="en-CA" baseline="0" dirty="0" err="1" smtClean="0"/>
              <a:t>edx</a:t>
            </a:r>
            <a:r>
              <a:rPr lang="en-CA" baseline="0" dirty="0" smtClean="0"/>
              <a:t>. Compilers do this sometimes.</a:t>
            </a:r>
          </a:p>
          <a:p>
            <a:r>
              <a:rPr lang="en-CA" baseline="0" dirty="0" smtClean="0"/>
              <a:t>Bytes are copied between the pointer in </a:t>
            </a:r>
            <a:r>
              <a:rPr lang="en-CA" baseline="0" dirty="0" err="1" smtClean="0"/>
              <a:t>edx</a:t>
            </a:r>
            <a:r>
              <a:rPr lang="en-CA" baseline="0" dirty="0" smtClean="0"/>
              <a:t> to the pointer in </a:t>
            </a:r>
            <a:r>
              <a:rPr lang="en-CA" baseline="0" dirty="0" err="1" smtClean="0"/>
              <a:t>eax</a:t>
            </a:r>
            <a:r>
              <a:rPr lang="en-CA" baseline="0" dirty="0" smtClean="0"/>
              <a:t> until a null byte is found (0x0)</a:t>
            </a:r>
          </a:p>
          <a:p>
            <a:r>
              <a:rPr lang="en-CA" baseline="0" dirty="0" smtClean="0"/>
              <a:t>Students should be able to determine this is an implementation of </a:t>
            </a:r>
            <a:r>
              <a:rPr lang="en-CA" baseline="0" dirty="0" err="1" smtClean="0"/>
              <a:t>strcpy</a:t>
            </a:r>
            <a:r>
              <a:rPr lang="en-CA" baseline="0" dirty="0" smtClean="0"/>
              <a:t>(</a:t>
            </a:r>
            <a:r>
              <a:rPr lang="en-CA" baseline="0" dirty="0" err="1" smtClean="0"/>
              <a:t>dest</a:t>
            </a:r>
            <a:r>
              <a:rPr lang="en-CA" baseline="0" dirty="0" smtClean="0"/>
              <a:t>*&lt;</a:t>
            </a:r>
            <a:r>
              <a:rPr lang="en-CA" baseline="0" dirty="0" err="1" smtClean="0"/>
              <a:t>eax</a:t>
            </a:r>
            <a:r>
              <a:rPr lang="en-CA" baseline="0" dirty="0" smtClean="0"/>
              <a:t>&gt;, </a:t>
            </a:r>
            <a:r>
              <a:rPr lang="en-CA" baseline="0" dirty="0" err="1" smtClean="0"/>
              <a:t>src</a:t>
            </a:r>
            <a:r>
              <a:rPr lang="en-CA" baseline="0" dirty="0" smtClean="0"/>
              <a:t>*&lt;</a:t>
            </a:r>
            <a:r>
              <a:rPr lang="en-CA" baseline="0" dirty="0" err="1" smtClean="0"/>
              <a:t>edx</a:t>
            </a:r>
            <a:r>
              <a:rPr lang="en-CA" baseline="0" dirty="0" smtClean="0"/>
              <a:t>&gt;)</a:t>
            </a:r>
            <a:endParaRPr lang="en-CA" dirty="0" smtClean="0"/>
          </a:p>
          <a:p>
            <a:endParaRPr lang="en-US"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10</a:t>
            </a:fld>
            <a:endParaRPr lang="en-US"/>
          </a:p>
        </p:txBody>
      </p:sp>
    </p:spTree>
    <p:extLst>
      <p:ext uri="{BB962C8B-B14F-4D97-AF65-F5344CB8AC3E}">
        <p14:creationId xmlns:p14="http://schemas.microsoft.com/office/powerpoint/2010/main" val="146782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Students should notice that IDA tries</a:t>
            </a:r>
            <a:r>
              <a:rPr lang="en-CA" baseline="0" dirty="0" smtClean="0"/>
              <a:t> to reorder code blocks in a logical manner</a:t>
            </a:r>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12</a:t>
            </a:fld>
            <a:endParaRPr lang="en-US"/>
          </a:p>
        </p:txBody>
      </p:sp>
    </p:spTree>
    <p:extLst>
      <p:ext uri="{BB962C8B-B14F-4D97-AF65-F5344CB8AC3E}">
        <p14:creationId xmlns:p14="http://schemas.microsoft.com/office/powerpoint/2010/main" val="2579885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smtClean="0"/>
              <a:t>Presentation Subtitle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2"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00980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userDrawn="1">
          <p15:clr>
            <a:srgbClr val="FBAE40"/>
          </p15:clr>
        </p15:guide>
        <p15:guide id="2" pos="5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269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3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758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3104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smtClean="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8469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005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31722441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6" r:id="rId5"/>
    <p:sldLayoutId id="2147483652" r:id="rId6"/>
    <p:sldLayoutId id="2147483654" r:id="rId7"/>
    <p:sldLayoutId id="2147483657"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opperapp.com/" TargetMode="External"/><Relationship Id="rId2" Type="http://schemas.openxmlformats.org/officeDocument/2006/relationships/hyperlink" Target="http://www.radare.org/" TargetMode="External"/><Relationship Id="rId1" Type="http://schemas.openxmlformats.org/officeDocument/2006/relationships/slideLayout" Target="../slideLayouts/slideLayout2.xml"/><Relationship Id="rId4" Type="http://schemas.openxmlformats.org/officeDocument/2006/relationships/hyperlink" Target="https://binary.ninj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fuse.ca/online-x86-assembler.htm" TargetMode="External"/><Relationship Id="rId2" Type="http://schemas.openxmlformats.org/officeDocument/2006/relationships/hyperlink" Target="https://www.onlinedisassembler.com/static/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senix.org/legacy/event/usenix03/tech/full_papers/prasad/prasad_html/node5.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blog.onlinedisassembler.com/blog/?p=23"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solidFill>
                  <a:srgbClr val="005EB8"/>
                </a:solidFill>
                <a:latin typeface="Titillium Lt" panose="00000400000000000000" pitchFamily="50" charset="0"/>
              </a:rPr>
              <a:t>ITSC 303: Malware Analysis</a:t>
            </a:r>
            <a:endParaRPr lang="en-US" sz="4800" dirty="0">
              <a:solidFill>
                <a:srgbClr val="005EB8"/>
              </a:solidFill>
              <a:latin typeface="Titillium Lt" panose="00000400000000000000" pitchFamily="50" charset="0"/>
            </a:endParaRPr>
          </a:p>
        </p:txBody>
      </p:sp>
      <p:sp>
        <p:nvSpPr>
          <p:cNvPr id="10" name="Text Placeholder 9"/>
          <p:cNvSpPr>
            <a:spLocks noGrp="1"/>
          </p:cNvSpPr>
          <p:nvPr>
            <p:ph type="body" sz="quarter" idx="10"/>
          </p:nvPr>
        </p:nvSpPr>
        <p:spPr>
          <a:xfrm>
            <a:off x="4454769" y="4410260"/>
            <a:ext cx="4353169" cy="675789"/>
          </a:xfrm>
        </p:spPr>
        <p:txBody>
          <a:bodyPr/>
          <a:lstStyle/>
          <a:p>
            <a:r>
              <a:rPr lang="en-US" dirty="0" smtClean="0">
                <a:latin typeface="Titillium Lt" panose="00000400000000000000" pitchFamily="50" charset="0"/>
              </a:rPr>
              <a:t>Unit 2: Basic Portable Executable Static Analysis – Disassembly</a:t>
            </a:r>
            <a:endParaRPr lang="en-US" dirty="0">
              <a:latin typeface="Titillium Lt" panose="00000400000000000000" pitchFamily="50" charset="0"/>
            </a:endParaRPr>
          </a:p>
        </p:txBody>
      </p:sp>
    </p:spTree>
    <p:extLst>
      <p:ext uri="{BB962C8B-B14F-4D97-AF65-F5344CB8AC3E}">
        <p14:creationId xmlns:p14="http://schemas.microsoft.com/office/powerpoint/2010/main" val="365023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Does This Function Do?</a:t>
            </a:r>
            <a:endParaRPr lang="en-US" dirty="0"/>
          </a:p>
        </p:txBody>
      </p:sp>
      <p:sp>
        <p:nvSpPr>
          <p:cNvPr id="4" name="TextBox 3"/>
          <p:cNvSpPr txBox="1"/>
          <p:nvPr/>
        </p:nvSpPr>
        <p:spPr>
          <a:xfrm>
            <a:off x="617852" y="1182688"/>
            <a:ext cx="7102642" cy="4154983"/>
          </a:xfrm>
          <a:prstGeom prst="rect">
            <a:avLst/>
          </a:prstGeom>
          <a:noFill/>
        </p:spPr>
        <p:txBody>
          <a:bodyPr wrap="square" rtlCol="0">
            <a:spAutoFit/>
          </a:bodyPr>
          <a:lstStyle/>
          <a:p>
            <a:r>
              <a:rPr lang="en-US" sz="2400" dirty="0">
                <a:solidFill>
                  <a:schemeClr val="bg2">
                    <a:lumMod val="50000"/>
                  </a:schemeClr>
                </a:solidFill>
                <a:latin typeface="Courier New"/>
                <a:cs typeface="Courier New"/>
              </a:rPr>
              <a:t>000 </a:t>
            </a:r>
            <a:r>
              <a:rPr lang="en-US" sz="2400" dirty="0">
                <a:solidFill>
                  <a:srgbClr val="0000FF"/>
                </a:solidFill>
                <a:latin typeface="Courier New"/>
                <a:cs typeface="Courier New"/>
              </a:rPr>
              <a:t>eb04</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latin typeface="Courier New"/>
                <a:cs typeface="Courier New"/>
              </a:rPr>
              <a:t>jmp</a:t>
            </a:r>
            <a:r>
              <a:rPr lang="en-US" sz="2400" dirty="0" smtClean="0">
                <a:latin typeface="Courier New"/>
                <a:cs typeface="Courier New"/>
              </a:rPr>
              <a:t> </a:t>
            </a:r>
            <a:r>
              <a:rPr lang="en-US" sz="2400" dirty="0">
                <a:latin typeface="Courier New"/>
                <a:cs typeface="Courier New"/>
              </a:rPr>
              <a:t>loc_00000006</a:t>
            </a:r>
          </a:p>
          <a:p>
            <a:r>
              <a:rPr lang="en-US" sz="2400" dirty="0" smtClean="0">
                <a:solidFill>
                  <a:srgbClr val="000000"/>
                </a:solidFill>
                <a:latin typeface="Courier New"/>
                <a:cs typeface="Courier New"/>
              </a:rPr>
              <a:t>loc_00000002</a:t>
            </a:r>
            <a:r>
              <a:rPr lang="en-US" sz="2400" dirty="0">
                <a:solidFill>
                  <a:srgbClr val="000000"/>
                </a:solidFill>
                <a:latin typeface="Courier New"/>
                <a:cs typeface="Courier New"/>
              </a:rPr>
              <a:t>:</a:t>
            </a:r>
          </a:p>
          <a:p>
            <a:r>
              <a:rPr lang="en-US" sz="2400" dirty="0">
                <a:solidFill>
                  <a:schemeClr val="bg2">
                    <a:lumMod val="50000"/>
                  </a:schemeClr>
                </a:solidFill>
                <a:latin typeface="Courier New"/>
                <a:cs typeface="Courier New"/>
              </a:rPr>
              <a:t>002 </a:t>
            </a:r>
            <a:r>
              <a:rPr lang="en-US" sz="2400" dirty="0">
                <a:solidFill>
                  <a:srgbClr val="0000FF"/>
                </a:solidFill>
                <a:latin typeface="Courier New"/>
                <a:cs typeface="Courier New"/>
              </a:rPr>
              <a:t>8808</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mov</a:t>
            </a:r>
            <a:r>
              <a:rPr lang="en-US" sz="2400" dirty="0" smtClean="0">
                <a:solidFill>
                  <a:srgbClr val="000000"/>
                </a:solidFill>
                <a:latin typeface="Courier New"/>
                <a:cs typeface="Courier New"/>
              </a:rPr>
              <a:t> </a:t>
            </a:r>
            <a:r>
              <a:rPr lang="en-US" sz="2400" dirty="0">
                <a:solidFill>
                  <a:srgbClr val="000000"/>
                </a:solidFill>
                <a:latin typeface="Courier New"/>
                <a:cs typeface="Courier New"/>
              </a:rPr>
              <a:t>BYTE PTR [</a:t>
            </a:r>
            <a:r>
              <a:rPr lang="en-US" sz="2400" dirty="0" err="1">
                <a:solidFill>
                  <a:srgbClr val="000000"/>
                </a:solidFill>
                <a:latin typeface="Courier New"/>
                <a:cs typeface="Courier New"/>
              </a:rPr>
              <a:t>eax</a:t>
            </a:r>
            <a:r>
              <a:rPr lang="en-US" sz="2400" dirty="0">
                <a:solidFill>
                  <a:srgbClr val="000000"/>
                </a:solidFill>
                <a:latin typeface="Courier New"/>
                <a:cs typeface="Courier New"/>
              </a:rPr>
              <a:t>],cl</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004 </a:t>
            </a:r>
            <a:r>
              <a:rPr lang="en-US" sz="2400" dirty="0">
                <a:solidFill>
                  <a:srgbClr val="0000FF"/>
                </a:solidFill>
                <a:latin typeface="Courier New"/>
                <a:cs typeface="Courier New"/>
              </a:rPr>
              <a:t>42</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inc</a:t>
            </a:r>
            <a:r>
              <a:rPr lang="en-US" sz="2400" dirty="0" smtClean="0">
                <a:solidFill>
                  <a:srgbClr val="000000"/>
                </a:solidFill>
                <a:latin typeface="Courier New"/>
                <a:cs typeface="Courier New"/>
              </a:rPr>
              <a:t> </a:t>
            </a:r>
            <a:r>
              <a:rPr lang="en-US" sz="2400" dirty="0" err="1">
                <a:solidFill>
                  <a:srgbClr val="000000"/>
                </a:solidFill>
                <a:latin typeface="Courier New"/>
                <a:cs typeface="Courier New"/>
              </a:rPr>
              <a:t>edx</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005 </a:t>
            </a:r>
            <a:r>
              <a:rPr lang="en-US" sz="2400" dirty="0">
                <a:solidFill>
                  <a:srgbClr val="0000FF"/>
                </a:solidFill>
                <a:latin typeface="Courier New"/>
                <a:cs typeface="Courier New"/>
              </a:rPr>
              <a:t>40</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inc</a:t>
            </a:r>
            <a:r>
              <a:rPr lang="en-US" sz="2400" dirty="0" smtClean="0">
                <a:solidFill>
                  <a:srgbClr val="000000"/>
                </a:solidFill>
                <a:latin typeface="Courier New"/>
                <a:cs typeface="Courier New"/>
              </a:rPr>
              <a:t> </a:t>
            </a:r>
            <a:r>
              <a:rPr lang="en-US" sz="2400" dirty="0" err="1">
                <a:solidFill>
                  <a:srgbClr val="000000"/>
                </a:solidFill>
                <a:latin typeface="Courier New"/>
                <a:cs typeface="Courier New"/>
              </a:rPr>
              <a:t>eax</a:t>
            </a:r>
            <a:r>
              <a:rPr lang="en-US" sz="2400" dirty="0">
                <a:solidFill>
                  <a:schemeClr val="bg2">
                    <a:lumMod val="50000"/>
                  </a:schemeClr>
                </a:solidFill>
                <a:latin typeface="Courier New"/>
                <a:cs typeface="Courier New"/>
              </a:rPr>
              <a:t>	      </a:t>
            </a:r>
          </a:p>
          <a:p>
            <a:r>
              <a:rPr lang="en-US" sz="2400" dirty="0" smtClean="0">
                <a:solidFill>
                  <a:srgbClr val="000000"/>
                </a:solidFill>
                <a:latin typeface="Courier New"/>
                <a:cs typeface="Courier New"/>
              </a:rPr>
              <a:t>loc_00000006</a:t>
            </a:r>
            <a:r>
              <a:rPr lang="en-US" sz="2400" dirty="0">
                <a:solidFill>
                  <a:srgbClr val="000000"/>
                </a:solidFill>
                <a:latin typeface="Courier New"/>
                <a:cs typeface="Courier New"/>
              </a:rPr>
              <a:t>:</a:t>
            </a:r>
          </a:p>
          <a:p>
            <a:r>
              <a:rPr lang="en-US" sz="2400" dirty="0">
                <a:solidFill>
                  <a:schemeClr val="bg2">
                    <a:lumMod val="50000"/>
                  </a:schemeClr>
                </a:solidFill>
                <a:latin typeface="Courier New"/>
                <a:cs typeface="Courier New"/>
              </a:rPr>
              <a:t>006 </a:t>
            </a:r>
            <a:r>
              <a:rPr lang="en-US" sz="2400" dirty="0">
                <a:solidFill>
                  <a:srgbClr val="0000FF"/>
                </a:solidFill>
                <a:latin typeface="Courier New"/>
                <a:cs typeface="Courier New"/>
              </a:rPr>
              <a:t>8a0a</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mov</a:t>
            </a:r>
            <a:r>
              <a:rPr lang="en-US" sz="2400" dirty="0" smtClean="0">
                <a:solidFill>
                  <a:srgbClr val="000000"/>
                </a:solidFill>
                <a:latin typeface="Courier New"/>
                <a:cs typeface="Courier New"/>
              </a:rPr>
              <a:t> </a:t>
            </a:r>
            <a:r>
              <a:rPr lang="en-US" sz="2400" dirty="0" err="1">
                <a:solidFill>
                  <a:srgbClr val="000000"/>
                </a:solidFill>
                <a:latin typeface="Courier New"/>
                <a:cs typeface="Courier New"/>
              </a:rPr>
              <a:t>cl,BYTE</a:t>
            </a:r>
            <a:r>
              <a:rPr lang="en-US" sz="2400" dirty="0">
                <a:solidFill>
                  <a:srgbClr val="000000"/>
                </a:solidFill>
                <a:latin typeface="Courier New"/>
                <a:cs typeface="Courier New"/>
              </a:rPr>
              <a:t> PTR [</a:t>
            </a:r>
            <a:r>
              <a:rPr lang="en-US" sz="2400" dirty="0" err="1">
                <a:solidFill>
                  <a:srgbClr val="000000"/>
                </a:solidFill>
                <a:latin typeface="Courier New"/>
                <a:cs typeface="Courier New"/>
              </a:rPr>
              <a:t>edx</a:t>
            </a:r>
            <a:r>
              <a:rPr lang="en-US" sz="2400" dirty="0">
                <a:solidFill>
                  <a:srgbClr val="000000"/>
                </a:solidFill>
                <a:latin typeface="Courier New"/>
                <a:cs typeface="Courier New"/>
              </a:rPr>
              <a:t>]</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008 </a:t>
            </a:r>
            <a:r>
              <a:rPr lang="en-US" sz="2400" dirty="0">
                <a:solidFill>
                  <a:srgbClr val="0000FF"/>
                </a:solidFill>
                <a:latin typeface="Courier New"/>
                <a:cs typeface="Courier New"/>
              </a:rPr>
              <a:t>84c9</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smtClean="0">
                <a:solidFill>
                  <a:srgbClr val="000000"/>
                </a:solidFill>
                <a:latin typeface="Courier New"/>
                <a:cs typeface="Courier New"/>
              </a:rPr>
              <a:t>test </a:t>
            </a:r>
            <a:r>
              <a:rPr lang="en-US" sz="2400" dirty="0" err="1">
                <a:solidFill>
                  <a:srgbClr val="000000"/>
                </a:solidFill>
                <a:latin typeface="Courier New"/>
                <a:cs typeface="Courier New"/>
              </a:rPr>
              <a:t>cl,cl</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00a </a:t>
            </a:r>
            <a:r>
              <a:rPr lang="en-US" sz="2400" dirty="0">
                <a:solidFill>
                  <a:srgbClr val="0000FF"/>
                </a:solidFill>
                <a:latin typeface="Courier New"/>
                <a:cs typeface="Courier New"/>
              </a:rPr>
              <a:t>75f6</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jne</a:t>
            </a:r>
            <a:r>
              <a:rPr lang="en-US" sz="2400" dirty="0" smtClean="0">
                <a:solidFill>
                  <a:srgbClr val="000000"/>
                </a:solidFill>
                <a:latin typeface="Courier New"/>
                <a:cs typeface="Courier New"/>
              </a:rPr>
              <a:t> </a:t>
            </a:r>
            <a:r>
              <a:rPr lang="en-US" sz="2400" dirty="0">
                <a:solidFill>
                  <a:srgbClr val="000000"/>
                </a:solidFill>
                <a:latin typeface="Courier New"/>
                <a:cs typeface="Courier New"/>
              </a:rPr>
              <a:t>loc_00000002</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00c </a:t>
            </a:r>
            <a:r>
              <a:rPr lang="en-US" sz="2400" dirty="0" smtClean="0">
                <a:solidFill>
                  <a:srgbClr val="0000FF"/>
                </a:solidFill>
                <a:latin typeface="Courier New"/>
                <a:cs typeface="Courier New"/>
              </a:rPr>
              <a:t>c60000</a:t>
            </a:r>
            <a:r>
              <a:rPr lang="en-US" sz="2400" dirty="0" smtClean="0">
                <a:solidFill>
                  <a:schemeClr val="bg2">
                    <a:lumMod val="50000"/>
                  </a:schemeClr>
                </a:solidFill>
                <a:latin typeface="Courier New"/>
                <a:cs typeface="Courier New"/>
              </a:rPr>
              <a:t>   </a:t>
            </a:r>
            <a:r>
              <a:rPr lang="en-US" sz="2400" dirty="0" err="1" smtClean="0">
                <a:solidFill>
                  <a:srgbClr val="000000"/>
                </a:solidFill>
                <a:latin typeface="Courier New"/>
                <a:cs typeface="Courier New"/>
              </a:rPr>
              <a:t>mov</a:t>
            </a:r>
            <a:r>
              <a:rPr lang="en-US" sz="2400" dirty="0" smtClean="0">
                <a:solidFill>
                  <a:srgbClr val="000000"/>
                </a:solidFill>
                <a:latin typeface="Courier New"/>
                <a:cs typeface="Courier New"/>
              </a:rPr>
              <a:t> </a:t>
            </a:r>
            <a:r>
              <a:rPr lang="en-US" sz="2400" dirty="0">
                <a:solidFill>
                  <a:srgbClr val="000000"/>
                </a:solidFill>
                <a:latin typeface="Courier New"/>
                <a:cs typeface="Courier New"/>
              </a:rPr>
              <a:t>BYTE PTR [</a:t>
            </a:r>
            <a:r>
              <a:rPr lang="en-US" sz="2400" dirty="0" err="1">
                <a:solidFill>
                  <a:srgbClr val="000000"/>
                </a:solidFill>
                <a:latin typeface="Courier New"/>
                <a:cs typeface="Courier New"/>
              </a:rPr>
              <a:t>eax</a:t>
            </a:r>
            <a:r>
              <a:rPr lang="en-US" sz="2400" dirty="0">
                <a:solidFill>
                  <a:srgbClr val="000000"/>
                </a:solidFill>
                <a:latin typeface="Courier New"/>
                <a:cs typeface="Courier New"/>
              </a:rPr>
              <a:t>],0x0</a:t>
            </a:r>
            <a:r>
              <a:rPr lang="en-US" sz="2400" dirty="0">
                <a:solidFill>
                  <a:schemeClr val="bg2">
                    <a:lumMod val="50000"/>
                  </a:schemeClr>
                </a:solidFill>
                <a:latin typeface="Courier New"/>
                <a:cs typeface="Courier New"/>
              </a:rPr>
              <a:t>	      </a:t>
            </a:r>
          </a:p>
          <a:p>
            <a:r>
              <a:rPr lang="en-US" sz="2400" dirty="0">
                <a:solidFill>
                  <a:schemeClr val="bg2">
                    <a:lumMod val="50000"/>
                  </a:schemeClr>
                </a:solidFill>
                <a:latin typeface="Courier New"/>
                <a:cs typeface="Courier New"/>
              </a:rPr>
              <a:t>00f </a:t>
            </a:r>
            <a:r>
              <a:rPr lang="en-US" sz="2400" dirty="0">
                <a:solidFill>
                  <a:srgbClr val="0000FF"/>
                </a:solidFill>
                <a:latin typeface="Courier New"/>
                <a:cs typeface="Courier New"/>
              </a:rPr>
              <a:t>c3</a:t>
            </a:r>
            <a:r>
              <a:rPr lang="en-US" sz="2400" dirty="0">
                <a:solidFill>
                  <a:schemeClr val="bg2">
                    <a:lumMod val="50000"/>
                  </a:schemeClr>
                </a:solidFill>
                <a:latin typeface="Courier New"/>
                <a:cs typeface="Courier New"/>
              </a:rPr>
              <a:t> </a:t>
            </a:r>
            <a:r>
              <a:rPr lang="en-US" sz="2400" dirty="0" smtClean="0">
                <a:solidFill>
                  <a:schemeClr val="bg2">
                    <a:lumMod val="50000"/>
                  </a:schemeClr>
                </a:solidFill>
                <a:latin typeface="Courier New"/>
                <a:cs typeface="Courier New"/>
              </a:rPr>
              <a:t>      </a:t>
            </a:r>
            <a:r>
              <a:rPr lang="en-US" sz="2400" dirty="0" smtClean="0">
                <a:solidFill>
                  <a:srgbClr val="000000"/>
                </a:solidFill>
                <a:latin typeface="Courier New"/>
                <a:cs typeface="Courier New"/>
              </a:rPr>
              <a:t>ret</a:t>
            </a:r>
            <a:endParaRPr lang="en-US" sz="2400" dirty="0">
              <a:solidFill>
                <a:srgbClr val="000000"/>
              </a:solidFill>
              <a:latin typeface="Courier New"/>
              <a:cs typeface="Courier New"/>
            </a:endParaRPr>
          </a:p>
        </p:txBody>
      </p:sp>
    </p:spTree>
    <p:extLst>
      <p:ext uri="{BB962C8B-B14F-4D97-AF65-F5344CB8AC3E}">
        <p14:creationId xmlns:p14="http://schemas.microsoft.com/office/powerpoint/2010/main" val="2992869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Disassembly Tools</a:t>
            </a:r>
            <a:endParaRPr lang="en-US" dirty="0"/>
          </a:p>
        </p:txBody>
      </p:sp>
      <p:sp>
        <p:nvSpPr>
          <p:cNvPr id="3" name="Content Placeholder 2"/>
          <p:cNvSpPr>
            <a:spLocks noGrp="1"/>
          </p:cNvSpPr>
          <p:nvPr>
            <p:ph sz="quarter" idx="10"/>
          </p:nvPr>
        </p:nvSpPr>
        <p:spPr>
          <a:xfrm>
            <a:off x="635000" y="1185008"/>
            <a:ext cx="7840663" cy="4967260"/>
          </a:xfrm>
        </p:spPr>
        <p:txBody>
          <a:bodyPr/>
          <a:lstStyle/>
          <a:p>
            <a:r>
              <a:rPr lang="en-US" dirty="0"/>
              <a:t>A number of disassemblers have been developed to aid in reverse engineering</a:t>
            </a:r>
          </a:p>
          <a:p>
            <a:r>
              <a:rPr lang="en-US" dirty="0"/>
              <a:t>Interactive Disassembler (IDA)</a:t>
            </a:r>
          </a:p>
          <a:p>
            <a:pPr lvl="1">
              <a:spcBef>
                <a:spcPts val="0"/>
              </a:spcBef>
            </a:pPr>
            <a:r>
              <a:rPr lang="en-US" dirty="0" smtClean="0"/>
              <a:t>Foremost </a:t>
            </a:r>
            <a:r>
              <a:rPr lang="en-US" dirty="0"/>
              <a:t>commercial disassembler (also includes a debugger, an API, de-compiler, and other tools)</a:t>
            </a:r>
          </a:p>
          <a:p>
            <a:pPr lvl="1">
              <a:spcBef>
                <a:spcPts val="0"/>
              </a:spcBef>
            </a:pPr>
            <a:r>
              <a:rPr lang="en-US" dirty="0" smtClean="0"/>
              <a:t>Very expensive</a:t>
            </a:r>
            <a:endParaRPr lang="en-US" dirty="0"/>
          </a:p>
          <a:p>
            <a:r>
              <a:rPr lang="en-US" dirty="0" smtClean="0"/>
              <a:t>Other, </a:t>
            </a:r>
            <a:r>
              <a:rPr lang="en-US" dirty="0"/>
              <a:t>less expensive disassemblers are catching up to </a:t>
            </a:r>
            <a:r>
              <a:rPr lang="en-US" dirty="0" smtClean="0"/>
              <a:t>IDA’s </a:t>
            </a:r>
            <a:r>
              <a:rPr lang="en-US" dirty="0"/>
              <a:t>feature </a:t>
            </a:r>
            <a:r>
              <a:rPr lang="en-US" dirty="0" smtClean="0"/>
              <a:t>set:</a:t>
            </a:r>
            <a:endParaRPr lang="en-US" dirty="0"/>
          </a:p>
          <a:p>
            <a:pPr lvl="1"/>
            <a:r>
              <a:rPr lang="en-US" dirty="0" err="1">
                <a:hlinkClick r:id="rId2"/>
              </a:rPr>
              <a:t>Radare</a:t>
            </a:r>
            <a:r>
              <a:rPr lang="en-US" dirty="0"/>
              <a:t> </a:t>
            </a:r>
            <a:r>
              <a:rPr lang="en-US" dirty="0" smtClean="0"/>
              <a:t>(www.radare.org) </a:t>
            </a:r>
            <a:r>
              <a:rPr lang="en-US" dirty="0"/>
              <a:t>– free, open source</a:t>
            </a:r>
          </a:p>
          <a:p>
            <a:pPr lvl="1"/>
            <a:r>
              <a:rPr lang="en-US" dirty="0" smtClean="0">
                <a:hlinkClick r:id="rId3"/>
              </a:rPr>
              <a:t>Hopper</a:t>
            </a:r>
            <a:r>
              <a:rPr lang="en-US" dirty="0"/>
              <a:t> (</a:t>
            </a:r>
            <a:r>
              <a:rPr lang="en-US" dirty="0" smtClean="0"/>
              <a:t>www.hopperapp.com)</a:t>
            </a:r>
            <a:endParaRPr lang="en-US" dirty="0"/>
          </a:p>
          <a:p>
            <a:pPr lvl="1"/>
            <a:r>
              <a:rPr lang="en-US" dirty="0">
                <a:hlinkClick r:id="rId4"/>
              </a:rPr>
              <a:t>Binary </a:t>
            </a:r>
            <a:r>
              <a:rPr lang="en-US" dirty="0" smtClean="0">
                <a:hlinkClick r:id="rId4"/>
              </a:rPr>
              <a:t>Ninja</a:t>
            </a:r>
            <a:r>
              <a:rPr lang="en-US" dirty="0"/>
              <a:t> (https://binary.ninja/)</a:t>
            </a:r>
          </a:p>
        </p:txBody>
      </p:sp>
    </p:spTree>
    <p:extLst>
      <p:ext uri="{BB962C8B-B14F-4D97-AF65-F5344CB8AC3E}">
        <p14:creationId xmlns:p14="http://schemas.microsoft.com/office/powerpoint/2010/main" val="3242491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Hex Views in </a:t>
            </a:r>
            <a:r>
              <a:rPr lang="en-US" dirty="0" err="1" smtClean="0"/>
              <a:t>Hiew</a:t>
            </a:r>
            <a:endParaRPr lang="en-US" dirty="0"/>
          </a:p>
        </p:txBody>
      </p:sp>
      <p:sp>
        <p:nvSpPr>
          <p:cNvPr id="10" name="TextBox 9"/>
          <p:cNvSpPr txBox="1"/>
          <p:nvPr/>
        </p:nvSpPr>
        <p:spPr>
          <a:xfrm>
            <a:off x="416839" y="4386470"/>
            <a:ext cx="3517651" cy="938719"/>
          </a:xfrm>
          <a:prstGeom prst="rect">
            <a:avLst/>
          </a:prstGeom>
          <a:noFill/>
        </p:spPr>
        <p:txBody>
          <a:bodyPr wrap="square" rtlCol="0">
            <a:spAutoFit/>
          </a:bodyPr>
          <a:lstStyle/>
          <a:p>
            <a:pPr algn="ctr"/>
            <a:r>
              <a:rPr lang="en-US" sz="1100" dirty="0" smtClean="0"/>
              <a:t>Source: IDA software. </a:t>
            </a:r>
            <a:r>
              <a:rPr lang="en-US" sz="1100" dirty="0"/>
              <a:t>Reproduced and used in accordance with the fair dealing provisions in section 29 of the Canadian Copyright Act for the purposes of education, research or private study. Further distribution may infringe copyright.</a:t>
            </a:r>
            <a:endParaRPr lang="en-US" dirty="0"/>
          </a:p>
        </p:txBody>
      </p:sp>
      <p:pic>
        <p:nvPicPr>
          <p:cNvPr id="11" name="Picture 10"/>
          <p:cNvPicPr>
            <a:picLocks noChangeAspect="1"/>
          </p:cNvPicPr>
          <p:nvPr/>
        </p:nvPicPr>
        <p:blipFill>
          <a:blip r:embed="rId3"/>
          <a:stretch>
            <a:fillRect/>
          </a:stretch>
        </p:blipFill>
        <p:spPr>
          <a:xfrm>
            <a:off x="416839" y="1559199"/>
            <a:ext cx="3517651" cy="2827271"/>
          </a:xfrm>
          <a:prstGeom prst="rect">
            <a:avLst/>
          </a:prstGeom>
        </p:spPr>
      </p:pic>
      <p:sp>
        <p:nvSpPr>
          <p:cNvPr id="12" name="TextBox 11"/>
          <p:cNvSpPr txBox="1"/>
          <p:nvPr/>
        </p:nvSpPr>
        <p:spPr>
          <a:xfrm>
            <a:off x="3966526" y="1559199"/>
            <a:ext cx="5706997" cy="3139321"/>
          </a:xfrm>
          <a:prstGeom prst="rect">
            <a:avLst/>
          </a:prstGeom>
          <a:noFill/>
        </p:spPr>
        <p:txBody>
          <a:bodyPr wrap="square" rtlCol="0">
            <a:spAutoFit/>
          </a:bodyPr>
          <a:lstStyle/>
          <a:p>
            <a:r>
              <a:rPr lang="en-US" dirty="0">
                <a:solidFill>
                  <a:schemeClr val="bg2">
                    <a:lumMod val="50000"/>
                  </a:schemeClr>
                </a:solidFill>
                <a:latin typeface="Courier New"/>
                <a:cs typeface="Courier New"/>
              </a:rPr>
              <a:t>000 </a:t>
            </a:r>
            <a:r>
              <a:rPr lang="en-US" dirty="0">
                <a:solidFill>
                  <a:srgbClr val="0000FF"/>
                </a:solidFill>
                <a:latin typeface="Courier New"/>
                <a:cs typeface="Courier New"/>
              </a:rPr>
              <a:t>eb04</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latin typeface="Courier New"/>
                <a:cs typeface="Courier New"/>
              </a:rPr>
              <a:t>jmp</a:t>
            </a:r>
            <a:r>
              <a:rPr lang="en-US" dirty="0" smtClean="0">
                <a:latin typeface="Courier New"/>
                <a:cs typeface="Courier New"/>
              </a:rPr>
              <a:t> </a:t>
            </a:r>
            <a:r>
              <a:rPr lang="en-US" dirty="0">
                <a:latin typeface="Courier New"/>
                <a:cs typeface="Courier New"/>
              </a:rPr>
              <a:t>loc_00000006</a:t>
            </a:r>
          </a:p>
          <a:p>
            <a:r>
              <a:rPr lang="en-US" dirty="0" smtClean="0">
                <a:solidFill>
                  <a:srgbClr val="000000"/>
                </a:solidFill>
                <a:latin typeface="Courier New"/>
                <a:cs typeface="Courier New"/>
              </a:rPr>
              <a:t>loc_00000002</a:t>
            </a:r>
            <a:r>
              <a:rPr lang="en-US" dirty="0">
                <a:solidFill>
                  <a:srgbClr val="000000"/>
                </a:solidFill>
                <a:latin typeface="Courier New"/>
                <a:cs typeface="Courier New"/>
              </a:rPr>
              <a:t>:</a:t>
            </a:r>
          </a:p>
          <a:p>
            <a:r>
              <a:rPr lang="en-US" dirty="0">
                <a:solidFill>
                  <a:schemeClr val="bg2">
                    <a:lumMod val="50000"/>
                  </a:schemeClr>
                </a:solidFill>
                <a:latin typeface="Courier New"/>
                <a:cs typeface="Courier New"/>
              </a:rPr>
              <a:t>002 </a:t>
            </a:r>
            <a:r>
              <a:rPr lang="en-US" dirty="0">
                <a:solidFill>
                  <a:srgbClr val="0000FF"/>
                </a:solidFill>
                <a:latin typeface="Courier New"/>
                <a:cs typeface="Courier New"/>
              </a:rPr>
              <a:t>8808</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mov</a:t>
            </a:r>
            <a:r>
              <a:rPr lang="en-US" dirty="0" smtClean="0">
                <a:solidFill>
                  <a:srgbClr val="000000"/>
                </a:solidFill>
                <a:latin typeface="Courier New"/>
                <a:cs typeface="Courier New"/>
              </a:rPr>
              <a:t> </a:t>
            </a:r>
            <a:r>
              <a:rPr lang="en-US" dirty="0">
                <a:solidFill>
                  <a:srgbClr val="000000"/>
                </a:solidFill>
                <a:latin typeface="Courier New"/>
                <a:cs typeface="Courier New"/>
              </a:rPr>
              <a:t>BYTE PTR [</a:t>
            </a:r>
            <a:r>
              <a:rPr lang="en-US" dirty="0" err="1">
                <a:solidFill>
                  <a:srgbClr val="000000"/>
                </a:solidFill>
                <a:latin typeface="Courier New"/>
                <a:cs typeface="Courier New"/>
              </a:rPr>
              <a:t>eax</a:t>
            </a:r>
            <a:r>
              <a:rPr lang="en-US" dirty="0">
                <a:solidFill>
                  <a:srgbClr val="000000"/>
                </a:solidFill>
                <a:latin typeface="Courier New"/>
                <a:cs typeface="Courier New"/>
              </a:rPr>
              <a:t>],cl</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004 </a:t>
            </a:r>
            <a:r>
              <a:rPr lang="en-US" dirty="0">
                <a:solidFill>
                  <a:srgbClr val="0000FF"/>
                </a:solidFill>
                <a:latin typeface="Courier New"/>
                <a:cs typeface="Courier New"/>
              </a:rPr>
              <a:t>42</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inc</a:t>
            </a:r>
            <a:r>
              <a:rPr lang="en-US" dirty="0" smtClean="0">
                <a:solidFill>
                  <a:srgbClr val="000000"/>
                </a:solidFill>
                <a:latin typeface="Courier New"/>
                <a:cs typeface="Courier New"/>
              </a:rPr>
              <a:t> </a:t>
            </a:r>
            <a:r>
              <a:rPr lang="en-US" dirty="0" err="1">
                <a:solidFill>
                  <a:srgbClr val="000000"/>
                </a:solidFill>
                <a:latin typeface="Courier New"/>
                <a:cs typeface="Courier New"/>
              </a:rPr>
              <a:t>edx</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005 </a:t>
            </a:r>
            <a:r>
              <a:rPr lang="en-US" dirty="0">
                <a:solidFill>
                  <a:srgbClr val="0000FF"/>
                </a:solidFill>
                <a:latin typeface="Courier New"/>
                <a:cs typeface="Courier New"/>
              </a:rPr>
              <a:t>40</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inc</a:t>
            </a:r>
            <a:r>
              <a:rPr lang="en-US" dirty="0" smtClean="0">
                <a:solidFill>
                  <a:srgbClr val="000000"/>
                </a:solidFill>
                <a:latin typeface="Courier New"/>
                <a:cs typeface="Courier New"/>
              </a:rPr>
              <a:t> </a:t>
            </a:r>
            <a:r>
              <a:rPr lang="en-US" dirty="0" err="1">
                <a:solidFill>
                  <a:srgbClr val="000000"/>
                </a:solidFill>
                <a:latin typeface="Courier New"/>
                <a:cs typeface="Courier New"/>
              </a:rPr>
              <a:t>eax</a:t>
            </a:r>
            <a:r>
              <a:rPr lang="en-US" dirty="0">
                <a:solidFill>
                  <a:schemeClr val="bg2">
                    <a:lumMod val="50000"/>
                  </a:schemeClr>
                </a:solidFill>
                <a:latin typeface="Courier New"/>
                <a:cs typeface="Courier New"/>
              </a:rPr>
              <a:t>	      </a:t>
            </a:r>
          </a:p>
          <a:p>
            <a:r>
              <a:rPr lang="en-US" dirty="0" smtClean="0">
                <a:solidFill>
                  <a:srgbClr val="000000"/>
                </a:solidFill>
                <a:latin typeface="Courier New"/>
                <a:cs typeface="Courier New"/>
              </a:rPr>
              <a:t>loc_00000006</a:t>
            </a:r>
            <a:r>
              <a:rPr lang="en-US" dirty="0">
                <a:solidFill>
                  <a:srgbClr val="000000"/>
                </a:solidFill>
                <a:latin typeface="Courier New"/>
                <a:cs typeface="Courier New"/>
              </a:rPr>
              <a:t>:</a:t>
            </a:r>
          </a:p>
          <a:p>
            <a:r>
              <a:rPr lang="en-US" dirty="0">
                <a:solidFill>
                  <a:schemeClr val="bg2">
                    <a:lumMod val="50000"/>
                  </a:schemeClr>
                </a:solidFill>
                <a:latin typeface="Courier New"/>
                <a:cs typeface="Courier New"/>
              </a:rPr>
              <a:t>006 </a:t>
            </a:r>
            <a:r>
              <a:rPr lang="en-US" dirty="0">
                <a:solidFill>
                  <a:srgbClr val="0000FF"/>
                </a:solidFill>
                <a:latin typeface="Courier New"/>
                <a:cs typeface="Courier New"/>
              </a:rPr>
              <a:t>8a0a</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mov</a:t>
            </a:r>
            <a:r>
              <a:rPr lang="en-US" dirty="0" smtClean="0">
                <a:solidFill>
                  <a:srgbClr val="000000"/>
                </a:solidFill>
                <a:latin typeface="Courier New"/>
                <a:cs typeface="Courier New"/>
              </a:rPr>
              <a:t> </a:t>
            </a:r>
            <a:r>
              <a:rPr lang="en-US" dirty="0" err="1">
                <a:solidFill>
                  <a:srgbClr val="000000"/>
                </a:solidFill>
                <a:latin typeface="Courier New"/>
                <a:cs typeface="Courier New"/>
              </a:rPr>
              <a:t>cl,BYTE</a:t>
            </a:r>
            <a:r>
              <a:rPr lang="en-US" dirty="0">
                <a:solidFill>
                  <a:srgbClr val="000000"/>
                </a:solidFill>
                <a:latin typeface="Courier New"/>
                <a:cs typeface="Courier New"/>
              </a:rPr>
              <a:t> PTR [</a:t>
            </a:r>
            <a:r>
              <a:rPr lang="en-US" dirty="0" err="1">
                <a:solidFill>
                  <a:srgbClr val="000000"/>
                </a:solidFill>
                <a:latin typeface="Courier New"/>
                <a:cs typeface="Courier New"/>
              </a:rPr>
              <a:t>edx</a:t>
            </a:r>
            <a:r>
              <a:rPr lang="en-US" dirty="0">
                <a:solidFill>
                  <a:srgbClr val="000000"/>
                </a:solidFill>
                <a:latin typeface="Courier New"/>
                <a:cs typeface="Courier New"/>
              </a:rPr>
              <a:t>]</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008 </a:t>
            </a:r>
            <a:r>
              <a:rPr lang="en-US" dirty="0">
                <a:solidFill>
                  <a:srgbClr val="0000FF"/>
                </a:solidFill>
                <a:latin typeface="Courier New"/>
                <a:cs typeface="Courier New"/>
              </a:rPr>
              <a:t>84c9</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smtClean="0">
                <a:solidFill>
                  <a:srgbClr val="000000"/>
                </a:solidFill>
                <a:latin typeface="Courier New"/>
                <a:cs typeface="Courier New"/>
              </a:rPr>
              <a:t>test </a:t>
            </a:r>
            <a:r>
              <a:rPr lang="en-US" dirty="0" err="1">
                <a:solidFill>
                  <a:srgbClr val="000000"/>
                </a:solidFill>
                <a:latin typeface="Courier New"/>
                <a:cs typeface="Courier New"/>
              </a:rPr>
              <a:t>cl,cl</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00a </a:t>
            </a:r>
            <a:r>
              <a:rPr lang="en-US" dirty="0">
                <a:solidFill>
                  <a:srgbClr val="0000FF"/>
                </a:solidFill>
                <a:latin typeface="Courier New"/>
                <a:cs typeface="Courier New"/>
              </a:rPr>
              <a:t>75f6</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jne</a:t>
            </a:r>
            <a:r>
              <a:rPr lang="en-US" dirty="0" smtClean="0">
                <a:solidFill>
                  <a:srgbClr val="000000"/>
                </a:solidFill>
                <a:latin typeface="Courier New"/>
                <a:cs typeface="Courier New"/>
              </a:rPr>
              <a:t> </a:t>
            </a:r>
            <a:r>
              <a:rPr lang="en-US" dirty="0">
                <a:solidFill>
                  <a:srgbClr val="000000"/>
                </a:solidFill>
                <a:latin typeface="Courier New"/>
                <a:cs typeface="Courier New"/>
              </a:rPr>
              <a:t>loc_00000002</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00c </a:t>
            </a:r>
            <a:r>
              <a:rPr lang="en-US" dirty="0" smtClean="0">
                <a:solidFill>
                  <a:srgbClr val="0000FF"/>
                </a:solidFill>
                <a:latin typeface="Courier New"/>
                <a:cs typeface="Courier New"/>
              </a:rPr>
              <a:t>c60000</a:t>
            </a:r>
            <a:r>
              <a:rPr lang="en-US" dirty="0" smtClean="0">
                <a:solidFill>
                  <a:schemeClr val="bg2">
                    <a:lumMod val="50000"/>
                  </a:schemeClr>
                </a:solidFill>
                <a:latin typeface="Courier New"/>
                <a:cs typeface="Courier New"/>
              </a:rPr>
              <a:t>   </a:t>
            </a:r>
            <a:r>
              <a:rPr lang="en-US" dirty="0" err="1" smtClean="0">
                <a:solidFill>
                  <a:srgbClr val="000000"/>
                </a:solidFill>
                <a:latin typeface="Courier New"/>
                <a:cs typeface="Courier New"/>
              </a:rPr>
              <a:t>mov</a:t>
            </a:r>
            <a:r>
              <a:rPr lang="en-US" dirty="0" smtClean="0">
                <a:solidFill>
                  <a:srgbClr val="000000"/>
                </a:solidFill>
                <a:latin typeface="Courier New"/>
                <a:cs typeface="Courier New"/>
              </a:rPr>
              <a:t> </a:t>
            </a:r>
            <a:r>
              <a:rPr lang="en-US" dirty="0">
                <a:solidFill>
                  <a:srgbClr val="000000"/>
                </a:solidFill>
                <a:latin typeface="Courier New"/>
                <a:cs typeface="Courier New"/>
              </a:rPr>
              <a:t>BYTE PTR [</a:t>
            </a:r>
            <a:r>
              <a:rPr lang="en-US" dirty="0" err="1">
                <a:solidFill>
                  <a:srgbClr val="000000"/>
                </a:solidFill>
                <a:latin typeface="Courier New"/>
                <a:cs typeface="Courier New"/>
              </a:rPr>
              <a:t>eax</a:t>
            </a:r>
            <a:r>
              <a:rPr lang="en-US" dirty="0">
                <a:solidFill>
                  <a:srgbClr val="000000"/>
                </a:solidFill>
                <a:latin typeface="Courier New"/>
                <a:cs typeface="Courier New"/>
              </a:rPr>
              <a:t>],0x0</a:t>
            </a:r>
            <a:r>
              <a:rPr lang="en-US" dirty="0">
                <a:solidFill>
                  <a:schemeClr val="bg2">
                    <a:lumMod val="50000"/>
                  </a:schemeClr>
                </a:solidFill>
                <a:latin typeface="Courier New"/>
                <a:cs typeface="Courier New"/>
              </a:rPr>
              <a:t>	      </a:t>
            </a:r>
          </a:p>
          <a:p>
            <a:r>
              <a:rPr lang="en-US" dirty="0">
                <a:solidFill>
                  <a:schemeClr val="bg2">
                    <a:lumMod val="50000"/>
                  </a:schemeClr>
                </a:solidFill>
                <a:latin typeface="Courier New"/>
                <a:cs typeface="Courier New"/>
              </a:rPr>
              <a:t>00f </a:t>
            </a:r>
            <a:r>
              <a:rPr lang="en-US" dirty="0">
                <a:solidFill>
                  <a:srgbClr val="0000FF"/>
                </a:solidFill>
                <a:latin typeface="Courier New"/>
                <a:cs typeface="Courier New"/>
              </a:rPr>
              <a:t>c3</a:t>
            </a:r>
            <a:r>
              <a:rPr lang="en-US" dirty="0">
                <a:solidFill>
                  <a:schemeClr val="bg2">
                    <a:lumMod val="50000"/>
                  </a:schemeClr>
                </a:solidFill>
                <a:latin typeface="Courier New"/>
                <a:cs typeface="Courier New"/>
              </a:rPr>
              <a:t> </a:t>
            </a:r>
            <a:r>
              <a:rPr lang="en-US" dirty="0" smtClean="0">
                <a:solidFill>
                  <a:schemeClr val="bg2">
                    <a:lumMod val="50000"/>
                  </a:schemeClr>
                </a:solidFill>
                <a:latin typeface="Courier New"/>
                <a:cs typeface="Courier New"/>
              </a:rPr>
              <a:t>      </a:t>
            </a:r>
            <a:r>
              <a:rPr lang="en-US" dirty="0" smtClean="0">
                <a:solidFill>
                  <a:srgbClr val="000000"/>
                </a:solidFill>
                <a:latin typeface="Courier New"/>
                <a:cs typeface="Courier New"/>
              </a:rPr>
              <a:t>ret</a:t>
            </a:r>
            <a:endParaRPr lang="en-US" dirty="0">
              <a:solidFill>
                <a:srgbClr val="000000"/>
              </a:solidFill>
              <a:latin typeface="Courier New"/>
              <a:cs typeface="Courier New"/>
            </a:endParaRPr>
          </a:p>
        </p:txBody>
      </p:sp>
    </p:spTree>
    <p:extLst>
      <p:ext uri="{BB962C8B-B14F-4D97-AF65-F5344CB8AC3E}">
        <p14:creationId xmlns:p14="http://schemas.microsoft.com/office/powerpoint/2010/main" val="342600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lstStyle/>
          <a:p>
            <a:r>
              <a:rPr lang="en-US" altLang="en-US" sz="2400" dirty="0" smtClean="0">
                <a:ea typeface="ＭＳ Ｐゴシック" panose="020B0600070205080204" pitchFamily="34" charset="-128"/>
              </a:rPr>
              <a:t>Hex-Rays. (2017). IDA Pro. [Computer software]. </a:t>
            </a:r>
            <a:r>
              <a:rPr lang="en-US" altLang="en-US" sz="2400" dirty="0">
                <a:ea typeface="ＭＳ Ｐゴシック" panose="020B0600070205080204" pitchFamily="34" charset="-128"/>
              </a:rPr>
              <a:t>Retrieved from https://</a:t>
            </a:r>
            <a:r>
              <a:rPr lang="en-US" altLang="en-US" sz="2400" dirty="0" smtClean="0">
                <a:ea typeface="ＭＳ Ｐゴシック" panose="020B0600070205080204" pitchFamily="34" charset="-128"/>
              </a:rPr>
              <a:t>www.hex-rays.com/products/ida/support/download.shtml.</a:t>
            </a:r>
          </a:p>
          <a:p>
            <a:r>
              <a:rPr lang="en-US" altLang="en-US" sz="2400" dirty="0" err="1" smtClean="0">
                <a:ea typeface="ＭＳ Ｐゴシック" panose="020B0600070205080204" pitchFamily="34" charset="-128"/>
              </a:rPr>
              <a:t>Suslikov</a:t>
            </a:r>
            <a:r>
              <a:rPr lang="en-US" altLang="en-US" sz="2400" dirty="0">
                <a:ea typeface="ＭＳ Ｐゴシック" panose="020B0600070205080204" pitchFamily="34" charset="-128"/>
              </a:rPr>
              <a:t>, E. (2017). </a:t>
            </a:r>
            <a:r>
              <a:rPr lang="en-US" altLang="en-US" sz="2400" dirty="0" err="1">
                <a:ea typeface="ＭＳ Ｐゴシック" panose="020B0600070205080204" pitchFamily="34" charset="-128"/>
              </a:rPr>
              <a:t>Hiew</a:t>
            </a:r>
            <a:r>
              <a:rPr lang="en-US" altLang="en-US" sz="2400" dirty="0">
                <a:ea typeface="ＭＳ Ｐゴシック" panose="020B0600070205080204" pitchFamily="34" charset="-128"/>
              </a:rPr>
              <a:t> (Version 8.53) [Computer software]. Retrieved from http://www.hiew.ru</a:t>
            </a:r>
            <a:r>
              <a:rPr lang="en-US" altLang="en-US" sz="2400" dirty="0" smtClean="0">
                <a:ea typeface="ＭＳ Ｐゴシック" panose="020B0600070205080204" pitchFamily="34" charset="-128"/>
              </a:rPr>
              <a:t>/.</a:t>
            </a:r>
          </a:p>
          <a:p>
            <a:endParaRPr lang="en-US" dirty="0"/>
          </a:p>
        </p:txBody>
      </p:sp>
    </p:spTree>
    <p:extLst>
      <p:ext uri="{BB962C8B-B14F-4D97-AF65-F5344CB8AC3E}">
        <p14:creationId xmlns:p14="http://schemas.microsoft.com/office/powerpoint/2010/main" val="2043766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altLang="en-US" dirty="0">
                <a:ea typeface="ＭＳ Ｐゴシック" panose="020B0600070205080204" pitchFamily="34" charset="-128"/>
              </a:rPr>
              <a:t>Online </a:t>
            </a:r>
            <a:r>
              <a:rPr lang="en-US" altLang="en-US" dirty="0" smtClean="0">
                <a:ea typeface="ＭＳ Ｐゴシック" panose="020B0600070205080204" pitchFamily="34" charset="-128"/>
              </a:rPr>
              <a:t>disassemblers:</a:t>
            </a:r>
          </a:p>
          <a:p>
            <a:pPr lvl="1">
              <a:spcAft>
                <a:spcPts val="600"/>
              </a:spcAft>
            </a:pPr>
            <a:r>
              <a:rPr lang="en-US" altLang="en-US" dirty="0" smtClean="0">
                <a:ea typeface="ＭＳ Ｐゴシック" panose="020B0600070205080204" pitchFamily="34" charset="-128"/>
              </a:rPr>
              <a:t>disassembler.io</a:t>
            </a:r>
            <a:br>
              <a:rPr lang="en-US" altLang="en-US" dirty="0" smtClean="0">
                <a:ea typeface="ＭＳ Ｐゴシック" panose="020B0600070205080204" pitchFamily="34" charset="-128"/>
              </a:rPr>
            </a:br>
            <a:r>
              <a:rPr lang="en-US" altLang="en-US" sz="2000" dirty="0" smtClean="0">
                <a:ea typeface="ＭＳ Ｐゴシック" panose="020B0600070205080204" pitchFamily="34" charset="-128"/>
                <a:hlinkClick r:id="rId2"/>
              </a:rPr>
              <a:t>https</a:t>
            </a:r>
            <a:r>
              <a:rPr lang="en-US" altLang="en-US" sz="2000" dirty="0">
                <a:ea typeface="ＭＳ Ｐゴシック" panose="020B0600070205080204" pitchFamily="34" charset="-128"/>
                <a:hlinkClick r:id="rId2"/>
              </a:rPr>
              <a:t>://www.onlinedisassembler.com/static/home</a:t>
            </a:r>
            <a:r>
              <a:rPr lang="en-US" altLang="en-US" sz="2000" dirty="0" smtClean="0">
                <a:ea typeface="ＭＳ Ｐゴシック" panose="020B0600070205080204" pitchFamily="34" charset="-128"/>
                <a:hlinkClick r:id="rId2"/>
              </a:rPr>
              <a:t>/</a:t>
            </a:r>
            <a:endParaRPr lang="en-US" altLang="en-US" sz="2000" dirty="0" smtClean="0">
              <a:ea typeface="ＭＳ Ｐゴシック" panose="020B0600070205080204" pitchFamily="34" charset="-128"/>
            </a:endParaRPr>
          </a:p>
          <a:p>
            <a:pPr lvl="1">
              <a:spcAft>
                <a:spcPts val="600"/>
              </a:spcAft>
            </a:pPr>
            <a:r>
              <a:rPr lang="en-US" altLang="en-US" sz="2000" dirty="0" smtClean="0">
                <a:ea typeface="ＭＳ Ｐゴシック" panose="020B0600070205080204" pitchFamily="34" charset="-128"/>
              </a:rPr>
              <a:t>Defuse: </a:t>
            </a:r>
            <a:r>
              <a:rPr lang="en-US" altLang="en-US" sz="2000" dirty="0">
                <a:ea typeface="ＭＳ Ｐゴシック" panose="020B0600070205080204" pitchFamily="34" charset="-128"/>
              </a:rPr>
              <a:t>Computer Security </a:t>
            </a:r>
            <a:r>
              <a:rPr lang="en-US" altLang="en-US" sz="2000" dirty="0" smtClean="0">
                <a:ea typeface="ＭＳ Ｐゴシック" panose="020B0600070205080204" pitchFamily="34" charset="-128"/>
              </a:rPr>
              <a:t>R&amp;D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hlinkClick r:id="rId3"/>
              </a:rPr>
              <a:t>https</a:t>
            </a:r>
            <a:r>
              <a:rPr lang="en-US" altLang="en-US" sz="2000" dirty="0">
                <a:ea typeface="ＭＳ Ｐゴシック" panose="020B0600070205080204" pitchFamily="34" charset="-128"/>
                <a:hlinkClick r:id="rId3"/>
              </a:rPr>
              <a:t>://</a:t>
            </a:r>
            <a:r>
              <a:rPr lang="en-US" altLang="en-US" sz="2000" dirty="0" smtClean="0">
                <a:ea typeface="ＭＳ Ｐゴシック" panose="020B0600070205080204" pitchFamily="34" charset="-128"/>
                <a:hlinkClick r:id="rId3"/>
              </a:rPr>
              <a:t>defuse.ca/online-x86-assembler.htm</a:t>
            </a:r>
            <a:r>
              <a:rPr lang="en-US" altLang="en-US" sz="2000" dirty="0" smtClean="0">
                <a:ea typeface="ＭＳ Ｐゴシック" panose="020B0600070205080204" pitchFamily="34" charset="-128"/>
              </a:rPr>
              <a:t> </a:t>
            </a:r>
          </a:p>
        </p:txBody>
      </p:sp>
    </p:spTree>
    <p:extLst>
      <p:ext uri="{BB962C8B-B14F-4D97-AF65-F5344CB8AC3E}">
        <p14:creationId xmlns:p14="http://schemas.microsoft.com/office/powerpoint/2010/main" val="3590035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31747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Analysis – Where to Begin?</a:t>
            </a:r>
            <a:endParaRPr lang="en-US" dirty="0"/>
          </a:p>
        </p:txBody>
      </p:sp>
      <p:sp>
        <p:nvSpPr>
          <p:cNvPr id="3" name="Content Placeholder 2"/>
          <p:cNvSpPr>
            <a:spLocks noGrp="1"/>
          </p:cNvSpPr>
          <p:nvPr>
            <p:ph sz="quarter" idx="10"/>
          </p:nvPr>
        </p:nvSpPr>
        <p:spPr>
          <a:xfrm>
            <a:off x="635000" y="1248508"/>
            <a:ext cx="8221617" cy="5165355"/>
          </a:xfrm>
        </p:spPr>
        <p:txBody>
          <a:bodyPr/>
          <a:lstStyle/>
          <a:p>
            <a:r>
              <a:rPr lang="en-US" sz="2400" dirty="0"/>
              <a:t>Regarding PE files, we now know:</a:t>
            </a:r>
          </a:p>
          <a:p>
            <a:pPr lvl="1"/>
            <a:r>
              <a:rPr lang="en-US" sz="2000" dirty="0"/>
              <a:t>Where the executable code is likely to be </a:t>
            </a:r>
            <a:r>
              <a:rPr lang="en-US" sz="2000" dirty="0" smtClean="0"/>
              <a:t>(e.g., .text</a:t>
            </a:r>
            <a:r>
              <a:rPr lang="en-US" sz="2000" dirty="0"/>
              <a:t>, CODE)</a:t>
            </a:r>
          </a:p>
          <a:p>
            <a:pPr lvl="1"/>
            <a:r>
              <a:rPr lang="en-US" sz="2000" dirty="0"/>
              <a:t>The entry point of the program</a:t>
            </a:r>
          </a:p>
          <a:p>
            <a:pPr lvl="1"/>
            <a:r>
              <a:rPr lang="en-US" sz="2000" dirty="0"/>
              <a:t>Where imports and exports are found</a:t>
            </a:r>
          </a:p>
          <a:p>
            <a:r>
              <a:rPr lang="en-US" sz="2400" dirty="0" smtClean="0"/>
              <a:t>The </a:t>
            </a:r>
            <a:r>
              <a:rPr lang="en-US" sz="2400" dirty="0"/>
              <a:t>natural place to begin for understanding the code is the entry point of the PE file</a:t>
            </a:r>
          </a:p>
          <a:p>
            <a:r>
              <a:rPr lang="en-US" sz="2400" dirty="0"/>
              <a:t>This is effectively what disassemblers </a:t>
            </a:r>
            <a:r>
              <a:rPr lang="en-US" sz="2400" dirty="0" smtClean="0"/>
              <a:t>do: </a:t>
            </a:r>
            <a:r>
              <a:rPr lang="en-US" sz="2400" dirty="0"/>
              <a:t>begin reading instructions from the entry point and start disassembling</a:t>
            </a:r>
          </a:p>
          <a:p>
            <a:r>
              <a:rPr lang="en-US" sz="2400" dirty="0"/>
              <a:t>The byte values of instructions are matched to their assembly language mnemonics and a disassembly is </a:t>
            </a:r>
            <a:r>
              <a:rPr lang="en-US" sz="2400" dirty="0" smtClean="0"/>
              <a:t>produced</a:t>
            </a:r>
            <a:endParaRPr lang="en-US" sz="2400" dirty="0"/>
          </a:p>
        </p:txBody>
      </p:sp>
    </p:spTree>
    <p:extLst>
      <p:ext uri="{BB962C8B-B14F-4D97-AF65-F5344CB8AC3E}">
        <p14:creationId xmlns:p14="http://schemas.microsoft.com/office/powerpoint/2010/main" val="217596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Disassembly Example (1 of 2)</a:t>
            </a:r>
            <a:endParaRPr lang="en-US" dirty="0"/>
          </a:p>
        </p:txBody>
      </p:sp>
      <p:sp>
        <p:nvSpPr>
          <p:cNvPr id="10" name="TextBox 9"/>
          <p:cNvSpPr txBox="1"/>
          <p:nvPr/>
        </p:nvSpPr>
        <p:spPr>
          <a:xfrm>
            <a:off x="796758" y="2409094"/>
            <a:ext cx="7499683" cy="415498"/>
          </a:xfrm>
          <a:prstGeom prst="rect">
            <a:avLst/>
          </a:prstGeom>
          <a:noFill/>
        </p:spPr>
        <p:txBody>
          <a:bodyPr wrap="square" rtlCol="0">
            <a:spAutoFit/>
          </a:bodyPr>
          <a:lstStyle/>
          <a:p>
            <a:pPr algn="ctr"/>
            <a:r>
              <a:rPr lang="en-US" sz="1050" dirty="0" smtClean="0"/>
              <a:t>Source: </a:t>
            </a:r>
            <a:r>
              <a:rPr lang="en-US" sz="1050" dirty="0" err="1" smtClean="0"/>
              <a:t>Hiew</a:t>
            </a:r>
            <a:r>
              <a:rPr lang="en-US" sz="1050" dirty="0" smtClean="0"/>
              <a:t>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5" name="Rectangle 4"/>
          <p:cNvSpPr/>
          <p:nvPr/>
        </p:nvSpPr>
        <p:spPr>
          <a:xfrm>
            <a:off x="1031896" y="2075469"/>
            <a:ext cx="3431820" cy="21433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292100" y="3195953"/>
            <a:ext cx="8710862" cy="33984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2400" dirty="0"/>
              <a:t>The Intel </a:t>
            </a:r>
            <a:r>
              <a:rPr lang="en-US" sz="2400" dirty="0" err="1"/>
              <a:t>x86</a:t>
            </a:r>
            <a:r>
              <a:rPr lang="en-US" sz="2400" dirty="0"/>
              <a:t> </a:t>
            </a:r>
            <a:r>
              <a:rPr lang="en-US" sz="2400" dirty="0" smtClean="0"/>
              <a:t>instruction manual </a:t>
            </a:r>
            <a:r>
              <a:rPr lang="en-US" sz="2400" dirty="0"/>
              <a:t>tells us that 0xE8 refers to the Call instruction</a:t>
            </a:r>
          </a:p>
          <a:p>
            <a:pPr marL="228600" indent="-228600">
              <a:buFont typeface="Arial" panose="020B0604020202020204" pitchFamily="34" charset="0"/>
              <a:buChar char="•"/>
            </a:pPr>
            <a:r>
              <a:rPr lang="en-US" sz="2400" dirty="0"/>
              <a:t>The Call instruction takes one operand, a relative offset of the location of the function to call</a:t>
            </a:r>
          </a:p>
          <a:p>
            <a:pPr marL="228600" indent="-228600">
              <a:buFont typeface="Arial" panose="020B0604020202020204" pitchFamily="34" charset="0"/>
              <a:buChar char="•"/>
            </a:pPr>
            <a:r>
              <a:rPr lang="en-US" sz="2400" dirty="0"/>
              <a:t>The disassembler can now produce the code mnemonic, </a:t>
            </a:r>
            <a:r>
              <a:rPr lang="en-US" sz="2400" b="1" dirty="0" smtClean="0"/>
              <a:t>call</a:t>
            </a:r>
          </a:p>
          <a:p>
            <a:pPr marL="228600" indent="-2286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EB B7 24 00 00 -&gt; call </a:t>
            </a:r>
            <a:r>
              <a:rPr lang="en-US" sz="2400" dirty="0" smtClean="0">
                <a:latin typeface="Courier New" panose="02070309020205020404" pitchFamily="49" charset="0"/>
                <a:cs typeface="Courier New" panose="02070309020205020404" pitchFamily="49" charset="0"/>
              </a:rPr>
              <a:t>0x4034BC</a:t>
            </a:r>
            <a:endParaRPr lang="en-US" sz="2400" dirty="0" smtClean="0"/>
          </a:p>
          <a:p>
            <a:pPr marL="517525" lvl="1">
              <a:buFont typeface="Courier New" panose="02070309020205020404" pitchFamily="49" charset="0"/>
              <a:buChar char="o"/>
            </a:pPr>
            <a:r>
              <a:rPr lang="en-US" sz="2000" dirty="0"/>
              <a:t>0x4034BC = 0x401005 + 0x24B7</a:t>
            </a:r>
          </a:p>
        </p:txBody>
      </p:sp>
      <p:pic>
        <p:nvPicPr>
          <p:cNvPr id="8" name="Picture 7"/>
          <p:cNvPicPr>
            <a:picLocks noChangeAspect="1"/>
          </p:cNvPicPr>
          <p:nvPr/>
        </p:nvPicPr>
        <p:blipFill>
          <a:blip r:embed="rId3"/>
          <a:stretch>
            <a:fillRect/>
          </a:stretch>
        </p:blipFill>
        <p:spPr>
          <a:xfrm>
            <a:off x="292100" y="1169316"/>
            <a:ext cx="8509000" cy="1233011"/>
          </a:xfrm>
          <a:prstGeom prst="rect">
            <a:avLst/>
          </a:prstGeom>
        </p:spPr>
      </p:pic>
      <p:sp>
        <p:nvSpPr>
          <p:cNvPr id="6" name="Rectangle 5"/>
          <p:cNvSpPr/>
          <p:nvPr/>
        </p:nvSpPr>
        <p:spPr>
          <a:xfrm>
            <a:off x="1529869" y="1386245"/>
            <a:ext cx="286231" cy="30719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1879600" y="1423142"/>
            <a:ext cx="1340858" cy="252509"/>
          </a:xfrm>
          <a:prstGeom prst="rect">
            <a:avLst/>
          </a:prstGeom>
          <a:noFill/>
          <a:ln w="28575"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66691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Disassembly Example (2 of 2)</a:t>
            </a:r>
            <a:endParaRPr lang="en-US" dirty="0"/>
          </a:p>
        </p:txBody>
      </p:sp>
      <p:sp>
        <p:nvSpPr>
          <p:cNvPr id="10" name="TextBox 9"/>
          <p:cNvSpPr txBox="1"/>
          <p:nvPr/>
        </p:nvSpPr>
        <p:spPr>
          <a:xfrm>
            <a:off x="796758" y="2409094"/>
            <a:ext cx="7499683" cy="415498"/>
          </a:xfrm>
          <a:prstGeom prst="rect">
            <a:avLst/>
          </a:prstGeom>
          <a:noFill/>
        </p:spPr>
        <p:txBody>
          <a:bodyPr wrap="square" rtlCol="0">
            <a:spAutoFit/>
          </a:bodyPr>
          <a:lstStyle/>
          <a:p>
            <a:pPr algn="ctr"/>
            <a:r>
              <a:rPr lang="en-US" sz="1050" dirty="0" smtClean="0"/>
              <a:t>Source: </a:t>
            </a:r>
            <a:r>
              <a:rPr lang="en-US" sz="1050" dirty="0" err="1" smtClean="0"/>
              <a:t>Hiew</a:t>
            </a:r>
            <a:r>
              <a:rPr lang="en-US" sz="1050" dirty="0" smtClean="0"/>
              <a:t> software. </a:t>
            </a:r>
            <a:r>
              <a:rPr lang="en-US" sz="1050" dirty="0"/>
              <a:t>Reproduced and used in accordance with the fair dealing provisions in section 29 of the Canadian Copyright Act for the purposes of education, research or private study. Further distribution may infringe copyright</a:t>
            </a:r>
            <a:r>
              <a:rPr lang="en-US" sz="1050" dirty="0" smtClean="0"/>
              <a:t>.</a:t>
            </a:r>
            <a:endParaRPr lang="en-US" sz="1600" dirty="0"/>
          </a:p>
        </p:txBody>
      </p:sp>
      <p:sp>
        <p:nvSpPr>
          <p:cNvPr id="5" name="Rectangle 4"/>
          <p:cNvSpPr/>
          <p:nvPr/>
        </p:nvSpPr>
        <p:spPr>
          <a:xfrm>
            <a:off x="1031896" y="2075469"/>
            <a:ext cx="3431820" cy="21433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433138" y="2986176"/>
            <a:ext cx="8237852" cy="351104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2000" dirty="0"/>
              <a:t>After the first instruction is </a:t>
            </a:r>
            <a:r>
              <a:rPr lang="en-US" sz="2000" dirty="0" smtClean="0"/>
              <a:t>disassembled, </a:t>
            </a:r>
            <a:r>
              <a:rPr lang="en-US" sz="2000" dirty="0"/>
              <a:t>the assembler can continue disassembling the following instruction at 0x401005, or disassemble the instructions at the location of the function call, coming back to 0x401005 later</a:t>
            </a:r>
          </a:p>
          <a:p>
            <a:pPr marL="228600" indent="-228600">
              <a:buFont typeface="Arial" panose="020B0604020202020204" pitchFamily="34" charset="0"/>
              <a:buChar char="•"/>
            </a:pPr>
            <a:r>
              <a:rPr lang="en-US" sz="2000" dirty="0"/>
              <a:t>This approach is known as </a:t>
            </a:r>
            <a:r>
              <a:rPr lang="en-US" sz="2000" dirty="0" smtClean="0"/>
              <a:t>“recursive traversal” because </a:t>
            </a:r>
            <a:r>
              <a:rPr lang="en-US" sz="2000" dirty="0"/>
              <a:t>it follows the </a:t>
            </a:r>
            <a:r>
              <a:rPr lang="en-US" sz="2000" dirty="0" smtClean="0"/>
              <a:t>program’s </a:t>
            </a:r>
            <a:r>
              <a:rPr lang="en-US" sz="2000" dirty="0"/>
              <a:t>logic flow</a:t>
            </a:r>
          </a:p>
          <a:p>
            <a:pPr marL="228600" indent="-228600">
              <a:buFont typeface="Arial" panose="020B0604020202020204" pitchFamily="34" charset="0"/>
              <a:buChar char="•"/>
            </a:pPr>
            <a:r>
              <a:rPr lang="en-US" sz="2000" dirty="0" smtClean="0"/>
              <a:t>Alternatively, begin </a:t>
            </a:r>
            <a:r>
              <a:rPr lang="en-US" sz="2000" dirty="0"/>
              <a:t>decoding instructions </a:t>
            </a:r>
            <a:r>
              <a:rPr lang="en-US" sz="2000" dirty="0" smtClean="0"/>
              <a:t>at </a:t>
            </a:r>
            <a:r>
              <a:rPr lang="en-US" sz="2000" dirty="0"/>
              <a:t>the first byte of the executable section </a:t>
            </a:r>
            <a:r>
              <a:rPr lang="en-US" sz="2000" dirty="0" smtClean="0"/>
              <a:t>and continue until </a:t>
            </a:r>
            <a:r>
              <a:rPr lang="en-US" sz="2000" dirty="0"/>
              <a:t>an illegal instruction is </a:t>
            </a:r>
            <a:r>
              <a:rPr lang="en-US" sz="2000" dirty="0" smtClean="0"/>
              <a:t>found (see </a:t>
            </a:r>
            <a:r>
              <a:rPr lang="en-US" sz="2000" dirty="0" smtClean="0">
                <a:hlinkClick r:id="rId3"/>
              </a:rPr>
              <a:t>https</a:t>
            </a:r>
            <a:r>
              <a:rPr lang="en-US" sz="2000" dirty="0">
                <a:hlinkClick r:id="rId3"/>
              </a:rPr>
              <a:t>://</a:t>
            </a:r>
            <a:r>
              <a:rPr lang="en-US" sz="2000" dirty="0" smtClean="0">
                <a:hlinkClick r:id="rId3"/>
              </a:rPr>
              <a:t>www.usenix.org/legacy/event/usenix03/tech/full_papers/</a:t>
            </a:r>
            <a:br>
              <a:rPr lang="en-US" sz="2000" dirty="0" smtClean="0">
                <a:hlinkClick r:id="rId3"/>
              </a:rPr>
            </a:br>
            <a:r>
              <a:rPr lang="en-US" sz="2000" dirty="0" err="1" smtClean="0">
                <a:hlinkClick r:id="rId3"/>
              </a:rPr>
              <a:t>prasad</a:t>
            </a:r>
            <a:r>
              <a:rPr lang="en-US" sz="2000" dirty="0" smtClean="0">
                <a:hlinkClick r:id="rId3"/>
              </a:rPr>
              <a:t>/</a:t>
            </a:r>
            <a:r>
              <a:rPr lang="en-US" sz="2000" dirty="0" err="1" smtClean="0">
                <a:hlinkClick r:id="rId3"/>
              </a:rPr>
              <a:t>prasad_html</a:t>
            </a:r>
            <a:r>
              <a:rPr lang="en-US" sz="2000" dirty="0" smtClean="0">
                <a:hlinkClick r:id="rId3"/>
              </a:rPr>
              <a:t>/node5.html</a:t>
            </a:r>
            <a:r>
              <a:rPr lang="en-US" sz="2000" dirty="0" smtClean="0"/>
              <a:t>) </a:t>
            </a:r>
            <a:endParaRPr lang="en-US" sz="2000" dirty="0"/>
          </a:p>
        </p:txBody>
      </p:sp>
      <p:pic>
        <p:nvPicPr>
          <p:cNvPr id="8" name="Picture 7"/>
          <p:cNvPicPr>
            <a:picLocks noChangeAspect="1"/>
          </p:cNvPicPr>
          <p:nvPr/>
        </p:nvPicPr>
        <p:blipFill>
          <a:blip r:embed="rId4"/>
          <a:stretch>
            <a:fillRect/>
          </a:stretch>
        </p:blipFill>
        <p:spPr>
          <a:xfrm>
            <a:off x="292100" y="1169316"/>
            <a:ext cx="8509000" cy="1233011"/>
          </a:xfrm>
          <a:prstGeom prst="rect">
            <a:avLst/>
          </a:prstGeom>
        </p:spPr>
      </p:pic>
      <p:sp>
        <p:nvSpPr>
          <p:cNvPr id="6" name="Rectangle 5"/>
          <p:cNvSpPr/>
          <p:nvPr/>
        </p:nvSpPr>
        <p:spPr>
          <a:xfrm>
            <a:off x="1529869" y="1386245"/>
            <a:ext cx="286231" cy="30719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1879600" y="1423142"/>
            <a:ext cx="1340858" cy="252509"/>
          </a:xfrm>
          <a:prstGeom prst="rect">
            <a:avLst/>
          </a:prstGeom>
          <a:noFill/>
          <a:ln w="28575"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2953706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298" y="48640"/>
            <a:ext cx="6699902" cy="685607"/>
          </a:xfrm>
        </p:spPr>
        <p:txBody>
          <a:bodyPr/>
          <a:lstStyle/>
          <a:p>
            <a:pPr>
              <a:lnSpc>
                <a:spcPts val="3000"/>
              </a:lnSpc>
            </a:pPr>
            <a:r>
              <a:rPr lang="en-US" dirty="0" smtClean="0"/>
              <a:t>Disassembly Challenges</a:t>
            </a:r>
            <a:endParaRPr lang="en-US" dirty="0"/>
          </a:p>
        </p:txBody>
      </p:sp>
      <p:sp>
        <p:nvSpPr>
          <p:cNvPr id="3" name="Content Placeholder 2"/>
          <p:cNvSpPr>
            <a:spLocks noGrp="1"/>
          </p:cNvSpPr>
          <p:nvPr>
            <p:ph sz="quarter" idx="10"/>
          </p:nvPr>
        </p:nvSpPr>
        <p:spPr>
          <a:xfrm>
            <a:off x="635000" y="1248508"/>
            <a:ext cx="8343899" cy="5165355"/>
          </a:xfrm>
        </p:spPr>
        <p:txBody>
          <a:bodyPr/>
          <a:lstStyle/>
          <a:p>
            <a:r>
              <a:rPr lang="en-US" sz="2400" dirty="0"/>
              <a:t>x86 instructions can be variable in length</a:t>
            </a:r>
          </a:p>
          <a:p>
            <a:pPr lvl="1"/>
            <a:r>
              <a:rPr lang="en-US" sz="2000" dirty="0"/>
              <a:t>Some, like </a:t>
            </a:r>
            <a:r>
              <a:rPr lang="en-US" sz="2000" dirty="0" err="1">
                <a:latin typeface="Courier New" panose="02070309020205020404" pitchFamily="49" charset="0"/>
                <a:cs typeface="Courier New" panose="02070309020205020404" pitchFamily="49" charset="0"/>
              </a:rPr>
              <a:t>nop</a:t>
            </a:r>
            <a:r>
              <a:rPr lang="en-US" sz="2000" dirty="0"/>
              <a:t>, are one byte</a:t>
            </a:r>
          </a:p>
          <a:p>
            <a:pPr lvl="1"/>
            <a:r>
              <a:rPr lang="en-US" sz="2000" dirty="0" smtClean="0"/>
              <a:t>This </a:t>
            </a:r>
            <a:r>
              <a:rPr lang="en-US" sz="2000" dirty="0"/>
              <a:t>instruction is 15 bytes </a:t>
            </a:r>
            <a:r>
              <a:rPr lang="en-US" sz="2000" dirty="0" smtClean="0"/>
              <a:t>long:</a:t>
            </a:r>
            <a:endParaRPr lang="en-US" sz="2000" dirty="0"/>
          </a:p>
          <a:p>
            <a:pPr marL="342900" lvl="1" indent="0">
              <a:buNone/>
            </a:pPr>
            <a:r>
              <a:rPr lang="en-US" sz="1800" dirty="0">
                <a:latin typeface="Courier New" panose="02070309020205020404" pitchFamily="49" charset="0"/>
                <a:cs typeface="Courier New" panose="02070309020205020404" pitchFamily="49" charset="0"/>
              </a:rPr>
              <a:t>lock add DWORD PTR ds:[</a:t>
            </a:r>
            <a:r>
              <a:rPr lang="en-US" sz="1800" dirty="0" err="1">
                <a:latin typeface="Courier New" panose="02070309020205020404" pitchFamily="49" charset="0"/>
                <a:cs typeface="Courier New" panose="02070309020205020404" pitchFamily="49" charset="0"/>
              </a:rPr>
              <a:t>esi+ecx</a:t>
            </a:r>
            <a:r>
              <a:rPr lang="en-US" sz="1800" dirty="0">
                <a:latin typeface="Courier New" panose="02070309020205020404" pitchFamily="49" charset="0"/>
                <a:cs typeface="Courier New" panose="02070309020205020404" pitchFamily="49" charset="0"/>
              </a:rPr>
              <a:t>*4+0x12345678],0xefcdab89</a:t>
            </a:r>
          </a:p>
          <a:p>
            <a:r>
              <a:rPr lang="en-US" sz="2400" dirty="0"/>
              <a:t>x86 instructions are not aligned to any offsets in memory</a:t>
            </a:r>
          </a:p>
          <a:p>
            <a:r>
              <a:rPr lang="en-US" sz="2400" dirty="0"/>
              <a:t>Indirect branch instructions</a:t>
            </a:r>
          </a:p>
          <a:p>
            <a:pPr lvl="1"/>
            <a:r>
              <a:rPr lang="en-US" sz="2000" dirty="0" smtClean="0"/>
              <a:t>Where does </a:t>
            </a:r>
            <a:r>
              <a:rPr lang="en-US" sz="2000" dirty="0" smtClean="0">
                <a:latin typeface="Courier New" panose="02070309020205020404" pitchFamily="49" charset="0"/>
                <a:cs typeface="Courier New" panose="02070309020205020404" pitchFamily="49" charset="0"/>
              </a:rPr>
              <a:t>call </a:t>
            </a:r>
            <a:r>
              <a:rPr lang="en-US" sz="2000" dirty="0" err="1" smtClean="0">
                <a:latin typeface="Courier New" panose="02070309020205020404" pitchFamily="49" charset="0"/>
                <a:cs typeface="Courier New" panose="02070309020205020404" pitchFamily="49" charset="0"/>
              </a:rPr>
              <a:t>eax</a:t>
            </a:r>
            <a:r>
              <a:rPr lang="en-US" sz="2000" dirty="0" smtClean="0">
                <a:latin typeface="Courier New" panose="02070309020205020404" pitchFamily="49" charset="0"/>
                <a:cs typeface="Courier New" panose="02070309020205020404" pitchFamily="49" charset="0"/>
              </a:rPr>
              <a:t> </a:t>
            </a:r>
            <a:r>
              <a:rPr lang="en-US" sz="2000" dirty="0" smtClean="0"/>
              <a:t>go?</a:t>
            </a:r>
          </a:p>
          <a:p>
            <a:r>
              <a:rPr lang="en-US" sz="2400" dirty="0" smtClean="0"/>
              <a:t>Manually resolving imports</a:t>
            </a:r>
          </a:p>
          <a:p>
            <a:r>
              <a:rPr lang="en-US" sz="2400" dirty="0" smtClean="0"/>
              <a:t>248 of the 256 possible byte values begin a valid x86 instruction</a:t>
            </a:r>
          </a:p>
          <a:p>
            <a:r>
              <a:rPr lang="en-US" sz="2400" dirty="0" smtClean="0"/>
              <a:t>Intentional obfuscation by malware</a:t>
            </a:r>
          </a:p>
          <a:p>
            <a:pPr lvl="1"/>
            <a:r>
              <a:rPr lang="en-US" sz="2000" dirty="0" smtClean="0"/>
              <a:t>E.g., </a:t>
            </a:r>
            <a:r>
              <a:rPr lang="en-US" sz="2000" dirty="0" smtClean="0">
                <a:hlinkClick r:id="rId3"/>
              </a:rPr>
              <a:t>Longest </a:t>
            </a:r>
            <a:r>
              <a:rPr lang="en-US" sz="2000" dirty="0">
                <a:hlinkClick r:id="rId3"/>
              </a:rPr>
              <a:t>x86 Instruction</a:t>
            </a:r>
            <a:r>
              <a:rPr lang="en-US" sz="2000" dirty="0"/>
              <a:t> (http://</a:t>
            </a:r>
            <a:r>
              <a:rPr lang="en-US" sz="2000" dirty="0" smtClean="0"/>
              <a:t>blog.onlinedisassembler.com/</a:t>
            </a:r>
            <a:br>
              <a:rPr lang="en-US" sz="2000" dirty="0" smtClean="0"/>
            </a:br>
            <a:r>
              <a:rPr lang="en-US" sz="2000" dirty="0" smtClean="0"/>
              <a:t>blog</a:t>
            </a:r>
            <a:r>
              <a:rPr lang="en-US" sz="2000" dirty="0"/>
              <a:t>/?</a:t>
            </a:r>
            <a:r>
              <a:rPr lang="en-US" sz="2000" dirty="0" smtClean="0"/>
              <a:t>p=23)</a:t>
            </a:r>
          </a:p>
        </p:txBody>
      </p:sp>
    </p:spTree>
    <p:extLst>
      <p:ext uri="{BB962C8B-B14F-4D97-AF65-F5344CB8AC3E}">
        <p14:creationId xmlns:p14="http://schemas.microsoft.com/office/powerpoint/2010/main" val="2208158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Disassembly Problem Example</a:t>
            </a:r>
            <a:endParaRPr lang="en-US" dirty="0"/>
          </a:p>
        </p:txBody>
      </p:sp>
      <p:sp>
        <p:nvSpPr>
          <p:cNvPr id="3" name="Content Placeholder 2"/>
          <p:cNvSpPr>
            <a:spLocks noGrp="1"/>
          </p:cNvSpPr>
          <p:nvPr>
            <p:ph sz="quarter" idx="10"/>
          </p:nvPr>
        </p:nvSpPr>
        <p:spPr>
          <a:xfrm>
            <a:off x="635000" y="1248508"/>
            <a:ext cx="7840663" cy="1443892"/>
          </a:xfrm>
        </p:spPr>
        <p:txBody>
          <a:bodyPr/>
          <a:lstStyle/>
          <a:p>
            <a:r>
              <a:rPr lang="en-US" sz="2400" dirty="0" smtClean="0"/>
              <a:t>Examine </a:t>
            </a:r>
            <a:r>
              <a:rPr lang="en-US" sz="2400" dirty="0"/>
              <a:t>the following byte </a:t>
            </a:r>
            <a:r>
              <a:rPr lang="en-US" sz="2400" dirty="0" smtClean="0"/>
              <a:t>sequence. What </a:t>
            </a:r>
            <a:r>
              <a:rPr lang="en-US" sz="2400" dirty="0"/>
              <a:t>does it disassemble to?</a:t>
            </a:r>
          </a:p>
          <a:p>
            <a:pPr lvl="1"/>
            <a:r>
              <a:rPr lang="en-US" sz="2000" dirty="0" smtClean="0">
                <a:latin typeface="Courier New" panose="02070309020205020404" pitchFamily="49" charset="0"/>
                <a:cs typeface="Courier New" panose="02070309020205020404" pitchFamily="49" charset="0"/>
              </a:rPr>
              <a:t>5031C031DB39D874090258ffd027c3</a:t>
            </a:r>
            <a:endParaRPr lang="en-US" sz="2000" dirty="0">
              <a:latin typeface="Courier New" panose="02070309020205020404" pitchFamily="49" charset="0"/>
              <a:cs typeface="Courier New" panose="02070309020205020404" pitchFamily="49" charset="0"/>
            </a:endParaRPr>
          </a:p>
        </p:txBody>
      </p:sp>
      <p:sp>
        <p:nvSpPr>
          <p:cNvPr id="4" name="TextBox 3"/>
          <p:cNvSpPr txBox="1"/>
          <p:nvPr/>
        </p:nvSpPr>
        <p:spPr>
          <a:xfrm>
            <a:off x="562490" y="2692400"/>
            <a:ext cx="7985681" cy="3046988"/>
          </a:xfrm>
          <a:prstGeom prst="rect">
            <a:avLst/>
          </a:prstGeom>
          <a:noFill/>
        </p:spPr>
        <p:txBody>
          <a:bodyPr wrap="square" rtlCol="0">
            <a:spAutoFit/>
          </a:bodyPr>
          <a:lstStyle/>
          <a:p>
            <a:r>
              <a:rPr lang="en-US" sz="2400" dirty="0">
                <a:solidFill>
                  <a:schemeClr val="bg2">
                    <a:lumMod val="50000"/>
                  </a:schemeClr>
                </a:solidFill>
                <a:latin typeface="Courier New"/>
                <a:cs typeface="Courier New"/>
              </a:rPr>
              <a:t>000</a:t>
            </a:r>
            <a:r>
              <a:rPr lang="en-US" sz="2400" dirty="0">
                <a:latin typeface="Courier New"/>
                <a:cs typeface="Courier New"/>
              </a:rPr>
              <a:t> </a:t>
            </a:r>
            <a:r>
              <a:rPr lang="en-US" sz="2400" dirty="0">
                <a:solidFill>
                  <a:srgbClr val="0000FF"/>
                </a:solidFill>
                <a:latin typeface="Courier New"/>
                <a:cs typeface="Courier New"/>
              </a:rPr>
              <a:t>50</a:t>
            </a:r>
            <a:r>
              <a:rPr lang="en-US" sz="2400" dirty="0">
                <a:latin typeface="Courier New"/>
                <a:cs typeface="Courier New"/>
              </a:rPr>
              <a:t>       push </a:t>
            </a:r>
            <a:r>
              <a:rPr lang="en-US" sz="2400" dirty="0" err="1">
                <a:latin typeface="Courier New"/>
                <a:cs typeface="Courier New"/>
              </a:rPr>
              <a:t>eax</a:t>
            </a:r>
            <a:r>
              <a:rPr lang="en-US" sz="2400" dirty="0">
                <a:latin typeface="Courier New"/>
                <a:cs typeface="Courier New"/>
              </a:rPr>
              <a:t>  </a:t>
            </a:r>
          </a:p>
          <a:p>
            <a:r>
              <a:rPr lang="en-US" sz="2400" dirty="0">
                <a:solidFill>
                  <a:schemeClr val="bg2">
                    <a:lumMod val="50000"/>
                  </a:schemeClr>
                </a:solidFill>
                <a:latin typeface="Courier New"/>
                <a:cs typeface="Courier New"/>
              </a:rPr>
              <a:t>001</a:t>
            </a:r>
            <a:r>
              <a:rPr lang="en-US" sz="2400" dirty="0">
                <a:latin typeface="Courier New"/>
                <a:cs typeface="Courier New"/>
              </a:rPr>
              <a:t> </a:t>
            </a:r>
            <a:r>
              <a:rPr lang="en-US" sz="2400" dirty="0">
                <a:solidFill>
                  <a:srgbClr val="0000FF"/>
                </a:solidFill>
                <a:latin typeface="Courier New"/>
                <a:cs typeface="Courier New"/>
              </a:rPr>
              <a:t>31c0</a:t>
            </a:r>
            <a:r>
              <a:rPr lang="en-US" sz="2400" dirty="0">
                <a:latin typeface="Courier New"/>
                <a:cs typeface="Courier New"/>
              </a:rPr>
              <a:t>     </a:t>
            </a:r>
            <a:r>
              <a:rPr lang="en-US" sz="2400" dirty="0" err="1">
                <a:latin typeface="Courier New"/>
                <a:cs typeface="Courier New"/>
              </a:rPr>
              <a:t>xor</a:t>
            </a:r>
            <a:r>
              <a:rPr lang="en-US" sz="2400" dirty="0">
                <a:latin typeface="Courier New"/>
                <a:cs typeface="Courier New"/>
              </a:rPr>
              <a:t> </a:t>
            </a:r>
            <a:r>
              <a:rPr lang="en-US" sz="2400" dirty="0" err="1">
                <a:latin typeface="Courier New"/>
                <a:cs typeface="Courier New"/>
              </a:rPr>
              <a:t>eax,eax</a:t>
            </a:r>
            <a:endParaRPr lang="en-US" sz="2400" dirty="0">
              <a:latin typeface="Courier New"/>
              <a:cs typeface="Courier New"/>
            </a:endParaRPr>
          </a:p>
          <a:p>
            <a:r>
              <a:rPr lang="en-US" sz="2400" dirty="0">
                <a:solidFill>
                  <a:srgbClr val="767171"/>
                </a:solidFill>
                <a:latin typeface="Courier New"/>
                <a:cs typeface="Courier New"/>
              </a:rPr>
              <a:t>003</a:t>
            </a:r>
            <a:r>
              <a:rPr lang="en-US" sz="2400" dirty="0">
                <a:latin typeface="Courier New"/>
                <a:cs typeface="Courier New"/>
              </a:rPr>
              <a:t> </a:t>
            </a:r>
            <a:r>
              <a:rPr lang="en-US" sz="2400" dirty="0">
                <a:solidFill>
                  <a:srgbClr val="0000FF"/>
                </a:solidFill>
                <a:latin typeface="Courier New"/>
                <a:cs typeface="Courier New"/>
              </a:rPr>
              <a:t>31db</a:t>
            </a:r>
            <a:r>
              <a:rPr lang="en-US" sz="2400" dirty="0">
                <a:latin typeface="Courier New"/>
                <a:cs typeface="Courier New"/>
              </a:rPr>
              <a:t>     </a:t>
            </a:r>
            <a:r>
              <a:rPr lang="en-US" sz="2400" dirty="0" err="1">
                <a:latin typeface="Courier New"/>
                <a:cs typeface="Courier New"/>
              </a:rPr>
              <a:t>xor</a:t>
            </a:r>
            <a:r>
              <a:rPr lang="en-US" sz="2400" dirty="0">
                <a:latin typeface="Courier New"/>
                <a:cs typeface="Courier New"/>
              </a:rPr>
              <a:t> </a:t>
            </a:r>
            <a:r>
              <a:rPr lang="en-US" sz="2400" dirty="0" err="1">
                <a:latin typeface="Courier New"/>
                <a:cs typeface="Courier New"/>
              </a:rPr>
              <a:t>ebx,ebx</a:t>
            </a:r>
            <a:r>
              <a:rPr lang="en-US" sz="2400" dirty="0">
                <a:latin typeface="Courier New"/>
                <a:cs typeface="Courier New"/>
              </a:rPr>
              <a:t>	      </a:t>
            </a:r>
          </a:p>
          <a:p>
            <a:r>
              <a:rPr lang="en-US" sz="2400" dirty="0">
                <a:solidFill>
                  <a:srgbClr val="767171"/>
                </a:solidFill>
                <a:latin typeface="Courier New"/>
                <a:cs typeface="Courier New"/>
              </a:rPr>
              <a:t>005</a:t>
            </a:r>
            <a:r>
              <a:rPr lang="en-US" sz="2400" dirty="0">
                <a:latin typeface="Courier New"/>
                <a:cs typeface="Courier New"/>
              </a:rPr>
              <a:t> </a:t>
            </a:r>
            <a:r>
              <a:rPr lang="en-US" sz="2400" dirty="0">
                <a:solidFill>
                  <a:srgbClr val="0000FF"/>
                </a:solidFill>
                <a:latin typeface="Courier New"/>
                <a:cs typeface="Courier New"/>
              </a:rPr>
              <a:t>39d8</a:t>
            </a:r>
            <a:r>
              <a:rPr lang="en-US" sz="2400" dirty="0">
                <a:latin typeface="Courier New"/>
                <a:cs typeface="Courier New"/>
              </a:rPr>
              <a:t>     </a:t>
            </a:r>
            <a:r>
              <a:rPr lang="en-US" sz="2400" dirty="0" err="1">
                <a:latin typeface="Courier New"/>
                <a:cs typeface="Courier New"/>
              </a:rPr>
              <a:t>cmp</a:t>
            </a:r>
            <a:r>
              <a:rPr lang="en-US" sz="2400" dirty="0">
                <a:latin typeface="Courier New"/>
                <a:cs typeface="Courier New"/>
              </a:rPr>
              <a:t> </a:t>
            </a:r>
            <a:r>
              <a:rPr lang="en-US" sz="2400" dirty="0" err="1">
                <a:latin typeface="Courier New"/>
                <a:cs typeface="Courier New"/>
              </a:rPr>
              <a:t>eax,ebx</a:t>
            </a:r>
            <a:r>
              <a:rPr lang="en-US" sz="2400" dirty="0">
                <a:latin typeface="Courier New"/>
                <a:cs typeface="Courier New"/>
              </a:rPr>
              <a:t>	      </a:t>
            </a:r>
          </a:p>
          <a:p>
            <a:r>
              <a:rPr lang="en-US" sz="2400" dirty="0">
                <a:solidFill>
                  <a:srgbClr val="767171"/>
                </a:solidFill>
                <a:latin typeface="Courier New"/>
                <a:cs typeface="Courier New"/>
              </a:rPr>
              <a:t>007</a:t>
            </a:r>
            <a:r>
              <a:rPr lang="en-US" sz="2400" dirty="0">
                <a:latin typeface="Courier New"/>
                <a:cs typeface="Courier New"/>
              </a:rPr>
              <a:t> </a:t>
            </a:r>
            <a:r>
              <a:rPr lang="en-US" sz="2400" dirty="0" smtClean="0">
                <a:solidFill>
                  <a:srgbClr val="0000FF"/>
                </a:solidFill>
                <a:latin typeface="Courier New"/>
                <a:cs typeface="Courier New"/>
              </a:rPr>
              <a:t>7401</a:t>
            </a:r>
            <a:r>
              <a:rPr lang="en-US" sz="2400" dirty="0" smtClean="0">
                <a:latin typeface="Courier New"/>
                <a:cs typeface="Courier New"/>
              </a:rPr>
              <a:t>     </a:t>
            </a:r>
            <a:r>
              <a:rPr lang="en-US" sz="2400" dirty="0">
                <a:latin typeface="Courier New"/>
                <a:cs typeface="Courier New"/>
              </a:rPr>
              <a:t>je </a:t>
            </a:r>
            <a:r>
              <a:rPr lang="en-US" sz="2400" dirty="0" smtClean="0">
                <a:latin typeface="Courier New"/>
                <a:cs typeface="Courier New"/>
              </a:rPr>
              <a:t>0xa </a:t>
            </a:r>
            <a:r>
              <a:rPr lang="en-US" sz="2400" dirty="0">
                <a:latin typeface="Courier New"/>
                <a:cs typeface="Courier New"/>
              </a:rPr>
              <a:t>	      </a:t>
            </a:r>
            <a:r>
              <a:rPr lang="en-US" sz="2400" dirty="0" smtClean="0">
                <a:latin typeface="Courier New"/>
                <a:cs typeface="Courier New"/>
              </a:rPr>
              <a:t>         </a:t>
            </a:r>
            <a:r>
              <a:rPr lang="en-US" sz="2400" dirty="0" smtClean="0">
                <a:solidFill>
                  <a:srgbClr val="FF0000"/>
                </a:solidFill>
                <a:latin typeface="Courier New"/>
                <a:cs typeface="Courier New"/>
              </a:rPr>
              <a:t>; what?</a:t>
            </a:r>
            <a:endParaRPr lang="en-US" sz="2400" dirty="0">
              <a:solidFill>
                <a:srgbClr val="FF0000"/>
              </a:solidFill>
              <a:latin typeface="Courier New"/>
              <a:cs typeface="Courier New"/>
            </a:endParaRPr>
          </a:p>
          <a:p>
            <a:r>
              <a:rPr lang="en-US" sz="2400" dirty="0">
                <a:solidFill>
                  <a:srgbClr val="767171"/>
                </a:solidFill>
                <a:latin typeface="Courier New"/>
                <a:cs typeface="Courier New"/>
              </a:rPr>
              <a:t>009</a:t>
            </a:r>
            <a:r>
              <a:rPr lang="en-US" sz="2400" dirty="0">
                <a:latin typeface="Courier New"/>
                <a:cs typeface="Courier New"/>
              </a:rPr>
              <a:t> </a:t>
            </a:r>
            <a:r>
              <a:rPr lang="en-US" sz="2400" dirty="0">
                <a:solidFill>
                  <a:srgbClr val="0000FF"/>
                </a:solidFill>
                <a:latin typeface="Courier New"/>
                <a:cs typeface="Courier New"/>
              </a:rPr>
              <a:t>02</a:t>
            </a:r>
            <a:r>
              <a:rPr lang="en-US" sz="2400" dirty="0">
                <a:solidFill>
                  <a:srgbClr val="008000"/>
                </a:solidFill>
                <a:latin typeface="Courier New"/>
                <a:cs typeface="Courier New"/>
              </a:rPr>
              <a:t>58ff</a:t>
            </a:r>
            <a:r>
              <a:rPr lang="en-US" sz="2400" dirty="0">
                <a:latin typeface="Courier New"/>
                <a:cs typeface="Courier New"/>
              </a:rPr>
              <a:t>   add </a:t>
            </a:r>
            <a:r>
              <a:rPr lang="en-US" sz="2400" dirty="0" err="1">
                <a:latin typeface="Courier New"/>
                <a:cs typeface="Courier New"/>
              </a:rPr>
              <a:t>bl,BYTE</a:t>
            </a:r>
            <a:r>
              <a:rPr lang="en-US" sz="2400" dirty="0">
                <a:latin typeface="Courier New"/>
                <a:cs typeface="Courier New"/>
              </a:rPr>
              <a:t> PTR [eax-0x1]</a:t>
            </a:r>
          </a:p>
          <a:p>
            <a:r>
              <a:rPr lang="en-US" sz="2400" dirty="0">
                <a:solidFill>
                  <a:srgbClr val="767171"/>
                </a:solidFill>
                <a:latin typeface="Courier New"/>
                <a:cs typeface="Courier New"/>
              </a:rPr>
              <a:t>00c</a:t>
            </a:r>
            <a:r>
              <a:rPr lang="en-US" sz="2400" dirty="0">
                <a:latin typeface="Courier New"/>
                <a:cs typeface="Courier New"/>
              </a:rPr>
              <a:t> </a:t>
            </a:r>
            <a:r>
              <a:rPr lang="en-US" sz="2400" dirty="0" smtClean="0">
                <a:solidFill>
                  <a:srgbClr val="008000"/>
                </a:solidFill>
                <a:latin typeface="Courier New"/>
                <a:cs typeface="Courier New"/>
              </a:rPr>
              <a:t>d027</a:t>
            </a:r>
            <a:r>
              <a:rPr lang="en-US" sz="2400" dirty="0" smtClean="0">
                <a:latin typeface="Courier New"/>
                <a:cs typeface="Courier New"/>
              </a:rPr>
              <a:t>     </a:t>
            </a:r>
            <a:r>
              <a:rPr lang="en-US" sz="2400" dirty="0" err="1" smtClean="0">
                <a:latin typeface="Courier New"/>
                <a:cs typeface="Courier New"/>
              </a:rPr>
              <a:t>shl</a:t>
            </a:r>
            <a:r>
              <a:rPr lang="en-US" sz="2400" dirty="0" smtClean="0">
                <a:latin typeface="Courier New"/>
                <a:cs typeface="Courier New"/>
              </a:rPr>
              <a:t> </a:t>
            </a:r>
            <a:r>
              <a:rPr lang="en-US" sz="2400" dirty="0">
                <a:latin typeface="Courier New"/>
                <a:cs typeface="Courier New"/>
              </a:rPr>
              <a:t>BYTE PTR [</a:t>
            </a:r>
            <a:r>
              <a:rPr lang="en-US" sz="2400" dirty="0" err="1" smtClean="0">
                <a:latin typeface="Courier New"/>
                <a:cs typeface="Courier New"/>
              </a:rPr>
              <a:t>edi</a:t>
            </a:r>
            <a:r>
              <a:rPr lang="en-US" sz="2400" dirty="0" smtClean="0">
                <a:latin typeface="Courier New"/>
                <a:cs typeface="Courier New"/>
              </a:rPr>
              <a:t>]</a:t>
            </a:r>
            <a:r>
              <a:rPr lang="en-US" sz="2400" dirty="0">
                <a:latin typeface="Courier New"/>
                <a:cs typeface="Courier New"/>
              </a:rPr>
              <a:t>,1	      </a:t>
            </a:r>
          </a:p>
          <a:p>
            <a:r>
              <a:rPr lang="en-US" sz="2400" dirty="0">
                <a:solidFill>
                  <a:srgbClr val="767171"/>
                </a:solidFill>
                <a:latin typeface="Courier New"/>
                <a:cs typeface="Courier New"/>
              </a:rPr>
              <a:t>00e</a:t>
            </a:r>
            <a:r>
              <a:rPr lang="en-US" sz="2400" dirty="0">
                <a:latin typeface="Courier New"/>
                <a:cs typeface="Courier New"/>
              </a:rPr>
              <a:t> </a:t>
            </a:r>
            <a:r>
              <a:rPr lang="en-US" sz="2400" dirty="0">
                <a:solidFill>
                  <a:srgbClr val="008000"/>
                </a:solidFill>
                <a:latin typeface="Courier New"/>
                <a:cs typeface="Courier New"/>
              </a:rPr>
              <a:t>c3</a:t>
            </a:r>
            <a:r>
              <a:rPr lang="en-US" sz="2400" dirty="0">
                <a:latin typeface="Courier New"/>
                <a:cs typeface="Courier New"/>
              </a:rPr>
              <a:t>       ret</a:t>
            </a:r>
            <a:endParaRPr lang="en-CA" sz="2400" dirty="0">
              <a:latin typeface="Courier New"/>
              <a:cs typeface="Courier New"/>
            </a:endParaRPr>
          </a:p>
        </p:txBody>
      </p:sp>
    </p:spTree>
    <p:extLst>
      <p:ext uri="{BB962C8B-B14F-4D97-AF65-F5344CB8AC3E}">
        <p14:creationId xmlns:p14="http://schemas.microsoft.com/office/powerpoint/2010/main" val="291612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More Accurate Disassembly</a:t>
            </a:r>
            <a:endParaRPr lang="en-US" dirty="0"/>
          </a:p>
        </p:txBody>
      </p:sp>
      <p:sp>
        <p:nvSpPr>
          <p:cNvPr id="5" name="TextBox 4"/>
          <p:cNvSpPr txBox="1"/>
          <p:nvPr/>
        </p:nvSpPr>
        <p:spPr>
          <a:xfrm>
            <a:off x="617852" y="1125298"/>
            <a:ext cx="7687948" cy="4401205"/>
          </a:xfrm>
          <a:prstGeom prst="rect">
            <a:avLst/>
          </a:prstGeom>
          <a:noFill/>
        </p:spPr>
        <p:txBody>
          <a:bodyPr wrap="square" rtlCol="0">
            <a:spAutoFit/>
          </a:bodyPr>
          <a:lstStyle/>
          <a:p>
            <a:r>
              <a:rPr lang="en-US" sz="2800" dirty="0">
                <a:solidFill>
                  <a:schemeClr val="bg2">
                    <a:lumMod val="50000"/>
                  </a:schemeClr>
                </a:solidFill>
                <a:latin typeface="Courier New"/>
                <a:cs typeface="Courier New"/>
              </a:rPr>
              <a:t>000</a:t>
            </a:r>
            <a:r>
              <a:rPr lang="en-US" sz="2800" dirty="0">
                <a:latin typeface="Courier New"/>
                <a:cs typeface="Courier New"/>
              </a:rPr>
              <a:t> </a:t>
            </a:r>
            <a:r>
              <a:rPr lang="en-US" sz="2800" dirty="0">
                <a:solidFill>
                  <a:srgbClr val="0000FF"/>
                </a:solidFill>
                <a:latin typeface="Courier New"/>
                <a:cs typeface="Courier New"/>
              </a:rPr>
              <a:t>50</a:t>
            </a:r>
            <a:r>
              <a:rPr lang="en-US" sz="2800" dirty="0">
                <a:latin typeface="Courier New"/>
                <a:cs typeface="Courier New"/>
              </a:rPr>
              <a:t>       push </a:t>
            </a:r>
            <a:r>
              <a:rPr lang="en-US" sz="2800" dirty="0" err="1">
                <a:latin typeface="Courier New"/>
                <a:cs typeface="Courier New"/>
              </a:rPr>
              <a:t>eax</a:t>
            </a:r>
            <a:r>
              <a:rPr lang="en-US" sz="2800" dirty="0">
                <a:latin typeface="Courier New"/>
                <a:cs typeface="Courier New"/>
              </a:rPr>
              <a:t>  </a:t>
            </a:r>
          </a:p>
          <a:p>
            <a:r>
              <a:rPr lang="en-US" sz="2800" dirty="0">
                <a:solidFill>
                  <a:schemeClr val="bg2">
                    <a:lumMod val="50000"/>
                  </a:schemeClr>
                </a:solidFill>
                <a:latin typeface="Courier New"/>
                <a:cs typeface="Courier New"/>
              </a:rPr>
              <a:t>001</a:t>
            </a:r>
            <a:r>
              <a:rPr lang="en-US" sz="2800" dirty="0">
                <a:latin typeface="Courier New"/>
                <a:cs typeface="Courier New"/>
              </a:rPr>
              <a:t> </a:t>
            </a:r>
            <a:r>
              <a:rPr lang="en-US" sz="2800" dirty="0">
                <a:solidFill>
                  <a:srgbClr val="0000FF"/>
                </a:solidFill>
                <a:latin typeface="Courier New"/>
                <a:cs typeface="Courier New"/>
              </a:rPr>
              <a:t>31c0</a:t>
            </a:r>
            <a:r>
              <a:rPr lang="en-US" sz="2800" dirty="0">
                <a:latin typeface="Courier New"/>
                <a:cs typeface="Courier New"/>
              </a:rPr>
              <a:t>     </a:t>
            </a:r>
            <a:r>
              <a:rPr lang="en-US" sz="2800" dirty="0" err="1">
                <a:latin typeface="Courier New"/>
                <a:cs typeface="Courier New"/>
              </a:rPr>
              <a:t>xor</a:t>
            </a:r>
            <a:r>
              <a:rPr lang="en-US" sz="2800" dirty="0">
                <a:latin typeface="Courier New"/>
                <a:cs typeface="Courier New"/>
              </a:rPr>
              <a:t> </a:t>
            </a:r>
            <a:r>
              <a:rPr lang="en-US" sz="2800" dirty="0" err="1">
                <a:latin typeface="Courier New"/>
                <a:cs typeface="Courier New"/>
              </a:rPr>
              <a:t>eax,eax</a:t>
            </a:r>
            <a:endParaRPr lang="en-US" sz="2800" dirty="0">
              <a:latin typeface="Courier New"/>
              <a:cs typeface="Courier New"/>
            </a:endParaRPr>
          </a:p>
          <a:p>
            <a:r>
              <a:rPr lang="en-US" sz="2800" dirty="0">
                <a:solidFill>
                  <a:srgbClr val="767171"/>
                </a:solidFill>
                <a:latin typeface="Courier New"/>
                <a:cs typeface="Courier New"/>
              </a:rPr>
              <a:t>003</a:t>
            </a:r>
            <a:r>
              <a:rPr lang="en-US" sz="2800" dirty="0">
                <a:latin typeface="Courier New"/>
                <a:cs typeface="Courier New"/>
              </a:rPr>
              <a:t> </a:t>
            </a:r>
            <a:r>
              <a:rPr lang="en-US" sz="2800" dirty="0">
                <a:solidFill>
                  <a:srgbClr val="0000FF"/>
                </a:solidFill>
                <a:latin typeface="Courier New"/>
                <a:cs typeface="Courier New"/>
              </a:rPr>
              <a:t>31db</a:t>
            </a:r>
            <a:r>
              <a:rPr lang="en-US" sz="2800" dirty="0">
                <a:latin typeface="Courier New"/>
                <a:cs typeface="Courier New"/>
              </a:rPr>
              <a:t>     </a:t>
            </a:r>
            <a:r>
              <a:rPr lang="en-US" sz="2800" dirty="0" err="1">
                <a:latin typeface="Courier New"/>
                <a:cs typeface="Courier New"/>
              </a:rPr>
              <a:t>xor</a:t>
            </a:r>
            <a:r>
              <a:rPr lang="en-US" sz="2800" dirty="0">
                <a:latin typeface="Courier New"/>
                <a:cs typeface="Courier New"/>
              </a:rPr>
              <a:t> </a:t>
            </a:r>
            <a:r>
              <a:rPr lang="en-US" sz="2800" dirty="0" err="1">
                <a:latin typeface="Courier New"/>
                <a:cs typeface="Courier New"/>
              </a:rPr>
              <a:t>ebx,ebx</a:t>
            </a:r>
            <a:r>
              <a:rPr lang="en-US" sz="2800" dirty="0">
                <a:latin typeface="Courier New"/>
                <a:cs typeface="Courier New"/>
              </a:rPr>
              <a:t>	      </a:t>
            </a:r>
          </a:p>
          <a:p>
            <a:r>
              <a:rPr lang="en-US" sz="2800" dirty="0">
                <a:solidFill>
                  <a:srgbClr val="767171"/>
                </a:solidFill>
                <a:latin typeface="Courier New"/>
                <a:cs typeface="Courier New"/>
              </a:rPr>
              <a:t>005</a:t>
            </a:r>
            <a:r>
              <a:rPr lang="en-US" sz="2800" dirty="0">
                <a:latin typeface="Courier New"/>
                <a:cs typeface="Courier New"/>
              </a:rPr>
              <a:t> </a:t>
            </a:r>
            <a:r>
              <a:rPr lang="en-US" sz="2800" dirty="0">
                <a:solidFill>
                  <a:srgbClr val="0000FF"/>
                </a:solidFill>
                <a:latin typeface="Courier New"/>
                <a:cs typeface="Courier New"/>
              </a:rPr>
              <a:t>39d8</a:t>
            </a:r>
            <a:r>
              <a:rPr lang="en-US" sz="2800" dirty="0">
                <a:latin typeface="Courier New"/>
                <a:cs typeface="Courier New"/>
              </a:rPr>
              <a:t>     </a:t>
            </a:r>
            <a:r>
              <a:rPr lang="en-US" sz="2800" dirty="0" err="1">
                <a:latin typeface="Courier New"/>
                <a:cs typeface="Courier New"/>
              </a:rPr>
              <a:t>cmp</a:t>
            </a:r>
            <a:r>
              <a:rPr lang="en-US" sz="2800" dirty="0">
                <a:latin typeface="Courier New"/>
                <a:cs typeface="Courier New"/>
              </a:rPr>
              <a:t> </a:t>
            </a:r>
            <a:r>
              <a:rPr lang="en-US" sz="2800" dirty="0" err="1">
                <a:latin typeface="Courier New"/>
                <a:cs typeface="Courier New"/>
              </a:rPr>
              <a:t>eax,ebx</a:t>
            </a:r>
            <a:r>
              <a:rPr lang="en-US" sz="2800" dirty="0">
                <a:latin typeface="Courier New"/>
                <a:cs typeface="Courier New"/>
              </a:rPr>
              <a:t>	      </a:t>
            </a:r>
          </a:p>
          <a:p>
            <a:r>
              <a:rPr lang="en-US" sz="2800" dirty="0">
                <a:solidFill>
                  <a:srgbClr val="767171"/>
                </a:solidFill>
                <a:latin typeface="Courier New"/>
                <a:cs typeface="Courier New"/>
              </a:rPr>
              <a:t>007</a:t>
            </a:r>
            <a:r>
              <a:rPr lang="en-US" sz="2800" dirty="0">
                <a:latin typeface="Courier New"/>
                <a:cs typeface="Courier New"/>
              </a:rPr>
              <a:t> </a:t>
            </a:r>
            <a:r>
              <a:rPr lang="en-US" sz="2800" dirty="0" smtClean="0">
                <a:solidFill>
                  <a:srgbClr val="0000FF"/>
                </a:solidFill>
                <a:latin typeface="Courier New"/>
                <a:cs typeface="Courier New"/>
              </a:rPr>
              <a:t>7401</a:t>
            </a:r>
            <a:r>
              <a:rPr lang="en-US" sz="2800" dirty="0" smtClean="0">
                <a:latin typeface="Courier New"/>
                <a:cs typeface="Courier New"/>
              </a:rPr>
              <a:t>     </a:t>
            </a:r>
            <a:r>
              <a:rPr lang="en-US" sz="2800" dirty="0">
                <a:latin typeface="Courier New"/>
                <a:cs typeface="Courier New"/>
              </a:rPr>
              <a:t>je </a:t>
            </a:r>
            <a:r>
              <a:rPr lang="en-US" sz="2800" dirty="0" smtClean="0">
                <a:latin typeface="Courier New"/>
                <a:cs typeface="Courier New"/>
              </a:rPr>
              <a:t>0x0a</a:t>
            </a:r>
            <a:endParaRPr lang="en-US" sz="2800" dirty="0" smtClean="0">
              <a:solidFill>
                <a:srgbClr val="FF0000"/>
              </a:solidFill>
              <a:latin typeface="Courier New"/>
              <a:cs typeface="Courier New"/>
            </a:endParaRPr>
          </a:p>
          <a:p>
            <a:r>
              <a:rPr lang="en-US" sz="2800" dirty="0" smtClean="0">
                <a:solidFill>
                  <a:srgbClr val="767171"/>
                </a:solidFill>
                <a:latin typeface="Courier New"/>
                <a:cs typeface="Courier New"/>
              </a:rPr>
              <a:t>009</a:t>
            </a:r>
            <a:r>
              <a:rPr lang="en-US" sz="2800" dirty="0" smtClean="0">
                <a:latin typeface="Courier New"/>
                <a:cs typeface="Courier New"/>
              </a:rPr>
              <a:t> </a:t>
            </a:r>
            <a:r>
              <a:rPr lang="en-US" sz="2800" dirty="0" smtClean="0">
                <a:solidFill>
                  <a:srgbClr val="0000FF"/>
                </a:solidFill>
                <a:latin typeface="Courier New"/>
                <a:cs typeface="Courier New"/>
              </a:rPr>
              <a:t>02</a:t>
            </a:r>
            <a:r>
              <a:rPr lang="en-US" sz="2800" dirty="0" smtClean="0">
                <a:latin typeface="Courier New"/>
                <a:cs typeface="Courier New"/>
              </a:rPr>
              <a:t>       .byte 0x02</a:t>
            </a:r>
            <a:endParaRPr lang="en-US" sz="2800" dirty="0" smtClean="0">
              <a:solidFill>
                <a:srgbClr val="0000FF"/>
              </a:solidFill>
              <a:latin typeface="Courier New"/>
              <a:cs typeface="Courier New"/>
            </a:endParaRPr>
          </a:p>
          <a:p>
            <a:r>
              <a:rPr lang="en-US" sz="2800" dirty="0" smtClean="0">
                <a:solidFill>
                  <a:srgbClr val="767171"/>
                </a:solidFill>
                <a:latin typeface="Courier New"/>
                <a:cs typeface="Courier New"/>
              </a:rPr>
              <a:t>00a </a:t>
            </a:r>
            <a:r>
              <a:rPr lang="en-US" sz="2800" dirty="0" smtClean="0">
                <a:solidFill>
                  <a:srgbClr val="008000"/>
                </a:solidFill>
                <a:latin typeface="Courier New"/>
                <a:cs typeface="Courier New"/>
              </a:rPr>
              <a:t>58</a:t>
            </a:r>
            <a:r>
              <a:rPr lang="en-US" sz="2800" dirty="0" smtClean="0">
                <a:solidFill>
                  <a:srgbClr val="000000"/>
                </a:solidFill>
                <a:latin typeface="Courier New"/>
                <a:cs typeface="Courier New"/>
              </a:rPr>
              <a:t>       pop </a:t>
            </a:r>
            <a:r>
              <a:rPr lang="en-US" sz="2800" dirty="0" err="1" smtClean="0">
                <a:solidFill>
                  <a:srgbClr val="000000"/>
                </a:solidFill>
                <a:latin typeface="Courier New"/>
                <a:cs typeface="Courier New"/>
              </a:rPr>
              <a:t>eax</a:t>
            </a:r>
            <a:endParaRPr lang="en-US" sz="2800" dirty="0" smtClean="0">
              <a:solidFill>
                <a:srgbClr val="008000"/>
              </a:solidFill>
              <a:latin typeface="Courier New"/>
              <a:cs typeface="Courier New"/>
            </a:endParaRPr>
          </a:p>
          <a:p>
            <a:r>
              <a:rPr lang="en-US" sz="2800" dirty="0" smtClean="0">
                <a:solidFill>
                  <a:srgbClr val="767171"/>
                </a:solidFill>
                <a:latin typeface="Courier New"/>
                <a:cs typeface="Courier New"/>
              </a:rPr>
              <a:t>00b </a:t>
            </a:r>
            <a:r>
              <a:rPr lang="en-US" sz="2800" dirty="0" smtClean="0">
                <a:solidFill>
                  <a:srgbClr val="008000"/>
                </a:solidFill>
                <a:latin typeface="Courier New"/>
                <a:cs typeface="Courier New"/>
              </a:rPr>
              <a:t>ffd0</a:t>
            </a:r>
            <a:r>
              <a:rPr lang="en-US" sz="2800" dirty="0" smtClean="0">
                <a:latin typeface="Courier New"/>
                <a:cs typeface="Courier New"/>
              </a:rPr>
              <a:t>     call </a:t>
            </a:r>
            <a:r>
              <a:rPr lang="en-US" sz="2800" dirty="0" err="1" smtClean="0">
                <a:latin typeface="Courier New"/>
                <a:cs typeface="Courier New"/>
              </a:rPr>
              <a:t>eax</a:t>
            </a:r>
            <a:endParaRPr lang="en-US" sz="2800" dirty="0" smtClean="0">
              <a:latin typeface="Courier New"/>
              <a:cs typeface="Courier New"/>
            </a:endParaRPr>
          </a:p>
          <a:p>
            <a:r>
              <a:rPr lang="en-US" sz="2800" dirty="0" smtClean="0">
                <a:solidFill>
                  <a:srgbClr val="767171"/>
                </a:solidFill>
                <a:latin typeface="Courier New"/>
                <a:cs typeface="Courier New"/>
              </a:rPr>
              <a:t>00d</a:t>
            </a:r>
            <a:r>
              <a:rPr lang="en-US" sz="2800" dirty="0" smtClean="0">
                <a:latin typeface="Courier New"/>
                <a:cs typeface="Courier New"/>
              </a:rPr>
              <a:t> </a:t>
            </a:r>
            <a:r>
              <a:rPr lang="en-US" sz="2800" dirty="0" smtClean="0">
                <a:solidFill>
                  <a:srgbClr val="008000"/>
                </a:solidFill>
                <a:latin typeface="Courier New"/>
                <a:cs typeface="Courier New"/>
              </a:rPr>
              <a:t>27</a:t>
            </a:r>
            <a:r>
              <a:rPr lang="en-US" sz="2800" dirty="0">
                <a:latin typeface="Courier New"/>
                <a:cs typeface="Courier New"/>
              </a:rPr>
              <a:t> </a:t>
            </a:r>
            <a:r>
              <a:rPr lang="en-US" sz="2800" dirty="0" smtClean="0">
                <a:latin typeface="Courier New"/>
                <a:cs typeface="Courier New"/>
              </a:rPr>
              <a:t>      </a:t>
            </a:r>
            <a:r>
              <a:rPr lang="en-US" sz="2800" dirty="0" err="1" smtClean="0">
                <a:latin typeface="Courier New"/>
                <a:cs typeface="Courier New"/>
              </a:rPr>
              <a:t>daa</a:t>
            </a:r>
            <a:r>
              <a:rPr lang="en-US" sz="2800" dirty="0" smtClean="0">
                <a:latin typeface="Courier New"/>
                <a:cs typeface="Courier New"/>
              </a:rPr>
              <a:t>      </a:t>
            </a:r>
          </a:p>
          <a:p>
            <a:r>
              <a:rPr lang="en-US" sz="2800" dirty="0" smtClean="0">
                <a:solidFill>
                  <a:srgbClr val="767171"/>
                </a:solidFill>
                <a:latin typeface="Courier New"/>
                <a:cs typeface="Courier New"/>
              </a:rPr>
              <a:t>00e</a:t>
            </a:r>
            <a:r>
              <a:rPr lang="en-US" sz="2800" dirty="0" smtClean="0">
                <a:latin typeface="Courier New"/>
                <a:cs typeface="Courier New"/>
              </a:rPr>
              <a:t> </a:t>
            </a:r>
            <a:r>
              <a:rPr lang="en-US" sz="2800" dirty="0">
                <a:solidFill>
                  <a:srgbClr val="008000"/>
                </a:solidFill>
                <a:latin typeface="Courier New"/>
                <a:cs typeface="Courier New"/>
              </a:rPr>
              <a:t>c3</a:t>
            </a:r>
            <a:r>
              <a:rPr lang="en-US" sz="2800" dirty="0">
                <a:latin typeface="Courier New"/>
                <a:cs typeface="Courier New"/>
              </a:rPr>
              <a:t>       ret</a:t>
            </a:r>
            <a:endParaRPr lang="en-CA" sz="2800" dirty="0">
              <a:latin typeface="Courier New"/>
              <a:cs typeface="Courier New"/>
            </a:endParaRPr>
          </a:p>
        </p:txBody>
      </p:sp>
    </p:spTree>
    <p:extLst>
      <p:ext uri="{BB962C8B-B14F-4D97-AF65-F5344CB8AC3E}">
        <p14:creationId xmlns:p14="http://schemas.microsoft.com/office/powerpoint/2010/main" val="2260388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Self-Modifying Code</a:t>
            </a:r>
            <a:endParaRPr lang="en-US" dirty="0"/>
          </a:p>
        </p:txBody>
      </p:sp>
      <p:sp>
        <p:nvSpPr>
          <p:cNvPr id="3" name="Content Placeholder 2"/>
          <p:cNvSpPr>
            <a:spLocks noGrp="1"/>
          </p:cNvSpPr>
          <p:nvPr>
            <p:ph sz="quarter" idx="10"/>
          </p:nvPr>
        </p:nvSpPr>
        <p:spPr>
          <a:xfrm>
            <a:off x="635000" y="1248507"/>
            <a:ext cx="7840663" cy="2475193"/>
          </a:xfrm>
        </p:spPr>
        <p:txBody>
          <a:bodyPr/>
          <a:lstStyle/>
          <a:p>
            <a:r>
              <a:rPr lang="en-US" sz="2400" dirty="0"/>
              <a:t>The </a:t>
            </a:r>
            <a:r>
              <a:rPr lang="en-US" sz="2400" dirty="0">
                <a:latin typeface="Courier New" panose="02070309020205020404" pitchFamily="49" charset="0"/>
                <a:cs typeface="Courier New" panose="02070309020205020404" pitchFamily="49" charset="0"/>
              </a:rPr>
              <a:t>call 0x5, pop </a:t>
            </a:r>
            <a:r>
              <a:rPr lang="en-US" sz="2400" dirty="0" err="1">
                <a:latin typeface="Courier New" panose="02070309020205020404" pitchFamily="49" charset="0"/>
                <a:cs typeface="Courier New" panose="02070309020205020404" pitchFamily="49" charset="0"/>
              </a:rPr>
              <a:t>eax</a:t>
            </a:r>
            <a:r>
              <a:rPr lang="en-US" sz="2400" dirty="0">
                <a:latin typeface="Courier New" panose="02070309020205020404" pitchFamily="49" charset="0"/>
                <a:cs typeface="Courier New" panose="02070309020205020404" pitchFamily="49" charset="0"/>
              </a:rPr>
              <a:t> </a:t>
            </a:r>
            <a:r>
              <a:rPr lang="en-US" sz="2400" dirty="0"/>
              <a:t>sequence gets the current address of the code, </a:t>
            </a:r>
            <a:r>
              <a:rPr lang="en-US" sz="2400" dirty="0" smtClean="0"/>
              <a:t>and </a:t>
            </a:r>
            <a:r>
              <a:rPr lang="en-US" sz="2400" dirty="0" err="1" smtClean="0"/>
              <a:t>eax</a:t>
            </a:r>
            <a:r>
              <a:rPr lang="en-US" sz="2400" dirty="0" smtClean="0"/>
              <a:t> </a:t>
            </a:r>
            <a:r>
              <a:rPr lang="en-US" sz="2400" dirty="0"/>
              <a:t>has the value 0x5 after that sequence</a:t>
            </a:r>
          </a:p>
          <a:p>
            <a:r>
              <a:rPr lang="en-US" sz="2400" dirty="0"/>
              <a:t>The code then alters the byte at offset 0xa</a:t>
            </a:r>
          </a:p>
          <a:p>
            <a:r>
              <a:rPr lang="en-US" sz="2400" dirty="0"/>
              <a:t>It is impossible for the disassembler to know this unless it is also emulating </a:t>
            </a:r>
            <a:r>
              <a:rPr lang="en-US" sz="2400" dirty="0" smtClean="0"/>
              <a:t>execution</a:t>
            </a:r>
            <a:endParaRPr lang="en-US" sz="2400" dirty="0"/>
          </a:p>
        </p:txBody>
      </p:sp>
      <p:sp>
        <p:nvSpPr>
          <p:cNvPr id="5" name="TextBox 4"/>
          <p:cNvSpPr txBox="1"/>
          <p:nvPr/>
        </p:nvSpPr>
        <p:spPr>
          <a:xfrm>
            <a:off x="635000" y="4004424"/>
            <a:ext cx="8267700" cy="1569660"/>
          </a:xfrm>
          <a:prstGeom prst="rect">
            <a:avLst/>
          </a:prstGeom>
          <a:noFill/>
        </p:spPr>
        <p:txBody>
          <a:bodyPr wrap="square" rtlCol="0">
            <a:spAutoFit/>
          </a:bodyPr>
          <a:lstStyle/>
          <a:p>
            <a:r>
              <a:rPr lang="en-US" sz="2400" dirty="0">
                <a:solidFill>
                  <a:schemeClr val="bg2">
                    <a:lumMod val="50000"/>
                  </a:schemeClr>
                </a:solidFill>
                <a:latin typeface="Courier New"/>
                <a:cs typeface="Courier New"/>
              </a:rPr>
              <a:t>000</a:t>
            </a:r>
            <a:r>
              <a:rPr lang="en-US" sz="2400" dirty="0">
                <a:latin typeface="Courier New"/>
                <a:cs typeface="Courier New"/>
              </a:rPr>
              <a:t> </a:t>
            </a:r>
            <a:r>
              <a:rPr lang="is-IS" sz="2400" dirty="0" smtClean="0">
                <a:solidFill>
                  <a:srgbClr val="0000FF"/>
                </a:solidFill>
                <a:latin typeface="Courier New"/>
                <a:cs typeface="Courier New"/>
              </a:rPr>
              <a:t>e800000000</a:t>
            </a:r>
            <a:r>
              <a:rPr lang="en-US" sz="2400" dirty="0">
                <a:latin typeface="Courier New"/>
                <a:cs typeface="Courier New"/>
              </a:rPr>
              <a:t> </a:t>
            </a:r>
            <a:r>
              <a:rPr lang="en-US" sz="2400" dirty="0" smtClean="0">
                <a:latin typeface="Courier New"/>
                <a:cs typeface="Courier New"/>
              </a:rPr>
              <a:t> call 0x5</a:t>
            </a:r>
            <a:r>
              <a:rPr lang="en-US" sz="2400" dirty="0">
                <a:latin typeface="Courier New"/>
                <a:cs typeface="Courier New"/>
              </a:rPr>
              <a:t>  </a:t>
            </a:r>
          </a:p>
          <a:p>
            <a:r>
              <a:rPr lang="en-US" sz="2400" dirty="0" smtClean="0">
                <a:solidFill>
                  <a:schemeClr val="bg2">
                    <a:lumMod val="50000"/>
                  </a:schemeClr>
                </a:solidFill>
                <a:latin typeface="Courier New"/>
                <a:cs typeface="Courier New"/>
              </a:rPr>
              <a:t>005</a:t>
            </a:r>
            <a:r>
              <a:rPr lang="en-US" sz="2400" dirty="0" smtClean="0">
                <a:latin typeface="Courier New"/>
                <a:cs typeface="Courier New"/>
              </a:rPr>
              <a:t> </a:t>
            </a:r>
            <a:r>
              <a:rPr lang="en-US" sz="2400" dirty="0" smtClean="0">
                <a:solidFill>
                  <a:srgbClr val="0000FF"/>
                </a:solidFill>
                <a:latin typeface="Courier New"/>
                <a:cs typeface="Courier New"/>
              </a:rPr>
              <a:t>58</a:t>
            </a:r>
            <a:r>
              <a:rPr lang="en-US" sz="2400" dirty="0" smtClean="0">
                <a:latin typeface="Courier New"/>
                <a:cs typeface="Courier New"/>
              </a:rPr>
              <a:t>          pop </a:t>
            </a:r>
            <a:r>
              <a:rPr lang="en-US" sz="2400" dirty="0" err="1" smtClean="0">
                <a:latin typeface="Courier New"/>
                <a:cs typeface="Courier New"/>
              </a:rPr>
              <a:t>eax</a:t>
            </a:r>
            <a:endParaRPr lang="en-US" sz="2400" dirty="0">
              <a:latin typeface="Courier New"/>
              <a:cs typeface="Courier New"/>
            </a:endParaRPr>
          </a:p>
          <a:p>
            <a:r>
              <a:rPr lang="en-US" sz="2400" dirty="0" smtClean="0">
                <a:solidFill>
                  <a:srgbClr val="767171"/>
                </a:solidFill>
                <a:latin typeface="Courier New"/>
                <a:cs typeface="Courier New"/>
              </a:rPr>
              <a:t>006</a:t>
            </a:r>
            <a:r>
              <a:rPr lang="en-US" sz="2400" dirty="0" smtClean="0">
                <a:latin typeface="Courier New"/>
                <a:cs typeface="Courier New"/>
              </a:rPr>
              <a:t> </a:t>
            </a:r>
            <a:r>
              <a:rPr lang="is-IS" sz="2400" dirty="0">
                <a:solidFill>
                  <a:srgbClr val="0000FF"/>
                </a:solidFill>
                <a:latin typeface="Courier New"/>
                <a:cs typeface="Courier New"/>
              </a:rPr>
              <a:t>80700533</a:t>
            </a:r>
            <a:r>
              <a:rPr lang="en-US" sz="2400" dirty="0">
                <a:latin typeface="Courier New"/>
                <a:cs typeface="Courier New"/>
              </a:rPr>
              <a:t>    </a:t>
            </a:r>
            <a:r>
              <a:rPr lang="en-US" sz="2400" dirty="0" err="1">
                <a:latin typeface="Courier New"/>
                <a:cs typeface="Courier New"/>
              </a:rPr>
              <a:t>xor</a:t>
            </a:r>
            <a:r>
              <a:rPr lang="en-US" sz="2400" dirty="0">
                <a:latin typeface="Courier New"/>
                <a:cs typeface="Courier New"/>
              </a:rPr>
              <a:t> BYTE PTR [eax+0x5],</a:t>
            </a:r>
            <a:r>
              <a:rPr lang="en-US" sz="2400" dirty="0" smtClean="0">
                <a:latin typeface="Courier New"/>
                <a:cs typeface="Courier New"/>
              </a:rPr>
              <a:t>0x33  </a:t>
            </a:r>
            <a:endParaRPr lang="en-US" sz="2400" dirty="0">
              <a:latin typeface="Courier New"/>
              <a:cs typeface="Courier New"/>
            </a:endParaRPr>
          </a:p>
          <a:p>
            <a:r>
              <a:rPr lang="en-US" sz="2400" dirty="0" smtClean="0">
                <a:solidFill>
                  <a:srgbClr val="767171"/>
                </a:solidFill>
                <a:latin typeface="Courier New"/>
                <a:cs typeface="Courier New"/>
              </a:rPr>
              <a:t>00a</a:t>
            </a:r>
            <a:r>
              <a:rPr lang="en-US" sz="2400" dirty="0" smtClean="0">
                <a:latin typeface="Courier New"/>
                <a:cs typeface="Courier New"/>
              </a:rPr>
              <a:t> </a:t>
            </a:r>
            <a:r>
              <a:rPr lang="en-US" sz="2400" dirty="0" smtClean="0">
                <a:solidFill>
                  <a:srgbClr val="0000FF"/>
                </a:solidFill>
                <a:latin typeface="Courier New"/>
                <a:cs typeface="Courier New"/>
              </a:rPr>
              <a:t>a3</a:t>
            </a:r>
            <a:r>
              <a:rPr lang="en-US" sz="2400" dirty="0" smtClean="0">
                <a:latin typeface="Courier New"/>
                <a:cs typeface="Courier New"/>
              </a:rPr>
              <a:t>          .byte 0xa3</a:t>
            </a:r>
            <a:r>
              <a:rPr lang="en-US" sz="2400" dirty="0">
                <a:latin typeface="Courier New"/>
                <a:cs typeface="Courier New"/>
              </a:rPr>
              <a:t>	      </a:t>
            </a:r>
          </a:p>
        </p:txBody>
      </p:sp>
    </p:spTree>
    <p:extLst>
      <p:ext uri="{BB962C8B-B14F-4D97-AF65-F5344CB8AC3E}">
        <p14:creationId xmlns:p14="http://schemas.microsoft.com/office/powerpoint/2010/main" val="895509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When Disassembly Fails</a:t>
            </a:r>
            <a:endParaRPr lang="en-US" dirty="0"/>
          </a:p>
        </p:txBody>
      </p:sp>
      <p:sp>
        <p:nvSpPr>
          <p:cNvPr id="3" name="Content Placeholder 2"/>
          <p:cNvSpPr>
            <a:spLocks noGrp="1"/>
          </p:cNvSpPr>
          <p:nvPr>
            <p:ph sz="quarter" idx="10"/>
          </p:nvPr>
        </p:nvSpPr>
        <p:spPr>
          <a:xfrm>
            <a:off x="635000" y="1248508"/>
            <a:ext cx="8145443" cy="4967260"/>
          </a:xfrm>
        </p:spPr>
        <p:txBody>
          <a:bodyPr/>
          <a:lstStyle/>
          <a:p>
            <a:r>
              <a:rPr lang="en-US" dirty="0"/>
              <a:t>Patching or modifying the binary by hand may be required</a:t>
            </a:r>
          </a:p>
          <a:p>
            <a:r>
              <a:rPr lang="en-US" dirty="0"/>
              <a:t>Combining dynamic </a:t>
            </a:r>
            <a:r>
              <a:rPr lang="en-US" dirty="0" smtClean="0"/>
              <a:t>runtime </a:t>
            </a:r>
            <a:r>
              <a:rPr lang="en-US" dirty="0"/>
              <a:t>information to supplement static analysis may be required</a:t>
            </a:r>
          </a:p>
          <a:p>
            <a:pPr lvl="1"/>
            <a:r>
              <a:rPr lang="en-US" dirty="0" smtClean="0"/>
              <a:t>Used to </a:t>
            </a:r>
            <a:r>
              <a:rPr lang="en-US" dirty="0"/>
              <a:t>handle packed or heavily obfuscated PE </a:t>
            </a:r>
            <a:r>
              <a:rPr lang="en-US" dirty="0" smtClean="0"/>
              <a:t>files</a:t>
            </a:r>
          </a:p>
          <a:p>
            <a:r>
              <a:rPr lang="en-US" dirty="0" smtClean="0"/>
              <a:t>Building </a:t>
            </a:r>
            <a:r>
              <a:rPr lang="en-US" dirty="0" smtClean="0"/>
              <a:t>a </a:t>
            </a:r>
            <a:r>
              <a:rPr lang="en-US" dirty="0"/>
              <a:t>good toolset can help when </a:t>
            </a:r>
            <a:r>
              <a:rPr lang="en-US" dirty="0" smtClean="0"/>
              <a:t>you run into </a:t>
            </a:r>
            <a:r>
              <a:rPr lang="en-US" dirty="0"/>
              <a:t>tough </a:t>
            </a:r>
            <a:r>
              <a:rPr lang="en-US" dirty="0" smtClean="0"/>
              <a:t>files. Obfuscation </a:t>
            </a:r>
            <a:r>
              <a:rPr lang="en-US" dirty="0"/>
              <a:t>techniques are often reused by malware </a:t>
            </a:r>
            <a:r>
              <a:rPr lang="en-US" dirty="0" smtClean="0"/>
              <a:t>authors.</a:t>
            </a:r>
            <a:endParaRPr lang="en-US" dirty="0"/>
          </a:p>
        </p:txBody>
      </p:sp>
    </p:spTree>
    <p:extLst>
      <p:ext uri="{BB962C8B-B14F-4D97-AF65-F5344CB8AC3E}">
        <p14:creationId xmlns:p14="http://schemas.microsoft.com/office/powerpoint/2010/main" val="12112614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5303</TotalTime>
  <Words>1009</Words>
  <Application>Microsoft Office PowerPoint</Application>
  <PresentationFormat>On-screen Show (4:3)</PresentationFormat>
  <Paragraphs>136</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Calibri</vt:lpstr>
      <vt:lpstr>Courier New</vt:lpstr>
      <vt:lpstr>Times New Roman</vt:lpstr>
      <vt:lpstr>Titillium Lt</vt:lpstr>
      <vt:lpstr>Wingdings</vt:lpstr>
      <vt:lpstr>ER Master_2015</vt:lpstr>
      <vt:lpstr>ITSC 303: Malware Analysis</vt:lpstr>
      <vt:lpstr>Static Analysis – Where to Begin?</vt:lpstr>
      <vt:lpstr>Disassembly Example (1 of 2)</vt:lpstr>
      <vt:lpstr>Disassembly Example (2 of 2)</vt:lpstr>
      <vt:lpstr>Disassembly Challenges</vt:lpstr>
      <vt:lpstr>Disassembly Problem Example</vt:lpstr>
      <vt:lpstr>A More Accurate Disassembly</vt:lpstr>
      <vt:lpstr>Self-Modifying Code</vt:lpstr>
      <vt:lpstr>When Disassembly Fails</vt:lpstr>
      <vt:lpstr>What Does This Function Do?</vt:lpstr>
      <vt:lpstr>Disassembly Tools</vt:lpstr>
      <vt:lpstr>Hex Views in Hiew</vt:lpstr>
      <vt:lpstr>References</vt:lpstr>
      <vt:lpstr>Resources</vt:lpstr>
      <vt:lpstr>PowerPoint Presentation</vt:lpstr>
    </vt:vector>
  </TitlesOfParts>
  <Company>SAIT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SAIT Template 2015</dc:title>
  <dc:creator>lbucsis</dc:creator>
  <cp:lastModifiedBy>Brent Howard</cp:lastModifiedBy>
  <cp:revision>354</cp:revision>
  <cp:lastPrinted>2016-04-11T17:01:10Z</cp:lastPrinted>
  <dcterms:created xsi:type="dcterms:W3CDTF">2009-04-06T17:04:40Z</dcterms:created>
  <dcterms:modified xsi:type="dcterms:W3CDTF">2017-11-07T17:59:55Z</dcterms:modified>
</cp:coreProperties>
</file>