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9" r:id="rId2"/>
    <p:sldId id="272" r:id="rId3"/>
    <p:sldId id="339" r:id="rId4"/>
    <p:sldId id="340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277" r:id="rId18"/>
  </p:sldIdLst>
  <p:sldSz cx="9144000" cy="6858000" type="screen4x3"/>
  <p:notesSz cx="7023100" cy="93091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0ADFBC-0282-4EE0-97FA-40BC7520527F}">
          <p14:sldIdLst>
            <p14:sldId id="269"/>
          </p14:sldIdLst>
        </p14:section>
        <p14:section name="Untitled Section" id="{BAB5FE1B-4910-480F-9285-3B3D14DFD513}">
          <p14:sldIdLst>
            <p14:sldId id="272"/>
            <p14:sldId id="339"/>
            <p14:sldId id="340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orient="horz" pos="2832" userDrawn="1">
          <p15:clr>
            <a:srgbClr val="A4A3A4"/>
          </p15:clr>
        </p15:guide>
        <p15:guide id="3" orient="horz" pos="3284">
          <p15:clr>
            <a:srgbClr val="A4A3A4"/>
          </p15:clr>
        </p15:guide>
        <p15:guide id="4" orient="horz" pos="2355">
          <p15:clr>
            <a:srgbClr val="A4A3A4"/>
          </p15:clr>
        </p15:guide>
        <p15:guide id="5" orient="horz" pos="1669">
          <p15:clr>
            <a:srgbClr val="A4A3A4"/>
          </p15:clr>
        </p15:guide>
        <p15:guide id="6" orient="horz" pos="360" userDrawn="1">
          <p15:clr>
            <a:srgbClr val="A4A3A4"/>
          </p15:clr>
        </p15:guide>
        <p15:guide id="7" orient="horz" pos="1349">
          <p15:clr>
            <a:srgbClr val="A4A3A4"/>
          </p15:clr>
        </p15:guide>
        <p15:guide id="8" orient="horz" pos="2149">
          <p15:clr>
            <a:srgbClr val="A4A3A4"/>
          </p15:clr>
        </p15:guide>
        <p15:guide id="9" orient="horz" pos="1198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528" userDrawn="1">
          <p15:clr>
            <a:srgbClr val="A4A3A4"/>
          </p15:clr>
        </p15:guide>
        <p15:guide id="12" pos="5339">
          <p15:clr>
            <a:srgbClr val="A4A3A4"/>
          </p15:clr>
        </p15:guide>
        <p15:guide id="13" pos="2384">
          <p15:clr>
            <a:srgbClr val="A4A3A4"/>
          </p15:clr>
        </p15:guide>
        <p15:guide id="14" pos="1091">
          <p15:clr>
            <a:srgbClr val="A4A3A4"/>
          </p15:clr>
        </p15:guide>
        <p15:guide id="15" pos="164">
          <p15:clr>
            <a:srgbClr val="A4A3A4"/>
          </p15:clr>
        </p15:guide>
        <p15:guide id="16" pos="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Symanczyk" initials="MS" lastIdx="19" clrIdx="0">
    <p:extLst>
      <p:ext uri="{19B8F6BF-5375-455C-9EA6-DF929625EA0E}">
        <p15:presenceInfo xmlns:p15="http://schemas.microsoft.com/office/powerpoint/2012/main" userId="S-1-5-21-2664737520-481353137-1098671830-875264" providerId="AD"/>
      </p:ext>
    </p:extLst>
  </p:cmAuthor>
  <p:cmAuthor id="2" name="Heather Matsune" initials="HM" lastIdx="1" clrIdx="1">
    <p:extLst>
      <p:ext uri="{19B8F6BF-5375-455C-9EA6-DF929625EA0E}">
        <p15:presenceInfo xmlns:p15="http://schemas.microsoft.com/office/powerpoint/2012/main" userId="S-1-5-21-2664737520-481353137-1098671830-751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EE362C"/>
    <a:srgbClr val="D73E17"/>
    <a:srgbClr val="D52B00"/>
    <a:srgbClr val="996633"/>
    <a:srgbClr val="44697D"/>
    <a:srgbClr val="D52B1E"/>
    <a:srgbClr val="E9994A"/>
    <a:srgbClr val="AA272F"/>
    <a:srgbClr val="007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0945" autoAdjust="0"/>
  </p:normalViewPr>
  <p:slideViewPr>
    <p:cSldViewPr snapToGrid="0">
      <p:cViewPr varScale="1">
        <p:scale>
          <a:sx n="106" d="100"/>
          <a:sy n="106" d="100"/>
        </p:scale>
        <p:origin x="1062" y="120"/>
      </p:cViewPr>
      <p:guideLst>
        <p:guide orient="horz" pos="2214"/>
        <p:guide orient="horz" pos="2832"/>
        <p:guide orient="horz" pos="3284"/>
        <p:guide orient="horz" pos="2355"/>
        <p:guide orient="horz" pos="1669"/>
        <p:guide orient="horz" pos="360"/>
        <p:guide orient="horz" pos="1349"/>
        <p:guide orient="horz" pos="2149"/>
        <p:guide orient="horz" pos="1198"/>
        <p:guide orient="horz" pos="4319"/>
        <p:guide pos="528"/>
        <p:guide pos="5339"/>
        <p:guide pos="2384"/>
        <p:guide pos="1091"/>
        <p:guide pos="164"/>
        <p:guide pos="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84C5895-FE39-4B89-91B9-3F88D0186E1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B4DC21B-881A-468B-B00C-159245F57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0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6E1133A-33E6-41DE-9EDC-2B4E7ACFB7D2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1AA2EC-018E-495A-975D-CC07496269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noisy</a:t>
            </a:r>
            <a:r>
              <a:rPr lang="en-US" baseline="0" dirty="0" smtClean="0"/>
              <a:t> detection engine that has a high false positive rate makes it seem like the product is not working, even if its true positive detection rate is very good. A user may think, “if it has this may false positives, how many true positives is it silently missing?”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18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noisy</a:t>
            </a:r>
            <a:r>
              <a:rPr lang="en-US" baseline="0" dirty="0" smtClean="0"/>
              <a:t> detection engine that has a high false positive rate makes it seem like the product is not working, even if its true positive detection rate is very good. </a:t>
            </a:r>
            <a:r>
              <a:rPr lang="en-US" baseline="0" smtClean="0"/>
              <a:t>A user may think, “if it has this may false positives, how many true positives is it silently missing?”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7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3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6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</a:t>
            </a:r>
            <a:r>
              <a:rPr lang="en-CA" baseline="0" dirty="0" smtClean="0"/>
              <a:t> term “engine” is common jargon used in computer security for the process of supplying verdicts on arbitrary files.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verdict ”Clean” is really short for “not currently detected as malicious. Verdicts can change.</a:t>
            </a:r>
            <a:endParaRPr lang="en-CA" dirty="0" smtClean="0"/>
          </a:p>
          <a:p>
            <a:r>
              <a:rPr lang="en-CA" dirty="0" smtClean="0"/>
              <a:t>Once</a:t>
            </a:r>
            <a:r>
              <a:rPr lang="en-CA" baseline="0" dirty="0" smtClean="0"/>
              <a:t> malicious software is known to exist, the natural thing is to want to detect and get rid of it.</a:t>
            </a:r>
          </a:p>
          <a:p>
            <a:r>
              <a:rPr lang="en-CA" baseline="0" dirty="0" smtClean="0"/>
              <a:t>A detection engine is an abstraction of a service that determines if a file is malicious or clean. Historically a detection engine is a piece of software running on the same computer the detection engine is attempting to classify files on. Contemporary detection engines may run on a machine other than the machine that files are being classified on.</a:t>
            </a: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3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 ideal detection engine has a 100% true positive rate, and a 0% false negative rate.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32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46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8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0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have two simple and effective detection methods: cryptographic hashing and byte sequence searching. However, both are inefficient for large files and clean files.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34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Detection method could be a lookup table containing malicious sizes and cryptographic hash of malicious .</a:t>
            </a:r>
            <a:r>
              <a:rPr lang="en-US" dirty="0" err="1" smtClean="0"/>
              <a:t>rsrc</a:t>
            </a:r>
            <a:r>
              <a:rPr lang="en-US" dirty="0" smtClean="0"/>
              <a:t> sections</a:t>
            </a:r>
          </a:p>
          <a:p>
            <a:pPr lvl="0"/>
            <a:r>
              <a:rPr lang="en-US" dirty="0" smtClean="0"/>
              <a:t>When a file is scanned, the size of the .</a:t>
            </a:r>
            <a:r>
              <a:rPr lang="en-US" dirty="0" err="1" smtClean="0"/>
              <a:t>rsrc</a:t>
            </a:r>
            <a:r>
              <a:rPr lang="en-US" dirty="0" smtClean="0"/>
              <a:t> section is checked in the table. If the table contains a matching size, the hash of the .</a:t>
            </a:r>
            <a:r>
              <a:rPr lang="en-US" dirty="0" err="1" smtClean="0"/>
              <a:t>rsrc</a:t>
            </a:r>
            <a:r>
              <a:rPr lang="en-US" dirty="0" smtClean="0"/>
              <a:t> section is calculated. If that hash exists in the lookup table, the file can be considered malicious.</a:t>
            </a:r>
          </a:p>
          <a:p>
            <a:pPr lvl="0"/>
            <a:r>
              <a:rPr lang="en-US" dirty="0" smtClean="0"/>
              <a:t>Efficiencies:</a:t>
            </a:r>
          </a:p>
          <a:p>
            <a:pPr lvl="1"/>
            <a:r>
              <a:rPr lang="en-US" dirty="0" smtClean="0"/>
              <a:t>Files without a .</a:t>
            </a:r>
            <a:r>
              <a:rPr lang="en-US" dirty="0" err="1" smtClean="0"/>
              <a:t>rsrc</a:t>
            </a:r>
            <a:r>
              <a:rPr lang="en-US" dirty="0" smtClean="0"/>
              <a:t> section with a matching size are excluded</a:t>
            </a:r>
          </a:p>
          <a:p>
            <a:pPr lvl="1"/>
            <a:r>
              <a:rPr lang="en-US" dirty="0" smtClean="0"/>
              <a:t>Cryptographic hash is only calculated over a portion of the file</a:t>
            </a:r>
          </a:p>
          <a:p>
            <a:r>
              <a:rPr lang="en-US" dirty="0" smtClean="0"/>
              <a:t>Can be generalized to any PE section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3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7753"/>
          <a:stretch/>
        </p:blipFill>
        <p:spPr>
          <a:xfrm>
            <a:off x="681889" y="127000"/>
            <a:ext cx="314764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769" y="1320800"/>
            <a:ext cx="4353169" cy="2980352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005EB8"/>
                </a:solidFill>
                <a:latin typeface="Titillium Lt" panose="00000400000000000000" pitchFamily="50" charset="0"/>
              </a:defRPr>
            </a:lvl1pPr>
          </a:lstStyle>
          <a:p>
            <a:endParaRPr lang="en-CA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4769" y="4401023"/>
            <a:ext cx="4353169" cy="675789"/>
          </a:xfrm>
          <a:prstGeom prst="rect">
            <a:avLst/>
          </a:prstGeom>
        </p:spPr>
        <p:txBody>
          <a:bodyPr vert="horz"/>
          <a:lstStyle>
            <a:lvl1pPr marL="0" algn="l" defTabSz="914400" rtl="0" eaLnBrk="1" latinLnBrk="0" hangingPunct="1">
              <a:spcBef>
                <a:spcPct val="50000"/>
              </a:spcBef>
              <a:defRPr lang="en-US" sz="1400" b="1" kern="1200" baseline="0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Presentation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697348" cy="627860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098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56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+mj-lt"/>
              <a:buAutoNum type="arabicPeriod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+mj-lt"/>
              <a:buAutoNum type="alphaLcParenR"/>
              <a:defRPr sz="2400"/>
            </a:lvl2pPr>
            <a:lvl3pPr marL="914400" indent="-228600">
              <a:buFont typeface="+mj-lt"/>
              <a:buAutoNum type="romanLcPeriod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846" y="157876"/>
            <a:ext cx="6699354" cy="68238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26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4952" y="155768"/>
            <a:ext cx="6700248" cy="675703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882" y="1239716"/>
            <a:ext cx="7842780" cy="486875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5634" y="6133275"/>
            <a:ext cx="4496696" cy="28571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581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4656"/>
            <a:ext cx="6699902" cy="68560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2517157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32882" y="3852567"/>
            <a:ext cx="7842780" cy="2255898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055634" y="6126049"/>
            <a:ext cx="4496696" cy="25716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04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60030"/>
            <a:ext cx="6699902" cy="647852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105400" y="1248508"/>
            <a:ext cx="3370262" cy="4689714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3"/>
                </a:solidFill>
              </a:defRPr>
            </a:lvl1pPr>
            <a:lvl2pPr marL="685800" indent="-342900">
              <a:defRPr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r>
              <a:rPr lang="en-CA" noProof="0" dirty="0" smtClean="0"/>
              <a:t>Insert image here.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48508"/>
            <a:ext cx="4203699" cy="5076988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04870" y="5938221"/>
            <a:ext cx="3490490" cy="384318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469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5149"/>
            <a:ext cx="6708694" cy="685114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5092" y="1239715"/>
            <a:ext cx="3791250" cy="508578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 b="0"/>
            </a:lvl2pPr>
            <a:lvl3pPr marL="914400" indent="-228600">
              <a:buFont typeface="Wingdings" panose="05000000000000000000" pitchFamily="2" charset="2"/>
              <a:buChar char="§"/>
              <a:defRPr sz="2000" b="0"/>
            </a:lvl3pPr>
            <a:lvl4pPr marL="1143000" indent="-228600">
              <a:defRPr sz="1800" b="0"/>
            </a:lvl4pPr>
            <a:lvl5pPr marL="1371600" indent="-228600"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39715"/>
            <a:ext cx="3831491" cy="508578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053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5000" y="4297680"/>
            <a:ext cx="7840663" cy="2320290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2441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0900" algn="r"/>
                <a:tab pos="2971800" algn="ctr"/>
                <a:tab pos="5943600" algn="r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6" r:id="rId5"/>
    <p:sldLayoutId id="2147483652" r:id="rId6"/>
    <p:sldLayoutId id="2147483654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srl.nist.gov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mantec.com/connect/articles/how-symantec-antivirus-system-detects-virus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mav.ne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vrtadmin/clamav-deve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mav.net/" TargetMode="External"/><Relationship Id="rId2" Type="http://schemas.openxmlformats.org/officeDocument/2006/relationships/hyperlink" Target="http://www.nsrl.nist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rtadmin/clamav-deve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5EB8"/>
                </a:solidFill>
                <a:latin typeface="Titillium Lt" panose="00000400000000000000" pitchFamily="50" charset="0"/>
              </a:rPr>
              <a:t>ITSC 303: Malware Analysis</a:t>
            </a:r>
            <a:endParaRPr lang="en-US" sz="4800" dirty="0">
              <a:solidFill>
                <a:srgbClr val="005EB8"/>
              </a:solidFill>
              <a:latin typeface="Titillium Lt" panose="00000400000000000000" pitchFamily="50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454769" y="4410260"/>
            <a:ext cx="4353169" cy="675789"/>
          </a:xfrm>
        </p:spPr>
        <p:txBody>
          <a:bodyPr/>
          <a:lstStyle/>
          <a:p>
            <a:r>
              <a:rPr lang="en-US" dirty="0" smtClean="0">
                <a:latin typeface="Titillium Lt" panose="00000400000000000000" pitchFamily="50" charset="0"/>
              </a:rPr>
              <a:t>Unit 2: Basic Portable Executable Static Analysis – Signature-Based Detection</a:t>
            </a:r>
            <a:endParaRPr lang="en-US" dirty="0">
              <a:latin typeface="Titillium L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298" y="13980"/>
            <a:ext cx="6699902" cy="685607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dirty="0" smtClean="0"/>
              <a:t>PE Section Hash Implementation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8221617" cy="5165355"/>
          </a:xfrm>
        </p:spPr>
        <p:txBody>
          <a:bodyPr/>
          <a:lstStyle/>
          <a:p>
            <a:r>
              <a:rPr lang="en-US" sz="2400" dirty="0"/>
              <a:t>Create </a:t>
            </a:r>
            <a:r>
              <a:rPr lang="en-US" sz="2400" dirty="0" smtClean="0"/>
              <a:t>a lookup </a:t>
            </a:r>
            <a:r>
              <a:rPr lang="en-US" sz="2400" dirty="0"/>
              <a:t>table with </a:t>
            </a:r>
            <a:r>
              <a:rPr lang="en-US" sz="2400" dirty="0" smtClean="0"/>
              <a:t>the size </a:t>
            </a:r>
            <a:r>
              <a:rPr lang="en-US" sz="2400" dirty="0"/>
              <a:t>and cryptographic hash of malicious PE .</a:t>
            </a:r>
            <a:r>
              <a:rPr lang="en-US" sz="2400" dirty="0" err="1"/>
              <a:t>rsrc</a:t>
            </a:r>
            <a:r>
              <a:rPr lang="en-US" sz="2400" dirty="0"/>
              <a:t> sections</a:t>
            </a:r>
          </a:p>
          <a:p>
            <a:r>
              <a:rPr lang="en-US" sz="2400" dirty="0"/>
              <a:t>To scan a </a:t>
            </a:r>
            <a:r>
              <a:rPr lang="en-US" sz="2400" dirty="0" smtClean="0"/>
              <a:t>file</a:t>
            </a:r>
            <a:endParaRPr lang="en-US" sz="2400" dirty="0"/>
          </a:p>
          <a:p>
            <a:pPr lvl="1"/>
            <a:r>
              <a:rPr lang="en-US" sz="2000" dirty="0"/>
              <a:t>Check if </a:t>
            </a:r>
            <a:r>
              <a:rPr lang="en-US" sz="2000" dirty="0" smtClean="0"/>
              <a:t>the size </a:t>
            </a:r>
            <a:r>
              <a:rPr lang="en-US" sz="2000" dirty="0"/>
              <a:t>of </a:t>
            </a:r>
            <a:r>
              <a:rPr lang="en-US" sz="2000" dirty="0" smtClean="0"/>
              <a:t>the .</a:t>
            </a:r>
            <a:r>
              <a:rPr lang="en-US" sz="2000" dirty="0" err="1" smtClean="0"/>
              <a:t>rsrc</a:t>
            </a:r>
            <a:r>
              <a:rPr lang="en-US" sz="2000" dirty="0" smtClean="0"/>
              <a:t> </a:t>
            </a:r>
            <a:r>
              <a:rPr lang="en-US" sz="2000" dirty="0"/>
              <a:t>section exists in malicious table</a:t>
            </a:r>
          </a:p>
          <a:p>
            <a:pPr lvl="1"/>
            <a:r>
              <a:rPr lang="en-US" sz="2000" dirty="0"/>
              <a:t>Calculate </a:t>
            </a:r>
            <a:r>
              <a:rPr lang="en-US" sz="2000" dirty="0" smtClean="0"/>
              <a:t>the hash </a:t>
            </a:r>
            <a:r>
              <a:rPr lang="en-US" sz="2000" dirty="0"/>
              <a:t>of </a:t>
            </a:r>
            <a:r>
              <a:rPr lang="en-US" sz="2000" dirty="0" smtClean="0"/>
              <a:t>the .</a:t>
            </a:r>
            <a:r>
              <a:rPr lang="en-US" sz="2000" dirty="0" err="1" smtClean="0"/>
              <a:t>rsrc</a:t>
            </a:r>
            <a:r>
              <a:rPr lang="en-US" sz="2000" dirty="0" smtClean="0"/>
              <a:t> </a:t>
            </a:r>
            <a:r>
              <a:rPr lang="en-US" sz="2000" dirty="0"/>
              <a:t>section</a:t>
            </a:r>
          </a:p>
          <a:p>
            <a:pPr lvl="1"/>
            <a:r>
              <a:rPr lang="en-US" sz="2000" dirty="0"/>
              <a:t>If hash exists in lookup </a:t>
            </a:r>
            <a:r>
              <a:rPr lang="en-US" sz="2000" dirty="0" smtClean="0"/>
              <a:t>table, </a:t>
            </a:r>
            <a:r>
              <a:rPr lang="en-US" sz="2000" dirty="0"/>
              <a:t>convict the file</a:t>
            </a:r>
          </a:p>
          <a:p>
            <a:r>
              <a:rPr lang="en-US" sz="2400" dirty="0" smtClean="0"/>
              <a:t>Efficiencies</a:t>
            </a:r>
            <a:endParaRPr lang="en-US" sz="2400" dirty="0"/>
          </a:p>
          <a:p>
            <a:pPr lvl="1"/>
            <a:r>
              <a:rPr lang="en-US" sz="2000" dirty="0"/>
              <a:t>Files without </a:t>
            </a:r>
            <a:r>
              <a:rPr lang="en-US" sz="2000" dirty="0" smtClean="0"/>
              <a:t>an </a:t>
            </a:r>
            <a:r>
              <a:rPr lang="en-US" sz="2000" dirty="0"/>
              <a:t>.</a:t>
            </a:r>
            <a:r>
              <a:rPr lang="en-US" sz="2000" dirty="0" err="1"/>
              <a:t>rsrc</a:t>
            </a:r>
            <a:r>
              <a:rPr lang="en-US" sz="2000" dirty="0"/>
              <a:t> section </a:t>
            </a:r>
            <a:r>
              <a:rPr lang="en-US" sz="2000" dirty="0" smtClean="0"/>
              <a:t>but with </a:t>
            </a:r>
            <a:r>
              <a:rPr lang="en-US" sz="2000" dirty="0"/>
              <a:t>a matching size are excluded</a:t>
            </a:r>
          </a:p>
          <a:p>
            <a:pPr lvl="1"/>
            <a:r>
              <a:rPr lang="en-US" sz="2000" dirty="0" smtClean="0"/>
              <a:t>A cryptographic </a:t>
            </a:r>
            <a:r>
              <a:rPr lang="en-US" sz="2000" dirty="0"/>
              <a:t>hash is </a:t>
            </a:r>
            <a:r>
              <a:rPr lang="en-US" sz="2000" dirty="0" smtClean="0"/>
              <a:t>calculated for only a </a:t>
            </a:r>
            <a:r>
              <a:rPr lang="en-US" sz="2000" dirty="0"/>
              <a:t>portion of the file</a:t>
            </a:r>
          </a:p>
          <a:p>
            <a:r>
              <a:rPr lang="en-US" sz="2400" dirty="0"/>
              <a:t>Can be generalized to any PE </a:t>
            </a:r>
            <a:r>
              <a:rPr lang="en-US" sz="2400" dirty="0" smtClean="0"/>
              <a:t>section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282" y="3890011"/>
            <a:ext cx="7842781" cy="2243264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Dealing with Clean Files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993063" cy="5165355"/>
          </a:xfrm>
        </p:spPr>
        <p:txBody>
          <a:bodyPr/>
          <a:lstStyle/>
          <a:p>
            <a:r>
              <a:rPr lang="en-US" dirty="0"/>
              <a:t>The vast majority of files are clean</a:t>
            </a:r>
          </a:p>
          <a:p>
            <a:r>
              <a:rPr lang="en-US" dirty="0"/>
              <a:t>False positives are a constant problem when designing systems to detect malware</a:t>
            </a:r>
          </a:p>
          <a:p>
            <a:r>
              <a:rPr lang="en-US" dirty="0"/>
              <a:t>A high false positive rate erodes confidence in the technology</a:t>
            </a:r>
          </a:p>
          <a:p>
            <a:pPr lvl="1"/>
            <a:r>
              <a:rPr lang="en-US" dirty="0"/>
              <a:t>Can negate an extremely good true positive rate</a:t>
            </a:r>
          </a:p>
          <a:p>
            <a:r>
              <a:rPr lang="en-US" dirty="0"/>
              <a:t>Detecting a critical operating system file as malicious can crash a machine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282" y="3890011"/>
            <a:ext cx="7842781" cy="2243264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Dealing with Clean Files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993063" cy="5165355"/>
          </a:xfrm>
        </p:spPr>
        <p:txBody>
          <a:bodyPr/>
          <a:lstStyle/>
          <a:p>
            <a:r>
              <a:rPr lang="en-US" dirty="0"/>
              <a:t>Strategies to quickly identify clean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/>
              <a:t>A registry of clean file hashes</a:t>
            </a:r>
          </a:p>
          <a:p>
            <a:pPr lvl="2"/>
            <a:r>
              <a:rPr lang="en-US" dirty="0"/>
              <a:t>Software </a:t>
            </a:r>
            <a:r>
              <a:rPr lang="en-US" dirty="0" smtClean="0"/>
              <a:t>manufacturers </a:t>
            </a:r>
            <a:r>
              <a:rPr lang="en-US" dirty="0"/>
              <a:t>submit hashes of files they distribute to a central repository</a:t>
            </a:r>
          </a:p>
          <a:p>
            <a:pPr lvl="2"/>
            <a:r>
              <a:rPr lang="en-US" dirty="0"/>
              <a:t>Example: </a:t>
            </a:r>
            <a:r>
              <a:rPr lang="en-US" dirty="0">
                <a:hlinkClick r:id="rId3"/>
              </a:rPr>
              <a:t>National Software Reference </a:t>
            </a:r>
            <a:r>
              <a:rPr lang="en-US" dirty="0" smtClean="0">
                <a:hlinkClick r:id="rId3"/>
              </a:rPr>
              <a:t>Library</a:t>
            </a:r>
            <a:r>
              <a:rPr lang="en-US" dirty="0" smtClean="0"/>
              <a:t> (</a:t>
            </a:r>
            <a:r>
              <a:rPr lang="en-US" dirty="0"/>
              <a:t>http://www.nsrl.nist.gov</a:t>
            </a:r>
            <a:r>
              <a:rPr lang="en-US" dirty="0" smtClean="0"/>
              <a:t>/)</a:t>
            </a:r>
            <a:endParaRPr lang="en-US" dirty="0"/>
          </a:p>
          <a:p>
            <a:pPr lvl="1"/>
            <a:r>
              <a:rPr lang="en-US" dirty="0"/>
              <a:t>Digital signatures</a:t>
            </a:r>
          </a:p>
          <a:p>
            <a:pPr lvl="2"/>
            <a:r>
              <a:rPr lang="en-US" dirty="0"/>
              <a:t>Files with digital signatures originating from a trusted root certificate authority increase confidence </a:t>
            </a:r>
            <a:r>
              <a:rPr lang="en-US" dirty="0" smtClean="0"/>
              <a:t>that files are </a:t>
            </a:r>
            <a:r>
              <a:rPr lang="en-US" dirty="0"/>
              <a:t>clean</a:t>
            </a:r>
          </a:p>
          <a:p>
            <a:pPr lvl="2"/>
            <a:r>
              <a:rPr lang="en-US" dirty="0"/>
              <a:t>The risk of using stolen certificates remains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282" y="3890011"/>
            <a:ext cx="7842781" cy="2243264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8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298" y="13980"/>
            <a:ext cx="6699902" cy="685607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dirty="0" smtClean="0"/>
              <a:t>Actual PE Detection Engine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8221617" cy="5165355"/>
          </a:xfrm>
        </p:spPr>
        <p:txBody>
          <a:bodyPr/>
          <a:lstStyle/>
          <a:p>
            <a:r>
              <a:rPr lang="en-US" sz="2400" dirty="0"/>
              <a:t>Some antivirus companies write about their detection engines</a:t>
            </a:r>
          </a:p>
          <a:p>
            <a:pPr lvl="1"/>
            <a:r>
              <a:rPr lang="en-US" sz="2000" dirty="0"/>
              <a:t>Specific technical details are closely held trade secrets</a:t>
            </a:r>
          </a:p>
          <a:p>
            <a:pPr lvl="1"/>
            <a:r>
              <a:rPr lang="en-US" sz="2000" dirty="0"/>
              <a:t>Many antivirus companies discuss their detection technologies in general or in marketing materials</a:t>
            </a:r>
          </a:p>
          <a:p>
            <a:pPr lvl="1"/>
            <a:r>
              <a:rPr lang="en-US" sz="2000" dirty="0"/>
              <a:t>e.g., </a:t>
            </a:r>
            <a:r>
              <a:rPr lang="en-US" sz="2000" dirty="0">
                <a:hlinkClick r:id="rId3"/>
              </a:rPr>
              <a:t>How Symantec Antivirus system detects viruses</a:t>
            </a:r>
            <a:r>
              <a:rPr lang="en-US" sz="2000" dirty="0"/>
              <a:t> </a:t>
            </a:r>
            <a:r>
              <a:rPr lang="en-US" sz="2000" dirty="0" smtClean="0"/>
              <a:t>(https</a:t>
            </a:r>
            <a:r>
              <a:rPr lang="en-US" sz="2000" dirty="0"/>
              <a:t>://</a:t>
            </a:r>
            <a:r>
              <a:rPr lang="en-US" sz="2000" dirty="0" smtClean="0"/>
              <a:t>www.symantec.com/connect/articles/how-symantec-antivirus-system-detects-viruses)</a:t>
            </a:r>
            <a:endParaRPr lang="en-US" sz="2000" dirty="0"/>
          </a:p>
          <a:p>
            <a:r>
              <a:rPr lang="en-US" sz="2400" dirty="0" err="1"/>
              <a:t>ClamAV</a:t>
            </a:r>
            <a:r>
              <a:rPr lang="en-US" sz="2400" dirty="0"/>
              <a:t> is an open source antivirus detection engine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282" y="3890011"/>
            <a:ext cx="7842781" cy="2243264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ClamAV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993063" cy="5165355"/>
          </a:xfrm>
        </p:spPr>
        <p:txBody>
          <a:bodyPr/>
          <a:lstStyle/>
          <a:p>
            <a:r>
              <a:rPr lang="en-US" dirty="0"/>
              <a:t>Supports PE files as well as Microsoft Office Documents, PDF, </a:t>
            </a:r>
            <a:r>
              <a:rPr lang="en-US" dirty="0" smtClean="0"/>
              <a:t>Flash </a:t>
            </a:r>
            <a:r>
              <a:rPr lang="en-US" dirty="0"/>
              <a:t>and </a:t>
            </a:r>
            <a:r>
              <a:rPr lang="en-US" dirty="0" smtClean="0"/>
              <a:t>more</a:t>
            </a:r>
            <a:endParaRPr lang="en-US" dirty="0"/>
          </a:p>
          <a:p>
            <a:r>
              <a:rPr lang="en-US" dirty="0"/>
              <a:t>Performs </a:t>
            </a:r>
            <a:r>
              <a:rPr lang="en-US" dirty="0" smtClean="0"/>
              <a:t>hash-based </a:t>
            </a:r>
            <a:r>
              <a:rPr lang="en-US" dirty="0"/>
              <a:t>detection over the entire </a:t>
            </a:r>
            <a:r>
              <a:rPr lang="en-US" dirty="0" smtClean="0"/>
              <a:t>file </a:t>
            </a:r>
            <a:r>
              <a:rPr lang="en-US" dirty="0"/>
              <a:t>or sections of a file</a:t>
            </a:r>
          </a:p>
          <a:p>
            <a:r>
              <a:rPr lang="en-US" dirty="0"/>
              <a:t>Performs byte sequence matching</a:t>
            </a:r>
          </a:p>
          <a:p>
            <a:pPr lvl="1"/>
            <a:r>
              <a:rPr lang="en-US" dirty="0" err="1" smtClean="0">
                <a:hlinkClick r:id="rId3"/>
              </a:rPr>
              <a:t>ClamAV</a:t>
            </a:r>
            <a:r>
              <a:rPr lang="en-US" dirty="0"/>
              <a:t> (https://www.clamav.net/)</a:t>
            </a:r>
          </a:p>
          <a:p>
            <a:pPr lvl="1"/>
            <a:r>
              <a:rPr lang="en-US" dirty="0" err="1" smtClean="0">
                <a:hlinkClick r:id="rId4"/>
              </a:rPr>
              <a:t>ClamAV</a:t>
            </a:r>
            <a:r>
              <a:rPr lang="en-US" dirty="0" smtClean="0">
                <a:hlinkClick r:id="rId4"/>
              </a:rPr>
              <a:t> Development</a:t>
            </a:r>
            <a:r>
              <a:rPr lang="en-US" dirty="0" smtClean="0"/>
              <a:t> (https</a:t>
            </a:r>
            <a:r>
              <a:rPr lang="en-US" dirty="0"/>
              <a:t>://</a:t>
            </a:r>
            <a:r>
              <a:rPr lang="en-US" dirty="0" smtClean="0"/>
              <a:t>github.com/vrtadmin/clamav-devel)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282" y="3890011"/>
            <a:ext cx="7842781" cy="2243264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61963" indent="-461963"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Farzad. (2010). </a:t>
            </a:r>
            <a:r>
              <a:rPr lang="en-US" altLang="en-US" sz="2400" i="1" dirty="0" smtClean="0">
                <a:ea typeface="ＭＳ Ｐゴシック" panose="020B0600070205080204" pitchFamily="34" charset="-128"/>
              </a:rPr>
              <a:t>How Symantec antivirus detects viruses.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Retrieved from</a:t>
            </a:r>
            <a:r>
              <a:rPr lang="en-US" altLang="en-US" sz="24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https://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www.symantec.com/connect/</a:t>
            </a:r>
            <a:br>
              <a:rPr lang="en-US" altLang="en-US" sz="2400" dirty="0" smtClean="0">
                <a:ea typeface="ＭＳ Ｐゴシック" panose="020B0600070205080204" pitchFamily="34" charset="-128"/>
              </a:rPr>
            </a:br>
            <a:r>
              <a:rPr lang="en-US" altLang="en-US" sz="2400" dirty="0" smtClean="0">
                <a:ea typeface="ＭＳ Ｐゴシック" panose="020B0600070205080204" pitchFamily="34" charset="-128"/>
              </a:rPr>
              <a:t>articles/how-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symantec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-antivirus-system-detects-viruses</a:t>
            </a:r>
          </a:p>
        </p:txBody>
      </p:sp>
    </p:spTree>
    <p:extLst>
      <p:ext uri="{BB962C8B-B14F-4D97-AF65-F5344CB8AC3E}">
        <p14:creationId xmlns:p14="http://schemas.microsoft.com/office/powerpoint/2010/main" val="42821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National Software Reference Library</a:t>
            </a:r>
            <a:r>
              <a:rPr lang="en-US" sz="2400" dirty="0"/>
              <a:t> (http://www.nsrl.nist.gov/)</a:t>
            </a:r>
          </a:p>
          <a:p>
            <a:r>
              <a:rPr lang="en-US" sz="2400" dirty="0" err="1">
                <a:hlinkClick r:id="rId3"/>
              </a:rPr>
              <a:t>ClamAV</a:t>
            </a:r>
            <a:r>
              <a:rPr lang="en-US" sz="2400" dirty="0"/>
              <a:t> (https://www.clamav.net/)</a:t>
            </a:r>
          </a:p>
          <a:p>
            <a:r>
              <a:rPr lang="en-US" sz="2400" dirty="0" err="1">
                <a:hlinkClick r:id="rId4"/>
              </a:rPr>
              <a:t>ClamAV</a:t>
            </a:r>
            <a:r>
              <a:rPr lang="en-US" sz="2400" dirty="0">
                <a:hlinkClick r:id="rId4"/>
              </a:rPr>
              <a:t> Development</a:t>
            </a:r>
            <a:r>
              <a:rPr lang="en-US" sz="2400" dirty="0"/>
              <a:t> (https://github.com/vrtadmin/clamav-devel)</a:t>
            </a:r>
          </a:p>
        </p:txBody>
      </p:sp>
    </p:spTree>
    <p:extLst>
      <p:ext uri="{BB962C8B-B14F-4D97-AF65-F5344CB8AC3E}">
        <p14:creationId xmlns:p14="http://schemas.microsoft.com/office/powerpoint/2010/main" val="28371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7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993063" cy="5165355"/>
          </a:xfrm>
        </p:spPr>
        <p:txBody>
          <a:bodyPr/>
          <a:lstStyle/>
          <a:p>
            <a:r>
              <a:rPr lang="en-US" dirty="0"/>
              <a:t>Static file detection</a:t>
            </a:r>
          </a:p>
          <a:p>
            <a:r>
              <a:rPr lang="en-US" dirty="0"/>
              <a:t>Goals of a static detection engine</a:t>
            </a:r>
          </a:p>
          <a:p>
            <a:r>
              <a:rPr lang="en-US" dirty="0"/>
              <a:t>Implementation of static detection engines</a:t>
            </a:r>
          </a:p>
          <a:p>
            <a:r>
              <a:rPr lang="en-US" dirty="0"/>
              <a:t>How to deal with clean files</a:t>
            </a:r>
          </a:p>
          <a:p>
            <a:r>
              <a:rPr lang="en-US" dirty="0" smtClean="0"/>
              <a:t>Detection </a:t>
            </a:r>
            <a:r>
              <a:rPr lang="en-US" dirty="0"/>
              <a:t>engine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282" y="3890011"/>
            <a:ext cx="7842781" cy="2243264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File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4343400"/>
            <a:ext cx="8221617" cy="2070463"/>
          </a:xfrm>
        </p:spPr>
        <p:txBody>
          <a:bodyPr/>
          <a:lstStyle/>
          <a:p>
            <a:r>
              <a:rPr lang="en-US" sz="2400" dirty="0"/>
              <a:t>Input is an array of bytes with known length </a:t>
            </a:r>
            <a:r>
              <a:rPr lang="en-US" sz="2400" dirty="0" smtClean="0"/>
              <a:t>(e.g., </a:t>
            </a:r>
            <a:r>
              <a:rPr lang="en-US" sz="2400" dirty="0"/>
              <a:t>a file)</a:t>
            </a:r>
          </a:p>
          <a:p>
            <a:r>
              <a:rPr lang="en-US" sz="2400" dirty="0"/>
              <a:t>Output is a verdict, </a:t>
            </a:r>
            <a:r>
              <a:rPr lang="en-US" sz="2400" dirty="0" smtClean="0"/>
              <a:t>either malicious </a:t>
            </a:r>
            <a:r>
              <a:rPr lang="en-US" sz="2400" dirty="0"/>
              <a:t>or clean</a:t>
            </a:r>
          </a:p>
          <a:p>
            <a:r>
              <a:rPr lang="en-US" sz="2400" dirty="0"/>
              <a:t>Engines in this category to do not execute files or load the files in their rendering program </a:t>
            </a:r>
            <a:r>
              <a:rPr lang="en-US" sz="2400" dirty="0" smtClean="0"/>
              <a:t>(e.g., </a:t>
            </a:r>
            <a:r>
              <a:rPr lang="en-US" sz="2400" dirty="0"/>
              <a:t>Microsoft Word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282" y="3890011"/>
            <a:ext cx="7842781" cy="2243264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5000" y="1194705"/>
            <a:ext cx="7873632" cy="2794252"/>
            <a:chOff x="457033" y="1253426"/>
            <a:chExt cx="7873632" cy="2794252"/>
          </a:xfrm>
        </p:grpSpPr>
        <p:sp>
          <p:nvSpPr>
            <p:cNvPr id="13" name="Rounded Rectangle 12"/>
            <p:cNvSpPr/>
            <p:nvPr/>
          </p:nvSpPr>
          <p:spPr>
            <a:xfrm>
              <a:off x="2668918" y="2024018"/>
              <a:ext cx="1872629" cy="1414570"/>
            </a:xfrm>
            <a:prstGeom prst="roundRect">
              <a:avLst>
                <a:gd name="adj" fmla="val 20416"/>
              </a:avLst>
            </a:prstGeom>
            <a:solidFill>
              <a:srgbClr val="000000"/>
            </a:solidFill>
            <a:ln w="12700" cap="flat" cmpd="sng" algn="ctr">
              <a:solidFill>
                <a:srgbClr val="000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Detection engine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406670" y="2412131"/>
              <a:ext cx="1195854" cy="653143"/>
            </a:xfrm>
            <a:prstGeom prst="rightArrow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Folded Corner 14"/>
            <p:cNvSpPr/>
            <p:nvPr/>
          </p:nvSpPr>
          <p:spPr>
            <a:xfrm rot="10800000">
              <a:off x="457033" y="2012295"/>
              <a:ext cx="876158" cy="1452815"/>
            </a:xfrm>
            <a:prstGeom prst="foldedCorner">
              <a:avLst>
                <a:gd name="adj" fmla="val 29712"/>
              </a:avLst>
            </a:prstGeom>
            <a:solidFill>
              <a:srgbClr val="E7E6E6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File</a:t>
              </a:r>
            </a:p>
          </p:txBody>
        </p:sp>
        <p:sp>
          <p:nvSpPr>
            <p:cNvPr id="16" name="Smiley Face 15"/>
            <p:cNvSpPr/>
            <p:nvPr/>
          </p:nvSpPr>
          <p:spPr>
            <a:xfrm>
              <a:off x="7376706" y="1253426"/>
              <a:ext cx="898072" cy="1052980"/>
            </a:xfrm>
            <a:prstGeom prst="smileyFace">
              <a:avLst>
                <a:gd name="adj" fmla="val -4653"/>
              </a:avLst>
            </a:prstGeom>
            <a:solidFill>
              <a:srgbClr val="DA291C"/>
            </a:solidFill>
            <a:ln w="12700" cap="flat" cmpd="sng" algn="ctr">
              <a:solidFill>
                <a:srgbClr val="DA291C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Smiley Face 16"/>
            <p:cNvSpPr/>
            <p:nvPr/>
          </p:nvSpPr>
          <p:spPr>
            <a:xfrm>
              <a:off x="7432593" y="2994698"/>
              <a:ext cx="898072" cy="1052980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2700" cap="flat" cmpd="sng" algn="ctr">
              <a:solidFill>
                <a:srgbClr val="DA291C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20881736">
              <a:off x="4643736" y="1885487"/>
              <a:ext cx="2690558" cy="653143"/>
            </a:xfrm>
            <a:prstGeom prst="rightArrow">
              <a:avLst>
                <a:gd name="adj1" fmla="val 25000"/>
                <a:gd name="adj2" fmla="val 5750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tIns="144000" bIns="468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Malicious verdict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 rot="542000">
              <a:off x="4707445" y="2918485"/>
              <a:ext cx="2690558" cy="653143"/>
            </a:xfrm>
            <a:prstGeom prst="rightArrow">
              <a:avLst>
                <a:gd name="adj1" fmla="val 25000"/>
                <a:gd name="adj2" fmla="val 5750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tIns="432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Clean verdict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420672" y="3913241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100" dirty="0" smtClean="0"/>
              <a:t>© 2017, Southern Alberta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298" y="13980"/>
            <a:ext cx="6699902" cy="685607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dirty="0" smtClean="0"/>
              <a:t>Outcomes and Final Goal of a Static Detection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8221617" cy="5165355"/>
          </a:xfrm>
        </p:spPr>
        <p:txBody>
          <a:bodyPr/>
          <a:lstStyle/>
          <a:p>
            <a:r>
              <a:rPr lang="en-US" sz="2400" dirty="0" smtClean="0"/>
              <a:t>Verdict outcomes</a:t>
            </a:r>
            <a:endParaRPr lang="en-US" sz="2400" dirty="0"/>
          </a:p>
          <a:p>
            <a:pPr lvl="1"/>
            <a:r>
              <a:rPr lang="en-US" sz="2000" dirty="0"/>
              <a:t>Malicious</a:t>
            </a:r>
          </a:p>
          <a:p>
            <a:pPr lvl="2"/>
            <a:r>
              <a:rPr lang="en-US" sz="1600" dirty="0"/>
              <a:t>True positive</a:t>
            </a:r>
          </a:p>
          <a:p>
            <a:pPr lvl="3"/>
            <a:r>
              <a:rPr lang="en-US" sz="1400" dirty="0"/>
              <a:t>Engine correctly identifies file as malicious</a:t>
            </a:r>
          </a:p>
          <a:p>
            <a:pPr lvl="2"/>
            <a:r>
              <a:rPr lang="en-US" sz="1600" dirty="0"/>
              <a:t>False positive</a:t>
            </a:r>
          </a:p>
          <a:p>
            <a:pPr lvl="3"/>
            <a:r>
              <a:rPr lang="en-US" sz="1400" dirty="0"/>
              <a:t>Engine incorrectly identifies file as malicious</a:t>
            </a:r>
          </a:p>
          <a:p>
            <a:pPr lvl="1"/>
            <a:r>
              <a:rPr lang="en-US" sz="2000" dirty="0"/>
              <a:t>Clean</a:t>
            </a:r>
          </a:p>
          <a:p>
            <a:pPr lvl="2"/>
            <a:r>
              <a:rPr lang="en-US" sz="1600" dirty="0"/>
              <a:t>True negative</a:t>
            </a:r>
          </a:p>
          <a:p>
            <a:pPr lvl="3"/>
            <a:r>
              <a:rPr lang="en-US" sz="1400" dirty="0"/>
              <a:t>Engine correctly identifies file as clean</a:t>
            </a:r>
          </a:p>
          <a:p>
            <a:pPr lvl="2"/>
            <a:r>
              <a:rPr lang="en-US" sz="1600" dirty="0"/>
              <a:t>False negative</a:t>
            </a:r>
          </a:p>
          <a:p>
            <a:pPr lvl="3"/>
            <a:r>
              <a:rPr lang="en-US" sz="1400" dirty="0"/>
              <a:t>Engine incorrectly identifies file as clean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Goal</a:t>
            </a:r>
          </a:p>
          <a:p>
            <a:pPr lvl="1">
              <a:spcBef>
                <a:spcPts val="480"/>
              </a:spcBef>
            </a:pPr>
            <a:r>
              <a:rPr lang="en-US" sz="2000" dirty="0" smtClean="0"/>
              <a:t>Maximize </a:t>
            </a:r>
            <a:r>
              <a:rPr lang="en-US" sz="2000" dirty="0"/>
              <a:t>true positives while minimizing false </a:t>
            </a:r>
            <a:r>
              <a:rPr lang="en-US" sz="2000" dirty="0" smtClean="0"/>
              <a:t>negatives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282" y="3890011"/>
            <a:ext cx="7842781" cy="2243264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298" y="13980"/>
            <a:ext cx="6699902" cy="685607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dirty="0" smtClean="0"/>
              <a:t>Detection Engine Implementation</a:t>
            </a:r>
            <a:br>
              <a:rPr lang="en-US" dirty="0" smtClean="0"/>
            </a:br>
            <a:r>
              <a:rPr lang="en-US" dirty="0" smtClean="0"/>
              <a:t>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8221617" cy="51653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Cryptographic hash</a:t>
            </a:r>
          </a:p>
          <a:p>
            <a:r>
              <a:rPr lang="en-US" sz="2400" dirty="0" smtClean="0"/>
              <a:t>Pros</a:t>
            </a:r>
            <a:endParaRPr lang="en-US" sz="2400" dirty="0"/>
          </a:p>
          <a:p>
            <a:pPr lvl="1"/>
            <a:r>
              <a:rPr lang="en-US" sz="2000" dirty="0"/>
              <a:t>Simple algorithm</a:t>
            </a:r>
          </a:p>
          <a:p>
            <a:pPr lvl="2"/>
            <a:r>
              <a:rPr lang="en-US" sz="1600" dirty="0" smtClean="0"/>
              <a:t>Stores </a:t>
            </a:r>
            <a:r>
              <a:rPr lang="en-US" sz="1600" dirty="0"/>
              <a:t>table of bad file hashes</a:t>
            </a:r>
          </a:p>
          <a:p>
            <a:pPr lvl="2"/>
            <a:r>
              <a:rPr lang="en-US" sz="1600" dirty="0"/>
              <a:t>To get verdict: calculate hash, </a:t>
            </a:r>
            <a:r>
              <a:rPr lang="en-US" sz="1600" dirty="0" smtClean="0"/>
              <a:t>look up </a:t>
            </a:r>
            <a:r>
              <a:rPr lang="en-US" sz="1600" dirty="0"/>
              <a:t>in </a:t>
            </a:r>
            <a:r>
              <a:rPr lang="en-US" sz="1600" dirty="0" smtClean="0"/>
              <a:t>results in table</a:t>
            </a:r>
            <a:endParaRPr lang="en-US" sz="1600" dirty="0"/>
          </a:p>
          <a:p>
            <a:pPr lvl="1"/>
            <a:r>
              <a:rPr lang="en-US" sz="2000" dirty="0"/>
              <a:t>Very good at uniquely identifying a file</a:t>
            </a:r>
          </a:p>
          <a:p>
            <a:r>
              <a:rPr lang="en-US" sz="2400" dirty="0" smtClean="0"/>
              <a:t>Cons</a:t>
            </a:r>
            <a:endParaRPr lang="en-US" sz="2400" dirty="0"/>
          </a:p>
          <a:p>
            <a:pPr lvl="1"/>
            <a:r>
              <a:rPr lang="en-US" sz="2000" dirty="0"/>
              <a:t>Easily defeated</a:t>
            </a:r>
          </a:p>
          <a:p>
            <a:pPr lvl="2"/>
            <a:r>
              <a:rPr lang="en-US" sz="1600" dirty="0" smtClean="0"/>
              <a:t>Change a </a:t>
            </a:r>
            <a:r>
              <a:rPr lang="en-US" sz="1600" dirty="0"/>
              <a:t>single byte </a:t>
            </a:r>
            <a:r>
              <a:rPr lang="en-US" sz="1600" dirty="0" smtClean="0"/>
              <a:t>in a </a:t>
            </a:r>
            <a:r>
              <a:rPr lang="en-US" sz="1600" dirty="0"/>
              <a:t>file </a:t>
            </a:r>
            <a:r>
              <a:rPr lang="en-US" sz="1600" dirty="0" smtClean="0"/>
              <a:t>to evade </a:t>
            </a:r>
            <a:r>
              <a:rPr lang="en-US" sz="1600" dirty="0"/>
              <a:t>detection</a:t>
            </a:r>
          </a:p>
          <a:p>
            <a:pPr lvl="1"/>
            <a:r>
              <a:rPr lang="en-US" sz="2000" dirty="0"/>
              <a:t>Inefficient for large files</a:t>
            </a:r>
          </a:p>
          <a:p>
            <a:pPr lvl="2"/>
            <a:r>
              <a:rPr lang="en-US" sz="1600" dirty="0"/>
              <a:t>Must read an entire file to calculate its hash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282" y="3890011"/>
            <a:ext cx="7842781" cy="2243264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298" y="13980"/>
            <a:ext cx="6699902" cy="685607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dirty="0" smtClean="0"/>
              <a:t>Detection Engine Implementation</a:t>
            </a:r>
            <a:br>
              <a:rPr lang="en-US" dirty="0" smtClean="0"/>
            </a:br>
            <a:r>
              <a:rPr lang="en-US" dirty="0" smtClean="0"/>
              <a:t>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8221617" cy="51653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Byte </a:t>
            </a:r>
            <a:r>
              <a:rPr lang="en-US" sz="2400" b="1" dirty="0"/>
              <a:t>sequence matching</a:t>
            </a:r>
          </a:p>
          <a:p>
            <a:r>
              <a:rPr lang="en-US" sz="2400" dirty="0"/>
              <a:t>Similar to searching in a text document for a word or phrase</a:t>
            </a:r>
          </a:p>
          <a:p>
            <a:r>
              <a:rPr lang="en-US" sz="2400" dirty="0" smtClean="0"/>
              <a:t>Pros</a:t>
            </a:r>
            <a:endParaRPr lang="en-US" sz="2400" dirty="0"/>
          </a:p>
          <a:p>
            <a:pPr lvl="1"/>
            <a:r>
              <a:rPr lang="en-US" sz="2000" dirty="0"/>
              <a:t>Simple algorithm</a:t>
            </a:r>
          </a:p>
          <a:p>
            <a:pPr lvl="2"/>
            <a:r>
              <a:rPr lang="en-US" sz="1600" dirty="0"/>
              <a:t>Linear search for byte sequences</a:t>
            </a:r>
          </a:p>
          <a:p>
            <a:pPr lvl="1"/>
            <a:r>
              <a:rPr lang="en-US" sz="2000" dirty="0"/>
              <a:t>Harder to defeat than </a:t>
            </a:r>
            <a:r>
              <a:rPr lang="en-US" sz="2000" dirty="0" smtClean="0"/>
              <a:t>a cryptographic </a:t>
            </a:r>
            <a:r>
              <a:rPr lang="en-US" sz="2000" dirty="0"/>
              <a:t>hash</a:t>
            </a:r>
          </a:p>
          <a:p>
            <a:r>
              <a:rPr lang="en-US" sz="2400" dirty="0" smtClean="0"/>
              <a:t>Cons</a:t>
            </a:r>
            <a:endParaRPr lang="en-US" sz="2400" dirty="0"/>
          </a:p>
          <a:p>
            <a:pPr lvl="1"/>
            <a:r>
              <a:rPr lang="en-US" sz="2000" dirty="0"/>
              <a:t>Inefficient for large files and for non-matching files that are missing any of the matching byte sequences</a:t>
            </a:r>
          </a:p>
          <a:p>
            <a:pPr lvl="2"/>
            <a:r>
              <a:rPr lang="en-US" sz="1600" dirty="0"/>
              <a:t>The vast majority of files are clean and will not match</a:t>
            </a:r>
          </a:p>
          <a:p>
            <a:pPr lvl="1"/>
            <a:r>
              <a:rPr lang="en-US" sz="2000" dirty="0" smtClean="0"/>
              <a:t>Can be defeated </a:t>
            </a:r>
            <a:r>
              <a:rPr lang="en-US" sz="2000" dirty="0"/>
              <a:t>with basic obfuscation techniques</a:t>
            </a:r>
          </a:p>
          <a:p>
            <a:pPr lvl="2"/>
            <a:r>
              <a:rPr lang="en-US" sz="1600" dirty="0" smtClean="0"/>
              <a:t>e.g., string </a:t>
            </a:r>
            <a:r>
              <a:rPr lang="en-US" sz="1600" dirty="0"/>
              <a:t>encryption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282" y="3890011"/>
            <a:ext cx="7842781" cy="2243264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0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298" y="13980"/>
            <a:ext cx="6699902" cy="685607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dirty="0" smtClean="0"/>
              <a:t>Detection Engine Implementation</a:t>
            </a:r>
            <a:br>
              <a:rPr lang="en-US" dirty="0" smtClean="0"/>
            </a:br>
            <a:r>
              <a:rPr lang="en-US" dirty="0" smtClean="0"/>
              <a:t>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8221617" cy="5165355"/>
          </a:xfrm>
        </p:spPr>
        <p:txBody>
          <a:bodyPr/>
          <a:lstStyle/>
          <a:p>
            <a:r>
              <a:rPr lang="en-US" sz="2400" dirty="0"/>
              <a:t>There are more advanced static detection techniques not covered </a:t>
            </a:r>
            <a:r>
              <a:rPr lang="en-US" sz="2400" dirty="0" smtClean="0"/>
              <a:t>here</a:t>
            </a:r>
            <a:endParaRPr lang="en-US" sz="2400" dirty="0"/>
          </a:p>
          <a:p>
            <a:r>
              <a:rPr lang="en-US" sz="2400" dirty="0"/>
              <a:t>Statistical analysis</a:t>
            </a:r>
          </a:p>
          <a:p>
            <a:pPr lvl="1"/>
            <a:r>
              <a:rPr lang="en-US" sz="2000" dirty="0"/>
              <a:t>Machine learning on static attributes</a:t>
            </a:r>
          </a:p>
          <a:p>
            <a:pPr lvl="1"/>
            <a:r>
              <a:rPr lang="en-US" sz="2000" dirty="0"/>
              <a:t>Entropy calculation</a:t>
            </a:r>
          </a:p>
          <a:p>
            <a:pPr lvl="1"/>
            <a:r>
              <a:rPr lang="en-US" sz="2000" dirty="0"/>
              <a:t>Static code analysis</a:t>
            </a:r>
          </a:p>
          <a:p>
            <a:pPr lvl="2"/>
            <a:r>
              <a:rPr lang="en-US" sz="1600" dirty="0"/>
              <a:t>Possible with file types that include source code </a:t>
            </a:r>
            <a:r>
              <a:rPr lang="en-US" sz="1600" dirty="0" smtClean="0"/>
              <a:t>(e.g., Microsoft </a:t>
            </a:r>
            <a:r>
              <a:rPr lang="en-US" sz="1600" dirty="0"/>
              <a:t>Word documents with </a:t>
            </a:r>
            <a:r>
              <a:rPr lang="en-US" sz="1600" dirty="0" smtClean="0"/>
              <a:t>macros)</a:t>
            </a:r>
            <a:endParaRPr lang="en-US" sz="1600" dirty="0"/>
          </a:p>
          <a:p>
            <a:pPr lvl="2"/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282" y="3890011"/>
            <a:ext cx="7842781" cy="2243264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 Detection Engine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993063" cy="5165355"/>
          </a:xfrm>
        </p:spPr>
        <p:txBody>
          <a:bodyPr/>
          <a:lstStyle/>
          <a:p>
            <a:r>
              <a:rPr lang="en-US" dirty="0" smtClean="0"/>
              <a:t>What we </a:t>
            </a:r>
            <a:r>
              <a:rPr lang="en-US" dirty="0"/>
              <a:t>know about our </a:t>
            </a:r>
            <a:r>
              <a:rPr lang="en-US" dirty="0" smtClean="0"/>
              <a:t>inputs</a:t>
            </a:r>
            <a:endParaRPr lang="en-US" dirty="0"/>
          </a:p>
          <a:p>
            <a:pPr lvl="1"/>
            <a:r>
              <a:rPr lang="en-US" dirty="0"/>
              <a:t>Inputs are PE files</a:t>
            </a:r>
          </a:p>
          <a:p>
            <a:pPr lvl="1"/>
            <a:r>
              <a:rPr lang="en-US" dirty="0"/>
              <a:t>Most inputs will be clean files</a:t>
            </a:r>
          </a:p>
          <a:p>
            <a:r>
              <a:rPr lang="en-US" dirty="0"/>
              <a:t>Knowledge of PE file structure can make detection more efficient</a:t>
            </a:r>
          </a:p>
          <a:p>
            <a:pPr lvl="1"/>
            <a:r>
              <a:rPr lang="en-US" dirty="0"/>
              <a:t>For a detection engine focused on PE files, only PE files need to be scanned</a:t>
            </a:r>
          </a:p>
          <a:p>
            <a:pPr lvl="1"/>
            <a:r>
              <a:rPr lang="en-US" dirty="0" smtClean="0"/>
              <a:t>Examine only certain </a:t>
            </a:r>
            <a:r>
              <a:rPr lang="en-US" dirty="0"/>
              <a:t>parts of a PE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dirty="0"/>
              <a:t>Need ways to quickly exclude clean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282" y="3890011"/>
            <a:ext cx="7842781" cy="2243264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119554"/>
            <a:ext cx="8221617" cy="2070463"/>
          </a:xfrm>
        </p:spPr>
        <p:txBody>
          <a:bodyPr/>
          <a:lstStyle/>
          <a:p>
            <a:r>
              <a:rPr lang="en-US" sz="2400" dirty="0"/>
              <a:t>Attacker modifies .text and .data sections for every sample, but .</a:t>
            </a:r>
            <a:r>
              <a:rPr lang="en-US" sz="2400" dirty="0" err="1"/>
              <a:t>rsrc</a:t>
            </a:r>
            <a:r>
              <a:rPr lang="en-US" sz="2400" dirty="0"/>
              <a:t> section is not changed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50334" y="5901321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100" dirty="0" smtClean="0"/>
              <a:t>© 2017, Southern Alberta Institute of Technology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812139" y="2071634"/>
            <a:ext cx="3257550" cy="3729621"/>
            <a:chOff x="1485902" y="2388636"/>
            <a:chExt cx="3257550" cy="3729621"/>
          </a:xfrm>
        </p:grpSpPr>
        <p:sp>
          <p:nvSpPr>
            <p:cNvPr id="32" name="Rounded Rectangle 31"/>
            <p:cNvSpPr/>
            <p:nvPr/>
          </p:nvSpPr>
          <p:spPr>
            <a:xfrm>
              <a:off x="1485902" y="2388636"/>
              <a:ext cx="3257550" cy="3729621"/>
            </a:xfrm>
            <a:prstGeom prst="roundRect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File A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650208" y="2939583"/>
              <a:ext cx="2928938" cy="862012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.text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650208" y="3937231"/>
              <a:ext cx="2928938" cy="862012"/>
            </a:xfrm>
            <a:prstGeom prst="round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.data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634659" y="4948043"/>
              <a:ext cx="2928938" cy="862012"/>
            </a:xfrm>
            <a:prstGeom prst="roundRect">
              <a:avLst/>
            </a:prstGeom>
            <a:solidFill>
              <a:srgbClr val="DA291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.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rsrc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47375" y="2071634"/>
            <a:ext cx="3257550" cy="3729621"/>
            <a:chOff x="5599067" y="2071633"/>
            <a:chExt cx="3257550" cy="3729621"/>
          </a:xfrm>
        </p:grpSpPr>
        <p:sp>
          <p:nvSpPr>
            <p:cNvPr id="30" name="Rounded Rectangle 29"/>
            <p:cNvSpPr/>
            <p:nvPr/>
          </p:nvSpPr>
          <p:spPr>
            <a:xfrm>
              <a:off x="5599067" y="2071633"/>
              <a:ext cx="3257550" cy="3729621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File B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763373" y="2605191"/>
              <a:ext cx="2928938" cy="862012"/>
            </a:xfrm>
            <a:prstGeom prst="round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.text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763373" y="3609488"/>
              <a:ext cx="2928938" cy="862012"/>
            </a:xfrm>
            <a:prstGeom prst="roundRect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.data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763373" y="4613785"/>
              <a:ext cx="2928938" cy="862012"/>
            </a:xfrm>
            <a:prstGeom prst="roundRect">
              <a:avLst/>
            </a:prstGeom>
            <a:solidFill>
              <a:srgbClr val="DA291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.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rsrc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ER Master_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5714</TotalTime>
  <Words>1237</Words>
  <Application>Microsoft Office PowerPoint</Application>
  <PresentationFormat>On-screen Show (4:3)</PresentationFormat>
  <Paragraphs>158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Times New Roman</vt:lpstr>
      <vt:lpstr>Titillium Lt</vt:lpstr>
      <vt:lpstr>Wingdings</vt:lpstr>
      <vt:lpstr>ER Master_2015</vt:lpstr>
      <vt:lpstr>ITSC 303: Malware Analysis</vt:lpstr>
      <vt:lpstr>Agenda</vt:lpstr>
      <vt:lpstr>Static File Detection</vt:lpstr>
      <vt:lpstr>Outcomes and Final Goal of a Static Detection Engine</vt:lpstr>
      <vt:lpstr>Detection Engine Implementation (1 of 3)</vt:lpstr>
      <vt:lpstr>Detection Engine Implementation (2 of 3)</vt:lpstr>
      <vt:lpstr>Detection Engine Implementation (3 of 3)</vt:lpstr>
      <vt:lpstr>PE Detection Engine Optimizations</vt:lpstr>
      <vt:lpstr>Optimization Example</vt:lpstr>
      <vt:lpstr>PE Section Hash Implementation Example</vt:lpstr>
      <vt:lpstr>Dealing with Clean Files (1 of 2)</vt:lpstr>
      <vt:lpstr>Dealing with Clean Files (2 of 2)</vt:lpstr>
      <vt:lpstr>Actual PE Detection Engine Implementations</vt:lpstr>
      <vt:lpstr>ClamAV</vt:lpstr>
      <vt:lpstr>References</vt:lpstr>
      <vt:lpstr>Resources</vt:lpstr>
      <vt:lpstr>PowerPoint Presentation</vt:lpstr>
    </vt:vector>
  </TitlesOfParts>
  <Company>SAIT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SAIT Template 2015</dc:title>
  <dc:creator>lbucsis</dc:creator>
  <cp:lastModifiedBy>Brent Howard</cp:lastModifiedBy>
  <cp:revision>365</cp:revision>
  <cp:lastPrinted>2016-04-11T17:01:10Z</cp:lastPrinted>
  <dcterms:created xsi:type="dcterms:W3CDTF">2009-04-06T17:04:40Z</dcterms:created>
  <dcterms:modified xsi:type="dcterms:W3CDTF">2017-11-07T17:49:07Z</dcterms:modified>
</cp:coreProperties>
</file>