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69" r:id="rId2"/>
    <p:sldId id="284" r:id="rId3"/>
    <p:sldId id="272" r:id="rId4"/>
    <p:sldId id="306" r:id="rId5"/>
    <p:sldId id="290" r:id="rId6"/>
    <p:sldId id="295" r:id="rId7"/>
    <p:sldId id="291" r:id="rId8"/>
    <p:sldId id="292" r:id="rId9"/>
    <p:sldId id="296" r:id="rId10"/>
    <p:sldId id="307" r:id="rId11"/>
    <p:sldId id="308" r:id="rId12"/>
    <p:sldId id="309" r:id="rId13"/>
    <p:sldId id="310" r:id="rId14"/>
    <p:sldId id="297" r:id="rId15"/>
    <p:sldId id="298" r:id="rId16"/>
    <p:sldId id="299" r:id="rId17"/>
    <p:sldId id="311" r:id="rId18"/>
    <p:sldId id="312" r:id="rId19"/>
    <p:sldId id="313" r:id="rId20"/>
    <p:sldId id="314" r:id="rId21"/>
    <p:sldId id="315" r:id="rId22"/>
    <p:sldId id="300" r:id="rId23"/>
    <p:sldId id="316" r:id="rId24"/>
    <p:sldId id="317" r:id="rId25"/>
    <p:sldId id="318" r:id="rId26"/>
    <p:sldId id="294" r:id="rId27"/>
    <p:sldId id="319" r:id="rId28"/>
    <p:sldId id="320" r:id="rId29"/>
    <p:sldId id="322" r:id="rId30"/>
    <p:sldId id="323" r:id="rId31"/>
    <p:sldId id="324" r:id="rId32"/>
    <p:sldId id="325" r:id="rId33"/>
    <p:sldId id="326" r:id="rId34"/>
    <p:sldId id="327" r:id="rId35"/>
    <p:sldId id="328" r:id="rId36"/>
    <p:sldId id="329" r:id="rId37"/>
    <p:sldId id="301" r:id="rId38"/>
    <p:sldId id="330" r:id="rId39"/>
    <p:sldId id="331" r:id="rId40"/>
    <p:sldId id="302" r:id="rId41"/>
    <p:sldId id="303" r:id="rId42"/>
    <p:sldId id="304" r:id="rId43"/>
    <p:sldId id="332" r:id="rId44"/>
    <p:sldId id="333" r:id="rId45"/>
    <p:sldId id="334" r:id="rId46"/>
    <p:sldId id="305" r:id="rId47"/>
    <p:sldId id="335" r:id="rId48"/>
    <p:sldId id="277" r:id="rId49"/>
  </p:sldIdLst>
  <p:sldSz cx="9144000" cy="6858000" type="screen4x3"/>
  <p:notesSz cx="7023100" cy="93091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0ADFBC-0282-4EE0-97FA-40BC7520527F}">
          <p14:sldIdLst>
            <p14:sldId id="269"/>
          </p14:sldIdLst>
        </p14:section>
        <p14:section name="Untitled Section" id="{BAB5FE1B-4910-480F-9285-3B3D14DFD513}">
          <p14:sldIdLst>
            <p14:sldId id="284"/>
            <p14:sldId id="272"/>
            <p14:sldId id="306"/>
            <p14:sldId id="290"/>
            <p14:sldId id="295"/>
            <p14:sldId id="291"/>
            <p14:sldId id="292"/>
            <p14:sldId id="296"/>
            <p14:sldId id="307"/>
            <p14:sldId id="308"/>
            <p14:sldId id="309"/>
            <p14:sldId id="310"/>
            <p14:sldId id="297"/>
            <p14:sldId id="298"/>
            <p14:sldId id="299"/>
            <p14:sldId id="311"/>
            <p14:sldId id="312"/>
            <p14:sldId id="313"/>
            <p14:sldId id="314"/>
            <p14:sldId id="315"/>
            <p14:sldId id="300"/>
            <p14:sldId id="316"/>
            <p14:sldId id="317"/>
            <p14:sldId id="318"/>
            <p14:sldId id="294"/>
            <p14:sldId id="319"/>
            <p14:sldId id="320"/>
            <p14:sldId id="322"/>
            <p14:sldId id="323"/>
            <p14:sldId id="324"/>
            <p14:sldId id="325"/>
            <p14:sldId id="326"/>
            <p14:sldId id="327"/>
            <p14:sldId id="328"/>
            <p14:sldId id="329"/>
            <p14:sldId id="301"/>
            <p14:sldId id="330"/>
            <p14:sldId id="331"/>
            <p14:sldId id="302"/>
            <p14:sldId id="303"/>
            <p14:sldId id="304"/>
            <p14:sldId id="332"/>
            <p14:sldId id="333"/>
            <p14:sldId id="334"/>
            <p14:sldId id="305"/>
            <p14:sldId id="335"/>
            <p14:sldId id="277"/>
          </p14:sldIdLst>
        </p14:section>
      </p14:sectionLst>
    </p:ext>
    <p:ext uri="{EFAFB233-063F-42B5-8137-9DF3F51BA10A}">
      <p15:sldGuideLst xmlns:p15="http://schemas.microsoft.com/office/powerpoint/2012/main">
        <p15:guide id="1" orient="horz" pos="2214">
          <p15:clr>
            <a:srgbClr val="A4A3A4"/>
          </p15:clr>
        </p15:guide>
        <p15:guide id="2" orient="horz" pos="2832" userDrawn="1">
          <p15:clr>
            <a:srgbClr val="A4A3A4"/>
          </p15:clr>
        </p15:guide>
        <p15:guide id="3" orient="horz" pos="3284">
          <p15:clr>
            <a:srgbClr val="A4A3A4"/>
          </p15:clr>
        </p15:guide>
        <p15:guide id="4" orient="horz" pos="2355">
          <p15:clr>
            <a:srgbClr val="A4A3A4"/>
          </p15:clr>
        </p15:guide>
        <p15:guide id="5" orient="horz" pos="1669">
          <p15:clr>
            <a:srgbClr val="A4A3A4"/>
          </p15:clr>
        </p15:guide>
        <p15:guide id="6" orient="horz" pos="360" userDrawn="1">
          <p15:clr>
            <a:srgbClr val="A4A3A4"/>
          </p15:clr>
        </p15:guide>
        <p15:guide id="7" orient="horz" pos="1349">
          <p15:clr>
            <a:srgbClr val="A4A3A4"/>
          </p15:clr>
        </p15:guide>
        <p15:guide id="8" orient="horz" pos="2149">
          <p15:clr>
            <a:srgbClr val="A4A3A4"/>
          </p15:clr>
        </p15:guide>
        <p15:guide id="9" orient="horz" pos="1198">
          <p15:clr>
            <a:srgbClr val="A4A3A4"/>
          </p15:clr>
        </p15:guide>
        <p15:guide id="10" orient="horz" pos="4319">
          <p15:clr>
            <a:srgbClr val="A4A3A4"/>
          </p15:clr>
        </p15:guide>
        <p15:guide id="11" pos="528" userDrawn="1">
          <p15:clr>
            <a:srgbClr val="A4A3A4"/>
          </p15:clr>
        </p15:guide>
        <p15:guide id="12" pos="5339">
          <p15:clr>
            <a:srgbClr val="A4A3A4"/>
          </p15:clr>
        </p15:guide>
        <p15:guide id="13" pos="2384">
          <p15:clr>
            <a:srgbClr val="A4A3A4"/>
          </p15:clr>
        </p15:guide>
        <p15:guide id="14" pos="1091">
          <p15:clr>
            <a:srgbClr val="A4A3A4"/>
          </p15:clr>
        </p15:guide>
        <p15:guide id="15" pos="164">
          <p15:clr>
            <a:srgbClr val="A4A3A4"/>
          </p15:clr>
        </p15:guide>
        <p15:guide id="16" pos="925">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4" clrIdx="0">
    <p:extLst>
      <p:ext uri="{19B8F6BF-5375-455C-9EA6-DF929625EA0E}">
        <p15:presenceInfo xmlns:p15="http://schemas.microsoft.com/office/powerpoint/2012/main" userId="S-1-5-21-2664737520-481353137-1098671830-875264" providerId="AD"/>
      </p:ext>
    </p:extLst>
  </p:cmAuthor>
  <p:cmAuthor id="2" name="Heather Matsune" initials="HM" lastIdx="11" clrIdx="1">
    <p:extLst>
      <p:ext uri="{19B8F6BF-5375-455C-9EA6-DF929625EA0E}">
        <p15:presenceInfo xmlns:p15="http://schemas.microsoft.com/office/powerpoint/2012/main" userId="S-1-5-21-2664737520-481353137-1098671830-7515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EE362C"/>
    <a:srgbClr val="D73E17"/>
    <a:srgbClr val="D52B00"/>
    <a:srgbClr val="996633"/>
    <a:srgbClr val="44697D"/>
    <a:srgbClr val="D52B1E"/>
    <a:srgbClr val="E9994A"/>
    <a:srgbClr val="AA272F"/>
    <a:srgbClr val="007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78162" autoAdjust="0"/>
  </p:normalViewPr>
  <p:slideViewPr>
    <p:cSldViewPr snapToGrid="0">
      <p:cViewPr varScale="1">
        <p:scale>
          <a:sx n="91" d="100"/>
          <a:sy n="91" d="100"/>
        </p:scale>
        <p:origin x="1482" y="78"/>
      </p:cViewPr>
      <p:guideLst>
        <p:guide orient="horz" pos="2214"/>
        <p:guide orient="horz" pos="2832"/>
        <p:guide orient="horz" pos="3284"/>
        <p:guide orient="horz" pos="2355"/>
        <p:guide orient="horz" pos="1669"/>
        <p:guide orient="horz" pos="360"/>
        <p:guide orient="horz" pos="1349"/>
        <p:guide orient="horz" pos="2149"/>
        <p:guide orient="horz" pos="1198"/>
        <p:guide orient="horz" pos="4319"/>
        <p:guide pos="528"/>
        <p:guide pos="5339"/>
        <p:guide pos="2384"/>
        <p:guide pos="1091"/>
        <p:guide pos="164"/>
        <p:guide pos="925"/>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0" d="100"/>
          <a:sy n="80" d="100"/>
        </p:scale>
        <p:origin x="-19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84C5895-FE39-4B89-91B9-3F88D0186E19}" type="datetimeFigureOut">
              <a:rPr lang="en-US" smtClean="0"/>
              <a:pPr/>
              <a:t>11/7/2017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CB4DC21B-881A-468B-B00C-159245F572A2}" type="slidenum">
              <a:rPr lang="en-US" smtClean="0"/>
              <a:pPr/>
              <a:t>‹#›</a:t>
            </a:fld>
            <a:endParaRPr lang="en-US"/>
          </a:p>
        </p:txBody>
      </p:sp>
    </p:spTree>
    <p:extLst>
      <p:ext uri="{BB962C8B-B14F-4D97-AF65-F5344CB8AC3E}">
        <p14:creationId xmlns:p14="http://schemas.microsoft.com/office/powerpoint/2010/main" val="4141210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6E1133A-33E6-41DE-9EDC-2B4E7ACFB7D2}" type="datetimeFigureOut">
              <a:rPr lang="en-US" smtClean="0"/>
              <a:pPr/>
              <a:t>11/7/2017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F1AA2EC-018E-495A-975D-CC074962699C}" type="slidenum">
              <a:rPr lang="en-US" smtClean="0"/>
              <a:pPr/>
              <a:t>‹#›</a:t>
            </a:fld>
            <a:endParaRPr lang="en-US"/>
          </a:p>
        </p:txBody>
      </p:sp>
    </p:spTree>
    <p:extLst>
      <p:ext uri="{BB962C8B-B14F-4D97-AF65-F5344CB8AC3E}">
        <p14:creationId xmlns:p14="http://schemas.microsoft.com/office/powerpoint/2010/main" val="378002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F1AA2EC-018E-495A-975D-CC074962699C}" type="slidenum">
              <a:rPr lang="en-US" smtClean="0"/>
              <a:pPr/>
              <a:t>1</a:t>
            </a:fld>
            <a:endParaRPr lang="en-US"/>
          </a:p>
        </p:txBody>
      </p:sp>
    </p:spTree>
    <p:extLst>
      <p:ext uri="{BB962C8B-B14F-4D97-AF65-F5344CB8AC3E}">
        <p14:creationId xmlns:p14="http://schemas.microsoft.com/office/powerpoint/2010/main" val="90560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a:t>
            </a:r>
            <a:r>
              <a:rPr lang="en-US" dirty="0" smtClean="0"/>
              <a:t>ow </a:t>
            </a:r>
            <a:r>
              <a:rPr lang="en-US" dirty="0" err="1" smtClean="0"/>
              <a:t>Hiew</a:t>
            </a:r>
            <a:r>
              <a:rPr lang="en-US" baseline="0" dirty="0" smtClean="0"/>
              <a:t> shows a decoded </a:t>
            </a:r>
            <a:r>
              <a:rPr lang="en-US" baseline="0" smtClean="0"/>
              <a:t>PE header.</a:t>
            </a:r>
            <a:endParaRPr lang="en-US" baseline="0" dirty="0" smtClean="0"/>
          </a:p>
        </p:txBody>
      </p:sp>
      <p:sp>
        <p:nvSpPr>
          <p:cNvPr id="4" name="Slide Number Placeholder 3"/>
          <p:cNvSpPr>
            <a:spLocks noGrp="1"/>
          </p:cNvSpPr>
          <p:nvPr>
            <p:ph type="sldNum" sz="quarter" idx="10"/>
          </p:nvPr>
        </p:nvSpPr>
        <p:spPr/>
        <p:txBody>
          <a:bodyPr/>
          <a:lstStyle/>
          <a:p>
            <a:fld id="{3F1AA2EC-018E-495A-975D-CC074962699C}" type="slidenum">
              <a:rPr lang="en-US" smtClean="0"/>
              <a:pPr/>
              <a:t>19</a:t>
            </a:fld>
            <a:endParaRPr lang="en-US"/>
          </a:p>
        </p:txBody>
      </p:sp>
    </p:spTree>
    <p:extLst>
      <p:ext uri="{BB962C8B-B14F-4D97-AF65-F5344CB8AC3E}">
        <p14:creationId xmlns:p14="http://schemas.microsoft.com/office/powerpoint/2010/main" val="1713132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F1AA2EC-018E-495A-975D-CC074962699C}" type="slidenum">
              <a:rPr lang="en-US" smtClean="0"/>
              <a:pPr/>
              <a:t>20</a:t>
            </a:fld>
            <a:endParaRPr lang="en-US"/>
          </a:p>
        </p:txBody>
      </p:sp>
    </p:spTree>
    <p:extLst>
      <p:ext uri="{BB962C8B-B14F-4D97-AF65-F5344CB8AC3E}">
        <p14:creationId xmlns:p14="http://schemas.microsoft.com/office/powerpoint/2010/main" val="2473127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21</a:t>
            </a:fld>
            <a:endParaRPr lang="en-US"/>
          </a:p>
        </p:txBody>
      </p:sp>
    </p:spTree>
    <p:extLst>
      <p:ext uri="{BB962C8B-B14F-4D97-AF65-F5344CB8AC3E}">
        <p14:creationId xmlns:p14="http://schemas.microsoft.com/office/powerpoint/2010/main" val="348142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24</a:t>
            </a:fld>
            <a:endParaRPr lang="en-US"/>
          </a:p>
        </p:txBody>
      </p:sp>
    </p:spTree>
    <p:extLst>
      <p:ext uri="{BB962C8B-B14F-4D97-AF65-F5344CB8AC3E}">
        <p14:creationId xmlns:p14="http://schemas.microsoft.com/office/powerpoint/2010/main" val="11538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a:t>
            </a:r>
            <a:r>
              <a:rPr lang="en-US" dirty="0" smtClean="0"/>
              <a:t>ection table is typical of an</a:t>
            </a:r>
            <a:r>
              <a:rPr lang="en-US" baseline="0" dirty="0" smtClean="0"/>
              <a:t> executable produced by a Microsoft C/C++ compiler.</a:t>
            </a:r>
            <a:endParaRPr lang="en-US" dirty="0" smtClean="0"/>
          </a:p>
        </p:txBody>
      </p:sp>
      <p:sp>
        <p:nvSpPr>
          <p:cNvPr id="4" name="Slide Number Placeholder 3"/>
          <p:cNvSpPr>
            <a:spLocks noGrp="1"/>
          </p:cNvSpPr>
          <p:nvPr>
            <p:ph type="sldNum" sz="quarter" idx="10"/>
          </p:nvPr>
        </p:nvSpPr>
        <p:spPr/>
        <p:txBody>
          <a:bodyPr/>
          <a:lstStyle/>
          <a:p>
            <a:fld id="{3F1AA2EC-018E-495A-975D-CC074962699C}" type="slidenum">
              <a:rPr lang="en-US" smtClean="0"/>
              <a:pPr/>
              <a:t>25</a:t>
            </a:fld>
            <a:endParaRPr lang="en-US"/>
          </a:p>
        </p:txBody>
      </p:sp>
    </p:spTree>
    <p:extLst>
      <p:ext uri="{BB962C8B-B14F-4D97-AF65-F5344CB8AC3E}">
        <p14:creationId xmlns:p14="http://schemas.microsoft.com/office/powerpoint/2010/main" val="36266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Delphi is a Pascal-based programming</a:t>
            </a:r>
            <a:r>
              <a:rPr lang="en-US" baseline="0" dirty="0" smtClean="0"/>
              <a:t> language. Malware is often written in Delphi rather than using C/C++ in Visual Studio</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27</a:t>
            </a:fld>
            <a:endParaRPr lang="en-US"/>
          </a:p>
        </p:txBody>
      </p:sp>
    </p:spTree>
    <p:extLst>
      <p:ext uri="{BB962C8B-B14F-4D97-AF65-F5344CB8AC3E}">
        <p14:creationId xmlns:p14="http://schemas.microsoft.com/office/powerpoint/2010/main" val="100876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Packers</a:t>
            </a:r>
            <a:r>
              <a:rPr lang="en-US" baseline="0" dirty="0" smtClean="0"/>
              <a:t> are used to compress and/or obfuscate PE files. Packers often leave signs within the PE header. More on packers later</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28</a:t>
            </a:fld>
            <a:endParaRPr lang="en-US"/>
          </a:p>
        </p:txBody>
      </p:sp>
    </p:spTree>
    <p:extLst>
      <p:ext uri="{BB962C8B-B14F-4D97-AF65-F5344CB8AC3E}">
        <p14:creationId xmlns:p14="http://schemas.microsoft.com/office/powerpoint/2010/main" val="344803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Packers</a:t>
            </a:r>
            <a:r>
              <a:rPr lang="en-US" baseline="0" dirty="0" smtClean="0"/>
              <a:t> are used to compress and/or obfuscate PE files. Packers often leave signs within the PE header. </a:t>
            </a:r>
            <a:r>
              <a:rPr lang="en-US" baseline="0" smtClean="0"/>
              <a:t>More on packers later</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29</a:t>
            </a:fld>
            <a:endParaRPr lang="en-US"/>
          </a:p>
        </p:txBody>
      </p:sp>
    </p:spTree>
    <p:extLst>
      <p:ext uri="{BB962C8B-B14F-4D97-AF65-F5344CB8AC3E}">
        <p14:creationId xmlns:p14="http://schemas.microsoft.com/office/powerpoint/2010/main" val="4151758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X86</a:t>
            </a:r>
            <a:r>
              <a:rPr lang="en-US" baseline="0" dirty="0" smtClean="0"/>
              <a:t> code has a "look".</a:t>
            </a:r>
          </a:p>
          <a:p>
            <a:endParaRPr lang="en-US" baseline="0" dirty="0" smtClean="0"/>
          </a:p>
          <a:p>
            <a:r>
              <a:rPr lang="en-US" baseline="0" dirty="0" smtClean="0"/>
              <a:t>The machine instruction values of common instructions can be seen here. For example, at the beginning of the screenshot at offset 0x4056a0, the instruction "CALL 0x00000841" is seen as "E8 41 08 00 00".</a:t>
            </a:r>
          </a:p>
          <a:p>
            <a:r>
              <a:rPr lang="en-US" baseline="0" dirty="0" smtClean="0"/>
              <a:t>Other absolute addresses point to other sections of the code. </a:t>
            </a:r>
            <a:r>
              <a:rPr lang="en-US" baseline="0" dirty="0" err="1" smtClean="0"/>
              <a:t>Hiew</a:t>
            </a:r>
            <a:r>
              <a:rPr lang="en-US" baseline="0" dirty="0" smtClean="0"/>
              <a:t> highlights these values in a darker </a:t>
            </a:r>
            <a:r>
              <a:rPr lang="en-US" baseline="0" dirty="0" err="1" smtClean="0"/>
              <a:t>colour</a:t>
            </a:r>
            <a:r>
              <a:rPr lang="en-US" baseline="0" dirty="0" smtClean="0"/>
              <a:t>.</a:t>
            </a:r>
          </a:p>
          <a:p>
            <a:endParaRPr lang="en-US" baseline="0" dirty="0" smtClean="0"/>
          </a:p>
          <a:p>
            <a:r>
              <a:rPr lang="en-US" baseline="0" dirty="0" smtClean="0"/>
              <a:t>Also, this is clearly not high entropy data because a number of values, especially zeros, are repeated in numerous places.</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30</a:t>
            </a:fld>
            <a:endParaRPr lang="en-US"/>
          </a:p>
        </p:txBody>
      </p:sp>
    </p:spTree>
    <p:extLst>
      <p:ext uri="{BB962C8B-B14F-4D97-AF65-F5344CB8AC3E}">
        <p14:creationId xmlns:p14="http://schemas.microsoft.com/office/powerpoint/2010/main" val="64038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entropy</a:t>
            </a:r>
            <a:r>
              <a:rPr lang="en-US" baseline="0" dirty="0" smtClean="0"/>
              <a:t> data has a distinct look.</a:t>
            </a:r>
          </a:p>
          <a:p>
            <a:endParaRPr lang="en-US" baseline="0" dirty="0" smtClean="0"/>
          </a:p>
          <a:p>
            <a:r>
              <a:rPr lang="en-US" baseline="0" dirty="0" smtClean="0"/>
              <a:t>Finding this kind of data in the text section indicates the file has been packed.</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31</a:t>
            </a:fld>
            <a:endParaRPr lang="en-US"/>
          </a:p>
        </p:txBody>
      </p:sp>
    </p:spTree>
    <p:extLst>
      <p:ext uri="{BB962C8B-B14F-4D97-AF65-F5344CB8AC3E}">
        <p14:creationId xmlns:p14="http://schemas.microsoft.com/office/powerpoint/2010/main" val="310520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F1AA2EC-018E-495A-975D-CC074962699C}" type="slidenum">
              <a:rPr lang="en-US" smtClean="0"/>
              <a:pPr/>
              <a:t>2</a:t>
            </a:fld>
            <a:endParaRPr lang="en-US"/>
          </a:p>
        </p:txBody>
      </p:sp>
    </p:spTree>
    <p:extLst>
      <p:ext uri="{BB962C8B-B14F-4D97-AF65-F5344CB8AC3E}">
        <p14:creationId xmlns:p14="http://schemas.microsoft.com/office/powerpoint/2010/main" val="80195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Sample:</a:t>
            </a:r>
            <a:r>
              <a:rPr lang="en-CA" baseline="0" dirty="0" smtClean="0"/>
              <a:t> </a:t>
            </a:r>
            <a:r>
              <a:rPr lang="en-CA" dirty="0" smtClean="0"/>
              <a:t>2c1dfe931b04e68a1b82410659607eaca6438f8bc7bf7afb7754ce95b42a0762</a:t>
            </a:r>
          </a:p>
          <a:p>
            <a:r>
              <a:rPr lang="en-CA" dirty="0" smtClean="0"/>
              <a:t>PEs </a:t>
            </a:r>
            <a:r>
              <a:rPr lang="en-CA" baseline="0" dirty="0" smtClean="0"/>
              <a:t>will </a:t>
            </a:r>
            <a:r>
              <a:rPr lang="en-CA" baseline="0" noProof="0" dirty="0" smtClean="0"/>
              <a:t>generally include many imports of functions from other operating systems’ DLLs. Navigating to the import directory allows the import function names to be viewed.</a:t>
            </a:r>
            <a:endParaRPr lang="en-CA" noProof="0"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32</a:t>
            </a:fld>
            <a:endParaRPr lang="en-US"/>
          </a:p>
        </p:txBody>
      </p:sp>
    </p:spTree>
    <p:extLst>
      <p:ext uri="{BB962C8B-B14F-4D97-AF65-F5344CB8AC3E}">
        <p14:creationId xmlns:p14="http://schemas.microsoft.com/office/powerpoint/2010/main" val="2390439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UPX packed sample</a:t>
            </a:r>
          </a:p>
          <a:p>
            <a:r>
              <a:rPr lang="en-US" dirty="0" smtClean="0"/>
              <a:t>If there are very</a:t>
            </a:r>
            <a:r>
              <a:rPr lang="en-US" baseline="0" dirty="0" smtClean="0"/>
              <a:t> few imported functions it likely indicates the file has been packed, or imports will be resolved at runtime</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34</a:t>
            </a:fld>
            <a:endParaRPr lang="en-US"/>
          </a:p>
        </p:txBody>
      </p:sp>
    </p:spTree>
    <p:extLst>
      <p:ext uri="{BB962C8B-B14F-4D97-AF65-F5344CB8AC3E}">
        <p14:creationId xmlns:p14="http://schemas.microsoft.com/office/powerpoint/2010/main" val="1910485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F1AA2EC-018E-495A-975D-CC074962699C}" type="slidenum">
              <a:rPr lang="en-US" smtClean="0"/>
              <a:pPr/>
              <a:t>35</a:t>
            </a:fld>
            <a:endParaRPr lang="en-US"/>
          </a:p>
        </p:txBody>
      </p:sp>
    </p:spTree>
    <p:extLst>
      <p:ext uri="{BB962C8B-B14F-4D97-AF65-F5344CB8AC3E}">
        <p14:creationId xmlns:p14="http://schemas.microsoft.com/office/powerpoint/2010/main" val="131013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 "Resource Hacker" can be used to decode</a:t>
            </a:r>
            <a:r>
              <a:rPr lang="en-US" baseline="0" dirty="0" smtClean="0"/>
              <a:t> and export resource data.</a:t>
            </a:r>
          </a:p>
          <a:p>
            <a:r>
              <a:rPr lang="en-US" baseline="0" dirty="0" smtClean="0"/>
              <a:t>In this case Resource Hacker was used to open "idaq.exe".</a:t>
            </a:r>
          </a:p>
          <a:p>
            <a:r>
              <a:rPr lang="en-US" baseline="0" dirty="0" smtClean="0"/>
              <a:t>The decoded resources clearly show where the icon Windows uses for the executable is stored</a:t>
            </a:r>
          </a:p>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36</a:t>
            </a:fld>
            <a:endParaRPr lang="en-US"/>
          </a:p>
        </p:txBody>
      </p:sp>
    </p:spTree>
    <p:extLst>
      <p:ext uri="{BB962C8B-B14F-4D97-AF65-F5344CB8AC3E}">
        <p14:creationId xmlns:p14="http://schemas.microsoft.com/office/powerpoint/2010/main" val="417740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PE directory</a:t>
            </a:r>
            <a:r>
              <a:rPr lang="en-US" baseline="0" dirty="0" smtClean="0"/>
              <a:t> with data in the Security section</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38</a:t>
            </a:fld>
            <a:endParaRPr lang="en-US"/>
          </a:p>
        </p:txBody>
      </p:sp>
    </p:spTree>
    <p:extLst>
      <p:ext uri="{BB962C8B-B14F-4D97-AF65-F5344CB8AC3E}">
        <p14:creationId xmlns:p14="http://schemas.microsoft.com/office/powerpoint/2010/main" val="1762458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F1AA2EC-018E-495A-975D-CC074962699C}" type="slidenum">
              <a:rPr lang="en-US" smtClean="0"/>
              <a:pPr/>
              <a:t>39</a:t>
            </a:fld>
            <a:endParaRPr lang="en-US"/>
          </a:p>
        </p:txBody>
      </p:sp>
    </p:spTree>
    <p:extLst>
      <p:ext uri="{BB962C8B-B14F-4D97-AF65-F5344CB8AC3E}">
        <p14:creationId xmlns:p14="http://schemas.microsoft.com/office/powerpoint/2010/main" val="2085249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of Windows Vista all drivers must be signed</a:t>
            </a:r>
          </a:p>
          <a:p>
            <a:r>
              <a:rPr lang="en-US" baseline="0" dirty="0" smtClean="0"/>
              <a:t>The driver signing check in Windows can be disabled, takes a system reboot</a:t>
            </a:r>
          </a:p>
          <a:p>
            <a:r>
              <a:rPr lang="en-US" baseline="0" dirty="0" smtClean="0"/>
              <a:t>Windows ships with a set of trusted Certificate Authorities. Users and system administrators can remove or add CAs to Windows. </a:t>
            </a:r>
          </a:p>
          <a:p>
            <a:r>
              <a:rPr lang="en-US" baseline="0" dirty="0" smtClean="0"/>
              <a:t>Malware can also attempt to add trusted CAs to an infected system.</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41</a:t>
            </a:fld>
            <a:endParaRPr lang="en-US"/>
          </a:p>
        </p:txBody>
      </p:sp>
    </p:spTree>
    <p:extLst>
      <p:ext uri="{BB962C8B-B14F-4D97-AF65-F5344CB8AC3E}">
        <p14:creationId xmlns:p14="http://schemas.microsoft.com/office/powerpoint/2010/main" val="59779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https://media.blackhat.com/bh-us-11/Vuksan/BH_US_11_VuksanPericin_PECOFF_WP.pdf</a:t>
            </a:r>
          </a:p>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45</a:t>
            </a:fld>
            <a:endParaRPr lang="en-US"/>
          </a:p>
        </p:txBody>
      </p:sp>
    </p:spTree>
    <p:extLst>
      <p:ext uri="{BB962C8B-B14F-4D97-AF65-F5344CB8AC3E}">
        <p14:creationId xmlns:p14="http://schemas.microsoft.com/office/powerpoint/2010/main" val="21734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5</a:t>
            </a:fld>
            <a:endParaRPr lang="en-US"/>
          </a:p>
        </p:txBody>
      </p:sp>
    </p:spTree>
    <p:extLst>
      <p:ext uri="{BB962C8B-B14F-4D97-AF65-F5344CB8AC3E}">
        <p14:creationId xmlns:p14="http://schemas.microsoft.com/office/powerpoint/2010/main" val="83447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6</a:t>
            </a:fld>
            <a:endParaRPr lang="en-US"/>
          </a:p>
        </p:txBody>
      </p:sp>
    </p:spTree>
    <p:extLst>
      <p:ext uri="{BB962C8B-B14F-4D97-AF65-F5344CB8AC3E}">
        <p14:creationId xmlns:p14="http://schemas.microsoft.com/office/powerpoint/2010/main" val="346868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h</a:t>
            </a:r>
            <a:r>
              <a:rPr lang="en-US" dirty="0" smtClean="0"/>
              <a:t>ex views of files using the hex editor </a:t>
            </a:r>
            <a:r>
              <a:rPr lang="en-US" dirty="0" err="1" smtClean="0"/>
              <a:t>Hiew</a:t>
            </a:r>
            <a:r>
              <a:rPr lang="en-US" dirty="0" smtClean="0"/>
              <a:t>.</a:t>
            </a:r>
          </a:p>
          <a:p>
            <a:r>
              <a:rPr lang="en-US" dirty="0" smtClean="0"/>
              <a:t>The</a:t>
            </a:r>
            <a:r>
              <a:rPr lang="en-US" baseline="0" dirty="0" smtClean="0"/>
              <a:t> leftmost column is the offset in hex into the file</a:t>
            </a:r>
          </a:p>
          <a:p>
            <a:r>
              <a:rPr lang="en-US" baseline="0" dirty="0" smtClean="0"/>
              <a:t>The middle column is the hex values that make up the file</a:t>
            </a:r>
          </a:p>
          <a:p>
            <a:r>
              <a:rPr lang="en-US" baseline="0" dirty="0" smtClean="0"/>
              <a:t>The rightmost column is the ASCII representation of the data, for convenience</a:t>
            </a:r>
          </a:p>
          <a:p>
            <a:r>
              <a:rPr lang="en-US" baseline="0" dirty="0" smtClean="0"/>
              <a:t>Using a hex editor allows a malware analyst to safely view the raw data of a file</a:t>
            </a:r>
          </a:p>
          <a:p>
            <a:r>
              <a:rPr lang="en-US" baseline="0" dirty="0" smtClean="0"/>
              <a:t>Make note of file headers for binary formats, like PDF and PNG shown above. The header typically identifies the file contents and structures the data within the file.</a:t>
            </a:r>
            <a:endParaRPr lang="en-US" dirty="0" smtClean="0"/>
          </a:p>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8</a:t>
            </a:fld>
            <a:endParaRPr lang="en-US"/>
          </a:p>
        </p:txBody>
      </p:sp>
    </p:spTree>
    <p:extLst>
      <p:ext uri="{BB962C8B-B14F-4D97-AF65-F5344CB8AC3E}">
        <p14:creationId xmlns:p14="http://schemas.microsoft.com/office/powerpoint/2010/main" val="2579885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red box surrounds offset 0x03c, which contains the offset of the PE header (in little endian). The arrow shows this.</a:t>
            </a:r>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13</a:t>
            </a:fld>
            <a:endParaRPr lang="en-US"/>
          </a:p>
        </p:txBody>
      </p:sp>
    </p:spTree>
    <p:extLst>
      <p:ext uri="{BB962C8B-B14F-4D97-AF65-F5344CB8AC3E}">
        <p14:creationId xmlns:p14="http://schemas.microsoft.com/office/powerpoint/2010/main" val="3057651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Overlay</a:t>
            </a:r>
            <a:r>
              <a:rPr lang="en-US" baseline="0" dirty="0" smtClean="0"/>
              <a:t> is data appended to the end of the file, used by malware and legitimate files</a:t>
            </a:r>
          </a:p>
          <a:p>
            <a:r>
              <a:rPr lang="en-US" baseline="0" dirty="0" smtClean="0"/>
              <a:t>PE Header begin is highlighted because we are going to discuss this first</a:t>
            </a:r>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15</a:t>
            </a:fld>
            <a:endParaRPr lang="en-US"/>
          </a:p>
        </p:txBody>
      </p:sp>
    </p:spTree>
    <p:extLst>
      <p:ext uri="{BB962C8B-B14F-4D97-AF65-F5344CB8AC3E}">
        <p14:creationId xmlns:p14="http://schemas.microsoft.com/office/powerpoint/2010/main" val="228535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a:t>
            </a:r>
            <a:r>
              <a:rPr lang="en-US" dirty="0" smtClean="0"/>
              <a:t>ow </a:t>
            </a:r>
            <a:r>
              <a:rPr lang="en-US" dirty="0" err="1" smtClean="0"/>
              <a:t>Hiew</a:t>
            </a:r>
            <a:r>
              <a:rPr lang="en-US" baseline="0" dirty="0" smtClean="0"/>
              <a:t> shows a decoded PE header</a:t>
            </a:r>
          </a:p>
        </p:txBody>
      </p:sp>
      <p:sp>
        <p:nvSpPr>
          <p:cNvPr id="4" name="Slide Number Placeholder 3"/>
          <p:cNvSpPr>
            <a:spLocks noGrp="1"/>
          </p:cNvSpPr>
          <p:nvPr>
            <p:ph type="sldNum" sz="quarter" idx="10"/>
          </p:nvPr>
        </p:nvSpPr>
        <p:spPr/>
        <p:txBody>
          <a:bodyPr/>
          <a:lstStyle/>
          <a:p>
            <a:fld id="{3F1AA2EC-018E-495A-975D-CC074962699C}" type="slidenum">
              <a:rPr lang="en-US" smtClean="0"/>
              <a:pPr/>
              <a:t>17</a:t>
            </a:fld>
            <a:endParaRPr lang="en-US"/>
          </a:p>
        </p:txBody>
      </p:sp>
    </p:spTree>
    <p:extLst>
      <p:ext uri="{BB962C8B-B14F-4D97-AF65-F5344CB8AC3E}">
        <p14:creationId xmlns:p14="http://schemas.microsoft.com/office/powerpoint/2010/main" val="169986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a:t>
            </a:r>
            <a:r>
              <a:rPr lang="en-US" dirty="0" smtClean="0"/>
              <a:t>ow </a:t>
            </a:r>
            <a:r>
              <a:rPr lang="en-US" dirty="0" err="1" smtClean="0"/>
              <a:t>Hiew</a:t>
            </a:r>
            <a:r>
              <a:rPr lang="en-US" baseline="0" dirty="0" smtClean="0"/>
              <a:t> shows a decoded PE header.</a:t>
            </a:r>
          </a:p>
        </p:txBody>
      </p:sp>
      <p:sp>
        <p:nvSpPr>
          <p:cNvPr id="4" name="Slide Number Placeholder 3"/>
          <p:cNvSpPr>
            <a:spLocks noGrp="1"/>
          </p:cNvSpPr>
          <p:nvPr>
            <p:ph type="sldNum" sz="quarter" idx="10"/>
          </p:nvPr>
        </p:nvSpPr>
        <p:spPr/>
        <p:txBody>
          <a:bodyPr/>
          <a:lstStyle/>
          <a:p>
            <a:fld id="{3F1AA2EC-018E-495A-975D-CC074962699C}" type="slidenum">
              <a:rPr lang="en-US" smtClean="0"/>
              <a:pPr/>
              <a:t>18</a:t>
            </a:fld>
            <a:endParaRPr lang="en-US"/>
          </a:p>
        </p:txBody>
      </p:sp>
    </p:spTree>
    <p:extLst>
      <p:ext uri="{BB962C8B-B14F-4D97-AF65-F5344CB8AC3E}">
        <p14:creationId xmlns:p14="http://schemas.microsoft.com/office/powerpoint/2010/main" val="626634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smtClean="0"/>
              <a:t>Presentation Subtitle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2"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00980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userDrawn="1">
          <p15:clr>
            <a:srgbClr val="FBAE40"/>
          </p15:clr>
        </p15:guide>
        <p15:guide id="2" pos="5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269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3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758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3104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smtClean="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8469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005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31722441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6" r:id="rId5"/>
    <p:sldLayoutId id="2147483652" r:id="rId6"/>
    <p:sldLayoutId id="2147483654" r:id="rId7"/>
    <p:sldLayoutId id="2147483657"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tcore.com/files/richsign.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sdn.microsoft.com/en-us/library/windows/desktop/ms680336(v=vs.85).aspx"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blogs.msdn.microsoft.com/ieinternals/2014/09/04/caveats-for-authenticode-code-signing/" TargetMode="External"/><Relationship Id="rId2" Type="http://schemas.openxmlformats.org/officeDocument/2006/relationships/hyperlink" Target="https://vcsjones.com/2016/04/15/authenticode-stuffing-tricks/" TargetMode="External"/><Relationship Id="rId1" Type="http://schemas.openxmlformats.org/officeDocument/2006/relationships/slideLayout" Target="../slideLayouts/slideLayout2.xml"/><Relationship Id="rId4" Type="http://schemas.openxmlformats.org/officeDocument/2006/relationships/hyperlink" Target="https://blogs.technet.microsoft.com/srd/2013/12/10/ms13-098-update-to-enhance-the-security-of-authenticode/"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hiew.ru/" TargetMode="External"/><Relationship Id="rId2" Type="http://schemas.openxmlformats.org/officeDocument/2006/relationships/hyperlink" Target="https://mh-nexus.de/en/hx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solidFill>
                  <a:srgbClr val="005EB8"/>
                </a:solidFill>
                <a:latin typeface="Titillium Lt" panose="00000400000000000000" pitchFamily="50" charset="0"/>
              </a:rPr>
              <a:t>ITSC 303: Malware Analysis</a:t>
            </a:r>
            <a:endParaRPr lang="en-US" sz="4800" dirty="0">
              <a:solidFill>
                <a:srgbClr val="005EB8"/>
              </a:solidFill>
              <a:latin typeface="Titillium Lt" panose="00000400000000000000" pitchFamily="50" charset="0"/>
            </a:endParaRPr>
          </a:p>
        </p:txBody>
      </p:sp>
      <p:sp>
        <p:nvSpPr>
          <p:cNvPr id="10" name="Text Placeholder 9"/>
          <p:cNvSpPr>
            <a:spLocks noGrp="1"/>
          </p:cNvSpPr>
          <p:nvPr>
            <p:ph type="body" sz="quarter" idx="10"/>
          </p:nvPr>
        </p:nvSpPr>
        <p:spPr>
          <a:xfrm>
            <a:off x="4454769" y="4410260"/>
            <a:ext cx="4353169" cy="675789"/>
          </a:xfrm>
        </p:spPr>
        <p:txBody>
          <a:bodyPr/>
          <a:lstStyle/>
          <a:p>
            <a:r>
              <a:rPr lang="en-US" dirty="0" smtClean="0">
                <a:latin typeface="Titillium Lt" panose="00000400000000000000" pitchFamily="50" charset="0"/>
              </a:rPr>
              <a:t>Unit 2: The Windows Executable File Format from a Malware Analysis Standpoint</a:t>
            </a:r>
            <a:endParaRPr lang="en-US" dirty="0">
              <a:latin typeface="Titillium Lt" panose="00000400000000000000" pitchFamily="50" charset="0"/>
            </a:endParaRPr>
          </a:p>
        </p:txBody>
      </p:sp>
    </p:spTree>
    <p:extLst>
      <p:ext uri="{BB962C8B-B14F-4D97-AF65-F5344CB8AC3E}">
        <p14:creationId xmlns:p14="http://schemas.microsoft.com/office/powerpoint/2010/main" val="365023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Native Executable History</a:t>
            </a:r>
            <a:endParaRPr lang="en-US" dirty="0"/>
          </a:p>
        </p:txBody>
      </p:sp>
      <p:sp>
        <p:nvSpPr>
          <p:cNvPr id="3" name="Content Placeholder 2"/>
          <p:cNvSpPr>
            <a:spLocks noGrp="1"/>
          </p:cNvSpPr>
          <p:nvPr>
            <p:ph sz="quarter" idx="10"/>
          </p:nvPr>
        </p:nvSpPr>
        <p:spPr/>
        <p:txBody>
          <a:bodyPr/>
          <a:lstStyle/>
          <a:p>
            <a:r>
              <a:rPr lang="en-US" dirty="0" smtClean="0"/>
              <a:t>COM</a:t>
            </a:r>
          </a:p>
          <a:p>
            <a:pPr lvl="1"/>
            <a:r>
              <a:rPr lang="en-US" dirty="0"/>
              <a:t>Original executable format used by </a:t>
            </a:r>
            <a:r>
              <a:rPr lang="en-US" dirty="0" smtClean="0"/>
              <a:t/>
            </a:r>
            <a:br>
              <a:rPr lang="en-US" dirty="0" smtClean="0"/>
            </a:br>
            <a:r>
              <a:rPr lang="en-US" dirty="0" smtClean="0"/>
              <a:t>MS-DOS </a:t>
            </a:r>
            <a:r>
              <a:rPr lang="en-US" dirty="0"/>
              <a:t>(1981, pre-Windows)</a:t>
            </a:r>
          </a:p>
          <a:p>
            <a:pPr lvl="1"/>
            <a:r>
              <a:rPr lang="en-US" dirty="0"/>
              <a:t>No header, data was loaded into memory at address 0x100</a:t>
            </a:r>
          </a:p>
          <a:p>
            <a:pPr lvl="1"/>
            <a:r>
              <a:rPr lang="en-US" dirty="0"/>
              <a:t>Entry point fixed at 0x100</a:t>
            </a:r>
          </a:p>
          <a:p>
            <a:r>
              <a:rPr lang="en-US" dirty="0" smtClean="0"/>
              <a:t>DOS MZ executable</a:t>
            </a:r>
          </a:p>
          <a:p>
            <a:pPr lvl="1"/>
            <a:r>
              <a:rPr lang="en-US" dirty="0" smtClean="0"/>
              <a:t>Header’s </a:t>
            </a:r>
            <a:r>
              <a:rPr lang="en-US" dirty="0"/>
              <a:t>first two bytes are 0x4d5a, or </a:t>
            </a:r>
            <a:r>
              <a:rPr lang="en-US" dirty="0" err="1" smtClean="0"/>
              <a:t>MZ</a:t>
            </a:r>
            <a:r>
              <a:rPr lang="en-US" dirty="0" smtClean="0"/>
              <a:t> </a:t>
            </a:r>
            <a:r>
              <a:rPr lang="en-US" dirty="0"/>
              <a:t>in </a:t>
            </a:r>
            <a:r>
              <a:rPr lang="en-US" dirty="0" smtClean="0"/>
              <a:t>ASCII </a:t>
            </a:r>
            <a:endParaRPr lang="en-US" dirty="0"/>
          </a:p>
          <a:p>
            <a:pPr lvl="1"/>
            <a:r>
              <a:rPr lang="en-US" dirty="0"/>
              <a:t>Supports program relocation and file sizes larger than </a:t>
            </a:r>
            <a:r>
              <a:rPr lang="en-US" dirty="0" smtClean="0"/>
              <a:t>64 KB</a:t>
            </a:r>
            <a:endParaRPr lang="en-US" dirty="0"/>
          </a:p>
        </p:txBody>
      </p:sp>
    </p:spTree>
    <p:extLst>
      <p:ext uri="{BB962C8B-B14F-4D97-AF65-F5344CB8AC3E}">
        <p14:creationId xmlns:p14="http://schemas.microsoft.com/office/powerpoint/2010/main" val="1958975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Portable Executable (PE) (1 of 3)</a:t>
            </a:r>
            <a:endParaRPr lang="en-US" dirty="0"/>
          </a:p>
        </p:txBody>
      </p:sp>
      <p:sp>
        <p:nvSpPr>
          <p:cNvPr id="3" name="Content Placeholder 2"/>
          <p:cNvSpPr>
            <a:spLocks noGrp="1"/>
          </p:cNvSpPr>
          <p:nvPr>
            <p:ph sz="quarter" idx="10"/>
          </p:nvPr>
        </p:nvSpPr>
        <p:spPr/>
        <p:txBody>
          <a:bodyPr/>
          <a:lstStyle/>
          <a:p>
            <a:r>
              <a:rPr lang="en-US" dirty="0"/>
              <a:t>Introduced in Windows NT 3.1 (1993) and Windows 3.1x</a:t>
            </a:r>
          </a:p>
          <a:p>
            <a:r>
              <a:rPr lang="en-US" dirty="0"/>
              <a:t>Derived from the UNIX COFF format</a:t>
            </a:r>
          </a:p>
          <a:p>
            <a:r>
              <a:rPr lang="en-US" dirty="0"/>
              <a:t>PE files begin with a DOS MZ </a:t>
            </a:r>
            <a:r>
              <a:rPr lang="en-US" dirty="0" smtClean="0"/>
              <a:t>executable </a:t>
            </a:r>
            <a:r>
              <a:rPr lang="en-US" dirty="0"/>
              <a:t>program</a:t>
            </a:r>
          </a:p>
          <a:p>
            <a:pPr lvl="1"/>
            <a:r>
              <a:rPr lang="en-US" dirty="0"/>
              <a:t>Now, </a:t>
            </a:r>
            <a:r>
              <a:rPr lang="en-US" dirty="0" smtClean="0"/>
              <a:t>usually </a:t>
            </a:r>
            <a:r>
              <a:rPr lang="en-US" dirty="0"/>
              <a:t>prints </a:t>
            </a:r>
            <a:r>
              <a:rPr lang="en-US" dirty="0" smtClean="0"/>
              <a:t>“This </a:t>
            </a:r>
            <a:r>
              <a:rPr lang="en-US" dirty="0"/>
              <a:t>program cannot be run in DOS </a:t>
            </a:r>
            <a:r>
              <a:rPr lang="en-US" dirty="0" smtClean="0"/>
              <a:t>mode” </a:t>
            </a:r>
            <a:r>
              <a:rPr lang="en-US" dirty="0"/>
              <a:t>and exits</a:t>
            </a:r>
          </a:p>
          <a:p>
            <a:pPr lvl="1"/>
            <a:r>
              <a:rPr lang="en-US" dirty="0"/>
              <a:t>Allowed an equivalent MZ program to be included if the operating system did not support the PE format</a:t>
            </a:r>
          </a:p>
        </p:txBody>
      </p:sp>
    </p:spTree>
    <p:extLst>
      <p:ext uri="{BB962C8B-B14F-4D97-AF65-F5344CB8AC3E}">
        <p14:creationId xmlns:p14="http://schemas.microsoft.com/office/powerpoint/2010/main" val="2359556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Portable Executable (PE) (2 of 3)</a:t>
            </a:r>
            <a:endParaRPr lang="en-US" dirty="0"/>
          </a:p>
        </p:txBody>
      </p:sp>
      <p:sp>
        <p:nvSpPr>
          <p:cNvPr id="3" name="Content Placeholder 2"/>
          <p:cNvSpPr>
            <a:spLocks noGrp="1"/>
          </p:cNvSpPr>
          <p:nvPr>
            <p:ph sz="quarter" idx="10"/>
          </p:nvPr>
        </p:nvSpPr>
        <p:spPr/>
        <p:txBody>
          <a:bodyPr/>
          <a:lstStyle/>
          <a:p>
            <a:r>
              <a:rPr lang="en-US" dirty="0"/>
              <a:t>Offset 0x3c of the MZ header points to the offset in the file of the PE header</a:t>
            </a:r>
          </a:p>
          <a:p>
            <a:r>
              <a:rPr lang="en-US" dirty="0"/>
              <a:t>There may be a </a:t>
            </a:r>
            <a:r>
              <a:rPr lang="en-US" dirty="0" smtClean="0"/>
              <a:t>Rich </a:t>
            </a:r>
            <a:r>
              <a:rPr lang="en-US" dirty="0"/>
              <a:t>header between the MZ and PE headers</a:t>
            </a:r>
          </a:p>
          <a:p>
            <a:r>
              <a:rPr lang="en-US" dirty="0"/>
              <a:t>PE header begins with 0x50450000 ('PE\0\0</a:t>
            </a:r>
            <a:r>
              <a:rPr lang="en-US" dirty="0" smtClean="0"/>
              <a:t>')</a:t>
            </a:r>
            <a:endParaRPr lang="en-US" dirty="0"/>
          </a:p>
        </p:txBody>
      </p:sp>
    </p:spTree>
    <p:extLst>
      <p:ext uri="{BB962C8B-B14F-4D97-AF65-F5344CB8AC3E}">
        <p14:creationId xmlns:p14="http://schemas.microsoft.com/office/powerpoint/2010/main" val="326857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Portable Executable (PE) </a:t>
            </a:r>
            <a:r>
              <a:rPr lang="en-US" dirty="0" smtClean="0"/>
              <a:t>(3 </a:t>
            </a:r>
            <a:r>
              <a:rPr lang="en-US" dirty="0"/>
              <a:t>of 3)</a:t>
            </a:r>
          </a:p>
        </p:txBody>
      </p:sp>
      <p:sp>
        <p:nvSpPr>
          <p:cNvPr id="10" name="TextBox 9"/>
          <p:cNvSpPr txBox="1"/>
          <p:nvPr/>
        </p:nvSpPr>
        <p:spPr>
          <a:xfrm>
            <a:off x="536950" y="5515808"/>
            <a:ext cx="7906704" cy="430887"/>
          </a:xfrm>
          <a:prstGeom prst="rect">
            <a:avLst/>
          </a:prstGeom>
          <a:noFill/>
        </p:spPr>
        <p:txBody>
          <a:bodyPr wrap="square" rtlCol="0">
            <a:spAutoFit/>
          </a:bodyPr>
          <a:lstStyle/>
          <a:p>
            <a:pPr algn="ctr"/>
            <a:r>
              <a:rPr lang="en-US" sz="1100" dirty="0" smtClean="0"/>
              <a:t>Source: </a:t>
            </a:r>
            <a:r>
              <a:rPr lang="en-US" sz="1100" dirty="0" err="1" smtClean="0"/>
              <a:t>Hiew</a:t>
            </a:r>
            <a:r>
              <a:rPr lang="en-US" sz="1100" dirty="0" smtClean="0"/>
              <a:t> software, 2017. </a:t>
            </a:r>
            <a:r>
              <a:rPr lang="en-US" sz="1100" dirty="0"/>
              <a:t>Reproduced and used in accordance with the fair dealing provisions in section 29 of the Canadian Copyright Act for the purposes of education, research or private study. Further distribution may infringe copyright.</a:t>
            </a:r>
            <a:endParaRPr lang="en-US" dirty="0"/>
          </a:p>
        </p:txBody>
      </p:sp>
      <p:pic>
        <p:nvPicPr>
          <p:cNvPr id="11" name="Picture 10" descr="mz_pe_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57" y="1260777"/>
            <a:ext cx="7492849" cy="4242206"/>
          </a:xfrm>
          <a:prstGeom prst="rect">
            <a:avLst/>
          </a:prstGeom>
        </p:spPr>
      </p:pic>
      <p:sp>
        <p:nvSpPr>
          <p:cNvPr id="12" name="Rectangle 11"/>
          <p:cNvSpPr/>
          <p:nvPr/>
        </p:nvSpPr>
        <p:spPr>
          <a:xfrm>
            <a:off x="4857822" y="1839679"/>
            <a:ext cx="1748617" cy="19328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p:nvPr/>
        </p:nvCxnSpPr>
        <p:spPr>
          <a:xfrm rot="10800000" flipV="1">
            <a:off x="745958" y="1936316"/>
            <a:ext cx="4060433" cy="3213199"/>
          </a:xfrm>
          <a:prstGeom prst="bentConnector3">
            <a:avLst>
              <a:gd name="adj1" fmla="val 107188"/>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grpSp>
        <p:nvGrpSpPr>
          <p:cNvPr id="14" name="Group 13"/>
          <p:cNvGrpSpPr/>
          <p:nvPr/>
        </p:nvGrpSpPr>
        <p:grpSpPr>
          <a:xfrm>
            <a:off x="8242308" y="1332914"/>
            <a:ext cx="407484" cy="1506539"/>
            <a:chOff x="11480010" y="1297744"/>
            <a:chExt cx="407484" cy="1988026"/>
          </a:xfrm>
        </p:grpSpPr>
        <p:cxnSp>
          <p:nvCxnSpPr>
            <p:cNvPr id="15" name="Straight Arrow Connector 14"/>
            <p:cNvCxnSpPr/>
            <p:nvPr/>
          </p:nvCxnSpPr>
          <p:spPr>
            <a:xfrm>
              <a:off x="11688123" y="1297744"/>
              <a:ext cx="0" cy="1988026"/>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480010" y="2094433"/>
              <a:ext cx="407484" cy="365527"/>
            </a:xfrm>
            <a:prstGeom prst="rect">
              <a:avLst/>
            </a:prstGeom>
            <a:solidFill>
              <a:schemeClr val="bg1"/>
            </a:solidFill>
          </p:spPr>
          <p:txBody>
            <a:bodyPr wrap="none" rtlCol="0">
              <a:spAutoFit/>
            </a:bodyPr>
            <a:lstStyle/>
            <a:p>
              <a:r>
                <a:rPr lang="en-US" sz="1200" dirty="0" smtClean="0"/>
                <a:t>MZ</a:t>
              </a:r>
              <a:endParaRPr lang="en-US" sz="1200" dirty="0"/>
            </a:p>
          </p:txBody>
        </p:sp>
      </p:grpSp>
      <p:grpSp>
        <p:nvGrpSpPr>
          <p:cNvPr id="17" name="Group 16"/>
          <p:cNvGrpSpPr/>
          <p:nvPr/>
        </p:nvGrpSpPr>
        <p:grpSpPr>
          <a:xfrm>
            <a:off x="8242302" y="2839453"/>
            <a:ext cx="490840" cy="2057400"/>
            <a:chOff x="9049901" y="2909896"/>
            <a:chExt cx="539924" cy="2567867"/>
          </a:xfrm>
        </p:grpSpPr>
        <p:cxnSp>
          <p:nvCxnSpPr>
            <p:cNvPr id="18" name="Straight Arrow Connector 17"/>
            <p:cNvCxnSpPr/>
            <p:nvPr/>
          </p:nvCxnSpPr>
          <p:spPr>
            <a:xfrm>
              <a:off x="9278827" y="2909896"/>
              <a:ext cx="0" cy="2567867"/>
            </a:xfrm>
            <a:prstGeom prst="straightConnector1">
              <a:avLst/>
            </a:prstGeom>
            <a:ln>
              <a:solidFill>
                <a:srgbClr val="3366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9049901" y="3857874"/>
              <a:ext cx="539924" cy="345726"/>
            </a:xfrm>
            <a:prstGeom prst="rect">
              <a:avLst/>
            </a:prstGeom>
            <a:solidFill>
              <a:schemeClr val="bg1"/>
            </a:solidFill>
          </p:spPr>
          <p:txBody>
            <a:bodyPr wrap="none" rtlCol="0">
              <a:spAutoFit/>
            </a:bodyPr>
            <a:lstStyle/>
            <a:p>
              <a:r>
                <a:rPr lang="en-US" sz="1200" dirty="0" smtClean="0"/>
                <a:t>Rich</a:t>
              </a:r>
              <a:endParaRPr lang="en-US" sz="1400" dirty="0"/>
            </a:p>
          </p:txBody>
        </p:sp>
      </p:grpSp>
      <p:grpSp>
        <p:nvGrpSpPr>
          <p:cNvPr id="20" name="Group 19"/>
          <p:cNvGrpSpPr/>
          <p:nvPr/>
        </p:nvGrpSpPr>
        <p:grpSpPr>
          <a:xfrm>
            <a:off x="8267881" y="4896853"/>
            <a:ext cx="389850" cy="606130"/>
            <a:chOff x="9316586" y="5247507"/>
            <a:chExt cx="389850" cy="606130"/>
          </a:xfrm>
        </p:grpSpPr>
        <p:cxnSp>
          <p:nvCxnSpPr>
            <p:cNvPr id="21" name="Straight Arrow Connector 20"/>
            <p:cNvCxnSpPr/>
            <p:nvPr/>
          </p:nvCxnSpPr>
          <p:spPr>
            <a:xfrm>
              <a:off x="9499126" y="5247507"/>
              <a:ext cx="0" cy="6061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316586" y="5374423"/>
              <a:ext cx="389850" cy="276999"/>
            </a:xfrm>
            <a:prstGeom prst="rect">
              <a:avLst/>
            </a:prstGeom>
            <a:solidFill>
              <a:schemeClr val="bg1"/>
            </a:solidFill>
          </p:spPr>
          <p:txBody>
            <a:bodyPr wrap="none" rtlCol="0">
              <a:spAutoFit/>
            </a:bodyPr>
            <a:lstStyle/>
            <a:p>
              <a:r>
                <a:rPr lang="en-US" sz="1200" dirty="0" smtClean="0"/>
                <a:t>PE</a:t>
              </a:r>
              <a:endParaRPr lang="en-US" sz="1200" dirty="0"/>
            </a:p>
          </p:txBody>
        </p:sp>
      </p:grpSp>
    </p:spTree>
    <p:extLst>
      <p:ext uri="{BB962C8B-B14F-4D97-AF65-F5344CB8AC3E}">
        <p14:creationId xmlns:p14="http://schemas.microsoft.com/office/powerpoint/2010/main" val="4231989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MZ and Rich Header Anomalies</a:t>
            </a:r>
            <a:endParaRPr lang="en-US" dirty="0"/>
          </a:p>
        </p:txBody>
      </p:sp>
      <p:sp>
        <p:nvSpPr>
          <p:cNvPr id="3" name="Content Placeholder 2"/>
          <p:cNvSpPr>
            <a:spLocks noGrp="1"/>
          </p:cNvSpPr>
          <p:nvPr>
            <p:ph sz="quarter" idx="10"/>
          </p:nvPr>
        </p:nvSpPr>
        <p:spPr>
          <a:xfrm>
            <a:off x="469232" y="1248508"/>
            <a:ext cx="8301789" cy="4967260"/>
          </a:xfrm>
        </p:spPr>
        <p:txBody>
          <a:bodyPr/>
          <a:lstStyle/>
          <a:p>
            <a:r>
              <a:rPr lang="en-US" sz="2400" dirty="0" smtClean="0"/>
              <a:t>MZ </a:t>
            </a:r>
            <a:r>
              <a:rPr lang="en-US" sz="2400" dirty="0"/>
              <a:t>header may look different depending on the compiler</a:t>
            </a:r>
          </a:p>
          <a:p>
            <a:pPr lvl="1"/>
            <a:r>
              <a:rPr lang="en-US" sz="2200" dirty="0"/>
              <a:t>For </a:t>
            </a:r>
            <a:r>
              <a:rPr lang="en-US" sz="2200" dirty="0" smtClean="0"/>
              <a:t>example, </a:t>
            </a:r>
            <a:r>
              <a:rPr lang="en-US" sz="2200" dirty="0"/>
              <a:t>different compilers use different strings in the MZ header</a:t>
            </a:r>
            <a:r>
              <a:rPr lang="en-US" sz="2200" dirty="0" smtClean="0"/>
              <a:t>:</a:t>
            </a:r>
          </a:p>
          <a:p>
            <a:pPr lvl="2">
              <a:spcBef>
                <a:spcPts val="0"/>
              </a:spcBef>
            </a:pPr>
            <a:r>
              <a:rPr lang="en-US" sz="1800" dirty="0">
                <a:latin typeface="Courier New"/>
                <a:cs typeface="Courier New"/>
              </a:rPr>
              <a:t>This program cannot be run in DOS mode.</a:t>
            </a:r>
          </a:p>
          <a:p>
            <a:pPr lvl="2">
              <a:spcBef>
                <a:spcPts val="0"/>
              </a:spcBef>
            </a:pPr>
            <a:r>
              <a:rPr lang="en-US" sz="1800" dirty="0">
                <a:latin typeface="Courier New"/>
                <a:cs typeface="Courier New"/>
              </a:rPr>
              <a:t>This program must be run under Win32</a:t>
            </a:r>
          </a:p>
          <a:p>
            <a:pPr lvl="2">
              <a:spcBef>
                <a:spcPts val="0"/>
              </a:spcBef>
            </a:pPr>
            <a:r>
              <a:rPr lang="en-US" sz="1800" dirty="0">
                <a:latin typeface="Courier New"/>
                <a:cs typeface="Courier New"/>
              </a:rPr>
              <a:t>This program must be run under Microsoft Windows</a:t>
            </a:r>
            <a:r>
              <a:rPr lang="en-US" sz="1800" dirty="0" smtClean="0">
                <a:latin typeface="Courier New"/>
                <a:cs typeface="Courier New"/>
              </a:rPr>
              <a:t>.</a:t>
            </a:r>
            <a:endParaRPr lang="en-US" sz="1800" dirty="0"/>
          </a:p>
          <a:p>
            <a:r>
              <a:rPr lang="en-US" sz="2400" dirty="0" smtClean="0">
                <a:cs typeface="Courier New"/>
              </a:rPr>
              <a:t>Rich </a:t>
            </a:r>
            <a:r>
              <a:rPr lang="en-US" sz="2400" dirty="0">
                <a:cs typeface="Courier New"/>
              </a:rPr>
              <a:t>header </a:t>
            </a:r>
            <a:r>
              <a:rPr lang="en-US" sz="2400" dirty="0" smtClean="0">
                <a:cs typeface="Courier New"/>
              </a:rPr>
              <a:t>used </a:t>
            </a:r>
            <a:r>
              <a:rPr lang="en-US" sz="2400" dirty="0">
                <a:cs typeface="Courier New"/>
              </a:rPr>
              <a:t>by Microsoft C/C++ </a:t>
            </a:r>
            <a:r>
              <a:rPr lang="en-US" sz="2400" dirty="0" smtClean="0">
                <a:cs typeface="Courier New"/>
              </a:rPr>
              <a:t>compilers</a:t>
            </a:r>
            <a:endParaRPr lang="en-US" sz="2400" dirty="0">
              <a:cs typeface="Courier New"/>
            </a:endParaRPr>
          </a:p>
          <a:p>
            <a:pPr lvl="1"/>
            <a:r>
              <a:rPr lang="en-US" sz="2200" dirty="0" smtClean="0">
                <a:cs typeface="Courier New"/>
              </a:rPr>
              <a:t>Simple </a:t>
            </a:r>
            <a:r>
              <a:rPr lang="en-US" sz="2200" dirty="0">
                <a:cs typeface="Courier New"/>
              </a:rPr>
              <a:t>XOR encoding that includes version information about compiler, </a:t>
            </a:r>
            <a:r>
              <a:rPr lang="en-US" sz="2200" dirty="0" smtClean="0">
                <a:cs typeface="Courier New"/>
              </a:rPr>
              <a:t>linker </a:t>
            </a:r>
            <a:r>
              <a:rPr lang="en-US" sz="2200" dirty="0">
                <a:cs typeface="Courier New"/>
              </a:rPr>
              <a:t>and static libraries used to create the executable</a:t>
            </a:r>
          </a:p>
          <a:p>
            <a:pPr lvl="1"/>
            <a:r>
              <a:rPr lang="en-US" sz="2200" dirty="0" smtClean="0">
                <a:cs typeface="Courier New"/>
              </a:rPr>
              <a:t>Rich </a:t>
            </a:r>
            <a:r>
              <a:rPr lang="en-US" sz="2200" dirty="0">
                <a:cs typeface="Courier New"/>
              </a:rPr>
              <a:t>header can be used for forensic </a:t>
            </a:r>
            <a:r>
              <a:rPr lang="en-US" sz="2200" dirty="0" smtClean="0">
                <a:cs typeface="Courier New"/>
              </a:rPr>
              <a:t>purposes</a:t>
            </a:r>
          </a:p>
          <a:p>
            <a:pPr lvl="1"/>
            <a:r>
              <a:rPr lang="en-US" sz="2200" dirty="0" smtClean="0">
                <a:cs typeface="Courier New"/>
              </a:rPr>
              <a:t>Some </a:t>
            </a:r>
            <a:r>
              <a:rPr lang="en-US" sz="2200" dirty="0">
                <a:cs typeface="Courier New"/>
              </a:rPr>
              <a:t>malware strips it out of binaries </a:t>
            </a:r>
            <a:r>
              <a:rPr lang="en-US" sz="2200" dirty="0" smtClean="0">
                <a:cs typeface="Courier New"/>
              </a:rPr>
              <a:t>because </a:t>
            </a:r>
            <a:r>
              <a:rPr lang="en-US" sz="2200" dirty="0">
                <a:cs typeface="Courier New"/>
              </a:rPr>
              <a:t>it has no function at </a:t>
            </a:r>
            <a:r>
              <a:rPr lang="en-US" sz="2200" dirty="0" smtClean="0">
                <a:cs typeface="Courier New"/>
              </a:rPr>
              <a:t>run-time</a:t>
            </a:r>
          </a:p>
          <a:p>
            <a:pPr lvl="2"/>
            <a:r>
              <a:rPr lang="en-US" sz="1800" dirty="0">
                <a:cs typeface="Courier New"/>
                <a:hlinkClick r:id="rId2"/>
              </a:rPr>
              <a:t>http://</a:t>
            </a:r>
            <a:r>
              <a:rPr lang="en-US" sz="1800" dirty="0" smtClean="0">
                <a:cs typeface="Courier New"/>
                <a:hlinkClick r:id="rId2"/>
              </a:rPr>
              <a:t>www.ntcore.com/files/richsign.htm</a:t>
            </a:r>
            <a:endParaRPr lang="en-US" sz="1800" dirty="0">
              <a:cs typeface="Courier New"/>
            </a:endParaRPr>
          </a:p>
          <a:p>
            <a:pPr marL="342900" lvl="1" indent="0" algn="r">
              <a:buNone/>
            </a:pPr>
            <a:r>
              <a:rPr lang="en-US" sz="2200" dirty="0" smtClean="0"/>
              <a:t>(</a:t>
            </a:r>
            <a:r>
              <a:rPr lang="en-US" sz="2200" dirty="0" err="1" smtClean="0"/>
              <a:t>Szor</a:t>
            </a:r>
            <a:r>
              <a:rPr lang="en-US" sz="2200" dirty="0" smtClean="0"/>
              <a:t>, 2005)</a:t>
            </a:r>
          </a:p>
        </p:txBody>
      </p:sp>
    </p:spTree>
    <p:extLst>
      <p:ext uri="{BB962C8B-B14F-4D97-AF65-F5344CB8AC3E}">
        <p14:creationId xmlns:p14="http://schemas.microsoft.com/office/powerpoint/2010/main" val="3014620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Complete Structure</a:t>
            </a:r>
            <a:endParaRPr lang="en-US" dirty="0"/>
          </a:p>
        </p:txBody>
      </p:sp>
      <p:sp>
        <p:nvSpPr>
          <p:cNvPr id="5" name="Rectangle 4"/>
          <p:cNvSpPr/>
          <p:nvPr/>
        </p:nvSpPr>
        <p:spPr>
          <a:xfrm>
            <a:off x="617854" y="1113427"/>
            <a:ext cx="6589062" cy="6014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17856" y="1132715"/>
            <a:ext cx="6589059" cy="369332"/>
          </a:xfrm>
          <a:prstGeom prst="rect">
            <a:avLst/>
          </a:prstGeom>
          <a:noFill/>
        </p:spPr>
        <p:txBody>
          <a:bodyPr wrap="square" rtlCol="0">
            <a:spAutoFit/>
          </a:bodyPr>
          <a:lstStyle/>
          <a:p>
            <a:pPr algn="ctr"/>
            <a:r>
              <a:rPr lang="en-US" dirty="0" smtClean="0"/>
              <a:t>MZ Header</a:t>
            </a:r>
            <a:endParaRPr lang="en-US" dirty="0"/>
          </a:p>
        </p:txBody>
      </p:sp>
      <p:sp>
        <p:nvSpPr>
          <p:cNvPr id="7" name="Rectangle 6"/>
          <p:cNvSpPr/>
          <p:nvPr/>
        </p:nvSpPr>
        <p:spPr>
          <a:xfrm>
            <a:off x="617854" y="1714849"/>
            <a:ext cx="6589061" cy="68774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17854" y="3026394"/>
            <a:ext cx="6589062" cy="67648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17855" y="1756267"/>
            <a:ext cx="6589061" cy="646331"/>
          </a:xfrm>
          <a:prstGeom prst="rect">
            <a:avLst/>
          </a:prstGeom>
          <a:noFill/>
        </p:spPr>
        <p:txBody>
          <a:bodyPr wrap="square" rtlCol="0">
            <a:spAutoFit/>
          </a:bodyPr>
          <a:lstStyle/>
          <a:p>
            <a:pPr algn="ctr"/>
            <a:r>
              <a:rPr lang="en-US" dirty="0" smtClean="0"/>
              <a:t>Rich Header</a:t>
            </a:r>
          </a:p>
          <a:p>
            <a:pPr algn="ctr"/>
            <a:r>
              <a:rPr lang="en-US" dirty="0" smtClean="0"/>
              <a:t>(optional)</a:t>
            </a:r>
            <a:endParaRPr lang="en-US" dirty="0"/>
          </a:p>
        </p:txBody>
      </p:sp>
      <p:sp>
        <p:nvSpPr>
          <p:cNvPr id="10" name="TextBox 9"/>
          <p:cNvSpPr txBox="1"/>
          <p:nvPr/>
        </p:nvSpPr>
        <p:spPr>
          <a:xfrm>
            <a:off x="617854" y="2570786"/>
            <a:ext cx="6589061" cy="369332"/>
          </a:xfrm>
          <a:prstGeom prst="rect">
            <a:avLst/>
          </a:prstGeom>
          <a:noFill/>
        </p:spPr>
        <p:txBody>
          <a:bodyPr wrap="square" rtlCol="0">
            <a:spAutoFit/>
          </a:bodyPr>
          <a:lstStyle/>
          <a:p>
            <a:pPr algn="ctr"/>
            <a:r>
              <a:rPr lang="en-US" dirty="0" smtClean="0">
                <a:solidFill>
                  <a:srgbClr val="FF0000"/>
                </a:solidFill>
              </a:rPr>
              <a:t>PE Header begin</a:t>
            </a:r>
            <a:endParaRPr lang="en-US" dirty="0">
              <a:solidFill>
                <a:srgbClr val="FF0000"/>
              </a:solidFill>
            </a:endParaRPr>
          </a:p>
        </p:txBody>
      </p:sp>
      <p:sp>
        <p:nvSpPr>
          <p:cNvPr id="11" name="Rectangle 10"/>
          <p:cNvSpPr/>
          <p:nvPr/>
        </p:nvSpPr>
        <p:spPr>
          <a:xfrm>
            <a:off x="617854" y="3702875"/>
            <a:ext cx="6589062" cy="778614"/>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7854" y="4481489"/>
            <a:ext cx="6589062" cy="827887"/>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7854" y="3139525"/>
            <a:ext cx="6589061" cy="369332"/>
          </a:xfrm>
          <a:prstGeom prst="rect">
            <a:avLst/>
          </a:prstGeom>
          <a:noFill/>
        </p:spPr>
        <p:txBody>
          <a:bodyPr wrap="square" rtlCol="0">
            <a:spAutoFit/>
          </a:bodyPr>
          <a:lstStyle/>
          <a:p>
            <a:pPr algn="ctr"/>
            <a:r>
              <a:rPr lang="en-US" dirty="0" smtClean="0"/>
              <a:t>Data Directories</a:t>
            </a:r>
            <a:endParaRPr lang="en-US" dirty="0"/>
          </a:p>
        </p:txBody>
      </p:sp>
      <p:sp>
        <p:nvSpPr>
          <p:cNvPr id="14" name="TextBox 13"/>
          <p:cNvSpPr txBox="1"/>
          <p:nvPr/>
        </p:nvSpPr>
        <p:spPr>
          <a:xfrm>
            <a:off x="617854" y="3957824"/>
            <a:ext cx="6589061" cy="369332"/>
          </a:xfrm>
          <a:prstGeom prst="rect">
            <a:avLst/>
          </a:prstGeom>
          <a:noFill/>
        </p:spPr>
        <p:txBody>
          <a:bodyPr wrap="square" rtlCol="0">
            <a:spAutoFit/>
          </a:bodyPr>
          <a:lstStyle/>
          <a:p>
            <a:pPr algn="ctr"/>
            <a:r>
              <a:rPr lang="en-US" dirty="0" smtClean="0"/>
              <a:t>Section Table</a:t>
            </a:r>
            <a:endParaRPr lang="en-US" dirty="0"/>
          </a:p>
        </p:txBody>
      </p:sp>
      <p:sp>
        <p:nvSpPr>
          <p:cNvPr id="15" name="TextBox 14"/>
          <p:cNvSpPr txBox="1"/>
          <p:nvPr/>
        </p:nvSpPr>
        <p:spPr>
          <a:xfrm>
            <a:off x="617855" y="4694882"/>
            <a:ext cx="6589060" cy="369332"/>
          </a:xfrm>
          <a:prstGeom prst="rect">
            <a:avLst/>
          </a:prstGeom>
          <a:noFill/>
        </p:spPr>
        <p:txBody>
          <a:bodyPr wrap="square" rtlCol="0">
            <a:spAutoFit/>
          </a:bodyPr>
          <a:lstStyle/>
          <a:p>
            <a:pPr algn="ctr"/>
            <a:r>
              <a:rPr lang="en-US" dirty="0" smtClean="0"/>
              <a:t>Sections</a:t>
            </a:r>
            <a:r>
              <a:rPr lang="is-IS" dirty="0" smtClean="0"/>
              <a:t>…</a:t>
            </a:r>
            <a:endParaRPr lang="en-US" dirty="0"/>
          </a:p>
        </p:txBody>
      </p:sp>
      <p:sp>
        <p:nvSpPr>
          <p:cNvPr id="16" name="Right Brace 15"/>
          <p:cNvSpPr/>
          <p:nvPr/>
        </p:nvSpPr>
        <p:spPr>
          <a:xfrm>
            <a:off x="7315200" y="2410068"/>
            <a:ext cx="404943" cy="2078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617853" y="5306169"/>
            <a:ext cx="6589062" cy="662676"/>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17852" y="5467919"/>
            <a:ext cx="6589063" cy="369332"/>
          </a:xfrm>
          <a:prstGeom prst="rect">
            <a:avLst/>
          </a:prstGeom>
          <a:noFill/>
        </p:spPr>
        <p:txBody>
          <a:bodyPr wrap="square" rtlCol="0">
            <a:spAutoFit/>
          </a:bodyPr>
          <a:lstStyle/>
          <a:p>
            <a:pPr algn="ctr"/>
            <a:r>
              <a:rPr lang="en-US" dirty="0" smtClean="0"/>
              <a:t>Overlay</a:t>
            </a:r>
            <a:endParaRPr lang="en-US" dirty="0"/>
          </a:p>
        </p:txBody>
      </p:sp>
      <p:sp>
        <p:nvSpPr>
          <p:cNvPr id="19" name="TextBox 18"/>
          <p:cNvSpPr txBox="1"/>
          <p:nvPr/>
        </p:nvSpPr>
        <p:spPr>
          <a:xfrm>
            <a:off x="7634166" y="3280237"/>
            <a:ext cx="1425613" cy="338554"/>
          </a:xfrm>
          <a:prstGeom prst="rect">
            <a:avLst/>
          </a:prstGeom>
          <a:noFill/>
        </p:spPr>
        <p:txBody>
          <a:bodyPr wrap="square" rtlCol="0">
            <a:spAutoFit/>
          </a:bodyPr>
          <a:lstStyle/>
          <a:p>
            <a:pPr algn="ctr"/>
            <a:r>
              <a:rPr lang="en-US" sz="1600" dirty="0" smtClean="0"/>
              <a:t>PE Header</a:t>
            </a:r>
            <a:endParaRPr lang="en-US" sz="1600" dirty="0"/>
          </a:p>
        </p:txBody>
      </p:sp>
      <p:sp>
        <p:nvSpPr>
          <p:cNvPr id="20" name="Rectangle 19"/>
          <p:cNvSpPr/>
          <p:nvPr/>
        </p:nvSpPr>
        <p:spPr>
          <a:xfrm>
            <a:off x="617854" y="2402597"/>
            <a:ext cx="6589062" cy="62379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2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Header Documentation</a:t>
            </a:r>
            <a:endParaRPr lang="en-US" dirty="0"/>
          </a:p>
        </p:txBody>
      </p:sp>
      <p:sp>
        <p:nvSpPr>
          <p:cNvPr id="3" name="Content Placeholder 2"/>
          <p:cNvSpPr>
            <a:spLocks noGrp="1"/>
          </p:cNvSpPr>
          <p:nvPr>
            <p:ph sz="quarter" idx="10"/>
          </p:nvPr>
        </p:nvSpPr>
        <p:spPr/>
        <p:txBody>
          <a:bodyPr/>
          <a:lstStyle/>
          <a:p>
            <a:r>
              <a:rPr lang="en-US" dirty="0"/>
              <a:t>Microsoft documentation includes structure definitions for the PE </a:t>
            </a:r>
            <a:r>
              <a:rPr lang="en-US" dirty="0" smtClean="0"/>
              <a:t>header</a:t>
            </a:r>
            <a:endParaRPr lang="en-US" dirty="0"/>
          </a:p>
        </p:txBody>
      </p:sp>
      <p:pic>
        <p:nvPicPr>
          <p:cNvPr id="4" name="Picture 3"/>
          <p:cNvPicPr>
            <a:picLocks noChangeAspect="1"/>
          </p:cNvPicPr>
          <p:nvPr/>
        </p:nvPicPr>
        <p:blipFill>
          <a:blip r:embed="rId2"/>
          <a:stretch>
            <a:fillRect/>
          </a:stretch>
        </p:blipFill>
        <p:spPr>
          <a:xfrm>
            <a:off x="1822021" y="2228177"/>
            <a:ext cx="5638455" cy="3442512"/>
          </a:xfrm>
          <a:prstGeom prst="rect">
            <a:avLst/>
          </a:prstGeom>
        </p:spPr>
      </p:pic>
      <p:sp>
        <p:nvSpPr>
          <p:cNvPr id="5" name="TextBox 4"/>
          <p:cNvSpPr txBox="1"/>
          <p:nvPr/>
        </p:nvSpPr>
        <p:spPr>
          <a:xfrm>
            <a:off x="1513646" y="5610595"/>
            <a:ext cx="6083369" cy="769441"/>
          </a:xfrm>
          <a:prstGeom prst="rect">
            <a:avLst/>
          </a:prstGeom>
          <a:noFill/>
        </p:spPr>
        <p:txBody>
          <a:bodyPr wrap="square" rtlCol="0">
            <a:spAutoFit/>
          </a:bodyPr>
          <a:lstStyle/>
          <a:p>
            <a:pPr algn="ctr"/>
            <a:r>
              <a:rPr lang="en-US" sz="1100" dirty="0" smtClean="0"/>
              <a:t>Source</a:t>
            </a:r>
            <a:r>
              <a:rPr lang="en-US" sz="1100" dirty="0"/>
              <a:t>: </a:t>
            </a:r>
            <a:r>
              <a:rPr lang="en-US" sz="1100" dirty="0">
                <a:hlinkClick r:id="rId3"/>
              </a:rPr>
              <a:t>https://msdn.microsoft.com/en-us/library/windows/desktop/ms680336(v=vs.85).</a:t>
            </a:r>
            <a:r>
              <a:rPr lang="en-US" sz="1100" dirty="0" smtClean="0">
                <a:hlinkClick r:id="rId3"/>
              </a:rPr>
              <a:t>aspx</a:t>
            </a:r>
            <a:r>
              <a:rPr lang="en-US" sz="1100" dirty="0" smtClean="0"/>
              <a:t>, 2017</a:t>
            </a:r>
            <a:r>
              <a:rPr lang="en-US" sz="1100" dirty="0"/>
              <a:t>. Reproduced and used in accordance with the fair dealing provisions in section 29 of the Canadian Copyright Act for the purposes of education, research or private study. Further distribution may infringe copyright.</a:t>
            </a:r>
          </a:p>
        </p:txBody>
      </p:sp>
    </p:spTree>
    <p:extLst>
      <p:ext uri="{BB962C8B-B14F-4D97-AF65-F5344CB8AC3E}">
        <p14:creationId xmlns:p14="http://schemas.microsoft.com/office/powerpoint/2010/main" val="4032328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Decoded Header</a:t>
            </a:r>
            <a:endParaRPr lang="en-US" dirty="0"/>
          </a:p>
        </p:txBody>
      </p:sp>
      <p:sp>
        <p:nvSpPr>
          <p:cNvPr id="10" name="TextBox 9"/>
          <p:cNvSpPr txBox="1"/>
          <p:nvPr/>
        </p:nvSpPr>
        <p:spPr>
          <a:xfrm>
            <a:off x="344906" y="4743307"/>
            <a:ext cx="8305799" cy="430887"/>
          </a:xfrm>
          <a:prstGeom prst="rect">
            <a:avLst/>
          </a:prstGeom>
          <a:noFill/>
        </p:spPr>
        <p:txBody>
          <a:bodyPr wrap="square" rtlCol="0">
            <a:spAutoFit/>
          </a:bodyPr>
          <a:lstStyle/>
          <a:p>
            <a:pPr algn="ctr"/>
            <a:r>
              <a:rPr lang="en-US" sz="1100" dirty="0" smtClean="0"/>
              <a:t>Source: </a:t>
            </a:r>
            <a:r>
              <a:rPr lang="en-US" sz="1100" dirty="0" err="1" smtClean="0"/>
              <a:t>Hiew</a:t>
            </a:r>
            <a:r>
              <a:rPr lang="en-US" sz="1100" dirty="0" smtClean="0"/>
              <a:t> software, 2017. </a:t>
            </a:r>
            <a:r>
              <a:rPr lang="en-US" sz="1100" dirty="0"/>
              <a:t>Reproduced and used in accordance with the fair dealing provisions in section 29 of the Canadian Copyright Act for the purposes of education, research or private study. Further distribution may infringe copyright.</a:t>
            </a:r>
            <a:endParaRPr lang="en-US" dirty="0"/>
          </a:p>
        </p:txBody>
      </p:sp>
      <p:pic>
        <p:nvPicPr>
          <p:cNvPr id="23" name="Content Placeholder 3" descr="decoded_pe_header.png"/>
          <p:cNvPicPr>
            <a:picLocks noGrp="1" noChangeAspect="1"/>
          </p:cNvPicPr>
          <p:nvPr>
            <p:ph idx="4294967295"/>
          </p:nvPr>
        </p:nvPicPr>
        <p:blipFill>
          <a:blip r:embed="rId3">
            <a:extLst>
              <a:ext uri="{28A0092B-C50C-407E-A947-70E740481C1C}">
                <a14:useLocalDpi xmlns:a14="http://schemas.microsoft.com/office/drawing/2010/main" val="0"/>
              </a:ext>
            </a:extLst>
          </a:blip>
          <a:srcRect t="-3840" b="-3840"/>
          <a:stretch>
            <a:fillRect/>
          </a:stretch>
        </p:blipFill>
        <p:spPr>
          <a:xfrm>
            <a:off x="344906" y="1416551"/>
            <a:ext cx="8305800" cy="3436926"/>
          </a:xfrm>
          <a:prstGeom prst="rect">
            <a:avLst/>
          </a:prstGeom>
        </p:spPr>
      </p:pic>
    </p:spTree>
    <p:extLst>
      <p:ext uri="{BB962C8B-B14F-4D97-AF65-F5344CB8AC3E}">
        <p14:creationId xmlns:p14="http://schemas.microsoft.com/office/powerpoint/2010/main" val="3009777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Image Base and RVAs</a:t>
            </a:r>
            <a:endParaRPr lang="en-US" dirty="0"/>
          </a:p>
        </p:txBody>
      </p:sp>
      <p:sp>
        <p:nvSpPr>
          <p:cNvPr id="10" name="TextBox 9"/>
          <p:cNvSpPr txBox="1"/>
          <p:nvPr/>
        </p:nvSpPr>
        <p:spPr>
          <a:xfrm>
            <a:off x="713874" y="3781751"/>
            <a:ext cx="7499683" cy="415498"/>
          </a:xfrm>
          <a:prstGeom prst="rect">
            <a:avLst/>
          </a:prstGeom>
          <a:noFill/>
        </p:spPr>
        <p:txBody>
          <a:bodyPr wrap="square" rtlCol="0">
            <a:spAutoFit/>
          </a:bodyPr>
          <a:lstStyle/>
          <a:p>
            <a:pPr algn="ctr"/>
            <a:r>
              <a:rPr lang="en-US" sz="1050" dirty="0" smtClean="0"/>
              <a:t>Source: </a:t>
            </a:r>
            <a:r>
              <a:rPr lang="en-US" sz="1050" dirty="0" err="1" smtClean="0"/>
              <a:t>Hiew</a:t>
            </a:r>
            <a:r>
              <a:rPr lang="en-US" sz="1050" dirty="0" smtClean="0"/>
              <a:t> software, 2017.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pic>
        <p:nvPicPr>
          <p:cNvPr id="23" name="Content Placeholder 3" descr="decoded_pe_header.png"/>
          <p:cNvPicPr>
            <a:picLocks noGrp="1" noChangeAspect="1"/>
          </p:cNvPicPr>
          <p:nvPr>
            <p:ph idx="4294967295"/>
          </p:nvPr>
        </p:nvPicPr>
        <p:blipFill>
          <a:blip r:embed="rId3">
            <a:extLst>
              <a:ext uri="{28A0092B-C50C-407E-A947-70E740481C1C}">
                <a14:useLocalDpi xmlns:a14="http://schemas.microsoft.com/office/drawing/2010/main" val="0"/>
              </a:ext>
            </a:extLst>
          </a:blip>
          <a:srcRect t="-3840" b="-3840"/>
          <a:stretch>
            <a:fillRect/>
          </a:stretch>
        </p:blipFill>
        <p:spPr>
          <a:xfrm>
            <a:off x="828174" y="876032"/>
            <a:ext cx="7271084" cy="3008762"/>
          </a:xfrm>
          <a:prstGeom prst="rect">
            <a:avLst/>
          </a:prstGeom>
        </p:spPr>
      </p:pic>
      <p:sp>
        <p:nvSpPr>
          <p:cNvPr id="5" name="Rectangle 4"/>
          <p:cNvSpPr/>
          <p:nvPr/>
        </p:nvSpPr>
        <p:spPr>
          <a:xfrm>
            <a:off x="1031896" y="2075469"/>
            <a:ext cx="3431820" cy="21433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059969" y="2723657"/>
            <a:ext cx="3431820" cy="187985"/>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433138" y="4323200"/>
            <a:ext cx="8237852" cy="21740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1800" dirty="0" smtClean="0"/>
              <a:t>The PE header controls how the PE files laid out in memory.</a:t>
            </a:r>
          </a:p>
          <a:p>
            <a:pPr marL="228600" indent="-228600">
              <a:buFont typeface="Arial" panose="020B0604020202020204" pitchFamily="34" charset="0"/>
              <a:buChar char="•"/>
            </a:pPr>
            <a:r>
              <a:rPr lang="en-US" sz="1800" dirty="0" smtClean="0"/>
              <a:t>Most values in the PE header are Relative Virtual Addresses (</a:t>
            </a:r>
            <a:r>
              <a:rPr lang="en-US" sz="1800" dirty="0" err="1" smtClean="0"/>
              <a:t>RVA</a:t>
            </a:r>
            <a:r>
              <a:rPr lang="en-US" sz="1800" dirty="0" smtClean="0"/>
              <a:t>).</a:t>
            </a:r>
          </a:p>
          <a:p>
            <a:pPr marL="228600" indent="-228600">
              <a:buFont typeface="Arial" panose="020B0604020202020204" pitchFamily="34" charset="0"/>
              <a:buChar char="•"/>
            </a:pPr>
            <a:r>
              <a:rPr lang="en-US" sz="1800" dirty="0" smtClean="0"/>
              <a:t>RVAs are relative to the image base defined in the PE header.</a:t>
            </a:r>
          </a:p>
          <a:p>
            <a:pPr marL="228600" indent="-228600">
              <a:buFont typeface="Arial" panose="020B0604020202020204" pitchFamily="34" charset="0"/>
              <a:buChar char="•"/>
            </a:pPr>
            <a:r>
              <a:rPr lang="en-US" sz="1800" dirty="0" smtClean="0"/>
              <a:t>In the above example the sample’s entry point is 0x1d5db, to get the absolute address of the entry point at runtime the entry point RVA must be added to the image base.</a:t>
            </a:r>
          </a:p>
          <a:p>
            <a:pPr marL="517525" lvl="1">
              <a:buFont typeface="Courier New" panose="02070309020205020404" pitchFamily="49" charset="0"/>
              <a:buChar char="o"/>
            </a:pPr>
            <a:r>
              <a:rPr lang="en-US" sz="1400" dirty="0" smtClean="0"/>
              <a:t>e.g., 0x1d5db + 0x400000 </a:t>
            </a:r>
            <a:r>
              <a:rPr lang="en-US" sz="1400" dirty="0"/>
              <a:t>= </a:t>
            </a:r>
            <a:r>
              <a:rPr lang="en-US" sz="1400" dirty="0" smtClean="0"/>
              <a:t>0x41d5db (the absolute value of the entry point at runtime)</a:t>
            </a:r>
            <a:endParaRPr lang="en-US" sz="1400" dirty="0"/>
          </a:p>
        </p:txBody>
      </p:sp>
    </p:spTree>
    <p:extLst>
      <p:ext uri="{BB962C8B-B14F-4D97-AF65-F5344CB8AC3E}">
        <p14:creationId xmlns:p14="http://schemas.microsoft.com/office/powerpoint/2010/main" val="3666914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Compile Date</a:t>
            </a:r>
            <a:endParaRPr lang="en-US" dirty="0"/>
          </a:p>
        </p:txBody>
      </p:sp>
      <p:sp>
        <p:nvSpPr>
          <p:cNvPr id="10" name="TextBox 9"/>
          <p:cNvSpPr txBox="1"/>
          <p:nvPr/>
        </p:nvSpPr>
        <p:spPr>
          <a:xfrm>
            <a:off x="713874" y="3785582"/>
            <a:ext cx="7499683" cy="415498"/>
          </a:xfrm>
          <a:prstGeom prst="rect">
            <a:avLst/>
          </a:prstGeom>
          <a:noFill/>
        </p:spPr>
        <p:txBody>
          <a:bodyPr wrap="square" rtlCol="0">
            <a:spAutoFit/>
          </a:bodyPr>
          <a:lstStyle/>
          <a:p>
            <a:pPr algn="ctr"/>
            <a:r>
              <a:rPr lang="en-US" sz="1050" dirty="0" smtClean="0"/>
              <a:t>Source: </a:t>
            </a:r>
            <a:r>
              <a:rPr lang="en-US" sz="1050" dirty="0" err="1" smtClean="0"/>
              <a:t>Hiew</a:t>
            </a:r>
            <a:r>
              <a:rPr lang="en-US" sz="1050" dirty="0" smtClean="0"/>
              <a:t> software, 2017.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pic>
        <p:nvPicPr>
          <p:cNvPr id="23" name="Content Placeholder 3" descr="decoded_pe_header.png"/>
          <p:cNvPicPr>
            <a:picLocks noGrp="1" noChangeAspect="1"/>
          </p:cNvPicPr>
          <p:nvPr>
            <p:ph idx="4294967295"/>
          </p:nvPr>
        </p:nvPicPr>
        <p:blipFill>
          <a:blip r:embed="rId3">
            <a:extLst>
              <a:ext uri="{28A0092B-C50C-407E-A947-70E740481C1C}">
                <a14:useLocalDpi xmlns:a14="http://schemas.microsoft.com/office/drawing/2010/main" val="0"/>
              </a:ext>
            </a:extLst>
          </a:blip>
          <a:srcRect t="-3840" b="-3840"/>
          <a:stretch>
            <a:fillRect/>
          </a:stretch>
        </p:blipFill>
        <p:spPr>
          <a:xfrm>
            <a:off x="828174" y="876032"/>
            <a:ext cx="7271084" cy="3008762"/>
          </a:xfrm>
          <a:prstGeom prst="rect">
            <a:avLst/>
          </a:prstGeom>
        </p:spPr>
      </p:pic>
      <p:sp>
        <p:nvSpPr>
          <p:cNvPr id="5" name="Rectangle 4"/>
          <p:cNvSpPr/>
          <p:nvPr/>
        </p:nvSpPr>
        <p:spPr>
          <a:xfrm>
            <a:off x="5077322" y="1392154"/>
            <a:ext cx="2822337" cy="171952"/>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433138" y="4323200"/>
            <a:ext cx="8237852" cy="21740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1800" dirty="0" smtClean="0"/>
              <a:t>Compilers are placed in the header when </a:t>
            </a:r>
            <a:r>
              <a:rPr lang="en-US" sz="1800" dirty="0"/>
              <a:t>the file </a:t>
            </a:r>
            <a:r>
              <a:rPr lang="en-US" sz="1800" dirty="0" smtClean="0"/>
              <a:t>is compiled. In </a:t>
            </a:r>
            <a:r>
              <a:rPr lang="en-US" sz="1800" dirty="0"/>
              <a:t>the case of </a:t>
            </a:r>
            <a:r>
              <a:rPr lang="en-US" sz="1800" dirty="0" smtClean="0"/>
              <a:t>malware, </a:t>
            </a:r>
            <a:r>
              <a:rPr lang="en-US" sz="1800" dirty="0"/>
              <a:t>it can </a:t>
            </a:r>
            <a:r>
              <a:rPr lang="en-US" sz="1800" dirty="0" smtClean="0"/>
              <a:t>provide </a:t>
            </a:r>
            <a:r>
              <a:rPr lang="en-US" sz="1800" dirty="0"/>
              <a:t>a clue as to the age of a </a:t>
            </a:r>
            <a:r>
              <a:rPr lang="en-US" sz="1800" dirty="0" smtClean="0"/>
              <a:t>sample.</a:t>
            </a:r>
            <a:endParaRPr lang="en-US" sz="1800" dirty="0"/>
          </a:p>
          <a:p>
            <a:pPr marL="228600" indent="-228600">
              <a:buFont typeface="Arial" panose="020B0604020202020204" pitchFamily="34" charset="0"/>
              <a:buChar char="•"/>
            </a:pPr>
            <a:r>
              <a:rPr lang="en-US" sz="1800" dirty="0"/>
              <a:t>Malware authors often like to alter the </a:t>
            </a:r>
            <a:r>
              <a:rPr lang="en-US" sz="1800" dirty="0" smtClean="0"/>
              <a:t>date </a:t>
            </a:r>
            <a:r>
              <a:rPr lang="en-US" sz="1800" dirty="0"/>
              <a:t>or zero it out. This hides when the file was </a:t>
            </a:r>
            <a:r>
              <a:rPr lang="en-US" sz="1800" dirty="0" smtClean="0"/>
              <a:t>created </a:t>
            </a:r>
            <a:r>
              <a:rPr lang="en-US" sz="1800" dirty="0"/>
              <a:t>but </a:t>
            </a:r>
            <a:r>
              <a:rPr lang="en-US" sz="1800" dirty="0" smtClean="0"/>
              <a:t>it can </a:t>
            </a:r>
            <a:r>
              <a:rPr lang="en-US" sz="1800" dirty="0"/>
              <a:t>also make the file look </a:t>
            </a:r>
            <a:r>
              <a:rPr lang="en-US" sz="1800" dirty="0" smtClean="0"/>
              <a:t>suspicious.</a:t>
            </a:r>
            <a:endParaRPr lang="en-US" sz="1800" dirty="0"/>
          </a:p>
          <a:p>
            <a:pPr marL="228600" indent="-228600">
              <a:buFont typeface="Arial" panose="020B0604020202020204" pitchFamily="34" charset="0"/>
              <a:buChar char="•"/>
            </a:pPr>
            <a:r>
              <a:rPr lang="en-US" sz="1800" dirty="0"/>
              <a:t>Like other file metadata, when it comes to malware </a:t>
            </a:r>
            <a:r>
              <a:rPr lang="en-US" sz="1800" dirty="0" smtClean="0"/>
              <a:t>compiled, </a:t>
            </a:r>
            <a:r>
              <a:rPr lang="en-US" sz="1800" dirty="0"/>
              <a:t>time should be </a:t>
            </a:r>
            <a:r>
              <a:rPr lang="en-US" sz="1800" dirty="0" smtClean="0"/>
              <a:t>considered </a:t>
            </a:r>
            <a:r>
              <a:rPr lang="en-US" sz="1800" dirty="0"/>
              <a:t>but not </a:t>
            </a:r>
            <a:r>
              <a:rPr lang="en-US" sz="1800" dirty="0" smtClean="0"/>
              <a:t>trusted </a:t>
            </a:r>
            <a:r>
              <a:rPr lang="en-US" sz="1800" dirty="0"/>
              <a:t>unless the file is </a:t>
            </a:r>
            <a:r>
              <a:rPr lang="en-US" sz="1800" dirty="0" smtClean="0"/>
              <a:t>signed.</a:t>
            </a:r>
            <a:endParaRPr lang="en-US" sz="1800" dirty="0"/>
          </a:p>
        </p:txBody>
      </p:sp>
    </p:spTree>
    <p:extLst>
      <p:ext uri="{BB962C8B-B14F-4D97-AF65-F5344CB8AC3E}">
        <p14:creationId xmlns:p14="http://schemas.microsoft.com/office/powerpoint/2010/main" val="3349538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sz="2400" dirty="0" smtClean="0"/>
              <a:t>Define “file” </a:t>
            </a:r>
            <a:r>
              <a:rPr lang="en-US" sz="2400" dirty="0"/>
              <a:t>and </a:t>
            </a:r>
            <a:r>
              <a:rPr lang="en-US" sz="2400" dirty="0" smtClean="0"/>
              <a:t>“cryptographic hash”</a:t>
            </a:r>
            <a:endParaRPr lang="en-US" sz="2400" dirty="0"/>
          </a:p>
          <a:p>
            <a:r>
              <a:rPr lang="en-US" sz="2400" dirty="0" smtClean="0"/>
              <a:t>Introduce </a:t>
            </a:r>
            <a:r>
              <a:rPr lang="en-US" sz="2400" dirty="0"/>
              <a:t>native </a:t>
            </a:r>
            <a:r>
              <a:rPr lang="en-US" sz="2400" dirty="0" smtClean="0"/>
              <a:t>executables</a:t>
            </a:r>
            <a:endParaRPr lang="en-US" sz="2400" dirty="0"/>
          </a:p>
          <a:p>
            <a:r>
              <a:rPr lang="en-US" sz="2400" dirty="0" smtClean="0"/>
              <a:t>Provide a history </a:t>
            </a:r>
            <a:r>
              <a:rPr lang="en-US" sz="2400" dirty="0"/>
              <a:t>of </a:t>
            </a:r>
            <a:r>
              <a:rPr lang="en-US" sz="2400" dirty="0" smtClean="0"/>
              <a:t>the Windows </a:t>
            </a:r>
            <a:r>
              <a:rPr lang="en-US" sz="2400" dirty="0"/>
              <a:t>executable </a:t>
            </a:r>
            <a:r>
              <a:rPr lang="en-US" sz="2400" dirty="0" smtClean="0"/>
              <a:t>format</a:t>
            </a:r>
            <a:endParaRPr lang="en-US" sz="2400" dirty="0"/>
          </a:p>
          <a:p>
            <a:r>
              <a:rPr lang="en-US" sz="2400" dirty="0" smtClean="0"/>
              <a:t>Identify Windows </a:t>
            </a:r>
            <a:r>
              <a:rPr lang="en-US" sz="2400" dirty="0"/>
              <a:t>Portable Executable </a:t>
            </a:r>
            <a:r>
              <a:rPr lang="en-US" sz="2400" dirty="0" smtClean="0"/>
              <a:t>files</a:t>
            </a:r>
          </a:p>
          <a:p>
            <a:pPr lvl="1"/>
            <a:r>
              <a:rPr lang="en-US" sz="2000" dirty="0"/>
              <a:t>Structure and layout</a:t>
            </a:r>
          </a:p>
          <a:p>
            <a:pPr lvl="1"/>
            <a:r>
              <a:rPr lang="en-US" sz="2000" dirty="0"/>
              <a:t>Header details</a:t>
            </a:r>
          </a:p>
          <a:p>
            <a:pPr lvl="1"/>
            <a:r>
              <a:rPr lang="en-US" sz="2000" dirty="0"/>
              <a:t>Directory table</a:t>
            </a:r>
          </a:p>
          <a:p>
            <a:pPr lvl="1"/>
            <a:r>
              <a:rPr lang="en-US" sz="2000" dirty="0"/>
              <a:t>Section table</a:t>
            </a:r>
          </a:p>
          <a:p>
            <a:pPr lvl="1"/>
            <a:r>
              <a:rPr lang="en-US" sz="2000" dirty="0"/>
              <a:t>Typical contents</a:t>
            </a:r>
          </a:p>
          <a:p>
            <a:pPr lvl="1"/>
            <a:r>
              <a:rPr lang="en-US" sz="2000" dirty="0"/>
              <a:t>Resource sections</a:t>
            </a:r>
          </a:p>
          <a:p>
            <a:pPr lvl="1"/>
            <a:r>
              <a:rPr lang="en-US" sz="2000" dirty="0"/>
              <a:t>Digital signatures</a:t>
            </a:r>
          </a:p>
          <a:p>
            <a:pPr lvl="1"/>
            <a:r>
              <a:rPr lang="en-US" sz="2000" dirty="0"/>
              <a:t>Strings</a:t>
            </a:r>
          </a:p>
          <a:p>
            <a:pPr lvl="1"/>
            <a:r>
              <a:rPr lang="en-US" sz="2000" dirty="0"/>
              <a:t>Anomalies</a:t>
            </a:r>
          </a:p>
        </p:txBody>
      </p:sp>
    </p:spTree>
    <p:extLst>
      <p:ext uri="{BB962C8B-B14F-4D97-AF65-F5344CB8AC3E}">
        <p14:creationId xmlns:p14="http://schemas.microsoft.com/office/powerpoint/2010/main" val="4219552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Checksum</a:t>
            </a:r>
            <a:endParaRPr lang="en-US" dirty="0"/>
          </a:p>
        </p:txBody>
      </p:sp>
      <p:sp>
        <p:nvSpPr>
          <p:cNvPr id="10" name="TextBox 9"/>
          <p:cNvSpPr txBox="1"/>
          <p:nvPr/>
        </p:nvSpPr>
        <p:spPr>
          <a:xfrm>
            <a:off x="713874" y="3785582"/>
            <a:ext cx="7499683" cy="415498"/>
          </a:xfrm>
          <a:prstGeom prst="rect">
            <a:avLst/>
          </a:prstGeom>
          <a:noFill/>
        </p:spPr>
        <p:txBody>
          <a:bodyPr wrap="square" rtlCol="0">
            <a:spAutoFit/>
          </a:bodyPr>
          <a:lstStyle/>
          <a:p>
            <a:pPr algn="ctr"/>
            <a:r>
              <a:rPr lang="en-US" sz="1050" dirty="0" smtClean="0"/>
              <a:t>Source: </a:t>
            </a:r>
            <a:r>
              <a:rPr lang="en-US" sz="1050" dirty="0" err="1" smtClean="0"/>
              <a:t>Hiew</a:t>
            </a:r>
            <a:r>
              <a:rPr lang="en-US" sz="1050" dirty="0" smtClean="0"/>
              <a:t> software, 2017.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pic>
        <p:nvPicPr>
          <p:cNvPr id="23" name="Content Placeholder 3" descr="decoded_pe_header.png"/>
          <p:cNvPicPr>
            <a:picLocks noGrp="1" noChangeAspect="1"/>
          </p:cNvPicPr>
          <p:nvPr>
            <p:ph idx="4294967295"/>
          </p:nvPr>
        </p:nvPicPr>
        <p:blipFill>
          <a:blip r:embed="rId3">
            <a:extLst>
              <a:ext uri="{28A0092B-C50C-407E-A947-70E740481C1C}">
                <a14:useLocalDpi xmlns:a14="http://schemas.microsoft.com/office/drawing/2010/main" val="0"/>
              </a:ext>
            </a:extLst>
          </a:blip>
          <a:srcRect t="-3840" b="-3840"/>
          <a:stretch>
            <a:fillRect/>
          </a:stretch>
        </p:blipFill>
        <p:spPr>
          <a:xfrm>
            <a:off x="828174" y="876032"/>
            <a:ext cx="7271084" cy="3008762"/>
          </a:xfrm>
          <a:prstGeom prst="rect">
            <a:avLst/>
          </a:prstGeom>
        </p:spPr>
      </p:pic>
      <p:sp>
        <p:nvSpPr>
          <p:cNvPr id="5" name="Rectangle 4"/>
          <p:cNvSpPr/>
          <p:nvPr/>
        </p:nvSpPr>
        <p:spPr>
          <a:xfrm>
            <a:off x="1046747" y="3249167"/>
            <a:ext cx="3380874" cy="17983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433138" y="4323200"/>
            <a:ext cx="8237852" cy="21740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1800" dirty="0"/>
              <a:t>The PE header includes a checksum to verify file </a:t>
            </a:r>
            <a:r>
              <a:rPr lang="en-US" sz="1800" dirty="0" smtClean="0"/>
              <a:t>integrity.</a:t>
            </a:r>
            <a:endParaRPr lang="en-US" sz="1800" dirty="0"/>
          </a:p>
          <a:p>
            <a:pPr marL="228600" indent="-228600">
              <a:buFont typeface="Arial" panose="020B0604020202020204" pitchFamily="34" charset="0"/>
              <a:buChar char="•"/>
            </a:pPr>
            <a:r>
              <a:rPr lang="en-US" sz="1800" dirty="0"/>
              <a:t>This is not intended to be cryptographically secure, and PE files with incorrect checksums are still executed by Windows with no </a:t>
            </a:r>
            <a:r>
              <a:rPr lang="en-US" sz="1800" dirty="0" smtClean="0"/>
              <a:t>complaint.</a:t>
            </a:r>
            <a:endParaRPr lang="en-US" sz="1800" dirty="0"/>
          </a:p>
          <a:p>
            <a:pPr marL="228600" indent="-228600">
              <a:buFont typeface="Arial" panose="020B0604020202020204" pitchFamily="34" charset="0"/>
              <a:buChar char="•"/>
            </a:pPr>
            <a:r>
              <a:rPr lang="en-US" sz="1800" dirty="0"/>
              <a:t>Malware </a:t>
            </a:r>
            <a:r>
              <a:rPr lang="en-US" sz="1800" dirty="0" smtClean="0"/>
              <a:t>often has </a:t>
            </a:r>
            <a:r>
              <a:rPr lang="en-US" sz="1800" dirty="0"/>
              <a:t>incorrect checksum </a:t>
            </a:r>
            <a:r>
              <a:rPr lang="en-US" sz="1800" dirty="0" smtClean="0"/>
              <a:t>values </a:t>
            </a:r>
            <a:r>
              <a:rPr lang="en-US" sz="1800" dirty="0"/>
              <a:t>or zeroed checksum values </a:t>
            </a:r>
            <a:r>
              <a:rPr lang="en-US" sz="1800" dirty="0" smtClean="0"/>
              <a:t>(as shown).</a:t>
            </a:r>
            <a:endParaRPr lang="en-US" sz="1800" dirty="0"/>
          </a:p>
          <a:p>
            <a:pPr marL="228600" indent="-228600">
              <a:buFont typeface="Arial" panose="020B0604020202020204" pitchFamily="34" charset="0"/>
              <a:buChar char="•"/>
            </a:pPr>
            <a:r>
              <a:rPr lang="en-US" sz="1800" dirty="0"/>
              <a:t>PE checksums are another piece of metadata to </a:t>
            </a:r>
            <a:r>
              <a:rPr lang="en-US" sz="1800" dirty="0" smtClean="0"/>
              <a:t>consider.</a:t>
            </a:r>
            <a:endParaRPr lang="en-US" sz="1800" dirty="0"/>
          </a:p>
        </p:txBody>
      </p:sp>
    </p:spTree>
    <p:extLst>
      <p:ext uri="{BB962C8B-B14F-4D97-AF65-F5344CB8AC3E}">
        <p14:creationId xmlns:p14="http://schemas.microsoft.com/office/powerpoint/2010/main" val="196355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Complete Structure</a:t>
            </a:r>
            <a:endParaRPr lang="en-US" dirty="0"/>
          </a:p>
        </p:txBody>
      </p:sp>
      <p:sp>
        <p:nvSpPr>
          <p:cNvPr id="5" name="Rectangle 4"/>
          <p:cNvSpPr/>
          <p:nvPr/>
        </p:nvSpPr>
        <p:spPr>
          <a:xfrm>
            <a:off x="617854" y="1113427"/>
            <a:ext cx="6589062" cy="6014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17856" y="1132715"/>
            <a:ext cx="6589059" cy="369332"/>
          </a:xfrm>
          <a:prstGeom prst="rect">
            <a:avLst/>
          </a:prstGeom>
          <a:noFill/>
        </p:spPr>
        <p:txBody>
          <a:bodyPr wrap="square" rtlCol="0">
            <a:spAutoFit/>
          </a:bodyPr>
          <a:lstStyle/>
          <a:p>
            <a:pPr algn="ctr"/>
            <a:r>
              <a:rPr lang="en-US" dirty="0" smtClean="0"/>
              <a:t>MZ Header</a:t>
            </a:r>
            <a:endParaRPr lang="en-US" dirty="0"/>
          </a:p>
        </p:txBody>
      </p:sp>
      <p:sp>
        <p:nvSpPr>
          <p:cNvPr id="7" name="Rectangle 6"/>
          <p:cNvSpPr/>
          <p:nvPr/>
        </p:nvSpPr>
        <p:spPr>
          <a:xfrm>
            <a:off x="617854" y="1714849"/>
            <a:ext cx="6589061" cy="68774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17855" y="1756267"/>
            <a:ext cx="6589061" cy="646331"/>
          </a:xfrm>
          <a:prstGeom prst="rect">
            <a:avLst/>
          </a:prstGeom>
          <a:noFill/>
        </p:spPr>
        <p:txBody>
          <a:bodyPr wrap="square" rtlCol="0">
            <a:spAutoFit/>
          </a:bodyPr>
          <a:lstStyle/>
          <a:p>
            <a:pPr algn="ctr"/>
            <a:r>
              <a:rPr lang="en-US" dirty="0" smtClean="0"/>
              <a:t>Rich Header</a:t>
            </a:r>
          </a:p>
          <a:p>
            <a:pPr algn="ctr"/>
            <a:r>
              <a:rPr lang="en-US" dirty="0" smtClean="0"/>
              <a:t>(optional)</a:t>
            </a:r>
            <a:endParaRPr lang="en-US" dirty="0"/>
          </a:p>
        </p:txBody>
      </p:sp>
      <p:sp>
        <p:nvSpPr>
          <p:cNvPr id="10" name="TextBox 9"/>
          <p:cNvSpPr txBox="1"/>
          <p:nvPr/>
        </p:nvSpPr>
        <p:spPr>
          <a:xfrm>
            <a:off x="617854" y="2570786"/>
            <a:ext cx="6589061" cy="369332"/>
          </a:xfrm>
          <a:prstGeom prst="rect">
            <a:avLst/>
          </a:prstGeom>
          <a:noFill/>
        </p:spPr>
        <p:txBody>
          <a:bodyPr wrap="square" rtlCol="0">
            <a:spAutoFit/>
          </a:bodyPr>
          <a:lstStyle/>
          <a:p>
            <a:pPr algn="ctr"/>
            <a:r>
              <a:rPr lang="en-US" dirty="0" smtClean="0"/>
              <a:t>PE Header begin</a:t>
            </a:r>
            <a:endParaRPr lang="en-US" dirty="0"/>
          </a:p>
        </p:txBody>
      </p:sp>
      <p:sp>
        <p:nvSpPr>
          <p:cNvPr id="11" name="Rectangle 10"/>
          <p:cNvSpPr/>
          <p:nvPr/>
        </p:nvSpPr>
        <p:spPr>
          <a:xfrm>
            <a:off x="617854" y="3702875"/>
            <a:ext cx="6589062" cy="778614"/>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7854" y="4481489"/>
            <a:ext cx="6589062" cy="827887"/>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7854" y="3139525"/>
            <a:ext cx="6589061" cy="369332"/>
          </a:xfrm>
          <a:prstGeom prst="rect">
            <a:avLst/>
          </a:prstGeom>
          <a:noFill/>
        </p:spPr>
        <p:txBody>
          <a:bodyPr wrap="square" rtlCol="0">
            <a:spAutoFit/>
          </a:bodyPr>
          <a:lstStyle/>
          <a:p>
            <a:pPr algn="ctr"/>
            <a:r>
              <a:rPr lang="en-US" dirty="0" smtClean="0">
                <a:solidFill>
                  <a:srgbClr val="FF0000"/>
                </a:solidFill>
              </a:rPr>
              <a:t>Data Directories</a:t>
            </a:r>
            <a:endParaRPr lang="en-US" dirty="0">
              <a:solidFill>
                <a:srgbClr val="FF0000"/>
              </a:solidFill>
            </a:endParaRPr>
          </a:p>
        </p:txBody>
      </p:sp>
      <p:sp>
        <p:nvSpPr>
          <p:cNvPr id="14" name="TextBox 13"/>
          <p:cNvSpPr txBox="1"/>
          <p:nvPr/>
        </p:nvSpPr>
        <p:spPr>
          <a:xfrm>
            <a:off x="617854" y="3957824"/>
            <a:ext cx="6589061" cy="369332"/>
          </a:xfrm>
          <a:prstGeom prst="rect">
            <a:avLst/>
          </a:prstGeom>
          <a:noFill/>
        </p:spPr>
        <p:txBody>
          <a:bodyPr wrap="square" rtlCol="0">
            <a:spAutoFit/>
          </a:bodyPr>
          <a:lstStyle/>
          <a:p>
            <a:pPr algn="ctr"/>
            <a:r>
              <a:rPr lang="en-US" dirty="0" smtClean="0"/>
              <a:t>Section Table</a:t>
            </a:r>
            <a:endParaRPr lang="en-US" dirty="0"/>
          </a:p>
        </p:txBody>
      </p:sp>
      <p:sp>
        <p:nvSpPr>
          <p:cNvPr id="15" name="TextBox 14"/>
          <p:cNvSpPr txBox="1"/>
          <p:nvPr/>
        </p:nvSpPr>
        <p:spPr>
          <a:xfrm>
            <a:off x="617855" y="4694882"/>
            <a:ext cx="6589060" cy="369332"/>
          </a:xfrm>
          <a:prstGeom prst="rect">
            <a:avLst/>
          </a:prstGeom>
          <a:noFill/>
        </p:spPr>
        <p:txBody>
          <a:bodyPr wrap="square" rtlCol="0">
            <a:spAutoFit/>
          </a:bodyPr>
          <a:lstStyle/>
          <a:p>
            <a:pPr algn="ctr"/>
            <a:r>
              <a:rPr lang="en-US" dirty="0" smtClean="0"/>
              <a:t>Sections</a:t>
            </a:r>
            <a:r>
              <a:rPr lang="is-IS" dirty="0" smtClean="0"/>
              <a:t>…</a:t>
            </a:r>
            <a:endParaRPr lang="en-US" dirty="0"/>
          </a:p>
        </p:txBody>
      </p:sp>
      <p:sp>
        <p:nvSpPr>
          <p:cNvPr id="16" name="Right Brace 15"/>
          <p:cNvSpPr/>
          <p:nvPr/>
        </p:nvSpPr>
        <p:spPr>
          <a:xfrm>
            <a:off x="7315200" y="2410068"/>
            <a:ext cx="404943" cy="2078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617853" y="5306169"/>
            <a:ext cx="6589062" cy="662676"/>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17852" y="5467919"/>
            <a:ext cx="6589063" cy="369332"/>
          </a:xfrm>
          <a:prstGeom prst="rect">
            <a:avLst/>
          </a:prstGeom>
          <a:noFill/>
        </p:spPr>
        <p:txBody>
          <a:bodyPr wrap="square" rtlCol="0">
            <a:spAutoFit/>
          </a:bodyPr>
          <a:lstStyle/>
          <a:p>
            <a:pPr algn="ctr"/>
            <a:r>
              <a:rPr lang="en-US" dirty="0" smtClean="0"/>
              <a:t>Overlay</a:t>
            </a:r>
            <a:endParaRPr lang="en-US" dirty="0"/>
          </a:p>
        </p:txBody>
      </p:sp>
      <p:sp>
        <p:nvSpPr>
          <p:cNvPr id="19" name="TextBox 18"/>
          <p:cNvSpPr txBox="1"/>
          <p:nvPr/>
        </p:nvSpPr>
        <p:spPr>
          <a:xfrm>
            <a:off x="7634166" y="3280237"/>
            <a:ext cx="1425613" cy="338554"/>
          </a:xfrm>
          <a:prstGeom prst="rect">
            <a:avLst/>
          </a:prstGeom>
          <a:noFill/>
        </p:spPr>
        <p:txBody>
          <a:bodyPr wrap="square" rtlCol="0">
            <a:spAutoFit/>
          </a:bodyPr>
          <a:lstStyle/>
          <a:p>
            <a:pPr algn="ctr"/>
            <a:r>
              <a:rPr lang="en-US" sz="1600" dirty="0" smtClean="0"/>
              <a:t>PE Header</a:t>
            </a:r>
            <a:endParaRPr lang="en-US" sz="1600" dirty="0"/>
          </a:p>
        </p:txBody>
      </p:sp>
      <p:sp>
        <p:nvSpPr>
          <p:cNvPr id="20" name="Rectangle 19"/>
          <p:cNvSpPr/>
          <p:nvPr/>
        </p:nvSpPr>
        <p:spPr>
          <a:xfrm>
            <a:off x="617854" y="2402597"/>
            <a:ext cx="6589062" cy="623796"/>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17854" y="3026394"/>
            <a:ext cx="6589062" cy="67648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986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Directory Table (1 of 2)</a:t>
            </a:r>
            <a:endParaRPr lang="en-US" dirty="0"/>
          </a:p>
        </p:txBody>
      </p:sp>
      <p:sp>
        <p:nvSpPr>
          <p:cNvPr id="3" name="Content Placeholder 2"/>
          <p:cNvSpPr>
            <a:spLocks noGrp="1"/>
          </p:cNvSpPr>
          <p:nvPr>
            <p:ph sz="quarter" idx="10"/>
          </p:nvPr>
        </p:nvSpPr>
        <p:spPr>
          <a:xfrm>
            <a:off x="411480" y="1248508"/>
            <a:ext cx="4241623" cy="4967260"/>
          </a:xfrm>
        </p:spPr>
        <p:txBody>
          <a:bodyPr/>
          <a:lstStyle/>
          <a:p>
            <a:r>
              <a:rPr lang="en-US" dirty="0"/>
              <a:t>16 </a:t>
            </a:r>
            <a:r>
              <a:rPr lang="en-US" dirty="0" smtClean="0"/>
              <a:t>directories </a:t>
            </a:r>
            <a:r>
              <a:rPr lang="en-US" dirty="0"/>
              <a:t>in defined order</a:t>
            </a:r>
          </a:p>
          <a:p>
            <a:r>
              <a:rPr lang="en-US" dirty="0"/>
              <a:t>Export, Import (Table and Bound), Resource, TLS, and Load </a:t>
            </a:r>
            <a:r>
              <a:rPr lang="en-US" dirty="0" err="1"/>
              <a:t>config</a:t>
            </a:r>
            <a:r>
              <a:rPr lang="en-US" dirty="0"/>
              <a:t> </a:t>
            </a:r>
            <a:r>
              <a:rPr lang="en-US" dirty="0" smtClean="0"/>
              <a:t>are the </a:t>
            </a:r>
            <a:r>
              <a:rPr lang="en-US" dirty="0"/>
              <a:t>most relevant for malware</a:t>
            </a:r>
          </a:p>
          <a:p>
            <a:r>
              <a:rPr lang="en-US" dirty="0"/>
              <a:t>Directories are often unused (zero values for RVA and size)</a:t>
            </a:r>
          </a:p>
        </p:txBody>
      </p:sp>
      <p:sp>
        <p:nvSpPr>
          <p:cNvPr id="4" name="Rectangle 3"/>
          <p:cNvSpPr/>
          <p:nvPr/>
        </p:nvSpPr>
        <p:spPr>
          <a:xfrm>
            <a:off x="4446816" y="4797402"/>
            <a:ext cx="4572000" cy="707886"/>
          </a:xfrm>
          <a:prstGeom prst="rect">
            <a:avLst/>
          </a:prstGeom>
        </p:spPr>
        <p:txBody>
          <a:bodyPr>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5" name="Content Placeholder 3" descr="pe_directories.png"/>
          <p:cNvPicPr>
            <a:picLocks noChangeAspect="1"/>
          </p:cNvPicPr>
          <p:nvPr/>
        </p:nvPicPr>
        <p:blipFill rotWithShape="1">
          <a:blip r:embed="rId2">
            <a:extLst>
              <a:ext uri="{28A0092B-C50C-407E-A947-70E740481C1C}">
                <a14:useLocalDpi xmlns:a14="http://schemas.microsoft.com/office/drawing/2010/main" val="0"/>
              </a:ext>
            </a:extLst>
          </a:blip>
          <a:srcRect l="-614" r="465"/>
          <a:stretch/>
        </p:blipFill>
        <p:spPr>
          <a:xfrm>
            <a:off x="4653103" y="1248508"/>
            <a:ext cx="4159427" cy="3535825"/>
          </a:xfrm>
          <a:prstGeom prst="rect">
            <a:avLst/>
          </a:prstGeom>
        </p:spPr>
      </p:pic>
    </p:spTree>
    <p:extLst>
      <p:ext uri="{BB962C8B-B14F-4D97-AF65-F5344CB8AC3E}">
        <p14:creationId xmlns:p14="http://schemas.microsoft.com/office/powerpoint/2010/main" val="2167171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Directory Table (2 of 2)</a:t>
            </a:r>
            <a:endParaRPr lang="en-US" dirty="0"/>
          </a:p>
        </p:txBody>
      </p:sp>
      <p:sp>
        <p:nvSpPr>
          <p:cNvPr id="3" name="Content Placeholder 2"/>
          <p:cNvSpPr>
            <a:spLocks noGrp="1"/>
          </p:cNvSpPr>
          <p:nvPr>
            <p:ph sz="quarter" idx="10"/>
          </p:nvPr>
        </p:nvSpPr>
        <p:spPr>
          <a:xfrm>
            <a:off x="411480" y="1248508"/>
            <a:ext cx="4251960" cy="5129432"/>
          </a:xfrm>
        </p:spPr>
        <p:txBody>
          <a:bodyPr/>
          <a:lstStyle/>
          <a:p>
            <a:r>
              <a:rPr lang="en-US" sz="2000" dirty="0" smtClean="0"/>
              <a:t>Directories </a:t>
            </a:r>
            <a:r>
              <a:rPr lang="en-US" sz="2000" dirty="0"/>
              <a:t>refer to memory addresses where certain data exists after the PE file is loaded into memory</a:t>
            </a:r>
          </a:p>
          <a:p>
            <a:r>
              <a:rPr lang="en-US" sz="2000" dirty="0" smtClean="0"/>
              <a:t>Here, </a:t>
            </a:r>
            <a:r>
              <a:rPr lang="en-US" sz="2000" dirty="0"/>
              <a:t>the PE file’s export data </a:t>
            </a:r>
            <a:r>
              <a:rPr lang="en-US" sz="2000" dirty="0" smtClean="0"/>
              <a:t>is found </a:t>
            </a:r>
            <a:r>
              <a:rPr lang="en-US" sz="2000" dirty="0"/>
              <a:t>at RVA 0xe87d0</a:t>
            </a:r>
          </a:p>
          <a:p>
            <a:r>
              <a:rPr lang="en-US" sz="2000" dirty="0"/>
              <a:t>To calculate the actual memory address of the export </a:t>
            </a:r>
            <a:r>
              <a:rPr lang="en-US" sz="2000" dirty="0" smtClean="0"/>
              <a:t>section, add the </a:t>
            </a:r>
            <a:r>
              <a:rPr lang="en-US" sz="2000" dirty="0" err="1"/>
              <a:t>RVA</a:t>
            </a:r>
            <a:r>
              <a:rPr lang="en-US" sz="2000" dirty="0"/>
              <a:t> </a:t>
            </a:r>
            <a:r>
              <a:rPr lang="en-US" sz="2000" dirty="0" smtClean="0"/>
              <a:t>to </a:t>
            </a:r>
            <a:r>
              <a:rPr lang="en-US" sz="2000" dirty="0"/>
              <a:t>the image base address from the PE header</a:t>
            </a:r>
          </a:p>
          <a:p>
            <a:pPr lvl="1"/>
            <a:r>
              <a:rPr lang="en-US" sz="1600" dirty="0" smtClean="0"/>
              <a:t>e.g., </a:t>
            </a:r>
            <a:r>
              <a:rPr lang="en-US" sz="1600" dirty="0" err="1" smtClean="0"/>
              <a:t>0xe87d0</a:t>
            </a:r>
            <a:r>
              <a:rPr lang="en-US" sz="1600" dirty="0" smtClean="0"/>
              <a:t> </a:t>
            </a:r>
            <a:r>
              <a:rPr lang="en-US" sz="1600" dirty="0"/>
              <a:t>+ 0x400000</a:t>
            </a:r>
          </a:p>
          <a:p>
            <a:r>
              <a:rPr lang="en-US" sz="2000" dirty="0"/>
              <a:t>Directories are often unused (zero values for RVA and size)</a:t>
            </a:r>
          </a:p>
        </p:txBody>
      </p:sp>
      <p:pic>
        <p:nvPicPr>
          <p:cNvPr id="5" name="Content Placeholder 3" descr="pe_directories.png"/>
          <p:cNvPicPr>
            <a:picLocks noChangeAspect="1"/>
          </p:cNvPicPr>
          <p:nvPr/>
        </p:nvPicPr>
        <p:blipFill rotWithShape="1">
          <a:blip r:embed="rId2">
            <a:extLst>
              <a:ext uri="{28A0092B-C50C-407E-A947-70E740481C1C}">
                <a14:useLocalDpi xmlns:a14="http://schemas.microsoft.com/office/drawing/2010/main" val="0"/>
              </a:ext>
            </a:extLst>
          </a:blip>
          <a:srcRect l="-614" r="465"/>
          <a:stretch/>
        </p:blipFill>
        <p:spPr>
          <a:xfrm>
            <a:off x="4701196" y="1360730"/>
            <a:ext cx="4111333" cy="3494942"/>
          </a:xfrm>
          <a:prstGeom prst="rect">
            <a:avLst/>
          </a:prstGeom>
        </p:spPr>
      </p:pic>
      <p:sp>
        <p:nvSpPr>
          <p:cNvPr id="6" name="Rectangle 5"/>
          <p:cNvSpPr/>
          <p:nvPr/>
        </p:nvSpPr>
        <p:spPr>
          <a:xfrm>
            <a:off x="4470862" y="4855672"/>
            <a:ext cx="4572000" cy="707886"/>
          </a:xfrm>
          <a:prstGeom prst="rect">
            <a:avLst/>
          </a:prstGeom>
        </p:spPr>
        <p:txBody>
          <a:bodyPr>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spTree>
    <p:extLst>
      <p:ext uri="{BB962C8B-B14F-4D97-AF65-F5344CB8AC3E}">
        <p14:creationId xmlns:p14="http://schemas.microsoft.com/office/powerpoint/2010/main" val="3110474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Complete Structure</a:t>
            </a:r>
            <a:endParaRPr lang="en-US" dirty="0"/>
          </a:p>
        </p:txBody>
      </p:sp>
      <p:sp>
        <p:nvSpPr>
          <p:cNvPr id="5" name="Rectangle 4"/>
          <p:cNvSpPr/>
          <p:nvPr/>
        </p:nvSpPr>
        <p:spPr>
          <a:xfrm>
            <a:off x="617854" y="1113427"/>
            <a:ext cx="6589062" cy="6014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17856" y="1132715"/>
            <a:ext cx="6589059" cy="369332"/>
          </a:xfrm>
          <a:prstGeom prst="rect">
            <a:avLst/>
          </a:prstGeom>
          <a:noFill/>
        </p:spPr>
        <p:txBody>
          <a:bodyPr wrap="square" rtlCol="0">
            <a:spAutoFit/>
          </a:bodyPr>
          <a:lstStyle/>
          <a:p>
            <a:pPr algn="ctr"/>
            <a:r>
              <a:rPr lang="en-US" dirty="0" smtClean="0"/>
              <a:t>MZ Header</a:t>
            </a:r>
            <a:endParaRPr lang="en-US" dirty="0"/>
          </a:p>
        </p:txBody>
      </p:sp>
      <p:sp>
        <p:nvSpPr>
          <p:cNvPr id="7" name="Rectangle 6"/>
          <p:cNvSpPr/>
          <p:nvPr/>
        </p:nvSpPr>
        <p:spPr>
          <a:xfrm>
            <a:off x="617854" y="1714849"/>
            <a:ext cx="6589061" cy="68774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17855" y="1756267"/>
            <a:ext cx="6589061" cy="646331"/>
          </a:xfrm>
          <a:prstGeom prst="rect">
            <a:avLst/>
          </a:prstGeom>
          <a:noFill/>
        </p:spPr>
        <p:txBody>
          <a:bodyPr wrap="square" rtlCol="0">
            <a:spAutoFit/>
          </a:bodyPr>
          <a:lstStyle/>
          <a:p>
            <a:pPr algn="ctr"/>
            <a:r>
              <a:rPr lang="en-US" dirty="0" smtClean="0"/>
              <a:t>Rich Header</a:t>
            </a:r>
          </a:p>
          <a:p>
            <a:pPr algn="ctr"/>
            <a:r>
              <a:rPr lang="en-US" dirty="0" smtClean="0"/>
              <a:t>(optional)</a:t>
            </a:r>
            <a:endParaRPr lang="en-US" dirty="0"/>
          </a:p>
        </p:txBody>
      </p:sp>
      <p:sp>
        <p:nvSpPr>
          <p:cNvPr id="10" name="TextBox 9"/>
          <p:cNvSpPr txBox="1"/>
          <p:nvPr/>
        </p:nvSpPr>
        <p:spPr>
          <a:xfrm>
            <a:off x="617854" y="2570786"/>
            <a:ext cx="6589061" cy="369332"/>
          </a:xfrm>
          <a:prstGeom prst="rect">
            <a:avLst/>
          </a:prstGeom>
          <a:noFill/>
        </p:spPr>
        <p:txBody>
          <a:bodyPr wrap="square" rtlCol="0">
            <a:spAutoFit/>
          </a:bodyPr>
          <a:lstStyle/>
          <a:p>
            <a:pPr algn="ctr"/>
            <a:r>
              <a:rPr lang="en-US" dirty="0" smtClean="0"/>
              <a:t>PE Header begin</a:t>
            </a:r>
            <a:endParaRPr lang="en-US" dirty="0"/>
          </a:p>
        </p:txBody>
      </p:sp>
      <p:sp>
        <p:nvSpPr>
          <p:cNvPr id="11" name="Rectangle 10"/>
          <p:cNvSpPr/>
          <p:nvPr/>
        </p:nvSpPr>
        <p:spPr>
          <a:xfrm>
            <a:off x="617853" y="3026393"/>
            <a:ext cx="6589062" cy="778614"/>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7854" y="4481489"/>
            <a:ext cx="6589062" cy="827887"/>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7854" y="3139525"/>
            <a:ext cx="6589061" cy="369332"/>
          </a:xfrm>
          <a:prstGeom prst="rect">
            <a:avLst/>
          </a:prstGeom>
          <a:noFill/>
        </p:spPr>
        <p:txBody>
          <a:bodyPr wrap="square" rtlCol="0">
            <a:spAutoFit/>
          </a:bodyPr>
          <a:lstStyle/>
          <a:p>
            <a:pPr algn="ctr"/>
            <a:r>
              <a:rPr lang="en-US" dirty="0" smtClean="0"/>
              <a:t>Data Directories</a:t>
            </a:r>
            <a:endParaRPr lang="en-US" dirty="0"/>
          </a:p>
        </p:txBody>
      </p:sp>
      <p:sp>
        <p:nvSpPr>
          <p:cNvPr id="14" name="TextBox 13"/>
          <p:cNvSpPr txBox="1"/>
          <p:nvPr/>
        </p:nvSpPr>
        <p:spPr>
          <a:xfrm>
            <a:off x="617854" y="3957824"/>
            <a:ext cx="6589061" cy="369332"/>
          </a:xfrm>
          <a:prstGeom prst="rect">
            <a:avLst/>
          </a:prstGeom>
          <a:noFill/>
        </p:spPr>
        <p:txBody>
          <a:bodyPr wrap="square" rtlCol="0">
            <a:spAutoFit/>
          </a:bodyPr>
          <a:lstStyle/>
          <a:p>
            <a:pPr algn="ctr"/>
            <a:r>
              <a:rPr lang="en-US" dirty="0" smtClean="0">
                <a:solidFill>
                  <a:srgbClr val="FF0000"/>
                </a:solidFill>
              </a:rPr>
              <a:t>Section Table</a:t>
            </a:r>
            <a:endParaRPr lang="en-US" dirty="0">
              <a:solidFill>
                <a:srgbClr val="FF0000"/>
              </a:solidFill>
            </a:endParaRPr>
          </a:p>
        </p:txBody>
      </p:sp>
      <p:sp>
        <p:nvSpPr>
          <p:cNvPr id="15" name="TextBox 14"/>
          <p:cNvSpPr txBox="1"/>
          <p:nvPr/>
        </p:nvSpPr>
        <p:spPr>
          <a:xfrm>
            <a:off x="617855" y="4694882"/>
            <a:ext cx="6589060" cy="369332"/>
          </a:xfrm>
          <a:prstGeom prst="rect">
            <a:avLst/>
          </a:prstGeom>
          <a:noFill/>
        </p:spPr>
        <p:txBody>
          <a:bodyPr wrap="square" rtlCol="0">
            <a:spAutoFit/>
          </a:bodyPr>
          <a:lstStyle/>
          <a:p>
            <a:pPr algn="ctr"/>
            <a:r>
              <a:rPr lang="en-US" dirty="0" smtClean="0"/>
              <a:t>Sections</a:t>
            </a:r>
            <a:r>
              <a:rPr lang="is-IS" dirty="0" smtClean="0"/>
              <a:t>…</a:t>
            </a:r>
            <a:endParaRPr lang="en-US" dirty="0"/>
          </a:p>
        </p:txBody>
      </p:sp>
      <p:sp>
        <p:nvSpPr>
          <p:cNvPr id="16" name="Right Brace 15"/>
          <p:cNvSpPr/>
          <p:nvPr/>
        </p:nvSpPr>
        <p:spPr>
          <a:xfrm>
            <a:off x="7315200" y="2410068"/>
            <a:ext cx="404943" cy="2078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617853" y="5306169"/>
            <a:ext cx="6589062" cy="662676"/>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17852" y="5467919"/>
            <a:ext cx="6589063" cy="369332"/>
          </a:xfrm>
          <a:prstGeom prst="rect">
            <a:avLst/>
          </a:prstGeom>
          <a:noFill/>
        </p:spPr>
        <p:txBody>
          <a:bodyPr wrap="square" rtlCol="0">
            <a:spAutoFit/>
          </a:bodyPr>
          <a:lstStyle/>
          <a:p>
            <a:pPr algn="ctr"/>
            <a:r>
              <a:rPr lang="en-US" dirty="0" smtClean="0"/>
              <a:t>Overlay</a:t>
            </a:r>
            <a:endParaRPr lang="en-US" dirty="0"/>
          </a:p>
        </p:txBody>
      </p:sp>
      <p:sp>
        <p:nvSpPr>
          <p:cNvPr id="19" name="TextBox 18"/>
          <p:cNvSpPr txBox="1"/>
          <p:nvPr/>
        </p:nvSpPr>
        <p:spPr>
          <a:xfrm>
            <a:off x="7634166" y="3280237"/>
            <a:ext cx="1425613" cy="338554"/>
          </a:xfrm>
          <a:prstGeom prst="rect">
            <a:avLst/>
          </a:prstGeom>
          <a:noFill/>
        </p:spPr>
        <p:txBody>
          <a:bodyPr wrap="square" rtlCol="0">
            <a:spAutoFit/>
          </a:bodyPr>
          <a:lstStyle/>
          <a:p>
            <a:pPr algn="ctr"/>
            <a:r>
              <a:rPr lang="en-US" sz="1600" dirty="0" smtClean="0"/>
              <a:t>PE Header</a:t>
            </a:r>
            <a:endParaRPr lang="en-US" sz="1600" dirty="0"/>
          </a:p>
        </p:txBody>
      </p:sp>
      <p:sp>
        <p:nvSpPr>
          <p:cNvPr id="20" name="Rectangle 19"/>
          <p:cNvSpPr/>
          <p:nvPr/>
        </p:nvSpPr>
        <p:spPr>
          <a:xfrm>
            <a:off x="617854" y="2402597"/>
            <a:ext cx="6589062" cy="623796"/>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17852" y="3805007"/>
            <a:ext cx="6589062" cy="67648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203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Sections</a:t>
            </a:r>
            <a:endParaRPr lang="en-US" dirty="0"/>
          </a:p>
        </p:txBody>
      </p:sp>
      <p:sp>
        <p:nvSpPr>
          <p:cNvPr id="3" name="Content Placeholder 2"/>
          <p:cNvSpPr>
            <a:spLocks noGrp="1"/>
          </p:cNvSpPr>
          <p:nvPr>
            <p:ph sz="quarter" idx="10"/>
          </p:nvPr>
        </p:nvSpPr>
        <p:spPr>
          <a:xfrm>
            <a:off x="469232" y="3326130"/>
            <a:ext cx="8301789" cy="3106808"/>
          </a:xfrm>
        </p:spPr>
        <p:txBody>
          <a:bodyPr/>
          <a:lstStyle/>
          <a:p>
            <a:pPr marL="228600" indent="-228600"/>
            <a:r>
              <a:rPr lang="en-US" sz="2000" dirty="0"/>
              <a:t>Sections contain the code and data that make up the </a:t>
            </a:r>
            <a:r>
              <a:rPr lang="en-US" sz="2000" dirty="0" smtClean="0"/>
              <a:t>program.</a:t>
            </a:r>
            <a:endParaRPr lang="en-US" sz="2000" dirty="0"/>
          </a:p>
          <a:p>
            <a:pPr marL="228600" indent="-228600"/>
            <a:r>
              <a:rPr lang="en-US" sz="2000" dirty="0"/>
              <a:t>Section name is entirely optional, but all commercial compilers </a:t>
            </a:r>
            <a:r>
              <a:rPr lang="en-US" sz="2000" dirty="0" smtClean="0"/>
              <a:t>specify </a:t>
            </a:r>
            <a:r>
              <a:rPr lang="en-US" sz="2000" dirty="0"/>
              <a:t>section </a:t>
            </a:r>
            <a:r>
              <a:rPr lang="en-US" sz="2000" dirty="0" smtClean="0"/>
              <a:t>names.</a:t>
            </a:r>
            <a:endParaRPr lang="en-US" sz="2000" dirty="0"/>
          </a:p>
          <a:p>
            <a:pPr marL="228600" indent="-228600"/>
            <a:r>
              <a:rPr lang="en-US" sz="2000" dirty="0"/>
              <a:t>Malware often has anomalies in the section table that stick out as </a:t>
            </a:r>
            <a:r>
              <a:rPr lang="en-US" sz="2000" dirty="0" smtClean="0"/>
              <a:t>odd:</a:t>
            </a:r>
          </a:p>
          <a:p>
            <a:pPr lvl="1">
              <a:spcBef>
                <a:spcPts val="200"/>
              </a:spcBef>
            </a:pPr>
            <a:r>
              <a:rPr lang="en-US" sz="2000" dirty="0">
                <a:cs typeface="Courier New"/>
              </a:rPr>
              <a:t>Missing or unusual section names</a:t>
            </a:r>
          </a:p>
          <a:p>
            <a:pPr lvl="1">
              <a:spcBef>
                <a:spcPts val="200"/>
              </a:spcBef>
            </a:pPr>
            <a:r>
              <a:rPr lang="en-US" sz="2000" dirty="0">
                <a:cs typeface="Courier New"/>
              </a:rPr>
              <a:t>Overlapping sections</a:t>
            </a:r>
          </a:p>
          <a:p>
            <a:pPr lvl="1">
              <a:spcBef>
                <a:spcPts val="200"/>
              </a:spcBef>
            </a:pPr>
            <a:r>
              <a:rPr lang="en-US" sz="2000" dirty="0">
                <a:cs typeface="Courier New"/>
              </a:rPr>
              <a:t>Unusual section sizes</a:t>
            </a:r>
          </a:p>
          <a:p>
            <a:pPr lvl="1">
              <a:spcBef>
                <a:spcPts val="200"/>
              </a:spcBef>
            </a:pPr>
            <a:r>
              <a:rPr lang="en-US" sz="2000" dirty="0">
                <a:cs typeface="Courier New"/>
              </a:rPr>
              <a:t>Unusual permissions (flag values) for </a:t>
            </a:r>
            <a:r>
              <a:rPr lang="en-US" sz="2000" dirty="0" smtClean="0">
                <a:cs typeface="Courier New"/>
              </a:rPr>
              <a:t>sections</a:t>
            </a:r>
            <a:endParaRPr lang="en-US" sz="2000" dirty="0">
              <a:cs typeface="Courier New"/>
            </a:endParaRPr>
          </a:p>
        </p:txBody>
      </p:sp>
      <p:pic>
        <p:nvPicPr>
          <p:cNvPr id="4" name="Content Placeholder 4"/>
          <p:cNvPicPr>
            <a:picLocks noChangeAspect="1"/>
          </p:cNvPicPr>
          <p:nvPr/>
        </p:nvPicPr>
        <p:blipFill>
          <a:blip r:embed="rId3"/>
          <a:srcRect t="-9505" b="-9505"/>
          <a:stretch>
            <a:fillRect/>
          </a:stretch>
        </p:blipFill>
        <p:spPr>
          <a:xfrm>
            <a:off x="435914" y="907215"/>
            <a:ext cx="8335107" cy="1779893"/>
          </a:xfrm>
          <a:prstGeom prst="rect">
            <a:avLst/>
          </a:prstGeom>
        </p:spPr>
      </p:pic>
      <p:sp>
        <p:nvSpPr>
          <p:cNvPr id="5" name="Rectangle 4"/>
          <p:cNvSpPr/>
          <p:nvPr/>
        </p:nvSpPr>
        <p:spPr>
          <a:xfrm>
            <a:off x="1058823" y="2551424"/>
            <a:ext cx="7122606"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spTree>
    <p:extLst>
      <p:ext uri="{BB962C8B-B14F-4D97-AF65-F5344CB8AC3E}">
        <p14:creationId xmlns:p14="http://schemas.microsoft.com/office/powerpoint/2010/main" val="2175257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Common Sections</a:t>
            </a:r>
            <a:endParaRPr lang="en-US" dirty="0"/>
          </a:p>
        </p:txBody>
      </p:sp>
      <p:sp>
        <p:nvSpPr>
          <p:cNvPr id="3" name="Content Placeholder 2"/>
          <p:cNvSpPr>
            <a:spLocks noGrp="1"/>
          </p:cNvSpPr>
          <p:nvPr>
            <p:ph sz="quarter" idx="10"/>
          </p:nvPr>
        </p:nvSpPr>
        <p:spPr/>
        <p:txBody>
          <a:bodyPr/>
          <a:lstStyle/>
          <a:p>
            <a:r>
              <a:rPr lang="en-US" dirty="0"/>
              <a:t>Executable code (.txt .CODE)</a:t>
            </a:r>
          </a:p>
          <a:p>
            <a:r>
              <a:rPr lang="en-US" dirty="0"/>
              <a:t>Data (.data, .</a:t>
            </a:r>
            <a:r>
              <a:rPr lang="en-US" dirty="0" err="1"/>
              <a:t>rdata</a:t>
            </a:r>
            <a:r>
              <a:rPr lang="en-US" dirty="0"/>
              <a:t>, .</a:t>
            </a:r>
            <a:r>
              <a:rPr lang="en-US" dirty="0" err="1"/>
              <a:t>bss</a:t>
            </a:r>
            <a:r>
              <a:rPr lang="en-US" dirty="0"/>
              <a:t>, DATA, BSS)</a:t>
            </a:r>
          </a:p>
          <a:p>
            <a:r>
              <a:rPr lang="en-US" dirty="0"/>
              <a:t>Resources (.</a:t>
            </a:r>
            <a:r>
              <a:rPr lang="en-US" dirty="0" err="1"/>
              <a:t>rsrc</a:t>
            </a:r>
            <a:r>
              <a:rPr lang="en-US" dirty="0"/>
              <a:t>)</a:t>
            </a:r>
          </a:p>
          <a:p>
            <a:r>
              <a:rPr lang="en-US" dirty="0"/>
              <a:t>Thread Local Storage (.</a:t>
            </a:r>
            <a:r>
              <a:rPr lang="en-US" dirty="0" err="1"/>
              <a:t>tls</a:t>
            </a:r>
            <a:r>
              <a:rPr lang="en-US" dirty="0"/>
              <a:t>)</a:t>
            </a:r>
          </a:p>
          <a:p>
            <a:r>
              <a:rPr lang="en-US" dirty="0"/>
              <a:t>Exports (.</a:t>
            </a:r>
            <a:r>
              <a:rPr lang="en-US" dirty="0" err="1"/>
              <a:t>edata</a:t>
            </a:r>
            <a:r>
              <a:rPr lang="en-US" dirty="0"/>
              <a:t>)</a:t>
            </a:r>
          </a:p>
          <a:p>
            <a:r>
              <a:rPr lang="en-US" dirty="0"/>
              <a:t>Imports (.</a:t>
            </a:r>
            <a:r>
              <a:rPr lang="en-US" dirty="0" err="1"/>
              <a:t>idata</a:t>
            </a:r>
            <a:r>
              <a:rPr lang="en-US" dirty="0"/>
              <a:t>)</a:t>
            </a:r>
          </a:p>
          <a:p>
            <a:r>
              <a:rPr lang="en-US" dirty="0"/>
              <a:t>Debug (.debug)</a:t>
            </a:r>
          </a:p>
          <a:p>
            <a:r>
              <a:rPr lang="en-US" dirty="0"/>
              <a:t>Relocation </a:t>
            </a:r>
            <a:r>
              <a:rPr lang="en-US" dirty="0" smtClean="0"/>
              <a:t>Information </a:t>
            </a:r>
            <a:r>
              <a:rPr lang="en-US" dirty="0"/>
              <a:t>(.</a:t>
            </a:r>
            <a:r>
              <a:rPr lang="en-US" dirty="0" err="1"/>
              <a:t>reloc</a:t>
            </a:r>
            <a:r>
              <a:rPr lang="en-US" dirty="0"/>
              <a:t>)</a:t>
            </a:r>
          </a:p>
          <a:p>
            <a:r>
              <a:rPr lang="en-US" dirty="0"/>
              <a:t>There are others</a:t>
            </a:r>
            <a:r>
              <a:rPr lang="en-US" dirty="0" smtClean="0"/>
              <a:t>…</a:t>
            </a:r>
            <a:endParaRPr lang="en-US" dirty="0"/>
          </a:p>
        </p:txBody>
      </p:sp>
    </p:spTree>
    <p:extLst>
      <p:ext uri="{BB962C8B-B14F-4D97-AF65-F5344CB8AC3E}">
        <p14:creationId xmlns:p14="http://schemas.microsoft.com/office/powerpoint/2010/main" val="408945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Typical Delphi Section Names</a:t>
            </a:r>
            <a:endParaRPr lang="en-US" dirty="0"/>
          </a:p>
        </p:txBody>
      </p:sp>
      <p:sp>
        <p:nvSpPr>
          <p:cNvPr id="5" name="Rectangle 4"/>
          <p:cNvSpPr/>
          <p:nvPr/>
        </p:nvSpPr>
        <p:spPr>
          <a:xfrm>
            <a:off x="868493" y="5364969"/>
            <a:ext cx="7469944"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7" name="Content Placeholder 3" descr="delphi_section_1.png"/>
          <p:cNvPicPr>
            <a:picLocks noGrp="1" noChangeAspect="1"/>
          </p:cNvPicPr>
          <p:nvPr>
            <p:ph idx="4294967295"/>
          </p:nvPr>
        </p:nvPicPr>
        <p:blipFill>
          <a:blip r:embed="rId3">
            <a:extLst>
              <a:ext uri="{28A0092B-C50C-407E-A947-70E740481C1C}">
                <a14:useLocalDpi xmlns:a14="http://schemas.microsoft.com/office/drawing/2010/main" val="0"/>
              </a:ext>
            </a:extLst>
          </a:blip>
          <a:srcRect t="-29091" b="-29091"/>
          <a:stretch>
            <a:fillRect/>
          </a:stretch>
        </p:blipFill>
        <p:spPr>
          <a:xfrm>
            <a:off x="567902" y="468413"/>
            <a:ext cx="8071127" cy="3329107"/>
          </a:xfrm>
          <a:prstGeom prst="rect">
            <a:avLst/>
          </a:prstGeom>
        </p:spPr>
      </p:pic>
      <p:pic>
        <p:nvPicPr>
          <p:cNvPr id="8" name="Picture 7" descr="delphi_section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51" y="3579945"/>
            <a:ext cx="7889030" cy="1774007"/>
          </a:xfrm>
          <a:prstGeom prst="rect">
            <a:avLst/>
          </a:prstGeom>
        </p:spPr>
      </p:pic>
    </p:spTree>
    <p:extLst>
      <p:ext uri="{BB962C8B-B14F-4D97-AF65-F5344CB8AC3E}">
        <p14:creationId xmlns:p14="http://schemas.microsoft.com/office/powerpoint/2010/main" val="3544194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Packer Sections</a:t>
            </a:r>
            <a:endParaRPr lang="en-US" dirty="0"/>
          </a:p>
        </p:txBody>
      </p:sp>
      <p:sp>
        <p:nvSpPr>
          <p:cNvPr id="5" name="Rectangle 4"/>
          <p:cNvSpPr/>
          <p:nvPr/>
        </p:nvSpPr>
        <p:spPr>
          <a:xfrm>
            <a:off x="888289" y="5097513"/>
            <a:ext cx="7371293"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6" name="Picture 5"/>
          <p:cNvPicPr>
            <a:picLocks noChangeAspect="1"/>
          </p:cNvPicPr>
          <p:nvPr/>
        </p:nvPicPr>
        <p:blipFill>
          <a:blip r:embed="rId3"/>
          <a:stretch>
            <a:fillRect/>
          </a:stretch>
        </p:blipFill>
        <p:spPr>
          <a:xfrm>
            <a:off x="222430" y="2501876"/>
            <a:ext cx="8703015" cy="924510"/>
          </a:xfrm>
          <a:prstGeom prst="rect">
            <a:avLst/>
          </a:prstGeom>
        </p:spPr>
      </p:pic>
      <p:pic>
        <p:nvPicPr>
          <p:cNvPr id="9" name="Picture 8"/>
          <p:cNvPicPr>
            <a:picLocks noChangeAspect="1"/>
          </p:cNvPicPr>
          <p:nvPr/>
        </p:nvPicPr>
        <p:blipFill>
          <a:blip r:embed="rId4"/>
          <a:stretch>
            <a:fillRect/>
          </a:stretch>
        </p:blipFill>
        <p:spPr>
          <a:xfrm>
            <a:off x="291880" y="1044650"/>
            <a:ext cx="8564116" cy="1057661"/>
          </a:xfrm>
          <a:prstGeom prst="rect">
            <a:avLst/>
          </a:prstGeom>
        </p:spPr>
      </p:pic>
      <p:pic>
        <p:nvPicPr>
          <p:cNvPr id="10" name="Picture 9"/>
          <p:cNvPicPr>
            <a:picLocks noChangeAspect="1"/>
          </p:cNvPicPr>
          <p:nvPr/>
        </p:nvPicPr>
        <p:blipFill>
          <a:blip r:embed="rId5"/>
          <a:stretch>
            <a:fillRect/>
          </a:stretch>
        </p:blipFill>
        <p:spPr>
          <a:xfrm>
            <a:off x="340783" y="3781456"/>
            <a:ext cx="8466307" cy="1305040"/>
          </a:xfrm>
          <a:prstGeom prst="rect">
            <a:avLst/>
          </a:prstGeom>
        </p:spPr>
      </p:pic>
    </p:spTree>
    <p:extLst>
      <p:ext uri="{BB962C8B-B14F-4D97-AF65-F5344CB8AC3E}">
        <p14:creationId xmlns:p14="http://schemas.microsoft.com/office/powerpoint/2010/main" val="1177497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Unusual Section Names</a:t>
            </a:r>
            <a:endParaRPr lang="en-US" dirty="0"/>
          </a:p>
        </p:txBody>
      </p:sp>
      <p:sp>
        <p:nvSpPr>
          <p:cNvPr id="5" name="Rectangle 4"/>
          <p:cNvSpPr/>
          <p:nvPr/>
        </p:nvSpPr>
        <p:spPr>
          <a:xfrm>
            <a:off x="952302" y="5729582"/>
            <a:ext cx="7231967"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7" name="Picture 6" descr="weird_section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84" y="1063316"/>
            <a:ext cx="8449205" cy="1364194"/>
          </a:xfrm>
          <a:prstGeom prst="rect">
            <a:avLst/>
          </a:prstGeom>
        </p:spPr>
      </p:pic>
      <p:pic>
        <p:nvPicPr>
          <p:cNvPr id="8" name="Picture 7" descr="weird_section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134" y="4217527"/>
            <a:ext cx="7441045" cy="1501038"/>
          </a:xfrm>
          <a:prstGeom prst="rect">
            <a:avLst/>
          </a:prstGeom>
        </p:spPr>
      </p:pic>
      <p:pic>
        <p:nvPicPr>
          <p:cNvPr id="11" name="Picture 10" descr="weird_section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78" y="2622332"/>
            <a:ext cx="7867958" cy="1319281"/>
          </a:xfrm>
          <a:prstGeom prst="rect">
            <a:avLst/>
          </a:prstGeom>
        </p:spPr>
      </p:pic>
    </p:spTree>
    <p:extLst>
      <p:ext uri="{BB962C8B-B14F-4D97-AF65-F5344CB8AC3E}">
        <p14:creationId xmlns:p14="http://schemas.microsoft.com/office/powerpoint/2010/main" val="2774548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File? (1 of 2)</a:t>
            </a:r>
            <a:endParaRPr lang="en-US" dirty="0"/>
          </a:p>
        </p:txBody>
      </p:sp>
      <p:sp>
        <p:nvSpPr>
          <p:cNvPr id="3" name="Content Placeholder 2"/>
          <p:cNvSpPr>
            <a:spLocks noGrp="1"/>
          </p:cNvSpPr>
          <p:nvPr>
            <p:ph sz="quarter" idx="10"/>
          </p:nvPr>
        </p:nvSpPr>
        <p:spPr>
          <a:xfrm>
            <a:off x="615298" y="1248508"/>
            <a:ext cx="8221617" cy="5165355"/>
          </a:xfrm>
        </p:spPr>
        <p:txBody>
          <a:bodyPr/>
          <a:lstStyle/>
          <a:p>
            <a:r>
              <a:rPr lang="en-US" dirty="0"/>
              <a:t>An array of bytes with a known length</a:t>
            </a:r>
          </a:p>
          <a:p>
            <a:r>
              <a:rPr lang="en-US" dirty="0"/>
              <a:t>Attached metadata </a:t>
            </a:r>
            <a:r>
              <a:rPr lang="en-US" dirty="0" smtClean="0"/>
              <a:t>(</a:t>
            </a:r>
            <a:r>
              <a:rPr lang="en-US" dirty="0"/>
              <a:t>beyond size) is optional</a:t>
            </a:r>
          </a:p>
          <a:p>
            <a:r>
              <a:rPr lang="en-US" dirty="0"/>
              <a:t>Examples of attached </a:t>
            </a:r>
            <a:r>
              <a:rPr lang="en-US" dirty="0" smtClean="0"/>
              <a:t>metadata:</a:t>
            </a:r>
          </a:p>
          <a:p>
            <a:pPr lvl="1"/>
            <a:r>
              <a:rPr lang="en-US" dirty="0"/>
              <a:t>File name and extension</a:t>
            </a:r>
          </a:p>
          <a:p>
            <a:pPr lvl="1"/>
            <a:r>
              <a:rPr lang="en-US" dirty="0"/>
              <a:t>Timestamps (created, modified, last accessed, etc.)</a:t>
            </a:r>
          </a:p>
          <a:p>
            <a:pPr lvl="1"/>
            <a:r>
              <a:rPr lang="en-US" dirty="0"/>
              <a:t>Where it came from </a:t>
            </a:r>
            <a:r>
              <a:rPr lang="en-US" dirty="0" smtClean="0"/>
              <a:t>(e.g., </a:t>
            </a:r>
            <a:r>
              <a:rPr lang="en-US" dirty="0"/>
              <a:t>NTFS ADS </a:t>
            </a:r>
            <a:r>
              <a:rPr lang="en-US" dirty="0" smtClean="0"/>
              <a:t>“</a:t>
            </a:r>
            <a:r>
              <a:rPr lang="en-US" dirty="0" err="1" smtClean="0"/>
              <a:t>Zone.Identifier</a:t>
            </a:r>
            <a:r>
              <a:rPr lang="en-US" dirty="0" smtClean="0"/>
              <a:t>”)</a:t>
            </a:r>
          </a:p>
          <a:p>
            <a:r>
              <a:rPr lang="en-US" dirty="0"/>
              <a:t>Attached metadata is </a:t>
            </a:r>
            <a:r>
              <a:rPr lang="en-US" dirty="0" smtClean="0"/>
              <a:t>relative (it </a:t>
            </a:r>
            <a:r>
              <a:rPr lang="en-US" dirty="0"/>
              <a:t>can </a:t>
            </a:r>
            <a:r>
              <a:rPr lang="en-US" dirty="0" smtClean="0"/>
              <a:t>change)</a:t>
            </a:r>
            <a:endParaRPr lang="en-US" dirty="0"/>
          </a:p>
          <a:p>
            <a:r>
              <a:rPr lang="en-US" dirty="0"/>
              <a:t>Attached metadata is specific to:</a:t>
            </a:r>
          </a:p>
          <a:p>
            <a:pPr lvl="1"/>
            <a:r>
              <a:rPr lang="en-US" dirty="0"/>
              <a:t>The underlying operating system</a:t>
            </a:r>
          </a:p>
          <a:p>
            <a:pPr lvl="1"/>
            <a:r>
              <a:rPr lang="en-US" dirty="0"/>
              <a:t>Storage medium</a:t>
            </a:r>
          </a:p>
          <a:p>
            <a:pPr lvl="1"/>
            <a:r>
              <a:rPr lang="en-US" dirty="0"/>
              <a:t>Transmission protocol, etc</a:t>
            </a:r>
            <a:r>
              <a:rPr lang="en-US" dirty="0" smtClean="0"/>
              <a:t>.</a:t>
            </a:r>
            <a:endParaRPr lang="en-US" dirty="0"/>
          </a:p>
        </p:txBody>
      </p:sp>
    </p:spTree>
    <p:extLst>
      <p:ext uri="{BB962C8B-B14F-4D97-AF65-F5344CB8AC3E}">
        <p14:creationId xmlns:p14="http://schemas.microsoft.com/office/powerpoint/2010/main" val="2175962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x86 Code</a:t>
            </a:r>
            <a:endParaRPr lang="en-US" dirty="0"/>
          </a:p>
        </p:txBody>
      </p:sp>
      <p:sp>
        <p:nvSpPr>
          <p:cNvPr id="5" name="Rectangle 4"/>
          <p:cNvSpPr/>
          <p:nvPr/>
        </p:nvSpPr>
        <p:spPr>
          <a:xfrm>
            <a:off x="949452" y="5198117"/>
            <a:ext cx="7256405"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9" name="Picture 8"/>
          <p:cNvPicPr>
            <a:picLocks noChangeAspect="1"/>
          </p:cNvPicPr>
          <p:nvPr/>
        </p:nvPicPr>
        <p:blipFill>
          <a:blip r:embed="rId3"/>
          <a:stretch>
            <a:fillRect/>
          </a:stretch>
        </p:blipFill>
        <p:spPr>
          <a:xfrm>
            <a:off x="292333" y="1197676"/>
            <a:ext cx="8570644" cy="3996235"/>
          </a:xfrm>
          <a:prstGeom prst="rect">
            <a:avLst/>
          </a:prstGeom>
        </p:spPr>
      </p:pic>
    </p:spTree>
    <p:extLst>
      <p:ext uri="{BB962C8B-B14F-4D97-AF65-F5344CB8AC3E}">
        <p14:creationId xmlns:p14="http://schemas.microsoft.com/office/powerpoint/2010/main" val="288433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Entropy Data</a:t>
            </a:r>
            <a:endParaRPr lang="en-US" dirty="0"/>
          </a:p>
        </p:txBody>
      </p:sp>
      <p:sp>
        <p:nvSpPr>
          <p:cNvPr id="5" name="Rectangle 4"/>
          <p:cNvSpPr/>
          <p:nvPr/>
        </p:nvSpPr>
        <p:spPr>
          <a:xfrm>
            <a:off x="990932" y="5099852"/>
            <a:ext cx="7188640"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6" name="Picture 5"/>
          <p:cNvPicPr>
            <a:picLocks noChangeAspect="1"/>
          </p:cNvPicPr>
          <p:nvPr/>
        </p:nvPicPr>
        <p:blipFill>
          <a:blip r:embed="rId3"/>
          <a:stretch>
            <a:fillRect/>
          </a:stretch>
        </p:blipFill>
        <p:spPr>
          <a:xfrm>
            <a:off x="185531" y="1043815"/>
            <a:ext cx="8799443" cy="4045020"/>
          </a:xfrm>
          <a:prstGeom prst="rect">
            <a:avLst/>
          </a:prstGeom>
        </p:spPr>
      </p:pic>
    </p:spTree>
    <p:extLst>
      <p:ext uri="{BB962C8B-B14F-4D97-AF65-F5344CB8AC3E}">
        <p14:creationId xmlns:p14="http://schemas.microsoft.com/office/powerpoint/2010/main" val="942439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Imports (1 of 2)</a:t>
            </a:r>
            <a:endParaRPr lang="en-US" dirty="0"/>
          </a:p>
        </p:txBody>
      </p:sp>
      <p:sp>
        <p:nvSpPr>
          <p:cNvPr id="5" name="Rectangle 4"/>
          <p:cNvSpPr/>
          <p:nvPr/>
        </p:nvSpPr>
        <p:spPr>
          <a:xfrm>
            <a:off x="1030205" y="5767192"/>
            <a:ext cx="7094898"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7" name="Picture 6"/>
          <p:cNvPicPr>
            <a:picLocks noChangeAspect="1"/>
          </p:cNvPicPr>
          <p:nvPr/>
        </p:nvPicPr>
        <p:blipFill>
          <a:blip r:embed="rId3"/>
          <a:stretch>
            <a:fillRect/>
          </a:stretch>
        </p:blipFill>
        <p:spPr>
          <a:xfrm>
            <a:off x="1030204" y="1089642"/>
            <a:ext cx="7094899" cy="4658267"/>
          </a:xfrm>
          <a:prstGeom prst="rect">
            <a:avLst/>
          </a:prstGeom>
        </p:spPr>
      </p:pic>
    </p:spTree>
    <p:extLst>
      <p:ext uri="{BB962C8B-B14F-4D97-AF65-F5344CB8AC3E}">
        <p14:creationId xmlns:p14="http://schemas.microsoft.com/office/powerpoint/2010/main" val="2565623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Imports (2 of 2)</a:t>
            </a:r>
            <a:endParaRPr lang="en-US" dirty="0"/>
          </a:p>
        </p:txBody>
      </p:sp>
      <p:sp>
        <p:nvSpPr>
          <p:cNvPr id="3" name="Content Placeholder 2"/>
          <p:cNvSpPr>
            <a:spLocks noGrp="1"/>
          </p:cNvSpPr>
          <p:nvPr>
            <p:ph sz="quarter" idx="10"/>
          </p:nvPr>
        </p:nvSpPr>
        <p:spPr>
          <a:xfrm>
            <a:off x="5410213" y="1248508"/>
            <a:ext cx="3472629" cy="5129432"/>
          </a:xfrm>
        </p:spPr>
        <p:txBody>
          <a:bodyPr/>
          <a:lstStyle/>
          <a:p>
            <a:r>
              <a:rPr lang="en-US" sz="2400" dirty="0"/>
              <a:t>Examining imports is a good way to get a sense of what a malware sample may do at runtime</a:t>
            </a:r>
          </a:p>
          <a:p>
            <a:pPr lvl="1"/>
            <a:r>
              <a:rPr lang="en-US" sz="2000" dirty="0" smtClean="0"/>
              <a:t>e.g., </a:t>
            </a:r>
            <a:r>
              <a:rPr lang="en-US" sz="2000" dirty="0"/>
              <a:t>the Win32 API function </a:t>
            </a:r>
            <a:r>
              <a:rPr lang="en-US" sz="2000" i="1" dirty="0" err="1" smtClean="0"/>
              <a:t>ShellExecuteW</a:t>
            </a:r>
            <a:r>
              <a:rPr lang="en-US" sz="2000" dirty="0" smtClean="0"/>
              <a:t> appears here, indicating that the </a:t>
            </a:r>
            <a:r>
              <a:rPr lang="en-US" sz="2000" dirty="0"/>
              <a:t>sample </a:t>
            </a:r>
            <a:r>
              <a:rPr lang="en-US" sz="2000" dirty="0" smtClean="0"/>
              <a:t>can execute </a:t>
            </a:r>
            <a:r>
              <a:rPr lang="en-US" sz="2000" dirty="0"/>
              <a:t>additional </a:t>
            </a:r>
            <a:r>
              <a:rPr lang="en-US" sz="2000" dirty="0" smtClean="0"/>
              <a:t>files</a:t>
            </a:r>
            <a:endParaRPr lang="en-US" sz="2000" dirty="0"/>
          </a:p>
        </p:txBody>
      </p:sp>
      <p:sp>
        <p:nvSpPr>
          <p:cNvPr id="4" name="Rectangle 3"/>
          <p:cNvSpPr/>
          <p:nvPr/>
        </p:nvSpPr>
        <p:spPr>
          <a:xfrm>
            <a:off x="411481" y="5259106"/>
            <a:ext cx="4892500" cy="553998"/>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6" name="Picture 5"/>
          <p:cNvPicPr>
            <a:picLocks noChangeAspect="1"/>
          </p:cNvPicPr>
          <p:nvPr/>
        </p:nvPicPr>
        <p:blipFill>
          <a:blip r:embed="rId2"/>
          <a:stretch>
            <a:fillRect/>
          </a:stretch>
        </p:blipFill>
        <p:spPr>
          <a:xfrm>
            <a:off x="411481" y="1248508"/>
            <a:ext cx="4892500" cy="4010598"/>
          </a:xfrm>
          <a:prstGeom prst="rect">
            <a:avLst/>
          </a:prstGeom>
        </p:spPr>
      </p:pic>
      <p:sp>
        <p:nvSpPr>
          <p:cNvPr id="7" name="Rectangle 6"/>
          <p:cNvSpPr/>
          <p:nvPr/>
        </p:nvSpPr>
        <p:spPr>
          <a:xfrm>
            <a:off x="4030755" y="4315969"/>
            <a:ext cx="911919" cy="17115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079208" y="4144818"/>
            <a:ext cx="232933" cy="17115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0801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Lack of Imports</a:t>
            </a:r>
            <a:endParaRPr lang="en-US" dirty="0"/>
          </a:p>
        </p:txBody>
      </p:sp>
      <p:sp>
        <p:nvSpPr>
          <p:cNvPr id="5" name="Rectangle 4"/>
          <p:cNvSpPr/>
          <p:nvPr/>
        </p:nvSpPr>
        <p:spPr>
          <a:xfrm>
            <a:off x="873937" y="5383117"/>
            <a:ext cx="7400357"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6" name="Picture 5"/>
          <p:cNvPicPr>
            <a:picLocks noChangeAspect="1"/>
          </p:cNvPicPr>
          <p:nvPr/>
        </p:nvPicPr>
        <p:blipFill>
          <a:blip r:embed="rId3"/>
          <a:stretch>
            <a:fillRect/>
          </a:stretch>
        </p:blipFill>
        <p:spPr>
          <a:xfrm>
            <a:off x="431800" y="1145813"/>
            <a:ext cx="8284632" cy="4226287"/>
          </a:xfrm>
          <a:prstGeom prst="rect">
            <a:avLst/>
          </a:prstGeom>
        </p:spPr>
      </p:pic>
    </p:spTree>
    <p:extLst>
      <p:ext uri="{BB962C8B-B14F-4D97-AF65-F5344CB8AC3E}">
        <p14:creationId xmlns:p14="http://schemas.microsoft.com/office/powerpoint/2010/main" val="1570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Resource (.</a:t>
            </a:r>
            <a:r>
              <a:rPr lang="en-US" dirty="0" err="1" smtClean="0"/>
              <a:t>rsrc</a:t>
            </a:r>
            <a:r>
              <a:rPr lang="en-US" dirty="0" smtClean="0"/>
              <a:t>) Section (1 of 2)</a:t>
            </a:r>
            <a:endParaRPr lang="en-US" dirty="0"/>
          </a:p>
        </p:txBody>
      </p:sp>
      <p:sp>
        <p:nvSpPr>
          <p:cNvPr id="3" name="Content Placeholder 2"/>
          <p:cNvSpPr>
            <a:spLocks noGrp="1"/>
          </p:cNvSpPr>
          <p:nvPr>
            <p:ph sz="quarter" idx="10"/>
          </p:nvPr>
        </p:nvSpPr>
        <p:spPr>
          <a:xfrm>
            <a:off x="469232" y="3326130"/>
            <a:ext cx="8301789" cy="3106808"/>
          </a:xfrm>
        </p:spPr>
        <p:txBody>
          <a:bodyPr/>
          <a:lstStyle/>
          <a:p>
            <a:pPr marL="228600" indent="-228600"/>
            <a:r>
              <a:rPr lang="en-US" sz="2400" dirty="0"/>
              <a:t>The </a:t>
            </a:r>
            <a:r>
              <a:rPr lang="en-US" sz="2400" dirty="0" smtClean="0"/>
              <a:t>resource </a:t>
            </a:r>
            <a:r>
              <a:rPr lang="en-US" sz="2400" dirty="0"/>
              <a:t>section </a:t>
            </a:r>
            <a:r>
              <a:rPr lang="en-US" sz="2400" dirty="0" smtClean="0"/>
              <a:t>(.</a:t>
            </a:r>
            <a:r>
              <a:rPr lang="en-US" sz="2400" dirty="0" err="1" smtClean="0"/>
              <a:t>rsrc</a:t>
            </a:r>
            <a:r>
              <a:rPr lang="en-US" sz="2400" dirty="0" smtClean="0"/>
              <a:t>) </a:t>
            </a:r>
            <a:r>
              <a:rPr lang="en-US" sz="2400" dirty="0"/>
              <a:t>has as a defined format</a:t>
            </a:r>
          </a:p>
          <a:p>
            <a:pPr marL="228600" indent="-228600"/>
            <a:r>
              <a:rPr lang="en-US" sz="2400" dirty="0"/>
              <a:t>Can contain:</a:t>
            </a:r>
            <a:endParaRPr lang="en-US" sz="2400" dirty="0" smtClean="0"/>
          </a:p>
          <a:p>
            <a:pPr lvl="1">
              <a:spcBef>
                <a:spcPts val="400"/>
              </a:spcBef>
            </a:pPr>
            <a:r>
              <a:rPr lang="en-US" sz="2000" dirty="0">
                <a:cs typeface="Courier New"/>
              </a:rPr>
              <a:t>Icons and other graphical data</a:t>
            </a:r>
          </a:p>
          <a:p>
            <a:pPr lvl="1">
              <a:spcBef>
                <a:spcPts val="400"/>
              </a:spcBef>
            </a:pPr>
            <a:r>
              <a:rPr lang="en-US" sz="2000" dirty="0">
                <a:cs typeface="Courier New"/>
              </a:rPr>
              <a:t>Internationalization and translations of strings used in a computer </a:t>
            </a:r>
            <a:r>
              <a:rPr lang="en-US" sz="2000" dirty="0" smtClean="0">
                <a:cs typeface="Courier New"/>
              </a:rPr>
              <a:t>program</a:t>
            </a:r>
          </a:p>
          <a:p>
            <a:pPr marL="228600" lvl="1" indent="-228600">
              <a:spcBef>
                <a:spcPts val="200"/>
              </a:spcBef>
              <a:buFont typeface="Arial" panose="020B0604020202020204" pitchFamily="34" charset="0"/>
              <a:buChar char="•"/>
            </a:pPr>
            <a:r>
              <a:rPr lang="en-US" dirty="0">
                <a:solidFill>
                  <a:schemeClr val="tx2"/>
                </a:solidFill>
                <a:latin typeface="Arial" pitchFamily="34" charset="0"/>
                <a:cs typeface="Arial" pitchFamily="34" charset="0"/>
              </a:rPr>
              <a:t>Malware often hides data in the .</a:t>
            </a:r>
            <a:r>
              <a:rPr lang="en-US" dirty="0" err="1">
                <a:solidFill>
                  <a:schemeClr val="tx2"/>
                </a:solidFill>
                <a:latin typeface="Arial" pitchFamily="34" charset="0"/>
                <a:cs typeface="Arial" pitchFamily="34" charset="0"/>
              </a:rPr>
              <a:t>rsrc</a:t>
            </a:r>
            <a:r>
              <a:rPr lang="en-US" dirty="0">
                <a:solidFill>
                  <a:schemeClr val="tx2"/>
                </a:solidFill>
                <a:latin typeface="Arial" pitchFamily="34" charset="0"/>
                <a:cs typeface="Arial" pitchFamily="34" charset="0"/>
              </a:rPr>
              <a:t> section</a:t>
            </a:r>
          </a:p>
        </p:txBody>
      </p:sp>
      <p:pic>
        <p:nvPicPr>
          <p:cNvPr id="4" name="Content Placeholder 4"/>
          <p:cNvPicPr>
            <a:picLocks noChangeAspect="1"/>
          </p:cNvPicPr>
          <p:nvPr/>
        </p:nvPicPr>
        <p:blipFill>
          <a:blip r:embed="rId3"/>
          <a:srcRect t="-9505" b="-9505"/>
          <a:stretch>
            <a:fillRect/>
          </a:stretch>
        </p:blipFill>
        <p:spPr>
          <a:xfrm>
            <a:off x="435914" y="907215"/>
            <a:ext cx="8335107" cy="1779893"/>
          </a:xfrm>
          <a:prstGeom prst="rect">
            <a:avLst/>
          </a:prstGeom>
        </p:spPr>
      </p:pic>
      <p:sp>
        <p:nvSpPr>
          <p:cNvPr id="5" name="Rectangle 4"/>
          <p:cNvSpPr/>
          <p:nvPr/>
        </p:nvSpPr>
        <p:spPr>
          <a:xfrm>
            <a:off x="954771" y="2551424"/>
            <a:ext cx="7330710"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sp>
        <p:nvSpPr>
          <p:cNvPr id="6" name="Rectangle 5"/>
          <p:cNvSpPr/>
          <p:nvPr/>
        </p:nvSpPr>
        <p:spPr>
          <a:xfrm>
            <a:off x="1091341" y="1955966"/>
            <a:ext cx="7481159" cy="2878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9225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 Resource (.</a:t>
            </a:r>
            <a:r>
              <a:rPr lang="en-US" dirty="0" err="1"/>
              <a:t>rsrc</a:t>
            </a:r>
            <a:r>
              <a:rPr lang="en-US" dirty="0"/>
              <a:t>) Section </a:t>
            </a:r>
            <a:r>
              <a:rPr lang="en-US" dirty="0" smtClean="0"/>
              <a:t>(2 </a:t>
            </a:r>
            <a:r>
              <a:rPr lang="en-US" dirty="0"/>
              <a:t>of 2)</a:t>
            </a:r>
          </a:p>
        </p:txBody>
      </p:sp>
      <p:sp>
        <p:nvSpPr>
          <p:cNvPr id="5" name="Rectangle 4"/>
          <p:cNvSpPr/>
          <p:nvPr/>
        </p:nvSpPr>
        <p:spPr>
          <a:xfrm>
            <a:off x="979308" y="5781315"/>
            <a:ext cx="7400949" cy="400110"/>
          </a:xfrm>
          <a:prstGeom prst="rect">
            <a:avLst/>
          </a:prstGeom>
        </p:spPr>
        <p:txBody>
          <a:bodyPr wrap="square">
            <a:spAutoFit/>
          </a:bodyPr>
          <a:lstStyle/>
          <a:p>
            <a:pPr algn="ctr"/>
            <a:r>
              <a:rPr lang="en-US" sz="1000" dirty="0"/>
              <a:t>Source: </a:t>
            </a:r>
            <a:r>
              <a:rPr lang="en-US" sz="1000" dirty="0" smtClean="0"/>
              <a:t>Resource Hacker software, 2016.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7" name="Picture 6"/>
          <p:cNvPicPr>
            <a:picLocks noChangeAspect="1"/>
          </p:cNvPicPr>
          <p:nvPr/>
        </p:nvPicPr>
        <p:blipFill>
          <a:blip r:embed="rId3"/>
          <a:stretch>
            <a:fillRect/>
          </a:stretch>
        </p:blipFill>
        <p:spPr>
          <a:xfrm>
            <a:off x="263989" y="1272187"/>
            <a:ext cx="8535454" cy="894632"/>
          </a:xfrm>
          <a:prstGeom prst="rect">
            <a:avLst/>
          </a:prstGeom>
        </p:spPr>
      </p:pic>
      <p:pic>
        <p:nvPicPr>
          <p:cNvPr id="8" name="Content Placeholder 7"/>
          <p:cNvPicPr>
            <a:picLocks noGrp="1" noChangeAspect="1"/>
          </p:cNvPicPr>
          <p:nvPr>
            <p:ph idx="4294967295"/>
          </p:nvPr>
        </p:nvPicPr>
        <p:blipFill>
          <a:blip r:embed="rId4"/>
          <a:srcRect l="-8409" r="-8409"/>
          <a:stretch>
            <a:fillRect/>
          </a:stretch>
        </p:blipFill>
        <p:spPr>
          <a:xfrm>
            <a:off x="560123" y="2374854"/>
            <a:ext cx="8239320" cy="3398481"/>
          </a:xfrm>
          <a:prstGeom prst="rect">
            <a:avLst/>
          </a:prstGeom>
        </p:spPr>
      </p:pic>
    </p:spTree>
    <p:extLst>
      <p:ext uri="{BB962C8B-B14F-4D97-AF65-F5344CB8AC3E}">
        <p14:creationId xmlns:p14="http://schemas.microsoft.com/office/powerpoint/2010/main" val="1418824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Digital Signatures (1 of 2)</a:t>
            </a:r>
            <a:endParaRPr lang="en-US" dirty="0"/>
          </a:p>
        </p:txBody>
      </p:sp>
      <p:sp>
        <p:nvSpPr>
          <p:cNvPr id="3" name="Content Placeholder 2"/>
          <p:cNvSpPr>
            <a:spLocks noGrp="1"/>
          </p:cNvSpPr>
          <p:nvPr>
            <p:ph sz="quarter" idx="10"/>
          </p:nvPr>
        </p:nvSpPr>
        <p:spPr>
          <a:xfrm>
            <a:off x="383212" y="1208752"/>
            <a:ext cx="8389730" cy="4967260"/>
          </a:xfrm>
        </p:spPr>
        <p:txBody>
          <a:bodyPr/>
          <a:lstStyle/>
          <a:p>
            <a:r>
              <a:rPr lang="en-US" dirty="0"/>
              <a:t>Ensures PE files </a:t>
            </a:r>
            <a:r>
              <a:rPr lang="en-US" dirty="0" smtClean="0"/>
              <a:t>have </a:t>
            </a:r>
            <a:r>
              <a:rPr lang="en-US" dirty="0"/>
              <a:t>not been altered or corrupted</a:t>
            </a:r>
          </a:p>
          <a:p>
            <a:r>
              <a:rPr lang="en-US" dirty="0"/>
              <a:t>Became more important as software </a:t>
            </a:r>
            <a:r>
              <a:rPr lang="en-US" dirty="0" smtClean="0"/>
              <a:t>was </a:t>
            </a:r>
            <a:r>
              <a:rPr lang="en-US" dirty="0"/>
              <a:t>distributed over the Internet, rather </a:t>
            </a:r>
            <a:r>
              <a:rPr lang="en-US" dirty="0" smtClean="0"/>
              <a:t>than by </a:t>
            </a:r>
            <a:r>
              <a:rPr lang="en-US" dirty="0"/>
              <a:t>physical media</a:t>
            </a:r>
          </a:p>
          <a:p>
            <a:r>
              <a:rPr lang="en-US" dirty="0"/>
              <a:t>Microsoft signing scheme is called </a:t>
            </a:r>
            <a:r>
              <a:rPr lang="en-US" dirty="0" smtClean="0"/>
              <a:t>Authenticode</a:t>
            </a:r>
            <a:endParaRPr lang="en-US" dirty="0"/>
          </a:p>
          <a:p>
            <a:r>
              <a:rPr lang="en-US" dirty="0"/>
              <a:t>All executable components of Windows are digitally signed</a:t>
            </a:r>
          </a:p>
          <a:p>
            <a:r>
              <a:rPr lang="en-US" dirty="0"/>
              <a:t>If a file signature is verified you can be confident the contents of the PE have not been altered since it was </a:t>
            </a:r>
            <a:r>
              <a:rPr lang="en-US" dirty="0" smtClean="0"/>
              <a:t>signed</a:t>
            </a:r>
            <a:endParaRPr lang="en-US" dirty="0"/>
          </a:p>
        </p:txBody>
      </p:sp>
    </p:spTree>
    <p:extLst>
      <p:ext uri="{BB962C8B-B14F-4D97-AF65-F5344CB8AC3E}">
        <p14:creationId xmlns:p14="http://schemas.microsoft.com/office/powerpoint/2010/main" val="3084425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Digital Signatures (2 of 2)</a:t>
            </a:r>
            <a:endParaRPr lang="en-US" dirty="0"/>
          </a:p>
        </p:txBody>
      </p:sp>
      <p:sp>
        <p:nvSpPr>
          <p:cNvPr id="3" name="Content Placeholder 2"/>
          <p:cNvSpPr>
            <a:spLocks noGrp="1"/>
          </p:cNvSpPr>
          <p:nvPr>
            <p:ph sz="quarter" idx="10"/>
          </p:nvPr>
        </p:nvSpPr>
        <p:spPr>
          <a:xfrm>
            <a:off x="517713" y="1248508"/>
            <a:ext cx="3472629" cy="5129432"/>
          </a:xfrm>
        </p:spPr>
        <p:txBody>
          <a:bodyPr/>
          <a:lstStyle/>
          <a:p>
            <a:r>
              <a:rPr lang="en-US" sz="2400" dirty="0"/>
              <a:t>Signature information found in the Security directory for PEs </a:t>
            </a:r>
            <a:r>
              <a:rPr lang="en-US" sz="2400" dirty="0" smtClean="0"/>
              <a:t>is not </a:t>
            </a:r>
            <a:r>
              <a:rPr lang="en-US" sz="2400" dirty="0"/>
              <a:t>part of the Windows operating system</a:t>
            </a:r>
          </a:p>
          <a:p>
            <a:r>
              <a:rPr lang="en-US" sz="2400" dirty="0"/>
              <a:t>To save space, all signatures for Windows OS components are stored in a database outside of the PE </a:t>
            </a:r>
            <a:r>
              <a:rPr lang="en-US" sz="2400" dirty="0" smtClean="0"/>
              <a:t>file</a:t>
            </a:r>
            <a:endParaRPr lang="en-US" sz="2400" dirty="0"/>
          </a:p>
        </p:txBody>
      </p:sp>
      <p:sp>
        <p:nvSpPr>
          <p:cNvPr id="4" name="Rectangle 3"/>
          <p:cNvSpPr/>
          <p:nvPr/>
        </p:nvSpPr>
        <p:spPr>
          <a:xfrm>
            <a:off x="4149492" y="5500406"/>
            <a:ext cx="4764861" cy="553998"/>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pic>
        <p:nvPicPr>
          <p:cNvPr id="9" name="Picture 8"/>
          <p:cNvPicPr>
            <a:picLocks noChangeAspect="1"/>
          </p:cNvPicPr>
          <p:nvPr/>
        </p:nvPicPr>
        <p:blipFill>
          <a:blip r:embed="rId3"/>
          <a:stretch>
            <a:fillRect/>
          </a:stretch>
        </p:blipFill>
        <p:spPr>
          <a:xfrm>
            <a:off x="4224327" y="1381784"/>
            <a:ext cx="4615193" cy="4118622"/>
          </a:xfrm>
          <a:prstGeom prst="rect">
            <a:avLst/>
          </a:prstGeom>
        </p:spPr>
      </p:pic>
    </p:spTree>
    <p:extLst>
      <p:ext uri="{BB962C8B-B14F-4D97-AF65-F5344CB8AC3E}">
        <p14:creationId xmlns:p14="http://schemas.microsoft.com/office/powerpoint/2010/main" val="2606622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The </a:t>
            </a:r>
            <a:r>
              <a:rPr lang="en-US" dirty="0" err="1" smtClean="0"/>
              <a:t>sigcheck</a:t>
            </a:r>
            <a:r>
              <a:rPr lang="en-US" dirty="0" smtClean="0"/>
              <a:t> Tool</a:t>
            </a:r>
            <a:endParaRPr lang="en-US" dirty="0"/>
          </a:p>
        </p:txBody>
      </p:sp>
      <p:sp>
        <p:nvSpPr>
          <p:cNvPr id="3" name="Content Placeholder 2"/>
          <p:cNvSpPr>
            <a:spLocks noGrp="1"/>
          </p:cNvSpPr>
          <p:nvPr>
            <p:ph sz="quarter" idx="10"/>
          </p:nvPr>
        </p:nvSpPr>
        <p:spPr>
          <a:xfrm>
            <a:off x="469232" y="1133704"/>
            <a:ext cx="8301789" cy="1023683"/>
          </a:xfrm>
        </p:spPr>
        <p:txBody>
          <a:bodyPr/>
          <a:lstStyle/>
          <a:p>
            <a:pPr marL="228600" indent="-228600"/>
            <a:r>
              <a:rPr lang="en-US" sz="2400" dirty="0"/>
              <a:t>The </a:t>
            </a:r>
            <a:r>
              <a:rPr lang="en-US" sz="2400" dirty="0" err="1" smtClean="0"/>
              <a:t>Sysinternals</a:t>
            </a:r>
            <a:r>
              <a:rPr lang="en-US" sz="2400" dirty="0" smtClean="0"/>
              <a:t> tool </a:t>
            </a:r>
            <a:r>
              <a:rPr lang="en-US" sz="2400" dirty="0" err="1" smtClean="0"/>
              <a:t>sigcheck</a:t>
            </a:r>
            <a:r>
              <a:rPr lang="en-US" sz="2400" dirty="0" smtClean="0"/>
              <a:t> </a:t>
            </a:r>
            <a:r>
              <a:rPr lang="en-US" sz="2400" dirty="0"/>
              <a:t>can be used to verify digital </a:t>
            </a:r>
            <a:r>
              <a:rPr lang="en-US" sz="2400" dirty="0" smtClean="0"/>
              <a:t>signatures</a:t>
            </a:r>
            <a:endParaRPr lang="en-US" sz="2400" dirty="0"/>
          </a:p>
        </p:txBody>
      </p:sp>
      <p:sp>
        <p:nvSpPr>
          <p:cNvPr id="5" name="Rectangle 4"/>
          <p:cNvSpPr/>
          <p:nvPr/>
        </p:nvSpPr>
        <p:spPr>
          <a:xfrm>
            <a:off x="1831206" y="5806360"/>
            <a:ext cx="5577839" cy="246221"/>
          </a:xfrm>
          <a:prstGeom prst="rect">
            <a:avLst/>
          </a:prstGeom>
        </p:spPr>
        <p:txBody>
          <a:bodyPr wrap="square">
            <a:spAutoFit/>
          </a:bodyPr>
          <a:lstStyle/>
          <a:p>
            <a:pPr algn="ctr"/>
            <a:r>
              <a:rPr lang="en-US" sz="1000" dirty="0" smtClean="0"/>
              <a:t>Used with permission from Microsoft.</a:t>
            </a:r>
            <a:endParaRPr lang="en-US" sz="1400" dirty="0"/>
          </a:p>
        </p:txBody>
      </p:sp>
      <p:pic>
        <p:nvPicPr>
          <p:cNvPr id="7" name="Picture 6"/>
          <p:cNvPicPr>
            <a:picLocks noChangeAspect="1"/>
          </p:cNvPicPr>
          <p:nvPr/>
        </p:nvPicPr>
        <p:blipFill>
          <a:blip r:embed="rId3"/>
          <a:stretch>
            <a:fillRect/>
          </a:stretch>
        </p:blipFill>
        <p:spPr>
          <a:xfrm>
            <a:off x="215901" y="4154012"/>
            <a:ext cx="8686800" cy="1652348"/>
          </a:xfrm>
          <a:prstGeom prst="rect">
            <a:avLst/>
          </a:prstGeom>
        </p:spPr>
      </p:pic>
      <p:pic>
        <p:nvPicPr>
          <p:cNvPr id="8" name="Picture 7"/>
          <p:cNvPicPr>
            <a:picLocks noChangeAspect="1"/>
          </p:cNvPicPr>
          <p:nvPr/>
        </p:nvPicPr>
        <p:blipFill>
          <a:blip r:embed="rId4"/>
          <a:stretch>
            <a:fillRect/>
          </a:stretch>
        </p:blipFill>
        <p:spPr>
          <a:xfrm>
            <a:off x="215901" y="2157387"/>
            <a:ext cx="8686800" cy="1645264"/>
          </a:xfrm>
          <a:prstGeom prst="rect">
            <a:avLst/>
          </a:prstGeom>
        </p:spPr>
      </p:pic>
    </p:spTree>
    <p:extLst>
      <p:ext uri="{BB962C8B-B14F-4D97-AF65-F5344CB8AC3E}">
        <p14:creationId xmlns:p14="http://schemas.microsoft.com/office/powerpoint/2010/main" val="1756209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File? (2 of 2)</a:t>
            </a:r>
            <a:endParaRPr lang="en-US" dirty="0"/>
          </a:p>
        </p:txBody>
      </p:sp>
      <p:sp>
        <p:nvSpPr>
          <p:cNvPr id="3" name="Content Placeholder 2"/>
          <p:cNvSpPr>
            <a:spLocks noGrp="1"/>
          </p:cNvSpPr>
          <p:nvPr>
            <p:ph sz="quarter" idx="10"/>
          </p:nvPr>
        </p:nvSpPr>
        <p:spPr>
          <a:xfrm>
            <a:off x="635001" y="1248508"/>
            <a:ext cx="7842794" cy="5165355"/>
          </a:xfrm>
        </p:spPr>
        <p:txBody>
          <a:bodyPr/>
          <a:lstStyle/>
          <a:p>
            <a:r>
              <a:rPr lang="en-US" dirty="0"/>
              <a:t>Metadata </a:t>
            </a:r>
            <a:r>
              <a:rPr lang="en-US" dirty="0" smtClean="0"/>
              <a:t>(e.g., </a:t>
            </a:r>
            <a:r>
              <a:rPr lang="en-US" dirty="0"/>
              <a:t>a file name) is nice to have, but we need a more generic way to identify files quickly, </a:t>
            </a:r>
            <a:r>
              <a:rPr lang="en-US" dirty="0" smtClean="0"/>
              <a:t>uniquely </a:t>
            </a:r>
            <a:r>
              <a:rPr lang="en-US" dirty="0"/>
              <a:t>and efficiently</a:t>
            </a:r>
          </a:p>
          <a:p>
            <a:r>
              <a:rPr lang="en-US" dirty="0"/>
              <a:t>Identification must rely on the two properties every file </a:t>
            </a:r>
            <a:r>
              <a:rPr lang="en-US" dirty="0" smtClean="0"/>
              <a:t>has:</a:t>
            </a:r>
          </a:p>
          <a:p>
            <a:pPr lvl="1"/>
            <a:r>
              <a:rPr lang="en-US" dirty="0"/>
              <a:t>Size</a:t>
            </a:r>
          </a:p>
          <a:p>
            <a:pPr lvl="1"/>
            <a:r>
              <a:rPr lang="en-US" dirty="0"/>
              <a:t>The value of the array of bytes that </a:t>
            </a:r>
            <a:r>
              <a:rPr lang="en-US" dirty="0" smtClean="0"/>
              <a:t>makes </a:t>
            </a:r>
            <a:r>
              <a:rPr lang="en-US" dirty="0"/>
              <a:t>up the file</a:t>
            </a:r>
          </a:p>
          <a:p>
            <a:r>
              <a:rPr lang="en-US" dirty="0"/>
              <a:t>Solution: cryptographic hash</a:t>
            </a:r>
          </a:p>
        </p:txBody>
      </p:sp>
    </p:spTree>
    <p:extLst>
      <p:ext uri="{BB962C8B-B14F-4D97-AF65-F5344CB8AC3E}">
        <p14:creationId xmlns:p14="http://schemas.microsoft.com/office/powerpoint/2010/main" val="2208158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Digital Signature Caveats</a:t>
            </a:r>
            <a:endParaRPr lang="en-US" dirty="0"/>
          </a:p>
        </p:txBody>
      </p:sp>
      <p:sp>
        <p:nvSpPr>
          <p:cNvPr id="3" name="Content Placeholder 2"/>
          <p:cNvSpPr>
            <a:spLocks noGrp="1"/>
          </p:cNvSpPr>
          <p:nvPr>
            <p:ph sz="quarter" idx="10"/>
          </p:nvPr>
        </p:nvSpPr>
        <p:spPr>
          <a:xfrm>
            <a:off x="635000" y="1083408"/>
            <a:ext cx="7840663" cy="4967260"/>
          </a:xfrm>
        </p:spPr>
        <p:txBody>
          <a:bodyPr/>
          <a:lstStyle/>
          <a:p>
            <a:r>
              <a:rPr lang="en-US" sz="2400" dirty="0"/>
              <a:t>To calculate the digital signature of a </a:t>
            </a:r>
            <a:r>
              <a:rPr lang="en-US" sz="2400" dirty="0" smtClean="0"/>
              <a:t>file, the signing information must be extracted (it is </a:t>
            </a:r>
            <a:r>
              <a:rPr lang="en-US" sz="2400" dirty="0"/>
              <a:t>not used in the signature </a:t>
            </a:r>
            <a:r>
              <a:rPr lang="en-US" sz="2400" dirty="0" smtClean="0"/>
              <a:t>calculation)</a:t>
            </a:r>
            <a:endParaRPr lang="en-US" sz="2400" dirty="0"/>
          </a:p>
          <a:p>
            <a:r>
              <a:rPr lang="en-US" sz="2400" dirty="0" smtClean="0"/>
              <a:t>PE </a:t>
            </a:r>
            <a:r>
              <a:rPr lang="en-US" sz="2400" dirty="0"/>
              <a:t>checksum is also not included</a:t>
            </a:r>
          </a:p>
          <a:p>
            <a:r>
              <a:rPr lang="en-US" sz="2400" dirty="0"/>
              <a:t>There are ways to </a:t>
            </a:r>
            <a:r>
              <a:rPr lang="en-US" sz="2400" dirty="0" smtClean="0"/>
              <a:t>sneak </a:t>
            </a:r>
            <a:r>
              <a:rPr lang="en-US" sz="2400" dirty="0"/>
              <a:t>unsigned data into a PE </a:t>
            </a:r>
            <a:r>
              <a:rPr lang="en-US" sz="2400" dirty="0" smtClean="0"/>
              <a:t>file (e.g., included </a:t>
            </a:r>
            <a:r>
              <a:rPr lang="en-US" sz="2400" dirty="0"/>
              <a:t>with the signing </a:t>
            </a:r>
            <a:r>
              <a:rPr lang="en-US" sz="2400" dirty="0" smtClean="0"/>
              <a:t>information)</a:t>
            </a:r>
          </a:p>
          <a:p>
            <a:pPr lvl="1"/>
            <a:r>
              <a:rPr lang="en-US" sz="2000" dirty="0">
                <a:hlinkClick r:id="rId2"/>
              </a:rPr>
              <a:t>https://vcsjones.com/2016/04/15/authenticode-stuffing-tricks</a:t>
            </a:r>
            <a:r>
              <a:rPr lang="en-US" sz="2000" dirty="0" smtClean="0">
                <a:hlinkClick r:id="rId2"/>
              </a:rPr>
              <a:t>/</a:t>
            </a:r>
            <a:r>
              <a:rPr lang="en-US" sz="2000" dirty="0" smtClean="0"/>
              <a:t> </a:t>
            </a:r>
            <a:endParaRPr lang="en-US" sz="2000" dirty="0"/>
          </a:p>
          <a:p>
            <a:pPr lvl="1"/>
            <a:r>
              <a:rPr lang="en-US" sz="2000" dirty="0">
                <a:hlinkClick r:id="rId3"/>
              </a:rPr>
              <a:t>https://blogs.msdn.microsoft.com/ieinternals/2014/09/04/caveats-for-authenticode-code-signing</a:t>
            </a:r>
            <a:r>
              <a:rPr lang="en-US" sz="2000" dirty="0" smtClean="0">
                <a:hlinkClick r:id="rId3"/>
              </a:rPr>
              <a:t>/</a:t>
            </a:r>
            <a:r>
              <a:rPr lang="en-US" sz="2000" dirty="0" smtClean="0"/>
              <a:t> </a:t>
            </a:r>
            <a:endParaRPr lang="en-US" sz="2000" dirty="0"/>
          </a:p>
          <a:p>
            <a:r>
              <a:rPr lang="en-CA" sz="2400" dirty="0"/>
              <a:t>There </a:t>
            </a:r>
            <a:r>
              <a:rPr lang="en-CA" sz="2400" dirty="0" smtClean="0"/>
              <a:t>used </a:t>
            </a:r>
            <a:r>
              <a:rPr lang="en-CA" sz="2400" dirty="0"/>
              <a:t>to be a way to append data to a PE </a:t>
            </a:r>
            <a:r>
              <a:rPr lang="en-CA" sz="2400" dirty="0" smtClean="0"/>
              <a:t>file  </a:t>
            </a:r>
            <a:r>
              <a:rPr lang="en-CA" sz="2400" dirty="0"/>
              <a:t>but have the file still appear to be </a:t>
            </a:r>
            <a:r>
              <a:rPr lang="en-CA" sz="2400" dirty="0" smtClean="0"/>
              <a:t>signed</a:t>
            </a:r>
            <a:endParaRPr lang="en-CA" sz="2400" dirty="0"/>
          </a:p>
          <a:p>
            <a:r>
              <a:rPr lang="en-CA" sz="2400" dirty="0"/>
              <a:t>Microsoft fixed this with patch </a:t>
            </a:r>
            <a:r>
              <a:rPr lang="en-CA" sz="2400" dirty="0" smtClean="0"/>
              <a:t>MS13-098</a:t>
            </a:r>
          </a:p>
          <a:p>
            <a:pPr lvl="1"/>
            <a:r>
              <a:rPr lang="en-CA" sz="2000" dirty="0">
                <a:hlinkClick r:id="rId4"/>
              </a:rPr>
              <a:t>https://blogs.technet.microsoft.com/srd/2013/12/10/ms13-098-update-to-enhance-the-security-of-authenticode</a:t>
            </a:r>
            <a:r>
              <a:rPr lang="en-CA" sz="2000" dirty="0" smtClean="0">
                <a:hlinkClick r:id="rId4"/>
              </a:rPr>
              <a:t>/</a:t>
            </a:r>
            <a:endParaRPr lang="en-CA" sz="2000" dirty="0" smtClean="0"/>
          </a:p>
        </p:txBody>
      </p:sp>
    </p:spTree>
    <p:extLst>
      <p:ext uri="{BB962C8B-B14F-4D97-AF65-F5344CB8AC3E}">
        <p14:creationId xmlns:p14="http://schemas.microsoft.com/office/powerpoint/2010/main" val="2232347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Malware and Digital Signatures</a:t>
            </a:r>
            <a:endParaRPr lang="en-US" dirty="0"/>
          </a:p>
        </p:txBody>
      </p:sp>
      <p:sp>
        <p:nvSpPr>
          <p:cNvPr id="3" name="Content Placeholder 2"/>
          <p:cNvSpPr>
            <a:spLocks noGrp="1"/>
          </p:cNvSpPr>
          <p:nvPr>
            <p:ph sz="quarter" idx="10"/>
          </p:nvPr>
        </p:nvSpPr>
        <p:spPr/>
        <p:txBody>
          <a:bodyPr/>
          <a:lstStyle/>
          <a:p>
            <a:r>
              <a:rPr lang="en-US" dirty="0"/>
              <a:t>Malware </a:t>
            </a:r>
            <a:r>
              <a:rPr lang="en-US" dirty="0" smtClean="0"/>
              <a:t>would like to be signed </a:t>
            </a:r>
            <a:r>
              <a:rPr lang="en-US" dirty="0"/>
              <a:t>by a Certificate Authority (CA) trusted by </a:t>
            </a:r>
            <a:r>
              <a:rPr lang="en-US" dirty="0" smtClean="0"/>
              <a:t>Windows</a:t>
            </a:r>
            <a:endParaRPr lang="en-US" dirty="0"/>
          </a:p>
          <a:p>
            <a:pPr lvl="1"/>
            <a:r>
              <a:rPr lang="en-US" dirty="0"/>
              <a:t>Windows drivers must be signed to be loaded</a:t>
            </a:r>
          </a:p>
          <a:p>
            <a:pPr lvl="1"/>
            <a:r>
              <a:rPr lang="en-US" dirty="0"/>
              <a:t>Windows UAC will </a:t>
            </a:r>
            <a:r>
              <a:rPr lang="en-US" dirty="0" smtClean="0"/>
              <a:t>prompt and will </a:t>
            </a:r>
            <a:r>
              <a:rPr lang="en-US" dirty="0"/>
              <a:t>include signing information</a:t>
            </a:r>
          </a:p>
          <a:p>
            <a:r>
              <a:rPr lang="en-US" dirty="0"/>
              <a:t>Malware has taken advantage of CAs with weak process controls </a:t>
            </a:r>
            <a:r>
              <a:rPr lang="en-US" dirty="0" smtClean="0"/>
              <a:t>in order to be </a:t>
            </a:r>
            <a:r>
              <a:rPr lang="en-US" dirty="0"/>
              <a:t>issued signing certificates</a:t>
            </a:r>
          </a:p>
          <a:p>
            <a:r>
              <a:rPr lang="en-US" dirty="0"/>
              <a:t>Signing certificates have also been stolen and used by malware </a:t>
            </a:r>
            <a:r>
              <a:rPr lang="en-US" dirty="0" smtClean="0"/>
              <a:t>(e.g., </a:t>
            </a:r>
            <a:r>
              <a:rPr lang="en-US" dirty="0" err="1" smtClean="0"/>
              <a:t>Stuxnet</a:t>
            </a:r>
            <a:r>
              <a:rPr lang="en-US" dirty="0" smtClean="0"/>
              <a:t>)</a:t>
            </a:r>
            <a:endParaRPr lang="en-US" sz="2400" dirty="0"/>
          </a:p>
        </p:txBody>
      </p:sp>
    </p:spTree>
    <p:extLst>
      <p:ext uri="{BB962C8B-B14F-4D97-AF65-F5344CB8AC3E}">
        <p14:creationId xmlns:p14="http://schemas.microsoft.com/office/powerpoint/2010/main" val="1048533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Extracting Strings</a:t>
            </a:r>
            <a:endParaRPr lang="en-US" dirty="0"/>
          </a:p>
        </p:txBody>
      </p:sp>
      <p:sp>
        <p:nvSpPr>
          <p:cNvPr id="3" name="Content Placeholder 2"/>
          <p:cNvSpPr>
            <a:spLocks noGrp="1"/>
          </p:cNvSpPr>
          <p:nvPr>
            <p:ph sz="quarter" idx="10"/>
          </p:nvPr>
        </p:nvSpPr>
        <p:spPr/>
        <p:txBody>
          <a:bodyPr/>
          <a:lstStyle/>
          <a:p>
            <a:r>
              <a:rPr lang="en-US" dirty="0"/>
              <a:t>PE files </a:t>
            </a:r>
            <a:r>
              <a:rPr lang="en-US" dirty="0" smtClean="0"/>
              <a:t>normally </a:t>
            </a:r>
            <a:r>
              <a:rPr lang="en-US" dirty="0"/>
              <a:t>contain a large number of ASCII or wide character strings</a:t>
            </a:r>
          </a:p>
          <a:p>
            <a:r>
              <a:rPr lang="en-US" dirty="0"/>
              <a:t>Dumping all strings and </a:t>
            </a:r>
            <a:r>
              <a:rPr lang="en-US" dirty="0" smtClean="0"/>
              <a:t>examining them </a:t>
            </a:r>
            <a:r>
              <a:rPr lang="en-US" dirty="0"/>
              <a:t>can give clues to the purpose and functionality of a PE</a:t>
            </a:r>
          </a:p>
          <a:p>
            <a:r>
              <a:rPr lang="en-US" dirty="0"/>
              <a:t>A PE that has very few strings is </a:t>
            </a:r>
            <a:r>
              <a:rPr lang="en-US" dirty="0" smtClean="0"/>
              <a:t>suspicious (it </a:t>
            </a:r>
            <a:r>
              <a:rPr lang="en-US" dirty="0"/>
              <a:t>is likely packed or the strings are intentionally </a:t>
            </a:r>
            <a:r>
              <a:rPr lang="en-US" dirty="0" smtClean="0"/>
              <a:t>obfuscated)</a:t>
            </a:r>
            <a:endParaRPr lang="en-US" dirty="0"/>
          </a:p>
        </p:txBody>
      </p:sp>
    </p:spTree>
    <p:extLst>
      <p:ext uri="{BB962C8B-B14F-4D97-AF65-F5344CB8AC3E}">
        <p14:creationId xmlns:p14="http://schemas.microsoft.com/office/powerpoint/2010/main" val="1486538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Anomalies</a:t>
            </a:r>
            <a:endParaRPr lang="en-US" dirty="0"/>
          </a:p>
        </p:txBody>
      </p:sp>
      <p:sp>
        <p:nvSpPr>
          <p:cNvPr id="3" name="Content Placeholder 2"/>
          <p:cNvSpPr>
            <a:spLocks noGrp="1"/>
          </p:cNvSpPr>
          <p:nvPr>
            <p:ph sz="quarter" idx="10"/>
          </p:nvPr>
        </p:nvSpPr>
        <p:spPr/>
        <p:txBody>
          <a:bodyPr/>
          <a:lstStyle/>
          <a:p>
            <a:r>
              <a:rPr lang="en-US" dirty="0"/>
              <a:t>Malware </a:t>
            </a:r>
            <a:r>
              <a:rPr lang="en-US" dirty="0" smtClean="0"/>
              <a:t>often attempts </a:t>
            </a:r>
            <a:r>
              <a:rPr lang="en-US" dirty="0"/>
              <a:t>to create unusual or abuse the PE file format in an effort to evade detection</a:t>
            </a:r>
          </a:p>
          <a:p>
            <a:r>
              <a:rPr lang="en-US" dirty="0" smtClean="0"/>
              <a:t>Antivirus </a:t>
            </a:r>
            <a:r>
              <a:rPr lang="en-US" dirty="0"/>
              <a:t>scanning software </a:t>
            </a:r>
            <a:r>
              <a:rPr lang="en-US" dirty="0" smtClean="0"/>
              <a:t>that </a:t>
            </a:r>
            <a:r>
              <a:rPr lang="en-US" dirty="0"/>
              <a:t>cannot account for malware anomalies may give up on a file and not detect it as malicious</a:t>
            </a:r>
          </a:p>
        </p:txBody>
      </p:sp>
    </p:spTree>
    <p:extLst>
      <p:ext uri="{BB962C8B-B14F-4D97-AF65-F5344CB8AC3E}">
        <p14:creationId xmlns:p14="http://schemas.microsoft.com/office/powerpoint/2010/main" val="763312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 Anomaly Examples (1 of 2)</a:t>
            </a:r>
            <a:endParaRPr lang="en-US" dirty="0"/>
          </a:p>
        </p:txBody>
      </p:sp>
      <p:pic>
        <p:nvPicPr>
          <p:cNvPr id="5" name="Content Placeholder 3" descr="pe_odd_entry.png"/>
          <p:cNvPicPr>
            <a:picLocks noGrp="1" noChangeAspect="1"/>
          </p:cNvPicPr>
          <p:nvPr>
            <p:ph idx="4294967295"/>
          </p:nvPr>
        </p:nvPicPr>
        <p:blipFill>
          <a:blip r:embed="rId2">
            <a:extLst>
              <a:ext uri="{28A0092B-C50C-407E-A947-70E740481C1C}">
                <a14:useLocalDpi xmlns:a14="http://schemas.microsoft.com/office/drawing/2010/main" val="0"/>
              </a:ext>
            </a:extLst>
          </a:blip>
          <a:srcRect t="-7746" b="-7746"/>
          <a:stretch>
            <a:fillRect/>
          </a:stretch>
        </p:blipFill>
        <p:spPr>
          <a:xfrm>
            <a:off x="165100" y="1747543"/>
            <a:ext cx="8788400" cy="3636625"/>
          </a:xfrm>
          <a:prstGeom prst="rect">
            <a:avLst/>
          </a:prstGeom>
        </p:spPr>
      </p:pic>
      <p:sp>
        <p:nvSpPr>
          <p:cNvPr id="6" name="Rectangle 5"/>
          <p:cNvSpPr/>
          <p:nvPr/>
        </p:nvSpPr>
        <p:spPr>
          <a:xfrm>
            <a:off x="941434" y="5154903"/>
            <a:ext cx="7227793"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endParaRPr lang="en-US" sz="1400" dirty="0"/>
          </a:p>
        </p:txBody>
      </p:sp>
      <p:sp>
        <p:nvSpPr>
          <p:cNvPr id="7" name="Content Placeholder 2"/>
          <p:cNvSpPr>
            <a:spLocks noGrp="1"/>
          </p:cNvSpPr>
          <p:nvPr>
            <p:ph sz="quarter" idx="10"/>
          </p:nvPr>
        </p:nvSpPr>
        <p:spPr>
          <a:xfrm>
            <a:off x="635000" y="1235808"/>
            <a:ext cx="7840663" cy="4967260"/>
          </a:xfrm>
        </p:spPr>
        <p:txBody>
          <a:bodyPr/>
          <a:lstStyle/>
          <a:p>
            <a:r>
              <a:rPr lang="en-US" dirty="0" smtClean="0"/>
              <a:t>Entry point beyond size of code</a:t>
            </a:r>
            <a:endParaRPr lang="en-US" dirty="0"/>
          </a:p>
        </p:txBody>
      </p:sp>
      <p:sp>
        <p:nvSpPr>
          <p:cNvPr id="8" name="Rectangle 7"/>
          <p:cNvSpPr/>
          <p:nvPr/>
        </p:nvSpPr>
        <p:spPr>
          <a:xfrm>
            <a:off x="390059" y="3235336"/>
            <a:ext cx="8296741" cy="26986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815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p:cNvPicPr>
            <a:picLocks noChangeAspect="1"/>
          </p:cNvPicPr>
          <p:nvPr/>
        </p:nvPicPr>
        <p:blipFill>
          <a:blip r:embed="rId3"/>
          <a:srcRect t="-4660" b="-4660"/>
          <a:stretch>
            <a:fillRect/>
          </a:stretch>
        </p:blipFill>
        <p:spPr>
          <a:xfrm>
            <a:off x="254396" y="1661567"/>
            <a:ext cx="8601869" cy="3559439"/>
          </a:xfrm>
          <a:prstGeom prst="rect">
            <a:avLst/>
          </a:prstGeom>
        </p:spPr>
      </p:pic>
      <p:sp>
        <p:nvSpPr>
          <p:cNvPr id="2" name="Title 1"/>
          <p:cNvSpPr>
            <a:spLocks noGrp="1"/>
          </p:cNvSpPr>
          <p:nvPr>
            <p:ph type="ctrTitle"/>
          </p:nvPr>
        </p:nvSpPr>
        <p:spPr/>
        <p:txBody>
          <a:bodyPr/>
          <a:lstStyle/>
          <a:p>
            <a:r>
              <a:rPr lang="en-US" dirty="0" smtClean="0"/>
              <a:t>PE Anomaly Examples (2 of 2)</a:t>
            </a:r>
            <a:endParaRPr lang="en-US" dirty="0"/>
          </a:p>
        </p:txBody>
      </p:sp>
      <p:sp>
        <p:nvSpPr>
          <p:cNvPr id="6" name="Rectangle 5"/>
          <p:cNvSpPr/>
          <p:nvPr/>
        </p:nvSpPr>
        <p:spPr>
          <a:xfrm>
            <a:off x="986081" y="5076796"/>
            <a:ext cx="7138497" cy="400110"/>
          </a:xfrm>
          <a:prstGeom prst="rect">
            <a:avLst/>
          </a:prstGeom>
        </p:spPr>
        <p:txBody>
          <a:bodyPr wrap="square">
            <a:spAutoFit/>
          </a:bodyPr>
          <a:lstStyle/>
          <a:p>
            <a:pPr algn="ctr"/>
            <a:r>
              <a:rPr lang="en-US" sz="1000" dirty="0"/>
              <a:t>Source: </a:t>
            </a:r>
            <a:r>
              <a:rPr lang="en-US" sz="1000" dirty="0" err="1"/>
              <a:t>Hiew</a:t>
            </a:r>
            <a:r>
              <a:rPr lang="en-US" sz="1000" dirty="0"/>
              <a:t> </a:t>
            </a:r>
            <a:r>
              <a:rPr lang="en-US" sz="1000" dirty="0" smtClean="0"/>
              <a:t>software, 2017. </a:t>
            </a:r>
            <a:r>
              <a:rPr lang="en-US" sz="1000" dirty="0"/>
              <a:t>Reproduced and used in accordance with the fair dealing provisions in section 29 of the Canadian Copyright Act for the purposes of education, research or private study. Further distribution may infringe copyright</a:t>
            </a:r>
            <a:r>
              <a:rPr lang="en-US" sz="1000" dirty="0" smtClean="0"/>
              <a:t>.</a:t>
            </a:r>
            <a:endParaRPr lang="en-US" sz="1400" dirty="0"/>
          </a:p>
        </p:txBody>
      </p:sp>
      <p:sp>
        <p:nvSpPr>
          <p:cNvPr id="7" name="Content Placeholder 2"/>
          <p:cNvSpPr>
            <a:spLocks noGrp="1"/>
          </p:cNvSpPr>
          <p:nvPr>
            <p:ph sz="quarter" idx="10"/>
          </p:nvPr>
        </p:nvSpPr>
        <p:spPr>
          <a:xfrm>
            <a:off x="635000" y="1235808"/>
            <a:ext cx="7840663" cy="967565"/>
          </a:xfrm>
        </p:spPr>
        <p:txBody>
          <a:bodyPr/>
          <a:lstStyle/>
          <a:p>
            <a:r>
              <a:rPr lang="en-US" dirty="0" smtClean="0"/>
              <a:t>Unusual file alignment</a:t>
            </a:r>
            <a:endParaRPr lang="en-US" dirty="0"/>
          </a:p>
        </p:txBody>
      </p:sp>
      <p:sp>
        <p:nvSpPr>
          <p:cNvPr id="8" name="Rectangle 7"/>
          <p:cNvSpPr/>
          <p:nvPr/>
        </p:nvSpPr>
        <p:spPr>
          <a:xfrm>
            <a:off x="4737100" y="4022737"/>
            <a:ext cx="3886200" cy="25716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84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 (1 of 2)</a:t>
            </a:r>
            <a:endParaRPr lang="en-US" dirty="0"/>
          </a:p>
        </p:txBody>
      </p:sp>
      <p:sp>
        <p:nvSpPr>
          <p:cNvPr id="3" name="Content Placeholder 2"/>
          <p:cNvSpPr>
            <a:spLocks noGrp="1"/>
          </p:cNvSpPr>
          <p:nvPr>
            <p:ph sz="quarter" idx="10"/>
          </p:nvPr>
        </p:nvSpPr>
        <p:spPr/>
        <p:txBody>
          <a:bodyPr/>
          <a:lstStyle/>
          <a:p>
            <a:pPr marL="461963" indent="-461963">
              <a:buNone/>
            </a:pPr>
            <a:r>
              <a:rPr lang="en-US" altLang="en-US" sz="1800" dirty="0" smtClean="0">
                <a:ea typeface="ＭＳ Ｐゴシック" panose="020B0600070205080204" pitchFamily="34" charset="-128"/>
              </a:rPr>
              <a:t>Chen, R. (2014). </a:t>
            </a:r>
            <a:r>
              <a:rPr lang="en-US" altLang="en-US" sz="1800" i="1" dirty="0">
                <a:ea typeface="ＭＳ Ｐゴシック" panose="020B0600070205080204" pitchFamily="34" charset="-128"/>
              </a:rPr>
              <a:t>Why is 0x00400000 the default base address for an executable</a:t>
            </a:r>
            <a:r>
              <a:rPr lang="en-US" altLang="en-US" sz="1800" i="1" dirty="0" smtClean="0">
                <a:ea typeface="ＭＳ Ｐゴシック" panose="020B0600070205080204" pitchFamily="34" charset="-128"/>
              </a:rPr>
              <a:t>?</a:t>
            </a:r>
            <a:r>
              <a:rPr lang="en-US" altLang="en-US" sz="1800" dirty="0" smtClean="0">
                <a:ea typeface="ＭＳ Ｐゴシック" panose="020B0600070205080204" pitchFamily="34" charset="-128"/>
              </a:rPr>
              <a:t> Retrieved from</a:t>
            </a:r>
            <a:r>
              <a:rPr lang="en-US" altLang="en-US" sz="1800" i="1" dirty="0" smtClean="0">
                <a:ea typeface="ＭＳ Ｐゴシック" panose="020B0600070205080204" pitchFamily="34" charset="-128"/>
              </a:rPr>
              <a:t> </a:t>
            </a:r>
            <a:r>
              <a:rPr lang="en-US" altLang="en-US" sz="1800" dirty="0">
                <a:ea typeface="ＭＳ Ｐゴシック" panose="020B0600070205080204" pitchFamily="34" charset="-128"/>
              </a:rPr>
              <a:t>https://</a:t>
            </a:r>
            <a:r>
              <a:rPr lang="en-US" altLang="en-US" sz="1800" dirty="0" smtClean="0">
                <a:ea typeface="ＭＳ Ｐゴシック" panose="020B0600070205080204" pitchFamily="34" charset="-128"/>
              </a:rPr>
              <a:t>blogs.msdn.microsoft.com/</a:t>
            </a:r>
            <a:br>
              <a:rPr lang="en-US" altLang="en-US" sz="1800" dirty="0" smtClean="0">
                <a:ea typeface="ＭＳ Ｐゴシック" panose="020B0600070205080204" pitchFamily="34" charset="-128"/>
              </a:rPr>
            </a:br>
            <a:r>
              <a:rPr lang="en-US" altLang="en-US" sz="1800" dirty="0" err="1" smtClean="0">
                <a:ea typeface="ＭＳ Ｐゴシック" panose="020B0600070205080204" pitchFamily="34" charset="-128"/>
              </a:rPr>
              <a:t>oldnewthing</a:t>
            </a:r>
            <a:r>
              <a:rPr lang="en-US" altLang="en-US" sz="1800" dirty="0" smtClean="0">
                <a:ea typeface="ＭＳ Ｐゴシック" panose="020B0600070205080204" pitchFamily="34" charset="-128"/>
              </a:rPr>
              <a:t>/20141003-00</a:t>
            </a:r>
            <a:r>
              <a:rPr lang="en-US" altLang="en-US" sz="1800" dirty="0">
                <a:ea typeface="ＭＳ Ｐゴシック" panose="020B0600070205080204" pitchFamily="34" charset="-128"/>
              </a:rPr>
              <a:t>/?</a:t>
            </a:r>
            <a:r>
              <a:rPr lang="en-US" altLang="en-US" sz="1800" dirty="0" smtClean="0">
                <a:ea typeface="ＭＳ Ｐゴシック" panose="020B0600070205080204" pitchFamily="34" charset="-128"/>
              </a:rPr>
              <a:t>p=43923</a:t>
            </a:r>
          </a:p>
          <a:p>
            <a:pPr marL="461963" indent="-461963">
              <a:buNone/>
            </a:pPr>
            <a:r>
              <a:rPr lang="en-US" sz="1800" dirty="0" smtClean="0"/>
              <a:t>Cryptographic hash function. (</a:t>
            </a:r>
            <a:r>
              <a:rPr lang="en-US" sz="1800" dirty="0" err="1" smtClean="0"/>
              <a:t>n.d.</a:t>
            </a:r>
            <a:r>
              <a:rPr lang="en-US" sz="1800" dirty="0" smtClean="0"/>
              <a:t>). Retrieved March 28, 2017, from https</a:t>
            </a:r>
            <a:r>
              <a:rPr lang="en-US" sz="1800" dirty="0"/>
              <a:t>://en.wikipedia.org/wiki/Cryptographic_hash_function</a:t>
            </a:r>
            <a:endParaRPr lang="en-US" altLang="en-US" sz="1800" dirty="0" smtClean="0">
              <a:ea typeface="ＭＳ Ｐゴシック" panose="020B0600070205080204" pitchFamily="34" charset="-128"/>
            </a:endParaRPr>
          </a:p>
          <a:p>
            <a:pPr marL="461963" indent="-461963">
              <a:buNone/>
            </a:pPr>
            <a:r>
              <a:rPr lang="en-US" altLang="en-US" sz="1800" dirty="0" err="1">
                <a:ea typeface="ＭＳ Ｐゴシック" panose="020B0600070205080204" pitchFamily="34" charset="-128"/>
              </a:rPr>
              <a:t>IMAGE_NT_HEADERS</a:t>
            </a:r>
            <a:r>
              <a:rPr lang="en-US" altLang="en-US" sz="1800" dirty="0">
                <a:ea typeface="ＭＳ Ｐゴシック" panose="020B0600070205080204" pitchFamily="34" charset="-128"/>
              </a:rPr>
              <a:t> </a:t>
            </a:r>
            <a:r>
              <a:rPr lang="en-US" altLang="en-US" sz="1800" dirty="0" smtClean="0">
                <a:ea typeface="ＭＳ Ｐゴシック" panose="020B0600070205080204" pitchFamily="34" charset="-128"/>
              </a:rPr>
              <a:t>structure. (n.d.). </a:t>
            </a:r>
            <a:r>
              <a:rPr lang="en-US" altLang="en-US" sz="1800" dirty="0">
                <a:ea typeface="ＭＳ Ｐゴシック" panose="020B0600070205080204" pitchFamily="34" charset="-128"/>
              </a:rPr>
              <a:t>Retrieved from https://</a:t>
            </a:r>
            <a:r>
              <a:rPr lang="en-US" altLang="en-US" sz="1800" dirty="0" smtClean="0">
                <a:ea typeface="ＭＳ Ｐゴシック" panose="020B0600070205080204" pitchFamily="34" charset="-128"/>
              </a:rPr>
              <a:t>msdn.</a:t>
            </a:r>
            <a:br>
              <a:rPr lang="en-US" altLang="en-US" sz="1800" dirty="0" smtClean="0">
                <a:ea typeface="ＭＳ Ｐゴシック" panose="020B0600070205080204" pitchFamily="34" charset="-128"/>
              </a:rPr>
            </a:br>
            <a:r>
              <a:rPr lang="en-US" altLang="en-US" sz="1800" dirty="0" smtClean="0">
                <a:ea typeface="ＭＳ Ｐゴシック" panose="020B0600070205080204" pitchFamily="34" charset="-128"/>
              </a:rPr>
              <a:t>microsoft.com/</a:t>
            </a:r>
            <a:r>
              <a:rPr lang="en-US" altLang="en-US" sz="1800" dirty="0" err="1" smtClean="0">
                <a:ea typeface="ＭＳ Ｐゴシック" panose="020B0600070205080204" pitchFamily="34" charset="-128"/>
              </a:rPr>
              <a:t>en</a:t>
            </a:r>
            <a:r>
              <a:rPr lang="en-US" altLang="en-US" sz="1800" dirty="0" smtClean="0">
                <a:ea typeface="ＭＳ Ｐゴシック" panose="020B0600070205080204" pitchFamily="34" charset="-128"/>
              </a:rPr>
              <a:t>-us/library/windows/desktop/ms680336(v=vs.85</a:t>
            </a:r>
            <a:r>
              <a:rPr lang="en-US" altLang="en-US" sz="1800" dirty="0">
                <a:ea typeface="ＭＳ Ｐゴシック" panose="020B0600070205080204" pitchFamily="34" charset="-128"/>
              </a:rPr>
              <a:t>).aspx</a:t>
            </a:r>
          </a:p>
          <a:p>
            <a:pPr marL="461963" indent="-461963">
              <a:buNone/>
            </a:pPr>
            <a:r>
              <a:rPr lang="en-US" altLang="en-US" sz="1800" dirty="0" smtClean="0">
                <a:ea typeface="ＭＳ Ｐゴシック" panose="020B0600070205080204" pitchFamily="34" charset="-128"/>
              </a:rPr>
              <a:t>Johnson, A. (2016). Resource Hacker (Version 4.5.30) [Computer software]. </a:t>
            </a:r>
            <a:r>
              <a:rPr lang="en-US" altLang="en-US" sz="1800" dirty="0">
                <a:ea typeface="ＭＳ Ｐゴシック" panose="020B0600070205080204" pitchFamily="34" charset="-128"/>
              </a:rPr>
              <a:t>Retrieved from http://www.angusj.com/resourcehacker/</a:t>
            </a:r>
            <a:endParaRPr lang="en-US" altLang="en-US" sz="1800" dirty="0" smtClean="0">
              <a:ea typeface="ＭＳ Ｐゴシック" panose="020B0600070205080204" pitchFamily="34" charset="-128"/>
            </a:endParaRPr>
          </a:p>
          <a:p>
            <a:pPr marL="461963" indent="-461963">
              <a:buNone/>
            </a:pPr>
            <a:r>
              <a:rPr lang="en-US" altLang="en-US" sz="1800" dirty="0" smtClean="0">
                <a:ea typeface="ＭＳ Ｐゴシック" panose="020B0600070205080204" pitchFamily="34" charset="-128"/>
              </a:rPr>
              <a:t>Jones</a:t>
            </a:r>
            <a:r>
              <a:rPr lang="en-US" altLang="en-US" sz="1800" dirty="0">
                <a:ea typeface="ＭＳ Ｐゴシック" panose="020B0600070205080204" pitchFamily="34" charset="-128"/>
              </a:rPr>
              <a:t>, K. (2014). </a:t>
            </a:r>
            <a:r>
              <a:rPr lang="en-US" altLang="en-US" sz="1800" i="1" dirty="0">
                <a:ea typeface="ＭＳ Ｐゴシック" panose="020B0600070205080204" pitchFamily="34" charset="-128"/>
              </a:rPr>
              <a:t>Authenticode </a:t>
            </a:r>
            <a:r>
              <a:rPr lang="en-US" altLang="en-US" sz="1800" i="1" dirty="0" smtClean="0">
                <a:ea typeface="ＭＳ Ｐゴシック" panose="020B0600070205080204" pitchFamily="34" charset="-128"/>
              </a:rPr>
              <a:t>stuffing tricks</a:t>
            </a:r>
            <a:r>
              <a:rPr lang="en-US" altLang="en-US" sz="1800" dirty="0" smtClean="0">
                <a:ea typeface="ＭＳ Ｐゴシック" panose="020B0600070205080204" pitchFamily="34" charset="-128"/>
              </a:rPr>
              <a:t>. </a:t>
            </a:r>
            <a:r>
              <a:rPr lang="en-US" altLang="en-US" sz="1800" dirty="0">
                <a:ea typeface="ＭＳ Ｐゴシック" panose="020B0600070205080204" pitchFamily="34" charset="-128"/>
              </a:rPr>
              <a:t>Retrieved from https://vcsjones.com/2016/04/15/authenticode-stuffing-tricks</a:t>
            </a:r>
            <a:r>
              <a:rPr lang="en-US" altLang="en-US" sz="1800" dirty="0" smtClean="0">
                <a:ea typeface="ＭＳ Ｐゴシック" panose="020B0600070205080204" pitchFamily="34" charset="-128"/>
              </a:rPr>
              <a:t>/</a:t>
            </a:r>
          </a:p>
          <a:p>
            <a:pPr marL="461963" indent="-461963">
              <a:buNone/>
            </a:pPr>
            <a:r>
              <a:rPr lang="en-US" altLang="en-US" sz="1800" dirty="0" smtClean="0">
                <a:ea typeface="ＭＳ Ｐゴシック" panose="020B0600070205080204" pitchFamily="34" charset="-128"/>
              </a:rPr>
              <a:t>Law, E. </a:t>
            </a:r>
            <a:r>
              <a:rPr lang="en-US" altLang="en-US" sz="1800" dirty="0">
                <a:ea typeface="ＭＳ Ｐゴシック" panose="020B0600070205080204" pitchFamily="34" charset="-128"/>
              </a:rPr>
              <a:t>(2014). </a:t>
            </a:r>
            <a:r>
              <a:rPr lang="en-US" altLang="en-US" sz="1800" i="1" dirty="0">
                <a:ea typeface="ＭＳ Ｐゴシック" panose="020B0600070205080204" pitchFamily="34" charset="-128"/>
              </a:rPr>
              <a:t>Caveats </a:t>
            </a:r>
            <a:r>
              <a:rPr lang="en-US" altLang="en-US" sz="1800" i="1" dirty="0" smtClean="0">
                <a:ea typeface="ＭＳ Ｐゴシック" panose="020B0600070205080204" pitchFamily="34" charset="-128"/>
              </a:rPr>
              <a:t>for Authenticode code signing</a:t>
            </a:r>
            <a:r>
              <a:rPr lang="en-US" altLang="en-US" sz="1800" dirty="0" smtClean="0">
                <a:ea typeface="ＭＳ Ｐゴシック" panose="020B0600070205080204" pitchFamily="34" charset="-128"/>
              </a:rPr>
              <a:t>. </a:t>
            </a:r>
            <a:r>
              <a:rPr lang="en-US" altLang="en-US" sz="1800" dirty="0">
                <a:ea typeface="ＭＳ Ｐゴシック" panose="020B0600070205080204" pitchFamily="34" charset="-128"/>
              </a:rPr>
              <a:t>Retrieved from https://blogs.msdn.microsoft.com/ieinternals/2014/09/04/caveats-for-authenticode-code-signing</a:t>
            </a:r>
            <a:r>
              <a:rPr lang="en-US" altLang="en-US" sz="1800" dirty="0" smtClean="0">
                <a:ea typeface="ＭＳ Ｐゴシック" panose="020B0600070205080204" pitchFamily="34" charset="-128"/>
              </a:rPr>
              <a:t>/</a:t>
            </a:r>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20437663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 (2 of 2)</a:t>
            </a:r>
            <a:endParaRPr lang="en-US" dirty="0"/>
          </a:p>
        </p:txBody>
      </p:sp>
      <p:sp>
        <p:nvSpPr>
          <p:cNvPr id="3" name="Content Placeholder 2"/>
          <p:cNvSpPr>
            <a:spLocks noGrp="1"/>
          </p:cNvSpPr>
          <p:nvPr>
            <p:ph sz="quarter" idx="10"/>
          </p:nvPr>
        </p:nvSpPr>
        <p:spPr/>
        <p:txBody>
          <a:bodyPr/>
          <a:lstStyle/>
          <a:p>
            <a:pPr marL="461963" indent="-461963">
              <a:buNone/>
            </a:pPr>
            <a:r>
              <a:rPr lang="en-US" sz="1800" dirty="0" err="1"/>
              <a:t>Pietrek</a:t>
            </a:r>
            <a:r>
              <a:rPr lang="en-US" sz="1800" dirty="0"/>
              <a:t>, M. (1994). </a:t>
            </a:r>
            <a:r>
              <a:rPr lang="en-US" sz="1800" i="1" dirty="0"/>
              <a:t>Peering inside the PE: A tour of the Win32 </a:t>
            </a:r>
            <a:r>
              <a:rPr lang="en-US" sz="1800" i="1" dirty="0" smtClean="0"/>
              <a:t>Portable Executable file </a:t>
            </a:r>
            <a:r>
              <a:rPr lang="en-US" sz="1800" i="1" dirty="0"/>
              <a:t>format</a:t>
            </a:r>
            <a:r>
              <a:rPr lang="en-US" sz="1800" dirty="0"/>
              <a:t>. Retrieved from https://msdn.microsoft.com/en-us/library/ms809762.aspx</a:t>
            </a:r>
          </a:p>
          <a:p>
            <a:pPr marL="461963" indent="-461963">
              <a:buNone/>
            </a:pPr>
            <a:r>
              <a:rPr lang="en-US" altLang="en-US" sz="1800" dirty="0" err="1" smtClean="0">
                <a:ea typeface="ＭＳ Ｐゴシック" panose="020B0600070205080204" pitchFamily="34" charset="-128"/>
              </a:rPr>
              <a:t>Suslikov</a:t>
            </a:r>
            <a:r>
              <a:rPr lang="en-US" altLang="en-US" sz="1800" dirty="0" smtClean="0">
                <a:ea typeface="ＭＳ Ｐゴシック" panose="020B0600070205080204" pitchFamily="34" charset="-128"/>
              </a:rPr>
              <a:t>, E. (2017). </a:t>
            </a:r>
            <a:r>
              <a:rPr lang="en-US" altLang="en-US" sz="1800" dirty="0" err="1" smtClean="0">
                <a:ea typeface="ＭＳ Ｐゴシック" panose="020B0600070205080204" pitchFamily="34" charset="-128"/>
              </a:rPr>
              <a:t>Hiew</a:t>
            </a:r>
            <a:r>
              <a:rPr lang="en-US" altLang="en-US" sz="1800" dirty="0" smtClean="0">
                <a:ea typeface="ＭＳ Ｐゴシック" panose="020B0600070205080204" pitchFamily="34" charset="-128"/>
              </a:rPr>
              <a:t> (Version 8.53) [Computer software]. </a:t>
            </a:r>
            <a:r>
              <a:rPr lang="en-US" altLang="en-US" sz="1800">
                <a:ea typeface="ＭＳ Ｐゴシック" panose="020B0600070205080204" pitchFamily="34" charset="-128"/>
              </a:rPr>
              <a:t>Retrieved from http://www.hiew.ru/</a:t>
            </a:r>
            <a:endParaRPr lang="en-US" sz="1800" dirty="0"/>
          </a:p>
          <a:p>
            <a:pPr marL="461963" indent="-461963">
              <a:buNone/>
            </a:pPr>
            <a:r>
              <a:rPr lang="en-US" altLang="en-US" sz="1800" dirty="0" err="1" smtClean="0">
                <a:ea typeface="ＭＳ Ｐゴシック" panose="020B0600070205080204" pitchFamily="34" charset="-128"/>
              </a:rPr>
              <a:t>Swiat</a:t>
            </a:r>
            <a:r>
              <a:rPr lang="en-US" altLang="en-US" sz="1800" dirty="0" smtClean="0">
                <a:ea typeface="ＭＳ Ｐゴシック" panose="020B0600070205080204" pitchFamily="34" charset="-128"/>
              </a:rPr>
              <a:t>. (2013). </a:t>
            </a:r>
            <a:r>
              <a:rPr lang="en-US" altLang="en-US" sz="1800" i="1" dirty="0">
                <a:ea typeface="ＭＳ Ｐゴシック" panose="020B0600070205080204" pitchFamily="34" charset="-128"/>
              </a:rPr>
              <a:t>MS13-098: Update to enhance the security of Authenticode</a:t>
            </a:r>
            <a:r>
              <a:rPr lang="en-US" altLang="en-US" sz="1800" dirty="0" smtClean="0">
                <a:ea typeface="ＭＳ Ｐゴシック" panose="020B0600070205080204" pitchFamily="34" charset="-128"/>
              </a:rPr>
              <a:t>. </a:t>
            </a:r>
            <a:r>
              <a:rPr lang="en-US" altLang="en-US" sz="1800" dirty="0">
                <a:ea typeface="ＭＳ Ｐゴシック" panose="020B0600070205080204" pitchFamily="34" charset="-128"/>
              </a:rPr>
              <a:t>Retrieved from </a:t>
            </a:r>
            <a:r>
              <a:rPr lang="en-US" altLang="en-US" sz="1800" dirty="0" smtClean="0">
                <a:ea typeface="ＭＳ Ｐゴシック" panose="020B0600070205080204" pitchFamily="34" charset="-128"/>
              </a:rPr>
              <a:t>https</a:t>
            </a:r>
            <a:r>
              <a:rPr lang="en-US" altLang="en-US" sz="1800" dirty="0">
                <a:ea typeface="ＭＳ Ｐゴシック" panose="020B0600070205080204" pitchFamily="34" charset="-128"/>
              </a:rPr>
              <a:t>://blogs.technet.microsoft.com/srd/2013/12/10</a:t>
            </a:r>
            <a:r>
              <a:rPr lang="en-US" altLang="en-US" sz="1800" dirty="0" smtClean="0">
                <a:ea typeface="ＭＳ Ｐゴシック" panose="020B0600070205080204" pitchFamily="34" charset="-128"/>
              </a:rPr>
              <a:t>/</a:t>
            </a:r>
            <a:br>
              <a:rPr lang="en-US" altLang="en-US" sz="1800" dirty="0" smtClean="0">
                <a:ea typeface="ＭＳ Ｐゴシック" panose="020B0600070205080204" pitchFamily="34" charset="-128"/>
              </a:rPr>
            </a:br>
            <a:r>
              <a:rPr lang="en-US" altLang="en-US" sz="1800" dirty="0" err="1" smtClean="0">
                <a:ea typeface="ＭＳ Ｐゴシック" panose="020B0600070205080204" pitchFamily="34" charset="-128"/>
              </a:rPr>
              <a:t>ms13</a:t>
            </a:r>
            <a:r>
              <a:rPr lang="en-US" altLang="en-US" sz="1800" dirty="0" smtClean="0">
                <a:ea typeface="ＭＳ Ｐゴシック" panose="020B0600070205080204" pitchFamily="34" charset="-128"/>
              </a:rPr>
              <a:t>-098-update-to-enhance-the-security-of-</a:t>
            </a:r>
            <a:r>
              <a:rPr lang="en-US" altLang="en-US" sz="1800" dirty="0" err="1" smtClean="0">
                <a:ea typeface="ＭＳ Ｐゴシック" panose="020B0600070205080204" pitchFamily="34" charset="-128"/>
              </a:rPr>
              <a:t>authenticode</a:t>
            </a:r>
            <a:r>
              <a:rPr lang="en-US" altLang="en-US" sz="1800" dirty="0" smtClean="0">
                <a:ea typeface="ＭＳ Ｐゴシック" panose="020B0600070205080204" pitchFamily="34" charset="-128"/>
              </a:rPr>
              <a:t>/</a:t>
            </a:r>
          </a:p>
          <a:p>
            <a:pPr marL="461963" indent="-461963">
              <a:buNone/>
            </a:pPr>
            <a:r>
              <a:rPr lang="en-US" sz="1800" dirty="0" err="1">
                <a:ea typeface="ＭＳ Ｐゴシック" panose="020B0600070205080204" pitchFamily="34" charset="-128"/>
              </a:rPr>
              <a:t>Szor</a:t>
            </a:r>
            <a:r>
              <a:rPr lang="en-US" sz="1800" dirty="0">
                <a:ea typeface="ＭＳ Ｐゴシック" panose="020B0600070205080204" pitchFamily="34" charset="-128"/>
              </a:rPr>
              <a:t>, P. (2005). </a:t>
            </a:r>
            <a:r>
              <a:rPr lang="en-US" sz="1800" i="1" dirty="0">
                <a:ea typeface="ＭＳ Ｐゴシック" panose="020B0600070205080204" pitchFamily="34" charset="-128"/>
              </a:rPr>
              <a:t>The art of computer virus research and defense</a:t>
            </a:r>
            <a:r>
              <a:rPr lang="en-US" sz="1800" dirty="0">
                <a:ea typeface="ＭＳ Ｐゴシック" panose="020B0600070205080204" pitchFamily="34" charset="-128"/>
              </a:rPr>
              <a:t>. New Jersey: Pearson Education.</a:t>
            </a:r>
            <a:endParaRPr lang="en-US" sz="1800" dirty="0"/>
          </a:p>
        </p:txBody>
      </p:sp>
    </p:spTree>
    <p:extLst>
      <p:ext uri="{BB962C8B-B14F-4D97-AF65-F5344CB8AC3E}">
        <p14:creationId xmlns:p14="http://schemas.microsoft.com/office/powerpoint/2010/main" val="902848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317474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Cryptographic Hash?</a:t>
            </a:r>
            <a:endParaRPr lang="en-US" dirty="0"/>
          </a:p>
        </p:txBody>
      </p:sp>
      <p:sp>
        <p:nvSpPr>
          <p:cNvPr id="3" name="Content Placeholder 2"/>
          <p:cNvSpPr>
            <a:spLocks noGrp="1"/>
          </p:cNvSpPr>
          <p:nvPr>
            <p:ph sz="quarter" idx="10"/>
          </p:nvPr>
        </p:nvSpPr>
        <p:spPr/>
        <p:txBody>
          <a:bodyPr/>
          <a:lstStyle/>
          <a:p>
            <a:r>
              <a:rPr lang="en-US" sz="2400" dirty="0"/>
              <a:t>A function that maps an infinite set to a finite set (but still very large), with key features</a:t>
            </a:r>
          </a:p>
          <a:p>
            <a:r>
              <a:rPr lang="en-US" sz="2400" dirty="0"/>
              <a:t>Input: array of bytes of known size</a:t>
            </a:r>
          </a:p>
          <a:p>
            <a:r>
              <a:rPr lang="en-US" sz="2400" dirty="0"/>
              <a:t>Output: cryptographic hash value</a:t>
            </a:r>
          </a:p>
          <a:p>
            <a:r>
              <a:rPr lang="en-US" sz="2400" dirty="0"/>
              <a:t>Key cryptographic hash features:</a:t>
            </a:r>
          </a:p>
          <a:p>
            <a:pPr lvl="1"/>
            <a:r>
              <a:rPr lang="en-US" sz="2000" dirty="0"/>
              <a:t>Fast to compute</a:t>
            </a:r>
          </a:p>
          <a:p>
            <a:pPr lvl="1"/>
            <a:r>
              <a:rPr lang="en-US" sz="2000" dirty="0"/>
              <a:t>Impossible to reverse hash value to input value, other than by brute force</a:t>
            </a:r>
          </a:p>
          <a:p>
            <a:pPr lvl="1"/>
            <a:r>
              <a:rPr lang="en-US" sz="2000" dirty="0"/>
              <a:t>A small change in the input results in </a:t>
            </a:r>
            <a:r>
              <a:rPr lang="en-US" sz="2000" dirty="0" smtClean="0"/>
              <a:t>a very </a:t>
            </a:r>
            <a:r>
              <a:rPr lang="en-US" sz="2000" dirty="0"/>
              <a:t>different output</a:t>
            </a:r>
          </a:p>
          <a:p>
            <a:pPr lvl="1"/>
            <a:r>
              <a:rPr lang="en-US" sz="2000" dirty="0"/>
              <a:t>It is infeasible to find two input arrays that result in the same output hash </a:t>
            </a:r>
            <a:r>
              <a:rPr lang="en-US" sz="2000" dirty="0" smtClean="0"/>
              <a:t>value (Cryptographic hash function, n.d.)</a:t>
            </a:r>
            <a:endParaRPr lang="en-US" sz="2000" dirty="0"/>
          </a:p>
          <a:p>
            <a:pPr marL="342900" lvl="1">
              <a:buFont typeface="Arial" panose="020B0604020202020204" pitchFamily="34" charset="0"/>
              <a:buChar char="•"/>
            </a:pPr>
            <a:r>
              <a:rPr lang="en-US" dirty="0">
                <a:solidFill>
                  <a:schemeClr val="tx2"/>
                </a:solidFill>
                <a:latin typeface="Arial" pitchFamily="34" charset="0"/>
                <a:cs typeface="Arial" pitchFamily="34" charset="0"/>
              </a:rPr>
              <a:t>This course </a:t>
            </a:r>
            <a:r>
              <a:rPr lang="en-US" dirty="0" smtClean="0">
                <a:solidFill>
                  <a:schemeClr val="tx2"/>
                </a:solidFill>
                <a:latin typeface="Arial" pitchFamily="34" charset="0"/>
                <a:cs typeface="Arial" pitchFamily="34" charset="0"/>
              </a:rPr>
              <a:t>primarily uses SHA-256</a:t>
            </a:r>
            <a:endParaRPr lang="en-US" sz="2000" dirty="0"/>
          </a:p>
        </p:txBody>
      </p:sp>
    </p:spTree>
    <p:extLst>
      <p:ext uri="{BB962C8B-B14F-4D97-AF65-F5344CB8AC3E}">
        <p14:creationId xmlns:p14="http://schemas.microsoft.com/office/powerpoint/2010/main" val="2916129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Identifying Arrays of Bytes</a:t>
            </a:r>
            <a:endParaRPr lang="en-US" dirty="0"/>
          </a:p>
        </p:txBody>
      </p:sp>
      <p:sp>
        <p:nvSpPr>
          <p:cNvPr id="3" name="Content Placeholder 2"/>
          <p:cNvSpPr>
            <a:spLocks noGrp="1"/>
          </p:cNvSpPr>
          <p:nvPr>
            <p:ph sz="quarter" idx="10"/>
          </p:nvPr>
        </p:nvSpPr>
        <p:spPr>
          <a:xfrm>
            <a:off x="440268" y="1248508"/>
            <a:ext cx="8252176" cy="4967260"/>
          </a:xfrm>
        </p:spPr>
        <p:txBody>
          <a:bodyPr/>
          <a:lstStyle/>
          <a:p>
            <a:pPr marL="0" lvl="0" indent="0">
              <a:lnSpc>
                <a:spcPct val="90000"/>
              </a:lnSpc>
              <a:spcBef>
                <a:spcPts val="1000"/>
              </a:spcBef>
              <a:buNone/>
            </a:pPr>
            <a:r>
              <a:rPr lang="en-US" sz="2400" dirty="0">
                <a:solidFill>
                  <a:srgbClr val="000000"/>
                </a:solidFill>
                <a:latin typeface="Courier New"/>
                <a:ea typeface="Verdana" charset="0"/>
                <a:cs typeface="Courier New"/>
              </a:rPr>
              <a:t>Input:</a:t>
            </a:r>
          </a:p>
          <a:p>
            <a:pPr marL="0" lvl="0" indent="0">
              <a:lnSpc>
                <a:spcPct val="90000"/>
              </a:lnSpc>
              <a:spcBef>
                <a:spcPts val="1000"/>
              </a:spcBef>
              <a:buNone/>
            </a:pPr>
            <a:r>
              <a:rPr lang="en-US" sz="2400" dirty="0">
                <a:solidFill>
                  <a:srgbClr val="000000"/>
                </a:solidFill>
                <a:latin typeface="Courier New"/>
                <a:ea typeface="Verdana" charset="0"/>
                <a:cs typeface="Courier New"/>
              </a:rPr>
              <a:t>SHA-256("Hello World")</a:t>
            </a:r>
          </a:p>
          <a:p>
            <a:pPr marL="0" lvl="0" indent="0">
              <a:lnSpc>
                <a:spcPct val="90000"/>
              </a:lnSpc>
              <a:spcBef>
                <a:spcPts val="1000"/>
              </a:spcBef>
              <a:buNone/>
            </a:pPr>
            <a:endParaRPr lang="en-US" sz="1600" dirty="0">
              <a:solidFill>
                <a:srgbClr val="000000"/>
              </a:solidFill>
              <a:latin typeface="Courier New"/>
              <a:ea typeface="Verdana" charset="0"/>
              <a:cs typeface="Courier New"/>
            </a:endParaRPr>
          </a:p>
          <a:p>
            <a:pPr marL="0" lvl="0" indent="0">
              <a:lnSpc>
                <a:spcPct val="90000"/>
              </a:lnSpc>
              <a:spcBef>
                <a:spcPts val="1000"/>
              </a:spcBef>
              <a:buNone/>
            </a:pPr>
            <a:r>
              <a:rPr lang="en-US" sz="2400" dirty="0">
                <a:solidFill>
                  <a:srgbClr val="000000"/>
                </a:solidFill>
                <a:latin typeface="Courier New"/>
                <a:ea typeface="Verdana" charset="0"/>
                <a:cs typeface="Courier New"/>
              </a:rPr>
              <a:t>Output:</a:t>
            </a:r>
          </a:p>
          <a:p>
            <a:pPr marL="0" lvl="0" indent="0">
              <a:lnSpc>
                <a:spcPct val="90000"/>
              </a:lnSpc>
              <a:spcBef>
                <a:spcPts val="1000"/>
              </a:spcBef>
              <a:buNone/>
            </a:pPr>
            <a:r>
              <a:rPr lang="en-US" sz="1600" dirty="0">
                <a:solidFill>
                  <a:srgbClr val="000000"/>
                </a:solidFill>
                <a:latin typeface="Courier New"/>
                <a:ea typeface="Verdana" charset="0"/>
                <a:cs typeface="Courier New"/>
              </a:rPr>
              <a:t>0x</a:t>
            </a:r>
            <a:r>
              <a:rPr lang="de-DE" sz="1600" dirty="0">
                <a:solidFill>
                  <a:srgbClr val="000000"/>
                </a:solidFill>
                <a:latin typeface="Courier New"/>
                <a:ea typeface="Verdana" charset="0"/>
                <a:cs typeface="Courier New"/>
              </a:rPr>
              <a:t>a591a6d40bf420404a011733cfb7b190d62c65bf0bcda32b57b277d9ad9f146e</a:t>
            </a:r>
            <a:endParaRPr lang="en-US" dirty="0">
              <a:solidFill>
                <a:srgbClr val="000000"/>
              </a:solidFill>
              <a:latin typeface="Verdana" charset="0"/>
              <a:ea typeface="Verdana" charset="0"/>
              <a:cs typeface="Verdana" charset="0"/>
            </a:endParaRPr>
          </a:p>
          <a:p>
            <a:pPr marL="0" indent="0">
              <a:lnSpc>
                <a:spcPct val="90000"/>
              </a:lnSpc>
              <a:spcBef>
                <a:spcPts val="1000"/>
              </a:spcBef>
              <a:buNone/>
            </a:pPr>
            <a:endParaRPr lang="en-US" sz="1600" dirty="0">
              <a:solidFill>
                <a:srgbClr val="000000"/>
              </a:solidFill>
              <a:latin typeface="Courier New"/>
              <a:ea typeface="Verdana" charset="0"/>
              <a:cs typeface="Courier New"/>
            </a:endParaRPr>
          </a:p>
          <a:p>
            <a:pPr marL="0" lvl="0" indent="0">
              <a:lnSpc>
                <a:spcPct val="90000"/>
              </a:lnSpc>
              <a:spcBef>
                <a:spcPts val="1000"/>
              </a:spcBef>
              <a:buNone/>
            </a:pPr>
            <a:r>
              <a:rPr lang="en-US" sz="2400" dirty="0">
                <a:solidFill>
                  <a:srgbClr val="000000"/>
                </a:solidFill>
                <a:latin typeface="Courier New"/>
                <a:ea typeface="Verdana" charset="0"/>
                <a:cs typeface="Courier New"/>
              </a:rPr>
              <a:t>Input:</a:t>
            </a:r>
          </a:p>
          <a:p>
            <a:pPr marL="0" lvl="0" indent="0">
              <a:lnSpc>
                <a:spcPct val="90000"/>
              </a:lnSpc>
              <a:spcBef>
                <a:spcPts val="1000"/>
              </a:spcBef>
              <a:buNone/>
            </a:pPr>
            <a:r>
              <a:rPr lang="en-US" sz="2400" dirty="0">
                <a:solidFill>
                  <a:srgbClr val="000000"/>
                </a:solidFill>
                <a:latin typeface="Courier New"/>
                <a:ea typeface="Verdana" charset="0"/>
                <a:cs typeface="Courier New"/>
              </a:rPr>
              <a:t>SHA-256("")</a:t>
            </a:r>
          </a:p>
          <a:p>
            <a:pPr marL="0" lvl="0" indent="0">
              <a:lnSpc>
                <a:spcPct val="90000"/>
              </a:lnSpc>
              <a:spcBef>
                <a:spcPts val="1000"/>
              </a:spcBef>
              <a:buNone/>
            </a:pPr>
            <a:endParaRPr lang="en-US" sz="1600" dirty="0">
              <a:solidFill>
                <a:srgbClr val="000000"/>
              </a:solidFill>
              <a:latin typeface="Courier New"/>
              <a:ea typeface="Verdana" charset="0"/>
              <a:cs typeface="Courier New"/>
            </a:endParaRPr>
          </a:p>
          <a:p>
            <a:pPr marL="0" lvl="0" indent="0">
              <a:lnSpc>
                <a:spcPct val="90000"/>
              </a:lnSpc>
              <a:spcBef>
                <a:spcPts val="1000"/>
              </a:spcBef>
              <a:buNone/>
            </a:pPr>
            <a:r>
              <a:rPr lang="en-US" sz="2400" dirty="0">
                <a:solidFill>
                  <a:srgbClr val="000000"/>
                </a:solidFill>
                <a:latin typeface="Courier New"/>
                <a:ea typeface="Verdana" charset="0"/>
                <a:cs typeface="Courier New"/>
              </a:rPr>
              <a:t>Output:</a:t>
            </a:r>
          </a:p>
          <a:p>
            <a:pPr marL="0" lvl="0" indent="0">
              <a:lnSpc>
                <a:spcPct val="90000"/>
              </a:lnSpc>
              <a:spcBef>
                <a:spcPts val="1000"/>
              </a:spcBef>
              <a:buNone/>
            </a:pPr>
            <a:r>
              <a:rPr lang="en-US" sz="1600" dirty="0" err="1">
                <a:solidFill>
                  <a:srgbClr val="000000"/>
                </a:solidFill>
                <a:latin typeface="Courier New"/>
                <a:ea typeface="Verdana" charset="0"/>
                <a:cs typeface="Courier New"/>
              </a:rPr>
              <a:t>0x</a:t>
            </a:r>
            <a:r>
              <a:rPr lang="is-IS" sz="1600" dirty="0" smtClean="0">
                <a:solidFill>
                  <a:srgbClr val="000000"/>
                </a:solidFill>
                <a:latin typeface="Courier New"/>
                <a:ea typeface="Verdana" charset="0"/>
                <a:cs typeface="Courier New"/>
              </a:rPr>
              <a:t>e3b0c44298fc1c149afbf4c8996fb92427ae41e4649b934ca495991b7852b855</a:t>
            </a:r>
            <a:endParaRPr lang="en-US" sz="1600" dirty="0">
              <a:solidFill>
                <a:srgbClr val="000000"/>
              </a:solidFill>
              <a:latin typeface="Courier New"/>
              <a:ea typeface="Verdana" charset="0"/>
              <a:cs typeface="Courier New"/>
            </a:endParaRPr>
          </a:p>
        </p:txBody>
      </p:sp>
    </p:spTree>
    <p:extLst>
      <p:ext uri="{BB962C8B-B14F-4D97-AF65-F5344CB8AC3E}">
        <p14:creationId xmlns:p14="http://schemas.microsoft.com/office/powerpoint/2010/main" val="2260388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Suspicious Files</a:t>
            </a:r>
            <a:endParaRPr lang="en-US" dirty="0"/>
          </a:p>
        </p:txBody>
      </p:sp>
      <p:sp>
        <p:nvSpPr>
          <p:cNvPr id="3" name="Content Placeholder 2"/>
          <p:cNvSpPr>
            <a:spLocks noGrp="1"/>
          </p:cNvSpPr>
          <p:nvPr>
            <p:ph sz="quarter" idx="10"/>
          </p:nvPr>
        </p:nvSpPr>
        <p:spPr/>
        <p:txBody>
          <a:bodyPr/>
          <a:lstStyle/>
          <a:p>
            <a:r>
              <a:rPr lang="en-US" dirty="0"/>
              <a:t>When working with files of unknown origin, do not simply execute executable </a:t>
            </a:r>
            <a:r>
              <a:rPr lang="en-US" dirty="0" smtClean="0"/>
              <a:t>files </a:t>
            </a:r>
            <a:r>
              <a:rPr lang="en-US" dirty="0"/>
              <a:t>or open a file using </a:t>
            </a:r>
            <a:r>
              <a:rPr lang="en-US" dirty="0" smtClean="0"/>
              <a:t>its </a:t>
            </a:r>
            <a:r>
              <a:rPr lang="en-US" dirty="0"/>
              <a:t>usual renderer </a:t>
            </a:r>
            <a:r>
              <a:rPr lang="en-US" dirty="0" smtClean="0"/>
              <a:t>(e.g., open </a:t>
            </a:r>
            <a:r>
              <a:rPr lang="en-US" dirty="0"/>
              <a:t>a PDF in Adobe </a:t>
            </a:r>
            <a:r>
              <a:rPr lang="en-US" dirty="0" smtClean="0"/>
              <a:t>Reader)</a:t>
            </a:r>
            <a:endParaRPr lang="en-US" dirty="0"/>
          </a:p>
          <a:p>
            <a:r>
              <a:rPr lang="en-US" dirty="0"/>
              <a:t>A hex editor is a critical tool when performing malware analysis</a:t>
            </a:r>
          </a:p>
          <a:p>
            <a:r>
              <a:rPr lang="en-US" dirty="0"/>
              <a:t>Popular </a:t>
            </a:r>
            <a:r>
              <a:rPr lang="en-US" dirty="0" smtClean="0"/>
              <a:t>Windows </a:t>
            </a:r>
            <a:r>
              <a:rPr lang="en-US" dirty="0"/>
              <a:t>hex editors</a:t>
            </a:r>
            <a:r>
              <a:rPr lang="en-US" dirty="0" smtClean="0"/>
              <a:t>:</a:t>
            </a:r>
          </a:p>
          <a:p>
            <a:pPr lvl="1"/>
            <a:r>
              <a:rPr lang="en-US" dirty="0" err="1" smtClean="0"/>
              <a:t>HxD</a:t>
            </a:r>
            <a:r>
              <a:rPr lang="en-US" dirty="0" smtClean="0"/>
              <a:t> (</a:t>
            </a:r>
            <a:r>
              <a:rPr lang="en-US" dirty="0" smtClean="0">
                <a:hlinkClick r:id="rId2"/>
              </a:rPr>
              <a:t>https</a:t>
            </a:r>
            <a:r>
              <a:rPr lang="en-US" dirty="0">
                <a:hlinkClick r:id="rId2"/>
              </a:rPr>
              <a:t>://mh-nexus.de/en/hxd</a:t>
            </a:r>
            <a:r>
              <a:rPr lang="en-US" dirty="0" smtClean="0">
                <a:hlinkClick r:id="rId2"/>
              </a:rPr>
              <a:t>/</a:t>
            </a:r>
            <a:r>
              <a:rPr lang="en-US" dirty="0" smtClean="0"/>
              <a:t>)</a:t>
            </a:r>
            <a:endParaRPr lang="en-US" dirty="0"/>
          </a:p>
          <a:p>
            <a:pPr lvl="1"/>
            <a:r>
              <a:rPr lang="en-US" dirty="0" err="1" smtClean="0"/>
              <a:t>Hiew</a:t>
            </a:r>
            <a:r>
              <a:rPr lang="en-US" dirty="0" smtClean="0"/>
              <a:t> (</a:t>
            </a:r>
            <a:r>
              <a:rPr lang="en-US" dirty="0" smtClean="0">
                <a:hlinkClick r:id="rId3"/>
              </a:rPr>
              <a:t>http</a:t>
            </a:r>
            <a:r>
              <a:rPr lang="en-US" dirty="0">
                <a:hlinkClick r:id="rId3"/>
              </a:rPr>
              <a:t>://</a:t>
            </a:r>
            <a:r>
              <a:rPr lang="en-US" dirty="0" smtClean="0">
                <a:hlinkClick r:id="rId3"/>
              </a:rPr>
              <a:t>hiew.ru</a:t>
            </a:r>
            <a:r>
              <a:rPr lang="en-US" dirty="0" smtClean="0"/>
              <a:t>)</a:t>
            </a:r>
            <a:endParaRPr lang="en-US" dirty="0"/>
          </a:p>
        </p:txBody>
      </p:sp>
    </p:spTree>
    <p:extLst>
      <p:ext uri="{BB962C8B-B14F-4D97-AF65-F5344CB8AC3E}">
        <p14:creationId xmlns:p14="http://schemas.microsoft.com/office/powerpoint/2010/main" val="1211261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Hex Views in </a:t>
            </a:r>
            <a:r>
              <a:rPr lang="en-US" dirty="0" err="1" smtClean="0"/>
              <a:t>Hiew</a:t>
            </a:r>
            <a:endParaRPr lang="en-US" dirty="0"/>
          </a:p>
        </p:txBody>
      </p:sp>
      <p:sp>
        <p:nvSpPr>
          <p:cNvPr id="4" name="TextBox 3"/>
          <p:cNvSpPr txBox="1"/>
          <p:nvPr/>
        </p:nvSpPr>
        <p:spPr>
          <a:xfrm>
            <a:off x="617852" y="982133"/>
            <a:ext cx="2596445" cy="400110"/>
          </a:xfrm>
          <a:prstGeom prst="rect">
            <a:avLst/>
          </a:prstGeom>
          <a:noFill/>
        </p:spPr>
        <p:txBody>
          <a:bodyPr wrap="square" rtlCol="0">
            <a:spAutoFit/>
          </a:bodyPr>
          <a:lstStyle/>
          <a:p>
            <a:r>
              <a:rPr lang="en-US" sz="2000" dirty="0" smtClean="0"/>
              <a:t>ASCII</a:t>
            </a:r>
            <a:endParaRPr lang="en-US" sz="2000" dirty="0"/>
          </a:p>
        </p:txBody>
      </p:sp>
      <p:sp>
        <p:nvSpPr>
          <p:cNvPr id="5" name="TextBox 4"/>
          <p:cNvSpPr txBox="1"/>
          <p:nvPr/>
        </p:nvSpPr>
        <p:spPr>
          <a:xfrm>
            <a:off x="617849" y="2847317"/>
            <a:ext cx="2596445" cy="400110"/>
          </a:xfrm>
          <a:prstGeom prst="rect">
            <a:avLst/>
          </a:prstGeom>
          <a:noFill/>
        </p:spPr>
        <p:txBody>
          <a:bodyPr wrap="square" rtlCol="0">
            <a:spAutoFit/>
          </a:bodyPr>
          <a:lstStyle/>
          <a:p>
            <a:r>
              <a:rPr lang="en-US" sz="2000" dirty="0" smtClean="0"/>
              <a:t>PDF</a:t>
            </a:r>
            <a:endParaRPr lang="en-US" sz="2000" dirty="0"/>
          </a:p>
        </p:txBody>
      </p:sp>
      <p:sp>
        <p:nvSpPr>
          <p:cNvPr id="6" name="TextBox 5"/>
          <p:cNvSpPr txBox="1"/>
          <p:nvPr/>
        </p:nvSpPr>
        <p:spPr>
          <a:xfrm>
            <a:off x="617850" y="4466989"/>
            <a:ext cx="2596445" cy="400110"/>
          </a:xfrm>
          <a:prstGeom prst="rect">
            <a:avLst/>
          </a:prstGeom>
          <a:noFill/>
        </p:spPr>
        <p:txBody>
          <a:bodyPr wrap="square" rtlCol="0">
            <a:spAutoFit/>
          </a:bodyPr>
          <a:lstStyle/>
          <a:p>
            <a:r>
              <a:rPr lang="en-US" sz="2000" dirty="0" smtClean="0"/>
              <a:t>PNG</a:t>
            </a:r>
            <a:endParaRPr lang="en-US" sz="2000" dirty="0"/>
          </a:p>
        </p:txBody>
      </p:sp>
      <p:pic>
        <p:nvPicPr>
          <p:cNvPr id="7" name="Picture 6"/>
          <p:cNvPicPr>
            <a:picLocks noChangeAspect="1"/>
          </p:cNvPicPr>
          <p:nvPr/>
        </p:nvPicPr>
        <p:blipFill>
          <a:blip r:embed="rId3"/>
          <a:stretch>
            <a:fillRect/>
          </a:stretch>
        </p:blipFill>
        <p:spPr>
          <a:xfrm>
            <a:off x="617850" y="1405104"/>
            <a:ext cx="7948374" cy="1419352"/>
          </a:xfrm>
          <a:prstGeom prst="rect">
            <a:avLst/>
          </a:prstGeom>
        </p:spPr>
      </p:pic>
      <p:pic>
        <p:nvPicPr>
          <p:cNvPr id="8" name="Picture 7"/>
          <p:cNvPicPr>
            <a:picLocks noChangeAspect="1"/>
          </p:cNvPicPr>
          <p:nvPr/>
        </p:nvPicPr>
        <p:blipFill>
          <a:blip r:embed="rId4"/>
          <a:stretch>
            <a:fillRect/>
          </a:stretch>
        </p:blipFill>
        <p:spPr>
          <a:xfrm>
            <a:off x="617849" y="3280146"/>
            <a:ext cx="7910653" cy="1009384"/>
          </a:xfrm>
          <a:prstGeom prst="rect">
            <a:avLst/>
          </a:prstGeom>
        </p:spPr>
      </p:pic>
      <p:pic>
        <p:nvPicPr>
          <p:cNvPr id="9" name="Picture 8"/>
          <p:cNvPicPr>
            <a:picLocks noChangeAspect="1"/>
          </p:cNvPicPr>
          <p:nvPr/>
        </p:nvPicPr>
        <p:blipFill>
          <a:blip r:embed="rId5"/>
          <a:stretch>
            <a:fillRect/>
          </a:stretch>
        </p:blipFill>
        <p:spPr>
          <a:xfrm>
            <a:off x="617849" y="4867099"/>
            <a:ext cx="7948375" cy="809562"/>
          </a:xfrm>
          <a:prstGeom prst="rect">
            <a:avLst/>
          </a:prstGeom>
        </p:spPr>
      </p:pic>
      <p:sp>
        <p:nvSpPr>
          <p:cNvPr id="10" name="TextBox 9"/>
          <p:cNvSpPr txBox="1"/>
          <p:nvPr/>
        </p:nvSpPr>
        <p:spPr>
          <a:xfrm>
            <a:off x="617848" y="5676661"/>
            <a:ext cx="7948376" cy="430887"/>
          </a:xfrm>
          <a:prstGeom prst="rect">
            <a:avLst/>
          </a:prstGeom>
          <a:noFill/>
        </p:spPr>
        <p:txBody>
          <a:bodyPr wrap="square" rtlCol="0">
            <a:spAutoFit/>
          </a:bodyPr>
          <a:lstStyle/>
          <a:p>
            <a:pPr algn="ctr"/>
            <a:r>
              <a:rPr lang="en-US" sz="1100" dirty="0" smtClean="0"/>
              <a:t>Source: </a:t>
            </a:r>
            <a:r>
              <a:rPr lang="en-US" sz="1100" dirty="0" err="1" smtClean="0"/>
              <a:t>Hiew</a:t>
            </a:r>
            <a:r>
              <a:rPr lang="en-US" sz="1100" dirty="0" smtClean="0"/>
              <a:t> software, 2017. Reproduced </a:t>
            </a:r>
            <a:r>
              <a:rPr lang="en-US" sz="1100" dirty="0"/>
              <a:t>and used in accordance with the fair dealing provisions in section 29 of the Canadian Copyright Act for the purposes of education, research or private study. Further distribution may infringe copyright.</a:t>
            </a:r>
            <a:endParaRPr lang="en-US" dirty="0"/>
          </a:p>
        </p:txBody>
      </p:sp>
    </p:spTree>
    <p:extLst>
      <p:ext uri="{BB962C8B-B14F-4D97-AF65-F5344CB8AC3E}">
        <p14:creationId xmlns:p14="http://schemas.microsoft.com/office/powerpoint/2010/main" val="3426001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Native Executables</a:t>
            </a:r>
            <a:endParaRPr lang="en-US" dirty="0"/>
          </a:p>
        </p:txBody>
      </p:sp>
      <p:sp>
        <p:nvSpPr>
          <p:cNvPr id="3" name="Content Placeholder 2"/>
          <p:cNvSpPr>
            <a:spLocks noGrp="1"/>
          </p:cNvSpPr>
          <p:nvPr>
            <p:ph sz="quarter" idx="10"/>
          </p:nvPr>
        </p:nvSpPr>
        <p:spPr/>
        <p:txBody>
          <a:bodyPr/>
          <a:lstStyle/>
          <a:p>
            <a:r>
              <a:rPr lang="en-US" dirty="0"/>
              <a:t>Every operating system supports </a:t>
            </a:r>
            <a:r>
              <a:rPr lang="en-US" dirty="0" smtClean="0"/>
              <a:t>native executables</a:t>
            </a:r>
          </a:p>
          <a:p>
            <a:pPr lvl="1"/>
            <a:r>
              <a:rPr lang="en-US" dirty="0"/>
              <a:t>Windows: Portable Executable (PE)</a:t>
            </a:r>
          </a:p>
          <a:p>
            <a:pPr lvl="1"/>
            <a:r>
              <a:rPr lang="en-US" dirty="0"/>
              <a:t>Linux: Executable Linkable Format (ELF)</a:t>
            </a:r>
          </a:p>
          <a:p>
            <a:pPr lvl="1"/>
            <a:r>
              <a:rPr lang="en-US" dirty="0"/>
              <a:t>Android: Application Package (APK</a:t>
            </a:r>
            <a:r>
              <a:rPr lang="en-US" dirty="0" smtClean="0"/>
              <a:t>)</a:t>
            </a:r>
          </a:p>
          <a:p>
            <a:r>
              <a:rPr lang="en-US" dirty="0"/>
              <a:t>Native executables are loaded directly by the operating system and </a:t>
            </a:r>
            <a:r>
              <a:rPr lang="en-US" dirty="0" smtClean="0"/>
              <a:t>executed</a:t>
            </a:r>
          </a:p>
          <a:p>
            <a:pPr lvl="1"/>
            <a:r>
              <a:rPr lang="en-US" dirty="0"/>
              <a:t>A Java program on </a:t>
            </a:r>
            <a:r>
              <a:rPr lang="en-US" dirty="0" smtClean="0"/>
              <a:t>Windows </a:t>
            </a:r>
            <a:r>
              <a:rPr lang="en-US" dirty="0"/>
              <a:t>is an example of a non-native </a:t>
            </a:r>
            <a:r>
              <a:rPr lang="en-US" dirty="0" smtClean="0"/>
              <a:t>executable</a:t>
            </a:r>
            <a:endParaRPr lang="en-US" dirty="0"/>
          </a:p>
        </p:txBody>
      </p:sp>
    </p:spTree>
    <p:extLst>
      <p:ext uri="{BB962C8B-B14F-4D97-AF65-F5344CB8AC3E}">
        <p14:creationId xmlns:p14="http://schemas.microsoft.com/office/powerpoint/2010/main" val="2310421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4465</TotalTime>
  <Words>3541</Words>
  <Application>Microsoft Office PowerPoint</Application>
  <PresentationFormat>On-screen Show (4:3)</PresentationFormat>
  <Paragraphs>345</Paragraphs>
  <Slides>48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ＭＳ Ｐゴシック</vt:lpstr>
      <vt:lpstr>Arial</vt:lpstr>
      <vt:lpstr>Calibri</vt:lpstr>
      <vt:lpstr>Courier New</vt:lpstr>
      <vt:lpstr>Times New Roman</vt:lpstr>
      <vt:lpstr>Titillium Lt</vt:lpstr>
      <vt:lpstr>Verdana</vt:lpstr>
      <vt:lpstr>Wingdings</vt:lpstr>
      <vt:lpstr>ER Master_2015</vt:lpstr>
      <vt:lpstr>ITSC 303: Malware Analysis</vt:lpstr>
      <vt:lpstr>Agenda</vt:lpstr>
      <vt:lpstr>What is a File? (1 of 2)</vt:lpstr>
      <vt:lpstr>What is a File? (2 of 2)</vt:lpstr>
      <vt:lpstr>What is a Cryptographic Hash?</vt:lpstr>
      <vt:lpstr>Identifying Arrays of Bytes</vt:lpstr>
      <vt:lpstr>Working with Suspicious Files</vt:lpstr>
      <vt:lpstr>Hex Views in Hiew</vt:lpstr>
      <vt:lpstr>Native Executables</vt:lpstr>
      <vt:lpstr>Windows Native Executable History</vt:lpstr>
      <vt:lpstr>Portable Executable (PE) (1 of 3)</vt:lpstr>
      <vt:lpstr>Portable Executable (PE) (2 of 3)</vt:lpstr>
      <vt:lpstr>Portable Executable (PE) (3 of 3)</vt:lpstr>
      <vt:lpstr>MZ and Rich Header Anomalies</vt:lpstr>
      <vt:lpstr>PE: Complete Structure</vt:lpstr>
      <vt:lpstr>PE: Header Documentation</vt:lpstr>
      <vt:lpstr>PE: Decoded Header</vt:lpstr>
      <vt:lpstr>PE: Image Base and RVAs</vt:lpstr>
      <vt:lpstr>PE: Compile Date</vt:lpstr>
      <vt:lpstr>PE: Checksum</vt:lpstr>
      <vt:lpstr>PE: Complete Structure</vt:lpstr>
      <vt:lpstr>PE: Directory Table (1 of 2)</vt:lpstr>
      <vt:lpstr>PE: Directory Table (2 of 2)</vt:lpstr>
      <vt:lpstr>PE: Complete Structure</vt:lpstr>
      <vt:lpstr>PE: Sections</vt:lpstr>
      <vt:lpstr>PE: Common Sections</vt:lpstr>
      <vt:lpstr>PE: Typical Delphi Section Names</vt:lpstr>
      <vt:lpstr>PE: Packer Sections</vt:lpstr>
      <vt:lpstr>PE: Unusual Section Names</vt:lpstr>
      <vt:lpstr>x86 Code</vt:lpstr>
      <vt:lpstr>High Entropy Data</vt:lpstr>
      <vt:lpstr>Imports (1 of 2)</vt:lpstr>
      <vt:lpstr>Imports (2 of 2)</vt:lpstr>
      <vt:lpstr>Lack of Imports</vt:lpstr>
      <vt:lpstr>PE: Resource (.rsrc) Section (1 of 2)</vt:lpstr>
      <vt:lpstr>PE: Resource (.rsrc) Section (2 of 2)</vt:lpstr>
      <vt:lpstr>PE: Digital Signatures (1 of 2)</vt:lpstr>
      <vt:lpstr>PE: Digital Signatures (2 of 2)</vt:lpstr>
      <vt:lpstr>PE: The sigcheck Tool</vt:lpstr>
      <vt:lpstr>PE: Digital Signature Caveats</vt:lpstr>
      <vt:lpstr>PE: Malware and Digital Signatures</vt:lpstr>
      <vt:lpstr>PE: Extracting Strings</vt:lpstr>
      <vt:lpstr>PE Anomalies</vt:lpstr>
      <vt:lpstr>PE Anomaly Examples (1 of 2)</vt:lpstr>
      <vt:lpstr>PE Anomaly Examples (2 of 2)</vt:lpstr>
      <vt:lpstr>References (1 of 2)</vt:lpstr>
      <vt:lpstr>References (2 of 2)</vt:lpstr>
      <vt:lpstr>PowerPoint Presentation</vt:lpstr>
    </vt:vector>
  </TitlesOfParts>
  <Company>SAIT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SAIT Template 2015</dc:title>
  <dc:creator>lbucsis</dc:creator>
  <cp:lastModifiedBy>Brent Howard</cp:lastModifiedBy>
  <cp:revision>357</cp:revision>
  <cp:lastPrinted>2016-04-11T17:01:10Z</cp:lastPrinted>
  <dcterms:created xsi:type="dcterms:W3CDTF">2009-04-06T17:04:40Z</dcterms:created>
  <dcterms:modified xsi:type="dcterms:W3CDTF">2017-11-07T18:05:22Z</dcterms:modified>
</cp:coreProperties>
</file>