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77" r:id="rId3"/>
    <p:sldId id="304" r:id="rId4"/>
    <p:sldId id="305" r:id="rId5"/>
    <p:sldId id="306" r:id="rId6"/>
    <p:sldId id="307" r:id="rId7"/>
    <p:sldId id="349" r:id="rId8"/>
    <p:sldId id="316" r:id="rId9"/>
    <p:sldId id="308" r:id="rId10"/>
    <p:sldId id="309" r:id="rId11"/>
    <p:sldId id="313" r:id="rId12"/>
    <p:sldId id="314" r:id="rId13"/>
    <p:sldId id="310" r:id="rId14"/>
    <p:sldId id="311" r:id="rId15"/>
    <p:sldId id="312" r:id="rId16"/>
    <p:sldId id="315" r:id="rId17"/>
    <p:sldId id="317" r:id="rId18"/>
    <p:sldId id="335" r:id="rId19"/>
    <p:sldId id="319" r:id="rId20"/>
    <p:sldId id="320" r:id="rId21"/>
    <p:sldId id="321" r:id="rId22"/>
    <p:sldId id="322" r:id="rId23"/>
    <p:sldId id="327" r:id="rId24"/>
    <p:sldId id="326" r:id="rId25"/>
    <p:sldId id="334" r:id="rId26"/>
    <p:sldId id="333" r:id="rId27"/>
    <p:sldId id="331" r:id="rId28"/>
    <p:sldId id="340" r:id="rId29"/>
    <p:sldId id="330" r:id="rId30"/>
    <p:sldId id="342" r:id="rId31"/>
    <p:sldId id="338" r:id="rId32"/>
    <p:sldId id="343" r:id="rId33"/>
    <p:sldId id="344" r:id="rId34"/>
    <p:sldId id="348" r:id="rId35"/>
    <p:sldId id="350" r:id="rId36"/>
    <p:sldId id="351" r:id="rId37"/>
    <p:sldId id="352" r:id="rId38"/>
    <p:sldId id="353" r:id="rId39"/>
    <p:sldId id="35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2" autoAdjust="0"/>
  </p:normalViewPr>
  <p:slideViewPr>
    <p:cSldViewPr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9AFD-B840-4DEF-90DE-7DC7CF27B44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60FF-4B17-4132-8EE3-B9B4170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7602-9D78-435E-AD43-3500A1D16904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ITSC315 Session 25-26: Using Cryptography Securely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  <a:lumOff val="75000"/>
                  </a:schemeClr>
                </a:solidFill>
                <a:latin typeface="Baskerville Old Fac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576939" cy="365125"/>
          </a:xfrm>
        </p:spPr>
        <p:txBody>
          <a:bodyPr/>
          <a:lstStyle/>
          <a:p>
            <a:fld id="{86A49B98-D130-44D7-BDFC-5E65148ACB4E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4191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ITSC315 Session 25-26: Using Cryptography Securely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84CC-214B-453A-809A-07FADF6D668F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25-26: Using Cryptography Securely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DC8D-D09B-485A-9DF0-E3DC5F3449EE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25-26: Using Cryptography Securely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14-2CD5-4FE6-9426-05FAE05765B5}" type="datetime1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25-26: Using Cryptography Securely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330A-DB5C-4782-95E1-1DB06E415E70}" type="datetime1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25-26: Using Cryptography Securely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1837-8052-45D1-9025-45C4009BA62D}" type="datetime1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25-26: Using Cryptography Securely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1522562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02" y="2208362"/>
            <a:ext cx="7543800" cy="1676400"/>
          </a:xfrm>
        </p:spPr>
        <p:txBody>
          <a:bodyPr anchor="b" anchorCtr="0"/>
          <a:lstStyle>
            <a:lvl1pPr algn="ctr">
              <a:defRPr sz="54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2F22-2804-4B55-A75F-580FBE10910D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ITSC315 Session 25-26: Using Cryptography Securely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44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208" y="1219200"/>
            <a:ext cx="7543800" cy="4648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400800"/>
            <a:ext cx="1805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3D21D08-C4CB-45E6-BDBC-DC6AEBCCA2A9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ITSC315 Session 25-26: Using Cryptography Securely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0040" y="63246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168" y="0"/>
            <a:ext cx="6781800" cy="9906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2">
              <a:lumMod val="25000"/>
              <a:lumOff val="75000"/>
            </a:schemeClr>
          </a:solidFill>
          <a:latin typeface="Baskerville Old Face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62400"/>
            <a:ext cx="7620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Introduction to Cryptography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0956" y="1295400"/>
            <a:ext cx="51288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Web Application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Security</a:t>
            </a:r>
          </a:p>
        </p:txBody>
      </p:sp>
      <p:pic>
        <p:nvPicPr>
          <p:cNvPr id="1026" name="Picture 2" descr="C:\Users\hahmadi\Desktop\SAIT_Logo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0" y="0"/>
            <a:ext cx="3143250" cy="1370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7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Encryption Scheme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1"/>
            <a:ext cx="7543800" cy="2209799"/>
          </a:xfrm>
        </p:spPr>
        <p:txBody>
          <a:bodyPr>
            <a:normAutofit/>
          </a:bodyPr>
          <a:lstStyle/>
          <a:p>
            <a:r>
              <a:rPr lang="en-US" b="1" dirty="0"/>
              <a:t>Reliability: </a:t>
            </a:r>
          </a:p>
          <a:p>
            <a:pPr lvl="1"/>
            <a:r>
              <a:rPr lang="en-US" dirty="0"/>
              <a:t>With decryption key, one can retrieve plaintext (decrypt).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b="1" dirty="0"/>
              <a:t>Confidentiality:</a:t>
            </a:r>
          </a:p>
          <a:p>
            <a:pPr lvl="1"/>
            <a:r>
              <a:rPr lang="en-US" dirty="0"/>
              <a:t>Without decryption key, finding plaintext is “impossible”.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4800" y="3886200"/>
            <a:ext cx="8763000" cy="2237991"/>
            <a:chOff x="304800" y="4269581"/>
            <a:chExt cx="8763000" cy="2237991"/>
          </a:xfrm>
        </p:grpSpPr>
        <p:sp>
          <p:nvSpPr>
            <p:cNvPr id="7" name="Rectangle 6"/>
            <p:cNvSpPr/>
            <p:nvPr/>
          </p:nvSpPr>
          <p:spPr bwMode="auto">
            <a:xfrm>
              <a:off x="2133600" y="4763068"/>
              <a:ext cx="1600200" cy="72347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2400" b="1" dirty="0"/>
                <a:t>Encryption</a:t>
              </a:r>
            </a:p>
            <a:p>
              <a:pPr algn="ctr"/>
              <a:r>
                <a:rPr lang="en-US" sz="2400" b="1" dirty="0" err="1"/>
                <a:t>Enc</a:t>
              </a:r>
              <a:r>
                <a:rPr lang="en-US" sz="2400" b="1" dirty="0"/>
                <a:t>()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562600" y="4800599"/>
              <a:ext cx="1600200" cy="68594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2400" b="1" dirty="0"/>
                <a:t>Decryption</a:t>
              </a:r>
            </a:p>
            <a:p>
              <a:pPr algn="ctr"/>
              <a:r>
                <a:rPr lang="en-US" sz="2400" b="1" dirty="0"/>
                <a:t>Dec()</a:t>
              </a:r>
            </a:p>
          </p:txBody>
        </p:sp>
        <p:pic>
          <p:nvPicPr>
            <p:cNvPr id="9" name="Picture 2" descr="C:\Users\hahmadi\Dropbox\PHD RESEARCH\PhD Thesis\defense presentation\sources\Alic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572000"/>
              <a:ext cx="717267" cy="850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hahmadi\Dropbox\PHD RESEARCH\PhD Thesis\defense presentation\sources\Bob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800" y="4572143"/>
              <a:ext cx="7620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1371600" y="5067869"/>
              <a:ext cx="762000" cy="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733800" y="5067868"/>
              <a:ext cx="1828800" cy="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162800" y="5067869"/>
              <a:ext cx="762000" cy="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2933700" y="4343402"/>
              <a:ext cx="0" cy="4196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>
              <a:off x="6362700" y="4343400"/>
              <a:ext cx="0" cy="45719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4" descr="C:\Users\hahmadi\Dropbox\PHD RESEARCH\PhD Thesis\defense presentation\sources\key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272257"/>
              <a:ext cx="381000" cy="375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hahmadi\Dropbox\PHD RESEARCH\PhD Thesis\defense presentation\sources\key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4269581"/>
              <a:ext cx="381000" cy="375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990600" y="4648200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Plaintext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32540" y="4648200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Ciphertext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60076" y="4648200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Plaintext</a:t>
              </a:r>
            </a:p>
          </p:txBody>
        </p:sp>
        <p:pic>
          <p:nvPicPr>
            <p:cNvPr id="21" name="Picture 5" descr="C:\Users\hahmadi\Dropbox\PHD RESEARCH\PhD Thesis\defense presentation\sources\Eve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537" y="5638800"/>
              <a:ext cx="742950" cy="868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Curved Connector 21"/>
            <p:cNvCxnSpPr>
              <a:stCxn id="7" idx="3"/>
              <a:endCxn id="21" idx="0"/>
            </p:cNvCxnSpPr>
            <p:nvPr/>
          </p:nvCxnSpPr>
          <p:spPr>
            <a:xfrm>
              <a:off x="3733800" y="5124805"/>
              <a:ext cx="1363212" cy="513995"/>
            </a:xfrm>
            <a:prstGeom prst="curvedConnector2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69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Input and output:</a:t>
            </a:r>
          </a:p>
          <a:p>
            <a:pPr lvl="1"/>
            <a:r>
              <a:rPr lang="en-US" dirty="0"/>
              <a:t>English alphabet (‘a’ to ‘z’)</a:t>
            </a:r>
          </a:p>
          <a:p>
            <a:pPr lvl="1"/>
            <a:r>
              <a:rPr lang="en-US" dirty="0"/>
              <a:t>Plaintext: M = M1 M2 M3 ….</a:t>
            </a:r>
          </a:p>
          <a:p>
            <a:pPr lvl="1"/>
            <a:r>
              <a:rPr lang="en-US" dirty="0" err="1"/>
              <a:t>Ciphertext</a:t>
            </a:r>
            <a:r>
              <a:rPr lang="en-US" dirty="0"/>
              <a:t>: C = C1 C2 C3 ….</a:t>
            </a:r>
          </a:p>
          <a:p>
            <a:pPr lvl="1"/>
            <a:endParaRPr lang="en-US" dirty="0"/>
          </a:p>
          <a:p>
            <a:r>
              <a:rPr lang="en-US" b="1" dirty="0"/>
              <a:t>Key ‘K’:</a:t>
            </a:r>
          </a:p>
          <a:p>
            <a:pPr lvl="1"/>
            <a:r>
              <a:rPr lang="en-US" dirty="0"/>
              <a:t>A shift letter: (‘a’ to ‘z’).</a:t>
            </a:r>
          </a:p>
          <a:p>
            <a:pPr lvl="1"/>
            <a:r>
              <a:rPr lang="en-US" dirty="0"/>
              <a:t>Indicates what ‘a’ should become in </a:t>
            </a:r>
            <a:r>
              <a:rPr lang="en-US" dirty="0" err="1"/>
              <a:t>ciphertext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(How far ‘a’ should be shifted when encoding it)</a:t>
            </a:r>
          </a:p>
          <a:p>
            <a:r>
              <a:rPr lang="en-US" b="1" dirty="0"/>
              <a:t>Encryption:</a:t>
            </a:r>
          </a:p>
          <a:p>
            <a:pPr lvl="1"/>
            <a:r>
              <a:rPr lang="en-US" dirty="0"/>
              <a:t>C=</a:t>
            </a:r>
            <a:r>
              <a:rPr lang="en-US" dirty="0" err="1"/>
              <a:t>Enc</a:t>
            </a:r>
            <a:r>
              <a:rPr lang="en-US" dirty="0"/>
              <a:t>(M,K) = M1+K,   M2+K,   M3+K, ….</a:t>
            </a:r>
          </a:p>
          <a:p>
            <a:pPr lvl="1"/>
            <a:endParaRPr lang="en-US" dirty="0"/>
          </a:p>
          <a:p>
            <a:r>
              <a:rPr lang="en-US" b="1" dirty="0"/>
              <a:t>Decryption:</a:t>
            </a:r>
          </a:p>
          <a:p>
            <a:pPr lvl="1"/>
            <a:r>
              <a:rPr lang="en-US" dirty="0"/>
              <a:t>M=Dec(C,K) = C1-K,   C2-K,    C3-K, ….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 descr="C:\Users\hahmadi\Desktop\220px-Ciphrdsk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2514600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9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Example: K = ‘d’ </a:t>
            </a:r>
            <a:r>
              <a:rPr lang="en-US" i="1" dirty="0"/>
              <a:t>(move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2743200"/>
            <a:ext cx="7543800" cy="3124200"/>
          </a:xfrm>
        </p:spPr>
        <p:txBody>
          <a:bodyPr/>
          <a:lstStyle/>
          <a:p>
            <a:r>
              <a:rPr lang="en-US" dirty="0"/>
              <a:t>Plaintext:		</a:t>
            </a:r>
            <a:r>
              <a:rPr lang="en-US" b="1" dirty="0" err="1"/>
              <a:t>ohio</a:t>
            </a:r>
            <a:r>
              <a:rPr lang="en-US" b="1" dirty="0"/>
              <a:t> state </a:t>
            </a:r>
          </a:p>
          <a:p>
            <a:pPr lvl="1"/>
            <a:r>
              <a:rPr lang="en-US" dirty="0">
                <a:sym typeface="Wingdings" pitchFamily="2" charset="2"/>
              </a:rPr>
              <a:t>+ 			</a:t>
            </a:r>
            <a:r>
              <a:rPr lang="en-US" dirty="0" err="1">
                <a:sym typeface="Wingdings" pitchFamily="2" charset="2"/>
              </a:rPr>
              <a:t>dddd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ddddd</a:t>
            </a:r>
            <a:r>
              <a:rPr lang="en-US" dirty="0">
                <a:sym typeface="Wingdings" pitchFamily="2" charset="2"/>
              </a:rPr>
              <a:t>	</a:t>
            </a:r>
          </a:p>
          <a:p>
            <a:r>
              <a:rPr lang="en-US" dirty="0" err="1">
                <a:sym typeface="Wingdings" pitchFamily="2" charset="2"/>
              </a:rPr>
              <a:t>Ciphertext</a:t>
            </a:r>
            <a:r>
              <a:rPr lang="en-US" dirty="0">
                <a:sym typeface="Wingdings" pitchFamily="2" charset="2"/>
              </a:rPr>
              <a:t>: 		</a:t>
            </a:r>
            <a:r>
              <a:rPr lang="en-US" b="1" dirty="0">
                <a:sym typeface="Wingdings" pitchFamily="2" charset="2"/>
              </a:rPr>
              <a:t>RKLR VWDWH</a:t>
            </a:r>
          </a:p>
          <a:p>
            <a:endParaRPr lang="en-US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How hard is it to break Caesar cipher?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(Too easy! Why?)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14958"/>
              </p:ext>
            </p:extLst>
          </p:nvPr>
        </p:nvGraphicFramePr>
        <p:xfrm>
          <a:off x="762000" y="1772920"/>
          <a:ext cx="7543796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014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1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 tool that helps with </a:t>
            </a:r>
            <a:r>
              <a:rPr lang="en-US" b="1" i="1" dirty="0"/>
              <a:t>integrity</a:t>
            </a:r>
            <a:r>
              <a:rPr lang="en-US" i="1" dirty="0"/>
              <a:t>.</a:t>
            </a:r>
          </a:p>
          <a:p>
            <a:r>
              <a:rPr lang="en-US" b="1" dirty="0"/>
              <a:t>Examples:</a:t>
            </a:r>
            <a:r>
              <a:rPr lang="en-US" dirty="0"/>
              <a:t> MD5, SHA1, SHA256, CRC</a:t>
            </a:r>
          </a:p>
          <a:p>
            <a:r>
              <a:rPr lang="en-US" b="1" dirty="0"/>
              <a:t>Components:</a:t>
            </a:r>
          </a:p>
          <a:p>
            <a:pPr lvl="1"/>
            <a:r>
              <a:rPr lang="en-US" dirty="0"/>
              <a:t>A deterministic and publicly known function.</a:t>
            </a:r>
          </a:p>
          <a:p>
            <a:pPr lvl="1"/>
            <a:r>
              <a:rPr lang="en-US" dirty="0"/>
              <a:t>The primary use is </a:t>
            </a:r>
            <a:r>
              <a:rPr lang="en-US" b="1" i="1" dirty="0"/>
              <a:t>without</a:t>
            </a:r>
            <a:r>
              <a:rPr lang="en-US" dirty="0"/>
              <a:t> secret keys.</a:t>
            </a:r>
          </a:p>
          <a:p>
            <a:pPr lvl="2"/>
            <a:r>
              <a:rPr lang="en-US" dirty="0"/>
              <a:t>Can also be </a:t>
            </a:r>
            <a:r>
              <a:rPr lang="en-US" b="1" i="1" dirty="0"/>
              <a:t>salted</a:t>
            </a:r>
            <a:r>
              <a:rPr lang="en-US" dirty="0"/>
              <a:t> with a value to obfuscate things further</a:t>
            </a:r>
          </a:p>
          <a:p>
            <a:pPr lvl="1"/>
            <a:r>
              <a:rPr lang="en-US" b="1" dirty="0"/>
              <a:t>Input:</a:t>
            </a:r>
          </a:p>
          <a:p>
            <a:pPr lvl="2"/>
            <a:r>
              <a:rPr lang="en-US" dirty="0" err="1"/>
              <a:t>Preimage</a:t>
            </a:r>
            <a:r>
              <a:rPr lang="en-US" dirty="0"/>
              <a:t>: A message of </a:t>
            </a:r>
            <a:r>
              <a:rPr lang="en-US" b="1" dirty="0"/>
              <a:t>arbitrarily long </a:t>
            </a:r>
            <a:r>
              <a:rPr lang="en-US" dirty="0"/>
              <a:t>size.</a:t>
            </a:r>
          </a:p>
          <a:p>
            <a:pPr lvl="1"/>
            <a:r>
              <a:rPr lang="en-US" b="1" dirty="0"/>
              <a:t>Output:</a:t>
            </a:r>
          </a:p>
          <a:p>
            <a:pPr lvl="2"/>
            <a:r>
              <a:rPr lang="en-US" dirty="0"/>
              <a:t>Image/checksum: A hash value of </a:t>
            </a:r>
            <a:r>
              <a:rPr lang="en-US" b="1" i="1" dirty="0"/>
              <a:t>fixed size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304800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Preimage</a:t>
            </a:r>
            <a:r>
              <a:rPr lang="en-US" b="1" dirty="0"/>
              <a:t> resistance:</a:t>
            </a:r>
          </a:p>
          <a:p>
            <a:pPr lvl="1"/>
            <a:r>
              <a:rPr lang="en-US" dirty="0"/>
              <a:t>One-way function: Given a checksum ‘H’, it is hard to find some message M such that h(M)=H.</a:t>
            </a:r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r>
              <a:rPr lang="en-US" b="1" dirty="0"/>
              <a:t>Collision resistance:</a:t>
            </a:r>
          </a:p>
          <a:p>
            <a:pPr lvl="1"/>
            <a:r>
              <a:rPr lang="en-US" dirty="0"/>
              <a:t>Hard to find two messages M1 and M2 such that h(M1)=h(M2)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84014" y="4609531"/>
            <a:ext cx="5735927" cy="724469"/>
            <a:chOff x="360014" y="4264819"/>
            <a:chExt cx="5735927" cy="724469"/>
          </a:xfrm>
        </p:grpSpPr>
        <p:sp>
          <p:nvSpPr>
            <p:cNvPr id="6" name="Rectangle 5"/>
            <p:cNvSpPr/>
            <p:nvPr/>
          </p:nvSpPr>
          <p:spPr bwMode="auto">
            <a:xfrm>
              <a:off x="2133600" y="4264819"/>
              <a:ext cx="1905000" cy="724469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2400" b="1" dirty="0"/>
                <a:t>Hash function</a:t>
              </a:r>
            </a:p>
            <a:p>
              <a:pPr algn="ctr"/>
              <a:r>
                <a:rPr lang="en-US" sz="2400" b="1" dirty="0"/>
                <a:t>h(.)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371600" y="4684488"/>
              <a:ext cx="762000" cy="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38600" y="4684487"/>
              <a:ext cx="1524000" cy="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60014" y="4264819"/>
              <a:ext cx="1316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M = (0 | 1)*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06669" y="4264819"/>
              <a:ext cx="17892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h(M) </a:t>
              </a:r>
              <a:r>
                <a:rPr lang="en-US" b="1" dirty="0">
                  <a:sym typeface="Wingdings" pitchFamily="2" charset="2"/>
                </a:rPr>
                <a:t> 128 bits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50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CRC: Insecure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CRC: C</a:t>
            </a:r>
            <a:r>
              <a:rPr lang="en-US" dirty="0"/>
              <a:t>yclic </a:t>
            </a:r>
            <a:r>
              <a:rPr lang="en-US" b="1" dirty="0"/>
              <a:t>R</a:t>
            </a:r>
            <a:r>
              <a:rPr lang="en-US" dirty="0"/>
              <a:t>edundancy </a:t>
            </a:r>
            <a:r>
              <a:rPr lang="en-US" b="1" dirty="0"/>
              <a:t>C</a:t>
            </a:r>
            <a:r>
              <a:rPr lang="en-US" dirty="0"/>
              <a:t>heck</a:t>
            </a:r>
          </a:p>
          <a:p>
            <a:pPr lvl="1"/>
            <a:r>
              <a:rPr lang="en-US" dirty="0"/>
              <a:t>Used to detect errors in digital communications, or if data has been changed in transmission(!)</a:t>
            </a:r>
          </a:p>
          <a:p>
            <a:r>
              <a:rPr lang="en-US" b="1" dirty="0"/>
              <a:t>The CRC hash function:</a:t>
            </a:r>
          </a:p>
          <a:p>
            <a:pPr lvl="1"/>
            <a:r>
              <a:rPr lang="en-US" dirty="0"/>
              <a:t>Message = bit string (M1, M2, M3, …) </a:t>
            </a:r>
          </a:p>
          <a:p>
            <a:pPr lvl="1"/>
            <a:r>
              <a:rPr lang="en-US" dirty="0"/>
              <a:t>Checksum is one bit: parity-check for input.</a:t>
            </a:r>
          </a:p>
          <a:p>
            <a:pPr lvl="1"/>
            <a:r>
              <a:rPr lang="en-US" dirty="0"/>
              <a:t>H = CRC(M) = M1 + M2 + M3 + ….   </a:t>
            </a:r>
          </a:p>
          <a:p>
            <a:pPr lvl="2"/>
            <a:r>
              <a:rPr lang="en-US" dirty="0"/>
              <a:t>+ means XOR (Exclusive OR)</a:t>
            </a:r>
          </a:p>
          <a:p>
            <a:r>
              <a:rPr lang="en-US" b="1" dirty="0"/>
              <a:t>Why is it insecure?</a:t>
            </a:r>
          </a:p>
          <a:p>
            <a:pPr lvl="1"/>
            <a:r>
              <a:rPr lang="en-US" dirty="0"/>
              <a:t>Easy to find pre-image.</a:t>
            </a:r>
          </a:p>
          <a:p>
            <a:pPr lvl="1"/>
            <a:r>
              <a:rPr lang="en-US" dirty="0"/>
              <a:t>Easy to find collision.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Authentication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997792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Crypto tool to attain </a:t>
            </a:r>
            <a:r>
              <a:rPr lang="en-US" b="1" i="1" dirty="0"/>
              <a:t>data authenticity </a:t>
            </a:r>
            <a:r>
              <a:rPr lang="en-US" dirty="0"/>
              <a:t>(and </a:t>
            </a:r>
            <a:r>
              <a:rPr lang="en-US" b="1" i="1" dirty="0"/>
              <a:t>integrity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Usually combined with hash functions.</a:t>
            </a:r>
          </a:p>
          <a:p>
            <a:pPr lvl="1"/>
            <a:endParaRPr lang="en-US" dirty="0"/>
          </a:p>
          <a:p>
            <a:r>
              <a:rPr lang="en-US" b="1" dirty="0"/>
              <a:t>Examples:</a:t>
            </a:r>
          </a:p>
          <a:p>
            <a:pPr lvl="1"/>
            <a:r>
              <a:rPr lang="en-US" dirty="0"/>
              <a:t>Digital signatures: DSA</a:t>
            </a:r>
          </a:p>
          <a:p>
            <a:pPr lvl="1"/>
            <a:r>
              <a:rPr lang="en-US" dirty="0"/>
              <a:t>Message authentication codes: HMAC</a:t>
            </a:r>
          </a:p>
          <a:p>
            <a:endParaRPr lang="en-US" dirty="0"/>
          </a:p>
          <a:p>
            <a:r>
              <a:rPr lang="en-US" b="1" dirty="0"/>
              <a:t>Components:</a:t>
            </a:r>
          </a:p>
          <a:p>
            <a:pPr lvl="1"/>
            <a:r>
              <a:rPr lang="en-US" dirty="0"/>
              <a:t>Authentication and verification </a:t>
            </a:r>
            <a:r>
              <a:rPr lang="en-US" b="1" i="1" dirty="0"/>
              <a:t>keys</a:t>
            </a:r>
          </a:p>
          <a:p>
            <a:pPr lvl="1"/>
            <a:r>
              <a:rPr lang="en-US" b="1" i="1" dirty="0"/>
              <a:t>Authentication </a:t>
            </a:r>
            <a:r>
              <a:rPr lang="en-US" dirty="0"/>
              <a:t>function: message </a:t>
            </a:r>
            <a:r>
              <a:rPr lang="en-US" dirty="0">
                <a:sym typeface="Wingdings" pitchFamily="2" charset="2"/>
              </a:rPr>
              <a:t> message + tag/signature</a:t>
            </a:r>
            <a:endParaRPr lang="en-US" dirty="0"/>
          </a:p>
          <a:p>
            <a:pPr lvl="1"/>
            <a:r>
              <a:rPr lang="en-US" b="1" i="1" dirty="0"/>
              <a:t>Verification </a:t>
            </a:r>
            <a:r>
              <a:rPr lang="en-US" dirty="0"/>
              <a:t>function: message + tag </a:t>
            </a:r>
            <a:r>
              <a:rPr lang="en-US" dirty="0">
                <a:sym typeface="Wingdings" pitchFamily="2" charset="2"/>
              </a:rPr>
              <a:t> valid or invalid flag.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274320" lvl="2" indent="-274320"/>
            <a:r>
              <a:rPr lang="en-US" sz="2400" i="1" dirty="0"/>
              <a:t>Authentication key is kept private.</a:t>
            </a:r>
          </a:p>
          <a:p>
            <a:r>
              <a:rPr lang="en-US" i="1" dirty="0"/>
              <a:t>Authentication/verification functions are publicly known.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7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Encryption Scheme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1"/>
            <a:ext cx="7543800" cy="26669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Reliability: </a:t>
            </a:r>
          </a:p>
          <a:p>
            <a:pPr lvl="1"/>
            <a:r>
              <a:rPr lang="en-US" dirty="0"/>
              <a:t>With authentication key a valid (M,T) can be generated.</a:t>
            </a:r>
          </a:p>
          <a:p>
            <a:pPr lvl="2"/>
            <a:r>
              <a:rPr lang="en-US" dirty="0"/>
              <a:t>Verified if untouched.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b="1" dirty="0"/>
              <a:t>Authentication:</a:t>
            </a:r>
          </a:p>
          <a:p>
            <a:pPr lvl="1"/>
            <a:r>
              <a:rPr lang="en-US" dirty="0"/>
              <a:t>Without authentication key, the adversary cannot:</a:t>
            </a:r>
          </a:p>
          <a:p>
            <a:pPr lvl="2"/>
            <a:r>
              <a:rPr lang="en-US" dirty="0"/>
              <a:t>Impersonate: generate a valid (M,T) pair</a:t>
            </a:r>
          </a:p>
          <a:p>
            <a:pPr lvl="2"/>
            <a:r>
              <a:rPr lang="en-US" dirty="0"/>
              <a:t>Substitute: replace (M,T) with another valid (M’,T’) pair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4800" y="3934209"/>
            <a:ext cx="8763000" cy="2237991"/>
            <a:chOff x="304800" y="4269581"/>
            <a:chExt cx="8763000" cy="2237991"/>
          </a:xfrm>
        </p:grpSpPr>
        <p:sp>
          <p:nvSpPr>
            <p:cNvPr id="7" name="Rectangle 6"/>
            <p:cNvSpPr/>
            <p:nvPr/>
          </p:nvSpPr>
          <p:spPr bwMode="auto">
            <a:xfrm>
              <a:off x="1905000" y="4763068"/>
              <a:ext cx="1828800" cy="49711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2400" b="1" dirty="0"/>
                <a:t>Authentication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4800600"/>
              <a:ext cx="1600200" cy="45958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2400" b="1" dirty="0"/>
                <a:t>Verification</a:t>
              </a:r>
            </a:p>
          </p:txBody>
        </p:sp>
        <p:pic>
          <p:nvPicPr>
            <p:cNvPr id="9" name="Picture 2" descr="C:\Users\hahmadi\Dropbox\PHD RESEARCH\PhD Thesis\defense presentation\sources\Alic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42586"/>
              <a:ext cx="717267" cy="850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hahmadi\Dropbox\PHD RESEARCH\PhD Thesis\defense presentation\sources\Bob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800" y="4868012"/>
              <a:ext cx="7620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1143000" y="5107780"/>
              <a:ext cx="762000" cy="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239000" y="5067869"/>
              <a:ext cx="762000" cy="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2819400" y="4343402"/>
              <a:ext cx="0" cy="4196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>
              <a:off x="6438900" y="4343400"/>
              <a:ext cx="0" cy="457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4" descr="C:\Users\hahmadi\Dropbox\PHD RESEARCH\PhD Thesis\defense presentation\sources\key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272257"/>
              <a:ext cx="381000" cy="375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hahmadi\Dropbox\PHD RESEARCH\PhD Thesis\defense presentation\sources\key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4269581"/>
              <a:ext cx="381000" cy="375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1273726" y="4648200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3380" y="4662249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(M,T)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60075" y="4509849"/>
              <a:ext cx="14459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Valid/invalid</a:t>
              </a:r>
            </a:p>
          </p:txBody>
        </p:sp>
        <p:pic>
          <p:nvPicPr>
            <p:cNvPr id="21" name="Picture 5" descr="C:\Users\hahmadi\Dropbox\PHD RESEARCH\PhD Thesis\defense presentation\sources\Eve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0" y="5638800"/>
              <a:ext cx="742950" cy="868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Curved Connector 21"/>
            <p:cNvCxnSpPr>
              <a:stCxn id="21" idx="0"/>
              <a:endCxn id="8" idx="1"/>
            </p:cNvCxnSpPr>
            <p:nvPr/>
          </p:nvCxnSpPr>
          <p:spPr>
            <a:xfrm rot="5400000" flipH="1" flipV="1">
              <a:off x="4844058" y="4844059"/>
              <a:ext cx="608409" cy="981075"/>
            </a:xfrm>
            <a:prstGeom prst="curvedConnector2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Curved Connector 25"/>
          <p:cNvCxnSpPr>
            <a:stCxn id="7" idx="3"/>
            <a:endCxn id="21" idx="0"/>
          </p:cNvCxnSpPr>
          <p:nvPr/>
        </p:nvCxnSpPr>
        <p:spPr>
          <a:xfrm>
            <a:off x="3733800" y="4676253"/>
            <a:ext cx="923925" cy="62717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24400" y="4278868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(M’,T’)</a:t>
            </a:r>
          </a:p>
        </p:txBody>
      </p:sp>
    </p:spTree>
    <p:extLst>
      <p:ext uri="{BB962C8B-B14F-4D97-AF65-F5344CB8AC3E}">
        <p14:creationId xmlns:p14="http://schemas.microsoft.com/office/powerpoint/2010/main" val="7105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Symmetric Key Cryptography:</a:t>
            </a:r>
          </a:p>
          <a:p>
            <a:pPr lvl="1"/>
            <a:r>
              <a:rPr lang="en-US" dirty="0"/>
              <a:t>Same </a:t>
            </a:r>
            <a:r>
              <a:rPr lang="en-US" b="1" u="sng" dirty="0"/>
              <a:t>secret</a:t>
            </a:r>
            <a:r>
              <a:rPr lang="en-US" dirty="0"/>
              <a:t> key at both ends.</a:t>
            </a:r>
          </a:p>
          <a:p>
            <a:pPr lvl="1"/>
            <a:r>
              <a:rPr lang="en-US" dirty="0"/>
              <a:t>Pairwise keys between any two communicating entities.</a:t>
            </a:r>
          </a:p>
          <a:p>
            <a:pPr lvl="1"/>
            <a:r>
              <a:rPr lang="en-US" dirty="0"/>
              <a:t>e.g., AES, DES, RC4, HMAC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Public Key Cryptography:</a:t>
            </a:r>
          </a:p>
          <a:p>
            <a:pPr lvl="1"/>
            <a:r>
              <a:rPr lang="en-US" dirty="0"/>
              <a:t>One end uses a </a:t>
            </a:r>
            <a:r>
              <a:rPr lang="en-US" b="1" u="sng" dirty="0"/>
              <a:t>public</a:t>
            </a:r>
            <a:r>
              <a:rPr lang="en-US" dirty="0"/>
              <a:t> key and the other uses a </a:t>
            </a:r>
            <a:r>
              <a:rPr lang="en-US" b="1" u="sng" dirty="0"/>
              <a:t>private</a:t>
            </a:r>
            <a:r>
              <a:rPr lang="en-US" dirty="0"/>
              <a:t> key.</a:t>
            </a:r>
          </a:p>
          <a:p>
            <a:pPr lvl="1"/>
            <a:r>
              <a:rPr lang="en-US" dirty="0"/>
              <a:t>Each entity has a pair of keys:</a:t>
            </a:r>
          </a:p>
          <a:p>
            <a:pPr lvl="2"/>
            <a:r>
              <a:rPr lang="en-US" dirty="0"/>
              <a:t>Private key kept by themselves.</a:t>
            </a:r>
          </a:p>
          <a:p>
            <a:pPr lvl="2"/>
            <a:r>
              <a:rPr lang="en-US" dirty="0"/>
              <a:t>Public key given to others.</a:t>
            </a:r>
          </a:p>
          <a:p>
            <a:pPr lvl="1"/>
            <a:r>
              <a:rPr lang="en-US" dirty="0"/>
              <a:t>e.g., SSL/TLS, RSA, DSA, </a:t>
            </a:r>
            <a:r>
              <a:rPr lang="en-US" dirty="0" err="1"/>
              <a:t>Elgemal</a:t>
            </a:r>
            <a:r>
              <a:rPr lang="en-US" dirty="0"/>
              <a:t>, DHKE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3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Symmetric Key</a:t>
            </a:r>
            <a:br>
              <a:rPr lang="en-US" dirty="0"/>
            </a:br>
            <a:r>
              <a:rPr lang="en-US" dirty="0"/>
              <a:t>Cryptography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4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Cryptography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74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Symmetric Key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Keys at the two endpoints are the same:</a:t>
            </a:r>
          </a:p>
          <a:p>
            <a:pPr lvl="1"/>
            <a:r>
              <a:rPr lang="en-US" dirty="0"/>
              <a:t>Encryption: encryption key =  decryption key</a:t>
            </a:r>
          </a:p>
          <a:p>
            <a:pPr lvl="1"/>
            <a:r>
              <a:rPr lang="en-US" dirty="0"/>
              <a:t>Authentication: authentication key = verification key</a:t>
            </a:r>
          </a:p>
          <a:p>
            <a:pPr lvl="1"/>
            <a:endParaRPr lang="en-US" dirty="0"/>
          </a:p>
          <a:p>
            <a:r>
              <a:rPr lang="en-US" b="1" dirty="0"/>
              <a:t>Types of symmetric-key encryption:</a:t>
            </a:r>
          </a:p>
          <a:p>
            <a:pPr lvl="1"/>
            <a:r>
              <a:rPr lang="en-US" dirty="0"/>
              <a:t>Block ciphers</a:t>
            </a:r>
          </a:p>
          <a:p>
            <a:pPr lvl="1"/>
            <a:r>
              <a:rPr lang="en-US" dirty="0"/>
              <a:t>Stream ciphers</a:t>
            </a:r>
          </a:p>
          <a:p>
            <a:pPr lvl="1"/>
            <a:endParaRPr lang="en-US" dirty="0"/>
          </a:p>
          <a:p>
            <a:r>
              <a:rPr lang="en-US" b="1" dirty="0"/>
              <a:t>Symmetric key authentication tool:</a:t>
            </a:r>
          </a:p>
          <a:p>
            <a:pPr lvl="1"/>
            <a:r>
              <a:rPr lang="en-US" dirty="0"/>
              <a:t>Message authentication codes (MACs)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39704"/>
            <a:ext cx="75438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Plaintext is split into equal-sized blocks: </a:t>
            </a:r>
            <a:r>
              <a:rPr lang="en-US" b="1" i="1" dirty="0"/>
              <a:t>M = M1, M2, …</a:t>
            </a:r>
          </a:p>
          <a:p>
            <a:pPr lvl="1"/>
            <a:r>
              <a:rPr lang="en-US" dirty="0"/>
              <a:t>Needs padding for plaintext to be dividable by block size.</a:t>
            </a:r>
          </a:p>
          <a:p>
            <a:endParaRPr lang="en-US" dirty="0"/>
          </a:p>
          <a:p>
            <a:r>
              <a:rPr lang="en-US" b="1" dirty="0"/>
              <a:t>Encryption:</a:t>
            </a:r>
            <a:r>
              <a:rPr lang="en-US" dirty="0"/>
              <a:t> mixes each </a:t>
            </a:r>
            <a:r>
              <a:rPr lang="en-US" b="1" u="sng" dirty="0"/>
              <a:t>plaintext block </a:t>
            </a:r>
            <a:r>
              <a:rPr lang="en-US" dirty="0"/>
              <a:t>with </a:t>
            </a:r>
            <a:r>
              <a:rPr lang="en-US" b="1" u="sng" dirty="0"/>
              <a:t>shared key </a:t>
            </a:r>
            <a:r>
              <a:rPr lang="en-US" dirty="0"/>
              <a:t>and outputs a </a:t>
            </a:r>
            <a:r>
              <a:rPr lang="en-US" dirty="0" err="1"/>
              <a:t>ciphertext</a:t>
            </a:r>
            <a:r>
              <a:rPr lang="en-US" dirty="0"/>
              <a:t> block</a:t>
            </a:r>
          </a:p>
          <a:p>
            <a:pPr lvl="1"/>
            <a:r>
              <a:rPr lang="en-US" dirty="0" err="1"/>
              <a:t>Ci</a:t>
            </a:r>
            <a:r>
              <a:rPr lang="en-US" dirty="0"/>
              <a:t> = </a:t>
            </a:r>
            <a:r>
              <a:rPr lang="en-US" dirty="0" err="1"/>
              <a:t>Enc</a:t>
            </a:r>
            <a:r>
              <a:rPr lang="en-US" dirty="0"/>
              <a:t>(key; </a:t>
            </a:r>
            <a:r>
              <a:rPr lang="en-US" dirty="0" err="1"/>
              <a:t>Mi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Decryption:</a:t>
            </a:r>
            <a:r>
              <a:rPr lang="en-US" dirty="0"/>
              <a:t> does the inverse mixing of </a:t>
            </a:r>
            <a:r>
              <a:rPr lang="en-US" b="1" u="sng" dirty="0"/>
              <a:t>shared key </a:t>
            </a:r>
            <a:r>
              <a:rPr lang="en-US" dirty="0"/>
              <a:t>and </a:t>
            </a:r>
            <a:r>
              <a:rPr lang="en-US" b="1" u="sng" dirty="0" err="1"/>
              <a:t>ciphertext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Mi</a:t>
            </a:r>
            <a:r>
              <a:rPr lang="en-US" dirty="0"/>
              <a:t> = Dec(key; </a:t>
            </a:r>
            <a:r>
              <a:rPr lang="en-US" dirty="0" err="1"/>
              <a:t>Ci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DES, 3DES, AES, RC2, IDEA (&amp; all classic ciphers)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299648" y="1087903"/>
            <a:ext cx="1444650" cy="1653064"/>
            <a:chOff x="626398" y="1002268"/>
            <a:chExt cx="1444650" cy="1653064"/>
          </a:xfrm>
        </p:grpSpPr>
        <p:grpSp>
          <p:nvGrpSpPr>
            <p:cNvPr id="26" name="Group 25"/>
            <p:cNvGrpSpPr/>
            <p:nvPr/>
          </p:nvGrpSpPr>
          <p:grpSpPr>
            <a:xfrm>
              <a:off x="626398" y="1002268"/>
              <a:ext cx="1444650" cy="1653064"/>
              <a:chOff x="1388398" y="5000955"/>
              <a:chExt cx="1444650" cy="165306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905000" y="5711374"/>
                <a:ext cx="838200" cy="497113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sz="2400" b="1" dirty="0" err="1"/>
                  <a:t>Enc</a:t>
                </a:r>
                <a:r>
                  <a:rPr lang="en-US" sz="2400" b="1" dirty="0"/>
                  <a:t>()</a:t>
                </a:r>
              </a:p>
            </p:txBody>
          </p:sp>
          <p:cxnSp>
            <p:nvCxnSpPr>
              <p:cNvPr id="12" name="Straight Arrow Connector 11"/>
              <p:cNvCxnSpPr>
                <a:endCxn id="11" idx="1"/>
              </p:cNvCxnSpPr>
              <p:nvPr/>
            </p:nvCxnSpPr>
            <p:spPr>
              <a:xfrm>
                <a:off x="1589363" y="5959930"/>
                <a:ext cx="315637" cy="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1388398" y="5626183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K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14957" y="5000955"/>
                <a:ext cx="518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M1</a:t>
                </a:r>
              </a:p>
            </p:txBody>
          </p:sp>
          <p:cxnSp>
            <p:nvCxnSpPr>
              <p:cNvPr id="22" name="Straight Arrow Connector 21"/>
              <p:cNvCxnSpPr>
                <a:stCxn id="11" idx="2"/>
              </p:cNvCxnSpPr>
              <p:nvPr/>
            </p:nvCxnSpPr>
            <p:spPr>
              <a:xfrm>
                <a:off x="2324100" y="6208487"/>
                <a:ext cx="0" cy="37975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286000" y="6284687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C1</a:t>
                </a:r>
              </a:p>
            </p:txBody>
          </p:sp>
        </p:grpSp>
        <p:cxnSp>
          <p:nvCxnSpPr>
            <p:cNvPr id="42" name="Straight Arrow Connector 41"/>
            <p:cNvCxnSpPr>
              <a:stCxn id="20" idx="1"/>
              <a:endCxn id="11" idx="0"/>
            </p:cNvCxnSpPr>
            <p:nvPr/>
          </p:nvCxnSpPr>
          <p:spPr>
            <a:xfrm>
              <a:off x="1552957" y="1186934"/>
              <a:ext cx="9143" cy="5257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886200" y="1076235"/>
            <a:ext cx="1444650" cy="1653064"/>
            <a:chOff x="626398" y="1002268"/>
            <a:chExt cx="1444650" cy="1653064"/>
          </a:xfrm>
        </p:grpSpPr>
        <p:grpSp>
          <p:nvGrpSpPr>
            <p:cNvPr id="83" name="Group 82"/>
            <p:cNvGrpSpPr/>
            <p:nvPr/>
          </p:nvGrpSpPr>
          <p:grpSpPr>
            <a:xfrm>
              <a:off x="626398" y="1002268"/>
              <a:ext cx="1444650" cy="1653064"/>
              <a:chOff x="1388398" y="5000955"/>
              <a:chExt cx="1444650" cy="1653064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1905000" y="5711374"/>
                <a:ext cx="838200" cy="497113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sz="2400" b="1" dirty="0" err="1"/>
                  <a:t>Enc</a:t>
                </a:r>
                <a:r>
                  <a:rPr lang="en-US" sz="2400" b="1" dirty="0"/>
                  <a:t>()</a:t>
                </a:r>
              </a:p>
            </p:txBody>
          </p:sp>
          <p:cxnSp>
            <p:nvCxnSpPr>
              <p:cNvPr id="87" name="Straight Arrow Connector 86"/>
              <p:cNvCxnSpPr>
                <a:endCxn id="86" idx="1"/>
              </p:cNvCxnSpPr>
              <p:nvPr/>
            </p:nvCxnSpPr>
            <p:spPr>
              <a:xfrm>
                <a:off x="1589363" y="5959930"/>
                <a:ext cx="315637" cy="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1388398" y="5626183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K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14957" y="5000955"/>
                <a:ext cx="518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M2</a:t>
                </a:r>
              </a:p>
            </p:txBody>
          </p:sp>
          <p:cxnSp>
            <p:nvCxnSpPr>
              <p:cNvPr id="90" name="Straight Arrow Connector 89"/>
              <p:cNvCxnSpPr>
                <a:stCxn id="86" idx="2"/>
              </p:cNvCxnSpPr>
              <p:nvPr/>
            </p:nvCxnSpPr>
            <p:spPr>
              <a:xfrm>
                <a:off x="2324100" y="6208487"/>
                <a:ext cx="0" cy="37975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2286000" y="6284687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C2</a:t>
                </a:r>
              </a:p>
            </p:txBody>
          </p:sp>
        </p:grpSp>
        <p:cxnSp>
          <p:nvCxnSpPr>
            <p:cNvPr id="85" name="Straight Arrow Connector 84"/>
            <p:cNvCxnSpPr>
              <a:stCxn id="89" idx="1"/>
              <a:endCxn id="86" idx="0"/>
            </p:cNvCxnSpPr>
            <p:nvPr/>
          </p:nvCxnSpPr>
          <p:spPr>
            <a:xfrm>
              <a:off x="1552957" y="1186934"/>
              <a:ext cx="9143" cy="5257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5559450" y="175757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469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75438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Key Generator: generates a long pseudo-random key (PRK) stream from the short shared key (using recursive </a:t>
            </a:r>
            <a:r>
              <a:rPr lang="en-US" dirty="0" err="1"/>
              <a:t>keyGen</a:t>
            </a:r>
            <a:r>
              <a:rPr lang="en-US" dirty="0"/>
              <a:t> functions).</a:t>
            </a:r>
          </a:p>
          <a:p>
            <a:endParaRPr lang="en-US" dirty="0"/>
          </a:p>
          <a:p>
            <a:r>
              <a:rPr lang="en-US" dirty="0"/>
              <a:t>Encryption: mixes the long key stream bitwise (</a:t>
            </a:r>
            <a:r>
              <a:rPr lang="en-US" dirty="0" err="1"/>
              <a:t>symbolwise</a:t>
            </a:r>
            <a:r>
              <a:rPr lang="en-US" dirty="0"/>
              <a:t>) to the plaintext stream</a:t>
            </a:r>
          </a:p>
          <a:p>
            <a:endParaRPr lang="en-US" dirty="0"/>
          </a:p>
          <a:p>
            <a:r>
              <a:rPr lang="en-US" dirty="0"/>
              <a:t>Decryption: mixes the long key stream bitwise (</a:t>
            </a:r>
            <a:r>
              <a:rPr lang="en-US" dirty="0" err="1"/>
              <a:t>symbolwise</a:t>
            </a:r>
            <a:r>
              <a:rPr lang="en-US" dirty="0"/>
              <a:t>) to the plaintext stream</a:t>
            </a:r>
          </a:p>
          <a:p>
            <a:endParaRPr lang="en-US" dirty="0"/>
          </a:p>
          <a:p>
            <a:r>
              <a:rPr lang="en-US" dirty="0"/>
              <a:t>Examples: RC4 (for WEP &amp; WPA), A5/1 and A5/2 (for GSM)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Security is totally based on PRKG!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914400" y="1130100"/>
            <a:ext cx="4021802" cy="1348197"/>
            <a:chOff x="626398" y="1073053"/>
            <a:chExt cx="4914766" cy="1653064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43000" y="1722128"/>
              <a:ext cx="1295400" cy="55220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2400" b="1" dirty="0"/>
                <a:t>PRKG</a:t>
              </a:r>
            </a:p>
          </p:txBody>
        </p:sp>
        <p:cxnSp>
          <p:nvCxnSpPr>
            <p:cNvPr id="11" name="Straight Arrow Connector 10"/>
            <p:cNvCxnSpPr>
              <a:endCxn id="10" idx="1"/>
            </p:cNvCxnSpPr>
            <p:nvPr/>
          </p:nvCxnSpPr>
          <p:spPr>
            <a:xfrm>
              <a:off x="827363" y="1998229"/>
              <a:ext cx="315637" cy="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26398" y="1627496"/>
              <a:ext cx="364202" cy="4102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K</a:t>
              </a:r>
            </a:p>
          </p:txBody>
        </p:sp>
        <p:cxnSp>
          <p:nvCxnSpPr>
            <p:cNvPr id="21" name="Straight Arrow Connector 20"/>
            <p:cNvCxnSpPr>
              <a:stCxn id="10" idx="3"/>
              <a:endCxn id="28" idx="2"/>
            </p:cNvCxnSpPr>
            <p:nvPr/>
          </p:nvCxnSpPr>
          <p:spPr>
            <a:xfrm>
              <a:off x="2438400" y="1998230"/>
              <a:ext cx="1672346" cy="20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667000" y="1600200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S1,S2,…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43400" y="1073053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M1,M2,…</a:t>
              </a:r>
            </a:p>
          </p:txBody>
        </p:sp>
        <p:cxnSp>
          <p:nvCxnSpPr>
            <p:cNvPr id="24" name="Straight Arrow Connector 23"/>
            <p:cNvCxnSpPr>
              <a:stCxn id="28" idx="4"/>
            </p:cNvCxnSpPr>
            <p:nvPr/>
          </p:nvCxnSpPr>
          <p:spPr>
            <a:xfrm>
              <a:off x="4263146" y="2158078"/>
              <a:ext cx="4054" cy="4327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401898" y="2356785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C1,C2,…</a:t>
              </a:r>
            </a:p>
          </p:txBody>
        </p:sp>
        <p:cxnSp>
          <p:nvCxnSpPr>
            <p:cNvPr id="19" name="Straight Arrow Connector 18"/>
            <p:cNvCxnSpPr>
              <a:endCxn id="28" idx="0"/>
            </p:cNvCxnSpPr>
            <p:nvPr/>
          </p:nvCxnSpPr>
          <p:spPr>
            <a:xfrm>
              <a:off x="4263146" y="1358397"/>
              <a:ext cx="0" cy="4840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4110746" y="1842448"/>
              <a:ext cx="304800" cy="315630"/>
              <a:chOff x="5943600" y="1722128"/>
              <a:chExt cx="304800" cy="315630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5943600" y="1722128"/>
                <a:ext cx="304800" cy="3156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>
                <a:stCxn id="28" idx="2"/>
                <a:endCxn id="28" idx="6"/>
              </p:cNvCxnSpPr>
              <p:nvPr/>
            </p:nvCxnSpPr>
            <p:spPr>
              <a:xfrm>
                <a:off x="5943600" y="1879943"/>
                <a:ext cx="304800" cy="0"/>
              </a:xfrm>
              <a:prstGeom prst="straightConnector1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8" idx="4"/>
                <a:endCxn id="28" idx="0"/>
              </p:cNvCxnSpPr>
              <p:nvPr/>
            </p:nvCxnSpPr>
            <p:spPr>
              <a:xfrm flipV="1">
                <a:off x="6096000" y="1722128"/>
                <a:ext cx="0" cy="315630"/>
              </a:xfrm>
              <a:prstGeom prst="straightConnector1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5404715" y="1524000"/>
            <a:ext cx="2536014" cy="64633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typical stream cipher </a:t>
            </a:r>
          </a:p>
          <a:p>
            <a:pPr algn="ctr"/>
            <a:r>
              <a:rPr lang="en-US" b="1" dirty="0"/>
              <a:t>(Encryption)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Key</a:t>
            </a:r>
            <a:br>
              <a:rPr lang="en-US" dirty="0"/>
            </a:br>
            <a:r>
              <a:rPr lang="en-US" dirty="0"/>
              <a:t>Cryptography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Crypto: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00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 pair of public and private keys is generated:</a:t>
            </a:r>
          </a:p>
          <a:p>
            <a:pPr lvl="1"/>
            <a:r>
              <a:rPr lang="en-US" dirty="0"/>
              <a:t>Private key is sensitive and is kept secret.</a:t>
            </a:r>
          </a:p>
          <a:p>
            <a:pPr lvl="1"/>
            <a:r>
              <a:rPr lang="en-US" dirty="0"/>
              <a:t>Public key is made available publicly.</a:t>
            </a:r>
          </a:p>
          <a:p>
            <a:endParaRPr lang="en-US" dirty="0"/>
          </a:p>
          <a:p>
            <a:r>
              <a:rPr lang="en-US" b="1" dirty="0"/>
              <a:t>Public key encryption: (e.g., RSA, </a:t>
            </a:r>
            <a:r>
              <a:rPr lang="en-US" b="1" dirty="0" err="1"/>
              <a:t>Elgemal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Based on hard problems (e.g., factorizing a composite number)</a:t>
            </a:r>
          </a:p>
          <a:p>
            <a:pPr lvl="1"/>
            <a:r>
              <a:rPr lang="en-US" dirty="0"/>
              <a:t>Public key used for encryption: everyone can encrypt</a:t>
            </a:r>
          </a:p>
          <a:p>
            <a:pPr lvl="1"/>
            <a:r>
              <a:rPr lang="en-US" dirty="0"/>
              <a:t>Private key used for decryption: only the owner can decrypt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/>
            <a:r>
              <a:rPr lang="en-US" b="1" dirty="0"/>
              <a:t>Public key authentication: Digital signatures (e.g., DSA)</a:t>
            </a:r>
          </a:p>
          <a:p>
            <a:pPr lvl="1"/>
            <a:r>
              <a:rPr lang="en-US" dirty="0"/>
              <a:t>Private key used for signature generation: only the owner can sign</a:t>
            </a:r>
          </a:p>
          <a:p>
            <a:pPr lvl="1"/>
            <a:r>
              <a:rPr lang="en-US" dirty="0"/>
              <a:t>Public key used for verifying signature: everyone can verify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2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-76200"/>
            <a:ext cx="7098632" cy="990601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vs. Public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00600"/>
          </a:xfrm>
        </p:spPr>
        <p:txBody>
          <a:bodyPr/>
          <a:lstStyle/>
          <a:p>
            <a:r>
              <a:rPr lang="en-US" b="1" dirty="0"/>
              <a:t>Symmetric key crypto: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Fast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Pairwise secret keys between any two entities in the system!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Needs shared key distribution! Challenging.</a:t>
            </a:r>
          </a:p>
          <a:p>
            <a:pPr lvl="1"/>
            <a:endParaRPr lang="en-US" dirty="0"/>
          </a:p>
          <a:p>
            <a:r>
              <a:rPr lang="en-US" b="1" dirty="0"/>
              <a:t>Public key crypto:</a:t>
            </a:r>
            <a:r>
              <a:rPr lang="en-US" dirty="0"/>
              <a:t> (e.g., RSA, DSA, </a:t>
            </a:r>
            <a:r>
              <a:rPr lang="en-US" dirty="0" err="1"/>
              <a:t>Elgemal</a:t>
            </a:r>
            <a:r>
              <a:rPr lang="en-US" dirty="0"/>
              <a:t>, DHKE)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Slow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No need for secret key distribution: a public key directory.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Each entity needs only ONE private key.</a:t>
            </a:r>
          </a:p>
          <a:p>
            <a:pPr marL="320040" lvl="1" indent="0">
              <a:buNone/>
            </a:pPr>
            <a:endParaRPr lang="en-US" dirty="0"/>
          </a:p>
          <a:p>
            <a:pPr marL="320040" lvl="1" indent="0" algn="ctr">
              <a:buNone/>
            </a:pPr>
            <a:r>
              <a:rPr lang="en-US" b="1" i="1" dirty="0"/>
              <a:t>Can we combine them?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7327232" cy="990601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Public / Symmetric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Goals:</a:t>
            </a:r>
          </a:p>
          <a:p>
            <a:pPr lvl="1"/>
            <a:r>
              <a:rPr lang="en-US" dirty="0"/>
              <a:t>Having efficient cryptography</a:t>
            </a:r>
          </a:p>
          <a:p>
            <a:pPr lvl="1"/>
            <a:r>
              <a:rPr lang="en-US" dirty="0"/>
              <a:t>No requirement for key pre-distribution 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public key crypto to establish shared secret keys</a:t>
            </a:r>
          </a:p>
          <a:p>
            <a:pPr lvl="1"/>
            <a:r>
              <a:rPr lang="en-US" dirty="0"/>
              <a:t>aka session keys.</a:t>
            </a:r>
          </a:p>
          <a:p>
            <a:pPr lvl="1"/>
            <a:r>
              <a:rPr lang="en-US" dirty="0"/>
              <a:t>e.g., sign and encrypt key and send it.</a:t>
            </a:r>
          </a:p>
          <a:p>
            <a:pPr lvl="2"/>
            <a:r>
              <a:rPr lang="en-US" dirty="0"/>
              <a:t>Or use authenticated DHKE.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shared key for efficient symmetric key crypto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Examples:</a:t>
            </a:r>
          </a:p>
          <a:p>
            <a:pPr lvl="1"/>
            <a:r>
              <a:rPr lang="en-US" dirty="0"/>
              <a:t>Application/port layer: SSL/TLS (in HTTPS)</a:t>
            </a:r>
          </a:p>
          <a:p>
            <a:pPr lvl="1"/>
            <a:r>
              <a:rPr lang="en-US" dirty="0"/>
              <a:t>Network-layer: IKE (for IPsec).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9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sends some piece of private/unique information.</a:t>
            </a:r>
          </a:p>
          <a:p>
            <a:pPr lvl="1"/>
            <a:r>
              <a:rPr lang="en-US" dirty="0"/>
              <a:t>e.g., password, phrase, file, biometric, token.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Server compares this data with that in database!</a:t>
            </a:r>
          </a:p>
          <a:p>
            <a:endParaRPr lang="en-US" dirty="0"/>
          </a:p>
          <a:p>
            <a:r>
              <a:rPr lang="en-US" dirty="0"/>
              <a:t>What are the main challenges?</a:t>
            </a:r>
          </a:p>
          <a:p>
            <a:pPr lvl="1"/>
            <a:r>
              <a:rPr lang="en-US" dirty="0"/>
              <a:t>Information sent over wire! Should be encrypted.</a:t>
            </a:r>
          </a:p>
          <a:p>
            <a:pPr lvl="2"/>
            <a:r>
              <a:rPr lang="en-US" dirty="0"/>
              <a:t>e.g., HTTPS  (public-key </a:t>
            </a:r>
            <a:r>
              <a:rPr lang="en-US" dirty="0">
                <a:sym typeface="Wingdings" pitchFamily="2" charset="2"/>
              </a:rPr>
              <a:t> symmetric-key session  password encryption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Information stored in database and is retrieve frequently!</a:t>
            </a:r>
          </a:p>
          <a:p>
            <a:pPr lvl="2"/>
            <a:r>
              <a:rPr lang="en-US" dirty="0"/>
              <a:t>Encryption? How?</a:t>
            </a:r>
          </a:p>
          <a:p>
            <a:pPr lvl="2"/>
            <a:r>
              <a:rPr lang="en-US" b="1" dirty="0"/>
              <a:t>Hash it! Why?</a:t>
            </a:r>
          </a:p>
          <a:p>
            <a:pPr lvl="3"/>
            <a:r>
              <a:rPr lang="en-US" dirty="0" err="1"/>
              <a:t>Preimage</a:t>
            </a:r>
            <a:r>
              <a:rPr lang="en-US" dirty="0"/>
              <a:t> resistance: hard to invert hash to a private info.</a:t>
            </a:r>
          </a:p>
          <a:p>
            <a:pPr lvl="3"/>
            <a:r>
              <a:rPr lang="en-US" dirty="0"/>
              <a:t>Collision resistance: hard to find two pieces of info with same hash.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Password-Based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953000"/>
          </a:xfrm>
        </p:spPr>
        <p:txBody>
          <a:bodyPr>
            <a:normAutofit/>
          </a:bodyPr>
          <a:lstStyle/>
          <a:p>
            <a:r>
              <a:rPr lang="en-US" dirty="0"/>
              <a:t>User sends password as authentication information.</a:t>
            </a:r>
          </a:p>
          <a:p>
            <a:endParaRPr lang="en-US" dirty="0"/>
          </a:p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Easy to handle and memorize.</a:t>
            </a:r>
          </a:p>
          <a:p>
            <a:pPr lvl="1"/>
            <a:r>
              <a:rPr lang="en-US" dirty="0"/>
              <a:t>People are used to passwords!</a:t>
            </a:r>
          </a:p>
          <a:p>
            <a:pPr lvl="1"/>
            <a:endParaRPr lang="en-US" dirty="0"/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Passwords are short, not very random!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is Cryptography?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Definition:</a:t>
            </a:r>
            <a:r>
              <a:rPr lang="en-US" dirty="0"/>
              <a:t> The theory and practice of techniques that lead to:</a:t>
            </a:r>
          </a:p>
          <a:p>
            <a:pPr lvl="1"/>
            <a:r>
              <a:rPr lang="en-US" dirty="0"/>
              <a:t>secure communication and computation</a:t>
            </a:r>
          </a:p>
          <a:p>
            <a:pPr lvl="1"/>
            <a:r>
              <a:rPr lang="en-US" dirty="0"/>
              <a:t>in the presence of untrusted parties, called </a:t>
            </a:r>
            <a:r>
              <a:rPr lang="en-US" b="1" u="sng" dirty="0"/>
              <a:t>adversary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Started as an art by ancient people.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Influenced both world wars.</a:t>
            </a:r>
          </a:p>
          <a:p>
            <a:endParaRPr lang="en-US" dirty="0"/>
          </a:p>
          <a:p>
            <a:r>
              <a:rPr lang="en-US" dirty="0"/>
              <a:t>Became modernized and converted to a multi-disciplinary field of science in math, computer science, communication science,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3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Phrase-Based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953000"/>
          </a:xfrm>
        </p:spPr>
        <p:txBody>
          <a:bodyPr>
            <a:normAutofit/>
          </a:bodyPr>
          <a:lstStyle/>
          <a:p>
            <a:r>
              <a:rPr lang="en-US" dirty="0"/>
              <a:t>User sends a long phrase as authentication information.</a:t>
            </a:r>
          </a:p>
          <a:p>
            <a:pPr lvl="1"/>
            <a:r>
              <a:rPr lang="en-US" dirty="0"/>
              <a:t>Description, sentence, answer.</a:t>
            </a:r>
          </a:p>
          <a:p>
            <a:endParaRPr lang="en-US" dirty="0"/>
          </a:p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Generate more randomness compared to passwords.</a:t>
            </a:r>
          </a:p>
          <a:p>
            <a:pPr lvl="2"/>
            <a:r>
              <a:rPr lang="en-US" dirty="0"/>
              <a:t>Less Guessable.</a:t>
            </a:r>
          </a:p>
          <a:p>
            <a:pPr lvl="2"/>
            <a:endParaRPr lang="en-US" dirty="0"/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Hard to memorize.</a:t>
            </a:r>
          </a:p>
          <a:p>
            <a:pPr lvl="1"/>
            <a:r>
              <a:rPr lang="en-US" dirty="0"/>
              <a:t>Not as adoptable by users.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990600"/>
            <a:ext cx="7692992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Types of biometrics:</a:t>
            </a:r>
          </a:p>
          <a:p>
            <a:pPr lvl="1"/>
            <a:r>
              <a:rPr lang="en-US" dirty="0"/>
              <a:t>Physical: fingerprint, iris, voice, face.</a:t>
            </a:r>
          </a:p>
          <a:p>
            <a:pPr lvl="1"/>
            <a:r>
              <a:rPr lang="en-US" dirty="0"/>
              <a:t>Behavioral: hand signature, typing (keystroke timings), gait.</a:t>
            </a:r>
          </a:p>
          <a:p>
            <a:pPr lvl="1"/>
            <a:endParaRPr lang="en-US" dirty="0"/>
          </a:p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Much more random.</a:t>
            </a:r>
          </a:p>
          <a:p>
            <a:pPr lvl="1"/>
            <a:r>
              <a:rPr lang="en-US" dirty="0"/>
              <a:t>Do not need to be memorized.</a:t>
            </a:r>
          </a:p>
          <a:p>
            <a:pPr lvl="1"/>
            <a:r>
              <a:rPr lang="en-US" dirty="0"/>
              <a:t>Do not need to be stored.</a:t>
            </a:r>
          </a:p>
          <a:p>
            <a:pPr lvl="1"/>
            <a:endParaRPr lang="en-US" dirty="0"/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Error each time read/captured </a:t>
            </a:r>
            <a:r>
              <a:rPr lang="en-US" dirty="0">
                <a:sym typeface="Wingdings" pitchFamily="2" charset="2"/>
              </a:rPr>
              <a:t> needs error correction!</a:t>
            </a:r>
          </a:p>
          <a:p>
            <a:pPr lvl="1"/>
            <a:r>
              <a:rPr lang="en-US" dirty="0">
                <a:sym typeface="Wingdings" pitchFamily="2" charset="2"/>
              </a:rPr>
              <a:t>If leaked, cannot be changed (unlike password).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/>
              <a:t>Usually Combined with tokens, e.g., credit-card / </a:t>
            </a:r>
            <a:r>
              <a:rPr lang="en-US" dirty="0" err="1"/>
              <a:t>Epassport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Challenges &amp; Tips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Generation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95400"/>
            <a:ext cx="7543800" cy="48768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Randomness is required for:</a:t>
            </a:r>
          </a:p>
          <a:p>
            <a:pPr lvl="1"/>
            <a:r>
              <a:rPr lang="en-US" dirty="0"/>
              <a:t>nonce values, passwords, session keys, etc.</a:t>
            </a:r>
          </a:p>
          <a:p>
            <a:pPr lvl="1"/>
            <a:r>
              <a:rPr lang="en-US" dirty="0"/>
              <a:t>Building a long key sequence from a short secret </a:t>
            </a:r>
            <a:r>
              <a:rPr lang="en-US" b="1" i="1" dirty="0"/>
              <a:t>seed</a:t>
            </a:r>
            <a:r>
              <a:rPr lang="en-US" dirty="0"/>
              <a:t>. e.g.?</a:t>
            </a:r>
          </a:p>
          <a:p>
            <a:pPr lvl="2"/>
            <a:r>
              <a:rPr lang="en-US" dirty="0"/>
              <a:t>In stream ciphers.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Random sequence security properties:</a:t>
            </a:r>
          </a:p>
          <a:p>
            <a:pPr lvl="1"/>
            <a:r>
              <a:rPr lang="en-US" b="1" dirty="0"/>
              <a:t>High entropy:</a:t>
            </a:r>
            <a:r>
              <a:rPr lang="en-US" dirty="0"/>
              <a:t> unbiased, unpredictable, with long cycle period.</a:t>
            </a:r>
          </a:p>
          <a:p>
            <a:pPr lvl="1"/>
            <a:r>
              <a:rPr lang="en-US" dirty="0"/>
              <a:t>Seeing some parts should not give information on past/future</a:t>
            </a:r>
          </a:p>
          <a:p>
            <a:pPr lvl="1"/>
            <a:r>
              <a:rPr lang="en-US" b="1" dirty="0"/>
              <a:t>Not invertible:</a:t>
            </a:r>
            <a:r>
              <a:rPr lang="en-US" dirty="0"/>
              <a:t> the best attack should be guessing seed!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Using weak randomness for a crypto-system can easily render crypto useless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752089" y="2590800"/>
            <a:ext cx="3477511" cy="549805"/>
            <a:chOff x="789689" y="5234559"/>
            <a:chExt cx="3477511" cy="549805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2430" y="5334000"/>
              <a:ext cx="1060039" cy="45036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2400" b="1" dirty="0"/>
                <a:t>PRKG</a:t>
              </a: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954141" y="5559181"/>
              <a:ext cx="258289" cy="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89689" y="5256821"/>
              <a:ext cx="298030" cy="334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K</a:t>
              </a:r>
            </a:p>
          </p:txBody>
        </p: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>
              <a:off x="2272468" y="5559182"/>
              <a:ext cx="1368497" cy="16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433975" y="5234559"/>
              <a:ext cx="833225" cy="301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S1,S2,…</a:t>
              </a:r>
            </a:p>
          </p:txBody>
        </p:sp>
        <p:cxnSp>
          <p:nvCxnSpPr>
            <p:cNvPr id="12" name="Elbow Connector 11"/>
            <p:cNvCxnSpPr>
              <a:stCxn id="6" idx="3"/>
              <a:endCxn id="6" idx="2"/>
            </p:cNvCxnSpPr>
            <p:nvPr/>
          </p:nvCxnSpPr>
          <p:spPr>
            <a:xfrm flipH="1">
              <a:off x="1742450" y="5559182"/>
              <a:ext cx="530019" cy="225182"/>
            </a:xfrm>
            <a:prstGeom prst="bentConnector4">
              <a:avLst>
                <a:gd name="adj1" fmla="val -135829"/>
                <a:gd name="adj2" fmla="val 225761"/>
              </a:avLst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98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 Security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Cryptographic keys should be strongly random.</a:t>
            </a:r>
          </a:p>
          <a:p>
            <a:pPr lvl="1"/>
            <a:r>
              <a:rPr lang="en-US" dirty="0"/>
              <a:t>Typical key lengths are from 56-bit (DES) to 128-bit (AES).</a:t>
            </a:r>
          </a:p>
          <a:p>
            <a:endParaRPr lang="en-US" dirty="0"/>
          </a:p>
          <a:p>
            <a:r>
              <a:rPr lang="en-US" dirty="0"/>
              <a:t>In many applications, shared keys are calculated based on user passwords.</a:t>
            </a:r>
          </a:p>
          <a:p>
            <a:pPr lvl="1"/>
            <a:r>
              <a:rPr lang="en-US" dirty="0"/>
              <a:t>But users choose short and easy passwords: </a:t>
            </a:r>
            <a:r>
              <a:rPr lang="en-US" b="1" i="1" dirty="0"/>
              <a:t>guessable</a:t>
            </a:r>
          </a:p>
          <a:p>
            <a:pPr lvl="1"/>
            <a:r>
              <a:rPr lang="en-US" dirty="0"/>
              <a:t>Know how much security you require? Say 80-bits!</a:t>
            </a:r>
          </a:p>
          <a:p>
            <a:pPr lvl="1"/>
            <a:endParaRPr lang="en-US" dirty="0"/>
          </a:p>
          <a:p>
            <a:r>
              <a:rPr lang="en-US" dirty="0"/>
              <a:t>How to measure password randomness?</a:t>
            </a:r>
          </a:p>
          <a:p>
            <a:pPr lvl="1"/>
            <a:r>
              <a:rPr lang="en-US" dirty="0"/>
              <a:t>Find the password space and take logarithm in base 2.</a:t>
            </a:r>
          </a:p>
          <a:p>
            <a:pPr lvl="1"/>
            <a:r>
              <a:rPr lang="en-US" dirty="0"/>
              <a:t>e.g., How many bits a DD-MM-YY password can have?</a:t>
            </a:r>
          </a:p>
          <a:p>
            <a:pPr marL="640080" lvl="2" indent="0">
              <a:buNone/>
            </a:pP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(31*12*100)=Log</a:t>
            </a:r>
            <a:r>
              <a:rPr lang="en-US" baseline="-25000" dirty="0"/>
              <a:t>2</a:t>
            </a:r>
            <a:r>
              <a:rPr lang="en-US" dirty="0"/>
              <a:t>(37200) = </a:t>
            </a:r>
            <a:r>
              <a:rPr lang="en-US" dirty="0">
                <a:solidFill>
                  <a:srgbClr val="FF0000"/>
                </a:solidFill>
              </a:rPr>
              <a:t>15.2 bits!!!!!  </a:t>
            </a:r>
          </a:p>
          <a:p>
            <a:pPr marL="640080" lvl="2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	 broken in &lt; 1 millisecond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Requiring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Find sufficiently large password space:</a:t>
            </a:r>
          </a:p>
          <a:p>
            <a:pPr lvl="1"/>
            <a:r>
              <a:rPr lang="en-US" dirty="0"/>
              <a:t>Example: Password field with case-sensitive letters and numbers.</a:t>
            </a:r>
          </a:p>
          <a:p>
            <a:pPr lvl="2"/>
            <a:r>
              <a:rPr lang="en-US" dirty="0"/>
              <a:t>How many characters are required for </a:t>
            </a:r>
            <a:r>
              <a:rPr lang="en-US" dirty="0">
                <a:solidFill>
                  <a:srgbClr val="FF0000"/>
                </a:solidFill>
              </a:rPr>
              <a:t>80-bit</a:t>
            </a:r>
            <a:r>
              <a:rPr lang="en-US" dirty="0"/>
              <a:t> security?</a:t>
            </a:r>
          </a:p>
          <a:p>
            <a:pPr marL="640080" lvl="2" indent="0">
              <a:buNone/>
            </a:pPr>
            <a:r>
              <a:rPr lang="en-US" dirty="0"/>
              <a:t>80 bit security means </a:t>
            </a:r>
            <a:r>
              <a:rPr lang="en-US" b="1" dirty="0"/>
              <a:t>2</a:t>
            </a:r>
            <a:r>
              <a:rPr lang="en-US" b="1" baseline="30000" dirty="0"/>
              <a:t>80</a:t>
            </a:r>
            <a:r>
              <a:rPr lang="en-US" dirty="0"/>
              <a:t> guesses!</a:t>
            </a:r>
          </a:p>
          <a:p>
            <a:pPr marL="640080" lvl="2" indent="0">
              <a:buNone/>
            </a:pPr>
            <a:r>
              <a:rPr lang="en-US" dirty="0"/>
              <a:t>Each character = 62 choices </a:t>
            </a:r>
            <a:r>
              <a:rPr lang="en-US" dirty="0">
                <a:sym typeface="Wingdings" pitchFamily="2" charset="2"/>
              </a:rPr>
              <a:t> n chars = 62</a:t>
            </a:r>
            <a:r>
              <a:rPr lang="en-US" baseline="30000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guesses!</a:t>
            </a:r>
            <a:endParaRPr lang="en-US" dirty="0"/>
          </a:p>
          <a:p>
            <a:pPr marL="640080" lvl="2" indent="0">
              <a:buNone/>
            </a:pPr>
            <a:r>
              <a:rPr lang="en-US" dirty="0"/>
              <a:t>62n &gt; 280 </a:t>
            </a:r>
            <a:r>
              <a:rPr lang="en-US" dirty="0">
                <a:sym typeface="Wingdings" pitchFamily="2" charset="2"/>
              </a:rPr>
              <a:t> n log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(62) &gt; 80  n &gt; 80 / log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(62)  n = 16 chars.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Encourage users to enter random passwords:</a:t>
            </a:r>
          </a:p>
          <a:p>
            <a:pPr lvl="1"/>
            <a:r>
              <a:rPr lang="en-US" dirty="0"/>
              <a:t>Should not be a guessable password, e.g., from dictionary.</a:t>
            </a:r>
          </a:p>
          <a:p>
            <a:pPr lvl="1"/>
            <a:r>
              <a:rPr lang="en-US" dirty="0"/>
              <a:t>Dictionary attacks rely on predictable passwords.</a:t>
            </a:r>
          </a:p>
          <a:p>
            <a:pPr lvl="1"/>
            <a:r>
              <a:rPr lang="en-US" dirty="0"/>
              <a:t>What is the size of a dictionary? Say 200,000</a:t>
            </a:r>
          </a:p>
          <a:p>
            <a:pPr lvl="2"/>
            <a:r>
              <a:rPr lang="en-US" dirty="0"/>
              <a:t>Security in bits: log</a:t>
            </a:r>
            <a:r>
              <a:rPr lang="en-US" baseline="-25000" dirty="0"/>
              <a:t>2</a:t>
            </a:r>
            <a:r>
              <a:rPr lang="en-US" dirty="0"/>
              <a:t>(200,000) = </a:t>
            </a:r>
            <a:r>
              <a:rPr lang="en-US" dirty="0">
                <a:solidFill>
                  <a:srgbClr val="FF0000"/>
                </a:solidFill>
              </a:rPr>
              <a:t>17 bits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broken in milliseconds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72440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600" b="1" dirty="0"/>
              <a:t>Do not hard-code secret keys in your code:</a:t>
            </a:r>
          </a:p>
          <a:p>
            <a:pPr lvl="1"/>
            <a:r>
              <a:rPr lang="en-US" sz="2400" dirty="0"/>
              <a:t>If it is not very random, a search tool can locate it</a:t>
            </a:r>
          </a:p>
          <a:p>
            <a:pPr lvl="2"/>
            <a:r>
              <a:rPr lang="en-US" dirty="0"/>
              <a:t>e.g., Strings tool for ASCII coded passwords</a:t>
            </a:r>
          </a:p>
          <a:p>
            <a:pPr lvl="1"/>
            <a:r>
              <a:rPr lang="en-US" sz="2400" dirty="0"/>
              <a:t>If it is highly random, there are entropy searching tools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nCipher</a:t>
            </a:r>
            <a:endParaRPr lang="en-US" dirty="0"/>
          </a:p>
          <a:p>
            <a:pPr lvl="1"/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Keep keys not in, but close to the target source:</a:t>
            </a:r>
          </a:p>
          <a:p>
            <a:pPr lvl="1"/>
            <a:r>
              <a:rPr lang="en-US" sz="2400" dirty="0"/>
              <a:t>Passing keys and password across applications through different function calls exposes it to security threats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Store keys not as plaintext, but protected through an encryption mechanism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b="1" dirty="0"/>
              <a:t>Know the difference between short-term and long-term keys.</a:t>
            </a:r>
          </a:p>
          <a:p>
            <a:pPr lvl="1"/>
            <a:endParaRPr lang="en-US" sz="2400" dirty="0"/>
          </a:p>
          <a:p>
            <a:pPr lvl="1"/>
            <a:r>
              <a:rPr lang="en-US" b="1" dirty="0"/>
              <a:t>Short-term (ephemeral or session) keys:</a:t>
            </a:r>
          </a:p>
          <a:p>
            <a:pPr lvl="2"/>
            <a:r>
              <a:rPr lang="en-US" dirty="0"/>
              <a:t>Used to protect temporary data </a:t>
            </a:r>
          </a:p>
          <a:p>
            <a:pPr lvl="2"/>
            <a:r>
              <a:rPr lang="en-US" dirty="0"/>
              <a:t>Usually appear in the form of shared keys for symmetric-key encryption, like DES and RC4</a:t>
            </a:r>
          </a:p>
          <a:p>
            <a:pPr lvl="2"/>
            <a:r>
              <a:rPr lang="en-US" dirty="0"/>
              <a:t>Their key management process is usually hidden.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Long-term keys:</a:t>
            </a:r>
          </a:p>
          <a:p>
            <a:pPr lvl="2"/>
            <a:r>
              <a:rPr lang="en-US" dirty="0"/>
              <a:t>Used to protect permanent and sensitive data</a:t>
            </a:r>
          </a:p>
          <a:p>
            <a:pPr lvl="2"/>
            <a:r>
              <a:rPr lang="en-US" dirty="0"/>
              <a:t>Also used to generate short-term keys</a:t>
            </a:r>
          </a:p>
          <a:p>
            <a:pPr lvl="2"/>
            <a:r>
              <a:rPr lang="en-US" dirty="0"/>
              <a:t>Usually appear in the form of public/private key pairs for encryption/authentication</a:t>
            </a:r>
          </a:p>
          <a:p>
            <a:pPr lvl="2"/>
            <a:r>
              <a:rPr lang="en-US" dirty="0"/>
              <a:t>Need secure generation and management.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768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en-US" sz="2600" b="1" dirty="0"/>
              <a:t>Use appropriate key length to protect data:</a:t>
            </a:r>
          </a:p>
          <a:p>
            <a:pPr lvl="1"/>
            <a:r>
              <a:rPr lang="en-US" sz="2400" dirty="0"/>
              <a:t>Key length depends on the underlying cryptographic problem</a:t>
            </a:r>
          </a:p>
          <a:p>
            <a:pPr lvl="2"/>
            <a:r>
              <a:rPr lang="en-US" dirty="0"/>
              <a:t>Symmetric key cryptography, like DES and RC4</a:t>
            </a:r>
          </a:p>
          <a:p>
            <a:pPr lvl="3"/>
            <a:r>
              <a:rPr lang="en-US" dirty="0"/>
              <a:t>Breaking the system requires exhaustive key search </a:t>
            </a:r>
          </a:p>
          <a:p>
            <a:pPr lvl="3"/>
            <a:r>
              <a:rPr lang="en-US" i="1" dirty="0"/>
              <a:t>key length of 80 bits = 8- bits security level </a:t>
            </a:r>
          </a:p>
          <a:p>
            <a:pPr lvl="2"/>
            <a:r>
              <a:rPr lang="en-US" dirty="0"/>
              <a:t>Public key crypto like RSA.</a:t>
            </a:r>
          </a:p>
          <a:p>
            <a:pPr lvl="3"/>
            <a:r>
              <a:rPr lang="en-US" dirty="0"/>
              <a:t>Breaking the system requires solving integer factorization (knowing n=p*q finding p and q). </a:t>
            </a:r>
          </a:p>
          <a:p>
            <a:pPr lvl="3"/>
            <a:r>
              <a:rPr lang="en-US" i="1" dirty="0"/>
              <a:t>Longer keys are required: 1024 bits of ‘n’ for 80 bit security.</a:t>
            </a:r>
          </a:p>
          <a:p>
            <a:pPr lvl="3"/>
            <a:endParaRPr lang="en-US" dirty="0"/>
          </a:p>
          <a:p>
            <a:pPr lvl="1"/>
            <a:r>
              <a:rPr lang="en-US" sz="2400" dirty="0"/>
              <a:t>Know the cryptosystem and the security level you require; then find the key length.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953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600" b="1" dirty="0"/>
              <a:t>Goal: </a:t>
            </a:r>
            <a:r>
              <a:rPr lang="en-US" sz="2600" dirty="0"/>
              <a:t>To let entities obtain the </a:t>
            </a:r>
            <a:r>
              <a:rPr lang="en-US" sz="2600" b="1" i="1" dirty="0"/>
              <a:t>key</a:t>
            </a:r>
            <a:r>
              <a:rPr lang="en-US" sz="2600" dirty="0"/>
              <a:t> they need for encryption or authentication.</a:t>
            </a:r>
          </a:p>
          <a:p>
            <a:pPr lvl="0"/>
            <a:r>
              <a:rPr lang="en-US" sz="2600" b="1" dirty="0"/>
              <a:t>Do key exchange only when you need it!</a:t>
            </a:r>
          </a:p>
          <a:p>
            <a:r>
              <a:rPr lang="en-US" sz="2600" b="1" dirty="0"/>
              <a:t>Know the type of key you want to exchange:</a:t>
            </a:r>
          </a:p>
          <a:p>
            <a:pPr lvl="1"/>
            <a:r>
              <a:rPr lang="en-US" dirty="0"/>
              <a:t>Typically for sharing keys for symmetric key crypto.</a:t>
            </a:r>
          </a:p>
          <a:p>
            <a:pPr lvl="1"/>
            <a:r>
              <a:rPr lang="en-US" dirty="0"/>
              <a:t>In public key crypto:</a:t>
            </a:r>
          </a:p>
          <a:p>
            <a:pPr lvl="2"/>
            <a:r>
              <a:rPr lang="en-US" dirty="0"/>
              <a:t>Public keys can be publically sent, just need to be authenticated; privacy is not important</a:t>
            </a:r>
          </a:p>
          <a:p>
            <a:pPr lvl="2"/>
            <a:r>
              <a:rPr lang="en-US" dirty="0"/>
              <a:t>Private keys should not be exchanged</a:t>
            </a:r>
          </a:p>
          <a:p>
            <a:pPr lvl="1"/>
            <a:r>
              <a:rPr lang="en-US" sz="2400" dirty="0"/>
              <a:t>Do not put the key in the code to exchange it</a:t>
            </a:r>
          </a:p>
          <a:p>
            <a:pPr lvl="1"/>
            <a:r>
              <a:rPr lang="en-US" dirty="0"/>
              <a:t>Follow standard mechanisms: </a:t>
            </a:r>
            <a:r>
              <a:rPr lang="en-US" dirty="0" err="1"/>
              <a:t>Diffie</a:t>
            </a:r>
            <a:r>
              <a:rPr lang="en-US" dirty="0"/>
              <a:t>-Hellman or RSA-based KE</a:t>
            </a:r>
          </a:p>
          <a:p>
            <a:pPr lvl="0"/>
            <a:r>
              <a:rPr lang="en-US" b="1" dirty="0"/>
              <a:t>Do not create your own cryptographic functions:</a:t>
            </a:r>
          </a:p>
          <a:p>
            <a:pPr lvl="1"/>
            <a:r>
              <a:rPr lang="en-US" sz="2400" dirty="0"/>
              <a:t>It is difficult to design secure cryptosystems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Ancient Steganography</a:t>
            </a:r>
          </a:p>
          <a:p>
            <a:pPr lvl="1"/>
            <a:r>
              <a:rPr lang="en-US" dirty="0"/>
              <a:t>e.g., Messengers with hidden messages (Ancient)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Classic Ciphers</a:t>
            </a:r>
          </a:p>
          <a:p>
            <a:pPr lvl="1"/>
            <a:r>
              <a:rPr lang="en-US" dirty="0"/>
              <a:t>Simplest: Caesar cipher (50 BC)</a:t>
            </a:r>
          </a:p>
          <a:p>
            <a:pPr lvl="1"/>
            <a:r>
              <a:rPr lang="en-US" dirty="0"/>
              <a:t>Most complex: Enigma (1930 WWII)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Modern cryptography</a:t>
            </a:r>
          </a:p>
          <a:p>
            <a:pPr lvl="1"/>
            <a:r>
              <a:rPr lang="en-US" dirty="0"/>
              <a:t>Complexity theory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Information-theoretic Cryptography</a:t>
            </a:r>
          </a:p>
          <a:p>
            <a:pPr lvl="1"/>
            <a:r>
              <a:rPr lang="en-US" dirty="0"/>
              <a:t>Probability theory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hahmadi\Desktop\220px-Ciphrdsk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86063"/>
            <a:ext cx="1562100" cy="15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hmadi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827" y="2514600"/>
            <a:ext cx="1382973" cy="18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hmadi\Dropbox\PHD RESEARCH\PhD Thesis\defense presentation\sources\dic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34" y="4999920"/>
            <a:ext cx="1961866" cy="14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hmadi\Dropbox\PHD RESEARCH\PhD Thesis\defense presentation\sources\p-n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3555800"/>
            <a:ext cx="1962150" cy="17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Triad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concepts of cryptography</a:t>
            </a:r>
          </a:p>
          <a:p>
            <a:endParaRPr lang="en-US" dirty="0"/>
          </a:p>
          <a:p>
            <a:r>
              <a:rPr lang="en-US" b="1" dirty="0"/>
              <a:t>Confidentiality:</a:t>
            </a:r>
          </a:p>
          <a:p>
            <a:pPr lvl="1"/>
            <a:r>
              <a:rPr lang="en-US" dirty="0"/>
              <a:t>Data should not be leaked to the adversary.</a:t>
            </a:r>
          </a:p>
          <a:p>
            <a:endParaRPr lang="en-US" dirty="0"/>
          </a:p>
          <a:p>
            <a:r>
              <a:rPr lang="en-US" b="1" dirty="0"/>
              <a:t>Integrity:</a:t>
            </a:r>
          </a:p>
          <a:p>
            <a:pPr lvl="1"/>
            <a:r>
              <a:rPr lang="en-US" dirty="0"/>
              <a:t>Data should not be tampered with.</a:t>
            </a:r>
          </a:p>
          <a:p>
            <a:endParaRPr lang="en-US" dirty="0"/>
          </a:p>
          <a:p>
            <a:r>
              <a:rPr lang="en-US" b="1" dirty="0"/>
              <a:t>Availability:</a:t>
            </a:r>
          </a:p>
          <a:p>
            <a:pPr lvl="1"/>
            <a:r>
              <a:rPr lang="en-US" dirty="0"/>
              <a:t>Data should not be interrupted.</a:t>
            </a:r>
          </a:p>
          <a:p>
            <a:pPr lvl="1"/>
            <a:r>
              <a:rPr lang="en-US" dirty="0"/>
              <a:t>Always available to legitimate receivers.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C:\Users\hahmadi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44" y="3124200"/>
            <a:ext cx="290345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Concepts in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Authenticity:</a:t>
            </a:r>
          </a:p>
          <a:p>
            <a:pPr lvl="1"/>
            <a:r>
              <a:rPr lang="en-US" dirty="0"/>
              <a:t>For user: proves user’s legitimacy.</a:t>
            </a:r>
          </a:p>
          <a:p>
            <a:pPr lvl="1"/>
            <a:r>
              <a:rPr lang="en-US" dirty="0"/>
              <a:t>For data: Data is sent by the legitimate party!</a:t>
            </a:r>
          </a:p>
          <a:p>
            <a:pPr lvl="2"/>
            <a:r>
              <a:rPr lang="en-US" dirty="0"/>
              <a:t>Incudes integrity too!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Non-repudiation:</a:t>
            </a:r>
          </a:p>
          <a:p>
            <a:pPr lvl="1"/>
            <a:r>
              <a:rPr lang="en-US" dirty="0"/>
              <a:t>User cannot deny its effect on data (e.g., sending of).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Anonymity:</a:t>
            </a:r>
          </a:p>
          <a:p>
            <a:pPr lvl="1"/>
            <a:r>
              <a:rPr lang="en-US" dirty="0"/>
              <a:t>User’s identity is not leaked to the adversary.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Security in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system has </a:t>
            </a:r>
            <a:r>
              <a:rPr lang="en-US" b="1" i="1" dirty="0"/>
              <a:t>k</a:t>
            </a:r>
            <a:r>
              <a:rPr lang="en-US" dirty="0"/>
              <a:t>-bit security if to break the system (its confidentiality or integrity), the adversary needs  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dirty="0"/>
              <a:t> system operations (e.g., encryption, check) on its computer.</a:t>
            </a:r>
          </a:p>
          <a:p>
            <a:endParaRPr lang="en-US" dirty="0"/>
          </a:p>
          <a:p>
            <a:r>
              <a:rPr lang="en-US" dirty="0"/>
              <a:t>How much time is needed to break a k-bit secure system?</a:t>
            </a:r>
          </a:p>
          <a:p>
            <a:pPr lvl="1"/>
            <a:r>
              <a:rPr lang="en-US" dirty="0"/>
              <a:t>Assume a 8GHz CPU: </a:t>
            </a:r>
            <a:r>
              <a:rPr lang="en-US" b="1"/>
              <a:t>8*2</a:t>
            </a:r>
            <a:r>
              <a:rPr lang="en-US" b="1" baseline="30000"/>
              <a:t>30</a:t>
            </a:r>
            <a:r>
              <a:rPr lang="en-US" b="1"/>
              <a:t>=2</a:t>
            </a:r>
            <a:r>
              <a:rPr lang="en-US" b="1" baseline="30000"/>
              <a:t>33</a:t>
            </a:r>
            <a:r>
              <a:rPr lang="en-US"/>
              <a:t> CPU clock </a:t>
            </a:r>
            <a:r>
              <a:rPr lang="en-US" dirty="0"/>
              <a:t>ticks per second.</a:t>
            </a:r>
          </a:p>
          <a:p>
            <a:pPr lvl="1"/>
            <a:r>
              <a:rPr lang="en-US" dirty="0"/>
              <a:t>Assume system operation needs </a:t>
            </a:r>
            <a:r>
              <a:rPr lang="en-US" b="1" dirty="0"/>
              <a:t>2</a:t>
            </a:r>
            <a:r>
              <a:rPr lang="en-US" b="1" baseline="30000" dirty="0"/>
              <a:t>8</a:t>
            </a:r>
            <a:r>
              <a:rPr lang="en-US" b="1" dirty="0"/>
              <a:t>=256 </a:t>
            </a:r>
            <a:r>
              <a:rPr lang="en-US" dirty="0"/>
              <a:t>CPU clock ticks.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23115"/>
              </p:ext>
            </p:extLst>
          </p:nvPr>
        </p:nvGraphicFramePr>
        <p:xfrm>
          <a:off x="228600" y="3870960"/>
          <a:ext cx="8686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Security-level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to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&lt; 1 </a:t>
                      </a:r>
                      <a:r>
                        <a:rPr lang="en-US" baseline="0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9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 bits (DES)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~68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1</a:t>
                      </a:r>
                      <a:r>
                        <a:rPr lang="en-US" baseline="0" dirty="0"/>
                        <a:t> million millenniums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44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Crypto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schemes</a:t>
            </a:r>
          </a:p>
          <a:p>
            <a:endParaRPr lang="en-US" dirty="0"/>
          </a:p>
          <a:p>
            <a:r>
              <a:rPr lang="en-US" dirty="0"/>
              <a:t>Hash functions</a:t>
            </a:r>
          </a:p>
          <a:p>
            <a:endParaRPr lang="en-US" dirty="0"/>
          </a:p>
          <a:p>
            <a:r>
              <a:rPr lang="en-US" dirty="0"/>
              <a:t>Message authentication schemes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066800"/>
            <a:ext cx="75438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Crypto tool to attain </a:t>
            </a:r>
            <a:r>
              <a:rPr lang="en-US" b="1" i="1" dirty="0"/>
              <a:t>confidentiality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Examples:</a:t>
            </a:r>
            <a:r>
              <a:rPr lang="en-US" dirty="0"/>
              <a:t> RSA, DES, AES</a:t>
            </a:r>
          </a:p>
          <a:p>
            <a:pPr lvl="1"/>
            <a:r>
              <a:rPr lang="en-US" dirty="0"/>
              <a:t>Classic: Caesar, Enigma, </a:t>
            </a:r>
            <a:r>
              <a:rPr lang="en-US" dirty="0" err="1"/>
              <a:t>etc</a:t>
            </a:r>
            <a:r>
              <a:rPr lang="en-US" dirty="0"/>
              <a:t> (now insecure!)</a:t>
            </a:r>
          </a:p>
          <a:p>
            <a:endParaRPr lang="en-US" dirty="0"/>
          </a:p>
          <a:p>
            <a:r>
              <a:rPr lang="en-US" b="1" dirty="0"/>
              <a:t>Components:</a:t>
            </a:r>
          </a:p>
          <a:p>
            <a:pPr lvl="1"/>
            <a:r>
              <a:rPr lang="en-US" dirty="0"/>
              <a:t>Encryption and decryption </a:t>
            </a:r>
            <a:r>
              <a:rPr lang="en-US" b="1" i="1" dirty="0"/>
              <a:t>keys</a:t>
            </a:r>
          </a:p>
          <a:p>
            <a:pPr lvl="1"/>
            <a:r>
              <a:rPr lang="en-US" b="1" i="1" dirty="0"/>
              <a:t>Encryption</a:t>
            </a:r>
            <a:r>
              <a:rPr lang="en-US" dirty="0"/>
              <a:t> function </a:t>
            </a:r>
            <a:r>
              <a:rPr lang="en-US" b="1" dirty="0" err="1"/>
              <a:t>Enc</a:t>
            </a:r>
            <a:r>
              <a:rPr lang="en-US" dirty="0"/>
              <a:t>(): </a:t>
            </a:r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plaintext,key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ciphertext</a:t>
            </a:r>
            <a:endParaRPr lang="en-US" dirty="0"/>
          </a:p>
          <a:p>
            <a:pPr lvl="1"/>
            <a:r>
              <a:rPr lang="en-US" b="1" i="1" dirty="0"/>
              <a:t>Decryption</a:t>
            </a:r>
            <a:r>
              <a:rPr lang="en-US" dirty="0"/>
              <a:t> function </a:t>
            </a:r>
            <a:r>
              <a:rPr lang="en-US" b="1" dirty="0"/>
              <a:t>Dec</a:t>
            </a:r>
            <a:r>
              <a:rPr lang="en-US" dirty="0"/>
              <a:t>(): Dec(</a:t>
            </a:r>
            <a:r>
              <a:rPr lang="en-US" dirty="0" err="1">
                <a:sym typeface="Wingdings" pitchFamily="2" charset="2"/>
              </a:rPr>
              <a:t>ciphertext,key</a:t>
            </a:r>
            <a:r>
              <a:rPr lang="en-US" dirty="0">
                <a:sym typeface="Wingdings" pitchFamily="2" charset="2"/>
              </a:rPr>
              <a:t>)  plaintext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Assumptions:</a:t>
            </a:r>
          </a:p>
          <a:p>
            <a:pPr lvl="1"/>
            <a:r>
              <a:rPr lang="en-US" dirty="0"/>
              <a:t>Decryption </a:t>
            </a:r>
            <a:r>
              <a:rPr lang="en-US" b="1" i="1" dirty="0"/>
              <a:t>key</a:t>
            </a:r>
            <a:r>
              <a:rPr lang="en-US" dirty="0"/>
              <a:t> is kept private</a:t>
            </a:r>
          </a:p>
          <a:p>
            <a:pPr lvl="1"/>
            <a:r>
              <a:rPr lang="en-US" dirty="0"/>
              <a:t>Functions and implementations are </a:t>
            </a:r>
            <a:r>
              <a:rPr lang="en-US" b="1" i="1" dirty="0"/>
              <a:t>publicly known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rgbClr val="92D050"/>
        </a:solidFill>
        <a:ln w="9525">
          <a:solidFill>
            <a:schemeClr val="tx1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>
        <a:ln w="25400"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17024</TotalTime>
  <Words>2643</Words>
  <Application>Microsoft Office PowerPoint</Application>
  <PresentationFormat>On-screen Show (4:3)</PresentationFormat>
  <Paragraphs>530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Baskerville Old Face</vt:lpstr>
      <vt:lpstr>Calibri</vt:lpstr>
      <vt:lpstr>Impact</vt:lpstr>
      <vt:lpstr>Times New Roman</vt:lpstr>
      <vt:lpstr>Wingdings</vt:lpstr>
      <vt:lpstr>NewsPrint</vt:lpstr>
      <vt:lpstr>PowerPoint Presentation</vt:lpstr>
      <vt:lpstr>Introduction to Cryptography</vt:lpstr>
      <vt:lpstr>What is Cryptography?</vt:lpstr>
      <vt:lpstr>History of Cryptography</vt:lpstr>
      <vt:lpstr>CIA Triad</vt:lpstr>
      <vt:lpstr>Other Concepts in Cryptography</vt:lpstr>
      <vt:lpstr>Meaning of Security in Bits</vt:lpstr>
      <vt:lpstr>Three Main Crypto Tools</vt:lpstr>
      <vt:lpstr>Encryption Scheme</vt:lpstr>
      <vt:lpstr>Encryption Scheme Requirements</vt:lpstr>
      <vt:lpstr>Warm Up: Caesar Cipher</vt:lpstr>
      <vt:lpstr>Caesar Example: K = ‘d’ (move 3)</vt:lpstr>
      <vt:lpstr>Hash Function</vt:lpstr>
      <vt:lpstr>Hash Function Requirement</vt:lpstr>
      <vt:lpstr>CRC: Insecure Hash Function</vt:lpstr>
      <vt:lpstr>Message Authentication Scheme</vt:lpstr>
      <vt:lpstr>Encryption Scheme Requirements</vt:lpstr>
      <vt:lpstr>Two Types of Cryptography</vt:lpstr>
      <vt:lpstr>Symmetric Key Cryptography</vt:lpstr>
      <vt:lpstr>Symmetric Key Crypto</vt:lpstr>
      <vt:lpstr>Block Ciphers</vt:lpstr>
      <vt:lpstr>Stream Ciphers</vt:lpstr>
      <vt:lpstr>Public Key Cryptography</vt:lpstr>
      <vt:lpstr>Public-Key Crypto: Overview</vt:lpstr>
      <vt:lpstr>Symmetric vs. Public Cryptography</vt:lpstr>
      <vt:lpstr>Combining Public / Symmetric Crypto</vt:lpstr>
      <vt:lpstr>User Authentication</vt:lpstr>
      <vt:lpstr>Classical Approach</vt:lpstr>
      <vt:lpstr>Password-Based Authentication</vt:lpstr>
      <vt:lpstr>Phrase-Based Authentication</vt:lpstr>
      <vt:lpstr>Biometric Authentication</vt:lpstr>
      <vt:lpstr>Security Challenges &amp; Tips</vt:lpstr>
      <vt:lpstr>Randomness Generation Tips</vt:lpstr>
      <vt:lpstr>Passwords Security Tips</vt:lpstr>
      <vt:lpstr>Requiring Strong Passwords</vt:lpstr>
      <vt:lpstr>Key Management Tips</vt:lpstr>
      <vt:lpstr>Key Management Tips</vt:lpstr>
      <vt:lpstr>Key Management Tips</vt:lpstr>
      <vt:lpstr>Key Exchange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Software Development</dc:title>
  <dc:creator>Hadi Ahmadi</dc:creator>
  <cp:lastModifiedBy>Derek Yadlowski</cp:lastModifiedBy>
  <cp:revision>1900</cp:revision>
  <dcterms:created xsi:type="dcterms:W3CDTF">2006-08-16T00:00:00Z</dcterms:created>
  <dcterms:modified xsi:type="dcterms:W3CDTF">2020-11-23T18:56:40Z</dcterms:modified>
</cp:coreProperties>
</file>