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77" r:id="rId3"/>
    <p:sldId id="302" r:id="rId4"/>
    <p:sldId id="303" r:id="rId5"/>
    <p:sldId id="304" r:id="rId6"/>
    <p:sldId id="305" r:id="rId7"/>
    <p:sldId id="283" r:id="rId8"/>
    <p:sldId id="321" r:id="rId9"/>
    <p:sldId id="318" r:id="rId10"/>
    <p:sldId id="279" r:id="rId11"/>
    <p:sldId id="322" r:id="rId12"/>
    <p:sldId id="280" r:id="rId13"/>
    <p:sldId id="281" r:id="rId14"/>
    <p:sldId id="336" r:id="rId15"/>
    <p:sldId id="306" r:id="rId16"/>
    <p:sldId id="319" r:id="rId17"/>
    <p:sldId id="320" r:id="rId18"/>
    <p:sldId id="307" r:id="rId19"/>
    <p:sldId id="309" r:id="rId20"/>
    <p:sldId id="310" r:id="rId21"/>
    <p:sldId id="308" r:id="rId22"/>
    <p:sldId id="294" r:id="rId23"/>
    <p:sldId id="293" r:id="rId24"/>
    <p:sldId id="29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22" autoAdjust="0"/>
  </p:normalViewPr>
  <p:slideViewPr>
    <p:cSldViewPr>
      <p:cViewPr varScale="1">
        <p:scale>
          <a:sx n="113" d="100"/>
          <a:sy n="113" d="100"/>
        </p:scale>
        <p:origin x="1560" y="132"/>
      </p:cViewPr>
      <p:guideLst>
        <p:guide orient="horz" pos="2160"/>
        <p:guide pos="2880"/>
      </p:guideLst>
    </p:cSldViewPr>
  </p:slideViewPr>
  <p:outlineViewPr>
    <p:cViewPr>
      <p:scale>
        <a:sx n="33" d="100"/>
        <a:sy n="33" d="100"/>
      </p:scale>
      <p:origin x="0" y="2231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099AFD-B840-4DEF-90DE-7DC7CF27B44F}" type="datetimeFigureOut">
              <a:rPr lang="en-US" smtClean="0"/>
              <a:t>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6960FF-4B17-4132-8EE3-B9B4170A8ED9}" type="slidenum">
              <a:rPr lang="en-US" smtClean="0"/>
              <a:t>‹#›</a:t>
            </a:fld>
            <a:endParaRPr lang="en-US"/>
          </a:p>
        </p:txBody>
      </p:sp>
    </p:spTree>
    <p:extLst>
      <p:ext uri="{BB962C8B-B14F-4D97-AF65-F5344CB8AC3E}">
        <p14:creationId xmlns:p14="http://schemas.microsoft.com/office/powerpoint/2010/main" val="6395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1E2FE4-95CF-47B5-9674-4C9214FE0823}" type="datetime1">
              <a:rPr lang="en-US" smtClean="0"/>
              <a:t>12/6/2020</a:t>
            </a:fld>
            <a:endParaRPr lang="en-US"/>
          </a:p>
        </p:txBody>
      </p:sp>
      <p:sp>
        <p:nvSpPr>
          <p:cNvPr id="5" name="Footer Placeholder 4"/>
          <p:cNvSpPr>
            <a:spLocks noGrp="1"/>
          </p:cNvSpPr>
          <p:nvPr>
            <p:ph type="ftr" sz="quarter" idx="11"/>
          </p:nvPr>
        </p:nvSpPr>
        <p:spPr>
          <a:xfrm>
            <a:off x="2743200" y="6400800"/>
            <a:ext cx="3810000" cy="365125"/>
          </a:xfrm>
        </p:spPr>
        <p:txBody>
          <a:bodyPr/>
          <a:lstStyle>
            <a:lvl1pPr algn="ctr">
              <a:defRPr/>
            </a:lvl1pPr>
          </a:lstStyle>
          <a:p>
            <a:r>
              <a:rPr lang="en-US"/>
              <a:t>ITSC315 Session 23-24: Privacy in Application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25000"/>
                    <a:lumOff val="75000"/>
                  </a:schemeClr>
                </a:solidFill>
                <a:latin typeface="Baskerville Old Face"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85800" y="6400800"/>
            <a:ext cx="1576939" cy="365125"/>
          </a:xfrm>
        </p:spPr>
        <p:txBody>
          <a:bodyPr/>
          <a:lstStyle/>
          <a:p>
            <a:fld id="{96730F8D-D233-4C22-B500-175A039FB83E}" type="datetime1">
              <a:rPr lang="en-US" smtClean="0"/>
              <a:t>12/6/2020</a:t>
            </a:fld>
            <a:endParaRPr lang="en-US"/>
          </a:p>
        </p:txBody>
      </p:sp>
      <p:sp>
        <p:nvSpPr>
          <p:cNvPr id="5" name="Footer Placeholder 4"/>
          <p:cNvSpPr>
            <a:spLocks noGrp="1"/>
          </p:cNvSpPr>
          <p:nvPr>
            <p:ph type="ftr" sz="quarter" idx="11"/>
          </p:nvPr>
        </p:nvSpPr>
        <p:spPr>
          <a:xfrm>
            <a:off x="2743200" y="6400800"/>
            <a:ext cx="4191000" cy="365125"/>
          </a:xfrm>
        </p:spPr>
        <p:txBody>
          <a:bodyPr/>
          <a:lstStyle>
            <a:lvl1pPr algn="ctr">
              <a:defRPr/>
            </a:lvl1pPr>
          </a:lstStyle>
          <a:p>
            <a:r>
              <a:rPr lang="en-US"/>
              <a:t>ITSC315 Session 23-24: Privacy in Application</a:t>
            </a:r>
          </a:p>
        </p:txBody>
      </p:sp>
      <p:sp>
        <p:nvSpPr>
          <p:cNvPr id="6" name="Slide Number Placeholder 5"/>
          <p:cNvSpPr>
            <a:spLocks noGrp="1"/>
          </p:cNvSpPr>
          <p:nvPr>
            <p:ph type="sldNum" sz="quarter" idx="12"/>
          </p:nvPr>
        </p:nvSpPr>
        <p:spPr>
          <a:xfrm>
            <a:off x="8153400" y="6324600"/>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7664ED-EE30-4504-B945-63928CDBBABC}" type="datetime1">
              <a:rPr lang="en-US" smtClean="0"/>
              <a:t>12/6/2020</a:t>
            </a:fld>
            <a:endParaRPr lang="en-US"/>
          </a:p>
        </p:txBody>
      </p:sp>
      <p:sp>
        <p:nvSpPr>
          <p:cNvPr id="5" name="Footer Placeholder 4"/>
          <p:cNvSpPr>
            <a:spLocks noGrp="1"/>
          </p:cNvSpPr>
          <p:nvPr>
            <p:ph type="ftr" sz="quarter" idx="11"/>
          </p:nvPr>
        </p:nvSpPr>
        <p:spPr/>
        <p:txBody>
          <a:bodyPr/>
          <a:lstStyle/>
          <a:p>
            <a:r>
              <a:rPr lang="en-US"/>
              <a:t>ITSC315 Session 23-24: Privacy in Application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8B3EE8-F990-43F1-ADA4-68D5E55E2F26}" type="datetime1">
              <a:rPr lang="en-US" smtClean="0"/>
              <a:t>12/6/2020</a:t>
            </a:fld>
            <a:endParaRPr lang="en-US"/>
          </a:p>
        </p:txBody>
      </p:sp>
      <p:sp>
        <p:nvSpPr>
          <p:cNvPr id="6" name="Footer Placeholder 5"/>
          <p:cNvSpPr>
            <a:spLocks noGrp="1"/>
          </p:cNvSpPr>
          <p:nvPr>
            <p:ph type="ftr" sz="quarter" idx="11"/>
          </p:nvPr>
        </p:nvSpPr>
        <p:spPr/>
        <p:txBody>
          <a:bodyPr/>
          <a:lstStyle/>
          <a:p>
            <a:r>
              <a:rPr lang="en-US"/>
              <a:t>ITSC315 Session 23-24: Privacy in Application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66C74E-6669-4216-8F90-D9C0FE75FF23}" type="datetime1">
              <a:rPr lang="en-US" smtClean="0"/>
              <a:t>12/6/2020</a:t>
            </a:fld>
            <a:endParaRPr lang="en-US"/>
          </a:p>
        </p:txBody>
      </p:sp>
      <p:sp>
        <p:nvSpPr>
          <p:cNvPr id="8" name="Footer Placeholder 7"/>
          <p:cNvSpPr>
            <a:spLocks noGrp="1"/>
          </p:cNvSpPr>
          <p:nvPr>
            <p:ph type="ftr" sz="quarter" idx="11"/>
          </p:nvPr>
        </p:nvSpPr>
        <p:spPr/>
        <p:txBody>
          <a:bodyPr/>
          <a:lstStyle/>
          <a:p>
            <a:r>
              <a:rPr lang="en-US"/>
              <a:t>ITSC315 Session 23-24: Privacy in Application</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79E7C6-6967-4C51-9B3F-4E9DA5AA8EDE}" type="datetime1">
              <a:rPr lang="en-US" smtClean="0"/>
              <a:t>12/6/2020</a:t>
            </a:fld>
            <a:endParaRPr lang="en-US"/>
          </a:p>
        </p:txBody>
      </p:sp>
      <p:sp>
        <p:nvSpPr>
          <p:cNvPr id="4" name="Footer Placeholder 3"/>
          <p:cNvSpPr>
            <a:spLocks noGrp="1"/>
          </p:cNvSpPr>
          <p:nvPr>
            <p:ph type="ftr" sz="quarter" idx="11"/>
          </p:nvPr>
        </p:nvSpPr>
        <p:spPr/>
        <p:txBody>
          <a:bodyPr/>
          <a:lstStyle/>
          <a:p>
            <a:r>
              <a:rPr lang="en-US"/>
              <a:t>ITSC315 Session 23-24: Privacy in Application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706443-7E89-46F4-8691-485B0CE29590}" type="datetime1">
              <a:rPr lang="en-US" smtClean="0"/>
              <a:t>12/6/2020</a:t>
            </a:fld>
            <a:endParaRPr lang="en-US"/>
          </a:p>
        </p:txBody>
      </p:sp>
      <p:sp>
        <p:nvSpPr>
          <p:cNvPr id="6" name="Footer Placeholder 5"/>
          <p:cNvSpPr>
            <a:spLocks noGrp="1"/>
          </p:cNvSpPr>
          <p:nvPr>
            <p:ph type="ftr" sz="quarter" idx="11"/>
          </p:nvPr>
        </p:nvSpPr>
        <p:spPr/>
        <p:txBody>
          <a:bodyPr/>
          <a:lstStyle/>
          <a:p>
            <a:r>
              <a:rPr lang="en-US"/>
              <a:t>ITSC315 Session 23-24: Privacy in Application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7" name="Rectangle 6"/>
          <p:cNvSpPr/>
          <p:nvPr/>
        </p:nvSpPr>
        <p:spPr>
          <a:xfrm>
            <a:off x="777240" y="1522562"/>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75802" y="2208362"/>
            <a:ext cx="7543800" cy="1676400"/>
          </a:xfrm>
        </p:spPr>
        <p:txBody>
          <a:bodyPr anchor="b" anchorCtr="0"/>
          <a:lstStyle>
            <a:lvl1pPr algn="ctr">
              <a:defRPr sz="5400" b="0" cap="none" baseline="0"/>
            </a:lvl1pPr>
          </a:lstStyle>
          <a:p>
            <a:r>
              <a:rPr lang="en-US" dirty="0"/>
              <a:t>Click to edit Master title style</a:t>
            </a:r>
          </a:p>
        </p:txBody>
      </p:sp>
      <p:sp>
        <p:nvSpPr>
          <p:cNvPr id="4" name="Date Placeholder 3"/>
          <p:cNvSpPr>
            <a:spLocks noGrp="1"/>
          </p:cNvSpPr>
          <p:nvPr>
            <p:ph type="dt" sz="half" idx="10"/>
          </p:nvPr>
        </p:nvSpPr>
        <p:spPr/>
        <p:txBody>
          <a:bodyPr/>
          <a:lstStyle/>
          <a:p>
            <a:fld id="{30C2171C-6E26-49E1-BA57-9F6CC5678C22}" type="datetime1">
              <a:rPr lang="en-US" smtClean="0"/>
              <a:t>12/6/2020</a:t>
            </a:fld>
            <a:endParaRPr lang="en-US"/>
          </a:p>
        </p:txBody>
      </p:sp>
      <p:sp>
        <p:nvSpPr>
          <p:cNvPr id="5" name="Footer Placeholder 4"/>
          <p:cNvSpPr>
            <a:spLocks noGrp="1"/>
          </p:cNvSpPr>
          <p:nvPr>
            <p:ph type="ftr" sz="quarter" idx="11"/>
          </p:nvPr>
        </p:nvSpPr>
        <p:spPr/>
        <p:txBody>
          <a:bodyPr/>
          <a:lstStyle/>
          <a:p>
            <a:r>
              <a:rPr lang="en-US"/>
              <a:t>ITSC315 Session 23-24: Privacy in Application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4440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44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5208" y="1219200"/>
            <a:ext cx="7543800" cy="4648200"/>
          </a:xfrm>
          <a:prstGeom prst="rect">
            <a:avLst/>
          </a:prstGeom>
        </p:spPr>
        <p:txBody>
          <a:bodyPr vert="horz" lIns="91440" tIns="45720" rIns="91440" bIns="45720" rtlCol="0" anchor="ctr" anchorCtr="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33400" y="6400800"/>
            <a:ext cx="1805539"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4DB0D0D4-9B99-429F-893C-9EC12ED1F3AB}" type="datetime1">
              <a:rPr lang="en-US" smtClean="0"/>
              <a:t>12/6/2020</a:t>
            </a:fld>
            <a:endParaRPr lang="en-US"/>
          </a:p>
        </p:txBody>
      </p:sp>
      <p:sp>
        <p:nvSpPr>
          <p:cNvPr id="5" name="Footer Placeholder 4"/>
          <p:cNvSpPr>
            <a:spLocks noGrp="1"/>
          </p:cNvSpPr>
          <p:nvPr>
            <p:ph type="ftr" sz="quarter" idx="3"/>
          </p:nvPr>
        </p:nvSpPr>
        <p:spPr>
          <a:xfrm>
            <a:off x="2743200" y="6400800"/>
            <a:ext cx="3886200" cy="365125"/>
          </a:xfrm>
          <a:prstGeom prst="rect">
            <a:avLst/>
          </a:prstGeom>
        </p:spPr>
        <p:txBody>
          <a:bodyPr vert="horz" lIns="91440" tIns="45720" rIns="91440" bIns="45720" rtlCol="0" anchor="ctr"/>
          <a:lstStyle>
            <a:lvl1pPr algn="ctr">
              <a:defRPr sz="1200" b="1">
                <a:solidFill>
                  <a:schemeClr val="tx2">
                    <a:lumMod val="90000"/>
                    <a:lumOff val="10000"/>
                  </a:schemeClr>
                </a:solidFill>
              </a:defRPr>
            </a:lvl1pPr>
          </a:lstStyle>
          <a:p>
            <a:r>
              <a:rPr lang="en-US"/>
              <a:t>ITSC315 Session 23-24: Privacy in Application</a:t>
            </a:r>
            <a:endParaRPr lang="en-US" dirty="0"/>
          </a:p>
        </p:txBody>
      </p:sp>
      <p:sp>
        <p:nvSpPr>
          <p:cNvPr id="6" name="Slide Number Placeholder 5"/>
          <p:cNvSpPr>
            <a:spLocks noGrp="1"/>
          </p:cNvSpPr>
          <p:nvPr>
            <p:ph type="sldNum" sz="quarter" idx="4"/>
          </p:nvPr>
        </p:nvSpPr>
        <p:spPr>
          <a:xfrm>
            <a:off x="7940040" y="6324600"/>
            <a:ext cx="762000" cy="365125"/>
          </a:xfrm>
          <a:prstGeom prst="rect">
            <a:avLst/>
          </a:prstGeom>
        </p:spPr>
        <p:txBody>
          <a:bodyPr vert="horz" lIns="91440" tIns="45720" rIns="91440" bIns="45720" rtlCol="0" anchor="ctr"/>
          <a:lstStyle>
            <a:lvl1pPr algn="r">
              <a:defRPr sz="1400">
                <a:solidFill>
                  <a:schemeClr val="tx1">
                    <a:lumMod val="85000"/>
                    <a:lumOff val="15000"/>
                  </a:schemeClr>
                </a:solidFill>
                <a:latin typeface="+mn-lt"/>
              </a:defRPr>
            </a:lvl1pPr>
          </a:lstStyle>
          <a:p>
            <a:fld id="{B6F15528-21DE-4FAA-801E-634DDDAF4B2B}" type="slidenum">
              <a:rPr lang="en-US" smtClean="0"/>
              <a:pPr/>
              <a:t>‹#›</a:t>
            </a:fld>
            <a:endParaRPr lang="en-US" dirty="0"/>
          </a:p>
        </p:txBody>
      </p:sp>
      <p:sp>
        <p:nvSpPr>
          <p:cNvPr id="8" name="Rectangle 7"/>
          <p:cNvSpPr/>
          <p:nvPr/>
        </p:nvSpPr>
        <p:spPr>
          <a:xfrm>
            <a:off x="777240" y="0"/>
            <a:ext cx="7543800" cy="106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6168" y="0"/>
            <a:ext cx="6781800" cy="990601"/>
          </a:xfrm>
          <a:prstGeom prst="rect">
            <a:avLst/>
          </a:prstGeom>
        </p:spPr>
        <p:txBody>
          <a:bodyPr vert="horz" lIns="91440" tIns="45720" rIns="91440" bIns="45720" rtlCol="0" anchor="b" anchorCtr="0">
            <a:normAutofit/>
          </a:bodyPr>
          <a:lstStyle/>
          <a:p>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2" r:id="rId8"/>
    <p:sldLayoutId id="2147483673" r:id="rId9"/>
  </p:sldLayoutIdLst>
  <p:hf hdr="0" dt="0"/>
  <p:txStyles>
    <p:titleStyle>
      <a:lvl1pPr algn="l" defTabSz="914400" rtl="0" eaLnBrk="1" latinLnBrk="0" hangingPunct="1">
        <a:spcBef>
          <a:spcPct val="0"/>
        </a:spcBef>
        <a:buNone/>
        <a:defRPr sz="4000" b="1" kern="1200">
          <a:solidFill>
            <a:schemeClr val="tx2">
              <a:lumMod val="25000"/>
              <a:lumOff val="75000"/>
            </a:schemeClr>
          </a:solidFill>
          <a:latin typeface="Baskerville Old Face" pitchFamily="18"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export.gov/safeharbo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un.org/cyberschoolbus/humanrights/declaration/12.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www.ftc.gov/reports/privacy3/fairinfo.htm" TargetMode="External"/><Relationship Id="rId2" Type="http://schemas.openxmlformats.org/officeDocument/2006/relationships/hyperlink" Target="http://aspe.hhs.gov/datacncl/1973privacy/tocprefacemembers.htm" TargetMode="External"/><Relationship Id="rId1" Type="http://schemas.openxmlformats.org/officeDocument/2006/relationships/slideLayout" Target="../slideLayouts/slideLayout2.xml"/><Relationship Id="rId4" Type="http://schemas.openxmlformats.org/officeDocument/2006/relationships/hyperlink" Target="http://www.cdt.org/privacy/eudirective/EU_Directive_.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3962400"/>
            <a:ext cx="7620000" cy="1066800"/>
          </a:xfrm>
        </p:spPr>
        <p:style>
          <a:lnRef idx="2">
            <a:schemeClr val="accent1"/>
          </a:lnRef>
          <a:fillRef idx="1">
            <a:schemeClr val="lt1"/>
          </a:fillRef>
          <a:effectRef idx="0">
            <a:schemeClr val="accent1"/>
          </a:effectRef>
          <a:fontRef idx="minor">
            <a:schemeClr val="dk1"/>
          </a:fontRef>
        </p:style>
        <p:txBody>
          <a:bodyPr>
            <a:normAutofit/>
          </a:bodyPr>
          <a:lstStyle/>
          <a:p>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Privacy in the Digital Domain</a:t>
            </a:r>
          </a:p>
        </p:txBody>
      </p:sp>
      <p:sp>
        <p:nvSpPr>
          <p:cNvPr id="5" name="Rectangle 4"/>
          <p:cNvSpPr/>
          <p:nvPr/>
        </p:nvSpPr>
        <p:spPr>
          <a:xfrm>
            <a:off x="2060959" y="1295400"/>
            <a:ext cx="5128840"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Web Application</a:t>
            </a:r>
          </a:p>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Security</a:t>
            </a:r>
          </a:p>
        </p:txBody>
      </p:sp>
      <p:pic>
        <p:nvPicPr>
          <p:cNvPr id="1026" name="Picture 2" descr="C:\Users\hahmadi\Desktop\SAIT_Logo.gif"/>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3053750" y="0"/>
            <a:ext cx="3143250" cy="13704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543970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620000" cy="990601"/>
          </a:xfrm>
        </p:spPr>
        <p:txBody>
          <a:bodyPr>
            <a:normAutofit fontScale="90000"/>
          </a:bodyPr>
          <a:lstStyle/>
          <a:p>
            <a:r>
              <a:rPr lang="en-US" dirty="0"/>
              <a:t>Personally </a:t>
            </a:r>
            <a:r>
              <a:rPr lang="en-US" cap="all" dirty="0"/>
              <a:t>i</a:t>
            </a:r>
            <a:r>
              <a:rPr lang="en-US" dirty="0"/>
              <a:t>dentifiable </a:t>
            </a:r>
            <a:r>
              <a:rPr lang="en-US" cap="all" dirty="0"/>
              <a:t>i</a:t>
            </a:r>
            <a:r>
              <a:rPr lang="en-US" dirty="0"/>
              <a:t>nformation (PII)</a:t>
            </a:r>
          </a:p>
        </p:txBody>
      </p:sp>
      <p:sp>
        <p:nvSpPr>
          <p:cNvPr id="3" name="Content Placeholder 2"/>
          <p:cNvSpPr>
            <a:spLocks noGrp="1"/>
          </p:cNvSpPr>
          <p:nvPr>
            <p:ph idx="1"/>
          </p:nvPr>
        </p:nvSpPr>
        <p:spPr>
          <a:xfrm>
            <a:off x="765208" y="1143000"/>
            <a:ext cx="7769192" cy="1066800"/>
          </a:xfrm>
        </p:spPr>
        <p:txBody>
          <a:bodyPr>
            <a:normAutofit fontScale="92500"/>
          </a:bodyPr>
          <a:lstStyle/>
          <a:p>
            <a:r>
              <a:rPr lang="en-US" b="1" dirty="0"/>
              <a:t>Definition: </a:t>
            </a:r>
            <a:r>
              <a:rPr lang="en-US" dirty="0"/>
              <a:t>Any information that identifies or locate someone</a:t>
            </a:r>
          </a:p>
          <a:p>
            <a:r>
              <a:rPr lang="en-US" b="1" dirty="0"/>
              <a:t>Examples: </a:t>
            </a:r>
            <a:r>
              <a:rPr lang="en-US" dirty="0"/>
              <a:t>Name, address, license plate, account ID, IP address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6" name="Picture 2"/>
          <p:cNvPicPr>
            <a:picLocks noChangeAspect="1" noChangeArrowheads="1"/>
          </p:cNvPicPr>
          <p:nvPr/>
        </p:nvPicPr>
        <p:blipFill>
          <a:blip r:embed="rId2" cstate="print"/>
          <a:srcRect/>
          <a:stretch>
            <a:fillRect/>
          </a:stretch>
        </p:blipFill>
        <p:spPr bwMode="auto">
          <a:xfrm>
            <a:off x="609600" y="2133600"/>
            <a:ext cx="5486400" cy="4675172"/>
          </a:xfrm>
          <a:prstGeom prst="rect">
            <a:avLst/>
          </a:prstGeom>
          <a:noFill/>
          <a:ln w="9525">
            <a:noFill/>
            <a:miter lim="800000"/>
            <a:headEnd/>
            <a:tailEnd/>
          </a:ln>
          <a:effectLst/>
        </p:spPr>
      </p:pic>
      <p:sp>
        <p:nvSpPr>
          <p:cNvPr id="7" name="TextBox 6"/>
          <p:cNvSpPr txBox="1"/>
          <p:nvPr/>
        </p:nvSpPr>
        <p:spPr>
          <a:xfrm>
            <a:off x="6248400" y="4495800"/>
            <a:ext cx="2710999" cy="1477328"/>
          </a:xfrm>
          <a:prstGeom prst="rect">
            <a:avLst/>
          </a:prstGeom>
          <a:noFill/>
        </p:spPr>
        <p:txBody>
          <a:bodyPr wrap="none" rtlCol="0">
            <a:spAutoFit/>
          </a:bodyPr>
          <a:lstStyle/>
          <a:p>
            <a:r>
              <a:rPr lang="en-US" b="1" dirty="0"/>
              <a:t>Source: </a:t>
            </a:r>
            <a:r>
              <a:rPr lang="en-US" b="1" dirty="0" err="1"/>
              <a:t>Cranor</a:t>
            </a:r>
            <a:r>
              <a:rPr lang="en-US" b="1" dirty="0"/>
              <a:t>, </a:t>
            </a:r>
            <a:r>
              <a:rPr lang="en-US" b="1" dirty="0" err="1"/>
              <a:t>Reagle</a:t>
            </a:r>
            <a:r>
              <a:rPr lang="en-US" b="1" dirty="0"/>
              <a:t>,</a:t>
            </a:r>
          </a:p>
          <a:p>
            <a:r>
              <a:rPr lang="en-US" b="1" dirty="0"/>
              <a:t>Ackerman. “Beyond</a:t>
            </a:r>
          </a:p>
          <a:p>
            <a:r>
              <a:rPr lang="en-US" b="1" dirty="0"/>
              <a:t>Concern: Understanding</a:t>
            </a:r>
          </a:p>
          <a:p>
            <a:r>
              <a:rPr lang="en-US" b="1" dirty="0"/>
              <a:t>Net Users’ Attitudes About</a:t>
            </a:r>
          </a:p>
          <a:p>
            <a:r>
              <a:rPr lang="en-US" b="1" dirty="0"/>
              <a:t>Online Privacy”</a:t>
            </a:r>
            <a:endParaRPr lang="en-US" dirty="0"/>
          </a:p>
        </p:txBody>
      </p:sp>
    </p:spTree>
    <p:extLst>
      <p:ext uri="{BB962C8B-B14F-4D97-AF65-F5344CB8AC3E}">
        <p14:creationId xmlns:p14="http://schemas.microsoft.com/office/powerpoint/2010/main" val="675714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of PII</a:t>
            </a:r>
          </a:p>
        </p:txBody>
      </p:sp>
      <p:sp>
        <p:nvSpPr>
          <p:cNvPr id="3" name="Content Placeholder 2"/>
          <p:cNvSpPr>
            <a:spLocks noGrp="1"/>
          </p:cNvSpPr>
          <p:nvPr>
            <p:ph idx="1"/>
          </p:nvPr>
        </p:nvSpPr>
        <p:spPr/>
        <p:txBody>
          <a:bodyPr>
            <a:normAutofit fontScale="92500"/>
          </a:bodyPr>
          <a:lstStyle/>
          <a:p>
            <a:r>
              <a:rPr lang="en-US" dirty="0"/>
              <a:t>Collect only the personal information needed to perform duties</a:t>
            </a:r>
          </a:p>
          <a:p>
            <a:endParaRPr lang="en-US" dirty="0"/>
          </a:p>
          <a:p>
            <a:r>
              <a:rPr lang="en-US" dirty="0"/>
              <a:t>Inform people about the collection and about what purpose of using information.</a:t>
            </a:r>
          </a:p>
          <a:p>
            <a:pPr lvl="1"/>
            <a:r>
              <a:rPr lang="en-US" i="1" dirty="0"/>
              <a:t>Privacy Statement</a:t>
            </a:r>
          </a:p>
          <a:p>
            <a:endParaRPr lang="en-US" dirty="0"/>
          </a:p>
          <a:p>
            <a:r>
              <a:rPr lang="en-US" dirty="0"/>
              <a:t>Only use personal information for the purpose(s) for which it was collected or a consistent purpose</a:t>
            </a:r>
          </a:p>
          <a:p>
            <a:pPr lvl="1"/>
            <a:r>
              <a:rPr lang="en-US" i="1" dirty="0"/>
              <a:t>Enforcement </a:t>
            </a:r>
          </a:p>
          <a:p>
            <a:endParaRPr lang="en-US" dirty="0"/>
          </a:p>
          <a:p>
            <a:r>
              <a:rPr lang="en-US" dirty="0"/>
              <a:t>Don’t disclose personal information other than to the individual to whom it relates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054090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Safe Harbor Principles</a:t>
            </a:r>
          </a:p>
        </p:txBody>
      </p:sp>
      <p:sp>
        <p:nvSpPr>
          <p:cNvPr id="3" name="Content Placeholder 2"/>
          <p:cNvSpPr>
            <a:spLocks noGrp="1"/>
          </p:cNvSpPr>
          <p:nvPr>
            <p:ph idx="1"/>
          </p:nvPr>
        </p:nvSpPr>
        <p:spPr>
          <a:xfrm>
            <a:off x="765208" y="1219200"/>
            <a:ext cx="7543800" cy="4800600"/>
          </a:xfrm>
        </p:spPr>
        <p:txBody>
          <a:bodyPr>
            <a:normAutofit fontScale="92500" lnSpcReduction="20000"/>
          </a:bodyPr>
          <a:lstStyle/>
          <a:p>
            <a:r>
              <a:rPr lang="en-US" sz="2600" b="1" dirty="0"/>
              <a:t>Notice:</a:t>
            </a:r>
            <a:endParaRPr lang="en-US" sz="2600" dirty="0"/>
          </a:p>
          <a:p>
            <a:pPr lvl="1"/>
            <a:r>
              <a:rPr lang="en-US" dirty="0"/>
              <a:t>user should be clearly informed of how data is planned to be used</a:t>
            </a:r>
          </a:p>
          <a:p>
            <a:pPr lvl="1"/>
            <a:endParaRPr lang="en-US" sz="2400" dirty="0"/>
          </a:p>
          <a:p>
            <a:r>
              <a:rPr lang="en-US" sz="2600" b="1" dirty="0"/>
              <a:t>Choice: </a:t>
            </a:r>
          </a:p>
          <a:p>
            <a:pPr lvl="1"/>
            <a:r>
              <a:rPr lang="en-US" dirty="0"/>
              <a:t>user should be able to indicate privacy preferences before data is collected</a:t>
            </a:r>
          </a:p>
          <a:p>
            <a:pPr lvl="1"/>
            <a:endParaRPr lang="en-US" sz="2400" dirty="0"/>
          </a:p>
          <a:p>
            <a:r>
              <a:rPr lang="en-US" sz="2600" b="1" dirty="0"/>
              <a:t>Onward transfer: </a:t>
            </a:r>
          </a:p>
          <a:p>
            <a:pPr lvl="1"/>
            <a:r>
              <a:rPr lang="en-US" dirty="0"/>
              <a:t>sharing of information with third parties requires user’s permission</a:t>
            </a:r>
          </a:p>
          <a:p>
            <a:pPr lvl="1"/>
            <a:endParaRPr lang="en-US" sz="2400" dirty="0"/>
          </a:p>
          <a:p>
            <a:r>
              <a:rPr lang="en-US" sz="2600" b="1" dirty="0"/>
              <a:t>Access:</a:t>
            </a:r>
          </a:p>
          <a:p>
            <a:pPr lvl="1"/>
            <a:r>
              <a:rPr lang="en-US" dirty="0"/>
              <a:t>users should have access to read, verify and modify their information (can be supervised by the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34685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Safe Harbor Principles</a:t>
            </a:r>
          </a:p>
        </p:txBody>
      </p:sp>
      <p:sp>
        <p:nvSpPr>
          <p:cNvPr id="3" name="Content Placeholder 2"/>
          <p:cNvSpPr>
            <a:spLocks noGrp="1"/>
          </p:cNvSpPr>
          <p:nvPr>
            <p:ph idx="1"/>
          </p:nvPr>
        </p:nvSpPr>
        <p:spPr>
          <a:xfrm>
            <a:off x="765208" y="1219200"/>
            <a:ext cx="7543800" cy="4876800"/>
          </a:xfrm>
        </p:spPr>
        <p:txBody>
          <a:bodyPr>
            <a:normAutofit fontScale="92500" lnSpcReduction="20000"/>
          </a:bodyPr>
          <a:lstStyle/>
          <a:p>
            <a:r>
              <a:rPr lang="en-US" sz="2600" b="1" dirty="0"/>
              <a:t>Security: </a:t>
            </a:r>
          </a:p>
          <a:p>
            <a:pPr lvl="1"/>
            <a:r>
              <a:rPr lang="en-US" dirty="0"/>
              <a:t>security features should be applied to permit the protection of sensitive information</a:t>
            </a:r>
          </a:p>
          <a:p>
            <a:pPr lvl="1"/>
            <a:r>
              <a:rPr lang="en-US" dirty="0"/>
              <a:t>This is in fact “</a:t>
            </a:r>
            <a:r>
              <a:rPr lang="en-US" i="1" dirty="0"/>
              <a:t>Confidentiality!</a:t>
            </a:r>
            <a:r>
              <a:rPr lang="en-US" dirty="0"/>
              <a:t>”</a:t>
            </a:r>
          </a:p>
          <a:p>
            <a:pPr lvl="1"/>
            <a:endParaRPr lang="en-US" sz="2400" dirty="0"/>
          </a:p>
          <a:p>
            <a:r>
              <a:rPr lang="en-US" sz="2600" b="1" dirty="0"/>
              <a:t>Data integrity: </a:t>
            </a:r>
          </a:p>
          <a:p>
            <a:pPr lvl="1"/>
            <a:r>
              <a:rPr lang="en-US" dirty="0"/>
              <a:t>data should be checked to stay current, correct and not maliciously tampered with</a:t>
            </a:r>
          </a:p>
          <a:p>
            <a:pPr lvl="1"/>
            <a:endParaRPr lang="en-US" sz="2400" dirty="0"/>
          </a:p>
          <a:p>
            <a:r>
              <a:rPr lang="en-US" sz="2600" b="1" dirty="0"/>
              <a:t>Enforcement: </a:t>
            </a:r>
          </a:p>
          <a:p>
            <a:pPr lvl="1"/>
            <a:r>
              <a:rPr lang="en-US" dirty="0"/>
              <a:t>there should be a clear and conspicuous manner in which user can reach to address a privacy issue</a:t>
            </a:r>
          </a:p>
          <a:p>
            <a:pPr lvl="1"/>
            <a:endParaRPr lang="en-US" sz="2400" dirty="0"/>
          </a:p>
          <a:p>
            <a:r>
              <a:rPr lang="en-US" sz="2800" dirty="0"/>
              <a:t>See </a:t>
            </a:r>
            <a:r>
              <a:rPr lang="en-US" sz="2800" u="sng" dirty="0">
                <a:hlinkClick r:id="rId2"/>
              </a:rPr>
              <a:t>http://www.export.gov/safeharbor/</a:t>
            </a:r>
            <a:endParaRPr lang="en-US" sz="2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85697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Other Privacy Legislation</a:t>
            </a:r>
          </a:p>
        </p:txBody>
      </p:sp>
      <p:sp>
        <p:nvSpPr>
          <p:cNvPr id="3" name="Content Placeholder 2"/>
          <p:cNvSpPr>
            <a:spLocks noGrp="1"/>
          </p:cNvSpPr>
          <p:nvPr>
            <p:ph idx="1"/>
          </p:nvPr>
        </p:nvSpPr>
        <p:spPr/>
        <p:txBody>
          <a:bodyPr>
            <a:normAutofit/>
          </a:bodyPr>
          <a:lstStyle/>
          <a:p>
            <a:r>
              <a:rPr lang="en-US" sz="2600" dirty="0"/>
              <a:t>Computer Fraud and Abuse Act (CFAA)</a:t>
            </a:r>
          </a:p>
          <a:p>
            <a:pPr marL="0" indent="0">
              <a:buNone/>
            </a:pPr>
            <a:endParaRPr lang="en-US" sz="2600" dirty="0"/>
          </a:p>
          <a:p>
            <a:r>
              <a:rPr lang="en-US" sz="2600" dirty="0"/>
              <a:t>Health Information Portability Accountability Act (HIPAA)</a:t>
            </a:r>
          </a:p>
          <a:p>
            <a:endParaRPr lang="en-US" sz="2600" dirty="0"/>
          </a:p>
          <a:p>
            <a:r>
              <a:rPr lang="en-US" sz="2600" dirty="0"/>
              <a:t>Freedom of Information and Protection of Privacy (FIPPA)</a:t>
            </a:r>
          </a:p>
          <a:p>
            <a:endParaRPr lang="en-US" sz="2600" dirty="0"/>
          </a:p>
          <a:p>
            <a:r>
              <a:rPr lang="en-US" dirty="0"/>
              <a:t>Children’s Online Privacy Protection Act (COPPA)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911435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Privacy Breach</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287811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251032" cy="609600"/>
          </a:xfrm>
        </p:spPr>
        <p:txBody>
          <a:bodyPr>
            <a:noAutofit/>
          </a:bodyPr>
          <a:lstStyle/>
          <a:p>
            <a:r>
              <a:rPr lang="en-US" sz="3200" dirty="0"/>
              <a:t>Types of Invasion of Privacy</a:t>
            </a:r>
          </a:p>
        </p:txBody>
      </p:sp>
      <p:sp>
        <p:nvSpPr>
          <p:cNvPr id="3" name="Content Placeholder 2"/>
          <p:cNvSpPr>
            <a:spLocks noGrp="1"/>
          </p:cNvSpPr>
          <p:nvPr>
            <p:ph idx="1"/>
          </p:nvPr>
        </p:nvSpPr>
        <p:spPr>
          <a:xfrm>
            <a:off x="765208" y="1219200"/>
            <a:ext cx="7997792" cy="4953000"/>
          </a:xfrm>
        </p:spPr>
        <p:txBody>
          <a:bodyPr>
            <a:normAutofit/>
          </a:bodyPr>
          <a:lstStyle/>
          <a:p>
            <a:pPr lvl="0"/>
            <a:r>
              <a:rPr lang="en-US" b="1" dirty="0"/>
              <a:t>Annoying invasion:</a:t>
            </a:r>
          </a:p>
          <a:p>
            <a:pPr lvl="1"/>
            <a:r>
              <a:rPr lang="en-US" sz="2400" dirty="0"/>
              <a:t>Not a long-term damage, just annoying</a:t>
            </a:r>
          </a:p>
          <a:p>
            <a:pPr lvl="1"/>
            <a:r>
              <a:rPr lang="en-US" sz="2400" dirty="0"/>
              <a:t>Example:</a:t>
            </a:r>
          </a:p>
          <a:p>
            <a:pPr lvl="2"/>
            <a:r>
              <a:rPr lang="en-US" dirty="0"/>
              <a:t>Spams or phone calls that use personal contact info to offer new services</a:t>
            </a:r>
          </a:p>
          <a:p>
            <a:pPr lvl="1"/>
            <a:endParaRPr lang="en-US" sz="2400" dirty="0"/>
          </a:p>
          <a:p>
            <a:pPr lvl="0"/>
            <a:r>
              <a:rPr lang="en-US" b="1" dirty="0"/>
              <a:t>Malicious invasion:</a:t>
            </a:r>
          </a:p>
          <a:p>
            <a:pPr lvl="1"/>
            <a:r>
              <a:rPr lang="en-US" sz="2400" dirty="0"/>
              <a:t>Unethical or illegal benefit from sensitive information</a:t>
            </a:r>
          </a:p>
          <a:p>
            <a:pPr lvl="1"/>
            <a:r>
              <a:rPr lang="en-US" sz="2400" dirty="0"/>
              <a:t>Example: </a:t>
            </a:r>
          </a:p>
          <a:p>
            <a:pPr lvl="2"/>
            <a:r>
              <a:rPr lang="en-US" dirty="0"/>
              <a:t>Selling personal information (e.g., credit card) to thieves and privacy violators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473395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Techniques for Breeching Privacy</a:t>
            </a:r>
          </a:p>
        </p:txBody>
      </p:sp>
      <p:sp>
        <p:nvSpPr>
          <p:cNvPr id="3" name="Content Placeholder 2"/>
          <p:cNvSpPr>
            <a:spLocks noGrp="1"/>
          </p:cNvSpPr>
          <p:nvPr>
            <p:ph idx="1"/>
          </p:nvPr>
        </p:nvSpPr>
        <p:spPr/>
        <p:txBody>
          <a:bodyPr/>
          <a:lstStyle/>
          <a:p>
            <a:r>
              <a:rPr lang="en-US" b="1" dirty="0"/>
              <a:t>Data Merging</a:t>
            </a:r>
          </a:p>
          <a:p>
            <a:endParaRPr lang="en-US" dirty="0"/>
          </a:p>
          <a:p>
            <a:endParaRPr lang="en-US" dirty="0"/>
          </a:p>
          <a:p>
            <a:r>
              <a:rPr lang="en-US" b="1" dirty="0"/>
              <a:t>Data Matching</a:t>
            </a:r>
          </a:p>
          <a:p>
            <a:endParaRPr lang="en-US" b="1" dirty="0"/>
          </a:p>
          <a:p>
            <a:endParaRPr lang="en-US" dirty="0"/>
          </a:p>
          <a:p>
            <a:r>
              <a:rPr lang="en-US" b="1" dirty="0"/>
              <a:t>Data Mining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4186485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Merging</a:t>
            </a:r>
          </a:p>
        </p:txBody>
      </p:sp>
      <p:sp>
        <p:nvSpPr>
          <p:cNvPr id="3" name="Content Placeholder 2"/>
          <p:cNvSpPr>
            <a:spLocks noGrp="1"/>
          </p:cNvSpPr>
          <p:nvPr>
            <p:ph idx="1"/>
          </p:nvPr>
        </p:nvSpPr>
        <p:spPr>
          <a:xfrm>
            <a:off x="765208" y="1219200"/>
            <a:ext cx="7543800" cy="4800600"/>
          </a:xfrm>
        </p:spPr>
        <p:txBody>
          <a:bodyPr>
            <a:normAutofit fontScale="92500" lnSpcReduction="10000"/>
          </a:bodyPr>
          <a:lstStyle/>
          <a:p>
            <a:r>
              <a:rPr lang="en-US" dirty="0"/>
              <a:t>Customer gives information to different organizations.</a:t>
            </a:r>
          </a:p>
          <a:p>
            <a:pPr lvl="1"/>
            <a:r>
              <a:rPr lang="en-US" dirty="0"/>
              <a:t>This is done voluntarily</a:t>
            </a:r>
          </a:p>
          <a:p>
            <a:endParaRPr lang="en-US" dirty="0"/>
          </a:p>
          <a:p>
            <a:r>
              <a:rPr lang="en-US" dirty="0"/>
              <a:t>What if information is transferred and merged between organizations?</a:t>
            </a:r>
          </a:p>
          <a:p>
            <a:pPr lvl="1"/>
            <a:r>
              <a:rPr lang="en-US" dirty="0"/>
              <a:t>Merging a number of databases:</a:t>
            </a:r>
          </a:p>
          <a:p>
            <a:pPr lvl="2"/>
            <a:r>
              <a:rPr lang="en-US" dirty="0"/>
              <a:t>Car registry with driver’s license</a:t>
            </a:r>
          </a:p>
          <a:p>
            <a:pPr lvl="2"/>
            <a:r>
              <a:rPr lang="en-US" dirty="0"/>
              <a:t>Medical record with health insurance</a:t>
            </a:r>
          </a:p>
          <a:p>
            <a:endParaRPr lang="en-US" dirty="0"/>
          </a:p>
          <a:p>
            <a:r>
              <a:rPr lang="en-US" dirty="0"/>
              <a:t>When data is merged, customer looses control of its privacy!</a:t>
            </a:r>
          </a:p>
          <a:p>
            <a:pPr lvl="1"/>
            <a:r>
              <a:rPr lang="en-US" dirty="0"/>
              <a:t>Most Canadians can be uniquely identified from </a:t>
            </a:r>
            <a:r>
              <a:rPr lang="en-US" dirty="0" err="1"/>
              <a:t>DoB</a:t>
            </a:r>
            <a:r>
              <a:rPr lang="en-US" dirty="0"/>
              <a:t> and Postal Code!</a:t>
            </a:r>
          </a:p>
          <a:p>
            <a:pPr lvl="1"/>
            <a:r>
              <a:rPr lang="en-US" dirty="0"/>
              <a:t>In the US, unique identification is done by </a:t>
            </a:r>
            <a:r>
              <a:rPr lang="en-US" dirty="0" err="1"/>
              <a:t>DoB</a:t>
            </a:r>
            <a:r>
              <a:rPr lang="en-US" dirty="0"/>
              <a:t>, gender, Zip code!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73113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Matching</a:t>
            </a:r>
          </a:p>
        </p:txBody>
      </p:sp>
      <p:sp>
        <p:nvSpPr>
          <p:cNvPr id="3" name="Content Placeholder 2"/>
          <p:cNvSpPr>
            <a:spLocks noGrp="1"/>
          </p:cNvSpPr>
          <p:nvPr>
            <p:ph idx="1"/>
          </p:nvPr>
        </p:nvSpPr>
        <p:spPr/>
        <p:txBody>
          <a:bodyPr/>
          <a:lstStyle/>
          <a:p>
            <a:r>
              <a:rPr lang="en-US" dirty="0"/>
              <a:t>Information on a discrete database is used to match similar records on another database.</a:t>
            </a:r>
          </a:p>
          <a:p>
            <a:endParaRPr lang="en-US" dirty="0"/>
          </a:p>
          <a:p>
            <a:r>
              <a:rPr lang="en-US" dirty="0"/>
              <a:t>Matching is different from merging!</a:t>
            </a:r>
          </a:p>
          <a:p>
            <a:endParaRPr lang="en-US" dirty="0"/>
          </a:p>
          <a:p>
            <a:r>
              <a:rPr lang="en-US" dirty="0"/>
              <a:t>Example: </a:t>
            </a:r>
            <a:r>
              <a:rPr lang="en-US" dirty="0" err="1"/>
              <a:t>Superbowl</a:t>
            </a:r>
            <a:r>
              <a:rPr lang="en-US" dirty="0"/>
              <a:t> 2001</a:t>
            </a:r>
          </a:p>
          <a:p>
            <a:pPr marL="320040" lvl="1" indent="0">
              <a:buNone/>
            </a:pPr>
            <a:r>
              <a:rPr lang="en-US" i="1" dirty="0"/>
              <a:t>Facial recognition software was used to scan the faces of individuals entering the stadium. The digitized facial images were then instantly matched against images in a centralized database to suspected criminals and terrorists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13472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2000" y="2439838"/>
            <a:ext cx="7543800" cy="1217762"/>
          </a:xfrm>
        </p:spPr>
        <p:txBody>
          <a:bodyPr>
            <a:normAutofit/>
          </a:bodyPr>
          <a:lstStyle/>
          <a:p>
            <a:r>
              <a:rPr lang="en-US" dirty="0"/>
              <a:t>Privacy: Overview</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357074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a:t>
            </a:r>
          </a:p>
        </p:txBody>
      </p:sp>
      <p:sp>
        <p:nvSpPr>
          <p:cNvPr id="3" name="Content Placeholder 2"/>
          <p:cNvSpPr>
            <a:spLocks noGrp="1"/>
          </p:cNvSpPr>
          <p:nvPr>
            <p:ph idx="1"/>
          </p:nvPr>
        </p:nvSpPr>
        <p:spPr/>
        <p:txBody>
          <a:bodyPr/>
          <a:lstStyle/>
          <a:p>
            <a:r>
              <a:rPr lang="en-US" dirty="0"/>
              <a:t>Collected information is mined to uncover other pieces of information:</a:t>
            </a:r>
          </a:p>
          <a:p>
            <a:pPr lvl="1"/>
            <a:r>
              <a:rPr lang="en-US" dirty="0"/>
              <a:t>behaviors, habits, etc.</a:t>
            </a:r>
          </a:p>
          <a:p>
            <a:pPr lvl="1"/>
            <a:endParaRPr lang="en-US" dirty="0"/>
          </a:p>
          <a:p>
            <a:r>
              <a:rPr lang="en-US" dirty="0"/>
              <a:t>Facebook examples:</a:t>
            </a:r>
          </a:p>
          <a:p>
            <a:pPr lvl="1"/>
            <a:r>
              <a:rPr lang="en-US" dirty="0"/>
              <a:t>Number of received wall posts  </a:t>
            </a:r>
            <a:r>
              <a:rPr lang="en-US" dirty="0">
                <a:sym typeface="Wingdings" pitchFamily="2" charset="2"/>
              </a:rPr>
              <a:t> </a:t>
            </a:r>
            <a:r>
              <a:rPr lang="en-US" dirty="0" err="1"/>
              <a:t>DoB</a:t>
            </a:r>
            <a:r>
              <a:rPr lang="en-US" dirty="0"/>
              <a:t>.</a:t>
            </a:r>
          </a:p>
          <a:p>
            <a:pPr lvl="1"/>
            <a:r>
              <a:rPr lang="en-US" dirty="0"/>
              <a:t>Liked pages/posts  </a:t>
            </a:r>
            <a:r>
              <a:rPr lang="en-US" dirty="0">
                <a:sym typeface="Wingdings" pitchFamily="2" charset="2"/>
              </a:rPr>
              <a:t> interests  Ads</a:t>
            </a:r>
            <a:endParaRPr lang="en-US" dirty="0"/>
          </a:p>
          <a:p>
            <a:pPr lvl="1"/>
            <a:endParaRPr lang="en-US" dirty="0"/>
          </a:p>
          <a:p>
            <a:r>
              <a:rPr lang="en-US" dirty="0"/>
              <a:t>Typically not concerned about individual records</a:t>
            </a:r>
          </a:p>
          <a:p>
            <a:pPr lvl="1"/>
            <a:r>
              <a:rPr lang="en-US" dirty="0"/>
              <a:t>But can be possibly used in this way too!</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43139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Building Privacy In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206074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Privacy Specification Template</a:t>
            </a:r>
          </a:p>
        </p:txBody>
      </p:sp>
      <p:sp>
        <p:nvSpPr>
          <p:cNvPr id="3" name="Content Placeholder 2"/>
          <p:cNvSpPr>
            <a:spLocks noGrp="1"/>
          </p:cNvSpPr>
          <p:nvPr>
            <p:ph idx="1"/>
          </p:nvPr>
        </p:nvSpPr>
        <p:spPr>
          <a:xfrm>
            <a:off x="765208" y="1219200"/>
            <a:ext cx="7543800" cy="4876800"/>
          </a:xfrm>
        </p:spPr>
        <p:txBody>
          <a:bodyPr>
            <a:normAutofit fontScale="92500"/>
          </a:bodyPr>
          <a:lstStyle/>
          <a:p>
            <a:pPr marL="0" indent="0">
              <a:buNone/>
            </a:pPr>
            <a:r>
              <a:rPr lang="en-US" b="1" dirty="0"/>
              <a:t>Data-Specific Privacy:</a:t>
            </a:r>
          </a:p>
          <a:p>
            <a:r>
              <a:rPr lang="en-US" dirty="0"/>
              <a:t>How is the data used and by whom? </a:t>
            </a:r>
          </a:p>
          <a:p>
            <a:r>
              <a:rPr lang="en-US" dirty="0"/>
              <a:t>How long is the data stored? </a:t>
            </a:r>
          </a:p>
          <a:p>
            <a:r>
              <a:rPr lang="en-US" dirty="0"/>
              <a:t>What value does the user gain from this? </a:t>
            </a:r>
          </a:p>
          <a:p>
            <a:r>
              <a:rPr lang="en-US" dirty="0"/>
              <a:t>Does the user have the ability to view and modify the data?</a:t>
            </a:r>
          </a:p>
          <a:p>
            <a:r>
              <a:rPr lang="en-US" dirty="0"/>
              <a:t>Is the user’s permission explicitly given before storing the data? </a:t>
            </a:r>
          </a:p>
          <a:p>
            <a:r>
              <a:rPr lang="en-US" dirty="0"/>
              <a:t>What end-user settings apply to how the data is stored and used? </a:t>
            </a:r>
          </a:p>
          <a:p>
            <a:r>
              <a:rPr lang="en-US" dirty="0"/>
              <a:t>Is access to the data protected? </a:t>
            </a:r>
          </a:p>
          <a:p>
            <a:r>
              <a:rPr lang="en-US" dirty="0"/>
              <a:t>Is the data encrypted? </a:t>
            </a:r>
          </a:p>
          <a:p>
            <a:r>
              <a:rPr lang="en-US" dirty="0"/>
              <a:t>With which third parties will the data be shared?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20205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Privacy Specification Template</a:t>
            </a:r>
          </a:p>
        </p:txBody>
      </p:sp>
      <p:sp>
        <p:nvSpPr>
          <p:cNvPr id="3" name="Content Placeholder 2"/>
          <p:cNvSpPr>
            <a:spLocks noGrp="1"/>
          </p:cNvSpPr>
          <p:nvPr>
            <p:ph idx="1"/>
          </p:nvPr>
        </p:nvSpPr>
        <p:spPr>
          <a:xfrm>
            <a:off x="765208" y="1143000"/>
            <a:ext cx="7543800" cy="5029200"/>
          </a:xfrm>
        </p:spPr>
        <p:txBody>
          <a:bodyPr>
            <a:normAutofit/>
          </a:bodyPr>
          <a:lstStyle/>
          <a:p>
            <a:r>
              <a:rPr lang="en-US" sz="2600" b="1" dirty="0"/>
              <a:t>Client-side component:</a:t>
            </a:r>
          </a:p>
          <a:p>
            <a:pPr lvl="1"/>
            <a:r>
              <a:rPr lang="en-US" sz="2400" dirty="0"/>
              <a:t>Does your feature send data to the Web for any reason?</a:t>
            </a:r>
          </a:p>
          <a:p>
            <a:pPr lvl="1"/>
            <a:r>
              <a:rPr lang="en-US" sz="2400" dirty="0"/>
              <a:t>Describe in detail:</a:t>
            </a:r>
          </a:p>
          <a:p>
            <a:pPr lvl="2"/>
            <a:r>
              <a:rPr lang="en-US" sz="2200" dirty="0"/>
              <a:t>the contents of the data that is sent,</a:t>
            </a:r>
          </a:p>
          <a:p>
            <a:pPr lvl="2"/>
            <a:r>
              <a:rPr lang="en-US" sz="2200" dirty="0"/>
              <a:t>when the data is sent,</a:t>
            </a:r>
          </a:p>
          <a:p>
            <a:pPr lvl="2"/>
            <a:r>
              <a:rPr lang="en-US" sz="2200" dirty="0"/>
              <a:t>where the data is sent, and </a:t>
            </a:r>
          </a:p>
          <a:p>
            <a:pPr lvl="2"/>
            <a:r>
              <a:rPr lang="en-US" sz="2200" dirty="0"/>
              <a:t>why the data is sent.</a:t>
            </a:r>
          </a:p>
          <a:p>
            <a:pPr lvl="1"/>
            <a:r>
              <a:rPr lang="en-US" sz="2400" dirty="0"/>
              <a:t>Does the user have the ability to select whether they want this data sent?</a:t>
            </a:r>
          </a:p>
          <a:p>
            <a:pPr lvl="2"/>
            <a:r>
              <a:rPr lang="en-US" sz="2200" dirty="0"/>
              <a:t>If so, what is the default? </a:t>
            </a:r>
          </a:p>
          <a:p>
            <a:pPr lvl="3"/>
            <a:r>
              <a:rPr lang="en-US" sz="2000" dirty="0"/>
              <a:t>If the default is not “off,” explain why “on” is acceptable.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5787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Privacy Specification Template</a:t>
            </a:r>
          </a:p>
        </p:txBody>
      </p:sp>
      <p:sp>
        <p:nvSpPr>
          <p:cNvPr id="3" name="Content Placeholder 2"/>
          <p:cNvSpPr>
            <a:spLocks noGrp="1"/>
          </p:cNvSpPr>
          <p:nvPr>
            <p:ph idx="1"/>
          </p:nvPr>
        </p:nvSpPr>
        <p:spPr>
          <a:xfrm>
            <a:off x="765208" y="1143000"/>
            <a:ext cx="7543800" cy="5029200"/>
          </a:xfrm>
        </p:spPr>
        <p:txBody>
          <a:bodyPr>
            <a:normAutofit/>
          </a:bodyPr>
          <a:lstStyle/>
          <a:p>
            <a:r>
              <a:rPr lang="en-US" sz="2600" b="1" dirty="0"/>
              <a:t>Web service component:</a:t>
            </a:r>
          </a:p>
          <a:p>
            <a:pPr lvl="1"/>
            <a:r>
              <a:rPr lang="en-US" sz="2400" dirty="0"/>
              <a:t>Does the Web service have a privacy statement associated with it?</a:t>
            </a:r>
          </a:p>
          <a:p>
            <a:pPr lvl="1"/>
            <a:r>
              <a:rPr lang="en-US" sz="2400" dirty="0"/>
              <a:t>Where is it archived?</a:t>
            </a:r>
          </a:p>
          <a:p>
            <a:pPr lvl="1"/>
            <a:r>
              <a:rPr lang="en-US" sz="2400" dirty="0"/>
              <a:t>Is it registered with the corporate privacy group?</a:t>
            </a:r>
          </a:p>
          <a:p>
            <a:pPr lvl="1"/>
            <a:r>
              <a:rPr lang="en-US" sz="2400" dirty="0"/>
              <a:t>Describe the contents of any cookies that you create and their purpose.</a:t>
            </a:r>
          </a:p>
          <a:p>
            <a:pPr lvl="1"/>
            <a:r>
              <a:rPr lang="en-US" sz="2400" dirty="0"/>
              <a:t>Describe the contents of any logs that you keep.</a:t>
            </a:r>
          </a:p>
          <a:p>
            <a:pPr lvl="1"/>
            <a:r>
              <a:rPr lang="en-US" sz="2400" dirty="0"/>
              <a:t>Include any unique IDs.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20530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Privacy?</a:t>
            </a:r>
          </a:p>
        </p:txBody>
      </p:sp>
      <p:sp>
        <p:nvSpPr>
          <p:cNvPr id="3" name="Content Placeholder 2"/>
          <p:cNvSpPr>
            <a:spLocks noGrp="1"/>
          </p:cNvSpPr>
          <p:nvPr>
            <p:ph idx="1"/>
          </p:nvPr>
        </p:nvSpPr>
        <p:spPr/>
        <p:txBody>
          <a:bodyPr/>
          <a:lstStyle/>
          <a:p>
            <a:r>
              <a:rPr lang="en-US" dirty="0"/>
              <a:t>A fundamental human right.</a:t>
            </a:r>
          </a:p>
          <a:p>
            <a:endParaRPr lang="en-US" dirty="0"/>
          </a:p>
          <a:p>
            <a:r>
              <a:rPr lang="en-US" dirty="0"/>
              <a:t>Simply: </a:t>
            </a:r>
            <a:r>
              <a:rPr lang="en-US" b="1" i="1" dirty="0"/>
              <a:t>people’s right to be left alone</a:t>
            </a:r>
            <a:r>
              <a:rPr lang="en-US" dirty="0"/>
              <a:t>!</a:t>
            </a:r>
          </a:p>
          <a:p>
            <a:pPr marL="320040" lvl="1" indent="0">
              <a:buNone/>
            </a:pPr>
            <a:r>
              <a:rPr lang="en-US" dirty="0"/>
              <a:t>				– Louis Brandeis, 1890 </a:t>
            </a:r>
          </a:p>
          <a:p>
            <a:pPr marL="320040" lvl="1" indent="0">
              <a:buNone/>
            </a:pPr>
            <a:r>
              <a:rPr lang="en-US" dirty="0"/>
              <a:t>				(Harvard Law Review)</a:t>
            </a:r>
          </a:p>
          <a:p>
            <a:pPr lvl="1"/>
            <a:r>
              <a:rPr lang="en-US" dirty="0"/>
              <a:t>Make their personal decisions</a:t>
            </a:r>
          </a:p>
          <a:p>
            <a:pPr lvl="1"/>
            <a:r>
              <a:rPr lang="en-US" dirty="0"/>
              <a:t>Live their lives secluded from public scrutiny</a:t>
            </a:r>
          </a:p>
          <a:p>
            <a:pPr lvl="1"/>
            <a:r>
              <a:rPr lang="en-US" dirty="0"/>
              <a:t>Stop their information from becoming known to people</a:t>
            </a:r>
          </a:p>
          <a:p>
            <a:pPr lvl="2"/>
            <a:r>
              <a:rPr lang="en-US" dirty="0"/>
              <a:t>other than those they choose.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6547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 Declaration of Human Rights</a:t>
            </a:r>
          </a:p>
        </p:txBody>
      </p:sp>
      <p:sp>
        <p:nvSpPr>
          <p:cNvPr id="3" name="Content Placeholder 2"/>
          <p:cNvSpPr>
            <a:spLocks noGrp="1"/>
          </p:cNvSpPr>
          <p:nvPr>
            <p:ph idx="1"/>
          </p:nvPr>
        </p:nvSpPr>
        <p:spPr/>
        <p:txBody>
          <a:bodyPr/>
          <a:lstStyle/>
          <a:p>
            <a:pPr marL="0" indent="0" algn="ctr">
              <a:buNone/>
            </a:pPr>
            <a:r>
              <a:rPr lang="en-US" dirty="0"/>
              <a:t>“</a:t>
            </a:r>
            <a:r>
              <a:rPr lang="en-US" i="1" dirty="0"/>
              <a:t>No one shall be subjected to arbitrary interference with his privacy, family, home or correspondence, nor to attacks upon his honor and reputation. Everyone has the right to the protection of the law against such interference or attacks.</a:t>
            </a:r>
            <a:r>
              <a:rPr lang="en-US" dirty="0"/>
              <a:t>”</a:t>
            </a:r>
          </a:p>
          <a:p>
            <a:pPr marL="0" indent="0" algn="ctr">
              <a:buNone/>
            </a:pPr>
            <a:endParaRPr lang="en-US" dirty="0"/>
          </a:p>
          <a:p>
            <a:pPr marL="0" indent="0">
              <a:buNone/>
            </a:pPr>
            <a:r>
              <a:rPr lang="en-US" sz="2000" dirty="0"/>
              <a:t>See </a:t>
            </a:r>
            <a:r>
              <a:rPr lang="en-US" sz="2000" dirty="0">
                <a:hlinkClick r:id="rId2"/>
              </a:rPr>
              <a:t>http://www.un.org/cyberschoolbus/humanrights/declaration/12.asp</a:t>
            </a:r>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73722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in Digital Domain</a:t>
            </a:r>
          </a:p>
        </p:txBody>
      </p:sp>
      <p:sp>
        <p:nvSpPr>
          <p:cNvPr id="3" name="Content Placeholder 2"/>
          <p:cNvSpPr>
            <a:spLocks noGrp="1"/>
          </p:cNvSpPr>
          <p:nvPr>
            <p:ph idx="1"/>
          </p:nvPr>
        </p:nvSpPr>
        <p:spPr/>
        <p:txBody>
          <a:bodyPr>
            <a:normAutofit/>
          </a:bodyPr>
          <a:lstStyle/>
          <a:p>
            <a:r>
              <a:rPr lang="en-US" dirty="0"/>
              <a:t>Privacy is much more challenging when it comes to computers.</a:t>
            </a:r>
          </a:p>
          <a:p>
            <a:endParaRPr lang="en-US" dirty="0"/>
          </a:p>
          <a:p>
            <a:r>
              <a:rPr lang="en-US" dirty="0"/>
              <a:t>Digital Information is:</a:t>
            </a:r>
          </a:p>
          <a:p>
            <a:pPr lvl="1"/>
            <a:r>
              <a:rPr lang="en-US" dirty="0"/>
              <a:t>Easy to spread</a:t>
            </a:r>
          </a:p>
          <a:p>
            <a:pPr lvl="1"/>
            <a:r>
              <a:rPr lang="en-US" dirty="0"/>
              <a:t>Easy to leak</a:t>
            </a:r>
          </a:p>
          <a:p>
            <a:pPr lvl="1"/>
            <a:r>
              <a:rPr lang="en-US" dirty="0"/>
              <a:t>Hard to remove</a:t>
            </a:r>
          </a:p>
          <a:p>
            <a:pPr lvl="1"/>
            <a:endParaRPr lang="en-US" dirty="0"/>
          </a:p>
          <a:p>
            <a:r>
              <a:rPr lang="en-US" dirty="0"/>
              <a:t>You borrow a book:</a:t>
            </a:r>
          </a:p>
          <a:p>
            <a:pPr lvl="1"/>
            <a:r>
              <a:rPr lang="en-US" dirty="0"/>
              <a:t>Hardcopy </a:t>
            </a:r>
            <a:r>
              <a:rPr lang="en-US" dirty="0">
                <a:sym typeface="Wingdings" pitchFamily="2" charset="2"/>
              </a:rPr>
              <a:t> you will have it for a while.</a:t>
            </a:r>
          </a:p>
          <a:p>
            <a:pPr lvl="1"/>
            <a:r>
              <a:rPr lang="en-US" dirty="0">
                <a:sym typeface="Wingdings" pitchFamily="2" charset="2"/>
              </a:rPr>
              <a:t>Digital  possible to keep it forever and pass it to others.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55054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in Internet</a:t>
            </a:r>
          </a:p>
        </p:txBody>
      </p:sp>
      <p:sp>
        <p:nvSpPr>
          <p:cNvPr id="3" name="Content Placeholder 2"/>
          <p:cNvSpPr>
            <a:spLocks noGrp="1"/>
          </p:cNvSpPr>
          <p:nvPr>
            <p:ph idx="1"/>
          </p:nvPr>
        </p:nvSpPr>
        <p:spPr>
          <a:xfrm>
            <a:off x="765208" y="1143000"/>
            <a:ext cx="7543800" cy="5029200"/>
          </a:xfrm>
        </p:spPr>
        <p:txBody>
          <a:bodyPr>
            <a:normAutofit/>
          </a:bodyPr>
          <a:lstStyle/>
          <a:p>
            <a:r>
              <a:rPr lang="en-US" dirty="0"/>
              <a:t>Internet threatens privacy</a:t>
            </a:r>
          </a:p>
          <a:p>
            <a:r>
              <a:rPr lang="en-US" dirty="0"/>
              <a:t>Google and Bing monitors all their searches</a:t>
            </a:r>
          </a:p>
          <a:p>
            <a:pPr lvl="1"/>
            <a:r>
              <a:rPr lang="en-US" dirty="0"/>
              <a:t>for search optimization, advertising.</a:t>
            </a:r>
          </a:p>
          <a:p>
            <a:r>
              <a:rPr lang="en-US" dirty="0"/>
              <a:t>Gmail and Hotmail collect a great deal of the world’s email traffic.</a:t>
            </a:r>
          </a:p>
          <a:p>
            <a:r>
              <a:rPr lang="en-US" dirty="0"/>
              <a:t>Have you heard about doubleclick.net?</a:t>
            </a:r>
          </a:p>
          <a:p>
            <a:pPr lvl="1"/>
            <a:r>
              <a:rPr lang="en-US" dirty="0"/>
              <a:t>Internet ad serving service, started in 1998.</a:t>
            </a:r>
          </a:p>
          <a:p>
            <a:pPr lvl="1"/>
            <a:r>
              <a:rPr lang="en-US" dirty="0"/>
              <a:t>$1.7 billion in 1999.</a:t>
            </a:r>
          </a:p>
          <a:p>
            <a:pPr lvl="1"/>
            <a:r>
              <a:rPr lang="en-US" dirty="0"/>
              <a:t>Bought by Google in 2007, for $3.1 billion.</a:t>
            </a:r>
          </a:p>
          <a:p>
            <a:pPr lvl="1"/>
            <a:r>
              <a:rPr lang="en-US" dirty="0"/>
              <a:t>Why? Collects data!</a:t>
            </a:r>
          </a:p>
          <a:p>
            <a:r>
              <a:rPr lang="en-US" dirty="0"/>
              <a:t>NSA, CSIS, the “Five Eyes” etc……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46630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vs. Security</a:t>
            </a:r>
          </a:p>
        </p:txBody>
      </p:sp>
      <p:sp>
        <p:nvSpPr>
          <p:cNvPr id="3" name="Content Placeholder 2"/>
          <p:cNvSpPr>
            <a:spLocks noGrp="1"/>
          </p:cNvSpPr>
          <p:nvPr>
            <p:ph idx="1"/>
          </p:nvPr>
        </p:nvSpPr>
        <p:spPr>
          <a:xfrm>
            <a:off x="765208" y="1219200"/>
            <a:ext cx="7543800" cy="4800600"/>
          </a:xfrm>
        </p:spPr>
        <p:txBody>
          <a:bodyPr>
            <a:normAutofit/>
          </a:bodyPr>
          <a:lstStyle/>
          <a:p>
            <a:pPr lvl="0"/>
            <a:r>
              <a:rPr lang="en-US" b="1" dirty="0"/>
              <a:t>Privacy:</a:t>
            </a:r>
          </a:p>
          <a:p>
            <a:pPr lvl="1"/>
            <a:r>
              <a:rPr lang="en-US" sz="2400" dirty="0"/>
              <a:t>How to best meet user’s preference while handling their information</a:t>
            </a:r>
          </a:p>
          <a:p>
            <a:pPr lvl="1"/>
            <a:r>
              <a:rPr lang="en-US" sz="2400" dirty="0"/>
              <a:t>Customer-centric concept</a:t>
            </a:r>
          </a:p>
          <a:p>
            <a:pPr lvl="1"/>
            <a:endParaRPr lang="en-US" sz="2400" dirty="0"/>
          </a:p>
          <a:p>
            <a:pPr lvl="0"/>
            <a:r>
              <a:rPr lang="en-US" b="1" dirty="0"/>
              <a:t>Security:</a:t>
            </a:r>
          </a:p>
          <a:p>
            <a:pPr lvl="1"/>
            <a:r>
              <a:rPr lang="en-US" sz="2400" dirty="0"/>
              <a:t>How to protect information against malicious activities</a:t>
            </a:r>
          </a:p>
          <a:p>
            <a:pPr lvl="1"/>
            <a:r>
              <a:rPr lang="en-US" sz="2400" dirty="0"/>
              <a:t>Content-centric concept</a:t>
            </a:r>
          </a:p>
          <a:p>
            <a:pPr lvl="1"/>
            <a:endParaRPr lang="en-US" sz="2400" dirty="0"/>
          </a:p>
          <a:p>
            <a:r>
              <a:rPr lang="en-US" dirty="0"/>
              <a:t>Security is a component of privacy: security can be used as a tool for providing privacy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73172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Privacy Legislation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33583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620000" cy="990601"/>
          </a:xfrm>
        </p:spPr>
        <p:txBody>
          <a:bodyPr>
            <a:normAutofit/>
          </a:bodyPr>
          <a:lstStyle/>
          <a:p>
            <a:r>
              <a:rPr lang="en-US" dirty="0"/>
              <a:t>Major Privacy Legislation: History</a:t>
            </a:r>
          </a:p>
        </p:txBody>
      </p:sp>
      <p:sp>
        <p:nvSpPr>
          <p:cNvPr id="3" name="Content Placeholder 2"/>
          <p:cNvSpPr>
            <a:spLocks noGrp="1"/>
          </p:cNvSpPr>
          <p:nvPr>
            <p:ph idx="1"/>
          </p:nvPr>
        </p:nvSpPr>
        <p:spPr/>
        <p:txBody>
          <a:bodyPr>
            <a:normAutofit fontScale="92500" lnSpcReduction="20000"/>
          </a:bodyPr>
          <a:lstStyle/>
          <a:p>
            <a:r>
              <a:rPr lang="en-US" sz="2600" dirty="0"/>
              <a:t>Department of Health Education and Welfare, 1973 (</a:t>
            </a:r>
            <a:r>
              <a:rPr lang="en-US" sz="2600" u="sng" dirty="0">
                <a:hlinkClick r:id="rId2"/>
              </a:rPr>
              <a:t>http://aspe.hhs.gov/datacncl/1973privacy/tocprefacemembers.htm</a:t>
            </a:r>
            <a:r>
              <a:rPr lang="en-US" sz="2600" dirty="0"/>
              <a:t>)</a:t>
            </a:r>
          </a:p>
          <a:p>
            <a:pPr lvl="1"/>
            <a:endParaRPr lang="en-US" sz="2400" dirty="0"/>
          </a:p>
          <a:p>
            <a:r>
              <a:rPr lang="en-US" sz="2600" dirty="0"/>
              <a:t> Federal Trade Commission (FTC), 1998 (</a:t>
            </a:r>
            <a:r>
              <a:rPr lang="en-US" sz="2600" u="sng" dirty="0">
                <a:hlinkClick r:id="rId3"/>
              </a:rPr>
              <a:t>http://www.ftc.gov/reports/privacy3/fairinfo.htm</a:t>
            </a:r>
            <a:r>
              <a:rPr lang="en-US" sz="2600" dirty="0"/>
              <a:t>)</a:t>
            </a:r>
          </a:p>
          <a:p>
            <a:pPr lvl="1"/>
            <a:r>
              <a:rPr lang="en-US" dirty="0"/>
              <a:t>Formal treatment of PII.</a:t>
            </a:r>
          </a:p>
          <a:p>
            <a:pPr lvl="1"/>
            <a:endParaRPr lang="en-US" sz="2400" dirty="0"/>
          </a:p>
          <a:p>
            <a:r>
              <a:rPr lang="en-US" sz="2600" dirty="0"/>
              <a:t> EU Directives on Data Protection, 1998 (</a:t>
            </a:r>
            <a:r>
              <a:rPr lang="en-US" sz="2600" u="sng" dirty="0">
                <a:hlinkClick r:id="rId4"/>
              </a:rPr>
              <a:t>http://www.cdt.org/privacy/eudirective/EU_Directive_.html</a:t>
            </a:r>
            <a:r>
              <a:rPr lang="en-US" sz="2600" dirty="0"/>
              <a:t>)</a:t>
            </a:r>
          </a:p>
          <a:p>
            <a:pPr lvl="1"/>
            <a:r>
              <a:rPr lang="en-US" dirty="0"/>
              <a:t>Seven safe harbor principles!</a:t>
            </a:r>
          </a:p>
          <a:p>
            <a:pPr lvl="1"/>
            <a:r>
              <a:rPr lang="en-US" dirty="0"/>
              <a:t>Intended for organizations within the EU or US that store customer data!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36145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spDef>
      <a:spPr bwMode="auto">
        <a:solidFill>
          <a:srgbClr val="92D050"/>
        </a:solidFill>
        <a:ln w="9525">
          <a:solidFill>
            <a:schemeClr val="tx1"/>
          </a:solidFill>
          <a:round/>
          <a:headEnd/>
          <a:tailEnd/>
        </a:ln>
        <a:effectLst/>
      </a:spPr>
      <a:bodyPr wrap="none" anchor="ctr"/>
      <a:lstStyle>
        <a:defPPr>
          <a:defRPr/>
        </a:defPPr>
      </a:lstStyle>
    </a:spDef>
    <a:lnDef>
      <a:spPr>
        <a:ln>
          <a:tailEnd type="arrow"/>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15297</TotalTime>
  <Words>1248</Words>
  <Application>Microsoft Office PowerPoint</Application>
  <PresentationFormat>On-screen Show (4:3)</PresentationFormat>
  <Paragraphs>213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Baskerville Old Face</vt:lpstr>
      <vt:lpstr>Calibri</vt:lpstr>
      <vt:lpstr>Impact</vt:lpstr>
      <vt:lpstr>Times New Roman</vt:lpstr>
      <vt:lpstr>Wingdings</vt:lpstr>
      <vt:lpstr>NewsPrint</vt:lpstr>
      <vt:lpstr>PowerPoint Presentation</vt:lpstr>
      <vt:lpstr>Privacy: Overview</vt:lpstr>
      <vt:lpstr>What is Privacy?</vt:lpstr>
      <vt:lpstr>UN Declaration of Human Rights</vt:lpstr>
      <vt:lpstr>Privacy in Digital Domain</vt:lpstr>
      <vt:lpstr>Privacy in Internet</vt:lpstr>
      <vt:lpstr>Privacy vs. Security</vt:lpstr>
      <vt:lpstr>Privacy Legislation</vt:lpstr>
      <vt:lpstr>Major Privacy Legislation: History</vt:lpstr>
      <vt:lpstr>Personally identifiable information (PII)</vt:lpstr>
      <vt:lpstr>Protection of PII</vt:lpstr>
      <vt:lpstr>Seven Safe Harbor Principles</vt:lpstr>
      <vt:lpstr>Seven Safe Harbor Principles</vt:lpstr>
      <vt:lpstr>Other Privacy Legislation</vt:lpstr>
      <vt:lpstr>Privacy Breach</vt:lpstr>
      <vt:lpstr>Types of Invasion of Privacy</vt:lpstr>
      <vt:lpstr>Techniques for Breeching Privacy</vt:lpstr>
      <vt:lpstr>Data Merging</vt:lpstr>
      <vt:lpstr>Data Matching</vt:lpstr>
      <vt:lpstr>Data Mining</vt:lpstr>
      <vt:lpstr>Building Privacy In</vt:lpstr>
      <vt:lpstr>Privacy Specification Template</vt:lpstr>
      <vt:lpstr>Privacy Specification Template</vt:lpstr>
      <vt:lpstr>Privacy Specification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for Software Development</dc:title>
  <dc:creator>Hadi Ahmadi</dc:creator>
  <cp:lastModifiedBy>Derek Yadlowski</cp:lastModifiedBy>
  <cp:revision>1414</cp:revision>
  <dcterms:created xsi:type="dcterms:W3CDTF">2006-08-16T00:00:00Z</dcterms:created>
  <dcterms:modified xsi:type="dcterms:W3CDTF">2020-12-06T20:03:58Z</dcterms:modified>
</cp:coreProperties>
</file>