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312" r:id="rId3"/>
    <p:sldId id="278" r:id="rId4"/>
    <p:sldId id="334" r:id="rId5"/>
    <p:sldId id="296" r:id="rId6"/>
    <p:sldId id="284" r:id="rId7"/>
    <p:sldId id="317" r:id="rId8"/>
    <p:sldId id="316" r:id="rId9"/>
    <p:sldId id="318" r:id="rId10"/>
    <p:sldId id="319" r:id="rId11"/>
    <p:sldId id="285" r:id="rId12"/>
    <p:sldId id="322" r:id="rId13"/>
    <p:sldId id="313" r:id="rId14"/>
    <p:sldId id="314" r:id="rId15"/>
    <p:sldId id="324" r:id="rId16"/>
    <p:sldId id="325" r:id="rId17"/>
    <p:sldId id="326" r:id="rId18"/>
    <p:sldId id="327" r:id="rId19"/>
    <p:sldId id="328" r:id="rId20"/>
    <p:sldId id="330" r:id="rId21"/>
    <p:sldId id="329" r:id="rId22"/>
    <p:sldId id="297" r:id="rId23"/>
    <p:sldId id="286" r:id="rId24"/>
    <p:sldId id="332" r:id="rId25"/>
    <p:sldId id="33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7007"/>
  </p:normalViewPr>
  <p:slideViewPr>
    <p:cSldViewPr>
      <p:cViewPr varScale="1">
        <p:scale>
          <a:sx n="115" d="100"/>
          <a:sy n="115" d="100"/>
        </p:scale>
        <p:origin x="1494"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7" d="100"/>
          <a:sy n="77" d="100"/>
        </p:scale>
        <p:origin x="-16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A11A-7E6F-4B8C-841E-159CB4763F22}" type="datetimeFigureOut">
              <a:rPr lang="en-CA" smtClean="0"/>
              <a:t>2020-10-15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E443FD-88FB-47D0-BD55-DBF2F65C3719}" type="slidenum">
              <a:rPr lang="en-CA" smtClean="0"/>
              <a:t>‹#›</a:t>
            </a:fld>
            <a:endParaRPr lang="en-CA"/>
          </a:p>
        </p:txBody>
      </p:sp>
    </p:spTree>
    <p:extLst>
      <p:ext uri="{BB962C8B-B14F-4D97-AF65-F5344CB8AC3E}">
        <p14:creationId xmlns:p14="http://schemas.microsoft.com/office/powerpoint/2010/main" val="148133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99AFD-B840-4DEF-90DE-7DC7CF27B44F}" type="datetimeFigureOut">
              <a:rPr lang="en-US" smtClean="0"/>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960FF-4B17-4132-8EE3-B9B4170A8ED9}" type="slidenum">
              <a:rPr lang="en-US" smtClean="0"/>
              <a:t>‹#›</a:t>
            </a:fld>
            <a:endParaRPr lang="en-US"/>
          </a:p>
        </p:txBody>
      </p:sp>
    </p:spTree>
    <p:extLst>
      <p:ext uri="{BB962C8B-B14F-4D97-AF65-F5344CB8AC3E}">
        <p14:creationId xmlns:p14="http://schemas.microsoft.com/office/powerpoint/2010/main" val="639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8A3404-597A-4E94-BDCD-A5C0A8E6944E}" type="datetime1">
              <a:rPr lang="en-US" smtClean="0"/>
              <a:t>10/15/2020</a:t>
            </a:fld>
            <a:endParaRPr lang="en-US"/>
          </a:p>
        </p:txBody>
      </p:sp>
      <p:sp>
        <p:nvSpPr>
          <p:cNvPr id="5" name="Footer Placeholder 4"/>
          <p:cNvSpPr>
            <a:spLocks noGrp="1"/>
          </p:cNvSpPr>
          <p:nvPr>
            <p:ph type="ftr" sz="quarter" idx="11"/>
          </p:nvPr>
        </p:nvSpPr>
        <p:spPr>
          <a:xfrm>
            <a:off x="2743200" y="6400800"/>
            <a:ext cx="3810000" cy="365125"/>
          </a:xfrm>
        </p:spPr>
        <p:txBody>
          <a:bodyPr/>
          <a:lstStyle>
            <a:lvl1pPr algn="ctr">
              <a:defRPr/>
            </a:lvl1pPr>
          </a:lstStyle>
          <a:p>
            <a:r>
              <a:rPr lang="en-US"/>
              <a:t>ITSC315 Session 1: software security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p:cNvSpPr/>
          <p:nvPr/>
        </p:nvSpPr>
        <p:spPr>
          <a:xfrm>
            <a:off x="777240" y="1522562"/>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5802" y="2208362"/>
            <a:ext cx="7543800" cy="1676400"/>
          </a:xfrm>
        </p:spPr>
        <p:txBody>
          <a:bodyPr anchor="b" anchorCtr="0"/>
          <a:lstStyle>
            <a:lvl1pPr algn="ctr">
              <a:defRPr sz="5400" b="0" cap="none" baseline="0"/>
            </a:lvl1pPr>
          </a:lstStyle>
          <a:p>
            <a:r>
              <a:rPr lang="en-US" dirty="0"/>
              <a:t>Click to edit Master title style</a:t>
            </a:r>
          </a:p>
        </p:txBody>
      </p:sp>
      <p:sp>
        <p:nvSpPr>
          <p:cNvPr id="4" name="Date Placeholder 3"/>
          <p:cNvSpPr>
            <a:spLocks noGrp="1"/>
          </p:cNvSpPr>
          <p:nvPr>
            <p:ph type="dt" sz="half" idx="10"/>
          </p:nvPr>
        </p:nvSpPr>
        <p:spPr/>
        <p:txBody>
          <a:bodyPr/>
          <a:lstStyle/>
          <a:p>
            <a:fld id="{FEF71E5E-13C4-4626-B85A-16A76E12713C}" type="datetime1">
              <a:rPr lang="en-US" smtClean="0"/>
              <a:t>10/15/2020</a:t>
            </a:fld>
            <a:endParaRPr lang="en-US"/>
          </a:p>
        </p:txBody>
      </p:sp>
      <p:sp>
        <p:nvSpPr>
          <p:cNvPr id="5" name="Footer Placeholder 4"/>
          <p:cNvSpPr>
            <a:spLocks noGrp="1"/>
          </p:cNvSpPr>
          <p:nvPr>
            <p:ph type="ftr" sz="quarter" idx="11"/>
          </p:nvPr>
        </p:nvSpPr>
        <p:spPr/>
        <p:txBody>
          <a:bodyPr/>
          <a:lstStyle/>
          <a:p>
            <a:r>
              <a:rPr lang="en-US"/>
              <a:t>ITSC315 Session 1: software security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44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25000"/>
                    <a:lumOff val="75000"/>
                  </a:schemeClr>
                </a:solidFill>
                <a:latin typeface="Baskerville Old Face"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85800" y="6400800"/>
            <a:ext cx="1576939" cy="365125"/>
          </a:xfrm>
        </p:spPr>
        <p:txBody>
          <a:bodyPr/>
          <a:lstStyle/>
          <a:p>
            <a:fld id="{22BC1E71-7907-4BBC-84F6-5DF4C578A9A0}" type="datetime1">
              <a:rPr lang="en-US" smtClean="0"/>
              <a:t>10/15/2020</a:t>
            </a:fld>
            <a:endParaRPr lang="en-US"/>
          </a:p>
        </p:txBody>
      </p:sp>
      <p:sp>
        <p:nvSpPr>
          <p:cNvPr id="5" name="Footer Placeholder 4"/>
          <p:cNvSpPr>
            <a:spLocks noGrp="1"/>
          </p:cNvSpPr>
          <p:nvPr>
            <p:ph type="ftr" sz="quarter" idx="11"/>
          </p:nvPr>
        </p:nvSpPr>
        <p:spPr>
          <a:xfrm>
            <a:off x="2743200" y="6400800"/>
            <a:ext cx="4191000" cy="365125"/>
          </a:xfrm>
        </p:spPr>
        <p:txBody>
          <a:bodyPr/>
          <a:lstStyle>
            <a:lvl1pPr algn="ctr">
              <a:defRPr/>
            </a:lvl1pPr>
          </a:lstStyle>
          <a:p>
            <a:r>
              <a:rPr lang="en-US"/>
              <a:t>ITSC315 Session 1: software security development</a:t>
            </a:r>
          </a:p>
        </p:txBody>
      </p:sp>
      <p:sp>
        <p:nvSpPr>
          <p:cNvPr id="6" name="Slide Number Placeholder 5"/>
          <p:cNvSpPr>
            <a:spLocks noGrp="1"/>
          </p:cNvSpPr>
          <p:nvPr>
            <p:ph type="sldNum" sz="quarter" idx="12"/>
          </p:nvPr>
        </p:nvSpPr>
        <p:spPr>
          <a:xfrm>
            <a:off x="8153400" y="6324600"/>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71E5E-13C4-4626-B85A-16A76E12713C}" type="datetime1">
              <a:rPr lang="en-US" smtClean="0"/>
              <a:t>10/15/2020</a:t>
            </a:fld>
            <a:endParaRPr lang="en-US"/>
          </a:p>
        </p:txBody>
      </p:sp>
      <p:sp>
        <p:nvSpPr>
          <p:cNvPr id="5" name="Footer Placeholder 4"/>
          <p:cNvSpPr>
            <a:spLocks noGrp="1"/>
          </p:cNvSpPr>
          <p:nvPr>
            <p:ph type="ftr" sz="quarter" idx="11"/>
          </p:nvPr>
        </p:nvSpPr>
        <p:spPr/>
        <p:txBody>
          <a:bodyPr/>
          <a:lstStyle/>
          <a:p>
            <a:r>
              <a:rPr lang="en-US"/>
              <a:t>ITSC315 Session 1: software security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E34C59-2ADF-463E-80BD-7E7DB0B2F70C}" type="datetime1">
              <a:rPr lang="en-US" smtClean="0"/>
              <a:t>10/15/2020</a:t>
            </a:fld>
            <a:endParaRPr lang="en-US"/>
          </a:p>
        </p:txBody>
      </p:sp>
      <p:sp>
        <p:nvSpPr>
          <p:cNvPr id="6" name="Footer Placeholder 5"/>
          <p:cNvSpPr>
            <a:spLocks noGrp="1"/>
          </p:cNvSpPr>
          <p:nvPr>
            <p:ph type="ftr" sz="quarter" idx="11"/>
          </p:nvPr>
        </p:nvSpPr>
        <p:spPr/>
        <p:txBody>
          <a:bodyPr/>
          <a:lstStyle/>
          <a:p>
            <a:r>
              <a:rPr lang="en-US"/>
              <a:t>ITSC315 Session 1: software security development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030277-4C14-4FD2-AFE8-6529E6B9AF5E}" type="datetime1">
              <a:rPr lang="en-US" smtClean="0"/>
              <a:t>10/15/2020</a:t>
            </a:fld>
            <a:endParaRPr lang="en-US"/>
          </a:p>
        </p:txBody>
      </p:sp>
      <p:sp>
        <p:nvSpPr>
          <p:cNvPr id="8" name="Footer Placeholder 7"/>
          <p:cNvSpPr>
            <a:spLocks noGrp="1"/>
          </p:cNvSpPr>
          <p:nvPr>
            <p:ph type="ftr" sz="quarter" idx="11"/>
          </p:nvPr>
        </p:nvSpPr>
        <p:spPr/>
        <p:txBody>
          <a:bodyPr/>
          <a:lstStyle/>
          <a:p>
            <a:r>
              <a:rPr lang="en-US"/>
              <a:t>ITSC315 Session 1: software security development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D6CC7-1443-4C08-B1B3-AB9BB58531B3}" type="datetime1">
              <a:rPr lang="en-US" smtClean="0"/>
              <a:t>10/15/2020</a:t>
            </a:fld>
            <a:endParaRPr lang="en-US"/>
          </a:p>
        </p:txBody>
      </p:sp>
      <p:sp>
        <p:nvSpPr>
          <p:cNvPr id="4" name="Footer Placeholder 3"/>
          <p:cNvSpPr>
            <a:spLocks noGrp="1"/>
          </p:cNvSpPr>
          <p:nvPr>
            <p:ph type="ftr" sz="quarter" idx="11"/>
          </p:nvPr>
        </p:nvSpPr>
        <p:spPr/>
        <p:txBody>
          <a:bodyPr/>
          <a:lstStyle/>
          <a:p>
            <a:r>
              <a:rPr lang="en-US"/>
              <a:t>ITSC315 Session 1: software security development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0934D-4423-4A96-8DB7-1599A51863E3}" type="datetime1">
              <a:rPr lang="en-US" smtClean="0"/>
              <a:t>10/15/2020</a:t>
            </a:fld>
            <a:endParaRPr lang="en-US"/>
          </a:p>
        </p:txBody>
      </p:sp>
      <p:sp>
        <p:nvSpPr>
          <p:cNvPr id="6" name="Footer Placeholder 5"/>
          <p:cNvSpPr>
            <a:spLocks noGrp="1"/>
          </p:cNvSpPr>
          <p:nvPr>
            <p:ph type="ftr" sz="quarter" idx="11"/>
          </p:nvPr>
        </p:nvSpPr>
        <p:spPr/>
        <p:txBody>
          <a:bodyPr/>
          <a:lstStyle/>
          <a:p>
            <a:r>
              <a:rPr lang="en-US"/>
              <a:t>ITSC315 Session 1: software security development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43517-E2C4-4853-970D-01D848094DB0}" type="datetime1">
              <a:rPr lang="en-US" smtClean="0"/>
              <a:t>10/15/2020</a:t>
            </a:fld>
            <a:endParaRPr lang="en-US"/>
          </a:p>
        </p:txBody>
      </p:sp>
      <p:sp>
        <p:nvSpPr>
          <p:cNvPr id="5" name="Footer Placeholder 4"/>
          <p:cNvSpPr>
            <a:spLocks noGrp="1"/>
          </p:cNvSpPr>
          <p:nvPr>
            <p:ph type="ftr" sz="quarter" idx="11"/>
          </p:nvPr>
        </p:nvSpPr>
        <p:spPr/>
        <p:txBody>
          <a:bodyPr/>
          <a:lstStyle/>
          <a:p>
            <a:r>
              <a:rPr lang="en-US"/>
              <a:t>ITSC315 Session 1: software security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5C2EA-B085-4907-9943-899DEC5832C6}" type="datetime1">
              <a:rPr lang="en-US" smtClean="0"/>
              <a:t>10/15/2020</a:t>
            </a:fld>
            <a:endParaRPr lang="en-US"/>
          </a:p>
        </p:txBody>
      </p:sp>
      <p:sp>
        <p:nvSpPr>
          <p:cNvPr id="5" name="Footer Placeholder 4"/>
          <p:cNvSpPr>
            <a:spLocks noGrp="1"/>
          </p:cNvSpPr>
          <p:nvPr>
            <p:ph type="ftr" sz="quarter" idx="11"/>
          </p:nvPr>
        </p:nvSpPr>
        <p:spPr/>
        <p:txBody>
          <a:bodyPr/>
          <a:lstStyle/>
          <a:p>
            <a:r>
              <a:rPr lang="en-US"/>
              <a:t>ITSC315 Session 1: software security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5208" y="1219200"/>
            <a:ext cx="7543800" cy="4648200"/>
          </a:xfrm>
          <a:prstGeom prst="rect">
            <a:avLst/>
          </a:prstGeom>
        </p:spPr>
        <p:txBody>
          <a:bodyPr vert="horz" lIns="91440" tIns="45720" rIns="91440" bIns="45720" rtlCol="0" anchor="ctr"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3400" y="6400800"/>
            <a:ext cx="1805539"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D38A62F-2EE8-4657-8967-DB0B4CA3EB5E}" type="datetime1">
              <a:rPr lang="en-US" smtClean="0"/>
              <a:t>10/15/2020</a:t>
            </a:fld>
            <a:endParaRPr lang="en-US"/>
          </a:p>
        </p:txBody>
      </p:sp>
      <p:sp>
        <p:nvSpPr>
          <p:cNvPr id="5" name="Footer Placeholder 4"/>
          <p:cNvSpPr>
            <a:spLocks noGrp="1"/>
          </p:cNvSpPr>
          <p:nvPr>
            <p:ph type="ftr" sz="quarter" idx="3"/>
          </p:nvPr>
        </p:nvSpPr>
        <p:spPr>
          <a:xfrm>
            <a:off x="2743200" y="6400800"/>
            <a:ext cx="3886200" cy="365125"/>
          </a:xfrm>
          <a:prstGeom prst="rect">
            <a:avLst/>
          </a:prstGeom>
        </p:spPr>
        <p:txBody>
          <a:bodyPr vert="horz" lIns="91440" tIns="45720" rIns="91440" bIns="45720" rtlCol="0" anchor="ctr"/>
          <a:lstStyle>
            <a:lvl1pPr algn="ctr">
              <a:defRPr sz="1200" b="1">
                <a:solidFill>
                  <a:schemeClr val="tx2">
                    <a:lumMod val="90000"/>
                    <a:lumOff val="10000"/>
                  </a:schemeClr>
                </a:solidFill>
              </a:defRPr>
            </a:lvl1pPr>
          </a:lstStyle>
          <a:p>
            <a:r>
              <a:rPr lang="en-US"/>
              <a:t>ITSC315 Session 1: software security development</a:t>
            </a:r>
            <a:endParaRPr lang="en-US" dirty="0"/>
          </a:p>
        </p:txBody>
      </p:sp>
      <p:sp>
        <p:nvSpPr>
          <p:cNvPr id="6" name="Slide Number Placeholder 5"/>
          <p:cNvSpPr>
            <a:spLocks noGrp="1"/>
          </p:cNvSpPr>
          <p:nvPr>
            <p:ph type="sldNum" sz="quarter" idx="4"/>
          </p:nvPr>
        </p:nvSpPr>
        <p:spPr>
          <a:xfrm>
            <a:off x="7940040" y="6324600"/>
            <a:ext cx="762000" cy="365125"/>
          </a:xfrm>
          <a:prstGeom prst="rect">
            <a:avLst/>
          </a:prstGeom>
        </p:spPr>
        <p:txBody>
          <a:bodyPr vert="horz" lIns="91440" tIns="45720" rIns="91440" bIns="45720" rtlCol="0" anchor="ctr"/>
          <a:lstStyle>
            <a:lvl1pPr algn="r">
              <a:defRPr sz="1400">
                <a:solidFill>
                  <a:schemeClr val="tx1">
                    <a:lumMod val="85000"/>
                    <a:lumOff val="15000"/>
                  </a:schemeClr>
                </a:solidFill>
                <a:latin typeface="+mn-lt"/>
              </a:defRPr>
            </a:lvl1pPr>
          </a:lstStyle>
          <a:p>
            <a:fld id="{B6F15528-21DE-4FAA-801E-634DDDAF4B2B}" type="slidenum">
              <a:rPr lang="en-US" smtClean="0"/>
              <a:pPr/>
              <a:t>‹#›</a:t>
            </a:fld>
            <a:endParaRPr lang="en-US" dirty="0"/>
          </a:p>
        </p:txBody>
      </p:sp>
      <p:sp>
        <p:nvSpPr>
          <p:cNvPr id="8" name="Rectangle 7"/>
          <p:cNvSpPr/>
          <p:nvPr/>
        </p:nvSpPr>
        <p:spPr>
          <a:xfrm>
            <a:off x="777240" y="0"/>
            <a:ext cx="75438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168" y="0"/>
            <a:ext cx="6781800" cy="990601"/>
          </a:xfrm>
          <a:prstGeom prst="rect">
            <a:avLst/>
          </a:prstGeom>
        </p:spPr>
        <p:txBody>
          <a:bodyPr vert="horz" lIns="91440" tIns="45720" rIns="91440" bIns="45720" rtlCol="0" anchor="b" anchorCtr="0">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Lst>
  <p:hf hdr="0" dt="0"/>
  <p:txStyles>
    <p:titleStyle>
      <a:lvl1pPr algn="l" defTabSz="914400" rtl="0" eaLnBrk="1" latinLnBrk="0" hangingPunct="1">
        <a:spcBef>
          <a:spcPct val="0"/>
        </a:spcBef>
        <a:buNone/>
        <a:defRPr sz="4000" b="1" kern="1200">
          <a:solidFill>
            <a:schemeClr val="tx2">
              <a:lumMod val="25000"/>
              <a:lumOff val="75000"/>
            </a:schemeClr>
          </a:solidFill>
          <a:latin typeface="Baskerville Old Face"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962400"/>
            <a:ext cx="76200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Security Guidelines for Web Applications</a:t>
            </a:r>
          </a:p>
        </p:txBody>
      </p:sp>
      <p:sp>
        <p:nvSpPr>
          <p:cNvPr id="5" name="Rectangle 4"/>
          <p:cNvSpPr/>
          <p:nvPr/>
        </p:nvSpPr>
        <p:spPr>
          <a:xfrm>
            <a:off x="2060956" y="1295400"/>
            <a:ext cx="512884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 Application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Security</a:t>
            </a:r>
          </a:p>
        </p:txBody>
      </p:sp>
      <p:pic>
        <p:nvPicPr>
          <p:cNvPr id="1026" name="Picture 2" descr="C:\Users\hahmadi\Desktop\SAIT_Logo.gif"/>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053750" y="0"/>
            <a:ext cx="3143250" cy="1370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54397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Hash Table Collisions</a:t>
            </a:r>
          </a:p>
        </p:txBody>
      </p:sp>
      <p:sp>
        <p:nvSpPr>
          <p:cNvPr id="3" name="Content Placeholder 2"/>
          <p:cNvSpPr>
            <a:spLocks noGrp="1"/>
          </p:cNvSpPr>
          <p:nvPr>
            <p:ph idx="1"/>
          </p:nvPr>
        </p:nvSpPr>
        <p:spPr/>
        <p:txBody>
          <a:bodyPr anchor="t">
            <a:normAutofit fontScale="92500"/>
          </a:bodyPr>
          <a:lstStyle/>
          <a:p>
            <a:r>
              <a:rPr lang="en-US" dirty="0"/>
              <a:t>Hash tables used “</a:t>
            </a:r>
            <a:r>
              <a:rPr lang="en-US" b="1" i="1" dirty="0"/>
              <a:t>hash functions</a:t>
            </a:r>
            <a:r>
              <a:rPr lang="en-US" dirty="0"/>
              <a:t>” to find the location of required data, without having to do a sequential search</a:t>
            </a:r>
          </a:p>
          <a:p>
            <a:r>
              <a:rPr lang="en-US" dirty="0"/>
              <a:t>Key is “</a:t>
            </a:r>
            <a:r>
              <a:rPr lang="en-US" b="1" i="1" dirty="0"/>
              <a:t>hashed</a:t>
            </a:r>
            <a:r>
              <a:rPr lang="en-US" dirty="0"/>
              <a:t>” to compute a value that tells the system where in the hash table the required data is stored</a:t>
            </a:r>
          </a:p>
          <a:p>
            <a:pPr lvl="1"/>
            <a:r>
              <a:rPr lang="en-US" dirty="0"/>
              <a:t>e.g. the key “</a:t>
            </a:r>
            <a:r>
              <a:rPr lang="en-US" b="1" i="1" dirty="0" err="1"/>
              <a:t>dave</a:t>
            </a:r>
            <a:r>
              <a:rPr lang="en-US" dirty="0"/>
              <a:t>” might be hashed to the value </a:t>
            </a:r>
            <a:r>
              <a:rPr lang="en-US" b="1" i="1" dirty="0"/>
              <a:t>3</a:t>
            </a:r>
            <a:r>
              <a:rPr lang="en-US" dirty="0"/>
              <a:t>, so element </a:t>
            </a:r>
            <a:r>
              <a:rPr lang="en-US" b="1" i="1" dirty="0"/>
              <a:t>3</a:t>
            </a:r>
            <a:r>
              <a:rPr lang="en-US" dirty="0"/>
              <a:t> in the table is where </a:t>
            </a:r>
            <a:r>
              <a:rPr lang="en-US" dirty="0" err="1"/>
              <a:t>dave’s</a:t>
            </a:r>
            <a:r>
              <a:rPr lang="en-US" dirty="0"/>
              <a:t> phone number is stored</a:t>
            </a:r>
          </a:p>
          <a:p>
            <a:r>
              <a:rPr lang="en-US" dirty="0"/>
              <a:t>But “</a:t>
            </a:r>
            <a:r>
              <a:rPr lang="en-US" b="1" i="1" dirty="0"/>
              <a:t>collisions</a:t>
            </a:r>
            <a:r>
              <a:rPr lang="en-US" dirty="0"/>
              <a:t>” can occur, where multiple different keys compute the same hash value!</a:t>
            </a:r>
          </a:p>
          <a:p>
            <a:pPr lvl="1"/>
            <a:r>
              <a:rPr lang="en-US" dirty="0"/>
              <a:t>Often handled by creating a list at that location in the table that holds the data for all of the keys that hash to that location</a:t>
            </a:r>
          </a:p>
          <a:p>
            <a:pPr lvl="1"/>
            <a:r>
              <a:rPr lang="en-US" dirty="0"/>
              <a:t>But: then a </a:t>
            </a:r>
            <a:r>
              <a:rPr lang="en-US" b="1" i="1" dirty="0"/>
              <a:t>sequential search </a:t>
            </a:r>
            <a:r>
              <a:rPr lang="en-US" dirty="0"/>
              <a:t>is done in the list to find the data for a given key that hashes to that location! Uses CPU cycles and RAM inefficiently</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7130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Denial of Service</a:t>
            </a:r>
          </a:p>
        </p:txBody>
      </p:sp>
      <p:sp>
        <p:nvSpPr>
          <p:cNvPr id="3" name="Content Placeholder 2"/>
          <p:cNvSpPr>
            <a:spLocks noGrp="1"/>
          </p:cNvSpPr>
          <p:nvPr>
            <p:ph idx="1"/>
          </p:nvPr>
        </p:nvSpPr>
        <p:spPr>
          <a:xfrm>
            <a:off x="765208" y="1219200"/>
            <a:ext cx="7543800" cy="3733800"/>
          </a:xfrm>
        </p:spPr>
        <p:txBody>
          <a:bodyPr anchor="t"/>
          <a:lstStyle/>
          <a:p>
            <a:r>
              <a:rPr lang="en-US" dirty="0"/>
              <a:t>Check all input data to ensure processing of it will not consume inappropriate amount of resources</a:t>
            </a:r>
          </a:p>
          <a:p>
            <a:pPr lvl="1"/>
            <a:r>
              <a:rPr lang="en-US" dirty="0"/>
              <a:t>Know system limits, e.g. available RAM, file handles, database connections, etc.</a:t>
            </a:r>
          </a:p>
          <a:p>
            <a:pPr lvl="1"/>
            <a:r>
              <a:rPr lang="en-US" dirty="0"/>
              <a:t>Check for input that would use all of some/all of these resources</a:t>
            </a:r>
          </a:p>
          <a:p>
            <a:pPr lvl="2"/>
            <a:r>
              <a:rPr lang="en-US" dirty="0"/>
              <a:t>e.g. user is asked how many large arrays to allocate in RAM, but no checking done to see if they ask for too much!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72400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Denial of Service</a:t>
            </a:r>
          </a:p>
        </p:txBody>
      </p:sp>
      <p:sp>
        <p:nvSpPr>
          <p:cNvPr id="3" name="Content Placeholder 2"/>
          <p:cNvSpPr>
            <a:spLocks noGrp="1"/>
          </p:cNvSpPr>
          <p:nvPr>
            <p:ph idx="1"/>
          </p:nvPr>
        </p:nvSpPr>
        <p:spPr>
          <a:xfrm>
            <a:off x="765208" y="1219200"/>
            <a:ext cx="7543800" cy="3733800"/>
          </a:xfrm>
        </p:spPr>
        <p:txBody>
          <a:bodyPr anchor="t">
            <a:normAutofit fontScale="92500" lnSpcReduction="20000"/>
          </a:bodyPr>
          <a:lstStyle/>
          <a:p>
            <a:r>
              <a:rPr lang="en-US" dirty="0"/>
              <a:t>Check input data so that system logic does not generate invalid situations</a:t>
            </a:r>
          </a:p>
          <a:p>
            <a:pPr lvl="1"/>
            <a:r>
              <a:rPr lang="en-US" dirty="0"/>
              <a:t>e.g. number </a:t>
            </a:r>
            <a:r>
              <a:rPr lang="en-US" b="1" i="1" dirty="0"/>
              <a:t>underflows</a:t>
            </a:r>
            <a:r>
              <a:rPr lang="en-US" dirty="0"/>
              <a:t> or </a:t>
            </a:r>
            <a:r>
              <a:rPr lang="en-US" b="1" i="1" dirty="0"/>
              <a:t>overflows</a:t>
            </a:r>
          </a:p>
          <a:p>
            <a:pPr lvl="2"/>
            <a:r>
              <a:rPr lang="en-US" sz="1700" dirty="0" err="1"/>
              <a:t>Integer.MAX_VALUE</a:t>
            </a:r>
            <a:r>
              <a:rPr lang="en-US" sz="1700" dirty="0"/>
              <a:t> = 2147483647</a:t>
            </a:r>
          </a:p>
          <a:p>
            <a:pPr lvl="2"/>
            <a:r>
              <a:rPr lang="en-US" sz="1700" dirty="0" err="1"/>
              <a:t>Integer.MIN_VALUE</a:t>
            </a:r>
            <a:r>
              <a:rPr lang="en-US" sz="1700" dirty="0"/>
              <a:t>   = </a:t>
            </a:r>
            <a:r>
              <a:rPr lang="en-US" sz="1700" dirty="0">
                <a:solidFill>
                  <a:schemeClr val="tx1"/>
                </a:solidFill>
              </a:rPr>
              <a:t>-</a:t>
            </a:r>
            <a:r>
              <a:rPr lang="en-US" sz="1700" dirty="0"/>
              <a:t>2147483648</a:t>
            </a:r>
          </a:p>
          <a:p>
            <a:pPr lvl="2"/>
            <a:r>
              <a:rPr lang="en-US" sz="1700" dirty="0" err="1"/>
              <a:t>Long.MAX_VALUE</a:t>
            </a:r>
            <a:r>
              <a:rPr lang="en-US" sz="1700" dirty="0"/>
              <a:t> =  9223372036854775807</a:t>
            </a:r>
          </a:p>
          <a:p>
            <a:pPr lvl="2"/>
            <a:r>
              <a:rPr lang="en-US" sz="1700" dirty="0" err="1"/>
              <a:t>Long.MIN_VALUE</a:t>
            </a:r>
            <a:r>
              <a:rPr lang="en-US" sz="1700" dirty="0"/>
              <a:t> = -9223372036854775808</a:t>
            </a:r>
          </a:p>
          <a:p>
            <a:pPr lvl="2"/>
            <a:r>
              <a:rPr lang="en-US" dirty="0"/>
              <a:t>What happens when you add to a MAX_VALUE or subtract from a MIN_VALUE?</a:t>
            </a:r>
          </a:p>
          <a:p>
            <a:pPr lvl="1"/>
            <a:r>
              <a:rPr lang="en-US" dirty="0"/>
              <a:t>Java will not tell you anything strange happened (no exceptions are thrown!)</a:t>
            </a:r>
          </a:p>
          <a:p>
            <a:pPr lvl="1"/>
            <a:r>
              <a:rPr lang="en-US" dirty="0"/>
              <a:t>Need to check for these situations yourself before they occur to avoid them</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011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2557462"/>
            <a:ext cx="7543800" cy="1012825"/>
          </a:xfrm>
        </p:spPr>
        <p:txBody>
          <a:bodyPr>
            <a:normAutofit/>
          </a:bodyPr>
          <a:lstStyle/>
          <a:p>
            <a:r>
              <a:rPr lang="en-US" dirty="0"/>
              <a:t>2. Input Validation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38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a:bodyPr>
          <a:lstStyle/>
          <a:p>
            <a:r>
              <a:rPr lang="en-US" dirty="0"/>
              <a:t> Where does a system get input data from?</a:t>
            </a:r>
          </a:p>
          <a:p>
            <a:pPr lvl="1"/>
            <a:r>
              <a:rPr lang="en-US" dirty="0"/>
              <a:t>User input via keyboard, etc.</a:t>
            </a:r>
          </a:p>
          <a:p>
            <a:pPr lvl="1"/>
            <a:r>
              <a:rPr lang="en-US" dirty="0"/>
              <a:t>Configuration files</a:t>
            </a:r>
          </a:p>
          <a:p>
            <a:pPr lvl="1"/>
            <a:r>
              <a:rPr lang="en-US" dirty="0"/>
              <a:t>Database queries</a:t>
            </a:r>
          </a:p>
          <a:p>
            <a:pPr lvl="1"/>
            <a:r>
              <a:rPr lang="en-US" dirty="0"/>
              <a:t>Command-line parameters</a:t>
            </a:r>
          </a:p>
          <a:p>
            <a:pPr lvl="1"/>
            <a:r>
              <a:rPr lang="en-US" dirty="0"/>
              <a:t>Environment variables</a:t>
            </a:r>
          </a:p>
          <a:p>
            <a:pPr lvl="1"/>
            <a:r>
              <a:rPr lang="en-US" dirty="0"/>
              <a:t>Network/Internet services</a:t>
            </a:r>
          </a:p>
          <a:p>
            <a:pPr lvl="1"/>
            <a:r>
              <a:rPr lang="en-US" dirty="0"/>
              <a:t>System properties</a:t>
            </a:r>
          </a:p>
          <a:p>
            <a:pPr lvl="1"/>
            <a:r>
              <a:rPr lang="en-US" dirty="0"/>
              <a:t>Temporary working files</a:t>
            </a:r>
          </a:p>
          <a:p>
            <a:pPr lvl="1"/>
            <a:r>
              <a:rPr lang="en-US" dirty="0"/>
              <a:t>Values returned from library calls</a:t>
            </a:r>
          </a:p>
          <a:p>
            <a:pPr lvl="1"/>
            <a:r>
              <a:rPr lang="en-US" dirty="0" err="1"/>
              <a:t>etc</a:t>
            </a:r>
            <a:r>
              <a:rPr lang="mr-IN" dirty="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96023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fontScale="92500" lnSpcReduction="20000"/>
          </a:bodyPr>
          <a:lstStyle/>
          <a:p>
            <a:r>
              <a:rPr lang="en-US" dirty="0"/>
              <a:t> Should you </a:t>
            </a:r>
            <a:r>
              <a:rPr lang="en-US" i="1" dirty="0"/>
              <a:t>trust</a:t>
            </a:r>
            <a:r>
              <a:rPr lang="en-US" dirty="0"/>
              <a:t> input data, regardless of the source?</a:t>
            </a:r>
          </a:p>
          <a:p>
            <a:pPr lvl="1"/>
            <a:r>
              <a:rPr lang="en-US" b="1" dirty="0"/>
              <a:t>No!</a:t>
            </a:r>
            <a:r>
              <a:rPr lang="en-US" dirty="0"/>
              <a:t> It should </a:t>
            </a:r>
            <a:r>
              <a:rPr lang="en-US" i="1" dirty="0"/>
              <a:t>always</a:t>
            </a:r>
            <a:r>
              <a:rPr lang="en-US" dirty="0"/>
              <a:t> be checked for </a:t>
            </a:r>
            <a:r>
              <a:rPr lang="en-US" b="1" i="1" dirty="0"/>
              <a:t>syntactic</a:t>
            </a:r>
            <a:r>
              <a:rPr lang="en-US" dirty="0"/>
              <a:t> and </a:t>
            </a:r>
            <a:r>
              <a:rPr lang="en-US" b="1" i="1" dirty="0"/>
              <a:t>semantic</a:t>
            </a:r>
            <a:r>
              <a:rPr lang="en-US" dirty="0"/>
              <a:t> correctness before being used</a:t>
            </a:r>
          </a:p>
          <a:p>
            <a:pPr lvl="2"/>
            <a:r>
              <a:rPr lang="en-US" b="1" dirty="0"/>
              <a:t>Syntactic:</a:t>
            </a:r>
            <a:r>
              <a:rPr lang="en-US" dirty="0"/>
              <a:t> </a:t>
            </a:r>
          </a:p>
          <a:p>
            <a:pPr lvl="3"/>
            <a:r>
              <a:rPr lang="en-US" dirty="0"/>
              <a:t>If an integer value was expected, was an integer value given?</a:t>
            </a:r>
          </a:p>
          <a:p>
            <a:pPr lvl="3"/>
            <a:r>
              <a:rPr lang="en-US" dirty="0"/>
              <a:t>If text in a particular format was expected, e.g. a postal code, was the data provided in that format?</a:t>
            </a:r>
          </a:p>
          <a:p>
            <a:pPr lvl="2"/>
            <a:r>
              <a:rPr lang="en-US" b="1" dirty="0"/>
              <a:t>Semantic:</a:t>
            </a:r>
          </a:p>
          <a:p>
            <a:pPr lvl="3"/>
            <a:r>
              <a:rPr lang="en-US" dirty="0"/>
              <a:t>Maybe the provided data is in the correct format, but doesn’t make sense in the context of the application logic</a:t>
            </a:r>
          </a:p>
          <a:p>
            <a:pPr lvl="4"/>
            <a:r>
              <a:rPr lang="en-US" dirty="0"/>
              <a:t>e.g. a user entered their age as </a:t>
            </a:r>
            <a:r>
              <a:rPr lang="en-US" i="1" dirty="0"/>
              <a:t>1000</a:t>
            </a:r>
            <a:r>
              <a:rPr lang="en-US" dirty="0"/>
              <a:t>. No living Human Being can be 1,000 years old</a:t>
            </a:r>
          </a:p>
          <a:p>
            <a:pPr lvl="4"/>
            <a:r>
              <a:rPr lang="en-US" dirty="0"/>
              <a:t>Maybe when asked for a salutation the user entered “</a:t>
            </a:r>
            <a:r>
              <a:rPr lang="en-US" i="1" dirty="0"/>
              <a:t>Ruler of all the Cosmos</a:t>
            </a:r>
            <a:r>
              <a:rPr lang="en-US" dirty="0"/>
              <a:t>”. There is no such salutation here on Earth</a:t>
            </a:r>
          </a:p>
          <a:p>
            <a:endParaRPr lang="en-US" dirty="0"/>
          </a:p>
          <a:p>
            <a:r>
              <a:rPr lang="en-US" dirty="0"/>
              <a:t>Validating input can greatly improve the security of a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442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a:bodyPr>
          <a:lstStyle/>
          <a:p>
            <a:r>
              <a:rPr lang="en-US" dirty="0"/>
              <a:t> </a:t>
            </a:r>
            <a:r>
              <a:rPr lang="en-US" b="1" dirty="0"/>
              <a:t>Trust Boundaries</a:t>
            </a:r>
          </a:p>
          <a:p>
            <a:pPr lvl="1"/>
            <a:r>
              <a:rPr lang="en-US" dirty="0"/>
              <a:t>Data that has been validated is trusted</a:t>
            </a:r>
          </a:p>
          <a:p>
            <a:pPr lvl="1"/>
            <a:r>
              <a:rPr lang="en-US" dirty="0"/>
              <a:t>Data that hasn’t been validated yet is not trusted</a:t>
            </a:r>
          </a:p>
          <a:p>
            <a:pPr lvl="1"/>
            <a:r>
              <a:rPr lang="en-US" dirty="0"/>
              <a:t>We should not mix trusted and untrusted data together</a:t>
            </a:r>
          </a:p>
          <a:p>
            <a:pPr lvl="2"/>
            <a:r>
              <a:rPr lang="en-US" dirty="0"/>
              <a:t>e.g. in a data structure like a list, etc.</a:t>
            </a:r>
          </a:p>
          <a:p>
            <a:r>
              <a:rPr lang="en-US" dirty="0"/>
              <a:t>A trust boundary is like a line dividing a system into the part that only holds trusted data, and the part that holds untrusted data</a:t>
            </a:r>
          </a:p>
          <a:p>
            <a:r>
              <a:rPr lang="en-US" dirty="0"/>
              <a:t>Without trust boundaries a developer cannot easily keep track of what data is </a:t>
            </a:r>
            <a:r>
              <a:rPr lang="en-US"/>
              <a:t>safe to </a:t>
            </a:r>
            <a:r>
              <a:rPr lang="en-US" dirty="0"/>
              <a:t>use, and what is not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571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lnSpcReduction="10000"/>
          </a:bodyPr>
          <a:lstStyle/>
          <a:p>
            <a:r>
              <a:rPr lang="en-US" dirty="0"/>
              <a:t> </a:t>
            </a:r>
            <a:r>
              <a:rPr lang="en-US" b="1" dirty="0"/>
              <a:t>How to Validate</a:t>
            </a:r>
          </a:p>
          <a:p>
            <a:pPr lvl="1"/>
            <a:r>
              <a:rPr lang="en-US" dirty="0"/>
              <a:t>Ensure that only expected data will be accepted</a:t>
            </a:r>
          </a:p>
          <a:p>
            <a:pPr lvl="2"/>
            <a:r>
              <a:rPr lang="en-US" b="1" dirty="0"/>
              <a:t>Whitelisting:</a:t>
            </a:r>
            <a:r>
              <a:rPr lang="en-US" dirty="0"/>
              <a:t> Check for, and use, only explicitly </a:t>
            </a:r>
            <a:r>
              <a:rPr lang="en-US" i="1" dirty="0"/>
              <a:t>expected</a:t>
            </a:r>
            <a:r>
              <a:rPr lang="en-US" dirty="0"/>
              <a:t> data (generally preferred), e.g. valid salutations</a:t>
            </a:r>
          </a:p>
          <a:p>
            <a:pPr lvl="2"/>
            <a:r>
              <a:rPr lang="en-US" b="1" dirty="0"/>
              <a:t>Blacklisting:</a:t>
            </a:r>
            <a:r>
              <a:rPr lang="en-US" dirty="0"/>
              <a:t> Check for, and reject, any and all </a:t>
            </a:r>
            <a:r>
              <a:rPr lang="en-US" i="1" dirty="0"/>
              <a:t>unexpected</a:t>
            </a:r>
            <a:r>
              <a:rPr lang="en-US" dirty="0"/>
              <a:t> data (this is often too complex, and can miss “bad” data sometimes)</a:t>
            </a:r>
          </a:p>
          <a:p>
            <a:endParaRPr lang="en-US" dirty="0"/>
          </a:p>
          <a:p>
            <a:pPr lvl="2"/>
            <a:r>
              <a:rPr lang="en-US" dirty="0"/>
              <a:t>Whitelisting example: </a:t>
            </a:r>
            <a:r>
              <a:rPr lang="en-US" b="1" i="1" dirty="0"/>
              <a:t>Indirect Selection</a:t>
            </a:r>
          </a:p>
          <a:p>
            <a:pPr lvl="3"/>
            <a:r>
              <a:rPr lang="en-US" dirty="0"/>
              <a:t>Don’t allow users to provide their own free-form input values</a:t>
            </a:r>
          </a:p>
          <a:p>
            <a:pPr lvl="3"/>
            <a:r>
              <a:rPr lang="en-US" dirty="0"/>
              <a:t>Provide a list of acceptable input values, and only let the user select from that list</a:t>
            </a:r>
          </a:p>
          <a:p>
            <a:pPr lvl="3"/>
            <a:r>
              <a:rPr lang="en-US" dirty="0"/>
              <a:t>Could still be semantic issues, e.g. selecting an age of 21 for someone who is actually 22, but there might be ways to further validate that information elsewhere</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0460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lnSpcReduction="10000"/>
          </a:bodyPr>
          <a:lstStyle/>
          <a:p>
            <a:r>
              <a:rPr lang="en-US" dirty="0"/>
              <a:t> </a:t>
            </a:r>
            <a:r>
              <a:rPr lang="en-US" b="1" dirty="0"/>
              <a:t>Usability vs. Security</a:t>
            </a:r>
          </a:p>
          <a:p>
            <a:pPr lvl="1"/>
            <a:r>
              <a:rPr lang="en-US" dirty="0"/>
              <a:t>Sometimes we like to help the user with invalid input</a:t>
            </a:r>
          </a:p>
          <a:p>
            <a:pPr lvl="2"/>
            <a:r>
              <a:rPr lang="en-US" dirty="0"/>
              <a:t>e.g. give them a friendly error message if data is in an incorrect format</a:t>
            </a:r>
          </a:p>
          <a:p>
            <a:pPr lvl="2"/>
            <a:r>
              <a:rPr lang="en-US" dirty="0"/>
              <a:t>e.g. attempt to automatically “fix” the data to make it acceptable to the system (Bad idea!)</a:t>
            </a:r>
          </a:p>
          <a:p>
            <a:pPr lvl="3"/>
            <a:r>
              <a:rPr lang="en-US" dirty="0"/>
              <a:t>Automatically enter a default value for the user</a:t>
            </a:r>
          </a:p>
          <a:p>
            <a:pPr lvl="3"/>
            <a:r>
              <a:rPr lang="en-US" dirty="0"/>
              <a:t>Truncate data deemed to be longer than expected</a:t>
            </a:r>
          </a:p>
          <a:p>
            <a:pPr lvl="3"/>
            <a:r>
              <a:rPr lang="en-US" dirty="0"/>
              <a:t>Escape special characters in a text box</a:t>
            </a:r>
          </a:p>
          <a:p>
            <a:pPr lvl="3"/>
            <a:r>
              <a:rPr lang="en-US" dirty="0"/>
              <a:t>etc.</a:t>
            </a:r>
          </a:p>
          <a:p>
            <a:pPr lvl="1"/>
            <a:r>
              <a:rPr lang="en-US" dirty="0"/>
              <a:t>A devious user might be able to use this against the system, we must be careful about how much help we give!</a:t>
            </a:r>
          </a:p>
          <a:p>
            <a:pPr lvl="1"/>
            <a:r>
              <a:rPr lang="en-US" dirty="0"/>
              <a:t>Safer/more secure to just </a:t>
            </a:r>
            <a:r>
              <a:rPr lang="en-US" b="1" i="1" dirty="0"/>
              <a:t>reject invalid data</a:t>
            </a:r>
            <a:r>
              <a:rPr lang="en-US" dirty="0"/>
              <a:t>, without offering help</a:t>
            </a:r>
          </a:p>
          <a:p>
            <a:pPr lvl="1"/>
            <a:endParaRPr lang="en-US" dirty="0"/>
          </a:p>
          <a:p>
            <a:pPr lvl="2"/>
            <a:endParaRPr lang="en-US" dirty="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077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lnSpcReduction="10000"/>
          </a:bodyPr>
          <a:lstStyle/>
          <a:p>
            <a:r>
              <a:rPr lang="en-US" dirty="0"/>
              <a:t> </a:t>
            </a:r>
            <a:r>
              <a:rPr lang="en-US" b="1" dirty="0"/>
              <a:t>Where to perform Validation: Application-Level</a:t>
            </a:r>
          </a:p>
          <a:p>
            <a:pPr lvl="1"/>
            <a:r>
              <a:rPr lang="en-US" dirty="0"/>
              <a:t>Depends on the system architecture</a:t>
            </a:r>
          </a:p>
          <a:p>
            <a:pPr lvl="1"/>
            <a:r>
              <a:rPr lang="en-US" dirty="0"/>
              <a:t>Multi-layer architectures are common (front-end vs. back-end)</a:t>
            </a:r>
          </a:p>
          <a:p>
            <a:pPr lvl="2"/>
            <a:r>
              <a:rPr lang="en-US" dirty="0"/>
              <a:t>What if validation done only in front-end (UI) code?</a:t>
            </a:r>
          </a:p>
          <a:p>
            <a:pPr lvl="2"/>
            <a:r>
              <a:rPr lang="en-US" dirty="0"/>
              <a:t>What if done only in back-end (application logic) code?</a:t>
            </a:r>
          </a:p>
          <a:p>
            <a:pPr lvl="2"/>
            <a:r>
              <a:rPr lang="en-US" dirty="0"/>
              <a:t>What if done in both? Redundant?</a:t>
            </a:r>
          </a:p>
          <a:p>
            <a:pPr lvl="1"/>
            <a:r>
              <a:rPr lang="en-US" dirty="0"/>
              <a:t>Maybe if done in both</a:t>
            </a:r>
          </a:p>
          <a:p>
            <a:pPr lvl="2"/>
            <a:r>
              <a:rPr lang="en-US" b="1" dirty="0"/>
              <a:t>Front-end</a:t>
            </a:r>
            <a:r>
              <a:rPr lang="en-US" dirty="0"/>
              <a:t>: check basics like correct data types, input length and simple numeric input bounds, pass on to back-end if seem OK</a:t>
            </a:r>
          </a:p>
          <a:p>
            <a:pPr lvl="2"/>
            <a:r>
              <a:rPr lang="en-US" b="1" dirty="0"/>
              <a:t>Back-end</a:t>
            </a:r>
            <a:r>
              <a:rPr lang="en-US" dirty="0"/>
              <a:t>: more involved rule checking for input that “looks OK” to the front-end, e.g. check for numeric value under/overflows, etc.</a:t>
            </a:r>
          </a:p>
          <a:p>
            <a:pPr lvl="1"/>
            <a:endParaRPr lang="en-US" dirty="0"/>
          </a:p>
          <a:p>
            <a:pPr lvl="1"/>
            <a:endParaRPr lang="en-US" dirty="0"/>
          </a:p>
          <a:p>
            <a:pPr lvl="2"/>
            <a:endParaRPr lang="en-US" dirty="0"/>
          </a:p>
          <a:p>
            <a:pPr lvl="2"/>
            <a:endParaRPr lang="en-US" dirty="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6374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2667000"/>
            <a:ext cx="7543800" cy="915838"/>
          </a:xfrm>
        </p:spPr>
        <p:txBody>
          <a:bodyPr/>
          <a:lstStyle/>
          <a:p>
            <a:r>
              <a:rPr lang="en-US" dirty="0"/>
              <a:t>Overview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1951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a:bodyPr>
          <a:lstStyle/>
          <a:p>
            <a:r>
              <a:rPr lang="en-US" dirty="0"/>
              <a:t> </a:t>
            </a:r>
            <a:r>
              <a:rPr lang="en-US" b="1" dirty="0"/>
              <a:t>Where to perform Validation: Code Call Level</a:t>
            </a:r>
          </a:p>
          <a:p>
            <a:pPr lvl="1"/>
            <a:r>
              <a:rPr lang="en-US" dirty="0"/>
              <a:t>What about values returned from code you called but didn’t write yourself, e.g. third-party libraries?</a:t>
            </a:r>
          </a:p>
          <a:p>
            <a:pPr lvl="1"/>
            <a:r>
              <a:rPr lang="en-US" dirty="0"/>
              <a:t>Should you trust that data? No!</a:t>
            </a:r>
          </a:p>
          <a:p>
            <a:pPr lvl="1"/>
            <a:r>
              <a:rPr lang="en-US" dirty="0"/>
              <a:t>If you do not know </a:t>
            </a:r>
            <a:r>
              <a:rPr lang="en-US" b="1" i="1" dirty="0"/>
              <a:t>exactly</a:t>
            </a:r>
            <a:r>
              <a:rPr lang="en-US" dirty="0"/>
              <a:t> what is happening in the code you are calling, it can’t be trusted</a:t>
            </a:r>
          </a:p>
          <a:p>
            <a:pPr lvl="2"/>
            <a:r>
              <a:rPr lang="en-US" dirty="0"/>
              <a:t>Open-source software would let you audit the library code to check for anything weird, but that takes time</a:t>
            </a:r>
          </a:p>
          <a:p>
            <a:pPr lvl="2"/>
            <a:r>
              <a:rPr lang="en-US" dirty="0"/>
              <a:t>Closed-source software is a black box</a:t>
            </a:r>
            <a:r>
              <a:rPr lang="mr-IN" dirty="0"/>
              <a:t>…</a:t>
            </a:r>
            <a:endParaRPr lang="en-US" dirty="0"/>
          </a:p>
          <a:p>
            <a:pPr lvl="1"/>
            <a:r>
              <a:rPr lang="en-US" dirty="0"/>
              <a:t>Treat it like any other user-entered data</a:t>
            </a:r>
          </a:p>
          <a:p>
            <a:pPr lvl="1"/>
            <a:endParaRPr lang="en-US" dirty="0"/>
          </a:p>
          <a:p>
            <a:pPr lvl="1"/>
            <a:endParaRPr lang="en-US" dirty="0"/>
          </a:p>
          <a:p>
            <a:pPr lvl="2"/>
            <a:endParaRPr lang="en-US" dirty="0"/>
          </a:p>
          <a:p>
            <a:pPr lvl="2"/>
            <a:endParaRPr lang="en-US" dirty="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7184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Validation</a:t>
            </a:r>
          </a:p>
        </p:txBody>
      </p:sp>
      <p:sp>
        <p:nvSpPr>
          <p:cNvPr id="3" name="Content Placeholder 2"/>
          <p:cNvSpPr>
            <a:spLocks noGrp="1"/>
          </p:cNvSpPr>
          <p:nvPr>
            <p:ph idx="1"/>
          </p:nvPr>
        </p:nvSpPr>
        <p:spPr/>
        <p:txBody>
          <a:bodyPr anchor="t">
            <a:normAutofit/>
          </a:bodyPr>
          <a:lstStyle/>
          <a:p>
            <a:r>
              <a:rPr lang="en-US" dirty="0"/>
              <a:t> </a:t>
            </a:r>
            <a:r>
              <a:rPr lang="en-US" b="1" dirty="0" err="1"/>
              <a:t>Metacharacter</a:t>
            </a:r>
            <a:r>
              <a:rPr lang="en-US" b="1" dirty="0"/>
              <a:t> Vulnerabilities</a:t>
            </a:r>
          </a:p>
          <a:p>
            <a:pPr lvl="1"/>
            <a:r>
              <a:rPr lang="en-US" b="1" i="1" dirty="0" err="1"/>
              <a:t>Metacharacter</a:t>
            </a:r>
            <a:r>
              <a:rPr lang="en-US" dirty="0"/>
              <a:t>: a character that has a special meaning to a system</a:t>
            </a:r>
          </a:p>
          <a:p>
            <a:pPr lvl="2"/>
            <a:r>
              <a:rPr lang="en-US" dirty="0"/>
              <a:t>e.g. “, ‘, :, &lt;, &gt;, /, \  etc.</a:t>
            </a:r>
          </a:p>
          <a:p>
            <a:pPr lvl="1"/>
            <a:r>
              <a:rPr lang="en-US" dirty="0"/>
              <a:t>Common to check for these in input in situations where they can effect how the input is used by the system</a:t>
            </a:r>
          </a:p>
          <a:p>
            <a:pPr lvl="2"/>
            <a:r>
              <a:rPr lang="en-US" dirty="0"/>
              <a:t>File paths, SQL, HTML, etc.</a:t>
            </a:r>
          </a:p>
          <a:p>
            <a:pPr lvl="1"/>
            <a:r>
              <a:rPr lang="en-US" dirty="0"/>
              <a:t>This is a common problem, and there are tools to help you</a:t>
            </a:r>
          </a:p>
          <a:p>
            <a:pPr lvl="2"/>
            <a:r>
              <a:rPr lang="en-US" dirty="0"/>
              <a:t>e.g. OWASP HTML Sanitizer library</a:t>
            </a:r>
          </a:p>
          <a:p>
            <a:pPr lvl="1"/>
            <a:endParaRPr lang="en-US" dirty="0"/>
          </a:p>
          <a:p>
            <a:pPr lvl="1"/>
            <a:endParaRPr lang="en-US" dirty="0"/>
          </a:p>
          <a:p>
            <a:pPr lvl="1"/>
            <a:endParaRPr lang="en-US" dirty="0"/>
          </a:p>
          <a:p>
            <a:pPr lvl="2"/>
            <a:endParaRPr lang="en-US" dirty="0"/>
          </a:p>
          <a:p>
            <a:pPr lvl="2"/>
            <a:endParaRPr lang="en-US" dirty="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7862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00100" y="2667000"/>
            <a:ext cx="7543800" cy="839638"/>
          </a:xfrm>
        </p:spPr>
        <p:txBody>
          <a:bodyPr>
            <a:normAutofit fontScale="90000"/>
          </a:bodyPr>
          <a:lstStyle/>
          <a:p>
            <a:r>
              <a:rPr lang="en-US" dirty="0"/>
              <a:t>3. Confidential Information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7598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Confidential Information</a:t>
            </a:r>
          </a:p>
        </p:txBody>
      </p:sp>
      <p:sp>
        <p:nvSpPr>
          <p:cNvPr id="3" name="Content Placeholder 2"/>
          <p:cNvSpPr>
            <a:spLocks noGrp="1"/>
          </p:cNvSpPr>
          <p:nvPr>
            <p:ph idx="1"/>
          </p:nvPr>
        </p:nvSpPr>
        <p:spPr/>
        <p:txBody>
          <a:bodyPr anchor="t">
            <a:normAutofit/>
          </a:bodyPr>
          <a:lstStyle/>
          <a:p>
            <a:r>
              <a:rPr lang="en-US" dirty="0"/>
              <a:t>Sensitive information should not be leaked by the program</a:t>
            </a:r>
          </a:p>
          <a:p>
            <a:pPr lvl="1"/>
            <a:r>
              <a:rPr lang="en-US" dirty="0"/>
              <a:t>What should we consider “sensitive”?</a:t>
            </a:r>
          </a:p>
          <a:p>
            <a:pPr lvl="2"/>
            <a:r>
              <a:rPr lang="en-US" dirty="0"/>
              <a:t>Data about people</a:t>
            </a:r>
          </a:p>
          <a:p>
            <a:pPr lvl="3"/>
            <a:r>
              <a:rPr lang="en-US" dirty="0"/>
              <a:t>e.g. SINs, addresses, medical data, legal data, </a:t>
            </a:r>
            <a:r>
              <a:rPr lang="en-US"/>
              <a:t>financial data, usernames </a:t>
            </a:r>
            <a:r>
              <a:rPr lang="en-US" dirty="0"/>
              <a:t>and passwords etc.</a:t>
            </a:r>
          </a:p>
          <a:p>
            <a:pPr lvl="2"/>
            <a:r>
              <a:rPr lang="en-US" dirty="0"/>
              <a:t>Data about the system</a:t>
            </a:r>
          </a:p>
          <a:p>
            <a:pPr lvl="3"/>
            <a:r>
              <a:rPr lang="en-US" dirty="0"/>
              <a:t>e.g. Events occurring in the system and data related to those events, code structure, database and table names, configuration data, environment variable values, OS platform and version, application software versions, server names or IP addresses etc.</a:t>
            </a:r>
          </a:p>
          <a:p>
            <a:pPr lvl="1"/>
            <a:r>
              <a:rPr lang="en-US" dirty="0"/>
              <a:t>Any and all of this data could be used to compromise a user, or the entire system. What we do with it is important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31086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Confidential Information</a:t>
            </a:r>
          </a:p>
        </p:txBody>
      </p:sp>
      <p:sp>
        <p:nvSpPr>
          <p:cNvPr id="3" name="Content Placeholder 2"/>
          <p:cNvSpPr>
            <a:spLocks noGrp="1"/>
          </p:cNvSpPr>
          <p:nvPr>
            <p:ph idx="1"/>
          </p:nvPr>
        </p:nvSpPr>
        <p:spPr/>
        <p:txBody>
          <a:bodyPr anchor="t">
            <a:normAutofit/>
          </a:bodyPr>
          <a:lstStyle/>
          <a:p>
            <a:r>
              <a:rPr lang="en-US" dirty="0"/>
              <a:t>Systems usually log information about what is happening in them to a file(s)</a:t>
            </a:r>
          </a:p>
          <a:p>
            <a:pPr lvl="1"/>
            <a:r>
              <a:rPr lang="en-US" dirty="0"/>
              <a:t>If no logs, how does the developer know what went wrong in a system when it fails?</a:t>
            </a:r>
          </a:p>
          <a:p>
            <a:r>
              <a:rPr lang="en-US" dirty="0"/>
              <a:t>Hackers love log files, they can contain lots of sensitive data</a:t>
            </a:r>
          </a:p>
          <a:p>
            <a:pPr lvl="1"/>
            <a:r>
              <a:rPr lang="en-US" dirty="0"/>
              <a:t>Important not to write sensitive data to log files if security is an issue!</a:t>
            </a:r>
          </a:p>
          <a:p>
            <a:r>
              <a:rPr lang="en-US" dirty="0"/>
              <a:t>What sort of data gets logged?</a:t>
            </a:r>
          </a:p>
          <a:p>
            <a:pPr lvl="1"/>
            <a:r>
              <a:rPr lang="en-US" dirty="0"/>
              <a:t>Exception stack traces (what does the stack trace show?)</a:t>
            </a:r>
          </a:p>
          <a:p>
            <a:pPr lvl="1"/>
            <a:r>
              <a:rPr lang="en-US" dirty="0"/>
              <a:t>Anything the developer wants to log</a:t>
            </a:r>
            <a:r>
              <a:rPr lang="mr-IN" dirty="0"/>
              <a:t>…</a:t>
            </a:r>
            <a:endParaRPr lang="en-US" dirty="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7289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Confidential Information</a:t>
            </a:r>
          </a:p>
        </p:txBody>
      </p:sp>
      <p:sp>
        <p:nvSpPr>
          <p:cNvPr id="3" name="Content Placeholder 2"/>
          <p:cNvSpPr>
            <a:spLocks noGrp="1"/>
          </p:cNvSpPr>
          <p:nvPr>
            <p:ph idx="1"/>
          </p:nvPr>
        </p:nvSpPr>
        <p:spPr/>
        <p:txBody>
          <a:bodyPr anchor="t">
            <a:normAutofit/>
          </a:bodyPr>
          <a:lstStyle/>
          <a:p>
            <a:r>
              <a:rPr lang="en-US" dirty="0"/>
              <a:t>Logs should be sanitized of any sensitive data</a:t>
            </a:r>
          </a:p>
          <a:p>
            <a:pPr lvl="1"/>
            <a:r>
              <a:rPr lang="en-US" dirty="0"/>
              <a:t>e.g. </a:t>
            </a:r>
            <a:r>
              <a:rPr lang="en-US" dirty="0" err="1"/>
              <a:t>java.io.FileNotFoundException</a:t>
            </a:r>
            <a:r>
              <a:rPr lang="en-US" dirty="0"/>
              <a:t> stack trace gives info about what file could not be found</a:t>
            </a:r>
          </a:p>
          <a:p>
            <a:pPr lvl="1"/>
            <a:r>
              <a:rPr lang="en-US" dirty="0"/>
              <a:t>An exception that occurs when trying to open a database connection can output information about the database name, database username etc.</a:t>
            </a:r>
          </a:p>
          <a:p>
            <a:r>
              <a:rPr lang="en-US" dirty="0"/>
              <a:t>What if you are calling third-party code?</a:t>
            </a:r>
          </a:p>
          <a:p>
            <a:pPr lvl="1"/>
            <a:r>
              <a:rPr lang="en-US" dirty="0"/>
              <a:t>Can you control what that code is outputting to a log file?</a:t>
            </a:r>
          </a:p>
          <a:p>
            <a:pPr lvl="1"/>
            <a:endParaRPr lang="en-US" dirty="0"/>
          </a:p>
          <a:p>
            <a:pPr lvl="1"/>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4455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Needed?</a:t>
            </a:r>
          </a:p>
        </p:txBody>
      </p:sp>
      <p:sp>
        <p:nvSpPr>
          <p:cNvPr id="3" name="Content Placeholder 2"/>
          <p:cNvSpPr>
            <a:spLocks noGrp="1"/>
          </p:cNvSpPr>
          <p:nvPr>
            <p:ph idx="1"/>
          </p:nvPr>
        </p:nvSpPr>
        <p:spPr/>
        <p:txBody>
          <a:bodyPr anchor="t">
            <a:normAutofit lnSpcReduction="10000"/>
          </a:bodyPr>
          <a:lstStyle/>
          <a:p>
            <a:r>
              <a:rPr lang="en-US" dirty="0"/>
              <a:t>Usually developers are focused on the problem of building a system that works according to the client requirements</a:t>
            </a:r>
          </a:p>
          <a:p>
            <a:r>
              <a:rPr lang="en-US" dirty="0"/>
              <a:t>Security is either a secondary consideration, or not considered at all</a:t>
            </a:r>
          </a:p>
          <a:p>
            <a:pPr lvl="1"/>
            <a:r>
              <a:rPr lang="en-US" dirty="0"/>
              <a:t>Trying to “retrofit” security onto a system after it has been built is a bad idea, e.g. how can you turn a library into a castle once it’s been built?</a:t>
            </a:r>
          </a:p>
          <a:p>
            <a:r>
              <a:rPr lang="en-US" dirty="0"/>
              <a:t>Problem: creating secure systems involves extra time, effort and cost to everyone involved</a:t>
            </a:r>
          </a:p>
          <a:p>
            <a:pPr lvl="1"/>
            <a:r>
              <a:rPr lang="en-US" dirty="0"/>
              <a:t>But we do what we must if we really need a secure system</a:t>
            </a:r>
          </a:p>
          <a:p>
            <a:pPr lvl="1"/>
            <a:r>
              <a:rPr lang="en-US" dirty="0"/>
              <a:t>And we do it from the very beginning of the project!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4561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Needed?</a:t>
            </a:r>
          </a:p>
        </p:txBody>
      </p:sp>
      <p:sp>
        <p:nvSpPr>
          <p:cNvPr id="3" name="Content Placeholder 2"/>
          <p:cNvSpPr>
            <a:spLocks noGrp="1"/>
          </p:cNvSpPr>
          <p:nvPr>
            <p:ph idx="1"/>
          </p:nvPr>
        </p:nvSpPr>
        <p:spPr/>
        <p:txBody>
          <a:bodyPr anchor="t">
            <a:normAutofit/>
          </a:bodyPr>
          <a:lstStyle/>
          <a:p>
            <a:pPr lvl="0"/>
            <a:r>
              <a:rPr lang="en-US" dirty="0"/>
              <a:t>Some programming languages provide features to help  developers avoid problems, e.g. Java, others don’t, e.g. C</a:t>
            </a:r>
          </a:p>
          <a:p>
            <a:pPr lvl="0"/>
            <a:r>
              <a:rPr lang="en-US" dirty="0"/>
              <a:t>The Java language and JVM provide features to mitigate common programming mistakes</a:t>
            </a:r>
          </a:p>
          <a:p>
            <a:pPr lvl="1"/>
            <a:r>
              <a:rPr lang="en-US" dirty="0"/>
              <a:t>Automatic memory management and bounds-checking in JRE</a:t>
            </a:r>
          </a:p>
          <a:p>
            <a:pPr lvl="1"/>
            <a:r>
              <a:rPr lang="en-US" dirty="0"/>
              <a:t>Checking for illegal state at the earliest opportunity</a:t>
            </a:r>
          </a:p>
          <a:p>
            <a:r>
              <a:rPr lang="en-US" dirty="0"/>
              <a:t>But Java cannot defend against implementation “bugs/flaws”</a:t>
            </a:r>
          </a:p>
          <a:p>
            <a:pPr lvl="1"/>
            <a:r>
              <a:rPr lang="en-US" dirty="0"/>
              <a:t>Even Java can only do what a developer tells it to do</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3747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2606675"/>
            <a:ext cx="7543800" cy="914400"/>
          </a:xfrm>
        </p:spPr>
        <p:txBody>
          <a:bodyPr>
            <a:normAutofit/>
          </a:bodyPr>
          <a:lstStyle/>
          <a:p>
            <a:r>
              <a:rPr lang="en-US" dirty="0"/>
              <a:t>1. Denial of Service</a:t>
            </a:r>
            <a:endParaRPr lang="en-US" sz="1800"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5656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“Denial of Service”?</a:t>
            </a:r>
          </a:p>
        </p:txBody>
      </p:sp>
      <p:sp>
        <p:nvSpPr>
          <p:cNvPr id="3" name="Content Placeholder 2"/>
          <p:cNvSpPr>
            <a:spLocks noGrp="1"/>
          </p:cNvSpPr>
          <p:nvPr>
            <p:ph idx="1"/>
          </p:nvPr>
        </p:nvSpPr>
        <p:spPr/>
        <p:txBody>
          <a:bodyPr anchor="t">
            <a:normAutofit lnSpcReduction="10000"/>
          </a:bodyPr>
          <a:lstStyle/>
          <a:p>
            <a:r>
              <a:rPr lang="en-US" dirty="0"/>
              <a:t>It means to interfere with the use of a system by valid users</a:t>
            </a:r>
          </a:p>
          <a:p>
            <a:r>
              <a:rPr lang="en-US" dirty="0"/>
              <a:t>Typically performed by consuming system </a:t>
            </a:r>
            <a:r>
              <a:rPr lang="en-US" b="1" i="1" dirty="0"/>
              <a:t>resources</a:t>
            </a:r>
            <a:r>
              <a:rPr lang="en-US" dirty="0"/>
              <a:t> so the attacked system cannot process valid user requests</a:t>
            </a:r>
          </a:p>
          <a:p>
            <a:r>
              <a:rPr lang="en-US" dirty="0"/>
              <a:t>What are “resources”?</a:t>
            </a:r>
          </a:p>
          <a:p>
            <a:pPr lvl="1"/>
            <a:r>
              <a:rPr lang="en-US" dirty="0"/>
              <a:t>Network bandwidth</a:t>
            </a:r>
          </a:p>
          <a:p>
            <a:pPr lvl="1"/>
            <a:r>
              <a:rPr lang="en-US" dirty="0"/>
              <a:t>CPU/GPU cycles</a:t>
            </a:r>
          </a:p>
          <a:p>
            <a:pPr lvl="1"/>
            <a:r>
              <a:rPr lang="en-US" dirty="0"/>
              <a:t>RAM</a:t>
            </a:r>
          </a:p>
          <a:p>
            <a:pPr lvl="1"/>
            <a:r>
              <a:rPr lang="en-US" dirty="0"/>
              <a:t>Drive storage space</a:t>
            </a:r>
          </a:p>
          <a:p>
            <a:pPr lvl="1"/>
            <a:r>
              <a:rPr lang="en-US" dirty="0"/>
              <a:t>Open file handles</a:t>
            </a:r>
          </a:p>
          <a:p>
            <a:pPr lvl="1"/>
            <a:r>
              <a:rPr lang="en-US" dirty="0"/>
              <a:t>Open database connections</a:t>
            </a:r>
          </a:p>
          <a:p>
            <a:pPr lvl="1"/>
            <a:r>
              <a:rPr lang="en-US" dirty="0"/>
              <a:t>etc.</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9281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“Denial of Service”?</a:t>
            </a:r>
          </a:p>
        </p:txBody>
      </p:sp>
      <p:sp>
        <p:nvSpPr>
          <p:cNvPr id="3" name="Content Placeholder 2"/>
          <p:cNvSpPr>
            <a:spLocks noGrp="1"/>
          </p:cNvSpPr>
          <p:nvPr>
            <p:ph idx="1"/>
          </p:nvPr>
        </p:nvSpPr>
        <p:spPr/>
        <p:txBody>
          <a:bodyPr anchor="t">
            <a:normAutofit/>
          </a:bodyPr>
          <a:lstStyle/>
          <a:p>
            <a:pPr lvl="1"/>
            <a:r>
              <a:rPr lang="en-US" dirty="0"/>
              <a:t>Attacks like </a:t>
            </a:r>
            <a:r>
              <a:rPr lang="en-US" b="1" dirty="0"/>
              <a:t>DDoS</a:t>
            </a:r>
            <a:r>
              <a:rPr lang="en-US" dirty="0"/>
              <a:t> can be performed externally to the attacked system</a:t>
            </a:r>
          </a:p>
          <a:p>
            <a:pPr lvl="2"/>
            <a:r>
              <a:rPr lang="en-US" dirty="0"/>
              <a:t>e.g. just send lots of network traffic to the system from other systems, clogging up the network connection to it</a:t>
            </a:r>
          </a:p>
          <a:p>
            <a:pPr lvl="1"/>
            <a:r>
              <a:rPr lang="en-US" dirty="0"/>
              <a:t>Or they can be performed “internally in the system”, by providing </a:t>
            </a:r>
            <a:r>
              <a:rPr lang="en-US" b="1" i="1" dirty="0"/>
              <a:t>input</a:t>
            </a:r>
            <a:r>
              <a:rPr lang="en-US" dirty="0"/>
              <a:t> to the system that causes it to do unexpectedly complex/large work (consuming system resources)</a:t>
            </a:r>
          </a:p>
          <a:p>
            <a:pPr lvl="2"/>
            <a:r>
              <a:rPr lang="en-US" b="1" dirty="0"/>
              <a:t>Input</a:t>
            </a:r>
            <a:r>
              <a:rPr lang="en-US" dirty="0"/>
              <a:t> taken from the user, or somewhere else</a:t>
            </a:r>
          </a:p>
          <a:p>
            <a:pPr lvl="2"/>
            <a:r>
              <a:rPr lang="en-US" dirty="0"/>
              <a:t>System logic uses input </a:t>
            </a:r>
            <a:r>
              <a:rPr lang="en-US" b="1" dirty="0"/>
              <a:t>without checking </a:t>
            </a:r>
            <a:r>
              <a:rPr lang="en-US" dirty="0"/>
              <a:t>that it violates system rules, or will cause “nasty” side-effects</a:t>
            </a:r>
          </a:p>
          <a:p>
            <a:pPr lvl="2"/>
            <a:r>
              <a:rPr lang="en-US" dirty="0"/>
              <a:t>System performs work using the input, </a:t>
            </a:r>
            <a:r>
              <a:rPr lang="en-US" b="1" dirty="0"/>
              <a:t>consuming resources</a:t>
            </a:r>
          </a:p>
          <a:p>
            <a:pPr lvl="2"/>
            <a:r>
              <a:rPr lang="en-US" b="1" dirty="0"/>
              <a:t>Not enough resources available </a:t>
            </a:r>
            <a:r>
              <a:rPr lang="en-US" dirty="0"/>
              <a:t>now to service other work!</a:t>
            </a:r>
          </a:p>
          <a:p>
            <a:pPr lvl="2"/>
            <a:endParaRPr lang="en-US" dirty="0"/>
          </a:p>
          <a:p>
            <a:pPr lvl="2"/>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6184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“Zip Bomb”</a:t>
            </a:r>
          </a:p>
        </p:txBody>
      </p:sp>
      <p:sp>
        <p:nvSpPr>
          <p:cNvPr id="3" name="Content Placeholder 2"/>
          <p:cNvSpPr>
            <a:spLocks noGrp="1"/>
          </p:cNvSpPr>
          <p:nvPr>
            <p:ph idx="1"/>
          </p:nvPr>
        </p:nvSpPr>
        <p:spPr/>
        <p:txBody>
          <a:bodyPr anchor="t">
            <a:normAutofit lnSpcReduction="10000"/>
          </a:bodyPr>
          <a:lstStyle/>
          <a:p>
            <a:r>
              <a:rPr lang="en-US" dirty="0"/>
              <a:t>“</a:t>
            </a:r>
            <a:r>
              <a:rPr lang="en-US" b="1" dirty="0"/>
              <a:t>Zip</a:t>
            </a:r>
            <a:r>
              <a:rPr lang="en-US" dirty="0"/>
              <a:t>” refers to the ZIP data compression algorithm</a:t>
            </a:r>
          </a:p>
          <a:p>
            <a:r>
              <a:rPr lang="en-US" dirty="0"/>
              <a:t>A zipped file contains compressed data, made smaller for storage or communication</a:t>
            </a:r>
          </a:p>
          <a:p>
            <a:r>
              <a:rPr lang="en-US" dirty="0"/>
              <a:t>Must be “unzipped” before the data can be used</a:t>
            </a:r>
          </a:p>
          <a:p>
            <a:r>
              <a:rPr lang="en-US" dirty="0"/>
              <a:t>A small zip file can contain a large amount of compressed data</a:t>
            </a:r>
          </a:p>
          <a:p>
            <a:r>
              <a:rPr lang="en-US" dirty="0"/>
              <a:t>A “Zip bomb” is a small zip file containing </a:t>
            </a:r>
            <a:r>
              <a:rPr lang="en-US" i="1" dirty="0"/>
              <a:t>nested zip files</a:t>
            </a:r>
            <a:r>
              <a:rPr lang="en-US" dirty="0"/>
              <a:t> that decompress into a huge file</a:t>
            </a:r>
          </a:p>
          <a:p>
            <a:pPr lvl="1"/>
            <a:r>
              <a:rPr lang="en-US" dirty="0"/>
              <a:t>Heavy use of CPU cycles, RAM, disk storage</a:t>
            </a:r>
          </a:p>
          <a:p>
            <a:pPr lvl="1"/>
            <a:r>
              <a:rPr lang="en-US" dirty="0"/>
              <a:t>Example: </a:t>
            </a:r>
            <a:r>
              <a:rPr lang="en-US" b="1" dirty="0"/>
              <a:t>42.zip</a:t>
            </a:r>
            <a:r>
              <a:rPr lang="en-US" dirty="0"/>
              <a:t>. A file 42 </a:t>
            </a:r>
            <a:r>
              <a:rPr lang="en-US" i="1" dirty="0"/>
              <a:t>kilobytes</a:t>
            </a:r>
            <a:r>
              <a:rPr lang="en-US" dirty="0"/>
              <a:t> in size that decompresses to 4.5 </a:t>
            </a:r>
            <a:r>
              <a:rPr lang="en-US" i="1" dirty="0"/>
              <a:t>petabytes</a:t>
            </a:r>
            <a:r>
              <a:rPr lang="en-US" dirty="0"/>
              <a:t> in size, using lots of CPU, RAM and disk space</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798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“Billion Laughs”</a:t>
            </a:r>
          </a:p>
        </p:txBody>
      </p:sp>
      <p:sp>
        <p:nvSpPr>
          <p:cNvPr id="3" name="Content Placeholder 2"/>
          <p:cNvSpPr>
            <a:spLocks noGrp="1"/>
          </p:cNvSpPr>
          <p:nvPr>
            <p:ph idx="1"/>
          </p:nvPr>
        </p:nvSpPr>
        <p:spPr/>
        <p:txBody>
          <a:bodyPr anchor="t">
            <a:normAutofit fontScale="85000" lnSpcReduction="20000"/>
          </a:bodyPr>
          <a:lstStyle/>
          <a:p>
            <a:r>
              <a:rPr lang="en-US" dirty="0"/>
              <a:t>Attack against </a:t>
            </a:r>
            <a:r>
              <a:rPr lang="en-US" b="1" i="1" dirty="0"/>
              <a:t>XML parsers</a:t>
            </a:r>
          </a:p>
          <a:p>
            <a:r>
              <a:rPr lang="en-US" dirty="0"/>
              <a:t>AKA “XML bomb”</a:t>
            </a:r>
          </a:p>
          <a:p>
            <a:r>
              <a:rPr lang="en-US" dirty="0"/>
              <a:t>Example input file:</a:t>
            </a:r>
          </a:p>
          <a:p>
            <a:pPr marL="320040" lvl="1" indent="0">
              <a:buNone/>
            </a:pPr>
            <a:r>
              <a:rPr lang="en-US" sz="1500" b="1" dirty="0">
                <a:solidFill>
                  <a:srgbClr val="002060"/>
                </a:solidFill>
              </a:rPr>
              <a:t>&lt;?xml version="1.0"?&gt;</a:t>
            </a:r>
          </a:p>
          <a:p>
            <a:pPr marL="320040" lvl="1" indent="0">
              <a:buNone/>
            </a:pPr>
            <a:r>
              <a:rPr lang="en-US" sz="1500" b="1" dirty="0">
                <a:solidFill>
                  <a:srgbClr val="002060"/>
                </a:solidFill>
              </a:rPr>
              <a:t>&lt;!DOCTYPE </a:t>
            </a:r>
            <a:r>
              <a:rPr lang="en-US" sz="1500" b="1" dirty="0" err="1">
                <a:solidFill>
                  <a:srgbClr val="002060"/>
                </a:solidFill>
              </a:rPr>
              <a:t>lolz</a:t>
            </a:r>
            <a:r>
              <a:rPr lang="en-US" sz="1500" b="1" dirty="0">
                <a:solidFill>
                  <a:srgbClr val="002060"/>
                </a:solidFill>
              </a:rPr>
              <a:t> [</a:t>
            </a:r>
          </a:p>
          <a:p>
            <a:pPr marL="320040" lvl="1" indent="0">
              <a:buNone/>
            </a:pPr>
            <a:r>
              <a:rPr lang="en-US" sz="1500" b="1" dirty="0">
                <a:solidFill>
                  <a:srgbClr val="002060"/>
                </a:solidFill>
              </a:rPr>
              <a:t> &lt;!ENTITY lol "lol"&gt;</a:t>
            </a:r>
          </a:p>
          <a:p>
            <a:pPr marL="320040" lvl="1" indent="0">
              <a:buNone/>
            </a:pPr>
            <a:r>
              <a:rPr lang="en-US" sz="1500" b="1" dirty="0">
                <a:solidFill>
                  <a:srgbClr val="002060"/>
                </a:solidFill>
              </a:rPr>
              <a:t> &lt;!ELEMENT </a:t>
            </a:r>
            <a:r>
              <a:rPr lang="en-US" sz="1500" b="1" dirty="0" err="1">
                <a:solidFill>
                  <a:srgbClr val="002060"/>
                </a:solidFill>
              </a:rPr>
              <a:t>lolz</a:t>
            </a:r>
            <a:r>
              <a:rPr lang="en-US" sz="1500" b="1" dirty="0">
                <a:solidFill>
                  <a:srgbClr val="002060"/>
                </a:solidFill>
              </a:rPr>
              <a:t> (#PCDATA)&gt;</a:t>
            </a:r>
          </a:p>
          <a:p>
            <a:pPr marL="320040" lvl="1" indent="0">
              <a:buNone/>
            </a:pPr>
            <a:r>
              <a:rPr lang="en-US" sz="1500" b="1" dirty="0">
                <a:solidFill>
                  <a:srgbClr val="002060"/>
                </a:solidFill>
              </a:rPr>
              <a:t> &lt;!ENTITY lol1 "&amp;lol;&amp;lol;&amp;lol;&amp;lol;&amp;lol;&amp;lol;&amp;lol;&amp;lol;&amp;lol;&amp;lol;"&gt;</a:t>
            </a:r>
          </a:p>
          <a:p>
            <a:pPr marL="320040" lvl="1" indent="0">
              <a:buNone/>
            </a:pPr>
            <a:r>
              <a:rPr lang="en-US" sz="1500" b="1" dirty="0">
                <a:solidFill>
                  <a:srgbClr val="002060"/>
                </a:solidFill>
              </a:rPr>
              <a:t> &lt;!ENTITY lol2 "&amp;lol1;&amp;lol1;&amp;lol1;&amp;lol1;&amp;lol1;&amp;lol1;&amp;lol1;&amp;lol1;&amp;lol1;&amp;lol1;"&gt;</a:t>
            </a:r>
          </a:p>
          <a:p>
            <a:pPr marL="320040" lvl="1" indent="0">
              <a:buNone/>
            </a:pPr>
            <a:r>
              <a:rPr lang="en-US" sz="1500" b="1" dirty="0">
                <a:solidFill>
                  <a:srgbClr val="002060"/>
                </a:solidFill>
              </a:rPr>
              <a:t> &lt;!ENTITY lol3 "&amp;lol2;&amp;lol2;&amp;lol2;&amp;lol2;&amp;lol2;&amp;lol2;&amp;lol2;&amp;lol2;&amp;lol2;&amp;lol2;"&gt;</a:t>
            </a:r>
          </a:p>
          <a:p>
            <a:pPr marL="320040" lvl="1" indent="0">
              <a:buNone/>
            </a:pPr>
            <a:r>
              <a:rPr lang="en-US" sz="1500" b="1" dirty="0">
                <a:solidFill>
                  <a:srgbClr val="002060"/>
                </a:solidFill>
              </a:rPr>
              <a:t> &lt;!ENTITY lol4 "&amp;lol3;&amp;lol3;&amp;lol3;&amp;lol3;&amp;lol3;&amp;lol3;&amp;lol3;&amp;lol3;&amp;lol3;&amp;lol3;"&gt;</a:t>
            </a:r>
          </a:p>
          <a:p>
            <a:pPr marL="320040" lvl="1" indent="0">
              <a:buNone/>
            </a:pPr>
            <a:r>
              <a:rPr lang="en-US" sz="1500" b="1" dirty="0">
                <a:solidFill>
                  <a:srgbClr val="002060"/>
                </a:solidFill>
              </a:rPr>
              <a:t> &lt;!ENTITY lol5 "&amp;lol4;&amp;lol4;&amp;lol4;&amp;lol4;&amp;lol4;&amp;lol4;&amp;lol4;&amp;lol4;&amp;lol4;&amp;lol4;"&gt;</a:t>
            </a:r>
          </a:p>
          <a:p>
            <a:pPr marL="320040" lvl="1" indent="0">
              <a:buNone/>
            </a:pPr>
            <a:r>
              <a:rPr lang="en-US" sz="1500" b="1" dirty="0">
                <a:solidFill>
                  <a:srgbClr val="002060"/>
                </a:solidFill>
              </a:rPr>
              <a:t> &lt;!ENTITY lol6 "&amp;lol5;&amp;lol5;&amp;lol5;&amp;lol5;&amp;lol5;&amp;lol5;&amp;lol5;&amp;lol5;&amp;lol5;&amp;lol5;"&gt;</a:t>
            </a:r>
          </a:p>
          <a:p>
            <a:pPr marL="320040" lvl="1" indent="0">
              <a:buNone/>
            </a:pPr>
            <a:r>
              <a:rPr lang="en-US" sz="1500" b="1" dirty="0">
                <a:solidFill>
                  <a:srgbClr val="002060"/>
                </a:solidFill>
              </a:rPr>
              <a:t> &lt;!ENTITY lol7 "&amp;lol6;&amp;lol6;&amp;lol6;&amp;lol6;&amp;lol6;&amp;lol6;&amp;lol6;&amp;lol6;&amp;lol6;&amp;lol6;"&gt;</a:t>
            </a:r>
          </a:p>
          <a:p>
            <a:pPr marL="320040" lvl="1" indent="0">
              <a:buNone/>
            </a:pPr>
            <a:r>
              <a:rPr lang="en-US" sz="1500" b="1" dirty="0">
                <a:solidFill>
                  <a:srgbClr val="002060"/>
                </a:solidFill>
              </a:rPr>
              <a:t> &lt;!ENTITY lol8 "&amp;lol7;&amp;lol7;&amp;lol7;&amp;lol7;&amp;lol7;&amp;lol7;&amp;lol7;&amp;lol7;&amp;lol7;&amp;lol7;"&gt;</a:t>
            </a:r>
          </a:p>
          <a:p>
            <a:pPr marL="320040" lvl="1" indent="0">
              <a:buNone/>
            </a:pPr>
            <a:r>
              <a:rPr lang="en-US" sz="1500" b="1" dirty="0">
                <a:solidFill>
                  <a:srgbClr val="002060"/>
                </a:solidFill>
              </a:rPr>
              <a:t> &lt;!ENTITY lol9 "&amp;lol8;&amp;lol8;&amp;lol8;&amp;lol8;&amp;lol8;&amp;lol8;&amp;lol8;&amp;lol8;&amp;lol8;&amp;lol8;"&gt;</a:t>
            </a:r>
          </a:p>
          <a:p>
            <a:pPr marL="320040" lvl="1" indent="0">
              <a:buNone/>
            </a:pPr>
            <a:r>
              <a:rPr lang="en-US" sz="1500" b="1" dirty="0">
                <a:solidFill>
                  <a:srgbClr val="002060"/>
                </a:solidFill>
              </a:rPr>
              <a:t>]&gt;</a:t>
            </a:r>
          </a:p>
          <a:p>
            <a:pPr marL="320040" lvl="1" indent="0">
              <a:buNone/>
            </a:pPr>
            <a:r>
              <a:rPr lang="en-US" sz="1500" b="1" dirty="0">
                <a:solidFill>
                  <a:srgbClr val="002060"/>
                </a:solidFill>
              </a:rPr>
              <a:t>&lt;</a:t>
            </a:r>
            <a:r>
              <a:rPr lang="en-US" sz="1500" b="1" dirty="0" err="1">
                <a:solidFill>
                  <a:srgbClr val="002060"/>
                </a:solidFill>
              </a:rPr>
              <a:t>lolz</a:t>
            </a:r>
            <a:r>
              <a:rPr lang="en-US" sz="1500" b="1" dirty="0">
                <a:solidFill>
                  <a:srgbClr val="002060"/>
                </a:solidFill>
              </a:rPr>
              <a:t>&gt;&amp;lol9;&lt;/</a:t>
            </a:r>
            <a:r>
              <a:rPr lang="en-US" sz="1500" b="1" dirty="0" err="1">
                <a:solidFill>
                  <a:srgbClr val="002060"/>
                </a:solidFill>
              </a:rPr>
              <a:t>lolz</a:t>
            </a:r>
            <a:r>
              <a:rPr lang="en-US" sz="1500" b="1" dirty="0">
                <a:solidFill>
                  <a:srgbClr val="002060"/>
                </a:solidFill>
              </a:rPr>
              <a:t>&gt;</a:t>
            </a:r>
          </a:p>
          <a:p>
            <a:r>
              <a:rPr lang="en-US" dirty="0"/>
              <a:t>Parsing this file creates a huge data structure in memory, and can also use a lot of CPU</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667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6923</TotalTime>
  <Words>2262</Words>
  <Application>Microsoft Office PowerPoint</Application>
  <PresentationFormat>On-screen Show (4:3)</PresentationFormat>
  <Paragraphs>229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Baskerville Old Face</vt:lpstr>
      <vt:lpstr>Calibri</vt:lpstr>
      <vt:lpstr>Impact</vt:lpstr>
      <vt:lpstr>Mangal</vt:lpstr>
      <vt:lpstr>Times New Roman</vt:lpstr>
      <vt:lpstr>NewsPrint</vt:lpstr>
      <vt:lpstr>PowerPoint Presentation</vt:lpstr>
      <vt:lpstr>Overview</vt:lpstr>
      <vt:lpstr>Why Is This Needed?</vt:lpstr>
      <vt:lpstr>Why Is This Needed?</vt:lpstr>
      <vt:lpstr>1. Denial of Service</vt:lpstr>
      <vt:lpstr>What is “Denial of Service”?</vt:lpstr>
      <vt:lpstr>How to “Denial of Service”?</vt:lpstr>
      <vt:lpstr>Example: “Zip Bomb”</vt:lpstr>
      <vt:lpstr>Example: “Billion Laughs”</vt:lpstr>
      <vt:lpstr>Example: Hash Table Collisions</vt:lpstr>
      <vt:lpstr>Avoiding Denial of Service</vt:lpstr>
      <vt:lpstr>Avoiding Denial of Service</vt:lpstr>
      <vt:lpstr>2. Input Validation</vt:lpstr>
      <vt:lpstr>Input Validation</vt:lpstr>
      <vt:lpstr>Input Validation</vt:lpstr>
      <vt:lpstr>Input Validation</vt:lpstr>
      <vt:lpstr>Input Validation</vt:lpstr>
      <vt:lpstr>Input Validation</vt:lpstr>
      <vt:lpstr>Input Validation</vt:lpstr>
      <vt:lpstr>Input Validation</vt:lpstr>
      <vt:lpstr>Input Validation</vt:lpstr>
      <vt:lpstr>3. Confidential Information</vt:lpstr>
      <vt:lpstr>Confidential Information</vt:lpstr>
      <vt:lpstr>Confidential Information</vt:lpstr>
      <vt:lpstr>Confidential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Software Development</dc:title>
  <dc:creator>Hadi Ahmadi</dc:creator>
  <cp:lastModifiedBy>Derek Yadlowski</cp:lastModifiedBy>
  <cp:revision>784</cp:revision>
  <dcterms:created xsi:type="dcterms:W3CDTF">2006-08-16T00:00:00Z</dcterms:created>
  <dcterms:modified xsi:type="dcterms:W3CDTF">2020-10-16T02:13:23Z</dcterms:modified>
</cp:coreProperties>
</file>