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78" r:id="rId3"/>
    <p:sldId id="277" r:id="rId4"/>
    <p:sldId id="275" r:id="rId5"/>
    <p:sldId id="279" r:id="rId6"/>
    <p:sldId id="281" r:id="rId7"/>
    <p:sldId id="284" r:id="rId8"/>
    <p:sldId id="282" r:id="rId9"/>
    <p:sldId id="286" r:id="rId10"/>
    <p:sldId id="283" r:id="rId11"/>
    <p:sldId id="285" r:id="rId12"/>
    <p:sldId id="287" r:id="rId13"/>
    <p:sldId id="288" r:id="rId14"/>
    <p:sldId id="293" r:id="rId15"/>
    <p:sldId id="289" r:id="rId16"/>
    <p:sldId id="310" r:id="rId17"/>
    <p:sldId id="311" r:id="rId18"/>
    <p:sldId id="297" r:id="rId19"/>
    <p:sldId id="292" r:id="rId20"/>
    <p:sldId id="290" r:id="rId21"/>
    <p:sldId id="295" r:id="rId22"/>
    <p:sldId id="291" r:id="rId23"/>
    <p:sldId id="296" r:id="rId24"/>
    <p:sldId id="309" r:id="rId25"/>
    <p:sldId id="31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2" autoAdjust="0"/>
  </p:normalViewPr>
  <p:slideViewPr>
    <p:cSldViewPr>
      <p:cViewPr varScale="1">
        <p:scale>
          <a:sx n="72" d="100"/>
          <a:sy n="72" d="100"/>
        </p:scale>
        <p:origin x="782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3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99AFD-B840-4DEF-90DE-7DC7CF27B44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960FF-4B17-4132-8EE3-B9B4170A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960FF-4B17-4132-8EE3-B9B4170A8E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59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FF090-5CA7-49EF-8703-10BBA8B7D059}" type="slidenum">
              <a:rPr lang="en-US"/>
              <a:pPr/>
              <a:t>6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19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02756" indent="-270291" defTabSz="914485" eaLnBrk="0" hangingPunct="0">
              <a:defRPr sz="19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081164" indent="-216233" defTabSz="914485" eaLnBrk="0" hangingPunct="0">
              <a:defRPr sz="19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513629" indent="-216233" defTabSz="914485" eaLnBrk="0" hangingPunct="0">
              <a:defRPr sz="19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1946095" indent="-216233" defTabSz="914485" eaLnBrk="0" hangingPunct="0">
              <a:defRPr sz="19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fld id="{9F4BEB4C-F732-41DE-841D-453C3B99E469}" type="slidenum">
              <a:rPr lang="en-US" sz="1200">
                <a:latin typeface="Times New Roman" pitchFamily="18" charset="0"/>
              </a:rPr>
              <a:pPr/>
              <a:t>16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33E5-75A9-4BBD-A88B-37EF49EFA88C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00800"/>
            <a:ext cx="38100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ITSC315 Session 21-22: Database Security Issues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1522562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802" y="2208362"/>
            <a:ext cx="7543800" cy="1676400"/>
          </a:xfrm>
        </p:spPr>
        <p:txBody>
          <a:bodyPr anchor="b" anchorCtr="0"/>
          <a:lstStyle>
            <a:lvl1pPr algn="ctr">
              <a:defRPr sz="54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8DA4-8129-47ED-AD4E-975F23030FA6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21-22: Database Security Issues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4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  <a:lumOff val="75000"/>
                  </a:schemeClr>
                </a:solidFill>
                <a:latin typeface="Baskerville Old Fac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576939" cy="365125"/>
          </a:xfrm>
        </p:spPr>
        <p:txBody>
          <a:bodyPr/>
          <a:lstStyle/>
          <a:p>
            <a:fld id="{EC7C1E10-DD24-4BA4-9F68-1EF50C26BA26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00800"/>
            <a:ext cx="41910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ITSC315 Session 21-22: Database Security Issues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246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BE4D-EF79-406C-B782-477FFF97DE0F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21-22: Database Security Issues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10F1-02B4-4E10-B13F-E1B5EBFCDE0C}" type="datetime1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21-22: Database Security Issues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2076-C3EA-4E3A-A65B-DDA62E8B655D}" type="datetime1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21-22: Database Security Issues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EE52-A466-415D-BC70-698170D0D27C}" type="datetime1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21-22: Database Security Issues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F893-9531-4F55-B13D-AA08F6F409A3}" type="datetime1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21-22: Database Security Issues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070-4C5A-417C-9274-A7333BA0F135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21-22: Database Security Issues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9E87-A234-4609-B84C-C76E707A807C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21-22: Database Security Issues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208" y="1219200"/>
            <a:ext cx="7543800" cy="4648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400800"/>
            <a:ext cx="18055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64CB2AE-8948-49F9-BFBA-4CE1312CDB8E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/>
              <a:t>ITSC315 Session 21-22: Database Security Issues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40040" y="632460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6168" y="0"/>
            <a:ext cx="6781800" cy="9906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0" r:id="rId8"/>
    <p:sldLayoutId id="2147483671" r:id="rId9"/>
    <p:sldLayoutId id="2147483672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2">
              <a:lumMod val="25000"/>
              <a:lumOff val="75000"/>
            </a:schemeClr>
          </a:solidFill>
          <a:latin typeface="Baskerville Old Face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xwiz.net/techtips/sql-inject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lasses.soe.ucsc.edu/cmps183/Spring05/lectures/SQL-injection-attacks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xwiz.net/techtips/sql-injec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962400"/>
            <a:ext cx="7620000" cy="1066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Database Security Issues: SQL Injection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0960" y="1295400"/>
            <a:ext cx="51288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Web Application</a:t>
            </a:r>
          </a:p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Security</a:t>
            </a:r>
          </a:p>
        </p:txBody>
      </p:sp>
      <p:pic>
        <p:nvPicPr>
          <p:cNvPr id="1026" name="Picture 2" descr="C:\Users\hahmadi\Desktop\SAIT_Logo.g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750" y="0"/>
            <a:ext cx="3143250" cy="13704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70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0"/>
            <a:ext cx="7251032" cy="990601"/>
          </a:xfrm>
        </p:spPr>
        <p:txBody>
          <a:bodyPr>
            <a:normAutofit/>
          </a:bodyPr>
          <a:lstStyle/>
          <a:p>
            <a:r>
              <a:rPr lang="en-US" dirty="0"/>
              <a:t>DB Management System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Hierarchical databases:</a:t>
            </a:r>
          </a:p>
          <a:p>
            <a:pPr lvl="1"/>
            <a:r>
              <a:rPr lang="en-US" dirty="0"/>
              <a:t>Tree structure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each record: one parent and many children.</a:t>
            </a:r>
          </a:p>
          <a:p>
            <a:pPr lvl="1"/>
            <a:r>
              <a:rPr lang="en-US" dirty="0"/>
              <a:t>Fast for access, but limited relationship between records.</a:t>
            </a:r>
          </a:p>
          <a:p>
            <a:endParaRPr lang="en-US" dirty="0"/>
          </a:p>
          <a:p>
            <a:r>
              <a:rPr lang="en-US" b="1" dirty="0"/>
              <a:t>Network databases:</a:t>
            </a:r>
          </a:p>
          <a:p>
            <a:pPr lvl="1"/>
            <a:r>
              <a:rPr lang="en-US" dirty="0"/>
              <a:t>Like hierarchical but child with many parents.</a:t>
            </a:r>
          </a:p>
          <a:p>
            <a:pPr lvl="1"/>
            <a:endParaRPr lang="en-US" dirty="0"/>
          </a:p>
          <a:p>
            <a:r>
              <a:rPr lang="en-US" b="1" dirty="0"/>
              <a:t>Relational databases:</a:t>
            </a:r>
          </a:p>
          <a:p>
            <a:pPr lvl="1"/>
            <a:r>
              <a:rPr lang="en-US" dirty="0"/>
              <a:t>Connection based on key fields (columns) of tables.</a:t>
            </a:r>
          </a:p>
          <a:p>
            <a:pPr lvl="1"/>
            <a:r>
              <a:rPr lang="en-US" dirty="0"/>
              <a:t>Slow in search, but easy to be dynamic.</a:t>
            </a:r>
            <a:endParaRPr lang="en-US" i="1" u="sng" dirty="0"/>
          </a:p>
          <a:p>
            <a:pPr lvl="1"/>
            <a:endParaRPr lang="en-US" dirty="0"/>
          </a:p>
          <a:p>
            <a:r>
              <a:rPr lang="en-US" b="1" dirty="0"/>
              <a:t>Object-oriented databases:</a:t>
            </a:r>
          </a:p>
          <a:p>
            <a:pPr lvl="1"/>
            <a:r>
              <a:rPr lang="en-US" dirty="0"/>
              <a:t>To store data from a variety of sources.</a:t>
            </a:r>
          </a:p>
          <a:p>
            <a:pPr lvl="1"/>
            <a:r>
              <a:rPr lang="en-US" dirty="0"/>
              <a:t>Costly but flexible.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5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DB Product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</a:t>
            </a:r>
          </a:p>
          <a:p>
            <a:r>
              <a:rPr lang="en-US" dirty="0"/>
              <a:t>MS SQL Server and MS Access</a:t>
            </a:r>
          </a:p>
          <a:p>
            <a:r>
              <a:rPr lang="en-US" dirty="0"/>
              <a:t>IBM DB2 and Informix</a:t>
            </a:r>
          </a:p>
          <a:p>
            <a:r>
              <a:rPr lang="en-US" dirty="0"/>
              <a:t>Teradata (NCR)</a:t>
            </a:r>
          </a:p>
          <a:p>
            <a:r>
              <a:rPr lang="en-US" dirty="0"/>
              <a:t>Sybase</a:t>
            </a:r>
          </a:p>
          <a:p>
            <a:r>
              <a:rPr lang="en-US" dirty="0"/>
              <a:t>PostgreSQL</a:t>
            </a:r>
          </a:p>
          <a:p>
            <a:r>
              <a:rPr lang="en-US" dirty="0"/>
              <a:t>MySQL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84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Privilege Abuse:</a:t>
            </a:r>
          </a:p>
          <a:p>
            <a:pPr lvl="1"/>
            <a:r>
              <a:rPr lang="en-US" dirty="0"/>
              <a:t>Abusing legitimate privileges for unauthorized purposes</a:t>
            </a:r>
          </a:p>
          <a:p>
            <a:pPr lvl="1"/>
            <a:r>
              <a:rPr lang="en-US" dirty="0"/>
              <a:t>Excessive privileges that exceeds job function requirement</a:t>
            </a:r>
          </a:p>
          <a:p>
            <a:pPr lvl="1"/>
            <a:endParaRPr lang="en-US" dirty="0"/>
          </a:p>
          <a:p>
            <a:r>
              <a:rPr lang="en-US" b="1" dirty="0"/>
              <a:t>Weak Authentication:</a:t>
            </a:r>
          </a:p>
          <a:p>
            <a:pPr lvl="1"/>
            <a:r>
              <a:rPr lang="en-US" dirty="0"/>
              <a:t>Weak password policies, theft of login credentials</a:t>
            </a:r>
          </a:p>
          <a:p>
            <a:pPr lvl="1"/>
            <a:endParaRPr lang="en-US" dirty="0"/>
          </a:p>
          <a:p>
            <a:r>
              <a:rPr lang="en-US" b="1" dirty="0"/>
              <a:t>Weak System Configuration:</a:t>
            </a:r>
          </a:p>
          <a:p>
            <a:pPr lvl="1"/>
            <a:r>
              <a:rPr lang="en-US" dirty="0"/>
              <a:t>Use of default configurations, improper tools</a:t>
            </a:r>
          </a:p>
          <a:p>
            <a:pPr lvl="1"/>
            <a:endParaRPr lang="en-US" dirty="0"/>
          </a:p>
          <a:p>
            <a:r>
              <a:rPr lang="en-US" b="1" dirty="0"/>
              <a:t>Front-End Application Vulnerability</a:t>
            </a:r>
            <a:endParaRPr lang="en-US" dirty="0"/>
          </a:p>
          <a:p>
            <a:pPr lvl="1"/>
            <a:endParaRPr lang="en-US" b="1" dirty="0"/>
          </a:p>
          <a:p>
            <a:r>
              <a:rPr lang="en-US" b="1" dirty="0"/>
              <a:t>Database Application Vulnerability:</a:t>
            </a:r>
          </a:p>
          <a:p>
            <a:pPr lvl="1"/>
            <a:r>
              <a:rPr lang="en-US" b="1" i="1" dirty="0"/>
              <a:t>SQL Injections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99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Data Manipulation Language (DML): </a:t>
            </a:r>
          </a:p>
          <a:p>
            <a:pPr lvl="1"/>
            <a:r>
              <a:rPr lang="en-US" b="1" dirty="0"/>
              <a:t>SELECT</a:t>
            </a:r>
            <a:r>
              <a:rPr lang="en-US" dirty="0"/>
              <a:t> - extracts data from a database 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i="1" u="sng" dirty="0">
                <a:solidFill>
                  <a:srgbClr val="002060"/>
                </a:solidFill>
              </a:rPr>
              <a:t>Read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en-US" b="1" dirty="0"/>
              <a:t>UPDATE</a:t>
            </a:r>
            <a:r>
              <a:rPr lang="en-US" dirty="0"/>
              <a:t> - updates data in a database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u="sng" dirty="0">
                <a:solidFill>
                  <a:srgbClr val="FF0000"/>
                </a:solidFill>
              </a:rPr>
              <a:t>Write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b="1" dirty="0"/>
              <a:t>DELETE</a:t>
            </a:r>
            <a:r>
              <a:rPr lang="en-US" dirty="0"/>
              <a:t> - deletes data from a database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u="sng" dirty="0">
                <a:solidFill>
                  <a:srgbClr val="FF0000"/>
                </a:solidFill>
              </a:rPr>
              <a:t>Write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/>
          </a:p>
          <a:p>
            <a:pPr lvl="1"/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b="1" dirty="0"/>
              <a:t>INTO</a:t>
            </a:r>
            <a:r>
              <a:rPr lang="en-US" dirty="0"/>
              <a:t> - inserts new data into a database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u="sng" dirty="0">
                <a:solidFill>
                  <a:srgbClr val="FF0000"/>
                </a:solidFill>
              </a:rPr>
              <a:t>Write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b="1" dirty="0"/>
              <a:t>Data Definition Language (DDL):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</a:t>
            </a:r>
            <a:r>
              <a:rPr lang="en-US" b="1" dirty="0"/>
              <a:t>DATABASE</a:t>
            </a:r>
            <a:r>
              <a:rPr lang="en-US" dirty="0"/>
              <a:t> - creates a new database</a:t>
            </a:r>
          </a:p>
          <a:p>
            <a:pPr lvl="1"/>
            <a:r>
              <a:rPr lang="en-US" b="1" dirty="0"/>
              <a:t>ALTER</a:t>
            </a:r>
            <a:r>
              <a:rPr lang="en-US" dirty="0"/>
              <a:t> </a:t>
            </a:r>
            <a:r>
              <a:rPr lang="en-US" b="1" dirty="0"/>
              <a:t>DATABASE</a:t>
            </a:r>
            <a:r>
              <a:rPr lang="en-US" dirty="0"/>
              <a:t> - modifies a database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</a:t>
            </a:r>
            <a:r>
              <a:rPr lang="en-US" b="1" dirty="0"/>
              <a:t>TABLE</a:t>
            </a:r>
            <a:r>
              <a:rPr lang="en-US" dirty="0"/>
              <a:t> - creates a new table</a:t>
            </a:r>
          </a:p>
          <a:p>
            <a:pPr lvl="1"/>
            <a:r>
              <a:rPr lang="en-US" b="1" dirty="0"/>
              <a:t>ALTER</a:t>
            </a:r>
            <a:r>
              <a:rPr lang="en-US" dirty="0"/>
              <a:t> </a:t>
            </a:r>
            <a:r>
              <a:rPr lang="en-US" b="1" dirty="0"/>
              <a:t>TABLE</a:t>
            </a:r>
            <a:r>
              <a:rPr lang="en-US" dirty="0"/>
              <a:t> - modifies a table</a:t>
            </a:r>
          </a:p>
          <a:p>
            <a:pPr lvl="1"/>
            <a:r>
              <a:rPr lang="en-US" b="1" dirty="0"/>
              <a:t>DROP</a:t>
            </a:r>
            <a:r>
              <a:rPr lang="en-US" dirty="0"/>
              <a:t> </a:t>
            </a:r>
            <a:r>
              <a:rPr lang="en-US" b="1" dirty="0"/>
              <a:t>TABLE</a:t>
            </a:r>
            <a:r>
              <a:rPr lang="en-US" dirty="0"/>
              <a:t> - deletes a table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</a:t>
            </a:r>
            <a:r>
              <a:rPr lang="en-US" b="1" dirty="0"/>
              <a:t>INDEX</a:t>
            </a:r>
            <a:r>
              <a:rPr lang="en-US" dirty="0"/>
              <a:t> - creates an index (search key)</a:t>
            </a:r>
          </a:p>
          <a:p>
            <a:pPr lvl="1"/>
            <a:r>
              <a:rPr lang="en-US" b="1" dirty="0"/>
              <a:t>DROP</a:t>
            </a:r>
            <a:r>
              <a:rPr lang="en-US" dirty="0"/>
              <a:t> </a:t>
            </a:r>
            <a:r>
              <a:rPr lang="en-US" b="1" dirty="0"/>
              <a:t>INDEX</a:t>
            </a:r>
            <a:r>
              <a:rPr lang="en-US" dirty="0"/>
              <a:t> - deletes an index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3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Injection: Concept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Definition: </a:t>
            </a:r>
          </a:p>
          <a:p>
            <a:pPr lvl="1"/>
            <a:r>
              <a:rPr lang="en-US" dirty="0"/>
              <a:t>Inserting malicious SQL code through an application interface</a:t>
            </a:r>
          </a:p>
          <a:p>
            <a:pPr lvl="1"/>
            <a:r>
              <a:rPr lang="en-US" dirty="0"/>
              <a:t>Often through web application</a:t>
            </a:r>
          </a:p>
          <a:p>
            <a:pPr lvl="1"/>
            <a:endParaRPr lang="en-US" dirty="0"/>
          </a:p>
          <a:p>
            <a:r>
              <a:rPr lang="en-US" b="1" dirty="0"/>
              <a:t>Typical scenario:</a:t>
            </a:r>
          </a:p>
          <a:p>
            <a:pPr lvl="1"/>
            <a:r>
              <a:rPr lang="en-US" dirty="0"/>
              <a:t>Three entities: </a:t>
            </a:r>
            <a:r>
              <a:rPr lang="en-US" u="sng" dirty="0"/>
              <a:t>web interface</a:t>
            </a:r>
            <a:r>
              <a:rPr lang="en-US" dirty="0"/>
              <a:t>, </a:t>
            </a:r>
            <a:r>
              <a:rPr lang="en-US" u="sng" dirty="0"/>
              <a:t>application</a:t>
            </a:r>
            <a:r>
              <a:rPr lang="en-US" dirty="0"/>
              <a:t>, </a:t>
            </a:r>
            <a:r>
              <a:rPr lang="en-US" u="sng" dirty="0"/>
              <a:t>database</a:t>
            </a:r>
            <a:endParaRPr lang="en-US" dirty="0"/>
          </a:p>
          <a:p>
            <a:pPr lvl="1"/>
            <a:r>
              <a:rPr lang="en-US" dirty="0"/>
              <a:t>Web interface accepts username and password, passes these to application layer as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4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SQL Injection: Basic Picture</a:t>
            </a:r>
          </a:p>
        </p:txBody>
      </p:sp>
      <p:pic>
        <p:nvPicPr>
          <p:cNvPr id="5123" name="Picture 18" descr="toshiba_satellite_a105_s4284_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2667000"/>
            <a:ext cx="1436687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1" descr="CompaqAlphaServerES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38" y="4522787"/>
            <a:ext cx="1155700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 descr="DS15serverfro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905000"/>
            <a:ext cx="2436813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5789613" y="1524000"/>
            <a:ext cx="165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dirty="0">
                <a:latin typeface="+mn-lt"/>
                <a:cs typeface="+mn-cs"/>
              </a:rPr>
              <a:t>Victim server</a:t>
            </a:r>
          </a:p>
        </p:txBody>
      </p:sp>
      <p:sp>
        <p:nvSpPr>
          <p:cNvPr id="14344" name="Text Box 6"/>
          <p:cNvSpPr txBox="1">
            <a:spLocks noChangeArrowheads="1"/>
          </p:cNvSpPr>
          <p:nvPr/>
        </p:nvSpPr>
        <p:spPr bwMode="auto">
          <a:xfrm>
            <a:off x="6400800" y="5867400"/>
            <a:ext cx="1881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dirty="0">
                <a:latin typeface="+mn-lt"/>
                <a:cs typeface="+mn-cs"/>
              </a:rPr>
              <a:t>Victim SQL DB</a:t>
            </a:r>
          </a:p>
        </p:txBody>
      </p:sp>
      <p:cxnSp>
        <p:nvCxnSpPr>
          <p:cNvPr id="5128" name="Straight Arrow Connector 17"/>
          <p:cNvCxnSpPr>
            <a:cxnSpLocks noChangeShapeType="1"/>
          </p:cNvCxnSpPr>
          <p:nvPr/>
        </p:nvCxnSpPr>
        <p:spPr bwMode="auto">
          <a:xfrm flipV="1">
            <a:off x="2427288" y="2257425"/>
            <a:ext cx="2830512" cy="61753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Text Box 6"/>
          <p:cNvSpPr txBox="1">
            <a:spLocks noChangeArrowheads="1"/>
          </p:cNvSpPr>
          <p:nvPr/>
        </p:nvSpPr>
        <p:spPr bwMode="auto">
          <a:xfrm>
            <a:off x="696913" y="2257425"/>
            <a:ext cx="1123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>
                <a:latin typeface="+mn-lt"/>
                <a:cs typeface="+mn-cs"/>
              </a:rPr>
              <a:t>Attacker</a:t>
            </a:r>
          </a:p>
        </p:txBody>
      </p:sp>
      <p:sp>
        <p:nvSpPr>
          <p:cNvPr id="14347" name="TextBox 19"/>
          <p:cNvSpPr txBox="1">
            <a:spLocks noChangeArrowheads="1"/>
          </p:cNvSpPr>
          <p:nvPr/>
        </p:nvSpPr>
        <p:spPr bwMode="auto">
          <a:xfrm rot="-709076">
            <a:off x="2601913" y="2070100"/>
            <a:ext cx="23923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dirty="0">
                <a:latin typeface="+mn-lt"/>
                <a:cs typeface="+mn-cs"/>
              </a:rPr>
              <a:t>post malicious form</a:t>
            </a:r>
          </a:p>
        </p:txBody>
      </p:sp>
      <p:cxnSp>
        <p:nvCxnSpPr>
          <p:cNvPr id="5131" name="Straight Arrow Connector 20"/>
          <p:cNvCxnSpPr>
            <a:cxnSpLocks noChangeShapeType="1"/>
          </p:cNvCxnSpPr>
          <p:nvPr/>
        </p:nvCxnSpPr>
        <p:spPr bwMode="auto">
          <a:xfrm rot="5400000">
            <a:off x="6184901" y="3651250"/>
            <a:ext cx="1801812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9" name="TextBox 24"/>
          <p:cNvSpPr txBox="1">
            <a:spLocks noChangeArrowheads="1"/>
          </p:cNvSpPr>
          <p:nvPr/>
        </p:nvSpPr>
        <p:spPr bwMode="auto">
          <a:xfrm>
            <a:off x="7277100" y="3482975"/>
            <a:ext cx="1485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>
                <a:latin typeface="+mn-lt"/>
                <a:cs typeface="+mn-cs"/>
              </a:rPr>
              <a:t>unintended query</a:t>
            </a:r>
          </a:p>
        </p:txBody>
      </p:sp>
      <p:sp>
        <p:nvSpPr>
          <p:cNvPr id="14350" name="TextBox 29"/>
          <p:cNvSpPr txBox="1">
            <a:spLocks noChangeArrowheads="1"/>
          </p:cNvSpPr>
          <p:nvPr/>
        </p:nvSpPr>
        <p:spPr bwMode="auto">
          <a:xfrm>
            <a:off x="3152775" y="3486150"/>
            <a:ext cx="2638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dirty="0">
                <a:latin typeface="+mn-lt"/>
                <a:cs typeface="+mn-cs"/>
              </a:rPr>
              <a:t>receive valuable data</a:t>
            </a:r>
          </a:p>
        </p:txBody>
      </p:sp>
      <p:sp>
        <p:nvSpPr>
          <p:cNvPr id="14351" name="Oval 30"/>
          <p:cNvSpPr>
            <a:spLocks noChangeArrowheads="1"/>
          </p:cNvSpPr>
          <p:nvPr/>
        </p:nvSpPr>
        <p:spPr bwMode="auto">
          <a:xfrm>
            <a:off x="2225675" y="2378075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>
                <a:latin typeface="+mn-lt"/>
                <a:cs typeface="+mn-cs"/>
              </a:rPr>
              <a:t>1</a:t>
            </a:r>
          </a:p>
        </p:txBody>
      </p:sp>
      <p:sp>
        <p:nvSpPr>
          <p:cNvPr id="14352" name="Oval 31"/>
          <p:cNvSpPr>
            <a:spLocks noChangeArrowheads="1"/>
          </p:cNvSpPr>
          <p:nvPr/>
        </p:nvSpPr>
        <p:spPr bwMode="auto">
          <a:xfrm>
            <a:off x="7207250" y="3090863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>
                <a:latin typeface="+mn-lt"/>
                <a:cs typeface="+mn-cs"/>
              </a:rPr>
              <a:t>2</a:t>
            </a:r>
          </a:p>
        </p:txBody>
      </p:sp>
      <p:sp>
        <p:nvSpPr>
          <p:cNvPr id="14353" name="Oval 32"/>
          <p:cNvSpPr>
            <a:spLocks noChangeArrowheads="1"/>
          </p:cNvSpPr>
          <p:nvPr/>
        </p:nvSpPr>
        <p:spPr bwMode="auto">
          <a:xfrm>
            <a:off x="2776538" y="3505200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>
                <a:latin typeface="+mn-lt"/>
                <a:cs typeface="+mn-cs"/>
              </a:rPr>
              <a:t>3</a:t>
            </a:r>
          </a:p>
        </p:txBody>
      </p:sp>
      <p:sp>
        <p:nvSpPr>
          <p:cNvPr id="14354" name="Freeform 37"/>
          <p:cNvSpPr>
            <a:spLocks noChangeArrowheads="1"/>
          </p:cNvSpPr>
          <p:nvPr/>
        </p:nvSpPr>
        <p:spPr bwMode="auto">
          <a:xfrm>
            <a:off x="2152650" y="2773363"/>
            <a:ext cx="4400550" cy="1703387"/>
          </a:xfrm>
          <a:custGeom>
            <a:avLst/>
            <a:gdLst>
              <a:gd name="T0" fmla="*/ 4400550 w 4400550"/>
              <a:gd name="T1" fmla="*/ 1703387 h 1703387"/>
              <a:gd name="T2" fmla="*/ 3295651 w 4400550"/>
              <a:gd name="T3" fmla="*/ 131762 h 1703387"/>
              <a:gd name="T4" fmla="*/ 0 w 4400550"/>
              <a:gd name="T5" fmla="*/ 912812 h 1703387"/>
              <a:gd name="T6" fmla="*/ 0 60000 65536"/>
              <a:gd name="T7" fmla="*/ 0 60000 65536"/>
              <a:gd name="T8" fmla="*/ 0 60000 65536"/>
              <a:gd name="T9" fmla="*/ 0 w 4400550"/>
              <a:gd name="T10" fmla="*/ 0 h 1703387"/>
              <a:gd name="T11" fmla="*/ 4400550 w 4400550"/>
              <a:gd name="T12" fmla="*/ 1703387 h 17033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00550" h="1703387">
                <a:moveTo>
                  <a:pt x="4400550" y="1703387"/>
                </a:moveTo>
                <a:cubicBezTo>
                  <a:pt x="4032250" y="1179512"/>
                  <a:pt x="4029076" y="263524"/>
                  <a:pt x="3295651" y="131762"/>
                </a:cubicBezTo>
                <a:cubicBezTo>
                  <a:pt x="2562226" y="0"/>
                  <a:pt x="1098550" y="601662"/>
                  <a:pt x="0" y="912812"/>
                </a:cubicBezTo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138" name="Slide Number Placeholder 5"/>
          <p:cNvSpPr txBox="1">
            <a:spLocks/>
          </p:cNvSpPr>
          <p:nvPr/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fld id="{ECA2E434-6CFB-45DD-BA80-A29CB04655F8}" type="slidenum">
              <a:rPr lang="en-US" sz="1200" smtClean="0">
                <a:latin typeface="Arial" pitchFamily="34" charset="0"/>
              </a:rPr>
              <a:pPr algn="r">
                <a:spcBef>
                  <a:spcPct val="50000"/>
                </a:spcBef>
              </a:pPr>
              <a:t>16</a:t>
            </a:fld>
            <a:endParaRPr lang="en-US" sz="1200" dirty="0">
              <a:latin typeface="Arial" pitchFamily="34" charset="0"/>
            </a:endParaRPr>
          </a:p>
        </p:txBody>
      </p:sp>
      <p:sp>
        <p:nvSpPr>
          <p:cNvPr id="2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52400" y="4572000"/>
            <a:ext cx="6172200" cy="1447800"/>
          </a:xfrm>
          <a:prstGeom prst="rect">
            <a:avLst/>
          </a:prstGeom>
          <a:solidFill>
            <a:srgbClr val="EAEAEA"/>
          </a:solidFill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u"/>
              <a:defRPr/>
            </a:pPr>
            <a:r>
              <a:rPr kumimoji="1" lang="en-US" kern="0" dirty="0">
                <a:latin typeface="+mn-lt"/>
                <a:cs typeface="+mn-cs"/>
              </a:rPr>
              <a:t>This is an </a:t>
            </a:r>
            <a:r>
              <a:rPr kumimoji="1" lang="en-US" kern="0" dirty="0" err="1">
                <a:solidFill>
                  <a:srgbClr val="FF0000"/>
                </a:solidFill>
                <a:latin typeface="+mn-lt"/>
                <a:cs typeface="+mn-cs"/>
              </a:rPr>
              <a:t>input</a:t>
            </a:r>
            <a:r>
              <a:rPr kumimoji="1" lang="en-US" kern="0" dirty="0">
                <a:solidFill>
                  <a:srgbClr val="FF0000"/>
                </a:solidFill>
                <a:latin typeface="+mn-lt"/>
                <a:cs typeface="+mn-cs"/>
              </a:rPr>
              <a:t> validation vulnerability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kumimoji="1" lang="en-US" kern="0" dirty="0" err="1">
                <a:latin typeface="+mn-lt"/>
                <a:cs typeface="+mn-cs"/>
              </a:rPr>
              <a:t>Unsanitized</a:t>
            </a:r>
            <a:r>
              <a:rPr kumimoji="1" lang="en-US" kern="0" dirty="0">
                <a:latin typeface="+mn-lt"/>
                <a:cs typeface="+mn-cs"/>
              </a:rPr>
              <a:t> user input in SQL query to back- end database changes the meaning of query</a:t>
            </a:r>
          </a:p>
        </p:txBody>
      </p:sp>
    </p:spTree>
    <p:extLst>
      <p:ext uri="{BB962C8B-B14F-4D97-AF65-F5344CB8AC3E}">
        <p14:creationId xmlns:p14="http://schemas.microsoft.com/office/powerpoint/2010/main" val="1251311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31" y="3429000"/>
            <a:ext cx="7450137" cy="325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1" r="58030" b="72606"/>
          <a:stretch/>
        </p:blipFill>
        <p:spPr bwMode="auto">
          <a:xfrm>
            <a:off x="685800" y="0"/>
            <a:ext cx="7678737" cy="329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360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Injection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Application Java code contains SQL statement: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String query = "</a:t>
            </a:r>
            <a:r>
              <a:rPr lang="en-US" dirty="0">
                <a:solidFill>
                  <a:srgbClr val="00B050"/>
                </a:solidFill>
                <a:latin typeface="Bodoni" pitchFamily="18" charset="0"/>
              </a:rPr>
              <a:t>SELECT * FROM </a:t>
            </a:r>
            <a:r>
              <a:rPr lang="en-US" dirty="0" err="1">
                <a:solidFill>
                  <a:srgbClr val="00B050"/>
                </a:solidFill>
                <a:latin typeface="Bodoni" pitchFamily="18" charset="0"/>
              </a:rPr>
              <a:t>users_table</a:t>
            </a:r>
            <a:r>
              <a:rPr lang="en-US" dirty="0">
                <a:solidFill>
                  <a:srgbClr val="00B050"/>
                </a:solidFill>
                <a:latin typeface="Bodoni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" +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	 " </a:t>
            </a:r>
            <a:r>
              <a:rPr lang="en-US" dirty="0">
                <a:solidFill>
                  <a:srgbClr val="00B050"/>
                </a:solidFill>
                <a:latin typeface="Bodoni" pitchFamily="18" charset="0"/>
              </a:rPr>
              <a:t>WHERE username = 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" +  " </a:t>
            </a:r>
            <a:r>
              <a:rPr lang="en-US" dirty="0">
                <a:solidFill>
                  <a:srgbClr val="00B050"/>
                </a:solidFill>
                <a:latin typeface="Bodoni" pitchFamily="18" charset="0"/>
              </a:rPr>
              <a:t>‘ 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" + username + "</a:t>
            </a:r>
            <a:r>
              <a:rPr lang="en-US" dirty="0">
                <a:solidFill>
                  <a:srgbClr val="00B050"/>
                </a:solidFill>
                <a:latin typeface="Bodoni" pitchFamily="18" charset="0"/>
              </a:rPr>
              <a:t> ‘ 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"</a:t>
            </a:r>
            <a:r>
              <a:rPr lang="en-US" dirty="0">
                <a:solidFill>
                  <a:srgbClr val="00B050"/>
                </a:solidFill>
                <a:latin typeface="Bodoni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+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	" </a:t>
            </a:r>
            <a:r>
              <a:rPr lang="en-US" dirty="0">
                <a:solidFill>
                  <a:srgbClr val="00B050"/>
                </a:solidFill>
                <a:latin typeface="Bodoni" pitchFamily="18" charset="0"/>
              </a:rPr>
              <a:t>AND password = 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"</a:t>
            </a:r>
            <a:r>
              <a:rPr lang="en-US" dirty="0">
                <a:solidFill>
                  <a:srgbClr val="00B050"/>
                </a:solidFill>
                <a:latin typeface="Bodoni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+ "</a:t>
            </a:r>
            <a:r>
              <a:rPr lang="en-US" dirty="0">
                <a:solidFill>
                  <a:srgbClr val="00B050"/>
                </a:solidFill>
                <a:latin typeface="Bodoni" pitchFamily="18" charset="0"/>
              </a:rPr>
              <a:t> ‘ 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"</a:t>
            </a:r>
            <a:r>
              <a:rPr lang="en-US" dirty="0">
                <a:solidFill>
                  <a:srgbClr val="00B050"/>
                </a:solidFill>
                <a:latin typeface="Bodoni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+ password + "</a:t>
            </a:r>
            <a:r>
              <a:rPr lang="en-US" dirty="0">
                <a:solidFill>
                  <a:srgbClr val="00B050"/>
                </a:solidFill>
                <a:latin typeface="Bodoni" pitchFamily="18" charset="0"/>
              </a:rPr>
              <a:t> ’ 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"</a:t>
            </a:r>
            <a:r>
              <a:rPr lang="en-US" dirty="0">
                <a:solidFill>
                  <a:srgbClr val="00B050"/>
                </a:solidFill>
                <a:latin typeface="Bodoni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Attacker enters: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username: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anyname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/>
              <a:t>password: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  <a:latin typeface="Bodoni" pitchFamily="18" charset="0"/>
              </a:rPr>
              <a:t>Aa</a:t>
            </a:r>
            <a:r>
              <a:rPr lang="en-US" dirty="0">
                <a:solidFill>
                  <a:srgbClr val="FF0000"/>
                </a:solidFill>
                <a:latin typeface="Bodoni" pitchFamily="18" charset="0"/>
              </a:rPr>
              <a:t>’  OR ‘‘=’ 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002060"/>
              </a:solidFill>
              <a:latin typeface="Bodoni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Query becomes: 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SELECT * FROM </a:t>
            </a:r>
            <a:r>
              <a:rPr lang="en-US" dirty="0" err="1">
                <a:solidFill>
                  <a:srgbClr val="002060"/>
                </a:solidFill>
                <a:latin typeface="Bodoni" pitchFamily="18" charset="0"/>
              </a:rPr>
              <a:t>users_table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 WHERE username = </a:t>
            </a:r>
            <a:r>
              <a:rPr lang="en-US" dirty="0">
                <a:solidFill>
                  <a:srgbClr val="FF0000"/>
                </a:solidFill>
                <a:latin typeface="Bodoni" pitchFamily="18" charset="0"/>
              </a:rPr>
              <a:t>‘</a:t>
            </a:r>
            <a:r>
              <a:rPr lang="en-US" dirty="0" err="1">
                <a:solidFill>
                  <a:srgbClr val="FF0000"/>
                </a:solidFill>
                <a:latin typeface="Bodoni" pitchFamily="18" charset="0"/>
              </a:rPr>
              <a:t>anyname</a:t>
            </a:r>
            <a:r>
              <a:rPr lang="en-US" dirty="0">
                <a:solidFill>
                  <a:srgbClr val="FF0000"/>
                </a:solidFill>
                <a:latin typeface="Bodoni" pitchFamily="18" charset="0"/>
              </a:rPr>
              <a:t>’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 AND password = </a:t>
            </a:r>
            <a:r>
              <a:rPr lang="en-US" dirty="0">
                <a:solidFill>
                  <a:srgbClr val="FF0000"/>
                </a:solidFill>
                <a:latin typeface="Bodoni" pitchFamily="18" charset="0"/>
              </a:rPr>
              <a:t>‘</a:t>
            </a:r>
            <a:r>
              <a:rPr lang="en-US" dirty="0" err="1">
                <a:solidFill>
                  <a:srgbClr val="FF0000"/>
                </a:solidFill>
                <a:latin typeface="Bodoni" pitchFamily="18" charset="0"/>
              </a:rPr>
              <a:t>Aa</a:t>
            </a:r>
            <a:r>
              <a:rPr lang="en-US" dirty="0">
                <a:solidFill>
                  <a:srgbClr val="FF0000"/>
                </a:solidFill>
                <a:latin typeface="Bodoni" pitchFamily="18" charset="0"/>
              </a:rPr>
              <a:t>’ OR ‘ ‘ = ’’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;</a:t>
            </a:r>
          </a:p>
          <a:p>
            <a:pPr marL="320040" lvl="1" indent="0">
              <a:lnSpc>
                <a:spcPct val="90000"/>
              </a:lnSpc>
              <a:buNone/>
            </a:pPr>
            <a:endParaRPr lang="en-US" dirty="0">
              <a:solidFill>
                <a:srgbClr val="002060"/>
              </a:solidFill>
              <a:latin typeface="Bodoni" pitchFamily="18" charset="0"/>
            </a:endParaRPr>
          </a:p>
          <a:p>
            <a:pPr>
              <a:lnSpc>
                <a:spcPct val="90000"/>
              </a:lnSpc>
            </a:pPr>
            <a:r>
              <a:rPr lang="en-US" b="1" dirty="0"/>
              <a:t>Note</a:t>
            </a:r>
            <a:r>
              <a:rPr lang="en-US" dirty="0"/>
              <a:t>: AND has higher precedence than OR!</a:t>
            </a:r>
            <a:endParaRPr lang="en-US" dirty="0">
              <a:solidFill>
                <a:srgbClr val="002060"/>
              </a:solidFill>
              <a:latin typeface="Bodoni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4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Malicious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208" y="1219200"/>
            <a:ext cx="7543800" cy="4953000"/>
          </a:xfrm>
        </p:spPr>
        <p:txBody>
          <a:bodyPr>
            <a:normAutofit/>
          </a:bodyPr>
          <a:lstStyle/>
          <a:p>
            <a:r>
              <a:rPr lang="en-US" sz="2400" dirty="0"/>
              <a:t>What if the attacker’s password is:</a:t>
            </a:r>
          </a:p>
          <a:p>
            <a:pPr marL="320040" lvl="1" indent="0" algn="ctr">
              <a:buNone/>
            </a:pPr>
            <a:r>
              <a:rPr lang="en-US" dirty="0" err="1">
                <a:solidFill>
                  <a:srgbClr val="FF0000"/>
                </a:solidFill>
                <a:latin typeface="Bodoni MT" pitchFamily="18" charset="0"/>
              </a:rPr>
              <a:t>Aa</a:t>
            </a:r>
            <a:r>
              <a:rPr lang="en-US" dirty="0">
                <a:solidFill>
                  <a:srgbClr val="FF0000"/>
                </a:solidFill>
                <a:latin typeface="Bodoni MT" pitchFamily="18" charset="0"/>
              </a:rPr>
              <a:t>’; DROP TABLE </a:t>
            </a:r>
            <a:r>
              <a:rPr lang="en-US" dirty="0" err="1">
                <a:solidFill>
                  <a:srgbClr val="FF0000"/>
                </a:solidFill>
                <a:latin typeface="Bodoni MT" pitchFamily="18" charset="0"/>
              </a:rPr>
              <a:t>users_table</a:t>
            </a:r>
            <a:r>
              <a:rPr lang="en-US" dirty="0">
                <a:solidFill>
                  <a:srgbClr val="FF0000"/>
                </a:solidFill>
                <a:latin typeface="Bodoni MT" pitchFamily="18" charset="0"/>
              </a:rPr>
              <a:t>; --</a:t>
            </a:r>
          </a:p>
          <a:p>
            <a:pPr marL="320040" lvl="1" indent="0">
              <a:buNone/>
            </a:pPr>
            <a:endParaRPr lang="en-US" sz="2000" dirty="0">
              <a:solidFill>
                <a:srgbClr val="FF0000"/>
              </a:solidFill>
              <a:latin typeface="Bodoni MT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Query becomes: 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SELECT * FROM </a:t>
            </a:r>
            <a:r>
              <a:rPr lang="en-US" dirty="0" err="1">
                <a:solidFill>
                  <a:srgbClr val="002060"/>
                </a:solidFill>
                <a:latin typeface="Bodoni" pitchFamily="18" charset="0"/>
              </a:rPr>
              <a:t>users_table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 WHERE username = </a:t>
            </a:r>
            <a:r>
              <a:rPr lang="en-US" dirty="0">
                <a:solidFill>
                  <a:srgbClr val="FF0000"/>
                </a:solidFill>
                <a:latin typeface="Bodoni" pitchFamily="18" charset="0"/>
              </a:rPr>
              <a:t>‘</a:t>
            </a:r>
            <a:r>
              <a:rPr lang="en-US" dirty="0" err="1">
                <a:solidFill>
                  <a:srgbClr val="FF0000"/>
                </a:solidFill>
                <a:latin typeface="Bodoni" pitchFamily="18" charset="0"/>
              </a:rPr>
              <a:t>anyname</a:t>
            </a:r>
            <a:r>
              <a:rPr lang="en-US" dirty="0">
                <a:solidFill>
                  <a:srgbClr val="FF0000"/>
                </a:solidFill>
                <a:latin typeface="Bodoni" pitchFamily="18" charset="0"/>
              </a:rPr>
              <a:t>’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 AND password = </a:t>
            </a:r>
            <a:r>
              <a:rPr lang="en-US" dirty="0">
                <a:solidFill>
                  <a:srgbClr val="FF0000"/>
                </a:solidFill>
                <a:latin typeface="Bodoni" pitchFamily="18" charset="0"/>
              </a:rPr>
              <a:t>‘Aa’;</a:t>
            </a:r>
            <a:r>
              <a:rPr lang="en-US" sz="2000" dirty="0">
                <a:solidFill>
                  <a:srgbClr val="FF0000"/>
                </a:solidFill>
                <a:latin typeface="Bodoni MT" pitchFamily="18" charset="0"/>
              </a:rPr>
              <a:t> DROP TABLE </a:t>
            </a:r>
            <a:r>
              <a:rPr lang="en-US" sz="2000" dirty="0" err="1">
                <a:solidFill>
                  <a:srgbClr val="FF0000"/>
                </a:solidFill>
                <a:latin typeface="Bodoni MT" pitchFamily="18" charset="0"/>
              </a:rPr>
              <a:t>users_table</a:t>
            </a:r>
            <a:r>
              <a:rPr lang="en-US" sz="2000" dirty="0">
                <a:solidFill>
                  <a:srgbClr val="FF0000"/>
                </a:solidFill>
                <a:latin typeface="Bodoni MT" pitchFamily="18" charset="0"/>
              </a:rPr>
              <a:t>; -- 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’;</a:t>
            </a:r>
          </a:p>
          <a:p>
            <a:endParaRPr lang="en-US" sz="2400" dirty="0"/>
          </a:p>
          <a:p>
            <a:r>
              <a:rPr lang="en-US" b="1" dirty="0"/>
              <a:t>Note:</a:t>
            </a:r>
            <a:r>
              <a:rPr lang="en-US" dirty="0"/>
              <a:t> The use of -- comments out the final quote</a:t>
            </a:r>
          </a:p>
          <a:p>
            <a:endParaRPr lang="en-US" sz="2400" dirty="0"/>
          </a:p>
          <a:p>
            <a:r>
              <a:rPr lang="en-US" dirty="0"/>
              <a:t>The attack is </a:t>
            </a:r>
            <a:r>
              <a:rPr lang="en-US" b="1" dirty="0"/>
              <a:t>active</a:t>
            </a:r>
            <a:r>
              <a:rPr lang="en-US" dirty="0"/>
              <a:t>:</a:t>
            </a:r>
          </a:p>
          <a:p>
            <a:pPr lvl="1"/>
            <a:r>
              <a:rPr lang="en-US" sz="2200" dirty="0"/>
              <a:t>Causes the entire database to be deleted</a:t>
            </a:r>
          </a:p>
        </p:txBody>
      </p:sp>
    </p:spTree>
    <p:extLst>
      <p:ext uri="{BB962C8B-B14F-4D97-AF65-F5344CB8AC3E}">
        <p14:creationId xmlns:p14="http://schemas.microsoft.com/office/powerpoint/2010/main" val="55909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/ Reading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997792" cy="4953000"/>
          </a:xfrm>
        </p:spPr>
        <p:txBody>
          <a:bodyPr>
            <a:normAutofit/>
          </a:bodyPr>
          <a:lstStyle/>
          <a:p>
            <a:pPr marL="274320" lvl="1"/>
            <a:r>
              <a:rPr lang="en-US" sz="2400" dirty="0"/>
              <a:t>Paul Wagner, Database System Security, UW-Stout Information and Cyber Security Workshop.</a:t>
            </a:r>
          </a:p>
          <a:p>
            <a:pPr marL="274320" lvl="1"/>
            <a:endParaRPr lang="en-US" sz="2400" dirty="0"/>
          </a:p>
          <a:p>
            <a:pPr marL="274320" lvl="1"/>
            <a:r>
              <a:rPr lang="en-US" sz="2400" dirty="0"/>
              <a:t>Steve </a:t>
            </a:r>
            <a:r>
              <a:rPr lang="en-US" sz="2400" dirty="0" err="1"/>
              <a:t>Friedl</a:t>
            </a:r>
            <a:r>
              <a:rPr lang="en-US" sz="2400" dirty="0"/>
              <a:t>, SQL Injection Attacks by Example.</a:t>
            </a:r>
          </a:p>
          <a:p>
            <a:pPr marL="0" lvl="1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3"/>
              </a:rPr>
              <a:t>http://www.unixwiz.net/techtips/sql-injection.html</a:t>
            </a:r>
            <a:endParaRPr lang="en-US" sz="2400" dirty="0"/>
          </a:p>
          <a:p>
            <a:pPr marL="274320" lvl="1"/>
            <a:endParaRPr lang="en-US" sz="2400" dirty="0"/>
          </a:p>
          <a:p>
            <a:pPr marL="274320" lvl="1"/>
            <a:r>
              <a:rPr lang="en-US" sz="2400" dirty="0"/>
              <a:t>SQL Injection Attacks </a:t>
            </a:r>
            <a:r>
              <a:rPr lang="en-US" dirty="0">
                <a:hlinkClick r:id="rId4"/>
              </a:rPr>
              <a:t>http://classes.soe.ucsc.edu/cmps183/Spring05/lectures/SQL-injection-attacks.pdf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1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77240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Application Java code contains SQL statement: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rgbClr val="002060"/>
              </a:solidFill>
              <a:latin typeface="Bodoni MT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>
                <a:solidFill>
                  <a:srgbClr val="002060"/>
                </a:solidFill>
                <a:latin typeface="Bodoni MT" pitchFamily="18" charset="0"/>
              </a:rPr>
              <a:t>string </a:t>
            </a:r>
            <a:r>
              <a:rPr lang="en-US" sz="2200" dirty="0" err="1">
                <a:solidFill>
                  <a:srgbClr val="002060"/>
                </a:solidFill>
                <a:latin typeface="Bodoni MT" pitchFamily="18" charset="0"/>
              </a:rPr>
              <a:t>sql</a:t>
            </a:r>
            <a:r>
              <a:rPr lang="en-US" sz="2200" dirty="0">
                <a:solidFill>
                  <a:srgbClr val="002060"/>
                </a:solidFill>
                <a:latin typeface="Bodoni MT" pitchFamily="18" charset="0"/>
              </a:rPr>
              <a:t> = "</a:t>
            </a:r>
            <a:r>
              <a:rPr lang="en-US" sz="2200" dirty="0">
                <a:solidFill>
                  <a:srgbClr val="00B050"/>
                </a:solidFill>
                <a:latin typeface="Bodoni MT" pitchFamily="18" charset="0"/>
              </a:rPr>
              <a:t>select * from client where name = ‘</a:t>
            </a:r>
            <a:r>
              <a:rPr lang="en-US" sz="2200" dirty="0">
                <a:solidFill>
                  <a:srgbClr val="002060"/>
                </a:solidFill>
                <a:latin typeface="Bodoni MT" pitchFamily="18" charset="0"/>
              </a:rPr>
              <a:t>" + name + "</a:t>
            </a:r>
            <a:r>
              <a:rPr lang="en-US" sz="2200" dirty="0">
                <a:solidFill>
                  <a:srgbClr val="00B050"/>
                </a:solidFill>
                <a:latin typeface="Bodoni MT" pitchFamily="18" charset="0"/>
              </a:rPr>
              <a:t>’</a:t>
            </a:r>
            <a:r>
              <a:rPr lang="en-US" sz="2200" dirty="0">
                <a:solidFill>
                  <a:srgbClr val="002060"/>
                </a:solidFill>
                <a:latin typeface="Bodoni MT" pitchFamily="18" charset="0"/>
              </a:rPr>
              <a:t>“;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Attacker enters: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Bodoni" pitchFamily="18" charset="0"/>
              </a:rPr>
              <a:t>Blake’ OR 1=1; --	</a:t>
            </a:r>
            <a:r>
              <a:rPr lang="en-US" dirty="0">
                <a:solidFill>
                  <a:srgbClr val="FF0000"/>
                </a:solidFill>
                <a:latin typeface="Bodoni" pitchFamily="18" charset="0"/>
                <a:sym typeface="Wingdings" pitchFamily="2" charset="2"/>
              </a:rPr>
              <a:t>	name = ‘Blake’ OR 1=1; --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FF0000"/>
              </a:solidFill>
              <a:latin typeface="Bodoni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Bodoni" pitchFamily="18" charset="0"/>
              </a:rPr>
              <a:t>’ OR ‘1’ = ‘1      	</a:t>
            </a:r>
            <a:r>
              <a:rPr lang="en-US" dirty="0">
                <a:solidFill>
                  <a:srgbClr val="FF0000"/>
                </a:solidFill>
                <a:latin typeface="Bodoni" pitchFamily="18" charset="0"/>
                <a:sym typeface="Wingdings" pitchFamily="2" charset="2"/>
              </a:rPr>
              <a:t>  </a:t>
            </a:r>
            <a:r>
              <a:rPr lang="en-US" dirty="0">
                <a:solidFill>
                  <a:srgbClr val="FF0000"/>
                </a:solidFill>
                <a:latin typeface="Bodoni" pitchFamily="18" charset="0"/>
              </a:rPr>
              <a:t>  	name = ‘’ OR ‘1’=‘1’;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FF0000"/>
              </a:solidFill>
              <a:latin typeface="Bodoni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Bodoni" pitchFamily="18" charset="0"/>
              </a:rPr>
              <a:t>’; DROP TABLE client; SELECT * FROM </a:t>
            </a:r>
            <a:r>
              <a:rPr lang="en-US" dirty="0" err="1">
                <a:solidFill>
                  <a:srgbClr val="FF0000"/>
                </a:solidFill>
                <a:latin typeface="Bodoni" pitchFamily="18" charset="0"/>
              </a:rPr>
              <a:t>clientinfo</a:t>
            </a:r>
            <a:r>
              <a:rPr lang="en-US" dirty="0">
                <a:solidFill>
                  <a:srgbClr val="FF0000"/>
                </a:solidFill>
                <a:latin typeface="Bodoni" pitchFamily="18" charset="0"/>
              </a:rPr>
              <a:t> where ‘t’ =‘t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3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Injection Possibilities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208" y="1219200"/>
            <a:ext cx="7543800" cy="4876800"/>
          </a:xfrm>
        </p:spPr>
        <p:txBody>
          <a:bodyPr>
            <a:normAutofit/>
          </a:bodyPr>
          <a:lstStyle/>
          <a:p>
            <a:r>
              <a:rPr lang="en-US" b="1" dirty="0"/>
              <a:t>Add</a:t>
            </a:r>
            <a:r>
              <a:rPr lang="en-US" dirty="0"/>
              <a:t> new data to the database</a:t>
            </a:r>
          </a:p>
          <a:p>
            <a:pPr lvl="1"/>
            <a:r>
              <a:rPr lang="en-US" dirty="0"/>
              <a:t>Perform an INSERT in the injected SQL</a:t>
            </a:r>
          </a:p>
          <a:p>
            <a:pPr lvl="1"/>
            <a:r>
              <a:rPr lang="en-US" dirty="0"/>
              <a:t>Could be embarrassing </a:t>
            </a:r>
          </a:p>
          <a:p>
            <a:pPr lvl="1"/>
            <a:endParaRPr lang="en-US" dirty="0"/>
          </a:p>
          <a:p>
            <a:r>
              <a:rPr lang="en-US" b="1" dirty="0"/>
              <a:t>Modify</a:t>
            </a:r>
            <a:r>
              <a:rPr lang="en-US" dirty="0"/>
              <a:t> data currently in the database</a:t>
            </a:r>
          </a:p>
          <a:p>
            <a:pPr lvl="1"/>
            <a:r>
              <a:rPr lang="en-US" dirty="0"/>
              <a:t>Perform an UPDATE in the injected SQL</a:t>
            </a:r>
          </a:p>
          <a:p>
            <a:pPr lvl="1"/>
            <a:r>
              <a:rPr lang="en-US" dirty="0"/>
              <a:t>Could be very costly to have an expensive item suddenly be deeply ‘discounted’</a:t>
            </a:r>
          </a:p>
          <a:p>
            <a:pPr lvl="1"/>
            <a:endParaRPr lang="en-US" dirty="0"/>
          </a:p>
          <a:p>
            <a:r>
              <a:rPr lang="en-US" b="1" dirty="0"/>
              <a:t>Gain access</a:t>
            </a:r>
            <a:r>
              <a:rPr lang="en-US" dirty="0"/>
              <a:t> to other user’s system capabilities</a:t>
            </a:r>
          </a:p>
          <a:p>
            <a:pPr lvl="1"/>
            <a:r>
              <a:rPr lang="en-US" dirty="0"/>
              <a:t>by obtaining their password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0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Active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data destruction is not your worst fear, as there is low economic motivation:</a:t>
            </a:r>
          </a:p>
          <a:p>
            <a:pPr lvl="1"/>
            <a:r>
              <a:rPr lang="en-US" dirty="0"/>
              <a:t>But who knows!</a:t>
            </a:r>
          </a:p>
          <a:p>
            <a:endParaRPr lang="en-US" b="1" dirty="0"/>
          </a:p>
          <a:p>
            <a:r>
              <a:rPr lang="en-US" b="1" dirty="0"/>
              <a:t>Requirement</a:t>
            </a:r>
          </a:p>
          <a:p>
            <a:pPr lvl="1"/>
            <a:r>
              <a:rPr lang="en-US" sz="2100" dirty="0"/>
              <a:t>Depends on knowledge of database, e.g., table name</a:t>
            </a:r>
          </a:p>
          <a:p>
            <a:pPr lvl="1"/>
            <a:endParaRPr lang="en-US" sz="1800" dirty="0"/>
          </a:p>
          <a:p>
            <a:r>
              <a:rPr lang="en-US" b="1" dirty="0"/>
              <a:t>One security guideline:</a:t>
            </a:r>
          </a:p>
          <a:p>
            <a:pPr lvl="1"/>
            <a:r>
              <a:rPr lang="en-US" sz="2100" dirty="0"/>
              <a:t>Use non-obvious table names, and never expose them to user</a:t>
            </a:r>
          </a:p>
          <a:p>
            <a:pPr lvl="1"/>
            <a:r>
              <a:rPr lang="en-US" sz="1800" dirty="0"/>
              <a:t>Not a silver bullet!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3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Get DB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>
              <a:lnSpc>
                <a:spcPct val="90000"/>
              </a:lnSpc>
            </a:pPr>
            <a:r>
              <a:rPr lang="en-US" sz="2400" dirty="0"/>
              <a:t>Information is sometimes exposed to the user in debug code called during a database error.</a:t>
            </a:r>
          </a:p>
          <a:p>
            <a:pPr marL="548640" lvl="2">
              <a:lnSpc>
                <a:spcPct val="90000"/>
              </a:lnSpc>
            </a:pPr>
            <a:r>
              <a:rPr lang="en-US" dirty="0"/>
              <a:t>Error messages can reveal information to hacker</a:t>
            </a:r>
          </a:p>
          <a:p>
            <a:pPr marL="548640" lvl="2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Hackers can probe for SQL injection vulnerability.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Tools can probe for vulnerability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5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997792" cy="4876800"/>
          </a:xfrm>
        </p:spPr>
        <p:txBody>
          <a:bodyPr>
            <a:normAutofit/>
          </a:bodyPr>
          <a:lstStyle/>
          <a:p>
            <a:r>
              <a:rPr lang="en-US" b="1" dirty="0"/>
              <a:t>Schema field mapping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2060"/>
                </a:solidFill>
                <a:latin typeface="Bodoni MT" pitchFamily="18" charset="0"/>
              </a:rPr>
              <a:t>SELECT </a:t>
            </a:r>
            <a:r>
              <a:rPr lang="en-US" sz="1900" i="1" dirty="0" err="1">
                <a:solidFill>
                  <a:srgbClr val="002060"/>
                </a:solidFill>
                <a:latin typeface="Bodoni MT" pitchFamily="18" charset="0"/>
              </a:rPr>
              <a:t>fieldlist</a:t>
            </a:r>
            <a:r>
              <a:rPr lang="en-US" sz="1900" dirty="0">
                <a:solidFill>
                  <a:srgbClr val="002060"/>
                </a:solidFill>
                <a:latin typeface="Bodoni MT" pitchFamily="18" charset="0"/>
              </a:rPr>
              <a:t> FROM </a:t>
            </a:r>
            <a:r>
              <a:rPr lang="en-US" sz="1900" i="1" dirty="0">
                <a:solidFill>
                  <a:srgbClr val="002060"/>
                </a:solidFill>
                <a:latin typeface="Bodoni MT" pitchFamily="18" charset="0"/>
              </a:rPr>
              <a:t>table</a:t>
            </a:r>
            <a:r>
              <a:rPr lang="en-US" sz="1900" dirty="0">
                <a:solidFill>
                  <a:srgbClr val="002060"/>
                </a:solidFill>
                <a:latin typeface="Bodoni MT" pitchFamily="18" charset="0"/>
              </a:rPr>
              <a:t> WHERE </a:t>
            </a:r>
            <a:r>
              <a:rPr lang="en-US" sz="1900" i="1" dirty="0">
                <a:solidFill>
                  <a:srgbClr val="002060"/>
                </a:solidFill>
                <a:latin typeface="Bodoni MT" pitchFamily="18" charset="0"/>
              </a:rPr>
              <a:t>field</a:t>
            </a:r>
            <a:r>
              <a:rPr lang="en-US" sz="1900" dirty="0">
                <a:solidFill>
                  <a:srgbClr val="002060"/>
                </a:solidFill>
                <a:latin typeface="Bodoni MT" pitchFamily="18" charset="0"/>
              </a:rPr>
              <a:t> = '</a:t>
            </a:r>
            <a:r>
              <a:rPr lang="en-US" sz="1900" dirty="0">
                <a:solidFill>
                  <a:srgbClr val="FF0000"/>
                </a:solidFill>
                <a:latin typeface="Bodoni MT" pitchFamily="18" charset="0"/>
              </a:rPr>
              <a:t>x' AND email IS NULL; --</a:t>
            </a:r>
            <a:r>
              <a:rPr lang="en-US" sz="1900" dirty="0">
                <a:solidFill>
                  <a:srgbClr val="002060"/>
                </a:solidFill>
                <a:latin typeface="Bodoni MT" pitchFamily="18" charset="0"/>
              </a:rPr>
              <a:t>';</a:t>
            </a:r>
          </a:p>
          <a:p>
            <a:pPr lvl="1"/>
            <a:r>
              <a:rPr lang="en-US" dirty="0"/>
              <a:t>Gives whether email field exists in the table!</a:t>
            </a:r>
          </a:p>
          <a:p>
            <a:pPr lvl="1"/>
            <a:r>
              <a:rPr lang="en-US" dirty="0"/>
              <a:t>Similarly whether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passwd</a:t>
            </a:r>
            <a:r>
              <a:rPr lang="en-US" dirty="0"/>
              <a:t>, name fields are in table.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Finding the table name</a:t>
            </a:r>
          </a:p>
          <a:p>
            <a:pPr marL="32004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Bodoni MT" pitchFamily="18" charset="0"/>
              </a:rPr>
              <a:t>x' AND 1=(SELECT COUNT(*) FROM </a:t>
            </a:r>
            <a:r>
              <a:rPr lang="en-US" sz="2000" i="1" dirty="0" err="1">
                <a:solidFill>
                  <a:srgbClr val="FF0000"/>
                </a:solidFill>
                <a:latin typeface="Bodoni MT" pitchFamily="18" charset="0"/>
              </a:rPr>
              <a:t>tabname</a:t>
            </a:r>
            <a:r>
              <a:rPr lang="en-US" sz="2000" dirty="0">
                <a:solidFill>
                  <a:srgbClr val="FF0000"/>
                </a:solidFill>
                <a:latin typeface="Bodoni MT" pitchFamily="18" charset="0"/>
              </a:rPr>
              <a:t>); --</a:t>
            </a:r>
          </a:p>
          <a:p>
            <a:pPr lvl="1"/>
            <a:r>
              <a:rPr lang="en-US" dirty="0"/>
              <a:t>Gives whether </a:t>
            </a:r>
            <a:r>
              <a:rPr lang="en-US" dirty="0" err="1"/>
              <a:t>tabname</a:t>
            </a:r>
            <a:r>
              <a:rPr lang="en-US" dirty="0"/>
              <a:t> exists in database.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4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997792" cy="4876800"/>
          </a:xfrm>
        </p:spPr>
        <p:txBody>
          <a:bodyPr>
            <a:normAutofit/>
          </a:bodyPr>
          <a:lstStyle/>
          <a:p>
            <a:r>
              <a:rPr lang="en-US" b="1" dirty="0"/>
              <a:t>Brute-force password guessing!</a:t>
            </a:r>
          </a:p>
          <a:p>
            <a:pPr marL="320040" lvl="1" indent="0">
              <a:buNone/>
            </a:pP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WHERE email = '</a:t>
            </a:r>
            <a:r>
              <a:rPr lang="en-US" sz="2000" dirty="0">
                <a:solidFill>
                  <a:srgbClr val="FF0000"/>
                </a:solidFill>
                <a:latin typeface="Bodoni MT" pitchFamily="18" charset="0"/>
              </a:rPr>
              <a:t>bob@example.com' AND </a:t>
            </a:r>
            <a:r>
              <a:rPr lang="en-US" sz="2000" dirty="0" err="1">
                <a:solidFill>
                  <a:srgbClr val="FF0000"/>
                </a:solidFill>
                <a:latin typeface="Bodoni MT" pitchFamily="18" charset="0"/>
              </a:rPr>
              <a:t>passwd</a:t>
            </a:r>
            <a:r>
              <a:rPr lang="en-US" sz="2000" dirty="0">
                <a:solidFill>
                  <a:srgbClr val="FF0000"/>
                </a:solidFill>
                <a:latin typeface="Bodoni MT" pitchFamily="18" charset="0"/>
              </a:rPr>
              <a:t> = 'hello123</a:t>
            </a:r>
            <a:r>
              <a:rPr lang="en-US" sz="2000" dirty="0">
                <a:solidFill>
                  <a:srgbClr val="002060"/>
                </a:solidFill>
                <a:latin typeface="Bodoni MT" pitchFamily="18" charset="0"/>
              </a:rPr>
              <a:t>';</a:t>
            </a:r>
          </a:p>
          <a:p>
            <a:pPr lvl="1"/>
            <a:r>
              <a:rPr lang="en-US" dirty="0"/>
              <a:t>Can try it many times!</a:t>
            </a:r>
          </a:p>
          <a:p>
            <a:pPr lvl="1"/>
            <a:r>
              <a:rPr lang="en-US" dirty="0"/>
              <a:t>How is it different from trying username/passwords in logins?!</a:t>
            </a:r>
          </a:p>
          <a:p>
            <a:pPr lvl="2"/>
            <a:r>
              <a:rPr lang="en-US" dirty="0"/>
              <a:t>No failure checks!</a:t>
            </a:r>
          </a:p>
          <a:p>
            <a:pPr lvl="2"/>
            <a:endParaRPr lang="en-US" dirty="0"/>
          </a:p>
          <a:p>
            <a:r>
              <a:rPr lang="en-US" b="1" dirty="0"/>
              <a:t>Mail me new pass password!</a:t>
            </a:r>
            <a:endParaRPr lang="en-US" dirty="0"/>
          </a:p>
          <a:p>
            <a:pPr marL="32004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Bodoni MT" pitchFamily="18" charset="0"/>
              </a:rPr>
              <a:t>x'; UPDATE members SET email = 'steve@unixwiz.net' WHERE email = 'bob@example.com</a:t>
            </a:r>
          </a:p>
          <a:p>
            <a:pPr lvl="2"/>
            <a:endParaRPr lang="en-US" dirty="0"/>
          </a:p>
          <a:p>
            <a:r>
              <a:rPr lang="en-US" b="1" dirty="0"/>
              <a:t>See here for more examples:</a:t>
            </a:r>
          </a:p>
          <a:p>
            <a:pPr marL="320040" lvl="1" indent="0">
              <a:buNone/>
            </a:pPr>
            <a:r>
              <a:rPr lang="en-US" sz="2000" dirty="0">
                <a:hlinkClick r:id="rId2"/>
              </a:rPr>
              <a:t>http://www.unixwiz.net/techtips/sql-injection.html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8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Security: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7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Security: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997792" cy="4953000"/>
          </a:xfrm>
        </p:spPr>
        <p:txBody>
          <a:bodyPr>
            <a:normAutofit/>
          </a:bodyPr>
          <a:lstStyle/>
          <a:p>
            <a:r>
              <a:rPr lang="en-US" b="1" dirty="0"/>
              <a:t>Sensitive data are stored in databases:</a:t>
            </a:r>
          </a:p>
          <a:p>
            <a:pPr lvl="1"/>
            <a:r>
              <a:rPr lang="en-US" dirty="0"/>
              <a:t>Passwords, </a:t>
            </a:r>
            <a:r>
              <a:rPr lang="en-US" dirty="0" err="1"/>
              <a:t>DoB</a:t>
            </a:r>
            <a:r>
              <a:rPr lang="en-US" dirty="0"/>
              <a:t>, personal information.</a:t>
            </a:r>
          </a:p>
          <a:p>
            <a:pPr lvl="1"/>
            <a:r>
              <a:rPr lang="en-US" dirty="0"/>
              <a:t>Bank account, credit card, income tax data</a:t>
            </a:r>
          </a:p>
          <a:p>
            <a:pPr lvl="1"/>
            <a:r>
              <a:rPr lang="en-US" dirty="0"/>
              <a:t>Health record,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Databases are threatened:</a:t>
            </a:r>
          </a:p>
          <a:p>
            <a:pPr lvl="1"/>
            <a:r>
              <a:rPr lang="en-US" dirty="0"/>
              <a:t>Loss of </a:t>
            </a:r>
            <a:r>
              <a:rPr lang="en-US" b="1" dirty="0"/>
              <a:t>integrity</a:t>
            </a:r>
          </a:p>
          <a:p>
            <a:pPr lvl="1"/>
            <a:r>
              <a:rPr lang="en-US" dirty="0"/>
              <a:t>Loss of </a:t>
            </a:r>
            <a:r>
              <a:rPr lang="en-US" b="1" dirty="0"/>
              <a:t>availability</a:t>
            </a:r>
          </a:p>
          <a:p>
            <a:pPr lvl="1"/>
            <a:r>
              <a:rPr lang="en-US" dirty="0"/>
              <a:t>Loss of </a:t>
            </a:r>
            <a:r>
              <a:rPr lang="en-US" b="1" dirty="0"/>
              <a:t>confidentiality</a:t>
            </a:r>
          </a:p>
          <a:p>
            <a:pPr lvl="1"/>
            <a:endParaRPr lang="en-US" b="1" dirty="0"/>
          </a:p>
          <a:p>
            <a:pPr marL="274320" lvl="1"/>
            <a:r>
              <a:rPr lang="en-US" sz="2400" b="1" dirty="0"/>
              <a:t>Database security: </a:t>
            </a:r>
            <a:r>
              <a:rPr lang="en-US" sz="2400" dirty="0"/>
              <a:t>Protection against malicious attempts to steal or modify data.</a:t>
            </a:r>
            <a:endParaRPr lang="en-US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for DB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Access control:</a:t>
            </a:r>
          </a:p>
          <a:p>
            <a:pPr lvl="1"/>
            <a:r>
              <a:rPr lang="en-US" dirty="0"/>
              <a:t>Mainly to provide integrity and confidentiality.</a:t>
            </a:r>
          </a:p>
          <a:p>
            <a:pPr lvl="1"/>
            <a:endParaRPr lang="en-US" dirty="0"/>
          </a:p>
          <a:p>
            <a:r>
              <a:rPr lang="en-US" b="1" dirty="0"/>
              <a:t>Inference and flow control:</a:t>
            </a:r>
          </a:p>
          <a:p>
            <a:pPr lvl="1"/>
            <a:r>
              <a:rPr lang="en-US" dirty="0"/>
              <a:t>Mainly to provide availability.</a:t>
            </a:r>
          </a:p>
          <a:p>
            <a:pPr marL="320040" lvl="1" indent="0">
              <a:buNone/>
            </a:pPr>
            <a:endParaRPr lang="en-US" dirty="0"/>
          </a:p>
          <a:p>
            <a:r>
              <a:rPr lang="en-US" b="1" dirty="0"/>
              <a:t>Encryption and authentication:</a:t>
            </a:r>
          </a:p>
          <a:p>
            <a:pPr lvl="1"/>
            <a:r>
              <a:rPr lang="en-US" dirty="0"/>
              <a:t>Mainly to provide integrity and confidentiality.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1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9A2B-DAA1-47B7-B1DC-C1AFE5584674}" type="slidenum">
              <a:rPr lang="en-US"/>
              <a:pPr/>
              <a:t>6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vs. Application</a:t>
            </a:r>
          </a:p>
        </p:txBody>
      </p:sp>
      <p:sp>
        <p:nvSpPr>
          <p:cNvPr id="4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5208" y="1219200"/>
            <a:ext cx="7543800" cy="3505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levels of security:</a:t>
            </a:r>
          </a:p>
          <a:p>
            <a:pPr lvl="1"/>
            <a:r>
              <a:rPr lang="en-US" dirty="0"/>
              <a:t>Database Security</a:t>
            </a:r>
          </a:p>
          <a:p>
            <a:pPr lvl="1"/>
            <a:r>
              <a:rPr lang="en-US" dirty="0"/>
              <a:t>Database application security</a:t>
            </a:r>
          </a:p>
          <a:p>
            <a:pPr lvl="1"/>
            <a:endParaRPr lang="en-US" dirty="0"/>
          </a:p>
          <a:p>
            <a:r>
              <a:rPr lang="en-US" dirty="0"/>
              <a:t>Application authenticates/authorizes </a:t>
            </a:r>
            <a:r>
              <a:rPr lang="en-US" b="1" i="1" dirty="0"/>
              <a:t>users</a:t>
            </a:r>
          </a:p>
          <a:p>
            <a:pPr lvl="1"/>
            <a:r>
              <a:rPr lang="en-US" dirty="0"/>
              <a:t>User authentication</a:t>
            </a:r>
          </a:p>
          <a:p>
            <a:pPr lvl="1"/>
            <a:endParaRPr lang="en-US" b="1" dirty="0"/>
          </a:p>
          <a:p>
            <a:r>
              <a:rPr lang="en-US" dirty="0"/>
              <a:t>Application itself authenticates itself to database</a:t>
            </a:r>
          </a:p>
          <a:p>
            <a:pPr lvl="1"/>
            <a:r>
              <a:rPr lang="en-US" dirty="0"/>
              <a:t>Application authentication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6477000" y="4800600"/>
            <a:ext cx="1371600" cy="381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6477000" y="5715000"/>
            <a:ext cx="1371600" cy="381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6477000" y="5029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7848600" y="5029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477000" y="5181600"/>
            <a:ext cx="143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Database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3733800" y="5029200"/>
            <a:ext cx="1524000" cy="9144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Application</a:t>
            </a:r>
          </a:p>
          <a:p>
            <a:pPr algn="ctr"/>
            <a:r>
              <a:rPr lang="en-US" dirty="0"/>
              <a:t>Program</a:t>
            </a:r>
          </a:p>
        </p:txBody>
      </p:sp>
      <p:pic>
        <p:nvPicPr>
          <p:cNvPr id="48139" name="Picture 11" descr="bd06790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244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2362200" y="548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5257800" y="5486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8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specific authorization.</a:t>
            </a:r>
          </a:p>
          <a:p>
            <a:endParaRPr lang="en-US" b="1" dirty="0"/>
          </a:p>
          <a:p>
            <a:r>
              <a:rPr lang="en-US" b="1" dirty="0"/>
              <a:t>Sees application (e.g., web app) as subject.</a:t>
            </a:r>
          </a:p>
          <a:p>
            <a:endParaRPr lang="en-US" dirty="0"/>
          </a:p>
          <a:p>
            <a:pPr marL="274320" lvl="1"/>
            <a:r>
              <a:rPr lang="en-US" sz="2400" b="1" dirty="0"/>
              <a:t>Provides coarse access control:</a:t>
            </a:r>
          </a:p>
          <a:p>
            <a:pPr marL="548640" lvl="2"/>
            <a:r>
              <a:rPr lang="en-US" dirty="0"/>
              <a:t>Cannot provide end-user id control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4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Fine-grained access control:</a:t>
            </a:r>
          </a:p>
          <a:p>
            <a:pPr lvl="1"/>
            <a:r>
              <a:rPr lang="en-US" dirty="0"/>
              <a:t>But hard to check/update.</a:t>
            </a:r>
          </a:p>
          <a:p>
            <a:endParaRPr lang="en-US" b="1" dirty="0"/>
          </a:p>
          <a:p>
            <a:r>
              <a:rPr lang="en-US" b="1" dirty="0"/>
              <a:t>User Authentication Methods:</a:t>
            </a:r>
          </a:p>
          <a:p>
            <a:pPr lvl="1"/>
            <a:r>
              <a:rPr lang="en-US" b="1" dirty="0"/>
              <a:t>Password only</a:t>
            </a:r>
          </a:p>
          <a:p>
            <a:pPr lvl="2"/>
            <a:r>
              <a:rPr lang="en-US" dirty="0"/>
              <a:t>Short, easy to guess</a:t>
            </a:r>
          </a:p>
          <a:p>
            <a:pPr lvl="2"/>
            <a:r>
              <a:rPr lang="en-US" dirty="0"/>
              <a:t>Share passwords with others</a:t>
            </a:r>
          </a:p>
          <a:p>
            <a:pPr lvl="1"/>
            <a:r>
              <a:rPr lang="en-US" b="1" dirty="0"/>
              <a:t>Smartcards</a:t>
            </a:r>
          </a:p>
          <a:p>
            <a:pPr lvl="2"/>
            <a:r>
              <a:rPr lang="en-US" dirty="0"/>
              <a:t>Need smartcard + a PIN or password!</a:t>
            </a:r>
          </a:p>
          <a:p>
            <a:pPr lvl="1"/>
            <a:r>
              <a:rPr lang="en-US" b="1" dirty="0"/>
              <a:t>Public-key authentication</a:t>
            </a:r>
          </a:p>
          <a:p>
            <a:pPr lvl="2"/>
            <a:r>
              <a:rPr lang="en-US" dirty="0"/>
              <a:t>Active public-key directory for key management.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6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DB Security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23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rgbClr val="92D050"/>
        </a:solidFill>
        <a:ln w="9525">
          <a:solidFill>
            <a:schemeClr val="tx1"/>
          </a:solidFill>
          <a:round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>
        <a:ln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24390</TotalTime>
  <Words>1214</Words>
  <Application>Microsoft Office PowerPoint</Application>
  <PresentationFormat>On-screen Show (4:3)</PresentationFormat>
  <Paragraphs>254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MS PGothic</vt:lpstr>
      <vt:lpstr>Arial</vt:lpstr>
      <vt:lpstr>Baskerville Old Face</vt:lpstr>
      <vt:lpstr>Bodoni</vt:lpstr>
      <vt:lpstr>Bodoni MT</vt:lpstr>
      <vt:lpstr>Calibri</vt:lpstr>
      <vt:lpstr>Impact</vt:lpstr>
      <vt:lpstr>Monotype Sorts</vt:lpstr>
      <vt:lpstr>Times New Roman</vt:lpstr>
      <vt:lpstr>Wingdings</vt:lpstr>
      <vt:lpstr>NewsPrint</vt:lpstr>
      <vt:lpstr>PowerPoint Presentation</vt:lpstr>
      <vt:lpstr>References / Reading List</vt:lpstr>
      <vt:lpstr>Database Security: Overview</vt:lpstr>
      <vt:lpstr>Database Security: Definition</vt:lpstr>
      <vt:lpstr>Tools for DB Security</vt:lpstr>
      <vt:lpstr>Database vs. Application</vt:lpstr>
      <vt:lpstr>Database Security</vt:lpstr>
      <vt:lpstr>Application Security</vt:lpstr>
      <vt:lpstr>Relational DB Security </vt:lpstr>
      <vt:lpstr>DB Management System Types</vt:lpstr>
      <vt:lpstr>Relational DB Product Examples</vt:lpstr>
      <vt:lpstr>Security Threats</vt:lpstr>
      <vt:lpstr>SQL Injection</vt:lpstr>
      <vt:lpstr>SQL Basics</vt:lpstr>
      <vt:lpstr>SQL Injection: Concept</vt:lpstr>
      <vt:lpstr>SQL Injection: Basic Picture</vt:lpstr>
      <vt:lpstr>PowerPoint Presentation</vt:lpstr>
      <vt:lpstr>SQL Injection Example</vt:lpstr>
      <vt:lpstr>More Malicious Example</vt:lpstr>
      <vt:lpstr>Another Example</vt:lpstr>
      <vt:lpstr>Other Injection Possibilities</vt:lpstr>
      <vt:lpstr>Notes on Active Attack</vt:lpstr>
      <vt:lpstr>How to Get DB Information</vt:lpstr>
      <vt:lpstr>A Few Examples</vt:lpstr>
      <vt:lpstr>A Few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for Software Development</dc:title>
  <dc:creator>Hadi Ahmadi</dc:creator>
  <cp:lastModifiedBy>Derek Yadlowski</cp:lastModifiedBy>
  <cp:revision>1305</cp:revision>
  <dcterms:created xsi:type="dcterms:W3CDTF">2006-08-16T00:00:00Z</dcterms:created>
  <dcterms:modified xsi:type="dcterms:W3CDTF">2020-10-26T21:02:22Z</dcterms:modified>
</cp:coreProperties>
</file>