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8" r:id="rId3"/>
    <p:sldId id="294" r:id="rId4"/>
    <p:sldId id="299" r:id="rId5"/>
    <p:sldId id="300" r:id="rId6"/>
    <p:sldId id="301" r:id="rId7"/>
    <p:sldId id="302" r:id="rId8"/>
    <p:sldId id="303" r:id="rId9"/>
    <p:sldId id="308" r:id="rId10"/>
    <p:sldId id="306" r:id="rId11"/>
    <p:sldId id="309" r:id="rId12"/>
    <p:sldId id="30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113" d="100"/>
          <a:sy n="113" d="100"/>
        </p:scale>
        <p:origin x="156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99AFD-B840-4DEF-90DE-7DC7CF27B44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60FF-4B17-4132-8EE3-B9B4170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3E5-75A9-4BBD-A88B-37EF49EFA88C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ITSC315 Session 21-22: Database Security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1522562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02" y="2208362"/>
            <a:ext cx="7543800" cy="1676400"/>
          </a:xfrm>
        </p:spPr>
        <p:txBody>
          <a:bodyPr anchor="b" anchorCtr="0"/>
          <a:lstStyle>
            <a:lvl1pPr algn="ctr">
              <a:defRPr sz="54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8DA4-8129-47ED-AD4E-975F23030FA6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  <a:lumOff val="75000"/>
                  </a:schemeClr>
                </a:solidFill>
                <a:latin typeface="Baskerville Old Fac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576939" cy="365125"/>
          </a:xfrm>
        </p:spPr>
        <p:txBody>
          <a:bodyPr/>
          <a:lstStyle/>
          <a:p>
            <a:fld id="{EC7C1E10-DD24-4BA4-9F68-1EF50C26BA26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4191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ITSC315 Session 21-22: Database Security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BE4D-EF79-406C-B782-477FFF97DE0F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10F1-02B4-4E10-B13F-E1B5EBFCDE0C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2076-C3EA-4E3A-A65B-DDA62E8B655D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EE52-A466-415D-BC70-698170D0D27C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F893-9531-4F55-B13D-AA08F6F409A3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070-4C5A-417C-9274-A7333BA0F135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9E87-A234-4609-B84C-C76E707A807C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208" y="1219200"/>
            <a:ext cx="7543800" cy="4648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400800"/>
            <a:ext cx="1805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64CB2AE-8948-49F9-BFBA-4CE1312CDB8E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ITSC315 Session 21-22: Database Security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0040" y="63246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168" y="0"/>
            <a:ext cx="6781800" cy="9906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2">
              <a:lumMod val="25000"/>
              <a:lumOff val="75000"/>
            </a:schemeClr>
          </a:solidFill>
          <a:latin typeface="Baskerville Old Face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62400"/>
            <a:ext cx="7620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Database Security Issues: Defense against SQL Injection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0958" y="1295400"/>
            <a:ext cx="51288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Web Application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Security</a:t>
            </a:r>
          </a:p>
        </p:txBody>
      </p:sp>
      <p:pic>
        <p:nvPicPr>
          <p:cNvPr id="1026" name="Picture 2" descr="C:\Users\hahmadi\Desktop\SAIT_Logo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0" y="0"/>
            <a:ext cx="3143250" cy="1370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7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Defenses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05400"/>
          </a:xfrm>
        </p:spPr>
        <p:txBody>
          <a:bodyPr>
            <a:normAutofit/>
          </a:bodyPr>
          <a:lstStyle/>
          <a:p>
            <a:r>
              <a:rPr lang="en-US" b="1" dirty="0"/>
              <a:t>Use functions for escaping/quoting strings (more secure):</a:t>
            </a:r>
          </a:p>
          <a:p>
            <a:pPr lvl="1"/>
            <a:r>
              <a:rPr lang="en-US" dirty="0"/>
              <a:t>Example (MySQL): </a:t>
            </a:r>
            <a:r>
              <a:rPr lang="en-US" dirty="0">
                <a:solidFill>
                  <a:srgbClr val="FF0000"/>
                </a:solidFill>
              </a:rPr>
              <a:t>quote()</a:t>
            </a:r>
          </a:p>
          <a:p>
            <a:pPr lvl="1"/>
            <a:r>
              <a:rPr lang="en-US" dirty="0"/>
              <a:t>Thwarts some attacks by simply using the SQL string escaping mechanism.</a:t>
            </a:r>
          </a:p>
          <a:p>
            <a:pPr lvl="1"/>
            <a:r>
              <a:rPr lang="en-US" dirty="0"/>
              <a:t>Again: not all attacks use quotation marks.</a:t>
            </a:r>
          </a:p>
          <a:p>
            <a:pPr marL="320040" lvl="1" indent="0">
              <a:buNone/>
            </a:pPr>
            <a:r>
              <a:rPr lang="en-US" sz="1500" b="1" dirty="0"/>
              <a:t>DELIMITER $$</a:t>
            </a:r>
          </a:p>
          <a:p>
            <a:pPr marL="320040" lvl="1" indent="0">
              <a:buNone/>
            </a:pPr>
            <a:r>
              <a:rPr lang="en-US" sz="1500" b="1" dirty="0"/>
              <a:t>CREATE PROCEDURE `</a:t>
            </a:r>
            <a:r>
              <a:rPr lang="en-US" sz="1500" b="1" dirty="0" err="1"/>
              <a:t>buildQuery</a:t>
            </a:r>
            <a:r>
              <a:rPr lang="en-US" sz="1500" b="1" dirty="0" err="1">
                <a:solidFill>
                  <a:srgbClr val="FF0000"/>
                </a:solidFill>
              </a:rPr>
              <a:t>Quoted</a:t>
            </a:r>
            <a:r>
              <a:rPr lang="en-US" sz="1500" b="1" dirty="0"/>
              <a:t>`(</a:t>
            </a:r>
            <a:r>
              <a:rPr lang="en-US" sz="1500" b="1" dirty="0" err="1"/>
              <a:t>theUsername</a:t>
            </a:r>
            <a:r>
              <a:rPr lang="en-US" sz="1500" b="1" dirty="0"/>
              <a:t> VARCHAR(255))</a:t>
            </a:r>
          </a:p>
          <a:p>
            <a:pPr marL="320040" lvl="1" indent="0">
              <a:buNone/>
            </a:pPr>
            <a:r>
              <a:rPr lang="en-US" sz="1500" b="1" dirty="0"/>
              <a:t>    MODIFIES SQL DATA</a:t>
            </a:r>
          </a:p>
          <a:p>
            <a:pPr marL="320040" lvl="1" indent="0">
              <a:buNone/>
            </a:pPr>
            <a:r>
              <a:rPr lang="en-US" sz="1500" b="1" dirty="0"/>
              <a:t>BEGIN</a:t>
            </a:r>
          </a:p>
          <a:p>
            <a:pPr marL="320040" lvl="1" indent="0">
              <a:buNone/>
            </a:pPr>
            <a:r>
              <a:rPr lang="en-US" sz="1500" b="1" dirty="0"/>
              <a:t>	#Let's dynamically build the statement to run....</a:t>
            </a:r>
          </a:p>
          <a:p>
            <a:pPr marL="320040" lvl="1" indent="0">
              <a:buNone/>
            </a:pPr>
            <a:r>
              <a:rPr lang="en-US" sz="1500" b="1" dirty="0"/>
              <a:t>	SET @</a:t>
            </a:r>
            <a:r>
              <a:rPr lang="en-US" sz="1500" b="1" dirty="0" err="1"/>
              <a:t>sql</a:t>
            </a:r>
            <a:r>
              <a:rPr lang="en-US" sz="1500" b="1" dirty="0"/>
              <a:t> = CONCAT('select * from users where username=',</a:t>
            </a:r>
            <a:r>
              <a:rPr lang="en-US" sz="1500" b="1" dirty="0">
                <a:solidFill>
                  <a:srgbClr val="FF0000"/>
                </a:solidFill>
              </a:rPr>
              <a:t>quote(</a:t>
            </a:r>
            <a:r>
              <a:rPr lang="en-US" sz="1500" b="1" dirty="0" err="1">
                <a:solidFill>
                  <a:srgbClr val="FF0000"/>
                </a:solidFill>
              </a:rPr>
              <a:t>theUsername</a:t>
            </a:r>
            <a:r>
              <a:rPr lang="en-US" sz="1500" b="1" dirty="0">
                <a:solidFill>
                  <a:srgbClr val="FF0000"/>
                </a:solidFill>
              </a:rPr>
              <a:t>)</a:t>
            </a:r>
            <a:r>
              <a:rPr lang="en-US" sz="1500" b="1" dirty="0"/>
              <a:t>,';');</a:t>
            </a:r>
          </a:p>
          <a:p>
            <a:pPr marL="320040" lvl="1" indent="0">
              <a:buNone/>
            </a:pPr>
            <a:r>
              <a:rPr lang="en-US" sz="1500" b="1" dirty="0"/>
              <a:t>	PREPARE </a:t>
            </a:r>
            <a:r>
              <a:rPr lang="en-US" sz="1500" b="1" dirty="0" err="1"/>
              <a:t>sp_getUser</a:t>
            </a:r>
            <a:r>
              <a:rPr lang="en-US" sz="1500" b="1" dirty="0"/>
              <a:t> FROM @</a:t>
            </a:r>
            <a:r>
              <a:rPr lang="en-US" sz="1500" b="1" dirty="0" err="1"/>
              <a:t>sql</a:t>
            </a:r>
            <a:r>
              <a:rPr lang="en-US" sz="1500" b="1" dirty="0"/>
              <a:t>;</a:t>
            </a:r>
          </a:p>
          <a:p>
            <a:pPr marL="320040" lvl="1" indent="0">
              <a:buNone/>
            </a:pPr>
            <a:r>
              <a:rPr lang="en-US" sz="1500" b="1" dirty="0"/>
              <a:t>	EXECUTE </a:t>
            </a:r>
            <a:r>
              <a:rPr lang="en-US" sz="1500" b="1" dirty="0" err="1"/>
              <a:t>sp_getUser</a:t>
            </a:r>
            <a:r>
              <a:rPr lang="en-US" sz="1500" b="1" dirty="0"/>
              <a:t>;</a:t>
            </a:r>
          </a:p>
          <a:p>
            <a:pPr marL="320040" lvl="1" indent="0">
              <a:buNone/>
            </a:pPr>
            <a:r>
              <a:rPr lang="en-US" sz="1500" b="1" dirty="0"/>
              <a:t>	DEALLOCATE PREPARE </a:t>
            </a:r>
            <a:r>
              <a:rPr lang="en-US" sz="1500" b="1" dirty="0" err="1"/>
              <a:t>sp_getUser</a:t>
            </a:r>
            <a:r>
              <a:rPr lang="en-US" sz="1500" b="1" dirty="0"/>
              <a:t>;</a:t>
            </a:r>
          </a:p>
          <a:p>
            <a:pPr marL="320040" lvl="1" indent="0">
              <a:buNone/>
            </a:pPr>
            <a:r>
              <a:rPr lang="en-US" sz="1500" b="1" dirty="0"/>
              <a:t>	SET @</a:t>
            </a:r>
            <a:r>
              <a:rPr lang="en-US" sz="1500" b="1" dirty="0" err="1"/>
              <a:t>sql</a:t>
            </a:r>
            <a:r>
              <a:rPr lang="en-US" sz="1500" b="1" dirty="0"/>
              <a:t>=NULL;</a:t>
            </a:r>
          </a:p>
          <a:p>
            <a:pPr marL="320040" lvl="1" indent="0">
              <a:buNone/>
            </a:pPr>
            <a:r>
              <a:rPr lang="en-US" sz="1500" b="1" dirty="0"/>
              <a:t>END */$$</a:t>
            </a:r>
          </a:p>
          <a:p>
            <a:pPr lvl="1"/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0935" y="5638800"/>
            <a:ext cx="4684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call </a:t>
            </a:r>
            <a:r>
              <a:rPr lang="en-US" sz="2400" dirty="0" err="1">
                <a:solidFill>
                  <a:srgbClr val="FF0000"/>
                </a:solidFill>
              </a:rPr>
              <a:t>buildQueryQuoted</a:t>
            </a:r>
            <a:r>
              <a:rPr lang="en-US" sz="2400" dirty="0">
                <a:solidFill>
                  <a:srgbClr val="FF0000"/>
                </a:solidFill>
              </a:rPr>
              <a:t>('\' or 1=1;#');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5733" y="493480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work now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43800" y="5304135"/>
            <a:ext cx="304800" cy="410865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Defenses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066800"/>
            <a:ext cx="75438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Check syntax of input for validity: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Many classes of input have fixed languages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Email addresses, dates, part numbers, etc.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Sometime languages allow problematic characters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‘*’ in email addresses Or ’ in names, e.g., Bill O’Reilly.</a:t>
            </a:r>
          </a:p>
          <a:p>
            <a:pPr lvl="3">
              <a:lnSpc>
                <a:spcPct val="90000"/>
              </a:lnSpc>
            </a:pPr>
            <a:r>
              <a:rPr lang="en-US" sz="1900" b="1" dirty="0"/>
              <a:t>may decide to [not] allow these!</a:t>
            </a:r>
          </a:p>
          <a:p>
            <a:pPr lvl="3">
              <a:lnSpc>
                <a:spcPct val="90000"/>
              </a:lnSpc>
            </a:pPr>
            <a:endParaRPr lang="en-US" sz="1900" b="1" dirty="0"/>
          </a:p>
          <a:p>
            <a:r>
              <a:rPr lang="en-US" b="1" dirty="0"/>
              <a:t>Configure database error reporting:</a:t>
            </a:r>
          </a:p>
          <a:p>
            <a:pPr lvl="1"/>
            <a:r>
              <a:rPr lang="en-US" sz="2000" dirty="0"/>
              <a:t>Default error reporting often gives away information that is valuable for attackers (table name, field name, etc.)</a:t>
            </a:r>
          </a:p>
          <a:p>
            <a:pPr lvl="1"/>
            <a:r>
              <a:rPr lang="en-US" sz="2000" dirty="0"/>
              <a:t>Configure so that this information is never exposed to a user</a:t>
            </a:r>
          </a:p>
          <a:p>
            <a:pPr lvl="3">
              <a:lnSpc>
                <a:spcPct val="90000"/>
              </a:lnSpc>
            </a:pPr>
            <a:endParaRPr lang="en-US" sz="19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Defenses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endParaRPr lang="en-US" sz="2000" b="1" i="1" dirty="0"/>
          </a:p>
          <a:p>
            <a:pPr>
              <a:lnSpc>
                <a:spcPct val="90000"/>
              </a:lnSpc>
            </a:pPr>
            <a:r>
              <a:rPr lang="en-US" b="1" dirty="0"/>
              <a:t>Have length limits on input: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Many SQL injection attacks depend on entering long strings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r>
              <a:rPr lang="en-US" b="1" dirty="0"/>
              <a:t>Scan query for suspicious word combinations:</a:t>
            </a:r>
          </a:p>
          <a:p>
            <a:pPr lvl="1"/>
            <a:r>
              <a:rPr lang="en-US" dirty="0"/>
              <a:t>INSERT, DROP, etc. </a:t>
            </a:r>
          </a:p>
          <a:p>
            <a:pPr lvl="1"/>
            <a:r>
              <a:rPr lang="en-US" dirty="0"/>
              <a:t>If you see these, can check against SQL syntax to see if they represent a statement or valid user input.</a:t>
            </a:r>
            <a:endParaRPr lang="en-US" sz="2000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Remedies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Pseudo-remedy 1: Quoting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Belief:</a:t>
            </a:r>
          </a:p>
          <a:p>
            <a:pPr lvl="1"/>
            <a:r>
              <a:rPr lang="en-US" dirty="0"/>
              <a:t>Making quotation marks in the input give exception and render the SQL statement useless by the attacker.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600" b="1" dirty="0"/>
              <a:t>Issue:</a:t>
            </a:r>
          </a:p>
          <a:p>
            <a:pPr lvl="1"/>
            <a:r>
              <a:rPr lang="en-US" dirty="0"/>
              <a:t>Not all code injections require quotation marks from the attacker.</a:t>
            </a:r>
          </a:p>
          <a:p>
            <a:pPr lvl="1"/>
            <a:r>
              <a:rPr lang="en-US"/>
              <a:t>Escaping </a:t>
            </a:r>
            <a:r>
              <a:rPr lang="en-US" dirty="0"/>
              <a:t>characters might </a:t>
            </a:r>
            <a:r>
              <a:rPr lang="en-US"/>
              <a:t>still work.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5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Pseudo-remedy 1: Quoting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76600"/>
            <a:ext cx="8686800" cy="2819400"/>
          </a:xfrm>
        </p:spPr>
        <p:txBody>
          <a:bodyPr>
            <a:normAutofit fontScale="85000" lnSpcReduction="20000"/>
          </a:bodyPr>
          <a:lstStyle/>
          <a:p>
            <a:endParaRPr lang="en-US" sz="2600" b="1" dirty="0"/>
          </a:p>
          <a:p>
            <a:r>
              <a:rPr lang="en-US" sz="2600" b="1" dirty="0"/>
              <a:t>What attack does this prevent?</a:t>
            </a:r>
          </a:p>
          <a:p>
            <a:pPr lvl="1"/>
            <a:r>
              <a:rPr lang="en-US" dirty="0"/>
              <a:t>name = </a:t>
            </a:r>
            <a:r>
              <a:rPr lang="en-US" dirty="0">
                <a:solidFill>
                  <a:srgbClr val="FF0000"/>
                </a:solidFill>
              </a:rPr>
              <a:t>Michael’ or 1=1 --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…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2300" dirty="0">
                <a:solidFill>
                  <a:srgbClr val="002060"/>
                </a:solidFill>
              </a:rPr>
              <a:t>name =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002060"/>
                </a:solidFill>
              </a:rPr>
              <a:t>‘</a:t>
            </a:r>
            <a:r>
              <a:rPr lang="en-US" sz="2300" dirty="0">
                <a:solidFill>
                  <a:srgbClr val="FF0000"/>
                </a:solidFill>
              </a:rPr>
              <a:t>Michael</a:t>
            </a:r>
            <a:r>
              <a:rPr lang="en-US" sz="2300" dirty="0">
                <a:solidFill>
                  <a:srgbClr val="002060"/>
                </a:solidFill>
              </a:rPr>
              <a:t>’</a:t>
            </a:r>
            <a:r>
              <a:rPr lang="en-US" sz="2300" dirty="0">
                <a:solidFill>
                  <a:srgbClr val="00B050"/>
                </a:solidFill>
              </a:rPr>
              <a:t>’ or 1=1 -- ’</a:t>
            </a:r>
            <a:r>
              <a:rPr lang="en-US" sz="2300" dirty="0">
                <a:solidFill>
                  <a:srgbClr val="002060"/>
                </a:solidFill>
              </a:rPr>
              <a:t> or age=35 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300" dirty="0"/>
              <a:t>syntax error </a:t>
            </a:r>
          </a:p>
          <a:p>
            <a:pPr lvl="1"/>
            <a:endParaRPr lang="en-US" sz="2300" dirty="0">
              <a:latin typeface="Bodoni" pitchFamily="18" charset="0"/>
            </a:endParaRPr>
          </a:p>
          <a:p>
            <a:r>
              <a:rPr lang="en-US" sz="2600" b="1" dirty="0"/>
              <a:t>What attack does it not prevent?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age = </a:t>
            </a:r>
            <a:r>
              <a:rPr lang="en-US" dirty="0">
                <a:solidFill>
                  <a:srgbClr val="FF0000"/>
                </a:solidFill>
                <a:latin typeface="Bodoni MT" pitchFamily="18" charset="0"/>
              </a:rPr>
              <a:t>35; shutdown --  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  <a:sym typeface="Wingdings" pitchFamily="2" charset="2"/>
              </a:rPr>
              <a:t> </a:t>
            </a:r>
            <a:r>
              <a:rPr lang="en-US" dirty="0"/>
              <a:t>since there is no single quote there!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Bodoni MT" pitchFamily="18" charset="0"/>
              </a:rPr>
              <a:t>\''; DROP TABLE users; --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\’ escapes a quote!</a:t>
            </a:r>
          </a:p>
          <a:p>
            <a:pPr lvl="1"/>
            <a:r>
              <a:rPr lang="en-US" dirty="0"/>
              <a:t>The attacker can use the char(0x27) function to hide the single quote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534400" cy="23083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String username=</a:t>
            </a:r>
            <a:r>
              <a:rPr lang="en-US" altLang="en-US" i="1" dirty="0">
                <a:solidFill>
                  <a:srgbClr val="002060"/>
                </a:solidFill>
                <a:latin typeface="Bodoni MT" charset="0"/>
                <a:cs typeface="DejaVu Sans" charset="0"/>
              </a:rPr>
              <a:t>&lt;user entered&gt;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, password=</a:t>
            </a:r>
            <a:r>
              <a:rPr lang="en-US" altLang="en-US" i="1" dirty="0">
                <a:solidFill>
                  <a:srgbClr val="002060"/>
                </a:solidFill>
                <a:latin typeface="Bodoni MT" charset="0"/>
                <a:cs typeface="DejaVu Sans" charset="0"/>
              </a:rPr>
              <a:t>&lt;user entered&gt;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Connection conn =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DriverManager.getConnection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("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jdbc:mysql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://localhost:3306/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users","root","password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altLang="en-US" b="1" i="1" dirty="0">
                <a:solidFill>
                  <a:srgbClr val="002060"/>
                </a:solidFill>
                <a:latin typeface="Bodoni MT" charset="0"/>
                <a:cs typeface="DejaVu Sans" charset="0"/>
              </a:rPr>
              <a:t>password = </a:t>
            </a:r>
            <a:r>
              <a:rPr lang="en-US" altLang="en-US" b="1" i="1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password.replaceAll</a:t>
            </a:r>
            <a:r>
              <a:rPr lang="en-US" altLang="en-US" b="1" i="1" dirty="0">
                <a:solidFill>
                  <a:srgbClr val="002060"/>
                </a:solidFill>
                <a:latin typeface="Bodoni MT" charset="0"/>
                <a:cs typeface="DejaVu Sans" charset="0"/>
              </a:rPr>
              <a:t>("</a:t>
            </a:r>
            <a:r>
              <a:rPr lang="en-US" altLang="en-US" i="1" dirty="0">
                <a:solidFill>
                  <a:srgbClr val="002060"/>
                </a:solidFill>
                <a:latin typeface="Bodoni MT" charset="0"/>
                <a:cs typeface="DejaVu Sans" charset="0"/>
              </a:rPr>
              <a:t>'</a:t>
            </a:r>
            <a:r>
              <a:rPr lang="en-US" altLang="en-US" b="1" i="1" dirty="0">
                <a:solidFill>
                  <a:srgbClr val="002060"/>
                </a:solidFill>
                <a:latin typeface="Bodoni MT" charset="0"/>
                <a:cs typeface="DejaVu Sans" charset="0"/>
              </a:rPr>
              <a:t>", "</a:t>
            </a:r>
            <a:r>
              <a:rPr lang="en-US" altLang="en-US" i="1" dirty="0">
                <a:solidFill>
                  <a:srgbClr val="002060"/>
                </a:solidFill>
                <a:latin typeface="Bodoni MT" charset="0"/>
                <a:cs typeface="DejaVu Sans" charset="0"/>
              </a:rPr>
              <a:t>\"</a:t>
            </a:r>
            <a:r>
              <a:rPr lang="en-US" altLang="en-US" b="1" i="1" dirty="0">
                <a:solidFill>
                  <a:srgbClr val="002060"/>
                </a:solidFill>
                <a:latin typeface="Bodoni MT" charset="0"/>
                <a:cs typeface="DejaVu Sans" charset="0"/>
              </a:rPr>
              <a:t>");	 //Singe quote replaced	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String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sql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 = "select * from users where username='" + username + "' and password='" + password + "';";						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Statement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st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 =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conn.createStatement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();			</a:t>
            </a:r>
          </a:p>
          <a:p>
            <a:pPr>
              <a:lnSpc>
                <a:spcPct val="100000"/>
              </a:lnSpc>
            </a:pP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ResultSet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rs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 =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st.executeQuery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(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sql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046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7174832" cy="990601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Pseudo-remedy 2: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Belief:</a:t>
            </a:r>
          </a:p>
          <a:p>
            <a:pPr lvl="1"/>
            <a:r>
              <a:rPr lang="en-US" dirty="0"/>
              <a:t>The attacker cannot perform a join (e.g., OR) across a stored procedure call</a:t>
            </a:r>
          </a:p>
          <a:p>
            <a:pPr lvl="1"/>
            <a:r>
              <a:rPr lang="en-US" dirty="0"/>
              <a:t>Such an attack results in syntax error.</a:t>
            </a:r>
          </a:p>
          <a:p>
            <a:pPr lvl="1"/>
            <a:endParaRPr lang="en-US" sz="2400" dirty="0"/>
          </a:p>
          <a:p>
            <a:r>
              <a:rPr lang="en-US" sz="2600" b="1" dirty="0"/>
              <a:t>Issue:</a:t>
            </a:r>
          </a:p>
          <a:p>
            <a:pPr lvl="1"/>
            <a:r>
              <a:rPr lang="en-US" dirty="0"/>
              <a:t>Works against some but not all attacks.</a:t>
            </a:r>
          </a:p>
          <a:p>
            <a:pPr lvl="1"/>
            <a:r>
              <a:rPr lang="en-US" dirty="0"/>
              <a:t>Although join command is not possible, other data manipulation attacks are valid!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7" y="0"/>
            <a:ext cx="7327233" cy="990601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Pseudo-remedy 2: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8686800" cy="2819400"/>
          </a:xfrm>
        </p:spPr>
        <p:txBody>
          <a:bodyPr>
            <a:normAutofit/>
          </a:bodyPr>
          <a:lstStyle/>
          <a:p>
            <a:endParaRPr lang="en-US" sz="2600" b="1" dirty="0"/>
          </a:p>
          <a:p>
            <a:r>
              <a:rPr lang="en-US" sz="2600" b="1" dirty="0"/>
              <a:t>What attack does this prevent?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call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>
                <a:solidFill>
                  <a:srgbClr val="002060"/>
                </a:solidFill>
              </a:rPr>
              <a:t>(‘</a:t>
            </a:r>
            <a:r>
              <a:rPr lang="en-US" dirty="0">
                <a:solidFill>
                  <a:srgbClr val="FF0000"/>
                </a:solidFill>
              </a:rPr>
              <a:t>’ or 1=1); -- </a:t>
            </a:r>
            <a:r>
              <a:rPr lang="en-US" dirty="0">
                <a:solidFill>
                  <a:srgbClr val="002060"/>
                </a:solidFill>
              </a:rPr>
              <a:t>’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Incorrect call to procedure, won’t work</a:t>
            </a:r>
          </a:p>
          <a:p>
            <a:pPr marL="320040" lvl="1" indent="0">
              <a:buNone/>
            </a:pPr>
            <a:endParaRPr lang="en-US" sz="2300" dirty="0">
              <a:solidFill>
                <a:schemeClr val="tx1"/>
              </a:solidFill>
              <a:latin typeface="Bodoni" pitchFamily="18" charset="0"/>
            </a:endParaRPr>
          </a:p>
          <a:p>
            <a:r>
              <a:rPr lang="en-US" sz="2600" b="1" dirty="0"/>
              <a:t>What attack does it not prevent?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call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>
                <a:solidFill>
                  <a:srgbClr val="002060"/>
                </a:solidFill>
              </a:rPr>
              <a:t>(‘</a:t>
            </a:r>
            <a:r>
              <a:rPr lang="en-US" dirty="0">
                <a:solidFill>
                  <a:srgbClr val="FF0000"/>
                </a:solidFill>
              </a:rPr>
              <a:t>’); insert into users values (‘</a:t>
            </a:r>
            <a:r>
              <a:rPr lang="en-US" dirty="0" err="1">
                <a:solidFill>
                  <a:srgbClr val="FF0000"/>
                </a:solidFill>
              </a:rPr>
              <a:t>zzz</a:t>
            </a:r>
            <a:r>
              <a:rPr lang="en-US" dirty="0">
                <a:solidFill>
                  <a:srgbClr val="FF0000"/>
                </a:solidFill>
              </a:rPr>
              <a:t>’, ’</a:t>
            </a:r>
            <a:r>
              <a:rPr lang="en-US" dirty="0" err="1">
                <a:solidFill>
                  <a:srgbClr val="FF0000"/>
                </a:solidFill>
              </a:rPr>
              <a:t>zzz</a:t>
            </a:r>
            <a:r>
              <a:rPr lang="en-US" dirty="0">
                <a:solidFill>
                  <a:srgbClr val="FF0000"/>
                </a:solidFill>
              </a:rPr>
              <a:t>’) --</a:t>
            </a:r>
            <a:r>
              <a:rPr lang="en-US" dirty="0">
                <a:solidFill>
                  <a:srgbClr val="002060"/>
                </a:solidFill>
              </a:rPr>
              <a:t>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534400" cy="23083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//User enters string for username...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String username="'</a:t>
            </a:r>
            <a:r>
              <a:rPr lang="en-US" altLang="en-US" b="1" dirty="0">
                <a:solidFill>
                  <a:srgbClr val="002060"/>
                </a:solidFill>
                <a:latin typeface="Bodoni MT" charset="0"/>
                <a:cs typeface="DejaVu Sans" charset="0"/>
              </a:rPr>
              <a:t>); insert into users set username='</a:t>
            </a:r>
            <a:r>
              <a:rPr lang="en-US" altLang="en-US" b="1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zzz</a:t>
            </a:r>
            <a:r>
              <a:rPr lang="en-US" altLang="en-US" b="1" dirty="0">
                <a:solidFill>
                  <a:srgbClr val="002060"/>
                </a:solidFill>
                <a:latin typeface="Bodoni MT" charset="0"/>
                <a:cs typeface="DejaVu Sans" charset="0"/>
              </a:rPr>
              <a:t>', password='</a:t>
            </a:r>
            <a:r>
              <a:rPr lang="en-US" altLang="en-US" b="1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zzz</a:t>
            </a:r>
            <a:r>
              <a:rPr lang="en-US" altLang="en-US" b="1" dirty="0">
                <a:solidFill>
                  <a:srgbClr val="002060"/>
                </a:solidFill>
                <a:latin typeface="Bodoni MT" charset="0"/>
                <a:cs typeface="DejaVu Sans" charset="0"/>
              </a:rPr>
              <a:t>'; #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Connection conn =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DriverManager.getConnection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("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jdbc:mysql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://localhost:3306/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users</a:t>
            </a:r>
            <a:r>
              <a:rPr lang="en-US" altLang="en-US" b="1" i="1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?allowMultiQueries</a:t>
            </a:r>
            <a:r>
              <a:rPr lang="en-US" altLang="en-US" b="1" i="1" dirty="0">
                <a:solidFill>
                  <a:srgbClr val="002060"/>
                </a:solidFill>
                <a:latin typeface="Bodoni MT" charset="0"/>
                <a:cs typeface="DejaVu Sans" charset="0"/>
              </a:rPr>
              <a:t>=</a:t>
            </a:r>
            <a:r>
              <a:rPr lang="en-US" altLang="en-US" b="1" i="1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true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","root","password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");		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String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sql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 = "call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getUser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('" + username + "');"; 		</a:t>
            </a:r>
          </a:p>
          <a:p>
            <a:pPr>
              <a:lnSpc>
                <a:spcPct val="100000"/>
              </a:lnSpc>
            </a:pP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CallableStatement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cs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 =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conn.prepareCall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(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sql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ResultSet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rs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 = 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cs.executeQuery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(</a:t>
            </a:r>
            <a:r>
              <a:rPr lang="en-US" altLang="en-US" dirty="0" err="1">
                <a:solidFill>
                  <a:srgbClr val="002060"/>
                </a:solidFill>
                <a:latin typeface="Bodoni MT" charset="0"/>
                <a:cs typeface="DejaVu Sans" charset="0"/>
              </a:rPr>
              <a:t>sql</a:t>
            </a:r>
            <a:r>
              <a:rPr lang="en-US" altLang="en-US" dirty="0">
                <a:solidFill>
                  <a:srgbClr val="002060"/>
                </a:solidFill>
                <a:latin typeface="Bodoni MT" charset="0"/>
                <a:cs typeface="DejaVu Sans" charset="0"/>
              </a:rPr>
              <a:t>);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543800" y="2297162"/>
            <a:ext cx="228600" cy="674638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00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479632" cy="990601"/>
          </a:xfrm>
        </p:spPr>
        <p:txBody>
          <a:bodyPr>
            <a:normAutofit fontScale="90000"/>
          </a:bodyPr>
          <a:lstStyle/>
          <a:p>
            <a:r>
              <a:rPr lang="en-US" dirty="0"/>
              <a:t>Remedy1: Never Connect as </a:t>
            </a:r>
            <a:r>
              <a:rPr lang="en-US" dirty="0" err="1"/>
              <a:t>Sysadmin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b="1" dirty="0" err="1"/>
              <a:t>sysadmin</a:t>
            </a:r>
            <a:r>
              <a:rPr lang="en-US" sz="2600" dirty="0"/>
              <a:t> account offers the attacker unlimited control:</a:t>
            </a:r>
          </a:p>
          <a:p>
            <a:pPr lvl="1"/>
            <a:r>
              <a:rPr lang="en-US" dirty="0"/>
              <a:t>Delete (drop) any database or table in the system</a:t>
            </a:r>
          </a:p>
          <a:p>
            <a:pPr lvl="1"/>
            <a:r>
              <a:rPr lang="en-US" dirty="0"/>
              <a:t>Delete any data in any table in the system</a:t>
            </a:r>
          </a:p>
          <a:p>
            <a:pPr lvl="1"/>
            <a:r>
              <a:rPr lang="en-US" dirty="0"/>
              <a:t>Change any data in any table in the system</a:t>
            </a:r>
          </a:p>
          <a:p>
            <a:pPr lvl="1"/>
            <a:r>
              <a:rPr lang="en-US" dirty="0"/>
              <a:t>Change any stored procedure, trigger or rule</a:t>
            </a:r>
          </a:p>
          <a:p>
            <a:pPr lvl="1"/>
            <a:r>
              <a:rPr lang="en-US" dirty="0"/>
              <a:t>Delete logs</a:t>
            </a:r>
          </a:p>
          <a:p>
            <a:pPr lvl="1"/>
            <a:r>
              <a:rPr lang="en-US" dirty="0"/>
              <a:t>Add new database users to the system</a:t>
            </a:r>
          </a:p>
          <a:p>
            <a:pPr lvl="1"/>
            <a:r>
              <a:rPr lang="en-US" dirty="0"/>
              <a:t>Call any administrative stored procedure or extended stored procedure</a:t>
            </a:r>
          </a:p>
          <a:p>
            <a:pPr lvl="1"/>
            <a:endParaRPr lang="en-US" dirty="0"/>
          </a:p>
          <a:p>
            <a:r>
              <a:rPr lang="en-US" b="1" dirty="0"/>
              <a:t>Instead: </a:t>
            </a:r>
            <a:r>
              <a:rPr lang="en-US" dirty="0"/>
              <a:t>Create accounts with required privileges to read, write and update the appropriate data in the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7479632" cy="990601"/>
          </a:xfrm>
        </p:spPr>
        <p:txBody>
          <a:bodyPr>
            <a:noAutofit/>
          </a:bodyPr>
          <a:lstStyle/>
          <a:p>
            <a:r>
              <a:rPr lang="en-US" sz="3400" dirty="0"/>
              <a:t>Remedy2: Build SQL Statements Securely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600" b="1" dirty="0"/>
              <a:t>Use “Placeholders” </a:t>
            </a:r>
          </a:p>
          <a:p>
            <a:pPr lvl="1"/>
            <a:r>
              <a:rPr lang="en-US" dirty="0"/>
              <a:t>Callable statements / Prepared statements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000" dirty="0">
              <a:solidFill>
                <a:srgbClr val="002060"/>
              </a:solidFill>
              <a:latin typeface="Bodoni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String </a:t>
            </a:r>
            <a:r>
              <a:rPr lang="en-US" altLang="en-US" sz="2000" dirty="0" err="1">
                <a:solidFill>
                  <a:srgbClr val="002060"/>
                </a:solidFill>
              </a:rPr>
              <a:t>sql</a:t>
            </a:r>
            <a:r>
              <a:rPr lang="en-US" altLang="en-US" sz="2000" dirty="0">
                <a:solidFill>
                  <a:srgbClr val="002060"/>
                </a:solidFill>
              </a:rPr>
              <a:t> = "call </a:t>
            </a:r>
            <a:r>
              <a:rPr lang="en-US" altLang="en-US" sz="2000" dirty="0" err="1">
                <a:solidFill>
                  <a:srgbClr val="002060"/>
                </a:solidFill>
              </a:rPr>
              <a:t>getUser</a:t>
            </a:r>
            <a:r>
              <a:rPr lang="en-US" altLang="en-US" sz="2000" dirty="0">
                <a:solidFill>
                  <a:srgbClr val="002060"/>
                </a:solidFill>
              </a:rPr>
              <a:t>(</a:t>
            </a:r>
            <a:r>
              <a:rPr lang="en-US" altLang="en-US" sz="2000" dirty="0">
                <a:solidFill>
                  <a:srgbClr val="FF0000"/>
                </a:solidFill>
              </a:rPr>
              <a:t>?</a:t>
            </a:r>
            <a:r>
              <a:rPr lang="en-US" altLang="en-US" sz="2000" dirty="0">
                <a:solidFill>
                  <a:srgbClr val="002060"/>
                </a:solidFill>
              </a:rPr>
              <a:t>)";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2060"/>
                </a:solidFill>
              </a:rPr>
              <a:t>CallableStatement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</a:rPr>
              <a:t>cs</a:t>
            </a:r>
            <a:r>
              <a:rPr lang="en-US" altLang="en-US" sz="2000" dirty="0">
                <a:solidFill>
                  <a:srgbClr val="002060"/>
                </a:solidFill>
              </a:rPr>
              <a:t> = </a:t>
            </a:r>
            <a:r>
              <a:rPr lang="en-US" altLang="en-US" sz="2000" dirty="0" err="1">
                <a:solidFill>
                  <a:srgbClr val="002060"/>
                </a:solidFill>
              </a:rPr>
              <a:t>conn.prepareCall</a:t>
            </a:r>
            <a:r>
              <a:rPr lang="en-US" altLang="en-US" sz="2000" dirty="0">
                <a:solidFill>
                  <a:srgbClr val="002060"/>
                </a:solidFill>
              </a:rPr>
              <a:t>(</a:t>
            </a:r>
            <a:r>
              <a:rPr lang="en-US" altLang="en-US" sz="2000" dirty="0" err="1">
                <a:solidFill>
                  <a:srgbClr val="002060"/>
                </a:solidFill>
              </a:rPr>
              <a:t>sql</a:t>
            </a:r>
            <a:r>
              <a:rPr lang="en-US" altLang="en-US" sz="2000" dirty="0">
                <a:solidFill>
                  <a:srgbClr val="002060"/>
                </a:solidFill>
              </a:rPr>
              <a:t>);		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FF0000"/>
                </a:solidFill>
              </a:rPr>
              <a:t>cs.setString</a:t>
            </a:r>
            <a:r>
              <a:rPr lang="en-US" altLang="en-US" sz="2000" dirty="0">
                <a:solidFill>
                  <a:srgbClr val="FF0000"/>
                </a:solidFill>
              </a:rPr>
              <a:t>(1, username);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2060"/>
                </a:solidFill>
              </a:rPr>
              <a:t>ResultSet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</a:rPr>
              <a:t>rs</a:t>
            </a:r>
            <a:r>
              <a:rPr lang="en-US" altLang="en-US" sz="2000" dirty="0">
                <a:solidFill>
                  <a:srgbClr val="002060"/>
                </a:solidFill>
              </a:rPr>
              <a:t> = </a:t>
            </a:r>
            <a:r>
              <a:rPr lang="en-US" altLang="en-US" sz="2000" dirty="0" err="1">
                <a:solidFill>
                  <a:srgbClr val="002060"/>
                </a:solidFill>
              </a:rPr>
              <a:t>cs.executeQuery</a:t>
            </a:r>
            <a:r>
              <a:rPr lang="en-US" altLang="en-US" sz="2000" dirty="0">
                <a:solidFill>
                  <a:srgbClr val="002060"/>
                </a:solidFill>
              </a:rPr>
              <a:t>();</a:t>
            </a:r>
          </a:p>
          <a:p>
            <a:pPr marL="640080" lvl="2" indent="0">
              <a:buNone/>
            </a:pPr>
            <a:endParaRPr lang="en-US" dirty="0">
              <a:solidFill>
                <a:srgbClr val="002060"/>
              </a:solidFill>
              <a:latin typeface="Bodoni" pitchFamily="18" charset="0"/>
            </a:endParaRPr>
          </a:p>
          <a:p>
            <a:pPr lvl="1"/>
            <a:r>
              <a:rPr lang="en-US" dirty="0"/>
              <a:t>Specifies input (field) type, size, etc.</a:t>
            </a:r>
          </a:p>
          <a:p>
            <a:pPr lvl="1"/>
            <a:r>
              <a:rPr lang="en-US" dirty="0"/>
              <a:t>Determines what valid input is / what needs to be rejected!</a:t>
            </a:r>
          </a:p>
          <a:p>
            <a:pPr lvl="1"/>
            <a:r>
              <a:rPr lang="en-US" dirty="0"/>
              <a:t>Faster than hand-constructing the SQL query in code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7479632" cy="990601"/>
          </a:xfrm>
        </p:spPr>
        <p:txBody>
          <a:bodyPr>
            <a:noAutofit/>
          </a:bodyPr>
          <a:lstStyle/>
          <a:p>
            <a:r>
              <a:rPr lang="en-US" sz="3400" dirty="0"/>
              <a:t>Remedy2: Build SQL Statements Securely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648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sz="2600" b="1" dirty="0"/>
              <a:t>Build SQL stored procedures securely</a:t>
            </a:r>
          </a:p>
          <a:p>
            <a:endParaRPr lang="en-US" sz="2600" b="1" dirty="0"/>
          </a:p>
          <a:p>
            <a:r>
              <a:rPr lang="en-US" sz="2600" b="1" dirty="0"/>
              <a:t>MySQL example </a:t>
            </a:r>
            <a:r>
              <a:rPr lang="en-US" sz="2600" b="1" i="1" dirty="0"/>
              <a:t>insecure</a:t>
            </a:r>
            <a:r>
              <a:rPr lang="en-US" sz="2600" b="1" dirty="0"/>
              <a:t> stored procedure: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1800" b="1" dirty="0"/>
              <a:t>DELIMITER $$</a:t>
            </a:r>
          </a:p>
          <a:p>
            <a:pPr marL="0" indent="0">
              <a:buNone/>
            </a:pPr>
            <a:r>
              <a:rPr lang="en-US" sz="1800" b="1" dirty="0"/>
              <a:t>CREATE PROCEDURE `</a:t>
            </a:r>
            <a:r>
              <a:rPr lang="en-US" sz="1800" b="1" dirty="0" err="1"/>
              <a:t>buildQuery</a:t>
            </a:r>
            <a:r>
              <a:rPr lang="en-US" sz="1800" b="1" dirty="0"/>
              <a:t>`(</a:t>
            </a:r>
            <a:r>
              <a:rPr lang="en-US" sz="1800" b="1" dirty="0" err="1"/>
              <a:t>theUsername</a:t>
            </a:r>
            <a:r>
              <a:rPr lang="en-US" sz="1800" b="1" dirty="0"/>
              <a:t> VARCHAR(255))</a:t>
            </a:r>
          </a:p>
          <a:p>
            <a:pPr marL="0" indent="0">
              <a:buNone/>
            </a:pPr>
            <a:r>
              <a:rPr lang="en-US" sz="1800" b="1" dirty="0"/>
              <a:t>    MODIFIES SQL DATA</a:t>
            </a:r>
          </a:p>
          <a:p>
            <a:pPr marL="0" indent="0">
              <a:buNone/>
            </a:pPr>
            <a:r>
              <a:rPr lang="en-US" sz="1800" b="1" dirty="0"/>
              <a:t>BEGIN</a:t>
            </a:r>
          </a:p>
          <a:p>
            <a:pPr marL="0" indent="0">
              <a:buNone/>
            </a:pPr>
            <a:r>
              <a:rPr lang="en-US" sz="1800" b="1" dirty="0"/>
              <a:t>	#Let's dynamically build the statement to run....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FF0000"/>
                </a:solidFill>
              </a:rPr>
              <a:t>SET @</a:t>
            </a:r>
            <a:r>
              <a:rPr lang="en-US" sz="1800" b="1" dirty="0" err="1">
                <a:solidFill>
                  <a:srgbClr val="FF0000"/>
                </a:solidFill>
              </a:rPr>
              <a:t>sql</a:t>
            </a:r>
            <a:r>
              <a:rPr lang="en-US" sz="1800" b="1" dirty="0">
                <a:solidFill>
                  <a:srgbClr val="FF0000"/>
                </a:solidFill>
              </a:rPr>
              <a:t> = CONCAT('select * from users where username=\'',</a:t>
            </a:r>
            <a:r>
              <a:rPr lang="en-US" sz="1800" b="1" dirty="0" err="1">
                <a:solidFill>
                  <a:srgbClr val="FF0000"/>
                </a:solidFill>
              </a:rPr>
              <a:t>theUsername</a:t>
            </a:r>
            <a:r>
              <a:rPr lang="en-US" sz="1800" b="1" dirty="0">
                <a:solidFill>
                  <a:srgbClr val="FF0000"/>
                </a:solidFill>
              </a:rPr>
              <a:t>,'\';');</a:t>
            </a:r>
          </a:p>
          <a:p>
            <a:pPr marL="0" indent="0">
              <a:buNone/>
            </a:pPr>
            <a:r>
              <a:rPr lang="en-US" sz="1800" b="1" dirty="0"/>
              <a:t>	PREPARE </a:t>
            </a:r>
            <a:r>
              <a:rPr lang="en-US" sz="1800" b="1" dirty="0" err="1"/>
              <a:t>sp_getUser</a:t>
            </a:r>
            <a:r>
              <a:rPr lang="en-US" sz="1800" b="1" dirty="0"/>
              <a:t> FROM @</a:t>
            </a:r>
            <a:r>
              <a:rPr lang="en-US" sz="1800" b="1" dirty="0" err="1"/>
              <a:t>sql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	EXECUTE </a:t>
            </a:r>
            <a:r>
              <a:rPr lang="en-US" sz="1800" b="1" dirty="0" err="1"/>
              <a:t>sp_getUser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	DEALLOCATE PREPARE </a:t>
            </a:r>
            <a:r>
              <a:rPr lang="en-US" sz="1800" b="1" dirty="0" err="1"/>
              <a:t>sp_getUser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	SET @</a:t>
            </a:r>
            <a:r>
              <a:rPr lang="en-US" sz="1800" b="1" dirty="0" err="1"/>
              <a:t>sql</a:t>
            </a:r>
            <a:r>
              <a:rPr lang="en-US" sz="1800" b="1" dirty="0"/>
              <a:t>=NULL;</a:t>
            </a:r>
          </a:p>
          <a:p>
            <a:pPr marL="0" indent="0">
              <a:buNone/>
            </a:pPr>
            <a:r>
              <a:rPr lang="en-US" sz="1800" b="1" dirty="0"/>
              <a:t>END */$$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55962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call </a:t>
            </a:r>
            <a:r>
              <a:rPr lang="en-US" sz="2400" dirty="0" err="1">
                <a:solidFill>
                  <a:srgbClr val="FF0000"/>
                </a:solidFill>
              </a:rPr>
              <a:t>buildQuery</a:t>
            </a:r>
            <a:r>
              <a:rPr lang="en-US" sz="2400" dirty="0">
                <a:solidFill>
                  <a:srgbClr val="FF0000"/>
                </a:solidFill>
              </a:rPr>
              <a:t>('\' or 1=1;#');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5733" y="493480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Returns all users!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86600" y="5304135"/>
            <a:ext cx="457200" cy="385465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508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rgbClr val="92D050"/>
        </a:solidFill>
        <a:ln w="9525">
          <a:solidFill>
            <a:schemeClr val="tx1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24613</TotalTime>
  <Words>981</Words>
  <Application>Microsoft Office PowerPoint</Application>
  <PresentationFormat>On-screen Show 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Baskerville Old Face</vt:lpstr>
      <vt:lpstr>Bodoni</vt:lpstr>
      <vt:lpstr>Bodoni MT</vt:lpstr>
      <vt:lpstr>Calibri</vt:lpstr>
      <vt:lpstr>DejaVu Sans</vt:lpstr>
      <vt:lpstr>Impact</vt:lpstr>
      <vt:lpstr>Times New Roman</vt:lpstr>
      <vt:lpstr>Wingdings</vt:lpstr>
      <vt:lpstr>NewsPrint</vt:lpstr>
      <vt:lpstr>PowerPoint Presentation</vt:lpstr>
      <vt:lpstr>SQL Injection Remedies</vt:lpstr>
      <vt:lpstr>Pseudo-remedy 1: Quoting Input</vt:lpstr>
      <vt:lpstr>Pseudo-remedy 1: Quoting Input</vt:lpstr>
      <vt:lpstr>Pseudo-remedy 2: Stored Procedures</vt:lpstr>
      <vt:lpstr>Pseudo-remedy 2: Stored Procedures</vt:lpstr>
      <vt:lpstr>Remedy1: Never Connect as Sysadmin</vt:lpstr>
      <vt:lpstr>Remedy2: Build SQL Statements Securely</vt:lpstr>
      <vt:lpstr>Remedy2: Build SQL Statements Securely</vt:lpstr>
      <vt:lpstr>More Defenses</vt:lpstr>
      <vt:lpstr>More Defenses</vt:lpstr>
      <vt:lpstr>More Defenses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Software Development</dc:title>
  <dc:creator>Hadi Ahmadi</dc:creator>
  <cp:lastModifiedBy>Derek Yadlowski</cp:lastModifiedBy>
  <cp:revision>1331</cp:revision>
  <dcterms:created xsi:type="dcterms:W3CDTF">2006-08-16T00:00:00Z</dcterms:created>
  <dcterms:modified xsi:type="dcterms:W3CDTF">2020-11-02T22:03:17Z</dcterms:modified>
</cp:coreProperties>
</file>