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50" autoAdjust="0"/>
  </p:normalViewPr>
  <p:slideViewPr>
    <p:cSldViewPr>
      <p:cViewPr varScale="1">
        <p:scale>
          <a:sx n="102" d="100"/>
          <a:sy n="102" d="100"/>
        </p:scale>
        <p:origin x="917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3404-597A-4E94-BDCD-A5C0A8E6944E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E5E-13C4-4626-B85A-16A76E12713C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22BC1E71-7907-4BBC-84F6-5DF4C578A9A0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E5E-13C4-4626-B85A-16A76E12713C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C59-2ADF-463E-80BD-7E7DB0B2F70C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0277-4C14-4FD2-AFE8-6529E6B9AF5E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CC7-1443-4C08-B1B3-AB9BB58531B3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934D-4423-4A96-8DB7-1599A51863E3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3517-E2C4-4853-970D-01D848094DB0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C2EA-B085-4907-9943-899DEC5832C6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1: software security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D38A62F-2EE8-4657-8967-DB0B4CA3EB5E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ITSC315 Session 1: software security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Introduction to C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62" y="1295400"/>
            <a:ext cx="51288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ANSI C contains the following keywords: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71608"/>
              </p:ext>
            </p:extLst>
          </p:nvPr>
        </p:nvGraphicFramePr>
        <p:xfrm>
          <a:off x="1524000" y="2438400"/>
          <a:ext cx="60960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auto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break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case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char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 err="1">
                          <a:solidFill>
                            <a:srgbClr val="0070C0"/>
                          </a:solidFill>
                        </a:rPr>
                        <a:t>const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continue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default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do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double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else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 err="1">
                          <a:solidFill>
                            <a:srgbClr val="0070C0"/>
                          </a:solidFill>
                        </a:rPr>
                        <a:t>enum</a:t>
                      </a:r>
                      <a:endParaRPr lang="en-US" b="1" baseline="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extern</a:t>
                      </a:r>
                      <a:endParaRPr lang="en-US" baseline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float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for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 err="1">
                          <a:solidFill>
                            <a:srgbClr val="0070C0"/>
                          </a:solidFill>
                        </a:rPr>
                        <a:t>goto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if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long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register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return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short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signed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 err="1">
                          <a:solidFill>
                            <a:srgbClr val="0070C0"/>
                          </a:solidFill>
                        </a:rPr>
                        <a:t>sizeof</a:t>
                      </a:r>
                      <a:endParaRPr lang="en-US" baseline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static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 err="1">
                          <a:solidFill>
                            <a:srgbClr val="0070C0"/>
                          </a:solidFill>
                        </a:rPr>
                        <a:t>struct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switch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 err="1">
                          <a:solidFill>
                            <a:srgbClr val="0070C0"/>
                          </a:solidFill>
                        </a:rPr>
                        <a:t>typedef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union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unsigned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void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volatile</a:t>
                      </a:r>
                      <a:br>
                        <a:rPr lang="en-US" b="1" baseline="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while </a:t>
                      </a:r>
                      <a:endParaRPr lang="en-US" baseline="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baseline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80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requires variables to be declared before use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age=20;</a:t>
            </a:r>
          </a:p>
          <a:p>
            <a:r>
              <a:rPr lang="en-US" dirty="0"/>
              <a:t>Basic types: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double</a:t>
            </a:r>
          </a:p>
          <a:p>
            <a:r>
              <a:rPr lang="en-US" dirty="0"/>
              <a:t>Additional integer </a:t>
            </a:r>
            <a:r>
              <a:rPr lang="en-US" dirty="0" err="1"/>
              <a:t>specifiers</a:t>
            </a:r>
            <a:r>
              <a:rPr lang="en-US" dirty="0"/>
              <a:t>: </a:t>
            </a:r>
            <a:r>
              <a:rPr lang="en-US" b="1" dirty="0"/>
              <a:t>signed</a:t>
            </a:r>
            <a:r>
              <a:rPr lang="en-US" dirty="0"/>
              <a:t>, </a:t>
            </a:r>
            <a:r>
              <a:rPr lang="en-US" b="1" dirty="0"/>
              <a:t>unsigned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long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specifiers</a:t>
            </a:r>
            <a:r>
              <a:rPr lang="en-US" dirty="0"/>
              <a:t> can be added to the basic types to affect the specific type of the variable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age=20; </a:t>
            </a:r>
          </a:p>
          <a:p>
            <a:pPr lvl="2"/>
            <a:r>
              <a:rPr lang="en-US" b="1" dirty="0"/>
              <a:t>short </a:t>
            </a:r>
            <a:r>
              <a:rPr lang="en-US" b="1" dirty="0" err="1"/>
              <a:t>int</a:t>
            </a:r>
            <a:r>
              <a:rPr lang="en-US" b="1" dirty="0"/>
              <a:t> age=20; </a:t>
            </a:r>
          </a:p>
          <a:p>
            <a:pPr lvl="2"/>
            <a:r>
              <a:rPr lang="en-US" b="1" dirty="0"/>
              <a:t>signed long </a:t>
            </a:r>
            <a:r>
              <a:rPr lang="en-US" b="1" dirty="0" err="1"/>
              <a:t>salaryChange</a:t>
            </a:r>
            <a:r>
              <a:rPr lang="en-US" b="1" dirty="0"/>
              <a:t>=-9000;</a:t>
            </a:r>
          </a:p>
          <a:p>
            <a:pPr lvl="1"/>
            <a:r>
              <a:rPr lang="en-US" dirty="0"/>
              <a:t>No </a:t>
            </a:r>
            <a:r>
              <a:rPr lang="en-US" b="1" dirty="0" err="1"/>
              <a:t>boolean</a:t>
            </a:r>
            <a:r>
              <a:rPr lang="en-US" dirty="0"/>
              <a:t>, no </a:t>
            </a:r>
            <a:r>
              <a:rPr lang="en-US" b="1" dirty="0"/>
              <a:t>byte</a:t>
            </a:r>
            <a:r>
              <a:rPr lang="en-US" dirty="0"/>
              <a:t> data types (handled with char or integer types instead)</a:t>
            </a:r>
          </a:p>
          <a:p>
            <a:pPr lvl="1"/>
            <a:r>
              <a:rPr lang="en-US" dirty="0"/>
              <a:t>Size of variables of given types are </a:t>
            </a:r>
            <a:r>
              <a:rPr lang="en-US" b="1" i="1" dirty="0"/>
              <a:t>not standardized </a:t>
            </a:r>
            <a:r>
              <a:rPr lang="en-US" dirty="0"/>
              <a:t>(unlike in Java). Use </a:t>
            </a:r>
            <a:r>
              <a:rPr lang="en-US" b="1" dirty="0" err="1"/>
              <a:t>sizeof</a:t>
            </a:r>
            <a:r>
              <a:rPr lang="en-US" b="1" dirty="0"/>
              <a:t>() </a:t>
            </a:r>
            <a:r>
              <a:rPr lang="en-US" dirty="0"/>
              <a:t>function to determine memory usage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1979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char c=‘A’;</a:t>
            </a:r>
          </a:p>
          <a:p>
            <a:pPr lvl="1"/>
            <a:r>
              <a:rPr lang="en-US" dirty="0"/>
              <a:t>char c=65;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age=20;</a:t>
            </a:r>
          </a:p>
          <a:p>
            <a:pPr lvl="1"/>
            <a:r>
              <a:rPr lang="en-US" dirty="0"/>
              <a:t>float pi=3.14159</a:t>
            </a:r>
            <a:r>
              <a:rPr lang="en-US" b="1" dirty="0"/>
              <a:t>f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double pi=3.14159;</a:t>
            </a:r>
          </a:p>
          <a:p>
            <a:pPr lvl="1"/>
            <a:r>
              <a:rPr lang="en-US" dirty="0"/>
              <a:t>char </a:t>
            </a:r>
            <a:r>
              <a:rPr lang="en-US" b="1" dirty="0"/>
              <a:t>*</a:t>
            </a:r>
            <a:r>
              <a:rPr lang="en-US" dirty="0"/>
              <a:t>name= “Adam”;</a:t>
            </a:r>
          </a:p>
          <a:p>
            <a:r>
              <a:rPr lang="en-US" dirty="0"/>
              <a:t>Variable scopes in single source code files are generally consistent with Java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use the </a:t>
            </a:r>
            <a:r>
              <a:rPr lang="en-US" b="1" dirty="0"/>
              <a:t>#define </a:t>
            </a:r>
            <a:r>
              <a:rPr lang="en-US" dirty="0"/>
              <a:t>preprocessor directive to create constants</a:t>
            </a:r>
          </a:p>
          <a:p>
            <a:pPr lvl="1"/>
            <a:r>
              <a:rPr lang="en-US" b="1" dirty="0"/>
              <a:t>#define PI 3.14159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No assignment operator (“</a:t>
            </a:r>
            <a:r>
              <a:rPr lang="en-US" b="1" dirty="0"/>
              <a:t>=</a:t>
            </a:r>
            <a:r>
              <a:rPr lang="en-US" dirty="0"/>
              <a:t>“), and no </a:t>
            </a:r>
            <a:r>
              <a:rPr lang="en-US" b="1" dirty="0"/>
              <a:t>;</a:t>
            </a:r>
            <a:r>
              <a:rPr lang="en-US" dirty="0"/>
              <a:t> at the end of the line, this is </a:t>
            </a:r>
            <a:r>
              <a:rPr lang="en-US" b="1" i="1" dirty="0"/>
              <a:t>not</a:t>
            </a:r>
            <a:r>
              <a:rPr lang="en-US" dirty="0"/>
              <a:t> a C language statement</a:t>
            </a:r>
          </a:p>
          <a:p>
            <a:pPr lvl="1"/>
            <a:r>
              <a:rPr lang="en-US" dirty="0"/>
              <a:t>When the program is being compiled the compiler finds any occurrence of the string </a:t>
            </a:r>
            <a:r>
              <a:rPr lang="en-US" b="1" dirty="0"/>
              <a:t>PI</a:t>
            </a:r>
            <a:r>
              <a:rPr lang="en-US" dirty="0"/>
              <a:t> in the source code and replaces it with the second string (</a:t>
            </a:r>
            <a:r>
              <a:rPr lang="en-US" b="1" dirty="0"/>
              <a:t>3.14159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0623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in Java</a:t>
            </a:r>
          </a:p>
          <a:p>
            <a:pPr lvl="1"/>
            <a:r>
              <a:rPr lang="en-US" b="1" dirty="0"/>
              <a:t>if</a:t>
            </a:r>
          </a:p>
          <a:p>
            <a:pPr lvl="1"/>
            <a:r>
              <a:rPr lang="en-US" b="1" dirty="0" err="1"/>
              <a:t>if..else</a:t>
            </a:r>
            <a:endParaRPr lang="en-US" b="1" dirty="0"/>
          </a:p>
          <a:p>
            <a:pPr lvl="1"/>
            <a:r>
              <a:rPr lang="en-US" b="1" dirty="0"/>
              <a:t>switch</a:t>
            </a:r>
          </a:p>
          <a:p>
            <a:r>
              <a:rPr lang="en-US" dirty="0"/>
              <a:t>These work the same as they do in Java (</a:t>
            </a:r>
            <a:r>
              <a:rPr lang="en-US" b="1" dirty="0"/>
              <a:t>switch</a:t>
            </a:r>
            <a:r>
              <a:rPr lang="en-US" dirty="0"/>
              <a:t> only works with integer types however, e.g. </a:t>
            </a:r>
            <a:r>
              <a:rPr lang="en-US" dirty="0" err="1"/>
              <a:t>int</a:t>
            </a:r>
            <a:r>
              <a:rPr lang="en-US" dirty="0"/>
              <a:t>, char etc.)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107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the same as in Java</a:t>
            </a:r>
          </a:p>
          <a:p>
            <a:pPr lvl="1"/>
            <a:r>
              <a:rPr lang="en-US" b="1" dirty="0"/>
              <a:t>while</a:t>
            </a:r>
          </a:p>
          <a:p>
            <a:pPr lvl="1"/>
            <a:r>
              <a:rPr lang="en-US" b="1" dirty="0" err="1"/>
              <a:t>do..while</a:t>
            </a:r>
            <a:endParaRPr lang="en-US" b="1" dirty="0"/>
          </a:p>
          <a:p>
            <a:pPr lvl="1"/>
            <a:r>
              <a:rPr lang="en-US" b="1" dirty="0"/>
              <a:t>for</a:t>
            </a:r>
          </a:p>
          <a:p>
            <a:r>
              <a:rPr lang="en-US" dirty="0"/>
              <a:t>Only the “classic” </a:t>
            </a:r>
            <a:r>
              <a:rPr lang="en-US" b="1" dirty="0"/>
              <a:t>for</a:t>
            </a:r>
            <a:r>
              <a:rPr lang="en-US" dirty="0"/>
              <a:t> loop is available</a:t>
            </a:r>
          </a:p>
          <a:p>
            <a:pPr lvl="1"/>
            <a:r>
              <a:rPr lang="en-US" dirty="0"/>
              <a:t>e.g.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9124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uses “</a:t>
            </a:r>
            <a:r>
              <a:rPr lang="en-US" b="1" i="1" dirty="0"/>
              <a:t>streams</a:t>
            </a:r>
            <a:r>
              <a:rPr lang="en-US" dirty="0"/>
              <a:t>” for input and output</a:t>
            </a:r>
          </a:p>
          <a:p>
            <a:r>
              <a:rPr lang="en-US" dirty="0"/>
              <a:t>A </a:t>
            </a:r>
            <a:r>
              <a:rPr lang="en-US" i="1" dirty="0"/>
              <a:t>stream</a:t>
            </a:r>
            <a:r>
              <a:rPr lang="en-US" dirty="0"/>
              <a:t> is an input or output channel that exists between a program and its environment, e.g. the console</a:t>
            </a:r>
          </a:p>
          <a:p>
            <a:r>
              <a:rPr lang="en-US" dirty="0"/>
              <a:t>Three standard streams available to C programs:</a:t>
            </a:r>
          </a:p>
          <a:p>
            <a:pPr lvl="1"/>
            <a:r>
              <a:rPr lang="en-US" dirty="0"/>
              <a:t>standard input (</a:t>
            </a:r>
            <a:r>
              <a:rPr lang="en-US" i="1" dirty="0" err="1"/>
              <a:t>stdin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output (</a:t>
            </a:r>
            <a:r>
              <a:rPr lang="en-US" i="1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error (</a:t>
            </a:r>
            <a:r>
              <a:rPr lang="en-US" i="1" dirty="0" err="1"/>
              <a:t>stderr</a:t>
            </a:r>
            <a:r>
              <a:rPr lang="en-US" dirty="0"/>
              <a:t>)</a:t>
            </a:r>
          </a:p>
          <a:p>
            <a:r>
              <a:rPr lang="en-US" b="1" dirty="0" err="1"/>
              <a:t>printf</a:t>
            </a:r>
            <a:r>
              <a:rPr lang="en-US" b="1" dirty="0"/>
              <a:t>() </a:t>
            </a:r>
            <a:r>
              <a:rPr lang="en-US" dirty="0"/>
              <a:t>writes bytes to the </a:t>
            </a:r>
            <a:r>
              <a:rPr lang="en-US" i="1" dirty="0" err="1"/>
              <a:t>stdout</a:t>
            </a:r>
            <a:r>
              <a:rPr lang="en-US" dirty="0"/>
              <a:t> stream, which causes them to be displayed on the screen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printf</a:t>
            </a:r>
            <a:r>
              <a:rPr lang="en-US" b="1" dirty="0"/>
              <a:t>() </a:t>
            </a:r>
            <a:r>
              <a:rPr lang="en-US" dirty="0"/>
              <a:t>is given a string telling it what to display, and how it should be formatted</a:t>
            </a:r>
          </a:p>
          <a:p>
            <a:pPr lvl="1"/>
            <a:r>
              <a:rPr lang="en-US" b="1" dirty="0" err="1"/>
              <a:t>printf</a:t>
            </a:r>
            <a:r>
              <a:rPr lang="en-US" b="1" dirty="0"/>
              <a:t>(“Hello world\n”);</a:t>
            </a:r>
          </a:p>
          <a:p>
            <a:r>
              <a:rPr lang="en-US" dirty="0"/>
              <a:t>If variable or constant values are to be shown, “format </a:t>
            </a:r>
            <a:r>
              <a:rPr lang="en-US" dirty="0" err="1"/>
              <a:t>specifiers</a:t>
            </a:r>
            <a:r>
              <a:rPr lang="en-US" dirty="0"/>
              <a:t>” are given </a:t>
            </a:r>
          </a:p>
          <a:p>
            <a:pPr marL="32004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age=20;</a:t>
            </a:r>
          </a:p>
          <a:p>
            <a:pPr marL="320040" lvl="1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(“Your age is %d\n”, age);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</a:t>
            </a:r>
            <a:r>
              <a:rPr lang="en-US" dirty="0" err="1"/>
              <a:t>specifiers</a:t>
            </a:r>
            <a:r>
              <a:rPr lang="en-US" dirty="0"/>
              <a:t>, used to output different data types, e.g.:</a:t>
            </a:r>
          </a:p>
          <a:p>
            <a:pPr lvl="1"/>
            <a:r>
              <a:rPr lang="en-US" b="1" dirty="0"/>
              <a:t>%</a:t>
            </a:r>
            <a:r>
              <a:rPr lang="en-US" b="1" dirty="0" err="1"/>
              <a:t>i</a:t>
            </a:r>
            <a:r>
              <a:rPr lang="en-US" dirty="0"/>
              <a:t> or </a:t>
            </a:r>
            <a:r>
              <a:rPr lang="en-US" b="1" dirty="0"/>
              <a:t>%d</a:t>
            </a:r>
            <a:r>
              <a:rPr lang="en-US" dirty="0"/>
              <a:t> – integer</a:t>
            </a:r>
          </a:p>
          <a:p>
            <a:pPr lvl="1"/>
            <a:r>
              <a:rPr lang="en-US" b="1" dirty="0"/>
              <a:t>%c</a:t>
            </a:r>
            <a:r>
              <a:rPr lang="en-US" dirty="0"/>
              <a:t> – char</a:t>
            </a:r>
          </a:p>
          <a:p>
            <a:pPr lvl="1"/>
            <a:r>
              <a:rPr lang="en-US" b="1" dirty="0"/>
              <a:t>%f</a:t>
            </a:r>
            <a:r>
              <a:rPr lang="en-US" dirty="0"/>
              <a:t> – float or double</a:t>
            </a:r>
          </a:p>
          <a:p>
            <a:pPr lvl="1"/>
            <a:r>
              <a:rPr lang="en-US" b="1" dirty="0"/>
              <a:t>%s</a:t>
            </a:r>
            <a:r>
              <a:rPr lang="en-US" dirty="0"/>
              <a:t> – string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b="1" dirty="0"/>
              <a:t>char *name=“Adam”;</a:t>
            </a:r>
          </a:p>
          <a:p>
            <a:pPr marL="32004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age=20;</a:t>
            </a:r>
          </a:p>
          <a:p>
            <a:pPr marL="320040" lvl="1" indent="0">
              <a:buNone/>
            </a:pPr>
            <a:r>
              <a:rPr lang="en-US" b="1" dirty="0"/>
              <a:t>float height=5.8f;</a:t>
            </a:r>
          </a:p>
          <a:p>
            <a:pPr marL="320040" lvl="1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(“Name:%s Age:%</a:t>
            </a:r>
            <a:r>
              <a:rPr lang="en-US" b="1" dirty="0" err="1"/>
              <a:t>i</a:t>
            </a:r>
            <a:r>
              <a:rPr lang="en-US" b="1" dirty="0"/>
              <a:t> Height:%f\n”,</a:t>
            </a:r>
            <a:r>
              <a:rPr lang="en-US" b="1" dirty="0" err="1"/>
              <a:t>name,age,height</a:t>
            </a:r>
            <a:r>
              <a:rPr lang="en-US" b="1" dirty="0"/>
              <a:t>);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4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different functions that can be used to read in data from the user, we will look at </a:t>
            </a:r>
            <a:r>
              <a:rPr lang="en-US" b="1" dirty="0" err="1"/>
              <a:t>scanf</a:t>
            </a:r>
            <a:r>
              <a:rPr lang="en-US" dirty="0"/>
              <a:t> now (scan formatted)</a:t>
            </a:r>
          </a:p>
          <a:p>
            <a:r>
              <a:rPr lang="en-US" b="1" dirty="0" err="1"/>
              <a:t>scanf</a:t>
            </a:r>
            <a:r>
              <a:rPr lang="en-US" b="1" dirty="0"/>
              <a:t>() </a:t>
            </a:r>
            <a:r>
              <a:rPr lang="en-US" dirty="0"/>
              <a:t>needs to be given a </a:t>
            </a:r>
            <a:r>
              <a:rPr lang="en-US" dirty="0" err="1"/>
              <a:t>preallocated</a:t>
            </a:r>
            <a:r>
              <a:rPr lang="en-US" dirty="0"/>
              <a:t> space in memory where the data entered by the user will be stored</a:t>
            </a:r>
          </a:p>
          <a:p>
            <a:pPr lvl="1"/>
            <a:r>
              <a:rPr lang="en-US" dirty="0"/>
              <a:t>It also needs to be told what the format (type) of the data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age=0; /* allocate space to hold the age */</a:t>
            </a:r>
          </a:p>
          <a:p>
            <a:pPr marL="320040" lvl="1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(“Enter your age:”);</a:t>
            </a:r>
          </a:p>
          <a:p>
            <a:pPr marL="320040" lvl="1" indent="0">
              <a:buNone/>
            </a:pPr>
            <a:r>
              <a:rPr lang="en-US" b="1" dirty="0" err="1"/>
              <a:t>scanf</a:t>
            </a:r>
            <a:r>
              <a:rPr lang="en-US" b="1" dirty="0"/>
              <a:t>(“%</a:t>
            </a:r>
            <a:r>
              <a:rPr lang="en-US" b="1" dirty="0" err="1"/>
              <a:t>d”,&amp;age</a:t>
            </a:r>
            <a:r>
              <a:rPr lang="en-US" b="1" dirty="0"/>
              <a:t>); /* The </a:t>
            </a:r>
            <a:r>
              <a:rPr lang="en-US" b="1" i="1" dirty="0"/>
              <a:t>&amp;</a:t>
            </a:r>
            <a:r>
              <a:rPr lang="en-US" b="1" dirty="0"/>
              <a:t> before age is important! 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713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History: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developed in AT&amp;T Bell labs between 1968 and 1973 (to aid development of Unix OS)</a:t>
            </a:r>
          </a:p>
          <a:p>
            <a:pPr lvl="1"/>
            <a:r>
              <a:rPr lang="en-US" b="1" dirty="0"/>
              <a:t>C++</a:t>
            </a:r>
            <a:r>
              <a:rPr lang="en-US" dirty="0"/>
              <a:t>: development started 1979 in Bell Labs</a:t>
            </a:r>
          </a:p>
          <a:p>
            <a:pPr lvl="2"/>
            <a:r>
              <a:rPr lang="en-US" dirty="0"/>
              <a:t>Added OO to C (so is roughly a superset of C)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: development started from 1991 by Sun Microsystems</a:t>
            </a:r>
          </a:p>
          <a:p>
            <a:pPr lvl="2"/>
            <a:r>
              <a:rPr lang="en-US" dirty="0"/>
              <a:t>“Cleaned up” C++ for programmers, OO, also “WORA” (“write once, run anywhere”)</a:t>
            </a:r>
          </a:p>
          <a:p>
            <a:pPr lvl="1"/>
            <a:r>
              <a:rPr lang="en-US" b="1" i="1" dirty="0"/>
              <a:t>Others in the family</a:t>
            </a:r>
            <a:r>
              <a:rPr lang="en-US" dirty="0"/>
              <a:t>: C#, JavaScript, Objective-C, Perl, PHP, Python (and more…)</a:t>
            </a:r>
          </a:p>
          <a:p>
            <a:pPr lvl="2"/>
            <a:r>
              <a:rPr lang="en-US" dirty="0"/>
              <a:t>Basic language constructs typically borrow heavily from C</a:t>
            </a:r>
          </a:p>
          <a:p>
            <a:pPr lvl="2"/>
            <a:r>
              <a:rPr lang="en-US" dirty="0"/>
              <a:t>More advanced language features can differ radically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scanf</a:t>
            </a:r>
            <a:r>
              <a:rPr lang="en-US" b="1" dirty="0"/>
              <a:t>(“%</a:t>
            </a:r>
            <a:r>
              <a:rPr lang="en-US" b="1" dirty="0" err="1"/>
              <a:t>d”,&amp;age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“%d”</a:t>
            </a:r>
            <a:r>
              <a:rPr lang="en-US" dirty="0"/>
              <a:t> format specifier tells the program to treat the data it receives from the keyboard as an integer value</a:t>
            </a:r>
          </a:p>
          <a:p>
            <a:pPr lvl="1"/>
            <a:r>
              <a:rPr lang="en-US" b="1" dirty="0"/>
              <a:t>&amp;age </a:t>
            </a:r>
            <a:r>
              <a:rPr lang="en-US" dirty="0"/>
              <a:t>tells the program to store the value in the space allocated at </a:t>
            </a:r>
            <a:r>
              <a:rPr lang="en-US" b="1" i="1" dirty="0"/>
              <a:t>the address in memory </a:t>
            </a:r>
            <a:r>
              <a:rPr lang="en-US" dirty="0"/>
              <a:t>where the variable called </a:t>
            </a:r>
            <a:r>
              <a:rPr lang="en-US" b="1" dirty="0"/>
              <a:t>age</a:t>
            </a:r>
            <a:r>
              <a:rPr lang="en-US" dirty="0"/>
              <a:t> is held (age is a </a:t>
            </a:r>
            <a:r>
              <a:rPr lang="en-US" b="1" i="1" dirty="0"/>
              <a:t>buffer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Don’t leave out the </a:t>
            </a:r>
            <a:r>
              <a:rPr lang="en-US" b="1" dirty="0"/>
              <a:t>&amp;</a:t>
            </a:r>
            <a:r>
              <a:rPr lang="en-US" dirty="0"/>
              <a:t>, that won’t work!</a:t>
            </a:r>
          </a:p>
          <a:p>
            <a:pPr lvl="1"/>
            <a:r>
              <a:rPr lang="en-US" dirty="0"/>
              <a:t>Example:</a:t>
            </a:r>
          </a:p>
          <a:p>
            <a:pPr marL="640080" lvl="2" indent="0">
              <a:buNone/>
            </a:pPr>
            <a:r>
              <a:rPr lang="en-US" b="1" dirty="0"/>
              <a:t>char c=‘\0’; /* the null value */</a:t>
            </a:r>
          </a:p>
          <a:p>
            <a:pPr marL="640080" lvl="2" indent="0">
              <a:buNone/>
            </a:pPr>
            <a:r>
              <a:rPr lang="en-US" b="1" dirty="0"/>
              <a:t>float height=5.8f;</a:t>
            </a:r>
          </a:p>
          <a:p>
            <a:pPr marL="640080" lvl="2" indent="0">
              <a:buNone/>
            </a:pPr>
            <a:r>
              <a:rPr lang="en-US" b="1" dirty="0" err="1"/>
              <a:t>scanf</a:t>
            </a:r>
            <a:r>
              <a:rPr lang="en-US" b="1" dirty="0"/>
              <a:t>(“%c”, &amp;c);</a:t>
            </a:r>
          </a:p>
          <a:p>
            <a:pPr marL="640080" lvl="2" indent="0">
              <a:buNone/>
            </a:pPr>
            <a:r>
              <a:rPr lang="en-US" b="1" dirty="0" err="1"/>
              <a:t>scanf</a:t>
            </a:r>
            <a:r>
              <a:rPr lang="en-US" b="1" dirty="0"/>
              <a:t>(“%</a:t>
            </a:r>
            <a:r>
              <a:rPr lang="en-US" b="1" dirty="0" err="1"/>
              <a:t>f”,&amp;height</a:t>
            </a:r>
            <a:r>
              <a:rPr lang="en-US" b="1" dirty="0"/>
              <a:t>);</a:t>
            </a:r>
          </a:p>
          <a:p>
            <a:pPr marL="640080" lvl="2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(“Character:%c Height:%f\n”,</a:t>
            </a:r>
            <a:r>
              <a:rPr lang="en-US" b="1" dirty="0" err="1"/>
              <a:t>c,height</a:t>
            </a:r>
            <a:r>
              <a:rPr lang="en-US" b="1" dirty="0"/>
              <a:t>);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in a C program that holds an </a:t>
            </a:r>
            <a:r>
              <a:rPr lang="en-US" b="1" i="1" dirty="0"/>
              <a:t>address in memory </a:t>
            </a:r>
            <a:r>
              <a:rPr lang="en-US" dirty="0"/>
              <a:t>of something else</a:t>
            </a:r>
          </a:p>
          <a:p>
            <a:r>
              <a:rPr lang="en-US" dirty="0"/>
              <a:t>Pointers are used to track the locations in memory of values that the program needs to find later on</a:t>
            </a:r>
          </a:p>
          <a:p>
            <a:r>
              <a:rPr lang="en-US" dirty="0"/>
              <a:t>A pointer is a separate variable from the variable it “points to”, we have to declare both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i="1" dirty="0"/>
              <a:t>non-pointer</a:t>
            </a:r>
            <a:r>
              <a:rPr lang="en-US" dirty="0"/>
              <a:t> variable access:</a:t>
            </a:r>
          </a:p>
          <a:p>
            <a:endParaRPr lang="en-US" dirty="0"/>
          </a:p>
          <a:p>
            <a:pPr marL="32004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age=20; /* identifier used to access value */</a:t>
            </a:r>
          </a:p>
          <a:p>
            <a:pPr marL="320040" lvl="1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("Your age is %d\n", </a:t>
            </a:r>
            <a:r>
              <a:rPr lang="en-US" b="1" dirty="0">
                <a:solidFill>
                  <a:srgbClr val="0070C0"/>
                </a:solidFill>
              </a:rPr>
              <a:t>age</a:t>
            </a:r>
            <a:r>
              <a:rPr lang="en-US" b="1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1" y="2133600"/>
            <a:ext cx="1938337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9200" y="152400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age=20;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4437"/>
            <a:ext cx="24447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397291" y="1381870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Before variable</a:t>
            </a:r>
          </a:p>
          <a:p>
            <a:pPr algn="ctr"/>
            <a:r>
              <a:rPr lang="en-US" dirty="0"/>
              <a:t>declaration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8155" y="2895600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Integer takes four bytes</a:t>
            </a:r>
          </a:p>
          <a:p>
            <a:pPr algn="ctr"/>
            <a:r>
              <a:rPr lang="en-US" sz="1400" i="1" dirty="0"/>
              <a:t>to store in memory</a:t>
            </a:r>
          </a:p>
        </p:txBody>
      </p:sp>
    </p:spTree>
    <p:extLst>
      <p:ext uri="{BB962C8B-B14F-4D97-AF65-F5344CB8AC3E}">
        <p14:creationId xmlns:p14="http://schemas.microsoft.com/office/powerpoint/2010/main" val="290540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value access via a pointer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age=20;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>
                <a:solidFill>
                  <a:srgbClr val="FF0000"/>
                </a:solidFill>
              </a:rPr>
              <a:t>* </a:t>
            </a:r>
            <a:r>
              <a:rPr lang="en-US" b="1" dirty="0"/>
              <a:t>p=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b="1" dirty="0"/>
              <a:t>age;</a:t>
            </a:r>
          </a:p>
          <a:p>
            <a:pPr marL="0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(“Your age is %d\n”,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b="1" dirty="0"/>
              <a:t>p);</a:t>
            </a:r>
          </a:p>
          <a:p>
            <a:endParaRPr lang="en-US" dirty="0"/>
          </a:p>
          <a:p>
            <a:pPr lvl="1"/>
            <a:r>
              <a:rPr lang="en-US" dirty="0"/>
              <a:t>In the pointer declaration (</a:t>
            </a:r>
            <a:r>
              <a:rPr lang="en-US" b="1" i="1" dirty="0" err="1"/>
              <a:t>int</a:t>
            </a:r>
            <a:r>
              <a:rPr lang="en-US" b="1" i="1" dirty="0"/>
              <a:t>* p</a:t>
            </a:r>
            <a:r>
              <a:rPr lang="en-US" dirty="0"/>
              <a:t>) the </a:t>
            </a:r>
            <a:r>
              <a:rPr lang="en-US" b="1" dirty="0"/>
              <a:t>*</a:t>
            </a:r>
            <a:r>
              <a:rPr lang="en-US" dirty="0"/>
              <a:t> means “this is a pointer variable which will hold </a:t>
            </a:r>
            <a:r>
              <a:rPr lang="en-US" b="1" i="1" dirty="0"/>
              <a:t>the address of an integer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&amp;</a:t>
            </a:r>
            <a:r>
              <a:rPr lang="en-US" dirty="0"/>
              <a:t> operator gives us the address in memory of the variable it is used with (age)</a:t>
            </a:r>
          </a:p>
          <a:p>
            <a:pPr lvl="1"/>
            <a:r>
              <a:rPr lang="en-US" dirty="0"/>
              <a:t>To get </a:t>
            </a:r>
            <a:r>
              <a:rPr lang="en-US" b="1" i="1" dirty="0"/>
              <a:t>the value at the address </a:t>
            </a:r>
            <a:r>
              <a:rPr lang="en-US" dirty="0"/>
              <a:t>held in the pointer, use the </a:t>
            </a:r>
            <a:r>
              <a:rPr lang="en-US" b="1" dirty="0"/>
              <a:t>*</a:t>
            </a:r>
            <a:r>
              <a:rPr lang="en-US" dirty="0"/>
              <a:t> operator again (</a:t>
            </a:r>
            <a:r>
              <a:rPr lang="en-US" b="1" dirty="0"/>
              <a:t>*p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is called “</a:t>
            </a:r>
            <a:r>
              <a:rPr lang="en-US" b="1" dirty="0"/>
              <a:t>dereferencing</a:t>
            </a:r>
            <a:r>
              <a:rPr lang="en-US" dirty="0"/>
              <a:t>” the pointer</a:t>
            </a:r>
          </a:p>
          <a:p>
            <a:pPr lvl="1"/>
            <a:r>
              <a:rPr lang="en-US" dirty="0"/>
              <a:t>If you leave out the </a:t>
            </a:r>
            <a:r>
              <a:rPr lang="en-US" b="1" dirty="0"/>
              <a:t>*</a:t>
            </a:r>
            <a:r>
              <a:rPr lang="en-US" dirty="0"/>
              <a:t> in </a:t>
            </a:r>
            <a:r>
              <a:rPr lang="en-US" b="1" dirty="0"/>
              <a:t>*p</a:t>
            </a:r>
            <a:r>
              <a:rPr lang="en-US" dirty="0"/>
              <a:t> (i.e. if you just say </a:t>
            </a:r>
            <a:r>
              <a:rPr lang="en-US" b="1" dirty="0"/>
              <a:t>p</a:t>
            </a:r>
            <a:r>
              <a:rPr lang="en-US" dirty="0"/>
              <a:t>) you will see the address itself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1998"/>
            <a:ext cx="7686675" cy="49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92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can we use pointers in C?</a:t>
            </a:r>
          </a:p>
          <a:p>
            <a:pPr lvl="1"/>
            <a:r>
              <a:rPr lang="en-US" dirty="0"/>
              <a:t>To access data held in other variables</a:t>
            </a:r>
          </a:p>
          <a:p>
            <a:pPr lvl="1"/>
            <a:r>
              <a:rPr lang="en-US" dirty="0"/>
              <a:t>To access information stored in arrays (and strings)</a:t>
            </a:r>
          </a:p>
          <a:p>
            <a:pPr lvl="1"/>
            <a:r>
              <a:rPr lang="en-US" dirty="0"/>
              <a:t>To create dynamic data structures</a:t>
            </a:r>
          </a:p>
          <a:p>
            <a:pPr lvl="1"/>
            <a:r>
              <a:rPr lang="en-US" dirty="0"/>
              <a:t>To pass variable parameters to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2899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Java, C does not provide automatic memory management for us, i.e. garbage collection</a:t>
            </a:r>
          </a:p>
          <a:p>
            <a:r>
              <a:rPr lang="en-US" dirty="0"/>
              <a:t>It is up to the programmer to manage memory correctly!</a:t>
            </a:r>
          </a:p>
          <a:p>
            <a:pPr lvl="1"/>
            <a:r>
              <a:rPr lang="en-US" dirty="0"/>
              <a:t>This has been (and still is) a great cause of problems in programs written in C and C++ (</a:t>
            </a:r>
            <a:r>
              <a:rPr lang="en-US" b="1" i="1" dirty="0"/>
              <a:t>memory leaks!</a:t>
            </a:r>
            <a:r>
              <a:rPr lang="en-US" dirty="0"/>
              <a:t>)</a:t>
            </a:r>
          </a:p>
          <a:p>
            <a:r>
              <a:rPr lang="en-US" dirty="0"/>
              <a:t>We can dynamically allocate memory at run-time using the </a:t>
            </a:r>
            <a:r>
              <a:rPr lang="en-US" b="1" dirty="0" err="1"/>
              <a:t>malloc</a:t>
            </a:r>
            <a:r>
              <a:rPr lang="en-US" b="1" dirty="0"/>
              <a:t>() </a:t>
            </a:r>
            <a:r>
              <a:rPr lang="en-US" dirty="0"/>
              <a:t>function, and “</a:t>
            </a:r>
            <a:r>
              <a:rPr lang="en-US" dirty="0" err="1"/>
              <a:t>deallocate</a:t>
            </a:r>
            <a:r>
              <a:rPr lang="en-US" dirty="0"/>
              <a:t>” it using the </a:t>
            </a:r>
            <a:r>
              <a:rPr lang="en-US" b="1" dirty="0"/>
              <a:t>free()</a:t>
            </a:r>
            <a:r>
              <a:rPr lang="en-US" dirty="0"/>
              <a:t> function when the program no longer needs it</a:t>
            </a:r>
            <a:endParaRPr lang="en-US" b="1" dirty="0"/>
          </a:p>
          <a:p>
            <a:pPr lvl="1"/>
            <a:r>
              <a:rPr lang="en-US" dirty="0"/>
              <a:t>Common problem: </a:t>
            </a:r>
            <a:r>
              <a:rPr lang="en-US" b="1" i="1" dirty="0"/>
              <a:t>forgetting to use free()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* p = (</a:t>
            </a:r>
            <a:r>
              <a:rPr lang="en-US" b="1" dirty="0" err="1"/>
              <a:t>int</a:t>
            </a:r>
            <a:r>
              <a:rPr lang="en-US" b="1" dirty="0"/>
              <a:t>*) </a:t>
            </a:r>
            <a:r>
              <a:rPr lang="en-US" b="1" dirty="0" err="1"/>
              <a:t>malloc</a:t>
            </a:r>
            <a:r>
              <a:rPr lang="en-US" b="1" dirty="0"/>
              <a:t>(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 );</a:t>
            </a:r>
          </a:p>
          <a:p>
            <a:pPr marL="0" indent="0">
              <a:buNone/>
            </a:pPr>
            <a:r>
              <a:rPr lang="en-US" b="1" dirty="0"/>
              <a:t>	*p=99;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("The integer value is %d\n", *p);</a:t>
            </a:r>
          </a:p>
          <a:p>
            <a:pPr marL="0" indent="0">
              <a:buNone/>
            </a:pPr>
            <a:r>
              <a:rPr lang="en-US" b="1" dirty="0"/>
              <a:t>	free(p); /* Important!!!!! 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5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Notes: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* p = (</a:t>
            </a:r>
            <a:r>
              <a:rPr lang="en-US" b="1" dirty="0" err="1"/>
              <a:t>int</a:t>
            </a:r>
            <a:r>
              <a:rPr lang="en-US" b="1" dirty="0"/>
              <a:t>*) </a:t>
            </a:r>
            <a:r>
              <a:rPr lang="en-US" b="1" dirty="0" err="1"/>
              <a:t>malloc</a:t>
            </a:r>
            <a:r>
              <a:rPr lang="en-US" b="1" dirty="0"/>
              <a:t>(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 );</a:t>
            </a:r>
          </a:p>
          <a:p>
            <a:pPr lvl="2"/>
            <a:r>
              <a:rPr lang="en-US" dirty="0"/>
              <a:t>Allocate enough space to store an integer value</a:t>
            </a:r>
          </a:p>
          <a:p>
            <a:pPr lvl="2"/>
            <a:r>
              <a:rPr lang="en-US" b="1" dirty="0" err="1"/>
              <a:t>malloc</a:t>
            </a:r>
            <a:r>
              <a:rPr lang="en-US" dirty="0"/>
              <a:t> returns a pointer to the location of the value</a:t>
            </a:r>
          </a:p>
          <a:p>
            <a:pPr lvl="2"/>
            <a:r>
              <a:rPr lang="en-US" dirty="0"/>
              <a:t>We must cast the pointer into the correct type for the variable that’s going to store it (</a:t>
            </a:r>
            <a:r>
              <a:rPr lang="en-US" b="1" dirty="0" err="1"/>
              <a:t>int</a:t>
            </a:r>
            <a:r>
              <a:rPr lang="en-US" b="1" dirty="0"/>
              <a:t>*</a:t>
            </a:r>
            <a:r>
              <a:rPr lang="en-US" dirty="0"/>
              <a:t> in this case)</a:t>
            </a:r>
          </a:p>
          <a:p>
            <a:pPr lvl="2"/>
            <a:r>
              <a:rPr lang="en-US" dirty="0"/>
              <a:t>Store the pointer pointing to the value in a pointer variable (</a:t>
            </a:r>
            <a:r>
              <a:rPr lang="en-US" b="1" dirty="0"/>
              <a:t>*p</a:t>
            </a:r>
            <a:r>
              <a:rPr lang="en-US" dirty="0"/>
              <a:t>) so we can find it later when necessary</a:t>
            </a:r>
          </a:p>
          <a:p>
            <a:pPr lvl="1"/>
            <a:r>
              <a:rPr lang="en-US" dirty="0"/>
              <a:t>*p=99;</a:t>
            </a:r>
          </a:p>
          <a:p>
            <a:pPr lvl="2"/>
            <a:r>
              <a:rPr lang="en-US" b="1" i="1" dirty="0"/>
              <a:t>Dereference</a:t>
            </a:r>
            <a:r>
              <a:rPr lang="en-US" dirty="0"/>
              <a:t> the pointer using </a:t>
            </a:r>
            <a:r>
              <a:rPr lang="en-US" b="1" dirty="0"/>
              <a:t>*</a:t>
            </a:r>
            <a:r>
              <a:rPr lang="en-US" dirty="0"/>
              <a:t> to store the value </a:t>
            </a:r>
            <a:r>
              <a:rPr lang="en-US" b="1" dirty="0"/>
              <a:t>99</a:t>
            </a:r>
            <a:r>
              <a:rPr lang="en-US" dirty="0"/>
              <a:t> in the integer it points to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Expression: </a:t>
            </a:r>
            <a:r>
              <a:rPr lang="en-US" b="1" dirty="0"/>
              <a:t>*p</a:t>
            </a:r>
            <a:r>
              <a:rPr lang="en-US" dirty="0"/>
              <a:t> (in the </a:t>
            </a:r>
            <a:r>
              <a:rPr lang="en-US" i="1" dirty="0" err="1"/>
              <a:t>printf</a:t>
            </a:r>
            <a:r>
              <a:rPr lang="en-US" dirty="0"/>
              <a:t> statement)</a:t>
            </a:r>
            <a:endParaRPr lang="en-US" b="1" dirty="0"/>
          </a:p>
          <a:p>
            <a:pPr lvl="2"/>
            <a:r>
              <a:rPr lang="en-US" dirty="0"/>
              <a:t>Go to the memory location specified in the pointer </a:t>
            </a:r>
            <a:r>
              <a:rPr lang="en-US" b="1" dirty="0"/>
              <a:t>p</a:t>
            </a:r>
            <a:r>
              <a:rPr lang="en-US" dirty="0"/>
              <a:t>, and return the value at that location</a:t>
            </a:r>
          </a:p>
          <a:p>
            <a:pPr lvl="1"/>
            <a:r>
              <a:rPr lang="en-US" b="1" dirty="0"/>
              <a:t>free(p);</a:t>
            </a:r>
          </a:p>
          <a:p>
            <a:pPr lvl="2"/>
            <a:r>
              <a:rPr lang="en-US" dirty="0" err="1"/>
              <a:t>Deallocate</a:t>
            </a:r>
            <a:r>
              <a:rPr lang="en-US" dirty="0"/>
              <a:t> the memory pointed to by </a:t>
            </a:r>
            <a:r>
              <a:rPr lang="en-US" b="1" dirty="0"/>
              <a:t>p</a:t>
            </a:r>
            <a:r>
              <a:rPr lang="en-US" dirty="0"/>
              <a:t>, so the system can use it for something else later if necessary</a:t>
            </a:r>
          </a:p>
          <a:p>
            <a:pPr lvl="2"/>
            <a:r>
              <a:rPr lang="en-US" dirty="0"/>
              <a:t>This does </a:t>
            </a:r>
            <a:r>
              <a:rPr lang="en-US" b="1" i="1" dirty="0"/>
              <a:t>not</a:t>
            </a:r>
            <a:r>
              <a:rPr lang="en-US" dirty="0"/>
              <a:t> destroy the pointer variable </a:t>
            </a:r>
            <a:r>
              <a:rPr lang="en-US" b="1" dirty="0"/>
              <a:t>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We must not try to dereference the pointer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b="1" i="1" dirty="0"/>
              <a:t>after</a:t>
            </a:r>
            <a:r>
              <a:rPr lang="en-US" dirty="0"/>
              <a:t> we have used </a:t>
            </a:r>
            <a:r>
              <a:rPr lang="en-US" b="1" dirty="0"/>
              <a:t>free() </a:t>
            </a:r>
            <a:r>
              <a:rPr lang="en-US" dirty="0"/>
              <a:t>!!!!!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structured/procedural programming language</a:t>
            </a:r>
          </a:p>
          <a:p>
            <a:pPr lvl="1"/>
            <a:r>
              <a:rPr lang="en-US" dirty="0"/>
              <a:t>No OO!</a:t>
            </a:r>
          </a:p>
          <a:p>
            <a:r>
              <a:rPr lang="en-US" dirty="0"/>
              <a:t>Compiles to machine code (no VM)</a:t>
            </a:r>
          </a:p>
          <a:p>
            <a:r>
              <a:rPr lang="en-US" dirty="0"/>
              <a:t>Code can execute quickly due to low system overheads</a:t>
            </a:r>
          </a:p>
          <a:p>
            <a:r>
              <a:rPr lang="en-US" dirty="0"/>
              <a:t>Popular for “system programming” because it gives access to low-level features of hardware and the OS</a:t>
            </a:r>
          </a:p>
          <a:p>
            <a:pPr lvl="1"/>
            <a:r>
              <a:rPr lang="en-US" dirty="0"/>
              <a:t>Also for embedded programming</a:t>
            </a:r>
          </a:p>
          <a:p>
            <a:r>
              <a:rPr lang="en-US"/>
              <a:t>Expects </a:t>
            </a:r>
            <a:r>
              <a:rPr lang="en-US" dirty="0"/>
              <a:t>the programmer to know what s/he is doing!</a:t>
            </a:r>
          </a:p>
          <a:p>
            <a:pPr lvl="1"/>
            <a:r>
              <a:rPr lang="en-US" dirty="0"/>
              <a:t>No garbage collection, exceptions</a:t>
            </a:r>
          </a:p>
          <a:p>
            <a:pPr lvl="1"/>
            <a:r>
              <a:rPr lang="en-US" dirty="0"/>
              <a:t>Memory management is the responsibility of the programmers, which can be problematic!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have two general areas of memory available to them: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Used by the program to hold information about functions that are running, their addresses in memory, and parameter values that are being passed between them</a:t>
            </a:r>
          </a:p>
          <a:p>
            <a:pPr lvl="2"/>
            <a:r>
              <a:rPr lang="en-US" dirty="0"/>
              <a:t>Grows and shrinks are functions call each other, and return</a:t>
            </a:r>
          </a:p>
          <a:p>
            <a:pPr lvl="2"/>
            <a:r>
              <a:rPr lang="en-US" dirty="0"/>
              <a:t>Variables that are declared in a program are held on the stack, e.g. the pointer </a:t>
            </a:r>
            <a:r>
              <a:rPr lang="en-US" b="1" dirty="0"/>
              <a:t>p</a:t>
            </a:r>
          </a:p>
          <a:p>
            <a:pPr lvl="1"/>
            <a:r>
              <a:rPr lang="en-US" b="1" dirty="0"/>
              <a:t>Heap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Area of memory set aside to hold dynamically allocated data structures, e.g. the integer created using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18898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a[5] = { 1,2,3,4,5 }; /* initialization list */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 </a:t>
            </a:r>
            <a:r>
              <a:rPr lang="en-US" b="1" dirty="0" err="1"/>
              <a:t>i</a:t>
            </a:r>
            <a:r>
              <a:rPr lang="en-US" b="1" dirty="0"/>
              <a:t>&lt;5;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printf</a:t>
            </a:r>
            <a:r>
              <a:rPr lang="en-US" b="1" dirty="0"/>
              <a:t>("a[%</a:t>
            </a:r>
            <a:r>
              <a:rPr lang="en-US" b="1" dirty="0" err="1"/>
              <a:t>i</a:t>
            </a:r>
            <a:r>
              <a:rPr lang="en-US" b="1" dirty="0"/>
              <a:t>]=%d\n",</a:t>
            </a:r>
            <a:r>
              <a:rPr lang="en-US" b="1" dirty="0" err="1"/>
              <a:t>i,a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4495800"/>
            <a:ext cx="1725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Output: 	</a:t>
            </a:r>
            <a:r>
              <a:rPr lang="pt-BR" b="1" dirty="0"/>
              <a:t>a[0]=1</a:t>
            </a:r>
          </a:p>
          <a:p>
            <a:r>
              <a:rPr lang="pt-BR" b="1" dirty="0"/>
              <a:t>	a[1]=2</a:t>
            </a:r>
          </a:p>
          <a:p>
            <a:r>
              <a:rPr lang="pt-BR" b="1" dirty="0"/>
              <a:t>	a[2]=3</a:t>
            </a:r>
          </a:p>
          <a:p>
            <a:r>
              <a:rPr lang="pt-BR" b="1" dirty="0"/>
              <a:t>	a[3]=4</a:t>
            </a:r>
          </a:p>
          <a:p>
            <a:r>
              <a:rPr lang="pt-BR" b="1" dirty="0"/>
              <a:t>	a[4]=5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674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Arrays in C are </a:t>
            </a:r>
            <a:r>
              <a:rPr lang="en-US" b="1" i="1" dirty="0"/>
              <a:t>fixed in size</a:t>
            </a:r>
            <a:r>
              <a:rPr lang="en-US" dirty="0"/>
              <a:t>, they cannot grow or shrink after they have been declared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a[5]; </a:t>
            </a:r>
            <a:r>
              <a:rPr lang="en-US" dirty="0"/>
              <a:t>creates a five element array, </a:t>
            </a:r>
            <a:r>
              <a:rPr lang="en-US" b="1" i="1" dirty="0"/>
              <a:t>uninitialized</a:t>
            </a:r>
            <a:r>
              <a:rPr lang="en-US" dirty="0"/>
              <a:t>(!) and containing “random” values (not good!)</a:t>
            </a:r>
          </a:p>
          <a:p>
            <a:pPr lvl="1"/>
            <a:r>
              <a:rPr lang="en-US" dirty="0"/>
              <a:t>Providing an initialized list means we can leave out the size of the array on declaration, i.e. </a:t>
            </a:r>
            <a:r>
              <a:rPr lang="en-US" b="1" i="1" dirty="0" err="1"/>
              <a:t>int</a:t>
            </a:r>
            <a:r>
              <a:rPr lang="en-US" b="1" i="1" dirty="0"/>
              <a:t> a[] = { 1,2,3,4,5 };</a:t>
            </a:r>
            <a:r>
              <a:rPr lang="en-US" dirty="0"/>
              <a:t> gives us a five element array</a:t>
            </a:r>
          </a:p>
          <a:p>
            <a:pPr lvl="1"/>
            <a:r>
              <a:rPr lang="en-US" dirty="0"/>
              <a:t>An index into an array in C is simply an </a:t>
            </a:r>
            <a:r>
              <a:rPr lang="en-US" b="1" i="1" dirty="0"/>
              <a:t>offset from the address of the first element</a:t>
            </a:r>
            <a:r>
              <a:rPr lang="en-US" dirty="0"/>
              <a:t> in the array</a:t>
            </a:r>
          </a:p>
          <a:p>
            <a:pPr lvl="2"/>
            <a:r>
              <a:rPr lang="en-US" dirty="0"/>
              <a:t>We can “run off the end” of the array into memory that’s not allocated to it! No error messages!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invalid array indexing in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a[5] = { 1,2,3,4,5 };</a:t>
            </a:r>
          </a:p>
          <a:p>
            <a:pPr marL="0" indent="0">
              <a:buNone/>
            </a:pP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&lt;10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printf</a:t>
            </a:r>
            <a:r>
              <a:rPr lang="en-US" b="1" dirty="0"/>
              <a:t>("a[%</a:t>
            </a:r>
            <a:r>
              <a:rPr lang="en-US" b="1" dirty="0" err="1"/>
              <a:t>i</a:t>
            </a:r>
            <a:r>
              <a:rPr lang="en-US" b="1" dirty="0"/>
              <a:t>]=%d\n",</a:t>
            </a:r>
            <a:r>
              <a:rPr lang="en-US" b="1" dirty="0" err="1"/>
              <a:t>i,a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0102" y="2733152"/>
            <a:ext cx="27638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Output: 	</a:t>
            </a:r>
            <a:r>
              <a:rPr lang="pt-BR" b="1" dirty="0"/>
              <a:t>a[0]=1</a:t>
            </a:r>
          </a:p>
          <a:p>
            <a:r>
              <a:rPr lang="pt-BR" b="1" dirty="0"/>
              <a:t>	a[1]=2</a:t>
            </a:r>
          </a:p>
          <a:p>
            <a:r>
              <a:rPr lang="pt-BR" b="1" dirty="0"/>
              <a:t>	a[2]=3</a:t>
            </a:r>
          </a:p>
          <a:p>
            <a:r>
              <a:rPr lang="pt-BR" b="1" dirty="0"/>
              <a:t>	a[3]=4</a:t>
            </a:r>
          </a:p>
          <a:p>
            <a:r>
              <a:rPr lang="pt-BR" b="1" dirty="0"/>
              <a:t>	a[4]=5</a:t>
            </a:r>
          </a:p>
          <a:p>
            <a:r>
              <a:rPr lang="pt-BR" b="1" dirty="0"/>
              <a:t>	</a:t>
            </a:r>
            <a:r>
              <a:rPr lang="pt-BR" b="1" dirty="0">
                <a:solidFill>
                  <a:srgbClr val="FF0000"/>
                </a:solidFill>
              </a:rPr>
              <a:t>a[5]=5</a:t>
            </a:r>
          </a:p>
          <a:p>
            <a:r>
              <a:rPr lang="pt-BR" b="1" dirty="0">
                <a:solidFill>
                  <a:srgbClr val="FF0000"/>
                </a:solidFill>
              </a:rPr>
              <a:t>	a[6]=4200896</a:t>
            </a:r>
          </a:p>
          <a:p>
            <a:r>
              <a:rPr lang="pt-BR" b="1" dirty="0">
                <a:solidFill>
                  <a:srgbClr val="FF0000"/>
                </a:solidFill>
              </a:rPr>
              <a:t>	a[7]=2130567168</a:t>
            </a:r>
          </a:p>
          <a:p>
            <a:r>
              <a:rPr lang="pt-BR" b="1" dirty="0">
                <a:solidFill>
                  <a:srgbClr val="FF0000"/>
                </a:solidFill>
              </a:rPr>
              <a:t>	a[8]=0</a:t>
            </a:r>
          </a:p>
          <a:p>
            <a:r>
              <a:rPr lang="pt-BR" b="1" dirty="0">
                <a:solidFill>
                  <a:srgbClr val="FF0000"/>
                </a:solidFill>
              </a:rPr>
              <a:t>	a[9]=0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49339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C are simply arrays of characters</a:t>
            </a:r>
          </a:p>
          <a:p>
            <a:r>
              <a:rPr lang="en-US" dirty="0"/>
              <a:t>Example: declaring a string in C (a </a:t>
            </a:r>
            <a:r>
              <a:rPr lang="en-US" b="1" i="1" dirty="0"/>
              <a:t>C string</a:t>
            </a:r>
            <a:r>
              <a:rPr lang="en-US" dirty="0"/>
              <a:t>):</a:t>
            </a:r>
          </a:p>
          <a:p>
            <a:pPr lvl="1"/>
            <a:r>
              <a:rPr lang="en-US" b="1" dirty="0"/>
              <a:t>char name[]=“Adam”;</a:t>
            </a:r>
          </a:p>
          <a:p>
            <a:r>
              <a:rPr lang="en-US" dirty="0"/>
              <a:t>C strings must always be </a:t>
            </a:r>
            <a:r>
              <a:rPr lang="en-US" b="1" dirty="0"/>
              <a:t>null-terminated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\0</a:t>
            </a:r>
            <a:r>
              <a:rPr lang="en-US" dirty="0"/>
              <a:t> shown in the image on the right is the null character ( character 0 from the ASCII character set)</a:t>
            </a:r>
          </a:p>
          <a:p>
            <a:pPr lvl="1"/>
            <a:r>
              <a:rPr lang="en-US" dirty="0"/>
              <a:t>The string-handling functions provided in C all look for the null character to determine when they have reached the end of a string</a:t>
            </a:r>
          </a:p>
          <a:p>
            <a:pPr lvl="1"/>
            <a:r>
              <a:rPr lang="en-US" dirty="0"/>
              <a:t>If it’s not there, these functions will run off the end of the string text into memory that may be uninitialized, or allocated to other things!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82" y="3429000"/>
            <a:ext cx="785813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200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provide more space for a C string than the text of the string required then the remainder will be padded with </a:t>
            </a:r>
            <a:r>
              <a:rPr lang="en-US" b="1" dirty="0"/>
              <a:t>\0</a:t>
            </a:r>
            <a:r>
              <a:rPr lang="en-US" dirty="0"/>
              <a:t>’s for us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	char name[</a:t>
            </a:r>
            <a:r>
              <a:rPr lang="en-US" b="1" dirty="0">
                <a:solidFill>
                  <a:srgbClr val="FF0000"/>
                </a:solidFill>
              </a:rPr>
              <a:t>100</a:t>
            </a:r>
            <a:r>
              <a:rPr lang="en-US" b="1" dirty="0"/>
              <a:t>]=“Adam”;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667000"/>
            <a:ext cx="785813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35643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string.h</a:t>
            </a:r>
            <a:r>
              <a:rPr lang="en-US" dirty="0"/>
              <a:t> library gives us functions for manipulating and inspecting C strings, e.g.: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strlen</a:t>
            </a:r>
            <a:r>
              <a:rPr lang="en-US" dirty="0"/>
              <a:t>: return the length of a string</a:t>
            </a:r>
          </a:p>
          <a:p>
            <a:pPr lvl="1"/>
            <a:r>
              <a:rPr lang="en-US" b="1" dirty="0" err="1"/>
              <a:t>strcpy</a:t>
            </a:r>
            <a:r>
              <a:rPr lang="en-US" dirty="0"/>
              <a:t>: copy one string into another</a:t>
            </a:r>
          </a:p>
          <a:p>
            <a:pPr lvl="1"/>
            <a:r>
              <a:rPr lang="en-US" b="1" dirty="0" err="1"/>
              <a:t>strcat</a:t>
            </a:r>
            <a:r>
              <a:rPr lang="en-US" dirty="0"/>
              <a:t>: copy one string to the end of another (concatenate)</a:t>
            </a:r>
          </a:p>
          <a:p>
            <a:pPr lvl="1"/>
            <a:r>
              <a:rPr lang="en-US" b="1" dirty="0" err="1"/>
              <a:t>strcmp</a:t>
            </a:r>
            <a:r>
              <a:rPr lang="en-US" dirty="0"/>
              <a:t>: compare two strings</a:t>
            </a:r>
          </a:p>
          <a:p>
            <a:pPr lvl="1"/>
            <a:endParaRPr lang="en-US" dirty="0"/>
          </a:p>
          <a:p>
            <a:r>
              <a:rPr lang="en-US" dirty="0"/>
              <a:t>Remember, all these functions require </a:t>
            </a:r>
            <a:r>
              <a:rPr lang="en-US" b="1" i="1" dirty="0"/>
              <a:t>null-terminated C strings</a:t>
            </a:r>
            <a:r>
              <a:rPr lang="en-US" dirty="0"/>
              <a:t>!</a:t>
            </a:r>
          </a:p>
          <a:p>
            <a:r>
              <a:rPr lang="en-US" dirty="0"/>
              <a:t>We must provide enough memory to hold the results of these operations, or we can have memory problems!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char name[]="Adam";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("Your name is %s\</a:t>
            </a:r>
            <a:r>
              <a:rPr lang="en-US" b="1" dirty="0" err="1"/>
              <a:t>n",name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("%d\n", </a:t>
            </a:r>
            <a:r>
              <a:rPr lang="en-US" b="1" dirty="0" err="1">
                <a:solidFill>
                  <a:srgbClr val="0070C0"/>
                </a:solidFill>
              </a:rPr>
              <a:t>strlen</a:t>
            </a:r>
            <a:r>
              <a:rPr lang="en-US" b="1" dirty="0">
                <a:solidFill>
                  <a:srgbClr val="0070C0"/>
                </a:solidFill>
              </a:rPr>
              <a:t>(name)</a:t>
            </a:r>
            <a:r>
              <a:rPr lang="en-US" b="1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length of the string does </a:t>
            </a:r>
            <a:r>
              <a:rPr lang="en-US" b="1" i="1" dirty="0"/>
              <a:t>not include </a:t>
            </a:r>
            <a:r>
              <a:rPr lang="en-US" dirty="0"/>
              <a:t>the null character terminating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3886200"/>
            <a:ext cx="3046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	</a:t>
            </a:r>
            <a:r>
              <a:rPr lang="en-US" b="1" dirty="0"/>
              <a:t>Your name is Adam</a:t>
            </a:r>
          </a:p>
          <a:p>
            <a:r>
              <a:rPr lang="en-US" b="1" dirty="0"/>
              <a:t>	4</a:t>
            </a:r>
          </a:p>
        </p:txBody>
      </p:sp>
    </p:spTree>
    <p:extLst>
      <p:ext uri="{BB962C8B-B14F-4D97-AF65-F5344CB8AC3E}">
        <p14:creationId xmlns:p14="http://schemas.microsoft.com/office/powerpoint/2010/main" val="1566179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/>
              <a:t>strcpy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char name[]="Adam";</a:t>
            </a:r>
          </a:p>
          <a:p>
            <a:pPr marL="0" indent="0">
              <a:buNone/>
            </a:pPr>
            <a:r>
              <a:rPr lang="en-US" b="1" dirty="0"/>
              <a:t>	char name2[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b="1" dirty="0"/>
              <a:t>];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strcpy</a:t>
            </a:r>
            <a:r>
              <a:rPr lang="en-US" b="1" dirty="0">
                <a:solidFill>
                  <a:srgbClr val="0070C0"/>
                </a:solidFill>
              </a:rPr>
              <a:t>(name2,name);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("Second name is %s\n",name2);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/>
              <a:t>name2</a:t>
            </a:r>
            <a:r>
              <a:rPr lang="en-US" dirty="0"/>
              <a:t> must be big enough to accept the contents of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i="1" dirty="0"/>
              <a:t>including the null terminating character</a:t>
            </a:r>
            <a:r>
              <a:rPr lang="en-US" dirty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2971800"/>
            <a:ext cx="31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r>
              <a:rPr lang="en-US" b="1" dirty="0"/>
              <a:t>Second name is Adam</a:t>
            </a:r>
          </a:p>
        </p:txBody>
      </p:sp>
    </p:spTree>
    <p:extLst>
      <p:ext uri="{BB962C8B-B14F-4D97-AF65-F5344CB8AC3E}">
        <p14:creationId xmlns:p14="http://schemas.microsoft.com/office/powerpoint/2010/main" val="102155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/>
              <a:t>strcat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char name[]="Adam";</a:t>
            </a:r>
          </a:p>
          <a:p>
            <a:pPr marL="0" indent="0">
              <a:buNone/>
            </a:pPr>
            <a:r>
              <a:rPr lang="en-US" b="1" dirty="0"/>
              <a:t>	char name2[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b="1" dirty="0"/>
              <a:t>]</a:t>
            </a:r>
            <a:r>
              <a:rPr lang="en-US" b="1" dirty="0">
                <a:solidFill>
                  <a:srgbClr val="0070C0"/>
                </a:solidFill>
              </a:rPr>
              <a:t>="Bill"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strcat</a:t>
            </a:r>
            <a:r>
              <a:rPr lang="en-US" b="1" dirty="0">
                <a:solidFill>
                  <a:srgbClr val="0070C0"/>
                </a:solidFill>
              </a:rPr>
              <a:t>(name2,name);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("Second name is %s\n",name2);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</a:t>
            </a:r>
            <a:r>
              <a:rPr lang="en-US" b="1" dirty="0"/>
              <a:t>name2</a:t>
            </a:r>
            <a:r>
              <a:rPr lang="en-US" dirty="0"/>
              <a:t> must be big enough to accept the contents of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i="1" dirty="0"/>
              <a:t>including the null terminating character</a:t>
            </a:r>
            <a:r>
              <a:rPr lang="en-US" dirty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312420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r>
              <a:rPr lang="en-US" b="1" dirty="0"/>
              <a:t>Second name is </a:t>
            </a:r>
            <a:r>
              <a:rPr lang="en-US" b="1" dirty="0" err="1"/>
              <a:t>BillAdam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854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use </a:t>
            </a:r>
            <a:r>
              <a:rPr lang="en-US" b="1" i="1" dirty="0"/>
              <a:t>pointers</a:t>
            </a:r>
            <a:r>
              <a:rPr lang="en-US" dirty="0"/>
              <a:t> to keep track of values in memory, e.g. dynamically-allocated data structures</a:t>
            </a:r>
          </a:p>
          <a:p>
            <a:r>
              <a:rPr lang="en-US" dirty="0"/>
              <a:t>We talk about </a:t>
            </a:r>
            <a:r>
              <a:rPr lang="en-US" b="1" i="1" dirty="0"/>
              <a:t>functions</a:t>
            </a:r>
            <a:r>
              <a:rPr lang="en-US" dirty="0"/>
              <a:t> instead of </a:t>
            </a:r>
            <a:r>
              <a:rPr lang="en-US" b="1" i="1" dirty="0"/>
              <a:t>methods</a:t>
            </a:r>
            <a:r>
              <a:rPr lang="en-US" dirty="0"/>
              <a:t> (no OO)</a:t>
            </a:r>
          </a:p>
          <a:p>
            <a:r>
              <a:rPr lang="en-US" b="1" i="1" dirty="0"/>
              <a:t>Strings</a:t>
            </a:r>
            <a:r>
              <a:rPr lang="en-US" dirty="0"/>
              <a:t> are simply </a:t>
            </a:r>
            <a:r>
              <a:rPr lang="en-US" i="1" dirty="0"/>
              <a:t>arrays of characters</a:t>
            </a:r>
            <a:r>
              <a:rPr lang="en-US" dirty="0"/>
              <a:t>, which are primitive to work with (and can be misused!)</a:t>
            </a:r>
          </a:p>
          <a:p>
            <a:r>
              <a:rPr lang="en-US" dirty="0"/>
              <a:t>Complex functionality like I/O, string manipulation, math etc. is handled using library functions provided with the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5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/>
              <a:t>strcmp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pPr lvl="1"/>
            <a:r>
              <a:rPr lang="en-US" b="1" dirty="0" err="1"/>
              <a:t>strcmp</a:t>
            </a:r>
            <a:r>
              <a:rPr lang="en-US" dirty="0"/>
              <a:t> returns:</a:t>
            </a:r>
          </a:p>
          <a:p>
            <a:pPr lvl="2"/>
            <a:r>
              <a:rPr lang="en-US" b="1" dirty="0"/>
              <a:t>Zero</a:t>
            </a:r>
            <a:r>
              <a:rPr lang="en-US" dirty="0"/>
              <a:t> if the two strings are the same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negative number </a:t>
            </a:r>
            <a:r>
              <a:rPr lang="en-US" dirty="0"/>
              <a:t>if </a:t>
            </a:r>
            <a:r>
              <a:rPr lang="en-US" i="1" dirty="0"/>
              <a:t>string1</a:t>
            </a:r>
            <a:r>
              <a:rPr lang="en-US" dirty="0"/>
              <a:t> is less than </a:t>
            </a:r>
            <a:r>
              <a:rPr lang="en-US" i="1" dirty="0"/>
              <a:t>string2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positive number </a:t>
            </a:r>
            <a:r>
              <a:rPr lang="en-US" dirty="0"/>
              <a:t>if </a:t>
            </a:r>
            <a:r>
              <a:rPr lang="en-US" i="1" dirty="0"/>
              <a:t>string1</a:t>
            </a:r>
            <a:r>
              <a:rPr lang="en-US" dirty="0"/>
              <a:t> is greater than </a:t>
            </a:r>
            <a:r>
              <a:rPr lang="en-US" i="1" dirty="0"/>
              <a:t>string2</a:t>
            </a:r>
          </a:p>
          <a:p>
            <a:pPr lvl="2"/>
            <a:endParaRPr lang="en-US" dirty="0"/>
          </a:p>
          <a:p>
            <a:pPr marL="64008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9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1" dirty="0" err="1"/>
              <a:t>strcmp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1800" b="1" dirty="0"/>
              <a:t>char name[]="Adam";</a:t>
            </a:r>
          </a:p>
          <a:p>
            <a:pPr marL="0" indent="0">
              <a:buNone/>
            </a:pPr>
            <a:r>
              <a:rPr lang="en-US" sz="1800" b="1" dirty="0"/>
              <a:t>	char name2[]="Adam";</a:t>
            </a:r>
          </a:p>
          <a:p>
            <a:pPr marL="0" indent="0">
              <a:buNone/>
            </a:pPr>
            <a:r>
              <a:rPr lang="en-US" sz="1800" b="1" dirty="0"/>
              <a:t>	char name3[]="Bill";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printf</a:t>
            </a:r>
            <a:r>
              <a:rPr lang="en-US" sz="1800" b="1" dirty="0"/>
              <a:t>("Same: %d\n", </a:t>
            </a:r>
            <a:r>
              <a:rPr lang="en-US" sz="1800" b="1" dirty="0" err="1">
                <a:solidFill>
                  <a:srgbClr val="0070C0"/>
                </a:solidFill>
              </a:rPr>
              <a:t>strcmp</a:t>
            </a:r>
            <a:r>
              <a:rPr lang="en-US" sz="1800" b="1" dirty="0">
                <a:solidFill>
                  <a:srgbClr val="0070C0"/>
                </a:solidFill>
              </a:rPr>
              <a:t>(name,name2)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printf</a:t>
            </a:r>
            <a:r>
              <a:rPr lang="en-US" sz="1800" b="1" dirty="0"/>
              <a:t>("Different: %d\n", </a:t>
            </a:r>
            <a:r>
              <a:rPr lang="en-US" sz="1800" b="1" dirty="0" err="1">
                <a:solidFill>
                  <a:srgbClr val="0070C0"/>
                </a:solidFill>
              </a:rPr>
              <a:t>strcmp</a:t>
            </a:r>
            <a:r>
              <a:rPr lang="en-US" sz="1800" b="1" dirty="0">
                <a:solidFill>
                  <a:srgbClr val="0070C0"/>
                </a:solidFill>
              </a:rPr>
              <a:t>(name2,name3)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if (</a:t>
            </a:r>
            <a:r>
              <a:rPr lang="en-US" sz="1800" b="1" dirty="0" err="1">
                <a:solidFill>
                  <a:srgbClr val="0070C0"/>
                </a:solidFill>
              </a:rPr>
              <a:t>strcmp</a:t>
            </a:r>
            <a:r>
              <a:rPr lang="en-US" sz="1800" b="1" dirty="0">
                <a:solidFill>
                  <a:srgbClr val="0070C0"/>
                </a:solidFill>
              </a:rPr>
              <a:t>(name,name2)</a:t>
            </a:r>
            <a:r>
              <a:rPr lang="en-US" sz="1800" b="1" dirty="0">
                <a:solidFill>
                  <a:srgbClr val="FF0000"/>
                </a:solidFill>
              </a:rPr>
              <a:t>==0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printf</a:t>
            </a:r>
            <a:r>
              <a:rPr lang="en-US" sz="1800" b="1" dirty="0"/>
              <a:t>("name and name2 are the same\n");</a:t>
            </a:r>
          </a:p>
          <a:p>
            <a:pPr marL="0" indent="0">
              <a:buNone/>
            </a:pPr>
            <a:r>
              <a:rPr lang="en-US" sz="1800" b="1" dirty="0"/>
              <a:t>	else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printf</a:t>
            </a:r>
            <a:r>
              <a:rPr lang="en-US" sz="1800" b="1" dirty="0"/>
              <a:t>("name and name2 are different\n");</a:t>
            </a:r>
          </a:p>
          <a:p>
            <a:pPr marL="64008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1890206"/>
            <a:ext cx="4085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	</a:t>
            </a:r>
            <a:r>
              <a:rPr lang="en-US" b="1" dirty="0"/>
              <a:t>Same: 0</a:t>
            </a:r>
          </a:p>
          <a:p>
            <a:r>
              <a:rPr lang="en-US" b="1" dirty="0"/>
              <a:t>	Different: -1</a:t>
            </a:r>
          </a:p>
          <a:p>
            <a:r>
              <a:rPr lang="en-US" b="1" dirty="0"/>
              <a:t>	name and name2 are the same</a:t>
            </a:r>
          </a:p>
        </p:txBody>
      </p:sp>
    </p:spTree>
    <p:extLst>
      <p:ext uri="{BB962C8B-B14F-4D97-AF65-F5344CB8AC3E}">
        <p14:creationId xmlns:p14="http://schemas.microsoft.com/office/powerpoint/2010/main" val="379326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string is not properly terminated with a null character these functions will keep going through the memory following the string until they find a byte with a 0 value in it (“buffer overrun”)</a:t>
            </a:r>
          </a:p>
          <a:p>
            <a:r>
              <a:rPr lang="en-US" dirty="0"/>
              <a:t>To help avoid these sorts of problems the </a:t>
            </a:r>
            <a:r>
              <a:rPr lang="en-US" dirty="0" err="1"/>
              <a:t>string.h</a:t>
            </a:r>
            <a:r>
              <a:rPr lang="en-US" dirty="0"/>
              <a:t> library gives alternate versions of these functions that allow us to specify </a:t>
            </a:r>
            <a:r>
              <a:rPr lang="en-US" i="1" dirty="0"/>
              <a:t>a maximum number of characters </a:t>
            </a:r>
            <a:r>
              <a:rPr lang="en-US" dirty="0"/>
              <a:t>to process, e.g.:</a:t>
            </a:r>
          </a:p>
          <a:p>
            <a:pPr lvl="1"/>
            <a:r>
              <a:rPr lang="en-US" b="1" dirty="0" err="1"/>
              <a:t>str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dirty="0" err="1"/>
              <a:t>cpy</a:t>
            </a:r>
            <a:r>
              <a:rPr lang="en-US" b="1" dirty="0"/>
              <a:t>(name2,name,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b="1" dirty="0"/>
              <a:t>);</a:t>
            </a:r>
          </a:p>
          <a:p>
            <a:pPr lvl="1"/>
            <a:r>
              <a:rPr lang="en-US" b="1" dirty="0" err="1"/>
              <a:t>str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dirty="0" err="1"/>
              <a:t>cmp</a:t>
            </a:r>
            <a:r>
              <a:rPr lang="en-US" b="1" dirty="0"/>
              <a:t>(name2,name,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b="1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65392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function</a:t>
            </a:r>
            <a:r>
              <a:rPr lang="en-US" dirty="0"/>
              <a:t> in C is analogous to a </a:t>
            </a:r>
            <a:r>
              <a:rPr lang="en-US" b="1" i="1" dirty="0"/>
              <a:t>method</a:t>
            </a:r>
            <a:r>
              <a:rPr lang="en-US" dirty="0"/>
              <a:t> in Java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b="1" dirty="0"/>
              <a:t>void </a:t>
            </a:r>
            <a:r>
              <a:rPr lang="en-US" b="1" dirty="0" err="1"/>
              <a:t>sayHello</a:t>
            </a:r>
            <a:r>
              <a:rPr lang="en-US" b="1" dirty="0"/>
              <a:t>(void)</a:t>
            </a:r>
          </a:p>
          <a:p>
            <a:pPr marL="320040" lvl="1" indent="0">
              <a:buNone/>
            </a:pPr>
            <a:r>
              <a:rPr lang="en-US" b="1" dirty="0"/>
              <a:t>{</a:t>
            </a:r>
          </a:p>
          <a:p>
            <a:pPr marL="32004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("Hello\n");</a:t>
            </a:r>
          </a:p>
          <a:p>
            <a:pPr marL="320040" lvl="1" indent="0">
              <a:buNone/>
            </a:pPr>
            <a:r>
              <a:rPr lang="en-US" b="1" dirty="0"/>
              <a:t>}</a:t>
            </a:r>
          </a:p>
          <a:p>
            <a:r>
              <a:rPr lang="en-US" dirty="0"/>
              <a:t>Functions are invoked as you would expect, the name is given in the calling code, e.g.</a:t>
            </a:r>
          </a:p>
          <a:p>
            <a:pPr marL="320040" lvl="1" indent="0">
              <a:buNone/>
            </a:pPr>
            <a:r>
              <a:rPr lang="en-US" b="1" dirty="0" err="1"/>
              <a:t>sayHello</a:t>
            </a:r>
            <a:r>
              <a:rPr lang="en-US" b="1" dirty="0"/>
              <a:t>();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9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pass parameter values to functions when they are invoked, and return results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ageNextBirthday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x)</a:t>
            </a:r>
          </a:p>
          <a:p>
            <a:pPr marL="320040" lvl="1" indent="0">
              <a:buNone/>
            </a:pPr>
            <a:r>
              <a:rPr lang="en-US" b="1" dirty="0"/>
              <a:t>{</a:t>
            </a:r>
          </a:p>
          <a:p>
            <a:pPr marL="320040" lvl="1" indent="0">
              <a:buNone/>
            </a:pPr>
            <a:r>
              <a:rPr lang="en-US" b="1" dirty="0"/>
              <a:t>	return ++x;</a:t>
            </a:r>
          </a:p>
          <a:p>
            <a:pPr marL="320040" lvl="1" indent="0">
              <a:buNone/>
            </a:pPr>
            <a:r>
              <a:rPr lang="en-US" b="1" dirty="0"/>
              <a:t>}</a:t>
            </a:r>
          </a:p>
          <a:p>
            <a:pPr marL="320040" lvl="1" indent="0">
              <a:buNone/>
            </a:pPr>
            <a:endParaRPr lang="en-US" b="1" dirty="0"/>
          </a:p>
          <a:p>
            <a:r>
              <a:rPr lang="en-US" dirty="0"/>
              <a:t>Invocation example:</a:t>
            </a:r>
          </a:p>
          <a:p>
            <a:pPr marL="320040" lvl="1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("Age next birthday: %d\n", </a:t>
            </a:r>
            <a:r>
              <a:rPr lang="en-US" b="1" dirty="0" err="1"/>
              <a:t>ageNextBirthday</a:t>
            </a:r>
            <a:r>
              <a:rPr lang="en-US" b="1" dirty="0"/>
              <a:t>(20)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79704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Parameters can be passed to a function in two different ways in C:</a:t>
            </a:r>
          </a:p>
          <a:p>
            <a:pPr lvl="1"/>
            <a:r>
              <a:rPr lang="en-US" b="1" dirty="0"/>
              <a:t>Pass by Value</a:t>
            </a:r>
          </a:p>
          <a:p>
            <a:pPr lvl="1"/>
            <a:r>
              <a:rPr lang="en-US" b="1" dirty="0"/>
              <a:t>Pass by Reference</a:t>
            </a:r>
          </a:p>
          <a:p>
            <a:r>
              <a:rPr lang="en-US" dirty="0"/>
              <a:t>In </a:t>
            </a:r>
            <a:r>
              <a:rPr lang="en-US" b="1" i="1" dirty="0"/>
              <a:t>pass by value </a:t>
            </a:r>
            <a:r>
              <a:rPr lang="en-US" dirty="0"/>
              <a:t>a copy of the parameter value is made, and the copy is made available to the function code</a:t>
            </a:r>
          </a:p>
          <a:p>
            <a:pPr lvl="1"/>
            <a:r>
              <a:rPr lang="en-US" dirty="0"/>
              <a:t>The function cannot change the value of the original parameter that was provided, only the local copy (which is destroyed when the function finishes)</a:t>
            </a:r>
          </a:p>
          <a:p>
            <a:r>
              <a:rPr lang="en-US" dirty="0"/>
              <a:t>For </a:t>
            </a:r>
            <a:r>
              <a:rPr lang="en-US" b="1" i="1" dirty="0"/>
              <a:t>pass by reference </a:t>
            </a:r>
            <a:r>
              <a:rPr lang="en-US" dirty="0"/>
              <a:t>we give a pointer to the original parameter to the function. The function can dereference the pointer and so access, and possibly change, the original value of the parameter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Functions – Pass by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7102475" cy="513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601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Functions – Pass by 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50088" cy="510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12867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Pass by Value vs. Pass by Reference</a:t>
            </a:r>
          </a:p>
          <a:p>
            <a:pPr lvl="1"/>
            <a:r>
              <a:rPr lang="en-US" dirty="0"/>
              <a:t>When using pass by value code in functions cannot accidentally change the value of a passed-in parameter</a:t>
            </a:r>
          </a:p>
          <a:p>
            <a:pPr lvl="1"/>
            <a:r>
              <a:rPr lang="en-US" dirty="0"/>
              <a:t>Large items like arrays (and strings) are always passed by reference to avoid having to make a copy in memory of what could be large amounts of data</a:t>
            </a:r>
          </a:p>
          <a:p>
            <a:pPr lvl="1"/>
            <a:r>
              <a:rPr lang="en-US" dirty="0"/>
              <a:t>We can effectively return multiple results from a single function using pass by reference (pointer parameters)</a:t>
            </a:r>
          </a:p>
          <a:p>
            <a:pPr lvl="1"/>
            <a:r>
              <a:rPr lang="en-US" dirty="0"/>
              <a:t>Example:</a:t>
            </a:r>
          </a:p>
          <a:p>
            <a:pPr marL="640080" lvl="2" indent="0">
              <a:buNone/>
            </a:pPr>
            <a:r>
              <a:rPr lang="en-US" b="1" dirty="0"/>
              <a:t>void </a:t>
            </a:r>
            <a:r>
              <a:rPr lang="en-US" b="1" dirty="0" err="1"/>
              <a:t>multReturn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*x, </a:t>
            </a:r>
            <a:r>
              <a:rPr lang="en-US" b="1" dirty="0" err="1"/>
              <a:t>int</a:t>
            </a:r>
            <a:r>
              <a:rPr lang="en-US" b="1" dirty="0"/>
              <a:t>* y)</a:t>
            </a:r>
          </a:p>
          <a:p>
            <a:pPr marL="640080" lvl="2" indent="0">
              <a:buNone/>
            </a:pPr>
            <a:r>
              <a:rPr lang="en-US" b="1" dirty="0"/>
              <a:t>{</a:t>
            </a:r>
          </a:p>
          <a:p>
            <a:pPr marL="640080" lvl="2" indent="0">
              <a:buNone/>
            </a:pPr>
            <a:r>
              <a:rPr lang="en-US" b="1" dirty="0"/>
              <a:t>    ++(*x);</a:t>
            </a:r>
          </a:p>
          <a:p>
            <a:pPr marL="640080" lvl="2" indent="0">
              <a:buNone/>
            </a:pPr>
            <a:r>
              <a:rPr lang="en-US" b="1" dirty="0"/>
              <a:t>    ++(*y);</a:t>
            </a:r>
          </a:p>
          <a:p>
            <a:pPr marL="640080" lvl="2" indent="0">
              <a:buNone/>
            </a:pPr>
            <a:r>
              <a:rPr lang="en-US" b="1" dirty="0"/>
              <a:t>}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0668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Java and C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979697"/>
              </p:ext>
            </p:extLst>
          </p:nvPr>
        </p:nvGraphicFramePr>
        <p:xfrm>
          <a:off x="765175" y="1219200"/>
          <a:ext cx="75438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r>
                        <a:rPr lang="en-US" baseline="0" dirty="0"/>
                        <a:t>-oriented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Strongly</a:t>
                      </a:r>
                      <a:r>
                        <a:rPr lang="en-US" baseline="0" dirty="0"/>
                        <a:t> 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weakly typed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Layered I/O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  <a:r>
                        <a:rPr lang="en-US" baseline="0" dirty="0"/>
                        <a:t> stream I/O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Automatic 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Programmer is responsible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Pointers commonly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 passed</a:t>
                      </a:r>
                      <a:r>
                        <a:rPr lang="en-US" baseline="0" dirty="0"/>
                        <a:t> by value or by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</a:t>
                      </a:r>
                      <a:r>
                        <a:rPr lang="en-US" baseline="0" dirty="0"/>
                        <a:t> value parameters 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 “signals”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Arrays “clever”, e.g. can get length and detect attempt to access index</a:t>
                      </a:r>
                      <a:r>
                        <a:rPr lang="en-US" baseline="0" dirty="0"/>
                        <a:t> out of bounds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help, you’re on your 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r>
                        <a:rPr lang="en-US" baseline="0" dirty="0"/>
                        <a:t> is a complex type (Class)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Null-terminated array of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9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174832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Java Program: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HelloWorld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world\n");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C Program: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/* preprocessor directive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/* main function */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("Hello world\n"); /* output to screen */</a:t>
            </a:r>
          </a:p>
          <a:p>
            <a:pPr marL="0" indent="0">
              <a:buNone/>
            </a:pPr>
            <a:r>
              <a:rPr lang="en-US" dirty="0"/>
              <a:t>	return 0;	/* program result, returned to OS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95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5424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Preprocessor</a:t>
            </a:r>
            <a:r>
              <a:rPr lang="en-US" dirty="0"/>
              <a:t>: a program run before the compiler itself</a:t>
            </a:r>
          </a:p>
          <a:p>
            <a:pPr lvl="1"/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  <a:r>
              <a:rPr lang="en-US" dirty="0"/>
              <a:t>: get the contents of the file called “</a:t>
            </a:r>
            <a:r>
              <a:rPr lang="en-US" dirty="0" err="1"/>
              <a:t>stdio.h</a:t>
            </a:r>
            <a:r>
              <a:rPr lang="en-US" dirty="0"/>
              <a:t>” and replace the #include line in the source code with those contents</a:t>
            </a:r>
          </a:p>
          <a:p>
            <a:pPr lvl="2"/>
            <a:r>
              <a:rPr lang="en-US" dirty="0"/>
              <a:t>Keeps code for library functions separate from calling code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main(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argc</a:t>
            </a:r>
            <a:r>
              <a:rPr lang="en-US" b="1" dirty="0"/>
              <a:t>, char *</a:t>
            </a:r>
            <a:r>
              <a:rPr lang="en-US" b="1" dirty="0" err="1"/>
              <a:t>argv</a:t>
            </a:r>
            <a:r>
              <a:rPr lang="en-US" b="1" dirty="0"/>
              <a:t>[])</a:t>
            </a:r>
            <a:r>
              <a:rPr lang="en-US" dirty="0"/>
              <a:t>: main function signature.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argc</a:t>
            </a:r>
            <a:r>
              <a:rPr lang="en-US" b="1" i="1" dirty="0"/>
              <a:t> </a:t>
            </a:r>
            <a:r>
              <a:rPr lang="en-US" dirty="0"/>
              <a:t>contains the number of command-line arguments (if any), </a:t>
            </a:r>
            <a:r>
              <a:rPr lang="en-US" b="1" i="1" dirty="0"/>
              <a:t>char* </a:t>
            </a:r>
            <a:r>
              <a:rPr lang="en-US" b="1" i="1" dirty="0" err="1"/>
              <a:t>argv</a:t>
            </a:r>
            <a:r>
              <a:rPr lang="en-US" b="1" i="1" dirty="0"/>
              <a:t>[]</a:t>
            </a:r>
            <a:r>
              <a:rPr lang="en-US" dirty="0"/>
              <a:t> is a character array (a “</a:t>
            </a:r>
            <a:r>
              <a:rPr lang="en-US" b="1" i="1" dirty="0"/>
              <a:t>C string</a:t>
            </a:r>
            <a:r>
              <a:rPr lang="en-US" dirty="0"/>
              <a:t>”) containing the values of the arguments (if any). Note that C programs should return an integer </a:t>
            </a:r>
          </a:p>
          <a:p>
            <a:pPr lvl="2"/>
            <a:r>
              <a:rPr lang="en-US" dirty="0"/>
              <a:t>0 = ok</a:t>
            </a:r>
          </a:p>
          <a:p>
            <a:pPr lvl="2"/>
            <a:r>
              <a:rPr lang="en-US" dirty="0"/>
              <a:t>Non-0 = problem occurred in program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/>
              <a:t>printf</a:t>
            </a:r>
            <a:r>
              <a:rPr lang="en-US" b="1" dirty="0"/>
              <a:t>("Hello world\n") 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/>
              <a:t> = “print formatted”, output string to screen</a:t>
            </a:r>
          </a:p>
          <a:p>
            <a:pPr lvl="1"/>
            <a:r>
              <a:rPr lang="en-US" b="1" dirty="0"/>
              <a:t>return 0: </a:t>
            </a:r>
            <a:r>
              <a:rPr lang="en-US" dirty="0"/>
              <a:t>return value of program. Given to OS which can use it for further processing, </a:t>
            </a:r>
            <a:r>
              <a:rPr lang="en-US" dirty="0" err="1"/>
              <a:t>e.g</a:t>
            </a:r>
            <a:r>
              <a:rPr lang="en-US" dirty="0"/>
              <a:t> in a batch file. </a:t>
            </a:r>
          </a:p>
          <a:p>
            <a:pPr lvl="2"/>
            <a:r>
              <a:rPr lang="en-US" dirty="0"/>
              <a:t>0 = ok</a:t>
            </a:r>
          </a:p>
          <a:p>
            <a:pPr lvl="2"/>
            <a:r>
              <a:rPr lang="en-US" dirty="0"/>
              <a:t>Non-0 = problem occurred in program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2933</TotalTime>
  <Words>3502</Words>
  <Application>Microsoft Office PowerPoint</Application>
  <PresentationFormat>On-screen Show (4:3)</PresentationFormat>
  <Paragraphs>461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Baskerville Old Face</vt:lpstr>
      <vt:lpstr>Calibri</vt:lpstr>
      <vt:lpstr>Impact</vt:lpstr>
      <vt:lpstr>Times New Roman</vt:lpstr>
      <vt:lpstr>NewsPrint</vt:lpstr>
      <vt:lpstr>PowerPoint Presentation</vt:lpstr>
      <vt:lpstr>Introduction</vt:lpstr>
      <vt:lpstr>C Overview</vt:lpstr>
      <vt:lpstr>Introduction</vt:lpstr>
      <vt:lpstr>Comparison of Java and C</vt:lpstr>
      <vt:lpstr>Simple Java Program: “Hello World”</vt:lpstr>
      <vt:lpstr>Simple C Program: “Hello world”</vt:lpstr>
      <vt:lpstr>Simple C Program</vt:lpstr>
      <vt:lpstr>Simple C Program</vt:lpstr>
      <vt:lpstr>C language keywords</vt:lpstr>
      <vt:lpstr>C Data Types</vt:lpstr>
      <vt:lpstr>Variable Declaration</vt:lpstr>
      <vt:lpstr>Constant declaration</vt:lpstr>
      <vt:lpstr>Selection Statements</vt:lpstr>
      <vt:lpstr>Looping Statements</vt:lpstr>
      <vt:lpstr>Output</vt:lpstr>
      <vt:lpstr>Output</vt:lpstr>
      <vt:lpstr>Output</vt:lpstr>
      <vt:lpstr>Input</vt:lpstr>
      <vt:lpstr>Input</vt:lpstr>
      <vt:lpstr>Pointers</vt:lpstr>
      <vt:lpstr>Pointers</vt:lpstr>
      <vt:lpstr>Pointers</vt:lpstr>
      <vt:lpstr>Pointers</vt:lpstr>
      <vt:lpstr>Pointers</vt:lpstr>
      <vt:lpstr>Memory Management</vt:lpstr>
      <vt:lpstr>Memory Management</vt:lpstr>
      <vt:lpstr>Memory Management</vt:lpstr>
      <vt:lpstr>Memory Management</vt:lpstr>
      <vt:lpstr>Memory Management</vt:lpstr>
      <vt:lpstr>Arrays</vt:lpstr>
      <vt:lpstr>Arrays</vt:lpstr>
      <vt:lpstr>Arrays</vt:lpstr>
      <vt:lpstr>C Strings</vt:lpstr>
      <vt:lpstr>C Strings</vt:lpstr>
      <vt:lpstr>C Strings</vt:lpstr>
      <vt:lpstr>C Strings</vt:lpstr>
      <vt:lpstr>C Strings</vt:lpstr>
      <vt:lpstr>C Strings</vt:lpstr>
      <vt:lpstr>C Strings</vt:lpstr>
      <vt:lpstr>C Strings</vt:lpstr>
      <vt:lpstr>C Strings</vt:lpstr>
      <vt:lpstr>C Functions</vt:lpstr>
      <vt:lpstr>C Functions</vt:lpstr>
      <vt:lpstr>C Functions</vt:lpstr>
      <vt:lpstr>C Functions – Pass by Value</vt:lpstr>
      <vt:lpstr>C Functions – Pass by Reference</vt:lpstr>
      <vt:lpstr>C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384</cp:revision>
  <dcterms:created xsi:type="dcterms:W3CDTF">2006-08-16T00:00:00Z</dcterms:created>
  <dcterms:modified xsi:type="dcterms:W3CDTF">2020-11-09T21:45:22Z</dcterms:modified>
</cp:coreProperties>
</file>